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1"/>
  </p:notesMasterIdLst>
  <p:handoutMasterIdLst>
    <p:handoutMasterId r:id="rId52"/>
  </p:handoutMasterIdLst>
  <p:sldIdLst>
    <p:sldId id="290" r:id="rId2"/>
    <p:sldId id="353" r:id="rId3"/>
    <p:sldId id="283" r:id="rId4"/>
    <p:sldId id="354" r:id="rId5"/>
    <p:sldId id="257" r:id="rId6"/>
    <p:sldId id="288" r:id="rId7"/>
    <p:sldId id="289" r:id="rId8"/>
    <p:sldId id="344" r:id="rId9"/>
    <p:sldId id="286" r:id="rId10"/>
    <p:sldId id="291" r:id="rId11"/>
    <p:sldId id="258" r:id="rId12"/>
    <p:sldId id="284" r:id="rId13"/>
    <p:sldId id="261" r:id="rId14"/>
    <p:sldId id="259" r:id="rId15"/>
    <p:sldId id="285" r:id="rId16"/>
    <p:sldId id="345" r:id="rId17"/>
    <p:sldId id="309" r:id="rId18"/>
    <p:sldId id="278" r:id="rId19"/>
    <p:sldId id="279" r:id="rId20"/>
    <p:sldId id="315" r:id="rId21"/>
    <p:sldId id="280" r:id="rId22"/>
    <p:sldId id="346" r:id="rId23"/>
    <p:sldId id="306" r:id="rId24"/>
    <p:sldId id="347" r:id="rId25"/>
    <p:sldId id="348" r:id="rId26"/>
    <p:sldId id="349" r:id="rId27"/>
    <p:sldId id="293" r:id="rId28"/>
    <p:sldId id="310" r:id="rId29"/>
    <p:sldId id="311" r:id="rId30"/>
    <p:sldId id="312" r:id="rId31"/>
    <p:sldId id="295" r:id="rId32"/>
    <p:sldId id="296" r:id="rId33"/>
    <p:sldId id="297" r:id="rId34"/>
    <p:sldId id="281" r:id="rId35"/>
    <p:sldId id="313" r:id="rId36"/>
    <p:sldId id="308" r:id="rId37"/>
    <p:sldId id="350" r:id="rId38"/>
    <p:sldId id="351" r:id="rId39"/>
    <p:sldId id="352" r:id="rId40"/>
    <p:sldId id="314" r:id="rId41"/>
    <p:sldId id="298" r:id="rId42"/>
    <p:sldId id="299" r:id="rId43"/>
    <p:sldId id="300" r:id="rId44"/>
    <p:sldId id="301" r:id="rId45"/>
    <p:sldId id="302" r:id="rId46"/>
    <p:sldId id="307" r:id="rId47"/>
    <p:sldId id="303" r:id="rId48"/>
    <p:sldId id="304" r:id="rId49"/>
    <p:sldId id="305" r:id="rId50"/>
  </p:sldIdLst>
  <p:sldSz cx="12192000" cy="6858000"/>
  <p:notesSz cx="6858000" cy="96567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1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62B1"/>
    <a:srgbClr val="5A73FF"/>
    <a:srgbClr val="006600"/>
    <a:srgbClr val="008000"/>
    <a:srgbClr val="99CC00"/>
    <a:srgbClr val="FFFFCC"/>
    <a:srgbClr val="FFFF99"/>
    <a:srgbClr val="CC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3" autoAdjust="0"/>
    <p:restoredTop sz="93621" autoAdjust="0"/>
  </p:normalViewPr>
  <p:slideViewPr>
    <p:cSldViewPr snapToGrid="0">
      <p:cViewPr varScale="1">
        <p:scale>
          <a:sx n="88" d="100"/>
          <a:sy n="88" d="100"/>
        </p:scale>
        <p:origin x="96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648" y="-58"/>
      </p:cViewPr>
      <p:guideLst>
        <p:guide orient="horz" pos="231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9C1906-D963-455B-A403-2CB9C827A8D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F8FE91BD-A8C8-4C66-9EAD-55A1FC7946B9}">
      <dgm:prSet phldrT="[Testo]"/>
      <dgm:spPr/>
      <dgm:t>
        <a:bodyPr/>
        <a:lstStyle/>
        <a:p>
          <a:pPr algn="l"/>
          <a:r>
            <a:rPr lang="en-US" altLang="it-IT">
              <a:solidFill>
                <a:schemeClr val="bg1"/>
              </a:solidFill>
            </a:rPr>
            <a:t>Controllori a segnali campionari</a:t>
          </a:r>
          <a:endParaRPr lang="en-GB" dirty="0">
            <a:solidFill>
              <a:schemeClr val="bg1"/>
            </a:solidFill>
          </a:endParaRPr>
        </a:p>
      </dgm:t>
    </dgm:pt>
    <dgm:pt modelId="{C676BBFE-00AB-4EDD-AD4E-2B4BAA8E0F5C}" type="parTrans" cxnId="{BF9F5AFE-5580-486D-8FCC-5FA6A4250E87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4F2134DB-1F73-47A1-870C-67CD35C09807}" type="sibTrans" cxnId="{BF9F5AFE-5580-486D-8FCC-5FA6A4250E87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D3A7A74D-F735-D64A-B1F8-310006A668E7}">
      <dgm:prSet/>
      <dgm:spPr/>
      <dgm:t>
        <a:bodyPr/>
        <a:lstStyle/>
        <a:p>
          <a:pPr algn="l"/>
          <a:r>
            <a:rPr lang="en-US" altLang="it-IT">
              <a:solidFill>
                <a:schemeClr val="bg1"/>
              </a:solidFill>
            </a:rPr>
            <a:t>Il campionamento</a:t>
          </a:r>
          <a:endParaRPr lang="en-US" altLang="it-IT" dirty="0">
            <a:solidFill>
              <a:schemeClr val="bg1"/>
            </a:solidFill>
          </a:endParaRPr>
        </a:p>
      </dgm:t>
    </dgm:pt>
    <dgm:pt modelId="{21037D34-7C4B-4A47-8F23-63CC223B25F6}" type="parTrans" cxnId="{FE7C09FF-9A51-B647-AF00-95B20A281F6B}">
      <dgm:prSet/>
      <dgm:spPr/>
      <dgm:t>
        <a:bodyPr/>
        <a:lstStyle/>
        <a:p>
          <a:endParaRPr lang="it-IT">
            <a:solidFill>
              <a:schemeClr val="bg1"/>
            </a:solidFill>
          </a:endParaRPr>
        </a:p>
      </dgm:t>
    </dgm:pt>
    <dgm:pt modelId="{D59E1446-59E5-FD44-B6BE-039700285852}" type="sibTrans" cxnId="{FE7C09FF-9A51-B647-AF00-95B20A281F6B}">
      <dgm:prSet/>
      <dgm:spPr/>
      <dgm:t>
        <a:bodyPr/>
        <a:lstStyle/>
        <a:p>
          <a:endParaRPr lang="it-IT">
            <a:solidFill>
              <a:schemeClr val="bg1"/>
            </a:solidFill>
          </a:endParaRPr>
        </a:p>
      </dgm:t>
    </dgm:pt>
    <dgm:pt modelId="{7CD52E49-9BC3-ED48-9E61-C0DFEC86E472}">
      <dgm:prSet/>
      <dgm:spPr/>
      <dgm:t>
        <a:bodyPr/>
        <a:lstStyle/>
        <a:p>
          <a:pPr algn="l"/>
          <a:r>
            <a:rPr lang="en-US" altLang="it-IT">
              <a:solidFill>
                <a:schemeClr val="bg1"/>
              </a:solidFill>
            </a:rPr>
            <a:t>L’organo di Tenuta</a:t>
          </a:r>
          <a:endParaRPr lang="en-US" altLang="it-IT" dirty="0">
            <a:solidFill>
              <a:schemeClr val="bg1"/>
            </a:solidFill>
          </a:endParaRPr>
        </a:p>
      </dgm:t>
    </dgm:pt>
    <dgm:pt modelId="{661882D6-94C3-9442-93F5-E969ED6B0BDD}" type="parTrans" cxnId="{EADBD93C-B51E-7047-B433-984A9886A49A}">
      <dgm:prSet/>
      <dgm:spPr/>
      <dgm:t>
        <a:bodyPr/>
        <a:lstStyle/>
        <a:p>
          <a:endParaRPr lang="it-IT">
            <a:solidFill>
              <a:schemeClr val="bg1"/>
            </a:solidFill>
          </a:endParaRPr>
        </a:p>
      </dgm:t>
    </dgm:pt>
    <dgm:pt modelId="{18A12EE6-66C1-8F45-BE13-86D90C77A167}" type="sibTrans" cxnId="{EADBD93C-B51E-7047-B433-984A9886A49A}">
      <dgm:prSet/>
      <dgm:spPr/>
      <dgm:t>
        <a:bodyPr/>
        <a:lstStyle/>
        <a:p>
          <a:endParaRPr lang="it-IT">
            <a:solidFill>
              <a:schemeClr val="bg1"/>
            </a:solidFill>
          </a:endParaRPr>
        </a:p>
      </dgm:t>
    </dgm:pt>
    <dgm:pt modelId="{1BDD6ACB-7397-FD4D-B08C-CDCCF34CEB39}">
      <dgm:prSet/>
      <dgm:spPr/>
      <dgm:t>
        <a:bodyPr/>
        <a:lstStyle/>
        <a:p>
          <a:pPr algn="l"/>
          <a:r>
            <a:rPr lang="en-US" altLang="it-IT">
              <a:solidFill>
                <a:schemeClr val="bg1"/>
              </a:solidFill>
            </a:rPr>
            <a:t>Spettro di un segnale campionato</a:t>
          </a:r>
          <a:endParaRPr lang="en-US" altLang="it-IT" dirty="0">
            <a:solidFill>
              <a:schemeClr val="bg1"/>
            </a:solidFill>
          </a:endParaRPr>
        </a:p>
      </dgm:t>
    </dgm:pt>
    <dgm:pt modelId="{5E5AEAD5-5576-0E4E-A147-929479893CFB}" type="parTrans" cxnId="{493D2022-C20C-D64A-BA42-12140944E4A2}">
      <dgm:prSet/>
      <dgm:spPr/>
      <dgm:t>
        <a:bodyPr/>
        <a:lstStyle/>
        <a:p>
          <a:endParaRPr lang="it-IT">
            <a:solidFill>
              <a:schemeClr val="bg1"/>
            </a:solidFill>
          </a:endParaRPr>
        </a:p>
      </dgm:t>
    </dgm:pt>
    <dgm:pt modelId="{0624C408-F429-2740-A5FD-445E54171EC6}" type="sibTrans" cxnId="{493D2022-C20C-D64A-BA42-12140944E4A2}">
      <dgm:prSet/>
      <dgm:spPr/>
      <dgm:t>
        <a:bodyPr/>
        <a:lstStyle/>
        <a:p>
          <a:endParaRPr lang="it-IT">
            <a:solidFill>
              <a:schemeClr val="bg1"/>
            </a:solidFill>
          </a:endParaRPr>
        </a:p>
      </dgm:t>
    </dgm:pt>
    <dgm:pt modelId="{621835AE-96FA-BA42-8D07-AC5722849F9C}">
      <dgm:prSet/>
      <dgm:spPr/>
      <dgm:t>
        <a:bodyPr/>
        <a:lstStyle/>
        <a:p>
          <a:pPr algn="l"/>
          <a:r>
            <a:rPr lang="en-US" altLang="it-IT">
              <a:solidFill>
                <a:schemeClr val="bg1"/>
              </a:solidFill>
            </a:rPr>
            <a:t>Aliasing</a:t>
          </a:r>
          <a:endParaRPr lang="en-US" altLang="it-IT" dirty="0">
            <a:solidFill>
              <a:schemeClr val="bg1"/>
            </a:solidFill>
          </a:endParaRPr>
        </a:p>
      </dgm:t>
    </dgm:pt>
    <dgm:pt modelId="{162626F2-65C0-7C4F-A65B-0FABD1286EBE}" type="parTrans" cxnId="{161816B1-808C-274C-8A91-DDE9A72194B6}">
      <dgm:prSet/>
      <dgm:spPr/>
      <dgm:t>
        <a:bodyPr/>
        <a:lstStyle/>
        <a:p>
          <a:endParaRPr lang="it-IT">
            <a:solidFill>
              <a:schemeClr val="bg1"/>
            </a:solidFill>
          </a:endParaRPr>
        </a:p>
      </dgm:t>
    </dgm:pt>
    <dgm:pt modelId="{DD54C989-873F-A04F-AE11-E2104FFC5FCB}" type="sibTrans" cxnId="{161816B1-808C-274C-8A91-DDE9A72194B6}">
      <dgm:prSet/>
      <dgm:spPr/>
      <dgm:t>
        <a:bodyPr/>
        <a:lstStyle/>
        <a:p>
          <a:endParaRPr lang="it-IT">
            <a:solidFill>
              <a:schemeClr val="bg1"/>
            </a:solidFill>
          </a:endParaRPr>
        </a:p>
      </dgm:t>
    </dgm:pt>
    <dgm:pt modelId="{84A977FF-0ED7-40C7-B19A-F80EFBC6350B}" type="pres">
      <dgm:prSet presAssocID="{9B9C1906-D963-455B-A403-2CB9C827A8D4}" presName="Name0" presStyleCnt="0">
        <dgm:presLayoutVars>
          <dgm:chMax val="7"/>
          <dgm:chPref val="7"/>
          <dgm:dir/>
        </dgm:presLayoutVars>
      </dgm:prSet>
      <dgm:spPr/>
    </dgm:pt>
    <dgm:pt modelId="{ABCD8F0B-0FE5-4A31-A00A-A46138C36D35}" type="pres">
      <dgm:prSet presAssocID="{9B9C1906-D963-455B-A403-2CB9C827A8D4}" presName="Name1" presStyleCnt="0"/>
      <dgm:spPr/>
    </dgm:pt>
    <dgm:pt modelId="{AA6952B3-8E90-40D3-877B-942E1267DFB1}" type="pres">
      <dgm:prSet presAssocID="{9B9C1906-D963-455B-A403-2CB9C827A8D4}" presName="cycle" presStyleCnt="0"/>
      <dgm:spPr/>
    </dgm:pt>
    <dgm:pt modelId="{30D0E3BC-12D7-4486-B4DC-26B0EF3DA5E8}" type="pres">
      <dgm:prSet presAssocID="{9B9C1906-D963-455B-A403-2CB9C827A8D4}" presName="srcNode" presStyleLbl="node1" presStyleIdx="0" presStyleCnt="5"/>
      <dgm:spPr/>
    </dgm:pt>
    <dgm:pt modelId="{74E8505A-EA4B-433B-A032-55251C78DB3B}" type="pres">
      <dgm:prSet presAssocID="{9B9C1906-D963-455B-A403-2CB9C827A8D4}" presName="conn" presStyleLbl="parChTrans1D2" presStyleIdx="0" presStyleCnt="1"/>
      <dgm:spPr/>
    </dgm:pt>
    <dgm:pt modelId="{0339759A-1E1A-403D-BA55-A4C30FEEFEE6}" type="pres">
      <dgm:prSet presAssocID="{9B9C1906-D963-455B-A403-2CB9C827A8D4}" presName="extraNode" presStyleLbl="node1" presStyleIdx="0" presStyleCnt="5"/>
      <dgm:spPr/>
    </dgm:pt>
    <dgm:pt modelId="{35D41E2A-CA0F-41BC-8762-20618474EE61}" type="pres">
      <dgm:prSet presAssocID="{9B9C1906-D963-455B-A403-2CB9C827A8D4}" presName="dstNode" presStyleLbl="node1" presStyleIdx="0" presStyleCnt="5"/>
      <dgm:spPr/>
    </dgm:pt>
    <dgm:pt modelId="{64B08276-D666-46A5-8BAE-812777F55989}" type="pres">
      <dgm:prSet presAssocID="{F8FE91BD-A8C8-4C66-9EAD-55A1FC7946B9}" presName="text_1" presStyleLbl="node1" presStyleIdx="0" presStyleCnt="5">
        <dgm:presLayoutVars>
          <dgm:bulletEnabled val="1"/>
        </dgm:presLayoutVars>
      </dgm:prSet>
      <dgm:spPr/>
    </dgm:pt>
    <dgm:pt modelId="{D82D6A08-F623-4628-A4D7-C9760310AA4F}" type="pres">
      <dgm:prSet presAssocID="{F8FE91BD-A8C8-4C66-9EAD-55A1FC7946B9}" presName="accent_1" presStyleCnt="0"/>
      <dgm:spPr/>
    </dgm:pt>
    <dgm:pt modelId="{4D7FB870-9BE9-41F7-960F-8B72B0F1B401}" type="pres">
      <dgm:prSet presAssocID="{F8FE91BD-A8C8-4C66-9EAD-55A1FC7946B9}" presName="accentRepeatNode" presStyleLbl="solidFgAcc1" presStyleIdx="0" presStyleCnt="5"/>
      <dgm:spPr/>
    </dgm:pt>
    <dgm:pt modelId="{7E79917A-4C4F-9D46-9E7C-F352043244BF}" type="pres">
      <dgm:prSet presAssocID="{D3A7A74D-F735-D64A-B1F8-310006A668E7}" presName="text_2" presStyleLbl="node1" presStyleIdx="1" presStyleCnt="5">
        <dgm:presLayoutVars>
          <dgm:bulletEnabled val="1"/>
        </dgm:presLayoutVars>
      </dgm:prSet>
      <dgm:spPr/>
    </dgm:pt>
    <dgm:pt modelId="{F06F650A-67F6-7B42-882F-68CCED228C62}" type="pres">
      <dgm:prSet presAssocID="{D3A7A74D-F735-D64A-B1F8-310006A668E7}" presName="accent_2" presStyleCnt="0"/>
      <dgm:spPr/>
    </dgm:pt>
    <dgm:pt modelId="{B3A9E63B-E0E5-2544-A495-F2E65ED44B81}" type="pres">
      <dgm:prSet presAssocID="{D3A7A74D-F735-D64A-B1F8-310006A668E7}" presName="accentRepeatNode" presStyleLbl="solidFgAcc1" presStyleIdx="1" presStyleCnt="5"/>
      <dgm:spPr/>
    </dgm:pt>
    <dgm:pt modelId="{D4A04A2D-EEEF-514C-B9EA-5A621D9DA11F}" type="pres">
      <dgm:prSet presAssocID="{7CD52E49-9BC3-ED48-9E61-C0DFEC86E472}" presName="text_3" presStyleLbl="node1" presStyleIdx="2" presStyleCnt="5">
        <dgm:presLayoutVars>
          <dgm:bulletEnabled val="1"/>
        </dgm:presLayoutVars>
      </dgm:prSet>
      <dgm:spPr/>
    </dgm:pt>
    <dgm:pt modelId="{BE69BD89-1395-3B42-B9DE-3AA969798A0D}" type="pres">
      <dgm:prSet presAssocID="{7CD52E49-9BC3-ED48-9E61-C0DFEC86E472}" presName="accent_3" presStyleCnt="0"/>
      <dgm:spPr/>
    </dgm:pt>
    <dgm:pt modelId="{210C6BD5-89A3-7645-B0B3-FB7084CC9043}" type="pres">
      <dgm:prSet presAssocID="{7CD52E49-9BC3-ED48-9E61-C0DFEC86E472}" presName="accentRepeatNode" presStyleLbl="solidFgAcc1" presStyleIdx="2" presStyleCnt="5"/>
      <dgm:spPr/>
    </dgm:pt>
    <dgm:pt modelId="{F2F6E8DA-F1FE-3348-8D5A-611F5B159125}" type="pres">
      <dgm:prSet presAssocID="{1BDD6ACB-7397-FD4D-B08C-CDCCF34CEB39}" presName="text_4" presStyleLbl="node1" presStyleIdx="3" presStyleCnt="5">
        <dgm:presLayoutVars>
          <dgm:bulletEnabled val="1"/>
        </dgm:presLayoutVars>
      </dgm:prSet>
      <dgm:spPr/>
    </dgm:pt>
    <dgm:pt modelId="{6B410CF6-713E-3147-A97F-8583476FCA9A}" type="pres">
      <dgm:prSet presAssocID="{1BDD6ACB-7397-FD4D-B08C-CDCCF34CEB39}" presName="accent_4" presStyleCnt="0"/>
      <dgm:spPr/>
    </dgm:pt>
    <dgm:pt modelId="{5C0DC805-039B-584B-B390-EB91CA1C67BA}" type="pres">
      <dgm:prSet presAssocID="{1BDD6ACB-7397-FD4D-B08C-CDCCF34CEB39}" presName="accentRepeatNode" presStyleLbl="solidFgAcc1" presStyleIdx="3" presStyleCnt="5"/>
      <dgm:spPr/>
    </dgm:pt>
    <dgm:pt modelId="{B7898A6C-C502-9145-B78F-58B44DC4A1D3}" type="pres">
      <dgm:prSet presAssocID="{621835AE-96FA-BA42-8D07-AC5722849F9C}" presName="text_5" presStyleLbl="node1" presStyleIdx="4" presStyleCnt="5">
        <dgm:presLayoutVars>
          <dgm:bulletEnabled val="1"/>
        </dgm:presLayoutVars>
      </dgm:prSet>
      <dgm:spPr/>
    </dgm:pt>
    <dgm:pt modelId="{5D84C130-C21E-9A44-B778-CCCD870B25FA}" type="pres">
      <dgm:prSet presAssocID="{621835AE-96FA-BA42-8D07-AC5722849F9C}" presName="accent_5" presStyleCnt="0"/>
      <dgm:spPr/>
    </dgm:pt>
    <dgm:pt modelId="{85E0CE18-90F8-334E-9B27-78424C1DD8CA}" type="pres">
      <dgm:prSet presAssocID="{621835AE-96FA-BA42-8D07-AC5722849F9C}" presName="accentRepeatNode" presStyleLbl="solidFgAcc1" presStyleIdx="4" presStyleCnt="5"/>
      <dgm:spPr/>
    </dgm:pt>
  </dgm:ptLst>
  <dgm:cxnLst>
    <dgm:cxn modelId="{BCC0160C-20B0-0F47-A155-91F7C02797AF}" type="presOf" srcId="{D3A7A74D-F735-D64A-B1F8-310006A668E7}" destId="{7E79917A-4C4F-9D46-9E7C-F352043244BF}" srcOrd="0" destOrd="0" presId="urn:microsoft.com/office/officeart/2008/layout/VerticalCurvedList"/>
    <dgm:cxn modelId="{9A108B0F-C7B4-4758-9F07-3194EBBD73A5}" type="presOf" srcId="{F8FE91BD-A8C8-4C66-9EAD-55A1FC7946B9}" destId="{64B08276-D666-46A5-8BAE-812777F55989}" srcOrd="0" destOrd="0" presId="urn:microsoft.com/office/officeart/2008/layout/VerticalCurvedList"/>
    <dgm:cxn modelId="{EAA8C519-C2CE-1A4E-AE71-A8E86C30D1FA}" type="presOf" srcId="{7CD52E49-9BC3-ED48-9E61-C0DFEC86E472}" destId="{D4A04A2D-EEEF-514C-B9EA-5A621D9DA11F}" srcOrd="0" destOrd="0" presId="urn:microsoft.com/office/officeart/2008/layout/VerticalCurvedList"/>
    <dgm:cxn modelId="{493D2022-C20C-D64A-BA42-12140944E4A2}" srcId="{9B9C1906-D963-455B-A403-2CB9C827A8D4}" destId="{1BDD6ACB-7397-FD4D-B08C-CDCCF34CEB39}" srcOrd="3" destOrd="0" parTransId="{5E5AEAD5-5576-0E4E-A147-929479893CFB}" sibTransId="{0624C408-F429-2740-A5FD-445E54171EC6}"/>
    <dgm:cxn modelId="{AC883C24-FC20-B642-8657-05C990F03E06}" type="presOf" srcId="{1BDD6ACB-7397-FD4D-B08C-CDCCF34CEB39}" destId="{F2F6E8DA-F1FE-3348-8D5A-611F5B159125}" srcOrd="0" destOrd="0" presId="urn:microsoft.com/office/officeart/2008/layout/VerticalCurvedList"/>
    <dgm:cxn modelId="{EADBD93C-B51E-7047-B433-984A9886A49A}" srcId="{9B9C1906-D963-455B-A403-2CB9C827A8D4}" destId="{7CD52E49-9BC3-ED48-9E61-C0DFEC86E472}" srcOrd="2" destOrd="0" parTransId="{661882D6-94C3-9442-93F5-E969ED6B0BDD}" sibTransId="{18A12EE6-66C1-8F45-BE13-86D90C77A167}"/>
    <dgm:cxn modelId="{10137449-65C0-CC43-99F8-7A580447495A}" type="presOf" srcId="{621835AE-96FA-BA42-8D07-AC5722849F9C}" destId="{B7898A6C-C502-9145-B78F-58B44DC4A1D3}" srcOrd="0" destOrd="0" presId="urn:microsoft.com/office/officeart/2008/layout/VerticalCurvedList"/>
    <dgm:cxn modelId="{161816B1-808C-274C-8A91-DDE9A72194B6}" srcId="{9B9C1906-D963-455B-A403-2CB9C827A8D4}" destId="{621835AE-96FA-BA42-8D07-AC5722849F9C}" srcOrd="4" destOrd="0" parTransId="{162626F2-65C0-7C4F-A65B-0FABD1286EBE}" sibTransId="{DD54C989-873F-A04F-AE11-E2104FFC5FCB}"/>
    <dgm:cxn modelId="{156A51D8-9B18-464B-B745-4DAFF552ECB2}" type="presOf" srcId="{4F2134DB-1F73-47A1-870C-67CD35C09807}" destId="{74E8505A-EA4B-433B-A032-55251C78DB3B}" srcOrd="0" destOrd="0" presId="urn:microsoft.com/office/officeart/2008/layout/VerticalCurvedList"/>
    <dgm:cxn modelId="{8872FAEA-B76C-4243-9298-B44A57E3DE0B}" type="presOf" srcId="{9B9C1906-D963-455B-A403-2CB9C827A8D4}" destId="{84A977FF-0ED7-40C7-B19A-F80EFBC6350B}" srcOrd="0" destOrd="0" presId="urn:microsoft.com/office/officeart/2008/layout/VerticalCurvedList"/>
    <dgm:cxn modelId="{BF9F5AFE-5580-486D-8FCC-5FA6A4250E87}" srcId="{9B9C1906-D963-455B-A403-2CB9C827A8D4}" destId="{F8FE91BD-A8C8-4C66-9EAD-55A1FC7946B9}" srcOrd="0" destOrd="0" parTransId="{C676BBFE-00AB-4EDD-AD4E-2B4BAA8E0F5C}" sibTransId="{4F2134DB-1F73-47A1-870C-67CD35C09807}"/>
    <dgm:cxn modelId="{FE7C09FF-9A51-B647-AF00-95B20A281F6B}" srcId="{9B9C1906-D963-455B-A403-2CB9C827A8D4}" destId="{D3A7A74D-F735-D64A-B1F8-310006A668E7}" srcOrd="1" destOrd="0" parTransId="{21037D34-7C4B-4A47-8F23-63CC223B25F6}" sibTransId="{D59E1446-59E5-FD44-B6BE-039700285852}"/>
    <dgm:cxn modelId="{9BB7DEFE-57AE-434A-8A8B-ED1B2B3D7E61}" type="presParOf" srcId="{84A977FF-0ED7-40C7-B19A-F80EFBC6350B}" destId="{ABCD8F0B-0FE5-4A31-A00A-A46138C36D35}" srcOrd="0" destOrd="0" presId="urn:microsoft.com/office/officeart/2008/layout/VerticalCurvedList"/>
    <dgm:cxn modelId="{FA7A85E2-EC01-44B3-B056-A8219D799F64}" type="presParOf" srcId="{ABCD8F0B-0FE5-4A31-A00A-A46138C36D35}" destId="{AA6952B3-8E90-40D3-877B-942E1267DFB1}" srcOrd="0" destOrd="0" presId="urn:microsoft.com/office/officeart/2008/layout/VerticalCurvedList"/>
    <dgm:cxn modelId="{879F90AF-B58C-4756-81EE-4CD90A467C36}" type="presParOf" srcId="{AA6952B3-8E90-40D3-877B-942E1267DFB1}" destId="{30D0E3BC-12D7-4486-B4DC-26B0EF3DA5E8}" srcOrd="0" destOrd="0" presId="urn:microsoft.com/office/officeart/2008/layout/VerticalCurvedList"/>
    <dgm:cxn modelId="{65062783-0B79-45B0-A49B-914B94A9EC7B}" type="presParOf" srcId="{AA6952B3-8E90-40D3-877B-942E1267DFB1}" destId="{74E8505A-EA4B-433B-A032-55251C78DB3B}" srcOrd="1" destOrd="0" presId="urn:microsoft.com/office/officeart/2008/layout/VerticalCurvedList"/>
    <dgm:cxn modelId="{AD477454-9D1A-45E0-B39F-E071D043F1E9}" type="presParOf" srcId="{AA6952B3-8E90-40D3-877B-942E1267DFB1}" destId="{0339759A-1E1A-403D-BA55-A4C30FEEFEE6}" srcOrd="2" destOrd="0" presId="urn:microsoft.com/office/officeart/2008/layout/VerticalCurvedList"/>
    <dgm:cxn modelId="{0785901C-E15D-4DDA-8DEA-D229A7ECD144}" type="presParOf" srcId="{AA6952B3-8E90-40D3-877B-942E1267DFB1}" destId="{35D41E2A-CA0F-41BC-8762-20618474EE61}" srcOrd="3" destOrd="0" presId="urn:microsoft.com/office/officeart/2008/layout/VerticalCurvedList"/>
    <dgm:cxn modelId="{500B54AE-97CA-400F-A49C-C2B207FBF8DD}" type="presParOf" srcId="{ABCD8F0B-0FE5-4A31-A00A-A46138C36D35}" destId="{64B08276-D666-46A5-8BAE-812777F55989}" srcOrd="1" destOrd="0" presId="urn:microsoft.com/office/officeart/2008/layout/VerticalCurvedList"/>
    <dgm:cxn modelId="{3146C410-0C40-48DF-9FA7-C7D6A16780BB}" type="presParOf" srcId="{ABCD8F0B-0FE5-4A31-A00A-A46138C36D35}" destId="{D82D6A08-F623-4628-A4D7-C9760310AA4F}" srcOrd="2" destOrd="0" presId="urn:microsoft.com/office/officeart/2008/layout/VerticalCurvedList"/>
    <dgm:cxn modelId="{5A714040-6C0B-47B6-ABA0-503DEFFFD143}" type="presParOf" srcId="{D82D6A08-F623-4628-A4D7-C9760310AA4F}" destId="{4D7FB870-9BE9-41F7-960F-8B72B0F1B401}" srcOrd="0" destOrd="0" presId="urn:microsoft.com/office/officeart/2008/layout/VerticalCurvedList"/>
    <dgm:cxn modelId="{6C8F727A-60CD-7747-B772-F0547B0E0146}" type="presParOf" srcId="{ABCD8F0B-0FE5-4A31-A00A-A46138C36D35}" destId="{7E79917A-4C4F-9D46-9E7C-F352043244BF}" srcOrd="3" destOrd="0" presId="urn:microsoft.com/office/officeart/2008/layout/VerticalCurvedList"/>
    <dgm:cxn modelId="{3F534051-0632-F54B-8A76-86EC91F0EEA2}" type="presParOf" srcId="{ABCD8F0B-0FE5-4A31-A00A-A46138C36D35}" destId="{F06F650A-67F6-7B42-882F-68CCED228C62}" srcOrd="4" destOrd="0" presId="urn:microsoft.com/office/officeart/2008/layout/VerticalCurvedList"/>
    <dgm:cxn modelId="{5B0A6117-295A-E349-8E7F-0ADE5DB07777}" type="presParOf" srcId="{F06F650A-67F6-7B42-882F-68CCED228C62}" destId="{B3A9E63B-E0E5-2544-A495-F2E65ED44B81}" srcOrd="0" destOrd="0" presId="urn:microsoft.com/office/officeart/2008/layout/VerticalCurvedList"/>
    <dgm:cxn modelId="{A88F00D6-D15F-F845-B7DB-B2EC7B5D3F37}" type="presParOf" srcId="{ABCD8F0B-0FE5-4A31-A00A-A46138C36D35}" destId="{D4A04A2D-EEEF-514C-B9EA-5A621D9DA11F}" srcOrd="5" destOrd="0" presId="urn:microsoft.com/office/officeart/2008/layout/VerticalCurvedList"/>
    <dgm:cxn modelId="{83B8C8CC-1E17-D441-B740-65770BFC197F}" type="presParOf" srcId="{ABCD8F0B-0FE5-4A31-A00A-A46138C36D35}" destId="{BE69BD89-1395-3B42-B9DE-3AA969798A0D}" srcOrd="6" destOrd="0" presId="urn:microsoft.com/office/officeart/2008/layout/VerticalCurvedList"/>
    <dgm:cxn modelId="{427112D4-E3FD-444D-BC8D-C1BD2F904E1C}" type="presParOf" srcId="{BE69BD89-1395-3B42-B9DE-3AA969798A0D}" destId="{210C6BD5-89A3-7645-B0B3-FB7084CC9043}" srcOrd="0" destOrd="0" presId="urn:microsoft.com/office/officeart/2008/layout/VerticalCurvedList"/>
    <dgm:cxn modelId="{F39E5D84-46A6-2744-B600-92475C73D5FE}" type="presParOf" srcId="{ABCD8F0B-0FE5-4A31-A00A-A46138C36D35}" destId="{F2F6E8DA-F1FE-3348-8D5A-611F5B159125}" srcOrd="7" destOrd="0" presId="urn:microsoft.com/office/officeart/2008/layout/VerticalCurvedList"/>
    <dgm:cxn modelId="{A2336C87-5280-3645-B2CB-2BDDDBB7FC08}" type="presParOf" srcId="{ABCD8F0B-0FE5-4A31-A00A-A46138C36D35}" destId="{6B410CF6-713E-3147-A97F-8583476FCA9A}" srcOrd="8" destOrd="0" presId="urn:microsoft.com/office/officeart/2008/layout/VerticalCurvedList"/>
    <dgm:cxn modelId="{9D0AAB51-01AF-214E-B0B4-9DFB17FD58ED}" type="presParOf" srcId="{6B410CF6-713E-3147-A97F-8583476FCA9A}" destId="{5C0DC805-039B-584B-B390-EB91CA1C67BA}" srcOrd="0" destOrd="0" presId="urn:microsoft.com/office/officeart/2008/layout/VerticalCurvedList"/>
    <dgm:cxn modelId="{07D274E7-F07A-C143-A3F5-4D2B7438C733}" type="presParOf" srcId="{ABCD8F0B-0FE5-4A31-A00A-A46138C36D35}" destId="{B7898A6C-C502-9145-B78F-58B44DC4A1D3}" srcOrd="9" destOrd="0" presId="urn:microsoft.com/office/officeart/2008/layout/VerticalCurvedList"/>
    <dgm:cxn modelId="{CAA3CD97-8494-2245-AE50-C19E9850CF89}" type="presParOf" srcId="{ABCD8F0B-0FE5-4A31-A00A-A46138C36D35}" destId="{5D84C130-C21E-9A44-B778-CCCD870B25FA}" srcOrd="10" destOrd="0" presId="urn:microsoft.com/office/officeart/2008/layout/VerticalCurvedList"/>
    <dgm:cxn modelId="{FFEBA829-AC95-8F43-9DB2-78432D6CF255}" type="presParOf" srcId="{5D84C130-C21E-9A44-B778-CCCD870B25FA}" destId="{85E0CE18-90F8-334E-9B27-78424C1DD8C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9C1906-D963-455B-A403-2CB9C827A8D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F8FE91BD-A8C8-4C66-9EAD-55A1FC7946B9}">
      <dgm:prSet phldrT="[Testo]"/>
      <dgm:spPr/>
      <dgm:t>
        <a:bodyPr/>
        <a:lstStyle/>
        <a:p>
          <a:pPr algn="l"/>
          <a:r>
            <a:rPr lang="en-US" altLang="it-IT">
              <a:solidFill>
                <a:schemeClr val="bg1"/>
              </a:solidFill>
            </a:rPr>
            <a:t>La Z-trasformata</a:t>
          </a:r>
          <a:endParaRPr lang="en-GB" dirty="0">
            <a:solidFill>
              <a:schemeClr val="bg1"/>
            </a:solidFill>
          </a:endParaRPr>
        </a:p>
      </dgm:t>
    </dgm:pt>
    <dgm:pt modelId="{C676BBFE-00AB-4EDD-AD4E-2B4BAA8E0F5C}" type="parTrans" cxnId="{BF9F5AFE-5580-486D-8FCC-5FA6A4250E87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4F2134DB-1F73-47A1-870C-67CD35C09807}" type="sibTrans" cxnId="{BF9F5AFE-5580-486D-8FCC-5FA6A4250E87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36FBB2FF-8AF7-4745-8C63-1CC7C6E73D9B}">
      <dgm:prSet/>
      <dgm:spPr/>
      <dgm:t>
        <a:bodyPr/>
        <a:lstStyle/>
        <a:p>
          <a:pPr algn="l"/>
          <a:r>
            <a:rPr lang="en-US" altLang="it-IT">
              <a:solidFill>
                <a:schemeClr val="bg1"/>
              </a:solidFill>
            </a:rPr>
            <a:t>Passaggio da F(s) a F(z)</a:t>
          </a:r>
          <a:endParaRPr lang="en-US" altLang="it-IT" dirty="0">
            <a:solidFill>
              <a:schemeClr val="bg1"/>
            </a:solidFill>
          </a:endParaRPr>
        </a:p>
      </dgm:t>
    </dgm:pt>
    <dgm:pt modelId="{A94342C4-9C30-AA46-A442-3810E875E5BF}" type="parTrans" cxnId="{981AF2C8-2DAA-E849-962E-6C2CA5FBBBC2}">
      <dgm:prSet/>
      <dgm:spPr/>
      <dgm:t>
        <a:bodyPr/>
        <a:lstStyle/>
        <a:p>
          <a:endParaRPr lang="it-IT">
            <a:solidFill>
              <a:schemeClr val="bg1"/>
            </a:solidFill>
          </a:endParaRPr>
        </a:p>
      </dgm:t>
    </dgm:pt>
    <dgm:pt modelId="{9AE66D50-C9B2-134E-BF8D-05AC7B18D137}" type="sibTrans" cxnId="{981AF2C8-2DAA-E849-962E-6C2CA5FBBBC2}">
      <dgm:prSet/>
      <dgm:spPr/>
      <dgm:t>
        <a:bodyPr/>
        <a:lstStyle/>
        <a:p>
          <a:endParaRPr lang="it-IT">
            <a:solidFill>
              <a:schemeClr val="bg1"/>
            </a:solidFill>
          </a:endParaRPr>
        </a:p>
      </dgm:t>
    </dgm:pt>
    <dgm:pt modelId="{11E2CB15-D0B1-3644-B491-D854B2AB82C9}">
      <dgm:prSet/>
      <dgm:spPr/>
      <dgm:t>
        <a:bodyPr/>
        <a:lstStyle/>
        <a:p>
          <a:pPr algn="l"/>
          <a:r>
            <a:rPr lang="en-US" altLang="it-IT">
              <a:solidFill>
                <a:schemeClr val="bg1"/>
              </a:solidFill>
            </a:rPr>
            <a:t>Equazioni alle differenze</a:t>
          </a:r>
          <a:endParaRPr lang="en-US" altLang="it-IT" dirty="0">
            <a:solidFill>
              <a:schemeClr val="bg1"/>
            </a:solidFill>
          </a:endParaRPr>
        </a:p>
      </dgm:t>
    </dgm:pt>
    <dgm:pt modelId="{36E52233-00EA-BD48-A056-C61633AC57BB}" type="parTrans" cxnId="{A4B035B9-3A25-D44C-A0AB-7A8D9E23E760}">
      <dgm:prSet/>
      <dgm:spPr/>
      <dgm:t>
        <a:bodyPr/>
        <a:lstStyle/>
        <a:p>
          <a:endParaRPr lang="it-IT">
            <a:solidFill>
              <a:schemeClr val="bg1"/>
            </a:solidFill>
          </a:endParaRPr>
        </a:p>
      </dgm:t>
    </dgm:pt>
    <dgm:pt modelId="{5CA0F80D-CA29-E846-8EE4-2FE9481CF61F}" type="sibTrans" cxnId="{A4B035B9-3A25-D44C-A0AB-7A8D9E23E760}">
      <dgm:prSet/>
      <dgm:spPr/>
      <dgm:t>
        <a:bodyPr/>
        <a:lstStyle/>
        <a:p>
          <a:endParaRPr lang="it-IT">
            <a:solidFill>
              <a:schemeClr val="bg1"/>
            </a:solidFill>
          </a:endParaRPr>
        </a:p>
      </dgm:t>
    </dgm:pt>
    <dgm:pt modelId="{622A4864-027D-7445-B153-FAE1D242312B}">
      <dgm:prSet/>
      <dgm:spPr/>
      <dgm:t>
        <a:bodyPr/>
        <a:lstStyle/>
        <a:p>
          <a:pPr algn="l"/>
          <a:r>
            <a:rPr lang="en-US" altLang="it-IT">
              <a:solidFill>
                <a:schemeClr val="bg1"/>
              </a:solidFill>
            </a:rPr>
            <a:t>Andamenti caratteristici della risposta impulsiva</a:t>
          </a:r>
          <a:endParaRPr lang="en-US" altLang="it-IT" dirty="0">
            <a:solidFill>
              <a:schemeClr val="bg1"/>
            </a:solidFill>
          </a:endParaRPr>
        </a:p>
      </dgm:t>
    </dgm:pt>
    <dgm:pt modelId="{841E28DA-A591-6948-B226-A1DFC7086D72}" type="parTrans" cxnId="{2C6A2086-9ED5-FE4F-BAE9-376FB8FB4352}">
      <dgm:prSet/>
      <dgm:spPr/>
      <dgm:t>
        <a:bodyPr/>
        <a:lstStyle/>
        <a:p>
          <a:endParaRPr lang="it-IT">
            <a:solidFill>
              <a:schemeClr val="bg1"/>
            </a:solidFill>
          </a:endParaRPr>
        </a:p>
      </dgm:t>
    </dgm:pt>
    <dgm:pt modelId="{D45D1C4A-5167-434A-BF30-87690AA860A6}" type="sibTrans" cxnId="{2C6A2086-9ED5-FE4F-BAE9-376FB8FB4352}">
      <dgm:prSet/>
      <dgm:spPr/>
      <dgm:t>
        <a:bodyPr/>
        <a:lstStyle/>
        <a:p>
          <a:endParaRPr lang="it-IT">
            <a:solidFill>
              <a:schemeClr val="bg1"/>
            </a:solidFill>
          </a:endParaRPr>
        </a:p>
      </dgm:t>
    </dgm:pt>
    <dgm:pt modelId="{849DB998-8F28-634B-9CED-A7E9823EDF2A}">
      <dgm:prSet/>
      <dgm:spPr/>
      <dgm:t>
        <a:bodyPr/>
        <a:lstStyle/>
        <a:p>
          <a:pPr algn="l"/>
          <a:r>
            <a:rPr lang="en-US" altLang="it-IT">
              <a:solidFill>
                <a:schemeClr val="bg1"/>
              </a:solidFill>
            </a:rPr>
            <a:t>Mapping S</a:t>
          </a:r>
          <a:r>
            <a:rPr lang="en-US" altLang="it-IT">
              <a:solidFill>
                <a:schemeClr val="bg1"/>
              </a:solidFill>
              <a:latin typeface="Symbol" pitchFamily="2" charset="2"/>
            </a:rPr>
            <a:t>®</a:t>
          </a:r>
          <a:r>
            <a:rPr lang="en-US" altLang="it-IT">
              <a:solidFill>
                <a:schemeClr val="bg1"/>
              </a:solidFill>
            </a:rPr>
            <a:t> Z</a:t>
          </a:r>
          <a:endParaRPr lang="en-US" altLang="it-IT" dirty="0">
            <a:solidFill>
              <a:schemeClr val="bg1"/>
            </a:solidFill>
          </a:endParaRPr>
        </a:p>
      </dgm:t>
    </dgm:pt>
    <dgm:pt modelId="{C42E6F66-A298-9549-8C7B-10040109F773}" type="parTrans" cxnId="{F32AE92F-69E2-8F49-917A-CECCEB3FC77F}">
      <dgm:prSet/>
      <dgm:spPr/>
      <dgm:t>
        <a:bodyPr/>
        <a:lstStyle/>
        <a:p>
          <a:endParaRPr lang="it-IT">
            <a:solidFill>
              <a:schemeClr val="bg1"/>
            </a:solidFill>
          </a:endParaRPr>
        </a:p>
      </dgm:t>
    </dgm:pt>
    <dgm:pt modelId="{242EFFD7-B43D-2C4A-91B9-ABCF6FE73FB0}" type="sibTrans" cxnId="{F32AE92F-69E2-8F49-917A-CECCEB3FC77F}">
      <dgm:prSet/>
      <dgm:spPr/>
      <dgm:t>
        <a:bodyPr/>
        <a:lstStyle/>
        <a:p>
          <a:endParaRPr lang="it-IT">
            <a:solidFill>
              <a:schemeClr val="bg1"/>
            </a:solidFill>
          </a:endParaRPr>
        </a:p>
      </dgm:t>
    </dgm:pt>
    <dgm:pt modelId="{BA198375-BC96-8543-A6BD-3A9107962DD9}">
      <dgm:prSet/>
      <dgm:spPr/>
      <dgm:t>
        <a:bodyPr/>
        <a:lstStyle/>
        <a:p>
          <a:pPr algn="l"/>
          <a:r>
            <a:rPr lang="en-US" altLang="it-IT">
              <a:solidFill>
                <a:schemeClr val="bg1"/>
              </a:solidFill>
            </a:rPr>
            <a:t>Trasformazioni approssimate</a:t>
          </a:r>
          <a:endParaRPr lang="en-US" altLang="it-IT" dirty="0">
            <a:solidFill>
              <a:schemeClr val="bg1"/>
            </a:solidFill>
          </a:endParaRPr>
        </a:p>
      </dgm:t>
    </dgm:pt>
    <dgm:pt modelId="{442BA294-D8F0-FD42-9CA9-2882F616FE36}" type="parTrans" cxnId="{CC459346-99EF-6544-8F8B-A48E4485A26D}">
      <dgm:prSet/>
      <dgm:spPr/>
      <dgm:t>
        <a:bodyPr/>
        <a:lstStyle/>
        <a:p>
          <a:endParaRPr lang="it-IT">
            <a:solidFill>
              <a:schemeClr val="bg1"/>
            </a:solidFill>
          </a:endParaRPr>
        </a:p>
      </dgm:t>
    </dgm:pt>
    <dgm:pt modelId="{320CFB12-8F63-E04C-8C88-F77F71482F6B}" type="sibTrans" cxnId="{CC459346-99EF-6544-8F8B-A48E4485A26D}">
      <dgm:prSet/>
      <dgm:spPr/>
      <dgm:t>
        <a:bodyPr/>
        <a:lstStyle/>
        <a:p>
          <a:endParaRPr lang="it-IT">
            <a:solidFill>
              <a:schemeClr val="bg1"/>
            </a:solidFill>
          </a:endParaRPr>
        </a:p>
      </dgm:t>
    </dgm:pt>
    <dgm:pt modelId="{A3F3E8F8-A7BE-914B-A951-10C74EF52E34}">
      <dgm:prSet/>
      <dgm:spPr/>
      <dgm:t>
        <a:bodyPr/>
        <a:lstStyle/>
        <a:p>
          <a:pPr algn="l"/>
          <a:r>
            <a:rPr lang="en-US" altLang="it-IT">
              <a:solidFill>
                <a:schemeClr val="bg1"/>
              </a:solidFill>
            </a:rPr>
            <a:t>Metodi di sintesi</a:t>
          </a:r>
          <a:endParaRPr lang="en-US" altLang="it-IT" dirty="0">
            <a:solidFill>
              <a:schemeClr val="bg1"/>
            </a:solidFill>
          </a:endParaRPr>
        </a:p>
      </dgm:t>
    </dgm:pt>
    <dgm:pt modelId="{5915F4F1-D005-114A-BB2D-BD9FA983BF5E}" type="parTrans" cxnId="{89F8F224-7253-9340-9ADF-96FD376D7786}">
      <dgm:prSet/>
      <dgm:spPr/>
      <dgm:t>
        <a:bodyPr/>
        <a:lstStyle/>
        <a:p>
          <a:endParaRPr lang="it-IT">
            <a:solidFill>
              <a:schemeClr val="bg1"/>
            </a:solidFill>
          </a:endParaRPr>
        </a:p>
      </dgm:t>
    </dgm:pt>
    <dgm:pt modelId="{1157D25B-958C-AA4A-A9C8-704F832B3E5B}" type="sibTrans" cxnId="{89F8F224-7253-9340-9ADF-96FD376D7786}">
      <dgm:prSet/>
      <dgm:spPr/>
      <dgm:t>
        <a:bodyPr/>
        <a:lstStyle/>
        <a:p>
          <a:endParaRPr lang="it-IT">
            <a:solidFill>
              <a:schemeClr val="bg1"/>
            </a:solidFill>
          </a:endParaRPr>
        </a:p>
      </dgm:t>
    </dgm:pt>
    <dgm:pt modelId="{55FA1B55-3EFF-6B4D-B6D4-3D2B3C6CE86A}">
      <dgm:prSet/>
      <dgm:spPr/>
      <dgm:t>
        <a:bodyPr/>
        <a:lstStyle/>
        <a:p>
          <a:endParaRPr lang="it-IT"/>
        </a:p>
      </dgm:t>
    </dgm:pt>
    <dgm:pt modelId="{45880C64-3062-A745-876F-F1DCA356608B}" type="parTrans" cxnId="{3961B6F1-15A0-7740-A7EB-ACBAD7A09D9E}">
      <dgm:prSet/>
      <dgm:spPr/>
      <dgm:t>
        <a:bodyPr/>
        <a:lstStyle/>
        <a:p>
          <a:endParaRPr lang="it-IT">
            <a:solidFill>
              <a:schemeClr val="bg1"/>
            </a:solidFill>
          </a:endParaRPr>
        </a:p>
      </dgm:t>
    </dgm:pt>
    <dgm:pt modelId="{2F5686F4-E8F5-3545-93EC-FE3E77CD8A85}" type="sibTrans" cxnId="{3961B6F1-15A0-7740-A7EB-ACBAD7A09D9E}">
      <dgm:prSet/>
      <dgm:spPr/>
      <dgm:t>
        <a:bodyPr/>
        <a:lstStyle/>
        <a:p>
          <a:endParaRPr lang="it-IT">
            <a:solidFill>
              <a:schemeClr val="bg1"/>
            </a:solidFill>
          </a:endParaRPr>
        </a:p>
      </dgm:t>
    </dgm:pt>
    <dgm:pt modelId="{387C9CDF-C375-3948-9274-265F21BCD933}">
      <dgm:prSet/>
      <dgm:spPr/>
      <dgm:t>
        <a:bodyPr/>
        <a:lstStyle/>
        <a:p>
          <a:endParaRPr lang="it-IT"/>
        </a:p>
      </dgm:t>
    </dgm:pt>
    <dgm:pt modelId="{39710215-B86B-794A-8707-C209C6AC0EB6}" type="parTrans" cxnId="{BBFB9B31-8C0D-1E4F-9FEE-5B33A4EA1967}">
      <dgm:prSet/>
      <dgm:spPr/>
      <dgm:t>
        <a:bodyPr/>
        <a:lstStyle/>
        <a:p>
          <a:endParaRPr lang="it-IT">
            <a:solidFill>
              <a:schemeClr val="bg1"/>
            </a:solidFill>
          </a:endParaRPr>
        </a:p>
      </dgm:t>
    </dgm:pt>
    <dgm:pt modelId="{F389C042-0ACF-CF4A-BCFF-52287525A311}" type="sibTrans" cxnId="{BBFB9B31-8C0D-1E4F-9FEE-5B33A4EA1967}">
      <dgm:prSet/>
      <dgm:spPr/>
      <dgm:t>
        <a:bodyPr/>
        <a:lstStyle/>
        <a:p>
          <a:endParaRPr lang="it-IT">
            <a:solidFill>
              <a:schemeClr val="bg1"/>
            </a:solidFill>
          </a:endParaRPr>
        </a:p>
      </dgm:t>
    </dgm:pt>
    <dgm:pt modelId="{F15E56B0-5F42-B840-92C9-C9F30FA4DEB5}">
      <dgm:prSet/>
      <dgm:spPr/>
      <dgm:t>
        <a:bodyPr/>
        <a:lstStyle/>
        <a:p>
          <a:endParaRPr lang="it-IT"/>
        </a:p>
      </dgm:t>
    </dgm:pt>
    <dgm:pt modelId="{A9676D42-B5BE-F642-9893-281261544FA8}" type="parTrans" cxnId="{9887283C-F640-8248-897F-9D616A398215}">
      <dgm:prSet/>
      <dgm:spPr/>
      <dgm:t>
        <a:bodyPr/>
        <a:lstStyle/>
        <a:p>
          <a:endParaRPr lang="it-IT">
            <a:solidFill>
              <a:schemeClr val="bg1"/>
            </a:solidFill>
          </a:endParaRPr>
        </a:p>
      </dgm:t>
    </dgm:pt>
    <dgm:pt modelId="{D4953063-F068-884E-888C-7B8F2BA3F0B7}" type="sibTrans" cxnId="{9887283C-F640-8248-897F-9D616A398215}">
      <dgm:prSet/>
      <dgm:spPr/>
      <dgm:t>
        <a:bodyPr/>
        <a:lstStyle/>
        <a:p>
          <a:endParaRPr lang="it-IT">
            <a:solidFill>
              <a:schemeClr val="bg1"/>
            </a:solidFill>
          </a:endParaRPr>
        </a:p>
      </dgm:t>
    </dgm:pt>
    <dgm:pt modelId="{A47ED5B3-EDD7-2248-87DC-8C6845C171CD}">
      <dgm:prSet/>
      <dgm:spPr/>
      <dgm:t>
        <a:bodyPr/>
        <a:lstStyle/>
        <a:p>
          <a:endParaRPr lang="it-IT"/>
        </a:p>
      </dgm:t>
    </dgm:pt>
    <dgm:pt modelId="{A452B522-82C8-E94F-BEED-35C783010FBD}" type="parTrans" cxnId="{AD27EF99-4CDD-7840-9857-0F89C9F1F769}">
      <dgm:prSet/>
      <dgm:spPr/>
      <dgm:t>
        <a:bodyPr/>
        <a:lstStyle/>
        <a:p>
          <a:endParaRPr lang="it-IT">
            <a:solidFill>
              <a:schemeClr val="bg1"/>
            </a:solidFill>
          </a:endParaRPr>
        </a:p>
      </dgm:t>
    </dgm:pt>
    <dgm:pt modelId="{727F01B8-F28F-8E4D-93B6-535CBCECCD69}" type="sibTrans" cxnId="{AD27EF99-4CDD-7840-9857-0F89C9F1F769}">
      <dgm:prSet/>
      <dgm:spPr/>
      <dgm:t>
        <a:bodyPr/>
        <a:lstStyle/>
        <a:p>
          <a:endParaRPr lang="it-IT">
            <a:solidFill>
              <a:schemeClr val="bg1"/>
            </a:solidFill>
          </a:endParaRPr>
        </a:p>
      </dgm:t>
    </dgm:pt>
    <dgm:pt modelId="{84A977FF-0ED7-40C7-B19A-F80EFBC6350B}" type="pres">
      <dgm:prSet presAssocID="{9B9C1906-D963-455B-A403-2CB9C827A8D4}" presName="Name0" presStyleCnt="0">
        <dgm:presLayoutVars>
          <dgm:chMax val="7"/>
          <dgm:chPref val="7"/>
          <dgm:dir/>
        </dgm:presLayoutVars>
      </dgm:prSet>
      <dgm:spPr/>
    </dgm:pt>
    <dgm:pt modelId="{ABCD8F0B-0FE5-4A31-A00A-A46138C36D35}" type="pres">
      <dgm:prSet presAssocID="{9B9C1906-D963-455B-A403-2CB9C827A8D4}" presName="Name1" presStyleCnt="0"/>
      <dgm:spPr/>
    </dgm:pt>
    <dgm:pt modelId="{AA6952B3-8E90-40D3-877B-942E1267DFB1}" type="pres">
      <dgm:prSet presAssocID="{9B9C1906-D963-455B-A403-2CB9C827A8D4}" presName="cycle" presStyleCnt="0"/>
      <dgm:spPr/>
    </dgm:pt>
    <dgm:pt modelId="{30D0E3BC-12D7-4486-B4DC-26B0EF3DA5E8}" type="pres">
      <dgm:prSet presAssocID="{9B9C1906-D963-455B-A403-2CB9C827A8D4}" presName="srcNode" presStyleLbl="node1" presStyleIdx="0" presStyleCnt="7"/>
      <dgm:spPr/>
    </dgm:pt>
    <dgm:pt modelId="{74E8505A-EA4B-433B-A032-55251C78DB3B}" type="pres">
      <dgm:prSet presAssocID="{9B9C1906-D963-455B-A403-2CB9C827A8D4}" presName="conn" presStyleLbl="parChTrans1D2" presStyleIdx="0" presStyleCnt="1"/>
      <dgm:spPr/>
    </dgm:pt>
    <dgm:pt modelId="{0339759A-1E1A-403D-BA55-A4C30FEEFEE6}" type="pres">
      <dgm:prSet presAssocID="{9B9C1906-D963-455B-A403-2CB9C827A8D4}" presName="extraNode" presStyleLbl="node1" presStyleIdx="0" presStyleCnt="7"/>
      <dgm:spPr/>
    </dgm:pt>
    <dgm:pt modelId="{35D41E2A-CA0F-41BC-8762-20618474EE61}" type="pres">
      <dgm:prSet presAssocID="{9B9C1906-D963-455B-A403-2CB9C827A8D4}" presName="dstNode" presStyleLbl="node1" presStyleIdx="0" presStyleCnt="7"/>
      <dgm:spPr/>
    </dgm:pt>
    <dgm:pt modelId="{64B08276-D666-46A5-8BAE-812777F55989}" type="pres">
      <dgm:prSet presAssocID="{F8FE91BD-A8C8-4C66-9EAD-55A1FC7946B9}" presName="text_1" presStyleLbl="node1" presStyleIdx="0" presStyleCnt="7">
        <dgm:presLayoutVars>
          <dgm:bulletEnabled val="1"/>
        </dgm:presLayoutVars>
      </dgm:prSet>
      <dgm:spPr/>
    </dgm:pt>
    <dgm:pt modelId="{D82D6A08-F623-4628-A4D7-C9760310AA4F}" type="pres">
      <dgm:prSet presAssocID="{F8FE91BD-A8C8-4C66-9EAD-55A1FC7946B9}" presName="accent_1" presStyleCnt="0"/>
      <dgm:spPr/>
    </dgm:pt>
    <dgm:pt modelId="{4D7FB870-9BE9-41F7-960F-8B72B0F1B401}" type="pres">
      <dgm:prSet presAssocID="{F8FE91BD-A8C8-4C66-9EAD-55A1FC7946B9}" presName="accentRepeatNode" presStyleLbl="solidFgAcc1" presStyleIdx="0" presStyleCnt="7"/>
      <dgm:spPr/>
    </dgm:pt>
    <dgm:pt modelId="{26E95F16-3E73-7F42-A49F-F21A0AB9D5EE}" type="pres">
      <dgm:prSet presAssocID="{36FBB2FF-8AF7-4745-8C63-1CC7C6E73D9B}" presName="text_2" presStyleLbl="node1" presStyleIdx="1" presStyleCnt="7">
        <dgm:presLayoutVars>
          <dgm:bulletEnabled val="1"/>
        </dgm:presLayoutVars>
      </dgm:prSet>
      <dgm:spPr/>
    </dgm:pt>
    <dgm:pt modelId="{E4A33EF7-664F-2F4F-A860-1254E6B0F9DA}" type="pres">
      <dgm:prSet presAssocID="{36FBB2FF-8AF7-4745-8C63-1CC7C6E73D9B}" presName="accent_2" presStyleCnt="0"/>
      <dgm:spPr/>
    </dgm:pt>
    <dgm:pt modelId="{3DB686E2-2874-7944-94E4-58D4CAB6C991}" type="pres">
      <dgm:prSet presAssocID="{36FBB2FF-8AF7-4745-8C63-1CC7C6E73D9B}" presName="accentRepeatNode" presStyleLbl="solidFgAcc1" presStyleIdx="1" presStyleCnt="7"/>
      <dgm:spPr/>
    </dgm:pt>
    <dgm:pt modelId="{FB51E94C-0582-554D-9177-21A5C64CFA55}" type="pres">
      <dgm:prSet presAssocID="{11E2CB15-D0B1-3644-B491-D854B2AB82C9}" presName="text_3" presStyleLbl="node1" presStyleIdx="2" presStyleCnt="7">
        <dgm:presLayoutVars>
          <dgm:bulletEnabled val="1"/>
        </dgm:presLayoutVars>
      </dgm:prSet>
      <dgm:spPr/>
    </dgm:pt>
    <dgm:pt modelId="{F6A44A02-5EA2-F946-B43C-23DA13A13A55}" type="pres">
      <dgm:prSet presAssocID="{11E2CB15-D0B1-3644-B491-D854B2AB82C9}" presName="accent_3" presStyleCnt="0"/>
      <dgm:spPr/>
    </dgm:pt>
    <dgm:pt modelId="{1CA62480-28A9-DF43-8278-280A0EAC2AE9}" type="pres">
      <dgm:prSet presAssocID="{11E2CB15-D0B1-3644-B491-D854B2AB82C9}" presName="accentRepeatNode" presStyleLbl="solidFgAcc1" presStyleIdx="2" presStyleCnt="7"/>
      <dgm:spPr/>
    </dgm:pt>
    <dgm:pt modelId="{4290DF07-C8BC-164C-A300-D4C0109F900E}" type="pres">
      <dgm:prSet presAssocID="{622A4864-027D-7445-B153-FAE1D242312B}" presName="text_4" presStyleLbl="node1" presStyleIdx="3" presStyleCnt="7">
        <dgm:presLayoutVars>
          <dgm:bulletEnabled val="1"/>
        </dgm:presLayoutVars>
      </dgm:prSet>
      <dgm:spPr/>
    </dgm:pt>
    <dgm:pt modelId="{04093E62-4987-844C-AA5F-9B9A85D382EE}" type="pres">
      <dgm:prSet presAssocID="{622A4864-027D-7445-B153-FAE1D242312B}" presName="accent_4" presStyleCnt="0"/>
      <dgm:spPr/>
    </dgm:pt>
    <dgm:pt modelId="{06535CF0-C33B-194E-9EA1-2820F9ED7576}" type="pres">
      <dgm:prSet presAssocID="{622A4864-027D-7445-B153-FAE1D242312B}" presName="accentRepeatNode" presStyleLbl="solidFgAcc1" presStyleIdx="3" presStyleCnt="7"/>
      <dgm:spPr/>
    </dgm:pt>
    <dgm:pt modelId="{704F61C9-4BD8-CD47-8256-D0547B322066}" type="pres">
      <dgm:prSet presAssocID="{849DB998-8F28-634B-9CED-A7E9823EDF2A}" presName="text_5" presStyleLbl="node1" presStyleIdx="4" presStyleCnt="7">
        <dgm:presLayoutVars>
          <dgm:bulletEnabled val="1"/>
        </dgm:presLayoutVars>
      </dgm:prSet>
      <dgm:spPr/>
    </dgm:pt>
    <dgm:pt modelId="{6D9B0A36-5646-514C-8F42-83A23929EFE6}" type="pres">
      <dgm:prSet presAssocID="{849DB998-8F28-634B-9CED-A7E9823EDF2A}" presName="accent_5" presStyleCnt="0"/>
      <dgm:spPr/>
    </dgm:pt>
    <dgm:pt modelId="{1ACDDB7F-8309-FB42-9BBD-08C893FC8F5F}" type="pres">
      <dgm:prSet presAssocID="{849DB998-8F28-634B-9CED-A7E9823EDF2A}" presName="accentRepeatNode" presStyleLbl="solidFgAcc1" presStyleIdx="4" presStyleCnt="7"/>
      <dgm:spPr/>
    </dgm:pt>
    <dgm:pt modelId="{DCBF01F0-D99C-D54C-9BB0-A30FDB18ACFD}" type="pres">
      <dgm:prSet presAssocID="{BA198375-BC96-8543-A6BD-3A9107962DD9}" presName="text_6" presStyleLbl="node1" presStyleIdx="5" presStyleCnt="7">
        <dgm:presLayoutVars>
          <dgm:bulletEnabled val="1"/>
        </dgm:presLayoutVars>
      </dgm:prSet>
      <dgm:spPr/>
    </dgm:pt>
    <dgm:pt modelId="{C83B3E6D-33F0-D84D-9F6F-86665BA20D4F}" type="pres">
      <dgm:prSet presAssocID="{BA198375-BC96-8543-A6BD-3A9107962DD9}" presName="accent_6" presStyleCnt="0"/>
      <dgm:spPr/>
    </dgm:pt>
    <dgm:pt modelId="{6C0AD36B-2FF9-414C-BB77-FC601023F3EC}" type="pres">
      <dgm:prSet presAssocID="{BA198375-BC96-8543-A6BD-3A9107962DD9}" presName="accentRepeatNode" presStyleLbl="solidFgAcc1" presStyleIdx="5" presStyleCnt="7"/>
      <dgm:spPr/>
    </dgm:pt>
    <dgm:pt modelId="{681D3724-0796-2448-9ECA-300CD3E6A94A}" type="pres">
      <dgm:prSet presAssocID="{A3F3E8F8-A7BE-914B-A951-10C74EF52E34}" presName="text_7" presStyleLbl="node1" presStyleIdx="6" presStyleCnt="7">
        <dgm:presLayoutVars>
          <dgm:bulletEnabled val="1"/>
        </dgm:presLayoutVars>
      </dgm:prSet>
      <dgm:spPr/>
    </dgm:pt>
    <dgm:pt modelId="{C5790137-FDA4-9642-BC33-C356400913A8}" type="pres">
      <dgm:prSet presAssocID="{A3F3E8F8-A7BE-914B-A951-10C74EF52E34}" presName="accent_7" presStyleCnt="0"/>
      <dgm:spPr/>
    </dgm:pt>
    <dgm:pt modelId="{F01AF0A7-A916-5549-AB6E-EF17054FF415}" type="pres">
      <dgm:prSet presAssocID="{A3F3E8F8-A7BE-914B-A951-10C74EF52E34}" presName="accentRepeatNode" presStyleLbl="solidFgAcc1" presStyleIdx="6" presStyleCnt="7"/>
      <dgm:spPr/>
    </dgm:pt>
  </dgm:ptLst>
  <dgm:cxnLst>
    <dgm:cxn modelId="{9A108B0F-C7B4-4758-9F07-3194EBBD73A5}" type="presOf" srcId="{F8FE91BD-A8C8-4C66-9EAD-55A1FC7946B9}" destId="{64B08276-D666-46A5-8BAE-812777F55989}" srcOrd="0" destOrd="0" presId="urn:microsoft.com/office/officeart/2008/layout/VerticalCurvedList"/>
    <dgm:cxn modelId="{11324E1A-FD47-204C-8680-89926AE6DDE1}" type="presOf" srcId="{849DB998-8F28-634B-9CED-A7E9823EDF2A}" destId="{704F61C9-4BD8-CD47-8256-D0547B322066}" srcOrd="0" destOrd="0" presId="urn:microsoft.com/office/officeart/2008/layout/VerticalCurvedList"/>
    <dgm:cxn modelId="{89F8F224-7253-9340-9ADF-96FD376D7786}" srcId="{9B9C1906-D963-455B-A403-2CB9C827A8D4}" destId="{A3F3E8F8-A7BE-914B-A951-10C74EF52E34}" srcOrd="6" destOrd="0" parTransId="{5915F4F1-D005-114A-BB2D-BD9FA983BF5E}" sibTransId="{1157D25B-958C-AA4A-A9C8-704F832B3E5B}"/>
    <dgm:cxn modelId="{F32AE92F-69E2-8F49-917A-CECCEB3FC77F}" srcId="{9B9C1906-D963-455B-A403-2CB9C827A8D4}" destId="{849DB998-8F28-634B-9CED-A7E9823EDF2A}" srcOrd="4" destOrd="0" parTransId="{C42E6F66-A298-9549-8C7B-10040109F773}" sibTransId="{242EFFD7-B43D-2C4A-91B9-ABCF6FE73FB0}"/>
    <dgm:cxn modelId="{BBFB9B31-8C0D-1E4F-9FEE-5B33A4EA1967}" srcId="{9B9C1906-D963-455B-A403-2CB9C827A8D4}" destId="{387C9CDF-C375-3948-9274-265F21BCD933}" srcOrd="8" destOrd="0" parTransId="{39710215-B86B-794A-8707-C209C6AC0EB6}" sibTransId="{F389C042-0ACF-CF4A-BCFF-52287525A311}"/>
    <dgm:cxn modelId="{50469B33-4A05-1D4B-A3B0-84B406EB682F}" type="presOf" srcId="{BA198375-BC96-8543-A6BD-3A9107962DD9}" destId="{DCBF01F0-D99C-D54C-9BB0-A30FDB18ACFD}" srcOrd="0" destOrd="0" presId="urn:microsoft.com/office/officeart/2008/layout/VerticalCurvedList"/>
    <dgm:cxn modelId="{9887283C-F640-8248-897F-9D616A398215}" srcId="{9B9C1906-D963-455B-A403-2CB9C827A8D4}" destId="{F15E56B0-5F42-B840-92C9-C9F30FA4DEB5}" srcOrd="9" destOrd="0" parTransId="{A9676D42-B5BE-F642-9893-281261544FA8}" sibTransId="{D4953063-F068-884E-888C-7B8F2BA3F0B7}"/>
    <dgm:cxn modelId="{CC459346-99EF-6544-8F8B-A48E4485A26D}" srcId="{9B9C1906-D963-455B-A403-2CB9C827A8D4}" destId="{BA198375-BC96-8543-A6BD-3A9107962DD9}" srcOrd="5" destOrd="0" parTransId="{442BA294-D8F0-FD42-9CA9-2882F616FE36}" sibTransId="{320CFB12-8F63-E04C-8C88-F77F71482F6B}"/>
    <dgm:cxn modelId="{4169E850-435E-8C4B-90BC-E77D30EE6B19}" type="presOf" srcId="{622A4864-027D-7445-B153-FAE1D242312B}" destId="{4290DF07-C8BC-164C-A300-D4C0109F900E}" srcOrd="0" destOrd="0" presId="urn:microsoft.com/office/officeart/2008/layout/VerticalCurvedList"/>
    <dgm:cxn modelId="{DE3E8D5B-B02D-FD4C-B58A-256862BC2EF9}" type="presOf" srcId="{11E2CB15-D0B1-3644-B491-D854B2AB82C9}" destId="{FB51E94C-0582-554D-9177-21A5C64CFA55}" srcOrd="0" destOrd="0" presId="urn:microsoft.com/office/officeart/2008/layout/VerticalCurvedList"/>
    <dgm:cxn modelId="{2C6A2086-9ED5-FE4F-BAE9-376FB8FB4352}" srcId="{9B9C1906-D963-455B-A403-2CB9C827A8D4}" destId="{622A4864-027D-7445-B153-FAE1D242312B}" srcOrd="3" destOrd="0" parTransId="{841E28DA-A591-6948-B226-A1DFC7086D72}" sibTransId="{D45D1C4A-5167-434A-BF30-87690AA860A6}"/>
    <dgm:cxn modelId="{95F07095-6CB9-C944-BFCC-D03C39D24080}" type="presOf" srcId="{36FBB2FF-8AF7-4745-8C63-1CC7C6E73D9B}" destId="{26E95F16-3E73-7F42-A49F-F21A0AB9D5EE}" srcOrd="0" destOrd="0" presId="urn:microsoft.com/office/officeart/2008/layout/VerticalCurvedList"/>
    <dgm:cxn modelId="{AD27EF99-4CDD-7840-9857-0F89C9F1F769}" srcId="{9B9C1906-D963-455B-A403-2CB9C827A8D4}" destId="{A47ED5B3-EDD7-2248-87DC-8C6845C171CD}" srcOrd="10" destOrd="0" parTransId="{A452B522-82C8-E94F-BEED-35C783010FBD}" sibTransId="{727F01B8-F28F-8E4D-93B6-535CBCECCD69}"/>
    <dgm:cxn modelId="{A4B035B9-3A25-D44C-A0AB-7A8D9E23E760}" srcId="{9B9C1906-D963-455B-A403-2CB9C827A8D4}" destId="{11E2CB15-D0B1-3644-B491-D854B2AB82C9}" srcOrd="2" destOrd="0" parTransId="{36E52233-00EA-BD48-A056-C61633AC57BB}" sibTransId="{5CA0F80D-CA29-E846-8EE4-2FE9481CF61F}"/>
    <dgm:cxn modelId="{981AF2C8-2DAA-E849-962E-6C2CA5FBBBC2}" srcId="{9B9C1906-D963-455B-A403-2CB9C827A8D4}" destId="{36FBB2FF-8AF7-4745-8C63-1CC7C6E73D9B}" srcOrd="1" destOrd="0" parTransId="{A94342C4-9C30-AA46-A442-3810E875E5BF}" sibTransId="{9AE66D50-C9B2-134E-BF8D-05AC7B18D137}"/>
    <dgm:cxn modelId="{3DEC54D4-A1F1-1A4E-87A4-DEC2A481A471}" type="presOf" srcId="{A3F3E8F8-A7BE-914B-A951-10C74EF52E34}" destId="{681D3724-0796-2448-9ECA-300CD3E6A94A}" srcOrd="0" destOrd="0" presId="urn:microsoft.com/office/officeart/2008/layout/VerticalCurvedList"/>
    <dgm:cxn modelId="{156A51D8-9B18-464B-B745-4DAFF552ECB2}" type="presOf" srcId="{4F2134DB-1F73-47A1-870C-67CD35C09807}" destId="{74E8505A-EA4B-433B-A032-55251C78DB3B}" srcOrd="0" destOrd="0" presId="urn:microsoft.com/office/officeart/2008/layout/VerticalCurvedList"/>
    <dgm:cxn modelId="{8872FAEA-B76C-4243-9298-B44A57E3DE0B}" type="presOf" srcId="{9B9C1906-D963-455B-A403-2CB9C827A8D4}" destId="{84A977FF-0ED7-40C7-B19A-F80EFBC6350B}" srcOrd="0" destOrd="0" presId="urn:microsoft.com/office/officeart/2008/layout/VerticalCurvedList"/>
    <dgm:cxn modelId="{3961B6F1-15A0-7740-A7EB-ACBAD7A09D9E}" srcId="{9B9C1906-D963-455B-A403-2CB9C827A8D4}" destId="{55FA1B55-3EFF-6B4D-B6D4-3D2B3C6CE86A}" srcOrd="7" destOrd="0" parTransId="{45880C64-3062-A745-876F-F1DCA356608B}" sibTransId="{2F5686F4-E8F5-3545-93EC-FE3E77CD8A85}"/>
    <dgm:cxn modelId="{BF9F5AFE-5580-486D-8FCC-5FA6A4250E87}" srcId="{9B9C1906-D963-455B-A403-2CB9C827A8D4}" destId="{F8FE91BD-A8C8-4C66-9EAD-55A1FC7946B9}" srcOrd="0" destOrd="0" parTransId="{C676BBFE-00AB-4EDD-AD4E-2B4BAA8E0F5C}" sibTransId="{4F2134DB-1F73-47A1-870C-67CD35C09807}"/>
    <dgm:cxn modelId="{9BB7DEFE-57AE-434A-8A8B-ED1B2B3D7E61}" type="presParOf" srcId="{84A977FF-0ED7-40C7-B19A-F80EFBC6350B}" destId="{ABCD8F0B-0FE5-4A31-A00A-A46138C36D35}" srcOrd="0" destOrd="0" presId="urn:microsoft.com/office/officeart/2008/layout/VerticalCurvedList"/>
    <dgm:cxn modelId="{FA7A85E2-EC01-44B3-B056-A8219D799F64}" type="presParOf" srcId="{ABCD8F0B-0FE5-4A31-A00A-A46138C36D35}" destId="{AA6952B3-8E90-40D3-877B-942E1267DFB1}" srcOrd="0" destOrd="0" presId="urn:microsoft.com/office/officeart/2008/layout/VerticalCurvedList"/>
    <dgm:cxn modelId="{879F90AF-B58C-4756-81EE-4CD90A467C36}" type="presParOf" srcId="{AA6952B3-8E90-40D3-877B-942E1267DFB1}" destId="{30D0E3BC-12D7-4486-B4DC-26B0EF3DA5E8}" srcOrd="0" destOrd="0" presId="urn:microsoft.com/office/officeart/2008/layout/VerticalCurvedList"/>
    <dgm:cxn modelId="{65062783-0B79-45B0-A49B-914B94A9EC7B}" type="presParOf" srcId="{AA6952B3-8E90-40D3-877B-942E1267DFB1}" destId="{74E8505A-EA4B-433B-A032-55251C78DB3B}" srcOrd="1" destOrd="0" presId="urn:microsoft.com/office/officeart/2008/layout/VerticalCurvedList"/>
    <dgm:cxn modelId="{AD477454-9D1A-45E0-B39F-E071D043F1E9}" type="presParOf" srcId="{AA6952B3-8E90-40D3-877B-942E1267DFB1}" destId="{0339759A-1E1A-403D-BA55-A4C30FEEFEE6}" srcOrd="2" destOrd="0" presId="urn:microsoft.com/office/officeart/2008/layout/VerticalCurvedList"/>
    <dgm:cxn modelId="{0785901C-E15D-4DDA-8DEA-D229A7ECD144}" type="presParOf" srcId="{AA6952B3-8E90-40D3-877B-942E1267DFB1}" destId="{35D41E2A-CA0F-41BC-8762-20618474EE61}" srcOrd="3" destOrd="0" presId="urn:microsoft.com/office/officeart/2008/layout/VerticalCurvedList"/>
    <dgm:cxn modelId="{500B54AE-97CA-400F-A49C-C2B207FBF8DD}" type="presParOf" srcId="{ABCD8F0B-0FE5-4A31-A00A-A46138C36D35}" destId="{64B08276-D666-46A5-8BAE-812777F55989}" srcOrd="1" destOrd="0" presId="urn:microsoft.com/office/officeart/2008/layout/VerticalCurvedList"/>
    <dgm:cxn modelId="{3146C410-0C40-48DF-9FA7-C7D6A16780BB}" type="presParOf" srcId="{ABCD8F0B-0FE5-4A31-A00A-A46138C36D35}" destId="{D82D6A08-F623-4628-A4D7-C9760310AA4F}" srcOrd="2" destOrd="0" presId="urn:microsoft.com/office/officeart/2008/layout/VerticalCurvedList"/>
    <dgm:cxn modelId="{5A714040-6C0B-47B6-ABA0-503DEFFFD143}" type="presParOf" srcId="{D82D6A08-F623-4628-A4D7-C9760310AA4F}" destId="{4D7FB870-9BE9-41F7-960F-8B72B0F1B401}" srcOrd="0" destOrd="0" presId="urn:microsoft.com/office/officeart/2008/layout/VerticalCurvedList"/>
    <dgm:cxn modelId="{CC019D17-56B7-084A-AACC-E2916BFF1D69}" type="presParOf" srcId="{ABCD8F0B-0FE5-4A31-A00A-A46138C36D35}" destId="{26E95F16-3E73-7F42-A49F-F21A0AB9D5EE}" srcOrd="3" destOrd="0" presId="urn:microsoft.com/office/officeart/2008/layout/VerticalCurvedList"/>
    <dgm:cxn modelId="{9587F444-981B-764C-B18E-01A788AC4C3E}" type="presParOf" srcId="{ABCD8F0B-0FE5-4A31-A00A-A46138C36D35}" destId="{E4A33EF7-664F-2F4F-A860-1254E6B0F9DA}" srcOrd="4" destOrd="0" presId="urn:microsoft.com/office/officeart/2008/layout/VerticalCurvedList"/>
    <dgm:cxn modelId="{ECD2CC3D-7215-3E4E-9A36-4BA0F3E5F5C0}" type="presParOf" srcId="{E4A33EF7-664F-2F4F-A860-1254E6B0F9DA}" destId="{3DB686E2-2874-7944-94E4-58D4CAB6C991}" srcOrd="0" destOrd="0" presId="urn:microsoft.com/office/officeart/2008/layout/VerticalCurvedList"/>
    <dgm:cxn modelId="{2FAA71DE-6124-FA4C-9300-0CDEE2842120}" type="presParOf" srcId="{ABCD8F0B-0FE5-4A31-A00A-A46138C36D35}" destId="{FB51E94C-0582-554D-9177-21A5C64CFA55}" srcOrd="5" destOrd="0" presId="urn:microsoft.com/office/officeart/2008/layout/VerticalCurvedList"/>
    <dgm:cxn modelId="{DA3D22BA-B9ED-1941-808C-BA1C4C3E9642}" type="presParOf" srcId="{ABCD8F0B-0FE5-4A31-A00A-A46138C36D35}" destId="{F6A44A02-5EA2-F946-B43C-23DA13A13A55}" srcOrd="6" destOrd="0" presId="urn:microsoft.com/office/officeart/2008/layout/VerticalCurvedList"/>
    <dgm:cxn modelId="{C67077D2-8D5E-0648-8DDF-476178B04B79}" type="presParOf" srcId="{F6A44A02-5EA2-F946-B43C-23DA13A13A55}" destId="{1CA62480-28A9-DF43-8278-280A0EAC2AE9}" srcOrd="0" destOrd="0" presId="urn:microsoft.com/office/officeart/2008/layout/VerticalCurvedList"/>
    <dgm:cxn modelId="{B7103089-73DA-0447-8833-EB7468519D27}" type="presParOf" srcId="{ABCD8F0B-0FE5-4A31-A00A-A46138C36D35}" destId="{4290DF07-C8BC-164C-A300-D4C0109F900E}" srcOrd="7" destOrd="0" presId="urn:microsoft.com/office/officeart/2008/layout/VerticalCurvedList"/>
    <dgm:cxn modelId="{9722B46A-A5B0-A947-BF83-8A92B09EBB49}" type="presParOf" srcId="{ABCD8F0B-0FE5-4A31-A00A-A46138C36D35}" destId="{04093E62-4987-844C-AA5F-9B9A85D382EE}" srcOrd="8" destOrd="0" presId="urn:microsoft.com/office/officeart/2008/layout/VerticalCurvedList"/>
    <dgm:cxn modelId="{DF14C882-83BB-0146-9207-EB0EADAE58FE}" type="presParOf" srcId="{04093E62-4987-844C-AA5F-9B9A85D382EE}" destId="{06535CF0-C33B-194E-9EA1-2820F9ED7576}" srcOrd="0" destOrd="0" presId="urn:microsoft.com/office/officeart/2008/layout/VerticalCurvedList"/>
    <dgm:cxn modelId="{11281474-02C1-9E48-9ADD-89D4198151E7}" type="presParOf" srcId="{ABCD8F0B-0FE5-4A31-A00A-A46138C36D35}" destId="{704F61C9-4BD8-CD47-8256-D0547B322066}" srcOrd="9" destOrd="0" presId="urn:microsoft.com/office/officeart/2008/layout/VerticalCurvedList"/>
    <dgm:cxn modelId="{812964CA-5425-A74B-8ED7-0499AA976BF8}" type="presParOf" srcId="{ABCD8F0B-0FE5-4A31-A00A-A46138C36D35}" destId="{6D9B0A36-5646-514C-8F42-83A23929EFE6}" srcOrd="10" destOrd="0" presId="urn:microsoft.com/office/officeart/2008/layout/VerticalCurvedList"/>
    <dgm:cxn modelId="{AE274577-7B11-B342-B187-07E50DCCF5E6}" type="presParOf" srcId="{6D9B0A36-5646-514C-8F42-83A23929EFE6}" destId="{1ACDDB7F-8309-FB42-9BBD-08C893FC8F5F}" srcOrd="0" destOrd="0" presId="urn:microsoft.com/office/officeart/2008/layout/VerticalCurvedList"/>
    <dgm:cxn modelId="{37A9158B-B3B1-8E49-8C89-C23293F3D2B1}" type="presParOf" srcId="{ABCD8F0B-0FE5-4A31-A00A-A46138C36D35}" destId="{DCBF01F0-D99C-D54C-9BB0-A30FDB18ACFD}" srcOrd="11" destOrd="0" presId="urn:microsoft.com/office/officeart/2008/layout/VerticalCurvedList"/>
    <dgm:cxn modelId="{821B9E62-6E57-6749-9ED6-376E34AC9CC3}" type="presParOf" srcId="{ABCD8F0B-0FE5-4A31-A00A-A46138C36D35}" destId="{C83B3E6D-33F0-D84D-9F6F-86665BA20D4F}" srcOrd="12" destOrd="0" presId="urn:microsoft.com/office/officeart/2008/layout/VerticalCurvedList"/>
    <dgm:cxn modelId="{6C121435-D055-1341-BEF0-C458CB2AE0E0}" type="presParOf" srcId="{C83B3E6D-33F0-D84D-9F6F-86665BA20D4F}" destId="{6C0AD36B-2FF9-414C-BB77-FC601023F3EC}" srcOrd="0" destOrd="0" presId="urn:microsoft.com/office/officeart/2008/layout/VerticalCurvedList"/>
    <dgm:cxn modelId="{883830DF-EFB1-7649-BEB6-A5BA0EF6C00D}" type="presParOf" srcId="{ABCD8F0B-0FE5-4A31-A00A-A46138C36D35}" destId="{681D3724-0796-2448-9ECA-300CD3E6A94A}" srcOrd="13" destOrd="0" presId="urn:microsoft.com/office/officeart/2008/layout/VerticalCurvedList"/>
    <dgm:cxn modelId="{8A8E2D93-08C2-2B45-AC90-596EA8ECF1BD}" type="presParOf" srcId="{ABCD8F0B-0FE5-4A31-A00A-A46138C36D35}" destId="{C5790137-FDA4-9642-BC33-C356400913A8}" srcOrd="14" destOrd="0" presId="urn:microsoft.com/office/officeart/2008/layout/VerticalCurvedList"/>
    <dgm:cxn modelId="{1FF1888C-A0AE-EB47-A40F-A858C993C793}" type="presParOf" srcId="{C5790137-FDA4-9642-BC33-C356400913A8}" destId="{F01AF0A7-A916-5549-AB6E-EF17054FF4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8505A-EA4B-433B-A032-55251C78DB3B}">
      <dsp:nvSpPr>
        <dsp:cNvPr id="0" name=""/>
        <dsp:cNvSpPr/>
      </dsp:nvSpPr>
      <dsp:spPr>
        <a:xfrm>
          <a:off x="-5147747" y="-788541"/>
          <a:ext cx="6130229" cy="6130229"/>
        </a:xfrm>
        <a:prstGeom prst="blockArc">
          <a:avLst>
            <a:gd name="adj1" fmla="val 18900000"/>
            <a:gd name="adj2" fmla="val 2700000"/>
            <a:gd name="adj3" fmla="val 352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08276-D666-46A5-8BAE-812777F55989}">
      <dsp:nvSpPr>
        <dsp:cNvPr id="0" name=""/>
        <dsp:cNvSpPr/>
      </dsp:nvSpPr>
      <dsp:spPr>
        <a:xfrm>
          <a:off x="429738" y="284480"/>
          <a:ext cx="6634012" cy="5693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902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it-IT" sz="2600" kern="1200">
              <a:solidFill>
                <a:schemeClr val="bg1"/>
              </a:solidFill>
            </a:rPr>
            <a:t>Controllori a segnali campionari</a:t>
          </a:r>
          <a:endParaRPr lang="en-GB" sz="2600" kern="1200" dirty="0">
            <a:solidFill>
              <a:schemeClr val="bg1"/>
            </a:solidFill>
          </a:endParaRPr>
        </a:p>
      </dsp:txBody>
      <dsp:txXfrm>
        <a:off x="429738" y="284480"/>
        <a:ext cx="6634012" cy="569325"/>
      </dsp:txXfrm>
    </dsp:sp>
    <dsp:sp modelId="{4D7FB870-9BE9-41F7-960F-8B72B0F1B401}">
      <dsp:nvSpPr>
        <dsp:cNvPr id="0" name=""/>
        <dsp:cNvSpPr/>
      </dsp:nvSpPr>
      <dsp:spPr>
        <a:xfrm>
          <a:off x="73909" y="213314"/>
          <a:ext cx="711656" cy="7116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9917A-4C4F-9D46-9E7C-F352043244BF}">
      <dsp:nvSpPr>
        <dsp:cNvPr id="0" name=""/>
        <dsp:cNvSpPr/>
      </dsp:nvSpPr>
      <dsp:spPr>
        <a:xfrm>
          <a:off x="837700" y="1138195"/>
          <a:ext cx="6226050" cy="569325"/>
        </a:xfrm>
        <a:prstGeom prst="rect">
          <a:avLst/>
        </a:prstGeom>
        <a:solidFill>
          <a:schemeClr val="accent2">
            <a:hueOff val="-2266801"/>
            <a:satOff val="1309"/>
            <a:lumOff val="-24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902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it-IT" sz="2600" kern="1200">
              <a:solidFill>
                <a:schemeClr val="bg1"/>
              </a:solidFill>
            </a:rPr>
            <a:t>Il campionamento</a:t>
          </a:r>
          <a:endParaRPr lang="en-US" altLang="it-IT" sz="2600" kern="1200" dirty="0">
            <a:solidFill>
              <a:schemeClr val="bg1"/>
            </a:solidFill>
          </a:endParaRPr>
        </a:p>
      </dsp:txBody>
      <dsp:txXfrm>
        <a:off x="837700" y="1138195"/>
        <a:ext cx="6226050" cy="569325"/>
      </dsp:txXfrm>
    </dsp:sp>
    <dsp:sp modelId="{B3A9E63B-E0E5-2544-A495-F2E65ED44B81}">
      <dsp:nvSpPr>
        <dsp:cNvPr id="0" name=""/>
        <dsp:cNvSpPr/>
      </dsp:nvSpPr>
      <dsp:spPr>
        <a:xfrm>
          <a:off x="481871" y="1067029"/>
          <a:ext cx="711656" cy="7116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266801"/>
              <a:satOff val="1309"/>
              <a:lumOff val="-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04A2D-EEEF-514C-B9EA-5A621D9DA11F}">
      <dsp:nvSpPr>
        <dsp:cNvPr id="0" name=""/>
        <dsp:cNvSpPr/>
      </dsp:nvSpPr>
      <dsp:spPr>
        <a:xfrm>
          <a:off x="962911" y="1991910"/>
          <a:ext cx="6100838" cy="569325"/>
        </a:xfrm>
        <a:prstGeom prst="rect">
          <a:avLst/>
        </a:prstGeom>
        <a:solidFill>
          <a:schemeClr val="accent2">
            <a:hueOff val="-4533602"/>
            <a:satOff val="2618"/>
            <a:lumOff val="-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902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it-IT" sz="2600" kern="1200">
              <a:solidFill>
                <a:schemeClr val="bg1"/>
              </a:solidFill>
            </a:rPr>
            <a:t>L’organo di Tenuta</a:t>
          </a:r>
          <a:endParaRPr lang="en-US" altLang="it-IT" sz="2600" kern="1200" dirty="0">
            <a:solidFill>
              <a:schemeClr val="bg1"/>
            </a:solidFill>
          </a:endParaRPr>
        </a:p>
      </dsp:txBody>
      <dsp:txXfrm>
        <a:off x="962911" y="1991910"/>
        <a:ext cx="6100838" cy="569325"/>
      </dsp:txXfrm>
    </dsp:sp>
    <dsp:sp modelId="{210C6BD5-89A3-7645-B0B3-FB7084CC9043}">
      <dsp:nvSpPr>
        <dsp:cNvPr id="0" name=""/>
        <dsp:cNvSpPr/>
      </dsp:nvSpPr>
      <dsp:spPr>
        <a:xfrm>
          <a:off x="607083" y="1920745"/>
          <a:ext cx="711656" cy="7116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533602"/>
              <a:satOff val="2618"/>
              <a:lumOff val="-4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6E8DA-F1FE-3348-8D5A-611F5B159125}">
      <dsp:nvSpPr>
        <dsp:cNvPr id="0" name=""/>
        <dsp:cNvSpPr/>
      </dsp:nvSpPr>
      <dsp:spPr>
        <a:xfrm>
          <a:off x="837700" y="2845625"/>
          <a:ext cx="6226050" cy="569325"/>
        </a:xfrm>
        <a:prstGeom prst="rect">
          <a:avLst/>
        </a:prstGeom>
        <a:solidFill>
          <a:schemeClr val="accent2">
            <a:hueOff val="-6800403"/>
            <a:satOff val="3927"/>
            <a:lumOff val="-72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902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it-IT" sz="2600" kern="1200">
              <a:solidFill>
                <a:schemeClr val="bg1"/>
              </a:solidFill>
            </a:rPr>
            <a:t>Spettro di un segnale campionato</a:t>
          </a:r>
          <a:endParaRPr lang="en-US" altLang="it-IT" sz="2600" kern="1200" dirty="0">
            <a:solidFill>
              <a:schemeClr val="bg1"/>
            </a:solidFill>
          </a:endParaRPr>
        </a:p>
      </dsp:txBody>
      <dsp:txXfrm>
        <a:off x="837700" y="2845625"/>
        <a:ext cx="6226050" cy="569325"/>
      </dsp:txXfrm>
    </dsp:sp>
    <dsp:sp modelId="{5C0DC805-039B-584B-B390-EB91CA1C67BA}">
      <dsp:nvSpPr>
        <dsp:cNvPr id="0" name=""/>
        <dsp:cNvSpPr/>
      </dsp:nvSpPr>
      <dsp:spPr>
        <a:xfrm>
          <a:off x="481871" y="2774460"/>
          <a:ext cx="711656" cy="7116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6800403"/>
              <a:satOff val="3927"/>
              <a:lumOff val="-72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98A6C-C502-9145-B78F-58B44DC4A1D3}">
      <dsp:nvSpPr>
        <dsp:cNvPr id="0" name=""/>
        <dsp:cNvSpPr/>
      </dsp:nvSpPr>
      <dsp:spPr>
        <a:xfrm>
          <a:off x="429738" y="3699340"/>
          <a:ext cx="6634012" cy="569325"/>
        </a:xfrm>
        <a:prstGeom prst="rect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902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it-IT" sz="2600" kern="1200">
              <a:solidFill>
                <a:schemeClr val="bg1"/>
              </a:solidFill>
            </a:rPr>
            <a:t>Aliasing</a:t>
          </a:r>
          <a:endParaRPr lang="en-US" altLang="it-IT" sz="2600" kern="1200" dirty="0">
            <a:solidFill>
              <a:schemeClr val="bg1"/>
            </a:solidFill>
          </a:endParaRPr>
        </a:p>
      </dsp:txBody>
      <dsp:txXfrm>
        <a:off x="429738" y="3699340"/>
        <a:ext cx="6634012" cy="569325"/>
      </dsp:txXfrm>
    </dsp:sp>
    <dsp:sp modelId="{85E0CE18-90F8-334E-9B27-78424C1DD8CA}">
      <dsp:nvSpPr>
        <dsp:cNvPr id="0" name=""/>
        <dsp:cNvSpPr/>
      </dsp:nvSpPr>
      <dsp:spPr>
        <a:xfrm>
          <a:off x="73909" y="3628175"/>
          <a:ext cx="711656" cy="7116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8505A-EA4B-433B-A032-55251C78DB3B}">
      <dsp:nvSpPr>
        <dsp:cNvPr id="0" name=""/>
        <dsp:cNvSpPr/>
      </dsp:nvSpPr>
      <dsp:spPr>
        <a:xfrm>
          <a:off x="-5145620" y="-788541"/>
          <a:ext cx="6130229" cy="6130229"/>
        </a:xfrm>
        <a:prstGeom prst="blockArc">
          <a:avLst>
            <a:gd name="adj1" fmla="val 18900000"/>
            <a:gd name="adj2" fmla="val 2700000"/>
            <a:gd name="adj3" fmla="val 352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08276-D666-46A5-8BAE-812777F55989}">
      <dsp:nvSpPr>
        <dsp:cNvPr id="0" name=""/>
        <dsp:cNvSpPr/>
      </dsp:nvSpPr>
      <dsp:spPr>
        <a:xfrm>
          <a:off x="319403" y="206986"/>
          <a:ext cx="6013430" cy="4137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44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it-IT" sz="1600" kern="1200">
              <a:solidFill>
                <a:schemeClr val="bg1"/>
              </a:solidFill>
            </a:rPr>
            <a:t>La Z-trasformata</a:t>
          </a:r>
          <a:endParaRPr lang="en-GB" sz="1600" kern="1200" dirty="0">
            <a:solidFill>
              <a:schemeClr val="bg1"/>
            </a:solidFill>
          </a:endParaRPr>
        </a:p>
      </dsp:txBody>
      <dsp:txXfrm>
        <a:off x="319403" y="206986"/>
        <a:ext cx="6013430" cy="413789"/>
      </dsp:txXfrm>
    </dsp:sp>
    <dsp:sp modelId="{4D7FB870-9BE9-41F7-960F-8B72B0F1B401}">
      <dsp:nvSpPr>
        <dsp:cNvPr id="0" name=""/>
        <dsp:cNvSpPr/>
      </dsp:nvSpPr>
      <dsp:spPr>
        <a:xfrm>
          <a:off x="60784" y="155262"/>
          <a:ext cx="517237" cy="5172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95F16-3E73-7F42-A49F-F21A0AB9D5EE}">
      <dsp:nvSpPr>
        <dsp:cNvPr id="0" name=""/>
        <dsp:cNvSpPr/>
      </dsp:nvSpPr>
      <dsp:spPr>
        <a:xfrm>
          <a:off x="694127" y="828035"/>
          <a:ext cx="5638706" cy="413789"/>
        </a:xfrm>
        <a:prstGeom prst="rect">
          <a:avLst/>
        </a:prstGeom>
        <a:solidFill>
          <a:schemeClr val="accent2">
            <a:hueOff val="-1511201"/>
            <a:satOff val="873"/>
            <a:lumOff val="-16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44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it-IT" sz="1600" kern="1200">
              <a:solidFill>
                <a:schemeClr val="bg1"/>
              </a:solidFill>
            </a:rPr>
            <a:t>Passaggio da F(s) a F(z)</a:t>
          </a:r>
          <a:endParaRPr lang="en-US" altLang="it-IT" sz="1600" kern="1200" dirty="0">
            <a:solidFill>
              <a:schemeClr val="bg1"/>
            </a:solidFill>
          </a:endParaRPr>
        </a:p>
      </dsp:txBody>
      <dsp:txXfrm>
        <a:off x="694127" y="828035"/>
        <a:ext cx="5638706" cy="413789"/>
      </dsp:txXfrm>
    </dsp:sp>
    <dsp:sp modelId="{3DB686E2-2874-7944-94E4-58D4CAB6C991}">
      <dsp:nvSpPr>
        <dsp:cNvPr id="0" name=""/>
        <dsp:cNvSpPr/>
      </dsp:nvSpPr>
      <dsp:spPr>
        <a:xfrm>
          <a:off x="435508" y="776311"/>
          <a:ext cx="517237" cy="5172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511201"/>
              <a:satOff val="873"/>
              <a:lumOff val="-16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1E94C-0582-554D-9177-21A5C64CFA55}">
      <dsp:nvSpPr>
        <dsp:cNvPr id="0" name=""/>
        <dsp:cNvSpPr/>
      </dsp:nvSpPr>
      <dsp:spPr>
        <a:xfrm>
          <a:off x="899474" y="1448629"/>
          <a:ext cx="5433359" cy="413789"/>
        </a:xfrm>
        <a:prstGeom prst="rect">
          <a:avLst/>
        </a:prstGeom>
        <a:solidFill>
          <a:schemeClr val="accent2">
            <a:hueOff val="-3022401"/>
            <a:satOff val="1745"/>
            <a:lumOff val="-32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44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it-IT" sz="1600" kern="1200">
              <a:solidFill>
                <a:schemeClr val="bg1"/>
              </a:solidFill>
            </a:rPr>
            <a:t>Equazioni alle differenze</a:t>
          </a:r>
          <a:endParaRPr lang="en-US" altLang="it-IT" sz="1600" kern="1200" dirty="0">
            <a:solidFill>
              <a:schemeClr val="bg1"/>
            </a:solidFill>
          </a:endParaRPr>
        </a:p>
      </dsp:txBody>
      <dsp:txXfrm>
        <a:off x="899474" y="1448629"/>
        <a:ext cx="5433359" cy="413789"/>
      </dsp:txXfrm>
    </dsp:sp>
    <dsp:sp modelId="{1CA62480-28A9-DF43-8278-280A0EAC2AE9}">
      <dsp:nvSpPr>
        <dsp:cNvPr id="0" name=""/>
        <dsp:cNvSpPr/>
      </dsp:nvSpPr>
      <dsp:spPr>
        <a:xfrm>
          <a:off x="640855" y="1396905"/>
          <a:ext cx="517237" cy="5172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3022401"/>
              <a:satOff val="1745"/>
              <a:lumOff val="-3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0DF07-C8BC-164C-A300-D4C0109F900E}">
      <dsp:nvSpPr>
        <dsp:cNvPr id="0" name=""/>
        <dsp:cNvSpPr/>
      </dsp:nvSpPr>
      <dsp:spPr>
        <a:xfrm>
          <a:off x="965039" y="2069678"/>
          <a:ext cx="5367793" cy="413789"/>
        </a:xfrm>
        <a:prstGeom prst="rect">
          <a:avLst/>
        </a:prstGeom>
        <a:solidFill>
          <a:schemeClr val="accent2">
            <a:hueOff val="-4533602"/>
            <a:satOff val="2618"/>
            <a:lumOff val="-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44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it-IT" sz="1600" kern="1200">
              <a:solidFill>
                <a:schemeClr val="bg1"/>
              </a:solidFill>
            </a:rPr>
            <a:t>Andamenti caratteristici della risposta impulsiva</a:t>
          </a:r>
          <a:endParaRPr lang="en-US" altLang="it-IT" sz="1600" kern="1200" dirty="0">
            <a:solidFill>
              <a:schemeClr val="bg1"/>
            </a:solidFill>
          </a:endParaRPr>
        </a:p>
      </dsp:txBody>
      <dsp:txXfrm>
        <a:off x="965039" y="2069678"/>
        <a:ext cx="5367793" cy="413789"/>
      </dsp:txXfrm>
    </dsp:sp>
    <dsp:sp modelId="{06535CF0-C33B-194E-9EA1-2820F9ED7576}">
      <dsp:nvSpPr>
        <dsp:cNvPr id="0" name=""/>
        <dsp:cNvSpPr/>
      </dsp:nvSpPr>
      <dsp:spPr>
        <a:xfrm>
          <a:off x="706420" y="2017954"/>
          <a:ext cx="517237" cy="5172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533602"/>
              <a:satOff val="2618"/>
              <a:lumOff val="-4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F61C9-4BD8-CD47-8256-D0547B322066}">
      <dsp:nvSpPr>
        <dsp:cNvPr id="0" name=""/>
        <dsp:cNvSpPr/>
      </dsp:nvSpPr>
      <dsp:spPr>
        <a:xfrm>
          <a:off x="899474" y="2690727"/>
          <a:ext cx="5433359" cy="413789"/>
        </a:xfrm>
        <a:prstGeom prst="rect">
          <a:avLst/>
        </a:prstGeom>
        <a:solidFill>
          <a:schemeClr val="accent2">
            <a:hueOff val="-6044802"/>
            <a:satOff val="3491"/>
            <a:lumOff val="-64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44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it-IT" sz="1600" kern="1200">
              <a:solidFill>
                <a:schemeClr val="bg1"/>
              </a:solidFill>
            </a:rPr>
            <a:t>Mapping S</a:t>
          </a:r>
          <a:r>
            <a:rPr lang="en-US" altLang="it-IT" sz="1600" kern="1200">
              <a:solidFill>
                <a:schemeClr val="bg1"/>
              </a:solidFill>
              <a:latin typeface="Symbol" pitchFamily="2" charset="2"/>
            </a:rPr>
            <a:t>®</a:t>
          </a:r>
          <a:r>
            <a:rPr lang="en-US" altLang="it-IT" sz="1600" kern="1200">
              <a:solidFill>
                <a:schemeClr val="bg1"/>
              </a:solidFill>
            </a:rPr>
            <a:t> Z</a:t>
          </a:r>
          <a:endParaRPr lang="en-US" altLang="it-IT" sz="1600" kern="1200" dirty="0">
            <a:solidFill>
              <a:schemeClr val="bg1"/>
            </a:solidFill>
          </a:endParaRPr>
        </a:p>
      </dsp:txBody>
      <dsp:txXfrm>
        <a:off x="899474" y="2690727"/>
        <a:ext cx="5433359" cy="413789"/>
      </dsp:txXfrm>
    </dsp:sp>
    <dsp:sp modelId="{1ACDDB7F-8309-FB42-9BBD-08C893FC8F5F}">
      <dsp:nvSpPr>
        <dsp:cNvPr id="0" name=""/>
        <dsp:cNvSpPr/>
      </dsp:nvSpPr>
      <dsp:spPr>
        <a:xfrm>
          <a:off x="640855" y="2639004"/>
          <a:ext cx="517237" cy="5172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6044802"/>
              <a:satOff val="3491"/>
              <a:lumOff val="-64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F01F0-D99C-D54C-9BB0-A30FDB18ACFD}">
      <dsp:nvSpPr>
        <dsp:cNvPr id="0" name=""/>
        <dsp:cNvSpPr/>
      </dsp:nvSpPr>
      <dsp:spPr>
        <a:xfrm>
          <a:off x="694127" y="3311321"/>
          <a:ext cx="5638706" cy="413789"/>
        </a:xfrm>
        <a:prstGeom prst="rect">
          <a:avLst/>
        </a:prstGeom>
        <a:solidFill>
          <a:schemeClr val="accent2">
            <a:hueOff val="-7556003"/>
            <a:satOff val="4363"/>
            <a:lumOff val="-80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44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it-IT" sz="1600" kern="1200">
              <a:solidFill>
                <a:schemeClr val="bg1"/>
              </a:solidFill>
            </a:rPr>
            <a:t>Trasformazioni approssimate</a:t>
          </a:r>
          <a:endParaRPr lang="en-US" altLang="it-IT" sz="1600" kern="1200" dirty="0">
            <a:solidFill>
              <a:schemeClr val="bg1"/>
            </a:solidFill>
          </a:endParaRPr>
        </a:p>
      </dsp:txBody>
      <dsp:txXfrm>
        <a:off x="694127" y="3311321"/>
        <a:ext cx="5638706" cy="413789"/>
      </dsp:txXfrm>
    </dsp:sp>
    <dsp:sp modelId="{6C0AD36B-2FF9-414C-BB77-FC601023F3EC}">
      <dsp:nvSpPr>
        <dsp:cNvPr id="0" name=""/>
        <dsp:cNvSpPr/>
      </dsp:nvSpPr>
      <dsp:spPr>
        <a:xfrm>
          <a:off x="435508" y="3259597"/>
          <a:ext cx="517237" cy="5172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7556003"/>
              <a:satOff val="4363"/>
              <a:lumOff val="-80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D3724-0796-2448-9ECA-300CD3E6A94A}">
      <dsp:nvSpPr>
        <dsp:cNvPr id="0" name=""/>
        <dsp:cNvSpPr/>
      </dsp:nvSpPr>
      <dsp:spPr>
        <a:xfrm>
          <a:off x="319403" y="3932370"/>
          <a:ext cx="6013430" cy="413789"/>
        </a:xfrm>
        <a:prstGeom prst="rect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44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it-IT" sz="1600" kern="1200">
              <a:solidFill>
                <a:schemeClr val="bg1"/>
              </a:solidFill>
            </a:rPr>
            <a:t>Metodi di sintesi</a:t>
          </a:r>
          <a:endParaRPr lang="en-US" altLang="it-IT" sz="1600" kern="1200" dirty="0">
            <a:solidFill>
              <a:schemeClr val="bg1"/>
            </a:solidFill>
          </a:endParaRPr>
        </a:p>
      </dsp:txBody>
      <dsp:txXfrm>
        <a:off x="319403" y="3932370"/>
        <a:ext cx="6013430" cy="413789"/>
      </dsp:txXfrm>
    </dsp:sp>
    <dsp:sp modelId="{F01AF0A7-A916-5549-AB6E-EF17054FF415}">
      <dsp:nvSpPr>
        <dsp:cNvPr id="0" name=""/>
        <dsp:cNvSpPr/>
      </dsp:nvSpPr>
      <dsp:spPr>
        <a:xfrm>
          <a:off x="60784" y="3880647"/>
          <a:ext cx="517237" cy="5172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4" Type="http://schemas.openxmlformats.org/officeDocument/2006/relationships/image" Target="../media/image4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4" Type="http://schemas.openxmlformats.org/officeDocument/2006/relationships/image" Target="../media/image5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7" Type="http://schemas.openxmlformats.org/officeDocument/2006/relationships/image" Target="../media/image63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4" Type="http://schemas.openxmlformats.org/officeDocument/2006/relationships/image" Target="../media/image69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image" Target="../media/image72.emf"/><Relationship Id="rId7" Type="http://schemas.openxmlformats.org/officeDocument/2006/relationships/image" Target="../media/image76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6" Type="http://schemas.openxmlformats.org/officeDocument/2006/relationships/image" Target="../media/image85.emf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5" Type="http://schemas.openxmlformats.org/officeDocument/2006/relationships/image" Target="../media/image90.emf"/><Relationship Id="rId4" Type="http://schemas.openxmlformats.org/officeDocument/2006/relationships/image" Target="../media/image8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Relationship Id="rId4" Type="http://schemas.openxmlformats.org/officeDocument/2006/relationships/image" Target="../media/image94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5" Type="http://schemas.openxmlformats.org/officeDocument/2006/relationships/image" Target="../media/image102.emf"/><Relationship Id="rId4" Type="http://schemas.openxmlformats.org/officeDocument/2006/relationships/image" Target="../media/image101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Relationship Id="rId5" Type="http://schemas.openxmlformats.org/officeDocument/2006/relationships/image" Target="../media/image107.emf"/><Relationship Id="rId4" Type="http://schemas.openxmlformats.org/officeDocument/2006/relationships/image" Target="../media/image106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3" Type="http://schemas.openxmlformats.org/officeDocument/2006/relationships/image" Target="../media/image110.emf"/><Relationship Id="rId7" Type="http://schemas.openxmlformats.org/officeDocument/2006/relationships/image" Target="../media/image114.e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Relationship Id="rId6" Type="http://schemas.openxmlformats.org/officeDocument/2006/relationships/image" Target="../media/image113.emf"/><Relationship Id="rId5" Type="http://schemas.openxmlformats.org/officeDocument/2006/relationships/image" Target="../media/image112.emf"/><Relationship Id="rId4" Type="http://schemas.openxmlformats.org/officeDocument/2006/relationships/image" Target="../media/image111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image" Target="../media/image118.emf"/><Relationship Id="rId7" Type="http://schemas.openxmlformats.org/officeDocument/2006/relationships/image" Target="../media/image122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6" Type="http://schemas.openxmlformats.org/officeDocument/2006/relationships/image" Target="../media/image121.emf"/><Relationship Id="rId5" Type="http://schemas.openxmlformats.org/officeDocument/2006/relationships/image" Target="../media/image120.emf"/><Relationship Id="rId10" Type="http://schemas.openxmlformats.org/officeDocument/2006/relationships/image" Target="../media/image125.emf"/><Relationship Id="rId4" Type="http://schemas.openxmlformats.org/officeDocument/2006/relationships/image" Target="../media/image119.emf"/><Relationship Id="rId9" Type="http://schemas.openxmlformats.org/officeDocument/2006/relationships/image" Target="../media/image124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image" Target="../media/image127.emf"/><Relationship Id="rId1" Type="http://schemas.openxmlformats.org/officeDocument/2006/relationships/image" Target="../media/image126.emf"/><Relationship Id="rId4" Type="http://schemas.openxmlformats.org/officeDocument/2006/relationships/image" Target="../media/image129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Relationship Id="rId6" Type="http://schemas.openxmlformats.org/officeDocument/2006/relationships/image" Target="../media/image135.emf"/><Relationship Id="rId5" Type="http://schemas.openxmlformats.org/officeDocument/2006/relationships/image" Target="../media/image134.emf"/><Relationship Id="rId4" Type="http://schemas.openxmlformats.org/officeDocument/2006/relationships/image" Target="../media/image133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3" Type="http://schemas.openxmlformats.org/officeDocument/2006/relationships/image" Target="../media/image138.emf"/><Relationship Id="rId7" Type="http://schemas.openxmlformats.org/officeDocument/2006/relationships/image" Target="../media/image142.emf"/><Relationship Id="rId2" Type="http://schemas.openxmlformats.org/officeDocument/2006/relationships/image" Target="../media/image137.emf"/><Relationship Id="rId1" Type="http://schemas.openxmlformats.org/officeDocument/2006/relationships/image" Target="../media/image136.emf"/><Relationship Id="rId6" Type="http://schemas.openxmlformats.org/officeDocument/2006/relationships/image" Target="../media/image141.emf"/><Relationship Id="rId5" Type="http://schemas.openxmlformats.org/officeDocument/2006/relationships/image" Target="../media/image140.emf"/><Relationship Id="rId4" Type="http://schemas.openxmlformats.org/officeDocument/2006/relationships/image" Target="../media/image139.emf"/><Relationship Id="rId9" Type="http://schemas.openxmlformats.org/officeDocument/2006/relationships/image" Target="../media/image14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3" Type="http://schemas.openxmlformats.org/officeDocument/2006/relationships/image" Target="../media/image147.emf"/><Relationship Id="rId7" Type="http://schemas.openxmlformats.org/officeDocument/2006/relationships/image" Target="../media/image151.emf"/><Relationship Id="rId12" Type="http://schemas.openxmlformats.org/officeDocument/2006/relationships/image" Target="../media/image156.emf"/><Relationship Id="rId2" Type="http://schemas.openxmlformats.org/officeDocument/2006/relationships/image" Target="../media/image146.emf"/><Relationship Id="rId1" Type="http://schemas.openxmlformats.org/officeDocument/2006/relationships/image" Target="../media/image145.emf"/><Relationship Id="rId6" Type="http://schemas.openxmlformats.org/officeDocument/2006/relationships/image" Target="../media/image150.emf"/><Relationship Id="rId11" Type="http://schemas.openxmlformats.org/officeDocument/2006/relationships/image" Target="../media/image155.emf"/><Relationship Id="rId5" Type="http://schemas.openxmlformats.org/officeDocument/2006/relationships/image" Target="../media/image149.emf"/><Relationship Id="rId10" Type="http://schemas.openxmlformats.org/officeDocument/2006/relationships/image" Target="../media/image154.emf"/><Relationship Id="rId4" Type="http://schemas.openxmlformats.org/officeDocument/2006/relationships/image" Target="../media/image148.emf"/><Relationship Id="rId9" Type="http://schemas.openxmlformats.org/officeDocument/2006/relationships/image" Target="../media/image153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7" Type="http://schemas.openxmlformats.org/officeDocument/2006/relationships/image" Target="../media/image126.emf"/><Relationship Id="rId2" Type="http://schemas.openxmlformats.org/officeDocument/2006/relationships/image" Target="../media/image158.emf"/><Relationship Id="rId1" Type="http://schemas.openxmlformats.org/officeDocument/2006/relationships/image" Target="../media/image157.emf"/><Relationship Id="rId6" Type="http://schemas.openxmlformats.org/officeDocument/2006/relationships/image" Target="../media/image127.emf"/><Relationship Id="rId5" Type="http://schemas.openxmlformats.org/officeDocument/2006/relationships/image" Target="../media/image57.emf"/><Relationship Id="rId4" Type="http://schemas.openxmlformats.org/officeDocument/2006/relationships/image" Target="../media/image160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62.emf"/><Relationship Id="rId1" Type="http://schemas.openxmlformats.org/officeDocument/2006/relationships/image" Target="../media/image161.emf"/><Relationship Id="rId5" Type="http://schemas.openxmlformats.org/officeDocument/2006/relationships/image" Target="../media/image133.emf"/><Relationship Id="rId4" Type="http://schemas.openxmlformats.org/officeDocument/2006/relationships/image" Target="../media/image132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emf"/><Relationship Id="rId1" Type="http://schemas.openxmlformats.org/officeDocument/2006/relationships/image" Target="../media/image163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3" Type="http://schemas.openxmlformats.org/officeDocument/2006/relationships/image" Target="../media/image167.emf"/><Relationship Id="rId7" Type="http://schemas.openxmlformats.org/officeDocument/2006/relationships/image" Target="../media/image171.emf"/><Relationship Id="rId2" Type="http://schemas.openxmlformats.org/officeDocument/2006/relationships/image" Target="../media/image166.emf"/><Relationship Id="rId1" Type="http://schemas.openxmlformats.org/officeDocument/2006/relationships/image" Target="../media/image165.emf"/><Relationship Id="rId6" Type="http://schemas.openxmlformats.org/officeDocument/2006/relationships/image" Target="../media/image170.emf"/><Relationship Id="rId5" Type="http://schemas.openxmlformats.org/officeDocument/2006/relationships/image" Target="../media/image169.emf"/><Relationship Id="rId4" Type="http://schemas.openxmlformats.org/officeDocument/2006/relationships/image" Target="../media/image16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3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emf"/><Relationship Id="rId2" Type="http://schemas.openxmlformats.org/officeDocument/2006/relationships/image" Target="../media/image175.emf"/><Relationship Id="rId1" Type="http://schemas.openxmlformats.org/officeDocument/2006/relationships/image" Target="../media/image174.emf"/><Relationship Id="rId4" Type="http://schemas.openxmlformats.org/officeDocument/2006/relationships/image" Target="../media/image177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emf"/><Relationship Id="rId2" Type="http://schemas.openxmlformats.org/officeDocument/2006/relationships/image" Target="../media/image179.emf"/><Relationship Id="rId1" Type="http://schemas.openxmlformats.org/officeDocument/2006/relationships/image" Target="../media/image178.emf"/><Relationship Id="rId4" Type="http://schemas.openxmlformats.org/officeDocument/2006/relationships/image" Target="../media/image181.e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emf"/><Relationship Id="rId3" Type="http://schemas.openxmlformats.org/officeDocument/2006/relationships/image" Target="../media/image184.emf"/><Relationship Id="rId7" Type="http://schemas.openxmlformats.org/officeDocument/2006/relationships/image" Target="../media/image188.emf"/><Relationship Id="rId2" Type="http://schemas.openxmlformats.org/officeDocument/2006/relationships/image" Target="../media/image183.emf"/><Relationship Id="rId1" Type="http://schemas.openxmlformats.org/officeDocument/2006/relationships/image" Target="../media/image182.emf"/><Relationship Id="rId6" Type="http://schemas.openxmlformats.org/officeDocument/2006/relationships/image" Target="../media/image187.emf"/><Relationship Id="rId5" Type="http://schemas.openxmlformats.org/officeDocument/2006/relationships/image" Target="../media/image186.emf"/><Relationship Id="rId4" Type="http://schemas.openxmlformats.org/officeDocument/2006/relationships/image" Target="../media/image185.emf"/><Relationship Id="rId9" Type="http://schemas.openxmlformats.org/officeDocument/2006/relationships/image" Target="../media/image190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emf"/><Relationship Id="rId2" Type="http://schemas.openxmlformats.org/officeDocument/2006/relationships/image" Target="../media/image192.emf"/><Relationship Id="rId1" Type="http://schemas.openxmlformats.org/officeDocument/2006/relationships/image" Target="../media/image191.emf"/><Relationship Id="rId6" Type="http://schemas.openxmlformats.org/officeDocument/2006/relationships/image" Target="../media/image196.emf"/><Relationship Id="rId5" Type="http://schemas.openxmlformats.org/officeDocument/2006/relationships/image" Target="../media/image195.emf"/><Relationship Id="rId4" Type="http://schemas.openxmlformats.org/officeDocument/2006/relationships/image" Target="../media/image19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7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588" y="76200"/>
            <a:ext cx="29527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76200"/>
            <a:ext cx="29638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6988" y="801688"/>
            <a:ext cx="6924676" cy="3895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2325" y="4775200"/>
            <a:ext cx="5213350" cy="40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0638" y="9101138"/>
            <a:ext cx="2974976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01138"/>
            <a:ext cx="29289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1027C7-758A-4B4C-8D16-4346B43339F8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137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egnaposto immagine diapositiva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988" y="801688"/>
            <a:ext cx="6924676" cy="3895725"/>
          </a:xfrm>
          <a:ln/>
        </p:spPr>
      </p:sp>
      <p:sp>
        <p:nvSpPr>
          <p:cNvPr id="6146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it-IT" altLang="en-US">
              <a:latin typeface="Times New Roman" charset="0"/>
            </a:endParaRPr>
          </a:p>
        </p:txBody>
      </p:sp>
      <p:sp>
        <p:nvSpPr>
          <p:cNvPr id="6147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868D66BE-A4A3-FA4B-B4FC-4EA3DA541421}" type="slidenum">
              <a:rPr lang="en-US" altLang="en-US">
                <a:latin typeface="Arial" charset="0"/>
              </a:rPr>
              <a:pPr/>
              <a:t>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20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3E077C4F-C7D0-8045-B04C-80D598B8CB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D3A694-6669-6349-83D6-92AEF7EB8F40}" type="slidenum">
              <a:rPr lang="it-IT" altLang="it-IT"/>
              <a:pPr/>
              <a:t>25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2576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1411D8C0-7A46-5A47-AD79-9E456D251E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2D7F9-B160-224B-8C30-3D0014B2FB8F}" type="slidenum">
              <a:rPr lang="it-IT" altLang="it-IT"/>
              <a:pPr/>
              <a:t>26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87487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00F95771-8D40-0342-92DD-93F42BBA08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0AE1F-0679-9144-A005-DCFC66820479}" type="slidenum">
              <a:rPr lang="it-IT" altLang="it-IT"/>
              <a:pPr/>
              <a:t>27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34228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12E7CD9F-4DE8-EB4E-9C17-CD2538B489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443E95-05F6-4A4D-99E5-9D45A75D33C6}" type="slidenum">
              <a:rPr lang="it-IT" altLang="it-IT"/>
              <a:pPr/>
              <a:t>31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58695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CAC80A11-D662-7647-87FD-9000B49CD9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59084F-7F93-4041-AA66-7DE14E1B61D8}" type="slidenum">
              <a:rPr lang="it-IT" altLang="it-IT"/>
              <a:pPr/>
              <a:t>32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59598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A0704365-3959-3140-8ED3-678102D5D7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D105DA-483B-2142-A8CE-5E857AFCDBA5}" type="slidenum">
              <a:rPr lang="it-IT" altLang="it-IT"/>
              <a:pPr/>
              <a:t>33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4567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E3000719-8745-9840-B290-34585254B5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58DB8-7885-DA46-B9EA-618EDD144DFD}" type="slidenum">
              <a:rPr lang="it-IT" altLang="it-IT"/>
              <a:pPr/>
              <a:t>34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89484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F01DE56F-AE43-E94B-B8FA-CCB6BC85F4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70F27-5702-AB47-8702-C4C60AAFB885}" type="slidenum">
              <a:rPr lang="it-IT" altLang="it-IT"/>
              <a:pPr/>
              <a:t>37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31677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CA1300EC-0D33-8C48-B4E0-FC74BDB10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AF0F07-1B1E-DB43-B716-B107121DC0FC}" type="slidenum">
              <a:rPr lang="it-IT" altLang="it-IT"/>
              <a:pPr/>
              <a:t>38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69496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04DE9AF2-0072-654D-BA33-9C0328ACC3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4CFD2-79AF-7946-936A-31BC3FA2C270}" type="slidenum">
              <a:rPr lang="it-IT" altLang="it-IT"/>
              <a:pPr/>
              <a:t>39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5708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B19154-1853-8D4B-A5E2-9ADD4DDAAA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it-IT" altLang="it-IT"/>
              <a:t>Orebro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49A225-1DCF-9E47-940C-829B5B8BE5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82053D-B9B2-5E43-83C6-527FE951A23F}" type="slidenum">
              <a:rPr lang="it-IT" altLang="it-IT"/>
              <a:pPr/>
              <a:t>5</a:t>
            </a:fld>
            <a:endParaRPr lang="it-IT" altLang="it-IT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12C0DB45-8D4C-0849-9D0F-5A72261600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B68D28DA-9FBD-8B4A-B9BF-E47463444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2175" y="4713288"/>
            <a:ext cx="4976813" cy="44878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511" tIns="44755" rIns="89511" bIns="44755"/>
          <a:lstStyle/>
          <a:p>
            <a:r>
              <a:rPr lang="it-IT" altLang="it-IT"/>
              <a:t>Il prodotto nel tempo dà luogo a una convoluzione in S. </a:t>
            </a:r>
          </a:p>
          <a:p>
            <a:r>
              <a:rPr lang="it-IT" altLang="it-IT"/>
              <a:t>Fortunatamente, le convoluzioni con gli impulsi sono semplici.</a:t>
            </a:r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014887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C7DF5CB4-7809-2949-8478-A006424C20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3D57BF-B46F-9C40-8728-9082FAA1913D}" type="slidenum">
              <a:rPr lang="it-IT" altLang="it-IT"/>
              <a:pPr/>
              <a:t>41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75875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F610F4BD-BDAD-2541-A734-0A9F8C11B4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E38C6-E93C-C444-B830-5977CC2A9339}" type="slidenum">
              <a:rPr lang="it-IT" altLang="it-IT"/>
              <a:pPr/>
              <a:t>42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273790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F055417E-D68A-E043-8163-C6FF91F41B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791C9-5491-9343-AA74-86EE61711EF8}" type="slidenum">
              <a:rPr lang="it-IT" altLang="it-IT"/>
              <a:pPr/>
              <a:t>43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05487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3B9269DA-A1FE-CB45-AAAA-F293A39697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DD7CE-E967-CF4C-BD6D-D7F50A5D4C61}" type="slidenum">
              <a:rPr lang="it-IT" altLang="it-IT"/>
              <a:pPr/>
              <a:t>44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473703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A025C14C-CE8C-1B43-9C33-49A997A7F6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B49B66-6637-3347-BA6D-87F438BECD4F}" type="slidenum">
              <a:rPr lang="it-IT" altLang="it-IT"/>
              <a:pPr/>
              <a:t>45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1045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F1749715-AB1B-0340-A921-D409011BA9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D8758-BF31-F240-B3E2-2791AC1218DE}" type="slidenum">
              <a:rPr lang="it-IT" altLang="it-IT"/>
              <a:pPr/>
              <a:t>47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64276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4C934503-7645-F440-A9C4-4D69730ADE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510F9-2127-904A-ADFE-D71706B87E26}" type="slidenum">
              <a:rPr lang="it-IT" altLang="it-IT"/>
              <a:pPr/>
              <a:t>48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84487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6670C997-F178-8C49-B822-2F88F0513E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163B5-F316-1B41-901A-85FC1FF0C6CD}" type="slidenum">
              <a:rPr lang="it-IT" altLang="it-IT"/>
              <a:pPr/>
              <a:t>49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12577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F32FBF-24E8-3A45-B4F0-E0B614BF4C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it-IT" altLang="it-IT"/>
              <a:t>Orebro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35F038-9ABA-A148-BEED-9D858AC546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D1D4A4-BDF9-5F4A-8081-F609B2AFE2A9}" type="slidenum">
              <a:rPr lang="it-IT" altLang="it-IT"/>
              <a:pPr/>
              <a:t>11</a:t>
            </a:fld>
            <a:endParaRPr lang="it-IT" altLang="it-IT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CC7FBF7C-BDE0-FE44-8C15-48A59180C2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D58457CA-17EB-AC4F-A7E2-675A8002B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2175" y="4713288"/>
            <a:ext cx="4976813" cy="44878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511" tIns="44755" rIns="89511" bIns="44755"/>
          <a:lstStyle/>
          <a:p>
            <a:r>
              <a:rPr lang="it-IT" altLang="it-IT"/>
              <a:t>Le approssimazioni possono essere utili per farsi un’idea del comportamento ragionando nel dominio del tempo continuo.</a:t>
            </a:r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600644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92448E-8A24-7B4D-B7AA-E787E7AA15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it-IT" altLang="it-IT"/>
              <a:t>Orebro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8B8A21-F496-3B4B-A15E-DA855F1860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5613D-E27E-9941-9916-D30232BFF79A}" type="slidenum">
              <a:rPr lang="it-IT" altLang="it-IT"/>
              <a:pPr/>
              <a:t>13</a:t>
            </a:fld>
            <a:endParaRPr lang="it-IT" altLang="it-IT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6376C56E-8E3A-DD43-BA58-B63032600F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20BDC923-237E-7745-A175-97B06036AD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2175" y="4713288"/>
            <a:ext cx="4976813" cy="44878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511" tIns="44755" rIns="89511" bIns="44755"/>
          <a:lstStyle/>
          <a:p>
            <a:r>
              <a:rPr lang="it-IT" altLang="it-IT"/>
              <a:t>Notare che a Fc/2 l’effetto è tutt’altro che trascurabile. </a:t>
            </a:r>
          </a:p>
          <a:p>
            <a:r>
              <a:rPr lang="it-IT" altLang="it-IT"/>
              <a:t>Fortunatamente, l’orecchio è poco sensibile alla fase (si dice).</a:t>
            </a:r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65044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255B981D-169D-EF47-AB60-3375442499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80BB0-E878-074D-9099-AB20AC1109A0}" type="slidenum">
              <a:rPr lang="it-IT" altLang="it-IT"/>
              <a:pPr/>
              <a:t>18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92774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70EDF77E-1818-4A45-91F5-189E219360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C0C5A9-CA73-BD47-A12E-D6B1801023A3}" type="slidenum">
              <a:rPr lang="it-IT" altLang="it-IT"/>
              <a:pPr/>
              <a:t>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90355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A68F7C75-5ADF-2542-B513-70F6CA0070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976EEE-620F-E141-8AB9-94920F9FE4CD}" type="slidenum">
              <a:rPr lang="it-IT" altLang="it-IT"/>
              <a:pPr/>
              <a:t>21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66347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18B48C32-A704-E84C-AE79-B771933788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44CF8A-D04A-E44F-8C1B-A59843F4B849}" type="slidenum">
              <a:rPr lang="it-IT" altLang="it-IT"/>
              <a:pPr/>
              <a:t>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70361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1">
            <a:extLst>
              <a:ext uri="{FF2B5EF4-FFF2-40B4-BE49-F238E27FC236}">
                <a16:creationId xmlns:a16="http://schemas.microsoft.com/office/drawing/2014/main" id="{9B87B2D2-9951-944F-95D7-72286BE926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8A459-C1A9-FA4A-AEFA-3E20397B7DDA}" type="slidenum">
              <a:rPr lang="it-IT" altLang="it-IT"/>
              <a:pPr/>
              <a:t>24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25150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048000" y="6802438"/>
            <a:ext cx="9144000" cy="55562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009900" y="6802438"/>
            <a:ext cx="9144000" cy="55562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0" y="0"/>
            <a:ext cx="12192000" cy="115888"/>
            <a:chOff x="0" y="0"/>
            <a:chExt cx="5760" cy="73"/>
          </a:xfrm>
        </p:grpSpPr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4320" cy="72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440" y="0"/>
              <a:ext cx="4320" cy="73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</p:grp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 rot="16200000">
            <a:off x="-1647031" y="3837394"/>
            <a:ext cx="3668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Fondamenti di Automatica</a:t>
            </a:r>
            <a:endParaRPr lang="en-GB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4" name="Object 21"/>
          <p:cNvGraphicFramePr>
            <a:graphicFrameLocks noChangeAspect="1"/>
          </p:cNvGraphicFramePr>
          <p:nvPr userDrawn="1"/>
        </p:nvGraphicFramePr>
        <p:xfrm>
          <a:off x="1" y="6488114"/>
          <a:ext cx="473921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5" name="Image" r:id="rId3" imgW="9752381" imgH="1015515" progId="Photoshop.Image.7">
                  <p:embed/>
                </p:oleObj>
              </mc:Choice>
              <mc:Fallback>
                <p:oleObj name="Image" r:id="rId3" imgW="9752381" imgH="101551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6488114"/>
                        <a:ext cx="473921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282766" y="6530975"/>
            <a:ext cx="7092949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Stefano </a:t>
            </a:r>
            <a:r>
              <a:rPr lang="it-IT" altLang="en-US" sz="1200" dirty="0" err="1">
                <a:solidFill>
                  <a:schemeClr val="bg1"/>
                </a:solidFill>
              </a:rPr>
              <a:t>Panzieri</a:t>
            </a:r>
            <a:r>
              <a:rPr lang="it-IT" altLang="en-US" sz="1200" dirty="0"/>
              <a:t>    </a:t>
            </a:r>
            <a:r>
              <a:rPr lang="it-IT" altLang="en-US" sz="1200" dirty="0">
                <a:solidFill>
                  <a:srgbClr val="CC3300"/>
                </a:solidFill>
              </a:rPr>
              <a:t>Sistemi di controllo a segnali campionati - </a:t>
            </a:r>
            <a:fld id="{6544A1AD-6CA7-5644-9DA1-471CDE6C603B}" type="slidenum">
              <a:rPr lang="it-IT" altLang="en-US" sz="1200" smtClean="0"/>
              <a:pPr>
                <a:defRPr/>
              </a:pPr>
              <a:t>‹N›</a:t>
            </a:fld>
            <a:endParaRPr lang="en-GB" altLang="en-US" sz="1200" dirty="0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515206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Verdana" pitchFamily="34" charset="0"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6161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8115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530462" y="414339"/>
            <a:ext cx="1100622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414339"/>
            <a:ext cx="80645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89781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7D2F9ACC-C44B-6C4E-AAC9-BD6442BCFDC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2286001"/>
            <a:ext cx="10363200" cy="105727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 altLang="it-IT" noProof="0"/>
              <a:t>Fare clic per modificare lo stile del titolo dello schema</a:t>
            </a:r>
          </a:p>
        </p:txBody>
      </p:sp>
      <p:sp>
        <p:nvSpPr>
          <p:cNvPr id="68611" name="Line 3">
            <a:extLst>
              <a:ext uri="{FF2B5EF4-FFF2-40B4-BE49-F238E27FC236}">
                <a16:creationId xmlns:a16="http://schemas.microsoft.com/office/drawing/2014/main" id="{D59924A4-B355-6947-8FC0-CC27DA835D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718" y="627063"/>
            <a:ext cx="11341100" cy="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8612" name="Line 4">
            <a:extLst>
              <a:ext uri="{FF2B5EF4-FFF2-40B4-BE49-F238E27FC236}">
                <a16:creationId xmlns:a16="http://schemas.microsoft.com/office/drawing/2014/main" id="{94463E3E-0215-CD49-BD08-AAFF939B77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718" y="6594475"/>
            <a:ext cx="11341100" cy="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39F771C8-960A-984E-9283-3864D0801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1" y="6604000"/>
            <a:ext cx="852798" cy="20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algn="l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algn="l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algn="l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algn="l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algn="l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fld id="{E4E049F8-EF89-A345-B71D-0D197951195A}" type="datetime1">
              <a:rPr lang="it-IT" altLang="it-IT" sz="1200">
                <a:latin typeface="Comic Sans MS" panose="030F0902030302020204" pitchFamily="66" charset="0"/>
              </a:rPr>
              <a:pPr>
                <a:lnSpc>
                  <a:spcPct val="85000"/>
                </a:lnSpc>
              </a:pPr>
              <a:t>28/05/20</a:t>
            </a:fld>
            <a:endParaRPr lang="it-IT" altLang="it-IT" sz="1200">
              <a:latin typeface="Comic Sans MS" panose="030F0902030302020204" pitchFamily="66" charset="0"/>
            </a:endParaRPr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id="{B49225CF-EC59-E045-9AC0-A4BEDFDE5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3417" y="6599238"/>
            <a:ext cx="1189428" cy="20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algn="l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algn="l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algn="l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algn="l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algn="l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it-IT" altLang="it-IT" sz="1200" b="1">
                <a:latin typeface="Comic Sans MS" panose="030F0902030302020204" pitchFamily="66" charset="0"/>
              </a:rPr>
              <a:t>G.U -</a:t>
            </a:r>
            <a:r>
              <a:rPr lang="it-IT" altLang="it-IT" sz="1200">
                <a:latin typeface="Comic Sans MS" panose="030F0902030302020204" pitchFamily="66" charset="0"/>
              </a:rPr>
              <a:t>FdA</a:t>
            </a:r>
            <a:r>
              <a:rPr lang="it-IT" altLang="it-IT" sz="1200" b="1">
                <a:latin typeface="Comic Sans MS" panose="030F0902030302020204" pitchFamily="66" charset="0"/>
              </a:rPr>
              <a:t>-  </a:t>
            </a:r>
            <a:fld id="{DA086CC4-D362-6145-BD88-5B99806D2E5A}" type="slidenum">
              <a:rPr lang="it-IT" altLang="it-IT" sz="1200" b="1">
                <a:latin typeface="Comic Sans MS" panose="030F0902030302020204" pitchFamily="66" charset="0"/>
              </a:rPr>
              <a:pPr>
                <a:lnSpc>
                  <a:spcPct val="85000"/>
                </a:lnSpc>
              </a:pPr>
              <a:t>‹N›</a:t>
            </a:fld>
            <a:endParaRPr lang="it-IT" altLang="it-IT" sz="1200" b="1">
              <a:latin typeface="Comic Sans MS" panose="030F0902030302020204" pitchFamily="66" charset="0"/>
            </a:endParaRPr>
          </a:p>
        </p:txBody>
      </p:sp>
      <p:sp>
        <p:nvSpPr>
          <p:cNvPr id="68616" name="Rectangle 8">
            <a:extLst>
              <a:ext uri="{FF2B5EF4-FFF2-40B4-BE49-F238E27FC236}">
                <a16:creationId xmlns:a16="http://schemas.microsoft.com/office/drawing/2014/main" id="{E2335F55-C938-C44B-BABA-1F3B4C9AD2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97867" y="6651626"/>
            <a:ext cx="2550378" cy="20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algn="l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algn="l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algn="l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algn="l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algn="l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it-IT" altLang="it-IT" sz="1200" b="1">
                <a:latin typeface="Comic Sans MS" panose="030F0902030302020204" pitchFamily="66" charset="0"/>
              </a:rPr>
              <a:t>Università degli Studi “Roma Tre”</a:t>
            </a:r>
          </a:p>
        </p:txBody>
      </p:sp>
    </p:spTree>
    <p:extLst>
      <p:ext uri="{BB962C8B-B14F-4D97-AF65-F5344CB8AC3E}">
        <p14:creationId xmlns:p14="http://schemas.microsoft.com/office/powerpoint/2010/main" val="48471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67296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44026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9634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99597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15206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2263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52632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39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689318"/>
            <a:ext cx="4011084" cy="7457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363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984733"/>
            <a:ext cx="7315200" cy="3826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615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9068" y="414339"/>
            <a:ext cx="10632017" cy="51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it-IT" altLang="en-US"/>
              <a:t>Title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6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 rot="16200000">
            <a:off x="-1647031" y="3837394"/>
            <a:ext cx="3668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>
                <a:solidFill>
                  <a:schemeClr val="bg1"/>
                </a:solidFill>
              </a:rPr>
              <a:t>Robotica Autonoma &amp; Fusione Sensoriale</a:t>
            </a:r>
            <a:endParaRPr lang="en-GB" altLang="en-US" sz="1200">
              <a:solidFill>
                <a:schemeClr val="bg1"/>
              </a:solidFill>
            </a:endParaRPr>
          </a:p>
        </p:txBody>
      </p:sp>
      <p:sp>
        <p:nvSpPr>
          <p:cNvPr id="1031" name="Rectangle 18"/>
          <p:cNvSpPr>
            <a:spLocks noChangeArrowheads="1"/>
          </p:cNvSpPr>
          <p:nvPr userDrawn="1"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32" name="Rectangle 19"/>
          <p:cNvSpPr>
            <a:spLocks noChangeArrowheads="1"/>
          </p:cNvSpPr>
          <p:nvPr userDrawn="1"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3048000" y="6802438"/>
            <a:ext cx="9144000" cy="55562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grpSp>
        <p:nvGrpSpPr>
          <p:cNvPr id="1034" name="Group 21"/>
          <p:cNvGrpSpPr>
            <a:grpSpLocks/>
          </p:cNvGrpSpPr>
          <p:nvPr userDrawn="1"/>
        </p:nvGrpSpPr>
        <p:grpSpPr bwMode="auto">
          <a:xfrm>
            <a:off x="0" y="0"/>
            <a:ext cx="12192000" cy="115888"/>
            <a:chOff x="0" y="0"/>
            <a:chExt cx="5760" cy="73"/>
          </a:xfrm>
        </p:grpSpPr>
        <p:sp>
          <p:nvSpPr>
            <p:cNvPr id="1037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4320" cy="72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  <p:sp>
          <p:nvSpPr>
            <p:cNvPr id="1038" name="Rectangle 23"/>
            <p:cNvSpPr>
              <a:spLocks noChangeArrowheads="1"/>
            </p:cNvSpPr>
            <p:nvPr/>
          </p:nvSpPr>
          <p:spPr bwMode="auto">
            <a:xfrm>
              <a:off x="1440" y="0"/>
              <a:ext cx="4320" cy="73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</p:grpSp>
      <p:graphicFrame>
        <p:nvGraphicFramePr>
          <p:cNvPr id="1035" name="Object 24"/>
          <p:cNvGraphicFramePr>
            <a:graphicFrameLocks noChangeAspect="1"/>
          </p:cNvGraphicFramePr>
          <p:nvPr userDrawn="1"/>
        </p:nvGraphicFramePr>
        <p:xfrm>
          <a:off x="1" y="6488114"/>
          <a:ext cx="473921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Image" r:id="rId15" imgW="9752381" imgH="1015515" progId="Photoshop.Image.7">
                  <p:embed/>
                </p:oleObj>
              </mc:Choice>
              <mc:Fallback>
                <p:oleObj name="Image" r:id="rId15" imgW="9752381" imgH="1015515" progId="Photoshop.Image.7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6488114"/>
                        <a:ext cx="473921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0">
            <a:extLst>
              <a:ext uri="{FF2B5EF4-FFF2-40B4-BE49-F238E27FC236}">
                <a16:creationId xmlns:a16="http://schemas.microsoft.com/office/drawing/2014/main" id="{B9AB5015-C60D-464E-84A9-2AF2EABB4A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82766" y="6530975"/>
            <a:ext cx="7092949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Stefano </a:t>
            </a:r>
            <a:r>
              <a:rPr lang="it-IT" altLang="en-US" sz="1200" dirty="0" err="1">
                <a:solidFill>
                  <a:schemeClr val="bg1"/>
                </a:solidFill>
              </a:rPr>
              <a:t>Panzieri</a:t>
            </a:r>
            <a:r>
              <a:rPr lang="it-IT" altLang="en-US" sz="1200" dirty="0"/>
              <a:t>    </a:t>
            </a:r>
            <a:r>
              <a:rPr lang="it-IT" altLang="en-US" sz="1200" dirty="0">
                <a:solidFill>
                  <a:srgbClr val="CC3300"/>
                </a:solidFill>
              </a:rPr>
              <a:t>Sistemi di controllo a segnali campionati - </a:t>
            </a:r>
            <a:fld id="{6544A1AD-6CA7-5644-9DA1-471CDE6C603B}" type="slidenum">
              <a:rPr lang="it-IT" altLang="en-US" sz="1200" smtClean="0"/>
              <a:pPr>
                <a:defRPr/>
              </a:pPr>
              <a:t>‹N›</a:t>
            </a:fld>
            <a:endParaRPr lang="en-GB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</p:sldLayoutIdLst>
  <p:txStyles>
    <p:titleStyle>
      <a:lvl1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+mj-lt"/>
          <a:ea typeface="+mj-ea"/>
          <a:cs typeface="+mj-cs"/>
        </a:defRPr>
      </a:lvl1pPr>
      <a:lvl2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2pPr>
      <a:lvl3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3pPr>
      <a:lvl4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4pPr>
      <a:lvl5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5pPr>
      <a:lvl6pPr marL="4572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6pPr>
      <a:lvl7pPr marL="9144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7pPr>
      <a:lvl8pPr marL="13716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8pPr>
      <a:lvl9pPr marL="18288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24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>
          <a:solidFill>
            <a:srgbClr val="B82C00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6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400">
          <a:solidFill>
            <a:schemeClr val="tx1"/>
          </a:solidFill>
          <a:latin typeface="+mn-lt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400">
          <a:solidFill>
            <a:schemeClr val="tx1"/>
          </a:solidFill>
          <a:latin typeface="+mn-lt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2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9.e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.png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1.emf"/><Relationship Id="rId5" Type="http://schemas.openxmlformats.org/officeDocument/2006/relationships/image" Target="../media/image18.emf"/><Relationship Id="rId15" Type="http://schemas.openxmlformats.org/officeDocument/2006/relationships/image" Target="../media/image23.e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0.emf"/><Relationship Id="rId14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42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9.e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1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6.emf"/><Relationship Id="rId5" Type="http://schemas.openxmlformats.org/officeDocument/2006/relationships/image" Target="../media/image43.e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51.e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8.emf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0.emf"/><Relationship Id="rId5" Type="http://schemas.openxmlformats.org/officeDocument/2006/relationships/image" Target="../media/image47.emf"/><Relationship Id="rId15" Type="http://schemas.openxmlformats.org/officeDocument/2006/relationships/image" Target="../media/image52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9.emf"/><Relationship Id="rId14" Type="http://schemas.openxmlformats.org/officeDocument/2006/relationships/oleObject" Target="../embeddings/oleObject4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61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8.e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63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58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60.emf"/><Relationship Id="rId5" Type="http://schemas.openxmlformats.org/officeDocument/2006/relationships/image" Target="../media/image57.emf"/><Relationship Id="rId15" Type="http://schemas.openxmlformats.org/officeDocument/2006/relationships/image" Target="../media/image62.e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9.emf"/><Relationship Id="rId14" Type="http://schemas.openxmlformats.org/officeDocument/2006/relationships/oleObject" Target="../embeddings/oleObject5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64.emf"/><Relationship Id="rId4" Type="http://schemas.openxmlformats.org/officeDocument/2006/relationships/oleObject" Target="../embeddings/oleObject5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7.e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9.emf"/><Relationship Id="rId4" Type="http://schemas.openxmlformats.org/officeDocument/2006/relationships/image" Target="../media/image66.emf"/><Relationship Id="rId9" Type="http://schemas.openxmlformats.org/officeDocument/2006/relationships/oleObject" Target="../embeddings/oleObject6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74.emf"/><Relationship Id="rId18" Type="http://schemas.openxmlformats.org/officeDocument/2006/relationships/oleObject" Target="../embeddings/oleObject7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1.e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76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1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73.emf"/><Relationship Id="rId5" Type="http://schemas.openxmlformats.org/officeDocument/2006/relationships/image" Target="../media/image70.emf"/><Relationship Id="rId15" Type="http://schemas.openxmlformats.org/officeDocument/2006/relationships/image" Target="../media/image75.emf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77.e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72.emf"/><Relationship Id="rId14" Type="http://schemas.openxmlformats.org/officeDocument/2006/relationships/oleObject" Target="../embeddings/oleObject7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78.emf"/><Relationship Id="rId4" Type="http://schemas.openxmlformats.org/officeDocument/2006/relationships/oleObject" Target="../embeddings/oleObject7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84.e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1.emf"/><Relationship Id="rId12" Type="http://schemas.openxmlformats.org/officeDocument/2006/relationships/oleObject" Target="../embeddings/oleObject7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83.emf"/><Relationship Id="rId5" Type="http://schemas.openxmlformats.org/officeDocument/2006/relationships/image" Target="../media/image80.emf"/><Relationship Id="rId15" Type="http://schemas.openxmlformats.org/officeDocument/2006/relationships/image" Target="../media/image85.e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82.emf"/><Relationship Id="rId14" Type="http://schemas.openxmlformats.org/officeDocument/2006/relationships/oleObject" Target="../embeddings/oleObject8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90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87.emf"/><Relationship Id="rId12" Type="http://schemas.openxmlformats.org/officeDocument/2006/relationships/oleObject" Target="../embeddings/oleObject8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89.emf"/><Relationship Id="rId5" Type="http://schemas.openxmlformats.org/officeDocument/2006/relationships/image" Target="../media/image86.e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88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2.emf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4.emf"/><Relationship Id="rId4" Type="http://schemas.openxmlformats.org/officeDocument/2006/relationships/image" Target="../media/image91.emf"/><Relationship Id="rId9" Type="http://schemas.openxmlformats.org/officeDocument/2006/relationships/oleObject" Target="../embeddings/oleObject8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6.e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10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101.emf"/><Relationship Id="rId4" Type="http://schemas.openxmlformats.org/officeDocument/2006/relationships/image" Target="../media/image98.emf"/><Relationship Id="rId9" Type="http://schemas.openxmlformats.org/officeDocument/2006/relationships/oleObject" Target="../embeddings/oleObject9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107.e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4.emf"/><Relationship Id="rId12" Type="http://schemas.openxmlformats.org/officeDocument/2006/relationships/oleObject" Target="../embeddings/oleObject10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106.emf"/><Relationship Id="rId5" Type="http://schemas.openxmlformats.org/officeDocument/2006/relationships/image" Target="../media/image103.emf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05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112.emf"/><Relationship Id="rId18" Type="http://schemas.openxmlformats.org/officeDocument/2006/relationships/oleObject" Target="../embeddings/oleObject110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09.emf"/><Relationship Id="rId12" Type="http://schemas.openxmlformats.org/officeDocument/2006/relationships/oleObject" Target="../embeddings/oleObject107.bin"/><Relationship Id="rId17" Type="http://schemas.openxmlformats.org/officeDocument/2006/relationships/image" Target="../media/image114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09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11.emf"/><Relationship Id="rId5" Type="http://schemas.openxmlformats.org/officeDocument/2006/relationships/image" Target="../media/image108.emf"/><Relationship Id="rId15" Type="http://schemas.openxmlformats.org/officeDocument/2006/relationships/image" Target="../media/image113.emf"/><Relationship Id="rId10" Type="http://schemas.openxmlformats.org/officeDocument/2006/relationships/oleObject" Target="../embeddings/oleObject106.bin"/><Relationship Id="rId19" Type="http://schemas.openxmlformats.org/officeDocument/2006/relationships/image" Target="../media/image115.emf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10.emf"/><Relationship Id="rId14" Type="http://schemas.openxmlformats.org/officeDocument/2006/relationships/oleObject" Target="../embeddings/oleObject10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20.emf"/><Relationship Id="rId18" Type="http://schemas.openxmlformats.org/officeDocument/2006/relationships/oleObject" Target="../embeddings/oleObject118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124.emf"/><Relationship Id="rId7" Type="http://schemas.openxmlformats.org/officeDocument/2006/relationships/image" Target="../media/image117.emf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122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17.bin"/><Relationship Id="rId20" Type="http://schemas.openxmlformats.org/officeDocument/2006/relationships/oleObject" Target="../embeddings/oleObject119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19.emf"/><Relationship Id="rId5" Type="http://schemas.openxmlformats.org/officeDocument/2006/relationships/image" Target="../media/image116.emf"/><Relationship Id="rId15" Type="http://schemas.openxmlformats.org/officeDocument/2006/relationships/image" Target="../media/image121.emf"/><Relationship Id="rId23" Type="http://schemas.openxmlformats.org/officeDocument/2006/relationships/image" Target="../media/image125.emf"/><Relationship Id="rId10" Type="http://schemas.openxmlformats.org/officeDocument/2006/relationships/oleObject" Target="../embeddings/oleObject114.bin"/><Relationship Id="rId19" Type="http://schemas.openxmlformats.org/officeDocument/2006/relationships/image" Target="../media/image123.emf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18.emf"/><Relationship Id="rId14" Type="http://schemas.openxmlformats.org/officeDocument/2006/relationships/oleObject" Target="../embeddings/oleObject116.bin"/><Relationship Id="rId22" Type="http://schemas.openxmlformats.org/officeDocument/2006/relationships/oleObject" Target="../embeddings/oleObject12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7.emf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129.emf"/><Relationship Id="rId4" Type="http://schemas.openxmlformats.org/officeDocument/2006/relationships/image" Target="../media/image126.emf"/><Relationship Id="rId9" Type="http://schemas.openxmlformats.org/officeDocument/2006/relationships/oleObject" Target="../embeddings/oleObject12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oleObject" Target="../embeddings/oleObject130.bin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3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1.e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33.emf"/><Relationship Id="rId4" Type="http://schemas.openxmlformats.org/officeDocument/2006/relationships/image" Target="../media/image130.e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35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image" Target="../media/image140.emf"/><Relationship Id="rId18" Type="http://schemas.openxmlformats.org/officeDocument/2006/relationships/oleObject" Target="../embeddings/oleObject138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144.emf"/><Relationship Id="rId7" Type="http://schemas.openxmlformats.org/officeDocument/2006/relationships/image" Target="../media/image137.emf"/><Relationship Id="rId12" Type="http://schemas.openxmlformats.org/officeDocument/2006/relationships/oleObject" Target="../embeddings/oleObject135.bin"/><Relationship Id="rId17" Type="http://schemas.openxmlformats.org/officeDocument/2006/relationships/image" Target="../media/image142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37.bin"/><Relationship Id="rId20" Type="http://schemas.openxmlformats.org/officeDocument/2006/relationships/oleObject" Target="../embeddings/oleObject139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139.emf"/><Relationship Id="rId5" Type="http://schemas.openxmlformats.org/officeDocument/2006/relationships/image" Target="../media/image136.emf"/><Relationship Id="rId15" Type="http://schemas.openxmlformats.org/officeDocument/2006/relationships/image" Target="../media/image141.emf"/><Relationship Id="rId10" Type="http://schemas.openxmlformats.org/officeDocument/2006/relationships/oleObject" Target="../embeddings/oleObject134.bin"/><Relationship Id="rId19" Type="http://schemas.openxmlformats.org/officeDocument/2006/relationships/image" Target="../media/image143.emf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138.emf"/><Relationship Id="rId14" Type="http://schemas.openxmlformats.org/officeDocument/2006/relationships/oleObject" Target="../embeddings/oleObject13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13" Type="http://schemas.openxmlformats.org/officeDocument/2006/relationships/image" Target="../media/image149.emf"/><Relationship Id="rId18" Type="http://schemas.openxmlformats.org/officeDocument/2006/relationships/oleObject" Target="../embeddings/oleObject147.bin"/><Relationship Id="rId26" Type="http://schemas.openxmlformats.org/officeDocument/2006/relationships/oleObject" Target="../embeddings/oleObject151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153.emf"/><Relationship Id="rId7" Type="http://schemas.openxmlformats.org/officeDocument/2006/relationships/image" Target="../media/image146.emf"/><Relationship Id="rId12" Type="http://schemas.openxmlformats.org/officeDocument/2006/relationships/oleObject" Target="../embeddings/oleObject144.bin"/><Relationship Id="rId17" Type="http://schemas.openxmlformats.org/officeDocument/2006/relationships/image" Target="../media/image151.emf"/><Relationship Id="rId25" Type="http://schemas.openxmlformats.org/officeDocument/2006/relationships/image" Target="../media/image155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6.bin"/><Relationship Id="rId20" Type="http://schemas.openxmlformats.org/officeDocument/2006/relationships/oleObject" Target="../embeddings/oleObject148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41.bin"/><Relationship Id="rId11" Type="http://schemas.openxmlformats.org/officeDocument/2006/relationships/image" Target="../media/image148.emf"/><Relationship Id="rId24" Type="http://schemas.openxmlformats.org/officeDocument/2006/relationships/oleObject" Target="../embeddings/oleObject150.bin"/><Relationship Id="rId5" Type="http://schemas.openxmlformats.org/officeDocument/2006/relationships/image" Target="../media/image145.emf"/><Relationship Id="rId15" Type="http://schemas.openxmlformats.org/officeDocument/2006/relationships/image" Target="../media/image150.emf"/><Relationship Id="rId23" Type="http://schemas.openxmlformats.org/officeDocument/2006/relationships/image" Target="../media/image154.emf"/><Relationship Id="rId10" Type="http://schemas.openxmlformats.org/officeDocument/2006/relationships/oleObject" Target="../embeddings/oleObject143.bin"/><Relationship Id="rId19" Type="http://schemas.openxmlformats.org/officeDocument/2006/relationships/image" Target="../media/image152.emf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147.emf"/><Relationship Id="rId14" Type="http://schemas.openxmlformats.org/officeDocument/2006/relationships/oleObject" Target="../embeddings/oleObject145.bin"/><Relationship Id="rId22" Type="http://schemas.openxmlformats.org/officeDocument/2006/relationships/oleObject" Target="../embeddings/oleObject149.bin"/><Relationship Id="rId27" Type="http://schemas.openxmlformats.org/officeDocument/2006/relationships/image" Target="../media/image156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13" Type="http://schemas.openxmlformats.org/officeDocument/2006/relationships/image" Target="../media/image57.e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58.emf"/><Relationship Id="rId12" Type="http://schemas.openxmlformats.org/officeDocument/2006/relationships/oleObject" Target="../embeddings/oleObject156.bin"/><Relationship Id="rId17" Type="http://schemas.openxmlformats.org/officeDocument/2006/relationships/image" Target="../media/image126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58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53.bin"/><Relationship Id="rId11" Type="http://schemas.openxmlformats.org/officeDocument/2006/relationships/image" Target="../media/image160.emf"/><Relationship Id="rId5" Type="http://schemas.openxmlformats.org/officeDocument/2006/relationships/image" Target="../media/image157.emf"/><Relationship Id="rId15" Type="http://schemas.openxmlformats.org/officeDocument/2006/relationships/image" Target="../media/image127.emf"/><Relationship Id="rId10" Type="http://schemas.openxmlformats.org/officeDocument/2006/relationships/oleObject" Target="../embeddings/oleObject155.bin"/><Relationship Id="rId4" Type="http://schemas.openxmlformats.org/officeDocument/2006/relationships/oleObject" Target="../embeddings/oleObject152.bin"/><Relationship Id="rId9" Type="http://schemas.openxmlformats.org/officeDocument/2006/relationships/image" Target="../media/image159.emf"/><Relationship Id="rId14" Type="http://schemas.openxmlformats.org/officeDocument/2006/relationships/oleObject" Target="../embeddings/oleObject15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3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62.e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0" Type="http://schemas.openxmlformats.org/officeDocument/2006/relationships/image" Target="../media/image132.emf"/><Relationship Id="rId4" Type="http://schemas.openxmlformats.org/officeDocument/2006/relationships/image" Target="../media/image161.emf"/><Relationship Id="rId9" Type="http://schemas.openxmlformats.org/officeDocument/2006/relationships/oleObject" Target="../embeddings/oleObject16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6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65.bin"/><Relationship Id="rId5" Type="http://schemas.openxmlformats.org/officeDocument/2006/relationships/image" Target="../media/image163.emf"/><Relationship Id="rId4" Type="http://schemas.openxmlformats.org/officeDocument/2006/relationships/oleObject" Target="../embeddings/oleObject164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13" Type="http://schemas.openxmlformats.org/officeDocument/2006/relationships/image" Target="../media/image169.emf"/><Relationship Id="rId18" Type="http://schemas.openxmlformats.org/officeDocument/2006/relationships/oleObject" Target="../embeddings/oleObject173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66.emf"/><Relationship Id="rId12" Type="http://schemas.openxmlformats.org/officeDocument/2006/relationships/oleObject" Target="../embeddings/oleObject170.bin"/><Relationship Id="rId17" Type="http://schemas.openxmlformats.org/officeDocument/2006/relationships/image" Target="../media/image171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72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67.bin"/><Relationship Id="rId11" Type="http://schemas.openxmlformats.org/officeDocument/2006/relationships/image" Target="../media/image168.emf"/><Relationship Id="rId5" Type="http://schemas.openxmlformats.org/officeDocument/2006/relationships/image" Target="../media/image165.emf"/><Relationship Id="rId15" Type="http://schemas.openxmlformats.org/officeDocument/2006/relationships/image" Target="../media/image170.emf"/><Relationship Id="rId10" Type="http://schemas.openxmlformats.org/officeDocument/2006/relationships/oleObject" Target="../embeddings/oleObject169.bin"/><Relationship Id="rId19" Type="http://schemas.openxmlformats.org/officeDocument/2006/relationships/image" Target="../media/image172.emf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67.emf"/><Relationship Id="rId14" Type="http://schemas.openxmlformats.org/officeDocument/2006/relationships/oleObject" Target="../embeddings/oleObject171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173.emf"/><Relationship Id="rId4" Type="http://schemas.openxmlformats.org/officeDocument/2006/relationships/oleObject" Target="../embeddings/oleObject174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75.emf"/><Relationship Id="rId5" Type="http://schemas.openxmlformats.org/officeDocument/2006/relationships/oleObject" Target="../embeddings/oleObject176.bin"/><Relationship Id="rId10" Type="http://schemas.openxmlformats.org/officeDocument/2006/relationships/image" Target="../media/image177.emf"/><Relationship Id="rId4" Type="http://schemas.openxmlformats.org/officeDocument/2006/relationships/image" Target="../media/image174.emf"/><Relationship Id="rId9" Type="http://schemas.openxmlformats.org/officeDocument/2006/relationships/oleObject" Target="../embeddings/oleObject178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1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7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80.bin"/><Relationship Id="rId11" Type="http://schemas.openxmlformats.org/officeDocument/2006/relationships/image" Target="../media/image181.emf"/><Relationship Id="rId5" Type="http://schemas.openxmlformats.org/officeDocument/2006/relationships/image" Target="../media/image178.emf"/><Relationship Id="rId10" Type="http://schemas.openxmlformats.org/officeDocument/2006/relationships/oleObject" Target="../embeddings/oleObject182.bin"/><Relationship Id="rId4" Type="http://schemas.openxmlformats.org/officeDocument/2006/relationships/oleObject" Target="../embeddings/oleObject179.bin"/><Relationship Id="rId9" Type="http://schemas.openxmlformats.org/officeDocument/2006/relationships/image" Target="../media/image180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13" Type="http://schemas.openxmlformats.org/officeDocument/2006/relationships/image" Target="../media/image186.emf"/><Relationship Id="rId18" Type="http://schemas.openxmlformats.org/officeDocument/2006/relationships/oleObject" Target="../embeddings/oleObject190.bin"/><Relationship Id="rId3" Type="http://schemas.openxmlformats.org/officeDocument/2006/relationships/notesSlide" Target="../notesSlides/notesSlide26.xml"/><Relationship Id="rId21" Type="http://schemas.openxmlformats.org/officeDocument/2006/relationships/image" Target="../media/image190.emf"/><Relationship Id="rId7" Type="http://schemas.openxmlformats.org/officeDocument/2006/relationships/image" Target="../media/image183.emf"/><Relationship Id="rId12" Type="http://schemas.openxmlformats.org/officeDocument/2006/relationships/oleObject" Target="../embeddings/oleObject187.bin"/><Relationship Id="rId17" Type="http://schemas.openxmlformats.org/officeDocument/2006/relationships/image" Target="../media/image188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89.bin"/><Relationship Id="rId20" Type="http://schemas.openxmlformats.org/officeDocument/2006/relationships/oleObject" Target="../embeddings/oleObject191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84.bin"/><Relationship Id="rId11" Type="http://schemas.openxmlformats.org/officeDocument/2006/relationships/image" Target="../media/image185.emf"/><Relationship Id="rId5" Type="http://schemas.openxmlformats.org/officeDocument/2006/relationships/image" Target="../media/image182.emf"/><Relationship Id="rId15" Type="http://schemas.openxmlformats.org/officeDocument/2006/relationships/image" Target="../media/image187.emf"/><Relationship Id="rId10" Type="http://schemas.openxmlformats.org/officeDocument/2006/relationships/oleObject" Target="../embeddings/oleObject186.bin"/><Relationship Id="rId19" Type="http://schemas.openxmlformats.org/officeDocument/2006/relationships/image" Target="../media/image189.emf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184.emf"/><Relationship Id="rId14" Type="http://schemas.openxmlformats.org/officeDocument/2006/relationships/oleObject" Target="../embeddings/oleObject188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13" Type="http://schemas.openxmlformats.org/officeDocument/2006/relationships/image" Target="../media/image195.e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92.emf"/><Relationship Id="rId12" Type="http://schemas.openxmlformats.org/officeDocument/2006/relationships/oleObject" Target="../embeddings/oleObject19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93.bin"/><Relationship Id="rId11" Type="http://schemas.openxmlformats.org/officeDocument/2006/relationships/image" Target="../media/image194.emf"/><Relationship Id="rId5" Type="http://schemas.openxmlformats.org/officeDocument/2006/relationships/image" Target="../media/image191.emf"/><Relationship Id="rId15" Type="http://schemas.openxmlformats.org/officeDocument/2006/relationships/image" Target="../media/image196.emf"/><Relationship Id="rId10" Type="http://schemas.openxmlformats.org/officeDocument/2006/relationships/oleObject" Target="../embeddings/oleObject195.bin"/><Relationship Id="rId4" Type="http://schemas.openxmlformats.org/officeDocument/2006/relationships/oleObject" Target="../embeddings/oleObject192.bin"/><Relationship Id="rId9" Type="http://schemas.openxmlformats.org/officeDocument/2006/relationships/image" Target="../media/image193.emf"/><Relationship Id="rId14" Type="http://schemas.openxmlformats.org/officeDocument/2006/relationships/oleObject" Target="../embeddings/oleObject19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6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9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65037" y="5264514"/>
            <a:ext cx="7717162" cy="1023678"/>
          </a:xfrm>
        </p:spPr>
        <p:txBody>
          <a:bodyPr/>
          <a:lstStyle/>
          <a:p>
            <a:pPr algn="ctr"/>
            <a:r>
              <a:rPr lang="it-IT" altLang="en-US" dirty="0"/>
              <a:t>Sistemi di controllo a Segnali campionati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900558F-D926-5748-99C2-C171BDE7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0" y="569808"/>
            <a:ext cx="8636000" cy="431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1027">
            <a:extLst>
              <a:ext uri="{FF2B5EF4-FFF2-40B4-BE49-F238E27FC236}">
                <a16:creationId xmlns:a16="http://schemas.microsoft.com/office/drawing/2014/main" id="{AB6A4C10-24A4-864E-806C-AAB72DBD2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0" y="685800"/>
            <a:ext cx="3578224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Antitrasformando la W(j</a:t>
            </a:r>
            <a:r>
              <a:rPr lang="it-IT" altLang="it-IT" sz="2000">
                <a:latin typeface="Symbol" pitchFamily="2" charset="2"/>
              </a:rPr>
              <a:t>w</a:t>
            </a:r>
            <a:r>
              <a:rPr lang="it-IT" altLang="it-IT" sz="2000"/>
              <a:t>)</a:t>
            </a:r>
          </a:p>
        </p:txBody>
      </p:sp>
      <p:sp>
        <p:nvSpPr>
          <p:cNvPr id="174084" name="Rectangle 1028">
            <a:extLst>
              <a:ext uri="{FF2B5EF4-FFF2-40B4-BE49-F238E27FC236}">
                <a16:creationId xmlns:a16="http://schemas.microsoft.com/office/drawing/2014/main" id="{44C23EBA-0F64-6841-B2C8-CF860BA2B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2374900"/>
            <a:ext cx="742171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Si ha la risposta impulsiva W(t)=sync(t), </a:t>
            </a:r>
            <a:r>
              <a:rPr lang="it-IT" altLang="it-IT" sz="2000">
                <a:solidFill>
                  <a:srgbClr val="FF3300"/>
                </a:solidFill>
              </a:rPr>
              <a:t>non è causale</a:t>
            </a:r>
            <a:r>
              <a:rPr lang="it-IT" altLang="it-IT" sz="2000"/>
              <a:t>!</a:t>
            </a:r>
          </a:p>
        </p:txBody>
      </p:sp>
      <p:sp>
        <p:nvSpPr>
          <p:cNvPr id="174085" name="Rectangle 1029">
            <a:extLst>
              <a:ext uri="{FF2B5EF4-FFF2-40B4-BE49-F238E27FC236}">
                <a16:creationId xmlns:a16="http://schemas.microsoft.com/office/drawing/2014/main" id="{7E2200B9-0DBB-4248-A5D0-8EE081EF5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164" y="3271838"/>
            <a:ext cx="282769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W(t) </a:t>
            </a:r>
            <a:r>
              <a:rPr lang="it-IT" altLang="it-IT" sz="2000">
                <a:latin typeface="Symbol" pitchFamily="2" charset="2"/>
              </a:rPr>
              <a:t>¹</a:t>
            </a:r>
            <a:r>
              <a:rPr lang="it-IT" altLang="it-IT" sz="2000"/>
              <a:t> 0   t = -</a:t>
            </a:r>
            <a:r>
              <a:rPr lang="it-IT" altLang="it-IT" sz="2000">
                <a:latin typeface="Symbol" pitchFamily="2" charset="2"/>
              </a:rPr>
              <a:t>¥</a:t>
            </a:r>
            <a:r>
              <a:rPr lang="it-IT" altLang="it-IT" sz="2000" baseline="30000"/>
              <a:t>…...</a:t>
            </a:r>
            <a:r>
              <a:rPr lang="it-IT" altLang="it-IT" sz="2000">
                <a:latin typeface="Symbol" pitchFamily="2" charset="2"/>
              </a:rPr>
              <a:t>¥</a:t>
            </a:r>
          </a:p>
        </p:txBody>
      </p:sp>
      <p:sp>
        <p:nvSpPr>
          <p:cNvPr id="174086" name="Rectangle 1030">
            <a:extLst>
              <a:ext uri="{FF2B5EF4-FFF2-40B4-BE49-F238E27FC236}">
                <a16:creationId xmlns:a16="http://schemas.microsoft.com/office/drawing/2014/main" id="{95E27354-E318-6F47-BFCF-B4FF693F6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3629025"/>
            <a:ext cx="2473434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W(t) </a:t>
            </a:r>
            <a:r>
              <a:rPr lang="it-IT" altLang="it-IT" sz="2000">
                <a:latin typeface="Symbol" pitchFamily="2" charset="2"/>
              </a:rPr>
              <a:t>¹</a:t>
            </a:r>
            <a:r>
              <a:rPr lang="it-IT" altLang="it-IT" sz="2000"/>
              <a:t> 0   t &lt; 0 !!</a:t>
            </a:r>
          </a:p>
        </p:txBody>
      </p:sp>
      <p:sp>
        <p:nvSpPr>
          <p:cNvPr id="174087" name="Rectangle 1031">
            <a:extLst>
              <a:ext uri="{FF2B5EF4-FFF2-40B4-BE49-F238E27FC236}">
                <a16:creationId xmlns:a16="http://schemas.microsoft.com/office/drawing/2014/main" id="{96CB9E4B-4B72-3441-B4D0-233C74008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475" y="4468814"/>
            <a:ext cx="5461752" cy="101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Anche un suo troncamento e traslazione </a:t>
            </a:r>
          </a:p>
          <a:p>
            <a:pPr eaLnBrk="1" hangingPunct="1"/>
            <a:r>
              <a:rPr lang="it-IT" altLang="it-IT" sz="2000"/>
              <a:t>(fisicamente realizzabile) non va bene:</a:t>
            </a:r>
          </a:p>
          <a:p>
            <a:pPr eaLnBrk="1" hangingPunct="1"/>
            <a:r>
              <a:rPr lang="it-IT" altLang="it-IT" sz="2000"/>
              <a:t>introduce un </a:t>
            </a:r>
            <a:r>
              <a:rPr lang="it-IT" altLang="it-IT" sz="2000" u="sng">
                <a:solidFill>
                  <a:srgbClr val="FF3300"/>
                </a:solidFill>
              </a:rPr>
              <a:t>tempo di ritardo</a:t>
            </a:r>
            <a:r>
              <a:rPr lang="it-IT" altLang="it-IT" sz="2000"/>
              <a:t> </a:t>
            </a:r>
          </a:p>
        </p:txBody>
      </p:sp>
      <p:sp>
        <p:nvSpPr>
          <p:cNvPr id="174088" name="Rectangle 1032">
            <a:extLst>
              <a:ext uri="{FF2B5EF4-FFF2-40B4-BE49-F238E27FC236}">
                <a16:creationId xmlns:a16="http://schemas.microsoft.com/office/drawing/2014/main" id="{5FE37A94-990E-F84D-A55D-83CB2652F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0" y="5829300"/>
            <a:ext cx="5376472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 i="1"/>
              <a:t>Però questa idea è utilizzabile nelle TLC </a:t>
            </a:r>
            <a:br>
              <a:rPr lang="it-IT" altLang="it-IT" sz="2000" i="1"/>
            </a:br>
            <a:r>
              <a:rPr lang="it-IT" altLang="it-IT" sz="2000" i="1"/>
              <a:t>(e.g. Compact Disk)</a:t>
            </a:r>
          </a:p>
        </p:txBody>
      </p:sp>
      <p:sp>
        <p:nvSpPr>
          <p:cNvPr id="174089" name="Line 1033">
            <a:extLst>
              <a:ext uri="{FF2B5EF4-FFF2-40B4-BE49-F238E27FC236}">
                <a16:creationId xmlns:a16="http://schemas.microsoft.com/office/drawing/2014/main" id="{D6817E9C-EE70-C549-A989-5D5BB44B41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39100" y="1108076"/>
            <a:ext cx="0" cy="1262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090" name="Line 1034">
            <a:extLst>
              <a:ext uri="{FF2B5EF4-FFF2-40B4-BE49-F238E27FC236}">
                <a16:creationId xmlns:a16="http://schemas.microsoft.com/office/drawing/2014/main" id="{FF2AA8B4-F97D-9546-903D-5316C0B50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1738" y="2036763"/>
            <a:ext cx="3459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091" name="Rectangle 1035">
            <a:extLst>
              <a:ext uri="{FF2B5EF4-FFF2-40B4-BE49-F238E27FC236}">
                <a16:creationId xmlns:a16="http://schemas.microsoft.com/office/drawing/2014/main" id="{E27DEE42-8CEC-4443-843D-3A45DCEC3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564" y="998538"/>
            <a:ext cx="111283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1" hangingPunct="1"/>
            <a:r>
              <a:rPr lang="it-IT" altLang="it-IT" sz="2000">
                <a:latin typeface="Symbol" pitchFamily="2" charset="2"/>
              </a:rPr>
              <a:t>f</a:t>
            </a:r>
            <a:r>
              <a:rPr lang="it-IT" altLang="it-IT" sz="2000"/>
              <a:t>(W)</a:t>
            </a:r>
            <a:endParaRPr lang="it-IT" altLang="it-IT" sz="2000">
              <a:latin typeface="Symbol" pitchFamily="2" charset="2"/>
            </a:endParaRPr>
          </a:p>
        </p:txBody>
      </p:sp>
      <p:sp>
        <p:nvSpPr>
          <p:cNvPr id="174092" name="Line 1036">
            <a:extLst>
              <a:ext uri="{FF2B5EF4-FFF2-40B4-BE49-F238E27FC236}">
                <a16:creationId xmlns:a16="http://schemas.microsoft.com/office/drawing/2014/main" id="{3B343289-0503-844F-96A4-B2155FD51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032000"/>
            <a:ext cx="2641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093" name="Line 1037">
            <a:extLst>
              <a:ext uri="{FF2B5EF4-FFF2-40B4-BE49-F238E27FC236}">
                <a16:creationId xmlns:a16="http://schemas.microsoft.com/office/drawing/2014/main" id="{A0AEB60B-B18D-E942-90E0-DE0D21A43A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8200" y="1108076"/>
            <a:ext cx="0" cy="1262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094" name="Line 1038">
            <a:extLst>
              <a:ext uri="{FF2B5EF4-FFF2-40B4-BE49-F238E27FC236}">
                <a16:creationId xmlns:a16="http://schemas.microsoft.com/office/drawing/2014/main" id="{957CAF4E-571A-7542-9FBA-BB5897DC5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838" y="2036763"/>
            <a:ext cx="4221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095" name="Rectangle 1039">
            <a:extLst>
              <a:ext uri="{FF2B5EF4-FFF2-40B4-BE49-F238E27FC236}">
                <a16:creationId xmlns:a16="http://schemas.microsoft.com/office/drawing/2014/main" id="{63A7F408-5A72-A440-949F-440F9AA9D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163" y="1046163"/>
            <a:ext cx="852798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| W |</a:t>
            </a:r>
          </a:p>
        </p:txBody>
      </p:sp>
      <p:sp>
        <p:nvSpPr>
          <p:cNvPr id="174096" name="Line 1040">
            <a:extLst>
              <a:ext uri="{FF2B5EF4-FFF2-40B4-BE49-F238E27FC236}">
                <a16:creationId xmlns:a16="http://schemas.microsoft.com/office/drawing/2014/main" id="{34DFDD76-5E4D-634D-8778-B54B13695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2964" y="1593850"/>
            <a:ext cx="1290637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097" name="Line 1041">
            <a:extLst>
              <a:ext uri="{FF2B5EF4-FFF2-40B4-BE49-F238E27FC236}">
                <a16:creationId xmlns:a16="http://schemas.microsoft.com/office/drawing/2014/main" id="{BDC8E235-DE1A-8240-A483-419E109C4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595439"/>
            <a:ext cx="0" cy="4333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098" name="Line 1042">
            <a:extLst>
              <a:ext uri="{FF2B5EF4-FFF2-40B4-BE49-F238E27FC236}">
                <a16:creationId xmlns:a16="http://schemas.microsoft.com/office/drawing/2014/main" id="{D7C8955E-20E0-6E4D-9A95-1A3D48EE21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37089" y="2016126"/>
            <a:ext cx="517525" cy="476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099" name="Line 1043">
            <a:extLst>
              <a:ext uri="{FF2B5EF4-FFF2-40B4-BE49-F238E27FC236}">
                <a16:creationId xmlns:a16="http://schemas.microsoft.com/office/drawing/2014/main" id="{B8711C30-E71E-734A-9A03-A478F7009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7564" y="1593850"/>
            <a:ext cx="1290637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100" name="Line 1044">
            <a:extLst>
              <a:ext uri="{FF2B5EF4-FFF2-40B4-BE49-F238E27FC236}">
                <a16:creationId xmlns:a16="http://schemas.microsoft.com/office/drawing/2014/main" id="{D2CEAD93-6EFD-A043-BF75-FF3629AFB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00" y="1603375"/>
            <a:ext cx="0" cy="4333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101" name="Line 1045">
            <a:extLst>
              <a:ext uri="{FF2B5EF4-FFF2-40B4-BE49-F238E27FC236}">
                <a16:creationId xmlns:a16="http://schemas.microsoft.com/office/drawing/2014/main" id="{106E3DAD-7909-F74A-AF68-74BAD14F8A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3850" y="2016126"/>
            <a:ext cx="515938" cy="476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102" name="Line 1046">
            <a:extLst>
              <a:ext uri="{FF2B5EF4-FFF2-40B4-BE49-F238E27FC236}">
                <a16:creationId xmlns:a16="http://schemas.microsoft.com/office/drawing/2014/main" id="{2C11D4AA-24E5-F147-8B5B-D6DD94DE0D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6201" y="5481638"/>
            <a:ext cx="5046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74115" name="Group 1059">
            <a:extLst>
              <a:ext uri="{FF2B5EF4-FFF2-40B4-BE49-F238E27FC236}">
                <a16:creationId xmlns:a16="http://schemas.microsoft.com/office/drawing/2014/main" id="{3904D96C-1D4D-4A48-8612-CA01D1C8196A}"/>
              </a:ext>
            </a:extLst>
          </p:cNvPr>
          <p:cNvGrpSpPr>
            <a:grpSpLocks/>
          </p:cNvGrpSpPr>
          <p:nvPr/>
        </p:nvGrpSpPr>
        <p:grpSpPr bwMode="auto">
          <a:xfrm>
            <a:off x="1447801" y="2946401"/>
            <a:ext cx="5046663" cy="1486199"/>
            <a:chOff x="192" y="1800"/>
            <a:chExt cx="3179" cy="788"/>
          </a:xfrm>
        </p:grpSpPr>
        <p:sp>
          <p:nvSpPr>
            <p:cNvPr id="174103" name="Line 1047">
              <a:extLst>
                <a:ext uri="{FF2B5EF4-FFF2-40B4-BE49-F238E27FC236}">
                  <a16:creationId xmlns:a16="http://schemas.microsoft.com/office/drawing/2014/main" id="{1D2767B0-779E-4E48-8EF1-A225EC54B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4" y="1800"/>
              <a:ext cx="0" cy="6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74104" name="Group 1048">
              <a:extLst>
                <a:ext uri="{FF2B5EF4-FFF2-40B4-BE49-F238E27FC236}">
                  <a16:creationId xmlns:a16="http://schemas.microsoft.com/office/drawing/2014/main" id="{26C89ADB-BB90-2644-801B-E41974EBC4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" y="1872"/>
              <a:ext cx="2544" cy="563"/>
              <a:chOff x="318" y="2448"/>
              <a:chExt cx="1908" cy="1086"/>
            </a:xfrm>
          </p:grpSpPr>
          <p:sp>
            <p:nvSpPr>
              <p:cNvPr id="174105" name="Freeform 1049">
                <a:extLst>
                  <a:ext uri="{FF2B5EF4-FFF2-40B4-BE49-F238E27FC236}">
                    <a16:creationId xmlns:a16="http://schemas.microsoft.com/office/drawing/2014/main" id="{216302C0-A95D-4842-8D13-4C8424C90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2448"/>
                <a:ext cx="954" cy="1086"/>
              </a:xfrm>
              <a:custGeom>
                <a:avLst/>
                <a:gdLst>
                  <a:gd name="T0" fmla="*/ 30 w 954"/>
                  <a:gd name="T1" fmla="*/ 1062 h 1332"/>
                  <a:gd name="T2" fmla="*/ 54 w 954"/>
                  <a:gd name="T3" fmla="*/ 1092 h 1332"/>
                  <a:gd name="T4" fmla="*/ 78 w 954"/>
                  <a:gd name="T5" fmla="*/ 1122 h 1332"/>
                  <a:gd name="T6" fmla="*/ 108 w 954"/>
                  <a:gd name="T7" fmla="*/ 1146 h 1332"/>
                  <a:gd name="T8" fmla="*/ 144 w 954"/>
                  <a:gd name="T9" fmla="*/ 1152 h 1332"/>
                  <a:gd name="T10" fmla="*/ 174 w 954"/>
                  <a:gd name="T11" fmla="*/ 1128 h 1332"/>
                  <a:gd name="T12" fmla="*/ 204 w 954"/>
                  <a:gd name="T13" fmla="*/ 1098 h 1332"/>
                  <a:gd name="T14" fmla="*/ 222 w 954"/>
                  <a:gd name="T15" fmla="*/ 1062 h 1332"/>
                  <a:gd name="T16" fmla="*/ 246 w 954"/>
                  <a:gd name="T17" fmla="*/ 1032 h 1332"/>
                  <a:gd name="T18" fmla="*/ 288 w 954"/>
                  <a:gd name="T19" fmla="*/ 1014 h 1332"/>
                  <a:gd name="T20" fmla="*/ 318 w 954"/>
                  <a:gd name="T21" fmla="*/ 1038 h 1332"/>
                  <a:gd name="T22" fmla="*/ 342 w 954"/>
                  <a:gd name="T23" fmla="*/ 1068 h 1332"/>
                  <a:gd name="T24" fmla="*/ 360 w 954"/>
                  <a:gd name="T25" fmla="*/ 1104 h 1332"/>
                  <a:gd name="T26" fmla="*/ 384 w 954"/>
                  <a:gd name="T27" fmla="*/ 1140 h 1332"/>
                  <a:gd name="T28" fmla="*/ 402 w 954"/>
                  <a:gd name="T29" fmla="*/ 1176 h 1332"/>
                  <a:gd name="T30" fmla="*/ 438 w 954"/>
                  <a:gd name="T31" fmla="*/ 1194 h 1332"/>
                  <a:gd name="T32" fmla="*/ 468 w 954"/>
                  <a:gd name="T33" fmla="*/ 1170 h 1332"/>
                  <a:gd name="T34" fmla="*/ 486 w 954"/>
                  <a:gd name="T35" fmla="*/ 1134 h 1332"/>
                  <a:gd name="T36" fmla="*/ 504 w 954"/>
                  <a:gd name="T37" fmla="*/ 1092 h 1332"/>
                  <a:gd name="T38" fmla="*/ 522 w 954"/>
                  <a:gd name="T39" fmla="*/ 1056 h 1332"/>
                  <a:gd name="T40" fmla="*/ 534 w 954"/>
                  <a:gd name="T41" fmla="*/ 1014 h 1332"/>
                  <a:gd name="T42" fmla="*/ 552 w 954"/>
                  <a:gd name="T43" fmla="*/ 978 h 1332"/>
                  <a:gd name="T44" fmla="*/ 594 w 954"/>
                  <a:gd name="T45" fmla="*/ 954 h 1332"/>
                  <a:gd name="T46" fmla="*/ 618 w 954"/>
                  <a:gd name="T47" fmla="*/ 984 h 1332"/>
                  <a:gd name="T48" fmla="*/ 636 w 954"/>
                  <a:gd name="T49" fmla="*/ 1026 h 1332"/>
                  <a:gd name="T50" fmla="*/ 648 w 954"/>
                  <a:gd name="T51" fmla="*/ 1074 h 1332"/>
                  <a:gd name="T52" fmla="*/ 660 w 954"/>
                  <a:gd name="T53" fmla="*/ 1116 h 1332"/>
                  <a:gd name="T54" fmla="*/ 672 w 954"/>
                  <a:gd name="T55" fmla="*/ 1170 h 1332"/>
                  <a:gd name="T56" fmla="*/ 684 w 954"/>
                  <a:gd name="T57" fmla="*/ 1218 h 1332"/>
                  <a:gd name="T58" fmla="*/ 702 w 954"/>
                  <a:gd name="T59" fmla="*/ 1260 h 1332"/>
                  <a:gd name="T60" fmla="*/ 714 w 954"/>
                  <a:gd name="T61" fmla="*/ 1308 h 1332"/>
                  <a:gd name="T62" fmla="*/ 744 w 954"/>
                  <a:gd name="T63" fmla="*/ 1326 h 1332"/>
                  <a:gd name="T64" fmla="*/ 768 w 954"/>
                  <a:gd name="T65" fmla="*/ 1296 h 1332"/>
                  <a:gd name="T66" fmla="*/ 780 w 954"/>
                  <a:gd name="T67" fmla="*/ 1248 h 1332"/>
                  <a:gd name="T68" fmla="*/ 786 w 954"/>
                  <a:gd name="T69" fmla="*/ 1200 h 1332"/>
                  <a:gd name="T70" fmla="*/ 798 w 954"/>
                  <a:gd name="T71" fmla="*/ 1146 h 1332"/>
                  <a:gd name="T72" fmla="*/ 804 w 954"/>
                  <a:gd name="T73" fmla="*/ 1092 h 1332"/>
                  <a:gd name="T74" fmla="*/ 810 w 954"/>
                  <a:gd name="T75" fmla="*/ 1044 h 1332"/>
                  <a:gd name="T76" fmla="*/ 816 w 954"/>
                  <a:gd name="T77" fmla="*/ 990 h 1332"/>
                  <a:gd name="T78" fmla="*/ 822 w 954"/>
                  <a:gd name="T79" fmla="*/ 936 h 1332"/>
                  <a:gd name="T80" fmla="*/ 828 w 954"/>
                  <a:gd name="T81" fmla="*/ 882 h 1332"/>
                  <a:gd name="T82" fmla="*/ 834 w 954"/>
                  <a:gd name="T83" fmla="*/ 828 h 1332"/>
                  <a:gd name="T84" fmla="*/ 840 w 954"/>
                  <a:gd name="T85" fmla="*/ 780 h 1332"/>
                  <a:gd name="T86" fmla="*/ 846 w 954"/>
                  <a:gd name="T87" fmla="*/ 732 h 1332"/>
                  <a:gd name="T88" fmla="*/ 852 w 954"/>
                  <a:gd name="T89" fmla="*/ 678 h 1332"/>
                  <a:gd name="T90" fmla="*/ 858 w 954"/>
                  <a:gd name="T91" fmla="*/ 624 h 1332"/>
                  <a:gd name="T92" fmla="*/ 858 w 954"/>
                  <a:gd name="T93" fmla="*/ 570 h 1332"/>
                  <a:gd name="T94" fmla="*/ 864 w 954"/>
                  <a:gd name="T95" fmla="*/ 522 h 1332"/>
                  <a:gd name="T96" fmla="*/ 870 w 954"/>
                  <a:gd name="T97" fmla="*/ 468 h 1332"/>
                  <a:gd name="T98" fmla="*/ 876 w 954"/>
                  <a:gd name="T99" fmla="*/ 414 h 1332"/>
                  <a:gd name="T100" fmla="*/ 882 w 954"/>
                  <a:gd name="T101" fmla="*/ 360 h 1332"/>
                  <a:gd name="T102" fmla="*/ 888 w 954"/>
                  <a:gd name="T103" fmla="*/ 312 h 1332"/>
                  <a:gd name="T104" fmla="*/ 894 w 954"/>
                  <a:gd name="T105" fmla="*/ 258 h 1332"/>
                  <a:gd name="T106" fmla="*/ 900 w 954"/>
                  <a:gd name="T107" fmla="*/ 204 h 1332"/>
                  <a:gd name="T108" fmla="*/ 912 w 954"/>
                  <a:gd name="T109" fmla="*/ 156 h 1332"/>
                  <a:gd name="T110" fmla="*/ 918 w 954"/>
                  <a:gd name="T111" fmla="*/ 102 h 1332"/>
                  <a:gd name="T112" fmla="*/ 930 w 954"/>
                  <a:gd name="T113" fmla="*/ 48 h 1332"/>
                  <a:gd name="T114" fmla="*/ 942 w 954"/>
                  <a:gd name="T115" fmla="*/ 6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54" h="1332">
                    <a:moveTo>
                      <a:pt x="0" y="1044"/>
                    </a:moveTo>
                    <a:lnTo>
                      <a:pt x="6" y="1044"/>
                    </a:lnTo>
                    <a:lnTo>
                      <a:pt x="6" y="1050"/>
                    </a:lnTo>
                    <a:lnTo>
                      <a:pt x="12" y="1050"/>
                    </a:lnTo>
                    <a:lnTo>
                      <a:pt x="18" y="1050"/>
                    </a:lnTo>
                    <a:lnTo>
                      <a:pt x="18" y="1056"/>
                    </a:lnTo>
                    <a:lnTo>
                      <a:pt x="24" y="1056"/>
                    </a:lnTo>
                    <a:lnTo>
                      <a:pt x="24" y="1062"/>
                    </a:lnTo>
                    <a:lnTo>
                      <a:pt x="30" y="1062"/>
                    </a:lnTo>
                    <a:lnTo>
                      <a:pt x="30" y="1068"/>
                    </a:lnTo>
                    <a:lnTo>
                      <a:pt x="36" y="1068"/>
                    </a:lnTo>
                    <a:lnTo>
                      <a:pt x="36" y="1074"/>
                    </a:lnTo>
                    <a:lnTo>
                      <a:pt x="42" y="1074"/>
                    </a:lnTo>
                    <a:lnTo>
                      <a:pt x="42" y="1080"/>
                    </a:lnTo>
                    <a:lnTo>
                      <a:pt x="48" y="1080"/>
                    </a:lnTo>
                    <a:lnTo>
                      <a:pt x="48" y="1086"/>
                    </a:lnTo>
                    <a:lnTo>
                      <a:pt x="54" y="1086"/>
                    </a:lnTo>
                    <a:lnTo>
                      <a:pt x="54" y="1092"/>
                    </a:lnTo>
                    <a:lnTo>
                      <a:pt x="54" y="1098"/>
                    </a:lnTo>
                    <a:lnTo>
                      <a:pt x="60" y="1098"/>
                    </a:lnTo>
                    <a:lnTo>
                      <a:pt x="60" y="1104"/>
                    </a:lnTo>
                    <a:lnTo>
                      <a:pt x="66" y="1104"/>
                    </a:lnTo>
                    <a:lnTo>
                      <a:pt x="66" y="1110"/>
                    </a:lnTo>
                    <a:lnTo>
                      <a:pt x="72" y="1110"/>
                    </a:lnTo>
                    <a:lnTo>
                      <a:pt x="72" y="1116"/>
                    </a:lnTo>
                    <a:lnTo>
                      <a:pt x="78" y="1116"/>
                    </a:lnTo>
                    <a:lnTo>
                      <a:pt x="78" y="1122"/>
                    </a:lnTo>
                    <a:lnTo>
                      <a:pt x="84" y="1122"/>
                    </a:lnTo>
                    <a:lnTo>
                      <a:pt x="84" y="1128"/>
                    </a:lnTo>
                    <a:lnTo>
                      <a:pt x="90" y="1128"/>
                    </a:lnTo>
                    <a:lnTo>
                      <a:pt x="90" y="1134"/>
                    </a:lnTo>
                    <a:lnTo>
                      <a:pt x="96" y="1134"/>
                    </a:lnTo>
                    <a:lnTo>
                      <a:pt x="96" y="1140"/>
                    </a:lnTo>
                    <a:lnTo>
                      <a:pt x="102" y="1140"/>
                    </a:lnTo>
                    <a:lnTo>
                      <a:pt x="102" y="1146"/>
                    </a:lnTo>
                    <a:lnTo>
                      <a:pt x="108" y="1146"/>
                    </a:lnTo>
                    <a:lnTo>
                      <a:pt x="108" y="1152"/>
                    </a:lnTo>
                    <a:lnTo>
                      <a:pt x="114" y="1152"/>
                    </a:lnTo>
                    <a:lnTo>
                      <a:pt x="120" y="1152"/>
                    </a:lnTo>
                    <a:lnTo>
                      <a:pt x="126" y="1152"/>
                    </a:lnTo>
                    <a:lnTo>
                      <a:pt x="126" y="1158"/>
                    </a:lnTo>
                    <a:lnTo>
                      <a:pt x="132" y="1158"/>
                    </a:lnTo>
                    <a:lnTo>
                      <a:pt x="138" y="1158"/>
                    </a:lnTo>
                    <a:lnTo>
                      <a:pt x="144" y="1158"/>
                    </a:lnTo>
                    <a:lnTo>
                      <a:pt x="144" y="1152"/>
                    </a:lnTo>
                    <a:lnTo>
                      <a:pt x="150" y="1152"/>
                    </a:lnTo>
                    <a:lnTo>
                      <a:pt x="156" y="1152"/>
                    </a:lnTo>
                    <a:lnTo>
                      <a:pt x="156" y="1146"/>
                    </a:lnTo>
                    <a:lnTo>
                      <a:pt x="162" y="1146"/>
                    </a:lnTo>
                    <a:lnTo>
                      <a:pt x="162" y="1140"/>
                    </a:lnTo>
                    <a:lnTo>
                      <a:pt x="168" y="1140"/>
                    </a:lnTo>
                    <a:lnTo>
                      <a:pt x="168" y="1134"/>
                    </a:lnTo>
                    <a:lnTo>
                      <a:pt x="174" y="1134"/>
                    </a:lnTo>
                    <a:lnTo>
                      <a:pt x="174" y="1128"/>
                    </a:lnTo>
                    <a:lnTo>
                      <a:pt x="180" y="1128"/>
                    </a:lnTo>
                    <a:lnTo>
                      <a:pt x="180" y="1122"/>
                    </a:lnTo>
                    <a:lnTo>
                      <a:pt x="186" y="1122"/>
                    </a:lnTo>
                    <a:lnTo>
                      <a:pt x="186" y="1116"/>
                    </a:lnTo>
                    <a:lnTo>
                      <a:pt x="192" y="1116"/>
                    </a:lnTo>
                    <a:lnTo>
                      <a:pt x="192" y="1110"/>
                    </a:lnTo>
                    <a:lnTo>
                      <a:pt x="198" y="1104"/>
                    </a:lnTo>
                    <a:lnTo>
                      <a:pt x="198" y="1098"/>
                    </a:lnTo>
                    <a:lnTo>
                      <a:pt x="204" y="1098"/>
                    </a:lnTo>
                    <a:lnTo>
                      <a:pt x="204" y="1092"/>
                    </a:lnTo>
                    <a:lnTo>
                      <a:pt x="210" y="1092"/>
                    </a:lnTo>
                    <a:lnTo>
                      <a:pt x="210" y="1086"/>
                    </a:lnTo>
                    <a:lnTo>
                      <a:pt x="210" y="1080"/>
                    </a:lnTo>
                    <a:lnTo>
                      <a:pt x="216" y="1080"/>
                    </a:lnTo>
                    <a:lnTo>
                      <a:pt x="216" y="1074"/>
                    </a:lnTo>
                    <a:lnTo>
                      <a:pt x="222" y="1074"/>
                    </a:lnTo>
                    <a:lnTo>
                      <a:pt x="222" y="1068"/>
                    </a:lnTo>
                    <a:lnTo>
                      <a:pt x="222" y="1062"/>
                    </a:lnTo>
                    <a:lnTo>
                      <a:pt x="228" y="1062"/>
                    </a:lnTo>
                    <a:lnTo>
                      <a:pt x="228" y="1056"/>
                    </a:lnTo>
                    <a:lnTo>
                      <a:pt x="234" y="1056"/>
                    </a:lnTo>
                    <a:lnTo>
                      <a:pt x="234" y="1050"/>
                    </a:lnTo>
                    <a:lnTo>
                      <a:pt x="240" y="1050"/>
                    </a:lnTo>
                    <a:lnTo>
                      <a:pt x="240" y="1044"/>
                    </a:lnTo>
                    <a:lnTo>
                      <a:pt x="240" y="1038"/>
                    </a:lnTo>
                    <a:lnTo>
                      <a:pt x="246" y="1038"/>
                    </a:lnTo>
                    <a:lnTo>
                      <a:pt x="246" y="1032"/>
                    </a:lnTo>
                    <a:lnTo>
                      <a:pt x="252" y="1032"/>
                    </a:lnTo>
                    <a:lnTo>
                      <a:pt x="252" y="1026"/>
                    </a:lnTo>
                    <a:lnTo>
                      <a:pt x="258" y="1026"/>
                    </a:lnTo>
                    <a:lnTo>
                      <a:pt x="264" y="1026"/>
                    </a:lnTo>
                    <a:lnTo>
                      <a:pt x="264" y="1020"/>
                    </a:lnTo>
                    <a:lnTo>
                      <a:pt x="270" y="1020"/>
                    </a:lnTo>
                    <a:lnTo>
                      <a:pt x="276" y="1014"/>
                    </a:lnTo>
                    <a:lnTo>
                      <a:pt x="282" y="1014"/>
                    </a:lnTo>
                    <a:lnTo>
                      <a:pt x="288" y="1014"/>
                    </a:lnTo>
                    <a:lnTo>
                      <a:pt x="294" y="1014"/>
                    </a:lnTo>
                    <a:lnTo>
                      <a:pt x="294" y="1020"/>
                    </a:lnTo>
                    <a:lnTo>
                      <a:pt x="300" y="1020"/>
                    </a:lnTo>
                    <a:lnTo>
                      <a:pt x="306" y="1020"/>
                    </a:lnTo>
                    <a:lnTo>
                      <a:pt x="306" y="1026"/>
                    </a:lnTo>
                    <a:lnTo>
                      <a:pt x="312" y="1026"/>
                    </a:lnTo>
                    <a:lnTo>
                      <a:pt x="312" y="1032"/>
                    </a:lnTo>
                    <a:lnTo>
                      <a:pt x="318" y="1032"/>
                    </a:lnTo>
                    <a:lnTo>
                      <a:pt x="318" y="1038"/>
                    </a:lnTo>
                    <a:lnTo>
                      <a:pt x="324" y="1038"/>
                    </a:lnTo>
                    <a:lnTo>
                      <a:pt x="324" y="1044"/>
                    </a:lnTo>
                    <a:lnTo>
                      <a:pt x="324" y="1050"/>
                    </a:lnTo>
                    <a:lnTo>
                      <a:pt x="330" y="1050"/>
                    </a:lnTo>
                    <a:lnTo>
                      <a:pt x="330" y="1056"/>
                    </a:lnTo>
                    <a:lnTo>
                      <a:pt x="336" y="1056"/>
                    </a:lnTo>
                    <a:lnTo>
                      <a:pt x="336" y="1062"/>
                    </a:lnTo>
                    <a:lnTo>
                      <a:pt x="336" y="1068"/>
                    </a:lnTo>
                    <a:lnTo>
                      <a:pt x="342" y="1068"/>
                    </a:lnTo>
                    <a:lnTo>
                      <a:pt x="342" y="1074"/>
                    </a:lnTo>
                    <a:lnTo>
                      <a:pt x="348" y="1074"/>
                    </a:lnTo>
                    <a:lnTo>
                      <a:pt x="348" y="1080"/>
                    </a:lnTo>
                    <a:lnTo>
                      <a:pt x="348" y="1086"/>
                    </a:lnTo>
                    <a:lnTo>
                      <a:pt x="354" y="1086"/>
                    </a:lnTo>
                    <a:lnTo>
                      <a:pt x="354" y="1092"/>
                    </a:lnTo>
                    <a:lnTo>
                      <a:pt x="354" y="1098"/>
                    </a:lnTo>
                    <a:lnTo>
                      <a:pt x="360" y="1098"/>
                    </a:lnTo>
                    <a:lnTo>
                      <a:pt x="360" y="1104"/>
                    </a:lnTo>
                    <a:lnTo>
                      <a:pt x="360" y="1110"/>
                    </a:lnTo>
                    <a:lnTo>
                      <a:pt x="366" y="1110"/>
                    </a:lnTo>
                    <a:lnTo>
                      <a:pt x="366" y="1116"/>
                    </a:lnTo>
                    <a:lnTo>
                      <a:pt x="372" y="1122"/>
                    </a:lnTo>
                    <a:lnTo>
                      <a:pt x="372" y="1128"/>
                    </a:lnTo>
                    <a:lnTo>
                      <a:pt x="378" y="1128"/>
                    </a:lnTo>
                    <a:lnTo>
                      <a:pt x="378" y="1134"/>
                    </a:lnTo>
                    <a:lnTo>
                      <a:pt x="378" y="1140"/>
                    </a:lnTo>
                    <a:lnTo>
                      <a:pt x="384" y="1140"/>
                    </a:lnTo>
                    <a:lnTo>
                      <a:pt x="384" y="1146"/>
                    </a:lnTo>
                    <a:lnTo>
                      <a:pt x="384" y="1152"/>
                    </a:lnTo>
                    <a:lnTo>
                      <a:pt x="390" y="1152"/>
                    </a:lnTo>
                    <a:lnTo>
                      <a:pt x="390" y="1158"/>
                    </a:lnTo>
                    <a:lnTo>
                      <a:pt x="396" y="1158"/>
                    </a:lnTo>
                    <a:lnTo>
                      <a:pt x="396" y="1164"/>
                    </a:lnTo>
                    <a:lnTo>
                      <a:pt x="396" y="1170"/>
                    </a:lnTo>
                    <a:lnTo>
                      <a:pt x="402" y="1170"/>
                    </a:lnTo>
                    <a:lnTo>
                      <a:pt x="402" y="1176"/>
                    </a:lnTo>
                    <a:lnTo>
                      <a:pt x="408" y="1176"/>
                    </a:lnTo>
                    <a:lnTo>
                      <a:pt x="408" y="1182"/>
                    </a:lnTo>
                    <a:lnTo>
                      <a:pt x="414" y="1182"/>
                    </a:lnTo>
                    <a:lnTo>
                      <a:pt x="414" y="1188"/>
                    </a:lnTo>
                    <a:lnTo>
                      <a:pt x="420" y="1188"/>
                    </a:lnTo>
                    <a:lnTo>
                      <a:pt x="426" y="1188"/>
                    </a:lnTo>
                    <a:lnTo>
                      <a:pt x="426" y="1194"/>
                    </a:lnTo>
                    <a:lnTo>
                      <a:pt x="432" y="1194"/>
                    </a:lnTo>
                    <a:lnTo>
                      <a:pt x="438" y="1194"/>
                    </a:lnTo>
                    <a:lnTo>
                      <a:pt x="444" y="1194"/>
                    </a:lnTo>
                    <a:lnTo>
                      <a:pt x="444" y="1188"/>
                    </a:lnTo>
                    <a:lnTo>
                      <a:pt x="450" y="1188"/>
                    </a:lnTo>
                    <a:lnTo>
                      <a:pt x="450" y="1182"/>
                    </a:lnTo>
                    <a:lnTo>
                      <a:pt x="456" y="1182"/>
                    </a:lnTo>
                    <a:lnTo>
                      <a:pt x="456" y="1176"/>
                    </a:lnTo>
                    <a:lnTo>
                      <a:pt x="462" y="1176"/>
                    </a:lnTo>
                    <a:lnTo>
                      <a:pt x="462" y="1170"/>
                    </a:lnTo>
                    <a:lnTo>
                      <a:pt x="468" y="1170"/>
                    </a:lnTo>
                    <a:lnTo>
                      <a:pt x="468" y="1164"/>
                    </a:lnTo>
                    <a:lnTo>
                      <a:pt x="474" y="1164"/>
                    </a:lnTo>
                    <a:lnTo>
                      <a:pt x="474" y="1158"/>
                    </a:lnTo>
                    <a:lnTo>
                      <a:pt x="474" y="1152"/>
                    </a:lnTo>
                    <a:lnTo>
                      <a:pt x="480" y="1152"/>
                    </a:lnTo>
                    <a:lnTo>
                      <a:pt x="480" y="1146"/>
                    </a:lnTo>
                    <a:lnTo>
                      <a:pt x="480" y="1140"/>
                    </a:lnTo>
                    <a:lnTo>
                      <a:pt x="486" y="1140"/>
                    </a:lnTo>
                    <a:lnTo>
                      <a:pt x="486" y="1134"/>
                    </a:lnTo>
                    <a:lnTo>
                      <a:pt x="486" y="1128"/>
                    </a:lnTo>
                    <a:lnTo>
                      <a:pt x="492" y="1128"/>
                    </a:lnTo>
                    <a:lnTo>
                      <a:pt x="492" y="1122"/>
                    </a:lnTo>
                    <a:lnTo>
                      <a:pt x="492" y="1116"/>
                    </a:lnTo>
                    <a:lnTo>
                      <a:pt x="498" y="1116"/>
                    </a:lnTo>
                    <a:lnTo>
                      <a:pt x="498" y="1110"/>
                    </a:lnTo>
                    <a:lnTo>
                      <a:pt x="498" y="1104"/>
                    </a:lnTo>
                    <a:lnTo>
                      <a:pt x="504" y="1098"/>
                    </a:lnTo>
                    <a:lnTo>
                      <a:pt x="504" y="1092"/>
                    </a:lnTo>
                    <a:lnTo>
                      <a:pt x="504" y="1086"/>
                    </a:lnTo>
                    <a:lnTo>
                      <a:pt x="510" y="1086"/>
                    </a:lnTo>
                    <a:lnTo>
                      <a:pt x="510" y="1080"/>
                    </a:lnTo>
                    <a:lnTo>
                      <a:pt x="510" y="1074"/>
                    </a:lnTo>
                    <a:lnTo>
                      <a:pt x="516" y="1074"/>
                    </a:lnTo>
                    <a:lnTo>
                      <a:pt x="516" y="1068"/>
                    </a:lnTo>
                    <a:lnTo>
                      <a:pt x="516" y="1062"/>
                    </a:lnTo>
                    <a:lnTo>
                      <a:pt x="516" y="1056"/>
                    </a:lnTo>
                    <a:lnTo>
                      <a:pt x="522" y="1056"/>
                    </a:lnTo>
                    <a:lnTo>
                      <a:pt x="522" y="1050"/>
                    </a:lnTo>
                    <a:lnTo>
                      <a:pt x="522" y="1044"/>
                    </a:lnTo>
                    <a:lnTo>
                      <a:pt x="528" y="1044"/>
                    </a:lnTo>
                    <a:lnTo>
                      <a:pt x="528" y="1038"/>
                    </a:lnTo>
                    <a:lnTo>
                      <a:pt x="528" y="1032"/>
                    </a:lnTo>
                    <a:lnTo>
                      <a:pt x="528" y="1026"/>
                    </a:lnTo>
                    <a:lnTo>
                      <a:pt x="534" y="1026"/>
                    </a:lnTo>
                    <a:lnTo>
                      <a:pt x="534" y="1020"/>
                    </a:lnTo>
                    <a:lnTo>
                      <a:pt x="534" y="1014"/>
                    </a:lnTo>
                    <a:lnTo>
                      <a:pt x="540" y="1014"/>
                    </a:lnTo>
                    <a:lnTo>
                      <a:pt x="540" y="1008"/>
                    </a:lnTo>
                    <a:lnTo>
                      <a:pt x="540" y="1002"/>
                    </a:lnTo>
                    <a:lnTo>
                      <a:pt x="546" y="1002"/>
                    </a:lnTo>
                    <a:lnTo>
                      <a:pt x="546" y="996"/>
                    </a:lnTo>
                    <a:lnTo>
                      <a:pt x="546" y="990"/>
                    </a:lnTo>
                    <a:lnTo>
                      <a:pt x="552" y="990"/>
                    </a:lnTo>
                    <a:lnTo>
                      <a:pt x="552" y="984"/>
                    </a:lnTo>
                    <a:lnTo>
                      <a:pt x="552" y="978"/>
                    </a:lnTo>
                    <a:lnTo>
                      <a:pt x="558" y="978"/>
                    </a:lnTo>
                    <a:lnTo>
                      <a:pt x="558" y="972"/>
                    </a:lnTo>
                    <a:lnTo>
                      <a:pt x="564" y="972"/>
                    </a:lnTo>
                    <a:lnTo>
                      <a:pt x="564" y="966"/>
                    </a:lnTo>
                    <a:lnTo>
                      <a:pt x="570" y="960"/>
                    </a:lnTo>
                    <a:lnTo>
                      <a:pt x="576" y="954"/>
                    </a:lnTo>
                    <a:lnTo>
                      <a:pt x="582" y="954"/>
                    </a:lnTo>
                    <a:lnTo>
                      <a:pt x="588" y="954"/>
                    </a:lnTo>
                    <a:lnTo>
                      <a:pt x="594" y="954"/>
                    </a:lnTo>
                    <a:lnTo>
                      <a:pt x="600" y="954"/>
                    </a:lnTo>
                    <a:lnTo>
                      <a:pt x="600" y="960"/>
                    </a:lnTo>
                    <a:lnTo>
                      <a:pt x="606" y="960"/>
                    </a:lnTo>
                    <a:lnTo>
                      <a:pt x="606" y="966"/>
                    </a:lnTo>
                    <a:lnTo>
                      <a:pt x="606" y="972"/>
                    </a:lnTo>
                    <a:lnTo>
                      <a:pt x="612" y="972"/>
                    </a:lnTo>
                    <a:lnTo>
                      <a:pt x="612" y="978"/>
                    </a:lnTo>
                    <a:lnTo>
                      <a:pt x="618" y="978"/>
                    </a:lnTo>
                    <a:lnTo>
                      <a:pt x="618" y="984"/>
                    </a:lnTo>
                    <a:lnTo>
                      <a:pt x="618" y="990"/>
                    </a:lnTo>
                    <a:lnTo>
                      <a:pt x="624" y="990"/>
                    </a:lnTo>
                    <a:lnTo>
                      <a:pt x="624" y="996"/>
                    </a:lnTo>
                    <a:lnTo>
                      <a:pt x="624" y="1002"/>
                    </a:lnTo>
                    <a:lnTo>
                      <a:pt x="624" y="1008"/>
                    </a:lnTo>
                    <a:lnTo>
                      <a:pt x="630" y="1008"/>
                    </a:lnTo>
                    <a:lnTo>
                      <a:pt x="630" y="1014"/>
                    </a:lnTo>
                    <a:lnTo>
                      <a:pt x="630" y="1020"/>
                    </a:lnTo>
                    <a:lnTo>
                      <a:pt x="636" y="1026"/>
                    </a:lnTo>
                    <a:lnTo>
                      <a:pt x="636" y="1032"/>
                    </a:lnTo>
                    <a:lnTo>
                      <a:pt x="636" y="1038"/>
                    </a:lnTo>
                    <a:lnTo>
                      <a:pt x="642" y="1044"/>
                    </a:lnTo>
                    <a:lnTo>
                      <a:pt x="642" y="1050"/>
                    </a:lnTo>
                    <a:lnTo>
                      <a:pt x="642" y="1056"/>
                    </a:lnTo>
                    <a:lnTo>
                      <a:pt x="642" y="1062"/>
                    </a:lnTo>
                    <a:lnTo>
                      <a:pt x="648" y="1062"/>
                    </a:lnTo>
                    <a:lnTo>
                      <a:pt x="648" y="1068"/>
                    </a:lnTo>
                    <a:lnTo>
                      <a:pt x="648" y="1074"/>
                    </a:lnTo>
                    <a:lnTo>
                      <a:pt x="648" y="1080"/>
                    </a:lnTo>
                    <a:lnTo>
                      <a:pt x="654" y="1080"/>
                    </a:lnTo>
                    <a:lnTo>
                      <a:pt x="654" y="1086"/>
                    </a:lnTo>
                    <a:lnTo>
                      <a:pt x="654" y="1092"/>
                    </a:lnTo>
                    <a:lnTo>
                      <a:pt x="654" y="1098"/>
                    </a:lnTo>
                    <a:lnTo>
                      <a:pt x="654" y="1104"/>
                    </a:lnTo>
                    <a:lnTo>
                      <a:pt x="660" y="1104"/>
                    </a:lnTo>
                    <a:lnTo>
                      <a:pt x="660" y="1110"/>
                    </a:lnTo>
                    <a:lnTo>
                      <a:pt x="660" y="1116"/>
                    </a:lnTo>
                    <a:lnTo>
                      <a:pt x="660" y="1122"/>
                    </a:lnTo>
                    <a:lnTo>
                      <a:pt x="666" y="1128"/>
                    </a:lnTo>
                    <a:lnTo>
                      <a:pt x="666" y="1134"/>
                    </a:lnTo>
                    <a:lnTo>
                      <a:pt x="666" y="1140"/>
                    </a:lnTo>
                    <a:lnTo>
                      <a:pt x="666" y="1146"/>
                    </a:lnTo>
                    <a:lnTo>
                      <a:pt x="672" y="1152"/>
                    </a:lnTo>
                    <a:lnTo>
                      <a:pt x="672" y="1158"/>
                    </a:lnTo>
                    <a:lnTo>
                      <a:pt x="672" y="1164"/>
                    </a:lnTo>
                    <a:lnTo>
                      <a:pt x="672" y="1170"/>
                    </a:lnTo>
                    <a:lnTo>
                      <a:pt x="678" y="1176"/>
                    </a:lnTo>
                    <a:lnTo>
                      <a:pt x="678" y="1182"/>
                    </a:lnTo>
                    <a:lnTo>
                      <a:pt x="678" y="1188"/>
                    </a:lnTo>
                    <a:lnTo>
                      <a:pt x="678" y="1194"/>
                    </a:lnTo>
                    <a:lnTo>
                      <a:pt x="684" y="1194"/>
                    </a:lnTo>
                    <a:lnTo>
                      <a:pt x="684" y="1200"/>
                    </a:lnTo>
                    <a:lnTo>
                      <a:pt x="684" y="1206"/>
                    </a:lnTo>
                    <a:lnTo>
                      <a:pt x="684" y="1212"/>
                    </a:lnTo>
                    <a:lnTo>
                      <a:pt x="684" y="1218"/>
                    </a:lnTo>
                    <a:lnTo>
                      <a:pt x="690" y="1218"/>
                    </a:lnTo>
                    <a:lnTo>
                      <a:pt x="690" y="1224"/>
                    </a:lnTo>
                    <a:lnTo>
                      <a:pt x="690" y="1230"/>
                    </a:lnTo>
                    <a:lnTo>
                      <a:pt x="690" y="1236"/>
                    </a:lnTo>
                    <a:lnTo>
                      <a:pt x="696" y="1236"/>
                    </a:lnTo>
                    <a:lnTo>
                      <a:pt x="696" y="1242"/>
                    </a:lnTo>
                    <a:lnTo>
                      <a:pt x="696" y="1248"/>
                    </a:lnTo>
                    <a:lnTo>
                      <a:pt x="696" y="1254"/>
                    </a:lnTo>
                    <a:lnTo>
                      <a:pt x="702" y="1260"/>
                    </a:lnTo>
                    <a:lnTo>
                      <a:pt x="702" y="1266"/>
                    </a:lnTo>
                    <a:lnTo>
                      <a:pt x="702" y="1272"/>
                    </a:lnTo>
                    <a:lnTo>
                      <a:pt x="708" y="1278"/>
                    </a:lnTo>
                    <a:lnTo>
                      <a:pt x="708" y="1284"/>
                    </a:lnTo>
                    <a:lnTo>
                      <a:pt x="708" y="1290"/>
                    </a:lnTo>
                    <a:lnTo>
                      <a:pt x="714" y="1290"/>
                    </a:lnTo>
                    <a:lnTo>
                      <a:pt x="714" y="1296"/>
                    </a:lnTo>
                    <a:lnTo>
                      <a:pt x="714" y="1302"/>
                    </a:lnTo>
                    <a:lnTo>
                      <a:pt x="714" y="1308"/>
                    </a:lnTo>
                    <a:lnTo>
                      <a:pt x="720" y="1308"/>
                    </a:lnTo>
                    <a:lnTo>
                      <a:pt x="720" y="1314"/>
                    </a:lnTo>
                    <a:lnTo>
                      <a:pt x="726" y="1314"/>
                    </a:lnTo>
                    <a:lnTo>
                      <a:pt x="726" y="1320"/>
                    </a:lnTo>
                    <a:lnTo>
                      <a:pt x="726" y="1326"/>
                    </a:lnTo>
                    <a:lnTo>
                      <a:pt x="732" y="1326"/>
                    </a:lnTo>
                    <a:lnTo>
                      <a:pt x="738" y="1332"/>
                    </a:lnTo>
                    <a:lnTo>
                      <a:pt x="744" y="1332"/>
                    </a:lnTo>
                    <a:lnTo>
                      <a:pt x="744" y="1326"/>
                    </a:lnTo>
                    <a:lnTo>
                      <a:pt x="750" y="1326"/>
                    </a:lnTo>
                    <a:lnTo>
                      <a:pt x="750" y="1320"/>
                    </a:lnTo>
                    <a:lnTo>
                      <a:pt x="756" y="1320"/>
                    </a:lnTo>
                    <a:lnTo>
                      <a:pt x="756" y="1314"/>
                    </a:lnTo>
                    <a:lnTo>
                      <a:pt x="756" y="1308"/>
                    </a:lnTo>
                    <a:lnTo>
                      <a:pt x="762" y="1308"/>
                    </a:lnTo>
                    <a:lnTo>
                      <a:pt x="762" y="1302"/>
                    </a:lnTo>
                    <a:lnTo>
                      <a:pt x="762" y="1296"/>
                    </a:lnTo>
                    <a:lnTo>
                      <a:pt x="768" y="1296"/>
                    </a:lnTo>
                    <a:lnTo>
                      <a:pt x="768" y="1290"/>
                    </a:lnTo>
                    <a:lnTo>
                      <a:pt x="768" y="1284"/>
                    </a:lnTo>
                    <a:lnTo>
                      <a:pt x="768" y="1278"/>
                    </a:lnTo>
                    <a:lnTo>
                      <a:pt x="774" y="1272"/>
                    </a:lnTo>
                    <a:lnTo>
                      <a:pt x="774" y="1266"/>
                    </a:lnTo>
                    <a:lnTo>
                      <a:pt x="774" y="1260"/>
                    </a:lnTo>
                    <a:lnTo>
                      <a:pt x="774" y="1254"/>
                    </a:lnTo>
                    <a:lnTo>
                      <a:pt x="780" y="1254"/>
                    </a:lnTo>
                    <a:lnTo>
                      <a:pt x="780" y="1248"/>
                    </a:lnTo>
                    <a:lnTo>
                      <a:pt x="780" y="1242"/>
                    </a:lnTo>
                    <a:lnTo>
                      <a:pt x="780" y="1236"/>
                    </a:lnTo>
                    <a:lnTo>
                      <a:pt x="780" y="1230"/>
                    </a:lnTo>
                    <a:lnTo>
                      <a:pt x="780" y="1224"/>
                    </a:lnTo>
                    <a:lnTo>
                      <a:pt x="786" y="1224"/>
                    </a:lnTo>
                    <a:lnTo>
                      <a:pt x="786" y="1218"/>
                    </a:lnTo>
                    <a:lnTo>
                      <a:pt x="786" y="1212"/>
                    </a:lnTo>
                    <a:lnTo>
                      <a:pt x="786" y="1206"/>
                    </a:lnTo>
                    <a:lnTo>
                      <a:pt x="786" y="1200"/>
                    </a:lnTo>
                    <a:lnTo>
                      <a:pt x="786" y="1194"/>
                    </a:lnTo>
                    <a:lnTo>
                      <a:pt x="792" y="1188"/>
                    </a:lnTo>
                    <a:lnTo>
                      <a:pt x="792" y="1182"/>
                    </a:lnTo>
                    <a:lnTo>
                      <a:pt x="792" y="1176"/>
                    </a:lnTo>
                    <a:lnTo>
                      <a:pt x="792" y="1170"/>
                    </a:lnTo>
                    <a:lnTo>
                      <a:pt x="792" y="1164"/>
                    </a:lnTo>
                    <a:lnTo>
                      <a:pt x="792" y="1158"/>
                    </a:lnTo>
                    <a:lnTo>
                      <a:pt x="798" y="1152"/>
                    </a:lnTo>
                    <a:lnTo>
                      <a:pt x="798" y="1146"/>
                    </a:lnTo>
                    <a:lnTo>
                      <a:pt x="798" y="1140"/>
                    </a:lnTo>
                    <a:lnTo>
                      <a:pt x="798" y="1134"/>
                    </a:lnTo>
                    <a:lnTo>
                      <a:pt x="798" y="1128"/>
                    </a:lnTo>
                    <a:lnTo>
                      <a:pt x="798" y="1122"/>
                    </a:lnTo>
                    <a:lnTo>
                      <a:pt x="798" y="1116"/>
                    </a:lnTo>
                    <a:lnTo>
                      <a:pt x="804" y="1110"/>
                    </a:lnTo>
                    <a:lnTo>
                      <a:pt x="804" y="1104"/>
                    </a:lnTo>
                    <a:lnTo>
                      <a:pt x="804" y="1098"/>
                    </a:lnTo>
                    <a:lnTo>
                      <a:pt x="804" y="1092"/>
                    </a:lnTo>
                    <a:lnTo>
                      <a:pt x="804" y="1086"/>
                    </a:lnTo>
                    <a:lnTo>
                      <a:pt x="804" y="1080"/>
                    </a:lnTo>
                    <a:lnTo>
                      <a:pt x="804" y="1074"/>
                    </a:lnTo>
                    <a:lnTo>
                      <a:pt x="810" y="1074"/>
                    </a:lnTo>
                    <a:lnTo>
                      <a:pt x="810" y="1068"/>
                    </a:lnTo>
                    <a:lnTo>
                      <a:pt x="810" y="1062"/>
                    </a:lnTo>
                    <a:lnTo>
                      <a:pt x="810" y="1056"/>
                    </a:lnTo>
                    <a:lnTo>
                      <a:pt x="810" y="1050"/>
                    </a:lnTo>
                    <a:lnTo>
                      <a:pt x="810" y="1044"/>
                    </a:lnTo>
                    <a:lnTo>
                      <a:pt x="810" y="1038"/>
                    </a:lnTo>
                    <a:lnTo>
                      <a:pt x="810" y="1032"/>
                    </a:lnTo>
                    <a:lnTo>
                      <a:pt x="810" y="1026"/>
                    </a:lnTo>
                    <a:lnTo>
                      <a:pt x="816" y="1020"/>
                    </a:lnTo>
                    <a:lnTo>
                      <a:pt x="816" y="1014"/>
                    </a:lnTo>
                    <a:lnTo>
                      <a:pt x="816" y="1008"/>
                    </a:lnTo>
                    <a:lnTo>
                      <a:pt x="816" y="1002"/>
                    </a:lnTo>
                    <a:lnTo>
                      <a:pt x="816" y="996"/>
                    </a:lnTo>
                    <a:lnTo>
                      <a:pt x="816" y="990"/>
                    </a:lnTo>
                    <a:lnTo>
                      <a:pt x="816" y="984"/>
                    </a:lnTo>
                    <a:lnTo>
                      <a:pt x="816" y="978"/>
                    </a:lnTo>
                    <a:lnTo>
                      <a:pt x="822" y="972"/>
                    </a:lnTo>
                    <a:lnTo>
                      <a:pt x="822" y="966"/>
                    </a:lnTo>
                    <a:lnTo>
                      <a:pt x="822" y="960"/>
                    </a:lnTo>
                    <a:lnTo>
                      <a:pt x="822" y="954"/>
                    </a:lnTo>
                    <a:lnTo>
                      <a:pt x="822" y="948"/>
                    </a:lnTo>
                    <a:lnTo>
                      <a:pt x="822" y="942"/>
                    </a:lnTo>
                    <a:lnTo>
                      <a:pt x="822" y="936"/>
                    </a:lnTo>
                    <a:lnTo>
                      <a:pt x="822" y="930"/>
                    </a:lnTo>
                    <a:lnTo>
                      <a:pt x="822" y="924"/>
                    </a:lnTo>
                    <a:lnTo>
                      <a:pt x="828" y="918"/>
                    </a:lnTo>
                    <a:lnTo>
                      <a:pt x="828" y="912"/>
                    </a:lnTo>
                    <a:lnTo>
                      <a:pt x="828" y="906"/>
                    </a:lnTo>
                    <a:lnTo>
                      <a:pt x="828" y="900"/>
                    </a:lnTo>
                    <a:lnTo>
                      <a:pt x="828" y="894"/>
                    </a:lnTo>
                    <a:lnTo>
                      <a:pt x="828" y="888"/>
                    </a:lnTo>
                    <a:lnTo>
                      <a:pt x="828" y="882"/>
                    </a:lnTo>
                    <a:lnTo>
                      <a:pt x="828" y="876"/>
                    </a:lnTo>
                    <a:lnTo>
                      <a:pt x="828" y="870"/>
                    </a:lnTo>
                    <a:lnTo>
                      <a:pt x="834" y="864"/>
                    </a:lnTo>
                    <a:lnTo>
                      <a:pt x="834" y="858"/>
                    </a:lnTo>
                    <a:lnTo>
                      <a:pt x="834" y="852"/>
                    </a:lnTo>
                    <a:lnTo>
                      <a:pt x="834" y="846"/>
                    </a:lnTo>
                    <a:lnTo>
                      <a:pt x="834" y="840"/>
                    </a:lnTo>
                    <a:lnTo>
                      <a:pt x="834" y="834"/>
                    </a:lnTo>
                    <a:lnTo>
                      <a:pt x="834" y="828"/>
                    </a:lnTo>
                    <a:lnTo>
                      <a:pt x="834" y="822"/>
                    </a:lnTo>
                    <a:lnTo>
                      <a:pt x="834" y="816"/>
                    </a:lnTo>
                    <a:lnTo>
                      <a:pt x="834" y="810"/>
                    </a:lnTo>
                    <a:lnTo>
                      <a:pt x="840" y="810"/>
                    </a:lnTo>
                    <a:lnTo>
                      <a:pt x="840" y="804"/>
                    </a:lnTo>
                    <a:lnTo>
                      <a:pt x="840" y="798"/>
                    </a:lnTo>
                    <a:lnTo>
                      <a:pt x="840" y="792"/>
                    </a:lnTo>
                    <a:lnTo>
                      <a:pt x="840" y="786"/>
                    </a:lnTo>
                    <a:lnTo>
                      <a:pt x="840" y="780"/>
                    </a:lnTo>
                    <a:lnTo>
                      <a:pt x="840" y="774"/>
                    </a:lnTo>
                    <a:lnTo>
                      <a:pt x="840" y="768"/>
                    </a:lnTo>
                    <a:lnTo>
                      <a:pt x="840" y="762"/>
                    </a:lnTo>
                    <a:lnTo>
                      <a:pt x="840" y="756"/>
                    </a:lnTo>
                    <a:lnTo>
                      <a:pt x="840" y="750"/>
                    </a:lnTo>
                    <a:lnTo>
                      <a:pt x="846" y="750"/>
                    </a:lnTo>
                    <a:lnTo>
                      <a:pt x="846" y="744"/>
                    </a:lnTo>
                    <a:lnTo>
                      <a:pt x="846" y="738"/>
                    </a:lnTo>
                    <a:lnTo>
                      <a:pt x="846" y="732"/>
                    </a:lnTo>
                    <a:lnTo>
                      <a:pt x="846" y="726"/>
                    </a:lnTo>
                    <a:lnTo>
                      <a:pt x="846" y="720"/>
                    </a:lnTo>
                    <a:lnTo>
                      <a:pt x="846" y="714"/>
                    </a:lnTo>
                    <a:lnTo>
                      <a:pt x="846" y="708"/>
                    </a:lnTo>
                    <a:lnTo>
                      <a:pt x="846" y="702"/>
                    </a:lnTo>
                    <a:lnTo>
                      <a:pt x="846" y="696"/>
                    </a:lnTo>
                    <a:lnTo>
                      <a:pt x="852" y="690"/>
                    </a:lnTo>
                    <a:lnTo>
                      <a:pt x="852" y="684"/>
                    </a:lnTo>
                    <a:lnTo>
                      <a:pt x="852" y="678"/>
                    </a:lnTo>
                    <a:lnTo>
                      <a:pt x="852" y="672"/>
                    </a:lnTo>
                    <a:lnTo>
                      <a:pt x="852" y="666"/>
                    </a:lnTo>
                    <a:lnTo>
                      <a:pt x="852" y="660"/>
                    </a:lnTo>
                    <a:lnTo>
                      <a:pt x="852" y="654"/>
                    </a:lnTo>
                    <a:lnTo>
                      <a:pt x="852" y="648"/>
                    </a:lnTo>
                    <a:lnTo>
                      <a:pt x="852" y="642"/>
                    </a:lnTo>
                    <a:lnTo>
                      <a:pt x="852" y="636"/>
                    </a:lnTo>
                    <a:lnTo>
                      <a:pt x="858" y="630"/>
                    </a:lnTo>
                    <a:lnTo>
                      <a:pt x="858" y="624"/>
                    </a:lnTo>
                    <a:lnTo>
                      <a:pt x="858" y="618"/>
                    </a:lnTo>
                    <a:lnTo>
                      <a:pt x="858" y="612"/>
                    </a:lnTo>
                    <a:lnTo>
                      <a:pt x="858" y="606"/>
                    </a:lnTo>
                    <a:lnTo>
                      <a:pt x="858" y="600"/>
                    </a:lnTo>
                    <a:lnTo>
                      <a:pt x="858" y="594"/>
                    </a:lnTo>
                    <a:lnTo>
                      <a:pt x="858" y="588"/>
                    </a:lnTo>
                    <a:lnTo>
                      <a:pt x="858" y="582"/>
                    </a:lnTo>
                    <a:lnTo>
                      <a:pt x="858" y="576"/>
                    </a:lnTo>
                    <a:lnTo>
                      <a:pt x="858" y="570"/>
                    </a:lnTo>
                    <a:lnTo>
                      <a:pt x="864" y="570"/>
                    </a:lnTo>
                    <a:lnTo>
                      <a:pt x="864" y="564"/>
                    </a:lnTo>
                    <a:lnTo>
                      <a:pt x="864" y="558"/>
                    </a:lnTo>
                    <a:lnTo>
                      <a:pt x="864" y="552"/>
                    </a:lnTo>
                    <a:lnTo>
                      <a:pt x="864" y="546"/>
                    </a:lnTo>
                    <a:lnTo>
                      <a:pt x="864" y="540"/>
                    </a:lnTo>
                    <a:lnTo>
                      <a:pt x="864" y="534"/>
                    </a:lnTo>
                    <a:lnTo>
                      <a:pt x="864" y="528"/>
                    </a:lnTo>
                    <a:lnTo>
                      <a:pt x="864" y="522"/>
                    </a:lnTo>
                    <a:lnTo>
                      <a:pt x="864" y="516"/>
                    </a:lnTo>
                    <a:lnTo>
                      <a:pt x="870" y="510"/>
                    </a:lnTo>
                    <a:lnTo>
                      <a:pt x="870" y="504"/>
                    </a:lnTo>
                    <a:lnTo>
                      <a:pt x="870" y="498"/>
                    </a:lnTo>
                    <a:lnTo>
                      <a:pt x="870" y="492"/>
                    </a:lnTo>
                    <a:lnTo>
                      <a:pt x="870" y="486"/>
                    </a:lnTo>
                    <a:lnTo>
                      <a:pt x="870" y="480"/>
                    </a:lnTo>
                    <a:lnTo>
                      <a:pt x="870" y="474"/>
                    </a:lnTo>
                    <a:lnTo>
                      <a:pt x="870" y="468"/>
                    </a:lnTo>
                    <a:lnTo>
                      <a:pt x="870" y="462"/>
                    </a:lnTo>
                    <a:lnTo>
                      <a:pt x="870" y="456"/>
                    </a:lnTo>
                    <a:lnTo>
                      <a:pt x="876" y="450"/>
                    </a:lnTo>
                    <a:lnTo>
                      <a:pt x="876" y="444"/>
                    </a:lnTo>
                    <a:lnTo>
                      <a:pt x="876" y="438"/>
                    </a:lnTo>
                    <a:lnTo>
                      <a:pt x="876" y="432"/>
                    </a:lnTo>
                    <a:lnTo>
                      <a:pt x="876" y="426"/>
                    </a:lnTo>
                    <a:lnTo>
                      <a:pt x="876" y="420"/>
                    </a:lnTo>
                    <a:lnTo>
                      <a:pt x="876" y="414"/>
                    </a:lnTo>
                    <a:lnTo>
                      <a:pt x="876" y="408"/>
                    </a:lnTo>
                    <a:lnTo>
                      <a:pt x="876" y="402"/>
                    </a:lnTo>
                    <a:lnTo>
                      <a:pt x="882" y="396"/>
                    </a:lnTo>
                    <a:lnTo>
                      <a:pt x="882" y="390"/>
                    </a:lnTo>
                    <a:lnTo>
                      <a:pt x="882" y="384"/>
                    </a:lnTo>
                    <a:lnTo>
                      <a:pt x="882" y="378"/>
                    </a:lnTo>
                    <a:lnTo>
                      <a:pt x="882" y="372"/>
                    </a:lnTo>
                    <a:lnTo>
                      <a:pt x="882" y="366"/>
                    </a:lnTo>
                    <a:lnTo>
                      <a:pt x="882" y="360"/>
                    </a:lnTo>
                    <a:lnTo>
                      <a:pt x="882" y="354"/>
                    </a:lnTo>
                    <a:lnTo>
                      <a:pt x="882" y="348"/>
                    </a:lnTo>
                    <a:lnTo>
                      <a:pt x="882" y="342"/>
                    </a:lnTo>
                    <a:lnTo>
                      <a:pt x="888" y="342"/>
                    </a:lnTo>
                    <a:lnTo>
                      <a:pt x="888" y="336"/>
                    </a:lnTo>
                    <a:lnTo>
                      <a:pt x="888" y="330"/>
                    </a:lnTo>
                    <a:lnTo>
                      <a:pt x="888" y="324"/>
                    </a:lnTo>
                    <a:lnTo>
                      <a:pt x="888" y="318"/>
                    </a:lnTo>
                    <a:lnTo>
                      <a:pt x="888" y="312"/>
                    </a:lnTo>
                    <a:lnTo>
                      <a:pt x="888" y="306"/>
                    </a:lnTo>
                    <a:lnTo>
                      <a:pt x="888" y="300"/>
                    </a:lnTo>
                    <a:lnTo>
                      <a:pt x="888" y="294"/>
                    </a:lnTo>
                    <a:lnTo>
                      <a:pt x="894" y="288"/>
                    </a:lnTo>
                    <a:lnTo>
                      <a:pt x="894" y="282"/>
                    </a:lnTo>
                    <a:lnTo>
                      <a:pt x="894" y="276"/>
                    </a:lnTo>
                    <a:lnTo>
                      <a:pt x="894" y="270"/>
                    </a:lnTo>
                    <a:lnTo>
                      <a:pt x="894" y="264"/>
                    </a:lnTo>
                    <a:lnTo>
                      <a:pt x="894" y="258"/>
                    </a:lnTo>
                    <a:lnTo>
                      <a:pt x="894" y="252"/>
                    </a:lnTo>
                    <a:lnTo>
                      <a:pt x="894" y="246"/>
                    </a:lnTo>
                    <a:lnTo>
                      <a:pt x="900" y="240"/>
                    </a:lnTo>
                    <a:lnTo>
                      <a:pt x="900" y="234"/>
                    </a:lnTo>
                    <a:lnTo>
                      <a:pt x="900" y="228"/>
                    </a:lnTo>
                    <a:lnTo>
                      <a:pt x="900" y="222"/>
                    </a:lnTo>
                    <a:lnTo>
                      <a:pt x="900" y="216"/>
                    </a:lnTo>
                    <a:lnTo>
                      <a:pt x="900" y="210"/>
                    </a:lnTo>
                    <a:lnTo>
                      <a:pt x="900" y="204"/>
                    </a:lnTo>
                    <a:lnTo>
                      <a:pt x="900" y="198"/>
                    </a:lnTo>
                    <a:lnTo>
                      <a:pt x="906" y="192"/>
                    </a:lnTo>
                    <a:lnTo>
                      <a:pt x="906" y="186"/>
                    </a:lnTo>
                    <a:lnTo>
                      <a:pt x="906" y="180"/>
                    </a:lnTo>
                    <a:lnTo>
                      <a:pt x="906" y="174"/>
                    </a:lnTo>
                    <a:lnTo>
                      <a:pt x="906" y="168"/>
                    </a:lnTo>
                    <a:lnTo>
                      <a:pt x="906" y="162"/>
                    </a:lnTo>
                    <a:lnTo>
                      <a:pt x="906" y="156"/>
                    </a:lnTo>
                    <a:lnTo>
                      <a:pt x="912" y="156"/>
                    </a:lnTo>
                    <a:lnTo>
                      <a:pt x="912" y="150"/>
                    </a:lnTo>
                    <a:lnTo>
                      <a:pt x="912" y="144"/>
                    </a:lnTo>
                    <a:lnTo>
                      <a:pt x="912" y="138"/>
                    </a:lnTo>
                    <a:lnTo>
                      <a:pt x="912" y="132"/>
                    </a:lnTo>
                    <a:lnTo>
                      <a:pt x="912" y="126"/>
                    </a:lnTo>
                    <a:lnTo>
                      <a:pt x="912" y="120"/>
                    </a:lnTo>
                    <a:lnTo>
                      <a:pt x="918" y="114"/>
                    </a:lnTo>
                    <a:lnTo>
                      <a:pt x="918" y="108"/>
                    </a:lnTo>
                    <a:lnTo>
                      <a:pt x="918" y="102"/>
                    </a:lnTo>
                    <a:lnTo>
                      <a:pt x="918" y="96"/>
                    </a:lnTo>
                    <a:lnTo>
                      <a:pt x="918" y="90"/>
                    </a:lnTo>
                    <a:lnTo>
                      <a:pt x="924" y="84"/>
                    </a:lnTo>
                    <a:lnTo>
                      <a:pt x="924" y="78"/>
                    </a:lnTo>
                    <a:lnTo>
                      <a:pt x="924" y="72"/>
                    </a:lnTo>
                    <a:lnTo>
                      <a:pt x="924" y="66"/>
                    </a:lnTo>
                    <a:lnTo>
                      <a:pt x="924" y="60"/>
                    </a:lnTo>
                    <a:lnTo>
                      <a:pt x="930" y="54"/>
                    </a:lnTo>
                    <a:lnTo>
                      <a:pt x="930" y="48"/>
                    </a:lnTo>
                    <a:lnTo>
                      <a:pt x="930" y="42"/>
                    </a:lnTo>
                    <a:lnTo>
                      <a:pt x="930" y="36"/>
                    </a:lnTo>
                    <a:lnTo>
                      <a:pt x="936" y="36"/>
                    </a:lnTo>
                    <a:lnTo>
                      <a:pt x="936" y="30"/>
                    </a:lnTo>
                    <a:lnTo>
                      <a:pt x="936" y="24"/>
                    </a:lnTo>
                    <a:lnTo>
                      <a:pt x="936" y="18"/>
                    </a:lnTo>
                    <a:lnTo>
                      <a:pt x="942" y="18"/>
                    </a:lnTo>
                    <a:lnTo>
                      <a:pt x="942" y="12"/>
                    </a:lnTo>
                    <a:lnTo>
                      <a:pt x="942" y="6"/>
                    </a:lnTo>
                    <a:lnTo>
                      <a:pt x="948" y="6"/>
                    </a:lnTo>
                    <a:lnTo>
                      <a:pt x="948" y="0"/>
                    </a:lnTo>
                    <a:lnTo>
                      <a:pt x="954" y="0"/>
                    </a:lnTo>
                  </a:path>
                </a:pathLst>
              </a:custGeom>
              <a:noFill/>
              <a:ln w="19050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4106" name="Freeform 1050">
                <a:extLst>
                  <a:ext uri="{FF2B5EF4-FFF2-40B4-BE49-F238E27FC236}">
                    <a16:creationId xmlns:a16="http://schemas.microsoft.com/office/drawing/2014/main" id="{D37A6C17-B668-9844-A47D-11919B8E0D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2" y="2448"/>
                <a:ext cx="954" cy="1086"/>
              </a:xfrm>
              <a:custGeom>
                <a:avLst/>
                <a:gdLst>
                  <a:gd name="T0" fmla="*/ 18 w 954"/>
                  <a:gd name="T1" fmla="*/ 30 h 1332"/>
                  <a:gd name="T2" fmla="*/ 30 w 954"/>
                  <a:gd name="T3" fmla="*/ 78 h 1332"/>
                  <a:gd name="T4" fmla="*/ 42 w 954"/>
                  <a:gd name="T5" fmla="*/ 132 h 1332"/>
                  <a:gd name="T6" fmla="*/ 48 w 954"/>
                  <a:gd name="T7" fmla="*/ 180 h 1332"/>
                  <a:gd name="T8" fmla="*/ 54 w 954"/>
                  <a:gd name="T9" fmla="*/ 234 h 1332"/>
                  <a:gd name="T10" fmla="*/ 60 w 954"/>
                  <a:gd name="T11" fmla="*/ 288 h 1332"/>
                  <a:gd name="T12" fmla="*/ 66 w 954"/>
                  <a:gd name="T13" fmla="*/ 342 h 1332"/>
                  <a:gd name="T14" fmla="*/ 72 w 954"/>
                  <a:gd name="T15" fmla="*/ 390 h 1332"/>
                  <a:gd name="T16" fmla="*/ 78 w 954"/>
                  <a:gd name="T17" fmla="*/ 444 h 1332"/>
                  <a:gd name="T18" fmla="*/ 84 w 954"/>
                  <a:gd name="T19" fmla="*/ 498 h 1332"/>
                  <a:gd name="T20" fmla="*/ 90 w 954"/>
                  <a:gd name="T21" fmla="*/ 552 h 1332"/>
                  <a:gd name="T22" fmla="*/ 96 w 954"/>
                  <a:gd name="T23" fmla="*/ 600 h 1332"/>
                  <a:gd name="T24" fmla="*/ 102 w 954"/>
                  <a:gd name="T25" fmla="*/ 654 h 1332"/>
                  <a:gd name="T26" fmla="*/ 108 w 954"/>
                  <a:gd name="T27" fmla="*/ 708 h 1332"/>
                  <a:gd name="T28" fmla="*/ 114 w 954"/>
                  <a:gd name="T29" fmla="*/ 756 h 1332"/>
                  <a:gd name="T30" fmla="*/ 114 w 954"/>
                  <a:gd name="T31" fmla="*/ 810 h 1332"/>
                  <a:gd name="T32" fmla="*/ 120 w 954"/>
                  <a:gd name="T33" fmla="*/ 858 h 1332"/>
                  <a:gd name="T34" fmla="*/ 126 w 954"/>
                  <a:gd name="T35" fmla="*/ 912 h 1332"/>
                  <a:gd name="T36" fmla="*/ 132 w 954"/>
                  <a:gd name="T37" fmla="*/ 966 h 1332"/>
                  <a:gd name="T38" fmla="*/ 138 w 954"/>
                  <a:gd name="T39" fmla="*/ 1020 h 1332"/>
                  <a:gd name="T40" fmla="*/ 144 w 954"/>
                  <a:gd name="T41" fmla="*/ 1074 h 1332"/>
                  <a:gd name="T42" fmla="*/ 156 w 954"/>
                  <a:gd name="T43" fmla="*/ 1122 h 1332"/>
                  <a:gd name="T44" fmla="*/ 162 w 954"/>
                  <a:gd name="T45" fmla="*/ 1176 h 1332"/>
                  <a:gd name="T46" fmla="*/ 174 w 954"/>
                  <a:gd name="T47" fmla="*/ 1224 h 1332"/>
                  <a:gd name="T48" fmla="*/ 180 w 954"/>
                  <a:gd name="T49" fmla="*/ 1272 h 1332"/>
                  <a:gd name="T50" fmla="*/ 198 w 954"/>
                  <a:gd name="T51" fmla="*/ 1314 h 1332"/>
                  <a:gd name="T52" fmla="*/ 228 w 954"/>
                  <a:gd name="T53" fmla="*/ 1320 h 1332"/>
                  <a:gd name="T54" fmla="*/ 246 w 954"/>
                  <a:gd name="T55" fmla="*/ 1284 h 1332"/>
                  <a:gd name="T56" fmla="*/ 264 w 954"/>
                  <a:gd name="T57" fmla="*/ 1236 h 1332"/>
                  <a:gd name="T58" fmla="*/ 276 w 954"/>
                  <a:gd name="T59" fmla="*/ 1194 h 1332"/>
                  <a:gd name="T60" fmla="*/ 288 w 954"/>
                  <a:gd name="T61" fmla="*/ 1140 h 1332"/>
                  <a:gd name="T62" fmla="*/ 300 w 954"/>
                  <a:gd name="T63" fmla="*/ 1092 h 1332"/>
                  <a:gd name="T64" fmla="*/ 312 w 954"/>
                  <a:gd name="T65" fmla="*/ 1050 h 1332"/>
                  <a:gd name="T66" fmla="*/ 330 w 954"/>
                  <a:gd name="T67" fmla="*/ 1002 h 1332"/>
                  <a:gd name="T68" fmla="*/ 348 w 954"/>
                  <a:gd name="T69" fmla="*/ 966 h 1332"/>
                  <a:gd name="T70" fmla="*/ 390 w 954"/>
                  <a:gd name="T71" fmla="*/ 966 h 1332"/>
                  <a:gd name="T72" fmla="*/ 408 w 954"/>
                  <a:gd name="T73" fmla="*/ 1002 h 1332"/>
                  <a:gd name="T74" fmla="*/ 426 w 954"/>
                  <a:gd name="T75" fmla="*/ 1038 h 1332"/>
                  <a:gd name="T76" fmla="*/ 444 w 954"/>
                  <a:gd name="T77" fmla="*/ 1074 h 1332"/>
                  <a:gd name="T78" fmla="*/ 462 w 954"/>
                  <a:gd name="T79" fmla="*/ 1116 h 1332"/>
                  <a:gd name="T80" fmla="*/ 480 w 954"/>
                  <a:gd name="T81" fmla="*/ 1152 h 1332"/>
                  <a:gd name="T82" fmla="*/ 504 w 954"/>
                  <a:gd name="T83" fmla="*/ 1182 h 1332"/>
                  <a:gd name="T84" fmla="*/ 540 w 954"/>
                  <a:gd name="T85" fmla="*/ 1188 h 1332"/>
                  <a:gd name="T86" fmla="*/ 564 w 954"/>
                  <a:gd name="T87" fmla="*/ 1158 h 1332"/>
                  <a:gd name="T88" fmla="*/ 582 w 954"/>
                  <a:gd name="T89" fmla="*/ 1122 h 1332"/>
                  <a:gd name="T90" fmla="*/ 606 w 954"/>
                  <a:gd name="T91" fmla="*/ 1086 h 1332"/>
                  <a:gd name="T92" fmla="*/ 624 w 954"/>
                  <a:gd name="T93" fmla="*/ 1050 h 1332"/>
                  <a:gd name="T94" fmla="*/ 648 w 954"/>
                  <a:gd name="T95" fmla="*/ 1020 h 1332"/>
                  <a:gd name="T96" fmla="*/ 690 w 954"/>
                  <a:gd name="T97" fmla="*/ 1026 h 1332"/>
                  <a:gd name="T98" fmla="*/ 720 w 954"/>
                  <a:gd name="T99" fmla="*/ 1050 h 1332"/>
                  <a:gd name="T100" fmla="*/ 744 w 954"/>
                  <a:gd name="T101" fmla="*/ 1080 h 1332"/>
                  <a:gd name="T102" fmla="*/ 768 w 954"/>
                  <a:gd name="T103" fmla="*/ 1116 h 1332"/>
                  <a:gd name="T104" fmla="*/ 792 w 954"/>
                  <a:gd name="T105" fmla="*/ 1146 h 1332"/>
                  <a:gd name="T106" fmla="*/ 828 w 954"/>
                  <a:gd name="T107" fmla="*/ 1152 h 1332"/>
                  <a:gd name="T108" fmla="*/ 864 w 954"/>
                  <a:gd name="T109" fmla="*/ 1134 h 1332"/>
                  <a:gd name="T110" fmla="*/ 888 w 954"/>
                  <a:gd name="T111" fmla="*/ 1104 h 1332"/>
                  <a:gd name="T112" fmla="*/ 912 w 954"/>
                  <a:gd name="T113" fmla="*/ 1074 h 1332"/>
                  <a:gd name="T114" fmla="*/ 942 w 954"/>
                  <a:gd name="T115" fmla="*/ 105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54" h="1332">
                    <a:moveTo>
                      <a:pt x="0" y="0"/>
                    </a:moveTo>
                    <a:lnTo>
                      <a:pt x="6" y="0"/>
                    </a:lnTo>
                    <a:lnTo>
                      <a:pt x="6" y="6"/>
                    </a:lnTo>
                    <a:lnTo>
                      <a:pt x="12" y="6"/>
                    </a:lnTo>
                    <a:lnTo>
                      <a:pt x="12" y="12"/>
                    </a:lnTo>
                    <a:lnTo>
                      <a:pt x="12" y="18"/>
                    </a:lnTo>
                    <a:lnTo>
                      <a:pt x="18" y="18"/>
                    </a:lnTo>
                    <a:lnTo>
                      <a:pt x="18" y="24"/>
                    </a:lnTo>
                    <a:lnTo>
                      <a:pt x="18" y="30"/>
                    </a:lnTo>
                    <a:lnTo>
                      <a:pt x="18" y="36"/>
                    </a:lnTo>
                    <a:lnTo>
                      <a:pt x="24" y="36"/>
                    </a:lnTo>
                    <a:lnTo>
                      <a:pt x="24" y="42"/>
                    </a:lnTo>
                    <a:lnTo>
                      <a:pt x="24" y="48"/>
                    </a:lnTo>
                    <a:lnTo>
                      <a:pt x="24" y="54"/>
                    </a:lnTo>
                    <a:lnTo>
                      <a:pt x="30" y="60"/>
                    </a:lnTo>
                    <a:lnTo>
                      <a:pt x="30" y="66"/>
                    </a:lnTo>
                    <a:lnTo>
                      <a:pt x="30" y="72"/>
                    </a:lnTo>
                    <a:lnTo>
                      <a:pt x="30" y="78"/>
                    </a:lnTo>
                    <a:lnTo>
                      <a:pt x="30" y="84"/>
                    </a:lnTo>
                    <a:lnTo>
                      <a:pt x="36" y="90"/>
                    </a:lnTo>
                    <a:lnTo>
                      <a:pt x="36" y="96"/>
                    </a:lnTo>
                    <a:lnTo>
                      <a:pt x="36" y="102"/>
                    </a:lnTo>
                    <a:lnTo>
                      <a:pt x="36" y="108"/>
                    </a:lnTo>
                    <a:lnTo>
                      <a:pt x="36" y="114"/>
                    </a:lnTo>
                    <a:lnTo>
                      <a:pt x="42" y="120"/>
                    </a:lnTo>
                    <a:lnTo>
                      <a:pt x="42" y="126"/>
                    </a:lnTo>
                    <a:lnTo>
                      <a:pt x="42" y="132"/>
                    </a:lnTo>
                    <a:lnTo>
                      <a:pt x="42" y="138"/>
                    </a:lnTo>
                    <a:lnTo>
                      <a:pt x="42" y="144"/>
                    </a:lnTo>
                    <a:lnTo>
                      <a:pt x="42" y="150"/>
                    </a:lnTo>
                    <a:lnTo>
                      <a:pt x="42" y="156"/>
                    </a:lnTo>
                    <a:lnTo>
                      <a:pt x="48" y="156"/>
                    </a:lnTo>
                    <a:lnTo>
                      <a:pt x="48" y="162"/>
                    </a:lnTo>
                    <a:lnTo>
                      <a:pt x="48" y="168"/>
                    </a:lnTo>
                    <a:lnTo>
                      <a:pt x="48" y="174"/>
                    </a:lnTo>
                    <a:lnTo>
                      <a:pt x="48" y="180"/>
                    </a:lnTo>
                    <a:lnTo>
                      <a:pt x="48" y="186"/>
                    </a:lnTo>
                    <a:lnTo>
                      <a:pt x="48" y="192"/>
                    </a:lnTo>
                    <a:lnTo>
                      <a:pt x="54" y="198"/>
                    </a:lnTo>
                    <a:lnTo>
                      <a:pt x="54" y="204"/>
                    </a:lnTo>
                    <a:lnTo>
                      <a:pt x="54" y="210"/>
                    </a:lnTo>
                    <a:lnTo>
                      <a:pt x="54" y="216"/>
                    </a:lnTo>
                    <a:lnTo>
                      <a:pt x="54" y="222"/>
                    </a:lnTo>
                    <a:lnTo>
                      <a:pt x="54" y="228"/>
                    </a:lnTo>
                    <a:lnTo>
                      <a:pt x="54" y="234"/>
                    </a:lnTo>
                    <a:lnTo>
                      <a:pt x="54" y="240"/>
                    </a:lnTo>
                    <a:lnTo>
                      <a:pt x="60" y="246"/>
                    </a:lnTo>
                    <a:lnTo>
                      <a:pt x="60" y="252"/>
                    </a:lnTo>
                    <a:lnTo>
                      <a:pt x="60" y="258"/>
                    </a:lnTo>
                    <a:lnTo>
                      <a:pt x="60" y="264"/>
                    </a:lnTo>
                    <a:lnTo>
                      <a:pt x="60" y="270"/>
                    </a:lnTo>
                    <a:lnTo>
                      <a:pt x="60" y="276"/>
                    </a:lnTo>
                    <a:lnTo>
                      <a:pt x="60" y="282"/>
                    </a:lnTo>
                    <a:lnTo>
                      <a:pt x="60" y="288"/>
                    </a:lnTo>
                    <a:lnTo>
                      <a:pt x="66" y="294"/>
                    </a:lnTo>
                    <a:lnTo>
                      <a:pt x="66" y="300"/>
                    </a:lnTo>
                    <a:lnTo>
                      <a:pt x="66" y="306"/>
                    </a:lnTo>
                    <a:lnTo>
                      <a:pt x="66" y="312"/>
                    </a:lnTo>
                    <a:lnTo>
                      <a:pt x="66" y="318"/>
                    </a:lnTo>
                    <a:lnTo>
                      <a:pt x="66" y="324"/>
                    </a:lnTo>
                    <a:lnTo>
                      <a:pt x="66" y="330"/>
                    </a:lnTo>
                    <a:lnTo>
                      <a:pt x="66" y="336"/>
                    </a:lnTo>
                    <a:lnTo>
                      <a:pt x="66" y="342"/>
                    </a:lnTo>
                    <a:lnTo>
                      <a:pt x="72" y="342"/>
                    </a:lnTo>
                    <a:lnTo>
                      <a:pt x="72" y="348"/>
                    </a:lnTo>
                    <a:lnTo>
                      <a:pt x="72" y="354"/>
                    </a:lnTo>
                    <a:lnTo>
                      <a:pt x="72" y="360"/>
                    </a:lnTo>
                    <a:lnTo>
                      <a:pt x="72" y="366"/>
                    </a:lnTo>
                    <a:lnTo>
                      <a:pt x="72" y="372"/>
                    </a:lnTo>
                    <a:lnTo>
                      <a:pt x="72" y="378"/>
                    </a:lnTo>
                    <a:lnTo>
                      <a:pt x="72" y="384"/>
                    </a:lnTo>
                    <a:lnTo>
                      <a:pt x="72" y="390"/>
                    </a:lnTo>
                    <a:lnTo>
                      <a:pt x="72" y="396"/>
                    </a:lnTo>
                    <a:lnTo>
                      <a:pt x="78" y="402"/>
                    </a:lnTo>
                    <a:lnTo>
                      <a:pt x="78" y="408"/>
                    </a:lnTo>
                    <a:lnTo>
                      <a:pt x="78" y="414"/>
                    </a:lnTo>
                    <a:lnTo>
                      <a:pt x="78" y="420"/>
                    </a:lnTo>
                    <a:lnTo>
                      <a:pt x="78" y="426"/>
                    </a:lnTo>
                    <a:lnTo>
                      <a:pt x="78" y="432"/>
                    </a:lnTo>
                    <a:lnTo>
                      <a:pt x="78" y="438"/>
                    </a:lnTo>
                    <a:lnTo>
                      <a:pt x="78" y="444"/>
                    </a:lnTo>
                    <a:lnTo>
                      <a:pt x="78" y="450"/>
                    </a:lnTo>
                    <a:lnTo>
                      <a:pt x="84" y="456"/>
                    </a:lnTo>
                    <a:lnTo>
                      <a:pt x="84" y="462"/>
                    </a:lnTo>
                    <a:lnTo>
                      <a:pt x="84" y="468"/>
                    </a:lnTo>
                    <a:lnTo>
                      <a:pt x="84" y="474"/>
                    </a:lnTo>
                    <a:lnTo>
                      <a:pt x="84" y="480"/>
                    </a:lnTo>
                    <a:lnTo>
                      <a:pt x="84" y="486"/>
                    </a:lnTo>
                    <a:lnTo>
                      <a:pt x="84" y="492"/>
                    </a:lnTo>
                    <a:lnTo>
                      <a:pt x="84" y="498"/>
                    </a:lnTo>
                    <a:lnTo>
                      <a:pt x="84" y="504"/>
                    </a:lnTo>
                    <a:lnTo>
                      <a:pt x="84" y="510"/>
                    </a:lnTo>
                    <a:lnTo>
                      <a:pt x="90" y="516"/>
                    </a:lnTo>
                    <a:lnTo>
                      <a:pt x="90" y="522"/>
                    </a:lnTo>
                    <a:lnTo>
                      <a:pt x="90" y="528"/>
                    </a:lnTo>
                    <a:lnTo>
                      <a:pt x="90" y="534"/>
                    </a:lnTo>
                    <a:lnTo>
                      <a:pt x="90" y="540"/>
                    </a:lnTo>
                    <a:lnTo>
                      <a:pt x="90" y="546"/>
                    </a:lnTo>
                    <a:lnTo>
                      <a:pt x="90" y="552"/>
                    </a:lnTo>
                    <a:lnTo>
                      <a:pt x="90" y="558"/>
                    </a:lnTo>
                    <a:lnTo>
                      <a:pt x="90" y="564"/>
                    </a:lnTo>
                    <a:lnTo>
                      <a:pt x="90" y="570"/>
                    </a:lnTo>
                    <a:lnTo>
                      <a:pt x="96" y="570"/>
                    </a:lnTo>
                    <a:lnTo>
                      <a:pt x="96" y="576"/>
                    </a:lnTo>
                    <a:lnTo>
                      <a:pt x="96" y="582"/>
                    </a:lnTo>
                    <a:lnTo>
                      <a:pt x="96" y="588"/>
                    </a:lnTo>
                    <a:lnTo>
                      <a:pt x="96" y="594"/>
                    </a:lnTo>
                    <a:lnTo>
                      <a:pt x="96" y="600"/>
                    </a:lnTo>
                    <a:lnTo>
                      <a:pt x="96" y="606"/>
                    </a:lnTo>
                    <a:lnTo>
                      <a:pt x="96" y="612"/>
                    </a:lnTo>
                    <a:lnTo>
                      <a:pt x="96" y="618"/>
                    </a:lnTo>
                    <a:lnTo>
                      <a:pt x="96" y="624"/>
                    </a:lnTo>
                    <a:lnTo>
                      <a:pt x="96" y="630"/>
                    </a:lnTo>
                    <a:lnTo>
                      <a:pt x="102" y="636"/>
                    </a:lnTo>
                    <a:lnTo>
                      <a:pt x="102" y="642"/>
                    </a:lnTo>
                    <a:lnTo>
                      <a:pt x="102" y="648"/>
                    </a:lnTo>
                    <a:lnTo>
                      <a:pt x="102" y="654"/>
                    </a:lnTo>
                    <a:lnTo>
                      <a:pt x="102" y="660"/>
                    </a:lnTo>
                    <a:lnTo>
                      <a:pt x="102" y="666"/>
                    </a:lnTo>
                    <a:lnTo>
                      <a:pt x="102" y="672"/>
                    </a:lnTo>
                    <a:lnTo>
                      <a:pt x="102" y="678"/>
                    </a:lnTo>
                    <a:lnTo>
                      <a:pt x="102" y="684"/>
                    </a:lnTo>
                    <a:lnTo>
                      <a:pt x="102" y="690"/>
                    </a:lnTo>
                    <a:lnTo>
                      <a:pt x="108" y="696"/>
                    </a:lnTo>
                    <a:lnTo>
                      <a:pt x="108" y="702"/>
                    </a:lnTo>
                    <a:lnTo>
                      <a:pt x="108" y="708"/>
                    </a:lnTo>
                    <a:lnTo>
                      <a:pt x="108" y="714"/>
                    </a:lnTo>
                    <a:lnTo>
                      <a:pt x="108" y="720"/>
                    </a:lnTo>
                    <a:lnTo>
                      <a:pt x="108" y="726"/>
                    </a:lnTo>
                    <a:lnTo>
                      <a:pt x="108" y="732"/>
                    </a:lnTo>
                    <a:lnTo>
                      <a:pt x="108" y="738"/>
                    </a:lnTo>
                    <a:lnTo>
                      <a:pt x="108" y="744"/>
                    </a:lnTo>
                    <a:lnTo>
                      <a:pt x="108" y="750"/>
                    </a:lnTo>
                    <a:lnTo>
                      <a:pt x="114" y="750"/>
                    </a:lnTo>
                    <a:lnTo>
                      <a:pt x="114" y="756"/>
                    </a:lnTo>
                    <a:lnTo>
                      <a:pt x="114" y="762"/>
                    </a:lnTo>
                    <a:lnTo>
                      <a:pt x="114" y="768"/>
                    </a:lnTo>
                    <a:lnTo>
                      <a:pt x="114" y="774"/>
                    </a:lnTo>
                    <a:lnTo>
                      <a:pt x="114" y="780"/>
                    </a:lnTo>
                    <a:lnTo>
                      <a:pt x="114" y="786"/>
                    </a:lnTo>
                    <a:lnTo>
                      <a:pt x="114" y="792"/>
                    </a:lnTo>
                    <a:lnTo>
                      <a:pt x="114" y="798"/>
                    </a:lnTo>
                    <a:lnTo>
                      <a:pt x="114" y="804"/>
                    </a:lnTo>
                    <a:lnTo>
                      <a:pt x="114" y="810"/>
                    </a:lnTo>
                    <a:lnTo>
                      <a:pt x="120" y="810"/>
                    </a:lnTo>
                    <a:lnTo>
                      <a:pt x="120" y="816"/>
                    </a:lnTo>
                    <a:lnTo>
                      <a:pt x="120" y="822"/>
                    </a:lnTo>
                    <a:lnTo>
                      <a:pt x="120" y="828"/>
                    </a:lnTo>
                    <a:lnTo>
                      <a:pt x="120" y="834"/>
                    </a:lnTo>
                    <a:lnTo>
                      <a:pt x="120" y="840"/>
                    </a:lnTo>
                    <a:lnTo>
                      <a:pt x="120" y="846"/>
                    </a:lnTo>
                    <a:lnTo>
                      <a:pt x="120" y="852"/>
                    </a:lnTo>
                    <a:lnTo>
                      <a:pt x="120" y="858"/>
                    </a:lnTo>
                    <a:lnTo>
                      <a:pt x="120" y="864"/>
                    </a:lnTo>
                    <a:lnTo>
                      <a:pt x="126" y="870"/>
                    </a:lnTo>
                    <a:lnTo>
                      <a:pt x="126" y="876"/>
                    </a:lnTo>
                    <a:lnTo>
                      <a:pt x="126" y="882"/>
                    </a:lnTo>
                    <a:lnTo>
                      <a:pt x="126" y="888"/>
                    </a:lnTo>
                    <a:lnTo>
                      <a:pt x="126" y="894"/>
                    </a:lnTo>
                    <a:lnTo>
                      <a:pt x="126" y="900"/>
                    </a:lnTo>
                    <a:lnTo>
                      <a:pt x="126" y="906"/>
                    </a:lnTo>
                    <a:lnTo>
                      <a:pt x="126" y="912"/>
                    </a:lnTo>
                    <a:lnTo>
                      <a:pt x="126" y="918"/>
                    </a:lnTo>
                    <a:lnTo>
                      <a:pt x="132" y="924"/>
                    </a:lnTo>
                    <a:lnTo>
                      <a:pt x="132" y="930"/>
                    </a:lnTo>
                    <a:lnTo>
                      <a:pt x="132" y="936"/>
                    </a:lnTo>
                    <a:lnTo>
                      <a:pt x="132" y="942"/>
                    </a:lnTo>
                    <a:lnTo>
                      <a:pt x="132" y="948"/>
                    </a:lnTo>
                    <a:lnTo>
                      <a:pt x="132" y="954"/>
                    </a:lnTo>
                    <a:lnTo>
                      <a:pt x="132" y="960"/>
                    </a:lnTo>
                    <a:lnTo>
                      <a:pt x="132" y="966"/>
                    </a:lnTo>
                    <a:lnTo>
                      <a:pt x="132" y="972"/>
                    </a:lnTo>
                    <a:lnTo>
                      <a:pt x="138" y="978"/>
                    </a:lnTo>
                    <a:lnTo>
                      <a:pt x="138" y="984"/>
                    </a:lnTo>
                    <a:lnTo>
                      <a:pt x="138" y="990"/>
                    </a:lnTo>
                    <a:lnTo>
                      <a:pt x="138" y="996"/>
                    </a:lnTo>
                    <a:lnTo>
                      <a:pt x="138" y="1002"/>
                    </a:lnTo>
                    <a:lnTo>
                      <a:pt x="138" y="1008"/>
                    </a:lnTo>
                    <a:lnTo>
                      <a:pt x="138" y="1014"/>
                    </a:lnTo>
                    <a:lnTo>
                      <a:pt x="138" y="1020"/>
                    </a:lnTo>
                    <a:lnTo>
                      <a:pt x="144" y="1026"/>
                    </a:lnTo>
                    <a:lnTo>
                      <a:pt x="144" y="1032"/>
                    </a:lnTo>
                    <a:lnTo>
                      <a:pt x="144" y="1038"/>
                    </a:lnTo>
                    <a:lnTo>
                      <a:pt x="144" y="1044"/>
                    </a:lnTo>
                    <a:lnTo>
                      <a:pt x="144" y="1050"/>
                    </a:lnTo>
                    <a:lnTo>
                      <a:pt x="144" y="1056"/>
                    </a:lnTo>
                    <a:lnTo>
                      <a:pt x="144" y="1062"/>
                    </a:lnTo>
                    <a:lnTo>
                      <a:pt x="144" y="1068"/>
                    </a:lnTo>
                    <a:lnTo>
                      <a:pt x="144" y="1074"/>
                    </a:lnTo>
                    <a:lnTo>
                      <a:pt x="150" y="1074"/>
                    </a:lnTo>
                    <a:lnTo>
                      <a:pt x="150" y="1080"/>
                    </a:lnTo>
                    <a:lnTo>
                      <a:pt x="150" y="1086"/>
                    </a:lnTo>
                    <a:lnTo>
                      <a:pt x="150" y="1092"/>
                    </a:lnTo>
                    <a:lnTo>
                      <a:pt x="150" y="1098"/>
                    </a:lnTo>
                    <a:lnTo>
                      <a:pt x="150" y="1104"/>
                    </a:lnTo>
                    <a:lnTo>
                      <a:pt x="150" y="1110"/>
                    </a:lnTo>
                    <a:lnTo>
                      <a:pt x="156" y="1116"/>
                    </a:lnTo>
                    <a:lnTo>
                      <a:pt x="156" y="1122"/>
                    </a:lnTo>
                    <a:lnTo>
                      <a:pt x="156" y="1128"/>
                    </a:lnTo>
                    <a:lnTo>
                      <a:pt x="156" y="1134"/>
                    </a:lnTo>
                    <a:lnTo>
                      <a:pt x="156" y="1140"/>
                    </a:lnTo>
                    <a:lnTo>
                      <a:pt x="156" y="1146"/>
                    </a:lnTo>
                    <a:lnTo>
                      <a:pt x="156" y="1152"/>
                    </a:lnTo>
                    <a:lnTo>
                      <a:pt x="162" y="1158"/>
                    </a:lnTo>
                    <a:lnTo>
                      <a:pt x="162" y="1164"/>
                    </a:lnTo>
                    <a:lnTo>
                      <a:pt x="162" y="1170"/>
                    </a:lnTo>
                    <a:lnTo>
                      <a:pt x="162" y="1176"/>
                    </a:lnTo>
                    <a:lnTo>
                      <a:pt x="162" y="1182"/>
                    </a:lnTo>
                    <a:lnTo>
                      <a:pt x="162" y="1188"/>
                    </a:lnTo>
                    <a:lnTo>
                      <a:pt x="168" y="1194"/>
                    </a:lnTo>
                    <a:lnTo>
                      <a:pt x="168" y="1200"/>
                    </a:lnTo>
                    <a:lnTo>
                      <a:pt x="168" y="1206"/>
                    </a:lnTo>
                    <a:lnTo>
                      <a:pt x="168" y="1212"/>
                    </a:lnTo>
                    <a:lnTo>
                      <a:pt x="168" y="1218"/>
                    </a:lnTo>
                    <a:lnTo>
                      <a:pt x="168" y="1224"/>
                    </a:lnTo>
                    <a:lnTo>
                      <a:pt x="174" y="1224"/>
                    </a:lnTo>
                    <a:lnTo>
                      <a:pt x="174" y="1230"/>
                    </a:lnTo>
                    <a:lnTo>
                      <a:pt x="174" y="1236"/>
                    </a:lnTo>
                    <a:lnTo>
                      <a:pt x="174" y="1242"/>
                    </a:lnTo>
                    <a:lnTo>
                      <a:pt x="174" y="1248"/>
                    </a:lnTo>
                    <a:lnTo>
                      <a:pt x="174" y="1254"/>
                    </a:lnTo>
                    <a:lnTo>
                      <a:pt x="180" y="1254"/>
                    </a:lnTo>
                    <a:lnTo>
                      <a:pt x="180" y="1260"/>
                    </a:lnTo>
                    <a:lnTo>
                      <a:pt x="180" y="1266"/>
                    </a:lnTo>
                    <a:lnTo>
                      <a:pt x="180" y="1272"/>
                    </a:lnTo>
                    <a:lnTo>
                      <a:pt x="186" y="1278"/>
                    </a:lnTo>
                    <a:lnTo>
                      <a:pt x="186" y="1284"/>
                    </a:lnTo>
                    <a:lnTo>
                      <a:pt x="186" y="1290"/>
                    </a:lnTo>
                    <a:lnTo>
                      <a:pt x="186" y="1296"/>
                    </a:lnTo>
                    <a:lnTo>
                      <a:pt x="192" y="1296"/>
                    </a:lnTo>
                    <a:lnTo>
                      <a:pt x="192" y="1302"/>
                    </a:lnTo>
                    <a:lnTo>
                      <a:pt x="192" y="1308"/>
                    </a:lnTo>
                    <a:lnTo>
                      <a:pt x="198" y="1308"/>
                    </a:lnTo>
                    <a:lnTo>
                      <a:pt x="198" y="1314"/>
                    </a:lnTo>
                    <a:lnTo>
                      <a:pt x="198" y="1320"/>
                    </a:lnTo>
                    <a:lnTo>
                      <a:pt x="204" y="1320"/>
                    </a:lnTo>
                    <a:lnTo>
                      <a:pt x="204" y="1326"/>
                    </a:lnTo>
                    <a:lnTo>
                      <a:pt x="210" y="1326"/>
                    </a:lnTo>
                    <a:lnTo>
                      <a:pt x="210" y="1332"/>
                    </a:lnTo>
                    <a:lnTo>
                      <a:pt x="216" y="1332"/>
                    </a:lnTo>
                    <a:lnTo>
                      <a:pt x="222" y="1326"/>
                    </a:lnTo>
                    <a:lnTo>
                      <a:pt x="228" y="1326"/>
                    </a:lnTo>
                    <a:lnTo>
                      <a:pt x="228" y="1320"/>
                    </a:lnTo>
                    <a:lnTo>
                      <a:pt x="228" y="1314"/>
                    </a:lnTo>
                    <a:lnTo>
                      <a:pt x="234" y="1314"/>
                    </a:lnTo>
                    <a:lnTo>
                      <a:pt x="234" y="1308"/>
                    </a:lnTo>
                    <a:lnTo>
                      <a:pt x="240" y="1308"/>
                    </a:lnTo>
                    <a:lnTo>
                      <a:pt x="240" y="1302"/>
                    </a:lnTo>
                    <a:lnTo>
                      <a:pt x="240" y="1296"/>
                    </a:lnTo>
                    <a:lnTo>
                      <a:pt x="240" y="1290"/>
                    </a:lnTo>
                    <a:lnTo>
                      <a:pt x="246" y="1290"/>
                    </a:lnTo>
                    <a:lnTo>
                      <a:pt x="246" y="1284"/>
                    </a:lnTo>
                    <a:lnTo>
                      <a:pt x="246" y="1278"/>
                    </a:lnTo>
                    <a:lnTo>
                      <a:pt x="252" y="1272"/>
                    </a:lnTo>
                    <a:lnTo>
                      <a:pt x="252" y="1266"/>
                    </a:lnTo>
                    <a:lnTo>
                      <a:pt x="252" y="1260"/>
                    </a:lnTo>
                    <a:lnTo>
                      <a:pt x="258" y="1254"/>
                    </a:lnTo>
                    <a:lnTo>
                      <a:pt x="258" y="1248"/>
                    </a:lnTo>
                    <a:lnTo>
                      <a:pt x="258" y="1242"/>
                    </a:lnTo>
                    <a:lnTo>
                      <a:pt x="258" y="1236"/>
                    </a:lnTo>
                    <a:lnTo>
                      <a:pt x="264" y="1236"/>
                    </a:lnTo>
                    <a:lnTo>
                      <a:pt x="264" y="1230"/>
                    </a:lnTo>
                    <a:lnTo>
                      <a:pt x="264" y="1224"/>
                    </a:lnTo>
                    <a:lnTo>
                      <a:pt x="264" y="1218"/>
                    </a:lnTo>
                    <a:lnTo>
                      <a:pt x="270" y="1218"/>
                    </a:lnTo>
                    <a:lnTo>
                      <a:pt x="270" y="1212"/>
                    </a:lnTo>
                    <a:lnTo>
                      <a:pt x="270" y="1206"/>
                    </a:lnTo>
                    <a:lnTo>
                      <a:pt x="270" y="1200"/>
                    </a:lnTo>
                    <a:lnTo>
                      <a:pt x="270" y="1194"/>
                    </a:lnTo>
                    <a:lnTo>
                      <a:pt x="276" y="1194"/>
                    </a:lnTo>
                    <a:lnTo>
                      <a:pt x="276" y="1188"/>
                    </a:lnTo>
                    <a:lnTo>
                      <a:pt x="276" y="1182"/>
                    </a:lnTo>
                    <a:lnTo>
                      <a:pt x="276" y="1176"/>
                    </a:lnTo>
                    <a:lnTo>
                      <a:pt x="282" y="1170"/>
                    </a:lnTo>
                    <a:lnTo>
                      <a:pt x="282" y="1164"/>
                    </a:lnTo>
                    <a:lnTo>
                      <a:pt x="282" y="1158"/>
                    </a:lnTo>
                    <a:lnTo>
                      <a:pt x="282" y="1152"/>
                    </a:lnTo>
                    <a:lnTo>
                      <a:pt x="288" y="1146"/>
                    </a:lnTo>
                    <a:lnTo>
                      <a:pt x="288" y="1140"/>
                    </a:lnTo>
                    <a:lnTo>
                      <a:pt x="288" y="1134"/>
                    </a:lnTo>
                    <a:lnTo>
                      <a:pt x="288" y="1128"/>
                    </a:lnTo>
                    <a:lnTo>
                      <a:pt x="294" y="1122"/>
                    </a:lnTo>
                    <a:lnTo>
                      <a:pt x="294" y="1116"/>
                    </a:lnTo>
                    <a:lnTo>
                      <a:pt x="294" y="1110"/>
                    </a:lnTo>
                    <a:lnTo>
                      <a:pt x="294" y="1104"/>
                    </a:lnTo>
                    <a:lnTo>
                      <a:pt x="300" y="1104"/>
                    </a:lnTo>
                    <a:lnTo>
                      <a:pt x="300" y="1098"/>
                    </a:lnTo>
                    <a:lnTo>
                      <a:pt x="300" y="1092"/>
                    </a:lnTo>
                    <a:lnTo>
                      <a:pt x="300" y="1086"/>
                    </a:lnTo>
                    <a:lnTo>
                      <a:pt x="300" y="1080"/>
                    </a:lnTo>
                    <a:lnTo>
                      <a:pt x="306" y="1080"/>
                    </a:lnTo>
                    <a:lnTo>
                      <a:pt x="306" y="1074"/>
                    </a:lnTo>
                    <a:lnTo>
                      <a:pt x="306" y="1068"/>
                    </a:lnTo>
                    <a:lnTo>
                      <a:pt x="306" y="1062"/>
                    </a:lnTo>
                    <a:lnTo>
                      <a:pt x="312" y="1062"/>
                    </a:lnTo>
                    <a:lnTo>
                      <a:pt x="312" y="1056"/>
                    </a:lnTo>
                    <a:lnTo>
                      <a:pt x="312" y="1050"/>
                    </a:lnTo>
                    <a:lnTo>
                      <a:pt x="312" y="1044"/>
                    </a:lnTo>
                    <a:lnTo>
                      <a:pt x="318" y="1038"/>
                    </a:lnTo>
                    <a:lnTo>
                      <a:pt x="318" y="1032"/>
                    </a:lnTo>
                    <a:lnTo>
                      <a:pt x="318" y="1026"/>
                    </a:lnTo>
                    <a:lnTo>
                      <a:pt x="324" y="1020"/>
                    </a:lnTo>
                    <a:lnTo>
                      <a:pt x="324" y="1014"/>
                    </a:lnTo>
                    <a:lnTo>
                      <a:pt x="324" y="1008"/>
                    </a:lnTo>
                    <a:lnTo>
                      <a:pt x="330" y="1008"/>
                    </a:lnTo>
                    <a:lnTo>
                      <a:pt x="330" y="1002"/>
                    </a:lnTo>
                    <a:lnTo>
                      <a:pt x="330" y="996"/>
                    </a:lnTo>
                    <a:lnTo>
                      <a:pt x="330" y="990"/>
                    </a:lnTo>
                    <a:lnTo>
                      <a:pt x="336" y="990"/>
                    </a:lnTo>
                    <a:lnTo>
                      <a:pt x="336" y="984"/>
                    </a:lnTo>
                    <a:lnTo>
                      <a:pt x="336" y="978"/>
                    </a:lnTo>
                    <a:lnTo>
                      <a:pt x="342" y="978"/>
                    </a:lnTo>
                    <a:lnTo>
                      <a:pt x="342" y="972"/>
                    </a:lnTo>
                    <a:lnTo>
                      <a:pt x="348" y="972"/>
                    </a:lnTo>
                    <a:lnTo>
                      <a:pt x="348" y="966"/>
                    </a:lnTo>
                    <a:lnTo>
                      <a:pt x="348" y="960"/>
                    </a:lnTo>
                    <a:lnTo>
                      <a:pt x="354" y="960"/>
                    </a:lnTo>
                    <a:lnTo>
                      <a:pt x="354" y="954"/>
                    </a:lnTo>
                    <a:lnTo>
                      <a:pt x="360" y="954"/>
                    </a:lnTo>
                    <a:lnTo>
                      <a:pt x="366" y="954"/>
                    </a:lnTo>
                    <a:lnTo>
                      <a:pt x="372" y="954"/>
                    </a:lnTo>
                    <a:lnTo>
                      <a:pt x="378" y="954"/>
                    </a:lnTo>
                    <a:lnTo>
                      <a:pt x="384" y="960"/>
                    </a:lnTo>
                    <a:lnTo>
                      <a:pt x="390" y="966"/>
                    </a:lnTo>
                    <a:lnTo>
                      <a:pt x="390" y="972"/>
                    </a:lnTo>
                    <a:lnTo>
                      <a:pt x="396" y="972"/>
                    </a:lnTo>
                    <a:lnTo>
                      <a:pt x="396" y="978"/>
                    </a:lnTo>
                    <a:lnTo>
                      <a:pt x="402" y="978"/>
                    </a:lnTo>
                    <a:lnTo>
                      <a:pt x="402" y="984"/>
                    </a:lnTo>
                    <a:lnTo>
                      <a:pt x="402" y="990"/>
                    </a:lnTo>
                    <a:lnTo>
                      <a:pt x="408" y="990"/>
                    </a:lnTo>
                    <a:lnTo>
                      <a:pt x="408" y="996"/>
                    </a:lnTo>
                    <a:lnTo>
                      <a:pt x="408" y="1002"/>
                    </a:lnTo>
                    <a:lnTo>
                      <a:pt x="414" y="1002"/>
                    </a:lnTo>
                    <a:lnTo>
                      <a:pt x="414" y="1008"/>
                    </a:lnTo>
                    <a:lnTo>
                      <a:pt x="414" y="1014"/>
                    </a:lnTo>
                    <a:lnTo>
                      <a:pt x="420" y="1014"/>
                    </a:lnTo>
                    <a:lnTo>
                      <a:pt x="420" y="1020"/>
                    </a:lnTo>
                    <a:lnTo>
                      <a:pt x="420" y="1026"/>
                    </a:lnTo>
                    <a:lnTo>
                      <a:pt x="426" y="1026"/>
                    </a:lnTo>
                    <a:lnTo>
                      <a:pt x="426" y="1032"/>
                    </a:lnTo>
                    <a:lnTo>
                      <a:pt x="426" y="1038"/>
                    </a:lnTo>
                    <a:lnTo>
                      <a:pt x="426" y="1044"/>
                    </a:lnTo>
                    <a:lnTo>
                      <a:pt x="432" y="1044"/>
                    </a:lnTo>
                    <a:lnTo>
                      <a:pt x="432" y="1050"/>
                    </a:lnTo>
                    <a:lnTo>
                      <a:pt x="432" y="1056"/>
                    </a:lnTo>
                    <a:lnTo>
                      <a:pt x="438" y="1056"/>
                    </a:lnTo>
                    <a:lnTo>
                      <a:pt x="438" y="1062"/>
                    </a:lnTo>
                    <a:lnTo>
                      <a:pt x="438" y="1068"/>
                    </a:lnTo>
                    <a:lnTo>
                      <a:pt x="438" y="1074"/>
                    </a:lnTo>
                    <a:lnTo>
                      <a:pt x="444" y="1074"/>
                    </a:lnTo>
                    <a:lnTo>
                      <a:pt x="444" y="1080"/>
                    </a:lnTo>
                    <a:lnTo>
                      <a:pt x="444" y="1086"/>
                    </a:lnTo>
                    <a:lnTo>
                      <a:pt x="450" y="1086"/>
                    </a:lnTo>
                    <a:lnTo>
                      <a:pt x="450" y="1092"/>
                    </a:lnTo>
                    <a:lnTo>
                      <a:pt x="450" y="1098"/>
                    </a:lnTo>
                    <a:lnTo>
                      <a:pt x="456" y="1104"/>
                    </a:lnTo>
                    <a:lnTo>
                      <a:pt x="456" y="1110"/>
                    </a:lnTo>
                    <a:lnTo>
                      <a:pt x="456" y="1116"/>
                    </a:lnTo>
                    <a:lnTo>
                      <a:pt x="462" y="1116"/>
                    </a:lnTo>
                    <a:lnTo>
                      <a:pt x="462" y="1122"/>
                    </a:lnTo>
                    <a:lnTo>
                      <a:pt x="462" y="1128"/>
                    </a:lnTo>
                    <a:lnTo>
                      <a:pt x="468" y="1128"/>
                    </a:lnTo>
                    <a:lnTo>
                      <a:pt x="468" y="1134"/>
                    </a:lnTo>
                    <a:lnTo>
                      <a:pt x="468" y="1140"/>
                    </a:lnTo>
                    <a:lnTo>
                      <a:pt x="474" y="1140"/>
                    </a:lnTo>
                    <a:lnTo>
                      <a:pt x="474" y="1146"/>
                    </a:lnTo>
                    <a:lnTo>
                      <a:pt x="474" y="1152"/>
                    </a:lnTo>
                    <a:lnTo>
                      <a:pt x="480" y="1152"/>
                    </a:lnTo>
                    <a:lnTo>
                      <a:pt x="480" y="1158"/>
                    </a:lnTo>
                    <a:lnTo>
                      <a:pt x="480" y="1164"/>
                    </a:lnTo>
                    <a:lnTo>
                      <a:pt x="486" y="1164"/>
                    </a:lnTo>
                    <a:lnTo>
                      <a:pt x="486" y="1170"/>
                    </a:lnTo>
                    <a:lnTo>
                      <a:pt x="492" y="1170"/>
                    </a:lnTo>
                    <a:lnTo>
                      <a:pt x="492" y="1176"/>
                    </a:lnTo>
                    <a:lnTo>
                      <a:pt x="498" y="1176"/>
                    </a:lnTo>
                    <a:lnTo>
                      <a:pt x="498" y="1182"/>
                    </a:lnTo>
                    <a:lnTo>
                      <a:pt x="504" y="1182"/>
                    </a:lnTo>
                    <a:lnTo>
                      <a:pt x="504" y="1188"/>
                    </a:lnTo>
                    <a:lnTo>
                      <a:pt x="510" y="1188"/>
                    </a:lnTo>
                    <a:lnTo>
                      <a:pt x="510" y="1194"/>
                    </a:lnTo>
                    <a:lnTo>
                      <a:pt x="516" y="1194"/>
                    </a:lnTo>
                    <a:lnTo>
                      <a:pt x="522" y="1194"/>
                    </a:lnTo>
                    <a:lnTo>
                      <a:pt x="528" y="1194"/>
                    </a:lnTo>
                    <a:lnTo>
                      <a:pt x="528" y="1188"/>
                    </a:lnTo>
                    <a:lnTo>
                      <a:pt x="534" y="1188"/>
                    </a:lnTo>
                    <a:lnTo>
                      <a:pt x="540" y="1188"/>
                    </a:lnTo>
                    <a:lnTo>
                      <a:pt x="540" y="1182"/>
                    </a:lnTo>
                    <a:lnTo>
                      <a:pt x="546" y="1182"/>
                    </a:lnTo>
                    <a:lnTo>
                      <a:pt x="546" y="1176"/>
                    </a:lnTo>
                    <a:lnTo>
                      <a:pt x="552" y="1176"/>
                    </a:lnTo>
                    <a:lnTo>
                      <a:pt x="552" y="1170"/>
                    </a:lnTo>
                    <a:lnTo>
                      <a:pt x="558" y="1170"/>
                    </a:lnTo>
                    <a:lnTo>
                      <a:pt x="558" y="1164"/>
                    </a:lnTo>
                    <a:lnTo>
                      <a:pt x="558" y="1158"/>
                    </a:lnTo>
                    <a:lnTo>
                      <a:pt x="564" y="1158"/>
                    </a:lnTo>
                    <a:lnTo>
                      <a:pt x="564" y="1152"/>
                    </a:lnTo>
                    <a:lnTo>
                      <a:pt x="570" y="1152"/>
                    </a:lnTo>
                    <a:lnTo>
                      <a:pt x="570" y="1146"/>
                    </a:lnTo>
                    <a:lnTo>
                      <a:pt x="570" y="1140"/>
                    </a:lnTo>
                    <a:lnTo>
                      <a:pt x="576" y="1140"/>
                    </a:lnTo>
                    <a:lnTo>
                      <a:pt x="576" y="1134"/>
                    </a:lnTo>
                    <a:lnTo>
                      <a:pt x="576" y="1128"/>
                    </a:lnTo>
                    <a:lnTo>
                      <a:pt x="582" y="1128"/>
                    </a:lnTo>
                    <a:lnTo>
                      <a:pt x="582" y="1122"/>
                    </a:lnTo>
                    <a:lnTo>
                      <a:pt x="588" y="1116"/>
                    </a:lnTo>
                    <a:lnTo>
                      <a:pt x="588" y="1110"/>
                    </a:lnTo>
                    <a:lnTo>
                      <a:pt x="594" y="1110"/>
                    </a:lnTo>
                    <a:lnTo>
                      <a:pt x="594" y="1104"/>
                    </a:lnTo>
                    <a:lnTo>
                      <a:pt x="594" y="1098"/>
                    </a:lnTo>
                    <a:lnTo>
                      <a:pt x="600" y="1098"/>
                    </a:lnTo>
                    <a:lnTo>
                      <a:pt x="600" y="1092"/>
                    </a:lnTo>
                    <a:lnTo>
                      <a:pt x="600" y="1086"/>
                    </a:lnTo>
                    <a:lnTo>
                      <a:pt x="606" y="1086"/>
                    </a:lnTo>
                    <a:lnTo>
                      <a:pt x="606" y="1080"/>
                    </a:lnTo>
                    <a:lnTo>
                      <a:pt x="606" y="1074"/>
                    </a:lnTo>
                    <a:lnTo>
                      <a:pt x="612" y="1074"/>
                    </a:lnTo>
                    <a:lnTo>
                      <a:pt x="612" y="1068"/>
                    </a:lnTo>
                    <a:lnTo>
                      <a:pt x="618" y="1068"/>
                    </a:lnTo>
                    <a:lnTo>
                      <a:pt x="618" y="1062"/>
                    </a:lnTo>
                    <a:lnTo>
                      <a:pt x="618" y="1056"/>
                    </a:lnTo>
                    <a:lnTo>
                      <a:pt x="624" y="1056"/>
                    </a:lnTo>
                    <a:lnTo>
                      <a:pt x="624" y="1050"/>
                    </a:lnTo>
                    <a:lnTo>
                      <a:pt x="630" y="1050"/>
                    </a:lnTo>
                    <a:lnTo>
                      <a:pt x="630" y="1044"/>
                    </a:lnTo>
                    <a:lnTo>
                      <a:pt x="630" y="1038"/>
                    </a:lnTo>
                    <a:lnTo>
                      <a:pt x="636" y="1038"/>
                    </a:lnTo>
                    <a:lnTo>
                      <a:pt x="636" y="1032"/>
                    </a:lnTo>
                    <a:lnTo>
                      <a:pt x="642" y="1032"/>
                    </a:lnTo>
                    <a:lnTo>
                      <a:pt x="642" y="1026"/>
                    </a:lnTo>
                    <a:lnTo>
                      <a:pt x="648" y="1026"/>
                    </a:lnTo>
                    <a:lnTo>
                      <a:pt x="648" y="1020"/>
                    </a:lnTo>
                    <a:lnTo>
                      <a:pt x="654" y="1020"/>
                    </a:lnTo>
                    <a:lnTo>
                      <a:pt x="660" y="1020"/>
                    </a:lnTo>
                    <a:lnTo>
                      <a:pt x="660" y="1014"/>
                    </a:lnTo>
                    <a:lnTo>
                      <a:pt x="666" y="1014"/>
                    </a:lnTo>
                    <a:lnTo>
                      <a:pt x="672" y="1014"/>
                    </a:lnTo>
                    <a:lnTo>
                      <a:pt x="678" y="1014"/>
                    </a:lnTo>
                    <a:lnTo>
                      <a:pt x="684" y="1020"/>
                    </a:lnTo>
                    <a:lnTo>
                      <a:pt x="690" y="1020"/>
                    </a:lnTo>
                    <a:lnTo>
                      <a:pt x="690" y="1026"/>
                    </a:lnTo>
                    <a:lnTo>
                      <a:pt x="696" y="1026"/>
                    </a:lnTo>
                    <a:lnTo>
                      <a:pt x="702" y="1026"/>
                    </a:lnTo>
                    <a:lnTo>
                      <a:pt x="702" y="1032"/>
                    </a:lnTo>
                    <a:lnTo>
                      <a:pt x="708" y="1032"/>
                    </a:lnTo>
                    <a:lnTo>
                      <a:pt x="708" y="1038"/>
                    </a:lnTo>
                    <a:lnTo>
                      <a:pt x="714" y="1038"/>
                    </a:lnTo>
                    <a:lnTo>
                      <a:pt x="714" y="1044"/>
                    </a:lnTo>
                    <a:lnTo>
                      <a:pt x="714" y="1050"/>
                    </a:lnTo>
                    <a:lnTo>
                      <a:pt x="720" y="1050"/>
                    </a:lnTo>
                    <a:lnTo>
                      <a:pt x="720" y="1056"/>
                    </a:lnTo>
                    <a:lnTo>
                      <a:pt x="726" y="1056"/>
                    </a:lnTo>
                    <a:lnTo>
                      <a:pt x="726" y="1062"/>
                    </a:lnTo>
                    <a:lnTo>
                      <a:pt x="732" y="1062"/>
                    </a:lnTo>
                    <a:lnTo>
                      <a:pt x="732" y="1068"/>
                    </a:lnTo>
                    <a:lnTo>
                      <a:pt x="732" y="1074"/>
                    </a:lnTo>
                    <a:lnTo>
                      <a:pt x="738" y="1074"/>
                    </a:lnTo>
                    <a:lnTo>
                      <a:pt x="738" y="1080"/>
                    </a:lnTo>
                    <a:lnTo>
                      <a:pt x="744" y="1080"/>
                    </a:lnTo>
                    <a:lnTo>
                      <a:pt x="744" y="1086"/>
                    </a:lnTo>
                    <a:lnTo>
                      <a:pt x="744" y="1092"/>
                    </a:lnTo>
                    <a:lnTo>
                      <a:pt x="750" y="1092"/>
                    </a:lnTo>
                    <a:lnTo>
                      <a:pt x="750" y="1098"/>
                    </a:lnTo>
                    <a:lnTo>
                      <a:pt x="756" y="1098"/>
                    </a:lnTo>
                    <a:lnTo>
                      <a:pt x="756" y="1104"/>
                    </a:lnTo>
                    <a:lnTo>
                      <a:pt x="762" y="1110"/>
                    </a:lnTo>
                    <a:lnTo>
                      <a:pt x="762" y="1116"/>
                    </a:lnTo>
                    <a:lnTo>
                      <a:pt x="768" y="1116"/>
                    </a:lnTo>
                    <a:lnTo>
                      <a:pt x="768" y="1122"/>
                    </a:lnTo>
                    <a:lnTo>
                      <a:pt x="774" y="1122"/>
                    </a:lnTo>
                    <a:lnTo>
                      <a:pt x="774" y="1128"/>
                    </a:lnTo>
                    <a:lnTo>
                      <a:pt x="780" y="1128"/>
                    </a:lnTo>
                    <a:lnTo>
                      <a:pt x="780" y="1134"/>
                    </a:lnTo>
                    <a:lnTo>
                      <a:pt x="786" y="1134"/>
                    </a:lnTo>
                    <a:lnTo>
                      <a:pt x="786" y="1140"/>
                    </a:lnTo>
                    <a:lnTo>
                      <a:pt x="792" y="1140"/>
                    </a:lnTo>
                    <a:lnTo>
                      <a:pt x="792" y="1146"/>
                    </a:lnTo>
                    <a:lnTo>
                      <a:pt x="798" y="1146"/>
                    </a:lnTo>
                    <a:lnTo>
                      <a:pt x="798" y="1152"/>
                    </a:lnTo>
                    <a:lnTo>
                      <a:pt x="804" y="1152"/>
                    </a:lnTo>
                    <a:lnTo>
                      <a:pt x="810" y="1152"/>
                    </a:lnTo>
                    <a:lnTo>
                      <a:pt x="810" y="1158"/>
                    </a:lnTo>
                    <a:lnTo>
                      <a:pt x="816" y="1158"/>
                    </a:lnTo>
                    <a:lnTo>
                      <a:pt x="822" y="1158"/>
                    </a:lnTo>
                    <a:lnTo>
                      <a:pt x="828" y="1158"/>
                    </a:lnTo>
                    <a:lnTo>
                      <a:pt x="828" y="1152"/>
                    </a:lnTo>
                    <a:lnTo>
                      <a:pt x="834" y="1152"/>
                    </a:lnTo>
                    <a:lnTo>
                      <a:pt x="840" y="1152"/>
                    </a:lnTo>
                    <a:lnTo>
                      <a:pt x="846" y="1152"/>
                    </a:lnTo>
                    <a:lnTo>
                      <a:pt x="846" y="1146"/>
                    </a:lnTo>
                    <a:lnTo>
                      <a:pt x="852" y="1146"/>
                    </a:lnTo>
                    <a:lnTo>
                      <a:pt x="852" y="1140"/>
                    </a:lnTo>
                    <a:lnTo>
                      <a:pt x="858" y="1140"/>
                    </a:lnTo>
                    <a:lnTo>
                      <a:pt x="858" y="1134"/>
                    </a:lnTo>
                    <a:lnTo>
                      <a:pt x="864" y="1134"/>
                    </a:lnTo>
                    <a:lnTo>
                      <a:pt x="864" y="1128"/>
                    </a:lnTo>
                    <a:lnTo>
                      <a:pt x="870" y="1128"/>
                    </a:lnTo>
                    <a:lnTo>
                      <a:pt x="870" y="1122"/>
                    </a:lnTo>
                    <a:lnTo>
                      <a:pt x="876" y="1122"/>
                    </a:lnTo>
                    <a:lnTo>
                      <a:pt x="876" y="1116"/>
                    </a:lnTo>
                    <a:lnTo>
                      <a:pt x="882" y="1116"/>
                    </a:lnTo>
                    <a:lnTo>
                      <a:pt x="882" y="1110"/>
                    </a:lnTo>
                    <a:lnTo>
                      <a:pt x="888" y="1110"/>
                    </a:lnTo>
                    <a:lnTo>
                      <a:pt x="888" y="1104"/>
                    </a:lnTo>
                    <a:lnTo>
                      <a:pt x="894" y="1104"/>
                    </a:lnTo>
                    <a:lnTo>
                      <a:pt x="894" y="1098"/>
                    </a:lnTo>
                    <a:lnTo>
                      <a:pt x="900" y="1098"/>
                    </a:lnTo>
                    <a:lnTo>
                      <a:pt x="900" y="1092"/>
                    </a:lnTo>
                    <a:lnTo>
                      <a:pt x="900" y="1086"/>
                    </a:lnTo>
                    <a:lnTo>
                      <a:pt x="906" y="1086"/>
                    </a:lnTo>
                    <a:lnTo>
                      <a:pt x="906" y="1080"/>
                    </a:lnTo>
                    <a:lnTo>
                      <a:pt x="912" y="1080"/>
                    </a:lnTo>
                    <a:lnTo>
                      <a:pt x="912" y="1074"/>
                    </a:lnTo>
                    <a:lnTo>
                      <a:pt x="918" y="1074"/>
                    </a:lnTo>
                    <a:lnTo>
                      <a:pt x="918" y="1068"/>
                    </a:lnTo>
                    <a:lnTo>
                      <a:pt x="924" y="1068"/>
                    </a:lnTo>
                    <a:lnTo>
                      <a:pt x="924" y="1062"/>
                    </a:lnTo>
                    <a:lnTo>
                      <a:pt x="930" y="1062"/>
                    </a:lnTo>
                    <a:lnTo>
                      <a:pt x="930" y="1056"/>
                    </a:lnTo>
                    <a:lnTo>
                      <a:pt x="936" y="1056"/>
                    </a:lnTo>
                    <a:lnTo>
                      <a:pt x="936" y="1050"/>
                    </a:lnTo>
                    <a:lnTo>
                      <a:pt x="942" y="1050"/>
                    </a:lnTo>
                    <a:lnTo>
                      <a:pt x="948" y="1050"/>
                    </a:lnTo>
                    <a:lnTo>
                      <a:pt x="948" y="1044"/>
                    </a:lnTo>
                    <a:lnTo>
                      <a:pt x="954" y="1044"/>
                    </a:lnTo>
                  </a:path>
                </a:pathLst>
              </a:custGeom>
              <a:noFill/>
              <a:ln w="19050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74107" name="Line 1051">
              <a:extLst>
                <a:ext uri="{FF2B5EF4-FFF2-40B4-BE49-F238E27FC236}">
                  <a16:creationId xmlns:a16="http://schemas.microsoft.com/office/drawing/2014/main" id="{B17839D0-FF54-994B-ADC6-3BA799109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331"/>
              <a:ext cx="31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108" name="Rectangle 1052">
              <a:extLst>
                <a:ext uri="{FF2B5EF4-FFF2-40B4-BE49-F238E27FC236}">
                  <a16:creationId xmlns:a16="http://schemas.microsoft.com/office/drawing/2014/main" id="{8488DFC4-A6BA-654A-A8C6-22065C36D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9" y="2376"/>
              <a:ext cx="44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it-IT" altLang="it-IT" sz="2000">
                  <a:latin typeface="Symbol" pitchFamily="2" charset="2"/>
                </a:rPr>
                <a:t>®</a:t>
              </a:r>
              <a:r>
                <a:rPr lang="it-IT" altLang="it-IT" sz="2000"/>
                <a:t> </a:t>
              </a:r>
              <a:r>
                <a:rPr lang="it-IT" altLang="it-IT" sz="2000">
                  <a:latin typeface="Symbol" pitchFamily="2" charset="2"/>
                </a:rPr>
                <a:t>¥</a:t>
              </a:r>
            </a:p>
          </p:txBody>
        </p:sp>
        <p:sp>
          <p:nvSpPr>
            <p:cNvPr id="174109" name="Rectangle 1053">
              <a:extLst>
                <a:ext uri="{FF2B5EF4-FFF2-40B4-BE49-F238E27FC236}">
                  <a16:creationId xmlns:a16="http://schemas.microsoft.com/office/drawing/2014/main" id="{88A1CCDE-78CE-6047-BE5D-6844AF9C7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" y="2376"/>
              <a:ext cx="5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it-IT" altLang="it-IT" sz="2000"/>
                <a:t>-</a:t>
              </a:r>
              <a:r>
                <a:rPr lang="it-IT" altLang="it-IT" sz="2000">
                  <a:latin typeface="Symbol" pitchFamily="2" charset="2"/>
                </a:rPr>
                <a:t>¥</a:t>
              </a:r>
              <a:r>
                <a:rPr lang="it-IT" altLang="it-IT" sz="2000"/>
                <a:t> </a:t>
              </a:r>
              <a:r>
                <a:rPr lang="it-IT" altLang="it-IT" sz="2000">
                  <a:latin typeface="Symbol" pitchFamily="2" charset="2"/>
                </a:rPr>
                <a:t>¬</a:t>
              </a:r>
            </a:p>
          </p:txBody>
        </p:sp>
      </p:grpSp>
      <p:grpSp>
        <p:nvGrpSpPr>
          <p:cNvPr id="174110" name="Group 1054">
            <a:extLst>
              <a:ext uri="{FF2B5EF4-FFF2-40B4-BE49-F238E27FC236}">
                <a16:creationId xmlns:a16="http://schemas.microsoft.com/office/drawing/2014/main" id="{506FAC12-7E56-474E-BD00-3EDEA228E83F}"/>
              </a:ext>
            </a:extLst>
          </p:cNvPr>
          <p:cNvGrpSpPr>
            <a:grpSpLocks/>
          </p:cNvGrpSpPr>
          <p:nvPr/>
        </p:nvGrpSpPr>
        <p:grpSpPr bwMode="auto">
          <a:xfrm>
            <a:off x="1528763" y="4738688"/>
            <a:ext cx="4038600" cy="893762"/>
            <a:chOff x="318" y="2448"/>
            <a:chExt cx="1908" cy="1086"/>
          </a:xfrm>
        </p:grpSpPr>
        <p:sp>
          <p:nvSpPr>
            <p:cNvPr id="174111" name="Freeform 1055">
              <a:extLst>
                <a:ext uri="{FF2B5EF4-FFF2-40B4-BE49-F238E27FC236}">
                  <a16:creationId xmlns:a16="http://schemas.microsoft.com/office/drawing/2014/main" id="{6B72C2F3-B425-FC43-A3E7-EAB25BAB9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" y="2448"/>
              <a:ext cx="954" cy="1086"/>
            </a:xfrm>
            <a:custGeom>
              <a:avLst/>
              <a:gdLst>
                <a:gd name="T0" fmla="*/ 30 w 954"/>
                <a:gd name="T1" fmla="*/ 1062 h 1332"/>
                <a:gd name="T2" fmla="*/ 54 w 954"/>
                <a:gd name="T3" fmla="*/ 1092 h 1332"/>
                <a:gd name="T4" fmla="*/ 78 w 954"/>
                <a:gd name="T5" fmla="*/ 1122 h 1332"/>
                <a:gd name="T6" fmla="*/ 108 w 954"/>
                <a:gd name="T7" fmla="*/ 1146 h 1332"/>
                <a:gd name="T8" fmla="*/ 144 w 954"/>
                <a:gd name="T9" fmla="*/ 1152 h 1332"/>
                <a:gd name="T10" fmla="*/ 174 w 954"/>
                <a:gd name="T11" fmla="*/ 1128 h 1332"/>
                <a:gd name="T12" fmla="*/ 204 w 954"/>
                <a:gd name="T13" fmla="*/ 1098 h 1332"/>
                <a:gd name="T14" fmla="*/ 222 w 954"/>
                <a:gd name="T15" fmla="*/ 1062 h 1332"/>
                <a:gd name="T16" fmla="*/ 246 w 954"/>
                <a:gd name="T17" fmla="*/ 1032 h 1332"/>
                <a:gd name="T18" fmla="*/ 288 w 954"/>
                <a:gd name="T19" fmla="*/ 1014 h 1332"/>
                <a:gd name="T20" fmla="*/ 318 w 954"/>
                <a:gd name="T21" fmla="*/ 1038 h 1332"/>
                <a:gd name="T22" fmla="*/ 342 w 954"/>
                <a:gd name="T23" fmla="*/ 1068 h 1332"/>
                <a:gd name="T24" fmla="*/ 360 w 954"/>
                <a:gd name="T25" fmla="*/ 1104 h 1332"/>
                <a:gd name="T26" fmla="*/ 384 w 954"/>
                <a:gd name="T27" fmla="*/ 1140 h 1332"/>
                <a:gd name="T28" fmla="*/ 402 w 954"/>
                <a:gd name="T29" fmla="*/ 1176 h 1332"/>
                <a:gd name="T30" fmla="*/ 438 w 954"/>
                <a:gd name="T31" fmla="*/ 1194 h 1332"/>
                <a:gd name="T32" fmla="*/ 468 w 954"/>
                <a:gd name="T33" fmla="*/ 1170 h 1332"/>
                <a:gd name="T34" fmla="*/ 486 w 954"/>
                <a:gd name="T35" fmla="*/ 1134 h 1332"/>
                <a:gd name="T36" fmla="*/ 504 w 954"/>
                <a:gd name="T37" fmla="*/ 1092 h 1332"/>
                <a:gd name="T38" fmla="*/ 522 w 954"/>
                <a:gd name="T39" fmla="*/ 1056 h 1332"/>
                <a:gd name="T40" fmla="*/ 534 w 954"/>
                <a:gd name="T41" fmla="*/ 1014 h 1332"/>
                <a:gd name="T42" fmla="*/ 552 w 954"/>
                <a:gd name="T43" fmla="*/ 978 h 1332"/>
                <a:gd name="T44" fmla="*/ 594 w 954"/>
                <a:gd name="T45" fmla="*/ 954 h 1332"/>
                <a:gd name="T46" fmla="*/ 618 w 954"/>
                <a:gd name="T47" fmla="*/ 984 h 1332"/>
                <a:gd name="T48" fmla="*/ 636 w 954"/>
                <a:gd name="T49" fmla="*/ 1026 h 1332"/>
                <a:gd name="T50" fmla="*/ 648 w 954"/>
                <a:gd name="T51" fmla="*/ 1074 h 1332"/>
                <a:gd name="T52" fmla="*/ 660 w 954"/>
                <a:gd name="T53" fmla="*/ 1116 h 1332"/>
                <a:gd name="T54" fmla="*/ 672 w 954"/>
                <a:gd name="T55" fmla="*/ 1170 h 1332"/>
                <a:gd name="T56" fmla="*/ 684 w 954"/>
                <a:gd name="T57" fmla="*/ 1218 h 1332"/>
                <a:gd name="T58" fmla="*/ 702 w 954"/>
                <a:gd name="T59" fmla="*/ 1260 h 1332"/>
                <a:gd name="T60" fmla="*/ 714 w 954"/>
                <a:gd name="T61" fmla="*/ 1308 h 1332"/>
                <a:gd name="T62" fmla="*/ 744 w 954"/>
                <a:gd name="T63" fmla="*/ 1326 h 1332"/>
                <a:gd name="T64" fmla="*/ 768 w 954"/>
                <a:gd name="T65" fmla="*/ 1296 h 1332"/>
                <a:gd name="T66" fmla="*/ 780 w 954"/>
                <a:gd name="T67" fmla="*/ 1248 h 1332"/>
                <a:gd name="T68" fmla="*/ 786 w 954"/>
                <a:gd name="T69" fmla="*/ 1200 h 1332"/>
                <a:gd name="T70" fmla="*/ 798 w 954"/>
                <a:gd name="T71" fmla="*/ 1146 h 1332"/>
                <a:gd name="T72" fmla="*/ 804 w 954"/>
                <a:gd name="T73" fmla="*/ 1092 h 1332"/>
                <a:gd name="T74" fmla="*/ 810 w 954"/>
                <a:gd name="T75" fmla="*/ 1044 h 1332"/>
                <a:gd name="T76" fmla="*/ 816 w 954"/>
                <a:gd name="T77" fmla="*/ 990 h 1332"/>
                <a:gd name="T78" fmla="*/ 822 w 954"/>
                <a:gd name="T79" fmla="*/ 936 h 1332"/>
                <a:gd name="T80" fmla="*/ 828 w 954"/>
                <a:gd name="T81" fmla="*/ 882 h 1332"/>
                <a:gd name="T82" fmla="*/ 834 w 954"/>
                <a:gd name="T83" fmla="*/ 828 h 1332"/>
                <a:gd name="T84" fmla="*/ 840 w 954"/>
                <a:gd name="T85" fmla="*/ 780 h 1332"/>
                <a:gd name="T86" fmla="*/ 846 w 954"/>
                <a:gd name="T87" fmla="*/ 732 h 1332"/>
                <a:gd name="T88" fmla="*/ 852 w 954"/>
                <a:gd name="T89" fmla="*/ 678 h 1332"/>
                <a:gd name="T90" fmla="*/ 858 w 954"/>
                <a:gd name="T91" fmla="*/ 624 h 1332"/>
                <a:gd name="T92" fmla="*/ 858 w 954"/>
                <a:gd name="T93" fmla="*/ 570 h 1332"/>
                <a:gd name="T94" fmla="*/ 864 w 954"/>
                <a:gd name="T95" fmla="*/ 522 h 1332"/>
                <a:gd name="T96" fmla="*/ 870 w 954"/>
                <a:gd name="T97" fmla="*/ 468 h 1332"/>
                <a:gd name="T98" fmla="*/ 876 w 954"/>
                <a:gd name="T99" fmla="*/ 414 h 1332"/>
                <a:gd name="T100" fmla="*/ 882 w 954"/>
                <a:gd name="T101" fmla="*/ 360 h 1332"/>
                <a:gd name="T102" fmla="*/ 888 w 954"/>
                <a:gd name="T103" fmla="*/ 312 h 1332"/>
                <a:gd name="T104" fmla="*/ 894 w 954"/>
                <a:gd name="T105" fmla="*/ 258 h 1332"/>
                <a:gd name="T106" fmla="*/ 900 w 954"/>
                <a:gd name="T107" fmla="*/ 204 h 1332"/>
                <a:gd name="T108" fmla="*/ 912 w 954"/>
                <a:gd name="T109" fmla="*/ 156 h 1332"/>
                <a:gd name="T110" fmla="*/ 918 w 954"/>
                <a:gd name="T111" fmla="*/ 102 h 1332"/>
                <a:gd name="T112" fmla="*/ 930 w 954"/>
                <a:gd name="T113" fmla="*/ 48 h 1332"/>
                <a:gd name="T114" fmla="*/ 942 w 954"/>
                <a:gd name="T115" fmla="*/ 6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54" h="1332">
                  <a:moveTo>
                    <a:pt x="0" y="1044"/>
                  </a:moveTo>
                  <a:lnTo>
                    <a:pt x="6" y="1044"/>
                  </a:lnTo>
                  <a:lnTo>
                    <a:pt x="6" y="1050"/>
                  </a:lnTo>
                  <a:lnTo>
                    <a:pt x="12" y="1050"/>
                  </a:lnTo>
                  <a:lnTo>
                    <a:pt x="18" y="1050"/>
                  </a:lnTo>
                  <a:lnTo>
                    <a:pt x="18" y="1056"/>
                  </a:lnTo>
                  <a:lnTo>
                    <a:pt x="24" y="1056"/>
                  </a:lnTo>
                  <a:lnTo>
                    <a:pt x="24" y="1062"/>
                  </a:lnTo>
                  <a:lnTo>
                    <a:pt x="30" y="1062"/>
                  </a:lnTo>
                  <a:lnTo>
                    <a:pt x="30" y="1068"/>
                  </a:lnTo>
                  <a:lnTo>
                    <a:pt x="36" y="1068"/>
                  </a:lnTo>
                  <a:lnTo>
                    <a:pt x="36" y="1074"/>
                  </a:lnTo>
                  <a:lnTo>
                    <a:pt x="42" y="1074"/>
                  </a:lnTo>
                  <a:lnTo>
                    <a:pt x="42" y="1080"/>
                  </a:lnTo>
                  <a:lnTo>
                    <a:pt x="48" y="1080"/>
                  </a:lnTo>
                  <a:lnTo>
                    <a:pt x="48" y="1086"/>
                  </a:lnTo>
                  <a:lnTo>
                    <a:pt x="54" y="1086"/>
                  </a:lnTo>
                  <a:lnTo>
                    <a:pt x="54" y="1092"/>
                  </a:lnTo>
                  <a:lnTo>
                    <a:pt x="54" y="1098"/>
                  </a:lnTo>
                  <a:lnTo>
                    <a:pt x="60" y="1098"/>
                  </a:lnTo>
                  <a:lnTo>
                    <a:pt x="60" y="1104"/>
                  </a:lnTo>
                  <a:lnTo>
                    <a:pt x="66" y="1104"/>
                  </a:lnTo>
                  <a:lnTo>
                    <a:pt x="66" y="1110"/>
                  </a:lnTo>
                  <a:lnTo>
                    <a:pt x="72" y="1110"/>
                  </a:lnTo>
                  <a:lnTo>
                    <a:pt x="72" y="1116"/>
                  </a:lnTo>
                  <a:lnTo>
                    <a:pt x="78" y="1116"/>
                  </a:lnTo>
                  <a:lnTo>
                    <a:pt x="78" y="1122"/>
                  </a:lnTo>
                  <a:lnTo>
                    <a:pt x="84" y="1122"/>
                  </a:lnTo>
                  <a:lnTo>
                    <a:pt x="84" y="1128"/>
                  </a:lnTo>
                  <a:lnTo>
                    <a:pt x="90" y="1128"/>
                  </a:lnTo>
                  <a:lnTo>
                    <a:pt x="90" y="1134"/>
                  </a:lnTo>
                  <a:lnTo>
                    <a:pt x="96" y="1134"/>
                  </a:lnTo>
                  <a:lnTo>
                    <a:pt x="96" y="1140"/>
                  </a:lnTo>
                  <a:lnTo>
                    <a:pt x="102" y="1140"/>
                  </a:lnTo>
                  <a:lnTo>
                    <a:pt x="102" y="1146"/>
                  </a:lnTo>
                  <a:lnTo>
                    <a:pt x="108" y="1146"/>
                  </a:lnTo>
                  <a:lnTo>
                    <a:pt x="108" y="1152"/>
                  </a:lnTo>
                  <a:lnTo>
                    <a:pt x="114" y="1152"/>
                  </a:lnTo>
                  <a:lnTo>
                    <a:pt x="120" y="1152"/>
                  </a:lnTo>
                  <a:lnTo>
                    <a:pt x="126" y="1152"/>
                  </a:lnTo>
                  <a:lnTo>
                    <a:pt x="126" y="1158"/>
                  </a:lnTo>
                  <a:lnTo>
                    <a:pt x="132" y="1158"/>
                  </a:lnTo>
                  <a:lnTo>
                    <a:pt x="138" y="1158"/>
                  </a:lnTo>
                  <a:lnTo>
                    <a:pt x="144" y="1158"/>
                  </a:lnTo>
                  <a:lnTo>
                    <a:pt x="144" y="1152"/>
                  </a:lnTo>
                  <a:lnTo>
                    <a:pt x="150" y="1152"/>
                  </a:lnTo>
                  <a:lnTo>
                    <a:pt x="156" y="1152"/>
                  </a:lnTo>
                  <a:lnTo>
                    <a:pt x="156" y="1146"/>
                  </a:lnTo>
                  <a:lnTo>
                    <a:pt x="162" y="1146"/>
                  </a:lnTo>
                  <a:lnTo>
                    <a:pt x="162" y="1140"/>
                  </a:lnTo>
                  <a:lnTo>
                    <a:pt x="168" y="1140"/>
                  </a:lnTo>
                  <a:lnTo>
                    <a:pt x="168" y="1134"/>
                  </a:lnTo>
                  <a:lnTo>
                    <a:pt x="174" y="1134"/>
                  </a:lnTo>
                  <a:lnTo>
                    <a:pt x="174" y="1128"/>
                  </a:lnTo>
                  <a:lnTo>
                    <a:pt x="180" y="1128"/>
                  </a:lnTo>
                  <a:lnTo>
                    <a:pt x="180" y="1122"/>
                  </a:lnTo>
                  <a:lnTo>
                    <a:pt x="186" y="1122"/>
                  </a:lnTo>
                  <a:lnTo>
                    <a:pt x="186" y="1116"/>
                  </a:lnTo>
                  <a:lnTo>
                    <a:pt x="192" y="1116"/>
                  </a:lnTo>
                  <a:lnTo>
                    <a:pt x="192" y="1110"/>
                  </a:lnTo>
                  <a:lnTo>
                    <a:pt x="198" y="1104"/>
                  </a:lnTo>
                  <a:lnTo>
                    <a:pt x="198" y="1098"/>
                  </a:lnTo>
                  <a:lnTo>
                    <a:pt x="204" y="1098"/>
                  </a:lnTo>
                  <a:lnTo>
                    <a:pt x="204" y="1092"/>
                  </a:lnTo>
                  <a:lnTo>
                    <a:pt x="210" y="1092"/>
                  </a:lnTo>
                  <a:lnTo>
                    <a:pt x="210" y="1086"/>
                  </a:lnTo>
                  <a:lnTo>
                    <a:pt x="210" y="1080"/>
                  </a:lnTo>
                  <a:lnTo>
                    <a:pt x="216" y="1080"/>
                  </a:lnTo>
                  <a:lnTo>
                    <a:pt x="216" y="1074"/>
                  </a:lnTo>
                  <a:lnTo>
                    <a:pt x="222" y="1074"/>
                  </a:lnTo>
                  <a:lnTo>
                    <a:pt x="222" y="1068"/>
                  </a:lnTo>
                  <a:lnTo>
                    <a:pt x="222" y="1062"/>
                  </a:lnTo>
                  <a:lnTo>
                    <a:pt x="228" y="1062"/>
                  </a:lnTo>
                  <a:lnTo>
                    <a:pt x="228" y="1056"/>
                  </a:lnTo>
                  <a:lnTo>
                    <a:pt x="234" y="1056"/>
                  </a:lnTo>
                  <a:lnTo>
                    <a:pt x="234" y="1050"/>
                  </a:lnTo>
                  <a:lnTo>
                    <a:pt x="240" y="1050"/>
                  </a:lnTo>
                  <a:lnTo>
                    <a:pt x="240" y="1044"/>
                  </a:lnTo>
                  <a:lnTo>
                    <a:pt x="240" y="1038"/>
                  </a:lnTo>
                  <a:lnTo>
                    <a:pt x="246" y="1038"/>
                  </a:lnTo>
                  <a:lnTo>
                    <a:pt x="246" y="1032"/>
                  </a:lnTo>
                  <a:lnTo>
                    <a:pt x="252" y="1032"/>
                  </a:lnTo>
                  <a:lnTo>
                    <a:pt x="252" y="1026"/>
                  </a:lnTo>
                  <a:lnTo>
                    <a:pt x="258" y="1026"/>
                  </a:lnTo>
                  <a:lnTo>
                    <a:pt x="264" y="1026"/>
                  </a:lnTo>
                  <a:lnTo>
                    <a:pt x="264" y="1020"/>
                  </a:lnTo>
                  <a:lnTo>
                    <a:pt x="270" y="1020"/>
                  </a:lnTo>
                  <a:lnTo>
                    <a:pt x="276" y="1014"/>
                  </a:lnTo>
                  <a:lnTo>
                    <a:pt x="282" y="1014"/>
                  </a:lnTo>
                  <a:lnTo>
                    <a:pt x="288" y="1014"/>
                  </a:lnTo>
                  <a:lnTo>
                    <a:pt x="294" y="1014"/>
                  </a:lnTo>
                  <a:lnTo>
                    <a:pt x="294" y="1020"/>
                  </a:lnTo>
                  <a:lnTo>
                    <a:pt x="300" y="1020"/>
                  </a:lnTo>
                  <a:lnTo>
                    <a:pt x="306" y="1020"/>
                  </a:lnTo>
                  <a:lnTo>
                    <a:pt x="306" y="1026"/>
                  </a:lnTo>
                  <a:lnTo>
                    <a:pt x="312" y="1026"/>
                  </a:lnTo>
                  <a:lnTo>
                    <a:pt x="312" y="1032"/>
                  </a:lnTo>
                  <a:lnTo>
                    <a:pt x="318" y="1032"/>
                  </a:lnTo>
                  <a:lnTo>
                    <a:pt x="318" y="1038"/>
                  </a:lnTo>
                  <a:lnTo>
                    <a:pt x="324" y="1038"/>
                  </a:lnTo>
                  <a:lnTo>
                    <a:pt x="324" y="1044"/>
                  </a:lnTo>
                  <a:lnTo>
                    <a:pt x="324" y="1050"/>
                  </a:lnTo>
                  <a:lnTo>
                    <a:pt x="330" y="1050"/>
                  </a:lnTo>
                  <a:lnTo>
                    <a:pt x="330" y="1056"/>
                  </a:lnTo>
                  <a:lnTo>
                    <a:pt x="336" y="1056"/>
                  </a:lnTo>
                  <a:lnTo>
                    <a:pt x="336" y="1062"/>
                  </a:lnTo>
                  <a:lnTo>
                    <a:pt x="336" y="1068"/>
                  </a:lnTo>
                  <a:lnTo>
                    <a:pt x="342" y="1068"/>
                  </a:lnTo>
                  <a:lnTo>
                    <a:pt x="342" y="1074"/>
                  </a:lnTo>
                  <a:lnTo>
                    <a:pt x="348" y="1074"/>
                  </a:lnTo>
                  <a:lnTo>
                    <a:pt x="348" y="1080"/>
                  </a:lnTo>
                  <a:lnTo>
                    <a:pt x="348" y="1086"/>
                  </a:lnTo>
                  <a:lnTo>
                    <a:pt x="354" y="1086"/>
                  </a:lnTo>
                  <a:lnTo>
                    <a:pt x="354" y="1092"/>
                  </a:lnTo>
                  <a:lnTo>
                    <a:pt x="354" y="1098"/>
                  </a:lnTo>
                  <a:lnTo>
                    <a:pt x="360" y="1098"/>
                  </a:lnTo>
                  <a:lnTo>
                    <a:pt x="360" y="1104"/>
                  </a:lnTo>
                  <a:lnTo>
                    <a:pt x="360" y="1110"/>
                  </a:lnTo>
                  <a:lnTo>
                    <a:pt x="366" y="1110"/>
                  </a:lnTo>
                  <a:lnTo>
                    <a:pt x="366" y="1116"/>
                  </a:lnTo>
                  <a:lnTo>
                    <a:pt x="372" y="1122"/>
                  </a:lnTo>
                  <a:lnTo>
                    <a:pt x="372" y="1128"/>
                  </a:lnTo>
                  <a:lnTo>
                    <a:pt x="378" y="1128"/>
                  </a:lnTo>
                  <a:lnTo>
                    <a:pt x="378" y="1134"/>
                  </a:lnTo>
                  <a:lnTo>
                    <a:pt x="378" y="1140"/>
                  </a:lnTo>
                  <a:lnTo>
                    <a:pt x="384" y="1140"/>
                  </a:lnTo>
                  <a:lnTo>
                    <a:pt x="384" y="1146"/>
                  </a:lnTo>
                  <a:lnTo>
                    <a:pt x="384" y="1152"/>
                  </a:lnTo>
                  <a:lnTo>
                    <a:pt x="390" y="1152"/>
                  </a:lnTo>
                  <a:lnTo>
                    <a:pt x="390" y="1158"/>
                  </a:lnTo>
                  <a:lnTo>
                    <a:pt x="396" y="1158"/>
                  </a:lnTo>
                  <a:lnTo>
                    <a:pt x="396" y="1164"/>
                  </a:lnTo>
                  <a:lnTo>
                    <a:pt x="396" y="1170"/>
                  </a:lnTo>
                  <a:lnTo>
                    <a:pt x="402" y="1170"/>
                  </a:lnTo>
                  <a:lnTo>
                    <a:pt x="402" y="1176"/>
                  </a:lnTo>
                  <a:lnTo>
                    <a:pt x="408" y="1176"/>
                  </a:lnTo>
                  <a:lnTo>
                    <a:pt x="408" y="1182"/>
                  </a:lnTo>
                  <a:lnTo>
                    <a:pt x="414" y="1182"/>
                  </a:lnTo>
                  <a:lnTo>
                    <a:pt x="414" y="1188"/>
                  </a:lnTo>
                  <a:lnTo>
                    <a:pt x="420" y="1188"/>
                  </a:lnTo>
                  <a:lnTo>
                    <a:pt x="426" y="1188"/>
                  </a:lnTo>
                  <a:lnTo>
                    <a:pt x="426" y="1194"/>
                  </a:lnTo>
                  <a:lnTo>
                    <a:pt x="432" y="1194"/>
                  </a:lnTo>
                  <a:lnTo>
                    <a:pt x="438" y="1194"/>
                  </a:lnTo>
                  <a:lnTo>
                    <a:pt x="444" y="1194"/>
                  </a:lnTo>
                  <a:lnTo>
                    <a:pt x="444" y="1188"/>
                  </a:lnTo>
                  <a:lnTo>
                    <a:pt x="450" y="1188"/>
                  </a:lnTo>
                  <a:lnTo>
                    <a:pt x="450" y="1182"/>
                  </a:lnTo>
                  <a:lnTo>
                    <a:pt x="456" y="1182"/>
                  </a:lnTo>
                  <a:lnTo>
                    <a:pt x="456" y="1176"/>
                  </a:lnTo>
                  <a:lnTo>
                    <a:pt x="462" y="1176"/>
                  </a:lnTo>
                  <a:lnTo>
                    <a:pt x="462" y="1170"/>
                  </a:lnTo>
                  <a:lnTo>
                    <a:pt x="468" y="1170"/>
                  </a:lnTo>
                  <a:lnTo>
                    <a:pt x="468" y="1164"/>
                  </a:lnTo>
                  <a:lnTo>
                    <a:pt x="474" y="1164"/>
                  </a:lnTo>
                  <a:lnTo>
                    <a:pt x="474" y="1158"/>
                  </a:lnTo>
                  <a:lnTo>
                    <a:pt x="474" y="1152"/>
                  </a:lnTo>
                  <a:lnTo>
                    <a:pt x="480" y="1152"/>
                  </a:lnTo>
                  <a:lnTo>
                    <a:pt x="480" y="1146"/>
                  </a:lnTo>
                  <a:lnTo>
                    <a:pt x="480" y="1140"/>
                  </a:lnTo>
                  <a:lnTo>
                    <a:pt x="486" y="1140"/>
                  </a:lnTo>
                  <a:lnTo>
                    <a:pt x="486" y="1134"/>
                  </a:lnTo>
                  <a:lnTo>
                    <a:pt x="486" y="1128"/>
                  </a:lnTo>
                  <a:lnTo>
                    <a:pt x="492" y="1128"/>
                  </a:lnTo>
                  <a:lnTo>
                    <a:pt x="492" y="1122"/>
                  </a:lnTo>
                  <a:lnTo>
                    <a:pt x="492" y="1116"/>
                  </a:lnTo>
                  <a:lnTo>
                    <a:pt x="498" y="1116"/>
                  </a:lnTo>
                  <a:lnTo>
                    <a:pt x="498" y="1110"/>
                  </a:lnTo>
                  <a:lnTo>
                    <a:pt x="498" y="1104"/>
                  </a:lnTo>
                  <a:lnTo>
                    <a:pt x="504" y="1098"/>
                  </a:lnTo>
                  <a:lnTo>
                    <a:pt x="504" y="1092"/>
                  </a:lnTo>
                  <a:lnTo>
                    <a:pt x="504" y="1086"/>
                  </a:lnTo>
                  <a:lnTo>
                    <a:pt x="510" y="1086"/>
                  </a:lnTo>
                  <a:lnTo>
                    <a:pt x="510" y="1080"/>
                  </a:lnTo>
                  <a:lnTo>
                    <a:pt x="510" y="1074"/>
                  </a:lnTo>
                  <a:lnTo>
                    <a:pt x="516" y="1074"/>
                  </a:lnTo>
                  <a:lnTo>
                    <a:pt x="516" y="1068"/>
                  </a:lnTo>
                  <a:lnTo>
                    <a:pt x="516" y="1062"/>
                  </a:lnTo>
                  <a:lnTo>
                    <a:pt x="516" y="1056"/>
                  </a:lnTo>
                  <a:lnTo>
                    <a:pt x="522" y="1056"/>
                  </a:lnTo>
                  <a:lnTo>
                    <a:pt x="522" y="1050"/>
                  </a:lnTo>
                  <a:lnTo>
                    <a:pt x="522" y="1044"/>
                  </a:lnTo>
                  <a:lnTo>
                    <a:pt x="528" y="1044"/>
                  </a:lnTo>
                  <a:lnTo>
                    <a:pt x="528" y="1038"/>
                  </a:lnTo>
                  <a:lnTo>
                    <a:pt x="528" y="1032"/>
                  </a:lnTo>
                  <a:lnTo>
                    <a:pt x="528" y="1026"/>
                  </a:lnTo>
                  <a:lnTo>
                    <a:pt x="534" y="1026"/>
                  </a:lnTo>
                  <a:lnTo>
                    <a:pt x="534" y="1020"/>
                  </a:lnTo>
                  <a:lnTo>
                    <a:pt x="534" y="1014"/>
                  </a:lnTo>
                  <a:lnTo>
                    <a:pt x="540" y="1014"/>
                  </a:lnTo>
                  <a:lnTo>
                    <a:pt x="540" y="1008"/>
                  </a:lnTo>
                  <a:lnTo>
                    <a:pt x="540" y="1002"/>
                  </a:lnTo>
                  <a:lnTo>
                    <a:pt x="546" y="1002"/>
                  </a:lnTo>
                  <a:lnTo>
                    <a:pt x="546" y="996"/>
                  </a:lnTo>
                  <a:lnTo>
                    <a:pt x="546" y="990"/>
                  </a:lnTo>
                  <a:lnTo>
                    <a:pt x="552" y="990"/>
                  </a:lnTo>
                  <a:lnTo>
                    <a:pt x="552" y="984"/>
                  </a:lnTo>
                  <a:lnTo>
                    <a:pt x="552" y="978"/>
                  </a:lnTo>
                  <a:lnTo>
                    <a:pt x="558" y="978"/>
                  </a:lnTo>
                  <a:lnTo>
                    <a:pt x="558" y="972"/>
                  </a:lnTo>
                  <a:lnTo>
                    <a:pt x="564" y="972"/>
                  </a:lnTo>
                  <a:lnTo>
                    <a:pt x="564" y="966"/>
                  </a:lnTo>
                  <a:lnTo>
                    <a:pt x="570" y="960"/>
                  </a:lnTo>
                  <a:lnTo>
                    <a:pt x="576" y="954"/>
                  </a:lnTo>
                  <a:lnTo>
                    <a:pt x="582" y="954"/>
                  </a:lnTo>
                  <a:lnTo>
                    <a:pt x="588" y="954"/>
                  </a:lnTo>
                  <a:lnTo>
                    <a:pt x="594" y="954"/>
                  </a:lnTo>
                  <a:lnTo>
                    <a:pt x="600" y="954"/>
                  </a:lnTo>
                  <a:lnTo>
                    <a:pt x="600" y="960"/>
                  </a:lnTo>
                  <a:lnTo>
                    <a:pt x="606" y="960"/>
                  </a:lnTo>
                  <a:lnTo>
                    <a:pt x="606" y="966"/>
                  </a:lnTo>
                  <a:lnTo>
                    <a:pt x="606" y="972"/>
                  </a:lnTo>
                  <a:lnTo>
                    <a:pt x="612" y="972"/>
                  </a:lnTo>
                  <a:lnTo>
                    <a:pt x="612" y="978"/>
                  </a:lnTo>
                  <a:lnTo>
                    <a:pt x="618" y="978"/>
                  </a:lnTo>
                  <a:lnTo>
                    <a:pt x="618" y="984"/>
                  </a:lnTo>
                  <a:lnTo>
                    <a:pt x="618" y="990"/>
                  </a:lnTo>
                  <a:lnTo>
                    <a:pt x="624" y="990"/>
                  </a:lnTo>
                  <a:lnTo>
                    <a:pt x="624" y="996"/>
                  </a:lnTo>
                  <a:lnTo>
                    <a:pt x="624" y="1002"/>
                  </a:lnTo>
                  <a:lnTo>
                    <a:pt x="624" y="1008"/>
                  </a:lnTo>
                  <a:lnTo>
                    <a:pt x="630" y="1008"/>
                  </a:lnTo>
                  <a:lnTo>
                    <a:pt x="630" y="1014"/>
                  </a:lnTo>
                  <a:lnTo>
                    <a:pt x="630" y="1020"/>
                  </a:lnTo>
                  <a:lnTo>
                    <a:pt x="636" y="1026"/>
                  </a:lnTo>
                  <a:lnTo>
                    <a:pt x="636" y="1032"/>
                  </a:lnTo>
                  <a:lnTo>
                    <a:pt x="636" y="1038"/>
                  </a:lnTo>
                  <a:lnTo>
                    <a:pt x="642" y="1044"/>
                  </a:lnTo>
                  <a:lnTo>
                    <a:pt x="642" y="1050"/>
                  </a:lnTo>
                  <a:lnTo>
                    <a:pt x="642" y="1056"/>
                  </a:lnTo>
                  <a:lnTo>
                    <a:pt x="642" y="1062"/>
                  </a:lnTo>
                  <a:lnTo>
                    <a:pt x="648" y="1062"/>
                  </a:lnTo>
                  <a:lnTo>
                    <a:pt x="648" y="1068"/>
                  </a:lnTo>
                  <a:lnTo>
                    <a:pt x="648" y="1074"/>
                  </a:lnTo>
                  <a:lnTo>
                    <a:pt x="648" y="1080"/>
                  </a:lnTo>
                  <a:lnTo>
                    <a:pt x="654" y="1080"/>
                  </a:lnTo>
                  <a:lnTo>
                    <a:pt x="654" y="1086"/>
                  </a:lnTo>
                  <a:lnTo>
                    <a:pt x="654" y="1092"/>
                  </a:lnTo>
                  <a:lnTo>
                    <a:pt x="654" y="1098"/>
                  </a:lnTo>
                  <a:lnTo>
                    <a:pt x="654" y="1104"/>
                  </a:lnTo>
                  <a:lnTo>
                    <a:pt x="660" y="1104"/>
                  </a:lnTo>
                  <a:lnTo>
                    <a:pt x="660" y="1110"/>
                  </a:lnTo>
                  <a:lnTo>
                    <a:pt x="660" y="1116"/>
                  </a:lnTo>
                  <a:lnTo>
                    <a:pt x="660" y="1122"/>
                  </a:lnTo>
                  <a:lnTo>
                    <a:pt x="666" y="1128"/>
                  </a:lnTo>
                  <a:lnTo>
                    <a:pt x="666" y="1134"/>
                  </a:lnTo>
                  <a:lnTo>
                    <a:pt x="666" y="1140"/>
                  </a:lnTo>
                  <a:lnTo>
                    <a:pt x="666" y="1146"/>
                  </a:lnTo>
                  <a:lnTo>
                    <a:pt x="672" y="1152"/>
                  </a:lnTo>
                  <a:lnTo>
                    <a:pt x="672" y="1158"/>
                  </a:lnTo>
                  <a:lnTo>
                    <a:pt x="672" y="1164"/>
                  </a:lnTo>
                  <a:lnTo>
                    <a:pt x="672" y="1170"/>
                  </a:lnTo>
                  <a:lnTo>
                    <a:pt x="678" y="1176"/>
                  </a:lnTo>
                  <a:lnTo>
                    <a:pt x="678" y="1182"/>
                  </a:lnTo>
                  <a:lnTo>
                    <a:pt x="678" y="1188"/>
                  </a:lnTo>
                  <a:lnTo>
                    <a:pt x="678" y="1194"/>
                  </a:lnTo>
                  <a:lnTo>
                    <a:pt x="684" y="1194"/>
                  </a:lnTo>
                  <a:lnTo>
                    <a:pt x="684" y="1200"/>
                  </a:lnTo>
                  <a:lnTo>
                    <a:pt x="684" y="1206"/>
                  </a:lnTo>
                  <a:lnTo>
                    <a:pt x="684" y="1212"/>
                  </a:lnTo>
                  <a:lnTo>
                    <a:pt x="684" y="1218"/>
                  </a:lnTo>
                  <a:lnTo>
                    <a:pt x="690" y="1218"/>
                  </a:lnTo>
                  <a:lnTo>
                    <a:pt x="690" y="1224"/>
                  </a:lnTo>
                  <a:lnTo>
                    <a:pt x="690" y="1230"/>
                  </a:lnTo>
                  <a:lnTo>
                    <a:pt x="690" y="1236"/>
                  </a:lnTo>
                  <a:lnTo>
                    <a:pt x="696" y="1236"/>
                  </a:lnTo>
                  <a:lnTo>
                    <a:pt x="696" y="1242"/>
                  </a:lnTo>
                  <a:lnTo>
                    <a:pt x="696" y="1248"/>
                  </a:lnTo>
                  <a:lnTo>
                    <a:pt x="696" y="1254"/>
                  </a:lnTo>
                  <a:lnTo>
                    <a:pt x="702" y="1260"/>
                  </a:lnTo>
                  <a:lnTo>
                    <a:pt x="702" y="1266"/>
                  </a:lnTo>
                  <a:lnTo>
                    <a:pt x="702" y="1272"/>
                  </a:lnTo>
                  <a:lnTo>
                    <a:pt x="708" y="1278"/>
                  </a:lnTo>
                  <a:lnTo>
                    <a:pt x="708" y="1284"/>
                  </a:lnTo>
                  <a:lnTo>
                    <a:pt x="708" y="1290"/>
                  </a:lnTo>
                  <a:lnTo>
                    <a:pt x="714" y="1290"/>
                  </a:lnTo>
                  <a:lnTo>
                    <a:pt x="714" y="1296"/>
                  </a:lnTo>
                  <a:lnTo>
                    <a:pt x="714" y="1302"/>
                  </a:lnTo>
                  <a:lnTo>
                    <a:pt x="714" y="1308"/>
                  </a:lnTo>
                  <a:lnTo>
                    <a:pt x="720" y="1308"/>
                  </a:lnTo>
                  <a:lnTo>
                    <a:pt x="720" y="1314"/>
                  </a:lnTo>
                  <a:lnTo>
                    <a:pt x="726" y="1314"/>
                  </a:lnTo>
                  <a:lnTo>
                    <a:pt x="726" y="1320"/>
                  </a:lnTo>
                  <a:lnTo>
                    <a:pt x="726" y="1326"/>
                  </a:lnTo>
                  <a:lnTo>
                    <a:pt x="732" y="1326"/>
                  </a:lnTo>
                  <a:lnTo>
                    <a:pt x="738" y="1332"/>
                  </a:lnTo>
                  <a:lnTo>
                    <a:pt x="744" y="1332"/>
                  </a:lnTo>
                  <a:lnTo>
                    <a:pt x="744" y="1326"/>
                  </a:lnTo>
                  <a:lnTo>
                    <a:pt x="750" y="1326"/>
                  </a:lnTo>
                  <a:lnTo>
                    <a:pt x="750" y="1320"/>
                  </a:lnTo>
                  <a:lnTo>
                    <a:pt x="756" y="1320"/>
                  </a:lnTo>
                  <a:lnTo>
                    <a:pt x="756" y="1314"/>
                  </a:lnTo>
                  <a:lnTo>
                    <a:pt x="756" y="1308"/>
                  </a:lnTo>
                  <a:lnTo>
                    <a:pt x="762" y="1308"/>
                  </a:lnTo>
                  <a:lnTo>
                    <a:pt x="762" y="1302"/>
                  </a:lnTo>
                  <a:lnTo>
                    <a:pt x="762" y="1296"/>
                  </a:lnTo>
                  <a:lnTo>
                    <a:pt x="768" y="1296"/>
                  </a:lnTo>
                  <a:lnTo>
                    <a:pt x="768" y="1290"/>
                  </a:lnTo>
                  <a:lnTo>
                    <a:pt x="768" y="1284"/>
                  </a:lnTo>
                  <a:lnTo>
                    <a:pt x="768" y="1278"/>
                  </a:lnTo>
                  <a:lnTo>
                    <a:pt x="774" y="1272"/>
                  </a:lnTo>
                  <a:lnTo>
                    <a:pt x="774" y="1266"/>
                  </a:lnTo>
                  <a:lnTo>
                    <a:pt x="774" y="1260"/>
                  </a:lnTo>
                  <a:lnTo>
                    <a:pt x="774" y="1254"/>
                  </a:lnTo>
                  <a:lnTo>
                    <a:pt x="780" y="1254"/>
                  </a:lnTo>
                  <a:lnTo>
                    <a:pt x="780" y="1248"/>
                  </a:lnTo>
                  <a:lnTo>
                    <a:pt x="780" y="1242"/>
                  </a:lnTo>
                  <a:lnTo>
                    <a:pt x="780" y="1236"/>
                  </a:lnTo>
                  <a:lnTo>
                    <a:pt x="780" y="1230"/>
                  </a:lnTo>
                  <a:lnTo>
                    <a:pt x="780" y="1224"/>
                  </a:lnTo>
                  <a:lnTo>
                    <a:pt x="786" y="1224"/>
                  </a:lnTo>
                  <a:lnTo>
                    <a:pt x="786" y="1218"/>
                  </a:lnTo>
                  <a:lnTo>
                    <a:pt x="786" y="1212"/>
                  </a:lnTo>
                  <a:lnTo>
                    <a:pt x="786" y="1206"/>
                  </a:lnTo>
                  <a:lnTo>
                    <a:pt x="786" y="1200"/>
                  </a:lnTo>
                  <a:lnTo>
                    <a:pt x="786" y="1194"/>
                  </a:lnTo>
                  <a:lnTo>
                    <a:pt x="792" y="1188"/>
                  </a:lnTo>
                  <a:lnTo>
                    <a:pt x="792" y="1182"/>
                  </a:lnTo>
                  <a:lnTo>
                    <a:pt x="792" y="1176"/>
                  </a:lnTo>
                  <a:lnTo>
                    <a:pt x="792" y="1170"/>
                  </a:lnTo>
                  <a:lnTo>
                    <a:pt x="792" y="1164"/>
                  </a:lnTo>
                  <a:lnTo>
                    <a:pt x="792" y="1158"/>
                  </a:lnTo>
                  <a:lnTo>
                    <a:pt x="798" y="1152"/>
                  </a:lnTo>
                  <a:lnTo>
                    <a:pt x="798" y="1146"/>
                  </a:lnTo>
                  <a:lnTo>
                    <a:pt x="798" y="1140"/>
                  </a:lnTo>
                  <a:lnTo>
                    <a:pt x="798" y="1134"/>
                  </a:lnTo>
                  <a:lnTo>
                    <a:pt x="798" y="1128"/>
                  </a:lnTo>
                  <a:lnTo>
                    <a:pt x="798" y="1122"/>
                  </a:lnTo>
                  <a:lnTo>
                    <a:pt x="798" y="1116"/>
                  </a:lnTo>
                  <a:lnTo>
                    <a:pt x="804" y="1110"/>
                  </a:lnTo>
                  <a:lnTo>
                    <a:pt x="804" y="1104"/>
                  </a:lnTo>
                  <a:lnTo>
                    <a:pt x="804" y="1098"/>
                  </a:lnTo>
                  <a:lnTo>
                    <a:pt x="804" y="1092"/>
                  </a:lnTo>
                  <a:lnTo>
                    <a:pt x="804" y="1086"/>
                  </a:lnTo>
                  <a:lnTo>
                    <a:pt x="804" y="1080"/>
                  </a:lnTo>
                  <a:lnTo>
                    <a:pt x="804" y="1074"/>
                  </a:lnTo>
                  <a:lnTo>
                    <a:pt x="810" y="1074"/>
                  </a:lnTo>
                  <a:lnTo>
                    <a:pt x="810" y="1068"/>
                  </a:lnTo>
                  <a:lnTo>
                    <a:pt x="810" y="1062"/>
                  </a:lnTo>
                  <a:lnTo>
                    <a:pt x="810" y="1056"/>
                  </a:lnTo>
                  <a:lnTo>
                    <a:pt x="810" y="1050"/>
                  </a:lnTo>
                  <a:lnTo>
                    <a:pt x="810" y="1044"/>
                  </a:lnTo>
                  <a:lnTo>
                    <a:pt x="810" y="1038"/>
                  </a:lnTo>
                  <a:lnTo>
                    <a:pt x="810" y="1032"/>
                  </a:lnTo>
                  <a:lnTo>
                    <a:pt x="810" y="1026"/>
                  </a:lnTo>
                  <a:lnTo>
                    <a:pt x="816" y="1020"/>
                  </a:lnTo>
                  <a:lnTo>
                    <a:pt x="816" y="1014"/>
                  </a:lnTo>
                  <a:lnTo>
                    <a:pt x="816" y="1008"/>
                  </a:lnTo>
                  <a:lnTo>
                    <a:pt x="816" y="1002"/>
                  </a:lnTo>
                  <a:lnTo>
                    <a:pt x="816" y="996"/>
                  </a:lnTo>
                  <a:lnTo>
                    <a:pt x="816" y="990"/>
                  </a:lnTo>
                  <a:lnTo>
                    <a:pt x="816" y="984"/>
                  </a:lnTo>
                  <a:lnTo>
                    <a:pt x="816" y="978"/>
                  </a:lnTo>
                  <a:lnTo>
                    <a:pt x="822" y="972"/>
                  </a:lnTo>
                  <a:lnTo>
                    <a:pt x="822" y="966"/>
                  </a:lnTo>
                  <a:lnTo>
                    <a:pt x="822" y="960"/>
                  </a:lnTo>
                  <a:lnTo>
                    <a:pt x="822" y="954"/>
                  </a:lnTo>
                  <a:lnTo>
                    <a:pt x="822" y="948"/>
                  </a:lnTo>
                  <a:lnTo>
                    <a:pt x="822" y="942"/>
                  </a:lnTo>
                  <a:lnTo>
                    <a:pt x="822" y="936"/>
                  </a:lnTo>
                  <a:lnTo>
                    <a:pt x="822" y="930"/>
                  </a:lnTo>
                  <a:lnTo>
                    <a:pt x="822" y="924"/>
                  </a:lnTo>
                  <a:lnTo>
                    <a:pt x="828" y="918"/>
                  </a:lnTo>
                  <a:lnTo>
                    <a:pt x="828" y="912"/>
                  </a:lnTo>
                  <a:lnTo>
                    <a:pt x="828" y="906"/>
                  </a:lnTo>
                  <a:lnTo>
                    <a:pt x="828" y="900"/>
                  </a:lnTo>
                  <a:lnTo>
                    <a:pt x="828" y="894"/>
                  </a:lnTo>
                  <a:lnTo>
                    <a:pt x="828" y="888"/>
                  </a:lnTo>
                  <a:lnTo>
                    <a:pt x="828" y="882"/>
                  </a:lnTo>
                  <a:lnTo>
                    <a:pt x="828" y="876"/>
                  </a:lnTo>
                  <a:lnTo>
                    <a:pt x="828" y="870"/>
                  </a:lnTo>
                  <a:lnTo>
                    <a:pt x="834" y="864"/>
                  </a:lnTo>
                  <a:lnTo>
                    <a:pt x="834" y="858"/>
                  </a:lnTo>
                  <a:lnTo>
                    <a:pt x="834" y="852"/>
                  </a:lnTo>
                  <a:lnTo>
                    <a:pt x="834" y="846"/>
                  </a:lnTo>
                  <a:lnTo>
                    <a:pt x="834" y="840"/>
                  </a:lnTo>
                  <a:lnTo>
                    <a:pt x="834" y="834"/>
                  </a:lnTo>
                  <a:lnTo>
                    <a:pt x="834" y="828"/>
                  </a:lnTo>
                  <a:lnTo>
                    <a:pt x="834" y="822"/>
                  </a:lnTo>
                  <a:lnTo>
                    <a:pt x="834" y="816"/>
                  </a:lnTo>
                  <a:lnTo>
                    <a:pt x="834" y="810"/>
                  </a:lnTo>
                  <a:lnTo>
                    <a:pt x="840" y="810"/>
                  </a:lnTo>
                  <a:lnTo>
                    <a:pt x="840" y="804"/>
                  </a:lnTo>
                  <a:lnTo>
                    <a:pt x="840" y="798"/>
                  </a:lnTo>
                  <a:lnTo>
                    <a:pt x="840" y="792"/>
                  </a:lnTo>
                  <a:lnTo>
                    <a:pt x="840" y="786"/>
                  </a:lnTo>
                  <a:lnTo>
                    <a:pt x="840" y="780"/>
                  </a:lnTo>
                  <a:lnTo>
                    <a:pt x="840" y="774"/>
                  </a:lnTo>
                  <a:lnTo>
                    <a:pt x="840" y="768"/>
                  </a:lnTo>
                  <a:lnTo>
                    <a:pt x="840" y="762"/>
                  </a:lnTo>
                  <a:lnTo>
                    <a:pt x="840" y="756"/>
                  </a:lnTo>
                  <a:lnTo>
                    <a:pt x="840" y="750"/>
                  </a:lnTo>
                  <a:lnTo>
                    <a:pt x="846" y="750"/>
                  </a:lnTo>
                  <a:lnTo>
                    <a:pt x="846" y="744"/>
                  </a:lnTo>
                  <a:lnTo>
                    <a:pt x="846" y="738"/>
                  </a:lnTo>
                  <a:lnTo>
                    <a:pt x="846" y="732"/>
                  </a:lnTo>
                  <a:lnTo>
                    <a:pt x="846" y="726"/>
                  </a:lnTo>
                  <a:lnTo>
                    <a:pt x="846" y="720"/>
                  </a:lnTo>
                  <a:lnTo>
                    <a:pt x="846" y="714"/>
                  </a:lnTo>
                  <a:lnTo>
                    <a:pt x="846" y="708"/>
                  </a:lnTo>
                  <a:lnTo>
                    <a:pt x="846" y="702"/>
                  </a:lnTo>
                  <a:lnTo>
                    <a:pt x="846" y="696"/>
                  </a:lnTo>
                  <a:lnTo>
                    <a:pt x="852" y="690"/>
                  </a:lnTo>
                  <a:lnTo>
                    <a:pt x="852" y="684"/>
                  </a:lnTo>
                  <a:lnTo>
                    <a:pt x="852" y="678"/>
                  </a:lnTo>
                  <a:lnTo>
                    <a:pt x="852" y="672"/>
                  </a:lnTo>
                  <a:lnTo>
                    <a:pt x="852" y="666"/>
                  </a:lnTo>
                  <a:lnTo>
                    <a:pt x="852" y="660"/>
                  </a:lnTo>
                  <a:lnTo>
                    <a:pt x="852" y="654"/>
                  </a:lnTo>
                  <a:lnTo>
                    <a:pt x="852" y="648"/>
                  </a:lnTo>
                  <a:lnTo>
                    <a:pt x="852" y="642"/>
                  </a:lnTo>
                  <a:lnTo>
                    <a:pt x="852" y="636"/>
                  </a:lnTo>
                  <a:lnTo>
                    <a:pt x="858" y="630"/>
                  </a:lnTo>
                  <a:lnTo>
                    <a:pt x="858" y="624"/>
                  </a:lnTo>
                  <a:lnTo>
                    <a:pt x="858" y="618"/>
                  </a:lnTo>
                  <a:lnTo>
                    <a:pt x="858" y="612"/>
                  </a:lnTo>
                  <a:lnTo>
                    <a:pt x="858" y="606"/>
                  </a:lnTo>
                  <a:lnTo>
                    <a:pt x="858" y="600"/>
                  </a:lnTo>
                  <a:lnTo>
                    <a:pt x="858" y="594"/>
                  </a:lnTo>
                  <a:lnTo>
                    <a:pt x="858" y="588"/>
                  </a:lnTo>
                  <a:lnTo>
                    <a:pt x="858" y="582"/>
                  </a:lnTo>
                  <a:lnTo>
                    <a:pt x="858" y="576"/>
                  </a:lnTo>
                  <a:lnTo>
                    <a:pt x="858" y="570"/>
                  </a:lnTo>
                  <a:lnTo>
                    <a:pt x="864" y="570"/>
                  </a:lnTo>
                  <a:lnTo>
                    <a:pt x="864" y="564"/>
                  </a:lnTo>
                  <a:lnTo>
                    <a:pt x="864" y="558"/>
                  </a:lnTo>
                  <a:lnTo>
                    <a:pt x="864" y="552"/>
                  </a:lnTo>
                  <a:lnTo>
                    <a:pt x="864" y="546"/>
                  </a:lnTo>
                  <a:lnTo>
                    <a:pt x="864" y="540"/>
                  </a:lnTo>
                  <a:lnTo>
                    <a:pt x="864" y="534"/>
                  </a:lnTo>
                  <a:lnTo>
                    <a:pt x="864" y="528"/>
                  </a:lnTo>
                  <a:lnTo>
                    <a:pt x="864" y="522"/>
                  </a:lnTo>
                  <a:lnTo>
                    <a:pt x="864" y="516"/>
                  </a:lnTo>
                  <a:lnTo>
                    <a:pt x="870" y="510"/>
                  </a:lnTo>
                  <a:lnTo>
                    <a:pt x="870" y="504"/>
                  </a:lnTo>
                  <a:lnTo>
                    <a:pt x="870" y="498"/>
                  </a:lnTo>
                  <a:lnTo>
                    <a:pt x="870" y="492"/>
                  </a:lnTo>
                  <a:lnTo>
                    <a:pt x="870" y="486"/>
                  </a:lnTo>
                  <a:lnTo>
                    <a:pt x="870" y="480"/>
                  </a:lnTo>
                  <a:lnTo>
                    <a:pt x="870" y="474"/>
                  </a:lnTo>
                  <a:lnTo>
                    <a:pt x="870" y="468"/>
                  </a:lnTo>
                  <a:lnTo>
                    <a:pt x="870" y="462"/>
                  </a:lnTo>
                  <a:lnTo>
                    <a:pt x="870" y="456"/>
                  </a:lnTo>
                  <a:lnTo>
                    <a:pt x="876" y="450"/>
                  </a:lnTo>
                  <a:lnTo>
                    <a:pt x="876" y="444"/>
                  </a:lnTo>
                  <a:lnTo>
                    <a:pt x="876" y="438"/>
                  </a:lnTo>
                  <a:lnTo>
                    <a:pt x="876" y="432"/>
                  </a:lnTo>
                  <a:lnTo>
                    <a:pt x="876" y="426"/>
                  </a:lnTo>
                  <a:lnTo>
                    <a:pt x="876" y="420"/>
                  </a:lnTo>
                  <a:lnTo>
                    <a:pt x="876" y="414"/>
                  </a:lnTo>
                  <a:lnTo>
                    <a:pt x="876" y="408"/>
                  </a:lnTo>
                  <a:lnTo>
                    <a:pt x="876" y="402"/>
                  </a:lnTo>
                  <a:lnTo>
                    <a:pt x="882" y="396"/>
                  </a:lnTo>
                  <a:lnTo>
                    <a:pt x="882" y="390"/>
                  </a:lnTo>
                  <a:lnTo>
                    <a:pt x="882" y="384"/>
                  </a:lnTo>
                  <a:lnTo>
                    <a:pt x="882" y="378"/>
                  </a:lnTo>
                  <a:lnTo>
                    <a:pt x="882" y="372"/>
                  </a:lnTo>
                  <a:lnTo>
                    <a:pt x="882" y="366"/>
                  </a:lnTo>
                  <a:lnTo>
                    <a:pt x="882" y="360"/>
                  </a:lnTo>
                  <a:lnTo>
                    <a:pt x="882" y="354"/>
                  </a:lnTo>
                  <a:lnTo>
                    <a:pt x="882" y="348"/>
                  </a:lnTo>
                  <a:lnTo>
                    <a:pt x="882" y="342"/>
                  </a:lnTo>
                  <a:lnTo>
                    <a:pt x="888" y="342"/>
                  </a:lnTo>
                  <a:lnTo>
                    <a:pt x="888" y="336"/>
                  </a:lnTo>
                  <a:lnTo>
                    <a:pt x="888" y="330"/>
                  </a:lnTo>
                  <a:lnTo>
                    <a:pt x="888" y="324"/>
                  </a:lnTo>
                  <a:lnTo>
                    <a:pt x="888" y="318"/>
                  </a:lnTo>
                  <a:lnTo>
                    <a:pt x="888" y="312"/>
                  </a:lnTo>
                  <a:lnTo>
                    <a:pt x="888" y="306"/>
                  </a:lnTo>
                  <a:lnTo>
                    <a:pt x="888" y="300"/>
                  </a:lnTo>
                  <a:lnTo>
                    <a:pt x="888" y="294"/>
                  </a:lnTo>
                  <a:lnTo>
                    <a:pt x="894" y="288"/>
                  </a:lnTo>
                  <a:lnTo>
                    <a:pt x="894" y="282"/>
                  </a:lnTo>
                  <a:lnTo>
                    <a:pt x="894" y="276"/>
                  </a:lnTo>
                  <a:lnTo>
                    <a:pt x="894" y="270"/>
                  </a:lnTo>
                  <a:lnTo>
                    <a:pt x="894" y="264"/>
                  </a:lnTo>
                  <a:lnTo>
                    <a:pt x="894" y="258"/>
                  </a:lnTo>
                  <a:lnTo>
                    <a:pt x="894" y="252"/>
                  </a:lnTo>
                  <a:lnTo>
                    <a:pt x="894" y="246"/>
                  </a:lnTo>
                  <a:lnTo>
                    <a:pt x="900" y="240"/>
                  </a:lnTo>
                  <a:lnTo>
                    <a:pt x="900" y="234"/>
                  </a:lnTo>
                  <a:lnTo>
                    <a:pt x="900" y="228"/>
                  </a:lnTo>
                  <a:lnTo>
                    <a:pt x="900" y="222"/>
                  </a:lnTo>
                  <a:lnTo>
                    <a:pt x="900" y="216"/>
                  </a:lnTo>
                  <a:lnTo>
                    <a:pt x="900" y="210"/>
                  </a:lnTo>
                  <a:lnTo>
                    <a:pt x="900" y="204"/>
                  </a:lnTo>
                  <a:lnTo>
                    <a:pt x="900" y="198"/>
                  </a:lnTo>
                  <a:lnTo>
                    <a:pt x="906" y="192"/>
                  </a:lnTo>
                  <a:lnTo>
                    <a:pt x="906" y="186"/>
                  </a:lnTo>
                  <a:lnTo>
                    <a:pt x="906" y="180"/>
                  </a:lnTo>
                  <a:lnTo>
                    <a:pt x="906" y="174"/>
                  </a:lnTo>
                  <a:lnTo>
                    <a:pt x="906" y="168"/>
                  </a:lnTo>
                  <a:lnTo>
                    <a:pt x="906" y="162"/>
                  </a:lnTo>
                  <a:lnTo>
                    <a:pt x="906" y="156"/>
                  </a:lnTo>
                  <a:lnTo>
                    <a:pt x="912" y="156"/>
                  </a:lnTo>
                  <a:lnTo>
                    <a:pt x="912" y="150"/>
                  </a:lnTo>
                  <a:lnTo>
                    <a:pt x="912" y="144"/>
                  </a:lnTo>
                  <a:lnTo>
                    <a:pt x="912" y="138"/>
                  </a:lnTo>
                  <a:lnTo>
                    <a:pt x="912" y="132"/>
                  </a:lnTo>
                  <a:lnTo>
                    <a:pt x="912" y="126"/>
                  </a:lnTo>
                  <a:lnTo>
                    <a:pt x="912" y="120"/>
                  </a:lnTo>
                  <a:lnTo>
                    <a:pt x="918" y="114"/>
                  </a:lnTo>
                  <a:lnTo>
                    <a:pt x="918" y="108"/>
                  </a:lnTo>
                  <a:lnTo>
                    <a:pt x="918" y="102"/>
                  </a:lnTo>
                  <a:lnTo>
                    <a:pt x="918" y="96"/>
                  </a:lnTo>
                  <a:lnTo>
                    <a:pt x="918" y="90"/>
                  </a:lnTo>
                  <a:lnTo>
                    <a:pt x="924" y="84"/>
                  </a:lnTo>
                  <a:lnTo>
                    <a:pt x="924" y="78"/>
                  </a:lnTo>
                  <a:lnTo>
                    <a:pt x="924" y="72"/>
                  </a:lnTo>
                  <a:lnTo>
                    <a:pt x="924" y="66"/>
                  </a:lnTo>
                  <a:lnTo>
                    <a:pt x="924" y="60"/>
                  </a:lnTo>
                  <a:lnTo>
                    <a:pt x="930" y="54"/>
                  </a:lnTo>
                  <a:lnTo>
                    <a:pt x="930" y="48"/>
                  </a:lnTo>
                  <a:lnTo>
                    <a:pt x="930" y="42"/>
                  </a:lnTo>
                  <a:lnTo>
                    <a:pt x="930" y="36"/>
                  </a:lnTo>
                  <a:lnTo>
                    <a:pt x="936" y="36"/>
                  </a:lnTo>
                  <a:lnTo>
                    <a:pt x="936" y="30"/>
                  </a:lnTo>
                  <a:lnTo>
                    <a:pt x="936" y="24"/>
                  </a:lnTo>
                  <a:lnTo>
                    <a:pt x="936" y="18"/>
                  </a:lnTo>
                  <a:lnTo>
                    <a:pt x="942" y="18"/>
                  </a:lnTo>
                  <a:lnTo>
                    <a:pt x="942" y="12"/>
                  </a:lnTo>
                  <a:lnTo>
                    <a:pt x="942" y="6"/>
                  </a:lnTo>
                  <a:lnTo>
                    <a:pt x="948" y="6"/>
                  </a:lnTo>
                  <a:lnTo>
                    <a:pt x="948" y="0"/>
                  </a:lnTo>
                  <a:lnTo>
                    <a:pt x="954" y="0"/>
                  </a:lnTo>
                </a:path>
              </a:pathLst>
            </a:custGeom>
            <a:noFill/>
            <a:ln w="19050" cmpd="sng">
              <a:solidFill>
                <a:srgbClr val="FF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112" name="Freeform 1056">
              <a:extLst>
                <a:ext uri="{FF2B5EF4-FFF2-40B4-BE49-F238E27FC236}">
                  <a16:creationId xmlns:a16="http://schemas.microsoft.com/office/drawing/2014/main" id="{70BD58B6-AAE7-E043-9EB6-846842236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2" y="2448"/>
              <a:ext cx="954" cy="1086"/>
            </a:xfrm>
            <a:custGeom>
              <a:avLst/>
              <a:gdLst>
                <a:gd name="T0" fmla="*/ 18 w 954"/>
                <a:gd name="T1" fmla="*/ 30 h 1332"/>
                <a:gd name="T2" fmla="*/ 30 w 954"/>
                <a:gd name="T3" fmla="*/ 78 h 1332"/>
                <a:gd name="T4" fmla="*/ 42 w 954"/>
                <a:gd name="T5" fmla="*/ 132 h 1332"/>
                <a:gd name="T6" fmla="*/ 48 w 954"/>
                <a:gd name="T7" fmla="*/ 180 h 1332"/>
                <a:gd name="T8" fmla="*/ 54 w 954"/>
                <a:gd name="T9" fmla="*/ 234 h 1332"/>
                <a:gd name="T10" fmla="*/ 60 w 954"/>
                <a:gd name="T11" fmla="*/ 288 h 1332"/>
                <a:gd name="T12" fmla="*/ 66 w 954"/>
                <a:gd name="T13" fmla="*/ 342 h 1332"/>
                <a:gd name="T14" fmla="*/ 72 w 954"/>
                <a:gd name="T15" fmla="*/ 390 h 1332"/>
                <a:gd name="T16" fmla="*/ 78 w 954"/>
                <a:gd name="T17" fmla="*/ 444 h 1332"/>
                <a:gd name="T18" fmla="*/ 84 w 954"/>
                <a:gd name="T19" fmla="*/ 498 h 1332"/>
                <a:gd name="T20" fmla="*/ 90 w 954"/>
                <a:gd name="T21" fmla="*/ 552 h 1332"/>
                <a:gd name="T22" fmla="*/ 96 w 954"/>
                <a:gd name="T23" fmla="*/ 600 h 1332"/>
                <a:gd name="T24" fmla="*/ 102 w 954"/>
                <a:gd name="T25" fmla="*/ 654 h 1332"/>
                <a:gd name="T26" fmla="*/ 108 w 954"/>
                <a:gd name="T27" fmla="*/ 708 h 1332"/>
                <a:gd name="T28" fmla="*/ 114 w 954"/>
                <a:gd name="T29" fmla="*/ 756 h 1332"/>
                <a:gd name="T30" fmla="*/ 114 w 954"/>
                <a:gd name="T31" fmla="*/ 810 h 1332"/>
                <a:gd name="T32" fmla="*/ 120 w 954"/>
                <a:gd name="T33" fmla="*/ 858 h 1332"/>
                <a:gd name="T34" fmla="*/ 126 w 954"/>
                <a:gd name="T35" fmla="*/ 912 h 1332"/>
                <a:gd name="T36" fmla="*/ 132 w 954"/>
                <a:gd name="T37" fmla="*/ 966 h 1332"/>
                <a:gd name="T38" fmla="*/ 138 w 954"/>
                <a:gd name="T39" fmla="*/ 1020 h 1332"/>
                <a:gd name="T40" fmla="*/ 144 w 954"/>
                <a:gd name="T41" fmla="*/ 1074 h 1332"/>
                <a:gd name="T42" fmla="*/ 156 w 954"/>
                <a:gd name="T43" fmla="*/ 1122 h 1332"/>
                <a:gd name="T44" fmla="*/ 162 w 954"/>
                <a:gd name="T45" fmla="*/ 1176 h 1332"/>
                <a:gd name="T46" fmla="*/ 174 w 954"/>
                <a:gd name="T47" fmla="*/ 1224 h 1332"/>
                <a:gd name="T48" fmla="*/ 180 w 954"/>
                <a:gd name="T49" fmla="*/ 1272 h 1332"/>
                <a:gd name="T50" fmla="*/ 198 w 954"/>
                <a:gd name="T51" fmla="*/ 1314 h 1332"/>
                <a:gd name="T52" fmla="*/ 228 w 954"/>
                <a:gd name="T53" fmla="*/ 1320 h 1332"/>
                <a:gd name="T54" fmla="*/ 246 w 954"/>
                <a:gd name="T55" fmla="*/ 1284 h 1332"/>
                <a:gd name="T56" fmla="*/ 264 w 954"/>
                <a:gd name="T57" fmla="*/ 1236 h 1332"/>
                <a:gd name="T58" fmla="*/ 276 w 954"/>
                <a:gd name="T59" fmla="*/ 1194 h 1332"/>
                <a:gd name="T60" fmla="*/ 288 w 954"/>
                <a:gd name="T61" fmla="*/ 1140 h 1332"/>
                <a:gd name="T62" fmla="*/ 300 w 954"/>
                <a:gd name="T63" fmla="*/ 1092 h 1332"/>
                <a:gd name="T64" fmla="*/ 312 w 954"/>
                <a:gd name="T65" fmla="*/ 1050 h 1332"/>
                <a:gd name="T66" fmla="*/ 330 w 954"/>
                <a:gd name="T67" fmla="*/ 1002 h 1332"/>
                <a:gd name="T68" fmla="*/ 348 w 954"/>
                <a:gd name="T69" fmla="*/ 966 h 1332"/>
                <a:gd name="T70" fmla="*/ 390 w 954"/>
                <a:gd name="T71" fmla="*/ 966 h 1332"/>
                <a:gd name="T72" fmla="*/ 408 w 954"/>
                <a:gd name="T73" fmla="*/ 1002 h 1332"/>
                <a:gd name="T74" fmla="*/ 426 w 954"/>
                <a:gd name="T75" fmla="*/ 1038 h 1332"/>
                <a:gd name="T76" fmla="*/ 444 w 954"/>
                <a:gd name="T77" fmla="*/ 1074 h 1332"/>
                <a:gd name="T78" fmla="*/ 462 w 954"/>
                <a:gd name="T79" fmla="*/ 1116 h 1332"/>
                <a:gd name="T80" fmla="*/ 480 w 954"/>
                <a:gd name="T81" fmla="*/ 1152 h 1332"/>
                <a:gd name="T82" fmla="*/ 504 w 954"/>
                <a:gd name="T83" fmla="*/ 1182 h 1332"/>
                <a:gd name="T84" fmla="*/ 540 w 954"/>
                <a:gd name="T85" fmla="*/ 1188 h 1332"/>
                <a:gd name="T86" fmla="*/ 564 w 954"/>
                <a:gd name="T87" fmla="*/ 1158 h 1332"/>
                <a:gd name="T88" fmla="*/ 582 w 954"/>
                <a:gd name="T89" fmla="*/ 1122 h 1332"/>
                <a:gd name="T90" fmla="*/ 606 w 954"/>
                <a:gd name="T91" fmla="*/ 1086 h 1332"/>
                <a:gd name="T92" fmla="*/ 624 w 954"/>
                <a:gd name="T93" fmla="*/ 1050 h 1332"/>
                <a:gd name="T94" fmla="*/ 648 w 954"/>
                <a:gd name="T95" fmla="*/ 1020 h 1332"/>
                <a:gd name="T96" fmla="*/ 690 w 954"/>
                <a:gd name="T97" fmla="*/ 1026 h 1332"/>
                <a:gd name="T98" fmla="*/ 720 w 954"/>
                <a:gd name="T99" fmla="*/ 1050 h 1332"/>
                <a:gd name="T100" fmla="*/ 744 w 954"/>
                <a:gd name="T101" fmla="*/ 1080 h 1332"/>
                <a:gd name="T102" fmla="*/ 768 w 954"/>
                <a:gd name="T103" fmla="*/ 1116 h 1332"/>
                <a:gd name="T104" fmla="*/ 792 w 954"/>
                <a:gd name="T105" fmla="*/ 1146 h 1332"/>
                <a:gd name="T106" fmla="*/ 828 w 954"/>
                <a:gd name="T107" fmla="*/ 1152 h 1332"/>
                <a:gd name="T108" fmla="*/ 864 w 954"/>
                <a:gd name="T109" fmla="*/ 1134 h 1332"/>
                <a:gd name="T110" fmla="*/ 888 w 954"/>
                <a:gd name="T111" fmla="*/ 1104 h 1332"/>
                <a:gd name="T112" fmla="*/ 912 w 954"/>
                <a:gd name="T113" fmla="*/ 1074 h 1332"/>
                <a:gd name="T114" fmla="*/ 942 w 954"/>
                <a:gd name="T115" fmla="*/ 105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54" h="1332">
                  <a:moveTo>
                    <a:pt x="0" y="0"/>
                  </a:moveTo>
                  <a:lnTo>
                    <a:pt x="6" y="0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12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18" y="24"/>
                  </a:lnTo>
                  <a:lnTo>
                    <a:pt x="18" y="30"/>
                  </a:lnTo>
                  <a:lnTo>
                    <a:pt x="18" y="36"/>
                  </a:lnTo>
                  <a:lnTo>
                    <a:pt x="24" y="36"/>
                  </a:lnTo>
                  <a:lnTo>
                    <a:pt x="24" y="42"/>
                  </a:lnTo>
                  <a:lnTo>
                    <a:pt x="24" y="48"/>
                  </a:lnTo>
                  <a:lnTo>
                    <a:pt x="24" y="54"/>
                  </a:lnTo>
                  <a:lnTo>
                    <a:pt x="30" y="60"/>
                  </a:lnTo>
                  <a:lnTo>
                    <a:pt x="30" y="66"/>
                  </a:lnTo>
                  <a:lnTo>
                    <a:pt x="30" y="72"/>
                  </a:lnTo>
                  <a:lnTo>
                    <a:pt x="30" y="78"/>
                  </a:lnTo>
                  <a:lnTo>
                    <a:pt x="30" y="84"/>
                  </a:lnTo>
                  <a:lnTo>
                    <a:pt x="36" y="90"/>
                  </a:lnTo>
                  <a:lnTo>
                    <a:pt x="36" y="96"/>
                  </a:lnTo>
                  <a:lnTo>
                    <a:pt x="36" y="102"/>
                  </a:lnTo>
                  <a:lnTo>
                    <a:pt x="36" y="108"/>
                  </a:lnTo>
                  <a:lnTo>
                    <a:pt x="36" y="114"/>
                  </a:lnTo>
                  <a:lnTo>
                    <a:pt x="42" y="120"/>
                  </a:lnTo>
                  <a:lnTo>
                    <a:pt x="42" y="126"/>
                  </a:lnTo>
                  <a:lnTo>
                    <a:pt x="42" y="132"/>
                  </a:lnTo>
                  <a:lnTo>
                    <a:pt x="42" y="138"/>
                  </a:lnTo>
                  <a:lnTo>
                    <a:pt x="42" y="144"/>
                  </a:lnTo>
                  <a:lnTo>
                    <a:pt x="42" y="150"/>
                  </a:lnTo>
                  <a:lnTo>
                    <a:pt x="42" y="156"/>
                  </a:lnTo>
                  <a:lnTo>
                    <a:pt x="48" y="156"/>
                  </a:lnTo>
                  <a:lnTo>
                    <a:pt x="48" y="162"/>
                  </a:lnTo>
                  <a:lnTo>
                    <a:pt x="48" y="168"/>
                  </a:lnTo>
                  <a:lnTo>
                    <a:pt x="48" y="174"/>
                  </a:lnTo>
                  <a:lnTo>
                    <a:pt x="48" y="180"/>
                  </a:lnTo>
                  <a:lnTo>
                    <a:pt x="48" y="186"/>
                  </a:lnTo>
                  <a:lnTo>
                    <a:pt x="48" y="192"/>
                  </a:lnTo>
                  <a:lnTo>
                    <a:pt x="54" y="198"/>
                  </a:lnTo>
                  <a:lnTo>
                    <a:pt x="54" y="204"/>
                  </a:lnTo>
                  <a:lnTo>
                    <a:pt x="54" y="210"/>
                  </a:lnTo>
                  <a:lnTo>
                    <a:pt x="54" y="216"/>
                  </a:lnTo>
                  <a:lnTo>
                    <a:pt x="54" y="222"/>
                  </a:lnTo>
                  <a:lnTo>
                    <a:pt x="54" y="228"/>
                  </a:lnTo>
                  <a:lnTo>
                    <a:pt x="54" y="234"/>
                  </a:lnTo>
                  <a:lnTo>
                    <a:pt x="54" y="240"/>
                  </a:lnTo>
                  <a:lnTo>
                    <a:pt x="60" y="246"/>
                  </a:lnTo>
                  <a:lnTo>
                    <a:pt x="60" y="252"/>
                  </a:lnTo>
                  <a:lnTo>
                    <a:pt x="60" y="258"/>
                  </a:lnTo>
                  <a:lnTo>
                    <a:pt x="60" y="264"/>
                  </a:lnTo>
                  <a:lnTo>
                    <a:pt x="60" y="270"/>
                  </a:lnTo>
                  <a:lnTo>
                    <a:pt x="60" y="276"/>
                  </a:lnTo>
                  <a:lnTo>
                    <a:pt x="60" y="282"/>
                  </a:lnTo>
                  <a:lnTo>
                    <a:pt x="60" y="288"/>
                  </a:lnTo>
                  <a:lnTo>
                    <a:pt x="66" y="294"/>
                  </a:lnTo>
                  <a:lnTo>
                    <a:pt x="66" y="300"/>
                  </a:lnTo>
                  <a:lnTo>
                    <a:pt x="66" y="306"/>
                  </a:lnTo>
                  <a:lnTo>
                    <a:pt x="66" y="312"/>
                  </a:lnTo>
                  <a:lnTo>
                    <a:pt x="66" y="318"/>
                  </a:lnTo>
                  <a:lnTo>
                    <a:pt x="66" y="324"/>
                  </a:lnTo>
                  <a:lnTo>
                    <a:pt x="66" y="330"/>
                  </a:lnTo>
                  <a:lnTo>
                    <a:pt x="66" y="336"/>
                  </a:lnTo>
                  <a:lnTo>
                    <a:pt x="66" y="342"/>
                  </a:lnTo>
                  <a:lnTo>
                    <a:pt x="72" y="342"/>
                  </a:lnTo>
                  <a:lnTo>
                    <a:pt x="72" y="348"/>
                  </a:lnTo>
                  <a:lnTo>
                    <a:pt x="72" y="354"/>
                  </a:lnTo>
                  <a:lnTo>
                    <a:pt x="72" y="360"/>
                  </a:lnTo>
                  <a:lnTo>
                    <a:pt x="72" y="366"/>
                  </a:lnTo>
                  <a:lnTo>
                    <a:pt x="72" y="372"/>
                  </a:lnTo>
                  <a:lnTo>
                    <a:pt x="72" y="378"/>
                  </a:lnTo>
                  <a:lnTo>
                    <a:pt x="72" y="384"/>
                  </a:lnTo>
                  <a:lnTo>
                    <a:pt x="72" y="390"/>
                  </a:lnTo>
                  <a:lnTo>
                    <a:pt x="72" y="396"/>
                  </a:lnTo>
                  <a:lnTo>
                    <a:pt x="78" y="402"/>
                  </a:lnTo>
                  <a:lnTo>
                    <a:pt x="78" y="408"/>
                  </a:lnTo>
                  <a:lnTo>
                    <a:pt x="78" y="414"/>
                  </a:lnTo>
                  <a:lnTo>
                    <a:pt x="78" y="420"/>
                  </a:lnTo>
                  <a:lnTo>
                    <a:pt x="78" y="426"/>
                  </a:lnTo>
                  <a:lnTo>
                    <a:pt x="78" y="432"/>
                  </a:lnTo>
                  <a:lnTo>
                    <a:pt x="78" y="438"/>
                  </a:lnTo>
                  <a:lnTo>
                    <a:pt x="78" y="444"/>
                  </a:lnTo>
                  <a:lnTo>
                    <a:pt x="78" y="450"/>
                  </a:lnTo>
                  <a:lnTo>
                    <a:pt x="84" y="456"/>
                  </a:lnTo>
                  <a:lnTo>
                    <a:pt x="84" y="462"/>
                  </a:lnTo>
                  <a:lnTo>
                    <a:pt x="84" y="468"/>
                  </a:lnTo>
                  <a:lnTo>
                    <a:pt x="84" y="474"/>
                  </a:lnTo>
                  <a:lnTo>
                    <a:pt x="84" y="480"/>
                  </a:lnTo>
                  <a:lnTo>
                    <a:pt x="84" y="486"/>
                  </a:lnTo>
                  <a:lnTo>
                    <a:pt x="84" y="492"/>
                  </a:lnTo>
                  <a:lnTo>
                    <a:pt x="84" y="498"/>
                  </a:lnTo>
                  <a:lnTo>
                    <a:pt x="84" y="504"/>
                  </a:lnTo>
                  <a:lnTo>
                    <a:pt x="84" y="510"/>
                  </a:lnTo>
                  <a:lnTo>
                    <a:pt x="90" y="516"/>
                  </a:lnTo>
                  <a:lnTo>
                    <a:pt x="90" y="522"/>
                  </a:lnTo>
                  <a:lnTo>
                    <a:pt x="90" y="528"/>
                  </a:lnTo>
                  <a:lnTo>
                    <a:pt x="90" y="534"/>
                  </a:lnTo>
                  <a:lnTo>
                    <a:pt x="90" y="540"/>
                  </a:lnTo>
                  <a:lnTo>
                    <a:pt x="90" y="546"/>
                  </a:lnTo>
                  <a:lnTo>
                    <a:pt x="90" y="552"/>
                  </a:lnTo>
                  <a:lnTo>
                    <a:pt x="90" y="558"/>
                  </a:lnTo>
                  <a:lnTo>
                    <a:pt x="90" y="564"/>
                  </a:lnTo>
                  <a:lnTo>
                    <a:pt x="90" y="570"/>
                  </a:lnTo>
                  <a:lnTo>
                    <a:pt x="96" y="570"/>
                  </a:lnTo>
                  <a:lnTo>
                    <a:pt x="96" y="576"/>
                  </a:lnTo>
                  <a:lnTo>
                    <a:pt x="96" y="582"/>
                  </a:lnTo>
                  <a:lnTo>
                    <a:pt x="96" y="588"/>
                  </a:lnTo>
                  <a:lnTo>
                    <a:pt x="96" y="594"/>
                  </a:lnTo>
                  <a:lnTo>
                    <a:pt x="96" y="600"/>
                  </a:lnTo>
                  <a:lnTo>
                    <a:pt x="96" y="606"/>
                  </a:lnTo>
                  <a:lnTo>
                    <a:pt x="96" y="612"/>
                  </a:lnTo>
                  <a:lnTo>
                    <a:pt x="96" y="618"/>
                  </a:lnTo>
                  <a:lnTo>
                    <a:pt x="96" y="624"/>
                  </a:lnTo>
                  <a:lnTo>
                    <a:pt x="96" y="630"/>
                  </a:lnTo>
                  <a:lnTo>
                    <a:pt x="102" y="636"/>
                  </a:lnTo>
                  <a:lnTo>
                    <a:pt x="102" y="642"/>
                  </a:lnTo>
                  <a:lnTo>
                    <a:pt x="102" y="648"/>
                  </a:lnTo>
                  <a:lnTo>
                    <a:pt x="102" y="654"/>
                  </a:lnTo>
                  <a:lnTo>
                    <a:pt x="102" y="660"/>
                  </a:lnTo>
                  <a:lnTo>
                    <a:pt x="102" y="666"/>
                  </a:lnTo>
                  <a:lnTo>
                    <a:pt x="102" y="672"/>
                  </a:lnTo>
                  <a:lnTo>
                    <a:pt x="102" y="678"/>
                  </a:lnTo>
                  <a:lnTo>
                    <a:pt x="102" y="684"/>
                  </a:lnTo>
                  <a:lnTo>
                    <a:pt x="102" y="690"/>
                  </a:lnTo>
                  <a:lnTo>
                    <a:pt x="108" y="696"/>
                  </a:lnTo>
                  <a:lnTo>
                    <a:pt x="108" y="702"/>
                  </a:lnTo>
                  <a:lnTo>
                    <a:pt x="108" y="708"/>
                  </a:lnTo>
                  <a:lnTo>
                    <a:pt x="108" y="714"/>
                  </a:lnTo>
                  <a:lnTo>
                    <a:pt x="108" y="720"/>
                  </a:lnTo>
                  <a:lnTo>
                    <a:pt x="108" y="726"/>
                  </a:lnTo>
                  <a:lnTo>
                    <a:pt x="108" y="732"/>
                  </a:lnTo>
                  <a:lnTo>
                    <a:pt x="108" y="738"/>
                  </a:lnTo>
                  <a:lnTo>
                    <a:pt x="108" y="744"/>
                  </a:lnTo>
                  <a:lnTo>
                    <a:pt x="108" y="750"/>
                  </a:lnTo>
                  <a:lnTo>
                    <a:pt x="114" y="750"/>
                  </a:lnTo>
                  <a:lnTo>
                    <a:pt x="114" y="756"/>
                  </a:lnTo>
                  <a:lnTo>
                    <a:pt x="114" y="762"/>
                  </a:lnTo>
                  <a:lnTo>
                    <a:pt x="114" y="768"/>
                  </a:lnTo>
                  <a:lnTo>
                    <a:pt x="114" y="774"/>
                  </a:lnTo>
                  <a:lnTo>
                    <a:pt x="114" y="780"/>
                  </a:lnTo>
                  <a:lnTo>
                    <a:pt x="114" y="786"/>
                  </a:lnTo>
                  <a:lnTo>
                    <a:pt x="114" y="792"/>
                  </a:lnTo>
                  <a:lnTo>
                    <a:pt x="114" y="798"/>
                  </a:lnTo>
                  <a:lnTo>
                    <a:pt x="114" y="804"/>
                  </a:lnTo>
                  <a:lnTo>
                    <a:pt x="114" y="810"/>
                  </a:lnTo>
                  <a:lnTo>
                    <a:pt x="120" y="810"/>
                  </a:lnTo>
                  <a:lnTo>
                    <a:pt x="120" y="816"/>
                  </a:lnTo>
                  <a:lnTo>
                    <a:pt x="120" y="822"/>
                  </a:lnTo>
                  <a:lnTo>
                    <a:pt x="120" y="828"/>
                  </a:lnTo>
                  <a:lnTo>
                    <a:pt x="120" y="834"/>
                  </a:lnTo>
                  <a:lnTo>
                    <a:pt x="120" y="840"/>
                  </a:lnTo>
                  <a:lnTo>
                    <a:pt x="120" y="846"/>
                  </a:lnTo>
                  <a:lnTo>
                    <a:pt x="120" y="852"/>
                  </a:lnTo>
                  <a:lnTo>
                    <a:pt x="120" y="858"/>
                  </a:lnTo>
                  <a:lnTo>
                    <a:pt x="120" y="864"/>
                  </a:lnTo>
                  <a:lnTo>
                    <a:pt x="126" y="870"/>
                  </a:lnTo>
                  <a:lnTo>
                    <a:pt x="126" y="876"/>
                  </a:lnTo>
                  <a:lnTo>
                    <a:pt x="126" y="882"/>
                  </a:lnTo>
                  <a:lnTo>
                    <a:pt x="126" y="888"/>
                  </a:lnTo>
                  <a:lnTo>
                    <a:pt x="126" y="894"/>
                  </a:lnTo>
                  <a:lnTo>
                    <a:pt x="126" y="900"/>
                  </a:lnTo>
                  <a:lnTo>
                    <a:pt x="126" y="906"/>
                  </a:lnTo>
                  <a:lnTo>
                    <a:pt x="126" y="912"/>
                  </a:lnTo>
                  <a:lnTo>
                    <a:pt x="126" y="918"/>
                  </a:lnTo>
                  <a:lnTo>
                    <a:pt x="132" y="924"/>
                  </a:lnTo>
                  <a:lnTo>
                    <a:pt x="132" y="930"/>
                  </a:lnTo>
                  <a:lnTo>
                    <a:pt x="132" y="936"/>
                  </a:lnTo>
                  <a:lnTo>
                    <a:pt x="132" y="942"/>
                  </a:lnTo>
                  <a:lnTo>
                    <a:pt x="132" y="948"/>
                  </a:lnTo>
                  <a:lnTo>
                    <a:pt x="132" y="954"/>
                  </a:lnTo>
                  <a:lnTo>
                    <a:pt x="132" y="960"/>
                  </a:lnTo>
                  <a:lnTo>
                    <a:pt x="132" y="966"/>
                  </a:lnTo>
                  <a:lnTo>
                    <a:pt x="132" y="972"/>
                  </a:lnTo>
                  <a:lnTo>
                    <a:pt x="138" y="978"/>
                  </a:lnTo>
                  <a:lnTo>
                    <a:pt x="138" y="984"/>
                  </a:lnTo>
                  <a:lnTo>
                    <a:pt x="138" y="990"/>
                  </a:lnTo>
                  <a:lnTo>
                    <a:pt x="138" y="996"/>
                  </a:lnTo>
                  <a:lnTo>
                    <a:pt x="138" y="1002"/>
                  </a:lnTo>
                  <a:lnTo>
                    <a:pt x="138" y="1008"/>
                  </a:lnTo>
                  <a:lnTo>
                    <a:pt x="138" y="1014"/>
                  </a:lnTo>
                  <a:lnTo>
                    <a:pt x="138" y="1020"/>
                  </a:lnTo>
                  <a:lnTo>
                    <a:pt x="144" y="1026"/>
                  </a:lnTo>
                  <a:lnTo>
                    <a:pt x="144" y="1032"/>
                  </a:lnTo>
                  <a:lnTo>
                    <a:pt x="144" y="1038"/>
                  </a:lnTo>
                  <a:lnTo>
                    <a:pt x="144" y="1044"/>
                  </a:lnTo>
                  <a:lnTo>
                    <a:pt x="144" y="1050"/>
                  </a:lnTo>
                  <a:lnTo>
                    <a:pt x="144" y="1056"/>
                  </a:lnTo>
                  <a:lnTo>
                    <a:pt x="144" y="1062"/>
                  </a:lnTo>
                  <a:lnTo>
                    <a:pt x="144" y="1068"/>
                  </a:lnTo>
                  <a:lnTo>
                    <a:pt x="144" y="1074"/>
                  </a:lnTo>
                  <a:lnTo>
                    <a:pt x="150" y="1074"/>
                  </a:lnTo>
                  <a:lnTo>
                    <a:pt x="150" y="1080"/>
                  </a:lnTo>
                  <a:lnTo>
                    <a:pt x="150" y="1086"/>
                  </a:lnTo>
                  <a:lnTo>
                    <a:pt x="150" y="1092"/>
                  </a:lnTo>
                  <a:lnTo>
                    <a:pt x="150" y="1098"/>
                  </a:lnTo>
                  <a:lnTo>
                    <a:pt x="150" y="1104"/>
                  </a:lnTo>
                  <a:lnTo>
                    <a:pt x="150" y="1110"/>
                  </a:lnTo>
                  <a:lnTo>
                    <a:pt x="156" y="1116"/>
                  </a:lnTo>
                  <a:lnTo>
                    <a:pt x="156" y="1122"/>
                  </a:lnTo>
                  <a:lnTo>
                    <a:pt x="156" y="1128"/>
                  </a:lnTo>
                  <a:lnTo>
                    <a:pt x="156" y="1134"/>
                  </a:lnTo>
                  <a:lnTo>
                    <a:pt x="156" y="1140"/>
                  </a:lnTo>
                  <a:lnTo>
                    <a:pt x="156" y="1146"/>
                  </a:lnTo>
                  <a:lnTo>
                    <a:pt x="156" y="1152"/>
                  </a:lnTo>
                  <a:lnTo>
                    <a:pt x="162" y="1158"/>
                  </a:lnTo>
                  <a:lnTo>
                    <a:pt x="162" y="1164"/>
                  </a:lnTo>
                  <a:lnTo>
                    <a:pt x="162" y="1170"/>
                  </a:lnTo>
                  <a:lnTo>
                    <a:pt x="162" y="1176"/>
                  </a:lnTo>
                  <a:lnTo>
                    <a:pt x="162" y="1182"/>
                  </a:lnTo>
                  <a:lnTo>
                    <a:pt x="162" y="1188"/>
                  </a:lnTo>
                  <a:lnTo>
                    <a:pt x="168" y="1194"/>
                  </a:lnTo>
                  <a:lnTo>
                    <a:pt x="168" y="1200"/>
                  </a:lnTo>
                  <a:lnTo>
                    <a:pt x="168" y="1206"/>
                  </a:lnTo>
                  <a:lnTo>
                    <a:pt x="168" y="1212"/>
                  </a:lnTo>
                  <a:lnTo>
                    <a:pt x="168" y="1218"/>
                  </a:lnTo>
                  <a:lnTo>
                    <a:pt x="168" y="1224"/>
                  </a:lnTo>
                  <a:lnTo>
                    <a:pt x="174" y="1224"/>
                  </a:lnTo>
                  <a:lnTo>
                    <a:pt x="174" y="1230"/>
                  </a:lnTo>
                  <a:lnTo>
                    <a:pt x="174" y="1236"/>
                  </a:lnTo>
                  <a:lnTo>
                    <a:pt x="174" y="1242"/>
                  </a:lnTo>
                  <a:lnTo>
                    <a:pt x="174" y="1248"/>
                  </a:lnTo>
                  <a:lnTo>
                    <a:pt x="174" y="1254"/>
                  </a:lnTo>
                  <a:lnTo>
                    <a:pt x="180" y="1254"/>
                  </a:lnTo>
                  <a:lnTo>
                    <a:pt x="180" y="1260"/>
                  </a:lnTo>
                  <a:lnTo>
                    <a:pt x="180" y="1266"/>
                  </a:lnTo>
                  <a:lnTo>
                    <a:pt x="180" y="1272"/>
                  </a:lnTo>
                  <a:lnTo>
                    <a:pt x="186" y="1278"/>
                  </a:lnTo>
                  <a:lnTo>
                    <a:pt x="186" y="1284"/>
                  </a:lnTo>
                  <a:lnTo>
                    <a:pt x="186" y="1290"/>
                  </a:lnTo>
                  <a:lnTo>
                    <a:pt x="186" y="1296"/>
                  </a:lnTo>
                  <a:lnTo>
                    <a:pt x="192" y="1296"/>
                  </a:lnTo>
                  <a:lnTo>
                    <a:pt x="192" y="1302"/>
                  </a:lnTo>
                  <a:lnTo>
                    <a:pt x="192" y="1308"/>
                  </a:lnTo>
                  <a:lnTo>
                    <a:pt x="198" y="1308"/>
                  </a:lnTo>
                  <a:lnTo>
                    <a:pt x="198" y="1314"/>
                  </a:lnTo>
                  <a:lnTo>
                    <a:pt x="198" y="1320"/>
                  </a:lnTo>
                  <a:lnTo>
                    <a:pt x="204" y="1320"/>
                  </a:lnTo>
                  <a:lnTo>
                    <a:pt x="204" y="1326"/>
                  </a:lnTo>
                  <a:lnTo>
                    <a:pt x="210" y="1326"/>
                  </a:lnTo>
                  <a:lnTo>
                    <a:pt x="210" y="1332"/>
                  </a:lnTo>
                  <a:lnTo>
                    <a:pt x="216" y="1332"/>
                  </a:lnTo>
                  <a:lnTo>
                    <a:pt x="222" y="1326"/>
                  </a:lnTo>
                  <a:lnTo>
                    <a:pt x="228" y="1326"/>
                  </a:lnTo>
                  <a:lnTo>
                    <a:pt x="228" y="1320"/>
                  </a:lnTo>
                  <a:lnTo>
                    <a:pt x="228" y="1314"/>
                  </a:lnTo>
                  <a:lnTo>
                    <a:pt x="234" y="1314"/>
                  </a:lnTo>
                  <a:lnTo>
                    <a:pt x="234" y="1308"/>
                  </a:lnTo>
                  <a:lnTo>
                    <a:pt x="240" y="1308"/>
                  </a:lnTo>
                  <a:lnTo>
                    <a:pt x="240" y="1302"/>
                  </a:lnTo>
                  <a:lnTo>
                    <a:pt x="240" y="1296"/>
                  </a:lnTo>
                  <a:lnTo>
                    <a:pt x="240" y="1290"/>
                  </a:lnTo>
                  <a:lnTo>
                    <a:pt x="246" y="1290"/>
                  </a:lnTo>
                  <a:lnTo>
                    <a:pt x="246" y="1284"/>
                  </a:lnTo>
                  <a:lnTo>
                    <a:pt x="246" y="1278"/>
                  </a:lnTo>
                  <a:lnTo>
                    <a:pt x="252" y="1272"/>
                  </a:lnTo>
                  <a:lnTo>
                    <a:pt x="252" y="1266"/>
                  </a:lnTo>
                  <a:lnTo>
                    <a:pt x="252" y="1260"/>
                  </a:lnTo>
                  <a:lnTo>
                    <a:pt x="258" y="1254"/>
                  </a:lnTo>
                  <a:lnTo>
                    <a:pt x="258" y="1248"/>
                  </a:lnTo>
                  <a:lnTo>
                    <a:pt x="258" y="1242"/>
                  </a:lnTo>
                  <a:lnTo>
                    <a:pt x="258" y="1236"/>
                  </a:lnTo>
                  <a:lnTo>
                    <a:pt x="264" y="1236"/>
                  </a:lnTo>
                  <a:lnTo>
                    <a:pt x="264" y="1230"/>
                  </a:lnTo>
                  <a:lnTo>
                    <a:pt x="264" y="1224"/>
                  </a:lnTo>
                  <a:lnTo>
                    <a:pt x="264" y="1218"/>
                  </a:lnTo>
                  <a:lnTo>
                    <a:pt x="270" y="1218"/>
                  </a:lnTo>
                  <a:lnTo>
                    <a:pt x="270" y="1212"/>
                  </a:lnTo>
                  <a:lnTo>
                    <a:pt x="270" y="1206"/>
                  </a:lnTo>
                  <a:lnTo>
                    <a:pt x="270" y="1200"/>
                  </a:lnTo>
                  <a:lnTo>
                    <a:pt x="270" y="1194"/>
                  </a:lnTo>
                  <a:lnTo>
                    <a:pt x="276" y="1194"/>
                  </a:lnTo>
                  <a:lnTo>
                    <a:pt x="276" y="1188"/>
                  </a:lnTo>
                  <a:lnTo>
                    <a:pt x="276" y="1182"/>
                  </a:lnTo>
                  <a:lnTo>
                    <a:pt x="276" y="1176"/>
                  </a:lnTo>
                  <a:lnTo>
                    <a:pt x="282" y="1170"/>
                  </a:lnTo>
                  <a:lnTo>
                    <a:pt x="282" y="1164"/>
                  </a:lnTo>
                  <a:lnTo>
                    <a:pt x="282" y="1158"/>
                  </a:lnTo>
                  <a:lnTo>
                    <a:pt x="282" y="1152"/>
                  </a:lnTo>
                  <a:lnTo>
                    <a:pt x="288" y="1146"/>
                  </a:lnTo>
                  <a:lnTo>
                    <a:pt x="288" y="1140"/>
                  </a:lnTo>
                  <a:lnTo>
                    <a:pt x="288" y="1134"/>
                  </a:lnTo>
                  <a:lnTo>
                    <a:pt x="288" y="1128"/>
                  </a:lnTo>
                  <a:lnTo>
                    <a:pt x="294" y="1122"/>
                  </a:lnTo>
                  <a:lnTo>
                    <a:pt x="294" y="1116"/>
                  </a:lnTo>
                  <a:lnTo>
                    <a:pt x="294" y="1110"/>
                  </a:lnTo>
                  <a:lnTo>
                    <a:pt x="294" y="1104"/>
                  </a:lnTo>
                  <a:lnTo>
                    <a:pt x="300" y="1104"/>
                  </a:lnTo>
                  <a:lnTo>
                    <a:pt x="300" y="1098"/>
                  </a:lnTo>
                  <a:lnTo>
                    <a:pt x="300" y="1092"/>
                  </a:lnTo>
                  <a:lnTo>
                    <a:pt x="300" y="1086"/>
                  </a:lnTo>
                  <a:lnTo>
                    <a:pt x="300" y="1080"/>
                  </a:lnTo>
                  <a:lnTo>
                    <a:pt x="306" y="1080"/>
                  </a:lnTo>
                  <a:lnTo>
                    <a:pt x="306" y="1074"/>
                  </a:lnTo>
                  <a:lnTo>
                    <a:pt x="306" y="1068"/>
                  </a:lnTo>
                  <a:lnTo>
                    <a:pt x="306" y="1062"/>
                  </a:lnTo>
                  <a:lnTo>
                    <a:pt x="312" y="1062"/>
                  </a:lnTo>
                  <a:lnTo>
                    <a:pt x="312" y="1056"/>
                  </a:lnTo>
                  <a:lnTo>
                    <a:pt x="312" y="1050"/>
                  </a:lnTo>
                  <a:lnTo>
                    <a:pt x="312" y="1044"/>
                  </a:lnTo>
                  <a:lnTo>
                    <a:pt x="318" y="1038"/>
                  </a:lnTo>
                  <a:lnTo>
                    <a:pt x="318" y="1032"/>
                  </a:lnTo>
                  <a:lnTo>
                    <a:pt x="318" y="1026"/>
                  </a:lnTo>
                  <a:lnTo>
                    <a:pt x="324" y="1020"/>
                  </a:lnTo>
                  <a:lnTo>
                    <a:pt x="324" y="1014"/>
                  </a:lnTo>
                  <a:lnTo>
                    <a:pt x="324" y="1008"/>
                  </a:lnTo>
                  <a:lnTo>
                    <a:pt x="330" y="1008"/>
                  </a:lnTo>
                  <a:lnTo>
                    <a:pt x="330" y="1002"/>
                  </a:lnTo>
                  <a:lnTo>
                    <a:pt x="330" y="996"/>
                  </a:lnTo>
                  <a:lnTo>
                    <a:pt x="330" y="990"/>
                  </a:lnTo>
                  <a:lnTo>
                    <a:pt x="336" y="990"/>
                  </a:lnTo>
                  <a:lnTo>
                    <a:pt x="336" y="984"/>
                  </a:lnTo>
                  <a:lnTo>
                    <a:pt x="336" y="978"/>
                  </a:lnTo>
                  <a:lnTo>
                    <a:pt x="342" y="978"/>
                  </a:lnTo>
                  <a:lnTo>
                    <a:pt x="342" y="972"/>
                  </a:lnTo>
                  <a:lnTo>
                    <a:pt x="348" y="972"/>
                  </a:lnTo>
                  <a:lnTo>
                    <a:pt x="348" y="966"/>
                  </a:lnTo>
                  <a:lnTo>
                    <a:pt x="348" y="960"/>
                  </a:lnTo>
                  <a:lnTo>
                    <a:pt x="354" y="960"/>
                  </a:lnTo>
                  <a:lnTo>
                    <a:pt x="354" y="954"/>
                  </a:lnTo>
                  <a:lnTo>
                    <a:pt x="360" y="954"/>
                  </a:lnTo>
                  <a:lnTo>
                    <a:pt x="366" y="954"/>
                  </a:lnTo>
                  <a:lnTo>
                    <a:pt x="372" y="954"/>
                  </a:lnTo>
                  <a:lnTo>
                    <a:pt x="378" y="954"/>
                  </a:lnTo>
                  <a:lnTo>
                    <a:pt x="384" y="960"/>
                  </a:lnTo>
                  <a:lnTo>
                    <a:pt x="390" y="966"/>
                  </a:lnTo>
                  <a:lnTo>
                    <a:pt x="390" y="972"/>
                  </a:lnTo>
                  <a:lnTo>
                    <a:pt x="396" y="972"/>
                  </a:lnTo>
                  <a:lnTo>
                    <a:pt x="396" y="978"/>
                  </a:lnTo>
                  <a:lnTo>
                    <a:pt x="402" y="978"/>
                  </a:lnTo>
                  <a:lnTo>
                    <a:pt x="402" y="984"/>
                  </a:lnTo>
                  <a:lnTo>
                    <a:pt x="402" y="990"/>
                  </a:lnTo>
                  <a:lnTo>
                    <a:pt x="408" y="990"/>
                  </a:lnTo>
                  <a:lnTo>
                    <a:pt x="408" y="996"/>
                  </a:lnTo>
                  <a:lnTo>
                    <a:pt x="408" y="1002"/>
                  </a:lnTo>
                  <a:lnTo>
                    <a:pt x="414" y="1002"/>
                  </a:lnTo>
                  <a:lnTo>
                    <a:pt x="414" y="1008"/>
                  </a:lnTo>
                  <a:lnTo>
                    <a:pt x="414" y="1014"/>
                  </a:lnTo>
                  <a:lnTo>
                    <a:pt x="420" y="1014"/>
                  </a:lnTo>
                  <a:lnTo>
                    <a:pt x="420" y="1020"/>
                  </a:lnTo>
                  <a:lnTo>
                    <a:pt x="420" y="1026"/>
                  </a:lnTo>
                  <a:lnTo>
                    <a:pt x="426" y="1026"/>
                  </a:lnTo>
                  <a:lnTo>
                    <a:pt x="426" y="1032"/>
                  </a:lnTo>
                  <a:lnTo>
                    <a:pt x="426" y="1038"/>
                  </a:lnTo>
                  <a:lnTo>
                    <a:pt x="426" y="1044"/>
                  </a:lnTo>
                  <a:lnTo>
                    <a:pt x="432" y="1044"/>
                  </a:lnTo>
                  <a:lnTo>
                    <a:pt x="432" y="1050"/>
                  </a:lnTo>
                  <a:lnTo>
                    <a:pt x="432" y="1056"/>
                  </a:lnTo>
                  <a:lnTo>
                    <a:pt x="438" y="1056"/>
                  </a:lnTo>
                  <a:lnTo>
                    <a:pt x="438" y="1062"/>
                  </a:lnTo>
                  <a:lnTo>
                    <a:pt x="438" y="1068"/>
                  </a:lnTo>
                  <a:lnTo>
                    <a:pt x="438" y="1074"/>
                  </a:lnTo>
                  <a:lnTo>
                    <a:pt x="444" y="1074"/>
                  </a:lnTo>
                  <a:lnTo>
                    <a:pt x="444" y="1080"/>
                  </a:lnTo>
                  <a:lnTo>
                    <a:pt x="444" y="1086"/>
                  </a:lnTo>
                  <a:lnTo>
                    <a:pt x="450" y="1086"/>
                  </a:lnTo>
                  <a:lnTo>
                    <a:pt x="450" y="1092"/>
                  </a:lnTo>
                  <a:lnTo>
                    <a:pt x="450" y="1098"/>
                  </a:lnTo>
                  <a:lnTo>
                    <a:pt x="456" y="1104"/>
                  </a:lnTo>
                  <a:lnTo>
                    <a:pt x="456" y="1110"/>
                  </a:lnTo>
                  <a:lnTo>
                    <a:pt x="456" y="1116"/>
                  </a:lnTo>
                  <a:lnTo>
                    <a:pt x="462" y="1116"/>
                  </a:lnTo>
                  <a:lnTo>
                    <a:pt x="462" y="1122"/>
                  </a:lnTo>
                  <a:lnTo>
                    <a:pt x="462" y="1128"/>
                  </a:lnTo>
                  <a:lnTo>
                    <a:pt x="468" y="1128"/>
                  </a:lnTo>
                  <a:lnTo>
                    <a:pt x="468" y="1134"/>
                  </a:lnTo>
                  <a:lnTo>
                    <a:pt x="468" y="1140"/>
                  </a:lnTo>
                  <a:lnTo>
                    <a:pt x="474" y="1140"/>
                  </a:lnTo>
                  <a:lnTo>
                    <a:pt x="474" y="1146"/>
                  </a:lnTo>
                  <a:lnTo>
                    <a:pt x="474" y="1152"/>
                  </a:lnTo>
                  <a:lnTo>
                    <a:pt x="480" y="1152"/>
                  </a:lnTo>
                  <a:lnTo>
                    <a:pt x="480" y="1158"/>
                  </a:lnTo>
                  <a:lnTo>
                    <a:pt x="480" y="1164"/>
                  </a:lnTo>
                  <a:lnTo>
                    <a:pt x="486" y="1164"/>
                  </a:lnTo>
                  <a:lnTo>
                    <a:pt x="486" y="1170"/>
                  </a:lnTo>
                  <a:lnTo>
                    <a:pt x="492" y="1170"/>
                  </a:lnTo>
                  <a:lnTo>
                    <a:pt x="492" y="1176"/>
                  </a:lnTo>
                  <a:lnTo>
                    <a:pt x="498" y="1176"/>
                  </a:lnTo>
                  <a:lnTo>
                    <a:pt x="498" y="1182"/>
                  </a:lnTo>
                  <a:lnTo>
                    <a:pt x="504" y="1182"/>
                  </a:lnTo>
                  <a:lnTo>
                    <a:pt x="504" y="1188"/>
                  </a:lnTo>
                  <a:lnTo>
                    <a:pt x="510" y="1188"/>
                  </a:lnTo>
                  <a:lnTo>
                    <a:pt x="510" y="1194"/>
                  </a:lnTo>
                  <a:lnTo>
                    <a:pt x="516" y="1194"/>
                  </a:lnTo>
                  <a:lnTo>
                    <a:pt x="522" y="1194"/>
                  </a:lnTo>
                  <a:lnTo>
                    <a:pt x="528" y="1194"/>
                  </a:lnTo>
                  <a:lnTo>
                    <a:pt x="528" y="1188"/>
                  </a:lnTo>
                  <a:lnTo>
                    <a:pt x="534" y="1188"/>
                  </a:lnTo>
                  <a:lnTo>
                    <a:pt x="540" y="1188"/>
                  </a:lnTo>
                  <a:lnTo>
                    <a:pt x="540" y="1182"/>
                  </a:lnTo>
                  <a:lnTo>
                    <a:pt x="546" y="1182"/>
                  </a:lnTo>
                  <a:lnTo>
                    <a:pt x="546" y="1176"/>
                  </a:lnTo>
                  <a:lnTo>
                    <a:pt x="552" y="1176"/>
                  </a:lnTo>
                  <a:lnTo>
                    <a:pt x="552" y="1170"/>
                  </a:lnTo>
                  <a:lnTo>
                    <a:pt x="558" y="1170"/>
                  </a:lnTo>
                  <a:lnTo>
                    <a:pt x="558" y="1164"/>
                  </a:lnTo>
                  <a:lnTo>
                    <a:pt x="558" y="1158"/>
                  </a:lnTo>
                  <a:lnTo>
                    <a:pt x="564" y="1158"/>
                  </a:lnTo>
                  <a:lnTo>
                    <a:pt x="564" y="1152"/>
                  </a:lnTo>
                  <a:lnTo>
                    <a:pt x="570" y="1152"/>
                  </a:lnTo>
                  <a:lnTo>
                    <a:pt x="570" y="1146"/>
                  </a:lnTo>
                  <a:lnTo>
                    <a:pt x="570" y="1140"/>
                  </a:lnTo>
                  <a:lnTo>
                    <a:pt x="576" y="1140"/>
                  </a:lnTo>
                  <a:lnTo>
                    <a:pt x="576" y="1134"/>
                  </a:lnTo>
                  <a:lnTo>
                    <a:pt x="576" y="1128"/>
                  </a:lnTo>
                  <a:lnTo>
                    <a:pt x="582" y="1128"/>
                  </a:lnTo>
                  <a:lnTo>
                    <a:pt x="582" y="1122"/>
                  </a:lnTo>
                  <a:lnTo>
                    <a:pt x="588" y="1116"/>
                  </a:lnTo>
                  <a:lnTo>
                    <a:pt x="588" y="1110"/>
                  </a:lnTo>
                  <a:lnTo>
                    <a:pt x="594" y="1110"/>
                  </a:lnTo>
                  <a:lnTo>
                    <a:pt x="594" y="1104"/>
                  </a:lnTo>
                  <a:lnTo>
                    <a:pt x="594" y="1098"/>
                  </a:lnTo>
                  <a:lnTo>
                    <a:pt x="600" y="1098"/>
                  </a:lnTo>
                  <a:lnTo>
                    <a:pt x="600" y="1092"/>
                  </a:lnTo>
                  <a:lnTo>
                    <a:pt x="600" y="1086"/>
                  </a:lnTo>
                  <a:lnTo>
                    <a:pt x="606" y="1086"/>
                  </a:lnTo>
                  <a:lnTo>
                    <a:pt x="606" y="1080"/>
                  </a:lnTo>
                  <a:lnTo>
                    <a:pt x="606" y="1074"/>
                  </a:lnTo>
                  <a:lnTo>
                    <a:pt x="612" y="1074"/>
                  </a:lnTo>
                  <a:lnTo>
                    <a:pt x="612" y="1068"/>
                  </a:lnTo>
                  <a:lnTo>
                    <a:pt x="618" y="1068"/>
                  </a:lnTo>
                  <a:lnTo>
                    <a:pt x="618" y="1062"/>
                  </a:lnTo>
                  <a:lnTo>
                    <a:pt x="618" y="1056"/>
                  </a:lnTo>
                  <a:lnTo>
                    <a:pt x="624" y="1056"/>
                  </a:lnTo>
                  <a:lnTo>
                    <a:pt x="624" y="1050"/>
                  </a:lnTo>
                  <a:lnTo>
                    <a:pt x="630" y="1050"/>
                  </a:lnTo>
                  <a:lnTo>
                    <a:pt x="630" y="1044"/>
                  </a:lnTo>
                  <a:lnTo>
                    <a:pt x="630" y="1038"/>
                  </a:lnTo>
                  <a:lnTo>
                    <a:pt x="636" y="1038"/>
                  </a:lnTo>
                  <a:lnTo>
                    <a:pt x="636" y="1032"/>
                  </a:lnTo>
                  <a:lnTo>
                    <a:pt x="642" y="1032"/>
                  </a:lnTo>
                  <a:lnTo>
                    <a:pt x="642" y="1026"/>
                  </a:lnTo>
                  <a:lnTo>
                    <a:pt x="648" y="1026"/>
                  </a:lnTo>
                  <a:lnTo>
                    <a:pt x="648" y="1020"/>
                  </a:lnTo>
                  <a:lnTo>
                    <a:pt x="654" y="1020"/>
                  </a:lnTo>
                  <a:lnTo>
                    <a:pt x="660" y="1020"/>
                  </a:lnTo>
                  <a:lnTo>
                    <a:pt x="660" y="1014"/>
                  </a:lnTo>
                  <a:lnTo>
                    <a:pt x="666" y="1014"/>
                  </a:lnTo>
                  <a:lnTo>
                    <a:pt x="672" y="1014"/>
                  </a:lnTo>
                  <a:lnTo>
                    <a:pt x="678" y="1014"/>
                  </a:lnTo>
                  <a:lnTo>
                    <a:pt x="684" y="1020"/>
                  </a:lnTo>
                  <a:lnTo>
                    <a:pt x="690" y="1020"/>
                  </a:lnTo>
                  <a:lnTo>
                    <a:pt x="690" y="1026"/>
                  </a:lnTo>
                  <a:lnTo>
                    <a:pt x="696" y="1026"/>
                  </a:lnTo>
                  <a:lnTo>
                    <a:pt x="702" y="1026"/>
                  </a:lnTo>
                  <a:lnTo>
                    <a:pt x="702" y="1032"/>
                  </a:lnTo>
                  <a:lnTo>
                    <a:pt x="708" y="1032"/>
                  </a:lnTo>
                  <a:lnTo>
                    <a:pt x="708" y="1038"/>
                  </a:lnTo>
                  <a:lnTo>
                    <a:pt x="714" y="1038"/>
                  </a:lnTo>
                  <a:lnTo>
                    <a:pt x="714" y="1044"/>
                  </a:lnTo>
                  <a:lnTo>
                    <a:pt x="714" y="1050"/>
                  </a:lnTo>
                  <a:lnTo>
                    <a:pt x="720" y="1050"/>
                  </a:lnTo>
                  <a:lnTo>
                    <a:pt x="720" y="1056"/>
                  </a:lnTo>
                  <a:lnTo>
                    <a:pt x="726" y="1056"/>
                  </a:lnTo>
                  <a:lnTo>
                    <a:pt x="726" y="1062"/>
                  </a:lnTo>
                  <a:lnTo>
                    <a:pt x="732" y="1062"/>
                  </a:lnTo>
                  <a:lnTo>
                    <a:pt x="732" y="1068"/>
                  </a:lnTo>
                  <a:lnTo>
                    <a:pt x="732" y="1074"/>
                  </a:lnTo>
                  <a:lnTo>
                    <a:pt x="738" y="1074"/>
                  </a:lnTo>
                  <a:lnTo>
                    <a:pt x="738" y="1080"/>
                  </a:lnTo>
                  <a:lnTo>
                    <a:pt x="744" y="1080"/>
                  </a:lnTo>
                  <a:lnTo>
                    <a:pt x="744" y="1086"/>
                  </a:lnTo>
                  <a:lnTo>
                    <a:pt x="744" y="1092"/>
                  </a:lnTo>
                  <a:lnTo>
                    <a:pt x="750" y="1092"/>
                  </a:lnTo>
                  <a:lnTo>
                    <a:pt x="750" y="1098"/>
                  </a:lnTo>
                  <a:lnTo>
                    <a:pt x="756" y="1098"/>
                  </a:lnTo>
                  <a:lnTo>
                    <a:pt x="756" y="1104"/>
                  </a:lnTo>
                  <a:lnTo>
                    <a:pt x="762" y="1110"/>
                  </a:lnTo>
                  <a:lnTo>
                    <a:pt x="762" y="1116"/>
                  </a:lnTo>
                  <a:lnTo>
                    <a:pt x="768" y="1116"/>
                  </a:lnTo>
                  <a:lnTo>
                    <a:pt x="768" y="1122"/>
                  </a:lnTo>
                  <a:lnTo>
                    <a:pt x="774" y="1122"/>
                  </a:lnTo>
                  <a:lnTo>
                    <a:pt x="774" y="1128"/>
                  </a:lnTo>
                  <a:lnTo>
                    <a:pt x="780" y="1128"/>
                  </a:lnTo>
                  <a:lnTo>
                    <a:pt x="780" y="1134"/>
                  </a:lnTo>
                  <a:lnTo>
                    <a:pt x="786" y="1134"/>
                  </a:lnTo>
                  <a:lnTo>
                    <a:pt x="786" y="1140"/>
                  </a:lnTo>
                  <a:lnTo>
                    <a:pt x="792" y="1140"/>
                  </a:lnTo>
                  <a:lnTo>
                    <a:pt x="792" y="1146"/>
                  </a:lnTo>
                  <a:lnTo>
                    <a:pt x="798" y="1146"/>
                  </a:lnTo>
                  <a:lnTo>
                    <a:pt x="798" y="1152"/>
                  </a:lnTo>
                  <a:lnTo>
                    <a:pt x="804" y="1152"/>
                  </a:lnTo>
                  <a:lnTo>
                    <a:pt x="810" y="1152"/>
                  </a:lnTo>
                  <a:lnTo>
                    <a:pt x="810" y="1158"/>
                  </a:lnTo>
                  <a:lnTo>
                    <a:pt x="816" y="1158"/>
                  </a:lnTo>
                  <a:lnTo>
                    <a:pt x="822" y="1158"/>
                  </a:lnTo>
                  <a:lnTo>
                    <a:pt x="828" y="1158"/>
                  </a:lnTo>
                  <a:lnTo>
                    <a:pt x="828" y="1152"/>
                  </a:lnTo>
                  <a:lnTo>
                    <a:pt x="834" y="1152"/>
                  </a:lnTo>
                  <a:lnTo>
                    <a:pt x="840" y="1152"/>
                  </a:lnTo>
                  <a:lnTo>
                    <a:pt x="846" y="1152"/>
                  </a:lnTo>
                  <a:lnTo>
                    <a:pt x="846" y="1146"/>
                  </a:lnTo>
                  <a:lnTo>
                    <a:pt x="852" y="1146"/>
                  </a:lnTo>
                  <a:lnTo>
                    <a:pt x="852" y="1140"/>
                  </a:lnTo>
                  <a:lnTo>
                    <a:pt x="858" y="1140"/>
                  </a:lnTo>
                  <a:lnTo>
                    <a:pt x="858" y="1134"/>
                  </a:lnTo>
                  <a:lnTo>
                    <a:pt x="864" y="1134"/>
                  </a:lnTo>
                  <a:lnTo>
                    <a:pt x="864" y="1128"/>
                  </a:lnTo>
                  <a:lnTo>
                    <a:pt x="870" y="1128"/>
                  </a:lnTo>
                  <a:lnTo>
                    <a:pt x="870" y="1122"/>
                  </a:lnTo>
                  <a:lnTo>
                    <a:pt x="876" y="1122"/>
                  </a:lnTo>
                  <a:lnTo>
                    <a:pt x="876" y="1116"/>
                  </a:lnTo>
                  <a:lnTo>
                    <a:pt x="882" y="1116"/>
                  </a:lnTo>
                  <a:lnTo>
                    <a:pt x="882" y="1110"/>
                  </a:lnTo>
                  <a:lnTo>
                    <a:pt x="888" y="1110"/>
                  </a:lnTo>
                  <a:lnTo>
                    <a:pt x="888" y="1104"/>
                  </a:lnTo>
                  <a:lnTo>
                    <a:pt x="894" y="1104"/>
                  </a:lnTo>
                  <a:lnTo>
                    <a:pt x="894" y="1098"/>
                  </a:lnTo>
                  <a:lnTo>
                    <a:pt x="900" y="1098"/>
                  </a:lnTo>
                  <a:lnTo>
                    <a:pt x="900" y="1092"/>
                  </a:lnTo>
                  <a:lnTo>
                    <a:pt x="900" y="1086"/>
                  </a:lnTo>
                  <a:lnTo>
                    <a:pt x="906" y="1086"/>
                  </a:lnTo>
                  <a:lnTo>
                    <a:pt x="906" y="1080"/>
                  </a:lnTo>
                  <a:lnTo>
                    <a:pt x="912" y="1080"/>
                  </a:lnTo>
                  <a:lnTo>
                    <a:pt x="912" y="1074"/>
                  </a:lnTo>
                  <a:lnTo>
                    <a:pt x="918" y="1074"/>
                  </a:lnTo>
                  <a:lnTo>
                    <a:pt x="918" y="1068"/>
                  </a:lnTo>
                  <a:lnTo>
                    <a:pt x="924" y="1068"/>
                  </a:lnTo>
                  <a:lnTo>
                    <a:pt x="924" y="1062"/>
                  </a:lnTo>
                  <a:lnTo>
                    <a:pt x="930" y="1062"/>
                  </a:lnTo>
                  <a:lnTo>
                    <a:pt x="930" y="1056"/>
                  </a:lnTo>
                  <a:lnTo>
                    <a:pt x="936" y="1056"/>
                  </a:lnTo>
                  <a:lnTo>
                    <a:pt x="936" y="1050"/>
                  </a:lnTo>
                  <a:lnTo>
                    <a:pt x="942" y="1050"/>
                  </a:lnTo>
                  <a:lnTo>
                    <a:pt x="948" y="1050"/>
                  </a:lnTo>
                  <a:lnTo>
                    <a:pt x="948" y="1044"/>
                  </a:lnTo>
                  <a:lnTo>
                    <a:pt x="954" y="1044"/>
                  </a:lnTo>
                </a:path>
              </a:pathLst>
            </a:custGeom>
            <a:noFill/>
            <a:ln w="19050" cmpd="sng">
              <a:solidFill>
                <a:srgbClr val="FF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74113" name="Line 1057">
            <a:extLst>
              <a:ext uri="{FF2B5EF4-FFF2-40B4-BE49-F238E27FC236}">
                <a16:creationId xmlns:a16="http://schemas.microsoft.com/office/drawing/2014/main" id="{C42F1614-3B4A-5441-87E8-B0EEE28E9A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8763" y="4567238"/>
            <a:ext cx="0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114" name="Rectangle 1058">
            <a:extLst>
              <a:ext uri="{FF2B5EF4-FFF2-40B4-BE49-F238E27FC236}">
                <a16:creationId xmlns:a16="http://schemas.microsoft.com/office/drawing/2014/main" id="{F1E9850B-451A-BF45-8F0C-3A34CAA0A7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8563" y="169864"/>
            <a:ext cx="8139112" cy="515206"/>
          </a:xfrm>
          <a:noFill/>
          <a:ln/>
        </p:spPr>
        <p:txBody>
          <a:bodyPr/>
          <a:lstStyle/>
          <a:p>
            <a:r>
              <a:rPr lang="it-IT" altLang="it-IT"/>
              <a:t>Perché non usiamo un filtro ideale?</a:t>
            </a:r>
          </a:p>
        </p:txBody>
      </p:sp>
    </p:spTree>
    <p:extLst>
      <p:ext uri="{BB962C8B-B14F-4D97-AF65-F5344CB8AC3E}">
        <p14:creationId xmlns:p14="http://schemas.microsoft.com/office/powerpoint/2010/main" val="209553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25006A96-25F5-394E-AD67-94D0F42C6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0650" y="158750"/>
            <a:ext cx="7924800" cy="515206"/>
          </a:xfrm>
        </p:spPr>
        <p:txBody>
          <a:bodyPr/>
          <a:lstStyle/>
          <a:p>
            <a:r>
              <a:rPr lang="it-IT" altLang="it-IT"/>
              <a:t>Organo di Tenuta: ZOH</a:t>
            </a:r>
            <a:endParaRPr lang="en-GB" altLang="it-IT"/>
          </a:p>
        </p:txBody>
      </p:sp>
      <p:sp>
        <p:nvSpPr>
          <p:cNvPr id="70723" name="Rectangle 67">
            <a:extLst>
              <a:ext uri="{FF2B5EF4-FFF2-40B4-BE49-F238E27FC236}">
                <a16:creationId xmlns:a16="http://schemas.microsoft.com/office/drawing/2014/main" id="{C3060C00-F3A0-5641-8AE1-4D3F51463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813" y="1200150"/>
            <a:ext cx="9271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 y</a:t>
            </a:r>
            <a:r>
              <a:rPr lang="it-IT" altLang="it-IT" sz="2000" baseline="30000"/>
              <a:t>*</a:t>
            </a:r>
            <a:r>
              <a:rPr lang="it-IT" altLang="it-IT" sz="2000"/>
              <a:t>(t)</a:t>
            </a:r>
          </a:p>
        </p:txBody>
      </p:sp>
      <p:sp>
        <p:nvSpPr>
          <p:cNvPr id="70724" name="Line 68">
            <a:extLst>
              <a:ext uri="{FF2B5EF4-FFF2-40B4-BE49-F238E27FC236}">
                <a16:creationId xmlns:a16="http://schemas.microsoft.com/office/drawing/2014/main" id="{6993188D-CE56-0F4F-8CA1-88C737D86A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8488" y="1293814"/>
            <a:ext cx="0" cy="962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0725" name="Line 69">
            <a:extLst>
              <a:ext uri="{FF2B5EF4-FFF2-40B4-BE49-F238E27FC236}">
                <a16:creationId xmlns:a16="http://schemas.microsoft.com/office/drawing/2014/main" id="{0C59C9D0-29CA-3841-806F-DED96ADD8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9400" y="2255838"/>
            <a:ext cx="3316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0726" name="Freeform 70">
            <a:extLst>
              <a:ext uri="{FF2B5EF4-FFF2-40B4-BE49-F238E27FC236}">
                <a16:creationId xmlns:a16="http://schemas.microsoft.com/office/drawing/2014/main" id="{506940AD-F1D1-664D-8F35-9B872A52B2EB}"/>
              </a:ext>
            </a:extLst>
          </p:cNvPr>
          <p:cNvSpPr>
            <a:spLocks/>
          </p:cNvSpPr>
          <p:nvPr/>
        </p:nvSpPr>
        <p:spPr bwMode="auto">
          <a:xfrm>
            <a:off x="1885951" y="1520825"/>
            <a:ext cx="2455863" cy="439738"/>
          </a:xfrm>
          <a:custGeom>
            <a:avLst/>
            <a:gdLst>
              <a:gd name="T0" fmla="*/ 0 w 1160"/>
              <a:gd name="T1" fmla="*/ 105 h 370"/>
              <a:gd name="T2" fmla="*/ 13 w 1160"/>
              <a:gd name="T3" fmla="*/ 91 h 370"/>
              <a:gd name="T4" fmla="*/ 30 w 1160"/>
              <a:gd name="T5" fmla="*/ 79 h 370"/>
              <a:gd name="T6" fmla="*/ 49 w 1160"/>
              <a:gd name="T7" fmla="*/ 65 h 370"/>
              <a:gd name="T8" fmla="*/ 74 w 1160"/>
              <a:gd name="T9" fmla="*/ 53 h 370"/>
              <a:gd name="T10" fmla="*/ 101 w 1160"/>
              <a:gd name="T11" fmla="*/ 39 h 370"/>
              <a:gd name="T12" fmla="*/ 134 w 1160"/>
              <a:gd name="T13" fmla="*/ 25 h 370"/>
              <a:gd name="T14" fmla="*/ 167 w 1160"/>
              <a:gd name="T15" fmla="*/ 12 h 370"/>
              <a:gd name="T16" fmla="*/ 203 w 1160"/>
              <a:gd name="T17" fmla="*/ 4 h 370"/>
              <a:gd name="T18" fmla="*/ 239 w 1160"/>
              <a:gd name="T19" fmla="*/ 0 h 370"/>
              <a:gd name="T20" fmla="*/ 277 w 1160"/>
              <a:gd name="T21" fmla="*/ 0 h 370"/>
              <a:gd name="T22" fmla="*/ 316 w 1160"/>
              <a:gd name="T23" fmla="*/ 6 h 370"/>
              <a:gd name="T24" fmla="*/ 338 w 1160"/>
              <a:gd name="T25" fmla="*/ 9 h 370"/>
              <a:gd name="T26" fmla="*/ 360 w 1160"/>
              <a:gd name="T27" fmla="*/ 16 h 370"/>
              <a:gd name="T28" fmla="*/ 384 w 1160"/>
              <a:gd name="T29" fmla="*/ 25 h 370"/>
              <a:gd name="T30" fmla="*/ 409 w 1160"/>
              <a:gd name="T31" fmla="*/ 35 h 370"/>
              <a:gd name="T32" fmla="*/ 434 w 1160"/>
              <a:gd name="T33" fmla="*/ 47 h 370"/>
              <a:gd name="T34" fmla="*/ 461 w 1160"/>
              <a:gd name="T35" fmla="*/ 61 h 370"/>
              <a:gd name="T36" fmla="*/ 516 w 1160"/>
              <a:gd name="T37" fmla="*/ 93 h 370"/>
              <a:gd name="T38" fmla="*/ 571 w 1160"/>
              <a:gd name="T39" fmla="*/ 124 h 370"/>
              <a:gd name="T40" fmla="*/ 596 w 1160"/>
              <a:gd name="T41" fmla="*/ 140 h 370"/>
              <a:gd name="T42" fmla="*/ 623 w 1160"/>
              <a:gd name="T43" fmla="*/ 158 h 370"/>
              <a:gd name="T44" fmla="*/ 673 w 1160"/>
              <a:gd name="T45" fmla="*/ 194 h 370"/>
              <a:gd name="T46" fmla="*/ 725 w 1160"/>
              <a:gd name="T47" fmla="*/ 231 h 370"/>
              <a:gd name="T48" fmla="*/ 752 w 1160"/>
              <a:gd name="T49" fmla="*/ 249 h 370"/>
              <a:gd name="T50" fmla="*/ 780 w 1160"/>
              <a:gd name="T51" fmla="*/ 263 h 370"/>
              <a:gd name="T52" fmla="*/ 838 w 1160"/>
              <a:gd name="T53" fmla="*/ 287 h 370"/>
              <a:gd name="T54" fmla="*/ 901 w 1160"/>
              <a:gd name="T55" fmla="*/ 308 h 370"/>
              <a:gd name="T56" fmla="*/ 961 w 1160"/>
              <a:gd name="T57" fmla="*/ 326 h 370"/>
              <a:gd name="T58" fmla="*/ 989 w 1160"/>
              <a:gd name="T59" fmla="*/ 333 h 370"/>
              <a:gd name="T60" fmla="*/ 1013 w 1160"/>
              <a:gd name="T61" fmla="*/ 340 h 370"/>
              <a:gd name="T62" fmla="*/ 1057 w 1160"/>
              <a:gd name="T63" fmla="*/ 352 h 370"/>
              <a:gd name="T64" fmla="*/ 1099 w 1160"/>
              <a:gd name="T65" fmla="*/ 361 h 370"/>
              <a:gd name="T66" fmla="*/ 1132 w 1160"/>
              <a:gd name="T67" fmla="*/ 366 h 370"/>
              <a:gd name="T68" fmla="*/ 1159 w 1160"/>
              <a:gd name="T69" fmla="*/ 369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60" h="370">
                <a:moveTo>
                  <a:pt x="0" y="105"/>
                </a:moveTo>
                <a:lnTo>
                  <a:pt x="13" y="91"/>
                </a:lnTo>
                <a:lnTo>
                  <a:pt x="30" y="79"/>
                </a:lnTo>
                <a:lnTo>
                  <a:pt x="49" y="65"/>
                </a:lnTo>
                <a:lnTo>
                  <a:pt x="74" y="53"/>
                </a:lnTo>
                <a:lnTo>
                  <a:pt x="101" y="39"/>
                </a:lnTo>
                <a:lnTo>
                  <a:pt x="134" y="25"/>
                </a:lnTo>
                <a:lnTo>
                  <a:pt x="167" y="12"/>
                </a:lnTo>
                <a:lnTo>
                  <a:pt x="203" y="4"/>
                </a:lnTo>
                <a:lnTo>
                  <a:pt x="239" y="0"/>
                </a:lnTo>
                <a:lnTo>
                  <a:pt x="277" y="0"/>
                </a:lnTo>
                <a:lnTo>
                  <a:pt x="316" y="6"/>
                </a:lnTo>
                <a:lnTo>
                  <a:pt x="338" y="9"/>
                </a:lnTo>
                <a:lnTo>
                  <a:pt x="360" y="16"/>
                </a:lnTo>
                <a:lnTo>
                  <a:pt x="384" y="25"/>
                </a:lnTo>
                <a:lnTo>
                  <a:pt x="409" y="35"/>
                </a:lnTo>
                <a:lnTo>
                  <a:pt x="434" y="47"/>
                </a:lnTo>
                <a:lnTo>
                  <a:pt x="461" y="61"/>
                </a:lnTo>
                <a:lnTo>
                  <a:pt x="516" y="93"/>
                </a:lnTo>
                <a:lnTo>
                  <a:pt x="571" y="124"/>
                </a:lnTo>
                <a:lnTo>
                  <a:pt x="596" y="140"/>
                </a:lnTo>
                <a:lnTo>
                  <a:pt x="623" y="158"/>
                </a:lnTo>
                <a:lnTo>
                  <a:pt x="673" y="194"/>
                </a:lnTo>
                <a:lnTo>
                  <a:pt x="725" y="231"/>
                </a:lnTo>
                <a:lnTo>
                  <a:pt x="752" y="249"/>
                </a:lnTo>
                <a:lnTo>
                  <a:pt x="780" y="263"/>
                </a:lnTo>
                <a:lnTo>
                  <a:pt x="838" y="287"/>
                </a:lnTo>
                <a:lnTo>
                  <a:pt x="901" y="308"/>
                </a:lnTo>
                <a:lnTo>
                  <a:pt x="961" y="326"/>
                </a:lnTo>
                <a:lnTo>
                  <a:pt x="989" y="333"/>
                </a:lnTo>
                <a:lnTo>
                  <a:pt x="1013" y="340"/>
                </a:lnTo>
                <a:lnTo>
                  <a:pt x="1057" y="352"/>
                </a:lnTo>
                <a:lnTo>
                  <a:pt x="1099" y="361"/>
                </a:lnTo>
                <a:lnTo>
                  <a:pt x="1132" y="366"/>
                </a:lnTo>
                <a:lnTo>
                  <a:pt x="1159" y="369"/>
                </a:lnTo>
              </a:path>
            </a:pathLst>
          </a:custGeom>
          <a:noFill/>
          <a:ln w="19050" cap="flat" cmpd="sng">
            <a:solidFill>
              <a:srgbClr val="FF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727" name="Line 71">
            <a:extLst>
              <a:ext uri="{FF2B5EF4-FFF2-40B4-BE49-F238E27FC236}">
                <a16:creationId xmlns:a16="http://schemas.microsoft.com/office/drawing/2014/main" id="{4AC05DC3-5FF9-3749-BF71-0B6CDA1BE2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3250" y="1647826"/>
            <a:ext cx="0" cy="5762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0728" name="Line 72">
            <a:extLst>
              <a:ext uri="{FF2B5EF4-FFF2-40B4-BE49-F238E27FC236}">
                <a16:creationId xmlns:a16="http://schemas.microsoft.com/office/drawing/2014/main" id="{30577A1D-C09C-1844-97EB-F815C1D339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9650" y="1527175"/>
            <a:ext cx="0" cy="7191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0729" name="Line 73">
            <a:extLst>
              <a:ext uri="{FF2B5EF4-FFF2-40B4-BE49-F238E27FC236}">
                <a16:creationId xmlns:a16="http://schemas.microsoft.com/office/drawing/2014/main" id="{7EE43963-BD76-154E-B709-BE325C56A9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8750" y="1547813"/>
            <a:ext cx="0" cy="7048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0730" name="Line 74">
            <a:extLst>
              <a:ext uri="{FF2B5EF4-FFF2-40B4-BE49-F238E27FC236}">
                <a16:creationId xmlns:a16="http://schemas.microsoft.com/office/drawing/2014/main" id="{A72F1C1C-1625-F846-91BF-66D827EA29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7850" y="1676401"/>
            <a:ext cx="0" cy="5762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0731" name="Line 75">
            <a:extLst>
              <a:ext uri="{FF2B5EF4-FFF2-40B4-BE49-F238E27FC236}">
                <a16:creationId xmlns:a16="http://schemas.microsoft.com/office/drawing/2014/main" id="{82E29116-88F8-D64B-AB69-F4E250E244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6950" y="1833563"/>
            <a:ext cx="0" cy="4127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0732" name="Line 76">
            <a:extLst>
              <a:ext uri="{FF2B5EF4-FFF2-40B4-BE49-F238E27FC236}">
                <a16:creationId xmlns:a16="http://schemas.microsoft.com/office/drawing/2014/main" id="{A922F697-6251-1B4E-BDD0-D12058D8F7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43350" y="1919289"/>
            <a:ext cx="0" cy="3333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0733" name="Rectangle 77">
            <a:extLst>
              <a:ext uri="{FF2B5EF4-FFF2-40B4-BE49-F238E27FC236}">
                <a16:creationId xmlns:a16="http://schemas.microsoft.com/office/drawing/2014/main" id="{52B119EE-70FC-C04A-B11D-371CF31A8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2179638"/>
            <a:ext cx="199093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0   1   2   3  4</a:t>
            </a:r>
          </a:p>
        </p:txBody>
      </p:sp>
      <p:sp>
        <p:nvSpPr>
          <p:cNvPr id="70734" name="Line 78">
            <a:extLst>
              <a:ext uri="{FF2B5EF4-FFF2-40B4-BE49-F238E27FC236}">
                <a16:creationId xmlns:a16="http://schemas.microsoft.com/office/drawing/2014/main" id="{58998166-F8BF-B94A-9195-04903BC0F2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4888" y="1293814"/>
            <a:ext cx="0" cy="962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0735" name="Line 79">
            <a:extLst>
              <a:ext uri="{FF2B5EF4-FFF2-40B4-BE49-F238E27FC236}">
                <a16:creationId xmlns:a16="http://schemas.microsoft.com/office/drawing/2014/main" id="{BAD87956-13B2-7549-B3D3-E57F4B2BF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800" y="2255838"/>
            <a:ext cx="3316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0736" name="Freeform 80">
            <a:extLst>
              <a:ext uri="{FF2B5EF4-FFF2-40B4-BE49-F238E27FC236}">
                <a16:creationId xmlns:a16="http://schemas.microsoft.com/office/drawing/2014/main" id="{EC42AFB4-6D58-1943-95D8-5ED9CB885A11}"/>
              </a:ext>
            </a:extLst>
          </p:cNvPr>
          <p:cNvSpPr>
            <a:spLocks/>
          </p:cNvSpPr>
          <p:nvPr/>
        </p:nvSpPr>
        <p:spPr bwMode="auto">
          <a:xfrm>
            <a:off x="6103938" y="1552576"/>
            <a:ext cx="2451100" cy="441325"/>
          </a:xfrm>
          <a:custGeom>
            <a:avLst/>
            <a:gdLst>
              <a:gd name="T0" fmla="*/ 0 w 1158"/>
              <a:gd name="T1" fmla="*/ 105 h 370"/>
              <a:gd name="T2" fmla="*/ 29 w 1158"/>
              <a:gd name="T3" fmla="*/ 79 h 370"/>
              <a:gd name="T4" fmla="*/ 47 w 1158"/>
              <a:gd name="T5" fmla="*/ 65 h 370"/>
              <a:gd name="T6" fmla="*/ 71 w 1158"/>
              <a:gd name="T7" fmla="*/ 53 h 370"/>
              <a:gd name="T8" fmla="*/ 101 w 1158"/>
              <a:gd name="T9" fmla="*/ 39 h 370"/>
              <a:gd name="T10" fmla="*/ 130 w 1158"/>
              <a:gd name="T11" fmla="*/ 25 h 370"/>
              <a:gd name="T12" fmla="*/ 166 w 1158"/>
              <a:gd name="T13" fmla="*/ 12 h 370"/>
              <a:gd name="T14" fmla="*/ 202 w 1158"/>
              <a:gd name="T15" fmla="*/ 4 h 370"/>
              <a:gd name="T16" fmla="*/ 237 w 1158"/>
              <a:gd name="T17" fmla="*/ 0 h 370"/>
              <a:gd name="T18" fmla="*/ 273 w 1158"/>
              <a:gd name="T19" fmla="*/ 0 h 370"/>
              <a:gd name="T20" fmla="*/ 314 w 1158"/>
              <a:gd name="T21" fmla="*/ 6 h 370"/>
              <a:gd name="T22" fmla="*/ 332 w 1158"/>
              <a:gd name="T23" fmla="*/ 9 h 370"/>
              <a:gd name="T24" fmla="*/ 356 w 1158"/>
              <a:gd name="T25" fmla="*/ 16 h 370"/>
              <a:gd name="T26" fmla="*/ 380 w 1158"/>
              <a:gd name="T27" fmla="*/ 25 h 370"/>
              <a:gd name="T28" fmla="*/ 403 w 1158"/>
              <a:gd name="T29" fmla="*/ 35 h 370"/>
              <a:gd name="T30" fmla="*/ 433 w 1158"/>
              <a:gd name="T31" fmla="*/ 47 h 370"/>
              <a:gd name="T32" fmla="*/ 457 w 1158"/>
              <a:gd name="T33" fmla="*/ 61 h 370"/>
              <a:gd name="T34" fmla="*/ 516 w 1158"/>
              <a:gd name="T35" fmla="*/ 93 h 370"/>
              <a:gd name="T36" fmla="*/ 569 w 1158"/>
              <a:gd name="T37" fmla="*/ 124 h 370"/>
              <a:gd name="T38" fmla="*/ 593 w 1158"/>
              <a:gd name="T39" fmla="*/ 140 h 370"/>
              <a:gd name="T40" fmla="*/ 623 w 1158"/>
              <a:gd name="T41" fmla="*/ 158 h 370"/>
              <a:gd name="T42" fmla="*/ 676 w 1158"/>
              <a:gd name="T43" fmla="*/ 194 h 370"/>
              <a:gd name="T44" fmla="*/ 724 w 1158"/>
              <a:gd name="T45" fmla="*/ 231 h 370"/>
              <a:gd name="T46" fmla="*/ 753 w 1158"/>
              <a:gd name="T47" fmla="*/ 249 h 370"/>
              <a:gd name="T48" fmla="*/ 777 w 1158"/>
              <a:gd name="T49" fmla="*/ 263 h 370"/>
              <a:gd name="T50" fmla="*/ 837 w 1158"/>
              <a:gd name="T51" fmla="*/ 287 h 370"/>
              <a:gd name="T52" fmla="*/ 902 w 1158"/>
              <a:gd name="T53" fmla="*/ 308 h 370"/>
              <a:gd name="T54" fmla="*/ 961 w 1158"/>
              <a:gd name="T55" fmla="*/ 326 h 370"/>
              <a:gd name="T56" fmla="*/ 1015 w 1158"/>
              <a:gd name="T57" fmla="*/ 340 h 370"/>
              <a:gd name="T58" fmla="*/ 1056 w 1158"/>
              <a:gd name="T59" fmla="*/ 352 h 370"/>
              <a:gd name="T60" fmla="*/ 1098 w 1158"/>
              <a:gd name="T61" fmla="*/ 361 h 370"/>
              <a:gd name="T62" fmla="*/ 1133 w 1158"/>
              <a:gd name="T63" fmla="*/ 366 h 370"/>
              <a:gd name="T64" fmla="*/ 1157 w 1158"/>
              <a:gd name="T65" fmla="*/ 369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58" h="370">
                <a:moveTo>
                  <a:pt x="0" y="105"/>
                </a:moveTo>
                <a:lnTo>
                  <a:pt x="29" y="79"/>
                </a:lnTo>
                <a:lnTo>
                  <a:pt x="47" y="65"/>
                </a:lnTo>
                <a:lnTo>
                  <a:pt x="71" y="53"/>
                </a:lnTo>
                <a:lnTo>
                  <a:pt x="101" y="39"/>
                </a:lnTo>
                <a:lnTo>
                  <a:pt x="130" y="25"/>
                </a:lnTo>
                <a:lnTo>
                  <a:pt x="166" y="12"/>
                </a:lnTo>
                <a:lnTo>
                  <a:pt x="202" y="4"/>
                </a:lnTo>
                <a:lnTo>
                  <a:pt x="237" y="0"/>
                </a:lnTo>
                <a:lnTo>
                  <a:pt x="273" y="0"/>
                </a:lnTo>
                <a:lnTo>
                  <a:pt x="314" y="6"/>
                </a:lnTo>
                <a:lnTo>
                  <a:pt x="332" y="9"/>
                </a:lnTo>
                <a:lnTo>
                  <a:pt x="356" y="16"/>
                </a:lnTo>
                <a:lnTo>
                  <a:pt x="380" y="25"/>
                </a:lnTo>
                <a:lnTo>
                  <a:pt x="403" y="35"/>
                </a:lnTo>
                <a:lnTo>
                  <a:pt x="433" y="47"/>
                </a:lnTo>
                <a:lnTo>
                  <a:pt x="457" y="61"/>
                </a:lnTo>
                <a:lnTo>
                  <a:pt x="516" y="93"/>
                </a:lnTo>
                <a:lnTo>
                  <a:pt x="569" y="124"/>
                </a:lnTo>
                <a:lnTo>
                  <a:pt x="593" y="140"/>
                </a:lnTo>
                <a:lnTo>
                  <a:pt x="623" y="158"/>
                </a:lnTo>
                <a:lnTo>
                  <a:pt x="676" y="194"/>
                </a:lnTo>
                <a:lnTo>
                  <a:pt x="724" y="231"/>
                </a:lnTo>
                <a:lnTo>
                  <a:pt x="753" y="249"/>
                </a:lnTo>
                <a:lnTo>
                  <a:pt x="777" y="263"/>
                </a:lnTo>
                <a:lnTo>
                  <a:pt x="837" y="287"/>
                </a:lnTo>
                <a:lnTo>
                  <a:pt x="902" y="308"/>
                </a:lnTo>
                <a:lnTo>
                  <a:pt x="961" y="326"/>
                </a:lnTo>
                <a:lnTo>
                  <a:pt x="1015" y="340"/>
                </a:lnTo>
                <a:lnTo>
                  <a:pt x="1056" y="352"/>
                </a:lnTo>
                <a:lnTo>
                  <a:pt x="1098" y="361"/>
                </a:lnTo>
                <a:lnTo>
                  <a:pt x="1133" y="366"/>
                </a:lnTo>
                <a:lnTo>
                  <a:pt x="1157" y="369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737" name="Rectangle 81">
            <a:extLst>
              <a:ext uri="{FF2B5EF4-FFF2-40B4-BE49-F238E27FC236}">
                <a16:creationId xmlns:a16="http://schemas.microsoft.com/office/drawing/2014/main" id="{3A77D2D4-EEA1-EB44-B564-8F3462549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213" y="2179638"/>
            <a:ext cx="2265362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0    1    2    3    4</a:t>
            </a:r>
          </a:p>
        </p:txBody>
      </p:sp>
      <p:sp>
        <p:nvSpPr>
          <p:cNvPr id="70738" name="Rectangle 82">
            <a:extLst>
              <a:ext uri="{FF2B5EF4-FFF2-40B4-BE49-F238E27FC236}">
                <a16:creationId xmlns:a16="http://schemas.microsoft.com/office/drawing/2014/main" id="{0C73771E-5B28-6A44-ABFA-7FB3BF0E9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1257300"/>
            <a:ext cx="9271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y</a:t>
            </a:r>
            <a:r>
              <a:rPr lang="it-IT" altLang="it-IT" sz="2000" baseline="-25000"/>
              <a:t>H</a:t>
            </a:r>
            <a:r>
              <a:rPr lang="it-IT" altLang="it-IT" sz="2000"/>
              <a:t>(t)</a:t>
            </a:r>
          </a:p>
        </p:txBody>
      </p:sp>
      <p:sp>
        <p:nvSpPr>
          <p:cNvPr id="70739" name="Line 83">
            <a:extLst>
              <a:ext uri="{FF2B5EF4-FFF2-40B4-BE49-F238E27FC236}">
                <a16:creationId xmlns:a16="http://schemas.microsoft.com/office/drawing/2014/main" id="{F69A1936-FBA8-524C-B254-7A35A952E8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4413" y="2478088"/>
            <a:ext cx="0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0740" name="Line 84">
            <a:extLst>
              <a:ext uri="{FF2B5EF4-FFF2-40B4-BE49-F238E27FC236}">
                <a16:creationId xmlns:a16="http://schemas.microsoft.com/office/drawing/2014/main" id="{64A606DB-398C-5043-91AF-B8951C7CD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197225"/>
            <a:ext cx="31384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0741" name="Freeform 85">
            <a:extLst>
              <a:ext uri="{FF2B5EF4-FFF2-40B4-BE49-F238E27FC236}">
                <a16:creationId xmlns:a16="http://schemas.microsoft.com/office/drawing/2014/main" id="{DA5CE007-00CF-C145-9D51-13CB7452F760}"/>
              </a:ext>
            </a:extLst>
          </p:cNvPr>
          <p:cNvSpPr>
            <a:spLocks/>
          </p:cNvSpPr>
          <p:nvPr/>
        </p:nvSpPr>
        <p:spPr bwMode="auto">
          <a:xfrm>
            <a:off x="7169150" y="2914651"/>
            <a:ext cx="1258888" cy="276225"/>
          </a:xfrm>
          <a:custGeom>
            <a:avLst/>
            <a:gdLst>
              <a:gd name="T0" fmla="*/ 0 w 595"/>
              <a:gd name="T1" fmla="*/ 390 h 391"/>
              <a:gd name="T2" fmla="*/ 78 w 595"/>
              <a:gd name="T3" fmla="*/ 390 h 391"/>
              <a:gd name="T4" fmla="*/ 78 w 595"/>
              <a:gd name="T5" fmla="*/ 0 h 391"/>
              <a:gd name="T6" fmla="*/ 594 w 595"/>
              <a:gd name="T7" fmla="*/ 0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5" h="391">
                <a:moveTo>
                  <a:pt x="0" y="390"/>
                </a:moveTo>
                <a:lnTo>
                  <a:pt x="78" y="390"/>
                </a:lnTo>
                <a:lnTo>
                  <a:pt x="78" y="0"/>
                </a:lnTo>
                <a:lnTo>
                  <a:pt x="594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742" name="Freeform 86">
            <a:extLst>
              <a:ext uri="{FF2B5EF4-FFF2-40B4-BE49-F238E27FC236}">
                <a16:creationId xmlns:a16="http://schemas.microsoft.com/office/drawing/2014/main" id="{7D6780E2-3510-094A-855F-546ED9DD12FB}"/>
              </a:ext>
            </a:extLst>
          </p:cNvPr>
          <p:cNvSpPr>
            <a:spLocks/>
          </p:cNvSpPr>
          <p:nvPr/>
        </p:nvSpPr>
        <p:spPr bwMode="auto">
          <a:xfrm>
            <a:off x="7207250" y="3203576"/>
            <a:ext cx="1360488" cy="282575"/>
          </a:xfrm>
          <a:custGeom>
            <a:avLst/>
            <a:gdLst>
              <a:gd name="T0" fmla="*/ 0 w 643"/>
              <a:gd name="T1" fmla="*/ 0 h 391"/>
              <a:gd name="T2" fmla="*/ 264 w 643"/>
              <a:gd name="T3" fmla="*/ 0 h 391"/>
              <a:gd name="T4" fmla="*/ 264 w 643"/>
              <a:gd name="T5" fmla="*/ 390 h 391"/>
              <a:gd name="T6" fmla="*/ 642 w 643"/>
              <a:gd name="T7" fmla="*/ 390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3" h="391">
                <a:moveTo>
                  <a:pt x="0" y="0"/>
                </a:moveTo>
                <a:lnTo>
                  <a:pt x="264" y="0"/>
                </a:lnTo>
                <a:lnTo>
                  <a:pt x="264" y="390"/>
                </a:lnTo>
                <a:lnTo>
                  <a:pt x="642" y="39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743" name="Rectangle 87">
            <a:extLst>
              <a:ext uri="{FF2B5EF4-FFF2-40B4-BE49-F238E27FC236}">
                <a16:creationId xmlns:a16="http://schemas.microsoft.com/office/drawing/2014/main" id="{F4DB39C4-6832-9C48-827C-DF3BACAB8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7913" y="2865438"/>
            <a:ext cx="39594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+</a:t>
            </a:r>
          </a:p>
        </p:txBody>
      </p:sp>
      <p:sp>
        <p:nvSpPr>
          <p:cNvPr id="70744" name="Rectangle 88">
            <a:extLst>
              <a:ext uri="{FF2B5EF4-FFF2-40B4-BE49-F238E27FC236}">
                <a16:creationId xmlns:a16="http://schemas.microsoft.com/office/drawing/2014/main" id="{167FEE07-3B0F-5345-B0D0-1192AD97C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213" y="3143250"/>
            <a:ext cx="302968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-</a:t>
            </a:r>
          </a:p>
        </p:txBody>
      </p:sp>
      <p:sp>
        <p:nvSpPr>
          <p:cNvPr id="70745" name="Rectangle 89">
            <a:extLst>
              <a:ext uri="{FF2B5EF4-FFF2-40B4-BE49-F238E27FC236}">
                <a16:creationId xmlns:a16="http://schemas.microsoft.com/office/drawing/2014/main" id="{876BBACB-53DF-1F49-97DD-04C708865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313" y="2771775"/>
            <a:ext cx="39594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=</a:t>
            </a:r>
          </a:p>
        </p:txBody>
      </p:sp>
      <p:sp>
        <p:nvSpPr>
          <p:cNvPr id="70746" name="Freeform 90">
            <a:extLst>
              <a:ext uri="{FF2B5EF4-FFF2-40B4-BE49-F238E27FC236}">
                <a16:creationId xmlns:a16="http://schemas.microsoft.com/office/drawing/2014/main" id="{EAB0144C-19B0-FD47-A516-F4AD492EB322}"/>
              </a:ext>
            </a:extLst>
          </p:cNvPr>
          <p:cNvSpPr>
            <a:spLocks/>
          </p:cNvSpPr>
          <p:nvPr/>
        </p:nvSpPr>
        <p:spPr bwMode="auto">
          <a:xfrm>
            <a:off x="6432551" y="2132013"/>
            <a:ext cx="588963" cy="823912"/>
          </a:xfrm>
          <a:custGeom>
            <a:avLst/>
            <a:gdLst>
              <a:gd name="T0" fmla="*/ 277 w 278"/>
              <a:gd name="T1" fmla="*/ 0 h 691"/>
              <a:gd name="T2" fmla="*/ 248 w 278"/>
              <a:gd name="T3" fmla="*/ 3 h 691"/>
              <a:gd name="T4" fmla="*/ 220 w 278"/>
              <a:gd name="T5" fmla="*/ 6 h 691"/>
              <a:gd name="T6" fmla="*/ 167 w 278"/>
              <a:gd name="T7" fmla="*/ 24 h 691"/>
              <a:gd name="T8" fmla="*/ 124 w 278"/>
              <a:gd name="T9" fmla="*/ 55 h 691"/>
              <a:gd name="T10" fmla="*/ 81 w 278"/>
              <a:gd name="T11" fmla="*/ 95 h 691"/>
              <a:gd name="T12" fmla="*/ 48 w 278"/>
              <a:gd name="T13" fmla="*/ 145 h 691"/>
              <a:gd name="T14" fmla="*/ 24 w 278"/>
              <a:gd name="T15" fmla="*/ 200 h 691"/>
              <a:gd name="T16" fmla="*/ 5 w 278"/>
              <a:gd name="T17" fmla="*/ 262 h 691"/>
              <a:gd name="T18" fmla="*/ 0 w 278"/>
              <a:gd name="T19" fmla="*/ 326 h 691"/>
              <a:gd name="T20" fmla="*/ 0 w 278"/>
              <a:gd name="T21" fmla="*/ 336 h 691"/>
              <a:gd name="T22" fmla="*/ 5 w 278"/>
              <a:gd name="T23" fmla="*/ 391 h 691"/>
              <a:gd name="T24" fmla="*/ 14 w 278"/>
              <a:gd name="T25" fmla="*/ 447 h 691"/>
              <a:gd name="T26" fmla="*/ 34 w 278"/>
              <a:gd name="T27" fmla="*/ 496 h 691"/>
              <a:gd name="T28" fmla="*/ 62 w 278"/>
              <a:gd name="T29" fmla="*/ 542 h 691"/>
              <a:gd name="T30" fmla="*/ 96 w 278"/>
              <a:gd name="T31" fmla="*/ 579 h 691"/>
              <a:gd name="T32" fmla="*/ 129 w 278"/>
              <a:gd name="T33" fmla="*/ 613 h 691"/>
              <a:gd name="T34" fmla="*/ 172 w 278"/>
              <a:gd name="T35" fmla="*/ 638 h 691"/>
              <a:gd name="T36" fmla="*/ 220 w 278"/>
              <a:gd name="T37" fmla="*/ 656 h 691"/>
              <a:gd name="T38" fmla="*/ 220 w 278"/>
              <a:gd name="T39" fmla="*/ 690 h 691"/>
              <a:gd name="T40" fmla="*/ 277 w 278"/>
              <a:gd name="T41" fmla="*/ 659 h 691"/>
              <a:gd name="T42" fmla="*/ 220 w 278"/>
              <a:gd name="T43" fmla="*/ 613 h 691"/>
              <a:gd name="T44" fmla="*/ 220 w 278"/>
              <a:gd name="T45" fmla="*/ 647 h 691"/>
              <a:gd name="T46" fmla="*/ 172 w 278"/>
              <a:gd name="T47" fmla="*/ 631 h 691"/>
              <a:gd name="T48" fmla="*/ 129 w 278"/>
              <a:gd name="T49" fmla="*/ 607 h 691"/>
              <a:gd name="T50" fmla="*/ 96 w 278"/>
              <a:gd name="T51" fmla="*/ 573 h 691"/>
              <a:gd name="T52" fmla="*/ 62 w 278"/>
              <a:gd name="T53" fmla="*/ 536 h 691"/>
              <a:gd name="T54" fmla="*/ 34 w 278"/>
              <a:gd name="T55" fmla="*/ 490 h 691"/>
              <a:gd name="T56" fmla="*/ 14 w 278"/>
              <a:gd name="T57" fmla="*/ 440 h 691"/>
              <a:gd name="T58" fmla="*/ 5 w 278"/>
              <a:gd name="T59" fmla="*/ 388 h 691"/>
              <a:gd name="T60" fmla="*/ 0 w 278"/>
              <a:gd name="T61" fmla="*/ 333 h 691"/>
              <a:gd name="T62" fmla="*/ 5 w 278"/>
              <a:gd name="T63" fmla="*/ 268 h 691"/>
              <a:gd name="T64" fmla="*/ 24 w 278"/>
              <a:gd name="T65" fmla="*/ 206 h 691"/>
              <a:gd name="T66" fmla="*/ 48 w 278"/>
              <a:gd name="T67" fmla="*/ 151 h 691"/>
              <a:gd name="T68" fmla="*/ 81 w 278"/>
              <a:gd name="T69" fmla="*/ 101 h 691"/>
              <a:gd name="T70" fmla="*/ 124 w 278"/>
              <a:gd name="T71" fmla="*/ 64 h 691"/>
              <a:gd name="T72" fmla="*/ 167 w 278"/>
              <a:gd name="T73" fmla="*/ 34 h 691"/>
              <a:gd name="T74" fmla="*/ 220 w 278"/>
              <a:gd name="T75" fmla="*/ 15 h 691"/>
              <a:gd name="T76" fmla="*/ 248 w 278"/>
              <a:gd name="T77" fmla="*/ 12 h 691"/>
              <a:gd name="T78" fmla="*/ 277 w 278"/>
              <a:gd name="T79" fmla="*/ 9 h 691"/>
              <a:gd name="T80" fmla="*/ 277 w 278"/>
              <a:gd name="T81" fmla="*/ 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78" h="691">
                <a:moveTo>
                  <a:pt x="277" y="0"/>
                </a:moveTo>
                <a:lnTo>
                  <a:pt x="248" y="3"/>
                </a:lnTo>
                <a:lnTo>
                  <a:pt x="220" y="6"/>
                </a:lnTo>
                <a:lnTo>
                  <a:pt x="167" y="24"/>
                </a:lnTo>
                <a:lnTo>
                  <a:pt x="124" y="55"/>
                </a:lnTo>
                <a:lnTo>
                  <a:pt x="81" y="95"/>
                </a:lnTo>
                <a:lnTo>
                  <a:pt x="48" y="145"/>
                </a:lnTo>
                <a:lnTo>
                  <a:pt x="24" y="200"/>
                </a:lnTo>
                <a:lnTo>
                  <a:pt x="5" y="262"/>
                </a:lnTo>
                <a:lnTo>
                  <a:pt x="0" y="326"/>
                </a:lnTo>
                <a:lnTo>
                  <a:pt x="0" y="336"/>
                </a:lnTo>
                <a:lnTo>
                  <a:pt x="5" y="391"/>
                </a:lnTo>
                <a:lnTo>
                  <a:pt x="14" y="447"/>
                </a:lnTo>
                <a:lnTo>
                  <a:pt x="34" y="496"/>
                </a:lnTo>
                <a:lnTo>
                  <a:pt x="62" y="542"/>
                </a:lnTo>
                <a:lnTo>
                  <a:pt x="96" y="579"/>
                </a:lnTo>
                <a:lnTo>
                  <a:pt x="129" y="613"/>
                </a:lnTo>
                <a:lnTo>
                  <a:pt x="172" y="638"/>
                </a:lnTo>
                <a:lnTo>
                  <a:pt x="220" y="656"/>
                </a:lnTo>
                <a:lnTo>
                  <a:pt x="220" y="690"/>
                </a:lnTo>
                <a:lnTo>
                  <a:pt x="277" y="659"/>
                </a:lnTo>
                <a:lnTo>
                  <a:pt x="220" y="613"/>
                </a:lnTo>
                <a:lnTo>
                  <a:pt x="220" y="647"/>
                </a:lnTo>
                <a:lnTo>
                  <a:pt x="172" y="631"/>
                </a:lnTo>
                <a:lnTo>
                  <a:pt x="129" y="607"/>
                </a:lnTo>
                <a:lnTo>
                  <a:pt x="96" y="573"/>
                </a:lnTo>
                <a:lnTo>
                  <a:pt x="62" y="536"/>
                </a:lnTo>
                <a:lnTo>
                  <a:pt x="34" y="490"/>
                </a:lnTo>
                <a:lnTo>
                  <a:pt x="14" y="440"/>
                </a:lnTo>
                <a:lnTo>
                  <a:pt x="5" y="388"/>
                </a:lnTo>
                <a:lnTo>
                  <a:pt x="0" y="333"/>
                </a:lnTo>
                <a:lnTo>
                  <a:pt x="5" y="268"/>
                </a:lnTo>
                <a:lnTo>
                  <a:pt x="24" y="206"/>
                </a:lnTo>
                <a:lnTo>
                  <a:pt x="48" y="151"/>
                </a:lnTo>
                <a:lnTo>
                  <a:pt x="81" y="101"/>
                </a:lnTo>
                <a:lnTo>
                  <a:pt x="124" y="64"/>
                </a:lnTo>
                <a:lnTo>
                  <a:pt x="167" y="34"/>
                </a:lnTo>
                <a:lnTo>
                  <a:pt x="220" y="15"/>
                </a:lnTo>
                <a:lnTo>
                  <a:pt x="248" y="12"/>
                </a:lnTo>
                <a:lnTo>
                  <a:pt x="277" y="9"/>
                </a:lnTo>
                <a:lnTo>
                  <a:pt x="277" y="0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747" name="Line 91">
            <a:extLst>
              <a:ext uri="{FF2B5EF4-FFF2-40B4-BE49-F238E27FC236}">
                <a16:creationId xmlns:a16="http://schemas.microsoft.com/office/drawing/2014/main" id="{4ABF293F-CC98-7A46-B8EB-C7DBB5561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6114" y="2135188"/>
            <a:ext cx="490537" cy="476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70748" name="Object 92">
            <a:extLst>
              <a:ext uri="{FF2B5EF4-FFF2-40B4-BE49-F238E27FC236}">
                <a16:creationId xmlns:a16="http://schemas.microsoft.com/office/drawing/2014/main" id="{C9189E4B-888E-3E42-82E2-22E4B025C8FE}"/>
              </a:ext>
            </a:extLst>
          </p:cNvPr>
          <p:cNvGraphicFramePr>
            <a:graphicFrameLocks/>
          </p:cNvGraphicFramePr>
          <p:nvPr/>
        </p:nvGraphicFramePr>
        <p:xfrm>
          <a:off x="8513764" y="2781300"/>
          <a:ext cx="136683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7" name="Equation" r:id="rId4" imgW="41833800" imgH="9359900" progId="Equation.DSMT4">
                  <p:embed/>
                </p:oleObj>
              </mc:Choice>
              <mc:Fallback>
                <p:oleObj name="Equation" r:id="rId4" imgW="41833800" imgH="9359900" progId="Equation.DSMT4">
                  <p:embed/>
                  <p:pic>
                    <p:nvPicPr>
                      <p:cNvPr id="70748" name="Object 92">
                        <a:extLst>
                          <a:ext uri="{FF2B5EF4-FFF2-40B4-BE49-F238E27FC236}">
                            <a16:creationId xmlns:a16="http://schemas.microsoft.com/office/drawing/2014/main" id="{C9189E4B-888E-3E42-82E2-22E4B025C8F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3764" y="2781300"/>
                        <a:ext cx="1366837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49" name="Object 93">
            <a:extLst>
              <a:ext uri="{FF2B5EF4-FFF2-40B4-BE49-F238E27FC236}">
                <a16:creationId xmlns:a16="http://schemas.microsoft.com/office/drawing/2014/main" id="{C89C9BBA-5FE8-DB40-BC6D-36DA90D67924}"/>
              </a:ext>
            </a:extLst>
          </p:cNvPr>
          <p:cNvGraphicFramePr>
            <a:graphicFrameLocks/>
          </p:cNvGraphicFramePr>
          <p:nvPr/>
        </p:nvGraphicFramePr>
        <p:xfrm>
          <a:off x="8689975" y="3308350"/>
          <a:ext cx="19621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8" name="Equation" r:id="rId6" imgW="59982100" imgH="9944100" progId="Equation.DSMT4">
                  <p:embed/>
                </p:oleObj>
              </mc:Choice>
              <mc:Fallback>
                <p:oleObj name="Equation" r:id="rId6" imgW="59982100" imgH="9944100" progId="Equation.DSMT4">
                  <p:embed/>
                  <p:pic>
                    <p:nvPicPr>
                      <p:cNvPr id="70749" name="Object 93">
                        <a:extLst>
                          <a:ext uri="{FF2B5EF4-FFF2-40B4-BE49-F238E27FC236}">
                            <a16:creationId xmlns:a16="http://schemas.microsoft.com/office/drawing/2014/main" id="{C89C9BBA-5FE8-DB40-BC6D-36DA90D6792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9975" y="3308350"/>
                        <a:ext cx="19621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50" name="Object 94">
            <a:extLst>
              <a:ext uri="{FF2B5EF4-FFF2-40B4-BE49-F238E27FC236}">
                <a16:creationId xmlns:a16="http://schemas.microsoft.com/office/drawing/2014/main" id="{D4B4B66B-C0DD-B047-8EA8-CC8B5776FA67}"/>
              </a:ext>
            </a:extLst>
          </p:cNvPr>
          <p:cNvGraphicFramePr>
            <a:graphicFrameLocks/>
          </p:cNvGraphicFramePr>
          <p:nvPr/>
        </p:nvGraphicFramePr>
        <p:xfrm>
          <a:off x="6165850" y="4711701"/>
          <a:ext cx="278923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9" name="Equation" r:id="rId8" imgW="85432900" imgH="21653500" progId="Equation.DSMT4">
                  <p:embed/>
                </p:oleObj>
              </mc:Choice>
              <mc:Fallback>
                <p:oleObj name="Equation" r:id="rId8" imgW="85432900" imgH="21653500" progId="Equation.DSMT4">
                  <p:embed/>
                  <p:pic>
                    <p:nvPicPr>
                      <p:cNvPr id="70750" name="Object 94">
                        <a:extLst>
                          <a:ext uri="{FF2B5EF4-FFF2-40B4-BE49-F238E27FC236}">
                            <a16:creationId xmlns:a16="http://schemas.microsoft.com/office/drawing/2014/main" id="{D4B4B66B-C0DD-B047-8EA8-CC8B5776FA6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50" y="4711701"/>
                        <a:ext cx="2789238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51" name="Freeform 95">
            <a:extLst>
              <a:ext uri="{FF2B5EF4-FFF2-40B4-BE49-F238E27FC236}">
                <a16:creationId xmlns:a16="http://schemas.microsoft.com/office/drawing/2014/main" id="{22139785-D23F-0247-8589-39E0B2B6E0D2}"/>
              </a:ext>
            </a:extLst>
          </p:cNvPr>
          <p:cNvSpPr>
            <a:spLocks/>
          </p:cNvSpPr>
          <p:nvPr/>
        </p:nvSpPr>
        <p:spPr bwMode="auto">
          <a:xfrm>
            <a:off x="2384426" y="3811588"/>
            <a:ext cx="2265363" cy="61912"/>
          </a:xfrm>
          <a:custGeom>
            <a:avLst/>
            <a:gdLst>
              <a:gd name="T0" fmla="*/ 0 w 1070"/>
              <a:gd name="T1" fmla="*/ 0 h 53"/>
              <a:gd name="T2" fmla="*/ 2 w 1070"/>
              <a:gd name="T3" fmla="*/ 6 h 53"/>
              <a:gd name="T4" fmla="*/ 5 w 1070"/>
              <a:gd name="T5" fmla="*/ 12 h 53"/>
              <a:gd name="T6" fmla="*/ 19 w 1070"/>
              <a:gd name="T7" fmla="*/ 23 h 53"/>
              <a:gd name="T8" fmla="*/ 38 w 1070"/>
              <a:gd name="T9" fmla="*/ 29 h 53"/>
              <a:gd name="T10" fmla="*/ 67 w 1070"/>
              <a:gd name="T11" fmla="*/ 35 h 53"/>
              <a:gd name="T12" fmla="*/ 100 w 1070"/>
              <a:gd name="T13" fmla="*/ 46 h 53"/>
              <a:gd name="T14" fmla="*/ 141 w 1070"/>
              <a:gd name="T15" fmla="*/ 46 h 53"/>
              <a:gd name="T16" fmla="*/ 184 w 1070"/>
              <a:gd name="T17" fmla="*/ 52 h 53"/>
              <a:gd name="T18" fmla="*/ 229 w 1070"/>
              <a:gd name="T19" fmla="*/ 52 h 53"/>
              <a:gd name="T20" fmla="*/ 837 w 1070"/>
              <a:gd name="T21" fmla="*/ 52 h 53"/>
              <a:gd name="T22" fmla="*/ 885 w 1070"/>
              <a:gd name="T23" fmla="*/ 52 h 53"/>
              <a:gd name="T24" fmla="*/ 928 w 1070"/>
              <a:gd name="T25" fmla="*/ 46 h 53"/>
              <a:gd name="T26" fmla="*/ 966 w 1070"/>
              <a:gd name="T27" fmla="*/ 46 h 53"/>
              <a:gd name="T28" fmla="*/ 1002 w 1070"/>
              <a:gd name="T29" fmla="*/ 35 h 53"/>
              <a:gd name="T30" fmla="*/ 1031 w 1070"/>
              <a:gd name="T31" fmla="*/ 29 h 53"/>
              <a:gd name="T32" fmla="*/ 1050 w 1070"/>
              <a:gd name="T33" fmla="*/ 23 h 53"/>
              <a:gd name="T34" fmla="*/ 1064 w 1070"/>
              <a:gd name="T35" fmla="*/ 12 h 53"/>
              <a:gd name="T36" fmla="*/ 1069 w 1070"/>
              <a:gd name="T37" fmla="*/ 6 h 53"/>
              <a:gd name="T38" fmla="*/ 1069 w 1070"/>
              <a:gd name="T3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70" h="53">
                <a:moveTo>
                  <a:pt x="0" y="0"/>
                </a:moveTo>
                <a:lnTo>
                  <a:pt x="2" y="6"/>
                </a:lnTo>
                <a:lnTo>
                  <a:pt x="5" y="12"/>
                </a:lnTo>
                <a:lnTo>
                  <a:pt x="19" y="23"/>
                </a:lnTo>
                <a:lnTo>
                  <a:pt x="38" y="29"/>
                </a:lnTo>
                <a:lnTo>
                  <a:pt x="67" y="35"/>
                </a:lnTo>
                <a:lnTo>
                  <a:pt x="100" y="46"/>
                </a:lnTo>
                <a:lnTo>
                  <a:pt x="141" y="46"/>
                </a:lnTo>
                <a:lnTo>
                  <a:pt x="184" y="52"/>
                </a:lnTo>
                <a:lnTo>
                  <a:pt x="229" y="52"/>
                </a:lnTo>
                <a:lnTo>
                  <a:pt x="837" y="52"/>
                </a:lnTo>
                <a:lnTo>
                  <a:pt x="885" y="52"/>
                </a:lnTo>
                <a:lnTo>
                  <a:pt x="928" y="46"/>
                </a:lnTo>
                <a:lnTo>
                  <a:pt x="966" y="46"/>
                </a:lnTo>
                <a:lnTo>
                  <a:pt x="1002" y="35"/>
                </a:lnTo>
                <a:lnTo>
                  <a:pt x="1031" y="29"/>
                </a:lnTo>
                <a:lnTo>
                  <a:pt x="1050" y="23"/>
                </a:lnTo>
                <a:lnTo>
                  <a:pt x="1064" y="12"/>
                </a:lnTo>
                <a:lnTo>
                  <a:pt x="1069" y="6"/>
                </a:lnTo>
                <a:lnTo>
                  <a:pt x="1069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752" name="Freeform 96">
            <a:extLst>
              <a:ext uri="{FF2B5EF4-FFF2-40B4-BE49-F238E27FC236}">
                <a16:creationId xmlns:a16="http://schemas.microsoft.com/office/drawing/2014/main" id="{C2051151-457B-D047-80B3-BF8331A689D3}"/>
              </a:ext>
            </a:extLst>
          </p:cNvPr>
          <p:cNvSpPr>
            <a:spLocks/>
          </p:cNvSpPr>
          <p:nvPr/>
        </p:nvSpPr>
        <p:spPr bwMode="auto">
          <a:xfrm>
            <a:off x="7689851" y="5367338"/>
            <a:ext cx="1046163" cy="57150"/>
          </a:xfrm>
          <a:custGeom>
            <a:avLst/>
            <a:gdLst>
              <a:gd name="T0" fmla="*/ 0 w 736"/>
              <a:gd name="T1" fmla="*/ 0 h 48"/>
              <a:gd name="T2" fmla="*/ 7 w 736"/>
              <a:gd name="T3" fmla="*/ 7 h 48"/>
              <a:gd name="T4" fmla="*/ 13 w 736"/>
              <a:gd name="T5" fmla="*/ 20 h 48"/>
              <a:gd name="T6" fmla="*/ 46 w 736"/>
              <a:gd name="T7" fmla="*/ 34 h 48"/>
              <a:gd name="T8" fmla="*/ 97 w 736"/>
              <a:gd name="T9" fmla="*/ 47 h 48"/>
              <a:gd name="T10" fmla="*/ 162 w 736"/>
              <a:gd name="T11" fmla="*/ 47 h 48"/>
              <a:gd name="T12" fmla="*/ 574 w 736"/>
              <a:gd name="T13" fmla="*/ 47 h 48"/>
              <a:gd name="T14" fmla="*/ 638 w 736"/>
              <a:gd name="T15" fmla="*/ 47 h 48"/>
              <a:gd name="T16" fmla="*/ 690 w 736"/>
              <a:gd name="T17" fmla="*/ 34 h 48"/>
              <a:gd name="T18" fmla="*/ 722 w 736"/>
              <a:gd name="T19" fmla="*/ 20 h 48"/>
              <a:gd name="T20" fmla="*/ 735 w 736"/>
              <a:gd name="T21" fmla="*/ 7 h 48"/>
              <a:gd name="T22" fmla="*/ 735 w 736"/>
              <a:gd name="T23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6" h="48">
                <a:moveTo>
                  <a:pt x="0" y="0"/>
                </a:moveTo>
                <a:lnTo>
                  <a:pt x="7" y="7"/>
                </a:lnTo>
                <a:lnTo>
                  <a:pt x="13" y="20"/>
                </a:lnTo>
                <a:lnTo>
                  <a:pt x="46" y="34"/>
                </a:lnTo>
                <a:lnTo>
                  <a:pt x="97" y="47"/>
                </a:lnTo>
                <a:lnTo>
                  <a:pt x="162" y="47"/>
                </a:lnTo>
                <a:lnTo>
                  <a:pt x="574" y="47"/>
                </a:lnTo>
                <a:lnTo>
                  <a:pt x="638" y="47"/>
                </a:lnTo>
                <a:lnTo>
                  <a:pt x="690" y="34"/>
                </a:lnTo>
                <a:lnTo>
                  <a:pt x="722" y="20"/>
                </a:lnTo>
                <a:lnTo>
                  <a:pt x="735" y="7"/>
                </a:lnTo>
                <a:lnTo>
                  <a:pt x="735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753" name="Freeform 97">
            <a:extLst>
              <a:ext uri="{FF2B5EF4-FFF2-40B4-BE49-F238E27FC236}">
                <a16:creationId xmlns:a16="http://schemas.microsoft.com/office/drawing/2014/main" id="{4DA8E21F-7D99-A049-9C3E-899238A69B2D}"/>
              </a:ext>
            </a:extLst>
          </p:cNvPr>
          <p:cNvSpPr>
            <a:spLocks/>
          </p:cNvSpPr>
          <p:nvPr/>
        </p:nvSpPr>
        <p:spPr bwMode="auto">
          <a:xfrm>
            <a:off x="5954714" y="5360988"/>
            <a:ext cx="1781175" cy="55562"/>
          </a:xfrm>
          <a:custGeom>
            <a:avLst/>
            <a:gdLst>
              <a:gd name="T0" fmla="*/ 0 w 842"/>
              <a:gd name="T1" fmla="*/ 0 h 47"/>
              <a:gd name="T2" fmla="*/ 6 w 842"/>
              <a:gd name="T3" fmla="*/ 7 h 47"/>
              <a:gd name="T4" fmla="*/ 16 w 842"/>
              <a:gd name="T5" fmla="*/ 20 h 47"/>
              <a:gd name="T6" fmla="*/ 31 w 842"/>
              <a:gd name="T7" fmla="*/ 26 h 47"/>
              <a:gd name="T8" fmla="*/ 52 w 842"/>
              <a:gd name="T9" fmla="*/ 33 h 47"/>
              <a:gd name="T10" fmla="*/ 114 w 842"/>
              <a:gd name="T11" fmla="*/ 46 h 47"/>
              <a:gd name="T12" fmla="*/ 181 w 842"/>
              <a:gd name="T13" fmla="*/ 46 h 47"/>
              <a:gd name="T14" fmla="*/ 661 w 842"/>
              <a:gd name="T15" fmla="*/ 46 h 47"/>
              <a:gd name="T16" fmla="*/ 733 w 842"/>
              <a:gd name="T17" fmla="*/ 46 h 47"/>
              <a:gd name="T18" fmla="*/ 789 w 842"/>
              <a:gd name="T19" fmla="*/ 33 h 47"/>
              <a:gd name="T20" fmla="*/ 810 w 842"/>
              <a:gd name="T21" fmla="*/ 26 h 47"/>
              <a:gd name="T22" fmla="*/ 826 w 842"/>
              <a:gd name="T23" fmla="*/ 20 h 47"/>
              <a:gd name="T24" fmla="*/ 836 w 842"/>
              <a:gd name="T25" fmla="*/ 7 h 47"/>
              <a:gd name="T26" fmla="*/ 841 w 842"/>
              <a:gd name="T27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42" h="47">
                <a:moveTo>
                  <a:pt x="0" y="0"/>
                </a:moveTo>
                <a:lnTo>
                  <a:pt x="6" y="7"/>
                </a:lnTo>
                <a:lnTo>
                  <a:pt x="16" y="20"/>
                </a:lnTo>
                <a:lnTo>
                  <a:pt x="31" y="26"/>
                </a:lnTo>
                <a:lnTo>
                  <a:pt x="52" y="33"/>
                </a:lnTo>
                <a:lnTo>
                  <a:pt x="114" y="46"/>
                </a:lnTo>
                <a:lnTo>
                  <a:pt x="181" y="46"/>
                </a:lnTo>
                <a:lnTo>
                  <a:pt x="661" y="46"/>
                </a:lnTo>
                <a:lnTo>
                  <a:pt x="733" y="46"/>
                </a:lnTo>
                <a:lnTo>
                  <a:pt x="789" y="33"/>
                </a:lnTo>
                <a:lnTo>
                  <a:pt x="810" y="26"/>
                </a:lnTo>
                <a:lnTo>
                  <a:pt x="826" y="20"/>
                </a:lnTo>
                <a:lnTo>
                  <a:pt x="836" y="7"/>
                </a:lnTo>
                <a:lnTo>
                  <a:pt x="841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754" name="Rectangle 98">
            <a:extLst>
              <a:ext uri="{FF2B5EF4-FFF2-40B4-BE49-F238E27FC236}">
                <a16:creationId xmlns:a16="http://schemas.microsoft.com/office/drawing/2014/main" id="{4F4368F1-828C-D24F-AD28-3F9C038C1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9" y="3940175"/>
            <a:ext cx="87947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y</a:t>
            </a:r>
            <a:r>
              <a:rPr lang="it-IT" altLang="it-IT" sz="2000" baseline="30000"/>
              <a:t>*</a:t>
            </a:r>
            <a:r>
              <a:rPr lang="it-IT" altLang="it-IT" sz="2000"/>
              <a:t>(s)</a:t>
            </a:r>
          </a:p>
        </p:txBody>
      </p:sp>
      <p:sp>
        <p:nvSpPr>
          <p:cNvPr id="70755" name="Rectangle 99">
            <a:extLst>
              <a:ext uri="{FF2B5EF4-FFF2-40B4-BE49-F238E27FC236}">
                <a16:creationId xmlns:a16="http://schemas.microsoft.com/office/drawing/2014/main" id="{BDE305DC-2543-B141-87FF-DC9FF6B69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264" y="5440363"/>
            <a:ext cx="87947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y</a:t>
            </a:r>
            <a:r>
              <a:rPr lang="it-IT" altLang="it-IT" sz="2000" baseline="30000"/>
              <a:t>*</a:t>
            </a:r>
            <a:r>
              <a:rPr lang="it-IT" altLang="it-IT" sz="2000"/>
              <a:t>(s)</a:t>
            </a:r>
          </a:p>
        </p:txBody>
      </p:sp>
      <p:sp>
        <p:nvSpPr>
          <p:cNvPr id="70756" name="Rectangle 100">
            <a:extLst>
              <a:ext uri="{FF2B5EF4-FFF2-40B4-BE49-F238E27FC236}">
                <a16:creationId xmlns:a16="http://schemas.microsoft.com/office/drawing/2014/main" id="{6FFB474C-935C-A041-8017-434379582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689" y="5454650"/>
            <a:ext cx="71173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T(s)</a:t>
            </a:r>
          </a:p>
        </p:txBody>
      </p:sp>
      <p:sp>
        <p:nvSpPr>
          <p:cNvPr id="70757" name="Rectangle 101">
            <a:extLst>
              <a:ext uri="{FF2B5EF4-FFF2-40B4-BE49-F238E27FC236}">
                <a16:creationId xmlns:a16="http://schemas.microsoft.com/office/drawing/2014/main" id="{C060FB20-0C17-9241-B0C8-C6B6ED1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225" y="5964238"/>
            <a:ext cx="8878888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Funzione di trasferimento in s dell’organo di tenuta di ordine  0    </a:t>
            </a:r>
            <a:r>
              <a:rPr lang="it-IT" altLang="it-IT" sz="2000">
                <a:solidFill>
                  <a:schemeClr val="tx2"/>
                </a:solidFill>
              </a:rPr>
              <a:t>(ZOH)</a:t>
            </a:r>
          </a:p>
        </p:txBody>
      </p:sp>
      <p:graphicFrame>
        <p:nvGraphicFramePr>
          <p:cNvPr id="70758" name="Object 102">
            <a:extLst>
              <a:ext uri="{FF2B5EF4-FFF2-40B4-BE49-F238E27FC236}">
                <a16:creationId xmlns:a16="http://schemas.microsoft.com/office/drawing/2014/main" id="{11BB3D3B-F193-8642-AA68-F430335CCE23}"/>
              </a:ext>
            </a:extLst>
          </p:cNvPr>
          <p:cNvGraphicFramePr>
            <a:graphicFrameLocks/>
          </p:cNvGraphicFramePr>
          <p:nvPr/>
        </p:nvGraphicFramePr>
        <p:xfrm>
          <a:off x="2235201" y="5048251"/>
          <a:ext cx="15525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0" name="Equation" r:id="rId10" imgW="47688500" imgH="18427700" progId="Equation.DSMT4">
                  <p:embed/>
                </p:oleObj>
              </mc:Choice>
              <mc:Fallback>
                <p:oleObj name="Equation" r:id="rId10" imgW="47688500" imgH="18427700" progId="Equation.DSMT4">
                  <p:embed/>
                  <p:pic>
                    <p:nvPicPr>
                      <p:cNvPr id="70758" name="Object 102">
                        <a:extLst>
                          <a:ext uri="{FF2B5EF4-FFF2-40B4-BE49-F238E27FC236}">
                            <a16:creationId xmlns:a16="http://schemas.microsoft.com/office/drawing/2014/main" id="{11BB3D3B-F193-8642-AA68-F430335CCE2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1" y="5048251"/>
                        <a:ext cx="15525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59" name="Object 103">
            <a:extLst>
              <a:ext uri="{FF2B5EF4-FFF2-40B4-BE49-F238E27FC236}">
                <a16:creationId xmlns:a16="http://schemas.microsoft.com/office/drawing/2014/main" id="{E91049FB-D409-ED4C-B6AC-44F35E75C3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7964" y="3967164"/>
          <a:ext cx="34766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1" name="Equation" r:id="rId12" imgW="106794300" imgH="20193000" progId="Equation">
                  <p:embed/>
                </p:oleObj>
              </mc:Choice>
              <mc:Fallback>
                <p:oleObj name="Equation" r:id="rId12" imgW="106794300" imgH="20193000" progId="Equation">
                  <p:embed/>
                  <p:pic>
                    <p:nvPicPr>
                      <p:cNvPr id="70759" name="Object 103">
                        <a:extLst>
                          <a:ext uri="{FF2B5EF4-FFF2-40B4-BE49-F238E27FC236}">
                            <a16:creationId xmlns:a16="http://schemas.microsoft.com/office/drawing/2014/main" id="{E91049FB-D409-ED4C-B6AC-44F35E75C3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4" y="3967164"/>
                        <a:ext cx="347662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60" name="Text Box 104">
            <a:extLst>
              <a:ext uri="{FF2B5EF4-FFF2-40B4-BE49-F238E27FC236}">
                <a16:creationId xmlns:a16="http://schemas.microsoft.com/office/drawing/2014/main" id="{0DC3FC4D-EF73-734D-AE78-3F0A50B94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82625"/>
            <a:ext cx="70342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it-IT" altLang="it-IT" sz="2000">
                <a:solidFill>
                  <a:srgbClr val="0000FF"/>
                </a:solidFill>
              </a:rPr>
              <a:t>Dagli impulsi “ricostruisce” il segnale tempo continuo</a:t>
            </a:r>
          </a:p>
        </p:txBody>
      </p:sp>
      <p:graphicFrame>
        <p:nvGraphicFramePr>
          <p:cNvPr id="70761" name="Object 105">
            <a:extLst>
              <a:ext uri="{FF2B5EF4-FFF2-40B4-BE49-F238E27FC236}">
                <a16:creationId xmlns:a16="http://schemas.microsoft.com/office/drawing/2014/main" id="{689A5510-7144-614F-90FE-4675920CBB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7138" y="2527300"/>
          <a:ext cx="2127250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2" name="Equation" r:id="rId14" imgW="30429200" imgH="25158700" progId="Equation.DSMT4">
                  <p:embed/>
                </p:oleObj>
              </mc:Choice>
              <mc:Fallback>
                <p:oleObj name="Equation" r:id="rId14" imgW="30429200" imgH="25158700" progId="Equation.DSMT4">
                  <p:embed/>
                  <p:pic>
                    <p:nvPicPr>
                      <p:cNvPr id="70761" name="Object 105">
                        <a:extLst>
                          <a:ext uri="{FF2B5EF4-FFF2-40B4-BE49-F238E27FC236}">
                            <a16:creationId xmlns:a16="http://schemas.microsoft.com/office/drawing/2014/main" id="{689A5510-7144-614F-90FE-4675920CBB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2527300"/>
                        <a:ext cx="2127250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762" name="Group 106">
            <a:extLst>
              <a:ext uri="{FF2B5EF4-FFF2-40B4-BE49-F238E27FC236}">
                <a16:creationId xmlns:a16="http://schemas.microsoft.com/office/drawing/2014/main" id="{02EF8D50-73DF-E744-9E27-C669B8E04270}"/>
              </a:ext>
            </a:extLst>
          </p:cNvPr>
          <p:cNvGrpSpPr>
            <a:grpSpLocks/>
          </p:cNvGrpSpPr>
          <p:nvPr/>
        </p:nvGrpSpPr>
        <p:grpSpPr bwMode="auto">
          <a:xfrm>
            <a:off x="6083300" y="1543051"/>
            <a:ext cx="2070100" cy="727075"/>
            <a:chOff x="2334" y="1302"/>
            <a:chExt cx="978" cy="610"/>
          </a:xfrm>
        </p:grpSpPr>
        <p:sp>
          <p:nvSpPr>
            <p:cNvPr id="70763" name="Line 107">
              <a:extLst>
                <a:ext uri="{FF2B5EF4-FFF2-40B4-BE49-F238E27FC236}">
                  <a16:creationId xmlns:a16="http://schemas.microsoft.com/office/drawing/2014/main" id="{02052EED-0186-994A-8241-ED37FA5AFB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4" y="1404"/>
              <a:ext cx="0" cy="4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4" name="Line 108">
              <a:extLst>
                <a:ext uri="{FF2B5EF4-FFF2-40B4-BE49-F238E27FC236}">
                  <a16:creationId xmlns:a16="http://schemas.microsoft.com/office/drawing/2014/main" id="{CA7B2F51-23FB-AD46-9AB5-163B2E834F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6" y="1302"/>
              <a:ext cx="0" cy="60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5" name="Line 109">
              <a:extLst>
                <a:ext uri="{FF2B5EF4-FFF2-40B4-BE49-F238E27FC236}">
                  <a16:creationId xmlns:a16="http://schemas.microsoft.com/office/drawing/2014/main" id="{42545248-A2DD-E344-A48D-E02FF7ACEF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4" y="1320"/>
              <a:ext cx="0" cy="5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6" name="Line 110">
              <a:extLst>
                <a:ext uri="{FF2B5EF4-FFF2-40B4-BE49-F238E27FC236}">
                  <a16:creationId xmlns:a16="http://schemas.microsoft.com/office/drawing/2014/main" id="{02C61C2B-95C4-7643-B1AD-10A7473FF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2" y="1428"/>
              <a:ext cx="0" cy="4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7" name="Line 111">
              <a:extLst>
                <a:ext uri="{FF2B5EF4-FFF2-40B4-BE49-F238E27FC236}">
                  <a16:creationId xmlns:a16="http://schemas.microsoft.com/office/drawing/2014/main" id="{1D3F3546-2386-A547-862F-764959419E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1560"/>
              <a:ext cx="0" cy="34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8" name="Line 112">
              <a:extLst>
                <a:ext uri="{FF2B5EF4-FFF2-40B4-BE49-F238E27FC236}">
                  <a16:creationId xmlns:a16="http://schemas.microsoft.com/office/drawing/2014/main" id="{EBE97FD3-0879-B84E-954C-362C43ED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1632"/>
              <a:ext cx="0" cy="2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70769" name="Group 113">
            <a:extLst>
              <a:ext uri="{FF2B5EF4-FFF2-40B4-BE49-F238E27FC236}">
                <a16:creationId xmlns:a16="http://schemas.microsoft.com/office/drawing/2014/main" id="{A1FC7989-88A4-544D-85D0-E8EDB9265485}"/>
              </a:ext>
            </a:extLst>
          </p:cNvPr>
          <p:cNvGrpSpPr>
            <a:grpSpLocks/>
          </p:cNvGrpSpPr>
          <p:nvPr/>
        </p:nvGrpSpPr>
        <p:grpSpPr bwMode="auto">
          <a:xfrm>
            <a:off x="6070600" y="1547814"/>
            <a:ext cx="2489200" cy="390525"/>
            <a:chOff x="2334" y="1294"/>
            <a:chExt cx="1176" cy="328"/>
          </a:xfrm>
        </p:grpSpPr>
        <p:sp>
          <p:nvSpPr>
            <p:cNvPr id="70770" name="Line 114">
              <a:extLst>
                <a:ext uri="{FF2B5EF4-FFF2-40B4-BE49-F238E27FC236}">
                  <a16:creationId xmlns:a16="http://schemas.microsoft.com/office/drawing/2014/main" id="{41B48402-6781-4646-BA9F-8DB9F83E1A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4" y="1422"/>
              <a:ext cx="19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771" name="Line 115">
              <a:extLst>
                <a:ext uri="{FF2B5EF4-FFF2-40B4-BE49-F238E27FC236}">
                  <a16:creationId xmlns:a16="http://schemas.microsoft.com/office/drawing/2014/main" id="{BDB523BB-2033-924B-ACC3-7F1D80FFA0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8" y="1302"/>
              <a:ext cx="2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772" name="Line 116">
              <a:extLst>
                <a:ext uri="{FF2B5EF4-FFF2-40B4-BE49-F238E27FC236}">
                  <a16:creationId xmlns:a16="http://schemas.microsoft.com/office/drawing/2014/main" id="{5FBF3B9E-4138-334C-915B-2CB26504DF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18" y="1318"/>
              <a:ext cx="2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773" name="Line 117">
              <a:extLst>
                <a:ext uri="{FF2B5EF4-FFF2-40B4-BE49-F238E27FC236}">
                  <a16:creationId xmlns:a16="http://schemas.microsoft.com/office/drawing/2014/main" id="{EA82416D-B2F5-D64F-86B2-1DF0C14A25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6" y="1422"/>
              <a:ext cx="2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774" name="Line 118">
              <a:extLst>
                <a:ext uri="{FF2B5EF4-FFF2-40B4-BE49-F238E27FC236}">
                  <a16:creationId xmlns:a16="http://schemas.microsoft.com/office/drawing/2014/main" id="{257920C3-A8D5-9F4D-AFC5-909221AE4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8" y="1550"/>
              <a:ext cx="2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775" name="Line 119">
              <a:extLst>
                <a:ext uri="{FF2B5EF4-FFF2-40B4-BE49-F238E27FC236}">
                  <a16:creationId xmlns:a16="http://schemas.microsoft.com/office/drawing/2014/main" id="{84F24079-FE4A-5248-9F7D-A4145268CF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0" y="1622"/>
              <a:ext cx="2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776" name="Line 120">
              <a:extLst>
                <a:ext uri="{FF2B5EF4-FFF2-40B4-BE49-F238E27FC236}">
                  <a16:creationId xmlns:a16="http://schemas.microsoft.com/office/drawing/2014/main" id="{B7E2A6FD-5A3F-F34B-9B8C-C8C81D382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" y="1302"/>
              <a:ext cx="0" cy="11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777" name="Line 121">
              <a:extLst>
                <a:ext uri="{FF2B5EF4-FFF2-40B4-BE49-F238E27FC236}">
                  <a16:creationId xmlns:a16="http://schemas.microsoft.com/office/drawing/2014/main" id="{AFD67D55-E845-254E-9CB3-75142A124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2" y="1294"/>
              <a:ext cx="0" cy="3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778" name="Line 122">
              <a:extLst>
                <a:ext uri="{FF2B5EF4-FFF2-40B4-BE49-F238E27FC236}">
                  <a16:creationId xmlns:a16="http://schemas.microsoft.com/office/drawing/2014/main" id="{966C1640-C33D-7448-B6DB-031CE2680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2" y="1310"/>
              <a:ext cx="0" cy="12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779" name="Line 123">
              <a:extLst>
                <a:ext uri="{FF2B5EF4-FFF2-40B4-BE49-F238E27FC236}">
                  <a16:creationId xmlns:a16="http://schemas.microsoft.com/office/drawing/2014/main" id="{107D3E9A-669B-F749-843A-AFB33E4DC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4" y="1418"/>
              <a:ext cx="8" cy="1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780" name="Line 124">
              <a:extLst>
                <a:ext uri="{FF2B5EF4-FFF2-40B4-BE49-F238E27FC236}">
                  <a16:creationId xmlns:a16="http://schemas.microsoft.com/office/drawing/2014/main" id="{718C157A-B519-514D-9710-C249F1E00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0" y="1542"/>
              <a:ext cx="0" cy="8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0781" name="Rectangle 125">
            <a:extLst>
              <a:ext uri="{FF2B5EF4-FFF2-40B4-BE49-F238E27FC236}">
                <a16:creationId xmlns:a16="http://schemas.microsoft.com/office/drawing/2014/main" id="{2E884421-DE4F-654D-A2BF-E83CD18F5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1" y="1693863"/>
            <a:ext cx="430213" cy="552450"/>
          </a:xfrm>
          <a:prstGeom prst="rect">
            <a:avLst/>
          </a:prstGeom>
          <a:blipFill dpi="0" rotWithShape="0">
            <a:blip r:embed="rId16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890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1" name="Object 3">
            <a:extLst>
              <a:ext uri="{FF2B5EF4-FFF2-40B4-BE49-F238E27FC236}">
                <a16:creationId xmlns:a16="http://schemas.microsoft.com/office/drawing/2014/main" id="{A2C0B363-18AE-F94A-880D-900D5D8ADC83}"/>
              </a:ext>
            </a:extLst>
          </p:cNvPr>
          <p:cNvGraphicFramePr>
            <a:graphicFrameLocks/>
          </p:cNvGraphicFramePr>
          <p:nvPr/>
        </p:nvGraphicFramePr>
        <p:xfrm>
          <a:off x="2262189" y="660400"/>
          <a:ext cx="28289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8" name="Equation" r:id="rId3" imgW="86893400" imgH="19900900" progId="Equation.DSMT4">
                  <p:embed/>
                </p:oleObj>
              </mc:Choice>
              <mc:Fallback>
                <p:oleObj name="Equation" r:id="rId3" imgW="86893400" imgH="19900900" progId="Equation.DSMT4">
                  <p:embed/>
                  <p:pic>
                    <p:nvPicPr>
                      <p:cNvPr id="165891" name="Object 3">
                        <a:extLst>
                          <a:ext uri="{FF2B5EF4-FFF2-40B4-BE49-F238E27FC236}">
                            <a16:creationId xmlns:a16="http://schemas.microsoft.com/office/drawing/2014/main" id="{A2C0B363-18AE-F94A-880D-900D5D8ADC8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9" y="660400"/>
                        <a:ext cx="28289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2" name="Object 4">
            <a:extLst>
              <a:ext uri="{FF2B5EF4-FFF2-40B4-BE49-F238E27FC236}">
                <a16:creationId xmlns:a16="http://schemas.microsoft.com/office/drawing/2014/main" id="{CA5E7401-5901-E146-B2AB-080F1667D017}"/>
              </a:ext>
            </a:extLst>
          </p:cNvPr>
          <p:cNvGraphicFramePr>
            <a:graphicFrameLocks/>
          </p:cNvGraphicFramePr>
          <p:nvPr/>
        </p:nvGraphicFramePr>
        <p:xfrm>
          <a:off x="2411413" y="1555751"/>
          <a:ext cx="22288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9" name="Equation" r:id="rId5" imgW="68465700" imgH="18427700" progId="Equation.DSMT4">
                  <p:embed/>
                </p:oleObj>
              </mc:Choice>
              <mc:Fallback>
                <p:oleObj name="Equation" r:id="rId5" imgW="68465700" imgH="18427700" progId="Equation.DSMT4">
                  <p:embed/>
                  <p:pic>
                    <p:nvPicPr>
                      <p:cNvPr id="165892" name="Object 4">
                        <a:extLst>
                          <a:ext uri="{FF2B5EF4-FFF2-40B4-BE49-F238E27FC236}">
                            <a16:creationId xmlns:a16="http://schemas.microsoft.com/office/drawing/2014/main" id="{CA5E7401-5901-E146-B2AB-080F1667D01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555751"/>
                        <a:ext cx="22288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3" name="Rectangle 5">
            <a:extLst>
              <a:ext uri="{FF2B5EF4-FFF2-40B4-BE49-F238E27FC236}">
                <a16:creationId xmlns:a16="http://schemas.microsoft.com/office/drawing/2014/main" id="{BA69AEE9-CDE8-0141-AA06-CABB0D192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951" y="2203450"/>
            <a:ext cx="2646363" cy="4007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1" hangingPunct="1"/>
            <a:r>
              <a:rPr lang="it-IT" altLang="it-IT" sz="2000">
                <a:latin typeface="Times New Roman" panose="02020603050405020304" pitchFamily="18" charset="0"/>
                <a:sym typeface="Symbol" pitchFamily="2" charset="2"/>
              </a:rPr>
              <a:t> </a:t>
            </a:r>
            <a:r>
              <a:rPr lang="it-IT" altLang="it-IT" sz="2000">
                <a:latin typeface="Times New Roman" panose="02020603050405020304" pitchFamily="18" charset="0"/>
              </a:rPr>
              <a:t>0 per |sT</a:t>
            </a:r>
            <a:r>
              <a:rPr lang="it-IT" altLang="it-IT" sz="2000" baseline="-25000">
                <a:latin typeface="Times New Roman" panose="02020603050405020304" pitchFamily="18" charset="0"/>
              </a:rPr>
              <a:t>C</a:t>
            </a:r>
            <a:r>
              <a:rPr lang="it-IT" altLang="it-IT" sz="2000">
                <a:latin typeface="Times New Roman" panose="02020603050405020304" pitchFamily="18" charset="0"/>
              </a:rPr>
              <a:t>| &lt;&lt; 1</a:t>
            </a:r>
          </a:p>
        </p:txBody>
      </p:sp>
      <p:sp>
        <p:nvSpPr>
          <p:cNvPr id="165894" name="Rectangle 6">
            <a:extLst>
              <a:ext uri="{FF2B5EF4-FFF2-40B4-BE49-F238E27FC236}">
                <a16:creationId xmlns:a16="http://schemas.microsoft.com/office/drawing/2014/main" id="{F96BC7A6-FBEB-6749-AF64-C9F37E947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450" y="2211388"/>
            <a:ext cx="147957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>
                <a:latin typeface="Times New Roman" panose="02020603050405020304" pitchFamily="18" charset="0"/>
              </a:rPr>
              <a:t>| j</a:t>
            </a:r>
            <a:r>
              <a:rPr lang="it-IT" altLang="it-IT" sz="2000">
                <a:latin typeface="Symbol" pitchFamily="2" charset="2"/>
              </a:rPr>
              <a:t>w</a:t>
            </a:r>
            <a:r>
              <a:rPr lang="it-IT" altLang="it-IT" sz="2000">
                <a:latin typeface="Times New Roman" panose="02020603050405020304" pitchFamily="18" charset="0"/>
              </a:rPr>
              <a:t>T</a:t>
            </a:r>
            <a:r>
              <a:rPr lang="it-IT" altLang="it-IT" sz="2000" baseline="-25000">
                <a:latin typeface="Times New Roman" panose="02020603050405020304" pitchFamily="18" charset="0"/>
              </a:rPr>
              <a:t>C</a:t>
            </a:r>
            <a:r>
              <a:rPr lang="it-IT" altLang="it-IT" sz="2000">
                <a:latin typeface="Times New Roman" panose="02020603050405020304" pitchFamily="18" charset="0"/>
              </a:rPr>
              <a:t> | &lt;&lt; 1</a:t>
            </a:r>
          </a:p>
        </p:txBody>
      </p:sp>
      <p:grpSp>
        <p:nvGrpSpPr>
          <p:cNvPr id="165919" name="Group 31">
            <a:extLst>
              <a:ext uri="{FF2B5EF4-FFF2-40B4-BE49-F238E27FC236}">
                <a16:creationId xmlns:a16="http://schemas.microsoft.com/office/drawing/2014/main" id="{04C8B8E4-0BC1-8C44-A7C9-9E0DBD121DED}"/>
              </a:ext>
            </a:extLst>
          </p:cNvPr>
          <p:cNvGrpSpPr>
            <a:grpSpLocks/>
          </p:cNvGrpSpPr>
          <p:nvPr/>
        </p:nvGrpSpPr>
        <p:grpSpPr bwMode="auto">
          <a:xfrm>
            <a:off x="6481764" y="971551"/>
            <a:ext cx="1938337" cy="1528763"/>
            <a:chOff x="3363" y="976"/>
            <a:chExt cx="1221" cy="599"/>
          </a:xfrm>
        </p:grpSpPr>
        <p:sp>
          <p:nvSpPr>
            <p:cNvPr id="165895" name="Line 7">
              <a:extLst>
                <a:ext uri="{FF2B5EF4-FFF2-40B4-BE49-F238E27FC236}">
                  <a16:creationId xmlns:a16="http://schemas.microsoft.com/office/drawing/2014/main" id="{DAEB9D5F-09D3-EA4D-B168-539D5E4A92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6" y="976"/>
              <a:ext cx="0" cy="5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896" name="Oval 8">
              <a:extLst>
                <a:ext uri="{FF2B5EF4-FFF2-40B4-BE49-F238E27FC236}">
                  <a16:creationId xmlns:a16="http://schemas.microsoft.com/office/drawing/2014/main" id="{825F7EF4-63AD-964C-A1A3-F04BC945C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1065"/>
              <a:ext cx="832" cy="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897" name="Line 9">
              <a:extLst>
                <a:ext uri="{FF2B5EF4-FFF2-40B4-BE49-F238E27FC236}">
                  <a16:creationId xmlns:a16="http://schemas.microsoft.com/office/drawing/2014/main" id="{837A4E2B-9792-1349-B140-6C4633CC92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7" y="1138"/>
              <a:ext cx="242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898" name="Line 10">
              <a:extLst>
                <a:ext uri="{FF2B5EF4-FFF2-40B4-BE49-F238E27FC236}">
                  <a16:creationId xmlns:a16="http://schemas.microsoft.com/office/drawing/2014/main" id="{AEC830B8-3434-E64A-B40B-B18F49FFF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" y="1319"/>
              <a:ext cx="12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aphicFrame>
        <p:nvGraphicFramePr>
          <p:cNvPr id="165899" name="Object 11">
            <a:extLst>
              <a:ext uri="{FF2B5EF4-FFF2-40B4-BE49-F238E27FC236}">
                <a16:creationId xmlns:a16="http://schemas.microsoft.com/office/drawing/2014/main" id="{D2C3FBBE-7263-C047-8815-CA29D65A32A5}"/>
              </a:ext>
            </a:extLst>
          </p:cNvPr>
          <p:cNvGraphicFramePr>
            <a:graphicFrameLocks/>
          </p:cNvGraphicFramePr>
          <p:nvPr/>
        </p:nvGraphicFramePr>
        <p:xfrm>
          <a:off x="2327276" y="2979738"/>
          <a:ext cx="29241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0" name="Equation" r:id="rId7" imgW="89814400" imgH="19900900" progId="Equation.DSMT4">
                  <p:embed/>
                </p:oleObj>
              </mc:Choice>
              <mc:Fallback>
                <p:oleObj name="Equation" r:id="rId7" imgW="89814400" imgH="19900900" progId="Equation.DSMT4">
                  <p:embed/>
                  <p:pic>
                    <p:nvPicPr>
                      <p:cNvPr id="165899" name="Object 11">
                        <a:extLst>
                          <a:ext uri="{FF2B5EF4-FFF2-40B4-BE49-F238E27FC236}">
                            <a16:creationId xmlns:a16="http://schemas.microsoft.com/office/drawing/2014/main" id="{D2C3FBBE-7263-C047-8815-CA29D65A32A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6" y="2979738"/>
                        <a:ext cx="29241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7" name="Rectangle 19">
            <a:extLst>
              <a:ext uri="{FF2B5EF4-FFF2-40B4-BE49-F238E27FC236}">
                <a16:creationId xmlns:a16="http://schemas.microsoft.com/office/drawing/2014/main" id="{C7190DDF-63AB-694A-9961-C9C1297CE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3451" y="119064"/>
            <a:ext cx="8405813" cy="515206"/>
          </a:xfrm>
          <a:noFill/>
          <a:ln/>
        </p:spPr>
        <p:txBody>
          <a:bodyPr/>
          <a:lstStyle/>
          <a:p>
            <a:r>
              <a:rPr lang="it-IT" altLang="it-IT"/>
              <a:t>Approssimazione dello ZOH</a:t>
            </a:r>
          </a:p>
        </p:txBody>
      </p:sp>
      <p:grpSp>
        <p:nvGrpSpPr>
          <p:cNvPr id="165908" name="Group 20">
            <a:extLst>
              <a:ext uri="{FF2B5EF4-FFF2-40B4-BE49-F238E27FC236}">
                <a16:creationId xmlns:a16="http://schemas.microsoft.com/office/drawing/2014/main" id="{99E3A307-B819-B248-B85C-B362EC9E061E}"/>
              </a:ext>
            </a:extLst>
          </p:cNvPr>
          <p:cNvGrpSpPr>
            <a:grpSpLocks/>
          </p:cNvGrpSpPr>
          <p:nvPr/>
        </p:nvGrpSpPr>
        <p:grpSpPr bwMode="auto">
          <a:xfrm>
            <a:off x="8113713" y="2828925"/>
            <a:ext cx="1117600" cy="611188"/>
            <a:chOff x="3452" y="1336"/>
            <a:chExt cx="685" cy="446"/>
          </a:xfrm>
        </p:grpSpPr>
        <p:grpSp>
          <p:nvGrpSpPr>
            <p:cNvPr id="165909" name="Group 21">
              <a:extLst>
                <a:ext uri="{FF2B5EF4-FFF2-40B4-BE49-F238E27FC236}">
                  <a16:creationId xmlns:a16="http://schemas.microsoft.com/office/drawing/2014/main" id="{1B6C063A-83E4-FB44-81F9-7809B29B03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2" y="1340"/>
              <a:ext cx="674" cy="435"/>
              <a:chOff x="3452" y="1340"/>
              <a:chExt cx="674" cy="435"/>
            </a:xfrm>
          </p:grpSpPr>
          <p:sp>
            <p:nvSpPr>
              <p:cNvPr id="165910" name="Rectangle 22">
                <a:extLst>
                  <a:ext uri="{FF2B5EF4-FFF2-40B4-BE49-F238E27FC236}">
                    <a16:creationId xmlns:a16="http://schemas.microsoft.com/office/drawing/2014/main" id="{793B68F7-4E61-2048-B323-2DB9690D0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2" y="1423"/>
                <a:ext cx="667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1" hangingPunct="1"/>
                <a:r>
                  <a:rPr lang="it-IT" altLang="it-IT" sz="2000">
                    <a:latin typeface="Times New Roman" panose="02020603050405020304" pitchFamily="18" charset="0"/>
                  </a:rPr>
                  <a:t>T</a:t>
                </a:r>
                <a:r>
                  <a:rPr lang="it-IT" altLang="it-IT" sz="2000" baseline="-25000">
                    <a:latin typeface="Times New Roman" panose="02020603050405020304" pitchFamily="18" charset="0"/>
                  </a:rPr>
                  <a:t>C</a:t>
                </a:r>
                <a:r>
                  <a:rPr lang="it-IT" altLang="it-IT" sz="2000" baseline="-25000"/>
                  <a:t> </a:t>
                </a:r>
                <a:r>
                  <a:rPr lang="it-IT" altLang="it-IT" sz="2000"/>
                  <a:t>&lt;&lt;</a:t>
                </a:r>
              </a:p>
            </p:txBody>
          </p:sp>
          <p:graphicFrame>
            <p:nvGraphicFramePr>
              <p:cNvPr id="165911" name="Object 23">
                <a:extLst>
                  <a:ext uri="{FF2B5EF4-FFF2-40B4-BE49-F238E27FC236}">
                    <a16:creationId xmlns:a16="http://schemas.microsoft.com/office/drawing/2014/main" id="{7A3EF13B-C124-6C43-9F5E-87AEC40ADA2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922" y="1340"/>
              <a:ext cx="204" cy="4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411" name="Equazione" r:id="rId9" imgW="1866900" imgH="3975100" progId="Equation.3">
                      <p:embed/>
                    </p:oleObj>
                  </mc:Choice>
                  <mc:Fallback>
                    <p:oleObj name="Equazione" r:id="rId9" imgW="1866900" imgH="3975100" progId="Equation.3">
                      <p:embed/>
                      <p:pic>
                        <p:nvPicPr>
                          <p:cNvPr id="165911" name="Object 23">
                            <a:extLst>
                              <a:ext uri="{FF2B5EF4-FFF2-40B4-BE49-F238E27FC236}">
                                <a16:creationId xmlns:a16="http://schemas.microsoft.com/office/drawing/2014/main" id="{7A3EF13B-C124-6C43-9F5E-87AEC40ADA2E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2" y="1340"/>
                            <a:ext cx="204" cy="4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5912" name="Rectangle 24">
              <a:extLst>
                <a:ext uri="{FF2B5EF4-FFF2-40B4-BE49-F238E27FC236}">
                  <a16:creationId xmlns:a16="http://schemas.microsoft.com/office/drawing/2014/main" id="{609CCE6B-4DDA-A044-A022-743384AC8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" y="1336"/>
              <a:ext cx="682" cy="446"/>
            </a:xfrm>
            <a:prstGeom prst="rect">
              <a:avLst/>
            </a:prstGeom>
            <a:noFill/>
            <a:ln w="38100" cmpd="dbl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65913" name="Line 25">
            <a:extLst>
              <a:ext uri="{FF2B5EF4-FFF2-40B4-BE49-F238E27FC236}">
                <a16:creationId xmlns:a16="http://schemas.microsoft.com/office/drawing/2014/main" id="{1D8A6CB0-5128-3D44-A075-BCABAE902F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2488" y="1655763"/>
            <a:ext cx="1943100" cy="487362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5914" name="Rectangle 26">
            <a:extLst>
              <a:ext uri="{FF2B5EF4-FFF2-40B4-BE49-F238E27FC236}">
                <a16:creationId xmlns:a16="http://schemas.microsoft.com/office/drawing/2014/main" id="{15F13016-4BD2-DD4C-96D4-0B0815E9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1020763"/>
            <a:ext cx="1163638" cy="4007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|sT</a:t>
            </a:r>
            <a:r>
              <a:rPr lang="it-IT" altLang="it-IT" sz="2000" baseline="-25000"/>
              <a:t>C</a:t>
            </a:r>
            <a:r>
              <a:rPr lang="it-IT" altLang="it-IT" sz="2000"/>
              <a:t>|</a:t>
            </a:r>
          </a:p>
        </p:txBody>
      </p:sp>
      <p:sp>
        <p:nvSpPr>
          <p:cNvPr id="165915" name="Text Box 27">
            <a:extLst>
              <a:ext uri="{FF2B5EF4-FFF2-40B4-BE49-F238E27FC236}">
                <a16:creationId xmlns:a16="http://schemas.microsoft.com/office/drawing/2014/main" id="{0DE20415-0FB5-F349-91DE-13702DC62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189" y="5080000"/>
            <a:ext cx="614552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it-IT" altLang="it-IT" sz="2000"/>
              <a:t>L’organo di tenuta alle basse frequenze ha un </a:t>
            </a:r>
            <a:br>
              <a:rPr lang="it-IT" altLang="it-IT" sz="2000">
                <a:solidFill>
                  <a:srgbClr val="FF3300"/>
                </a:solidFill>
              </a:rPr>
            </a:br>
            <a:r>
              <a:rPr lang="it-IT" altLang="it-IT" sz="2000">
                <a:solidFill>
                  <a:srgbClr val="FF3300"/>
                </a:solidFill>
              </a:rPr>
              <a:t>comportamento passa basso</a:t>
            </a:r>
            <a:r>
              <a:rPr lang="it-IT" altLang="it-IT" sz="2000"/>
              <a:t>.</a:t>
            </a:r>
          </a:p>
        </p:txBody>
      </p:sp>
      <p:grpSp>
        <p:nvGrpSpPr>
          <p:cNvPr id="165900" name="Group 12">
            <a:extLst>
              <a:ext uri="{FF2B5EF4-FFF2-40B4-BE49-F238E27FC236}">
                <a16:creationId xmlns:a16="http://schemas.microsoft.com/office/drawing/2014/main" id="{1CBD24B7-3214-E34F-9C97-DE827E26B9BA}"/>
              </a:ext>
            </a:extLst>
          </p:cNvPr>
          <p:cNvGrpSpPr>
            <a:grpSpLocks/>
          </p:cNvGrpSpPr>
          <p:nvPr/>
        </p:nvGrpSpPr>
        <p:grpSpPr bwMode="auto">
          <a:xfrm>
            <a:off x="2927350" y="4154488"/>
            <a:ext cx="1803400" cy="989012"/>
            <a:chOff x="3272" y="1815"/>
            <a:chExt cx="852" cy="497"/>
          </a:xfrm>
        </p:grpSpPr>
        <p:sp>
          <p:nvSpPr>
            <p:cNvPr id="165901" name="Line 13">
              <a:extLst>
                <a:ext uri="{FF2B5EF4-FFF2-40B4-BE49-F238E27FC236}">
                  <a16:creationId xmlns:a16="http://schemas.microsoft.com/office/drawing/2014/main" id="{7FAF4061-4F75-9D46-9C4B-10B1ADC790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2" y="1815"/>
              <a:ext cx="0" cy="4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902" name="Line 14">
              <a:extLst>
                <a:ext uri="{FF2B5EF4-FFF2-40B4-BE49-F238E27FC236}">
                  <a16:creationId xmlns:a16="http://schemas.microsoft.com/office/drawing/2014/main" id="{4BBC8E3A-6460-174F-87FC-140ACDE0A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4" y="2312"/>
              <a:ext cx="8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903" name="Line 15">
              <a:extLst>
                <a:ext uri="{FF2B5EF4-FFF2-40B4-BE49-F238E27FC236}">
                  <a16:creationId xmlns:a16="http://schemas.microsoft.com/office/drawing/2014/main" id="{B9E8FDFF-B560-4E45-886C-43F3B1CD7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4" y="1976"/>
              <a:ext cx="2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5904" name="Line 16">
              <a:extLst>
                <a:ext uri="{FF2B5EF4-FFF2-40B4-BE49-F238E27FC236}">
                  <a16:creationId xmlns:a16="http://schemas.microsoft.com/office/drawing/2014/main" id="{E30A622E-D4F9-B441-BB09-60FB54193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" y="1978"/>
              <a:ext cx="334" cy="3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65905" name="Rectangle 17">
            <a:extLst>
              <a:ext uri="{FF2B5EF4-FFF2-40B4-BE49-F238E27FC236}">
                <a16:creationId xmlns:a16="http://schemas.microsoft.com/office/drawing/2014/main" id="{E3E96EE6-73C0-694C-AE06-ABE6AC814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5" y="4170363"/>
            <a:ext cx="598488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T</a:t>
            </a:r>
            <a:r>
              <a:rPr lang="it-IT" altLang="it-IT" sz="2000" baseline="-25000"/>
              <a:t>C</a:t>
            </a:r>
          </a:p>
        </p:txBody>
      </p:sp>
      <p:graphicFrame>
        <p:nvGraphicFramePr>
          <p:cNvPr id="165906" name="Object 18">
            <a:extLst>
              <a:ext uri="{FF2B5EF4-FFF2-40B4-BE49-F238E27FC236}">
                <a16:creationId xmlns:a16="http://schemas.microsoft.com/office/drawing/2014/main" id="{374E2223-0F3D-EC4D-AD6C-4044605625C3}"/>
              </a:ext>
            </a:extLst>
          </p:cNvPr>
          <p:cNvGraphicFramePr>
            <a:graphicFrameLocks/>
          </p:cNvGraphicFramePr>
          <p:nvPr/>
        </p:nvGraphicFramePr>
        <p:xfrm>
          <a:off x="3341688" y="5167313"/>
          <a:ext cx="4064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2" name="Equation" r:id="rId11" imgW="9359900" imgH="18427700" progId="Equation.DSMT4">
                  <p:embed/>
                </p:oleObj>
              </mc:Choice>
              <mc:Fallback>
                <p:oleObj name="Equation" r:id="rId11" imgW="9359900" imgH="18427700" progId="Equation.DSMT4">
                  <p:embed/>
                  <p:pic>
                    <p:nvPicPr>
                      <p:cNvPr id="165906" name="Object 18">
                        <a:extLst>
                          <a:ext uri="{FF2B5EF4-FFF2-40B4-BE49-F238E27FC236}">
                            <a16:creationId xmlns:a16="http://schemas.microsoft.com/office/drawing/2014/main" id="{374E2223-0F3D-EC4D-AD6C-4044605625C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8" y="5167313"/>
                        <a:ext cx="40640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16" name="Line 28">
            <a:extLst>
              <a:ext uri="{FF2B5EF4-FFF2-40B4-BE49-F238E27FC236}">
                <a16:creationId xmlns:a16="http://schemas.microsoft.com/office/drawing/2014/main" id="{716D5A0C-9CF1-1A40-87C5-6772DC7ED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6475" y="4514851"/>
            <a:ext cx="0" cy="684213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466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65B6243B-4E9C-6442-A45D-841CD453A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6525" y="158750"/>
            <a:ext cx="7924800" cy="515206"/>
          </a:xfrm>
        </p:spPr>
        <p:txBody>
          <a:bodyPr/>
          <a:lstStyle/>
          <a:p>
            <a:r>
              <a:rPr lang="it-IT" altLang="it-IT"/>
              <a:t>Risposta Armonica ZOH</a:t>
            </a:r>
            <a:endParaRPr lang="en-GB" altLang="it-IT"/>
          </a:p>
        </p:txBody>
      </p:sp>
      <p:sp>
        <p:nvSpPr>
          <p:cNvPr id="74757" name="Text Box 5">
            <a:extLst>
              <a:ext uri="{FF2B5EF4-FFF2-40B4-BE49-F238E27FC236}">
                <a16:creationId xmlns:a16="http://schemas.microsoft.com/office/drawing/2014/main" id="{6306EE6A-7AC4-B545-BBD6-89A25D7F0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1103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 altLang="it-IT"/>
          </a:p>
        </p:txBody>
      </p:sp>
      <p:pic>
        <p:nvPicPr>
          <p:cNvPr id="74761" name="Picture 9">
            <a:extLst>
              <a:ext uri="{FF2B5EF4-FFF2-40B4-BE49-F238E27FC236}">
                <a16:creationId xmlns:a16="http://schemas.microsoft.com/office/drawing/2014/main" id="{0B14C4E4-F82D-D14E-BD06-8E9523705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62" name="Picture 10">
            <a:extLst>
              <a:ext uri="{FF2B5EF4-FFF2-40B4-BE49-F238E27FC236}">
                <a16:creationId xmlns:a16="http://schemas.microsoft.com/office/drawing/2014/main" id="{22C3C6E3-C2AF-0944-9FFE-F4548AE7C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95400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63" name="Text Box 11">
            <a:extLst>
              <a:ext uri="{FF2B5EF4-FFF2-40B4-BE49-F238E27FC236}">
                <a16:creationId xmlns:a16="http://schemas.microsoft.com/office/drawing/2014/main" id="{4283E465-C699-8247-892F-BC20B53DB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218113"/>
            <a:ext cx="70084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>
                <a:solidFill>
                  <a:schemeClr val="accent1"/>
                </a:solidFill>
              </a:rPr>
              <a:t>Ha un comportamento passa-basso, quindi ricostruisce ma</a:t>
            </a:r>
          </a:p>
          <a:p>
            <a:r>
              <a:rPr lang="it-IT" altLang="it-IT">
                <a:solidFill>
                  <a:schemeClr val="accent1"/>
                </a:solidFill>
              </a:rPr>
              <a:t>ha i lobi laterali</a:t>
            </a:r>
            <a:endParaRPr lang="en-GB" altLang="it-IT">
              <a:solidFill>
                <a:schemeClr val="accent1"/>
              </a:solidFill>
            </a:endParaRPr>
          </a:p>
        </p:txBody>
      </p:sp>
      <p:graphicFrame>
        <p:nvGraphicFramePr>
          <p:cNvPr id="74758" name="Object 6">
            <a:extLst>
              <a:ext uri="{FF2B5EF4-FFF2-40B4-BE49-F238E27FC236}">
                <a16:creationId xmlns:a16="http://schemas.microsoft.com/office/drawing/2014/main" id="{70837D7F-B7F7-2D4D-8E91-5DB77537B3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079500"/>
          <a:ext cx="1689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4" name="Equation" r:id="rId6" imgW="38912800" imgH="8483600" progId="Equation">
                  <p:embed/>
                </p:oleObj>
              </mc:Choice>
              <mc:Fallback>
                <p:oleObj name="Equation" r:id="rId6" imgW="38912800" imgH="8483600" progId="Equation">
                  <p:embed/>
                  <p:pic>
                    <p:nvPicPr>
                      <p:cNvPr id="74758" name="Object 6">
                        <a:extLst>
                          <a:ext uri="{FF2B5EF4-FFF2-40B4-BE49-F238E27FC236}">
                            <a16:creationId xmlns:a16="http://schemas.microsoft.com/office/drawing/2014/main" id="{70837D7F-B7F7-2D4D-8E91-5DB77537B3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79500"/>
                        <a:ext cx="1689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565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55F6CC2F-8F87-6D44-B3CB-BADB3F68B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4775" y="158750"/>
            <a:ext cx="7924800" cy="515206"/>
          </a:xfrm>
        </p:spPr>
        <p:txBody>
          <a:bodyPr/>
          <a:lstStyle/>
          <a:p>
            <a:r>
              <a:rPr lang="it-IT" altLang="it-IT"/>
              <a:t>Risposta in Freq ZOH - 2</a:t>
            </a:r>
            <a:endParaRPr lang="en-GB" altLang="it-IT"/>
          </a:p>
        </p:txBody>
      </p:sp>
      <p:sp>
        <p:nvSpPr>
          <p:cNvPr id="72257" name="Text Box 577">
            <a:extLst>
              <a:ext uri="{FF2B5EF4-FFF2-40B4-BE49-F238E27FC236}">
                <a16:creationId xmlns:a16="http://schemas.microsoft.com/office/drawing/2014/main" id="{E06DDDA0-63D5-6A41-BBDE-15AF9FCF8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4613276"/>
            <a:ext cx="1780616" cy="128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it-IT" altLang="it-IT"/>
              <a:t>ZOH</a:t>
            </a:r>
          </a:p>
          <a:p>
            <a:pPr>
              <a:lnSpc>
                <a:spcPct val="150000"/>
              </a:lnSpc>
            </a:pPr>
            <a:r>
              <a:rPr lang="it-IT" altLang="it-IT"/>
              <a:t>approx 1 polo</a:t>
            </a:r>
          </a:p>
          <a:p>
            <a:pPr>
              <a:lnSpc>
                <a:spcPct val="150000"/>
              </a:lnSpc>
            </a:pPr>
            <a:r>
              <a:rPr lang="it-IT" altLang="it-IT"/>
              <a:t>approx Padè</a:t>
            </a:r>
            <a:endParaRPr lang="en-GB" altLang="it-IT"/>
          </a:p>
        </p:txBody>
      </p:sp>
      <p:sp>
        <p:nvSpPr>
          <p:cNvPr id="72258" name="Line 578">
            <a:extLst>
              <a:ext uri="{FF2B5EF4-FFF2-40B4-BE49-F238E27FC236}">
                <a16:creationId xmlns:a16="http://schemas.microsoft.com/office/drawing/2014/main" id="{2A199DB6-AE7E-014D-9CFE-C16E216E5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876800"/>
            <a:ext cx="685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259" name="Line 579">
            <a:extLst>
              <a:ext uri="{FF2B5EF4-FFF2-40B4-BE49-F238E27FC236}">
                <a16:creationId xmlns:a16="http://schemas.microsoft.com/office/drawing/2014/main" id="{BEE1C7BB-2234-464D-A63B-C3E77E00C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334000"/>
            <a:ext cx="685800" cy="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260" name="Line 580">
            <a:extLst>
              <a:ext uri="{FF2B5EF4-FFF2-40B4-BE49-F238E27FC236}">
                <a16:creationId xmlns:a16="http://schemas.microsoft.com/office/drawing/2014/main" id="{2EB0AE40-653E-AE48-8723-7770708B2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791200"/>
            <a:ext cx="685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72263" name="Picture 583">
            <a:extLst>
              <a:ext uri="{FF2B5EF4-FFF2-40B4-BE49-F238E27FC236}">
                <a16:creationId xmlns:a16="http://schemas.microsoft.com/office/drawing/2014/main" id="{AB756A43-F5A2-C148-B75A-F99736621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8538"/>
            <a:ext cx="49530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264" name="Picture 584">
            <a:extLst>
              <a:ext uri="{FF2B5EF4-FFF2-40B4-BE49-F238E27FC236}">
                <a16:creationId xmlns:a16="http://schemas.microsoft.com/office/drawing/2014/main" id="{A1564949-6F4D-B440-A695-10003587F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009650"/>
            <a:ext cx="49530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736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>
            <a:extLst>
              <a:ext uri="{FF2B5EF4-FFF2-40B4-BE49-F238E27FC236}">
                <a16:creationId xmlns:a16="http://schemas.microsoft.com/office/drawing/2014/main" id="{B965D3D0-CAC3-AC46-88DE-562613E2D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1" y="1663700"/>
            <a:ext cx="4009111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>
                <a:solidFill>
                  <a:srgbClr val="0000FF"/>
                </a:solidFill>
              </a:rPr>
              <a:t>Ogni impulso ha area </a:t>
            </a:r>
            <a:r>
              <a:rPr lang="it-IT" altLang="it-IT" sz="2000" u="sng">
                <a:solidFill>
                  <a:srgbClr val="0000FF"/>
                </a:solidFill>
              </a:rPr>
              <a:t>unitaria</a:t>
            </a:r>
            <a:endParaRPr lang="it-IT" altLang="it-IT" sz="2000" u="sng"/>
          </a:p>
        </p:txBody>
      </p:sp>
      <p:graphicFrame>
        <p:nvGraphicFramePr>
          <p:cNvPr id="166916" name="Object 4">
            <a:extLst>
              <a:ext uri="{FF2B5EF4-FFF2-40B4-BE49-F238E27FC236}">
                <a16:creationId xmlns:a16="http://schemas.microsoft.com/office/drawing/2014/main" id="{F2C7A76B-4AB8-9849-9634-59F7100EE6E7}"/>
              </a:ext>
            </a:extLst>
          </p:cNvPr>
          <p:cNvGraphicFramePr>
            <a:graphicFrameLocks/>
          </p:cNvGraphicFramePr>
          <p:nvPr/>
        </p:nvGraphicFramePr>
        <p:xfrm>
          <a:off x="4314826" y="1027113"/>
          <a:ext cx="4730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3" name="Equazione" r:id="rId3" imgW="3619500" imgH="2133600" progId="Equation.3">
                  <p:embed/>
                </p:oleObj>
              </mc:Choice>
              <mc:Fallback>
                <p:oleObj name="Equazione" r:id="rId3" imgW="3619500" imgH="2133600" progId="Equation.3">
                  <p:embed/>
                  <p:pic>
                    <p:nvPicPr>
                      <p:cNvPr id="166916" name="Object 4">
                        <a:extLst>
                          <a:ext uri="{FF2B5EF4-FFF2-40B4-BE49-F238E27FC236}">
                            <a16:creationId xmlns:a16="http://schemas.microsoft.com/office/drawing/2014/main" id="{F2C7A76B-4AB8-9849-9634-59F7100EE6E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4826" y="1027113"/>
                        <a:ext cx="47307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6917" name="Group 5">
            <a:extLst>
              <a:ext uri="{FF2B5EF4-FFF2-40B4-BE49-F238E27FC236}">
                <a16:creationId xmlns:a16="http://schemas.microsoft.com/office/drawing/2014/main" id="{DD19BF85-6F23-194C-B9F6-1F4D39F05266}"/>
              </a:ext>
            </a:extLst>
          </p:cNvPr>
          <p:cNvGrpSpPr>
            <a:grpSpLocks/>
          </p:cNvGrpSpPr>
          <p:nvPr/>
        </p:nvGrpSpPr>
        <p:grpSpPr bwMode="auto">
          <a:xfrm>
            <a:off x="1708150" y="1492251"/>
            <a:ext cx="407988" cy="400440"/>
            <a:chOff x="504" y="1353"/>
            <a:chExt cx="193" cy="337"/>
          </a:xfrm>
        </p:grpSpPr>
        <p:sp>
          <p:nvSpPr>
            <p:cNvPr id="166918" name="Freeform 6">
              <a:extLst>
                <a:ext uri="{FF2B5EF4-FFF2-40B4-BE49-F238E27FC236}">
                  <a16:creationId xmlns:a16="http://schemas.microsoft.com/office/drawing/2014/main" id="{E9F30DDC-F58A-D243-A1DC-94280B67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" y="1476"/>
              <a:ext cx="193" cy="2"/>
            </a:xfrm>
            <a:custGeom>
              <a:avLst/>
              <a:gdLst>
                <a:gd name="T0" fmla="*/ 0 w 193"/>
                <a:gd name="T1" fmla="*/ 0 h 2"/>
                <a:gd name="T2" fmla="*/ 96 w 193"/>
                <a:gd name="T3" fmla="*/ 0 h 2"/>
                <a:gd name="T4" fmla="*/ 96 w 193"/>
                <a:gd name="T5" fmla="*/ 1 h 2"/>
                <a:gd name="T6" fmla="*/ 192 w 19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3" h="2">
                  <a:moveTo>
                    <a:pt x="0" y="0"/>
                  </a:moveTo>
                  <a:lnTo>
                    <a:pt x="96" y="0"/>
                  </a:lnTo>
                  <a:lnTo>
                    <a:pt x="96" y="1"/>
                  </a:lnTo>
                  <a:lnTo>
                    <a:pt x="192" y="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6919" name="Rectangle 7">
              <a:extLst>
                <a:ext uri="{FF2B5EF4-FFF2-40B4-BE49-F238E27FC236}">
                  <a16:creationId xmlns:a16="http://schemas.microsoft.com/office/drawing/2014/main" id="{A76281B5-61BB-4E4F-BAF2-2C2056E56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" y="1353"/>
              <a:ext cx="142" cy="3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1" hangingPunct="1"/>
              <a:r>
                <a:rPr lang="it-IT" altLang="it-IT" sz="2000"/>
                <a:t>1</a:t>
              </a:r>
            </a:p>
          </p:txBody>
        </p:sp>
      </p:grpSp>
      <p:grpSp>
        <p:nvGrpSpPr>
          <p:cNvPr id="166920" name="Group 8">
            <a:extLst>
              <a:ext uri="{FF2B5EF4-FFF2-40B4-BE49-F238E27FC236}">
                <a16:creationId xmlns:a16="http://schemas.microsoft.com/office/drawing/2014/main" id="{439FDA35-84CD-2E4C-AFFC-78508D5EC609}"/>
              </a:ext>
            </a:extLst>
          </p:cNvPr>
          <p:cNvGrpSpPr>
            <a:grpSpLocks/>
          </p:cNvGrpSpPr>
          <p:nvPr/>
        </p:nvGrpSpPr>
        <p:grpSpPr bwMode="auto">
          <a:xfrm>
            <a:off x="6224589" y="1474791"/>
            <a:ext cx="828675" cy="461963"/>
            <a:chOff x="2628" y="1347"/>
            <a:chExt cx="391" cy="388"/>
          </a:xfrm>
        </p:grpSpPr>
        <p:grpSp>
          <p:nvGrpSpPr>
            <p:cNvPr id="166921" name="Group 9">
              <a:extLst>
                <a:ext uri="{FF2B5EF4-FFF2-40B4-BE49-F238E27FC236}">
                  <a16:creationId xmlns:a16="http://schemas.microsoft.com/office/drawing/2014/main" id="{E94FDAEE-0CD7-904B-A53B-01A463C768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8" y="1347"/>
              <a:ext cx="193" cy="337"/>
              <a:chOff x="2628" y="1347"/>
              <a:chExt cx="193" cy="337"/>
            </a:xfrm>
          </p:grpSpPr>
          <p:sp>
            <p:nvSpPr>
              <p:cNvPr id="166922" name="Freeform 10">
                <a:extLst>
                  <a:ext uri="{FF2B5EF4-FFF2-40B4-BE49-F238E27FC236}">
                    <a16:creationId xmlns:a16="http://schemas.microsoft.com/office/drawing/2014/main" id="{75620E7E-B76D-F146-8389-64201BC5DE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" y="1470"/>
                <a:ext cx="193" cy="2"/>
              </a:xfrm>
              <a:custGeom>
                <a:avLst/>
                <a:gdLst>
                  <a:gd name="T0" fmla="*/ 0 w 193"/>
                  <a:gd name="T1" fmla="*/ 0 h 2"/>
                  <a:gd name="T2" fmla="*/ 96 w 193"/>
                  <a:gd name="T3" fmla="*/ 0 h 2"/>
                  <a:gd name="T4" fmla="*/ 96 w 193"/>
                  <a:gd name="T5" fmla="*/ 1 h 2"/>
                  <a:gd name="T6" fmla="*/ 192 w 193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">
                    <a:moveTo>
                      <a:pt x="0" y="0"/>
                    </a:moveTo>
                    <a:lnTo>
                      <a:pt x="96" y="0"/>
                    </a:lnTo>
                    <a:lnTo>
                      <a:pt x="96" y="1"/>
                    </a:lnTo>
                    <a:lnTo>
                      <a:pt x="192" y="1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diamond" w="med" len="med"/>
                <a:tailEnd type="diamond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6923" name="Rectangle 11">
                <a:extLst>
                  <a:ext uri="{FF2B5EF4-FFF2-40B4-BE49-F238E27FC236}">
                    <a16:creationId xmlns:a16="http://schemas.microsoft.com/office/drawing/2014/main" id="{F68472A1-1907-9D43-A9BC-CBC122632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4" y="1347"/>
                <a:ext cx="143" cy="3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1" hangingPunct="1"/>
                <a:r>
                  <a:rPr lang="it-IT" altLang="it-IT" sz="2000"/>
                  <a:t>1</a:t>
                </a:r>
              </a:p>
            </p:txBody>
          </p:sp>
        </p:grpSp>
        <p:grpSp>
          <p:nvGrpSpPr>
            <p:cNvPr id="166924" name="Group 12">
              <a:extLst>
                <a:ext uri="{FF2B5EF4-FFF2-40B4-BE49-F238E27FC236}">
                  <a16:creationId xmlns:a16="http://schemas.microsoft.com/office/drawing/2014/main" id="{50DC64D9-D391-3A4D-9D57-4B273C002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6" y="1347"/>
              <a:ext cx="193" cy="388"/>
              <a:chOff x="2826" y="1347"/>
              <a:chExt cx="193" cy="388"/>
            </a:xfrm>
          </p:grpSpPr>
          <p:sp>
            <p:nvSpPr>
              <p:cNvPr id="166925" name="Freeform 13">
                <a:extLst>
                  <a:ext uri="{FF2B5EF4-FFF2-40B4-BE49-F238E27FC236}">
                    <a16:creationId xmlns:a16="http://schemas.microsoft.com/office/drawing/2014/main" id="{69E06F37-5C1B-884E-8F80-ACE0DC1E9C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6" y="1470"/>
                <a:ext cx="193" cy="2"/>
              </a:xfrm>
              <a:custGeom>
                <a:avLst/>
                <a:gdLst>
                  <a:gd name="T0" fmla="*/ 0 w 193"/>
                  <a:gd name="T1" fmla="*/ 0 h 2"/>
                  <a:gd name="T2" fmla="*/ 96 w 193"/>
                  <a:gd name="T3" fmla="*/ 0 h 2"/>
                  <a:gd name="T4" fmla="*/ 96 w 193"/>
                  <a:gd name="T5" fmla="*/ 1 h 2"/>
                  <a:gd name="T6" fmla="*/ 192 w 193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">
                    <a:moveTo>
                      <a:pt x="0" y="0"/>
                    </a:moveTo>
                    <a:lnTo>
                      <a:pt x="96" y="0"/>
                    </a:lnTo>
                    <a:lnTo>
                      <a:pt x="96" y="1"/>
                    </a:lnTo>
                    <a:lnTo>
                      <a:pt x="192" y="1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diamond" w="med" len="med"/>
                <a:tailEnd type="diamond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6926" name="Rectangle 14">
                <a:extLst>
                  <a:ext uri="{FF2B5EF4-FFF2-40B4-BE49-F238E27FC236}">
                    <a16:creationId xmlns:a16="http://schemas.microsoft.com/office/drawing/2014/main" id="{4C625619-2000-AE48-8DF9-5DF715A02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" y="1347"/>
                <a:ext cx="142" cy="3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1" hangingPunct="1"/>
                <a:endParaRPr lang="en-US" altLang="it-IT" sz="2400"/>
              </a:p>
            </p:txBody>
          </p:sp>
        </p:grpSp>
      </p:grpSp>
      <p:grpSp>
        <p:nvGrpSpPr>
          <p:cNvPr id="166927" name="Group 15">
            <a:extLst>
              <a:ext uri="{FF2B5EF4-FFF2-40B4-BE49-F238E27FC236}">
                <a16:creationId xmlns:a16="http://schemas.microsoft.com/office/drawing/2014/main" id="{41FBD478-3347-3346-9371-726F0FD27EF3}"/>
              </a:ext>
            </a:extLst>
          </p:cNvPr>
          <p:cNvGrpSpPr>
            <a:grpSpLocks/>
          </p:cNvGrpSpPr>
          <p:nvPr/>
        </p:nvGrpSpPr>
        <p:grpSpPr bwMode="auto">
          <a:xfrm>
            <a:off x="1703388" y="817564"/>
            <a:ext cx="7645400" cy="736401"/>
            <a:chOff x="492" y="523"/>
            <a:chExt cx="3612" cy="968"/>
          </a:xfrm>
        </p:grpSpPr>
        <p:grpSp>
          <p:nvGrpSpPr>
            <p:cNvPr id="166928" name="Group 16">
              <a:extLst>
                <a:ext uri="{FF2B5EF4-FFF2-40B4-BE49-F238E27FC236}">
                  <a16:creationId xmlns:a16="http://schemas.microsoft.com/office/drawing/2014/main" id="{2742DAD1-135F-0B49-B5C1-CF1873B693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" y="523"/>
              <a:ext cx="1608" cy="881"/>
              <a:chOff x="492" y="523"/>
              <a:chExt cx="1608" cy="881"/>
            </a:xfrm>
          </p:grpSpPr>
          <p:sp>
            <p:nvSpPr>
              <p:cNvPr id="166929" name="Line 17">
                <a:extLst>
                  <a:ext uri="{FF2B5EF4-FFF2-40B4-BE49-F238E27FC236}">
                    <a16:creationId xmlns:a16="http://schemas.microsoft.com/office/drawing/2014/main" id="{8A78BA9E-873E-A045-84B3-D533C96DC6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" y="523"/>
                <a:ext cx="0" cy="8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6930" name="Line 18">
                <a:extLst>
                  <a:ext uri="{FF2B5EF4-FFF2-40B4-BE49-F238E27FC236}">
                    <a16:creationId xmlns:a16="http://schemas.microsoft.com/office/drawing/2014/main" id="{E6F4EB99-9EFD-5744-9307-ECC663F0A8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1404"/>
                <a:ext cx="160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6931" name="Line 19">
                <a:extLst>
                  <a:ext uri="{FF2B5EF4-FFF2-40B4-BE49-F238E27FC236}">
                    <a16:creationId xmlns:a16="http://schemas.microsoft.com/office/drawing/2014/main" id="{531BB3F4-2D97-3642-93B4-65B6F19ADC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" y="799"/>
                <a:ext cx="0" cy="6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6932" name="Line 20">
                <a:extLst>
                  <a:ext uri="{FF2B5EF4-FFF2-40B4-BE49-F238E27FC236}">
                    <a16:creationId xmlns:a16="http://schemas.microsoft.com/office/drawing/2014/main" id="{3C0037DC-4762-E140-889E-AB28F73EA5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00" y="805"/>
                <a:ext cx="0" cy="5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6933" name="Line 21">
                <a:extLst>
                  <a:ext uri="{FF2B5EF4-FFF2-40B4-BE49-F238E27FC236}">
                    <a16:creationId xmlns:a16="http://schemas.microsoft.com/office/drawing/2014/main" id="{0232E91A-AFF9-6D46-B81E-0E9F93CBC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4" y="817"/>
                <a:ext cx="0" cy="58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6934" name="Line 22">
                <a:extLst>
                  <a:ext uri="{FF2B5EF4-FFF2-40B4-BE49-F238E27FC236}">
                    <a16:creationId xmlns:a16="http://schemas.microsoft.com/office/drawing/2014/main" id="{FAD2D5DD-4739-AD4E-8AB2-939BA91341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8" y="817"/>
                <a:ext cx="0" cy="5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6935" name="Line 23">
                <a:extLst>
                  <a:ext uri="{FF2B5EF4-FFF2-40B4-BE49-F238E27FC236}">
                    <a16:creationId xmlns:a16="http://schemas.microsoft.com/office/drawing/2014/main" id="{462842F1-EE4A-CB4D-81D3-BCC82D5C3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12" y="817"/>
                <a:ext cx="0" cy="58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66936" name="Group 24">
              <a:extLst>
                <a:ext uri="{FF2B5EF4-FFF2-40B4-BE49-F238E27FC236}">
                  <a16:creationId xmlns:a16="http://schemas.microsoft.com/office/drawing/2014/main" id="{4BEB86D9-6669-E94E-A17F-B992901E3A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2" y="571"/>
              <a:ext cx="1482" cy="920"/>
              <a:chOff x="2622" y="571"/>
              <a:chExt cx="1482" cy="920"/>
            </a:xfrm>
          </p:grpSpPr>
          <p:sp>
            <p:nvSpPr>
              <p:cNvPr id="166937" name="Line 25">
                <a:extLst>
                  <a:ext uri="{FF2B5EF4-FFF2-40B4-BE49-F238E27FC236}">
                    <a16:creationId xmlns:a16="http://schemas.microsoft.com/office/drawing/2014/main" id="{862B7B2F-FB1F-B343-9649-F39CF8787B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2" y="571"/>
                <a:ext cx="0" cy="8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6938" name="Line 26">
                <a:extLst>
                  <a:ext uri="{FF2B5EF4-FFF2-40B4-BE49-F238E27FC236}">
                    <a16:creationId xmlns:a16="http://schemas.microsoft.com/office/drawing/2014/main" id="{FBBF1043-E1AF-5145-AAAA-3A679ED81E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4" y="1404"/>
                <a:ext cx="1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6939" name="Line 27">
                <a:extLst>
                  <a:ext uri="{FF2B5EF4-FFF2-40B4-BE49-F238E27FC236}">
                    <a16:creationId xmlns:a16="http://schemas.microsoft.com/office/drawing/2014/main" id="{44773388-FF57-4140-B462-EFD44CB560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26" y="805"/>
                <a:ext cx="0" cy="5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6940" name="Line 28">
                <a:extLst>
                  <a:ext uri="{FF2B5EF4-FFF2-40B4-BE49-F238E27FC236}">
                    <a16:creationId xmlns:a16="http://schemas.microsoft.com/office/drawing/2014/main" id="{D7200AD2-14E7-6841-B699-A3B663490F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30" y="817"/>
                <a:ext cx="0" cy="58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6941" name="Line 29">
                <a:extLst>
                  <a:ext uri="{FF2B5EF4-FFF2-40B4-BE49-F238E27FC236}">
                    <a16:creationId xmlns:a16="http://schemas.microsoft.com/office/drawing/2014/main" id="{87AC3A4B-FA27-0940-962E-E8B34B3EE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4" y="823"/>
                <a:ext cx="0" cy="5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6942" name="Line 30">
                <a:extLst>
                  <a:ext uri="{FF2B5EF4-FFF2-40B4-BE49-F238E27FC236}">
                    <a16:creationId xmlns:a16="http://schemas.microsoft.com/office/drawing/2014/main" id="{9680A6FC-C1D1-BA43-8AFA-EF4F915EF1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4" y="817"/>
                <a:ext cx="0" cy="58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6943" name="Line 31">
                <a:extLst>
                  <a:ext uri="{FF2B5EF4-FFF2-40B4-BE49-F238E27FC236}">
                    <a16:creationId xmlns:a16="http://schemas.microsoft.com/office/drawing/2014/main" id="{9DB43610-144B-0C49-90A0-00E384106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24" y="793"/>
                <a:ext cx="0" cy="6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6944" name="Line 32">
                <a:extLst>
                  <a:ext uri="{FF2B5EF4-FFF2-40B4-BE49-F238E27FC236}">
                    <a16:creationId xmlns:a16="http://schemas.microsoft.com/office/drawing/2014/main" id="{B89B949D-B136-FE47-A313-532B7BE3F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8" y="799"/>
                <a:ext cx="0" cy="5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6945" name="Line 33">
                <a:extLst>
                  <a:ext uri="{FF2B5EF4-FFF2-40B4-BE49-F238E27FC236}">
                    <a16:creationId xmlns:a16="http://schemas.microsoft.com/office/drawing/2014/main" id="{AD848E28-6F1C-2F44-8C79-F639B50A15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2" y="811"/>
                <a:ext cx="0" cy="58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6946" name="Line 34">
                <a:extLst>
                  <a:ext uri="{FF2B5EF4-FFF2-40B4-BE49-F238E27FC236}">
                    <a16:creationId xmlns:a16="http://schemas.microsoft.com/office/drawing/2014/main" id="{14AC3A12-07D0-FF42-A265-88A1E94F8F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2" y="817"/>
                <a:ext cx="0" cy="5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6947" name="Rectangle 35">
                <a:extLst>
                  <a:ext uri="{FF2B5EF4-FFF2-40B4-BE49-F238E27FC236}">
                    <a16:creationId xmlns:a16="http://schemas.microsoft.com/office/drawing/2014/main" id="{95602CDF-7686-2E45-9722-982578545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2" y="964"/>
                <a:ext cx="418" cy="5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1" hangingPunct="1"/>
                <a:r>
                  <a:rPr lang="it-IT" altLang="it-IT" sz="2000"/>
                  <a:t>……...</a:t>
                </a:r>
              </a:p>
            </p:txBody>
          </p:sp>
        </p:grpSp>
      </p:grpSp>
      <p:sp>
        <p:nvSpPr>
          <p:cNvPr id="166948" name="Rectangle 36">
            <a:extLst>
              <a:ext uri="{FF2B5EF4-FFF2-40B4-BE49-F238E27FC236}">
                <a16:creationId xmlns:a16="http://schemas.microsoft.com/office/drawing/2014/main" id="{121DF92F-69AC-0547-A4AD-12BDB181B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039" y="3856038"/>
            <a:ext cx="293522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>
                <a:solidFill>
                  <a:srgbClr val="FF3300"/>
                </a:solidFill>
              </a:rPr>
              <a:t>alle basse frequenze:</a:t>
            </a:r>
          </a:p>
        </p:txBody>
      </p:sp>
      <p:sp>
        <p:nvSpPr>
          <p:cNvPr id="166949" name="Rectangle 37">
            <a:extLst>
              <a:ext uri="{FF2B5EF4-FFF2-40B4-BE49-F238E27FC236}">
                <a16:creationId xmlns:a16="http://schemas.microsoft.com/office/drawing/2014/main" id="{AED422C3-0229-5D48-901F-0329C8C7A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9" y="5799138"/>
            <a:ext cx="2835841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>
                <a:solidFill>
                  <a:srgbClr val="FF3300"/>
                </a:solidFill>
                <a:latin typeface="Symbol" pitchFamily="2" charset="2"/>
              </a:rPr>
              <a:t>»</a:t>
            </a:r>
            <a:r>
              <a:rPr lang="it-IT" altLang="it-IT" sz="2000">
                <a:solidFill>
                  <a:srgbClr val="FF3300"/>
                </a:solidFill>
              </a:rPr>
              <a:t>  (basse frequenze)</a:t>
            </a:r>
          </a:p>
        </p:txBody>
      </p:sp>
      <p:sp>
        <p:nvSpPr>
          <p:cNvPr id="166950" name="Rectangle 38">
            <a:extLst>
              <a:ext uri="{FF2B5EF4-FFF2-40B4-BE49-F238E27FC236}">
                <a16:creationId xmlns:a16="http://schemas.microsoft.com/office/drawing/2014/main" id="{58F4AF9D-0F99-C341-B5DC-E862B5772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764" y="5026025"/>
            <a:ext cx="613789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quindi consideriamo campionamento + tenuta</a:t>
            </a:r>
          </a:p>
        </p:txBody>
      </p:sp>
      <p:sp>
        <p:nvSpPr>
          <p:cNvPr id="166957" name="Rectangle 45">
            <a:extLst>
              <a:ext uri="{FF2B5EF4-FFF2-40B4-BE49-F238E27FC236}">
                <a16:creationId xmlns:a16="http://schemas.microsoft.com/office/drawing/2014/main" id="{CFE8694F-5075-F643-97ED-0780B0DF3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901" y="3862388"/>
            <a:ext cx="61074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f(t)</a:t>
            </a:r>
          </a:p>
        </p:txBody>
      </p:sp>
      <p:graphicFrame>
        <p:nvGraphicFramePr>
          <p:cNvPr id="166959" name="Object 47">
            <a:extLst>
              <a:ext uri="{FF2B5EF4-FFF2-40B4-BE49-F238E27FC236}">
                <a16:creationId xmlns:a16="http://schemas.microsoft.com/office/drawing/2014/main" id="{21654F91-7632-044B-A6C1-E1CA71773F1E}"/>
              </a:ext>
            </a:extLst>
          </p:cNvPr>
          <p:cNvGraphicFramePr>
            <a:graphicFrameLocks/>
          </p:cNvGraphicFramePr>
          <p:nvPr/>
        </p:nvGraphicFramePr>
        <p:xfrm>
          <a:off x="8466138" y="3771900"/>
          <a:ext cx="392112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4" name="Equation" r:id="rId5" imgW="2260600" imgH="4394200" progId="Equation.DSMT4">
                  <p:embed/>
                </p:oleObj>
              </mc:Choice>
              <mc:Fallback>
                <p:oleObj name="Equation" r:id="rId5" imgW="2260600" imgH="4394200" progId="Equation.DSMT4">
                  <p:embed/>
                  <p:pic>
                    <p:nvPicPr>
                      <p:cNvPr id="166959" name="Object 47">
                        <a:extLst>
                          <a:ext uri="{FF2B5EF4-FFF2-40B4-BE49-F238E27FC236}">
                            <a16:creationId xmlns:a16="http://schemas.microsoft.com/office/drawing/2014/main" id="{21654F91-7632-044B-A6C1-E1CA71773F1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6138" y="3771900"/>
                        <a:ext cx="392112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60" name="Rectangle 48">
            <a:extLst>
              <a:ext uri="{FF2B5EF4-FFF2-40B4-BE49-F238E27FC236}">
                <a16:creationId xmlns:a16="http://schemas.microsoft.com/office/drawing/2014/main" id="{52933C41-F5CF-1943-8AD5-E71872679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0" y="3776664"/>
            <a:ext cx="1003300" cy="7572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6961" name="Line 49">
            <a:extLst>
              <a:ext uri="{FF2B5EF4-FFF2-40B4-BE49-F238E27FC236}">
                <a16:creationId xmlns:a16="http://schemas.microsoft.com/office/drawing/2014/main" id="{E2413538-AEDD-194A-84F0-1DFC437F87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0" y="4154488"/>
            <a:ext cx="50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6962" name="Line 50">
            <a:extLst>
              <a:ext uri="{FF2B5EF4-FFF2-40B4-BE49-F238E27FC236}">
                <a16:creationId xmlns:a16="http://schemas.microsoft.com/office/drawing/2014/main" id="{B5ACC929-0A20-1D44-A923-B5D53A0F3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6376" y="4162425"/>
            <a:ext cx="695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66982" name="Group 70">
            <a:extLst>
              <a:ext uri="{FF2B5EF4-FFF2-40B4-BE49-F238E27FC236}">
                <a16:creationId xmlns:a16="http://schemas.microsoft.com/office/drawing/2014/main" id="{D5FA17D7-DFE1-1D4C-9A24-7BB19078051D}"/>
              </a:ext>
            </a:extLst>
          </p:cNvPr>
          <p:cNvGrpSpPr>
            <a:grpSpLocks/>
          </p:cNvGrpSpPr>
          <p:nvPr/>
        </p:nvGrpSpPr>
        <p:grpSpPr bwMode="auto">
          <a:xfrm>
            <a:off x="8621714" y="5664200"/>
            <a:ext cx="1766887" cy="852488"/>
            <a:chOff x="4815" y="3568"/>
            <a:chExt cx="856" cy="413"/>
          </a:xfrm>
        </p:grpSpPr>
        <p:graphicFrame>
          <p:nvGraphicFramePr>
            <p:cNvPr id="166963" name="Object 51">
              <a:extLst>
                <a:ext uri="{FF2B5EF4-FFF2-40B4-BE49-F238E27FC236}">
                  <a16:creationId xmlns:a16="http://schemas.microsoft.com/office/drawing/2014/main" id="{1EB49123-D997-384C-A3E4-EA018B78987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08" y="3568"/>
            <a:ext cx="454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15" name="Equazione" r:id="rId7" imgW="5537200" imgH="5029200" progId="Equation.3">
                    <p:embed/>
                  </p:oleObj>
                </mc:Choice>
                <mc:Fallback>
                  <p:oleObj name="Equazione" r:id="rId7" imgW="5537200" imgH="5029200" progId="Equation.3">
                    <p:embed/>
                    <p:pic>
                      <p:nvPicPr>
                        <p:cNvPr id="166963" name="Object 51">
                          <a:extLst>
                            <a:ext uri="{FF2B5EF4-FFF2-40B4-BE49-F238E27FC236}">
                              <a16:creationId xmlns:a16="http://schemas.microsoft.com/office/drawing/2014/main" id="{1EB49123-D997-384C-A3E4-EA018B78987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8" y="3568"/>
                          <a:ext cx="454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964" name="Line 52">
              <a:extLst>
                <a:ext uri="{FF2B5EF4-FFF2-40B4-BE49-F238E27FC236}">
                  <a16:creationId xmlns:a16="http://schemas.microsoft.com/office/drawing/2014/main" id="{7DE52E48-7506-014B-A105-6CECF3729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5" y="3756"/>
              <a:ext cx="2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6965" name="Line 53">
              <a:extLst>
                <a:ext uri="{FF2B5EF4-FFF2-40B4-BE49-F238E27FC236}">
                  <a16:creationId xmlns:a16="http://schemas.microsoft.com/office/drawing/2014/main" id="{B33ECD9E-A5AB-0D48-8A53-9E92BEFF7F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45" y="3763"/>
              <a:ext cx="226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66981" name="Group 69">
            <a:extLst>
              <a:ext uri="{FF2B5EF4-FFF2-40B4-BE49-F238E27FC236}">
                <a16:creationId xmlns:a16="http://schemas.microsoft.com/office/drawing/2014/main" id="{25B72469-3BCA-1B49-8245-1D261160BEC3}"/>
              </a:ext>
            </a:extLst>
          </p:cNvPr>
          <p:cNvGrpSpPr>
            <a:grpSpLocks/>
          </p:cNvGrpSpPr>
          <p:nvPr/>
        </p:nvGrpSpPr>
        <p:grpSpPr bwMode="auto">
          <a:xfrm>
            <a:off x="2133601" y="5603875"/>
            <a:ext cx="3336925" cy="852488"/>
            <a:chOff x="1361" y="2844"/>
            <a:chExt cx="1617" cy="413"/>
          </a:xfrm>
        </p:grpSpPr>
        <p:graphicFrame>
          <p:nvGraphicFramePr>
            <p:cNvPr id="166966" name="Object 54">
              <a:extLst>
                <a:ext uri="{FF2B5EF4-FFF2-40B4-BE49-F238E27FC236}">
                  <a16:creationId xmlns:a16="http://schemas.microsoft.com/office/drawing/2014/main" id="{3726B672-8162-F34C-ABB4-A0693430973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736" y="2867"/>
            <a:ext cx="185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16" name="Equazione" r:id="rId9" imgW="2260600" imgH="4394200" progId="Equation.3">
                    <p:embed/>
                  </p:oleObj>
                </mc:Choice>
                <mc:Fallback>
                  <p:oleObj name="Equazione" r:id="rId9" imgW="2260600" imgH="4394200" progId="Equation.3">
                    <p:embed/>
                    <p:pic>
                      <p:nvPicPr>
                        <p:cNvPr id="166966" name="Object 54">
                          <a:extLst>
                            <a:ext uri="{FF2B5EF4-FFF2-40B4-BE49-F238E27FC236}">
                              <a16:creationId xmlns:a16="http://schemas.microsoft.com/office/drawing/2014/main" id="{3726B672-8162-F34C-ABB4-A0693430973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6" y="2867"/>
                          <a:ext cx="185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967" name="Rectangle 55">
              <a:extLst>
                <a:ext uri="{FF2B5EF4-FFF2-40B4-BE49-F238E27FC236}">
                  <a16:creationId xmlns:a16="http://schemas.microsoft.com/office/drawing/2014/main" id="{2F5EE0E4-2342-1C4D-B78D-B3868CB21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2870"/>
              <a:ext cx="326" cy="3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6968" name="Line 56">
              <a:extLst>
                <a:ext uri="{FF2B5EF4-FFF2-40B4-BE49-F238E27FC236}">
                  <a16:creationId xmlns:a16="http://schemas.microsoft.com/office/drawing/2014/main" id="{4BEE0E5B-95D3-9A48-8A27-11537A5A9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1" y="3036"/>
              <a:ext cx="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6969" name="Line 57">
              <a:extLst>
                <a:ext uri="{FF2B5EF4-FFF2-40B4-BE49-F238E27FC236}">
                  <a16:creationId xmlns:a16="http://schemas.microsoft.com/office/drawing/2014/main" id="{35524F43-74F0-CA4D-86B4-51840530C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3" y="3036"/>
              <a:ext cx="2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166970" name="Object 58">
              <a:extLst>
                <a:ext uri="{FF2B5EF4-FFF2-40B4-BE49-F238E27FC236}">
                  <a16:creationId xmlns:a16="http://schemas.microsoft.com/office/drawing/2014/main" id="{EBDF1F8E-025D-6240-8F47-91A73806246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200" y="2844"/>
            <a:ext cx="454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17" name="Equazione" r:id="rId11" imgW="5537200" imgH="5029200" progId="Equation.3">
                    <p:embed/>
                  </p:oleObj>
                </mc:Choice>
                <mc:Fallback>
                  <p:oleObj name="Equazione" r:id="rId11" imgW="5537200" imgH="5029200" progId="Equation.3">
                    <p:embed/>
                    <p:pic>
                      <p:nvPicPr>
                        <p:cNvPr id="166970" name="Object 58">
                          <a:extLst>
                            <a:ext uri="{FF2B5EF4-FFF2-40B4-BE49-F238E27FC236}">
                              <a16:creationId xmlns:a16="http://schemas.microsoft.com/office/drawing/2014/main" id="{EBDF1F8E-025D-6240-8F47-91A73806246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844"/>
                          <a:ext cx="454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971" name="Line 59">
              <a:extLst>
                <a:ext uri="{FF2B5EF4-FFF2-40B4-BE49-F238E27FC236}">
                  <a16:creationId xmlns:a16="http://schemas.microsoft.com/office/drawing/2014/main" id="{B540F2F1-14B0-2C45-B589-C16FCEEB3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3" y="3036"/>
              <a:ext cx="3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6972" name="Line 60">
              <a:extLst>
                <a:ext uri="{FF2B5EF4-FFF2-40B4-BE49-F238E27FC236}">
                  <a16:creationId xmlns:a16="http://schemas.microsoft.com/office/drawing/2014/main" id="{794B7F63-3EF9-5741-A655-892DF930A7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4" y="3055"/>
              <a:ext cx="349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6973" name="Line 61">
              <a:extLst>
                <a:ext uri="{FF2B5EF4-FFF2-40B4-BE49-F238E27FC236}">
                  <a16:creationId xmlns:a16="http://schemas.microsoft.com/office/drawing/2014/main" id="{3EEE5AD4-321B-9540-84BF-0CE3BBC35B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2" y="2893"/>
              <a:ext cx="333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66974" name="Rectangle 62">
            <a:extLst>
              <a:ext uri="{FF2B5EF4-FFF2-40B4-BE49-F238E27FC236}">
                <a16:creationId xmlns:a16="http://schemas.microsoft.com/office/drawing/2014/main" id="{E2E00009-6CE1-604F-870E-05F052225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6" y="134939"/>
            <a:ext cx="8405813" cy="515206"/>
          </a:xfrm>
          <a:noFill/>
          <a:ln/>
        </p:spPr>
        <p:txBody>
          <a:bodyPr/>
          <a:lstStyle/>
          <a:p>
            <a:r>
              <a:rPr lang="it-IT" altLang="it-IT"/>
              <a:t>Guadagno del campionamento</a:t>
            </a:r>
          </a:p>
        </p:txBody>
      </p:sp>
      <p:graphicFrame>
        <p:nvGraphicFramePr>
          <p:cNvPr id="166975" name="Object 63">
            <a:extLst>
              <a:ext uri="{FF2B5EF4-FFF2-40B4-BE49-F238E27FC236}">
                <a16:creationId xmlns:a16="http://schemas.microsoft.com/office/drawing/2014/main" id="{0E6153AC-629F-BD4D-9A30-71AB8EF6E7E2}"/>
              </a:ext>
            </a:extLst>
          </p:cNvPr>
          <p:cNvGraphicFramePr>
            <a:graphicFrameLocks/>
          </p:cNvGraphicFramePr>
          <p:nvPr/>
        </p:nvGraphicFramePr>
        <p:xfrm>
          <a:off x="9148763" y="1023938"/>
          <a:ext cx="5064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8" name="Equazione" r:id="rId13" imgW="3873500" imgH="2133600" progId="Equation.3">
                  <p:embed/>
                </p:oleObj>
              </mc:Choice>
              <mc:Fallback>
                <p:oleObj name="Equazione" r:id="rId13" imgW="3873500" imgH="2133600" progId="Equation.3">
                  <p:embed/>
                  <p:pic>
                    <p:nvPicPr>
                      <p:cNvPr id="166975" name="Object 63">
                        <a:extLst>
                          <a:ext uri="{FF2B5EF4-FFF2-40B4-BE49-F238E27FC236}">
                            <a16:creationId xmlns:a16="http://schemas.microsoft.com/office/drawing/2014/main" id="{0E6153AC-629F-BD4D-9A30-71AB8EF6E7E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8763" y="1023938"/>
                        <a:ext cx="506412" cy="279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76" name="Object 64">
            <a:extLst>
              <a:ext uri="{FF2B5EF4-FFF2-40B4-BE49-F238E27FC236}">
                <a16:creationId xmlns:a16="http://schemas.microsoft.com/office/drawing/2014/main" id="{D15D7440-E484-FB47-B491-A61AC328F4D7}"/>
              </a:ext>
            </a:extLst>
          </p:cNvPr>
          <p:cNvGraphicFramePr>
            <a:graphicFrameLocks/>
          </p:cNvGraphicFramePr>
          <p:nvPr/>
        </p:nvGraphicFramePr>
        <p:xfrm>
          <a:off x="4603751" y="3886200"/>
          <a:ext cx="18319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9" name="MathType Equation" r:id="rId15" imgW="42125900" imgH="8191500" progId="Equation">
                  <p:embed/>
                </p:oleObj>
              </mc:Choice>
              <mc:Fallback>
                <p:oleObj name="MathType Equation" r:id="rId15" imgW="42125900" imgH="8191500" progId="Equation">
                  <p:embed/>
                  <p:pic>
                    <p:nvPicPr>
                      <p:cNvPr id="166976" name="Object 64">
                        <a:extLst>
                          <a:ext uri="{FF2B5EF4-FFF2-40B4-BE49-F238E27FC236}">
                            <a16:creationId xmlns:a16="http://schemas.microsoft.com/office/drawing/2014/main" id="{D15D7440-E484-FB47-B491-A61AC328F4D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1" y="3886200"/>
                        <a:ext cx="183197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51" name="Rectangle 39">
            <a:extLst>
              <a:ext uri="{FF2B5EF4-FFF2-40B4-BE49-F238E27FC236}">
                <a16:creationId xmlns:a16="http://schemas.microsoft.com/office/drawing/2014/main" id="{23F27BBA-36F0-A54D-B5EA-32F04450C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576" y="2967038"/>
            <a:ext cx="61074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f(t)</a:t>
            </a:r>
          </a:p>
        </p:txBody>
      </p:sp>
      <p:sp>
        <p:nvSpPr>
          <p:cNvPr id="166952" name="Rectangle 40">
            <a:extLst>
              <a:ext uri="{FF2B5EF4-FFF2-40B4-BE49-F238E27FC236}">
                <a16:creationId xmlns:a16="http://schemas.microsoft.com/office/drawing/2014/main" id="{A8972EC4-4C80-5144-B0C0-0330C47DD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76" y="2992438"/>
            <a:ext cx="72603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f</a:t>
            </a:r>
            <a:r>
              <a:rPr lang="it-IT" altLang="it-IT" sz="2000" baseline="30000"/>
              <a:t>*</a:t>
            </a:r>
            <a:r>
              <a:rPr lang="it-IT" altLang="it-IT" sz="2000"/>
              <a:t>(t)</a:t>
            </a:r>
          </a:p>
        </p:txBody>
      </p:sp>
      <p:sp>
        <p:nvSpPr>
          <p:cNvPr id="166953" name="Line 41">
            <a:extLst>
              <a:ext uri="{FF2B5EF4-FFF2-40B4-BE49-F238E27FC236}">
                <a16:creationId xmlns:a16="http://schemas.microsoft.com/office/drawing/2014/main" id="{DC49A70D-D243-1D44-AB2C-7ABC7A2F5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6175" y="3197225"/>
            <a:ext cx="668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6954" name="Line 42">
            <a:extLst>
              <a:ext uri="{FF2B5EF4-FFF2-40B4-BE49-F238E27FC236}">
                <a16:creationId xmlns:a16="http://schemas.microsoft.com/office/drawing/2014/main" id="{66BD8FC5-73A2-DC40-8D0C-A399B40E0B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0575" y="3197225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6955" name="Line 43">
            <a:extLst>
              <a:ext uri="{FF2B5EF4-FFF2-40B4-BE49-F238E27FC236}">
                <a16:creationId xmlns:a16="http://schemas.microsoft.com/office/drawing/2014/main" id="{C05E94A2-00B7-454C-B17D-AAD201EFE43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6113" y="2543176"/>
            <a:ext cx="0" cy="531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166956" name="Object 44">
            <a:extLst>
              <a:ext uri="{FF2B5EF4-FFF2-40B4-BE49-F238E27FC236}">
                <a16:creationId xmlns:a16="http://schemas.microsoft.com/office/drawing/2014/main" id="{5513EE29-9FE9-AF48-BA32-41E4972FBB95}"/>
              </a:ext>
            </a:extLst>
          </p:cNvPr>
          <p:cNvGraphicFramePr>
            <a:graphicFrameLocks/>
          </p:cNvGraphicFramePr>
          <p:nvPr/>
        </p:nvGraphicFramePr>
        <p:xfrm>
          <a:off x="8688388" y="2387601"/>
          <a:ext cx="13779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0" name="Equation" r:id="rId17" imgW="7912100" imgH="2628900" progId="Equation.DSMT4">
                  <p:embed/>
                </p:oleObj>
              </mc:Choice>
              <mc:Fallback>
                <p:oleObj name="Equation" r:id="rId17" imgW="7912100" imgH="2628900" progId="Equation.DSMT4">
                  <p:embed/>
                  <p:pic>
                    <p:nvPicPr>
                      <p:cNvPr id="166956" name="Object 44">
                        <a:extLst>
                          <a:ext uri="{FF2B5EF4-FFF2-40B4-BE49-F238E27FC236}">
                            <a16:creationId xmlns:a16="http://schemas.microsoft.com/office/drawing/2014/main" id="{5513EE29-9FE9-AF48-BA32-41E4972FBB9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388" y="2387601"/>
                        <a:ext cx="13779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6977" name="Group 65">
            <a:extLst>
              <a:ext uri="{FF2B5EF4-FFF2-40B4-BE49-F238E27FC236}">
                <a16:creationId xmlns:a16="http://schemas.microsoft.com/office/drawing/2014/main" id="{D46B7BC0-10AB-B44C-A221-56155D7ED5CA}"/>
              </a:ext>
            </a:extLst>
          </p:cNvPr>
          <p:cNvGrpSpPr>
            <a:grpSpLocks/>
          </p:cNvGrpSpPr>
          <p:nvPr/>
        </p:nvGrpSpPr>
        <p:grpSpPr bwMode="auto">
          <a:xfrm>
            <a:off x="8150225" y="3081338"/>
            <a:ext cx="241300" cy="233362"/>
            <a:chOff x="556" y="2716"/>
            <a:chExt cx="114" cy="114"/>
          </a:xfrm>
        </p:grpSpPr>
        <p:sp>
          <p:nvSpPr>
            <p:cNvPr id="166978" name="Oval 66">
              <a:extLst>
                <a:ext uri="{FF2B5EF4-FFF2-40B4-BE49-F238E27FC236}">
                  <a16:creationId xmlns:a16="http://schemas.microsoft.com/office/drawing/2014/main" id="{EAE03C7F-2614-104B-9397-BF8D7056F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" y="2716"/>
              <a:ext cx="114" cy="1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6979" name="Line 67">
              <a:extLst>
                <a:ext uri="{FF2B5EF4-FFF2-40B4-BE49-F238E27FC236}">
                  <a16:creationId xmlns:a16="http://schemas.microsoft.com/office/drawing/2014/main" id="{3362B246-FC59-B047-89CF-A9BDA3F34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736"/>
              <a:ext cx="76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6980" name="Line 68">
              <a:extLst>
                <a:ext uri="{FF2B5EF4-FFF2-40B4-BE49-F238E27FC236}">
                  <a16:creationId xmlns:a16="http://schemas.microsoft.com/office/drawing/2014/main" id="{DAC604D3-EE51-6948-878E-83AC62CC3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2736"/>
              <a:ext cx="76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66983" name="AutoShape 71">
            <a:extLst>
              <a:ext uri="{FF2B5EF4-FFF2-40B4-BE49-F238E27FC236}">
                <a16:creationId xmlns:a16="http://schemas.microsoft.com/office/drawing/2014/main" id="{7A612761-531A-734A-98B9-D9F666F8A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1" y="3906838"/>
            <a:ext cx="201613" cy="3349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280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D32FF4-B51E-C440-9E20-62459019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84" y="3072043"/>
            <a:ext cx="10363200" cy="713913"/>
          </a:xfrm>
        </p:spPr>
        <p:txBody>
          <a:bodyPr/>
          <a:lstStyle/>
          <a:p>
            <a:r>
              <a:rPr lang="en-GB" dirty="0" err="1"/>
              <a:t>Parte</a:t>
            </a:r>
            <a:r>
              <a:rPr lang="en-GB" dirty="0"/>
              <a:t> </a:t>
            </a:r>
            <a:r>
              <a:rPr lang="en-GB" dirty="0" err="1"/>
              <a:t>seconda</a:t>
            </a:r>
            <a:endParaRPr lang="en-GB" dirty="0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84EA1D3A-D909-0440-A175-70AFE15E5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454517"/>
              </p:ext>
            </p:extLst>
          </p:nvPr>
        </p:nvGraphicFramePr>
        <p:xfrm>
          <a:off x="5355771" y="1152425"/>
          <a:ext cx="6393618" cy="4553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2603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338069F5-19F7-CB4F-BE9E-0B5DFD187B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59000" y="1171575"/>
            <a:ext cx="7772400" cy="515206"/>
          </a:xfrm>
        </p:spPr>
        <p:txBody>
          <a:bodyPr/>
          <a:lstStyle/>
          <a:p>
            <a:r>
              <a:rPr lang="en-US" altLang="it-IT" dirty="0" err="1"/>
              <a:t>Sistemi</a:t>
            </a:r>
            <a:r>
              <a:rPr lang="en-US" altLang="it-IT" dirty="0"/>
              <a:t> a </a:t>
            </a:r>
            <a:r>
              <a:rPr lang="en-US" altLang="it-IT" dirty="0" err="1"/>
              <a:t>segnali</a:t>
            </a:r>
            <a:r>
              <a:rPr lang="en-US" altLang="it-IT" dirty="0"/>
              <a:t> </a:t>
            </a:r>
            <a:r>
              <a:rPr lang="en-US" altLang="it-IT" dirty="0" err="1"/>
              <a:t>campionati</a:t>
            </a:r>
            <a:r>
              <a:rPr lang="en-US" altLang="it-IT" dirty="0"/>
              <a:t> (2)</a:t>
            </a:r>
          </a:p>
        </p:txBody>
      </p:sp>
      <p:sp>
        <p:nvSpPr>
          <p:cNvPr id="122885" name="Text Box 5">
            <a:extLst>
              <a:ext uri="{FF2B5EF4-FFF2-40B4-BE49-F238E27FC236}">
                <a16:creationId xmlns:a16="http://schemas.microsoft.com/office/drawing/2014/main" id="{86E329D2-C52E-204F-AC5F-8233FE165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9" y="2141786"/>
            <a:ext cx="5879623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buFontTx/>
              <a:buChar char="•"/>
            </a:pPr>
            <a:r>
              <a:rPr lang="en-US" altLang="it-IT" dirty="0">
                <a:solidFill>
                  <a:srgbClr val="0000FF"/>
                </a:solidFill>
              </a:rPr>
              <a:t>La Z-</a:t>
            </a:r>
            <a:r>
              <a:rPr lang="en-US" altLang="it-IT" dirty="0" err="1">
                <a:solidFill>
                  <a:srgbClr val="0000FF"/>
                </a:solidFill>
              </a:rPr>
              <a:t>trasformata</a:t>
            </a:r>
            <a:endParaRPr lang="en-US" altLang="it-IT" dirty="0">
              <a:solidFill>
                <a:srgbClr val="0000FF"/>
              </a:solidFill>
            </a:endParaRPr>
          </a:p>
          <a:p>
            <a:pPr algn="l">
              <a:buFontTx/>
              <a:buChar char="•"/>
            </a:pPr>
            <a:r>
              <a:rPr lang="en-US" altLang="it-IT" dirty="0">
                <a:solidFill>
                  <a:srgbClr val="0000FF"/>
                </a:solidFill>
              </a:rPr>
              <a:t>Passaggio da F(s) a F(z)</a:t>
            </a:r>
          </a:p>
          <a:p>
            <a:pPr algn="l">
              <a:buFontTx/>
              <a:buChar char="•"/>
            </a:pPr>
            <a:r>
              <a:rPr lang="en-US" altLang="it-IT" dirty="0" err="1">
                <a:solidFill>
                  <a:srgbClr val="0000FF"/>
                </a:solidFill>
              </a:rPr>
              <a:t>Equazioni</a:t>
            </a:r>
            <a:r>
              <a:rPr lang="en-US" altLang="it-IT" dirty="0">
                <a:solidFill>
                  <a:srgbClr val="0000FF"/>
                </a:solidFill>
              </a:rPr>
              <a:t> </a:t>
            </a:r>
            <a:r>
              <a:rPr lang="en-US" altLang="it-IT" dirty="0" err="1">
                <a:solidFill>
                  <a:srgbClr val="0000FF"/>
                </a:solidFill>
              </a:rPr>
              <a:t>alle</a:t>
            </a:r>
            <a:r>
              <a:rPr lang="en-US" altLang="it-IT" dirty="0">
                <a:solidFill>
                  <a:srgbClr val="0000FF"/>
                </a:solidFill>
              </a:rPr>
              <a:t> </a:t>
            </a:r>
            <a:r>
              <a:rPr lang="en-US" altLang="it-IT" dirty="0" err="1">
                <a:solidFill>
                  <a:srgbClr val="0000FF"/>
                </a:solidFill>
              </a:rPr>
              <a:t>differenze</a:t>
            </a:r>
            <a:endParaRPr lang="en-US" altLang="it-IT" dirty="0">
              <a:solidFill>
                <a:srgbClr val="0000FF"/>
              </a:solidFill>
            </a:endParaRPr>
          </a:p>
          <a:p>
            <a:pPr algn="l">
              <a:buFontTx/>
              <a:buChar char="•"/>
            </a:pPr>
            <a:r>
              <a:rPr lang="en-US" altLang="it-IT" dirty="0" err="1">
                <a:solidFill>
                  <a:srgbClr val="0000FF"/>
                </a:solidFill>
              </a:rPr>
              <a:t>Andamenti</a:t>
            </a:r>
            <a:r>
              <a:rPr lang="en-US" altLang="it-IT" dirty="0">
                <a:solidFill>
                  <a:srgbClr val="0000FF"/>
                </a:solidFill>
              </a:rPr>
              <a:t> </a:t>
            </a:r>
            <a:r>
              <a:rPr lang="en-US" altLang="it-IT" dirty="0" err="1">
                <a:solidFill>
                  <a:srgbClr val="0000FF"/>
                </a:solidFill>
              </a:rPr>
              <a:t>caratteristici</a:t>
            </a:r>
            <a:r>
              <a:rPr lang="en-US" altLang="it-IT" dirty="0">
                <a:solidFill>
                  <a:srgbClr val="0000FF"/>
                </a:solidFill>
              </a:rPr>
              <a:t> </a:t>
            </a:r>
            <a:r>
              <a:rPr lang="en-US" altLang="it-IT" dirty="0" err="1">
                <a:solidFill>
                  <a:srgbClr val="0000FF"/>
                </a:solidFill>
              </a:rPr>
              <a:t>della</a:t>
            </a:r>
            <a:r>
              <a:rPr lang="en-US" altLang="it-IT" dirty="0">
                <a:solidFill>
                  <a:srgbClr val="0000FF"/>
                </a:solidFill>
              </a:rPr>
              <a:t> </a:t>
            </a:r>
            <a:r>
              <a:rPr lang="en-US" altLang="it-IT" dirty="0" err="1">
                <a:solidFill>
                  <a:srgbClr val="0000FF"/>
                </a:solidFill>
              </a:rPr>
              <a:t>risposta</a:t>
            </a:r>
            <a:r>
              <a:rPr lang="en-US" altLang="it-IT" dirty="0">
                <a:solidFill>
                  <a:srgbClr val="0000FF"/>
                </a:solidFill>
              </a:rPr>
              <a:t> </a:t>
            </a:r>
            <a:r>
              <a:rPr lang="en-US" altLang="it-IT" dirty="0" err="1">
                <a:solidFill>
                  <a:srgbClr val="0000FF"/>
                </a:solidFill>
              </a:rPr>
              <a:t>impulsiva</a:t>
            </a:r>
            <a:endParaRPr lang="en-US" altLang="it-IT" dirty="0">
              <a:solidFill>
                <a:srgbClr val="0000FF"/>
              </a:solidFill>
            </a:endParaRPr>
          </a:p>
          <a:p>
            <a:pPr algn="l">
              <a:buFontTx/>
              <a:buChar char="•"/>
            </a:pPr>
            <a:r>
              <a:rPr lang="en-US" altLang="it-IT" dirty="0">
                <a:solidFill>
                  <a:srgbClr val="0000FF"/>
                </a:solidFill>
              </a:rPr>
              <a:t>Mapping S</a:t>
            </a:r>
            <a:r>
              <a:rPr lang="en-US" altLang="it-IT" sz="2400" dirty="0">
                <a:solidFill>
                  <a:srgbClr val="0000FF"/>
                </a:solidFill>
                <a:latin typeface="Symbol" pitchFamily="2" charset="2"/>
              </a:rPr>
              <a:t>®</a:t>
            </a:r>
            <a:r>
              <a:rPr lang="en-US" altLang="it-IT" dirty="0">
                <a:solidFill>
                  <a:srgbClr val="0000FF"/>
                </a:solidFill>
              </a:rPr>
              <a:t> Z</a:t>
            </a:r>
          </a:p>
          <a:p>
            <a:pPr algn="l">
              <a:buFontTx/>
              <a:buChar char="•"/>
            </a:pPr>
            <a:r>
              <a:rPr lang="en-US" altLang="it-IT" dirty="0" err="1">
                <a:solidFill>
                  <a:srgbClr val="0000FF"/>
                </a:solidFill>
              </a:rPr>
              <a:t>Trasformazioni</a:t>
            </a:r>
            <a:r>
              <a:rPr lang="en-US" altLang="it-IT" dirty="0">
                <a:solidFill>
                  <a:srgbClr val="0000FF"/>
                </a:solidFill>
              </a:rPr>
              <a:t> </a:t>
            </a:r>
            <a:r>
              <a:rPr lang="en-US" altLang="it-IT" dirty="0" err="1">
                <a:solidFill>
                  <a:srgbClr val="0000FF"/>
                </a:solidFill>
              </a:rPr>
              <a:t>approssimate</a:t>
            </a:r>
            <a:endParaRPr lang="en-US" altLang="it-IT" dirty="0">
              <a:solidFill>
                <a:srgbClr val="0000FF"/>
              </a:solidFill>
            </a:endParaRPr>
          </a:p>
          <a:p>
            <a:pPr algn="l">
              <a:buFontTx/>
              <a:buChar char="•"/>
            </a:pPr>
            <a:r>
              <a:rPr lang="en-US" altLang="it-IT" dirty="0" err="1">
                <a:solidFill>
                  <a:srgbClr val="0000FF"/>
                </a:solidFill>
              </a:rPr>
              <a:t>Metodi</a:t>
            </a:r>
            <a:r>
              <a:rPr lang="en-US" altLang="it-IT" dirty="0">
                <a:solidFill>
                  <a:srgbClr val="0000FF"/>
                </a:solidFill>
              </a:rPr>
              <a:t> di </a:t>
            </a:r>
            <a:r>
              <a:rPr lang="en-US" altLang="it-IT" dirty="0" err="1">
                <a:solidFill>
                  <a:srgbClr val="0000FF"/>
                </a:solidFill>
              </a:rPr>
              <a:t>sintesi</a:t>
            </a:r>
            <a:endParaRPr lang="en-US" altLang="it-IT" dirty="0">
              <a:solidFill>
                <a:srgbClr val="0000FF"/>
              </a:solidFill>
            </a:endParaRPr>
          </a:p>
          <a:p>
            <a:pPr algn="l">
              <a:buFontTx/>
              <a:buChar char="•"/>
            </a:pPr>
            <a:r>
              <a:rPr lang="en-US" altLang="it-IT" dirty="0" err="1">
                <a:solidFill>
                  <a:srgbClr val="0000FF"/>
                </a:solidFill>
              </a:rPr>
              <a:t>Regolatore</a:t>
            </a:r>
            <a:r>
              <a:rPr lang="en-US" altLang="it-IT" dirty="0">
                <a:solidFill>
                  <a:srgbClr val="0000FF"/>
                </a:solidFill>
              </a:rPr>
              <a:t> PID </a:t>
            </a:r>
            <a:r>
              <a:rPr lang="en-US" altLang="it-IT" dirty="0" err="1">
                <a:solidFill>
                  <a:srgbClr val="0000FF"/>
                </a:solidFill>
              </a:rPr>
              <a:t>discreto</a:t>
            </a:r>
            <a:endParaRPr lang="en-US" altLang="it-IT" dirty="0">
              <a:solidFill>
                <a:srgbClr val="0000FF"/>
              </a:solidFill>
            </a:endParaRPr>
          </a:p>
          <a:p>
            <a:pPr algn="l">
              <a:buFontTx/>
              <a:buChar char="•"/>
            </a:pPr>
            <a:r>
              <a:rPr lang="en-US" altLang="it-IT" dirty="0" err="1">
                <a:solidFill>
                  <a:srgbClr val="0000FF"/>
                </a:solidFill>
              </a:rPr>
              <a:t>Scelta</a:t>
            </a:r>
            <a:r>
              <a:rPr lang="en-US" altLang="it-IT" dirty="0">
                <a:solidFill>
                  <a:srgbClr val="0000FF"/>
                </a:solidFill>
              </a:rPr>
              <a:t> del tempo di </a:t>
            </a:r>
            <a:r>
              <a:rPr lang="en-US" altLang="it-IT" dirty="0" err="1">
                <a:solidFill>
                  <a:srgbClr val="0000FF"/>
                </a:solidFill>
              </a:rPr>
              <a:t>campionamento</a:t>
            </a:r>
            <a:endParaRPr lang="en-US" altLang="it-IT" dirty="0">
              <a:solidFill>
                <a:srgbClr val="0000FF"/>
              </a:solidFill>
            </a:endParaRPr>
          </a:p>
          <a:p>
            <a:pPr algn="l">
              <a:buFontTx/>
              <a:buChar char="•"/>
            </a:pPr>
            <a:r>
              <a:rPr lang="en-US" altLang="it-IT" dirty="0" err="1">
                <a:solidFill>
                  <a:srgbClr val="0000FF"/>
                </a:solidFill>
              </a:rPr>
              <a:t>Controllore</a:t>
            </a:r>
            <a:r>
              <a:rPr lang="en-US" altLang="it-IT" dirty="0">
                <a:solidFill>
                  <a:srgbClr val="0000FF"/>
                </a:solidFill>
              </a:rPr>
              <a:t> Dead-Beat</a:t>
            </a:r>
          </a:p>
          <a:p>
            <a:pPr algn="l">
              <a:buFontTx/>
              <a:buChar char="•"/>
            </a:pPr>
            <a:r>
              <a:rPr lang="en-US" altLang="it-IT" dirty="0" err="1">
                <a:solidFill>
                  <a:srgbClr val="0000FF"/>
                </a:solidFill>
              </a:rPr>
              <a:t>Identificazione</a:t>
            </a:r>
            <a:r>
              <a:rPr lang="en-US" altLang="it-IT" dirty="0">
                <a:solidFill>
                  <a:srgbClr val="0000FF"/>
                </a:solidFill>
              </a:rPr>
              <a:t> </a:t>
            </a:r>
            <a:r>
              <a:rPr lang="en-US" altLang="it-IT" dirty="0" err="1">
                <a:solidFill>
                  <a:srgbClr val="0000FF"/>
                </a:solidFill>
              </a:rPr>
              <a:t>Parametrica</a:t>
            </a:r>
            <a:endParaRPr lang="en-US" altLang="it-IT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01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>
            <a:extLst>
              <a:ext uri="{FF2B5EF4-FFF2-40B4-BE49-F238E27FC236}">
                <a16:creationId xmlns:a16="http://schemas.microsoft.com/office/drawing/2014/main" id="{BBE413BB-7E42-3D4A-941A-97231E0A3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852032"/>
            <a:ext cx="7862888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it-IT" altLang="it-IT" dirty="0">
                <a:solidFill>
                  <a:srgbClr val="0033CC"/>
                </a:solidFill>
              </a:rPr>
              <a:t>Analoga a quella di Laplace ma per segnali a tempo-discreto</a:t>
            </a:r>
            <a:br>
              <a:rPr lang="it-IT" altLang="it-IT" dirty="0">
                <a:solidFill>
                  <a:srgbClr val="0033CC"/>
                </a:solidFill>
              </a:rPr>
            </a:br>
            <a:r>
              <a:rPr lang="it-IT" altLang="it-IT" dirty="0">
                <a:solidFill>
                  <a:srgbClr val="0033CC"/>
                </a:solidFill>
              </a:rPr>
              <a:t>(</a:t>
            </a:r>
            <a:r>
              <a:rPr lang="it-IT" altLang="it-IT" dirty="0" err="1">
                <a:solidFill>
                  <a:srgbClr val="0033CC"/>
                </a:solidFill>
              </a:rPr>
              <a:t>equaz</a:t>
            </a:r>
            <a:r>
              <a:rPr lang="it-IT" altLang="it-IT" dirty="0">
                <a:solidFill>
                  <a:srgbClr val="0033CC"/>
                </a:solidFill>
              </a:rPr>
              <a:t>. alle differenze)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EE21575D-C1E9-F24F-9332-8722B6F1A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64" y="4143375"/>
            <a:ext cx="502137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buFontTx/>
              <a:buChar char="•"/>
            </a:pPr>
            <a:r>
              <a:rPr lang="it-IT" altLang="it-IT"/>
              <a:t> z </a:t>
            </a:r>
            <a:r>
              <a:rPr lang="it-IT" altLang="it-IT" sz="2400" baseline="30000"/>
              <a:t>-1</a:t>
            </a:r>
            <a:r>
              <a:rPr lang="it-IT" altLang="it-IT" baseline="30000"/>
              <a:t>  </a:t>
            </a:r>
            <a:r>
              <a:rPr lang="it-IT" altLang="it-IT"/>
              <a:t> :  operatore di ritardo elementare.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2B05A1A7-79CF-9A43-AA7E-7078DF840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039" y="4465639"/>
            <a:ext cx="594585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>
                <a:solidFill>
                  <a:srgbClr val="0033CC"/>
                </a:solidFill>
              </a:rPr>
              <a:t>Si trasformano sia segnali che risposte impulsive.</a:t>
            </a:r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C4B1E505-EF69-DD45-95D9-49DE565D5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964" y="3379788"/>
            <a:ext cx="1890582" cy="3699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Trasformata  Z</a:t>
            </a:r>
          </a:p>
        </p:txBody>
      </p:sp>
      <p:sp>
        <p:nvSpPr>
          <p:cNvPr id="8208" name="Rectangle 16">
            <a:extLst>
              <a:ext uri="{FF2B5EF4-FFF2-40B4-BE49-F238E27FC236}">
                <a16:creationId xmlns:a16="http://schemas.microsoft.com/office/drawing/2014/main" id="{7E88FD69-B12C-BF42-A2E7-C5902263F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La Z-trasformata</a:t>
            </a:r>
          </a:p>
        </p:txBody>
      </p:sp>
      <p:sp>
        <p:nvSpPr>
          <p:cNvPr id="8215" name="Text Box 23">
            <a:extLst>
              <a:ext uri="{FF2B5EF4-FFF2-40B4-BE49-F238E27FC236}">
                <a16:creationId xmlns:a16="http://schemas.microsoft.com/office/drawing/2014/main" id="{7FC6964C-F4C4-3B4E-8DB9-9BF51163C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0" y="2603501"/>
            <a:ext cx="13331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it-IT" altLang="it-IT"/>
              <a:t>Poniamo  </a:t>
            </a:r>
          </a:p>
        </p:txBody>
      </p:sp>
      <p:graphicFrame>
        <p:nvGraphicFramePr>
          <p:cNvPr id="8216" name="Object 24">
            <a:extLst>
              <a:ext uri="{FF2B5EF4-FFF2-40B4-BE49-F238E27FC236}">
                <a16:creationId xmlns:a16="http://schemas.microsoft.com/office/drawing/2014/main" id="{35CEBA3D-A77D-E74A-BACA-2BDE8B9D14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3026" y="2535238"/>
          <a:ext cx="9890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7" name="Equation" r:id="rId4" imgW="22821900" imgH="9067800" progId="Equation.DSMT4">
                  <p:embed/>
                </p:oleObj>
              </mc:Choice>
              <mc:Fallback>
                <p:oleObj name="Equation" r:id="rId4" imgW="22821900" imgH="9067800" progId="Equation.DSMT4">
                  <p:embed/>
                  <p:pic>
                    <p:nvPicPr>
                      <p:cNvPr id="8216" name="Object 24">
                        <a:extLst>
                          <a:ext uri="{FF2B5EF4-FFF2-40B4-BE49-F238E27FC236}">
                            <a16:creationId xmlns:a16="http://schemas.microsoft.com/office/drawing/2014/main" id="{35CEBA3D-A77D-E74A-BACA-2BDE8B9D14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6" y="2535238"/>
                        <a:ext cx="9890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7" name="Object 25">
            <a:extLst>
              <a:ext uri="{FF2B5EF4-FFF2-40B4-BE49-F238E27FC236}">
                <a16:creationId xmlns:a16="http://schemas.microsoft.com/office/drawing/2014/main" id="{D8BAE82B-FD8B-234F-89F1-E3DB5514DD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92814" y="1570038"/>
          <a:ext cx="30622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8" name="Equation" r:id="rId6" imgW="70510400" imgH="19900900" progId="Equation.DSMT4">
                  <p:embed/>
                </p:oleObj>
              </mc:Choice>
              <mc:Fallback>
                <p:oleObj name="Equation" r:id="rId6" imgW="70510400" imgH="19900900" progId="Equation.DSMT4">
                  <p:embed/>
                  <p:pic>
                    <p:nvPicPr>
                      <p:cNvPr id="8217" name="Object 25">
                        <a:extLst>
                          <a:ext uri="{FF2B5EF4-FFF2-40B4-BE49-F238E27FC236}">
                            <a16:creationId xmlns:a16="http://schemas.microsoft.com/office/drawing/2014/main" id="{D8BAE82B-FD8B-234F-89F1-E3DB5514DD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814" y="1570038"/>
                        <a:ext cx="306228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8" name="Object 26">
            <a:extLst>
              <a:ext uri="{FF2B5EF4-FFF2-40B4-BE49-F238E27FC236}">
                <a16:creationId xmlns:a16="http://schemas.microsoft.com/office/drawing/2014/main" id="{B084B571-A028-AE43-A16C-E39E3BD29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9500" y="1571625"/>
          <a:ext cx="31559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9" name="Equation" r:id="rId8" imgW="72555100" imgH="19900900" progId="Equation.DSMT4">
                  <p:embed/>
                </p:oleObj>
              </mc:Choice>
              <mc:Fallback>
                <p:oleObj name="Equation" r:id="rId8" imgW="72555100" imgH="19900900" progId="Equation.DSMT4">
                  <p:embed/>
                  <p:pic>
                    <p:nvPicPr>
                      <p:cNvPr id="8218" name="Object 26">
                        <a:extLst>
                          <a:ext uri="{FF2B5EF4-FFF2-40B4-BE49-F238E27FC236}">
                            <a16:creationId xmlns:a16="http://schemas.microsoft.com/office/drawing/2014/main" id="{B084B571-A028-AE43-A16C-E39E3BD299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1571625"/>
                        <a:ext cx="315595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Text Box 27">
            <a:extLst>
              <a:ext uri="{FF2B5EF4-FFF2-40B4-BE49-F238E27FC236}">
                <a16:creationId xmlns:a16="http://schemas.microsoft.com/office/drawing/2014/main" id="{ADB6550F-01EF-B94C-B132-F2B96F8B5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5119688"/>
            <a:ext cx="52148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it-IT" altLang="it-IT">
                <a:solidFill>
                  <a:srgbClr val="009900"/>
                </a:solidFill>
                <a:latin typeface="Comic Sans MS" panose="030F0902030302020204" pitchFamily="66" charset="0"/>
              </a:rPr>
              <a:t>Considerando solo un tipo di segnale (l’impulso),</a:t>
            </a:r>
            <a:br>
              <a:rPr lang="it-IT" altLang="it-IT">
                <a:solidFill>
                  <a:srgbClr val="009900"/>
                </a:solidFill>
                <a:latin typeface="Comic Sans MS" panose="030F0902030302020204" pitchFamily="66" charset="0"/>
              </a:rPr>
            </a:br>
            <a:r>
              <a:rPr lang="it-IT" altLang="it-IT">
                <a:solidFill>
                  <a:srgbClr val="009900"/>
                </a:solidFill>
                <a:latin typeface="Comic Sans MS" panose="030F0902030302020204" pitchFamily="66" charset="0"/>
              </a:rPr>
              <a:t>possiamo specializzare la trasf. di Laplace</a:t>
            </a:r>
          </a:p>
        </p:txBody>
      </p:sp>
      <p:graphicFrame>
        <p:nvGraphicFramePr>
          <p:cNvPr id="8220" name="Object 28">
            <a:extLst>
              <a:ext uri="{FF2B5EF4-FFF2-40B4-BE49-F238E27FC236}">
                <a16:creationId xmlns:a16="http://schemas.microsoft.com/office/drawing/2014/main" id="{87ABD92F-74D6-3C4F-B3F3-949A98FFD7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0438" y="3132138"/>
          <a:ext cx="2120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" name="Equation" r:id="rId10" imgW="48856900" imgH="19900900" progId="Equation.DSMT4">
                  <p:embed/>
                </p:oleObj>
              </mc:Choice>
              <mc:Fallback>
                <p:oleObj name="Equation" r:id="rId10" imgW="48856900" imgH="19900900" progId="Equation.DSMT4">
                  <p:embed/>
                  <p:pic>
                    <p:nvPicPr>
                      <p:cNvPr id="8220" name="Object 28">
                        <a:extLst>
                          <a:ext uri="{FF2B5EF4-FFF2-40B4-BE49-F238E27FC236}">
                            <a16:creationId xmlns:a16="http://schemas.microsoft.com/office/drawing/2014/main" id="{87ABD92F-74D6-3C4F-B3F3-949A98FFD7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3132138"/>
                        <a:ext cx="2120900" cy="863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accent2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9649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>
            <a:extLst>
              <a:ext uri="{FF2B5EF4-FFF2-40B4-BE49-F238E27FC236}">
                <a16:creationId xmlns:a16="http://schemas.microsoft.com/office/drawing/2014/main" id="{3F067ED5-B15A-5C4D-A504-E7C425BE8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764" y="2825751"/>
            <a:ext cx="1824037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it-IT" altLang="it-IT"/>
              <a:t>Analogo</a:t>
            </a:r>
          </a:p>
          <a:p>
            <a:pPr algn="l"/>
            <a:r>
              <a:rPr lang="it-IT" altLang="it-IT"/>
              <a:t>dell’ascissa di </a:t>
            </a:r>
          </a:p>
          <a:p>
            <a:pPr algn="l"/>
            <a:r>
              <a:rPr lang="it-IT" altLang="it-IT"/>
              <a:t>convergenza</a:t>
            </a:r>
          </a:p>
        </p:txBody>
      </p:sp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51AE92F4-4A1D-C040-98D0-31A0119B3C7A}"/>
              </a:ext>
            </a:extLst>
          </p:cNvPr>
          <p:cNvGraphicFramePr>
            <a:graphicFrameLocks/>
          </p:cNvGraphicFramePr>
          <p:nvPr/>
        </p:nvGraphicFramePr>
        <p:xfrm>
          <a:off x="2076450" y="838201"/>
          <a:ext cx="1371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1" name="Equation" r:id="rId4" imgW="31597600" imgH="10820400" progId="Equation.DSMT4">
                  <p:embed/>
                </p:oleObj>
              </mc:Choice>
              <mc:Fallback>
                <p:oleObj name="Equation" r:id="rId4" imgW="31597600" imgH="10820400" progId="Equation.DSMT4">
                  <p:embed/>
                  <p:pic>
                    <p:nvPicPr>
                      <p:cNvPr id="10246" name="Object 6">
                        <a:extLst>
                          <a:ext uri="{FF2B5EF4-FFF2-40B4-BE49-F238E27FC236}">
                            <a16:creationId xmlns:a16="http://schemas.microsoft.com/office/drawing/2014/main" id="{51AE92F4-4A1D-C040-98D0-31A0119B3C7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838201"/>
                        <a:ext cx="13716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id="{15708ABE-9A73-B143-B25D-03A8459CC29C}"/>
              </a:ext>
            </a:extLst>
          </p:cNvPr>
          <p:cNvGraphicFramePr>
            <a:graphicFrameLocks/>
          </p:cNvGraphicFramePr>
          <p:nvPr/>
        </p:nvGraphicFramePr>
        <p:xfrm>
          <a:off x="2035175" y="1285876"/>
          <a:ext cx="18859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2" name="Equation" r:id="rId6" imgW="43294300" imgH="11112500" progId="Equation.DSMT4">
                  <p:embed/>
                </p:oleObj>
              </mc:Choice>
              <mc:Fallback>
                <p:oleObj name="Equation" r:id="rId6" imgW="43294300" imgH="11112500" progId="Equation.DSMT4">
                  <p:embed/>
                  <p:pic>
                    <p:nvPicPr>
                      <p:cNvPr id="10247" name="Object 7">
                        <a:extLst>
                          <a:ext uri="{FF2B5EF4-FFF2-40B4-BE49-F238E27FC236}">
                            <a16:creationId xmlns:a16="http://schemas.microsoft.com/office/drawing/2014/main" id="{15708ABE-9A73-B143-B25D-03A8459CC29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1285876"/>
                        <a:ext cx="18859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>
            <a:extLst>
              <a:ext uri="{FF2B5EF4-FFF2-40B4-BE49-F238E27FC236}">
                <a16:creationId xmlns:a16="http://schemas.microsoft.com/office/drawing/2014/main" id="{9BC674CB-BC1E-4241-BF7D-43AA148D184D}"/>
              </a:ext>
            </a:extLst>
          </p:cNvPr>
          <p:cNvGraphicFramePr>
            <a:graphicFrameLocks/>
          </p:cNvGraphicFramePr>
          <p:nvPr/>
        </p:nvGraphicFramePr>
        <p:xfrm>
          <a:off x="2030414" y="1681163"/>
          <a:ext cx="468312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3" name="Equation" r:id="rId8" imgW="107670600" imgH="15214600" progId="Equation.DSMT4">
                  <p:embed/>
                </p:oleObj>
              </mc:Choice>
              <mc:Fallback>
                <p:oleObj name="Equation" r:id="rId8" imgW="107670600" imgH="15214600" progId="Equation.DSMT4">
                  <p:embed/>
                  <p:pic>
                    <p:nvPicPr>
                      <p:cNvPr id="10248" name="Object 8">
                        <a:extLst>
                          <a:ext uri="{FF2B5EF4-FFF2-40B4-BE49-F238E27FC236}">
                            <a16:creationId xmlns:a16="http://schemas.microsoft.com/office/drawing/2014/main" id="{9BC674CB-BC1E-4241-BF7D-43AA148D184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4" y="1681163"/>
                        <a:ext cx="4683125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>
            <a:extLst>
              <a:ext uri="{FF2B5EF4-FFF2-40B4-BE49-F238E27FC236}">
                <a16:creationId xmlns:a16="http://schemas.microsoft.com/office/drawing/2014/main" id="{D3DCC16F-0E23-2948-8770-E44346EDD93A}"/>
              </a:ext>
            </a:extLst>
          </p:cNvPr>
          <p:cNvGraphicFramePr>
            <a:graphicFrameLocks/>
          </p:cNvGraphicFramePr>
          <p:nvPr/>
        </p:nvGraphicFramePr>
        <p:xfrm>
          <a:off x="2376489" y="2886076"/>
          <a:ext cx="4656137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4" name="Equation" r:id="rId10" imgW="107086400" imgH="26619200" progId="Equation.DSMT4">
                  <p:embed/>
                </p:oleObj>
              </mc:Choice>
              <mc:Fallback>
                <p:oleObj name="Equation" r:id="rId10" imgW="107086400" imgH="26619200" progId="Equation.DSMT4">
                  <p:embed/>
                  <p:pic>
                    <p:nvPicPr>
                      <p:cNvPr id="10249" name="Object 9">
                        <a:extLst>
                          <a:ext uri="{FF2B5EF4-FFF2-40B4-BE49-F238E27FC236}">
                            <a16:creationId xmlns:a16="http://schemas.microsoft.com/office/drawing/2014/main" id="{D3DCC16F-0E23-2948-8770-E44346EDD93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9" y="2886076"/>
                        <a:ext cx="4656137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Line 10">
            <a:extLst>
              <a:ext uri="{FF2B5EF4-FFF2-40B4-BE49-F238E27FC236}">
                <a16:creationId xmlns:a16="http://schemas.microsoft.com/office/drawing/2014/main" id="{4319DD26-2DBE-2E40-81B0-06AF8FCE56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83426" y="3359151"/>
            <a:ext cx="1317625" cy="53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51" name="Line 11">
            <a:extLst>
              <a:ext uri="{FF2B5EF4-FFF2-40B4-BE49-F238E27FC236}">
                <a16:creationId xmlns:a16="http://schemas.microsoft.com/office/drawing/2014/main" id="{4439030B-247E-9A42-8515-3C4A0C0B10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86575" y="965200"/>
            <a:ext cx="0" cy="52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52" name="Line 12">
            <a:extLst>
              <a:ext uri="{FF2B5EF4-FFF2-40B4-BE49-F238E27FC236}">
                <a16:creationId xmlns:a16="http://schemas.microsoft.com/office/drawing/2014/main" id="{AC7BBB7A-ACF5-D94C-AF7B-6D0BD6232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8939" y="1493838"/>
            <a:ext cx="1493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53" name="Freeform 13">
            <a:extLst>
              <a:ext uri="{FF2B5EF4-FFF2-40B4-BE49-F238E27FC236}">
                <a16:creationId xmlns:a16="http://schemas.microsoft.com/office/drawing/2014/main" id="{09420E2C-95BB-5B47-AA90-29DB3E375D7E}"/>
              </a:ext>
            </a:extLst>
          </p:cNvPr>
          <p:cNvSpPr>
            <a:spLocks/>
          </p:cNvSpPr>
          <p:nvPr/>
        </p:nvSpPr>
        <p:spPr bwMode="auto">
          <a:xfrm>
            <a:off x="7038976" y="1073150"/>
            <a:ext cx="1071563" cy="342900"/>
          </a:xfrm>
          <a:custGeom>
            <a:avLst/>
            <a:gdLst>
              <a:gd name="T0" fmla="*/ 0 w 506"/>
              <a:gd name="T1" fmla="*/ 0 h 288"/>
              <a:gd name="T2" fmla="*/ 0 w 506"/>
              <a:gd name="T3" fmla="*/ 7 h 288"/>
              <a:gd name="T4" fmla="*/ 4 w 506"/>
              <a:gd name="T5" fmla="*/ 15 h 288"/>
              <a:gd name="T6" fmla="*/ 9 w 506"/>
              <a:gd name="T7" fmla="*/ 34 h 288"/>
              <a:gd name="T8" fmla="*/ 9 w 506"/>
              <a:gd name="T9" fmla="*/ 58 h 288"/>
              <a:gd name="T10" fmla="*/ 19 w 506"/>
              <a:gd name="T11" fmla="*/ 83 h 288"/>
              <a:gd name="T12" fmla="*/ 24 w 506"/>
              <a:gd name="T13" fmla="*/ 108 h 288"/>
              <a:gd name="T14" fmla="*/ 29 w 506"/>
              <a:gd name="T15" fmla="*/ 134 h 288"/>
              <a:gd name="T16" fmla="*/ 39 w 506"/>
              <a:gd name="T17" fmla="*/ 156 h 288"/>
              <a:gd name="T18" fmla="*/ 49 w 506"/>
              <a:gd name="T19" fmla="*/ 173 h 288"/>
              <a:gd name="T20" fmla="*/ 58 w 506"/>
              <a:gd name="T21" fmla="*/ 188 h 288"/>
              <a:gd name="T22" fmla="*/ 73 w 506"/>
              <a:gd name="T23" fmla="*/ 200 h 288"/>
              <a:gd name="T24" fmla="*/ 83 w 506"/>
              <a:gd name="T25" fmla="*/ 210 h 288"/>
              <a:gd name="T26" fmla="*/ 98 w 506"/>
              <a:gd name="T27" fmla="*/ 218 h 288"/>
              <a:gd name="T28" fmla="*/ 132 w 506"/>
              <a:gd name="T29" fmla="*/ 232 h 288"/>
              <a:gd name="T30" fmla="*/ 157 w 506"/>
              <a:gd name="T31" fmla="*/ 240 h 288"/>
              <a:gd name="T32" fmla="*/ 181 w 506"/>
              <a:gd name="T33" fmla="*/ 246 h 288"/>
              <a:gd name="T34" fmla="*/ 215 w 506"/>
              <a:gd name="T35" fmla="*/ 253 h 288"/>
              <a:gd name="T36" fmla="*/ 255 w 506"/>
              <a:gd name="T37" fmla="*/ 259 h 288"/>
              <a:gd name="T38" fmla="*/ 299 w 506"/>
              <a:gd name="T39" fmla="*/ 265 h 288"/>
              <a:gd name="T40" fmla="*/ 343 w 506"/>
              <a:gd name="T41" fmla="*/ 272 h 288"/>
              <a:gd name="T42" fmla="*/ 392 w 506"/>
              <a:gd name="T43" fmla="*/ 276 h 288"/>
              <a:gd name="T44" fmla="*/ 436 w 506"/>
              <a:gd name="T45" fmla="*/ 281 h 288"/>
              <a:gd name="T46" fmla="*/ 476 w 506"/>
              <a:gd name="T47" fmla="*/ 284 h 288"/>
              <a:gd name="T48" fmla="*/ 505 w 506"/>
              <a:gd name="T49" fmla="*/ 287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6" h="288">
                <a:moveTo>
                  <a:pt x="0" y="0"/>
                </a:moveTo>
                <a:lnTo>
                  <a:pt x="0" y="7"/>
                </a:lnTo>
                <a:lnTo>
                  <a:pt x="4" y="15"/>
                </a:lnTo>
                <a:lnTo>
                  <a:pt x="9" y="34"/>
                </a:lnTo>
                <a:lnTo>
                  <a:pt x="9" y="58"/>
                </a:lnTo>
                <a:lnTo>
                  <a:pt x="19" y="83"/>
                </a:lnTo>
                <a:lnTo>
                  <a:pt x="24" y="108"/>
                </a:lnTo>
                <a:lnTo>
                  <a:pt x="29" y="134"/>
                </a:lnTo>
                <a:lnTo>
                  <a:pt x="39" y="156"/>
                </a:lnTo>
                <a:lnTo>
                  <a:pt x="49" y="173"/>
                </a:lnTo>
                <a:lnTo>
                  <a:pt x="58" y="188"/>
                </a:lnTo>
                <a:lnTo>
                  <a:pt x="73" y="200"/>
                </a:lnTo>
                <a:lnTo>
                  <a:pt x="83" y="210"/>
                </a:lnTo>
                <a:lnTo>
                  <a:pt x="98" y="218"/>
                </a:lnTo>
                <a:lnTo>
                  <a:pt x="132" y="232"/>
                </a:lnTo>
                <a:lnTo>
                  <a:pt x="157" y="240"/>
                </a:lnTo>
                <a:lnTo>
                  <a:pt x="181" y="246"/>
                </a:lnTo>
                <a:lnTo>
                  <a:pt x="215" y="253"/>
                </a:lnTo>
                <a:lnTo>
                  <a:pt x="255" y="259"/>
                </a:lnTo>
                <a:lnTo>
                  <a:pt x="299" y="265"/>
                </a:lnTo>
                <a:lnTo>
                  <a:pt x="343" y="272"/>
                </a:lnTo>
                <a:lnTo>
                  <a:pt x="392" y="276"/>
                </a:lnTo>
                <a:lnTo>
                  <a:pt x="436" y="281"/>
                </a:lnTo>
                <a:lnTo>
                  <a:pt x="476" y="284"/>
                </a:lnTo>
                <a:lnTo>
                  <a:pt x="505" y="287"/>
                </a:lnTo>
              </a:path>
            </a:pathLst>
          </a:custGeom>
          <a:noFill/>
          <a:ln w="28575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45917754-C2C0-1048-9684-332F01860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638" y="949326"/>
            <a:ext cx="8079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>
                <a:latin typeface="Symbol" pitchFamily="2" charset="2"/>
              </a:rPr>
              <a:t>a </a:t>
            </a:r>
            <a:r>
              <a:rPr lang="it-IT" altLang="it-IT"/>
              <a:t>&gt; 0</a:t>
            </a:r>
          </a:p>
        </p:txBody>
      </p:sp>
      <p:graphicFrame>
        <p:nvGraphicFramePr>
          <p:cNvPr id="10256" name="Object 16">
            <a:extLst>
              <a:ext uri="{FF2B5EF4-FFF2-40B4-BE49-F238E27FC236}">
                <a16:creationId xmlns:a16="http://schemas.microsoft.com/office/drawing/2014/main" id="{C19FCAE4-44DA-2741-BB2D-4C24471E3FED}"/>
              </a:ext>
            </a:extLst>
          </p:cNvPr>
          <p:cNvGraphicFramePr>
            <a:graphicFrameLocks/>
          </p:cNvGraphicFramePr>
          <p:nvPr/>
        </p:nvGraphicFramePr>
        <p:xfrm>
          <a:off x="8396288" y="958851"/>
          <a:ext cx="1562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5" name="Equation" r:id="rId12" imgW="35991800" imgH="16675100" progId="Equation.DSMT4">
                  <p:embed/>
                </p:oleObj>
              </mc:Choice>
              <mc:Fallback>
                <p:oleObj name="Equation" r:id="rId12" imgW="35991800" imgH="16675100" progId="Equation.DSMT4">
                  <p:embed/>
                  <p:pic>
                    <p:nvPicPr>
                      <p:cNvPr id="10256" name="Object 16">
                        <a:extLst>
                          <a:ext uri="{FF2B5EF4-FFF2-40B4-BE49-F238E27FC236}">
                            <a16:creationId xmlns:a16="http://schemas.microsoft.com/office/drawing/2014/main" id="{C19FCAE4-44DA-2741-BB2D-4C24471E3FE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6288" y="958851"/>
                        <a:ext cx="15621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7">
            <a:extLst>
              <a:ext uri="{FF2B5EF4-FFF2-40B4-BE49-F238E27FC236}">
                <a16:creationId xmlns:a16="http://schemas.microsoft.com/office/drawing/2014/main" id="{9C9AD4E7-26E0-8441-B927-BFFF1849AB9E}"/>
              </a:ext>
            </a:extLst>
          </p:cNvPr>
          <p:cNvGraphicFramePr>
            <a:graphicFrameLocks/>
          </p:cNvGraphicFramePr>
          <p:nvPr/>
        </p:nvGraphicFramePr>
        <p:xfrm>
          <a:off x="3703639" y="4724400"/>
          <a:ext cx="470058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6" name="Equation" r:id="rId14" imgW="108254800" imgH="19011900" progId="Equation.DSMT4">
                  <p:embed/>
                </p:oleObj>
              </mc:Choice>
              <mc:Fallback>
                <p:oleObj name="Equation" r:id="rId14" imgW="108254800" imgH="19011900" progId="Equation.DSMT4">
                  <p:embed/>
                  <p:pic>
                    <p:nvPicPr>
                      <p:cNvPr id="10257" name="Object 17">
                        <a:extLst>
                          <a:ext uri="{FF2B5EF4-FFF2-40B4-BE49-F238E27FC236}">
                            <a16:creationId xmlns:a16="http://schemas.microsoft.com/office/drawing/2014/main" id="{9C9AD4E7-26E0-8441-B927-BFFF1849AB9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639" y="4724400"/>
                        <a:ext cx="4700587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2" name="Rectangle 42">
            <a:extLst>
              <a:ext uri="{FF2B5EF4-FFF2-40B4-BE49-F238E27FC236}">
                <a16:creationId xmlns:a16="http://schemas.microsoft.com/office/drawing/2014/main" id="{5ADDCDC6-4026-BC4D-8805-B92FC95EA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5700" y="95250"/>
            <a:ext cx="7924800" cy="515206"/>
          </a:xfrm>
          <a:noFill/>
          <a:ln/>
        </p:spPr>
        <p:txBody>
          <a:bodyPr/>
          <a:lstStyle/>
          <a:p>
            <a:r>
              <a:rPr lang="it-IT" altLang="it-IT"/>
              <a:t>Alcune Z - Trasformate</a:t>
            </a:r>
            <a:endParaRPr lang="en-GB" altLang="it-IT"/>
          </a:p>
        </p:txBody>
      </p:sp>
      <p:sp>
        <p:nvSpPr>
          <p:cNvPr id="10283" name="Rectangle 43">
            <a:extLst>
              <a:ext uri="{FF2B5EF4-FFF2-40B4-BE49-F238E27FC236}">
                <a16:creationId xmlns:a16="http://schemas.microsoft.com/office/drawing/2014/main" id="{FA83A335-81E3-7741-A907-70B67B02D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239" y="4760913"/>
            <a:ext cx="2136775" cy="7429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96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6E4920-BE27-894E-9A3A-96579EC0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72043"/>
            <a:ext cx="10363200" cy="713913"/>
          </a:xfrm>
        </p:spPr>
        <p:txBody>
          <a:bodyPr/>
          <a:lstStyle/>
          <a:p>
            <a:r>
              <a:rPr lang="en-GB" dirty="0" err="1"/>
              <a:t>Parte</a:t>
            </a:r>
            <a:r>
              <a:rPr lang="en-GB" dirty="0"/>
              <a:t> prima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504D58BC-A1AE-A847-94B8-045B68C3A1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688469"/>
              </p:ext>
            </p:extLst>
          </p:nvPr>
        </p:nvGraphicFramePr>
        <p:xfrm>
          <a:off x="4680783" y="1152425"/>
          <a:ext cx="7126663" cy="4553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4742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25E05E51-A9E4-8A47-BFBC-C2DBEB497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Alcune Z - Trasformate</a:t>
            </a:r>
          </a:p>
        </p:txBody>
      </p:sp>
      <p:graphicFrame>
        <p:nvGraphicFramePr>
          <p:cNvPr id="130051" name="Object 3">
            <a:extLst>
              <a:ext uri="{FF2B5EF4-FFF2-40B4-BE49-F238E27FC236}">
                <a16:creationId xmlns:a16="http://schemas.microsoft.com/office/drawing/2014/main" id="{CC0BC4E3-BA32-754B-8B49-F0BD18839680}"/>
              </a:ext>
            </a:extLst>
          </p:cNvPr>
          <p:cNvGraphicFramePr>
            <a:graphicFrameLocks/>
          </p:cNvGraphicFramePr>
          <p:nvPr/>
        </p:nvGraphicFramePr>
        <p:xfrm>
          <a:off x="6281739" y="1127125"/>
          <a:ext cx="109378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9" name="Equation" r:id="rId3" imgW="25158700" imgH="16675100" progId="Equation.DSMT4">
                  <p:embed/>
                </p:oleObj>
              </mc:Choice>
              <mc:Fallback>
                <p:oleObj name="Equation" r:id="rId3" imgW="25158700" imgH="16675100" progId="Equation.DSMT4">
                  <p:embed/>
                  <p:pic>
                    <p:nvPicPr>
                      <p:cNvPr id="130051" name="Object 3">
                        <a:extLst>
                          <a:ext uri="{FF2B5EF4-FFF2-40B4-BE49-F238E27FC236}">
                            <a16:creationId xmlns:a16="http://schemas.microsoft.com/office/drawing/2014/main" id="{CC0BC4E3-BA32-754B-8B49-F0BD1883968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1739" y="1127125"/>
                        <a:ext cx="1093787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4">
            <a:extLst>
              <a:ext uri="{FF2B5EF4-FFF2-40B4-BE49-F238E27FC236}">
                <a16:creationId xmlns:a16="http://schemas.microsoft.com/office/drawing/2014/main" id="{A08A635C-62D3-B84D-A9BF-BA13721B1A9D}"/>
              </a:ext>
            </a:extLst>
          </p:cNvPr>
          <p:cNvGraphicFramePr>
            <a:graphicFrameLocks/>
          </p:cNvGraphicFramePr>
          <p:nvPr/>
        </p:nvGraphicFramePr>
        <p:xfrm>
          <a:off x="6208714" y="1958975"/>
          <a:ext cx="2579687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0" name="Equation" r:id="rId5" imgW="59397900" imgH="17551400" progId="Equation.DSMT4">
                  <p:embed/>
                </p:oleObj>
              </mc:Choice>
              <mc:Fallback>
                <p:oleObj name="Equation" r:id="rId5" imgW="59397900" imgH="17551400" progId="Equation.DSMT4">
                  <p:embed/>
                  <p:pic>
                    <p:nvPicPr>
                      <p:cNvPr id="130052" name="Object 4">
                        <a:extLst>
                          <a:ext uri="{FF2B5EF4-FFF2-40B4-BE49-F238E27FC236}">
                            <a16:creationId xmlns:a16="http://schemas.microsoft.com/office/drawing/2014/main" id="{A08A635C-62D3-B84D-A9BF-BA13721B1A9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8714" y="1958975"/>
                        <a:ext cx="2579687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3" name="Line 5">
            <a:extLst>
              <a:ext uri="{FF2B5EF4-FFF2-40B4-BE49-F238E27FC236}">
                <a16:creationId xmlns:a16="http://schemas.microsoft.com/office/drawing/2014/main" id="{4E7C0A1E-7E87-DD44-97C0-55CE6EC7B2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2188" y="1503364"/>
            <a:ext cx="1460500" cy="2809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0054" name="Rectangle 6">
            <a:extLst>
              <a:ext uri="{FF2B5EF4-FFF2-40B4-BE49-F238E27FC236}">
                <a16:creationId xmlns:a16="http://schemas.microsoft.com/office/drawing/2014/main" id="{9EE41049-E90D-064A-95B9-F1AA16005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1" y="1189039"/>
            <a:ext cx="104515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Se </a:t>
            </a:r>
            <a:r>
              <a:rPr lang="it-IT" altLang="it-IT">
                <a:solidFill>
                  <a:srgbClr val="0033CC"/>
                </a:solidFill>
                <a:latin typeface="Symbol" pitchFamily="2" charset="2"/>
              </a:rPr>
              <a:t>a</a:t>
            </a:r>
            <a:r>
              <a:rPr lang="it-IT" altLang="it-IT">
                <a:solidFill>
                  <a:srgbClr val="0033CC"/>
                </a:solidFill>
              </a:rPr>
              <a:t>=0</a:t>
            </a:r>
            <a:endParaRPr lang="it-IT" altLang="it-IT"/>
          </a:p>
        </p:txBody>
      </p:sp>
      <p:sp>
        <p:nvSpPr>
          <p:cNvPr id="130055" name="Line 7">
            <a:extLst>
              <a:ext uri="{FF2B5EF4-FFF2-40B4-BE49-F238E27FC236}">
                <a16:creationId xmlns:a16="http://schemas.microsoft.com/office/drawing/2014/main" id="{9EEFAD8C-51B2-6F49-8421-F4B2F262E5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4463" y="1677989"/>
            <a:ext cx="0" cy="733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0056" name="Line 8">
            <a:extLst>
              <a:ext uri="{FF2B5EF4-FFF2-40B4-BE49-F238E27FC236}">
                <a16:creationId xmlns:a16="http://schemas.microsoft.com/office/drawing/2014/main" id="{ABE9300D-12D2-DF45-BE35-BCBA56021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4425" y="2355850"/>
            <a:ext cx="23828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0057" name="Rectangle 9">
            <a:extLst>
              <a:ext uri="{FF2B5EF4-FFF2-40B4-BE49-F238E27FC236}">
                <a16:creationId xmlns:a16="http://schemas.microsoft.com/office/drawing/2014/main" id="{C1946852-97E6-4F4A-96D1-950221178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139" y="3762376"/>
            <a:ext cx="214962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Se </a:t>
            </a:r>
            <a:r>
              <a:rPr lang="it-IT" altLang="it-IT">
                <a:solidFill>
                  <a:srgbClr val="0033CC"/>
                </a:solidFill>
                <a:latin typeface="Symbol" pitchFamily="2" charset="2"/>
              </a:rPr>
              <a:t>a</a:t>
            </a:r>
            <a:r>
              <a:rPr lang="it-IT" altLang="it-IT">
                <a:solidFill>
                  <a:srgbClr val="0033CC"/>
                </a:solidFill>
              </a:rPr>
              <a:t>=j</a:t>
            </a:r>
            <a:r>
              <a:rPr lang="it-IT" altLang="it-IT">
                <a:solidFill>
                  <a:srgbClr val="0033CC"/>
                </a:solidFill>
                <a:latin typeface="Symbol" pitchFamily="2" charset="2"/>
              </a:rPr>
              <a:t>w</a:t>
            </a:r>
            <a:r>
              <a:rPr lang="it-IT" altLang="it-IT">
                <a:solidFill>
                  <a:srgbClr val="0033CC"/>
                </a:solidFill>
              </a:rPr>
              <a:t>  </a:t>
            </a:r>
            <a:r>
              <a:rPr lang="it-IT" altLang="it-IT"/>
              <a:t>(2 poli)</a:t>
            </a:r>
          </a:p>
        </p:txBody>
      </p:sp>
      <p:graphicFrame>
        <p:nvGraphicFramePr>
          <p:cNvPr id="130058" name="Object 10">
            <a:extLst>
              <a:ext uri="{FF2B5EF4-FFF2-40B4-BE49-F238E27FC236}">
                <a16:creationId xmlns:a16="http://schemas.microsoft.com/office/drawing/2014/main" id="{4CFC8CEB-25FC-5F4C-A086-7E92735143C7}"/>
              </a:ext>
            </a:extLst>
          </p:cNvPr>
          <p:cNvGraphicFramePr>
            <a:graphicFrameLocks/>
          </p:cNvGraphicFramePr>
          <p:nvPr/>
        </p:nvGraphicFramePr>
        <p:xfrm>
          <a:off x="2547938" y="4813301"/>
          <a:ext cx="15668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1" name="Equation" r:id="rId7" imgW="35991800" imgH="9359900" progId="Equation.DSMT4">
                  <p:embed/>
                </p:oleObj>
              </mc:Choice>
              <mc:Fallback>
                <p:oleObj name="Equation" r:id="rId7" imgW="35991800" imgH="9359900" progId="Equation.DSMT4">
                  <p:embed/>
                  <p:pic>
                    <p:nvPicPr>
                      <p:cNvPr id="130058" name="Object 10">
                        <a:extLst>
                          <a:ext uri="{FF2B5EF4-FFF2-40B4-BE49-F238E27FC236}">
                            <a16:creationId xmlns:a16="http://schemas.microsoft.com/office/drawing/2014/main" id="{4CFC8CEB-25FC-5F4C-A086-7E92735143C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4813301"/>
                        <a:ext cx="156686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9" name="Object 11">
            <a:extLst>
              <a:ext uri="{FF2B5EF4-FFF2-40B4-BE49-F238E27FC236}">
                <a16:creationId xmlns:a16="http://schemas.microsoft.com/office/drawing/2014/main" id="{E8AB1A98-7FDA-3449-9D5C-7CCACBE24CF7}"/>
              </a:ext>
            </a:extLst>
          </p:cNvPr>
          <p:cNvGraphicFramePr>
            <a:graphicFrameLocks/>
          </p:cNvGraphicFramePr>
          <p:nvPr/>
        </p:nvGraphicFramePr>
        <p:xfrm>
          <a:off x="5514976" y="4629151"/>
          <a:ext cx="338137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2" name="Equation" r:id="rId9" imgW="77533500" imgH="19304000" progId="Equation.DSMT4">
                  <p:embed/>
                </p:oleObj>
              </mc:Choice>
              <mc:Fallback>
                <p:oleObj name="Equation" r:id="rId9" imgW="77533500" imgH="19304000" progId="Equation.DSMT4">
                  <p:embed/>
                  <p:pic>
                    <p:nvPicPr>
                      <p:cNvPr id="130059" name="Object 11">
                        <a:extLst>
                          <a:ext uri="{FF2B5EF4-FFF2-40B4-BE49-F238E27FC236}">
                            <a16:creationId xmlns:a16="http://schemas.microsoft.com/office/drawing/2014/main" id="{E8AB1A98-7FDA-3449-9D5C-7CCACBE24CF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976" y="4629151"/>
                        <a:ext cx="3381375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0" name="Rectangle 12">
            <a:extLst>
              <a:ext uri="{FF2B5EF4-FFF2-40B4-BE49-F238E27FC236}">
                <a16:creationId xmlns:a16="http://schemas.microsoft.com/office/drawing/2014/main" id="{F2E334C0-F345-AC43-B883-29295F179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8275" y="4352926"/>
            <a:ext cx="9073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>
                <a:solidFill>
                  <a:srgbClr val="009900"/>
                </a:solidFill>
                <a:latin typeface="Comic Sans MS" panose="030F0902030302020204" pitchFamily="66" charset="0"/>
              </a:rPr>
              <a:t>numeri</a:t>
            </a:r>
            <a:endParaRPr lang="it-IT" altLang="it-IT"/>
          </a:p>
        </p:txBody>
      </p:sp>
      <p:sp>
        <p:nvSpPr>
          <p:cNvPr id="130061" name="Freeform 13">
            <a:extLst>
              <a:ext uri="{FF2B5EF4-FFF2-40B4-BE49-F238E27FC236}">
                <a16:creationId xmlns:a16="http://schemas.microsoft.com/office/drawing/2014/main" id="{8B5B879E-3F89-8545-A6BC-E630393B24E5}"/>
              </a:ext>
            </a:extLst>
          </p:cNvPr>
          <p:cNvSpPr>
            <a:spLocks/>
          </p:cNvSpPr>
          <p:nvPr/>
        </p:nvSpPr>
        <p:spPr bwMode="auto">
          <a:xfrm>
            <a:off x="6850064" y="5413375"/>
            <a:ext cx="1323975" cy="44450"/>
          </a:xfrm>
          <a:custGeom>
            <a:avLst/>
            <a:gdLst>
              <a:gd name="T0" fmla="*/ 504 w 505"/>
              <a:gd name="T1" fmla="*/ 0 h 50"/>
              <a:gd name="T2" fmla="*/ 499 w 505"/>
              <a:gd name="T3" fmla="*/ 16 h 50"/>
              <a:gd name="T4" fmla="*/ 493 w 505"/>
              <a:gd name="T5" fmla="*/ 33 h 50"/>
              <a:gd name="T6" fmla="*/ 477 w 505"/>
              <a:gd name="T7" fmla="*/ 49 h 50"/>
              <a:gd name="T8" fmla="*/ 461 w 505"/>
              <a:gd name="T9" fmla="*/ 49 h 50"/>
              <a:gd name="T10" fmla="*/ 44 w 505"/>
              <a:gd name="T11" fmla="*/ 49 h 50"/>
              <a:gd name="T12" fmla="*/ 27 w 505"/>
              <a:gd name="T13" fmla="*/ 49 h 50"/>
              <a:gd name="T14" fmla="*/ 17 w 505"/>
              <a:gd name="T15" fmla="*/ 33 h 50"/>
              <a:gd name="T16" fmla="*/ 6 w 505"/>
              <a:gd name="T17" fmla="*/ 16 h 50"/>
              <a:gd name="T18" fmla="*/ 0 w 505"/>
              <a:gd name="T1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5" h="50">
                <a:moveTo>
                  <a:pt x="504" y="0"/>
                </a:moveTo>
                <a:lnTo>
                  <a:pt x="499" y="16"/>
                </a:lnTo>
                <a:lnTo>
                  <a:pt x="493" y="33"/>
                </a:lnTo>
                <a:lnTo>
                  <a:pt x="477" y="49"/>
                </a:lnTo>
                <a:lnTo>
                  <a:pt x="461" y="49"/>
                </a:lnTo>
                <a:lnTo>
                  <a:pt x="44" y="49"/>
                </a:lnTo>
                <a:lnTo>
                  <a:pt x="27" y="49"/>
                </a:lnTo>
                <a:lnTo>
                  <a:pt x="17" y="33"/>
                </a:lnTo>
                <a:lnTo>
                  <a:pt x="6" y="1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62" name="Freeform 14">
            <a:extLst>
              <a:ext uri="{FF2B5EF4-FFF2-40B4-BE49-F238E27FC236}">
                <a16:creationId xmlns:a16="http://schemas.microsoft.com/office/drawing/2014/main" id="{6BF26509-698D-D244-8475-D6CFB4BD2692}"/>
              </a:ext>
            </a:extLst>
          </p:cNvPr>
          <p:cNvSpPr>
            <a:spLocks/>
          </p:cNvSpPr>
          <p:nvPr/>
        </p:nvSpPr>
        <p:spPr bwMode="auto">
          <a:xfrm>
            <a:off x="7061200" y="4660900"/>
            <a:ext cx="1047750" cy="52388"/>
          </a:xfrm>
          <a:custGeom>
            <a:avLst/>
            <a:gdLst>
              <a:gd name="T0" fmla="*/ 494 w 495"/>
              <a:gd name="T1" fmla="*/ 44 h 45"/>
              <a:gd name="T2" fmla="*/ 489 w 495"/>
              <a:gd name="T3" fmla="*/ 22 h 45"/>
              <a:gd name="T4" fmla="*/ 484 w 495"/>
              <a:gd name="T5" fmla="*/ 14 h 45"/>
              <a:gd name="T6" fmla="*/ 454 w 495"/>
              <a:gd name="T7" fmla="*/ 0 h 45"/>
              <a:gd name="T8" fmla="*/ 40 w 495"/>
              <a:gd name="T9" fmla="*/ 0 h 45"/>
              <a:gd name="T10" fmla="*/ 15 w 495"/>
              <a:gd name="T11" fmla="*/ 14 h 45"/>
              <a:gd name="T12" fmla="*/ 5 w 495"/>
              <a:gd name="T13" fmla="*/ 22 h 45"/>
              <a:gd name="T14" fmla="*/ 0 w 495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5" h="45">
                <a:moveTo>
                  <a:pt x="494" y="44"/>
                </a:moveTo>
                <a:lnTo>
                  <a:pt x="489" y="22"/>
                </a:lnTo>
                <a:lnTo>
                  <a:pt x="484" y="14"/>
                </a:lnTo>
                <a:lnTo>
                  <a:pt x="454" y="0"/>
                </a:lnTo>
                <a:lnTo>
                  <a:pt x="40" y="0"/>
                </a:lnTo>
                <a:lnTo>
                  <a:pt x="15" y="14"/>
                </a:lnTo>
                <a:lnTo>
                  <a:pt x="5" y="22"/>
                </a:lnTo>
                <a:lnTo>
                  <a:pt x="0" y="4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63" name="Freeform 15">
            <a:extLst>
              <a:ext uri="{FF2B5EF4-FFF2-40B4-BE49-F238E27FC236}">
                <a16:creationId xmlns:a16="http://schemas.microsoft.com/office/drawing/2014/main" id="{72358C62-21E1-3649-A309-510E6366A4DE}"/>
              </a:ext>
            </a:extLst>
          </p:cNvPr>
          <p:cNvSpPr>
            <a:spLocks/>
          </p:cNvSpPr>
          <p:nvPr/>
        </p:nvSpPr>
        <p:spPr bwMode="auto">
          <a:xfrm>
            <a:off x="7621589" y="4841876"/>
            <a:ext cx="1582737" cy="849313"/>
          </a:xfrm>
          <a:custGeom>
            <a:avLst/>
            <a:gdLst>
              <a:gd name="T0" fmla="*/ 747 w 748"/>
              <a:gd name="T1" fmla="*/ 0 h 714"/>
              <a:gd name="T2" fmla="*/ 747 w 748"/>
              <a:gd name="T3" fmla="*/ 713 h 714"/>
              <a:gd name="T4" fmla="*/ 0 w 748"/>
              <a:gd name="T5" fmla="*/ 713 h 714"/>
              <a:gd name="T6" fmla="*/ 0 w 748"/>
              <a:gd name="T7" fmla="*/ 56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8" h="714">
                <a:moveTo>
                  <a:pt x="747" y="0"/>
                </a:moveTo>
                <a:lnTo>
                  <a:pt x="747" y="713"/>
                </a:lnTo>
                <a:lnTo>
                  <a:pt x="0" y="713"/>
                </a:lnTo>
                <a:lnTo>
                  <a:pt x="0" y="568"/>
                </a:lnTo>
              </a:path>
            </a:pathLst>
          </a:custGeom>
          <a:noFill/>
          <a:ln w="12700" cap="rnd" cmpd="sng">
            <a:solidFill>
              <a:srgbClr val="009900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64" name="Freeform 16">
            <a:extLst>
              <a:ext uri="{FF2B5EF4-FFF2-40B4-BE49-F238E27FC236}">
                <a16:creationId xmlns:a16="http://schemas.microsoft.com/office/drawing/2014/main" id="{70A7DDEA-3470-8945-876B-6E0588B19CFC}"/>
              </a:ext>
            </a:extLst>
          </p:cNvPr>
          <p:cNvSpPr>
            <a:spLocks/>
          </p:cNvSpPr>
          <p:nvPr/>
        </p:nvSpPr>
        <p:spPr bwMode="auto">
          <a:xfrm>
            <a:off x="7551739" y="4362450"/>
            <a:ext cx="1539875" cy="217488"/>
          </a:xfrm>
          <a:custGeom>
            <a:avLst/>
            <a:gdLst>
              <a:gd name="T0" fmla="*/ 727 w 728"/>
              <a:gd name="T1" fmla="*/ 0 h 183"/>
              <a:gd name="T2" fmla="*/ 0 w 728"/>
              <a:gd name="T3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8" h="183">
                <a:moveTo>
                  <a:pt x="727" y="0"/>
                </a:moveTo>
                <a:lnTo>
                  <a:pt x="0" y="182"/>
                </a:lnTo>
              </a:path>
            </a:pathLst>
          </a:custGeom>
          <a:noFill/>
          <a:ln w="12700" cap="rnd" cmpd="sng">
            <a:solidFill>
              <a:srgbClr val="009900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065" name="Freeform 17">
            <a:extLst>
              <a:ext uri="{FF2B5EF4-FFF2-40B4-BE49-F238E27FC236}">
                <a16:creationId xmlns:a16="http://schemas.microsoft.com/office/drawing/2014/main" id="{DF3741C3-724F-3E46-A28B-6DD8C396D3E8}"/>
              </a:ext>
            </a:extLst>
          </p:cNvPr>
          <p:cNvSpPr>
            <a:spLocks/>
          </p:cNvSpPr>
          <p:nvPr/>
        </p:nvSpPr>
        <p:spPr bwMode="auto">
          <a:xfrm>
            <a:off x="3543301" y="1963739"/>
            <a:ext cx="1712913" cy="388937"/>
          </a:xfrm>
          <a:custGeom>
            <a:avLst/>
            <a:gdLst>
              <a:gd name="T0" fmla="*/ 0 w 809"/>
              <a:gd name="T1" fmla="*/ 327 h 327"/>
              <a:gd name="T2" fmla="*/ 191 w 809"/>
              <a:gd name="T3" fmla="*/ 327 h 327"/>
              <a:gd name="T4" fmla="*/ 191 w 809"/>
              <a:gd name="T5" fmla="*/ 0 h 327"/>
              <a:gd name="T6" fmla="*/ 809 w 809"/>
              <a:gd name="T7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9" h="327">
                <a:moveTo>
                  <a:pt x="0" y="327"/>
                </a:moveTo>
                <a:lnTo>
                  <a:pt x="191" y="327"/>
                </a:lnTo>
                <a:lnTo>
                  <a:pt x="191" y="0"/>
                </a:lnTo>
                <a:lnTo>
                  <a:pt x="809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885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01" name="Group 13">
            <a:extLst>
              <a:ext uri="{FF2B5EF4-FFF2-40B4-BE49-F238E27FC236}">
                <a16:creationId xmlns:a16="http://schemas.microsoft.com/office/drawing/2014/main" id="{0AA1D165-EA50-6D42-A025-F43526F663A2}"/>
              </a:ext>
            </a:extLst>
          </p:cNvPr>
          <p:cNvGrpSpPr>
            <a:grpSpLocks/>
          </p:cNvGrpSpPr>
          <p:nvPr/>
        </p:nvGrpSpPr>
        <p:grpSpPr bwMode="auto">
          <a:xfrm>
            <a:off x="6989764" y="957263"/>
            <a:ext cx="1868487" cy="184150"/>
            <a:chOff x="2327" y="1068"/>
            <a:chExt cx="883" cy="154"/>
          </a:xfrm>
        </p:grpSpPr>
        <p:sp>
          <p:nvSpPr>
            <p:cNvPr id="12298" name="Line 10">
              <a:extLst>
                <a:ext uri="{FF2B5EF4-FFF2-40B4-BE49-F238E27FC236}">
                  <a16:creationId xmlns:a16="http://schemas.microsoft.com/office/drawing/2014/main" id="{890DC584-5736-AB42-ADBA-CAEBCF7D3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1222"/>
              <a:ext cx="3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299" name="Line 11">
              <a:extLst>
                <a:ext uri="{FF2B5EF4-FFF2-40B4-BE49-F238E27FC236}">
                  <a16:creationId xmlns:a16="http://schemas.microsoft.com/office/drawing/2014/main" id="{9EA67391-507B-3140-B11E-5A398DF874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8" y="1068"/>
              <a:ext cx="152" cy="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00" name="Line 12">
              <a:extLst>
                <a:ext uri="{FF2B5EF4-FFF2-40B4-BE49-F238E27FC236}">
                  <a16:creationId xmlns:a16="http://schemas.microsoft.com/office/drawing/2014/main" id="{5A5202DB-74FE-3F49-BB42-5002907A5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2" y="1218"/>
              <a:ext cx="3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2304" name="Rectangle 16">
            <a:extLst>
              <a:ext uri="{FF2B5EF4-FFF2-40B4-BE49-F238E27FC236}">
                <a16:creationId xmlns:a16="http://schemas.microsoft.com/office/drawing/2014/main" id="{8E093EE3-2429-F141-A948-64E7737AB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3388" y="808039"/>
            <a:ext cx="74539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F</a:t>
            </a:r>
            <a:r>
              <a:rPr lang="it-IT" altLang="it-IT" baseline="30000"/>
              <a:t>*</a:t>
            </a:r>
            <a:r>
              <a:rPr lang="it-IT" altLang="it-IT"/>
              <a:t>(s)</a:t>
            </a:r>
          </a:p>
        </p:txBody>
      </p:sp>
      <p:sp>
        <p:nvSpPr>
          <p:cNvPr id="12306" name="Rectangle 18">
            <a:extLst>
              <a:ext uri="{FF2B5EF4-FFF2-40B4-BE49-F238E27FC236}">
                <a16:creationId xmlns:a16="http://schemas.microsoft.com/office/drawing/2014/main" id="{D3A54F63-5E91-B841-B5E6-71BD391E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888" y="1143001"/>
            <a:ext cx="64921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F(z)</a:t>
            </a:r>
          </a:p>
        </p:txBody>
      </p:sp>
      <p:grpSp>
        <p:nvGrpSpPr>
          <p:cNvPr id="12360" name="Group 72">
            <a:extLst>
              <a:ext uri="{FF2B5EF4-FFF2-40B4-BE49-F238E27FC236}">
                <a16:creationId xmlns:a16="http://schemas.microsoft.com/office/drawing/2014/main" id="{17D44522-B05D-1C40-A25C-D0D47E00CCDB}"/>
              </a:ext>
            </a:extLst>
          </p:cNvPr>
          <p:cNvGrpSpPr>
            <a:grpSpLocks/>
          </p:cNvGrpSpPr>
          <p:nvPr/>
        </p:nvGrpSpPr>
        <p:grpSpPr bwMode="auto">
          <a:xfrm>
            <a:off x="9199564" y="898525"/>
            <a:ext cx="973137" cy="400050"/>
            <a:chOff x="1544" y="546"/>
            <a:chExt cx="460" cy="335"/>
          </a:xfrm>
        </p:grpSpPr>
        <p:sp>
          <p:nvSpPr>
            <p:cNvPr id="12309" name="Line 21">
              <a:extLst>
                <a:ext uri="{FF2B5EF4-FFF2-40B4-BE49-F238E27FC236}">
                  <a16:creationId xmlns:a16="http://schemas.microsoft.com/office/drawing/2014/main" id="{DF380DF6-5480-0541-A90C-4A957B640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4" y="857"/>
              <a:ext cx="4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11" name="Line 23">
              <a:extLst>
                <a:ext uri="{FF2B5EF4-FFF2-40B4-BE49-F238E27FC236}">
                  <a16:creationId xmlns:a16="http://schemas.microsoft.com/office/drawing/2014/main" id="{B4C488F2-C1AF-1E4D-AB74-C75E133670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6" y="546"/>
              <a:ext cx="0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2361" name="Group 73">
            <a:extLst>
              <a:ext uri="{FF2B5EF4-FFF2-40B4-BE49-F238E27FC236}">
                <a16:creationId xmlns:a16="http://schemas.microsoft.com/office/drawing/2014/main" id="{34D70FA7-CB50-AD43-98F5-8E79B716A473}"/>
              </a:ext>
            </a:extLst>
          </p:cNvPr>
          <p:cNvGrpSpPr>
            <a:grpSpLocks/>
          </p:cNvGrpSpPr>
          <p:nvPr/>
        </p:nvGrpSpPr>
        <p:grpSpPr bwMode="auto">
          <a:xfrm>
            <a:off x="5913439" y="898525"/>
            <a:ext cx="974725" cy="400050"/>
            <a:chOff x="1046" y="546"/>
            <a:chExt cx="460" cy="335"/>
          </a:xfrm>
        </p:grpSpPr>
        <p:sp>
          <p:nvSpPr>
            <p:cNvPr id="12308" name="Line 20">
              <a:extLst>
                <a:ext uri="{FF2B5EF4-FFF2-40B4-BE49-F238E27FC236}">
                  <a16:creationId xmlns:a16="http://schemas.microsoft.com/office/drawing/2014/main" id="{CD2456EA-28E8-6246-91DD-00702C10F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6" y="857"/>
              <a:ext cx="4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10" name="Line 22">
              <a:extLst>
                <a:ext uri="{FF2B5EF4-FFF2-40B4-BE49-F238E27FC236}">
                  <a16:creationId xmlns:a16="http://schemas.microsoft.com/office/drawing/2014/main" id="{EBDE6A91-CBBB-CB4A-B182-E10530BDC6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2" y="546"/>
              <a:ext cx="0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12" name="Freeform 24">
              <a:extLst>
                <a:ext uri="{FF2B5EF4-FFF2-40B4-BE49-F238E27FC236}">
                  <a16:creationId xmlns:a16="http://schemas.microsoft.com/office/drawing/2014/main" id="{4975CE57-994B-A24C-B0A4-320C74E27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" y="636"/>
              <a:ext cx="332" cy="151"/>
            </a:xfrm>
            <a:custGeom>
              <a:avLst/>
              <a:gdLst>
                <a:gd name="T0" fmla="*/ 0 w 332"/>
                <a:gd name="T1" fmla="*/ 132 h 151"/>
                <a:gd name="T2" fmla="*/ 2 w 332"/>
                <a:gd name="T3" fmla="*/ 127 h 151"/>
                <a:gd name="T4" fmla="*/ 4 w 332"/>
                <a:gd name="T5" fmla="*/ 121 h 151"/>
                <a:gd name="T6" fmla="*/ 9 w 332"/>
                <a:gd name="T7" fmla="*/ 113 h 151"/>
                <a:gd name="T8" fmla="*/ 11 w 332"/>
                <a:gd name="T9" fmla="*/ 103 h 151"/>
                <a:gd name="T10" fmla="*/ 20 w 332"/>
                <a:gd name="T11" fmla="*/ 83 h 151"/>
                <a:gd name="T12" fmla="*/ 29 w 332"/>
                <a:gd name="T13" fmla="*/ 60 h 151"/>
                <a:gd name="T14" fmla="*/ 38 w 332"/>
                <a:gd name="T15" fmla="*/ 39 h 151"/>
                <a:gd name="T16" fmla="*/ 49 w 332"/>
                <a:gd name="T17" fmla="*/ 21 h 151"/>
                <a:gd name="T18" fmla="*/ 53 w 332"/>
                <a:gd name="T19" fmla="*/ 12 h 151"/>
                <a:gd name="T20" fmla="*/ 60 w 332"/>
                <a:gd name="T21" fmla="*/ 7 h 151"/>
                <a:gd name="T22" fmla="*/ 65 w 332"/>
                <a:gd name="T23" fmla="*/ 2 h 151"/>
                <a:gd name="T24" fmla="*/ 71 w 332"/>
                <a:gd name="T25" fmla="*/ 0 h 151"/>
                <a:gd name="T26" fmla="*/ 78 w 332"/>
                <a:gd name="T27" fmla="*/ 0 h 151"/>
                <a:gd name="T28" fmla="*/ 85 w 332"/>
                <a:gd name="T29" fmla="*/ 1 h 151"/>
                <a:gd name="T30" fmla="*/ 91 w 332"/>
                <a:gd name="T31" fmla="*/ 4 h 151"/>
                <a:gd name="T32" fmla="*/ 98 w 332"/>
                <a:gd name="T33" fmla="*/ 9 h 151"/>
                <a:gd name="T34" fmla="*/ 114 w 332"/>
                <a:gd name="T35" fmla="*/ 20 h 151"/>
                <a:gd name="T36" fmla="*/ 130 w 332"/>
                <a:gd name="T37" fmla="*/ 34 h 151"/>
                <a:gd name="T38" fmla="*/ 145 w 332"/>
                <a:gd name="T39" fmla="*/ 50 h 151"/>
                <a:gd name="T40" fmla="*/ 161 w 332"/>
                <a:gd name="T41" fmla="*/ 65 h 151"/>
                <a:gd name="T42" fmla="*/ 174 w 332"/>
                <a:gd name="T43" fmla="*/ 80 h 151"/>
                <a:gd name="T44" fmla="*/ 186 w 332"/>
                <a:gd name="T45" fmla="*/ 91 h 151"/>
                <a:gd name="T46" fmla="*/ 206 w 332"/>
                <a:gd name="T47" fmla="*/ 104 h 151"/>
                <a:gd name="T48" fmla="*/ 221 w 332"/>
                <a:gd name="T49" fmla="*/ 116 h 151"/>
                <a:gd name="T50" fmla="*/ 237 w 332"/>
                <a:gd name="T51" fmla="*/ 125 h 151"/>
                <a:gd name="T52" fmla="*/ 253 w 332"/>
                <a:gd name="T53" fmla="*/ 132 h 151"/>
                <a:gd name="T54" fmla="*/ 273 w 332"/>
                <a:gd name="T55" fmla="*/ 138 h 151"/>
                <a:gd name="T56" fmla="*/ 293 w 332"/>
                <a:gd name="T57" fmla="*/ 143 h 151"/>
                <a:gd name="T58" fmla="*/ 315 w 332"/>
                <a:gd name="T59" fmla="*/ 147 h 151"/>
                <a:gd name="T60" fmla="*/ 331 w 332"/>
                <a:gd name="T61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32" h="151">
                  <a:moveTo>
                    <a:pt x="0" y="132"/>
                  </a:moveTo>
                  <a:lnTo>
                    <a:pt x="2" y="127"/>
                  </a:lnTo>
                  <a:lnTo>
                    <a:pt x="4" y="121"/>
                  </a:lnTo>
                  <a:lnTo>
                    <a:pt x="9" y="113"/>
                  </a:lnTo>
                  <a:lnTo>
                    <a:pt x="11" y="103"/>
                  </a:lnTo>
                  <a:lnTo>
                    <a:pt x="20" y="83"/>
                  </a:lnTo>
                  <a:lnTo>
                    <a:pt x="29" y="60"/>
                  </a:lnTo>
                  <a:lnTo>
                    <a:pt x="38" y="39"/>
                  </a:lnTo>
                  <a:lnTo>
                    <a:pt x="49" y="21"/>
                  </a:lnTo>
                  <a:lnTo>
                    <a:pt x="53" y="12"/>
                  </a:lnTo>
                  <a:lnTo>
                    <a:pt x="60" y="7"/>
                  </a:lnTo>
                  <a:lnTo>
                    <a:pt x="65" y="2"/>
                  </a:lnTo>
                  <a:lnTo>
                    <a:pt x="71" y="0"/>
                  </a:lnTo>
                  <a:lnTo>
                    <a:pt x="78" y="0"/>
                  </a:lnTo>
                  <a:lnTo>
                    <a:pt x="85" y="1"/>
                  </a:lnTo>
                  <a:lnTo>
                    <a:pt x="91" y="4"/>
                  </a:lnTo>
                  <a:lnTo>
                    <a:pt x="98" y="9"/>
                  </a:lnTo>
                  <a:lnTo>
                    <a:pt x="114" y="20"/>
                  </a:lnTo>
                  <a:lnTo>
                    <a:pt x="130" y="34"/>
                  </a:lnTo>
                  <a:lnTo>
                    <a:pt x="145" y="50"/>
                  </a:lnTo>
                  <a:lnTo>
                    <a:pt x="161" y="65"/>
                  </a:lnTo>
                  <a:lnTo>
                    <a:pt x="174" y="80"/>
                  </a:lnTo>
                  <a:lnTo>
                    <a:pt x="186" y="91"/>
                  </a:lnTo>
                  <a:lnTo>
                    <a:pt x="206" y="104"/>
                  </a:lnTo>
                  <a:lnTo>
                    <a:pt x="221" y="116"/>
                  </a:lnTo>
                  <a:lnTo>
                    <a:pt x="237" y="125"/>
                  </a:lnTo>
                  <a:lnTo>
                    <a:pt x="253" y="132"/>
                  </a:lnTo>
                  <a:lnTo>
                    <a:pt x="273" y="138"/>
                  </a:lnTo>
                  <a:lnTo>
                    <a:pt x="293" y="143"/>
                  </a:lnTo>
                  <a:lnTo>
                    <a:pt x="315" y="147"/>
                  </a:lnTo>
                  <a:lnTo>
                    <a:pt x="331" y="15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320" name="Group 32">
            <a:extLst>
              <a:ext uri="{FF2B5EF4-FFF2-40B4-BE49-F238E27FC236}">
                <a16:creationId xmlns:a16="http://schemas.microsoft.com/office/drawing/2014/main" id="{C33682BA-5266-B54D-8FE9-4D92A9C6262C}"/>
              </a:ext>
            </a:extLst>
          </p:cNvPr>
          <p:cNvGrpSpPr>
            <a:grpSpLocks/>
          </p:cNvGrpSpPr>
          <p:nvPr/>
        </p:nvGrpSpPr>
        <p:grpSpPr bwMode="auto">
          <a:xfrm>
            <a:off x="9156700" y="760414"/>
            <a:ext cx="974689" cy="701669"/>
            <a:chOff x="1496" y="402"/>
            <a:chExt cx="461" cy="590"/>
          </a:xfrm>
        </p:grpSpPr>
        <p:sp>
          <p:nvSpPr>
            <p:cNvPr id="12313" name="Rectangle 25">
              <a:extLst>
                <a:ext uri="{FF2B5EF4-FFF2-40B4-BE49-F238E27FC236}">
                  <a16:creationId xmlns:a16="http://schemas.microsoft.com/office/drawing/2014/main" id="{2221EE26-3A06-1D42-A14B-DC4DB13B7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534"/>
              <a:ext cx="149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it-IT" altLang="it-IT" sz="2800"/>
                <a:t>.</a:t>
              </a:r>
            </a:p>
          </p:txBody>
        </p:sp>
        <p:sp>
          <p:nvSpPr>
            <p:cNvPr id="12314" name="Rectangle 26">
              <a:extLst>
                <a:ext uri="{FF2B5EF4-FFF2-40B4-BE49-F238E27FC236}">
                  <a16:creationId xmlns:a16="http://schemas.microsoft.com/office/drawing/2014/main" id="{3177DDDA-F325-F943-9503-44C586D63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" y="443"/>
              <a:ext cx="172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/>
              <a:r>
                <a:rPr lang="it-IT" altLang="it-IT" sz="2800"/>
                <a:t>.</a:t>
              </a:r>
            </a:p>
          </p:txBody>
        </p:sp>
        <p:sp>
          <p:nvSpPr>
            <p:cNvPr id="12315" name="Rectangle 27">
              <a:extLst>
                <a:ext uri="{FF2B5EF4-FFF2-40B4-BE49-F238E27FC236}">
                  <a16:creationId xmlns:a16="http://schemas.microsoft.com/office/drawing/2014/main" id="{47D61756-2B8A-A341-8482-0274FC59B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" y="491"/>
              <a:ext cx="149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it-IT" altLang="it-IT" sz="2800"/>
                <a:t>.</a:t>
              </a:r>
            </a:p>
          </p:txBody>
        </p:sp>
        <p:sp>
          <p:nvSpPr>
            <p:cNvPr id="12316" name="Rectangle 28">
              <a:extLst>
                <a:ext uri="{FF2B5EF4-FFF2-40B4-BE49-F238E27FC236}">
                  <a16:creationId xmlns:a16="http://schemas.microsoft.com/office/drawing/2014/main" id="{CE4E9F1A-92DC-0B43-A0CE-67BA16635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402"/>
              <a:ext cx="149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it-IT" altLang="it-IT" sz="2800"/>
                <a:t>.</a:t>
              </a:r>
            </a:p>
          </p:txBody>
        </p:sp>
        <p:sp>
          <p:nvSpPr>
            <p:cNvPr id="12317" name="Rectangle 29">
              <a:extLst>
                <a:ext uri="{FF2B5EF4-FFF2-40B4-BE49-F238E27FC236}">
                  <a16:creationId xmlns:a16="http://schemas.microsoft.com/office/drawing/2014/main" id="{6B684B5B-E6E0-0B40-BE21-02CFF7EC4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467"/>
              <a:ext cx="149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it-IT" altLang="it-IT" sz="2800"/>
                <a:t>.</a:t>
              </a:r>
            </a:p>
          </p:txBody>
        </p:sp>
        <p:sp>
          <p:nvSpPr>
            <p:cNvPr id="12318" name="Rectangle 30">
              <a:extLst>
                <a:ext uri="{FF2B5EF4-FFF2-40B4-BE49-F238E27FC236}">
                  <a16:creationId xmlns:a16="http://schemas.microsoft.com/office/drawing/2014/main" id="{EC80CDF6-3033-8847-9A42-3FEBB3405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" y="552"/>
              <a:ext cx="149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it-IT" altLang="it-IT" sz="2800"/>
                <a:t>.</a:t>
              </a:r>
            </a:p>
          </p:txBody>
        </p:sp>
        <p:sp>
          <p:nvSpPr>
            <p:cNvPr id="12319" name="Rectangle 31">
              <a:extLst>
                <a:ext uri="{FF2B5EF4-FFF2-40B4-BE49-F238E27FC236}">
                  <a16:creationId xmlns:a16="http://schemas.microsoft.com/office/drawing/2014/main" id="{F445E7F7-0EDA-B540-83F1-39C40FBD3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34"/>
              <a:ext cx="149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it-IT" altLang="it-IT" sz="2800"/>
                <a:t>.</a:t>
              </a:r>
            </a:p>
          </p:txBody>
        </p:sp>
      </p:grpSp>
      <p:sp>
        <p:nvSpPr>
          <p:cNvPr id="12337" name="Rectangle 49">
            <a:extLst>
              <a:ext uri="{FF2B5EF4-FFF2-40B4-BE49-F238E27FC236}">
                <a16:creationId xmlns:a16="http://schemas.microsoft.com/office/drawing/2014/main" id="{F026EAF4-097C-AB4A-ADE3-3397AC8E5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3381376"/>
            <a:ext cx="4246291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Il </a:t>
            </a:r>
            <a:r>
              <a:rPr lang="it-IT" altLang="it-IT">
                <a:solidFill>
                  <a:srgbClr val="FF0000"/>
                </a:solidFill>
              </a:rPr>
              <a:t>numero di poli </a:t>
            </a:r>
            <a:r>
              <a:rPr lang="it-IT" altLang="it-IT"/>
              <a:t>resta invariato. </a:t>
            </a:r>
            <a:br>
              <a:rPr lang="it-IT" altLang="it-IT"/>
            </a:br>
            <a:r>
              <a:rPr lang="it-IT" altLang="it-IT"/>
              <a:t>Vengono proiettati da S in Z come </a:t>
            </a:r>
          </a:p>
        </p:txBody>
      </p:sp>
      <p:sp>
        <p:nvSpPr>
          <p:cNvPr id="12338" name="Rectangle 50">
            <a:extLst>
              <a:ext uri="{FF2B5EF4-FFF2-40B4-BE49-F238E27FC236}">
                <a16:creationId xmlns:a16="http://schemas.microsoft.com/office/drawing/2014/main" id="{1C0992D1-4FC3-B140-AF02-19A0D5780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4141789"/>
            <a:ext cx="550048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Il </a:t>
            </a:r>
            <a:r>
              <a:rPr lang="it-IT" altLang="it-IT">
                <a:solidFill>
                  <a:schemeClr val="accent1"/>
                </a:solidFill>
              </a:rPr>
              <a:t>n° di zeri</a:t>
            </a:r>
            <a:r>
              <a:rPr lang="it-IT" altLang="it-IT"/>
              <a:t> cambia e vale N o N-1, in genere.</a:t>
            </a:r>
          </a:p>
        </p:txBody>
      </p:sp>
      <p:graphicFrame>
        <p:nvGraphicFramePr>
          <p:cNvPr id="12339" name="Object 51">
            <a:extLst>
              <a:ext uri="{FF2B5EF4-FFF2-40B4-BE49-F238E27FC236}">
                <a16:creationId xmlns:a16="http://schemas.microsoft.com/office/drawing/2014/main" id="{DA9759AB-72CC-1C48-B330-A63AAE707494}"/>
              </a:ext>
            </a:extLst>
          </p:cNvPr>
          <p:cNvGraphicFramePr>
            <a:graphicFrameLocks/>
          </p:cNvGraphicFramePr>
          <p:nvPr/>
        </p:nvGraphicFramePr>
        <p:xfrm>
          <a:off x="6132514" y="3606800"/>
          <a:ext cx="987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6" name="Equation" r:id="rId4" imgW="22821900" imgH="9067800" progId="Equation.DSMT4">
                  <p:embed/>
                </p:oleObj>
              </mc:Choice>
              <mc:Fallback>
                <p:oleObj name="Equation" r:id="rId4" imgW="22821900" imgH="9067800" progId="Equation.DSMT4">
                  <p:embed/>
                  <p:pic>
                    <p:nvPicPr>
                      <p:cNvPr id="12339" name="Object 51">
                        <a:extLst>
                          <a:ext uri="{FF2B5EF4-FFF2-40B4-BE49-F238E27FC236}">
                            <a16:creationId xmlns:a16="http://schemas.microsoft.com/office/drawing/2014/main" id="{DA9759AB-72CC-1C48-B330-A63AAE70749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514" y="3606800"/>
                        <a:ext cx="9874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1" name="Object 53">
            <a:extLst>
              <a:ext uri="{FF2B5EF4-FFF2-40B4-BE49-F238E27FC236}">
                <a16:creationId xmlns:a16="http://schemas.microsoft.com/office/drawing/2014/main" id="{7D1F3F50-5059-7A40-A70B-912D0665A19D}"/>
              </a:ext>
            </a:extLst>
          </p:cNvPr>
          <p:cNvGraphicFramePr>
            <a:graphicFrameLocks/>
          </p:cNvGraphicFramePr>
          <p:nvPr/>
        </p:nvGraphicFramePr>
        <p:xfrm>
          <a:off x="2011364" y="819150"/>
          <a:ext cx="33035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7" name="Equation" r:id="rId6" imgW="76073000" imgH="19304000" progId="Equation.DSMT4">
                  <p:embed/>
                </p:oleObj>
              </mc:Choice>
              <mc:Fallback>
                <p:oleObj name="Equation" r:id="rId6" imgW="76073000" imgH="19304000" progId="Equation.DSMT4">
                  <p:embed/>
                  <p:pic>
                    <p:nvPicPr>
                      <p:cNvPr id="12341" name="Object 53">
                        <a:extLst>
                          <a:ext uri="{FF2B5EF4-FFF2-40B4-BE49-F238E27FC236}">
                            <a16:creationId xmlns:a16="http://schemas.microsoft.com/office/drawing/2014/main" id="{7D1F3F50-5059-7A40-A70B-912D0665A19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4" y="819150"/>
                        <a:ext cx="33035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2" name="Object 54">
            <a:extLst>
              <a:ext uri="{FF2B5EF4-FFF2-40B4-BE49-F238E27FC236}">
                <a16:creationId xmlns:a16="http://schemas.microsoft.com/office/drawing/2014/main" id="{1F944CC6-6612-9A4D-B1A2-F901C316B086}"/>
              </a:ext>
            </a:extLst>
          </p:cNvPr>
          <p:cNvGraphicFramePr>
            <a:graphicFrameLocks/>
          </p:cNvGraphicFramePr>
          <p:nvPr/>
        </p:nvGraphicFramePr>
        <p:xfrm>
          <a:off x="2171700" y="2093913"/>
          <a:ext cx="25669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8" name="Equation" r:id="rId8" imgW="59105800" imgH="18427700" progId="Equation.DSMT4">
                  <p:embed/>
                </p:oleObj>
              </mc:Choice>
              <mc:Fallback>
                <p:oleObj name="Equation" r:id="rId8" imgW="59105800" imgH="18427700" progId="Equation.DSMT4">
                  <p:embed/>
                  <p:pic>
                    <p:nvPicPr>
                      <p:cNvPr id="12342" name="Object 54">
                        <a:extLst>
                          <a:ext uri="{FF2B5EF4-FFF2-40B4-BE49-F238E27FC236}">
                            <a16:creationId xmlns:a16="http://schemas.microsoft.com/office/drawing/2014/main" id="{1F944CC6-6612-9A4D-B1A2-F901C316B08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2093913"/>
                        <a:ext cx="256698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3" name="Object 55">
            <a:extLst>
              <a:ext uri="{FF2B5EF4-FFF2-40B4-BE49-F238E27FC236}">
                <a16:creationId xmlns:a16="http://schemas.microsoft.com/office/drawing/2014/main" id="{57955EDC-4277-FD46-89EB-A12B7A92E426}"/>
              </a:ext>
            </a:extLst>
          </p:cNvPr>
          <p:cNvGraphicFramePr>
            <a:graphicFrameLocks/>
          </p:cNvGraphicFramePr>
          <p:nvPr/>
        </p:nvGraphicFramePr>
        <p:xfrm>
          <a:off x="8669338" y="2251076"/>
          <a:ext cx="1244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9" name="Equation" r:id="rId10" imgW="28676600" imgH="9359900" progId="Equation.DSMT4">
                  <p:embed/>
                </p:oleObj>
              </mc:Choice>
              <mc:Fallback>
                <p:oleObj name="Equation" r:id="rId10" imgW="28676600" imgH="9359900" progId="Equation.DSMT4">
                  <p:embed/>
                  <p:pic>
                    <p:nvPicPr>
                      <p:cNvPr id="12343" name="Object 55">
                        <a:extLst>
                          <a:ext uri="{FF2B5EF4-FFF2-40B4-BE49-F238E27FC236}">
                            <a16:creationId xmlns:a16="http://schemas.microsoft.com/office/drawing/2014/main" id="{57955EDC-4277-FD46-89EB-A12B7A92E42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9338" y="2251076"/>
                        <a:ext cx="12446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4" name="Object 56">
            <a:extLst>
              <a:ext uri="{FF2B5EF4-FFF2-40B4-BE49-F238E27FC236}">
                <a16:creationId xmlns:a16="http://schemas.microsoft.com/office/drawing/2014/main" id="{838291D7-9111-1F47-8A42-6CCCBAB6FDB6}"/>
              </a:ext>
            </a:extLst>
          </p:cNvPr>
          <p:cNvGraphicFramePr>
            <a:graphicFrameLocks/>
          </p:cNvGraphicFramePr>
          <p:nvPr/>
        </p:nvGraphicFramePr>
        <p:xfrm>
          <a:off x="4959351" y="2098676"/>
          <a:ext cx="34512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0" name="Equation" r:id="rId12" imgW="79286100" imgH="19304000" progId="Equation.DSMT4">
                  <p:embed/>
                </p:oleObj>
              </mc:Choice>
              <mc:Fallback>
                <p:oleObj name="Equation" r:id="rId12" imgW="79286100" imgH="19304000" progId="Equation.DSMT4">
                  <p:embed/>
                  <p:pic>
                    <p:nvPicPr>
                      <p:cNvPr id="12344" name="Object 56">
                        <a:extLst>
                          <a:ext uri="{FF2B5EF4-FFF2-40B4-BE49-F238E27FC236}">
                            <a16:creationId xmlns:a16="http://schemas.microsoft.com/office/drawing/2014/main" id="{838291D7-9111-1F47-8A42-6CCCBAB6FDB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1" y="2098676"/>
                        <a:ext cx="34512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6" name="Rectangle 58">
            <a:extLst>
              <a:ext uri="{FF2B5EF4-FFF2-40B4-BE49-F238E27FC236}">
                <a16:creationId xmlns:a16="http://schemas.microsoft.com/office/drawing/2014/main" id="{8262C975-D5B9-C14B-B2D3-8FB2635F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1" y="3017839"/>
            <a:ext cx="832326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it-IT" altLang="it-IT"/>
              <a:t>Sottinteso un passaggio nel dominio del tempo.</a:t>
            </a:r>
          </a:p>
        </p:txBody>
      </p:sp>
      <p:sp>
        <p:nvSpPr>
          <p:cNvPr id="12350" name="Rectangle 62">
            <a:extLst>
              <a:ext uri="{FF2B5EF4-FFF2-40B4-BE49-F238E27FC236}">
                <a16:creationId xmlns:a16="http://schemas.microsoft.com/office/drawing/2014/main" id="{BE125580-74A0-3F4A-9FB1-22DAA9D3C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4635501"/>
            <a:ext cx="311174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 u="sng">
                <a:solidFill>
                  <a:srgbClr val="FF0000"/>
                </a:solidFill>
              </a:rPr>
              <a:t>Osservazione Importante</a:t>
            </a:r>
          </a:p>
        </p:txBody>
      </p:sp>
      <p:sp>
        <p:nvSpPr>
          <p:cNvPr id="12351" name="Rectangle 63">
            <a:extLst>
              <a:ext uri="{FF2B5EF4-FFF2-40B4-BE49-F238E27FC236}">
                <a16:creationId xmlns:a16="http://schemas.microsoft.com/office/drawing/2014/main" id="{DD3CCF75-81C1-A04F-9D78-14CA1BA1F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1" y="5751514"/>
            <a:ext cx="7071103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Quindi il piano S risulta diviso in fasce orizzontali di altezza</a:t>
            </a:r>
          </a:p>
          <a:p>
            <a:pPr algn="l"/>
            <a:r>
              <a:rPr lang="it-IT" altLang="it-IT">
                <a:latin typeface="Symbol" pitchFamily="2" charset="2"/>
              </a:rPr>
              <a:t>w</a:t>
            </a:r>
            <a:r>
              <a:rPr lang="it-IT" altLang="it-IT" baseline="-25000"/>
              <a:t>C</a:t>
            </a:r>
            <a:r>
              <a:rPr lang="it-IT" altLang="it-IT"/>
              <a:t>, tutte uguali fra di loro.   Cfr. theo di Shannon</a:t>
            </a:r>
          </a:p>
        </p:txBody>
      </p:sp>
      <p:graphicFrame>
        <p:nvGraphicFramePr>
          <p:cNvPr id="12352" name="Object 64">
            <a:extLst>
              <a:ext uri="{FF2B5EF4-FFF2-40B4-BE49-F238E27FC236}">
                <a16:creationId xmlns:a16="http://schemas.microsoft.com/office/drawing/2014/main" id="{3C9014C7-19E7-5E4C-AB47-52B912E89896}"/>
              </a:ext>
            </a:extLst>
          </p:cNvPr>
          <p:cNvGraphicFramePr>
            <a:graphicFrameLocks/>
          </p:cNvGraphicFramePr>
          <p:nvPr/>
        </p:nvGraphicFramePr>
        <p:xfrm>
          <a:off x="5140326" y="4679951"/>
          <a:ext cx="38068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1" name="Equation" r:id="rId14" imgW="87477600" imgH="8483600" progId="Equation.DSMT4">
                  <p:embed/>
                </p:oleObj>
              </mc:Choice>
              <mc:Fallback>
                <p:oleObj name="Equation" r:id="rId14" imgW="87477600" imgH="8483600" progId="Equation.DSMT4">
                  <p:embed/>
                  <p:pic>
                    <p:nvPicPr>
                      <p:cNvPr id="12352" name="Object 64">
                        <a:extLst>
                          <a:ext uri="{FF2B5EF4-FFF2-40B4-BE49-F238E27FC236}">
                            <a16:creationId xmlns:a16="http://schemas.microsoft.com/office/drawing/2014/main" id="{3C9014C7-19E7-5E4C-AB47-52B912E8989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6" y="4679951"/>
                        <a:ext cx="38068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53" name="Object 65">
            <a:extLst>
              <a:ext uri="{FF2B5EF4-FFF2-40B4-BE49-F238E27FC236}">
                <a16:creationId xmlns:a16="http://schemas.microsoft.com/office/drawing/2014/main" id="{A6CA6C1A-E597-2A47-A3D0-82225409B737}"/>
              </a:ext>
            </a:extLst>
          </p:cNvPr>
          <p:cNvGraphicFramePr>
            <a:graphicFrameLocks/>
          </p:cNvGraphicFramePr>
          <p:nvPr/>
        </p:nvGraphicFramePr>
        <p:xfrm>
          <a:off x="3111501" y="5035550"/>
          <a:ext cx="58023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2" name="Equation" r:id="rId16" imgW="133413500" imgH="16090900" progId="Equation.DSMT4">
                  <p:embed/>
                </p:oleObj>
              </mc:Choice>
              <mc:Fallback>
                <p:oleObj name="Equation" r:id="rId16" imgW="133413500" imgH="16090900" progId="Equation.DSMT4">
                  <p:embed/>
                  <p:pic>
                    <p:nvPicPr>
                      <p:cNvPr id="12353" name="Object 65">
                        <a:extLst>
                          <a:ext uri="{FF2B5EF4-FFF2-40B4-BE49-F238E27FC236}">
                            <a16:creationId xmlns:a16="http://schemas.microsoft.com/office/drawing/2014/main" id="{A6CA6C1A-E597-2A47-A3D0-82225409B73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1" y="5035550"/>
                        <a:ext cx="580231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59" name="Rectangle 71">
            <a:extLst>
              <a:ext uri="{FF2B5EF4-FFF2-40B4-BE49-F238E27FC236}">
                <a16:creationId xmlns:a16="http://schemas.microsoft.com/office/drawing/2014/main" id="{5AA3DAE5-177F-0E47-B522-6CB5E4792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28864" y="84139"/>
            <a:ext cx="8135937" cy="515206"/>
          </a:xfrm>
        </p:spPr>
        <p:txBody>
          <a:bodyPr/>
          <a:lstStyle/>
          <a:p>
            <a:r>
              <a:rPr lang="it-IT" altLang="it-IT"/>
              <a:t> da F(s) a F(z): Metodo “esatto”</a:t>
            </a:r>
          </a:p>
        </p:txBody>
      </p:sp>
      <p:sp>
        <p:nvSpPr>
          <p:cNvPr id="12362" name="Rectangle 74">
            <a:extLst>
              <a:ext uri="{FF2B5EF4-FFF2-40B4-BE49-F238E27FC236}">
                <a16:creationId xmlns:a16="http://schemas.microsoft.com/office/drawing/2014/main" id="{CF4C87A8-417B-F346-85AD-1F7C20E41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825501"/>
            <a:ext cx="6476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F(s)</a:t>
            </a:r>
          </a:p>
        </p:txBody>
      </p:sp>
      <p:sp>
        <p:nvSpPr>
          <p:cNvPr id="12364" name="Text Box 76">
            <a:extLst>
              <a:ext uri="{FF2B5EF4-FFF2-40B4-BE49-F238E27FC236}">
                <a16:creationId xmlns:a16="http://schemas.microsoft.com/office/drawing/2014/main" id="{2E670A15-56EC-144B-84F4-56DC3B2CF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389" y="1633538"/>
            <a:ext cx="5792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it-IT" altLang="it-IT">
                <a:solidFill>
                  <a:schemeClr val="accent1"/>
                </a:solidFill>
                <a:latin typeface="Comic Sans MS" panose="030F0902030302020204" pitchFamily="66" charset="0"/>
              </a:rPr>
              <a:t>espansione in frazioni parziali (caso con poli semplici)</a:t>
            </a:r>
            <a:endParaRPr lang="en-GB" altLang="it-IT">
              <a:solidFill>
                <a:schemeClr val="accent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35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8" name="Object 6">
            <a:extLst>
              <a:ext uri="{FF2B5EF4-FFF2-40B4-BE49-F238E27FC236}">
                <a16:creationId xmlns:a16="http://schemas.microsoft.com/office/drawing/2014/main" id="{E3448557-124E-554C-AAD6-243F64C97352}"/>
              </a:ext>
            </a:extLst>
          </p:cNvPr>
          <p:cNvGraphicFramePr>
            <a:graphicFrameLocks/>
          </p:cNvGraphicFramePr>
          <p:nvPr/>
        </p:nvGraphicFramePr>
        <p:xfrm>
          <a:off x="2351089" y="5419726"/>
          <a:ext cx="312102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9" name="Equation" r:id="rId4" imgW="71678800" imgH="19900900" progId="Equation.DSMT4">
                  <p:embed/>
                </p:oleObj>
              </mc:Choice>
              <mc:Fallback>
                <p:oleObj name="Equation" r:id="rId4" imgW="71678800" imgH="19900900" progId="Equation.DSMT4">
                  <p:embed/>
                  <p:pic>
                    <p:nvPicPr>
                      <p:cNvPr id="28678" name="Object 6">
                        <a:extLst>
                          <a:ext uri="{FF2B5EF4-FFF2-40B4-BE49-F238E27FC236}">
                            <a16:creationId xmlns:a16="http://schemas.microsoft.com/office/drawing/2014/main" id="{E3448557-124E-554C-AAD6-243F64C9735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5419726"/>
                        <a:ext cx="312102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>
            <a:extLst>
              <a:ext uri="{FF2B5EF4-FFF2-40B4-BE49-F238E27FC236}">
                <a16:creationId xmlns:a16="http://schemas.microsoft.com/office/drawing/2014/main" id="{77AC5367-ED8E-5C40-B230-8EF39AF8C6E6}"/>
              </a:ext>
            </a:extLst>
          </p:cNvPr>
          <p:cNvGraphicFramePr>
            <a:graphicFrameLocks/>
          </p:cNvGraphicFramePr>
          <p:nvPr/>
        </p:nvGraphicFramePr>
        <p:xfrm>
          <a:off x="6069014" y="5375276"/>
          <a:ext cx="29940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0" name="Equation" r:id="rId6" imgW="68757800" imgH="19900900" progId="Equation.DSMT4">
                  <p:embed/>
                </p:oleObj>
              </mc:Choice>
              <mc:Fallback>
                <p:oleObj name="Equation" r:id="rId6" imgW="68757800" imgH="19900900" progId="Equation.DSMT4">
                  <p:embed/>
                  <p:pic>
                    <p:nvPicPr>
                      <p:cNvPr id="28682" name="Object 10">
                        <a:extLst>
                          <a:ext uri="{FF2B5EF4-FFF2-40B4-BE49-F238E27FC236}">
                            <a16:creationId xmlns:a16="http://schemas.microsoft.com/office/drawing/2014/main" id="{77AC5367-ED8E-5C40-B230-8EF39AF8C6E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014" y="5375276"/>
                        <a:ext cx="29940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Rectangle 11">
            <a:extLst>
              <a:ext uri="{FF2B5EF4-FFF2-40B4-BE49-F238E27FC236}">
                <a16:creationId xmlns:a16="http://schemas.microsoft.com/office/drawing/2014/main" id="{C2717D8E-8B1C-6641-9DFE-5A1348D5C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175" y="3260726"/>
            <a:ext cx="466749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 i="1"/>
              <a:t>y(t) </a:t>
            </a:r>
            <a:r>
              <a:rPr lang="it-IT" altLang="it-IT"/>
              <a:t>: somma di risposte impulsive </a:t>
            </a:r>
            <a:r>
              <a:rPr lang="it-IT" altLang="it-IT" i="1"/>
              <a:t>f(t)</a:t>
            </a:r>
            <a:endParaRPr lang="it-IT" altLang="it-IT"/>
          </a:p>
        </p:txBody>
      </p:sp>
      <p:sp>
        <p:nvSpPr>
          <p:cNvPr id="28733" name="Rectangle 61">
            <a:extLst>
              <a:ext uri="{FF2B5EF4-FFF2-40B4-BE49-F238E27FC236}">
                <a16:creationId xmlns:a16="http://schemas.microsoft.com/office/drawing/2014/main" id="{783BAF6F-1120-4940-B61D-FE2CC9F318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78100" y="122239"/>
            <a:ext cx="7772400" cy="515206"/>
          </a:xfrm>
        </p:spPr>
        <p:txBody>
          <a:bodyPr/>
          <a:lstStyle/>
          <a:p>
            <a:r>
              <a:rPr lang="it-IT" altLang="it-IT"/>
              <a:t>Risposta a Segnali Campionati</a:t>
            </a:r>
          </a:p>
        </p:txBody>
      </p:sp>
      <p:sp>
        <p:nvSpPr>
          <p:cNvPr id="28734" name="Text Box 62">
            <a:extLst>
              <a:ext uri="{FF2B5EF4-FFF2-40B4-BE49-F238E27FC236}">
                <a16:creationId xmlns:a16="http://schemas.microsoft.com/office/drawing/2014/main" id="{11799F24-271D-C347-B7DA-DA4563AF5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0413" y="711201"/>
            <a:ext cx="85218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it-IT" altLang="it-IT">
                <a:solidFill>
                  <a:srgbClr val="0033CC"/>
                </a:solidFill>
              </a:rPr>
              <a:t>Come risponde un sistema a tempo continuo ad un segnale campionato</a:t>
            </a:r>
          </a:p>
        </p:txBody>
      </p:sp>
      <p:sp>
        <p:nvSpPr>
          <p:cNvPr id="28706" name="Line 34">
            <a:extLst>
              <a:ext uri="{FF2B5EF4-FFF2-40B4-BE49-F238E27FC236}">
                <a16:creationId xmlns:a16="http://schemas.microsoft.com/office/drawing/2014/main" id="{A67EA0EC-94FC-D545-8F20-D0298F0BE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2301" y="1717675"/>
            <a:ext cx="563563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07" name="Line 35">
            <a:extLst>
              <a:ext uri="{FF2B5EF4-FFF2-40B4-BE49-F238E27FC236}">
                <a16:creationId xmlns:a16="http://schemas.microsoft.com/office/drawing/2014/main" id="{162EC06D-D108-8B43-A5AE-2F73A0A686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7450" y="1471614"/>
            <a:ext cx="427038" cy="2428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08" name="Line 36">
            <a:extLst>
              <a:ext uri="{FF2B5EF4-FFF2-40B4-BE49-F238E27FC236}">
                <a16:creationId xmlns:a16="http://schemas.microsoft.com/office/drawing/2014/main" id="{EE084EBE-65EC-A540-99CE-610DAD34A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0363" y="1717675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09" name="Line 37">
            <a:extLst>
              <a:ext uri="{FF2B5EF4-FFF2-40B4-BE49-F238E27FC236}">
                <a16:creationId xmlns:a16="http://schemas.microsoft.com/office/drawing/2014/main" id="{C16B089B-19AF-1C42-A6E0-15BB0A7E9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6951" y="1717675"/>
            <a:ext cx="1141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10" name="Line 38">
            <a:extLst>
              <a:ext uri="{FF2B5EF4-FFF2-40B4-BE49-F238E27FC236}">
                <a16:creationId xmlns:a16="http://schemas.microsoft.com/office/drawing/2014/main" id="{765C40E7-BFB0-7A42-8ED1-CA05301CBF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75500" y="1471614"/>
            <a:ext cx="427038" cy="242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11" name="Line 39">
            <a:extLst>
              <a:ext uri="{FF2B5EF4-FFF2-40B4-BE49-F238E27FC236}">
                <a16:creationId xmlns:a16="http://schemas.microsoft.com/office/drawing/2014/main" id="{6BFA1A6F-4BE4-2248-BA75-67F8913EF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1589" y="1717675"/>
            <a:ext cx="492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12" name="Rectangle 40">
            <a:extLst>
              <a:ext uri="{FF2B5EF4-FFF2-40B4-BE49-F238E27FC236}">
                <a16:creationId xmlns:a16="http://schemas.microsoft.com/office/drawing/2014/main" id="{63BDB65F-0E5C-4545-A6BD-C9A5E2CD1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638" y="1276350"/>
            <a:ext cx="63158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>
                <a:solidFill>
                  <a:schemeClr val="bg2"/>
                </a:solidFill>
              </a:rPr>
              <a:t>u(t)</a:t>
            </a:r>
          </a:p>
        </p:txBody>
      </p:sp>
      <p:sp>
        <p:nvSpPr>
          <p:cNvPr id="28713" name="Rectangle 41">
            <a:extLst>
              <a:ext uri="{FF2B5EF4-FFF2-40B4-BE49-F238E27FC236}">
                <a16:creationId xmlns:a16="http://schemas.microsoft.com/office/drawing/2014/main" id="{96A8D473-ED4F-2B47-A8DB-14D56E33E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351" y="1284289"/>
            <a:ext cx="72936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u</a:t>
            </a:r>
            <a:r>
              <a:rPr lang="it-IT" altLang="it-IT" baseline="30000"/>
              <a:t>*</a:t>
            </a:r>
            <a:r>
              <a:rPr lang="it-IT" altLang="it-IT"/>
              <a:t>(t)</a:t>
            </a:r>
          </a:p>
        </p:txBody>
      </p:sp>
      <p:sp>
        <p:nvSpPr>
          <p:cNvPr id="28714" name="Rectangle 42">
            <a:extLst>
              <a:ext uri="{FF2B5EF4-FFF2-40B4-BE49-F238E27FC236}">
                <a16:creationId xmlns:a16="http://schemas.microsoft.com/office/drawing/2014/main" id="{DEE29B80-4697-C94B-9843-318839344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151" y="1274764"/>
            <a:ext cx="62196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y(t)</a:t>
            </a:r>
          </a:p>
        </p:txBody>
      </p:sp>
      <p:sp>
        <p:nvSpPr>
          <p:cNvPr id="28715" name="Rectangle 43">
            <a:extLst>
              <a:ext uri="{FF2B5EF4-FFF2-40B4-BE49-F238E27FC236}">
                <a16:creationId xmlns:a16="http://schemas.microsoft.com/office/drawing/2014/main" id="{3D769BE7-B0D9-144E-BD83-2CB97F12D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939" y="1274764"/>
            <a:ext cx="71974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y</a:t>
            </a:r>
            <a:r>
              <a:rPr lang="it-IT" altLang="it-IT" baseline="30000"/>
              <a:t>*</a:t>
            </a:r>
            <a:r>
              <a:rPr lang="it-IT" altLang="it-IT"/>
              <a:t>(t)</a:t>
            </a:r>
          </a:p>
        </p:txBody>
      </p:sp>
      <p:sp>
        <p:nvSpPr>
          <p:cNvPr id="28716" name="Line 44">
            <a:extLst>
              <a:ext uri="{FF2B5EF4-FFF2-40B4-BE49-F238E27FC236}">
                <a16:creationId xmlns:a16="http://schemas.microsoft.com/office/drawing/2014/main" id="{D9624F4A-B8E7-6249-A054-BE00C978F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4438" y="2176463"/>
            <a:ext cx="27114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diamond" w="med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05" name="Rectangle 33">
            <a:extLst>
              <a:ext uri="{FF2B5EF4-FFF2-40B4-BE49-F238E27FC236}">
                <a16:creationId xmlns:a16="http://schemas.microsoft.com/office/drawing/2014/main" id="{BEC819E8-43E6-E246-ABE5-FC7730137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9" y="1500189"/>
            <a:ext cx="1019175" cy="3699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it-IT" altLang="it-IT"/>
              <a:t>F(s)</a:t>
            </a:r>
          </a:p>
        </p:txBody>
      </p:sp>
      <p:sp>
        <p:nvSpPr>
          <p:cNvPr id="28735" name="Text Box 63">
            <a:extLst>
              <a:ext uri="{FF2B5EF4-FFF2-40B4-BE49-F238E27FC236}">
                <a16:creationId xmlns:a16="http://schemas.microsoft.com/office/drawing/2014/main" id="{C96F08A6-3C4E-3341-8A0C-62B11FF21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0" y="2379663"/>
            <a:ext cx="31774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it-IT" altLang="it-IT" i="1"/>
              <a:t>F(s) può includere lo ZOH</a:t>
            </a:r>
          </a:p>
        </p:txBody>
      </p:sp>
      <p:sp>
        <p:nvSpPr>
          <p:cNvPr id="28736" name="Text Box 64">
            <a:extLst>
              <a:ext uri="{FF2B5EF4-FFF2-40B4-BE49-F238E27FC236}">
                <a16:creationId xmlns:a16="http://schemas.microsoft.com/office/drawing/2014/main" id="{FFDCA2EF-9679-5341-89BB-7AC73DB7C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9" y="3267076"/>
            <a:ext cx="41280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it-IT" altLang="it-IT" i="1"/>
              <a:t>u*(t)</a:t>
            </a:r>
            <a:r>
              <a:rPr lang="it-IT" altLang="it-IT"/>
              <a:t> : una successione di impulsi</a:t>
            </a:r>
          </a:p>
        </p:txBody>
      </p:sp>
      <p:sp>
        <p:nvSpPr>
          <p:cNvPr id="28737" name="AutoShape 65">
            <a:extLst>
              <a:ext uri="{FF2B5EF4-FFF2-40B4-BE49-F238E27FC236}">
                <a16:creationId xmlns:a16="http://schemas.microsoft.com/office/drawing/2014/main" id="{3326BCE6-ACDE-7B44-ABB4-400559F7E79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595144" y="3350419"/>
            <a:ext cx="596900" cy="227012"/>
          </a:xfrm>
          <a:prstGeom prst="downArrow">
            <a:avLst>
              <a:gd name="adj1" fmla="val 43259"/>
              <a:gd name="adj2" fmla="val 4397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803" name="Line 131">
            <a:extLst>
              <a:ext uri="{FF2B5EF4-FFF2-40B4-BE49-F238E27FC236}">
                <a16:creationId xmlns:a16="http://schemas.microsoft.com/office/drawing/2014/main" id="{32467111-1D33-9245-9804-A3D3B291C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0" y="5168900"/>
            <a:ext cx="2882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805" name="Line 133">
            <a:extLst>
              <a:ext uri="{FF2B5EF4-FFF2-40B4-BE49-F238E27FC236}">
                <a16:creationId xmlns:a16="http://schemas.microsoft.com/office/drawing/2014/main" id="{D81049DA-8C9C-E04F-A918-50212F86A0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8250" y="4117976"/>
            <a:ext cx="1588" cy="1050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809" name="Line 137">
            <a:extLst>
              <a:ext uri="{FF2B5EF4-FFF2-40B4-BE49-F238E27FC236}">
                <a16:creationId xmlns:a16="http://schemas.microsoft.com/office/drawing/2014/main" id="{CC64BB92-82A6-3947-B922-970AB64B0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0" y="5168900"/>
            <a:ext cx="2882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810" name="Line 138">
            <a:extLst>
              <a:ext uri="{FF2B5EF4-FFF2-40B4-BE49-F238E27FC236}">
                <a16:creationId xmlns:a16="http://schemas.microsoft.com/office/drawing/2014/main" id="{0BF1B64F-B30D-0545-B81A-D80CD7D68E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8250" y="4117976"/>
            <a:ext cx="1588" cy="1050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811" name="Line 139">
            <a:extLst>
              <a:ext uri="{FF2B5EF4-FFF2-40B4-BE49-F238E27FC236}">
                <a16:creationId xmlns:a16="http://schemas.microsoft.com/office/drawing/2014/main" id="{250975FA-D7E8-9442-A241-F043B8DC6C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0" y="5168900"/>
            <a:ext cx="15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812" name="Line 140">
            <a:extLst>
              <a:ext uri="{FF2B5EF4-FFF2-40B4-BE49-F238E27FC236}">
                <a16:creationId xmlns:a16="http://schemas.microsoft.com/office/drawing/2014/main" id="{4BA97FDD-8B6D-F14A-B9DF-5140AC3105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8250" y="5154614"/>
            <a:ext cx="1588" cy="14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814" name="Rectangle 142">
            <a:extLst>
              <a:ext uri="{FF2B5EF4-FFF2-40B4-BE49-F238E27FC236}">
                <a16:creationId xmlns:a16="http://schemas.microsoft.com/office/drawing/2014/main" id="{4278AD9E-A521-0640-9A22-435550C41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5197475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it-IT" altLang="it-IT" sz="1200">
                <a:solidFill>
                  <a:srgbClr val="000000"/>
                </a:solidFill>
                <a:latin typeface="Helvetica" pitchFamily="2" charset="0"/>
              </a:rPr>
              <a:t>0</a:t>
            </a:r>
            <a:endParaRPr lang="it-IT" altLang="it-IT"/>
          </a:p>
        </p:txBody>
      </p:sp>
      <p:sp>
        <p:nvSpPr>
          <p:cNvPr id="28815" name="Line 143">
            <a:extLst>
              <a:ext uri="{FF2B5EF4-FFF2-40B4-BE49-F238E27FC236}">
                <a16:creationId xmlns:a16="http://schemas.microsoft.com/office/drawing/2014/main" id="{2AA96F16-3500-1145-8265-B0261D0092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3450" y="5154614"/>
            <a:ext cx="1588" cy="14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817" name="Rectangle 145">
            <a:extLst>
              <a:ext uri="{FF2B5EF4-FFF2-40B4-BE49-F238E27FC236}">
                <a16:creationId xmlns:a16="http://schemas.microsoft.com/office/drawing/2014/main" id="{B8E2A7C9-266D-1843-BD4C-2B8D69813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5197475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it-IT" altLang="it-IT" sz="1200">
                <a:solidFill>
                  <a:srgbClr val="000000"/>
                </a:solidFill>
                <a:latin typeface="Helvetica" pitchFamily="2" charset="0"/>
              </a:rPr>
              <a:t>50</a:t>
            </a:r>
            <a:endParaRPr lang="it-IT" altLang="it-IT"/>
          </a:p>
        </p:txBody>
      </p:sp>
      <p:sp>
        <p:nvSpPr>
          <p:cNvPr id="28818" name="Line 146">
            <a:extLst>
              <a:ext uri="{FF2B5EF4-FFF2-40B4-BE49-F238E27FC236}">
                <a16:creationId xmlns:a16="http://schemas.microsoft.com/office/drawing/2014/main" id="{FF515559-2D86-DB48-B6BD-1C3EEF44B9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25950" y="5154614"/>
            <a:ext cx="1588" cy="14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820" name="Rectangle 148">
            <a:extLst>
              <a:ext uri="{FF2B5EF4-FFF2-40B4-BE49-F238E27FC236}">
                <a16:creationId xmlns:a16="http://schemas.microsoft.com/office/drawing/2014/main" id="{0168CAEA-D3A0-B548-844B-1155F04B6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850" y="5197475"/>
            <a:ext cx="25487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it-IT" altLang="it-IT" sz="1200">
                <a:solidFill>
                  <a:srgbClr val="000000"/>
                </a:solidFill>
                <a:latin typeface="Helvetica" pitchFamily="2" charset="0"/>
              </a:rPr>
              <a:t>100</a:t>
            </a:r>
            <a:endParaRPr lang="it-IT" altLang="it-IT"/>
          </a:p>
        </p:txBody>
      </p:sp>
      <p:sp>
        <p:nvSpPr>
          <p:cNvPr id="28824" name="Line 152">
            <a:extLst>
              <a:ext uri="{FF2B5EF4-FFF2-40B4-BE49-F238E27FC236}">
                <a16:creationId xmlns:a16="http://schemas.microsoft.com/office/drawing/2014/main" id="{E225ED8F-DB14-E74D-8B83-AE30A20C61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0" y="5168900"/>
            <a:ext cx="254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826" name="Rectangle 154">
            <a:extLst>
              <a:ext uri="{FF2B5EF4-FFF2-40B4-BE49-F238E27FC236}">
                <a16:creationId xmlns:a16="http://schemas.microsoft.com/office/drawing/2014/main" id="{62AE5DD0-C938-924A-98A8-E65937727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510381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it-IT" altLang="it-IT" sz="1200">
                <a:solidFill>
                  <a:srgbClr val="000000"/>
                </a:solidFill>
                <a:latin typeface="Helvetica" pitchFamily="2" charset="0"/>
              </a:rPr>
              <a:t>0</a:t>
            </a:r>
            <a:endParaRPr lang="it-IT" altLang="it-IT"/>
          </a:p>
        </p:txBody>
      </p:sp>
      <p:sp>
        <p:nvSpPr>
          <p:cNvPr id="28827" name="Line 155">
            <a:extLst>
              <a:ext uri="{FF2B5EF4-FFF2-40B4-BE49-F238E27FC236}">
                <a16:creationId xmlns:a16="http://schemas.microsoft.com/office/drawing/2014/main" id="{966FB95B-5B25-E145-980A-E6E282B4B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0" y="4818064"/>
            <a:ext cx="254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829" name="Rectangle 157">
            <a:extLst>
              <a:ext uri="{FF2B5EF4-FFF2-40B4-BE49-F238E27FC236}">
                <a16:creationId xmlns:a16="http://schemas.microsoft.com/office/drawing/2014/main" id="{F3C85BE4-BBE8-3A44-99FC-FB209FFEB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050" y="4754563"/>
            <a:ext cx="2132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it-IT" altLang="it-IT" sz="1200">
                <a:solidFill>
                  <a:srgbClr val="000000"/>
                </a:solidFill>
                <a:latin typeface="Helvetica" pitchFamily="2" charset="0"/>
              </a:rPr>
              <a:t>0.2</a:t>
            </a:r>
            <a:endParaRPr lang="it-IT" altLang="it-IT"/>
          </a:p>
        </p:txBody>
      </p:sp>
      <p:sp>
        <p:nvSpPr>
          <p:cNvPr id="28830" name="Line 158">
            <a:extLst>
              <a:ext uri="{FF2B5EF4-FFF2-40B4-BE49-F238E27FC236}">
                <a16:creationId xmlns:a16="http://schemas.microsoft.com/office/drawing/2014/main" id="{56EE97AD-A99C-ED4A-BE3D-B91BD7287D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0" y="4468814"/>
            <a:ext cx="254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832" name="Rectangle 160">
            <a:extLst>
              <a:ext uri="{FF2B5EF4-FFF2-40B4-BE49-F238E27FC236}">
                <a16:creationId xmlns:a16="http://schemas.microsoft.com/office/drawing/2014/main" id="{F6B8CCE0-5D91-0044-B3AE-A7B7C98BB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050" y="4403725"/>
            <a:ext cx="2132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it-IT" altLang="it-IT" sz="1200">
                <a:solidFill>
                  <a:srgbClr val="000000"/>
                </a:solidFill>
                <a:latin typeface="Helvetica" pitchFamily="2" charset="0"/>
              </a:rPr>
              <a:t>0.4</a:t>
            </a:r>
            <a:endParaRPr lang="it-IT" altLang="it-IT"/>
          </a:p>
        </p:txBody>
      </p:sp>
      <p:sp>
        <p:nvSpPr>
          <p:cNvPr id="28836" name="Line 164">
            <a:extLst>
              <a:ext uri="{FF2B5EF4-FFF2-40B4-BE49-F238E27FC236}">
                <a16:creationId xmlns:a16="http://schemas.microsoft.com/office/drawing/2014/main" id="{992A7F1F-A96D-5448-9BA6-2C2330AC5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0" y="5168900"/>
            <a:ext cx="2882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838" name="Line 166">
            <a:extLst>
              <a:ext uri="{FF2B5EF4-FFF2-40B4-BE49-F238E27FC236}">
                <a16:creationId xmlns:a16="http://schemas.microsoft.com/office/drawing/2014/main" id="{AE889919-C336-2A43-825F-AC0EB8EC03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8250" y="4117976"/>
            <a:ext cx="1588" cy="1050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840" name="Line 168">
            <a:extLst>
              <a:ext uri="{FF2B5EF4-FFF2-40B4-BE49-F238E27FC236}">
                <a16:creationId xmlns:a16="http://schemas.microsoft.com/office/drawing/2014/main" id="{761F7143-6A5D-1A4B-92B7-37DA3AA3A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0" y="5168900"/>
            <a:ext cx="15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842" name="Freeform 170">
            <a:extLst>
              <a:ext uri="{FF2B5EF4-FFF2-40B4-BE49-F238E27FC236}">
                <a16:creationId xmlns:a16="http://schemas.microsoft.com/office/drawing/2014/main" id="{4857C068-391E-3E43-B30F-6F24E23D5223}"/>
              </a:ext>
            </a:extLst>
          </p:cNvPr>
          <p:cNvSpPr>
            <a:spLocks/>
          </p:cNvSpPr>
          <p:nvPr/>
        </p:nvSpPr>
        <p:spPr bwMode="auto">
          <a:xfrm>
            <a:off x="2533650" y="4732338"/>
            <a:ext cx="2374900" cy="436562"/>
          </a:xfrm>
          <a:custGeom>
            <a:avLst/>
            <a:gdLst>
              <a:gd name="T0" fmla="*/ 6 w 1122"/>
              <a:gd name="T1" fmla="*/ 258 h 366"/>
              <a:gd name="T2" fmla="*/ 24 w 1122"/>
              <a:gd name="T3" fmla="*/ 114 h 366"/>
              <a:gd name="T4" fmla="*/ 42 w 1122"/>
              <a:gd name="T5" fmla="*/ 36 h 366"/>
              <a:gd name="T6" fmla="*/ 60 w 1122"/>
              <a:gd name="T7" fmla="*/ 6 h 366"/>
              <a:gd name="T8" fmla="*/ 78 w 1122"/>
              <a:gd name="T9" fmla="*/ 0 h 366"/>
              <a:gd name="T10" fmla="*/ 96 w 1122"/>
              <a:gd name="T11" fmla="*/ 12 h 366"/>
              <a:gd name="T12" fmla="*/ 114 w 1122"/>
              <a:gd name="T13" fmla="*/ 36 h 366"/>
              <a:gd name="T14" fmla="*/ 132 w 1122"/>
              <a:gd name="T15" fmla="*/ 66 h 366"/>
              <a:gd name="T16" fmla="*/ 150 w 1122"/>
              <a:gd name="T17" fmla="*/ 96 h 366"/>
              <a:gd name="T18" fmla="*/ 168 w 1122"/>
              <a:gd name="T19" fmla="*/ 126 h 366"/>
              <a:gd name="T20" fmla="*/ 186 w 1122"/>
              <a:gd name="T21" fmla="*/ 156 h 366"/>
              <a:gd name="T22" fmla="*/ 204 w 1122"/>
              <a:gd name="T23" fmla="*/ 180 h 366"/>
              <a:gd name="T24" fmla="*/ 222 w 1122"/>
              <a:gd name="T25" fmla="*/ 204 h 366"/>
              <a:gd name="T26" fmla="*/ 240 w 1122"/>
              <a:gd name="T27" fmla="*/ 228 h 366"/>
              <a:gd name="T28" fmla="*/ 258 w 1122"/>
              <a:gd name="T29" fmla="*/ 246 h 366"/>
              <a:gd name="T30" fmla="*/ 276 w 1122"/>
              <a:gd name="T31" fmla="*/ 264 h 366"/>
              <a:gd name="T32" fmla="*/ 294 w 1122"/>
              <a:gd name="T33" fmla="*/ 276 h 366"/>
              <a:gd name="T34" fmla="*/ 312 w 1122"/>
              <a:gd name="T35" fmla="*/ 288 h 366"/>
              <a:gd name="T36" fmla="*/ 336 w 1122"/>
              <a:gd name="T37" fmla="*/ 300 h 366"/>
              <a:gd name="T38" fmla="*/ 354 w 1122"/>
              <a:gd name="T39" fmla="*/ 312 h 366"/>
              <a:gd name="T40" fmla="*/ 372 w 1122"/>
              <a:gd name="T41" fmla="*/ 318 h 366"/>
              <a:gd name="T42" fmla="*/ 390 w 1122"/>
              <a:gd name="T43" fmla="*/ 324 h 366"/>
              <a:gd name="T44" fmla="*/ 408 w 1122"/>
              <a:gd name="T45" fmla="*/ 330 h 366"/>
              <a:gd name="T46" fmla="*/ 426 w 1122"/>
              <a:gd name="T47" fmla="*/ 336 h 366"/>
              <a:gd name="T48" fmla="*/ 444 w 1122"/>
              <a:gd name="T49" fmla="*/ 342 h 366"/>
              <a:gd name="T50" fmla="*/ 462 w 1122"/>
              <a:gd name="T51" fmla="*/ 348 h 366"/>
              <a:gd name="T52" fmla="*/ 480 w 1122"/>
              <a:gd name="T53" fmla="*/ 348 h 366"/>
              <a:gd name="T54" fmla="*/ 498 w 1122"/>
              <a:gd name="T55" fmla="*/ 354 h 366"/>
              <a:gd name="T56" fmla="*/ 516 w 1122"/>
              <a:gd name="T57" fmla="*/ 354 h 366"/>
              <a:gd name="T58" fmla="*/ 534 w 1122"/>
              <a:gd name="T59" fmla="*/ 354 h 366"/>
              <a:gd name="T60" fmla="*/ 552 w 1122"/>
              <a:gd name="T61" fmla="*/ 354 h 366"/>
              <a:gd name="T62" fmla="*/ 570 w 1122"/>
              <a:gd name="T63" fmla="*/ 360 h 366"/>
              <a:gd name="T64" fmla="*/ 588 w 1122"/>
              <a:gd name="T65" fmla="*/ 360 h 366"/>
              <a:gd name="T66" fmla="*/ 606 w 1122"/>
              <a:gd name="T67" fmla="*/ 360 h 366"/>
              <a:gd name="T68" fmla="*/ 624 w 1122"/>
              <a:gd name="T69" fmla="*/ 360 h 366"/>
              <a:gd name="T70" fmla="*/ 642 w 1122"/>
              <a:gd name="T71" fmla="*/ 360 h 366"/>
              <a:gd name="T72" fmla="*/ 660 w 1122"/>
              <a:gd name="T73" fmla="*/ 360 h 366"/>
              <a:gd name="T74" fmla="*/ 678 w 1122"/>
              <a:gd name="T75" fmla="*/ 366 h 366"/>
              <a:gd name="T76" fmla="*/ 696 w 1122"/>
              <a:gd name="T77" fmla="*/ 366 h 366"/>
              <a:gd name="T78" fmla="*/ 714 w 1122"/>
              <a:gd name="T79" fmla="*/ 366 h 366"/>
              <a:gd name="T80" fmla="*/ 732 w 1122"/>
              <a:gd name="T81" fmla="*/ 366 h 366"/>
              <a:gd name="T82" fmla="*/ 750 w 1122"/>
              <a:gd name="T83" fmla="*/ 366 h 366"/>
              <a:gd name="T84" fmla="*/ 768 w 1122"/>
              <a:gd name="T85" fmla="*/ 366 h 366"/>
              <a:gd name="T86" fmla="*/ 786 w 1122"/>
              <a:gd name="T87" fmla="*/ 366 h 366"/>
              <a:gd name="T88" fmla="*/ 804 w 1122"/>
              <a:gd name="T89" fmla="*/ 366 h 366"/>
              <a:gd name="T90" fmla="*/ 822 w 1122"/>
              <a:gd name="T91" fmla="*/ 366 h 366"/>
              <a:gd name="T92" fmla="*/ 840 w 1122"/>
              <a:gd name="T93" fmla="*/ 366 h 366"/>
              <a:gd name="T94" fmla="*/ 858 w 1122"/>
              <a:gd name="T95" fmla="*/ 366 h 366"/>
              <a:gd name="T96" fmla="*/ 876 w 1122"/>
              <a:gd name="T97" fmla="*/ 366 h 366"/>
              <a:gd name="T98" fmla="*/ 894 w 1122"/>
              <a:gd name="T99" fmla="*/ 366 h 366"/>
              <a:gd name="T100" fmla="*/ 912 w 1122"/>
              <a:gd name="T101" fmla="*/ 366 h 366"/>
              <a:gd name="T102" fmla="*/ 930 w 1122"/>
              <a:gd name="T103" fmla="*/ 366 h 366"/>
              <a:gd name="T104" fmla="*/ 948 w 1122"/>
              <a:gd name="T105" fmla="*/ 366 h 366"/>
              <a:gd name="T106" fmla="*/ 966 w 1122"/>
              <a:gd name="T107" fmla="*/ 366 h 366"/>
              <a:gd name="T108" fmla="*/ 984 w 1122"/>
              <a:gd name="T109" fmla="*/ 366 h 366"/>
              <a:gd name="T110" fmla="*/ 1002 w 1122"/>
              <a:gd name="T111" fmla="*/ 366 h 366"/>
              <a:gd name="T112" fmla="*/ 1026 w 1122"/>
              <a:gd name="T113" fmla="*/ 366 h 366"/>
              <a:gd name="T114" fmla="*/ 1044 w 1122"/>
              <a:gd name="T115" fmla="*/ 366 h 366"/>
              <a:gd name="T116" fmla="*/ 1062 w 1122"/>
              <a:gd name="T117" fmla="*/ 366 h 366"/>
              <a:gd name="T118" fmla="*/ 1080 w 1122"/>
              <a:gd name="T119" fmla="*/ 366 h 366"/>
              <a:gd name="T120" fmla="*/ 1098 w 1122"/>
              <a:gd name="T121" fmla="*/ 366 h 366"/>
              <a:gd name="T122" fmla="*/ 1116 w 1122"/>
              <a:gd name="T123" fmla="*/ 366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2" h="366">
                <a:moveTo>
                  <a:pt x="0" y="366"/>
                </a:moveTo>
                <a:lnTo>
                  <a:pt x="6" y="258"/>
                </a:lnTo>
                <a:lnTo>
                  <a:pt x="18" y="174"/>
                </a:lnTo>
                <a:lnTo>
                  <a:pt x="24" y="114"/>
                </a:lnTo>
                <a:lnTo>
                  <a:pt x="36" y="66"/>
                </a:lnTo>
                <a:lnTo>
                  <a:pt x="42" y="36"/>
                </a:lnTo>
                <a:lnTo>
                  <a:pt x="54" y="18"/>
                </a:lnTo>
                <a:lnTo>
                  <a:pt x="60" y="6"/>
                </a:lnTo>
                <a:lnTo>
                  <a:pt x="72" y="0"/>
                </a:lnTo>
                <a:lnTo>
                  <a:pt x="78" y="0"/>
                </a:lnTo>
                <a:lnTo>
                  <a:pt x="90" y="6"/>
                </a:lnTo>
                <a:lnTo>
                  <a:pt x="96" y="12"/>
                </a:lnTo>
                <a:lnTo>
                  <a:pt x="108" y="24"/>
                </a:lnTo>
                <a:lnTo>
                  <a:pt x="114" y="36"/>
                </a:lnTo>
                <a:lnTo>
                  <a:pt x="126" y="48"/>
                </a:lnTo>
                <a:lnTo>
                  <a:pt x="132" y="66"/>
                </a:lnTo>
                <a:lnTo>
                  <a:pt x="144" y="78"/>
                </a:lnTo>
                <a:lnTo>
                  <a:pt x="150" y="96"/>
                </a:lnTo>
                <a:lnTo>
                  <a:pt x="162" y="114"/>
                </a:lnTo>
                <a:lnTo>
                  <a:pt x="168" y="126"/>
                </a:lnTo>
                <a:lnTo>
                  <a:pt x="180" y="138"/>
                </a:lnTo>
                <a:lnTo>
                  <a:pt x="186" y="156"/>
                </a:lnTo>
                <a:lnTo>
                  <a:pt x="198" y="168"/>
                </a:lnTo>
                <a:lnTo>
                  <a:pt x="204" y="180"/>
                </a:lnTo>
                <a:lnTo>
                  <a:pt x="216" y="192"/>
                </a:lnTo>
                <a:lnTo>
                  <a:pt x="222" y="204"/>
                </a:lnTo>
                <a:lnTo>
                  <a:pt x="234" y="216"/>
                </a:lnTo>
                <a:lnTo>
                  <a:pt x="240" y="228"/>
                </a:lnTo>
                <a:lnTo>
                  <a:pt x="252" y="240"/>
                </a:lnTo>
                <a:lnTo>
                  <a:pt x="258" y="246"/>
                </a:lnTo>
                <a:lnTo>
                  <a:pt x="270" y="258"/>
                </a:lnTo>
                <a:lnTo>
                  <a:pt x="276" y="264"/>
                </a:lnTo>
                <a:lnTo>
                  <a:pt x="288" y="270"/>
                </a:lnTo>
                <a:lnTo>
                  <a:pt x="294" y="276"/>
                </a:lnTo>
                <a:lnTo>
                  <a:pt x="306" y="282"/>
                </a:lnTo>
                <a:lnTo>
                  <a:pt x="312" y="288"/>
                </a:lnTo>
                <a:lnTo>
                  <a:pt x="324" y="294"/>
                </a:lnTo>
                <a:lnTo>
                  <a:pt x="336" y="300"/>
                </a:lnTo>
                <a:lnTo>
                  <a:pt x="342" y="306"/>
                </a:lnTo>
                <a:lnTo>
                  <a:pt x="354" y="312"/>
                </a:lnTo>
                <a:lnTo>
                  <a:pt x="360" y="318"/>
                </a:lnTo>
                <a:lnTo>
                  <a:pt x="372" y="318"/>
                </a:lnTo>
                <a:lnTo>
                  <a:pt x="378" y="324"/>
                </a:lnTo>
                <a:lnTo>
                  <a:pt x="390" y="324"/>
                </a:lnTo>
                <a:lnTo>
                  <a:pt x="396" y="330"/>
                </a:lnTo>
                <a:lnTo>
                  <a:pt x="408" y="330"/>
                </a:lnTo>
                <a:lnTo>
                  <a:pt x="414" y="336"/>
                </a:lnTo>
                <a:lnTo>
                  <a:pt x="426" y="336"/>
                </a:lnTo>
                <a:lnTo>
                  <a:pt x="432" y="342"/>
                </a:lnTo>
                <a:lnTo>
                  <a:pt x="444" y="342"/>
                </a:lnTo>
                <a:lnTo>
                  <a:pt x="450" y="342"/>
                </a:lnTo>
                <a:lnTo>
                  <a:pt x="462" y="348"/>
                </a:lnTo>
                <a:lnTo>
                  <a:pt x="468" y="348"/>
                </a:lnTo>
                <a:lnTo>
                  <a:pt x="480" y="348"/>
                </a:lnTo>
                <a:lnTo>
                  <a:pt x="486" y="348"/>
                </a:lnTo>
                <a:lnTo>
                  <a:pt x="498" y="354"/>
                </a:lnTo>
                <a:lnTo>
                  <a:pt x="504" y="354"/>
                </a:lnTo>
                <a:lnTo>
                  <a:pt x="516" y="354"/>
                </a:lnTo>
                <a:lnTo>
                  <a:pt x="522" y="354"/>
                </a:lnTo>
                <a:lnTo>
                  <a:pt x="534" y="354"/>
                </a:lnTo>
                <a:lnTo>
                  <a:pt x="540" y="354"/>
                </a:lnTo>
                <a:lnTo>
                  <a:pt x="552" y="354"/>
                </a:lnTo>
                <a:lnTo>
                  <a:pt x="558" y="360"/>
                </a:lnTo>
                <a:lnTo>
                  <a:pt x="570" y="360"/>
                </a:lnTo>
                <a:lnTo>
                  <a:pt x="576" y="360"/>
                </a:lnTo>
                <a:lnTo>
                  <a:pt x="588" y="360"/>
                </a:lnTo>
                <a:lnTo>
                  <a:pt x="594" y="360"/>
                </a:lnTo>
                <a:lnTo>
                  <a:pt x="606" y="360"/>
                </a:lnTo>
                <a:lnTo>
                  <a:pt x="612" y="360"/>
                </a:lnTo>
                <a:lnTo>
                  <a:pt x="624" y="360"/>
                </a:lnTo>
                <a:lnTo>
                  <a:pt x="630" y="360"/>
                </a:lnTo>
                <a:lnTo>
                  <a:pt x="642" y="360"/>
                </a:lnTo>
                <a:lnTo>
                  <a:pt x="648" y="360"/>
                </a:lnTo>
                <a:lnTo>
                  <a:pt x="660" y="360"/>
                </a:lnTo>
                <a:lnTo>
                  <a:pt x="672" y="360"/>
                </a:lnTo>
                <a:lnTo>
                  <a:pt x="678" y="366"/>
                </a:lnTo>
                <a:lnTo>
                  <a:pt x="690" y="366"/>
                </a:lnTo>
                <a:lnTo>
                  <a:pt x="696" y="366"/>
                </a:lnTo>
                <a:lnTo>
                  <a:pt x="708" y="366"/>
                </a:lnTo>
                <a:lnTo>
                  <a:pt x="714" y="366"/>
                </a:lnTo>
                <a:lnTo>
                  <a:pt x="726" y="366"/>
                </a:lnTo>
                <a:lnTo>
                  <a:pt x="732" y="366"/>
                </a:lnTo>
                <a:lnTo>
                  <a:pt x="744" y="366"/>
                </a:lnTo>
                <a:lnTo>
                  <a:pt x="750" y="366"/>
                </a:lnTo>
                <a:lnTo>
                  <a:pt x="762" y="366"/>
                </a:lnTo>
                <a:lnTo>
                  <a:pt x="768" y="366"/>
                </a:lnTo>
                <a:lnTo>
                  <a:pt x="780" y="366"/>
                </a:lnTo>
                <a:lnTo>
                  <a:pt x="786" y="366"/>
                </a:lnTo>
                <a:lnTo>
                  <a:pt x="798" y="366"/>
                </a:lnTo>
                <a:lnTo>
                  <a:pt x="804" y="366"/>
                </a:lnTo>
                <a:lnTo>
                  <a:pt x="816" y="366"/>
                </a:lnTo>
                <a:lnTo>
                  <a:pt x="822" y="366"/>
                </a:lnTo>
                <a:lnTo>
                  <a:pt x="834" y="366"/>
                </a:lnTo>
                <a:lnTo>
                  <a:pt x="840" y="366"/>
                </a:lnTo>
                <a:lnTo>
                  <a:pt x="852" y="366"/>
                </a:lnTo>
                <a:lnTo>
                  <a:pt x="858" y="366"/>
                </a:lnTo>
                <a:lnTo>
                  <a:pt x="870" y="366"/>
                </a:lnTo>
                <a:lnTo>
                  <a:pt x="876" y="366"/>
                </a:lnTo>
                <a:lnTo>
                  <a:pt x="888" y="366"/>
                </a:lnTo>
                <a:lnTo>
                  <a:pt x="894" y="366"/>
                </a:lnTo>
                <a:lnTo>
                  <a:pt x="906" y="366"/>
                </a:lnTo>
                <a:lnTo>
                  <a:pt x="912" y="366"/>
                </a:lnTo>
                <a:lnTo>
                  <a:pt x="924" y="366"/>
                </a:lnTo>
                <a:lnTo>
                  <a:pt x="930" y="366"/>
                </a:lnTo>
                <a:lnTo>
                  <a:pt x="942" y="366"/>
                </a:lnTo>
                <a:lnTo>
                  <a:pt x="948" y="366"/>
                </a:lnTo>
                <a:lnTo>
                  <a:pt x="960" y="366"/>
                </a:lnTo>
                <a:lnTo>
                  <a:pt x="966" y="366"/>
                </a:lnTo>
                <a:lnTo>
                  <a:pt x="978" y="366"/>
                </a:lnTo>
                <a:lnTo>
                  <a:pt x="984" y="366"/>
                </a:lnTo>
                <a:lnTo>
                  <a:pt x="996" y="366"/>
                </a:lnTo>
                <a:lnTo>
                  <a:pt x="1002" y="366"/>
                </a:lnTo>
                <a:lnTo>
                  <a:pt x="1014" y="366"/>
                </a:lnTo>
                <a:lnTo>
                  <a:pt x="1026" y="366"/>
                </a:lnTo>
                <a:lnTo>
                  <a:pt x="1032" y="366"/>
                </a:lnTo>
                <a:lnTo>
                  <a:pt x="1044" y="366"/>
                </a:lnTo>
                <a:lnTo>
                  <a:pt x="1050" y="366"/>
                </a:lnTo>
                <a:lnTo>
                  <a:pt x="1062" y="366"/>
                </a:lnTo>
                <a:lnTo>
                  <a:pt x="1068" y="366"/>
                </a:lnTo>
                <a:lnTo>
                  <a:pt x="1080" y="366"/>
                </a:lnTo>
                <a:lnTo>
                  <a:pt x="1086" y="366"/>
                </a:lnTo>
                <a:lnTo>
                  <a:pt x="1098" y="366"/>
                </a:lnTo>
                <a:lnTo>
                  <a:pt x="1104" y="366"/>
                </a:lnTo>
                <a:lnTo>
                  <a:pt x="1116" y="366"/>
                </a:lnTo>
                <a:lnTo>
                  <a:pt x="1122" y="366"/>
                </a:lnTo>
              </a:path>
            </a:pathLst>
          </a:custGeom>
          <a:noFill/>
          <a:ln w="19050" cmpd="sng">
            <a:solidFill>
              <a:srgbClr val="0033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843" name="Freeform 171">
            <a:extLst>
              <a:ext uri="{FF2B5EF4-FFF2-40B4-BE49-F238E27FC236}">
                <a16:creationId xmlns:a16="http://schemas.microsoft.com/office/drawing/2014/main" id="{3AB6988C-621C-094D-A545-460D96DA8762}"/>
              </a:ext>
            </a:extLst>
          </p:cNvPr>
          <p:cNvSpPr>
            <a:spLocks/>
          </p:cNvSpPr>
          <p:nvPr/>
        </p:nvSpPr>
        <p:spPr bwMode="auto">
          <a:xfrm>
            <a:off x="2533650" y="4297364"/>
            <a:ext cx="2374900" cy="871537"/>
          </a:xfrm>
          <a:custGeom>
            <a:avLst/>
            <a:gdLst>
              <a:gd name="T0" fmla="*/ 6 w 1122"/>
              <a:gd name="T1" fmla="*/ 732 h 732"/>
              <a:gd name="T2" fmla="*/ 24 w 1122"/>
              <a:gd name="T3" fmla="*/ 732 h 732"/>
              <a:gd name="T4" fmla="*/ 42 w 1122"/>
              <a:gd name="T5" fmla="*/ 732 h 732"/>
              <a:gd name="T6" fmla="*/ 60 w 1122"/>
              <a:gd name="T7" fmla="*/ 732 h 732"/>
              <a:gd name="T8" fmla="*/ 78 w 1122"/>
              <a:gd name="T9" fmla="*/ 732 h 732"/>
              <a:gd name="T10" fmla="*/ 96 w 1122"/>
              <a:gd name="T11" fmla="*/ 732 h 732"/>
              <a:gd name="T12" fmla="*/ 114 w 1122"/>
              <a:gd name="T13" fmla="*/ 732 h 732"/>
              <a:gd name="T14" fmla="*/ 132 w 1122"/>
              <a:gd name="T15" fmla="*/ 732 h 732"/>
              <a:gd name="T16" fmla="*/ 150 w 1122"/>
              <a:gd name="T17" fmla="*/ 732 h 732"/>
              <a:gd name="T18" fmla="*/ 168 w 1122"/>
              <a:gd name="T19" fmla="*/ 732 h 732"/>
              <a:gd name="T20" fmla="*/ 186 w 1122"/>
              <a:gd name="T21" fmla="*/ 516 h 732"/>
              <a:gd name="T22" fmla="*/ 204 w 1122"/>
              <a:gd name="T23" fmla="*/ 228 h 732"/>
              <a:gd name="T24" fmla="*/ 222 w 1122"/>
              <a:gd name="T25" fmla="*/ 72 h 732"/>
              <a:gd name="T26" fmla="*/ 240 w 1122"/>
              <a:gd name="T27" fmla="*/ 6 h 732"/>
              <a:gd name="T28" fmla="*/ 258 w 1122"/>
              <a:gd name="T29" fmla="*/ 0 h 732"/>
              <a:gd name="T30" fmla="*/ 276 w 1122"/>
              <a:gd name="T31" fmla="*/ 24 h 732"/>
              <a:gd name="T32" fmla="*/ 294 w 1122"/>
              <a:gd name="T33" fmla="*/ 72 h 732"/>
              <a:gd name="T34" fmla="*/ 312 w 1122"/>
              <a:gd name="T35" fmla="*/ 132 h 732"/>
              <a:gd name="T36" fmla="*/ 336 w 1122"/>
              <a:gd name="T37" fmla="*/ 192 h 732"/>
              <a:gd name="T38" fmla="*/ 354 w 1122"/>
              <a:gd name="T39" fmla="*/ 252 h 732"/>
              <a:gd name="T40" fmla="*/ 372 w 1122"/>
              <a:gd name="T41" fmla="*/ 312 h 732"/>
              <a:gd name="T42" fmla="*/ 390 w 1122"/>
              <a:gd name="T43" fmla="*/ 366 h 732"/>
              <a:gd name="T44" fmla="*/ 408 w 1122"/>
              <a:gd name="T45" fmla="*/ 414 h 732"/>
              <a:gd name="T46" fmla="*/ 426 w 1122"/>
              <a:gd name="T47" fmla="*/ 456 h 732"/>
              <a:gd name="T48" fmla="*/ 444 w 1122"/>
              <a:gd name="T49" fmla="*/ 492 h 732"/>
              <a:gd name="T50" fmla="*/ 462 w 1122"/>
              <a:gd name="T51" fmla="*/ 528 h 732"/>
              <a:gd name="T52" fmla="*/ 480 w 1122"/>
              <a:gd name="T53" fmla="*/ 558 h 732"/>
              <a:gd name="T54" fmla="*/ 498 w 1122"/>
              <a:gd name="T55" fmla="*/ 582 h 732"/>
              <a:gd name="T56" fmla="*/ 516 w 1122"/>
              <a:gd name="T57" fmla="*/ 606 h 732"/>
              <a:gd name="T58" fmla="*/ 534 w 1122"/>
              <a:gd name="T59" fmla="*/ 624 h 732"/>
              <a:gd name="T60" fmla="*/ 552 w 1122"/>
              <a:gd name="T61" fmla="*/ 636 h 732"/>
              <a:gd name="T62" fmla="*/ 570 w 1122"/>
              <a:gd name="T63" fmla="*/ 654 h 732"/>
              <a:gd name="T64" fmla="*/ 588 w 1122"/>
              <a:gd name="T65" fmla="*/ 666 h 732"/>
              <a:gd name="T66" fmla="*/ 606 w 1122"/>
              <a:gd name="T67" fmla="*/ 672 h 732"/>
              <a:gd name="T68" fmla="*/ 624 w 1122"/>
              <a:gd name="T69" fmla="*/ 684 h 732"/>
              <a:gd name="T70" fmla="*/ 642 w 1122"/>
              <a:gd name="T71" fmla="*/ 690 h 732"/>
              <a:gd name="T72" fmla="*/ 660 w 1122"/>
              <a:gd name="T73" fmla="*/ 696 h 732"/>
              <a:gd name="T74" fmla="*/ 678 w 1122"/>
              <a:gd name="T75" fmla="*/ 702 h 732"/>
              <a:gd name="T76" fmla="*/ 696 w 1122"/>
              <a:gd name="T77" fmla="*/ 708 h 732"/>
              <a:gd name="T78" fmla="*/ 714 w 1122"/>
              <a:gd name="T79" fmla="*/ 708 h 732"/>
              <a:gd name="T80" fmla="*/ 732 w 1122"/>
              <a:gd name="T81" fmla="*/ 714 h 732"/>
              <a:gd name="T82" fmla="*/ 750 w 1122"/>
              <a:gd name="T83" fmla="*/ 714 h 732"/>
              <a:gd name="T84" fmla="*/ 768 w 1122"/>
              <a:gd name="T85" fmla="*/ 720 h 732"/>
              <a:gd name="T86" fmla="*/ 786 w 1122"/>
              <a:gd name="T87" fmla="*/ 720 h 732"/>
              <a:gd name="T88" fmla="*/ 804 w 1122"/>
              <a:gd name="T89" fmla="*/ 720 h 732"/>
              <a:gd name="T90" fmla="*/ 822 w 1122"/>
              <a:gd name="T91" fmla="*/ 726 h 732"/>
              <a:gd name="T92" fmla="*/ 840 w 1122"/>
              <a:gd name="T93" fmla="*/ 726 h 732"/>
              <a:gd name="T94" fmla="*/ 858 w 1122"/>
              <a:gd name="T95" fmla="*/ 726 h 732"/>
              <a:gd name="T96" fmla="*/ 876 w 1122"/>
              <a:gd name="T97" fmla="*/ 726 h 732"/>
              <a:gd name="T98" fmla="*/ 894 w 1122"/>
              <a:gd name="T99" fmla="*/ 726 h 732"/>
              <a:gd name="T100" fmla="*/ 912 w 1122"/>
              <a:gd name="T101" fmla="*/ 726 h 732"/>
              <a:gd name="T102" fmla="*/ 930 w 1122"/>
              <a:gd name="T103" fmla="*/ 732 h 732"/>
              <a:gd name="T104" fmla="*/ 948 w 1122"/>
              <a:gd name="T105" fmla="*/ 732 h 732"/>
              <a:gd name="T106" fmla="*/ 966 w 1122"/>
              <a:gd name="T107" fmla="*/ 732 h 732"/>
              <a:gd name="T108" fmla="*/ 984 w 1122"/>
              <a:gd name="T109" fmla="*/ 732 h 732"/>
              <a:gd name="T110" fmla="*/ 1002 w 1122"/>
              <a:gd name="T111" fmla="*/ 732 h 732"/>
              <a:gd name="T112" fmla="*/ 1026 w 1122"/>
              <a:gd name="T113" fmla="*/ 732 h 732"/>
              <a:gd name="T114" fmla="*/ 1044 w 1122"/>
              <a:gd name="T115" fmla="*/ 732 h 732"/>
              <a:gd name="T116" fmla="*/ 1062 w 1122"/>
              <a:gd name="T117" fmla="*/ 732 h 732"/>
              <a:gd name="T118" fmla="*/ 1080 w 1122"/>
              <a:gd name="T119" fmla="*/ 732 h 732"/>
              <a:gd name="T120" fmla="*/ 1098 w 1122"/>
              <a:gd name="T121" fmla="*/ 732 h 732"/>
              <a:gd name="T122" fmla="*/ 1116 w 1122"/>
              <a:gd name="T123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2" h="732">
                <a:moveTo>
                  <a:pt x="0" y="732"/>
                </a:moveTo>
                <a:lnTo>
                  <a:pt x="6" y="732"/>
                </a:lnTo>
                <a:lnTo>
                  <a:pt x="18" y="732"/>
                </a:lnTo>
                <a:lnTo>
                  <a:pt x="24" y="732"/>
                </a:lnTo>
                <a:lnTo>
                  <a:pt x="36" y="732"/>
                </a:lnTo>
                <a:lnTo>
                  <a:pt x="42" y="732"/>
                </a:lnTo>
                <a:lnTo>
                  <a:pt x="54" y="732"/>
                </a:lnTo>
                <a:lnTo>
                  <a:pt x="60" y="732"/>
                </a:lnTo>
                <a:lnTo>
                  <a:pt x="72" y="732"/>
                </a:lnTo>
                <a:lnTo>
                  <a:pt x="78" y="732"/>
                </a:lnTo>
                <a:lnTo>
                  <a:pt x="90" y="732"/>
                </a:lnTo>
                <a:lnTo>
                  <a:pt x="96" y="732"/>
                </a:lnTo>
                <a:lnTo>
                  <a:pt x="108" y="732"/>
                </a:lnTo>
                <a:lnTo>
                  <a:pt x="114" y="732"/>
                </a:lnTo>
                <a:lnTo>
                  <a:pt x="126" y="732"/>
                </a:lnTo>
                <a:lnTo>
                  <a:pt x="132" y="732"/>
                </a:lnTo>
                <a:lnTo>
                  <a:pt x="144" y="732"/>
                </a:lnTo>
                <a:lnTo>
                  <a:pt x="150" y="732"/>
                </a:lnTo>
                <a:lnTo>
                  <a:pt x="162" y="732"/>
                </a:lnTo>
                <a:lnTo>
                  <a:pt x="168" y="732"/>
                </a:lnTo>
                <a:lnTo>
                  <a:pt x="180" y="732"/>
                </a:lnTo>
                <a:lnTo>
                  <a:pt x="186" y="516"/>
                </a:lnTo>
                <a:lnTo>
                  <a:pt x="198" y="348"/>
                </a:lnTo>
                <a:lnTo>
                  <a:pt x="204" y="228"/>
                </a:lnTo>
                <a:lnTo>
                  <a:pt x="216" y="132"/>
                </a:lnTo>
                <a:lnTo>
                  <a:pt x="222" y="72"/>
                </a:lnTo>
                <a:lnTo>
                  <a:pt x="234" y="30"/>
                </a:lnTo>
                <a:lnTo>
                  <a:pt x="240" y="6"/>
                </a:lnTo>
                <a:lnTo>
                  <a:pt x="252" y="0"/>
                </a:lnTo>
                <a:lnTo>
                  <a:pt x="258" y="0"/>
                </a:lnTo>
                <a:lnTo>
                  <a:pt x="270" y="12"/>
                </a:lnTo>
                <a:lnTo>
                  <a:pt x="276" y="24"/>
                </a:lnTo>
                <a:lnTo>
                  <a:pt x="288" y="48"/>
                </a:lnTo>
                <a:lnTo>
                  <a:pt x="294" y="72"/>
                </a:lnTo>
                <a:lnTo>
                  <a:pt x="306" y="102"/>
                </a:lnTo>
                <a:lnTo>
                  <a:pt x="312" y="132"/>
                </a:lnTo>
                <a:lnTo>
                  <a:pt x="324" y="162"/>
                </a:lnTo>
                <a:lnTo>
                  <a:pt x="336" y="192"/>
                </a:lnTo>
                <a:lnTo>
                  <a:pt x="342" y="222"/>
                </a:lnTo>
                <a:lnTo>
                  <a:pt x="354" y="252"/>
                </a:lnTo>
                <a:lnTo>
                  <a:pt x="360" y="282"/>
                </a:lnTo>
                <a:lnTo>
                  <a:pt x="372" y="312"/>
                </a:lnTo>
                <a:lnTo>
                  <a:pt x="378" y="336"/>
                </a:lnTo>
                <a:lnTo>
                  <a:pt x="390" y="366"/>
                </a:lnTo>
                <a:lnTo>
                  <a:pt x="396" y="390"/>
                </a:lnTo>
                <a:lnTo>
                  <a:pt x="408" y="414"/>
                </a:lnTo>
                <a:lnTo>
                  <a:pt x="414" y="432"/>
                </a:lnTo>
                <a:lnTo>
                  <a:pt x="426" y="456"/>
                </a:lnTo>
                <a:lnTo>
                  <a:pt x="432" y="474"/>
                </a:lnTo>
                <a:lnTo>
                  <a:pt x="444" y="492"/>
                </a:lnTo>
                <a:lnTo>
                  <a:pt x="450" y="510"/>
                </a:lnTo>
                <a:lnTo>
                  <a:pt x="462" y="528"/>
                </a:lnTo>
                <a:lnTo>
                  <a:pt x="468" y="540"/>
                </a:lnTo>
                <a:lnTo>
                  <a:pt x="480" y="558"/>
                </a:lnTo>
                <a:lnTo>
                  <a:pt x="486" y="570"/>
                </a:lnTo>
                <a:lnTo>
                  <a:pt x="498" y="582"/>
                </a:lnTo>
                <a:lnTo>
                  <a:pt x="504" y="594"/>
                </a:lnTo>
                <a:lnTo>
                  <a:pt x="516" y="606"/>
                </a:lnTo>
                <a:lnTo>
                  <a:pt x="522" y="612"/>
                </a:lnTo>
                <a:lnTo>
                  <a:pt x="534" y="624"/>
                </a:lnTo>
                <a:lnTo>
                  <a:pt x="540" y="630"/>
                </a:lnTo>
                <a:lnTo>
                  <a:pt x="552" y="636"/>
                </a:lnTo>
                <a:lnTo>
                  <a:pt x="558" y="648"/>
                </a:lnTo>
                <a:lnTo>
                  <a:pt x="570" y="654"/>
                </a:lnTo>
                <a:lnTo>
                  <a:pt x="576" y="660"/>
                </a:lnTo>
                <a:lnTo>
                  <a:pt x="588" y="666"/>
                </a:lnTo>
                <a:lnTo>
                  <a:pt x="594" y="672"/>
                </a:lnTo>
                <a:lnTo>
                  <a:pt x="606" y="672"/>
                </a:lnTo>
                <a:lnTo>
                  <a:pt x="612" y="678"/>
                </a:lnTo>
                <a:lnTo>
                  <a:pt x="624" y="684"/>
                </a:lnTo>
                <a:lnTo>
                  <a:pt x="630" y="690"/>
                </a:lnTo>
                <a:lnTo>
                  <a:pt x="642" y="690"/>
                </a:lnTo>
                <a:lnTo>
                  <a:pt x="648" y="696"/>
                </a:lnTo>
                <a:lnTo>
                  <a:pt x="660" y="696"/>
                </a:lnTo>
                <a:lnTo>
                  <a:pt x="672" y="702"/>
                </a:lnTo>
                <a:lnTo>
                  <a:pt x="678" y="702"/>
                </a:lnTo>
                <a:lnTo>
                  <a:pt x="690" y="702"/>
                </a:lnTo>
                <a:lnTo>
                  <a:pt x="696" y="708"/>
                </a:lnTo>
                <a:lnTo>
                  <a:pt x="708" y="708"/>
                </a:lnTo>
                <a:lnTo>
                  <a:pt x="714" y="708"/>
                </a:lnTo>
                <a:lnTo>
                  <a:pt x="726" y="714"/>
                </a:lnTo>
                <a:lnTo>
                  <a:pt x="732" y="714"/>
                </a:lnTo>
                <a:lnTo>
                  <a:pt x="744" y="714"/>
                </a:lnTo>
                <a:lnTo>
                  <a:pt x="750" y="714"/>
                </a:lnTo>
                <a:lnTo>
                  <a:pt x="762" y="720"/>
                </a:lnTo>
                <a:lnTo>
                  <a:pt x="768" y="720"/>
                </a:lnTo>
                <a:lnTo>
                  <a:pt x="780" y="720"/>
                </a:lnTo>
                <a:lnTo>
                  <a:pt x="786" y="720"/>
                </a:lnTo>
                <a:lnTo>
                  <a:pt x="798" y="720"/>
                </a:lnTo>
                <a:lnTo>
                  <a:pt x="804" y="720"/>
                </a:lnTo>
                <a:lnTo>
                  <a:pt x="816" y="726"/>
                </a:lnTo>
                <a:lnTo>
                  <a:pt x="822" y="726"/>
                </a:lnTo>
                <a:lnTo>
                  <a:pt x="834" y="726"/>
                </a:lnTo>
                <a:lnTo>
                  <a:pt x="840" y="726"/>
                </a:lnTo>
                <a:lnTo>
                  <a:pt x="852" y="726"/>
                </a:lnTo>
                <a:lnTo>
                  <a:pt x="858" y="726"/>
                </a:lnTo>
                <a:lnTo>
                  <a:pt x="870" y="726"/>
                </a:lnTo>
                <a:lnTo>
                  <a:pt x="876" y="726"/>
                </a:lnTo>
                <a:lnTo>
                  <a:pt x="888" y="726"/>
                </a:lnTo>
                <a:lnTo>
                  <a:pt x="894" y="726"/>
                </a:lnTo>
                <a:lnTo>
                  <a:pt x="906" y="726"/>
                </a:lnTo>
                <a:lnTo>
                  <a:pt x="912" y="726"/>
                </a:lnTo>
                <a:lnTo>
                  <a:pt x="924" y="726"/>
                </a:lnTo>
                <a:lnTo>
                  <a:pt x="930" y="732"/>
                </a:lnTo>
                <a:lnTo>
                  <a:pt x="942" y="732"/>
                </a:lnTo>
                <a:lnTo>
                  <a:pt x="948" y="732"/>
                </a:lnTo>
                <a:lnTo>
                  <a:pt x="960" y="732"/>
                </a:lnTo>
                <a:lnTo>
                  <a:pt x="966" y="732"/>
                </a:lnTo>
                <a:lnTo>
                  <a:pt x="978" y="732"/>
                </a:lnTo>
                <a:lnTo>
                  <a:pt x="984" y="732"/>
                </a:lnTo>
                <a:lnTo>
                  <a:pt x="996" y="732"/>
                </a:lnTo>
                <a:lnTo>
                  <a:pt x="1002" y="732"/>
                </a:lnTo>
                <a:lnTo>
                  <a:pt x="1014" y="732"/>
                </a:lnTo>
                <a:lnTo>
                  <a:pt x="1026" y="732"/>
                </a:lnTo>
                <a:lnTo>
                  <a:pt x="1032" y="732"/>
                </a:lnTo>
                <a:lnTo>
                  <a:pt x="1044" y="732"/>
                </a:lnTo>
                <a:lnTo>
                  <a:pt x="1050" y="732"/>
                </a:lnTo>
                <a:lnTo>
                  <a:pt x="1062" y="732"/>
                </a:lnTo>
                <a:lnTo>
                  <a:pt x="1068" y="732"/>
                </a:lnTo>
                <a:lnTo>
                  <a:pt x="1080" y="732"/>
                </a:lnTo>
                <a:lnTo>
                  <a:pt x="1086" y="732"/>
                </a:lnTo>
                <a:lnTo>
                  <a:pt x="1098" y="732"/>
                </a:lnTo>
                <a:lnTo>
                  <a:pt x="1104" y="732"/>
                </a:lnTo>
                <a:lnTo>
                  <a:pt x="1116" y="732"/>
                </a:lnTo>
                <a:lnTo>
                  <a:pt x="1122" y="732"/>
                </a:lnTo>
              </a:path>
            </a:pathLst>
          </a:custGeom>
          <a:noFill/>
          <a:ln w="19050" cmpd="sng">
            <a:solidFill>
              <a:srgbClr val="0033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844" name="Freeform 172">
            <a:extLst>
              <a:ext uri="{FF2B5EF4-FFF2-40B4-BE49-F238E27FC236}">
                <a16:creationId xmlns:a16="http://schemas.microsoft.com/office/drawing/2014/main" id="{E3D6B327-42BA-DE49-8C0A-35B8AC07F607}"/>
              </a:ext>
            </a:extLst>
          </p:cNvPr>
          <p:cNvSpPr>
            <a:spLocks/>
          </p:cNvSpPr>
          <p:nvPr/>
        </p:nvSpPr>
        <p:spPr bwMode="auto">
          <a:xfrm>
            <a:off x="2533650" y="4732338"/>
            <a:ext cx="2374900" cy="436562"/>
          </a:xfrm>
          <a:custGeom>
            <a:avLst/>
            <a:gdLst>
              <a:gd name="T0" fmla="*/ 6 w 1122"/>
              <a:gd name="T1" fmla="*/ 366 h 366"/>
              <a:gd name="T2" fmla="*/ 24 w 1122"/>
              <a:gd name="T3" fmla="*/ 366 h 366"/>
              <a:gd name="T4" fmla="*/ 42 w 1122"/>
              <a:gd name="T5" fmla="*/ 366 h 366"/>
              <a:gd name="T6" fmla="*/ 60 w 1122"/>
              <a:gd name="T7" fmla="*/ 366 h 366"/>
              <a:gd name="T8" fmla="*/ 78 w 1122"/>
              <a:gd name="T9" fmla="*/ 366 h 366"/>
              <a:gd name="T10" fmla="*/ 96 w 1122"/>
              <a:gd name="T11" fmla="*/ 366 h 366"/>
              <a:gd name="T12" fmla="*/ 114 w 1122"/>
              <a:gd name="T13" fmla="*/ 366 h 366"/>
              <a:gd name="T14" fmla="*/ 132 w 1122"/>
              <a:gd name="T15" fmla="*/ 366 h 366"/>
              <a:gd name="T16" fmla="*/ 150 w 1122"/>
              <a:gd name="T17" fmla="*/ 366 h 366"/>
              <a:gd name="T18" fmla="*/ 168 w 1122"/>
              <a:gd name="T19" fmla="*/ 366 h 366"/>
              <a:gd name="T20" fmla="*/ 186 w 1122"/>
              <a:gd name="T21" fmla="*/ 366 h 366"/>
              <a:gd name="T22" fmla="*/ 204 w 1122"/>
              <a:gd name="T23" fmla="*/ 366 h 366"/>
              <a:gd name="T24" fmla="*/ 222 w 1122"/>
              <a:gd name="T25" fmla="*/ 366 h 366"/>
              <a:gd name="T26" fmla="*/ 240 w 1122"/>
              <a:gd name="T27" fmla="*/ 366 h 366"/>
              <a:gd name="T28" fmla="*/ 258 w 1122"/>
              <a:gd name="T29" fmla="*/ 366 h 366"/>
              <a:gd name="T30" fmla="*/ 276 w 1122"/>
              <a:gd name="T31" fmla="*/ 366 h 366"/>
              <a:gd name="T32" fmla="*/ 294 w 1122"/>
              <a:gd name="T33" fmla="*/ 366 h 366"/>
              <a:gd name="T34" fmla="*/ 312 w 1122"/>
              <a:gd name="T35" fmla="*/ 366 h 366"/>
              <a:gd name="T36" fmla="*/ 336 w 1122"/>
              <a:gd name="T37" fmla="*/ 366 h 366"/>
              <a:gd name="T38" fmla="*/ 354 w 1122"/>
              <a:gd name="T39" fmla="*/ 366 h 366"/>
              <a:gd name="T40" fmla="*/ 372 w 1122"/>
              <a:gd name="T41" fmla="*/ 258 h 366"/>
              <a:gd name="T42" fmla="*/ 390 w 1122"/>
              <a:gd name="T43" fmla="*/ 114 h 366"/>
              <a:gd name="T44" fmla="*/ 408 w 1122"/>
              <a:gd name="T45" fmla="*/ 36 h 366"/>
              <a:gd name="T46" fmla="*/ 426 w 1122"/>
              <a:gd name="T47" fmla="*/ 6 h 366"/>
              <a:gd name="T48" fmla="*/ 444 w 1122"/>
              <a:gd name="T49" fmla="*/ 0 h 366"/>
              <a:gd name="T50" fmla="*/ 462 w 1122"/>
              <a:gd name="T51" fmla="*/ 12 h 366"/>
              <a:gd name="T52" fmla="*/ 480 w 1122"/>
              <a:gd name="T53" fmla="*/ 36 h 366"/>
              <a:gd name="T54" fmla="*/ 498 w 1122"/>
              <a:gd name="T55" fmla="*/ 66 h 366"/>
              <a:gd name="T56" fmla="*/ 516 w 1122"/>
              <a:gd name="T57" fmla="*/ 96 h 366"/>
              <a:gd name="T58" fmla="*/ 534 w 1122"/>
              <a:gd name="T59" fmla="*/ 126 h 366"/>
              <a:gd name="T60" fmla="*/ 552 w 1122"/>
              <a:gd name="T61" fmla="*/ 156 h 366"/>
              <a:gd name="T62" fmla="*/ 570 w 1122"/>
              <a:gd name="T63" fmla="*/ 180 h 366"/>
              <a:gd name="T64" fmla="*/ 588 w 1122"/>
              <a:gd name="T65" fmla="*/ 204 h 366"/>
              <a:gd name="T66" fmla="*/ 606 w 1122"/>
              <a:gd name="T67" fmla="*/ 228 h 366"/>
              <a:gd name="T68" fmla="*/ 624 w 1122"/>
              <a:gd name="T69" fmla="*/ 246 h 366"/>
              <a:gd name="T70" fmla="*/ 642 w 1122"/>
              <a:gd name="T71" fmla="*/ 264 h 366"/>
              <a:gd name="T72" fmla="*/ 660 w 1122"/>
              <a:gd name="T73" fmla="*/ 276 h 366"/>
              <a:gd name="T74" fmla="*/ 678 w 1122"/>
              <a:gd name="T75" fmla="*/ 288 h 366"/>
              <a:gd name="T76" fmla="*/ 696 w 1122"/>
              <a:gd name="T77" fmla="*/ 300 h 366"/>
              <a:gd name="T78" fmla="*/ 714 w 1122"/>
              <a:gd name="T79" fmla="*/ 312 h 366"/>
              <a:gd name="T80" fmla="*/ 732 w 1122"/>
              <a:gd name="T81" fmla="*/ 318 h 366"/>
              <a:gd name="T82" fmla="*/ 750 w 1122"/>
              <a:gd name="T83" fmla="*/ 324 h 366"/>
              <a:gd name="T84" fmla="*/ 768 w 1122"/>
              <a:gd name="T85" fmla="*/ 330 h 366"/>
              <a:gd name="T86" fmla="*/ 786 w 1122"/>
              <a:gd name="T87" fmla="*/ 336 h 366"/>
              <a:gd name="T88" fmla="*/ 804 w 1122"/>
              <a:gd name="T89" fmla="*/ 342 h 366"/>
              <a:gd name="T90" fmla="*/ 822 w 1122"/>
              <a:gd name="T91" fmla="*/ 348 h 366"/>
              <a:gd name="T92" fmla="*/ 840 w 1122"/>
              <a:gd name="T93" fmla="*/ 348 h 366"/>
              <a:gd name="T94" fmla="*/ 858 w 1122"/>
              <a:gd name="T95" fmla="*/ 354 h 366"/>
              <a:gd name="T96" fmla="*/ 876 w 1122"/>
              <a:gd name="T97" fmla="*/ 354 h 366"/>
              <a:gd name="T98" fmla="*/ 894 w 1122"/>
              <a:gd name="T99" fmla="*/ 354 h 366"/>
              <a:gd name="T100" fmla="*/ 912 w 1122"/>
              <a:gd name="T101" fmla="*/ 354 h 366"/>
              <a:gd name="T102" fmla="*/ 930 w 1122"/>
              <a:gd name="T103" fmla="*/ 360 h 366"/>
              <a:gd name="T104" fmla="*/ 948 w 1122"/>
              <a:gd name="T105" fmla="*/ 360 h 366"/>
              <a:gd name="T106" fmla="*/ 966 w 1122"/>
              <a:gd name="T107" fmla="*/ 360 h 366"/>
              <a:gd name="T108" fmla="*/ 984 w 1122"/>
              <a:gd name="T109" fmla="*/ 360 h 366"/>
              <a:gd name="T110" fmla="*/ 1002 w 1122"/>
              <a:gd name="T111" fmla="*/ 360 h 366"/>
              <a:gd name="T112" fmla="*/ 1026 w 1122"/>
              <a:gd name="T113" fmla="*/ 360 h 366"/>
              <a:gd name="T114" fmla="*/ 1044 w 1122"/>
              <a:gd name="T115" fmla="*/ 366 h 366"/>
              <a:gd name="T116" fmla="*/ 1062 w 1122"/>
              <a:gd name="T117" fmla="*/ 366 h 366"/>
              <a:gd name="T118" fmla="*/ 1080 w 1122"/>
              <a:gd name="T119" fmla="*/ 366 h 366"/>
              <a:gd name="T120" fmla="*/ 1098 w 1122"/>
              <a:gd name="T121" fmla="*/ 366 h 366"/>
              <a:gd name="T122" fmla="*/ 1116 w 1122"/>
              <a:gd name="T123" fmla="*/ 366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2" h="366">
                <a:moveTo>
                  <a:pt x="0" y="366"/>
                </a:moveTo>
                <a:lnTo>
                  <a:pt x="6" y="366"/>
                </a:lnTo>
                <a:lnTo>
                  <a:pt x="18" y="366"/>
                </a:lnTo>
                <a:lnTo>
                  <a:pt x="24" y="366"/>
                </a:lnTo>
                <a:lnTo>
                  <a:pt x="36" y="366"/>
                </a:lnTo>
                <a:lnTo>
                  <a:pt x="42" y="366"/>
                </a:lnTo>
                <a:lnTo>
                  <a:pt x="54" y="366"/>
                </a:lnTo>
                <a:lnTo>
                  <a:pt x="60" y="366"/>
                </a:lnTo>
                <a:lnTo>
                  <a:pt x="72" y="366"/>
                </a:lnTo>
                <a:lnTo>
                  <a:pt x="78" y="366"/>
                </a:lnTo>
                <a:lnTo>
                  <a:pt x="90" y="366"/>
                </a:lnTo>
                <a:lnTo>
                  <a:pt x="96" y="366"/>
                </a:lnTo>
                <a:lnTo>
                  <a:pt x="108" y="366"/>
                </a:lnTo>
                <a:lnTo>
                  <a:pt x="114" y="366"/>
                </a:lnTo>
                <a:lnTo>
                  <a:pt x="126" y="366"/>
                </a:lnTo>
                <a:lnTo>
                  <a:pt x="132" y="366"/>
                </a:lnTo>
                <a:lnTo>
                  <a:pt x="144" y="366"/>
                </a:lnTo>
                <a:lnTo>
                  <a:pt x="150" y="366"/>
                </a:lnTo>
                <a:lnTo>
                  <a:pt x="162" y="366"/>
                </a:lnTo>
                <a:lnTo>
                  <a:pt x="168" y="366"/>
                </a:lnTo>
                <a:lnTo>
                  <a:pt x="180" y="366"/>
                </a:lnTo>
                <a:lnTo>
                  <a:pt x="186" y="366"/>
                </a:lnTo>
                <a:lnTo>
                  <a:pt x="198" y="366"/>
                </a:lnTo>
                <a:lnTo>
                  <a:pt x="204" y="366"/>
                </a:lnTo>
                <a:lnTo>
                  <a:pt x="216" y="366"/>
                </a:lnTo>
                <a:lnTo>
                  <a:pt x="222" y="366"/>
                </a:lnTo>
                <a:lnTo>
                  <a:pt x="234" y="366"/>
                </a:lnTo>
                <a:lnTo>
                  <a:pt x="240" y="366"/>
                </a:lnTo>
                <a:lnTo>
                  <a:pt x="252" y="366"/>
                </a:lnTo>
                <a:lnTo>
                  <a:pt x="258" y="366"/>
                </a:lnTo>
                <a:lnTo>
                  <a:pt x="270" y="366"/>
                </a:lnTo>
                <a:lnTo>
                  <a:pt x="276" y="366"/>
                </a:lnTo>
                <a:lnTo>
                  <a:pt x="288" y="366"/>
                </a:lnTo>
                <a:lnTo>
                  <a:pt x="294" y="366"/>
                </a:lnTo>
                <a:lnTo>
                  <a:pt x="306" y="366"/>
                </a:lnTo>
                <a:lnTo>
                  <a:pt x="312" y="366"/>
                </a:lnTo>
                <a:lnTo>
                  <a:pt x="324" y="366"/>
                </a:lnTo>
                <a:lnTo>
                  <a:pt x="336" y="366"/>
                </a:lnTo>
                <a:lnTo>
                  <a:pt x="342" y="366"/>
                </a:lnTo>
                <a:lnTo>
                  <a:pt x="354" y="366"/>
                </a:lnTo>
                <a:lnTo>
                  <a:pt x="360" y="366"/>
                </a:lnTo>
                <a:lnTo>
                  <a:pt x="372" y="258"/>
                </a:lnTo>
                <a:lnTo>
                  <a:pt x="378" y="174"/>
                </a:lnTo>
                <a:lnTo>
                  <a:pt x="390" y="114"/>
                </a:lnTo>
                <a:lnTo>
                  <a:pt x="396" y="66"/>
                </a:lnTo>
                <a:lnTo>
                  <a:pt x="408" y="36"/>
                </a:lnTo>
                <a:lnTo>
                  <a:pt x="414" y="18"/>
                </a:lnTo>
                <a:lnTo>
                  <a:pt x="426" y="6"/>
                </a:lnTo>
                <a:lnTo>
                  <a:pt x="432" y="0"/>
                </a:lnTo>
                <a:lnTo>
                  <a:pt x="444" y="0"/>
                </a:lnTo>
                <a:lnTo>
                  <a:pt x="450" y="6"/>
                </a:lnTo>
                <a:lnTo>
                  <a:pt x="462" y="12"/>
                </a:lnTo>
                <a:lnTo>
                  <a:pt x="468" y="24"/>
                </a:lnTo>
                <a:lnTo>
                  <a:pt x="480" y="36"/>
                </a:lnTo>
                <a:lnTo>
                  <a:pt x="486" y="48"/>
                </a:lnTo>
                <a:lnTo>
                  <a:pt x="498" y="66"/>
                </a:lnTo>
                <a:lnTo>
                  <a:pt x="504" y="78"/>
                </a:lnTo>
                <a:lnTo>
                  <a:pt x="516" y="96"/>
                </a:lnTo>
                <a:lnTo>
                  <a:pt x="522" y="114"/>
                </a:lnTo>
                <a:lnTo>
                  <a:pt x="534" y="126"/>
                </a:lnTo>
                <a:lnTo>
                  <a:pt x="540" y="138"/>
                </a:lnTo>
                <a:lnTo>
                  <a:pt x="552" y="156"/>
                </a:lnTo>
                <a:lnTo>
                  <a:pt x="558" y="168"/>
                </a:lnTo>
                <a:lnTo>
                  <a:pt x="570" y="180"/>
                </a:lnTo>
                <a:lnTo>
                  <a:pt x="576" y="192"/>
                </a:lnTo>
                <a:lnTo>
                  <a:pt x="588" y="204"/>
                </a:lnTo>
                <a:lnTo>
                  <a:pt x="594" y="216"/>
                </a:lnTo>
                <a:lnTo>
                  <a:pt x="606" y="228"/>
                </a:lnTo>
                <a:lnTo>
                  <a:pt x="612" y="240"/>
                </a:lnTo>
                <a:lnTo>
                  <a:pt x="624" y="246"/>
                </a:lnTo>
                <a:lnTo>
                  <a:pt x="630" y="258"/>
                </a:lnTo>
                <a:lnTo>
                  <a:pt x="642" y="264"/>
                </a:lnTo>
                <a:lnTo>
                  <a:pt x="648" y="270"/>
                </a:lnTo>
                <a:lnTo>
                  <a:pt x="660" y="276"/>
                </a:lnTo>
                <a:lnTo>
                  <a:pt x="672" y="282"/>
                </a:lnTo>
                <a:lnTo>
                  <a:pt x="678" y="288"/>
                </a:lnTo>
                <a:lnTo>
                  <a:pt x="690" y="294"/>
                </a:lnTo>
                <a:lnTo>
                  <a:pt x="696" y="300"/>
                </a:lnTo>
                <a:lnTo>
                  <a:pt x="708" y="306"/>
                </a:lnTo>
                <a:lnTo>
                  <a:pt x="714" y="312"/>
                </a:lnTo>
                <a:lnTo>
                  <a:pt x="726" y="318"/>
                </a:lnTo>
                <a:lnTo>
                  <a:pt x="732" y="318"/>
                </a:lnTo>
                <a:lnTo>
                  <a:pt x="744" y="324"/>
                </a:lnTo>
                <a:lnTo>
                  <a:pt x="750" y="324"/>
                </a:lnTo>
                <a:lnTo>
                  <a:pt x="762" y="330"/>
                </a:lnTo>
                <a:lnTo>
                  <a:pt x="768" y="330"/>
                </a:lnTo>
                <a:lnTo>
                  <a:pt x="780" y="336"/>
                </a:lnTo>
                <a:lnTo>
                  <a:pt x="786" y="336"/>
                </a:lnTo>
                <a:lnTo>
                  <a:pt x="798" y="342"/>
                </a:lnTo>
                <a:lnTo>
                  <a:pt x="804" y="342"/>
                </a:lnTo>
                <a:lnTo>
                  <a:pt x="816" y="342"/>
                </a:lnTo>
                <a:lnTo>
                  <a:pt x="822" y="348"/>
                </a:lnTo>
                <a:lnTo>
                  <a:pt x="834" y="348"/>
                </a:lnTo>
                <a:lnTo>
                  <a:pt x="840" y="348"/>
                </a:lnTo>
                <a:lnTo>
                  <a:pt x="852" y="348"/>
                </a:lnTo>
                <a:lnTo>
                  <a:pt x="858" y="354"/>
                </a:lnTo>
                <a:lnTo>
                  <a:pt x="870" y="354"/>
                </a:lnTo>
                <a:lnTo>
                  <a:pt x="876" y="354"/>
                </a:lnTo>
                <a:lnTo>
                  <a:pt x="888" y="354"/>
                </a:lnTo>
                <a:lnTo>
                  <a:pt x="894" y="354"/>
                </a:lnTo>
                <a:lnTo>
                  <a:pt x="906" y="354"/>
                </a:lnTo>
                <a:lnTo>
                  <a:pt x="912" y="354"/>
                </a:lnTo>
                <a:lnTo>
                  <a:pt x="924" y="360"/>
                </a:lnTo>
                <a:lnTo>
                  <a:pt x="930" y="360"/>
                </a:lnTo>
                <a:lnTo>
                  <a:pt x="942" y="360"/>
                </a:lnTo>
                <a:lnTo>
                  <a:pt x="948" y="360"/>
                </a:lnTo>
                <a:lnTo>
                  <a:pt x="960" y="360"/>
                </a:lnTo>
                <a:lnTo>
                  <a:pt x="966" y="360"/>
                </a:lnTo>
                <a:lnTo>
                  <a:pt x="978" y="360"/>
                </a:lnTo>
                <a:lnTo>
                  <a:pt x="984" y="360"/>
                </a:lnTo>
                <a:lnTo>
                  <a:pt x="996" y="360"/>
                </a:lnTo>
                <a:lnTo>
                  <a:pt x="1002" y="360"/>
                </a:lnTo>
                <a:lnTo>
                  <a:pt x="1014" y="360"/>
                </a:lnTo>
                <a:lnTo>
                  <a:pt x="1026" y="360"/>
                </a:lnTo>
                <a:lnTo>
                  <a:pt x="1032" y="360"/>
                </a:lnTo>
                <a:lnTo>
                  <a:pt x="1044" y="366"/>
                </a:lnTo>
                <a:lnTo>
                  <a:pt x="1050" y="366"/>
                </a:lnTo>
                <a:lnTo>
                  <a:pt x="1062" y="366"/>
                </a:lnTo>
                <a:lnTo>
                  <a:pt x="1068" y="366"/>
                </a:lnTo>
                <a:lnTo>
                  <a:pt x="1080" y="366"/>
                </a:lnTo>
                <a:lnTo>
                  <a:pt x="1086" y="366"/>
                </a:lnTo>
                <a:lnTo>
                  <a:pt x="1098" y="366"/>
                </a:lnTo>
                <a:lnTo>
                  <a:pt x="1104" y="366"/>
                </a:lnTo>
                <a:lnTo>
                  <a:pt x="1116" y="366"/>
                </a:lnTo>
                <a:lnTo>
                  <a:pt x="1122" y="366"/>
                </a:lnTo>
              </a:path>
            </a:pathLst>
          </a:custGeom>
          <a:noFill/>
          <a:ln w="19050" cmpd="sng">
            <a:solidFill>
              <a:srgbClr val="0033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846" name="Line 174">
            <a:extLst>
              <a:ext uri="{FF2B5EF4-FFF2-40B4-BE49-F238E27FC236}">
                <a16:creationId xmlns:a16="http://schemas.microsoft.com/office/drawing/2014/main" id="{99FAB98E-5E6C-2D47-B196-4C5EDD60D7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814889"/>
            <a:ext cx="12700" cy="3508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847" name="Line 175">
            <a:extLst>
              <a:ext uri="{FF2B5EF4-FFF2-40B4-BE49-F238E27FC236}">
                <a16:creationId xmlns:a16="http://schemas.microsoft.com/office/drawing/2014/main" id="{145CE841-4227-1248-9B29-F5F20EEB5E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4808538"/>
            <a:ext cx="12700" cy="349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848" name="Line 176">
            <a:extLst>
              <a:ext uri="{FF2B5EF4-FFF2-40B4-BE49-F238E27FC236}">
                <a16:creationId xmlns:a16="http://schemas.microsoft.com/office/drawing/2014/main" id="{890CCAEE-47AC-1C4F-AE42-27E88A7B85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8300" y="4486276"/>
            <a:ext cx="12700" cy="6715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896" name="Line 224">
            <a:extLst>
              <a:ext uri="{FF2B5EF4-FFF2-40B4-BE49-F238E27FC236}">
                <a16:creationId xmlns:a16="http://schemas.microsoft.com/office/drawing/2014/main" id="{5E3EDDD3-DA93-C048-A71B-C6335209A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350" y="5157789"/>
            <a:ext cx="28829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897" name="Line 225">
            <a:extLst>
              <a:ext uri="{FF2B5EF4-FFF2-40B4-BE49-F238E27FC236}">
                <a16:creationId xmlns:a16="http://schemas.microsoft.com/office/drawing/2014/main" id="{73183284-7F39-9D4F-8AB4-C9E04249EE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2350" y="4108450"/>
            <a:ext cx="1588" cy="1049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898" name="Line 226">
            <a:extLst>
              <a:ext uri="{FF2B5EF4-FFF2-40B4-BE49-F238E27FC236}">
                <a16:creationId xmlns:a16="http://schemas.microsoft.com/office/drawing/2014/main" id="{5518D0A4-D49A-8B44-B053-675D9BA49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350" y="5157789"/>
            <a:ext cx="28829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899" name="Line 227">
            <a:extLst>
              <a:ext uri="{FF2B5EF4-FFF2-40B4-BE49-F238E27FC236}">
                <a16:creationId xmlns:a16="http://schemas.microsoft.com/office/drawing/2014/main" id="{8CA1582F-8731-5D4F-8DF3-70682D6985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2350" y="4108450"/>
            <a:ext cx="1588" cy="1049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900" name="Line 228">
            <a:extLst>
              <a:ext uri="{FF2B5EF4-FFF2-40B4-BE49-F238E27FC236}">
                <a16:creationId xmlns:a16="http://schemas.microsoft.com/office/drawing/2014/main" id="{1FE921F8-8497-AA4C-8B41-80DAD6476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350" y="5157789"/>
            <a:ext cx="15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901" name="Line 229">
            <a:extLst>
              <a:ext uri="{FF2B5EF4-FFF2-40B4-BE49-F238E27FC236}">
                <a16:creationId xmlns:a16="http://schemas.microsoft.com/office/drawing/2014/main" id="{1E31349C-75AB-9C4E-B2BA-F89FC3BFF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2350" y="5143500"/>
            <a:ext cx="1588" cy="14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902" name="Rectangle 230">
            <a:extLst>
              <a:ext uri="{FF2B5EF4-FFF2-40B4-BE49-F238E27FC236}">
                <a16:creationId xmlns:a16="http://schemas.microsoft.com/office/drawing/2014/main" id="{3F831AF1-B115-E64B-9FD0-E85DAACA4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50" y="518636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it-IT" altLang="it-IT" sz="1200">
                <a:solidFill>
                  <a:srgbClr val="000000"/>
                </a:solidFill>
                <a:latin typeface="Helvetica" pitchFamily="2" charset="0"/>
              </a:rPr>
              <a:t>0</a:t>
            </a:r>
            <a:endParaRPr lang="it-IT" altLang="it-IT"/>
          </a:p>
        </p:txBody>
      </p:sp>
      <p:sp>
        <p:nvSpPr>
          <p:cNvPr id="28903" name="Line 231">
            <a:extLst>
              <a:ext uri="{FF2B5EF4-FFF2-40B4-BE49-F238E27FC236}">
                <a16:creationId xmlns:a16="http://schemas.microsoft.com/office/drawing/2014/main" id="{5E18A236-DD46-1141-9A1A-659414FEA5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550" y="5143500"/>
            <a:ext cx="1588" cy="14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904" name="Rectangle 232">
            <a:extLst>
              <a:ext uri="{FF2B5EF4-FFF2-40B4-BE49-F238E27FC236}">
                <a16:creationId xmlns:a16="http://schemas.microsoft.com/office/drawing/2014/main" id="{C44FABE7-8570-764A-BC8C-C98F4B009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518636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it-IT" altLang="it-IT" sz="1200">
                <a:solidFill>
                  <a:srgbClr val="000000"/>
                </a:solidFill>
                <a:latin typeface="Helvetica" pitchFamily="2" charset="0"/>
              </a:rPr>
              <a:t>50</a:t>
            </a:r>
            <a:endParaRPr lang="it-IT" altLang="it-IT"/>
          </a:p>
        </p:txBody>
      </p:sp>
      <p:sp>
        <p:nvSpPr>
          <p:cNvPr id="28905" name="Line 233">
            <a:extLst>
              <a:ext uri="{FF2B5EF4-FFF2-40B4-BE49-F238E27FC236}">
                <a16:creationId xmlns:a16="http://schemas.microsoft.com/office/drawing/2014/main" id="{31068F58-0657-994F-B946-4E58F95F3A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0050" y="5143500"/>
            <a:ext cx="1588" cy="14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906" name="Rectangle 234">
            <a:extLst>
              <a:ext uri="{FF2B5EF4-FFF2-40B4-BE49-F238E27FC236}">
                <a16:creationId xmlns:a16="http://schemas.microsoft.com/office/drawing/2014/main" id="{2263B91A-0328-2C44-8568-8E27BBBC1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950" y="5186363"/>
            <a:ext cx="25487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it-IT" altLang="it-IT" sz="1200">
                <a:solidFill>
                  <a:srgbClr val="000000"/>
                </a:solidFill>
                <a:latin typeface="Helvetica" pitchFamily="2" charset="0"/>
              </a:rPr>
              <a:t>100</a:t>
            </a:r>
            <a:endParaRPr lang="it-IT" altLang="it-IT"/>
          </a:p>
        </p:txBody>
      </p:sp>
      <p:sp>
        <p:nvSpPr>
          <p:cNvPr id="28907" name="Line 235">
            <a:extLst>
              <a:ext uri="{FF2B5EF4-FFF2-40B4-BE49-F238E27FC236}">
                <a16:creationId xmlns:a16="http://schemas.microsoft.com/office/drawing/2014/main" id="{3F76324B-789A-994A-A4D9-5E7BC8156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350" y="5157789"/>
            <a:ext cx="254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908" name="Rectangle 236">
            <a:extLst>
              <a:ext uri="{FF2B5EF4-FFF2-40B4-BE49-F238E27FC236}">
                <a16:creationId xmlns:a16="http://schemas.microsoft.com/office/drawing/2014/main" id="{4B649396-8659-8441-8873-2F905447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0" y="5094288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it-IT" altLang="it-IT" sz="1200">
                <a:solidFill>
                  <a:srgbClr val="000000"/>
                </a:solidFill>
                <a:latin typeface="Helvetica" pitchFamily="2" charset="0"/>
              </a:rPr>
              <a:t>0</a:t>
            </a:r>
            <a:endParaRPr lang="it-IT" altLang="it-IT"/>
          </a:p>
        </p:txBody>
      </p:sp>
      <p:sp>
        <p:nvSpPr>
          <p:cNvPr id="28909" name="Line 237">
            <a:extLst>
              <a:ext uri="{FF2B5EF4-FFF2-40B4-BE49-F238E27FC236}">
                <a16:creationId xmlns:a16="http://schemas.microsoft.com/office/drawing/2014/main" id="{B1F2BBC5-52E7-A84A-B265-AC0436844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350" y="4808538"/>
            <a:ext cx="25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910" name="Rectangle 238">
            <a:extLst>
              <a:ext uri="{FF2B5EF4-FFF2-40B4-BE49-F238E27FC236}">
                <a16:creationId xmlns:a16="http://schemas.microsoft.com/office/drawing/2014/main" id="{763C4ABC-D8D5-014F-B0C7-DCDEB0607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4743450"/>
            <a:ext cx="2132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it-IT" altLang="it-IT" sz="1200">
                <a:solidFill>
                  <a:srgbClr val="000000"/>
                </a:solidFill>
                <a:latin typeface="Helvetica" pitchFamily="2" charset="0"/>
              </a:rPr>
              <a:t>0.2</a:t>
            </a:r>
            <a:endParaRPr lang="it-IT" altLang="it-IT"/>
          </a:p>
        </p:txBody>
      </p:sp>
      <p:sp>
        <p:nvSpPr>
          <p:cNvPr id="28911" name="Line 239">
            <a:extLst>
              <a:ext uri="{FF2B5EF4-FFF2-40B4-BE49-F238E27FC236}">
                <a16:creationId xmlns:a16="http://schemas.microsoft.com/office/drawing/2014/main" id="{78A8231F-80FE-7A4D-8D97-0DA68CFBF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350" y="4457700"/>
            <a:ext cx="254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912" name="Rectangle 240">
            <a:extLst>
              <a:ext uri="{FF2B5EF4-FFF2-40B4-BE49-F238E27FC236}">
                <a16:creationId xmlns:a16="http://schemas.microsoft.com/office/drawing/2014/main" id="{D1588F9A-6FEB-044F-BE4D-8FA8CB6A9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4394200"/>
            <a:ext cx="2132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it-IT" altLang="it-IT" sz="1200">
                <a:solidFill>
                  <a:srgbClr val="000000"/>
                </a:solidFill>
                <a:latin typeface="Helvetica" pitchFamily="2" charset="0"/>
              </a:rPr>
              <a:t>0.4</a:t>
            </a:r>
            <a:endParaRPr lang="it-IT" altLang="it-IT"/>
          </a:p>
        </p:txBody>
      </p:sp>
      <p:sp>
        <p:nvSpPr>
          <p:cNvPr id="28913" name="Line 241">
            <a:extLst>
              <a:ext uri="{FF2B5EF4-FFF2-40B4-BE49-F238E27FC236}">
                <a16:creationId xmlns:a16="http://schemas.microsoft.com/office/drawing/2014/main" id="{60B36D3E-3DD5-FB41-AB11-887AA164B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350" y="5157789"/>
            <a:ext cx="28829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914" name="Line 242">
            <a:extLst>
              <a:ext uri="{FF2B5EF4-FFF2-40B4-BE49-F238E27FC236}">
                <a16:creationId xmlns:a16="http://schemas.microsoft.com/office/drawing/2014/main" id="{77F0516F-A79A-B041-BC51-BAB8142D71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2350" y="4108450"/>
            <a:ext cx="1588" cy="1049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915" name="Line 243">
            <a:extLst>
              <a:ext uri="{FF2B5EF4-FFF2-40B4-BE49-F238E27FC236}">
                <a16:creationId xmlns:a16="http://schemas.microsoft.com/office/drawing/2014/main" id="{494A34B7-C399-694D-88E7-E526B7402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350" y="5157789"/>
            <a:ext cx="15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916" name="Freeform 244">
            <a:extLst>
              <a:ext uri="{FF2B5EF4-FFF2-40B4-BE49-F238E27FC236}">
                <a16:creationId xmlns:a16="http://schemas.microsoft.com/office/drawing/2014/main" id="{D6826A16-B5AF-D043-ABE8-2C9AC0F10025}"/>
              </a:ext>
            </a:extLst>
          </p:cNvPr>
          <p:cNvSpPr>
            <a:spLocks/>
          </p:cNvSpPr>
          <p:nvPr/>
        </p:nvSpPr>
        <p:spPr bwMode="auto">
          <a:xfrm>
            <a:off x="6127750" y="4722814"/>
            <a:ext cx="2374900" cy="434975"/>
          </a:xfrm>
          <a:custGeom>
            <a:avLst/>
            <a:gdLst>
              <a:gd name="T0" fmla="*/ 6 w 1122"/>
              <a:gd name="T1" fmla="*/ 258 h 366"/>
              <a:gd name="T2" fmla="*/ 24 w 1122"/>
              <a:gd name="T3" fmla="*/ 114 h 366"/>
              <a:gd name="T4" fmla="*/ 42 w 1122"/>
              <a:gd name="T5" fmla="*/ 36 h 366"/>
              <a:gd name="T6" fmla="*/ 60 w 1122"/>
              <a:gd name="T7" fmla="*/ 6 h 366"/>
              <a:gd name="T8" fmla="*/ 78 w 1122"/>
              <a:gd name="T9" fmla="*/ 0 h 366"/>
              <a:gd name="T10" fmla="*/ 96 w 1122"/>
              <a:gd name="T11" fmla="*/ 12 h 366"/>
              <a:gd name="T12" fmla="*/ 114 w 1122"/>
              <a:gd name="T13" fmla="*/ 36 h 366"/>
              <a:gd name="T14" fmla="*/ 132 w 1122"/>
              <a:gd name="T15" fmla="*/ 66 h 366"/>
              <a:gd name="T16" fmla="*/ 150 w 1122"/>
              <a:gd name="T17" fmla="*/ 96 h 366"/>
              <a:gd name="T18" fmla="*/ 168 w 1122"/>
              <a:gd name="T19" fmla="*/ 126 h 366"/>
              <a:gd name="T20" fmla="*/ 186 w 1122"/>
              <a:gd name="T21" fmla="*/ 156 h 366"/>
              <a:gd name="T22" fmla="*/ 204 w 1122"/>
              <a:gd name="T23" fmla="*/ 180 h 366"/>
              <a:gd name="T24" fmla="*/ 222 w 1122"/>
              <a:gd name="T25" fmla="*/ 204 h 366"/>
              <a:gd name="T26" fmla="*/ 240 w 1122"/>
              <a:gd name="T27" fmla="*/ 228 h 366"/>
              <a:gd name="T28" fmla="*/ 258 w 1122"/>
              <a:gd name="T29" fmla="*/ 246 h 366"/>
              <a:gd name="T30" fmla="*/ 276 w 1122"/>
              <a:gd name="T31" fmla="*/ 264 h 366"/>
              <a:gd name="T32" fmla="*/ 294 w 1122"/>
              <a:gd name="T33" fmla="*/ 276 h 366"/>
              <a:gd name="T34" fmla="*/ 312 w 1122"/>
              <a:gd name="T35" fmla="*/ 288 h 366"/>
              <a:gd name="T36" fmla="*/ 336 w 1122"/>
              <a:gd name="T37" fmla="*/ 300 h 366"/>
              <a:gd name="T38" fmla="*/ 354 w 1122"/>
              <a:gd name="T39" fmla="*/ 312 h 366"/>
              <a:gd name="T40" fmla="*/ 372 w 1122"/>
              <a:gd name="T41" fmla="*/ 318 h 366"/>
              <a:gd name="T42" fmla="*/ 390 w 1122"/>
              <a:gd name="T43" fmla="*/ 324 h 366"/>
              <a:gd name="T44" fmla="*/ 408 w 1122"/>
              <a:gd name="T45" fmla="*/ 330 h 366"/>
              <a:gd name="T46" fmla="*/ 426 w 1122"/>
              <a:gd name="T47" fmla="*/ 336 h 366"/>
              <a:gd name="T48" fmla="*/ 444 w 1122"/>
              <a:gd name="T49" fmla="*/ 342 h 366"/>
              <a:gd name="T50" fmla="*/ 462 w 1122"/>
              <a:gd name="T51" fmla="*/ 348 h 366"/>
              <a:gd name="T52" fmla="*/ 480 w 1122"/>
              <a:gd name="T53" fmla="*/ 348 h 366"/>
              <a:gd name="T54" fmla="*/ 498 w 1122"/>
              <a:gd name="T55" fmla="*/ 354 h 366"/>
              <a:gd name="T56" fmla="*/ 516 w 1122"/>
              <a:gd name="T57" fmla="*/ 354 h 366"/>
              <a:gd name="T58" fmla="*/ 534 w 1122"/>
              <a:gd name="T59" fmla="*/ 354 h 366"/>
              <a:gd name="T60" fmla="*/ 552 w 1122"/>
              <a:gd name="T61" fmla="*/ 354 h 366"/>
              <a:gd name="T62" fmla="*/ 570 w 1122"/>
              <a:gd name="T63" fmla="*/ 360 h 366"/>
              <a:gd name="T64" fmla="*/ 588 w 1122"/>
              <a:gd name="T65" fmla="*/ 360 h 366"/>
              <a:gd name="T66" fmla="*/ 606 w 1122"/>
              <a:gd name="T67" fmla="*/ 360 h 366"/>
              <a:gd name="T68" fmla="*/ 624 w 1122"/>
              <a:gd name="T69" fmla="*/ 360 h 366"/>
              <a:gd name="T70" fmla="*/ 642 w 1122"/>
              <a:gd name="T71" fmla="*/ 360 h 366"/>
              <a:gd name="T72" fmla="*/ 660 w 1122"/>
              <a:gd name="T73" fmla="*/ 360 h 366"/>
              <a:gd name="T74" fmla="*/ 678 w 1122"/>
              <a:gd name="T75" fmla="*/ 366 h 366"/>
              <a:gd name="T76" fmla="*/ 696 w 1122"/>
              <a:gd name="T77" fmla="*/ 366 h 366"/>
              <a:gd name="T78" fmla="*/ 714 w 1122"/>
              <a:gd name="T79" fmla="*/ 366 h 366"/>
              <a:gd name="T80" fmla="*/ 732 w 1122"/>
              <a:gd name="T81" fmla="*/ 366 h 366"/>
              <a:gd name="T82" fmla="*/ 750 w 1122"/>
              <a:gd name="T83" fmla="*/ 366 h 366"/>
              <a:gd name="T84" fmla="*/ 768 w 1122"/>
              <a:gd name="T85" fmla="*/ 366 h 366"/>
              <a:gd name="T86" fmla="*/ 786 w 1122"/>
              <a:gd name="T87" fmla="*/ 366 h 366"/>
              <a:gd name="T88" fmla="*/ 804 w 1122"/>
              <a:gd name="T89" fmla="*/ 366 h 366"/>
              <a:gd name="T90" fmla="*/ 822 w 1122"/>
              <a:gd name="T91" fmla="*/ 366 h 366"/>
              <a:gd name="T92" fmla="*/ 840 w 1122"/>
              <a:gd name="T93" fmla="*/ 366 h 366"/>
              <a:gd name="T94" fmla="*/ 858 w 1122"/>
              <a:gd name="T95" fmla="*/ 366 h 366"/>
              <a:gd name="T96" fmla="*/ 876 w 1122"/>
              <a:gd name="T97" fmla="*/ 366 h 366"/>
              <a:gd name="T98" fmla="*/ 894 w 1122"/>
              <a:gd name="T99" fmla="*/ 366 h 366"/>
              <a:gd name="T100" fmla="*/ 912 w 1122"/>
              <a:gd name="T101" fmla="*/ 366 h 366"/>
              <a:gd name="T102" fmla="*/ 930 w 1122"/>
              <a:gd name="T103" fmla="*/ 366 h 366"/>
              <a:gd name="T104" fmla="*/ 948 w 1122"/>
              <a:gd name="T105" fmla="*/ 366 h 366"/>
              <a:gd name="T106" fmla="*/ 966 w 1122"/>
              <a:gd name="T107" fmla="*/ 366 h 366"/>
              <a:gd name="T108" fmla="*/ 984 w 1122"/>
              <a:gd name="T109" fmla="*/ 366 h 366"/>
              <a:gd name="T110" fmla="*/ 1002 w 1122"/>
              <a:gd name="T111" fmla="*/ 366 h 366"/>
              <a:gd name="T112" fmla="*/ 1026 w 1122"/>
              <a:gd name="T113" fmla="*/ 366 h 366"/>
              <a:gd name="T114" fmla="*/ 1044 w 1122"/>
              <a:gd name="T115" fmla="*/ 366 h 366"/>
              <a:gd name="T116" fmla="*/ 1062 w 1122"/>
              <a:gd name="T117" fmla="*/ 366 h 366"/>
              <a:gd name="T118" fmla="*/ 1080 w 1122"/>
              <a:gd name="T119" fmla="*/ 366 h 366"/>
              <a:gd name="T120" fmla="*/ 1098 w 1122"/>
              <a:gd name="T121" fmla="*/ 366 h 366"/>
              <a:gd name="T122" fmla="*/ 1116 w 1122"/>
              <a:gd name="T123" fmla="*/ 366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2" h="366">
                <a:moveTo>
                  <a:pt x="0" y="366"/>
                </a:moveTo>
                <a:lnTo>
                  <a:pt x="6" y="258"/>
                </a:lnTo>
                <a:lnTo>
                  <a:pt x="18" y="174"/>
                </a:lnTo>
                <a:lnTo>
                  <a:pt x="24" y="114"/>
                </a:lnTo>
                <a:lnTo>
                  <a:pt x="36" y="66"/>
                </a:lnTo>
                <a:lnTo>
                  <a:pt x="42" y="36"/>
                </a:lnTo>
                <a:lnTo>
                  <a:pt x="54" y="18"/>
                </a:lnTo>
                <a:lnTo>
                  <a:pt x="60" y="6"/>
                </a:lnTo>
                <a:lnTo>
                  <a:pt x="72" y="0"/>
                </a:lnTo>
                <a:lnTo>
                  <a:pt x="78" y="0"/>
                </a:lnTo>
                <a:lnTo>
                  <a:pt x="90" y="6"/>
                </a:lnTo>
                <a:lnTo>
                  <a:pt x="96" y="12"/>
                </a:lnTo>
                <a:lnTo>
                  <a:pt x="108" y="24"/>
                </a:lnTo>
                <a:lnTo>
                  <a:pt x="114" y="36"/>
                </a:lnTo>
                <a:lnTo>
                  <a:pt x="126" y="48"/>
                </a:lnTo>
                <a:lnTo>
                  <a:pt x="132" y="66"/>
                </a:lnTo>
                <a:lnTo>
                  <a:pt x="144" y="78"/>
                </a:lnTo>
                <a:lnTo>
                  <a:pt x="150" y="96"/>
                </a:lnTo>
                <a:lnTo>
                  <a:pt x="162" y="114"/>
                </a:lnTo>
                <a:lnTo>
                  <a:pt x="168" y="126"/>
                </a:lnTo>
                <a:lnTo>
                  <a:pt x="180" y="138"/>
                </a:lnTo>
                <a:lnTo>
                  <a:pt x="186" y="156"/>
                </a:lnTo>
                <a:lnTo>
                  <a:pt x="198" y="168"/>
                </a:lnTo>
                <a:lnTo>
                  <a:pt x="204" y="180"/>
                </a:lnTo>
                <a:lnTo>
                  <a:pt x="216" y="192"/>
                </a:lnTo>
                <a:lnTo>
                  <a:pt x="222" y="204"/>
                </a:lnTo>
                <a:lnTo>
                  <a:pt x="234" y="216"/>
                </a:lnTo>
                <a:lnTo>
                  <a:pt x="240" y="228"/>
                </a:lnTo>
                <a:lnTo>
                  <a:pt x="252" y="240"/>
                </a:lnTo>
                <a:lnTo>
                  <a:pt x="258" y="246"/>
                </a:lnTo>
                <a:lnTo>
                  <a:pt x="270" y="258"/>
                </a:lnTo>
                <a:lnTo>
                  <a:pt x="276" y="264"/>
                </a:lnTo>
                <a:lnTo>
                  <a:pt x="288" y="270"/>
                </a:lnTo>
                <a:lnTo>
                  <a:pt x="294" y="276"/>
                </a:lnTo>
                <a:lnTo>
                  <a:pt x="306" y="282"/>
                </a:lnTo>
                <a:lnTo>
                  <a:pt x="312" y="288"/>
                </a:lnTo>
                <a:lnTo>
                  <a:pt x="324" y="294"/>
                </a:lnTo>
                <a:lnTo>
                  <a:pt x="336" y="300"/>
                </a:lnTo>
                <a:lnTo>
                  <a:pt x="342" y="306"/>
                </a:lnTo>
                <a:lnTo>
                  <a:pt x="354" y="312"/>
                </a:lnTo>
                <a:lnTo>
                  <a:pt x="360" y="318"/>
                </a:lnTo>
                <a:lnTo>
                  <a:pt x="372" y="318"/>
                </a:lnTo>
                <a:lnTo>
                  <a:pt x="378" y="324"/>
                </a:lnTo>
                <a:lnTo>
                  <a:pt x="390" y="324"/>
                </a:lnTo>
                <a:lnTo>
                  <a:pt x="396" y="330"/>
                </a:lnTo>
                <a:lnTo>
                  <a:pt x="408" y="330"/>
                </a:lnTo>
                <a:lnTo>
                  <a:pt x="414" y="336"/>
                </a:lnTo>
                <a:lnTo>
                  <a:pt x="426" y="336"/>
                </a:lnTo>
                <a:lnTo>
                  <a:pt x="432" y="342"/>
                </a:lnTo>
                <a:lnTo>
                  <a:pt x="444" y="342"/>
                </a:lnTo>
                <a:lnTo>
                  <a:pt x="450" y="342"/>
                </a:lnTo>
                <a:lnTo>
                  <a:pt x="462" y="348"/>
                </a:lnTo>
                <a:lnTo>
                  <a:pt x="468" y="348"/>
                </a:lnTo>
                <a:lnTo>
                  <a:pt x="480" y="348"/>
                </a:lnTo>
                <a:lnTo>
                  <a:pt x="486" y="348"/>
                </a:lnTo>
                <a:lnTo>
                  <a:pt x="498" y="354"/>
                </a:lnTo>
                <a:lnTo>
                  <a:pt x="504" y="354"/>
                </a:lnTo>
                <a:lnTo>
                  <a:pt x="516" y="354"/>
                </a:lnTo>
                <a:lnTo>
                  <a:pt x="522" y="354"/>
                </a:lnTo>
                <a:lnTo>
                  <a:pt x="534" y="354"/>
                </a:lnTo>
                <a:lnTo>
                  <a:pt x="540" y="354"/>
                </a:lnTo>
                <a:lnTo>
                  <a:pt x="552" y="354"/>
                </a:lnTo>
                <a:lnTo>
                  <a:pt x="558" y="360"/>
                </a:lnTo>
                <a:lnTo>
                  <a:pt x="570" y="360"/>
                </a:lnTo>
                <a:lnTo>
                  <a:pt x="576" y="360"/>
                </a:lnTo>
                <a:lnTo>
                  <a:pt x="588" y="360"/>
                </a:lnTo>
                <a:lnTo>
                  <a:pt x="594" y="360"/>
                </a:lnTo>
                <a:lnTo>
                  <a:pt x="606" y="360"/>
                </a:lnTo>
                <a:lnTo>
                  <a:pt x="612" y="360"/>
                </a:lnTo>
                <a:lnTo>
                  <a:pt x="624" y="360"/>
                </a:lnTo>
                <a:lnTo>
                  <a:pt x="630" y="360"/>
                </a:lnTo>
                <a:lnTo>
                  <a:pt x="642" y="360"/>
                </a:lnTo>
                <a:lnTo>
                  <a:pt x="648" y="360"/>
                </a:lnTo>
                <a:lnTo>
                  <a:pt x="660" y="360"/>
                </a:lnTo>
                <a:lnTo>
                  <a:pt x="672" y="360"/>
                </a:lnTo>
                <a:lnTo>
                  <a:pt x="678" y="366"/>
                </a:lnTo>
                <a:lnTo>
                  <a:pt x="690" y="366"/>
                </a:lnTo>
                <a:lnTo>
                  <a:pt x="696" y="366"/>
                </a:lnTo>
                <a:lnTo>
                  <a:pt x="708" y="366"/>
                </a:lnTo>
                <a:lnTo>
                  <a:pt x="714" y="366"/>
                </a:lnTo>
                <a:lnTo>
                  <a:pt x="726" y="366"/>
                </a:lnTo>
                <a:lnTo>
                  <a:pt x="732" y="366"/>
                </a:lnTo>
                <a:lnTo>
                  <a:pt x="744" y="366"/>
                </a:lnTo>
                <a:lnTo>
                  <a:pt x="750" y="366"/>
                </a:lnTo>
                <a:lnTo>
                  <a:pt x="762" y="366"/>
                </a:lnTo>
                <a:lnTo>
                  <a:pt x="768" y="366"/>
                </a:lnTo>
                <a:lnTo>
                  <a:pt x="780" y="366"/>
                </a:lnTo>
                <a:lnTo>
                  <a:pt x="786" y="366"/>
                </a:lnTo>
                <a:lnTo>
                  <a:pt x="798" y="366"/>
                </a:lnTo>
                <a:lnTo>
                  <a:pt x="804" y="366"/>
                </a:lnTo>
                <a:lnTo>
                  <a:pt x="816" y="366"/>
                </a:lnTo>
                <a:lnTo>
                  <a:pt x="822" y="366"/>
                </a:lnTo>
                <a:lnTo>
                  <a:pt x="834" y="366"/>
                </a:lnTo>
                <a:lnTo>
                  <a:pt x="840" y="366"/>
                </a:lnTo>
                <a:lnTo>
                  <a:pt x="852" y="366"/>
                </a:lnTo>
                <a:lnTo>
                  <a:pt x="858" y="366"/>
                </a:lnTo>
                <a:lnTo>
                  <a:pt x="870" y="366"/>
                </a:lnTo>
                <a:lnTo>
                  <a:pt x="876" y="366"/>
                </a:lnTo>
                <a:lnTo>
                  <a:pt x="888" y="366"/>
                </a:lnTo>
                <a:lnTo>
                  <a:pt x="894" y="366"/>
                </a:lnTo>
                <a:lnTo>
                  <a:pt x="906" y="366"/>
                </a:lnTo>
                <a:lnTo>
                  <a:pt x="912" y="366"/>
                </a:lnTo>
                <a:lnTo>
                  <a:pt x="924" y="366"/>
                </a:lnTo>
                <a:lnTo>
                  <a:pt x="930" y="366"/>
                </a:lnTo>
                <a:lnTo>
                  <a:pt x="942" y="366"/>
                </a:lnTo>
                <a:lnTo>
                  <a:pt x="948" y="366"/>
                </a:lnTo>
                <a:lnTo>
                  <a:pt x="960" y="366"/>
                </a:lnTo>
                <a:lnTo>
                  <a:pt x="966" y="366"/>
                </a:lnTo>
                <a:lnTo>
                  <a:pt x="978" y="366"/>
                </a:lnTo>
                <a:lnTo>
                  <a:pt x="984" y="366"/>
                </a:lnTo>
                <a:lnTo>
                  <a:pt x="996" y="366"/>
                </a:lnTo>
                <a:lnTo>
                  <a:pt x="1002" y="366"/>
                </a:lnTo>
                <a:lnTo>
                  <a:pt x="1014" y="366"/>
                </a:lnTo>
                <a:lnTo>
                  <a:pt x="1026" y="366"/>
                </a:lnTo>
                <a:lnTo>
                  <a:pt x="1032" y="366"/>
                </a:lnTo>
                <a:lnTo>
                  <a:pt x="1044" y="366"/>
                </a:lnTo>
                <a:lnTo>
                  <a:pt x="1050" y="366"/>
                </a:lnTo>
                <a:lnTo>
                  <a:pt x="1062" y="366"/>
                </a:lnTo>
                <a:lnTo>
                  <a:pt x="1068" y="366"/>
                </a:lnTo>
                <a:lnTo>
                  <a:pt x="1080" y="366"/>
                </a:lnTo>
                <a:lnTo>
                  <a:pt x="1086" y="366"/>
                </a:lnTo>
                <a:lnTo>
                  <a:pt x="1098" y="366"/>
                </a:lnTo>
                <a:lnTo>
                  <a:pt x="1104" y="366"/>
                </a:lnTo>
                <a:lnTo>
                  <a:pt x="1116" y="366"/>
                </a:lnTo>
                <a:lnTo>
                  <a:pt x="1122" y="366"/>
                </a:lnTo>
              </a:path>
            </a:pathLst>
          </a:custGeom>
          <a:noFill/>
          <a:ln w="952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917" name="Freeform 245">
            <a:extLst>
              <a:ext uri="{FF2B5EF4-FFF2-40B4-BE49-F238E27FC236}">
                <a16:creationId xmlns:a16="http://schemas.microsoft.com/office/drawing/2014/main" id="{EFEF1EF8-8FE2-9848-A887-AE65AF1255D2}"/>
              </a:ext>
            </a:extLst>
          </p:cNvPr>
          <p:cNvSpPr>
            <a:spLocks/>
          </p:cNvSpPr>
          <p:nvPr/>
        </p:nvSpPr>
        <p:spPr bwMode="auto">
          <a:xfrm>
            <a:off x="6127750" y="4286250"/>
            <a:ext cx="2374900" cy="871538"/>
          </a:xfrm>
          <a:custGeom>
            <a:avLst/>
            <a:gdLst>
              <a:gd name="T0" fmla="*/ 6 w 1122"/>
              <a:gd name="T1" fmla="*/ 732 h 732"/>
              <a:gd name="T2" fmla="*/ 24 w 1122"/>
              <a:gd name="T3" fmla="*/ 732 h 732"/>
              <a:gd name="T4" fmla="*/ 42 w 1122"/>
              <a:gd name="T5" fmla="*/ 732 h 732"/>
              <a:gd name="T6" fmla="*/ 60 w 1122"/>
              <a:gd name="T7" fmla="*/ 732 h 732"/>
              <a:gd name="T8" fmla="*/ 78 w 1122"/>
              <a:gd name="T9" fmla="*/ 732 h 732"/>
              <a:gd name="T10" fmla="*/ 96 w 1122"/>
              <a:gd name="T11" fmla="*/ 732 h 732"/>
              <a:gd name="T12" fmla="*/ 114 w 1122"/>
              <a:gd name="T13" fmla="*/ 732 h 732"/>
              <a:gd name="T14" fmla="*/ 132 w 1122"/>
              <a:gd name="T15" fmla="*/ 732 h 732"/>
              <a:gd name="T16" fmla="*/ 150 w 1122"/>
              <a:gd name="T17" fmla="*/ 732 h 732"/>
              <a:gd name="T18" fmla="*/ 168 w 1122"/>
              <a:gd name="T19" fmla="*/ 732 h 732"/>
              <a:gd name="T20" fmla="*/ 186 w 1122"/>
              <a:gd name="T21" fmla="*/ 516 h 732"/>
              <a:gd name="T22" fmla="*/ 204 w 1122"/>
              <a:gd name="T23" fmla="*/ 228 h 732"/>
              <a:gd name="T24" fmla="*/ 222 w 1122"/>
              <a:gd name="T25" fmla="*/ 72 h 732"/>
              <a:gd name="T26" fmla="*/ 240 w 1122"/>
              <a:gd name="T27" fmla="*/ 6 h 732"/>
              <a:gd name="T28" fmla="*/ 258 w 1122"/>
              <a:gd name="T29" fmla="*/ 0 h 732"/>
              <a:gd name="T30" fmla="*/ 276 w 1122"/>
              <a:gd name="T31" fmla="*/ 24 h 732"/>
              <a:gd name="T32" fmla="*/ 294 w 1122"/>
              <a:gd name="T33" fmla="*/ 72 h 732"/>
              <a:gd name="T34" fmla="*/ 312 w 1122"/>
              <a:gd name="T35" fmla="*/ 132 h 732"/>
              <a:gd name="T36" fmla="*/ 336 w 1122"/>
              <a:gd name="T37" fmla="*/ 192 h 732"/>
              <a:gd name="T38" fmla="*/ 354 w 1122"/>
              <a:gd name="T39" fmla="*/ 252 h 732"/>
              <a:gd name="T40" fmla="*/ 372 w 1122"/>
              <a:gd name="T41" fmla="*/ 312 h 732"/>
              <a:gd name="T42" fmla="*/ 390 w 1122"/>
              <a:gd name="T43" fmla="*/ 366 h 732"/>
              <a:gd name="T44" fmla="*/ 408 w 1122"/>
              <a:gd name="T45" fmla="*/ 414 h 732"/>
              <a:gd name="T46" fmla="*/ 426 w 1122"/>
              <a:gd name="T47" fmla="*/ 456 h 732"/>
              <a:gd name="T48" fmla="*/ 444 w 1122"/>
              <a:gd name="T49" fmla="*/ 492 h 732"/>
              <a:gd name="T50" fmla="*/ 462 w 1122"/>
              <a:gd name="T51" fmla="*/ 528 h 732"/>
              <a:gd name="T52" fmla="*/ 480 w 1122"/>
              <a:gd name="T53" fmla="*/ 558 h 732"/>
              <a:gd name="T54" fmla="*/ 498 w 1122"/>
              <a:gd name="T55" fmla="*/ 582 h 732"/>
              <a:gd name="T56" fmla="*/ 516 w 1122"/>
              <a:gd name="T57" fmla="*/ 606 h 732"/>
              <a:gd name="T58" fmla="*/ 534 w 1122"/>
              <a:gd name="T59" fmla="*/ 624 h 732"/>
              <a:gd name="T60" fmla="*/ 552 w 1122"/>
              <a:gd name="T61" fmla="*/ 636 h 732"/>
              <a:gd name="T62" fmla="*/ 570 w 1122"/>
              <a:gd name="T63" fmla="*/ 654 h 732"/>
              <a:gd name="T64" fmla="*/ 588 w 1122"/>
              <a:gd name="T65" fmla="*/ 666 h 732"/>
              <a:gd name="T66" fmla="*/ 606 w 1122"/>
              <a:gd name="T67" fmla="*/ 672 h 732"/>
              <a:gd name="T68" fmla="*/ 624 w 1122"/>
              <a:gd name="T69" fmla="*/ 684 h 732"/>
              <a:gd name="T70" fmla="*/ 642 w 1122"/>
              <a:gd name="T71" fmla="*/ 690 h 732"/>
              <a:gd name="T72" fmla="*/ 660 w 1122"/>
              <a:gd name="T73" fmla="*/ 696 h 732"/>
              <a:gd name="T74" fmla="*/ 678 w 1122"/>
              <a:gd name="T75" fmla="*/ 702 h 732"/>
              <a:gd name="T76" fmla="*/ 696 w 1122"/>
              <a:gd name="T77" fmla="*/ 708 h 732"/>
              <a:gd name="T78" fmla="*/ 714 w 1122"/>
              <a:gd name="T79" fmla="*/ 708 h 732"/>
              <a:gd name="T80" fmla="*/ 732 w 1122"/>
              <a:gd name="T81" fmla="*/ 714 h 732"/>
              <a:gd name="T82" fmla="*/ 750 w 1122"/>
              <a:gd name="T83" fmla="*/ 714 h 732"/>
              <a:gd name="T84" fmla="*/ 768 w 1122"/>
              <a:gd name="T85" fmla="*/ 720 h 732"/>
              <a:gd name="T86" fmla="*/ 786 w 1122"/>
              <a:gd name="T87" fmla="*/ 720 h 732"/>
              <a:gd name="T88" fmla="*/ 804 w 1122"/>
              <a:gd name="T89" fmla="*/ 720 h 732"/>
              <a:gd name="T90" fmla="*/ 822 w 1122"/>
              <a:gd name="T91" fmla="*/ 726 h 732"/>
              <a:gd name="T92" fmla="*/ 840 w 1122"/>
              <a:gd name="T93" fmla="*/ 726 h 732"/>
              <a:gd name="T94" fmla="*/ 858 w 1122"/>
              <a:gd name="T95" fmla="*/ 726 h 732"/>
              <a:gd name="T96" fmla="*/ 876 w 1122"/>
              <a:gd name="T97" fmla="*/ 726 h 732"/>
              <a:gd name="T98" fmla="*/ 894 w 1122"/>
              <a:gd name="T99" fmla="*/ 726 h 732"/>
              <a:gd name="T100" fmla="*/ 912 w 1122"/>
              <a:gd name="T101" fmla="*/ 726 h 732"/>
              <a:gd name="T102" fmla="*/ 930 w 1122"/>
              <a:gd name="T103" fmla="*/ 732 h 732"/>
              <a:gd name="T104" fmla="*/ 948 w 1122"/>
              <a:gd name="T105" fmla="*/ 732 h 732"/>
              <a:gd name="T106" fmla="*/ 966 w 1122"/>
              <a:gd name="T107" fmla="*/ 732 h 732"/>
              <a:gd name="T108" fmla="*/ 984 w 1122"/>
              <a:gd name="T109" fmla="*/ 732 h 732"/>
              <a:gd name="T110" fmla="*/ 1002 w 1122"/>
              <a:gd name="T111" fmla="*/ 732 h 732"/>
              <a:gd name="T112" fmla="*/ 1026 w 1122"/>
              <a:gd name="T113" fmla="*/ 732 h 732"/>
              <a:gd name="T114" fmla="*/ 1044 w 1122"/>
              <a:gd name="T115" fmla="*/ 732 h 732"/>
              <a:gd name="T116" fmla="*/ 1062 w 1122"/>
              <a:gd name="T117" fmla="*/ 732 h 732"/>
              <a:gd name="T118" fmla="*/ 1080 w 1122"/>
              <a:gd name="T119" fmla="*/ 732 h 732"/>
              <a:gd name="T120" fmla="*/ 1098 w 1122"/>
              <a:gd name="T121" fmla="*/ 732 h 732"/>
              <a:gd name="T122" fmla="*/ 1116 w 1122"/>
              <a:gd name="T123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2" h="732">
                <a:moveTo>
                  <a:pt x="0" y="732"/>
                </a:moveTo>
                <a:lnTo>
                  <a:pt x="6" y="732"/>
                </a:lnTo>
                <a:lnTo>
                  <a:pt x="18" y="732"/>
                </a:lnTo>
                <a:lnTo>
                  <a:pt x="24" y="732"/>
                </a:lnTo>
                <a:lnTo>
                  <a:pt x="36" y="732"/>
                </a:lnTo>
                <a:lnTo>
                  <a:pt x="42" y="732"/>
                </a:lnTo>
                <a:lnTo>
                  <a:pt x="54" y="732"/>
                </a:lnTo>
                <a:lnTo>
                  <a:pt x="60" y="732"/>
                </a:lnTo>
                <a:lnTo>
                  <a:pt x="72" y="732"/>
                </a:lnTo>
                <a:lnTo>
                  <a:pt x="78" y="732"/>
                </a:lnTo>
                <a:lnTo>
                  <a:pt x="90" y="732"/>
                </a:lnTo>
                <a:lnTo>
                  <a:pt x="96" y="732"/>
                </a:lnTo>
                <a:lnTo>
                  <a:pt x="108" y="732"/>
                </a:lnTo>
                <a:lnTo>
                  <a:pt x="114" y="732"/>
                </a:lnTo>
                <a:lnTo>
                  <a:pt x="126" y="732"/>
                </a:lnTo>
                <a:lnTo>
                  <a:pt x="132" y="732"/>
                </a:lnTo>
                <a:lnTo>
                  <a:pt x="144" y="732"/>
                </a:lnTo>
                <a:lnTo>
                  <a:pt x="150" y="732"/>
                </a:lnTo>
                <a:lnTo>
                  <a:pt x="162" y="732"/>
                </a:lnTo>
                <a:lnTo>
                  <a:pt x="168" y="732"/>
                </a:lnTo>
                <a:lnTo>
                  <a:pt x="180" y="732"/>
                </a:lnTo>
                <a:lnTo>
                  <a:pt x="186" y="516"/>
                </a:lnTo>
                <a:lnTo>
                  <a:pt x="198" y="348"/>
                </a:lnTo>
                <a:lnTo>
                  <a:pt x="204" y="228"/>
                </a:lnTo>
                <a:lnTo>
                  <a:pt x="216" y="132"/>
                </a:lnTo>
                <a:lnTo>
                  <a:pt x="222" y="72"/>
                </a:lnTo>
                <a:lnTo>
                  <a:pt x="234" y="30"/>
                </a:lnTo>
                <a:lnTo>
                  <a:pt x="240" y="6"/>
                </a:lnTo>
                <a:lnTo>
                  <a:pt x="252" y="0"/>
                </a:lnTo>
                <a:lnTo>
                  <a:pt x="258" y="0"/>
                </a:lnTo>
                <a:lnTo>
                  <a:pt x="270" y="12"/>
                </a:lnTo>
                <a:lnTo>
                  <a:pt x="276" y="24"/>
                </a:lnTo>
                <a:lnTo>
                  <a:pt x="288" y="48"/>
                </a:lnTo>
                <a:lnTo>
                  <a:pt x="294" y="72"/>
                </a:lnTo>
                <a:lnTo>
                  <a:pt x="306" y="102"/>
                </a:lnTo>
                <a:lnTo>
                  <a:pt x="312" y="132"/>
                </a:lnTo>
                <a:lnTo>
                  <a:pt x="324" y="162"/>
                </a:lnTo>
                <a:lnTo>
                  <a:pt x="336" y="192"/>
                </a:lnTo>
                <a:lnTo>
                  <a:pt x="342" y="222"/>
                </a:lnTo>
                <a:lnTo>
                  <a:pt x="354" y="252"/>
                </a:lnTo>
                <a:lnTo>
                  <a:pt x="360" y="282"/>
                </a:lnTo>
                <a:lnTo>
                  <a:pt x="372" y="312"/>
                </a:lnTo>
                <a:lnTo>
                  <a:pt x="378" y="336"/>
                </a:lnTo>
                <a:lnTo>
                  <a:pt x="390" y="366"/>
                </a:lnTo>
                <a:lnTo>
                  <a:pt x="396" y="390"/>
                </a:lnTo>
                <a:lnTo>
                  <a:pt x="408" y="414"/>
                </a:lnTo>
                <a:lnTo>
                  <a:pt x="414" y="432"/>
                </a:lnTo>
                <a:lnTo>
                  <a:pt x="426" y="456"/>
                </a:lnTo>
                <a:lnTo>
                  <a:pt x="432" y="474"/>
                </a:lnTo>
                <a:lnTo>
                  <a:pt x="444" y="492"/>
                </a:lnTo>
                <a:lnTo>
                  <a:pt x="450" y="510"/>
                </a:lnTo>
                <a:lnTo>
                  <a:pt x="462" y="528"/>
                </a:lnTo>
                <a:lnTo>
                  <a:pt x="468" y="540"/>
                </a:lnTo>
                <a:lnTo>
                  <a:pt x="480" y="558"/>
                </a:lnTo>
                <a:lnTo>
                  <a:pt x="486" y="570"/>
                </a:lnTo>
                <a:lnTo>
                  <a:pt x="498" y="582"/>
                </a:lnTo>
                <a:lnTo>
                  <a:pt x="504" y="594"/>
                </a:lnTo>
                <a:lnTo>
                  <a:pt x="516" y="606"/>
                </a:lnTo>
                <a:lnTo>
                  <a:pt x="522" y="612"/>
                </a:lnTo>
                <a:lnTo>
                  <a:pt x="534" y="624"/>
                </a:lnTo>
                <a:lnTo>
                  <a:pt x="540" y="630"/>
                </a:lnTo>
                <a:lnTo>
                  <a:pt x="552" y="636"/>
                </a:lnTo>
                <a:lnTo>
                  <a:pt x="558" y="648"/>
                </a:lnTo>
                <a:lnTo>
                  <a:pt x="570" y="654"/>
                </a:lnTo>
                <a:lnTo>
                  <a:pt x="576" y="660"/>
                </a:lnTo>
                <a:lnTo>
                  <a:pt x="588" y="666"/>
                </a:lnTo>
                <a:lnTo>
                  <a:pt x="594" y="672"/>
                </a:lnTo>
                <a:lnTo>
                  <a:pt x="606" y="672"/>
                </a:lnTo>
                <a:lnTo>
                  <a:pt x="612" y="678"/>
                </a:lnTo>
                <a:lnTo>
                  <a:pt x="624" y="684"/>
                </a:lnTo>
                <a:lnTo>
                  <a:pt x="630" y="690"/>
                </a:lnTo>
                <a:lnTo>
                  <a:pt x="642" y="690"/>
                </a:lnTo>
                <a:lnTo>
                  <a:pt x="648" y="696"/>
                </a:lnTo>
                <a:lnTo>
                  <a:pt x="660" y="696"/>
                </a:lnTo>
                <a:lnTo>
                  <a:pt x="672" y="702"/>
                </a:lnTo>
                <a:lnTo>
                  <a:pt x="678" y="702"/>
                </a:lnTo>
                <a:lnTo>
                  <a:pt x="690" y="702"/>
                </a:lnTo>
                <a:lnTo>
                  <a:pt x="696" y="708"/>
                </a:lnTo>
                <a:lnTo>
                  <a:pt x="708" y="708"/>
                </a:lnTo>
                <a:lnTo>
                  <a:pt x="714" y="708"/>
                </a:lnTo>
                <a:lnTo>
                  <a:pt x="726" y="714"/>
                </a:lnTo>
                <a:lnTo>
                  <a:pt x="732" y="714"/>
                </a:lnTo>
                <a:lnTo>
                  <a:pt x="744" y="714"/>
                </a:lnTo>
                <a:lnTo>
                  <a:pt x="750" y="714"/>
                </a:lnTo>
                <a:lnTo>
                  <a:pt x="762" y="720"/>
                </a:lnTo>
                <a:lnTo>
                  <a:pt x="768" y="720"/>
                </a:lnTo>
                <a:lnTo>
                  <a:pt x="780" y="720"/>
                </a:lnTo>
                <a:lnTo>
                  <a:pt x="786" y="720"/>
                </a:lnTo>
                <a:lnTo>
                  <a:pt x="798" y="720"/>
                </a:lnTo>
                <a:lnTo>
                  <a:pt x="804" y="720"/>
                </a:lnTo>
                <a:lnTo>
                  <a:pt x="816" y="726"/>
                </a:lnTo>
                <a:lnTo>
                  <a:pt x="822" y="726"/>
                </a:lnTo>
                <a:lnTo>
                  <a:pt x="834" y="726"/>
                </a:lnTo>
                <a:lnTo>
                  <a:pt x="840" y="726"/>
                </a:lnTo>
                <a:lnTo>
                  <a:pt x="852" y="726"/>
                </a:lnTo>
                <a:lnTo>
                  <a:pt x="858" y="726"/>
                </a:lnTo>
                <a:lnTo>
                  <a:pt x="870" y="726"/>
                </a:lnTo>
                <a:lnTo>
                  <a:pt x="876" y="726"/>
                </a:lnTo>
                <a:lnTo>
                  <a:pt x="888" y="726"/>
                </a:lnTo>
                <a:lnTo>
                  <a:pt x="894" y="726"/>
                </a:lnTo>
                <a:lnTo>
                  <a:pt x="906" y="726"/>
                </a:lnTo>
                <a:lnTo>
                  <a:pt x="912" y="726"/>
                </a:lnTo>
                <a:lnTo>
                  <a:pt x="924" y="726"/>
                </a:lnTo>
                <a:lnTo>
                  <a:pt x="930" y="732"/>
                </a:lnTo>
                <a:lnTo>
                  <a:pt x="942" y="732"/>
                </a:lnTo>
                <a:lnTo>
                  <a:pt x="948" y="732"/>
                </a:lnTo>
                <a:lnTo>
                  <a:pt x="960" y="732"/>
                </a:lnTo>
                <a:lnTo>
                  <a:pt x="966" y="732"/>
                </a:lnTo>
                <a:lnTo>
                  <a:pt x="978" y="732"/>
                </a:lnTo>
                <a:lnTo>
                  <a:pt x="984" y="732"/>
                </a:lnTo>
                <a:lnTo>
                  <a:pt x="996" y="732"/>
                </a:lnTo>
                <a:lnTo>
                  <a:pt x="1002" y="732"/>
                </a:lnTo>
                <a:lnTo>
                  <a:pt x="1014" y="732"/>
                </a:lnTo>
                <a:lnTo>
                  <a:pt x="1026" y="732"/>
                </a:lnTo>
                <a:lnTo>
                  <a:pt x="1032" y="732"/>
                </a:lnTo>
                <a:lnTo>
                  <a:pt x="1044" y="732"/>
                </a:lnTo>
                <a:lnTo>
                  <a:pt x="1050" y="732"/>
                </a:lnTo>
                <a:lnTo>
                  <a:pt x="1062" y="732"/>
                </a:lnTo>
                <a:lnTo>
                  <a:pt x="1068" y="732"/>
                </a:lnTo>
                <a:lnTo>
                  <a:pt x="1080" y="732"/>
                </a:lnTo>
                <a:lnTo>
                  <a:pt x="1086" y="732"/>
                </a:lnTo>
                <a:lnTo>
                  <a:pt x="1098" y="732"/>
                </a:lnTo>
                <a:lnTo>
                  <a:pt x="1104" y="732"/>
                </a:lnTo>
                <a:lnTo>
                  <a:pt x="1116" y="732"/>
                </a:lnTo>
                <a:lnTo>
                  <a:pt x="1122" y="732"/>
                </a:lnTo>
              </a:path>
            </a:pathLst>
          </a:custGeom>
          <a:noFill/>
          <a:ln w="9525">
            <a:solidFill>
              <a:srgbClr val="0033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918" name="Freeform 246">
            <a:extLst>
              <a:ext uri="{FF2B5EF4-FFF2-40B4-BE49-F238E27FC236}">
                <a16:creationId xmlns:a16="http://schemas.microsoft.com/office/drawing/2014/main" id="{7B6392FA-5245-9343-BAB2-127F11BE5033}"/>
              </a:ext>
            </a:extLst>
          </p:cNvPr>
          <p:cNvSpPr>
            <a:spLocks/>
          </p:cNvSpPr>
          <p:nvPr/>
        </p:nvSpPr>
        <p:spPr bwMode="auto">
          <a:xfrm>
            <a:off x="6127750" y="4722814"/>
            <a:ext cx="2374900" cy="434975"/>
          </a:xfrm>
          <a:custGeom>
            <a:avLst/>
            <a:gdLst>
              <a:gd name="T0" fmla="*/ 6 w 1122"/>
              <a:gd name="T1" fmla="*/ 366 h 366"/>
              <a:gd name="T2" fmla="*/ 24 w 1122"/>
              <a:gd name="T3" fmla="*/ 366 h 366"/>
              <a:gd name="T4" fmla="*/ 42 w 1122"/>
              <a:gd name="T5" fmla="*/ 366 h 366"/>
              <a:gd name="T6" fmla="*/ 60 w 1122"/>
              <a:gd name="T7" fmla="*/ 366 h 366"/>
              <a:gd name="T8" fmla="*/ 78 w 1122"/>
              <a:gd name="T9" fmla="*/ 366 h 366"/>
              <a:gd name="T10" fmla="*/ 96 w 1122"/>
              <a:gd name="T11" fmla="*/ 366 h 366"/>
              <a:gd name="T12" fmla="*/ 114 w 1122"/>
              <a:gd name="T13" fmla="*/ 366 h 366"/>
              <a:gd name="T14" fmla="*/ 132 w 1122"/>
              <a:gd name="T15" fmla="*/ 366 h 366"/>
              <a:gd name="T16" fmla="*/ 150 w 1122"/>
              <a:gd name="T17" fmla="*/ 366 h 366"/>
              <a:gd name="T18" fmla="*/ 168 w 1122"/>
              <a:gd name="T19" fmla="*/ 366 h 366"/>
              <a:gd name="T20" fmla="*/ 186 w 1122"/>
              <a:gd name="T21" fmla="*/ 366 h 366"/>
              <a:gd name="T22" fmla="*/ 204 w 1122"/>
              <a:gd name="T23" fmla="*/ 366 h 366"/>
              <a:gd name="T24" fmla="*/ 222 w 1122"/>
              <a:gd name="T25" fmla="*/ 366 h 366"/>
              <a:gd name="T26" fmla="*/ 240 w 1122"/>
              <a:gd name="T27" fmla="*/ 366 h 366"/>
              <a:gd name="T28" fmla="*/ 258 w 1122"/>
              <a:gd name="T29" fmla="*/ 366 h 366"/>
              <a:gd name="T30" fmla="*/ 276 w 1122"/>
              <a:gd name="T31" fmla="*/ 366 h 366"/>
              <a:gd name="T32" fmla="*/ 294 w 1122"/>
              <a:gd name="T33" fmla="*/ 366 h 366"/>
              <a:gd name="T34" fmla="*/ 312 w 1122"/>
              <a:gd name="T35" fmla="*/ 366 h 366"/>
              <a:gd name="T36" fmla="*/ 336 w 1122"/>
              <a:gd name="T37" fmla="*/ 366 h 366"/>
              <a:gd name="T38" fmla="*/ 354 w 1122"/>
              <a:gd name="T39" fmla="*/ 366 h 366"/>
              <a:gd name="T40" fmla="*/ 372 w 1122"/>
              <a:gd name="T41" fmla="*/ 258 h 366"/>
              <a:gd name="T42" fmla="*/ 390 w 1122"/>
              <a:gd name="T43" fmla="*/ 114 h 366"/>
              <a:gd name="T44" fmla="*/ 408 w 1122"/>
              <a:gd name="T45" fmla="*/ 36 h 366"/>
              <a:gd name="T46" fmla="*/ 426 w 1122"/>
              <a:gd name="T47" fmla="*/ 6 h 366"/>
              <a:gd name="T48" fmla="*/ 444 w 1122"/>
              <a:gd name="T49" fmla="*/ 0 h 366"/>
              <a:gd name="T50" fmla="*/ 462 w 1122"/>
              <a:gd name="T51" fmla="*/ 12 h 366"/>
              <a:gd name="T52" fmla="*/ 480 w 1122"/>
              <a:gd name="T53" fmla="*/ 36 h 366"/>
              <a:gd name="T54" fmla="*/ 498 w 1122"/>
              <a:gd name="T55" fmla="*/ 66 h 366"/>
              <a:gd name="T56" fmla="*/ 516 w 1122"/>
              <a:gd name="T57" fmla="*/ 96 h 366"/>
              <a:gd name="T58" fmla="*/ 534 w 1122"/>
              <a:gd name="T59" fmla="*/ 126 h 366"/>
              <a:gd name="T60" fmla="*/ 552 w 1122"/>
              <a:gd name="T61" fmla="*/ 156 h 366"/>
              <a:gd name="T62" fmla="*/ 570 w 1122"/>
              <a:gd name="T63" fmla="*/ 180 h 366"/>
              <a:gd name="T64" fmla="*/ 588 w 1122"/>
              <a:gd name="T65" fmla="*/ 204 h 366"/>
              <a:gd name="T66" fmla="*/ 606 w 1122"/>
              <a:gd name="T67" fmla="*/ 228 h 366"/>
              <a:gd name="T68" fmla="*/ 624 w 1122"/>
              <a:gd name="T69" fmla="*/ 246 h 366"/>
              <a:gd name="T70" fmla="*/ 642 w 1122"/>
              <a:gd name="T71" fmla="*/ 264 h 366"/>
              <a:gd name="T72" fmla="*/ 660 w 1122"/>
              <a:gd name="T73" fmla="*/ 276 h 366"/>
              <a:gd name="T74" fmla="*/ 678 w 1122"/>
              <a:gd name="T75" fmla="*/ 288 h 366"/>
              <a:gd name="T76" fmla="*/ 696 w 1122"/>
              <a:gd name="T77" fmla="*/ 300 h 366"/>
              <a:gd name="T78" fmla="*/ 714 w 1122"/>
              <a:gd name="T79" fmla="*/ 312 h 366"/>
              <a:gd name="T80" fmla="*/ 732 w 1122"/>
              <a:gd name="T81" fmla="*/ 318 h 366"/>
              <a:gd name="T82" fmla="*/ 750 w 1122"/>
              <a:gd name="T83" fmla="*/ 324 h 366"/>
              <a:gd name="T84" fmla="*/ 768 w 1122"/>
              <a:gd name="T85" fmla="*/ 330 h 366"/>
              <a:gd name="T86" fmla="*/ 786 w 1122"/>
              <a:gd name="T87" fmla="*/ 336 h 366"/>
              <a:gd name="T88" fmla="*/ 804 w 1122"/>
              <a:gd name="T89" fmla="*/ 342 h 366"/>
              <a:gd name="T90" fmla="*/ 822 w 1122"/>
              <a:gd name="T91" fmla="*/ 348 h 366"/>
              <a:gd name="T92" fmla="*/ 840 w 1122"/>
              <a:gd name="T93" fmla="*/ 348 h 366"/>
              <a:gd name="T94" fmla="*/ 858 w 1122"/>
              <a:gd name="T95" fmla="*/ 354 h 366"/>
              <a:gd name="T96" fmla="*/ 876 w 1122"/>
              <a:gd name="T97" fmla="*/ 354 h 366"/>
              <a:gd name="T98" fmla="*/ 894 w 1122"/>
              <a:gd name="T99" fmla="*/ 354 h 366"/>
              <a:gd name="T100" fmla="*/ 912 w 1122"/>
              <a:gd name="T101" fmla="*/ 354 h 366"/>
              <a:gd name="T102" fmla="*/ 930 w 1122"/>
              <a:gd name="T103" fmla="*/ 360 h 366"/>
              <a:gd name="T104" fmla="*/ 948 w 1122"/>
              <a:gd name="T105" fmla="*/ 360 h 366"/>
              <a:gd name="T106" fmla="*/ 966 w 1122"/>
              <a:gd name="T107" fmla="*/ 360 h 366"/>
              <a:gd name="T108" fmla="*/ 984 w 1122"/>
              <a:gd name="T109" fmla="*/ 360 h 366"/>
              <a:gd name="T110" fmla="*/ 1002 w 1122"/>
              <a:gd name="T111" fmla="*/ 360 h 366"/>
              <a:gd name="T112" fmla="*/ 1026 w 1122"/>
              <a:gd name="T113" fmla="*/ 360 h 366"/>
              <a:gd name="T114" fmla="*/ 1044 w 1122"/>
              <a:gd name="T115" fmla="*/ 366 h 366"/>
              <a:gd name="T116" fmla="*/ 1062 w 1122"/>
              <a:gd name="T117" fmla="*/ 366 h 366"/>
              <a:gd name="T118" fmla="*/ 1080 w 1122"/>
              <a:gd name="T119" fmla="*/ 366 h 366"/>
              <a:gd name="T120" fmla="*/ 1098 w 1122"/>
              <a:gd name="T121" fmla="*/ 366 h 366"/>
              <a:gd name="T122" fmla="*/ 1116 w 1122"/>
              <a:gd name="T123" fmla="*/ 366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2" h="366">
                <a:moveTo>
                  <a:pt x="0" y="366"/>
                </a:moveTo>
                <a:lnTo>
                  <a:pt x="6" y="366"/>
                </a:lnTo>
                <a:lnTo>
                  <a:pt x="18" y="366"/>
                </a:lnTo>
                <a:lnTo>
                  <a:pt x="24" y="366"/>
                </a:lnTo>
                <a:lnTo>
                  <a:pt x="36" y="366"/>
                </a:lnTo>
                <a:lnTo>
                  <a:pt x="42" y="366"/>
                </a:lnTo>
                <a:lnTo>
                  <a:pt x="54" y="366"/>
                </a:lnTo>
                <a:lnTo>
                  <a:pt x="60" y="366"/>
                </a:lnTo>
                <a:lnTo>
                  <a:pt x="72" y="366"/>
                </a:lnTo>
                <a:lnTo>
                  <a:pt x="78" y="366"/>
                </a:lnTo>
                <a:lnTo>
                  <a:pt x="90" y="366"/>
                </a:lnTo>
                <a:lnTo>
                  <a:pt x="96" y="366"/>
                </a:lnTo>
                <a:lnTo>
                  <a:pt x="108" y="366"/>
                </a:lnTo>
                <a:lnTo>
                  <a:pt x="114" y="366"/>
                </a:lnTo>
                <a:lnTo>
                  <a:pt x="126" y="366"/>
                </a:lnTo>
                <a:lnTo>
                  <a:pt x="132" y="366"/>
                </a:lnTo>
                <a:lnTo>
                  <a:pt x="144" y="366"/>
                </a:lnTo>
                <a:lnTo>
                  <a:pt x="150" y="366"/>
                </a:lnTo>
                <a:lnTo>
                  <a:pt x="162" y="366"/>
                </a:lnTo>
                <a:lnTo>
                  <a:pt x="168" y="366"/>
                </a:lnTo>
                <a:lnTo>
                  <a:pt x="180" y="366"/>
                </a:lnTo>
                <a:lnTo>
                  <a:pt x="186" y="366"/>
                </a:lnTo>
                <a:lnTo>
                  <a:pt x="198" y="366"/>
                </a:lnTo>
                <a:lnTo>
                  <a:pt x="204" y="366"/>
                </a:lnTo>
                <a:lnTo>
                  <a:pt x="216" y="366"/>
                </a:lnTo>
                <a:lnTo>
                  <a:pt x="222" y="366"/>
                </a:lnTo>
                <a:lnTo>
                  <a:pt x="234" y="366"/>
                </a:lnTo>
                <a:lnTo>
                  <a:pt x="240" y="366"/>
                </a:lnTo>
                <a:lnTo>
                  <a:pt x="252" y="366"/>
                </a:lnTo>
                <a:lnTo>
                  <a:pt x="258" y="366"/>
                </a:lnTo>
                <a:lnTo>
                  <a:pt x="270" y="366"/>
                </a:lnTo>
                <a:lnTo>
                  <a:pt x="276" y="366"/>
                </a:lnTo>
                <a:lnTo>
                  <a:pt x="288" y="366"/>
                </a:lnTo>
                <a:lnTo>
                  <a:pt x="294" y="366"/>
                </a:lnTo>
                <a:lnTo>
                  <a:pt x="306" y="366"/>
                </a:lnTo>
                <a:lnTo>
                  <a:pt x="312" y="366"/>
                </a:lnTo>
                <a:lnTo>
                  <a:pt x="324" y="366"/>
                </a:lnTo>
                <a:lnTo>
                  <a:pt x="336" y="366"/>
                </a:lnTo>
                <a:lnTo>
                  <a:pt x="342" y="366"/>
                </a:lnTo>
                <a:lnTo>
                  <a:pt x="354" y="366"/>
                </a:lnTo>
                <a:lnTo>
                  <a:pt x="360" y="366"/>
                </a:lnTo>
                <a:lnTo>
                  <a:pt x="372" y="258"/>
                </a:lnTo>
                <a:lnTo>
                  <a:pt x="378" y="174"/>
                </a:lnTo>
                <a:lnTo>
                  <a:pt x="390" y="114"/>
                </a:lnTo>
                <a:lnTo>
                  <a:pt x="396" y="66"/>
                </a:lnTo>
                <a:lnTo>
                  <a:pt x="408" y="36"/>
                </a:lnTo>
                <a:lnTo>
                  <a:pt x="414" y="18"/>
                </a:lnTo>
                <a:lnTo>
                  <a:pt x="426" y="6"/>
                </a:lnTo>
                <a:lnTo>
                  <a:pt x="432" y="0"/>
                </a:lnTo>
                <a:lnTo>
                  <a:pt x="444" y="0"/>
                </a:lnTo>
                <a:lnTo>
                  <a:pt x="450" y="6"/>
                </a:lnTo>
                <a:lnTo>
                  <a:pt x="462" y="12"/>
                </a:lnTo>
                <a:lnTo>
                  <a:pt x="468" y="24"/>
                </a:lnTo>
                <a:lnTo>
                  <a:pt x="480" y="36"/>
                </a:lnTo>
                <a:lnTo>
                  <a:pt x="486" y="48"/>
                </a:lnTo>
                <a:lnTo>
                  <a:pt x="498" y="66"/>
                </a:lnTo>
                <a:lnTo>
                  <a:pt x="504" y="78"/>
                </a:lnTo>
                <a:lnTo>
                  <a:pt x="516" y="96"/>
                </a:lnTo>
                <a:lnTo>
                  <a:pt x="522" y="114"/>
                </a:lnTo>
                <a:lnTo>
                  <a:pt x="534" y="126"/>
                </a:lnTo>
                <a:lnTo>
                  <a:pt x="540" y="138"/>
                </a:lnTo>
                <a:lnTo>
                  <a:pt x="552" y="156"/>
                </a:lnTo>
                <a:lnTo>
                  <a:pt x="558" y="168"/>
                </a:lnTo>
                <a:lnTo>
                  <a:pt x="570" y="180"/>
                </a:lnTo>
                <a:lnTo>
                  <a:pt x="576" y="192"/>
                </a:lnTo>
                <a:lnTo>
                  <a:pt x="588" y="204"/>
                </a:lnTo>
                <a:lnTo>
                  <a:pt x="594" y="216"/>
                </a:lnTo>
                <a:lnTo>
                  <a:pt x="606" y="228"/>
                </a:lnTo>
                <a:lnTo>
                  <a:pt x="612" y="240"/>
                </a:lnTo>
                <a:lnTo>
                  <a:pt x="624" y="246"/>
                </a:lnTo>
                <a:lnTo>
                  <a:pt x="630" y="258"/>
                </a:lnTo>
                <a:lnTo>
                  <a:pt x="642" y="264"/>
                </a:lnTo>
                <a:lnTo>
                  <a:pt x="648" y="270"/>
                </a:lnTo>
                <a:lnTo>
                  <a:pt x="660" y="276"/>
                </a:lnTo>
                <a:lnTo>
                  <a:pt x="672" y="282"/>
                </a:lnTo>
                <a:lnTo>
                  <a:pt x="678" y="288"/>
                </a:lnTo>
                <a:lnTo>
                  <a:pt x="690" y="294"/>
                </a:lnTo>
                <a:lnTo>
                  <a:pt x="696" y="300"/>
                </a:lnTo>
                <a:lnTo>
                  <a:pt x="708" y="306"/>
                </a:lnTo>
                <a:lnTo>
                  <a:pt x="714" y="312"/>
                </a:lnTo>
                <a:lnTo>
                  <a:pt x="726" y="318"/>
                </a:lnTo>
                <a:lnTo>
                  <a:pt x="732" y="318"/>
                </a:lnTo>
                <a:lnTo>
                  <a:pt x="744" y="324"/>
                </a:lnTo>
                <a:lnTo>
                  <a:pt x="750" y="324"/>
                </a:lnTo>
                <a:lnTo>
                  <a:pt x="762" y="330"/>
                </a:lnTo>
                <a:lnTo>
                  <a:pt x="768" y="330"/>
                </a:lnTo>
                <a:lnTo>
                  <a:pt x="780" y="336"/>
                </a:lnTo>
                <a:lnTo>
                  <a:pt x="786" y="336"/>
                </a:lnTo>
                <a:lnTo>
                  <a:pt x="798" y="342"/>
                </a:lnTo>
                <a:lnTo>
                  <a:pt x="804" y="342"/>
                </a:lnTo>
                <a:lnTo>
                  <a:pt x="816" y="342"/>
                </a:lnTo>
                <a:lnTo>
                  <a:pt x="822" y="348"/>
                </a:lnTo>
                <a:lnTo>
                  <a:pt x="834" y="348"/>
                </a:lnTo>
                <a:lnTo>
                  <a:pt x="840" y="348"/>
                </a:lnTo>
                <a:lnTo>
                  <a:pt x="852" y="348"/>
                </a:lnTo>
                <a:lnTo>
                  <a:pt x="858" y="354"/>
                </a:lnTo>
                <a:lnTo>
                  <a:pt x="870" y="354"/>
                </a:lnTo>
                <a:lnTo>
                  <a:pt x="876" y="354"/>
                </a:lnTo>
                <a:lnTo>
                  <a:pt x="888" y="354"/>
                </a:lnTo>
                <a:lnTo>
                  <a:pt x="894" y="354"/>
                </a:lnTo>
                <a:lnTo>
                  <a:pt x="906" y="354"/>
                </a:lnTo>
                <a:lnTo>
                  <a:pt x="912" y="354"/>
                </a:lnTo>
                <a:lnTo>
                  <a:pt x="924" y="360"/>
                </a:lnTo>
                <a:lnTo>
                  <a:pt x="930" y="360"/>
                </a:lnTo>
                <a:lnTo>
                  <a:pt x="942" y="360"/>
                </a:lnTo>
                <a:lnTo>
                  <a:pt x="948" y="360"/>
                </a:lnTo>
                <a:lnTo>
                  <a:pt x="960" y="360"/>
                </a:lnTo>
                <a:lnTo>
                  <a:pt x="966" y="360"/>
                </a:lnTo>
                <a:lnTo>
                  <a:pt x="978" y="360"/>
                </a:lnTo>
                <a:lnTo>
                  <a:pt x="984" y="360"/>
                </a:lnTo>
                <a:lnTo>
                  <a:pt x="996" y="360"/>
                </a:lnTo>
                <a:lnTo>
                  <a:pt x="1002" y="360"/>
                </a:lnTo>
                <a:lnTo>
                  <a:pt x="1014" y="360"/>
                </a:lnTo>
                <a:lnTo>
                  <a:pt x="1026" y="360"/>
                </a:lnTo>
                <a:lnTo>
                  <a:pt x="1032" y="360"/>
                </a:lnTo>
                <a:lnTo>
                  <a:pt x="1044" y="366"/>
                </a:lnTo>
                <a:lnTo>
                  <a:pt x="1050" y="366"/>
                </a:lnTo>
                <a:lnTo>
                  <a:pt x="1062" y="366"/>
                </a:lnTo>
                <a:lnTo>
                  <a:pt x="1068" y="366"/>
                </a:lnTo>
                <a:lnTo>
                  <a:pt x="1080" y="366"/>
                </a:lnTo>
                <a:lnTo>
                  <a:pt x="1086" y="366"/>
                </a:lnTo>
                <a:lnTo>
                  <a:pt x="1098" y="366"/>
                </a:lnTo>
                <a:lnTo>
                  <a:pt x="1104" y="366"/>
                </a:lnTo>
                <a:lnTo>
                  <a:pt x="1116" y="366"/>
                </a:lnTo>
                <a:lnTo>
                  <a:pt x="1122" y="366"/>
                </a:lnTo>
              </a:path>
            </a:pathLst>
          </a:custGeom>
          <a:noFill/>
          <a:ln w="9525">
            <a:solidFill>
              <a:srgbClr val="0033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919" name="Freeform 247">
            <a:extLst>
              <a:ext uri="{FF2B5EF4-FFF2-40B4-BE49-F238E27FC236}">
                <a16:creationId xmlns:a16="http://schemas.microsoft.com/office/drawing/2014/main" id="{DF291327-760E-9245-9DCF-26769020353F}"/>
              </a:ext>
            </a:extLst>
          </p:cNvPr>
          <p:cNvSpPr>
            <a:spLocks/>
          </p:cNvSpPr>
          <p:nvPr/>
        </p:nvSpPr>
        <p:spPr bwMode="auto">
          <a:xfrm>
            <a:off x="6127750" y="4129088"/>
            <a:ext cx="2374900" cy="1028700"/>
          </a:xfrm>
          <a:custGeom>
            <a:avLst/>
            <a:gdLst>
              <a:gd name="T0" fmla="*/ 6 w 1122"/>
              <a:gd name="T1" fmla="*/ 756 h 864"/>
              <a:gd name="T2" fmla="*/ 24 w 1122"/>
              <a:gd name="T3" fmla="*/ 612 h 864"/>
              <a:gd name="T4" fmla="*/ 42 w 1122"/>
              <a:gd name="T5" fmla="*/ 534 h 864"/>
              <a:gd name="T6" fmla="*/ 60 w 1122"/>
              <a:gd name="T7" fmla="*/ 504 h 864"/>
              <a:gd name="T8" fmla="*/ 78 w 1122"/>
              <a:gd name="T9" fmla="*/ 498 h 864"/>
              <a:gd name="T10" fmla="*/ 96 w 1122"/>
              <a:gd name="T11" fmla="*/ 510 h 864"/>
              <a:gd name="T12" fmla="*/ 114 w 1122"/>
              <a:gd name="T13" fmla="*/ 534 h 864"/>
              <a:gd name="T14" fmla="*/ 132 w 1122"/>
              <a:gd name="T15" fmla="*/ 564 h 864"/>
              <a:gd name="T16" fmla="*/ 150 w 1122"/>
              <a:gd name="T17" fmla="*/ 594 h 864"/>
              <a:gd name="T18" fmla="*/ 168 w 1122"/>
              <a:gd name="T19" fmla="*/ 624 h 864"/>
              <a:gd name="T20" fmla="*/ 186 w 1122"/>
              <a:gd name="T21" fmla="*/ 438 h 864"/>
              <a:gd name="T22" fmla="*/ 204 w 1122"/>
              <a:gd name="T23" fmla="*/ 174 h 864"/>
              <a:gd name="T24" fmla="*/ 222 w 1122"/>
              <a:gd name="T25" fmla="*/ 42 h 864"/>
              <a:gd name="T26" fmla="*/ 240 w 1122"/>
              <a:gd name="T27" fmla="*/ 0 h 864"/>
              <a:gd name="T28" fmla="*/ 258 w 1122"/>
              <a:gd name="T29" fmla="*/ 12 h 864"/>
              <a:gd name="T30" fmla="*/ 276 w 1122"/>
              <a:gd name="T31" fmla="*/ 54 h 864"/>
              <a:gd name="T32" fmla="*/ 294 w 1122"/>
              <a:gd name="T33" fmla="*/ 120 h 864"/>
              <a:gd name="T34" fmla="*/ 312 w 1122"/>
              <a:gd name="T35" fmla="*/ 186 h 864"/>
              <a:gd name="T36" fmla="*/ 336 w 1122"/>
              <a:gd name="T37" fmla="*/ 258 h 864"/>
              <a:gd name="T38" fmla="*/ 354 w 1122"/>
              <a:gd name="T39" fmla="*/ 330 h 864"/>
              <a:gd name="T40" fmla="*/ 372 w 1122"/>
              <a:gd name="T41" fmla="*/ 288 h 864"/>
              <a:gd name="T42" fmla="*/ 390 w 1122"/>
              <a:gd name="T43" fmla="*/ 204 h 864"/>
              <a:gd name="T44" fmla="*/ 408 w 1122"/>
              <a:gd name="T45" fmla="*/ 180 h 864"/>
              <a:gd name="T46" fmla="*/ 426 w 1122"/>
              <a:gd name="T47" fmla="*/ 198 h 864"/>
              <a:gd name="T48" fmla="*/ 444 w 1122"/>
              <a:gd name="T49" fmla="*/ 234 h 864"/>
              <a:gd name="T50" fmla="*/ 462 w 1122"/>
              <a:gd name="T51" fmla="*/ 288 h 864"/>
              <a:gd name="T52" fmla="*/ 480 w 1122"/>
              <a:gd name="T53" fmla="*/ 342 h 864"/>
              <a:gd name="T54" fmla="*/ 498 w 1122"/>
              <a:gd name="T55" fmla="*/ 396 h 864"/>
              <a:gd name="T56" fmla="*/ 516 w 1122"/>
              <a:gd name="T57" fmla="*/ 450 h 864"/>
              <a:gd name="T58" fmla="*/ 534 w 1122"/>
              <a:gd name="T59" fmla="*/ 504 h 864"/>
              <a:gd name="T60" fmla="*/ 552 w 1122"/>
              <a:gd name="T61" fmla="*/ 552 h 864"/>
              <a:gd name="T62" fmla="*/ 570 w 1122"/>
              <a:gd name="T63" fmla="*/ 594 h 864"/>
              <a:gd name="T64" fmla="*/ 588 w 1122"/>
              <a:gd name="T65" fmla="*/ 630 h 864"/>
              <a:gd name="T66" fmla="*/ 606 w 1122"/>
              <a:gd name="T67" fmla="*/ 660 h 864"/>
              <a:gd name="T68" fmla="*/ 624 w 1122"/>
              <a:gd name="T69" fmla="*/ 690 h 864"/>
              <a:gd name="T70" fmla="*/ 642 w 1122"/>
              <a:gd name="T71" fmla="*/ 714 h 864"/>
              <a:gd name="T72" fmla="*/ 660 w 1122"/>
              <a:gd name="T73" fmla="*/ 738 h 864"/>
              <a:gd name="T74" fmla="*/ 678 w 1122"/>
              <a:gd name="T75" fmla="*/ 756 h 864"/>
              <a:gd name="T76" fmla="*/ 696 w 1122"/>
              <a:gd name="T77" fmla="*/ 774 h 864"/>
              <a:gd name="T78" fmla="*/ 714 w 1122"/>
              <a:gd name="T79" fmla="*/ 786 h 864"/>
              <a:gd name="T80" fmla="*/ 732 w 1122"/>
              <a:gd name="T81" fmla="*/ 798 h 864"/>
              <a:gd name="T82" fmla="*/ 750 w 1122"/>
              <a:gd name="T83" fmla="*/ 810 h 864"/>
              <a:gd name="T84" fmla="*/ 768 w 1122"/>
              <a:gd name="T85" fmla="*/ 816 h 864"/>
              <a:gd name="T86" fmla="*/ 786 w 1122"/>
              <a:gd name="T87" fmla="*/ 822 h 864"/>
              <a:gd name="T88" fmla="*/ 804 w 1122"/>
              <a:gd name="T89" fmla="*/ 828 h 864"/>
              <a:gd name="T90" fmla="*/ 822 w 1122"/>
              <a:gd name="T91" fmla="*/ 834 h 864"/>
              <a:gd name="T92" fmla="*/ 840 w 1122"/>
              <a:gd name="T93" fmla="*/ 840 h 864"/>
              <a:gd name="T94" fmla="*/ 858 w 1122"/>
              <a:gd name="T95" fmla="*/ 846 h 864"/>
              <a:gd name="T96" fmla="*/ 876 w 1122"/>
              <a:gd name="T97" fmla="*/ 846 h 864"/>
              <a:gd name="T98" fmla="*/ 894 w 1122"/>
              <a:gd name="T99" fmla="*/ 852 h 864"/>
              <a:gd name="T100" fmla="*/ 912 w 1122"/>
              <a:gd name="T101" fmla="*/ 852 h 864"/>
              <a:gd name="T102" fmla="*/ 930 w 1122"/>
              <a:gd name="T103" fmla="*/ 852 h 864"/>
              <a:gd name="T104" fmla="*/ 948 w 1122"/>
              <a:gd name="T105" fmla="*/ 858 h 864"/>
              <a:gd name="T106" fmla="*/ 966 w 1122"/>
              <a:gd name="T107" fmla="*/ 858 h 864"/>
              <a:gd name="T108" fmla="*/ 984 w 1122"/>
              <a:gd name="T109" fmla="*/ 858 h 864"/>
              <a:gd name="T110" fmla="*/ 1002 w 1122"/>
              <a:gd name="T111" fmla="*/ 858 h 864"/>
              <a:gd name="T112" fmla="*/ 1026 w 1122"/>
              <a:gd name="T113" fmla="*/ 858 h 864"/>
              <a:gd name="T114" fmla="*/ 1044 w 1122"/>
              <a:gd name="T115" fmla="*/ 864 h 864"/>
              <a:gd name="T116" fmla="*/ 1062 w 1122"/>
              <a:gd name="T117" fmla="*/ 864 h 864"/>
              <a:gd name="T118" fmla="*/ 1080 w 1122"/>
              <a:gd name="T119" fmla="*/ 864 h 864"/>
              <a:gd name="T120" fmla="*/ 1098 w 1122"/>
              <a:gd name="T121" fmla="*/ 864 h 864"/>
              <a:gd name="T122" fmla="*/ 1116 w 1122"/>
              <a:gd name="T123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2" h="864">
                <a:moveTo>
                  <a:pt x="0" y="864"/>
                </a:moveTo>
                <a:lnTo>
                  <a:pt x="6" y="756"/>
                </a:lnTo>
                <a:lnTo>
                  <a:pt x="18" y="672"/>
                </a:lnTo>
                <a:lnTo>
                  <a:pt x="24" y="612"/>
                </a:lnTo>
                <a:lnTo>
                  <a:pt x="36" y="564"/>
                </a:lnTo>
                <a:lnTo>
                  <a:pt x="42" y="534"/>
                </a:lnTo>
                <a:lnTo>
                  <a:pt x="54" y="516"/>
                </a:lnTo>
                <a:lnTo>
                  <a:pt x="60" y="504"/>
                </a:lnTo>
                <a:lnTo>
                  <a:pt x="72" y="498"/>
                </a:lnTo>
                <a:lnTo>
                  <a:pt x="78" y="498"/>
                </a:lnTo>
                <a:lnTo>
                  <a:pt x="90" y="504"/>
                </a:lnTo>
                <a:lnTo>
                  <a:pt x="96" y="510"/>
                </a:lnTo>
                <a:lnTo>
                  <a:pt x="108" y="522"/>
                </a:lnTo>
                <a:lnTo>
                  <a:pt x="114" y="534"/>
                </a:lnTo>
                <a:lnTo>
                  <a:pt x="126" y="546"/>
                </a:lnTo>
                <a:lnTo>
                  <a:pt x="132" y="564"/>
                </a:lnTo>
                <a:lnTo>
                  <a:pt x="144" y="576"/>
                </a:lnTo>
                <a:lnTo>
                  <a:pt x="150" y="594"/>
                </a:lnTo>
                <a:lnTo>
                  <a:pt x="162" y="612"/>
                </a:lnTo>
                <a:lnTo>
                  <a:pt x="168" y="624"/>
                </a:lnTo>
                <a:lnTo>
                  <a:pt x="180" y="636"/>
                </a:lnTo>
                <a:lnTo>
                  <a:pt x="186" y="438"/>
                </a:lnTo>
                <a:lnTo>
                  <a:pt x="198" y="282"/>
                </a:lnTo>
                <a:lnTo>
                  <a:pt x="204" y="174"/>
                </a:lnTo>
                <a:lnTo>
                  <a:pt x="216" y="96"/>
                </a:lnTo>
                <a:lnTo>
                  <a:pt x="222" y="42"/>
                </a:lnTo>
                <a:lnTo>
                  <a:pt x="234" y="12"/>
                </a:lnTo>
                <a:lnTo>
                  <a:pt x="240" y="0"/>
                </a:lnTo>
                <a:lnTo>
                  <a:pt x="252" y="0"/>
                </a:lnTo>
                <a:lnTo>
                  <a:pt x="258" y="12"/>
                </a:lnTo>
                <a:lnTo>
                  <a:pt x="270" y="30"/>
                </a:lnTo>
                <a:lnTo>
                  <a:pt x="276" y="54"/>
                </a:lnTo>
                <a:lnTo>
                  <a:pt x="288" y="84"/>
                </a:lnTo>
                <a:lnTo>
                  <a:pt x="294" y="120"/>
                </a:lnTo>
                <a:lnTo>
                  <a:pt x="306" y="150"/>
                </a:lnTo>
                <a:lnTo>
                  <a:pt x="312" y="186"/>
                </a:lnTo>
                <a:lnTo>
                  <a:pt x="324" y="222"/>
                </a:lnTo>
                <a:lnTo>
                  <a:pt x="336" y="258"/>
                </a:lnTo>
                <a:lnTo>
                  <a:pt x="342" y="294"/>
                </a:lnTo>
                <a:lnTo>
                  <a:pt x="354" y="330"/>
                </a:lnTo>
                <a:lnTo>
                  <a:pt x="360" y="366"/>
                </a:lnTo>
                <a:lnTo>
                  <a:pt x="372" y="288"/>
                </a:lnTo>
                <a:lnTo>
                  <a:pt x="378" y="234"/>
                </a:lnTo>
                <a:lnTo>
                  <a:pt x="390" y="204"/>
                </a:lnTo>
                <a:lnTo>
                  <a:pt x="396" y="186"/>
                </a:lnTo>
                <a:lnTo>
                  <a:pt x="408" y="180"/>
                </a:lnTo>
                <a:lnTo>
                  <a:pt x="414" y="186"/>
                </a:lnTo>
                <a:lnTo>
                  <a:pt x="426" y="198"/>
                </a:lnTo>
                <a:lnTo>
                  <a:pt x="432" y="210"/>
                </a:lnTo>
                <a:lnTo>
                  <a:pt x="444" y="234"/>
                </a:lnTo>
                <a:lnTo>
                  <a:pt x="450" y="258"/>
                </a:lnTo>
                <a:lnTo>
                  <a:pt x="462" y="288"/>
                </a:lnTo>
                <a:lnTo>
                  <a:pt x="468" y="312"/>
                </a:lnTo>
                <a:lnTo>
                  <a:pt x="480" y="342"/>
                </a:lnTo>
                <a:lnTo>
                  <a:pt x="486" y="372"/>
                </a:lnTo>
                <a:lnTo>
                  <a:pt x="498" y="396"/>
                </a:lnTo>
                <a:lnTo>
                  <a:pt x="504" y="426"/>
                </a:lnTo>
                <a:lnTo>
                  <a:pt x="516" y="450"/>
                </a:lnTo>
                <a:lnTo>
                  <a:pt x="522" y="480"/>
                </a:lnTo>
                <a:lnTo>
                  <a:pt x="534" y="504"/>
                </a:lnTo>
                <a:lnTo>
                  <a:pt x="540" y="528"/>
                </a:lnTo>
                <a:lnTo>
                  <a:pt x="552" y="552"/>
                </a:lnTo>
                <a:lnTo>
                  <a:pt x="558" y="570"/>
                </a:lnTo>
                <a:lnTo>
                  <a:pt x="570" y="594"/>
                </a:lnTo>
                <a:lnTo>
                  <a:pt x="576" y="612"/>
                </a:lnTo>
                <a:lnTo>
                  <a:pt x="588" y="630"/>
                </a:lnTo>
                <a:lnTo>
                  <a:pt x="594" y="648"/>
                </a:lnTo>
                <a:lnTo>
                  <a:pt x="606" y="660"/>
                </a:lnTo>
                <a:lnTo>
                  <a:pt x="612" y="678"/>
                </a:lnTo>
                <a:lnTo>
                  <a:pt x="624" y="690"/>
                </a:lnTo>
                <a:lnTo>
                  <a:pt x="630" y="702"/>
                </a:lnTo>
                <a:lnTo>
                  <a:pt x="642" y="714"/>
                </a:lnTo>
                <a:lnTo>
                  <a:pt x="648" y="726"/>
                </a:lnTo>
                <a:lnTo>
                  <a:pt x="660" y="738"/>
                </a:lnTo>
                <a:lnTo>
                  <a:pt x="672" y="750"/>
                </a:lnTo>
                <a:lnTo>
                  <a:pt x="678" y="756"/>
                </a:lnTo>
                <a:lnTo>
                  <a:pt x="690" y="762"/>
                </a:lnTo>
                <a:lnTo>
                  <a:pt x="696" y="774"/>
                </a:lnTo>
                <a:lnTo>
                  <a:pt x="708" y="780"/>
                </a:lnTo>
                <a:lnTo>
                  <a:pt x="714" y="786"/>
                </a:lnTo>
                <a:lnTo>
                  <a:pt x="726" y="792"/>
                </a:lnTo>
                <a:lnTo>
                  <a:pt x="732" y="798"/>
                </a:lnTo>
                <a:lnTo>
                  <a:pt x="744" y="804"/>
                </a:lnTo>
                <a:lnTo>
                  <a:pt x="750" y="810"/>
                </a:lnTo>
                <a:lnTo>
                  <a:pt x="762" y="810"/>
                </a:lnTo>
                <a:lnTo>
                  <a:pt x="768" y="816"/>
                </a:lnTo>
                <a:lnTo>
                  <a:pt x="780" y="822"/>
                </a:lnTo>
                <a:lnTo>
                  <a:pt x="786" y="822"/>
                </a:lnTo>
                <a:lnTo>
                  <a:pt x="798" y="828"/>
                </a:lnTo>
                <a:lnTo>
                  <a:pt x="804" y="828"/>
                </a:lnTo>
                <a:lnTo>
                  <a:pt x="816" y="834"/>
                </a:lnTo>
                <a:lnTo>
                  <a:pt x="822" y="834"/>
                </a:lnTo>
                <a:lnTo>
                  <a:pt x="834" y="840"/>
                </a:lnTo>
                <a:lnTo>
                  <a:pt x="840" y="840"/>
                </a:lnTo>
                <a:lnTo>
                  <a:pt x="852" y="840"/>
                </a:lnTo>
                <a:lnTo>
                  <a:pt x="858" y="846"/>
                </a:lnTo>
                <a:lnTo>
                  <a:pt x="870" y="846"/>
                </a:lnTo>
                <a:lnTo>
                  <a:pt x="876" y="846"/>
                </a:lnTo>
                <a:lnTo>
                  <a:pt x="888" y="846"/>
                </a:lnTo>
                <a:lnTo>
                  <a:pt x="894" y="852"/>
                </a:lnTo>
                <a:lnTo>
                  <a:pt x="906" y="852"/>
                </a:lnTo>
                <a:lnTo>
                  <a:pt x="912" y="852"/>
                </a:lnTo>
                <a:lnTo>
                  <a:pt x="924" y="852"/>
                </a:lnTo>
                <a:lnTo>
                  <a:pt x="930" y="852"/>
                </a:lnTo>
                <a:lnTo>
                  <a:pt x="942" y="852"/>
                </a:lnTo>
                <a:lnTo>
                  <a:pt x="948" y="858"/>
                </a:lnTo>
                <a:lnTo>
                  <a:pt x="960" y="858"/>
                </a:lnTo>
                <a:lnTo>
                  <a:pt x="966" y="858"/>
                </a:lnTo>
                <a:lnTo>
                  <a:pt x="978" y="858"/>
                </a:lnTo>
                <a:lnTo>
                  <a:pt x="984" y="858"/>
                </a:lnTo>
                <a:lnTo>
                  <a:pt x="996" y="858"/>
                </a:lnTo>
                <a:lnTo>
                  <a:pt x="1002" y="858"/>
                </a:lnTo>
                <a:lnTo>
                  <a:pt x="1014" y="858"/>
                </a:lnTo>
                <a:lnTo>
                  <a:pt x="1026" y="858"/>
                </a:lnTo>
                <a:lnTo>
                  <a:pt x="1032" y="858"/>
                </a:lnTo>
                <a:lnTo>
                  <a:pt x="1044" y="864"/>
                </a:lnTo>
                <a:lnTo>
                  <a:pt x="1050" y="864"/>
                </a:lnTo>
                <a:lnTo>
                  <a:pt x="1062" y="864"/>
                </a:lnTo>
                <a:lnTo>
                  <a:pt x="1068" y="864"/>
                </a:lnTo>
                <a:lnTo>
                  <a:pt x="1080" y="864"/>
                </a:lnTo>
                <a:lnTo>
                  <a:pt x="1086" y="864"/>
                </a:lnTo>
                <a:lnTo>
                  <a:pt x="1098" y="864"/>
                </a:lnTo>
                <a:lnTo>
                  <a:pt x="1104" y="864"/>
                </a:lnTo>
                <a:lnTo>
                  <a:pt x="1116" y="864"/>
                </a:lnTo>
                <a:lnTo>
                  <a:pt x="1122" y="864"/>
                </a:lnTo>
              </a:path>
            </a:pathLst>
          </a:custGeom>
          <a:noFill/>
          <a:ln w="19050" cmpd="sng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920" name="Text Box 248">
            <a:extLst>
              <a:ext uri="{FF2B5EF4-FFF2-40B4-BE49-F238E27FC236}">
                <a16:creationId xmlns:a16="http://schemas.microsoft.com/office/drawing/2014/main" id="{32DBAC5C-1154-7C4A-8C3E-B277C531E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900" y="4230688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it-IT" altLang="it-IT" i="1"/>
              <a:t>y(t)</a:t>
            </a:r>
          </a:p>
        </p:txBody>
      </p:sp>
      <p:sp>
        <p:nvSpPr>
          <p:cNvPr id="28717" name="Rectangle 45">
            <a:extLst>
              <a:ext uri="{FF2B5EF4-FFF2-40B4-BE49-F238E27FC236}">
                <a16:creationId xmlns:a16="http://schemas.microsoft.com/office/drawing/2014/main" id="{CF6655A5-8EB3-D64C-A090-98B76E0DE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9" y="2049463"/>
            <a:ext cx="716543" cy="36997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F</a:t>
            </a:r>
            <a:r>
              <a:rPr lang="it-IT" altLang="it-IT" baseline="30000"/>
              <a:t>*</a:t>
            </a:r>
            <a:r>
              <a:rPr lang="it-IT" altLang="it-IT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2741646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>
            <a:extLst>
              <a:ext uri="{FF2B5EF4-FFF2-40B4-BE49-F238E27FC236}">
                <a16:creationId xmlns:a16="http://schemas.microsoft.com/office/drawing/2014/main" id="{31E76DA0-F845-474C-9912-ECC149033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FdT a Tempo Discreto </a:t>
            </a:r>
          </a:p>
        </p:txBody>
      </p:sp>
      <p:graphicFrame>
        <p:nvGraphicFramePr>
          <p:cNvPr id="64515" name="Object 2051">
            <a:extLst>
              <a:ext uri="{FF2B5EF4-FFF2-40B4-BE49-F238E27FC236}">
                <a16:creationId xmlns:a16="http://schemas.microsoft.com/office/drawing/2014/main" id="{78D5C532-055A-3B41-9ACB-E90F7DC6E596}"/>
              </a:ext>
            </a:extLst>
          </p:cNvPr>
          <p:cNvGraphicFramePr>
            <a:graphicFrameLocks/>
          </p:cNvGraphicFramePr>
          <p:nvPr/>
        </p:nvGraphicFramePr>
        <p:xfrm>
          <a:off x="1765301" y="1360488"/>
          <a:ext cx="48688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9" name="Equation" r:id="rId3" imgW="112344200" imgH="19900900" progId="Equation.DSMT4">
                  <p:embed/>
                </p:oleObj>
              </mc:Choice>
              <mc:Fallback>
                <p:oleObj name="Equation" r:id="rId3" imgW="112344200" imgH="19900900" progId="Equation.DSMT4">
                  <p:embed/>
                  <p:pic>
                    <p:nvPicPr>
                      <p:cNvPr id="64515" name="Object 2051">
                        <a:extLst>
                          <a:ext uri="{FF2B5EF4-FFF2-40B4-BE49-F238E27FC236}">
                            <a16:creationId xmlns:a16="http://schemas.microsoft.com/office/drawing/2014/main" id="{78D5C532-055A-3B41-9ACB-E90F7DC6E59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1" y="1360488"/>
                        <a:ext cx="48688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5" name="Object 2061">
            <a:extLst>
              <a:ext uri="{FF2B5EF4-FFF2-40B4-BE49-F238E27FC236}">
                <a16:creationId xmlns:a16="http://schemas.microsoft.com/office/drawing/2014/main" id="{F7A01E98-ADA8-2B4B-A982-1A9EDC281A14}"/>
              </a:ext>
            </a:extLst>
          </p:cNvPr>
          <p:cNvGraphicFramePr>
            <a:graphicFrameLocks/>
          </p:cNvGraphicFramePr>
          <p:nvPr/>
        </p:nvGraphicFramePr>
        <p:xfrm>
          <a:off x="2209801" y="3470276"/>
          <a:ext cx="6170613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0" name="Equation" r:id="rId5" imgW="141897100" imgH="17551400" progId="Equation.DSMT4">
                  <p:embed/>
                </p:oleObj>
              </mc:Choice>
              <mc:Fallback>
                <p:oleObj name="Equation" r:id="rId5" imgW="141897100" imgH="17551400" progId="Equation.DSMT4">
                  <p:embed/>
                  <p:pic>
                    <p:nvPicPr>
                      <p:cNvPr id="64525" name="Object 2061">
                        <a:extLst>
                          <a:ext uri="{FF2B5EF4-FFF2-40B4-BE49-F238E27FC236}">
                            <a16:creationId xmlns:a16="http://schemas.microsoft.com/office/drawing/2014/main" id="{F7A01E98-ADA8-2B4B-A982-1A9EDC281A1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3470276"/>
                        <a:ext cx="6170613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6" name="Object 2062">
            <a:extLst>
              <a:ext uri="{FF2B5EF4-FFF2-40B4-BE49-F238E27FC236}">
                <a16:creationId xmlns:a16="http://schemas.microsoft.com/office/drawing/2014/main" id="{41EF7021-ECCE-4546-8D4D-360C96839455}"/>
              </a:ext>
            </a:extLst>
          </p:cNvPr>
          <p:cNvGraphicFramePr>
            <a:graphicFrameLocks/>
          </p:cNvGraphicFramePr>
          <p:nvPr/>
        </p:nvGraphicFramePr>
        <p:xfrm>
          <a:off x="4495800" y="4243388"/>
          <a:ext cx="33591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1" name="Equation" r:id="rId7" imgW="77241400" imgH="17551400" progId="Equation.DSMT4">
                  <p:embed/>
                </p:oleObj>
              </mc:Choice>
              <mc:Fallback>
                <p:oleObj name="Equation" r:id="rId7" imgW="77241400" imgH="17551400" progId="Equation.DSMT4">
                  <p:embed/>
                  <p:pic>
                    <p:nvPicPr>
                      <p:cNvPr id="64526" name="Object 2062">
                        <a:extLst>
                          <a:ext uri="{FF2B5EF4-FFF2-40B4-BE49-F238E27FC236}">
                            <a16:creationId xmlns:a16="http://schemas.microsoft.com/office/drawing/2014/main" id="{41EF7021-ECCE-4546-8D4D-360C9683945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243388"/>
                        <a:ext cx="33591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8" name="Rectangle 2064">
            <a:extLst>
              <a:ext uri="{FF2B5EF4-FFF2-40B4-BE49-F238E27FC236}">
                <a16:creationId xmlns:a16="http://schemas.microsoft.com/office/drawing/2014/main" id="{5C1FDA1B-84F5-B74E-AFAF-E96B4D82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4419601"/>
            <a:ext cx="131286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>
                <a:latin typeface="Times New Roman" panose="02020603050405020304" pitchFamily="18" charset="0"/>
              </a:rPr>
              <a:t>k=l+i , k-i=l</a:t>
            </a:r>
          </a:p>
        </p:txBody>
      </p:sp>
      <p:sp>
        <p:nvSpPr>
          <p:cNvPr id="64531" name="Freeform 2067">
            <a:extLst>
              <a:ext uri="{FF2B5EF4-FFF2-40B4-BE49-F238E27FC236}">
                <a16:creationId xmlns:a16="http://schemas.microsoft.com/office/drawing/2014/main" id="{4C8137E7-394D-7D45-8198-D6006B92E4B3}"/>
              </a:ext>
            </a:extLst>
          </p:cNvPr>
          <p:cNvSpPr>
            <a:spLocks/>
          </p:cNvSpPr>
          <p:nvPr/>
        </p:nvSpPr>
        <p:spPr bwMode="auto">
          <a:xfrm>
            <a:off x="6262688" y="4965700"/>
            <a:ext cx="1433512" cy="63500"/>
          </a:xfrm>
          <a:custGeom>
            <a:avLst/>
            <a:gdLst>
              <a:gd name="T0" fmla="*/ 0 w 849"/>
              <a:gd name="T1" fmla="*/ 0 h 93"/>
              <a:gd name="T2" fmla="*/ 5 w 849"/>
              <a:gd name="T3" fmla="*/ 19 h 93"/>
              <a:gd name="T4" fmla="*/ 23 w 849"/>
              <a:gd name="T5" fmla="*/ 33 h 93"/>
              <a:gd name="T6" fmla="*/ 45 w 849"/>
              <a:gd name="T7" fmla="*/ 46 h 93"/>
              <a:gd name="T8" fmla="*/ 72 w 849"/>
              <a:gd name="T9" fmla="*/ 46 h 93"/>
              <a:gd name="T10" fmla="*/ 352 w 849"/>
              <a:gd name="T11" fmla="*/ 46 h 93"/>
              <a:gd name="T12" fmla="*/ 379 w 849"/>
              <a:gd name="T13" fmla="*/ 52 h 93"/>
              <a:gd name="T14" fmla="*/ 402 w 849"/>
              <a:gd name="T15" fmla="*/ 59 h 93"/>
              <a:gd name="T16" fmla="*/ 420 w 849"/>
              <a:gd name="T17" fmla="*/ 72 h 93"/>
              <a:gd name="T18" fmla="*/ 424 w 849"/>
              <a:gd name="T19" fmla="*/ 92 h 93"/>
              <a:gd name="T20" fmla="*/ 429 w 849"/>
              <a:gd name="T21" fmla="*/ 72 h 93"/>
              <a:gd name="T22" fmla="*/ 447 w 849"/>
              <a:gd name="T23" fmla="*/ 59 h 93"/>
              <a:gd name="T24" fmla="*/ 465 w 849"/>
              <a:gd name="T25" fmla="*/ 52 h 93"/>
              <a:gd name="T26" fmla="*/ 492 w 849"/>
              <a:gd name="T27" fmla="*/ 46 h 93"/>
              <a:gd name="T28" fmla="*/ 776 w 849"/>
              <a:gd name="T29" fmla="*/ 46 h 93"/>
              <a:gd name="T30" fmla="*/ 803 w 849"/>
              <a:gd name="T31" fmla="*/ 46 h 93"/>
              <a:gd name="T32" fmla="*/ 825 w 849"/>
              <a:gd name="T33" fmla="*/ 33 h 93"/>
              <a:gd name="T34" fmla="*/ 843 w 849"/>
              <a:gd name="T35" fmla="*/ 19 h 93"/>
              <a:gd name="T36" fmla="*/ 848 w 849"/>
              <a:gd name="T3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49" h="93">
                <a:moveTo>
                  <a:pt x="0" y="0"/>
                </a:moveTo>
                <a:lnTo>
                  <a:pt x="5" y="19"/>
                </a:lnTo>
                <a:lnTo>
                  <a:pt x="23" y="33"/>
                </a:lnTo>
                <a:lnTo>
                  <a:pt x="45" y="46"/>
                </a:lnTo>
                <a:lnTo>
                  <a:pt x="72" y="46"/>
                </a:lnTo>
                <a:lnTo>
                  <a:pt x="352" y="46"/>
                </a:lnTo>
                <a:lnTo>
                  <a:pt x="379" y="52"/>
                </a:lnTo>
                <a:lnTo>
                  <a:pt x="402" y="59"/>
                </a:lnTo>
                <a:lnTo>
                  <a:pt x="420" y="72"/>
                </a:lnTo>
                <a:lnTo>
                  <a:pt x="424" y="92"/>
                </a:lnTo>
                <a:lnTo>
                  <a:pt x="429" y="72"/>
                </a:lnTo>
                <a:lnTo>
                  <a:pt x="447" y="59"/>
                </a:lnTo>
                <a:lnTo>
                  <a:pt x="465" y="52"/>
                </a:lnTo>
                <a:lnTo>
                  <a:pt x="492" y="46"/>
                </a:lnTo>
                <a:lnTo>
                  <a:pt x="776" y="46"/>
                </a:lnTo>
                <a:lnTo>
                  <a:pt x="803" y="46"/>
                </a:lnTo>
                <a:lnTo>
                  <a:pt x="825" y="33"/>
                </a:lnTo>
                <a:lnTo>
                  <a:pt x="843" y="19"/>
                </a:lnTo>
                <a:lnTo>
                  <a:pt x="848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532" name="Rectangle 2068">
            <a:extLst>
              <a:ext uri="{FF2B5EF4-FFF2-40B4-BE49-F238E27FC236}">
                <a16:creationId xmlns:a16="http://schemas.microsoft.com/office/drawing/2014/main" id="{9F06DC00-9402-4545-964D-549FD20ED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4" y="4938714"/>
            <a:ext cx="4065215" cy="38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Y</a:t>
            </a:r>
            <a:r>
              <a:rPr lang="it-IT" altLang="it-IT" baseline="30000"/>
              <a:t>*</a:t>
            </a:r>
            <a:r>
              <a:rPr lang="it-IT" altLang="it-IT"/>
              <a:t>(s)    =      F</a:t>
            </a:r>
            <a:r>
              <a:rPr lang="it-IT" altLang="it-IT" baseline="30000"/>
              <a:t>*</a:t>
            </a:r>
            <a:r>
              <a:rPr lang="it-IT" altLang="it-IT"/>
              <a:t>(s)      </a:t>
            </a:r>
            <a:r>
              <a:rPr lang="it-IT" altLang="it-IT" sz="2800" baseline="30000"/>
              <a:t>.</a:t>
            </a:r>
            <a:r>
              <a:rPr lang="it-IT" altLang="it-IT"/>
              <a:t>       U</a:t>
            </a:r>
            <a:r>
              <a:rPr lang="it-IT" altLang="it-IT" baseline="30000"/>
              <a:t>*</a:t>
            </a:r>
            <a:r>
              <a:rPr lang="it-IT" altLang="it-IT"/>
              <a:t>(s)</a:t>
            </a:r>
          </a:p>
        </p:txBody>
      </p:sp>
      <p:sp>
        <p:nvSpPr>
          <p:cNvPr id="64533" name="Rectangle 2069">
            <a:extLst>
              <a:ext uri="{FF2B5EF4-FFF2-40B4-BE49-F238E27FC236}">
                <a16:creationId xmlns:a16="http://schemas.microsoft.com/office/drawing/2014/main" id="{525AC964-8AB8-3A41-B363-9E3EA2BDD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264" y="5718176"/>
            <a:ext cx="7635875" cy="64697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it-IT" altLang="it-IT"/>
              <a:t>Tra le uscite dei due campionatori vale una relazione analoga alle usuali funzioni di trasferimento</a:t>
            </a:r>
          </a:p>
        </p:txBody>
      </p:sp>
      <p:sp>
        <p:nvSpPr>
          <p:cNvPr id="64534" name="Rectangle 2070">
            <a:extLst>
              <a:ext uri="{FF2B5EF4-FFF2-40B4-BE49-F238E27FC236}">
                <a16:creationId xmlns:a16="http://schemas.microsoft.com/office/drawing/2014/main" id="{55D93481-8BE3-6745-A6DD-E4DE62F28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63" y="5311776"/>
            <a:ext cx="189154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Y(z)=F(z) U(z)</a:t>
            </a:r>
          </a:p>
        </p:txBody>
      </p:sp>
      <p:graphicFrame>
        <p:nvGraphicFramePr>
          <p:cNvPr id="64535" name="Object 2071">
            <a:extLst>
              <a:ext uri="{FF2B5EF4-FFF2-40B4-BE49-F238E27FC236}">
                <a16:creationId xmlns:a16="http://schemas.microsoft.com/office/drawing/2014/main" id="{5C8EC869-9A13-7247-8B34-1ACF02788771}"/>
              </a:ext>
            </a:extLst>
          </p:cNvPr>
          <p:cNvGraphicFramePr>
            <a:graphicFrameLocks/>
          </p:cNvGraphicFramePr>
          <p:nvPr/>
        </p:nvGraphicFramePr>
        <p:xfrm>
          <a:off x="1795463" y="550863"/>
          <a:ext cx="2944812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2" name="Equation" r:id="rId9" imgW="67589400" imgH="19900900" progId="Equation.DSMT4">
                  <p:embed/>
                </p:oleObj>
              </mc:Choice>
              <mc:Fallback>
                <p:oleObj name="Equation" r:id="rId9" imgW="67589400" imgH="19900900" progId="Equation.DSMT4">
                  <p:embed/>
                  <p:pic>
                    <p:nvPicPr>
                      <p:cNvPr id="64535" name="Object 2071">
                        <a:extLst>
                          <a:ext uri="{FF2B5EF4-FFF2-40B4-BE49-F238E27FC236}">
                            <a16:creationId xmlns:a16="http://schemas.microsoft.com/office/drawing/2014/main" id="{5C8EC869-9A13-7247-8B34-1ACF0278877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550863"/>
                        <a:ext cx="2944812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619" name="Group 2155">
            <a:extLst>
              <a:ext uri="{FF2B5EF4-FFF2-40B4-BE49-F238E27FC236}">
                <a16:creationId xmlns:a16="http://schemas.microsoft.com/office/drawing/2014/main" id="{5E1E0010-04E5-794D-B58D-519A6592DCD4}"/>
              </a:ext>
            </a:extLst>
          </p:cNvPr>
          <p:cNvGrpSpPr>
            <a:grpSpLocks/>
          </p:cNvGrpSpPr>
          <p:nvPr/>
        </p:nvGrpSpPr>
        <p:grpSpPr bwMode="auto">
          <a:xfrm>
            <a:off x="6927850" y="736601"/>
            <a:ext cx="3225800" cy="1694499"/>
            <a:chOff x="3404" y="464"/>
            <a:chExt cx="2032" cy="762"/>
          </a:xfrm>
        </p:grpSpPr>
        <p:sp>
          <p:nvSpPr>
            <p:cNvPr id="64584" name="Line 2120">
              <a:extLst>
                <a:ext uri="{FF2B5EF4-FFF2-40B4-BE49-F238E27FC236}">
                  <a16:creationId xmlns:a16="http://schemas.microsoft.com/office/drawing/2014/main" id="{43B8C9FB-7147-7C46-ADA9-D54E04692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0" y="1125"/>
              <a:ext cx="18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585" name="Line 2121">
              <a:extLst>
                <a:ext uri="{FF2B5EF4-FFF2-40B4-BE49-F238E27FC236}">
                  <a16:creationId xmlns:a16="http://schemas.microsoft.com/office/drawing/2014/main" id="{45A24B88-371F-8F4C-8C21-13E1D3FF9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0" y="464"/>
              <a:ext cx="1" cy="6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586" name="Line 2122">
              <a:extLst>
                <a:ext uri="{FF2B5EF4-FFF2-40B4-BE49-F238E27FC236}">
                  <a16:creationId xmlns:a16="http://schemas.microsoft.com/office/drawing/2014/main" id="{0F3E9C5A-4D51-2745-B41C-01CD76008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0" y="1125"/>
              <a:ext cx="18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587" name="Line 2123">
              <a:extLst>
                <a:ext uri="{FF2B5EF4-FFF2-40B4-BE49-F238E27FC236}">
                  <a16:creationId xmlns:a16="http://schemas.microsoft.com/office/drawing/2014/main" id="{C5342E23-7AC6-9447-80A8-C7A97E442E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0" y="464"/>
              <a:ext cx="1" cy="6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588" name="Line 2124">
              <a:extLst>
                <a:ext uri="{FF2B5EF4-FFF2-40B4-BE49-F238E27FC236}">
                  <a16:creationId xmlns:a16="http://schemas.microsoft.com/office/drawing/2014/main" id="{EF08DEAE-94DE-B740-B837-C781F4209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0" y="1125"/>
              <a:ext cx="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589" name="Line 2125">
              <a:extLst>
                <a:ext uri="{FF2B5EF4-FFF2-40B4-BE49-F238E27FC236}">
                  <a16:creationId xmlns:a16="http://schemas.microsoft.com/office/drawing/2014/main" id="{8767F7F9-32BF-0945-99F0-F3C7E4017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0" y="1116"/>
              <a:ext cx="1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590" name="Rectangle 2126">
              <a:extLst>
                <a:ext uri="{FF2B5EF4-FFF2-40B4-BE49-F238E27FC236}">
                  <a16:creationId xmlns:a16="http://schemas.microsoft.com/office/drawing/2014/main" id="{D9631E9E-400B-9442-A8E0-8C65E4E40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1143"/>
              <a:ext cx="54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it-IT" altLang="it-IT" sz="120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it-IT" altLang="it-IT"/>
            </a:p>
          </p:txBody>
        </p:sp>
        <p:sp>
          <p:nvSpPr>
            <p:cNvPr id="64591" name="Line 2127">
              <a:extLst>
                <a:ext uri="{FF2B5EF4-FFF2-40B4-BE49-F238E27FC236}">
                  <a16:creationId xmlns:a16="http://schemas.microsoft.com/office/drawing/2014/main" id="{C0DDF3FA-5249-A04F-9E6A-50585D51B6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8" y="1116"/>
              <a:ext cx="1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592" name="Rectangle 2128">
              <a:extLst>
                <a:ext uri="{FF2B5EF4-FFF2-40B4-BE49-F238E27FC236}">
                  <a16:creationId xmlns:a16="http://schemas.microsoft.com/office/drawing/2014/main" id="{1006A06C-7387-424D-BDAF-B229F1A3B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" y="1143"/>
              <a:ext cx="107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it-IT" altLang="it-IT" sz="1200">
                  <a:solidFill>
                    <a:srgbClr val="000000"/>
                  </a:solidFill>
                  <a:latin typeface="Helvetica" pitchFamily="2" charset="0"/>
                </a:rPr>
                <a:t>50</a:t>
              </a:r>
              <a:endParaRPr lang="it-IT" altLang="it-IT"/>
            </a:p>
          </p:txBody>
        </p:sp>
        <p:sp>
          <p:nvSpPr>
            <p:cNvPr id="64593" name="Line 2129">
              <a:extLst>
                <a:ext uri="{FF2B5EF4-FFF2-40B4-BE49-F238E27FC236}">
                  <a16:creationId xmlns:a16="http://schemas.microsoft.com/office/drawing/2014/main" id="{9AC7D8B3-33E9-C640-B78D-CAACF9DC11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8" y="1116"/>
              <a:ext cx="1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594" name="Rectangle 2130">
              <a:extLst>
                <a:ext uri="{FF2B5EF4-FFF2-40B4-BE49-F238E27FC236}">
                  <a16:creationId xmlns:a16="http://schemas.microsoft.com/office/drawing/2014/main" id="{834D49EE-0ADF-EE4A-9A45-90B9AA1C6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" y="1143"/>
              <a:ext cx="161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it-IT" altLang="it-IT" sz="1200">
                  <a:solidFill>
                    <a:srgbClr val="000000"/>
                  </a:solidFill>
                  <a:latin typeface="Helvetica" pitchFamily="2" charset="0"/>
                </a:rPr>
                <a:t>100</a:t>
              </a:r>
              <a:endParaRPr lang="it-IT" altLang="it-IT"/>
            </a:p>
          </p:txBody>
        </p:sp>
        <p:sp>
          <p:nvSpPr>
            <p:cNvPr id="64595" name="Line 2131">
              <a:extLst>
                <a:ext uri="{FF2B5EF4-FFF2-40B4-BE49-F238E27FC236}">
                  <a16:creationId xmlns:a16="http://schemas.microsoft.com/office/drawing/2014/main" id="{5D601F9B-2454-784B-8070-CA425FF99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0" y="1125"/>
              <a:ext cx="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596" name="Rectangle 2132">
              <a:extLst>
                <a:ext uri="{FF2B5EF4-FFF2-40B4-BE49-F238E27FC236}">
                  <a16:creationId xmlns:a16="http://schemas.microsoft.com/office/drawing/2014/main" id="{5F06E3F4-AD38-0348-A8BE-CF6ABC88F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1085"/>
              <a:ext cx="54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it-IT" altLang="it-IT" sz="120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it-IT" altLang="it-IT"/>
            </a:p>
          </p:txBody>
        </p:sp>
        <p:sp>
          <p:nvSpPr>
            <p:cNvPr id="64597" name="Line 2133">
              <a:extLst>
                <a:ext uri="{FF2B5EF4-FFF2-40B4-BE49-F238E27FC236}">
                  <a16:creationId xmlns:a16="http://schemas.microsoft.com/office/drawing/2014/main" id="{D9EFFB70-334D-1A43-A25D-530972480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0" y="905"/>
              <a:ext cx="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598" name="Rectangle 2134">
              <a:extLst>
                <a:ext uri="{FF2B5EF4-FFF2-40B4-BE49-F238E27FC236}">
                  <a16:creationId xmlns:a16="http://schemas.microsoft.com/office/drawing/2014/main" id="{C5E95A19-F572-8B44-891F-DBE4D25C4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" y="864"/>
              <a:ext cx="134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it-IT" altLang="it-IT" sz="1200">
                  <a:solidFill>
                    <a:srgbClr val="000000"/>
                  </a:solidFill>
                  <a:latin typeface="Helvetica" pitchFamily="2" charset="0"/>
                </a:rPr>
                <a:t>0.2</a:t>
              </a:r>
              <a:endParaRPr lang="it-IT" altLang="it-IT"/>
            </a:p>
          </p:txBody>
        </p:sp>
        <p:sp>
          <p:nvSpPr>
            <p:cNvPr id="64599" name="Line 2135">
              <a:extLst>
                <a:ext uri="{FF2B5EF4-FFF2-40B4-BE49-F238E27FC236}">
                  <a16:creationId xmlns:a16="http://schemas.microsoft.com/office/drawing/2014/main" id="{51160968-7CD8-F74E-9016-09442CABE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0" y="684"/>
              <a:ext cx="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600" name="Rectangle 2136">
              <a:extLst>
                <a:ext uri="{FF2B5EF4-FFF2-40B4-BE49-F238E27FC236}">
                  <a16:creationId xmlns:a16="http://schemas.microsoft.com/office/drawing/2014/main" id="{44E6C431-72D5-274C-A15C-2986FCBB3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" y="644"/>
              <a:ext cx="134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it-IT" altLang="it-IT" sz="1200">
                  <a:solidFill>
                    <a:srgbClr val="000000"/>
                  </a:solidFill>
                  <a:latin typeface="Helvetica" pitchFamily="2" charset="0"/>
                </a:rPr>
                <a:t>0.4</a:t>
              </a:r>
              <a:endParaRPr lang="it-IT" altLang="it-IT"/>
            </a:p>
          </p:txBody>
        </p:sp>
        <p:sp>
          <p:nvSpPr>
            <p:cNvPr id="64601" name="Line 2137">
              <a:extLst>
                <a:ext uri="{FF2B5EF4-FFF2-40B4-BE49-F238E27FC236}">
                  <a16:creationId xmlns:a16="http://schemas.microsoft.com/office/drawing/2014/main" id="{0569D877-2387-3543-8CFE-DA0E49EDE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0" y="1125"/>
              <a:ext cx="18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602" name="Line 2138">
              <a:extLst>
                <a:ext uri="{FF2B5EF4-FFF2-40B4-BE49-F238E27FC236}">
                  <a16:creationId xmlns:a16="http://schemas.microsoft.com/office/drawing/2014/main" id="{6FD9AD47-3D8E-034E-BE97-5853D4157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0" y="464"/>
              <a:ext cx="1" cy="6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603" name="Line 2139">
              <a:extLst>
                <a:ext uri="{FF2B5EF4-FFF2-40B4-BE49-F238E27FC236}">
                  <a16:creationId xmlns:a16="http://schemas.microsoft.com/office/drawing/2014/main" id="{E12F257E-D6A4-4D41-B636-EC3440C98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0" y="1125"/>
              <a:ext cx="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604" name="Freeform 2140">
              <a:extLst>
                <a:ext uri="{FF2B5EF4-FFF2-40B4-BE49-F238E27FC236}">
                  <a16:creationId xmlns:a16="http://schemas.microsoft.com/office/drawing/2014/main" id="{B55F0953-80BE-3C45-88AF-F9D307E6F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" y="851"/>
              <a:ext cx="1496" cy="274"/>
            </a:xfrm>
            <a:custGeom>
              <a:avLst/>
              <a:gdLst>
                <a:gd name="T0" fmla="*/ 6 w 1122"/>
                <a:gd name="T1" fmla="*/ 258 h 366"/>
                <a:gd name="T2" fmla="*/ 24 w 1122"/>
                <a:gd name="T3" fmla="*/ 114 h 366"/>
                <a:gd name="T4" fmla="*/ 42 w 1122"/>
                <a:gd name="T5" fmla="*/ 36 h 366"/>
                <a:gd name="T6" fmla="*/ 60 w 1122"/>
                <a:gd name="T7" fmla="*/ 6 h 366"/>
                <a:gd name="T8" fmla="*/ 78 w 1122"/>
                <a:gd name="T9" fmla="*/ 0 h 366"/>
                <a:gd name="T10" fmla="*/ 96 w 1122"/>
                <a:gd name="T11" fmla="*/ 12 h 366"/>
                <a:gd name="T12" fmla="*/ 114 w 1122"/>
                <a:gd name="T13" fmla="*/ 36 h 366"/>
                <a:gd name="T14" fmla="*/ 132 w 1122"/>
                <a:gd name="T15" fmla="*/ 66 h 366"/>
                <a:gd name="T16" fmla="*/ 150 w 1122"/>
                <a:gd name="T17" fmla="*/ 96 h 366"/>
                <a:gd name="T18" fmla="*/ 168 w 1122"/>
                <a:gd name="T19" fmla="*/ 126 h 366"/>
                <a:gd name="T20" fmla="*/ 186 w 1122"/>
                <a:gd name="T21" fmla="*/ 156 h 366"/>
                <a:gd name="T22" fmla="*/ 204 w 1122"/>
                <a:gd name="T23" fmla="*/ 180 h 366"/>
                <a:gd name="T24" fmla="*/ 222 w 1122"/>
                <a:gd name="T25" fmla="*/ 204 h 366"/>
                <a:gd name="T26" fmla="*/ 240 w 1122"/>
                <a:gd name="T27" fmla="*/ 228 h 366"/>
                <a:gd name="T28" fmla="*/ 258 w 1122"/>
                <a:gd name="T29" fmla="*/ 246 h 366"/>
                <a:gd name="T30" fmla="*/ 276 w 1122"/>
                <a:gd name="T31" fmla="*/ 264 h 366"/>
                <a:gd name="T32" fmla="*/ 294 w 1122"/>
                <a:gd name="T33" fmla="*/ 276 h 366"/>
                <a:gd name="T34" fmla="*/ 312 w 1122"/>
                <a:gd name="T35" fmla="*/ 288 h 366"/>
                <a:gd name="T36" fmla="*/ 336 w 1122"/>
                <a:gd name="T37" fmla="*/ 300 h 366"/>
                <a:gd name="T38" fmla="*/ 354 w 1122"/>
                <a:gd name="T39" fmla="*/ 312 h 366"/>
                <a:gd name="T40" fmla="*/ 372 w 1122"/>
                <a:gd name="T41" fmla="*/ 318 h 366"/>
                <a:gd name="T42" fmla="*/ 390 w 1122"/>
                <a:gd name="T43" fmla="*/ 324 h 366"/>
                <a:gd name="T44" fmla="*/ 408 w 1122"/>
                <a:gd name="T45" fmla="*/ 330 h 366"/>
                <a:gd name="T46" fmla="*/ 426 w 1122"/>
                <a:gd name="T47" fmla="*/ 336 h 366"/>
                <a:gd name="T48" fmla="*/ 444 w 1122"/>
                <a:gd name="T49" fmla="*/ 342 h 366"/>
                <a:gd name="T50" fmla="*/ 462 w 1122"/>
                <a:gd name="T51" fmla="*/ 348 h 366"/>
                <a:gd name="T52" fmla="*/ 480 w 1122"/>
                <a:gd name="T53" fmla="*/ 348 h 366"/>
                <a:gd name="T54" fmla="*/ 498 w 1122"/>
                <a:gd name="T55" fmla="*/ 354 h 366"/>
                <a:gd name="T56" fmla="*/ 516 w 1122"/>
                <a:gd name="T57" fmla="*/ 354 h 366"/>
                <a:gd name="T58" fmla="*/ 534 w 1122"/>
                <a:gd name="T59" fmla="*/ 354 h 366"/>
                <a:gd name="T60" fmla="*/ 552 w 1122"/>
                <a:gd name="T61" fmla="*/ 354 h 366"/>
                <a:gd name="T62" fmla="*/ 570 w 1122"/>
                <a:gd name="T63" fmla="*/ 360 h 366"/>
                <a:gd name="T64" fmla="*/ 588 w 1122"/>
                <a:gd name="T65" fmla="*/ 360 h 366"/>
                <a:gd name="T66" fmla="*/ 606 w 1122"/>
                <a:gd name="T67" fmla="*/ 360 h 366"/>
                <a:gd name="T68" fmla="*/ 624 w 1122"/>
                <a:gd name="T69" fmla="*/ 360 h 366"/>
                <a:gd name="T70" fmla="*/ 642 w 1122"/>
                <a:gd name="T71" fmla="*/ 360 h 366"/>
                <a:gd name="T72" fmla="*/ 660 w 1122"/>
                <a:gd name="T73" fmla="*/ 360 h 366"/>
                <a:gd name="T74" fmla="*/ 678 w 1122"/>
                <a:gd name="T75" fmla="*/ 366 h 366"/>
                <a:gd name="T76" fmla="*/ 696 w 1122"/>
                <a:gd name="T77" fmla="*/ 366 h 366"/>
                <a:gd name="T78" fmla="*/ 714 w 1122"/>
                <a:gd name="T79" fmla="*/ 366 h 366"/>
                <a:gd name="T80" fmla="*/ 732 w 1122"/>
                <a:gd name="T81" fmla="*/ 366 h 366"/>
                <a:gd name="T82" fmla="*/ 750 w 1122"/>
                <a:gd name="T83" fmla="*/ 366 h 366"/>
                <a:gd name="T84" fmla="*/ 768 w 1122"/>
                <a:gd name="T85" fmla="*/ 366 h 366"/>
                <a:gd name="T86" fmla="*/ 786 w 1122"/>
                <a:gd name="T87" fmla="*/ 366 h 366"/>
                <a:gd name="T88" fmla="*/ 804 w 1122"/>
                <a:gd name="T89" fmla="*/ 366 h 366"/>
                <a:gd name="T90" fmla="*/ 822 w 1122"/>
                <a:gd name="T91" fmla="*/ 366 h 366"/>
                <a:gd name="T92" fmla="*/ 840 w 1122"/>
                <a:gd name="T93" fmla="*/ 366 h 366"/>
                <a:gd name="T94" fmla="*/ 858 w 1122"/>
                <a:gd name="T95" fmla="*/ 366 h 366"/>
                <a:gd name="T96" fmla="*/ 876 w 1122"/>
                <a:gd name="T97" fmla="*/ 366 h 366"/>
                <a:gd name="T98" fmla="*/ 894 w 1122"/>
                <a:gd name="T99" fmla="*/ 366 h 366"/>
                <a:gd name="T100" fmla="*/ 912 w 1122"/>
                <a:gd name="T101" fmla="*/ 366 h 366"/>
                <a:gd name="T102" fmla="*/ 930 w 1122"/>
                <a:gd name="T103" fmla="*/ 366 h 366"/>
                <a:gd name="T104" fmla="*/ 948 w 1122"/>
                <a:gd name="T105" fmla="*/ 366 h 366"/>
                <a:gd name="T106" fmla="*/ 966 w 1122"/>
                <a:gd name="T107" fmla="*/ 366 h 366"/>
                <a:gd name="T108" fmla="*/ 984 w 1122"/>
                <a:gd name="T109" fmla="*/ 366 h 366"/>
                <a:gd name="T110" fmla="*/ 1002 w 1122"/>
                <a:gd name="T111" fmla="*/ 366 h 366"/>
                <a:gd name="T112" fmla="*/ 1026 w 1122"/>
                <a:gd name="T113" fmla="*/ 366 h 366"/>
                <a:gd name="T114" fmla="*/ 1044 w 1122"/>
                <a:gd name="T115" fmla="*/ 366 h 366"/>
                <a:gd name="T116" fmla="*/ 1062 w 1122"/>
                <a:gd name="T117" fmla="*/ 366 h 366"/>
                <a:gd name="T118" fmla="*/ 1080 w 1122"/>
                <a:gd name="T119" fmla="*/ 366 h 366"/>
                <a:gd name="T120" fmla="*/ 1098 w 1122"/>
                <a:gd name="T121" fmla="*/ 366 h 366"/>
                <a:gd name="T122" fmla="*/ 1116 w 1122"/>
                <a:gd name="T123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22" h="366">
                  <a:moveTo>
                    <a:pt x="0" y="366"/>
                  </a:moveTo>
                  <a:lnTo>
                    <a:pt x="6" y="258"/>
                  </a:lnTo>
                  <a:lnTo>
                    <a:pt x="18" y="174"/>
                  </a:lnTo>
                  <a:lnTo>
                    <a:pt x="24" y="114"/>
                  </a:lnTo>
                  <a:lnTo>
                    <a:pt x="36" y="66"/>
                  </a:lnTo>
                  <a:lnTo>
                    <a:pt x="42" y="36"/>
                  </a:lnTo>
                  <a:lnTo>
                    <a:pt x="54" y="18"/>
                  </a:lnTo>
                  <a:lnTo>
                    <a:pt x="60" y="6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90" y="6"/>
                  </a:lnTo>
                  <a:lnTo>
                    <a:pt x="96" y="12"/>
                  </a:lnTo>
                  <a:lnTo>
                    <a:pt x="108" y="24"/>
                  </a:lnTo>
                  <a:lnTo>
                    <a:pt x="114" y="36"/>
                  </a:lnTo>
                  <a:lnTo>
                    <a:pt x="126" y="48"/>
                  </a:lnTo>
                  <a:lnTo>
                    <a:pt x="132" y="66"/>
                  </a:lnTo>
                  <a:lnTo>
                    <a:pt x="144" y="78"/>
                  </a:lnTo>
                  <a:lnTo>
                    <a:pt x="150" y="96"/>
                  </a:lnTo>
                  <a:lnTo>
                    <a:pt x="162" y="114"/>
                  </a:lnTo>
                  <a:lnTo>
                    <a:pt x="168" y="126"/>
                  </a:lnTo>
                  <a:lnTo>
                    <a:pt x="180" y="138"/>
                  </a:lnTo>
                  <a:lnTo>
                    <a:pt x="186" y="156"/>
                  </a:lnTo>
                  <a:lnTo>
                    <a:pt x="198" y="168"/>
                  </a:lnTo>
                  <a:lnTo>
                    <a:pt x="204" y="180"/>
                  </a:lnTo>
                  <a:lnTo>
                    <a:pt x="216" y="192"/>
                  </a:lnTo>
                  <a:lnTo>
                    <a:pt x="222" y="204"/>
                  </a:lnTo>
                  <a:lnTo>
                    <a:pt x="234" y="216"/>
                  </a:lnTo>
                  <a:lnTo>
                    <a:pt x="240" y="228"/>
                  </a:lnTo>
                  <a:lnTo>
                    <a:pt x="252" y="240"/>
                  </a:lnTo>
                  <a:lnTo>
                    <a:pt x="258" y="246"/>
                  </a:lnTo>
                  <a:lnTo>
                    <a:pt x="270" y="258"/>
                  </a:lnTo>
                  <a:lnTo>
                    <a:pt x="276" y="264"/>
                  </a:lnTo>
                  <a:lnTo>
                    <a:pt x="288" y="270"/>
                  </a:lnTo>
                  <a:lnTo>
                    <a:pt x="294" y="276"/>
                  </a:lnTo>
                  <a:lnTo>
                    <a:pt x="306" y="282"/>
                  </a:lnTo>
                  <a:lnTo>
                    <a:pt x="312" y="288"/>
                  </a:lnTo>
                  <a:lnTo>
                    <a:pt x="324" y="294"/>
                  </a:lnTo>
                  <a:lnTo>
                    <a:pt x="336" y="300"/>
                  </a:lnTo>
                  <a:lnTo>
                    <a:pt x="342" y="306"/>
                  </a:lnTo>
                  <a:lnTo>
                    <a:pt x="354" y="312"/>
                  </a:lnTo>
                  <a:lnTo>
                    <a:pt x="360" y="318"/>
                  </a:lnTo>
                  <a:lnTo>
                    <a:pt x="372" y="318"/>
                  </a:lnTo>
                  <a:lnTo>
                    <a:pt x="378" y="324"/>
                  </a:lnTo>
                  <a:lnTo>
                    <a:pt x="390" y="324"/>
                  </a:lnTo>
                  <a:lnTo>
                    <a:pt x="396" y="330"/>
                  </a:lnTo>
                  <a:lnTo>
                    <a:pt x="408" y="330"/>
                  </a:lnTo>
                  <a:lnTo>
                    <a:pt x="414" y="336"/>
                  </a:lnTo>
                  <a:lnTo>
                    <a:pt x="426" y="336"/>
                  </a:lnTo>
                  <a:lnTo>
                    <a:pt x="432" y="342"/>
                  </a:lnTo>
                  <a:lnTo>
                    <a:pt x="444" y="342"/>
                  </a:lnTo>
                  <a:lnTo>
                    <a:pt x="450" y="342"/>
                  </a:lnTo>
                  <a:lnTo>
                    <a:pt x="462" y="348"/>
                  </a:lnTo>
                  <a:lnTo>
                    <a:pt x="468" y="348"/>
                  </a:lnTo>
                  <a:lnTo>
                    <a:pt x="480" y="348"/>
                  </a:lnTo>
                  <a:lnTo>
                    <a:pt x="486" y="348"/>
                  </a:lnTo>
                  <a:lnTo>
                    <a:pt x="498" y="354"/>
                  </a:lnTo>
                  <a:lnTo>
                    <a:pt x="504" y="354"/>
                  </a:lnTo>
                  <a:lnTo>
                    <a:pt x="516" y="354"/>
                  </a:lnTo>
                  <a:lnTo>
                    <a:pt x="522" y="354"/>
                  </a:lnTo>
                  <a:lnTo>
                    <a:pt x="534" y="354"/>
                  </a:lnTo>
                  <a:lnTo>
                    <a:pt x="540" y="354"/>
                  </a:lnTo>
                  <a:lnTo>
                    <a:pt x="552" y="354"/>
                  </a:lnTo>
                  <a:lnTo>
                    <a:pt x="558" y="360"/>
                  </a:lnTo>
                  <a:lnTo>
                    <a:pt x="570" y="360"/>
                  </a:lnTo>
                  <a:lnTo>
                    <a:pt x="576" y="360"/>
                  </a:lnTo>
                  <a:lnTo>
                    <a:pt x="588" y="360"/>
                  </a:lnTo>
                  <a:lnTo>
                    <a:pt x="594" y="360"/>
                  </a:lnTo>
                  <a:lnTo>
                    <a:pt x="606" y="360"/>
                  </a:lnTo>
                  <a:lnTo>
                    <a:pt x="612" y="360"/>
                  </a:lnTo>
                  <a:lnTo>
                    <a:pt x="624" y="360"/>
                  </a:lnTo>
                  <a:lnTo>
                    <a:pt x="630" y="360"/>
                  </a:lnTo>
                  <a:lnTo>
                    <a:pt x="642" y="360"/>
                  </a:lnTo>
                  <a:lnTo>
                    <a:pt x="648" y="360"/>
                  </a:lnTo>
                  <a:lnTo>
                    <a:pt x="660" y="360"/>
                  </a:lnTo>
                  <a:lnTo>
                    <a:pt x="672" y="360"/>
                  </a:lnTo>
                  <a:lnTo>
                    <a:pt x="678" y="366"/>
                  </a:lnTo>
                  <a:lnTo>
                    <a:pt x="690" y="366"/>
                  </a:lnTo>
                  <a:lnTo>
                    <a:pt x="696" y="366"/>
                  </a:lnTo>
                  <a:lnTo>
                    <a:pt x="708" y="366"/>
                  </a:lnTo>
                  <a:lnTo>
                    <a:pt x="714" y="366"/>
                  </a:lnTo>
                  <a:lnTo>
                    <a:pt x="726" y="366"/>
                  </a:lnTo>
                  <a:lnTo>
                    <a:pt x="732" y="366"/>
                  </a:lnTo>
                  <a:lnTo>
                    <a:pt x="744" y="366"/>
                  </a:lnTo>
                  <a:lnTo>
                    <a:pt x="750" y="366"/>
                  </a:lnTo>
                  <a:lnTo>
                    <a:pt x="762" y="366"/>
                  </a:lnTo>
                  <a:lnTo>
                    <a:pt x="768" y="366"/>
                  </a:lnTo>
                  <a:lnTo>
                    <a:pt x="780" y="366"/>
                  </a:lnTo>
                  <a:lnTo>
                    <a:pt x="786" y="366"/>
                  </a:lnTo>
                  <a:lnTo>
                    <a:pt x="798" y="366"/>
                  </a:lnTo>
                  <a:lnTo>
                    <a:pt x="804" y="366"/>
                  </a:lnTo>
                  <a:lnTo>
                    <a:pt x="816" y="366"/>
                  </a:lnTo>
                  <a:lnTo>
                    <a:pt x="822" y="366"/>
                  </a:lnTo>
                  <a:lnTo>
                    <a:pt x="834" y="366"/>
                  </a:lnTo>
                  <a:lnTo>
                    <a:pt x="840" y="366"/>
                  </a:lnTo>
                  <a:lnTo>
                    <a:pt x="852" y="366"/>
                  </a:lnTo>
                  <a:lnTo>
                    <a:pt x="858" y="366"/>
                  </a:lnTo>
                  <a:lnTo>
                    <a:pt x="870" y="366"/>
                  </a:lnTo>
                  <a:lnTo>
                    <a:pt x="876" y="366"/>
                  </a:lnTo>
                  <a:lnTo>
                    <a:pt x="888" y="366"/>
                  </a:lnTo>
                  <a:lnTo>
                    <a:pt x="894" y="366"/>
                  </a:lnTo>
                  <a:lnTo>
                    <a:pt x="906" y="366"/>
                  </a:lnTo>
                  <a:lnTo>
                    <a:pt x="912" y="366"/>
                  </a:lnTo>
                  <a:lnTo>
                    <a:pt x="924" y="366"/>
                  </a:lnTo>
                  <a:lnTo>
                    <a:pt x="930" y="366"/>
                  </a:lnTo>
                  <a:lnTo>
                    <a:pt x="942" y="366"/>
                  </a:lnTo>
                  <a:lnTo>
                    <a:pt x="948" y="366"/>
                  </a:lnTo>
                  <a:lnTo>
                    <a:pt x="960" y="366"/>
                  </a:lnTo>
                  <a:lnTo>
                    <a:pt x="966" y="366"/>
                  </a:lnTo>
                  <a:lnTo>
                    <a:pt x="978" y="366"/>
                  </a:lnTo>
                  <a:lnTo>
                    <a:pt x="984" y="366"/>
                  </a:lnTo>
                  <a:lnTo>
                    <a:pt x="996" y="366"/>
                  </a:lnTo>
                  <a:lnTo>
                    <a:pt x="1002" y="366"/>
                  </a:lnTo>
                  <a:lnTo>
                    <a:pt x="1014" y="366"/>
                  </a:lnTo>
                  <a:lnTo>
                    <a:pt x="1026" y="366"/>
                  </a:lnTo>
                  <a:lnTo>
                    <a:pt x="1032" y="366"/>
                  </a:lnTo>
                  <a:lnTo>
                    <a:pt x="1044" y="366"/>
                  </a:lnTo>
                  <a:lnTo>
                    <a:pt x="1050" y="366"/>
                  </a:lnTo>
                  <a:lnTo>
                    <a:pt x="1062" y="366"/>
                  </a:lnTo>
                  <a:lnTo>
                    <a:pt x="1068" y="366"/>
                  </a:lnTo>
                  <a:lnTo>
                    <a:pt x="1080" y="366"/>
                  </a:lnTo>
                  <a:lnTo>
                    <a:pt x="1086" y="366"/>
                  </a:lnTo>
                  <a:lnTo>
                    <a:pt x="1098" y="366"/>
                  </a:lnTo>
                  <a:lnTo>
                    <a:pt x="1104" y="366"/>
                  </a:lnTo>
                  <a:lnTo>
                    <a:pt x="1116" y="366"/>
                  </a:lnTo>
                  <a:lnTo>
                    <a:pt x="1122" y="366"/>
                  </a:lnTo>
                </a:path>
              </a:pathLst>
            </a:custGeom>
            <a:noFill/>
            <a:ln w="9525">
              <a:solidFill>
                <a:srgbClr val="00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605" name="Freeform 2141">
              <a:extLst>
                <a:ext uri="{FF2B5EF4-FFF2-40B4-BE49-F238E27FC236}">
                  <a16:creationId xmlns:a16="http://schemas.microsoft.com/office/drawing/2014/main" id="{C71FD5FF-8AFE-D046-8B48-F47308861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" y="576"/>
              <a:ext cx="1496" cy="549"/>
            </a:xfrm>
            <a:custGeom>
              <a:avLst/>
              <a:gdLst>
                <a:gd name="T0" fmla="*/ 6 w 1122"/>
                <a:gd name="T1" fmla="*/ 732 h 732"/>
                <a:gd name="T2" fmla="*/ 24 w 1122"/>
                <a:gd name="T3" fmla="*/ 732 h 732"/>
                <a:gd name="T4" fmla="*/ 42 w 1122"/>
                <a:gd name="T5" fmla="*/ 732 h 732"/>
                <a:gd name="T6" fmla="*/ 60 w 1122"/>
                <a:gd name="T7" fmla="*/ 732 h 732"/>
                <a:gd name="T8" fmla="*/ 78 w 1122"/>
                <a:gd name="T9" fmla="*/ 732 h 732"/>
                <a:gd name="T10" fmla="*/ 96 w 1122"/>
                <a:gd name="T11" fmla="*/ 732 h 732"/>
                <a:gd name="T12" fmla="*/ 114 w 1122"/>
                <a:gd name="T13" fmla="*/ 732 h 732"/>
                <a:gd name="T14" fmla="*/ 132 w 1122"/>
                <a:gd name="T15" fmla="*/ 732 h 732"/>
                <a:gd name="T16" fmla="*/ 150 w 1122"/>
                <a:gd name="T17" fmla="*/ 732 h 732"/>
                <a:gd name="T18" fmla="*/ 168 w 1122"/>
                <a:gd name="T19" fmla="*/ 732 h 732"/>
                <a:gd name="T20" fmla="*/ 186 w 1122"/>
                <a:gd name="T21" fmla="*/ 516 h 732"/>
                <a:gd name="T22" fmla="*/ 204 w 1122"/>
                <a:gd name="T23" fmla="*/ 228 h 732"/>
                <a:gd name="T24" fmla="*/ 222 w 1122"/>
                <a:gd name="T25" fmla="*/ 72 h 732"/>
                <a:gd name="T26" fmla="*/ 240 w 1122"/>
                <a:gd name="T27" fmla="*/ 6 h 732"/>
                <a:gd name="T28" fmla="*/ 258 w 1122"/>
                <a:gd name="T29" fmla="*/ 0 h 732"/>
                <a:gd name="T30" fmla="*/ 276 w 1122"/>
                <a:gd name="T31" fmla="*/ 24 h 732"/>
                <a:gd name="T32" fmla="*/ 294 w 1122"/>
                <a:gd name="T33" fmla="*/ 72 h 732"/>
                <a:gd name="T34" fmla="*/ 312 w 1122"/>
                <a:gd name="T35" fmla="*/ 132 h 732"/>
                <a:gd name="T36" fmla="*/ 336 w 1122"/>
                <a:gd name="T37" fmla="*/ 192 h 732"/>
                <a:gd name="T38" fmla="*/ 354 w 1122"/>
                <a:gd name="T39" fmla="*/ 252 h 732"/>
                <a:gd name="T40" fmla="*/ 372 w 1122"/>
                <a:gd name="T41" fmla="*/ 312 h 732"/>
                <a:gd name="T42" fmla="*/ 390 w 1122"/>
                <a:gd name="T43" fmla="*/ 366 h 732"/>
                <a:gd name="T44" fmla="*/ 408 w 1122"/>
                <a:gd name="T45" fmla="*/ 414 h 732"/>
                <a:gd name="T46" fmla="*/ 426 w 1122"/>
                <a:gd name="T47" fmla="*/ 456 h 732"/>
                <a:gd name="T48" fmla="*/ 444 w 1122"/>
                <a:gd name="T49" fmla="*/ 492 h 732"/>
                <a:gd name="T50" fmla="*/ 462 w 1122"/>
                <a:gd name="T51" fmla="*/ 528 h 732"/>
                <a:gd name="T52" fmla="*/ 480 w 1122"/>
                <a:gd name="T53" fmla="*/ 558 h 732"/>
                <a:gd name="T54" fmla="*/ 498 w 1122"/>
                <a:gd name="T55" fmla="*/ 582 h 732"/>
                <a:gd name="T56" fmla="*/ 516 w 1122"/>
                <a:gd name="T57" fmla="*/ 606 h 732"/>
                <a:gd name="T58" fmla="*/ 534 w 1122"/>
                <a:gd name="T59" fmla="*/ 624 h 732"/>
                <a:gd name="T60" fmla="*/ 552 w 1122"/>
                <a:gd name="T61" fmla="*/ 636 h 732"/>
                <a:gd name="T62" fmla="*/ 570 w 1122"/>
                <a:gd name="T63" fmla="*/ 654 h 732"/>
                <a:gd name="T64" fmla="*/ 588 w 1122"/>
                <a:gd name="T65" fmla="*/ 666 h 732"/>
                <a:gd name="T66" fmla="*/ 606 w 1122"/>
                <a:gd name="T67" fmla="*/ 672 h 732"/>
                <a:gd name="T68" fmla="*/ 624 w 1122"/>
                <a:gd name="T69" fmla="*/ 684 h 732"/>
                <a:gd name="T70" fmla="*/ 642 w 1122"/>
                <a:gd name="T71" fmla="*/ 690 h 732"/>
                <a:gd name="T72" fmla="*/ 660 w 1122"/>
                <a:gd name="T73" fmla="*/ 696 h 732"/>
                <a:gd name="T74" fmla="*/ 678 w 1122"/>
                <a:gd name="T75" fmla="*/ 702 h 732"/>
                <a:gd name="T76" fmla="*/ 696 w 1122"/>
                <a:gd name="T77" fmla="*/ 708 h 732"/>
                <a:gd name="T78" fmla="*/ 714 w 1122"/>
                <a:gd name="T79" fmla="*/ 708 h 732"/>
                <a:gd name="T80" fmla="*/ 732 w 1122"/>
                <a:gd name="T81" fmla="*/ 714 h 732"/>
                <a:gd name="T82" fmla="*/ 750 w 1122"/>
                <a:gd name="T83" fmla="*/ 714 h 732"/>
                <a:gd name="T84" fmla="*/ 768 w 1122"/>
                <a:gd name="T85" fmla="*/ 720 h 732"/>
                <a:gd name="T86" fmla="*/ 786 w 1122"/>
                <a:gd name="T87" fmla="*/ 720 h 732"/>
                <a:gd name="T88" fmla="*/ 804 w 1122"/>
                <a:gd name="T89" fmla="*/ 720 h 732"/>
                <a:gd name="T90" fmla="*/ 822 w 1122"/>
                <a:gd name="T91" fmla="*/ 726 h 732"/>
                <a:gd name="T92" fmla="*/ 840 w 1122"/>
                <a:gd name="T93" fmla="*/ 726 h 732"/>
                <a:gd name="T94" fmla="*/ 858 w 1122"/>
                <a:gd name="T95" fmla="*/ 726 h 732"/>
                <a:gd name="T96" fmla="*/ 876 w 1122"/>
                <a:gd name="T97" fmla="*/ 726 h 732"/>
                <a:gd name="T98" fmla="*/ 894 w 1122"/>
                <a:gd name="T99" fmla="*/ 726 h 732"/>
                <a:gd name="T100" fmla="*/ 912 w 1122"/>
                <a:gd name="T101" fmla="*/ 726 h 732"/>
                <a:gd name="T102" fmla="*/ 930 w 1122"/>
                <a:gd name="T103" fmla="*/ 732 h 732"/>
                <a:gd name="T104" fmla="*/ 948 w 1122"/>
                <a:gd name="T105" fmla="*/ 732 h 732"/>
                <a:gd name="T106" fmla="*/ 966 w 1122"/>
                <a:gd name="T107" fmla="*/ 732 h 732"/>
                <a:gd name="T108" fmla="*/ 984 w 1122"/>
                <a:gd name="T109" fmla="*/ 732 h 732"/>
                <a:gd name="T110" fmla="*/ 1002 w 1122"/>
                <a:gd name="T111" fmla="*/ 732 h 732"/>
                <a:gd name="T112" fmla="*/ 1026 w 1122"/>
                <a:gd name="T113" fmla="*/ 732 h 732"/>
                <a:gd name="T114" fmla="*/ 1044 w 1122"/>
                <a:gd name="T115" fmla="*/ 732 h 732"/>
                <a:gd name="T116" fmla="*/ 1062 w 1122"/>
                <a:gd name="T117" fmla="*/ 732 h 732"/>
                <a:gd name="T118" fmla="*/ 1080 w 1122"/>
                <a:gd name="T119" fmla="*/ 732 h 732"/>
                <a:gd name="T120" fmla="*/ 1098 w 1122"/>
                <a:gd name="T121" fmla="*/ 732 h 732"/>
                <a:gd name="T122" fmla="*/ 1116 w 1122"/>
                <a:gd name="T123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22" h="732">
                  <a:moveTo>
                    <a:pt x="0" y="732"/>
                  </a:moveTo>
                  <a:lnTo>
                    <a:pt x="6" y="732"/>
                  </a:lnTo>
                  <a:lnTo>
                    <a:pt x="18" y="732"/>
                  </a:lnTo>
                  <a:lnTo>
                    <a:pt x="24" y="732"/>
                  </a:lnTo>
                  <a:lnTo>
                    <a:pt x="36" y="732"/>
                  </a:lnTo>
                  <a:lnTo>
                    <a:pt x="42" y="732"/>
                  </a:lnTo>
                  <a:lnTo>
                    <a:pt x="54" y="732"/>
                  </a:lnTo>
                  <a:lnTo>
                    <a:pt x="60" y="732"/>
                  </a:lnTo>
                  <a:lnTo>
                    <a:pt x="72" y="732"/>
                  </a:lnTo>
                  <a:lnTo>
                    <a:pt x="78" y="732"/>
                  </a:lnTo>
                  <a:lnTo>
                    <a:pt x="90" y="732"/>
                  </a:lnTo>
                  <a:lnTo>
                    <a:pt x="96" y="732"/>
                  </a:lnTo>
                  <a:lnTo>
                    <a:pt x="108" y="732"/>
                  </a:lnTo>
                  <a:lnTo>
                    <a:pt x="114" y="732"/>
                  </a:lnTo>
                  <a:lnTo>
                    <a:pt x="126" y="732"/>
                  </a:lnTo>
                  <a:lnTo>
                    <a:pt x="132" y="732"/>
                  </a:lnTo>
                  <a:lnTo>
                    <a:pt x="144" y="732"/>
                  </a:lnTo>
                  <a:lnTo>
                    <a:pt x="150" y="732"/>
                  </a:lnTo>
                  <a:lnTo>
                    <a:pt x="162" y="732"/>
                  </a:lnTo>
                  <a:lnTo>
                    <a:pt x="168" y="732"/>
                  </a:lnTo>
                  <a:lnTo>
                    <a:pt x="180" y="732"/>
                  </a:lnTo>
                  <a:lnTo>
                    <a:pt x="186" y="516"/>
                  </a:lnTo>
                  <a:lnTo>
                    <a:pt x="198" y="348"/>
                  </a:lnTo>
                  <a:lnTo>
                    <a:pt x="204" y="228"/>
                  </a:lnTo>
                  <a:lnTo>
                    <a:pt x="216" y="132"/>
                  </a:lnTo>
                  <a:lnTo>
                    <a:pt x="222" y="72"/>
                  </a:lnTo>
                  <a:lnTo>
                    <a:pt x="234" y="30"/>
                  </a:lnTo>
                  <a:lnTo>
                    <a:pt x="240" y="6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70" y="12"/>
                  </a:lnTo>
                  <a:lnTo>
                    <a:pt x="276" y="24"/>
                  </a:lnTo>
                  <a:lnTo>
                    <a:pt x="288" y="48"/>
                  </a:lnTo>
                  <a:lnTo>
                    <a:pt x="294" y="72"/>
                  </a:lnTo>
                  <a:lnTo>
                    <a:pt x="306" y="102"/>
                  </a:lnTo>
                  <a:lnTo>
                    <a:pt x="312" y="132"/>
                  </a:lnTo>
                  <a:lnTo>
                    <a:pt x="324" y="162"/>
                  </a:lnTo>
                  <a:lnTo>
                    <a:pt x="336" y="192"/>
                  </a:lnTo>
                  <a:lnTo>
                    <a:pt x="342" y="222"/>
                  </a:lnTo>
                  <a:lnTo>
                    <a:pt x="354" y="252"/>
                  </a:lnTo>
                  <a:lnTo>
                    <a:pt x="360" y="282"/>
                  </a:lnTo>
                  <a:lnTo>
                    <a:pt x="372" y="312"/>
                  </a:lnTo>
                  <a:lnTo>
                    <a:pt x="378" y="336"/>
                  </a:lnTo>
                  <a:lnTo>
                    <a:pt x="390" y="366"/>
                  </a:lnTo>
                  <a:lnTo>
                    <a:pt x="396" y="390"/>
                  </a:lnTo>
                  <a:lnTo>
                    <a:pt x="408" y="414"/>
                  </a:lnTo>
                  <a:lnTo>
                    <a:pt x="414" y="432"/>
                  </a:lnTo>
                  <a:lnTo>
                    <a:pt x="426" y="456"/>
                  </a:lnTo>
                  <a:lnTo>
                    <a:pt x="432" y="474"/>
                  </a:lnTo>
                  <a:lnTo>
                    <a:pt x="444" y="492"/>
                  </a:lnTo>
                  <a:lnTo>
                    <a:pt x="450" y="510"/>
                  </a:lnTo>
                  <a:lnTo>
                    <a:pt x="462" y="528"/>
                  </a:lnTo>
                  <a:lnTo>
                    <a:pt x="468" y="540"/>
                  </a:lnTo>
                  <a:lnTo>
                    <a:pt x="480" y="558"/>
                  </a:lnTo>
                  <a:lnTo>
                    <a:pt x="486" y="570"/>
                  </a:lnTo>
                  <a:lnTo>
                    <a:pt x="498" y="582"/>
                  </a:lnTo>
                  <a:lnTo>
                    <a:pt x="504" y="594"/>
                  </a:lnTo>
                  <a:lnTo>
                    <a:pt x="516" y="606"/>
                  </a:lnTo>
                  <a:lnTo>
                    <a:pt x="522" y="612"/>
                  </a:lnTo>
                  <a:lnTo>
                    <a:pt x="534" y="624"/>
                  </a:lnTo>
                  <a:lnTo>
                    <a:pt x="540" y="630"/>
                  </a:lnTo>
                  <a:lnTo>
                    <a:pt x="552" y="636"/>
                  </a:lnTo>
                  <a:lnTo>
                    <a:pt x="558" y="648"/>
                  </a:lnTo>
                  <a:lnTo>
                    <a:pt x="570" y="654"/>
                  </a:lnTo>
                  <a:lnTo>
                    <a:pt x="576" y="660"/>
                  </a:lnTo>
                  <a:lnTo>
                    <a:pt x="588" y="666"/>
                  </a:lnTo>
                  <a:lnTo>
                    <a:pt x="594" y="672"/>
                  </a:lnTo>
                  <a:lnTo>
                    <a:pt x="606" y="672"/>
                  </a:lnTo>
                  <a:lnTo>
                    <a:pt x="612" y="678"/>
                  </a:lnTo>
                  <a:lnTo>
                    <a:pt x="624" y="684"/>
                  </a:lnTo>
                  <a:lnTo>
                    <a:pt x="630" y="690"/>
                  </a:lnTo>
                  <a:lnTo>
                    <a:pt x="642" y="690"/>
                  </a:lnTo>
                  <a:lnTo>
                    <a:pt x="648" y="696"/>
                  </a:lnTo>
                  <a:lnTo>
                    <a:pt x="660" y="696"/>
                  </a:lnTo>
                  <a:lnTo>
                    <a:pt x="672" y="702"/>
                  </a:lnTo>
                  <a:lnTo>
                    <a:pt x="678" y="702"/>
                  </a:lnTo>
                  <a:lnTo>
                    <a:pt x="690" y="702"/>
                  </a:lnTo>
                  <a:lnTo>
                    <a:pt x="696" y="708"/>
                  </a:lnTo>
                  <a:lnTo>
                    <a:pt x="708" y="708"/>
                  </a:lnTo>
                  <a:lnTo>
                    <a:pt x="714" y="708"/>
                  </a:lnTo>
                  <a:lnTo>
                    <a:pt x="726" y="714"/>
                  </a:lnTo>
                  <a:lnTo>
                    <a:pt x="732" y="714"/>
                  </a:lnTo>
                  <a:lnTo>
                    <a:pt x="744" y="714"/>
                  </a:lnTo>
                  <a:lnTo>
                    <a:pt x="750" y="714"/>
                  </a:lnTo>
                  <a:lnTo>
                    <a:pt x="762" y="720"/>
                  </a:lnTo>
                  <a:lnTo>
                    <a:pt x="768" y="720"/>
                  </a:lnTo>
                  <a:lnTo>
                    <a:pt x="780" y="720"/>
                  </a:lnTo>
                  <a:lnTo>
                    <a:pt x="786" y="720"/>
                  </a:lnTo>
                  <a:lnTo>
                    <a:pt x="798" y="720"/>
                  </a:lnTo>
                  <a:lnTo>
                    <a:pt x="804" y="720"/>
                  </a:lnTo>
                  <a:lnTo>
                    <a:pt x="816" y="726"/>
                  </a:lnTo>
                  <a:lnTo>
                    <a:pt x="822" y="726"/>
                  </a:lnTo>
                  <a:lnTo>
                    <a:pt x="834" y="726"/>
                  </a:lnTo>
                  <a:lnTo>
                    <a:pt x="840" y="726"/>
                  </a:lnTo>
                  <a:lnTo>
                    <a:pt x="852" y="726"/>
                  </a:lnTo>
                  <a:lnTo>
                    <a:pt x="858" y="726"/>
                  </a:lnTo>
                  <a:lnTo>
                    <a:pt x="870" y="726"/>
                  </a:lnTo>
                  <a:lnTo>
                    <a:pt x="876" y="726"/>
                  </a:lnTo>
                  <a:lnTo>
                    <a:pt x="888" y="726"/>
                  </a:lnTo>
                  <a:lnTo>
                    <a:pt x="894" y="726"/>
                  </a:lnTo>
                  <a:lnTo>
                    <a:pt x="906" y="726"/>
                  </a:lnTo>
                  <a:lnTo>
                    <a:pt x="912" y="726"/>
                  </a:lnTo>
                  <a:lnTo>
                    <a:pt x="924" y="726"/>
                  </a:lnTo>
                  <a:lnTo>
                    <a:pt x="930" y="732"/>
                  </a:lnTo>
                  <a:lnTo>
                    <a:pt x="942" y="732"/>
                  </a:lnTo>
                  <a:lnTo>
                    <a:pt x="948" y="732"/>
                  </a:lnTo>
                  <a:lnTo>
                    <a:pt x="960" y="732"/>
                  </a:lnTo>
                  <a:lnTo>
                    <a:pt x="966" y="732"/>
                  </a:lnTo>
                  <a:lnTo>
                    <a:pt x="978" y="732"/>
                  </a:lnTo>
                  <a:lnTo>
                    <a:pt x="984" y="732"/>
                  </a:lnTo>
                  <a:lnTo>
                    <a:pt x="996" y="732"/>
                  </a:lnTo>
                  <a:lnTo>
                    <a:pt x="1002" y="732"/>
                  </a:lnTo>
                  <a:lnTo>
                    <a:pt x="1014" y="732"/>
                  </a:lnTo>
                  <a:lnTo>
                    <a:pt x="1026" y="732"/>
                  </a:lnTo>
                  <a:lnTo>
                    <a:pt x="1032" y="732"/>
                  </a:lnTo>
                  <a:lnTo>
                    <a:pt x="1044" y="732"/>
                  </a:lnTo>
                  <a:lnTo>
                    <a:pt x="1050" y="732"/>
                  </a:lnTo>
                  <a:lnTo>
                    <a:pt x="1062" y="732"/>
                  </a:lnTo>
                  <a:lnTo>
                    <a:pt x="1068" y="732"/>
                  </a:lnTo>
                  <a:lnTo>
                    <a:pt x="1080" y="732"/>
                  </a:lnTo>
                  <a:lnTo>
                    <a:pt x="1086" y="732"/>
                  </a:lnTo>
                  <a:lnTo>
                    <a:pt x="1098" y="732"/>
                  </a:lnTo>
                  <a:lnTo>
                    <a:pt x="1104" y="732"/>
                  </a:lnTo>
                  <a:lnTo>
                    <a:pt x="1116" y="732"/>
                  </a:lnTo>
                  <a:lnTo>
                    <a:pt x="1122" y="732"/>
                  </a:lnTo>
                </a:path>
              </a:pathLst>
            </a:custGeom>
            <a:noFill/>
            <a:ln w="9525">
              <a:solidFill>
                <a:srgbClr val="00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606" name="Freeform 2142">
              <a:extLst>
                <a:ext uri="{FF2B5EF4-FFF2-40B4-BE49-F238E27FC236}">
                  <a16:creationId xmlns:a16="http://schemas.microsoft.com/office/drawing/2014/main" id="{6A558077-8A15-5742-BF7F-CE033A3C6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" y="851"/>
              <a:ext cx="1496" cy="274"/>
            </a:xfrm>
            <a:custGeom>
              <a:avLst/>
              <a:gdLst>
                <a:gd name="T0" fmla="*/ 6 w 1122"/>
                <a:gd name="T1" fmla="*/ 366 h 366"/>
                <a:gd name="T2" fmla="*/ 24 w 1122"/>
                <a:gd name="T3" fmla="*/ 366 h 366"/>
                <a:gd name="T4" fmla="*/ 42 w 1122"/>
                <a:gd name="T5" fmla="*/ 366 h 366"/>
                <a:gd name="T6" fmla="*/ 60 w 1122"/>
                <a:gd name="T7" fmla="*/ 366 h 366"/>
                <a:gd name="T8" fmla="*/ 78 w 1122"/>
                <a:gd name="T9" fmla="*/ 366 h 366"/>
                <a:gd name="T10" fmla="*/ 96 w 1122"/>
                <a:gd name="T11" fmla="*/ 366 h 366"/>
                <a:gd name="T12" fmla="*/ 114 w 1122"/>
                <a:gd name="T13" fmla="*/ 366 h 366"/>
                <a:gd name="T14" fmla="*/ 132 w 1122"/>
                <a:gd name="T15" fmla="*/ 366 h 366"/>
                <a:gd name="T16" fmla="*/ 150 w 1122"/>
                <a:gd name="T17" fmla="*/ 366 h 366"/>
                <a:gd name="T18" fmla="*/ 168 w 1122"/>
                <a:gd name="T19" fmla="*/ 366 h 366"/>
                <a:gd name="T20" fmla="*/ 186 w 1122"/>
                <a:gd name="T21" fmla="*/ 366 h 366"/>
                <a:gd name="T22" fmla="*/ 204 w 1122"/>
                <a:gd name="T23" fmla="*/ 366 h 366"/>
                <a:gd name="T24" fmla="*/ 222 w 1122"/>
                <a:gd name="T25" fmla="*/ 366 h 366"/>
                <a:gd name="T26" fmla="*/ 240 w 1122"/>
                <a:gd name="T27" fmla="*/ 366 h 366"/>
                <a:gd name="T28" fmla="*/ 258 w 1122"/>
                <a:gd name="T29" fmla="*/ 366 h 366"/>
                <a:gd name="T30" fmla="*/ 276 w 1122"/>
                <a:gd name="T31" fmla="*/ 366 h 366"/>
                <a:gd name="T32" fmla="*/ 294 w 1122"/>
                <a:gd name="T33" fmla="*/ 366 h 366"/>
                <a:gd name="T34" fmla="*/ 312 w 1122"/>
                <a:gd name="T35" fmla="*/ 366 h 366"/>
                <a:gd name="T36" fmla="*/ 336 w 1122"/>
                <a:gd name="T37" fmla="*/ 366 h 366"/>
                <a:gd name="T38" fmla="*/ 354 w 1122"/>
                <a:gd name="T39" fmla="*/ 366 h 366"/>
                <a:gd name="T40" fmla="*/ 372 w 1122"/>
                <a:gd name="T41" fmla="*/ 258 h 366"/>
                <a:gd name="T42" fmla="*/ 390 w 1122"/>
                <a:gd name="T43" fmla="*/ 114 h 366"/>
                <a:gd name="T44" fmla="*/ 408 w 1122"/>
                <a:gd name="T45" fmla="*/ 36 h 366"/>
                <a:gd name="T46" fmla="*/ 426 w 1122"/>
                <a:gd name="T47" fmla="*/ 6 h 366"/>
                <a:gd name="T48" fmla="*/ 444 w 1122"/>
                <a:gd name="T49" fmla="*/ 0 h 366"/>
                <a:gd name="T50" fmla="*/ 462 w 1122"/>
                <a:gd name="T51" fmla="*/ 12 h 366"/>
                <a:gd name="T52" fmla="*/ 480 w 1122"/>
                <a:gd name="T53" fmla="*/ 36 h 366"/>
                <a:gd name="T54" fmla="*/ 498 w 1122"/>
                <a:gd name="T55" fmla="*/ 66 h 366"/>
                <a:gd name="T56" fmla="*/ 516 w 1122"/>
                <a:gd name="T57" fmla="*/ 96 h 366"/>
                <a:gd name="T58" fmla="*/ 534 w 1122"/>
                <a:gd name="T59" fmla="*/ 126 h 366"/>
                <a:gd name="T60" fmla="*/ 552 w 1122"/>
                <a:gd name="T61" fmla="*/ 156 h 366"/>
                <a:gd name="T62" fmla="*/ 570 w 1122"/>
                <a:gd name="T63" fmla="*/ 180 h 366"/>
                <a:gd name="T64" fmla="*/ 588 w 1122"/>
                <a:gd name="T65" fmla="*/ 204 h 366"/>
                <a:gd name="T66" fmla="*/ 606 w 1122"/>
                <a:gd name="T67" fmla="*/ 228 h 366"/>
                <a:gd name="T68" fmla="*/ 624 w 1122"/>
                <a:gd name="T69" fmla="*/ 246 h 366"/>
                <a:gd name="T70" fmla="*/ 642 w 1122"/>
                <a:gd name="T71" fmla="*/ 264 h 366"/>
                <a:gd name="T72" fmla="*/ 660 w 1122"/>
                <a:gd name="T73" fmla="*/ 276 h 366"/>
                <a:gd name="T74" fmla="*/ 678 w 1122"/>
                <a:gd name="T75" fmla="*/ 288 h 366"/>
                <a:gd name="T76" fmla="*/ 696 w 1122"/>
                <a:gd name="T77" fmla="*/ 300 h 366"/>
                <a:gd name="T78" fmla="*/ 714 w 1122"/>
                <a:gd name="T79" fmla="*/ 312 h 366"/>
                <a:gd name="T80" fmla="*/ 732 w 1122"/>
                <a:gd name="T81" fmla="*/ 318 h 366"/>
                <a:gd name="T82" fmla="*/ 750 w 1122"/>
                <a:gd name="T83" fmla="*/ 324 h 366"/>
                <a:gd name="T84" fmla="*/ 768 w 1122"/>
                <a:gd name="T85" fmla="*/ 330 h 366"/>
                <a:gd name="T86" fmla="*/ 786 w 1122"/>
                <a:gd name="T87" fmla="*/ 336 h 366"/>
                <a:gd name="T88" fmla="*/ 804 w 1122"/>
                <a:gd name="T89" fmla="*/ 342 h 366"/>
                <a:gd name="T90" fmla="*/ 822 w 1122"/>
                <a:gd name="T91" fmla="*/ 348 h 366"/>
                <a:gd name="T92" fmla="*/ 840 w 1122"/>
                <a:gd name="T93" fmla="*/ 348 h 366"/>
                <a:gd name="T94" fmla="*/ 858 w 1122"/>
                <a:gd name="T95" fmla="*/ 354 h 366"/>
                <a:gd name="T96" fmla="*/ 876 w 1122"/>
                <a:gd name="T97" fmla="*/ 354 h 366"/>
                <a:gd name="T98" fmla="*/ 894 w 1122"/>
                <a:gd name="T99" fmla="*/ 354 h 366"/>
                <a:gd name="T100" fmla="*/ 912 w 1122"/>
                <a:gd name="T101" fmla="*/ 354 h 366"/>
                <a:gd name="T102" fmla="*/ 930 w 1122"/>
                <a:gd name="T103" fmla="*/ 360 h 366"/>
                <a:gd name="T104" fmla="*/ 948 w 1122"/>
                <a:gd name="T105" fmla="*/ 360 h 366"/>
                <a:gd name="T106" fmla="*/ 966 w 1122"/>
                <a:gd name="T107" fmla="*/ 360 h 366"/>
                <a:gd name="T108" fmla="*/ 984 w 1122"/>
                <a:gd name="T109" fmla="*/ 360 h 366"/>
                <a:gd name="T110" fmla="*/ 1002 w 1122"/>
                <a:gd name="T111" fmla="*/ 360 h 366"/>
                <a:gd name="T112" fmla="*/ 1026 w 1122"/>
                <a:gd name="T113" fmla="*/ 360 h 366"/>
                <a:gd name="T114" fmla="*/ 1044 w 1122"/>
                <a:gd name="T115" fmla="*/ 366 h 366"/>
                <a:gd name="T116" fmla="*/ 1062 w 1122"/>
                <a:gd name="T117" fmla="*/ 366 h 366"/>
                <a:gd name="T118" fmla="*/ 1080 w 1122"/>
                <a:gd name="T119" fmla="*/ 366 h 366"/>
                <a:gd name="T120" fmla="*/ 1098 w 1122"/>
                <a:gd name="T121" fmla="*/ 366 h 366"/>
                <a:gd name="T122" fmla="*/ 1116 w 1122"/>
                <a:gd name="T123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22" h="366">
                  <a:moveTo>
                    <a:pt x="0" y="366"/>
                  </a:moveTo>
                  <a:lnTo>
                    <a:pt x="6" y="366"/>
                  </a:lnTo>
                  <a:lnTo>
                    <a:pt x="18" y="366"/>
                  </a:lnTo>
                  <a:lnTo>
                    <a:pt x="24" y="366"/>
                  </a:lnTo>
                  <a:lnTo>
                    <a:pt x="36" y="366"/>
                  </a:lnTo>
                  <a:lnTo>
                    <a:pt x="42" y="366"/>
                  </a:lnTo>
                  <a:lnTo>
                    <a:pt x="54" y="366"/>
                  </a:lnTo>
                  <a:lnTo>
                    <a:pt x="60" y="366"/>
                  </a:lnTo>
                  <a:lnTo>
                    <a:pt x="72" y="366"/>
                  </a:lnTo>
                  <a:lnTo>
                    <a:pt x="78" y="366"/>
                  </a:lnTo>
                  <a:lnTo>
                    <a:pt x="90" y="366"/>
                  </a:lnTo>
                  <a:lnTo>
                    <a:pt x="96" y="366"/>
                  </a:lnTo>
                  <a:lnTo>
                    <a:pt x="108" y="366"/>
                  </a:lnTo>
                  <a:lnTo>
                    <a:pt x="114" y="366"/>
                  </a:lnTo>
                  <a:lnTo>
                    <a:pt x="126" y="366"/>
                  </a:lnTo>
                  <a:lnTo>
                    <a:pt x="132" y="366"/>
                  </a:lnTo>
                  <a:lnTo>
                    <a:pt x="144" y="366"/>
                  </a:lnTo>
                  <a:lnTo>
                    <a:pt x="150" y="366"/>
                  </a:lnTo>
                  <a:lnTo>
                    <a:pt x="162" y="366"/>
                  </a:lnTo>
                  <a:lnTo>
                    <a:pt x="168" y="366"/>
                  </a:lnTo>
                  <a:lnTo>
                    <a:pt x="180" y="366"/>
                  </a:lnTo>
                  <a:lnTo>
                    <a:pt x="186" y="366"/>
                  </a:lnTo>
                  <a:lnTo>
                    <a:pt x="198" y="366"/>
                  </a:lnTo>
                  <a:lnTo>
                    <a:pt x="204" y="366"/>
                  </a:lnTo>
                  <a:lnTo>
                    <a:pt x="216" y="366"/>
                  </a:lnTo>
                  <a:lnTo>
                    <a:pt x="222" y="366"/>
                  </a:lnTo>
                  <a:lnTo>
                    <a:pt x="234" y="366"/>
                  </a:lnTo>
                  <a:lnTo>
                    <a:pt x="240" y="366"/>
                  </a:lnTo>
                  <a:lnTo>
                    <a:pt x="252" y="366"/>
                  </a:lnTo>
                  <a:lnTo>
                    <a:pt x="258" y="366"/>
                  </a:lnTo>
                  <a:lnTo>
                    <a:pt x="270" y="366"/>
                  </a:lnTo>
                  <a:lnTo>
                    <a:pt x="276" y="366"/>
                  </a:lnTo>
                  <a:lnTo>
                    <a:pt x="288" y="366"/>
                  </a:lnTo>
                  <a:lnTo>
                    <a:pt x="294" y="366"/>
                  </a:lnTo>
                  <a:lnTo>
                    <a:pt x="306" y="366"/>
                  </a:lnTo>
                  <a:lnTo>
                    <a:pt x="312" y="366"/>
                  </a:lnTo>
                  <a:lnTo>
                    <a:pt x="324" y="366"/>
                  </a:lnTo>
                  <a:lnTo>
                    <a:pt x="336" y="366"/>
                  </a:lnTo>
                  <a:lnTo>
                    <a:pt x="342" y="366"/>
                  </a:lnTo>
                  <a:lnTo>
                    <a:pt x="354" y="366"/>
                  </a:lnTo>
                  <a:lnTo>
                    <a:pt x="360" y="366"/>
                  </a:lnTo>
                  <a:lnTo>
                    <a:pt x="372" y="258"/>
                  </a:lnTo>
                  <a:lnTo>
                    <a:pt x="378" y="174"/>
                  </a:lnTo>
                  <a:lnTo>
                    <a:pt x="390" y="114"/>
                  </a:lnTo>
                  <a:lnTo>
                    <a:pt x="396" y="66"/>
                  </a:lnTo>
                  <a:lnTo>
                    <a:pt x="408" y="36"/>
                  </a:lnTo>
                  <a:lnTo>
                    <a:pt x="414" y="18"/>
                  </a:lnTo>
                  <a:lnTo>
                    <a:pt x="426" y="6"/>
                  </a:lnTo>
                  <a:lnTo>
                    <a:pt x="432" y="0"/>
                  </a:lnTo>
                  <a:lnTo>
                    <a:pt x="444" y="0"/>
                  </a:lnTo>
                  <a:lnTo>
                    <a:pt x="450" y="6"/>
                  </a:lnTo>
                  <a:lnTo>
                    <a:pt x="462" y="12"/>
                  </a:lnTo>
                  <a:lnTo>
                    <a:pt x="468" y="24"/>
                  </a:lnTo>
                  <a:lnTo>
                    <a:pt x="480" y="36"/>
                  </a:lnTo>
                  <a:lnTo>
                    <a:pt x="486" y="48"/>
                  </a:lnTo>
                  <a:lnTo>
                    <a:pt x="498" y="66"/>
                  </a:lnTo>
                  <a:lnTo>
                    <a:pt x="504" y="78"/>
                  </a:lnTo>
                  <a:lnTo>
                    <a:pt x="516" y="96"/>
                  </a:lnTo>
                  <a:lnTo>
                    <a:pt x="522" y="114"/>
                  </a:lnTo>
                  <a:lnTo>
                    <a:pt x="534" y="126"/>
                  </a:lnTo>
                  <a:lnTo>
                    <a:pt x="540" y="138"/>
                  </a:lnTo>
                  <a:lnTo>
                    <a:pt x="552" y="156"/>
                  </a:lnTo>
                  <a:lnTo>
                    <a:pt x="558" y="168"/>
                  </a:lnTo>
                  <a:lnTo>
                    <a:pt x="570" y="180"/>
                  </a:lnTo>
                  <a:lnTo>
                    <a:pt x="576" y="192"/>
                  </a:lnTo>
                  <a:lnTo>
                    <a:pt x="588" y="204"/>
                  </a:lnTo>
                  <a:lnTo>
                    <a:pt x="594" y="216"/>
                  </a:lnTo>
                  <a:lnTo>
                    <a:pt x="606" y="228"/>
                  </a:lnTo>
                  <a:lnTo>
                    <a:pt x="612" y="240"/>
                  </a:lnTo>
                  <a:lnTo>
                    <a:pt x="624" y="246"/>
                  </a:lnTo>
                  <a:lnTo>
                    <a:pt x="630" y="258"/>
                  </a:lnTo>
                  <a:lnTo>
                    <a:pt x="642" y="264"/>
                  </a:lnTo>
                  <a:lnTo>
                    <a:pt x="648" y="270"/>
                  </a:lnTo>
                  <a:lnTo>
                    <a:pt x="660" y="276"/>
                  </a:lnTo>
                  <a:lnTo>
                    <a:pt x="672" y="282"/>
                  </a:lnTo>
                  <a:lnTo>
                    <a:pt x="678" y="288"/>
                  </a:lnTo>
                  <a:lnTo>
                    <a:pt x="690" y="294"/>
                  </a:lnTo>
                  <a:lnTo>
                    <a:pt x="696" y="300"/>
                  </a:lnTo>
                  <a:lnTo>
                    <a:pt x="708" y="306"/>
                  </a:lnTo>
                  <a:lnTo>
                    <a:pt x="714" y="312"/>
                  </a:lnTo>
                  <a:lnTo>
                    <a:pt x="726" y="318"/>
                  </a:lnTo>
                  <a:lnTo>
                    <a:pt x="732" y="318"/>
                  </a:lnTo>
                  <a:lnTo>
                    <a:pt x="744" y="324"/>
                  </a:lnTo>
                  <a:lnTo>
                    <a:pt x="750" y="324"/>
                  </a:lnTo>
                  <a:lnTo>
                    <a:pt x="762" y="330"/>
                  </a:lnTo>
                  <a:lnTo>
                    <a:pt x="768" y="330"/>
                  </a:lnTo>
                  <a:lnTo>
                    <a:pt x="780" y="336"/>
                  </a:lnTo>
                  <a:lnTo>
                    <a:pt x="786" y="336"/>
                  </a:lnTo>
                  <a:lnTo>
                    <a:pt x="798" y="342"/>
                  </a:lnTo>
                  <a:lnTo>
                    <a:pt x="804" y="342"/>
                  </a:lnTo>
                  <a:lnTo>
                    <a:pt x="816" y="342"/>
                  </a:lnTo>
                  <a:lnTo>
                    <a:pt x="822" y="348"/>
                  </a:lnTo>
                  <a:lnTo>
                    <a:pt x="834" y="348"/>
                  </a:lnTo>
                  <a:lnTo>
                    <a:pt x="840" y="348"/>
                  </a:lnTo>
                  <a:lnTo>
                    <a:pt x="852" y="348"/>
                  </a:lnTo>
                  <a:lnTo>
                    <a:pt x="858" y="354"/>
                  </a:lnTo>
                  <a:lnTo>
                    <a:pt x="870" y="354"/>
                  </a:lnTo>
                  <a:lnTo>
                    <a:pt x="876" y="354"/>
                  </a:lnTo>
                  <a:lnTo>
                    <a:pt x="888" y="354"/>
                  </a:lnTo>
                  <a:lnTo>
                    <a:pt x="894" y="354"/>
                  </a:lnTo>
                  <a:lnTo>
                    <a:pt x="906" y="354"/>
                  </a:lnTo>
                  <a:lnTo>
                    <a:pt x="912" y="354"/>
                  </a:lnTo>
                  <a:lnTo>
                    <a:pt x="924" y="360"/>
                  </a:lnTo>
                  <a:lnTo>
                    <a:pt x="930" y="360"/>
                  </a:lnTo>
                  <a:lnTo>
                    <a:pt x="942" y="360"/>
                  </a:lnTo>
                  <a:lnTo>
                    <a:pt x="948" y="360"/>
                  </a:lnTo>
                  <a:lnTo>
                    <a:pt x="960" y="360"/>
                  </a:lnTo>
                  <a:lnTo>
                    <a:pt x="966" y="360"/>
                  </a:lnTo>
                  <a:lnTo>
                    <a:pt x="978" y="360"/>
                  </a:lnTo>
                  <a:lnTo>
                    <a:pt x="984" y="360"/>
                  </a:lnTo>
                  <a:lnTo>
                    <a:pt x="996" y="360"/>
                  </a:lnTo>
                  <a:lnTo>
                    <a:pt x="1002" y="360"/>
                  </a:lnTo>
                  <a:lnTo>
                    <a:pt x="1014" y="360"/>
                  </a:lnTo>
                  <a:lnTo>
                    <a:pt x="1026" y="360"/>
                  </a:lnTo>
                  <a:lnTo>
                    <a:pt x="1032" y="360"/>
                  </a:lnTo>
                  <a:lnTo>
                    <a:pt x="1044" y="366"/>
                  </a:lnTo>
                  <a:lnTo>
                    <a:pt x="1050" y="366"/>
                  </a:lnTo>
                  <a:lnTo>
                    <a:pt x="1062" y="366"/>
                  </a:lnTo>
                  <a:lnTo>
                    <a:pt x="1068" y="366"/>
                  </a:lnTo>
                  <a:lnTo>
                    <a:pt x="1080" y="366"/>
                  </a:lnTo>
                  <a:lnTo>
                    <a:pt x="1086" y="366"/>
                  </a:lnTo>
                  <a:lnTo>
                    <a:pt x="1098" y="366"/>
                  </a:lnTo>
                  <a:lnTo>
                    <a:pt x="1104" y="366"/>
                  </a:lnTo>
                  <a:lnTo>
                    <a:pt x="1116" y="366"/>
                  </a:lnTo>
                  <a:lnTo>
                    <a:pt x="1122" y="366"/>
                  </a:lnTo>
                </a:path>
              </a:pathLst>
            </a:custGeom>
            <a:noFill/>
            <a:ln w="9525">
              <a:solidFill>
                <a:srgbClr val="00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607" name="Freeform 2143">
              <a:extLst>
                <a:ext uri="{FF2B5EF4-FFF2-40B4-BE49-F238E27FC236}">
                  <a16:creationId xmlns:a16="http://schemas.microsoft.com/office/drawing/2014/main" id="{FF4E369A-1C6C-5D46-8FF3-1E1011902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" y="477"/>
              <a:ext cx="1496" cy="648"/>
            </a:xfrm>
            <a:custGeom>
              <a:avLst/>
              <a:gdLst>
                <a:gd name="T0" fmla="*/ 6 w 1122"/>
                <a:gd name="T1" fmla="*/ 756 h 864"/>
                <a:gd name="T2" fmla="*/ 24 w 1122"/>
                <a:gd name="T3" fmla="*/ 612 h 864"/>
                <a:gd name="T4" fmla="*/ 42 w 1122"/>
                <a:gd name="T5" fmla="*/ 534 h 864"/>
                <a:gd name="T6" fmla="*/ 60 w 1122"/>
                <a:gd name="T7" fmla="*/ 504 h 864"/>
                <a:gd name="T8" fmla="*/ 78 w 1122"/>
                <a:gd name="T9" fmla="*/ 498 h 864"/>
                <a:gd name="T10" fmla="*/ 96 w 1122"/>
                <a:gd name="T11" fmla="*/ 510 h 864"/>
                <a:gd name="T12" fmla="*/ 114 w 1122"/>
                <a:gd name="T13" fmla="*/ 534 h 864"/>
                <a:gd name="T14" fmla="*/ 132 w 1122"/>
                <a:gd name="T15" fmla="*/ 564 h 864"/>
                <a:gd name="T16" fmla="*/ 150 w 1122"/>
                <a:gd name="T17" fmla="*/ 594 h 864"/>
                <a:gd name="T18" fmla="*/ 168 w 1122"/>
                <a:gd name="T19" fmla="*/ 624 h 864"/>
                <a:gd name="T20" fmla="*/ 186 w 1122"/>
                <a:gd name="T21" fmla="*/ 438 h 864"/>
                <a:gd name="T22" fmla="*/ 204 w 1122"/>
                <a:gd name="T23" fmla="*/ 174 h 864"/>
                <a:gd name="T24" fmla="*/ 222 w 1122"/>
                <a:gd name="T25" fmla="*/ 42 h 864"/>
                <a:gd name="T26" fmla="*/ 240 w 1122"/>
                <a:gd name="T27" fmla="*/ 0 h 864"/>
                <a:gd name="T28" fmla="*/ 258 w 1122"/>
                <a:gd name="T29" fmla="*/ 12 h 864"/>
                <a:gd name="T30" fmla="*/ 276 w 1122"/>
                <a:gd name="T31" fmla="*/ 54 h 864"/>
                <a:gd name="T32" fmla="*/ 294 w 1122"/>
                <a:gd name="T33" fmla="*/ 120 h 864"/>
                <a:gd name="T34" fmla="*/ 312 w 1122"/>
                <a:gd name="T35" fmla="*/ 186 h 864"/>
                <a:gd name="T36" fmla="*/ 336 w 1122"/>
                <a:gd name="T37" fmla="*/ 258 h 864"/>
                <a:gd name="T38" fmla="*/ 354 w 1122"/>
                <a:gd name="T39" fmla="*/ 330 h 864"/>
                <a:gd name="T40" fmla="*/ 372 w 1122"/>
                <a:gd name="T41" fmla="*/ 288 h 864"/>
                <a:gd name="T42" fmla="*/ 390 w 1122"/>
                <a:gd name="T43" fmla="*/ 204 h 864"/>
                <a:gd name="T44" fmla="*/ 408 w 1122"/>
                <a:gd name="T45" fmla="*/ 180 h 864"/>
                <a:gd name="T46" fmla="*/ 426 w 1122"/>
                <a:gd name="T47" fmla="*/ 198 h 864"/>
                <a:gd name="T48" fmla="*/ 444 w 1122"/>
                <a:gd name="T49" fmla="*/ 234 h 864"/>
                <a:gd name="T50" fmla="*/ 462 w 1122"/>
                <a:gd name="T51" fmla="*/ 288 h 864"/>
                <a:gd name="T52" fmla="*/ 480 w 1122"/>
                <a:gd name="T53" fmla="*/ 342 h 864"/>
                <a:gd name="T54" fmla="*/ 498 w 1122"/>
                <a:gd name="T55" fmla="*/ 396 h 864"/>
                <a:gd name="T56" fmla="*/ 516 w 1122"/>
                <a:gd name="T57" fmla="*/ 450 h 864"/>
                <a:gd name="T58" fmla="*/ 534 w 1122"/>
                <a:gd name="T59" fmla="*/ 504 h 864"/>
                <a:gd name="T60" fmla="*/ 552 w 1122"/>
                <a:gd name="T61" fmla="*/ 552 h 864"/>
                <a:gd name="T62" fmla="*/ 570 w 1122"/>
                <a:gd name="T63" fmla="*/ 594 h 864"/>
                <a:gd name="T64" fmla="*/ 588 w 1122"/>
                <a:gd name="T65" fmla="*/ 630 h 864"/>
                <a:gd name="T66" fmla="*/ 606 w 1122"/>
                <a:gd name="T67" fmla="*/ 660 h 864"/>
                <a:gd name="T68" fmla="*/ 624 w 1122"/>
                <a:gd name="T69" fmla="*/ 690 h 864"/>
                <a:gd name="T70" fmla="*/ 642 w 1122"/>
                <a:gd name="T71" fmla="*/ 714 h 864"/>
                <a:gd name="T72" fmla="*/ 660 w 1122"/>
                <a:gd name="T73" fmla="*/ 738 h 864"/>
                <a:gd name="T74" fmla="*/ 678 w 1122"/>
                <a:gd name="T75" fmla="*/ 756 h 864"/>
                <a:gd name="T76" fmla="*/ 696 w 1122"/>
                <a:gd name="T77" fmla="*/ 774 h 864"/>
                <a:gd name="T78" fmla="*/ 714 w 1122"/>
                <a:gd name="T79" fmla="*/ 786 h 864"/>
                <a:gd name="T80" fmla="*/ 732 w 1122"/>
                <a:gd name="T81" fmla="*/ 798 h 864"/>
                <a:gd name="T82" fmla="*/ 750 w 1122"/>
                <a:gd name="T83" fmla="*/ 810 h 864"/>
                <a:gd name="T84" fmla="*/ 768 w 1122"/>
                <a:gd name="T85" fmla="*/ 816 h 864"/>
                <a:gd name="T86" fmla="*/ 786 w 1122"/>
                <a:gd name="T87" fmla="*/ 822 h 864"/>
                <a:gd name="T88" fmla="*/ 804 w 1122"/>
                <a:gd name="T89" fmla="*/ 828 h 864"/>
                <a:gd name="T90" fmla="*/ 822 w 1122"/>
                <a:gd name="T91" fmla="*/ 834 h 864"/>
                <a:gd name="T92" fmla="*/ 840 w 1122"/>
                <a:gd name="T93" fmla="*/ 840 h 864"/>
                <a:gd name="T94" fmla="*/ 858 w 1122"/>
                <a:gd name="T95" fmla="*/ 846 h 864"/>
                <a:gd name="T96" fmla="*/ 876 w 1122"/>
                <a:gd name="T97" fmla="*/ 846 h 864"/>
                <a:gd name="T98" fmla="*/ 894 w 1122"/>
                <a:gd name="T99" fmla="*/ 852 h 864"/>
                <a:gd name="T100" fmla="*/ 912 w 1122"/>
                <a:gd name="T101" fmla="*/ 852 h 864"/>
                <a:gd name="T102" fmla="*/ 930 w 1122"/>
                <a:gd name="T103" fmla="*/ 852 h 864"/>
                <a:gd name="T104" fmla="*/ 948 w 1122"/>
                <a:gd name="T105" fmla="*/ 858 h 864"/>
                <a:gd name="T106" fmla="*/ 966 w 1122"/>
                <a:gd name="T107" fmla="*/ 858 h 864"/>
                <a:gd name="T108" fmla="*/ 984 w 1122"/>
                <a:gd name="T109" fmla="*/ 858 h 864"/>
                <a:gd name="T110" fmla="*/ 1002 w 1122"/>
                <a:gd name="T111" fmla="*/ 858 h 864"/>
                <a:gd name="T112" fmla="*/ 1026 w 1122"/>
                <a:gd name="T113" fmla="*/ 858 h 864"/>
                <a:gd name="T114" fmla="*/ 1044 w 1122"/>
                <a:gd name="T115" fmla="*/ 864 h 864"/>
                <a:gd name="T116" fmla="*/ 1062 w 1122"/>
                <a:gd name="T117" fmla="*/ 864 h 864"/>
                <a:gd name="T118" fmla="*/ 1080 w 1122"/>
                <a:gd name="T119" fmla="*/ 864 h 864"/>
                <a:gd name="T120" fmla="*/ 1098 w 1122"/>
                <a:gd name="T121" fmla="*/ 864 h 864"/>
                <a:gd name="T122" fmla="*/ 1116 w 1122"/>
                <a:gd name="T123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22" h="864">
                  <a:moveTo>
                    <a:pt x="0" y="864"/>
                  </a:moveTo>
                  <a:lnTo>
                    <a:pt x="6" y="756"/>
                  </a:lnTo>
                  <a:lnTo>
                    <a:pt x="18" y="672"/>
                  </a:lnTo>
                  <a:lnTo>
                    <a:pt x="24" y="612"/>
                  </a:lnTo>
                  <a:lnTo>
                    <a:pt x="36" y="564"/>
                  </a:lnTo>
                  <a:lnTo>
                    <a:pt x="42" y="534"/>
                  </a:lnTo>
                  <a:lnTo>
                    <a:pt x="54" y="516"/>
                  </a:lnTo>
                  <a:lnTo>
                    <a:pt x="60" y="504"/>
                  </a:lnTo>
                  <a:lnTo>
                    <a:pt x="72" y="498"/>
                  </a:lnTo>
                  <a:lnTo>
                    <a:pt x="78" y="498"/>
                  </a:lnTo>
                  <a:lnTo>
                    <a:pt x="90" y="504"/>
                  </a:lnTo>
                  <a:lnTo>
                    <a:pt x="96" y="510"/>
                  </a:lnTo>
                  <a:lnTo>
                    <a:pt x="108" y="522"/>
                  </a:lnTo>
                  <a:lnTo>
                    <a:pt x="114" y="534"/>
                  </a:lnTo>
                  <a:lnTo>
                    <a:pt x="126" y="546"/>
                  </a:lnTo>
                  <a:lnTo>
                    <a:pt x="132" y="564"/>
                  </a:lnTo>
                  <a:lnTo>
                    <a:pt x="144" y="576"/>
                  </a:lnTo>
                  <a:lnTo>
                    <a:pt x="150" y="594"/>
                  </a:lnTo>
                  <a:lnTo>
                    <a:pt x="162" y="612"/>
                  </a:lnTo>
                  <a:lnTo>
                    <a:pt x="168" y="624"/>
                  </a:lnTo>
                  <a:lnTo>
                    <a:pt x="180" y="636"/>
                  </a:lnTo>
                  <a:lnTo>
                    <a:pt x="186" y="438"/>
                  </a:lnTo>
                  <a:lnTo>
                    <a:pt x="198" y="282"/>
                  </a:lnTo>
                  <a:lnTo>
                    <a:pt x="204" y="174"/>
                  </a:lnTo>
                  <a:lnTo>
                    <a:pt x="216" y="96"/>
                  </a:lnTo>
                  <a:lnTo>
                    <a:pt x="222" y="42"/>
                  </a:lnTo>
                  <a:lnTo>
                    <a:pt x="234" y="12"/>
                  </a:lnTo>
                  <a:lnTo>
                    <a:pt x="240" y="0"/>
                  </a:lnTo>
                  <a:lnTo>
                    <a:pt x="252" y="0"/>
                  </a:lnTo>
                  <a:lnTo>
                    <a:pt x="258" y="12"/>
                  </a:lnTo>
                  <a:lnTo>
                    <a:pt x="270" y="30"/>
                  </a:lnTo>
                  <a:lnTo>
                    <a:pt x="276" y="54"/>
                  </a:lnTo>
                  <a:lnTo>
                    <a:pt x="288" y="84"/>
                  </a:lnTo>
                  <a:lnTo>
                    <a:pt x="294" y="120"/>
                  </a:lnTo>
                  <a:lnTo>
                    <a:pt x="306" y="150"/>
                  </a:lnTo>
                  <a:lnTo>
                    <a:pt x="312" y="186"/>
                  </a:lnTo>
                  <a:lnTo>
                    <a:pt x="324" y="222"/>
                  </a:lnTo>
                  <a:lnTo>
                    <a:pt x="336" y="258"/>
                  </a:lnTo>
                  <a:lnTo>
                    <a:pt x="342" y="294"/>
                  </a:lnTo>
                  <a:lnTo>
                    <a:pt x="354" y="330"/>
                  </a:lnTo>
                  <a:lnTo>
                    <a:pt x="360" y="366"/>
                  </a:lnTo>
                  <a:lnTo>
                    <a:pt x="372" y="288"/>
                  </a:lnTo>
                  <a:lnTo>
                    <a:pt x="378" y="234"/>
                  </a:lnTo>
                  <a:lnTo>
                    <a:pt x="390" y="204"/>
                  </a:lnTo>
                  <a:lnTo>
                    <a:pt x="396" y="186"/>
                  </a:lnTo>
                  <a:lnTo>
                    <a:pt x="408" y="180"/>
                  </a:lnTo>
                  <a:lnTo>
                    <a:pt x="414" y="186"/>
                  </a:lnTo>
                  <a:lnTo>
                    <a:pt x="426" y="198"/>
                  </a:lnTo>
                  <a:lnTo>
                    <a:pt x="432" y="210"/>
                  </a:lnTo>
                  <a:lnTo>
                    <a:pt x="444" y="234"/>
                  </a:lnTo>
                  <a:lnTo>
                    <a:pt x="450" y="258"/>
                  </a:lnTo>
                  <a:lnTo>
                    <a:pt x="462" y="288"/>
                  </a:lnTo>
                  <a:lnTo>
                    <a:pt x="468" y="312"/>
                  </a:lnTo>
                  <a:lnTo>
                    <a:pt x="480" y="342"/>
                  </a:lnTo>
                  <a:lnTo>
                    <a:pt x="486" y="372"/>
                  </a:lnTo>
                  <a:lnTo>
                    <a:pt x="498" y="396"/>
                  </a:lnTo>
                  <a:lnTo>
                    <a:pt x="504" y="426"/>
                  </a:lnTo>
                  <a:lnTo>
                    <a:pt x="516" y="450"/>
                  </a:lnTo>
                  <a:lnTo>
                    <a:pt x="522" y="480"/>
                  </a:lnTo>
                  <a:lnTo>
                    <a:pt x="534" y="504"/>
                  </a:lnTo>
                  <a:lnTo>
                    <a:pt x="540" y="528"/>
                  </a:lnTo>
                  <a:lnTo>
                    <a:pt x="552" y="552"/>
                  </a:lnTo>
                  <a:lnTo>
                    <a:pt x="558" y="570"/>
                  </a:lnTo>
                  <a:lnTo>
                    <a:pt x="570" y="594"/>
                  </a:lnTo>
                  <a:lnTo>
                    <a:pt x="576" y="612"/>
                  </a:lnTo>
                  <a:lnTo>
                    <a:pt x="588" y="630"/>
                  </a:lnTo>
                  <a:lnTo>
                    <a:pt x="594" y="648"/>
                  </a:lnTo>
                  <a:lnTo>
                    <a:pt x="606" y="660"/>
                  </a:lnTo>
                  <a:lnTo>
                    <a:pt x="612" y="678"/>
                  </a:lnTo>
                  <a:lnTo>
                    <a:pt x="624" y="690"/>
                  </a:lnTo>
                  <a:lnTo>
                    <a:pt x="630" y="702"/>
                  </a:lnTo>
                  <a:lnTo>
                    <a:pt x="642" y="714"/>
                  </a:lnTo>
                  <a:lnTo>
                    <a:pt x="648" y="726"/>
                  </a:lnTo>
                  <a:lnTo>
                    <a:pt x="660" y="738"/>
                  </a:lnTo>
                  <a:lnTo>
                    <a:pt x="672" y="750"/>
                  </a:lnTo>
                  <a:lnTo>
                    <a:pt x="678" y="756"/>
                  </a:lnTo>
                  <a:lnTo>
                    <a:pt x="690" y="762"/>
                  </a:lnTo>
                  <a:lnTo>
                    <a:pt x="696" y="774"/>
                  </a:lnTo>
                  <a:lnTo>
                    <a:pt x="708" y="780"/>
                  </a:lnTo>
                  <a:lnTo>
                    <a:pt x="714" y="786"/>
                  </a:lnTo>
                  <a:lnTo>
                    <a:pt x="726" y="792"/>
                  </a:lnTo>
                  <a:lnTo>
                    <a:pt x="732" y="798"/>
                  </a:lnTo>
                  <a:lnTo>
                    <a:pt x="744" y="804"/>
                  </a:lnTo>
                  <a:lnTo>
                    <a:pt x="750" y="810"/>
                  </a:lnTo>
                  <a:lnTo>
                    <a:pt x="762" y="810"/>
                  </a:lnTo>
                  <a:lnTo>
                    <a:pt x="768" y="816"/>
                  </a:lnTo>
                  <a:lnTo>
                    <a:pt x="780" y="822"/>
                  </a:lnTo>
                  <a:lnTo>
                    <a:pt x="786" y="822"/>
                  </a:lnTo>
                  <a:lnTo>
                    <a:pt x="798" y="828"/>
                  </a:lnTo>
                  <a:lnTo>
                    <a:pt x="804" y="828"/>
                  </a:lnTo>
                  <a:lnTo>
                    <a:pt x="816" y="834"/>
                  </a:lnTo>
                  <a:lnTo>
                    <a:pt x="822" y="834"/>
                  </a:lnTo>
                  <a:lnTo>
                    <a:pt x="834" y="840"/>
                  </a:lnTo>
                  <a:lnTo>
                    <a:pt x="840" y="840"/>
                  </a:lnTo>
                  <a:lnTo>
                    <a:pt x="852" y="840"/>
                  </a:lnTo>
                  <a:lnTo>
                    <a:pt x="858" y="846"/>
                  </a:lnTo>
                  <a:lnTo>
                    <a:pt x="870" y="846"/>
                  </a:lnTo>
                  <a:lnTo>
                    <a:pt x="876" y="846"/>
                  </a:lnTo>
                  <a:lnTo>
                    <a:pt x="888" y="846"/>
                  </a:lnTo>
                  <a:lnTo>
                    <a:pt x="894" y="852"/>
                  </a:lnTo>
                  <a:lnTo>
                    <a:pt x="906" y="852"/>
                  </a:lnTo>
                  <a:lnTo>
                    <a:pt x="912" y="852"/>
                  </a:lnTo>
                  <a:lnTo>
                    <a:pt x="924" y="852"/>
                  </a:lnTo>
                  <a:lnTo>
                    <a:pt x="930" y="852"/>
                  </a:lnTo>
                  <a:lnTo>
                    <a:pt x="942" y="852"/>
                  </a:lnTo>
                  <a:lnTo>
                    <a:pt x="948" y="858"/>
                  </a:lnTo>
                  <a:lnTo>
                    <a:pt x="960" y="858"/>
                  </a:lnTo>
                  <a:lnTo>
                    <a:pt x="966" y="858"/>
                  </a:lnTo>
                  <a:lnTo>
                    <a:pt x="978" y="858"/>
                  </a:lnTo>
                  <a:lnTo>
                    <a:pt x="984" y="858"/>
                  </a:lnTo>
                  <a:lnTo>
                    <a:pt x="996" y="858"/>
                  </a:lnTo>
                  <a:lnTo>
                    <a:pt x="1002" y="858"/>
                  </a:lnTo>
                  <a:lnTo>
                    <a:pt x="1014" y="858"/>
                  </a:lnTo>
                  <a:lnTo>
                    <a:pt x="1026" y="858"/>
                  </a:lnTo>
                  <a:lnTo>
                    <a:pt x="1032" y="858"/>
                  </a:lnTo>
                  <a:lnTo>
                    <a:pt x="1044" y="864"/>
                  </a:lnTo>
                  <a:lnTo>
                    <a:pt x="1050" y="864"/>
                  </a:lnTo>
                  <a:lnTo>
                    <a:pt x="1062" y="864"/>
                  </a:lnTo>
                  <a:lnTo>
                    <a:pt x="1068" y="864"/>
                  </a:lnTo>
                  <a:lnTo>
                    <a:pt x="1080" y="864"/>
                  </a:lnTo>
                  <a:lnTo>
                    <a:pt x="1086" y="864"/>
                  </a:lnTo>
                  <a:lnTo>
                    <a:pt x="1098" y="864"/>
                  </a:lnTo>
                  <a:lnTo>
                    <a:pt x="1104" y="864"/>
                  </a:lnTo>
                  <a:lnTo>
                    <a:pt x="1116" y="864"/>
                  </a:lnTo>
                  <a:lnTo>
                    <a:pt x="1122" y="864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608" name="AutoShape 2144">
              <a:extLst>
                <a:ext uri="{FF2B5EF4-FFF2-40B4-BE49-F238E27FC236}">
                  <a16:creationId xmlns:a16="http://schemas.microsoft.com/office/drawing/2014/main" id="{AB7CB8CC-7186-D145-8EDB-0C22AD6D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085"/>
              <a:ext cx="144" cy="67"/>
            </a:xfrm>
            <a:prstGeom prst="star5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it-IT">
                <a:solidFill>
                  <a:schemeClr val="accent2"/>
                </a:solidFill>
              </a:endParaRPr>
            </a:p>
          </p:txBody>
        </p:sp>
        <p:sp>
          <p:nvSpPr>
            <p:cNvPr id="64609" name="AutoShape 2145">
              <a:extLst>
                <a:ext uri="{FF2B5EF4-FFF2-40B4-BE49-F238E27FC236}">
                  <a16:creationId xmlns:a16="http://schemas.microsoft.com/office/drawing/2014/main" id="{BF6E83F5-BD7B-1244-B716-21C63CD03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914"/>
              <a:ext cx="144" cy="67"/>
            </a:xfrm>
            <a:prstGeom prst="star5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it-IT">
                <a:solidFill>
                  <a:schemeClr val="accent2"/>
                </a:solidFill>
              </a:endParaRPr>
            </a:p>
          </p:txBody>
        </p:sp>
        <p:sp>
          <p:nvSpPr>
            <p:cNvPr id="64610" name="AutoShape 2146">
              <a:extLst>
                <a:ext uri="{FF2B5EF4-FFF2-40B4-BE49-F238E27FC236}">
                  <a16:creationId xmlns:a16="http://schemas.microsoft.com/office/drawing/2014/main" id="{9431BB3A-3324-8C4F-8BB8-98744D3B9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702"/>
              <a:ext cx="144" cy="68"/>
            </a:xfrm>
            <a:prstGeom prst="star5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it-IT">
                <a:solidFill>
                  <a:schemeClr val="accent2"/>
                </a:solidFill>
              </a:endParaRPr>
            </a:p>
          </p:txBody>
        </p:sp>
      </p:grpSp>
      <p:sp>
        <p:nvSpPr>
          <p:cNvPr id="64611" name="AutoShape 2147">
            <a:extLst>
              <a:ext uri="{FF2B5EF4-FFF2-40B4-BE49-F238E27FC236}">
                <a16:creationId xmlns:a16="http://schemas.microsoft.com/office/drawing/2014/main" id="{552E8E66-4EDD-B341-B819-23FF9F7AA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535238"/>
            <a:ext cx="223838" cy="207962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it-IT">
              <a:solidFill>
                <a:schemeClr val="accent2"/>
              </a:solidFill>
            </a:endParaRPr>
          </a:p>
        </p:txBody>
      </p:sp>
      <p:sp>
        <p:nvSpPr>
          <p:cNvPr id="64612" name="Text Box 2148">
            <a:extLst>
              <a:ext uri="{FF2B5EF4-FFF2-40B4-BE49-F238E27FC236}">
                <a16:creationId xmlns:a16="http://schemas.microsoft.com/office/drawing/2014/main" id="{DBD17E15-F362-884F-98FA-A9B03B774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6726" y="2438401"/>
            <a:ext cx="17331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it-IT" altLang="it-IT"/>
              <a:t>campioni di y</a:t>
            </a:r>
          </a:p>
        </p:txBody>
      </p:sp>
      <p:sp>
        <p:nvSpPr>
          <p:cNvPr id="64516" name="Line 2052">
            <a:extLst>
              <a:ext uri="{FF2B5EF4-FFF2-40B4-BE49-F238E27FC236}">
                <a16:creationId xmlns:a16="http://schemas.microsoft.com/office/drawing/2014/main" id="{32B6077E-9945-314F-99B8-9665711114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9964" y="2728913"/>
            <a:ext cx="3208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diamond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4517" name="Line 2053">
            <a:extLst>
              <a:ext uri="{FF2B5EF4-FFF2-40B4-BE49-F238E27FC236}">
                <a16:creationId xmlns:a16="http://schemas.microsoft.com/office/drawing/2014/main" id="{3C7C48F6-EC0C-0946-B958-F6BCF12B55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0100" y="2559050"/>
            <a:ext cx="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4518" name="Line 2054">
            <a:extLst>
              <a:ext uri="{FF2B5EF4-FFF2-40B4-BE49-F238E27FC236}">
                <a16:creationId xmlns:a16="http://schemas.microsoft.com/office/drawing/2014/main" id="{9EED4EE2-EE82-294D-813A-51D1FBC4B7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0100" y="2120901"/>
            <a:ext cx="0" cy="6715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4520" name="Rectangle 2056">
            <a:extLst>
              <a:ext uri="{FF2B5EF4-FFF2-40B4-BE49-F238E27FC236}">
                <a16:creationId xmlns:a16="http://schemas.microsoft.com/office/drawing/2014/main" id="{1A1618CA-967A-7044-840E-37E61388C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9" y="2705101"/>
            <a:ext cx="33342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0</a:t>
            </a:r>
          </a:p>
        </p:txBody>
      </p:sp>
      <p:sp>
        <p:nvSpPr>
          <p:cNvPr id="64521" name="Rectangle 2057">
            <a:extLst>
              <a:ext uri="{FF2B5EF4-FFF2-40B4-BE49-F238E27FC236}">
                <a16:creationId xmlns:a16="http://schemas.microsoft.com/office/drawing/2014/main" id="{2B5352B1-0B32-B84E-AD22-0F59E0EEB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1663" y="2682876"/>
            <a:ext cx="3222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k</a:t>
            </a:r>
          </a:p>
        </p:txBody>
      </p:sp>
      <p:sp>
        <p:nvSpPr>
          <p:cNvPr id="64522" name="Rectangle 2058">
            <a:extLst>
              <a:ext uri="{FF2B5EF4-FFF2-40B4-BE49-F238E27FC236}">
                <a16:creationId xmlns:a16="http://schemas.microsoft.com/office/drawing/2014/main" id="{82CE9A5C-7AC9-5340-A63F-C0A53134C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0" y="2254251"/>
            <a:ext cx="47923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k-i</a:t>
            </a:r>
          </a:p>
        </p:txBody>
      </p:sp>
      <p:sp>
        <p:nvSpPr>
          <p:cNvPr id="64523" name="Line 2059">
            <a:extLst>
              <a:ext uri="{FF2B5EF4-FFF2-40B4-BE49-F238E27FC236}">
                <a16:creationId xmlns:a16="http://schemas.microsoft.com/office/drawing/2014/main" id="{EEA218D2-4599-C647-A2EC-963147BD6F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4764" y="2565400"/>
            <a:ext cx="795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4613" name="Freeform 2149">
            <a:extLst>
              <a:ext uri="{FF2B5EF4-FFF2-40B4-BE49-F238E27FC236}">
                <a16:creationId xmlns:a16="http://schemas.microsoft.com/office/drawing/2014/main" id="{B4D331FE-79DD-C541-AF2F-9555830D7455}"/>
              </a:ext>
            </a:extLst>
          </p:cNvPr>
          <p:cNvSpPr>
            <a:spLocks/>
          </p:cNvSpPr>
          <p:nvPr/>
        </p:nvSpPr>
        <p:spPr bwMode="auto">
          <a:xfrm flipH="1">
            <a:off x="2228850" y="2279651"/>
            <a:ext cx="2374900" cy="434975"/>
          </a:xfrm>
          <a:custGeom>
            <a:avLst/>
            <a:gdLst>
              <a:gd name="T0" fmla="*/ 6 w 1122"/>
              <a:gd name="T1" fmla="*/ 258 h 366"/>
              <a:gd name="T2" fmla="*/ 24 w 1122"/>
              <a:gd name="T3" fmla="*/ 114 h 366"/>
              <a:gd name="T4" fmla="*/ 42 w 1122"/>
              <a:gd name="T5" fmla="*/ 36 h 366"/>
              <a:gd name="T6" fmla="*/ 60 w 1122"/>
              <a:gd name="T7" fmla="*/ 6 h 366"/>
              <a:gd name="T8" fmla="*/ 78 w 1122"/>
              <a:gd name="T9" fmla="*/ 0 h 366"/>
              <a:gd name="T10" fmla="*/ 96 w 1122"/>
              <a:gd name="T11" fmla="*/ 12 h 366"/>
              <a:gd name="T12" fmla="*/ 114 w 1122"/>
              <a:gd name="T13" fmla="*/ 36 h 366"/>
              <a:gd name="T14" fmla="*/ 132 w 1122"/>
              <a:gd name="T15" fmla="*/ 66 h 366"/>
              <a:gd name="T16" fmla="*/ 150 w 1122"/>
              <a:gd name="T17" fmla="*/ 96 h 366"/>
              <a:gd name="T18" fmla="*/ 168 w 1122"/>
              <a:gd name="T19" fmla="*/ 126 h 366"/>
              <a:gd name="T20" fmla="*/ 186 w 1122"/>
              <a:gd name="T21" fmla="*/ 156 h 366"/>
              <a:gd name="T22" fmla="*/ 204 w 1122"/>
              <a:gd name="T23" fmla="*/ 180 h 366"/>
              <a:gd name="T24" fmla="*/ 222 w 1122"/>
              <a:gd name="T25" fmla="*/ 204 h 366"/>
              <a:gd name="T26" fmla="*/ 240 w 1122"/>
              <a:gd name="T27" fmla="*/ 228 h 366"/>
              <a:gd name="T28" fmla="*/ 258 w 1122"/>
              <a:gd name="T29" fmla="*/ 246 h 366"/>
              <a:gd name="T30" fmla="*/ 276 w 1122"/>
              <a:gd name="T31" fmla="*/ 264 h 366"/>
              <a:gd name="T32" fmla="*/ 294 w 1122"/>
              <a:gd name="T33" fmla="*/ 276 h 366"/>
              <a:gd name="T34" fmla="*/ 312 w 1122"/>
              <a:gd name="T35" fmla="*/ 288 h 366"/>
              <a:gd name="T36" fmla="*/ 336 w 1122"/>
              <a:gd name="T37" fmla="*/ 300 h 366"/>
              <a:gd name="T38" fmla="*/ 354 w 1122"/>
              <a:gd name="T39" fmla="*/ 312 h 366"/>
              <a:gd name="T40" fmla="*/ 372 w 1122"/>
              <a:gd name="T41" fmla="*/ 318 h 366"/>
              <a:gd name="T42" fmla="*/ 390 w 1122"/>
              <a:gd name="T43" fmla="*/ 324 h 366"/>
              <a:gd name="T44" fmla="*/ 408 w 1122"/>
              <a:gd name="T45" fmla="*/ 330 h 366"/>
              <a:gd name="T46" fmla="*/ 426 w 1122"/>
              <a:gd name="T47" fmla="*/ 336 h 366"/>
              <a:gd name="T48" fmla="*/ 444 w 1122"/>
              <a:gd name="T49" fmla="*/ 342 h 366"/>
              <a:gd name="T50" fmla="*/ 462 w 1122"/>
              <a:gd name="T51" fmla="*/ 348 h 366"/>
              <a:gd name="T52" fmla="*/ 480 w 1122"/>
              <a:gd name="T53" fmla="*/ 348 h 366"/>
              <a:gd name="T54" fmla="*/ 498 w 1122"/>
              <a:gd name="T55" fmla="*/ 354 h 366"/>
              <a:gd name="T56" fmla="*/ 516 w 1122"/>
              <a:gd name="T57" fmla="*/ 354 h 366"/>
              <a:gd name="T58" fmla="*/ 534 w 1122"/>
              <a:gd name="T59" fmla="*/ 354 h 366"/>
              <a:gd name="T60" fmla="*/ 552 w 1122"/>
              <a:gd name="T61" fmla="*/ 354 h 366"/>
              <a:gd name="T62" fmla="*/ 570 w 1122"/>
              <a:gd name="T63" fmla="*/ 360 h 366"/>
              <a:gd name="T64" fmla="*/ 588 w 1122"/>
              <a:gd name="T65" fmla="*/ 360 h 366"/>
              <a:gd name="T66" fmla="*/ 606 w 1122"/>
              <a:gd name="T67" fmla="*/ 360 h 366"/>
              <a:gd name="T68" fmla="*/ 624 w 1122"/>
              <a:gd name="T69" fmla="*/ 360 h 366"/>
              <a:gd name="T70" fmla="*/ 642 w 1122"/>
              <a:gd name="T71" fmla="*/ 360 h 366"/>
              <a:gd name="T72" fmla="*/ 660 w 1122"/>
              <a:gd name="T73" fmla="*/ 360 h 366"/>
              <a:gd name="T74" fmla="*/ 678 w 1122"/>
              <a:gd name="T75" fmla="*/ 366 h 366"/>
              <a:gd name="T76" fmla="*/ 696 w 1122"/>
              <a:gd name="T77" fmla="*/ 366 h 366"/>
              <a:gd name="T78" fmla="*/ 714 w 1122"/>
              <a:gd name="T79" fmla="*/ 366 h 366"/>
              <a:gd name="T80" fmla="*/ 732 w 1122"/>
              <a:gd name="T81" fmla="*/ 366 h 366"/>
              <a:gd name="T82" fmla="*/ 750 w 1122"/>
              <a:gd name="T83" fmla="*/ 366 h 366"/>
              <a:gd name="T84" fmla="*/ 768 w 1122"/>
              <a:gd name="T85" fmla="*/ 366 h 366"/>
              <a:gd name="T86" fmla="*/ 786 w 1122"/>
              <a:gd name="T87" fmla="*/ 366 h 366"/>
              <a:gd name="T88" fmla="*/ 804 w 1122"/>
              <a:gd name="T89" fmla="*/ 366 h 366"/>
              <a:gd name="T90" fmla="*/ 822 w 1122"/>
              <a:gd name="T91" fmla="*/ 366 h 366"/>
              <a:gd name="T92" fmla="*/ 840 w 1122"/>
              <a:gd name="T93" fmla="*/ 366 h 366"/>
              <a:gd name="T94" fmla="*/ 858 w 1122"/>
              <a:gd name="T95" fmla="*/ 366 h 366"/>
              <a:gd name="T96" fmla="*/ 876 w 1122"/>
              <a:gd name="T97" fmla="*/ 366 h 366"/>
              <a:gd name="T98" fmla="*/ 894 w 1122"/>
              <a:gd name="T99" fmla="*/ 366 h 366"/>
              <a:gd name="T100" fmla="*/ 912 w 1122"/>
              <a:gd name="T101" fmla="*/ 366 h 366"/>
              <a:gd name="T102" fmla="*/ 930 w 1122"/>
              <a:gd name="T103" fmla="*/ 366 h 366"/>
              <a:gd name="T104" fmla="*/ 948 w 1122"/>
              <a:gd name="T105" fmla="*/ 366 h 366"/>
              <a:gd name="T106" fmla="*/ 966 w 1122"/>
              <a:gd name="T107" fmla="*/ 366 h 366"/>
              <a:gd name="T108" fmla="*/ 984 w 1122"/>
              <a:gd name="T109" fmla="*/ 366 h 366"/>
              <a:gd name="T110" fmla="*/ 1002 w 1122"/>
              <a:gd name="T111" fmla="*/ 366 h 366"/>
              <a:gd name="T112" fmla="*/ 1026 w 1122"/>
              <a:gd name="T113" fmla="*/ 366 h 366"/>
              <a:gd name="T114" fmla="*/ 1044 w 1122"/>
              <a:gd name="T115" fmla="*/ 366 h 366"/>
              <a:gd name="T116" fmla="*/ 1062 w 1122"/>
              <a:gd name="T117" fmla="*/ 366 h 366"/>
              <a:gd name="T118" fmla="*/ 1080 w 1122"/>
              <a:gd name="T119" fmla="*/ 366 h 366"/>
              <a:gd name="T120" fmla="*/ 1098 w 1122"/>
              <a:gd name="T121" fmla="*/ 366 h 366"/>
              <a:gd name="T122" fmla="*/ 1116 w 1122"/>
              <a:gd name="T123" fmla="*/ 366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2" h="366">
                <a:moveTo>
                  <a:pt x="0" y="366"/>
                </a:moveTo>
                <a:lnTo>
                  <a:pt x="6" y="258"/>
                </a:lnTo>
                <a:lnTo>
                  <a:pt x="18" y="174"/>
                </a:lnTo>
                <a:lnTo>
                  <a:pt x="24" y="114"/>
                </a:lnTo>
                <a:lnTo>
                  <a:pt x="36" y="66"/>
                </a:lnTo>
                <a:lnTo>
                  <a:pt x="42" y="36"/>
                </a:lnTo>
                <a:lnTo>
                  <a:pt x="54" y="18"/>
                </a:lnTo>
                <a:lnTo>
                  <a:pt x="60" y="6"/>
                </a:lnTo>
                <a:lnTo>
                  <a:pt x="72" y="0"/>
                </a:lnTo>
                <a:lnTo>
                  <a:pt x="78" y="0"/>
                </a:lnTo>
                <a:lnTo>
                  <a:pt x="90" y="6"/>
                </a:lnTo>
                <a:lnTo>
                  <a:pt x="96" y="12"/>
                </a:lnTo>
                <a:lnTo>
                  <a:pt x="108" y="24"/>
                </a:lnTo>
                <a:lnTo>
                  <a:pt x="114" y="36"/>
                </a:lnTo>
                <a:lnTo>
                  <a:pt x="126" y="48"/>
                </a:lnTo>
                <a:lnTo>
                  <a:pt x="132" y="66"/>
                </a:lnTo>
                <a:lnTo>
                  <a:pt x="144" y="78"/>
                </a:lnTo>
                <a:lnTo>
                  <a:pt x="150" y="96"/>
                </a:lnTo>
                <a:lnTo>
                  <a:pt x="162" y="114"/>
                </a:lnTo>
                <a:lnTo>
                  <a:pt x="168" y="126"/>
                </a:lnTo>
                <a:lnTo>
                  <a:pt x="180" y="138"/>
                </a:lnTo>
                <a:lnTo>
                  <a:pt x="186" y="156"/>
                </a:lnTo>
                <a:lnTo>
                  <a:pt x="198" y="168"/>
                </a:lnTo>
                <a:lnTo>
                  <a:pt x="204" y="180"/>
                </a:lnTo>
                <a:lnTo>
                  <a:pt x="216" y="192"/>
                </a:lnTo>
                <a:lnTo>
                  <a:pt x="222" y="204"/>
                </a:lnTo>
                <a:lnTo>
                  <a:pt x="234" y="216"/>
                </a:lnTo>
                <a:lnTo>
                  <a:pt x="240" y="228"/>
                </a:lnTo>
                <a:lnTo>
                  <a:pt x="252" y="240"/>
                </a:lnTo>
                <a:lnTo>
                  <a:pt x="258" y="246"/>
                </a:lnTo>
                <a:lnTo>
                  <a:pt x="270" y="258"/>
                </a:lnTo>
                <a:lnTo>
                  <a:pt x="276" y="264"/>
                </a:lnTo>
                <a:lnTo>
                  <a:pt x="288" y="270"/>
                </a:lnTo>
                <a:lnTo>
                  <a:pt x="294" y="276"/>
                </a:lnTo>
                <a:lnTo>
                  <a:pt x="306" y="282"/>
                </a:lnTo>
                <a:lnTo>
                  <a:pt x="312" y="288"/>
                </a:lnTo>
                <a:lnTo>
                  <a:pt x="324" y="294"/>
                </a:lnTo>
                <a:lnTo>
                  <a:pt x="336" y="300"/>
                </a:lnTo>
                <a:lnTo>
                  <a:pt x="342" y="306"/>
                </a:lnTo>
                <a:lnTo>
                  <a:pt x="354" y="312"/>
                </a:lnTo>
                <a:lnTo>
                  <a:pt x="360" y="318"/>
                </a:lnTo>
                <a:lnTo>
                  <a:pt x="372" y="318"/>
                </a:lnTo>
                <a:lnTo>
                  <a:pt x="378" y="324"/>
                </a:lnTo>
                <a:lnTo>
                  <a:pt x="390" y="324"/>
                </a:lnTo>
                <a:lnTo>
                  <a:pt x="396" y="330"/>
                </a:lnTo>
                <a:lnTo>
                  <a:pt x="408" y="330"/>
                </a:lnTo>
                <a:lnTo>
                  <a:pt x="414" y="336"/>
                </a:lnTo>
                <a:lnTo>
                  <a:pt x="426" y="336"/>
                </a:lnTo>
                <a:lnTo>
                  <a:pt x="432" y="342"/>
                </a:lnTo>
                <a:lnTo>
                  <a:pt x="444" y="342"/>
                </a:lnTo>
                <a:lnTo>
                  <a:pt x="450" y="342"/>
                </a:lnTo>
                <a:lnTo>
                  <a:pt x="462" y="348"/>
                </a:lnTo>
                <a:lnTo>
                  <a:pt x="468" y="348"/>
                </a:lnTo>
                <a:lnTo>
                  <a:pt x="480" y="348"/>
                </a:lnTo>
                <a:lnTo>
                  <a:pt x="486" y="348"/>
                </a:lnTo>
                <a:lnTo>
                  <a:pt x="498" y="354"/>
                </a:lnTo>
                <a:lnTo>
                  <a:pt x="504" y="354"/>
                </a:lnTo>
                <a:lnTo>
                  <a:pt x="516" y="354"/>
                </a:lnTo>
                <a:lnTo>
                  <a:pt x="522" y="354"/>
                </a:lnTo>
                <a:lnTo>
                  <a:pt x="534" y="354"/>
                </a:lnTo>
                <a:lnTo>
                  <a:pt x="540" y="354"/>
                </a:lnTo>
                <a:lnTo>
                  <a:pt x="552" y="354"/>
                </a:lnTo>
                <a:lnTo>
                  <a:pt x="558" y="360"/>
                </a:lnTo>
                <a:lnTo>
                  <a:pt x="570" y="360"/>
                </a:lnTo>
                <a:lnTo>
                  <a:pt x="576" y="360"/>
                </a:lnTo>
                <a:lnTo>
                  <a:pt x="588" y="360"/>
                </a:lnTo>
                <a:lnTo>
                  <a:pt x="594" y="360"/>
                </a:lnTo>
                <a:lnTo>
                  <a:pt x="606" y="360"/>
                </a:lnTo>
                <a:lnTo>
                  <a:pt x="612" y="360"/>
                </a:lnTo>
                <a:lnTo>
                  <a:pt x="624" y="360"/>
                </a:lnTo>
                <a:lnTo>
                  <a:pt x="630" y="360"/>
                </a:lnTo>
                <a:lnTo>
                  <a:pt x="642" y="360"/>
                </a:lnTo>
                <a:lnTo>
                  <a:pt x="648" y="360"/>
                </a:lnTo>
                <a:lnTo>
                  <a:pt x="660" y="360"/>
                </a:lnTo>
                <a:lnTo>
                  <a:pt x="672" y="360"/>
                </a:lnTo>
                <a:lnTo>
                  <a:pt x="678" y="366"/>
                </a:lnTo>
                <a:lnTo>
                  <a:pt x="690" y="366"/>
                </a:lnTo>
                <a:lnTo>
                  <a:pt x="696" y="366"/>
                </a:lnTo>
                <a:lnTo>
                  <a:pt x="708" y="366"/>
                </a:lnTo>
                <a:lnTo>
                  <a:pt x="714" y="366"/>
                </a:lnTo>
                <a:lnTo>
                  <a:pt x="726" y="366"/>
                </a:lnTo>
                <a:lnTo>
                  <a:pt x="732" y="366"/>
                </a:lnTo>
                <a:lnTo>
                  <a:pt x="744" y="366"/>
                </a:lnTo>
                <a:lnTo>
                  <a:pt x="750" y="366"/>
                </a:lnTo>
                <a:lnTo>
                  <a:pt x="762" y="366"/>
                </a:lnTo>
                <a:lnTo>
                  <a:pt x="768" y="366"/>
                </a:lnTo>
                <a:lnTo>
                  <a:pt x="780" y="366"/>
                </a:lnTo>
                <a:lnTo>
                  <a:pt x="786" y="366"/>
                </a:lnTo>
                <a:lnTo>
                  <a:pt x="798" y="366"/>
                </a:lnTo>
                <a:lnTo>
                  <a:pt x="804" y="366"/>
                </a:lnTo>
                <a:lnTo>
                  <a:pt x="816" y="366"/>
                </a:lnTo>
                <a:lnTo>
                  <a:pt x="822" y="366"/>
                </a:lnTo>
                <a:lnTo>
                  <a:pt x="834" y="366"/>
                </a:lnTo>
                <a:lnTo>
                  <a:pt x="840" y="366"/>
                </a:lnTo>
                <a:lnTo>
                  <a:pt x="852" y="366"/>
                </a:lnTo>
                <a:lnTo>
                  <a:pt x="858" y="366"/>
                </a:lnTo>
                <a:lnTo>
                  <a:pt x="870" y="366"/>
                </a:lnTo>
                <a:lnTo>
                  <a:pt x="876" y="366"/>
                </a:lnTo>
                <a:lnTo>
                  <a:pt x="888" y="366"/>
                </a:lnTo>
                <a:lnTo>
                  <a:pt x="894" y="366"/>
                </a:lnTo>
                <a:lnTo>
                  <a:pt x="906" y="366"/>
                </a:lnTo>
                <a:lnTo>
                  <a:pt x="912" y="366"/>
                </a:lnTo>
                <a:lnTo>
                  <a:pt x="924" y="366"/>
                </a:lnTo>
                <a:lnTo>
                  <a:pt x="930" y="366"/>
                </a:lnTo>
                <a:lnTo>
                  <a:pt x="942" y="366"/>
                </a:lnTo>
                <a:lnTo>
                  <a:pt x="948" y="366"/>
                </a:lnTo>
                <a:lnTo>
                  <a:pt x="960" y="366"/>
                </a:lnTo>
                <a:lnTo>
                  <a:pt x="966" y="366"/>
                </a:lnTo>
                <a:lnTo>
                  <a:pt x="978" y="366"/>
                </a:lnTo>
                <a:lnTo>
                  <a:pt x="984" y="366"/>
                </a:lnTo>
                <a:lnTo>
                  <a:pt x="996" y="366"/>
                </a:lnTo>
                <a:lnTo>
                  <a:pt x="1002" y="366"/>
                </a:lnTo>
                <a:lnTo>
                  <a:pt x="1014" y="366"/>
                </a:lnTo>
                <a:lnTo>
                  <a:pt x="1026" y="366"/>
                </a:lnTo>
                <a:lnTo>
                  <a:pt x="1032" y="366"/>
                </a:lnTo>
                <a:lnTo>
                  <a:pt x="1044" y="366"/>
                </a:lnTo>
                <a:lnTo>
                  <a:pt x="1050" y="366"/>
                </a:lnTo>
                <a:lnTo>
                  <a:pt x="1062" y="366"/>
                </a:lnTo>
                <a:lnTo>
                  <a:pt x="1068" y="366"/>
                </a:lnTo>
                <a:lnTo>
                  <a:pt x="1080" y="366"/>
                </a:lnTo>
                <a:lnTo>
                  <a:pt x="1086" y="366"/>
                </a:lnTo>
                <a:lnTo>
                  <a:pt x="1098" y="366"/>
                </a:lnTo>
                <a:lnTo>
                  <a:pt x="1104" y="366"/>
                </a:lnTo>
                <a:lnTo>
                  <a:pt x="1116" y="366"/>
                </a:lnTo>
                <a:lnTo>
                  <a:pt x="1122" y="366"/>
                </a:lnTo>
              </a:path>
            </a:pathLst>
          </a:custGeom>
          <a:noFill/>
          <a:ln w="9525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614" name="Text Box 2150">
            <a:extLst>
              <a:ext uri="{FF2B5EF4-FFF2-40B4-BE49-F238E27FC236}">
                <a16:creationId xmlns:a16="http://schemas.microsoft.com/office/drawing/2014/main" id="{7AF6AC3F-7D7B-5148-9701-66BE3E248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763" y="2668589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it-IT" altLang="it-IT"/>
              <a:t>i</a:t>
            </a:r>
          </a:p>
        </p:txBody>
      </p:sp>
      <p:sp>
        <p:nvSpPr>
          <p:cNvPr id="64616" name="Text Box 2152">
            <a:extLst>
              <a:ext uri="{FF2B5EF4-FFF2-40B4-BE49-F238E27FC236}">
                <a16:creationId xmlns:a16="http://schemas.microsoft.com/office/drawing/2014/main" id="{C241201A-4845-8A45-B5EB-1C779D2ED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014" y="2227264"/>
            <a:ext cx="24082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it-IT" altLang="it-IT" i="1"/>
              <a:t>f(k-i)</a:t>
            </a:r>
            <a:r>
              <a:rPr lang="it-IT" altLang="it-IT"/>
              <a:t>=0 per i&gt;k</a:t>
            </a:r>
          </a:p>
        </p:txBody>
      </p:sp>
      <p:sp>
        <p:nvSpPr>
          <p:cNvPr id="64617" name="Text Box 2153">
            <a:extLst>
              <a:ext uri="{FF2B5EF4-FFF2-40B4-BE49-F238E27FC236}">
                <a16:creationId xmlns:a16="http://schemas.microsoft.com/office/drawing/2014/main" id="{BDF54D27-AB9A-244F-93EE-6E5EF8B7C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6" y="3076575"/>
            <a:ext cx="4299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it-IT" altLang="it-IT" i="1">
                <a:solidFill>
                  <a:schemeClr val="accent1"/>
                </a:solidFill>
              </a:rPr>
              <a:t>L-trasformando e “con facili calcoli”</a:t>
            </a:r>
            <a:endParaRPr lang="en-GB" altLang="it-IT" i="1">
              <a:solidFill>
                <a:schemeClr val="accent1"/>
              </a:solidFill>
            </a:endParaRPr>
          </a:p>
        </p:txBody>
      </p:sp>
      <p:sp>
        <p:nvSpPr>
          <p:cNvPr id="64618" name="Freeform 2154">
            <a:extLst>
              <a:ext uri="{FF2B5EF4-FFF2-40B4-BE49-F238E27FC236}">
                <a16:creationId xmlns:a16="http://schemas.microsoft.com/office/drawing/2014/main" id="{B14E28A2-67C1-4B40-9A8E-383762234F50}"/>
              </a:ext>
            </a:extLst>
          </p:cNvPr>
          <p:cNvSpPr>
            <a:spLocks/>
          </p:cNvSpPr>
          <p:nvPr/>
        </p:nvSpPr>
        <p:spPr bwMode="auto">
          <a:xfrm>
            <a:off x="4741863" y="4965700"/>
            <a:ext cx="1433512" cy="63500"/>
          </a:xfrm>
          <a:custGeom>
            <a:avLst/>
            <a:gdLst>
              <a:gd name="T0" fmla="*/ 0 w 849"/>
              <a:gd name="T1" fmla="*/ 0 h 93"/>
              <a:gd name="T2" fmla="*/ 5 w 849"/>
              <a:gd name="T3" fmla="*/ 19 h 93"/>
              <a:gd name="T4" fmla="*/ 23 w 849"/>
              <a:gd name="T5" fmla="*/ 33 h 93"/>
              <a:gd name="T6" fmla="*/ 45 w 849"/>
              <a:gd name="T7" fmla="*/ 46 h 93"/>
              <a:gd name="T8" fmla="*/ 72 w 849"/>
              <a:gd name="T9" fmla="*/ 46 h 93"/>
              <a:gd name="T10" fmla="*/ 352 w 849"/>
              <a:gd name="T11" fmla="*/ 46 h 93"/>
              <a:gd name="T12" fmla="*/ 379 w 849"/>
              <a:gd name="T13" fmla="*/ 52 h 93"/>
              <a:gd name="T14" fmla="*/ 402 w 849"/>
              <a:gd name="T15" fmla="*/ 59 h 93"/>
              <a:gd name="T16" fmla="*/ 420 w 849"/>
              <a:gd name="T17" fmla="*/ 72 h 93"/>
              <a:gd name="T18" fmla="*/ 424 w 849"/>
              <a:gd name="T19" fmla="*/ 92 h 93"/>
              <a:gd name="T20" fmla="*/ 429 w 849"/>
              <a:gd name="T21" fmla="*/ 72 h 93"/>
              <a:gd name="T22" fmla="*/ 447 w 849"/>
              <a:gd name="T23" fmla="*/ 59 h 93"/>
              <a:gd name="T24" fmla="*/ 465 w 849"/>
              <a:gd name="T25" fmla="*/ 52 h 93"/>
              <a:gd name="T26" fmla="*/ 492 w 849"/>
              <a:gd name="T27" fmla="*/ 46 h 93"/>
              <a:gd name="T28" fmla="*/ 776 w 849"/>
              <a:gd name="T29" fmla="*/ 46 h 93"/>
              <a:gd name="T30" fmla="*/ 803 w 849"/>
              <a:gd name="T31" fmla="*/ 46 h 93"/>
              <a:gd name="T32" fmla="*/ 825 w 849"/>
              <a:gd name="T33" fmla="*/ 33 h 93"/>
              <a:gd name="T34" fmla="*/ 843 w 849"/>
              <a:gd name="T35" fmla="*/ 19 h 93"/>
              <a:gd name="T36" fmla="*/ 848 w 849"/>
              <a:gd name="T3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49" h="93">
                <a:moveTo>
                  <a:pt x="0" y="0"/>
                </a:moveTo>
                <a:lnTo>
                  <a:pt x="5" y="19"/>
                </a:lnTo>
                <a:lnTo>
                  <a:pt x="23" y="33"/>
                </a:lnTo>
                <a:lnTo>
                  <a:pt x="45" y="46"/>
                </a:lnTo>
                <a:lnTo>
                  <a:pt x="72" y="46"/>
                </a:lnTo>
                <a:lnTo>
                  <a:pt x="352" y="46"/>
                </a:lnTo>
                <a:lnTo>
                  <a:pt x="379" y="52"/>
                </a:lnTo>
                <a:lnTo>
                  <a:pt x="402" y="59"/>
                </a:lnTo>
                <a:lnTo>
                  <a:pt x="420" y="72"/>
                </a:lnTo>
                <a:lnTo>
                  <a:pt x="424" y="92"/>
                </a:lnTo>
                <a:lnTo>
                  <a:pt x="429" y="72"/>
                </a:lnTo>
                <a:lnTo>
                  <a:pt x="447" y="59"/>
                </a:lnTo>
                <a:lnTo>
                  <a:pt x="465" y="52"/>
                </a:lnTo>
                <a:lnTo>
                  <a:pt x="492" y="46"/>
                </a:lnTo>
                <a:lnTo>
                  <a:pt x="776" y="46"/>
                </a:lnTo>
                <a:lnTo>
                  <a:pt x="803" y="46"/>
                </a:lnTo>
                <a:lnTo>
                  <a:pt x="825" y="33"/>
                </a:lnTo>
                <a:lnTo>
                  <a:pt x="843" y="19"/>
                </a:lnTo>
                <a:lnTo>
                  <a:pt x="848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01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5" name="Object 5">
            <a:extLst>
              <a:ext uri="{FF2B5EF4-FFF2-40B4-BE49-F238E27FC236}">
                <a16:creationId xmlns:a16="http://schemas.microsoft.com/office/drawing/2014/main" id="{46DE9EB4-4A59-8142-B3EB-3C75BFA8988A}"/>
              </a:ext>
            </a:extLst>
          </p:cNvPr>
          <p:cNvGraphicFramePr>
            <a:graphicFrameLocks/>
          </p:cNvGraphicFramePr>
          <p:nvPr/>
        </p:nvGraphicFramePr>
        <p:xfrm>
          <a:off x="7081838" y="944563"/>
          <a:ext cx="19986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9" name="Equation" r:id="rId4" imgW="45935900" imgH="8191500" progId="Equation.DSMT4">
                  <p:embed/>
                </p:oleObj>
              </mc:Choice>
              <mc:Fallback>
                <p:oleObj name="Equation" r:id="rId4" imgW="45935900" imgH="8191500" progId="Equation.DSMT4">
                  <p:embed/>
                  <p:pic>
                    <p:nvPicPr>
                      <p:cNvPr id="30725" name="Object 5">
                        <a:extLst>
                          <a:ext uri="{FF2B5EF4-FFF2-40B4-BE49-F238E27FC236}">
                            <a16:creationId xmlns:a16="http://schemas.microsoft.com/office/drawing/2014/main" id="{46DE9EB4-4A59-8142-B3EB-3C75BFA8988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1838" y="944563"/>
                        <a:ext cx="19986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>
            <a:extLst>
              <a:ext uri="{FF2B5EF4-FFF2-40B4-BE49-F238E27FC236}">
                <a16:creationId xmlns:a16="http://schemas.microsoft.com/office/drawing/2014/main" id="{3EC54824-DB0B-8C46-868D-E4929B63433E}"/>
              </a:ext>
            </a:extLst>
          </p:cNvPr>
          <p:cNvGraphicFramePr>
            <a:graphicFrameLocks/>
          </p:cNvGraphicFramePr>
          <p:nvPr/>
        </p:nvGraphicFramePr>
        <p:xfrm>
          <a:off x="2109788" y="1654175"/>
          <a:ext cx="47291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0" name="Equation" r:id="rId6" imgW="108839000" imgH="11696700" progId="Equation.DSMT4">
                  <p:embed/>
                </p:oleObj>
              </mc:Choice>
              <mc:Fallback>
                <p:oleObj name="Equation" r:id="rId6" imgW="108839000" imgH="11696700" progId="Equation.DSMT4">
                  <p:embed/>
                  <p:pic>
                    <p:nvPicPr>
                      <p:cNvPr id="30726" name="Object 6">
                        <a:extLst>
                          <a:ext uri="{FF2B5EF4-FFF2-40B4-BE49-F238E27FC236}">
                            <a16:creationId xmlns:a16="http://schemas.microsoft.com/office/drawing/2014/main" id="{3EC54824-DB0B-8C46-868D-E4929B63433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1654175"/>
                        <a:ext cx="47291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>
            <a:extLst>
              <a:ext uri="{FF2B5EF4-FFF2-40B4-BE49-F238E27FC236}">
                <a16:creationId xmlns:a16="http://schemas.microsoft.com/office/drawing/2014/main" id="{FF51535C-F41D-F540-9FFC-C785595B4BA6}"/>
              </a:ext>
            </a:extLst>
          </p:cNvPr>
          <p:cNvGraphicFramePr>
            <a:graphicFrameLocks/>
          </p:cNvGraphicFramePr>
          <p:nvPr/>
        </p:nvGraphicFramePr>
        <p:xfrm>
          <a:off x="7724775" y="1774825"/>
          <a:ext cx="14366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1" name="Equation" r:id="rId8" imgW="33058100" imgH="8191500" progId="Equation.DSMT4">
                  <p:embed/>
                </p:oleObj>
              </mc:Choice>
              <mc:Fallback>
                <p:oleObj name="Equation" r:id="rId8" imgW="33058100" imgH="8191500" progId="Equation.DSMT4">
                  <p:embed/>
                  <p:pic>
                    <p:nvPicPr>
                      <p:cNvPr id="30727" name="Object 7">
                        <a:extLst>
                          <a:ext uri="{FF2B5EF4-FFF2-40B4-BE49-F238E27FC236}">
                            <a16:creationId xmlns:a16="http://schemas.microsoft.com/office/drawing/2014/main" id="{FF51535C-F41D-F540-9FFC-C785595B4BA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4775" y="1774825"/>
                        <a:ext cx="143668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>
            <a:extLst>
              <a:ext uri="{FF2B5EF4-FFF2-40B4-BE49-F238E27FC236}">
                <a16:creationId xmlns:a16="http://schemas.microsoft.com/office/drawing/2014/main" id="{817F841F-2B4C-5742-8033-AD763489FE17}"/>
              </a:ext>
            </a:extLst>
          </p:cNvPr>
          <p:cNvGraphicFramePr>
            <a:graphicFrameLocks/>
          </p:cNvGraphicFramePr>
          <p:nvPr/>
        </p:nvGraphicFramePr>
        <p:xfrm>
          <a:off x="4144964" y="2279651"/>
          <a:ext cx="22621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2" name="Equation" r:id="rId10" imgW="52082700" imgH="9652000" progId="Equation.DSMT4">
                  <p:embed/>
                </p:oleObj>
              </mc:Choice>
              <mc:Fallback>
                <p:oleObj name="Equation" r:id="rId10" imgW="52082700" imgH="9652000" progId="Equation.DSMT4">
                  <p:embed/>
                  <p:pic>
                    <p:nvPicPr>
                      <p:cNvPr id="30728" name="Object 8">
                        <a:extLst>
                          <a:ext uri="{FF2B5EF4-FFF2-40B4-BE49-F238E27FC236}">
                            <a16:creationId xmlns:a16="http://schemas.microsoft.com/office/drawing/2014/main" id="{817F841F-2B4C-5742-8033-AD763489FE1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964" y="2279651"/>
                        <a:ext cx="22621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>
            <a:extLst>
              <a:ext uri="{FF2B5EF4-FFF2-40B4-BE49-F238E27FC236}">
                <a16:creationId xmlns:a16="http://schemas.microsoft.com/office/drawing/2014/main" id="{508CBCD8-8E6A-3A4A-AB86-779A75A208AF}"/>
              </a:ext>
            </a:extLst>
          </p:cNvPr>
          <p:cNvGraphicFramePr>
            <a:graphicFrameLocks/>
          </p:cNvGraphicFramePr>
          <p:nvPr/>
        </p:nvGraphicFramePr>
        <p:xfrm>
          <a:off x="6103939" y="2708275"/>
          <a:ext cx="44402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3" name="Equation" r:id="rId12" imgW="102400100" imgH="16383000" progId="Equation.DSMT4">
                  <p:embed/>
                </p:oleObj>
              </mc:Choice>
              <mc:Fallback>
                <p:oleObj name="Equation" r:id="rId12" imgW="102400100" imgH="16383000" progId="Equation.DSMT4">
                  <p:embed/>
                  <p:pic>
                    <p:nvPicPr>
                      <p:cNvPr id="30729" name="Object 9">
                        <a:extLst>
                          <a:ext uri="{FF2B5EF4-FFF2-40B4-BE49-F238E27FC236}">
                            <a16:creationId xmlns:a16="http://schemas.microsoft.com/office/drawing/2014/main" id="{508CBCD8-8E6A-3A4A-AB86-779A75A208A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3939" y="2708275"/>
                        <a:ext cx="444023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>
            <a:extLst>
              <a:ext uri="{FF2B5EF4-FFF2-40B4-BE49-F238E27FC236}">
                <a16:creationId xmlns:a16="http://schemas.microsoft.com/office/drawing/2014/main" id="{CAC783BF-1D53-E14B-B34D-AFDB366B69F4}"/>
              </a:ext>
            </a:extLst>
          </p:cNvPr>
          <p:cNvGraphicFramePr>
            <a:graphicFrameLocks/>
          </p:cNvGraphicFramePr>
          <p:nvPr/>
        </p:nvGraphicFramePr>
        <p:xfrm>
          <a:off x="4924426" y="5819776"/>
          <a:ext cx="7969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4" name="Equation" r:id="rId14" imgW="18427700" imgH="14046200" progId="Equation.DSMT4">
                  <p:embed/>
                </p:oleObj>
              </mc:Choice>
              <mc:Fallback>
                <p:oleObj name="Equation" r:id="rId14" imgW="18427700" imgH="14046200" progId="Equation.DSMT4">
                  <p:embed/>
                  <p:pic>
                    <p:nvPicPr>
                      <p:cNvPr id="30731" name="Object 11">
                        <a:extLst>
                          <a:ext uri="{FF2B5EF4-FFF2-40B4-BE49-F238E27FC236}">
                            <a16:creationId xmlns:a16="http://schemas.microsoft.com/office/drawing/2014/main" id="{CAC783BF-1D53-E14B-B34D-AFDB366B69F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26" y="5819776"/>
                        <a:ext cx="7969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62" name="Group 42">
            <a:extLst>
              <a:ext uri="{FF2B5EF4-FFF2-40B4-BE49-F238E27FC236}">
                <a16:creationId xmlns:a16="http://schemas.microsoft.com/office/drawing/2014/main" id="{746FBCB3-ECA0-9E4E-BCF3-C35AC4FCBEF5}"/>
              </a:ext>
            </a:extLst>
          </p:cNvPr>
          <p:cNvGrpSpPr>
            <a:grpSpLocks/>
          </p:cNvGrpSpPr>
          <p:nvPr/>
        </p:nvGrpSpPr>
        <p:grpSpPr bwMode="auto">
          <a:xfrm>
            <a:off x="2178051" y="903289"/>
            <a:ext cx="4206875" cy="557213"/>
            <a:chOff x="412" y="569"/>
            <a:chExt cx="2650" cy="351"/>
          </a:xfrm>
        </p:grpSpPr>
        <p:sp>
          <p:nvSpPr>
            <p:cNvPr id="30732" name="Rectangle 12">
              <a:extLst>
                <a:ext uri="{FF2B5EF4-FFF2-40B4-BE49-F238E27FC236}">
                  <a16:creationId xmlns:a16="http://schemas.microsoft.com/office/drawing/2014/main" id="{84B0E7FC-3DE9-314B-B3DB-41BC12AC8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" y="570"/>
              <a:ext cx="409" cy="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it-IT" altLang="it-IT"/>
                <a:t>F(z)</a:t>
              </a:r>
            </a:p>
          </p:txBody>
        </p:sp>
        <p:sp>
          <p:nvSpPr>
            <p:cNvPr id="30733" name="Line 13">
              <a:extLst>
                <a:ext uri="{FF2B5EF4-FFF2-40B4-BE49-F238E27FC236}">
                  <a16:creationId xmlns:a16="http://schemas.microsoft.com/office/drawing/2014/main" id="{A8B7B27A-775D-6740-B5CA-89C2A4CF0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" y="672"/>
              <a:ext cx="3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34" name="Line 14">
              <a:extLst>
                <a:ext uri="{FF2B5EF4-FFF2-40B4-BE49-F238E27FC236}">
                  <a16:creationId xmlns:a16="http://schemas.microsoft.com/office/drawing/2014/main" id="{BEC6C7E1-44BE-CB4A-A07D-B6A43D61ED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569"/>
              <a:ext cx="270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35" name="Line 15">
              <a:extLst>
                <a:ext uri="{FF2B5EF4-FFF2-40B4-BE49-F238E27FC236}">
                  <a16:creationId xmlns:a16="http://schemas.microsoft.com/office/drawing/2014/main" id="{C382B066-83BE-E545-833E-DA1CB8E3B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" y="672"/>
              <a:ext cx="3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36" name="Line 16">
              <a:extLst>
                <a:ext uri="{FF2B5EF4-FFF2-40B4-BE49-F238E27FC236}">
                  <a16:creationId xmlns:a16="http://schemas.microsoft.com/office/drawing/2014/main" id="{23F8FDE2-4824-3A49-BD2C-A81C93BCC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672"/>
              <a:ext cx="3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37" name="Line 17">
              <a:extLst>
                <a:ext uri="{FF2B5EF4-FFF2-40B4-BE49-F238E27FC236}">
                  <a16:creationId xmlns:a16="http://schemas.microsoft.com/office/drawing/2014/main" id="{068B56EF-ADB3-0F4B-9F52-97E1B2C879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2" y="569"/>
              <a:ext cx="270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38" name="Line 18">
              <a:extLst>
                <a:ext uri="{FF2B5EF4-FFF2-40B4-BE49-F238E27FC236}">
                  <a16:creationId xmlns:a16="http://schemas.microsoft.com/office/drawing/2014/main" id="{B7105D6D-00B7-F04A-93C6-970463727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4" y="672"/>
              <a:ext cx="3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39" name="Rectangle 19">
              <a:extLst>
                <a:ext uri="{FF2B5EF4-FFF2-40B4-BE49-F238E27FC236}">
                  <a16:creationId xmlns:a16="http://schemas.microsoft.com/office/drawing/2014/main" id="{F0A71450-E4C2-554A-B373-B54CEE2D5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" y="683"/>
              <a:ext cx="43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it-IT" altLang="it-IT"/>
                <a:t>U(z)</a:t>
              </a:r>
            </a:p>
          </p:txBody>
        </p:sp>
        <p:sp>
          <p:nvSpPr>
            <p:cNvPr id="30740" name="Rectangle 20">
              <a:extLst>
                <a:ext uri="{FF2B5EF4-FFF2-40B4-BE49-F238E27FC236}">
                  <a16:creationId xmlns:a16="http://schemas.microsoft.com/office/drawing/2014/main" id="{B18F5E16-3B97-244E-A3A6-4C50B3308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687"/>
              <a:ext cx="54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/>
              <a:r>
                <a:rPr lang="it-IT" altLang="it-IT"/>
                <a:t>Y(z)</a:t>
              </a:r>
            </a:p>
          </p:txBody>
        </p:sp>
      </p:grpSp>
      <p:sp>
        <p:nvSpPr>
          <p:cNvPr id="30742" name="Rectangle 22">
            <a:extLst>
              <a:ext uri="{FF2B5EF4-FFF2-40B4-BE49-F238E27FC236}">
                <a16:creationId xmlns:a16="http://schemas.microsoft.com/office/drawing/2014/main" id="{978734C6-922F-3F44-A6DE-5FA39052B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63" y="2314575"/>
            <a:ext cx="199093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F(z) si ottiene :</a:t>
            </a:r>
          </a:p>
        </p:txBody>
      </p:sp>
      <p:sp>
        <p:nvSpPr>
          <p:cNvPr id="30743" name="Rectangle 23">
            <a:extLst>
              <a:ext uri="{FF2B5EF4-FFF2-40B4-BE49-F238E27FC236}">
                <a16:creationId xmlns:a16="http://schemas.microsoft.com/office/drawing/2014/main" id="{8228FD3D-4D2E-0145-9BF2-1B30E9C5A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589" y="2790826"/>
            <a:ext cx="463665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buFontTx/>
              <a:buChar char="•"/>
            </a:pPr>
            <a:r>
              <a:rPr lang="it-IT" altLang="it-IT"/>
              <a:t>espandendo F(s) in </a:t>
            </a:r>
            <a:r>
              <a:rPr lang="it-IT" altLang="it-IT" u="sng">
                <a:solidFill>
                  <a:srgbClr val="0033CC"/>
                </a:solidFill>
              </a:rPr>
              <a:t>frazioni parziali </a:t>
            </a:r>
            <a:r>
              <a:rPr lang="it-IT" altLang="it-IT"/>
              <a:t>.</a:t>
            </a:r>
            <a:r>
              <a:rPr lang="it-IT" altLang="it-IT" u="sng">
                <a:solidFill>
                  <a:srgbClr val="0033CC"/>
                </a:solidFill>
              </a:rPr>
              <a:t> </a:t>
            </a:r>
            <a:endParaRPr lang="it-IT" altLang="it-IT" u="sng"/>
          </a:p>
        </p:txBody>
      </p:sp>
      <p:sp>
        <p:nvSpPr>
          <p:cNvPr id="30744" name="Rectangle 24">
            <a:extLst>
              <a:ext uri="{FF2B5EF4-FFF2-40B4-BE49-F238E27FC236}">
                <a16:creationId xmlns:a16="http://schemas.microsoft.com/office/drawing/2014/main" id="{63BB30D8-445F-6548-A729-9DE413CF9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589" y="3829051"/>
            <a:ext cx="244073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buFontTx/>
              <a:buChar char="•"/>
            </a:pPr>
            <a:r>
              <a:rPr lang="it-IT" altLang="it-IT"/>
              <a:t>da </a:t>
            </a:r>
            <a:r>
              <a:rPr lang="it-IT" altLang="it-IT" u="sng">
                <a:solidFill>
                  <a:srgbClr val="0033CC"/>
                </a:solidFill>
              </a:rPr>
              <a:t>apposite tavole</a:t>
            </a:r>
            <a:endParaRPr lang="it-IT" altLang="it-IT" u="sng"/>
          </a:p>
        </p:txBody>
      </p:sp>
      <p:sp>
        <p:nvSpPr>
          <p:cNvPr id="30745" name="Rectangle 25">
            <a:extLst>
              <a:ext uri="{FF2B5EF4-FFF2-40B4-BE49-F238E27FC236}">
                <a16:creationId xmlns:a16="http://schemas.microsoft.com/office/drawing/2014/main" id="{920AC33E-9F9C-914F-83FA-5ECB59597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589" y="4154489"/>
            <a:ext cx="374942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buFontTx/>
              <a:buChar char="•"/>
            </a:pPr>
            <a:r>
              <a:rPr lang="it-IT" altLang="it-IT"/>
              <a:t>con </a:t>
            </a:r>
            <a:r>
              <a:rPr lang="it-IT" altLang="it-IT" u="sng">
                <a:solidFill>
                  <a:srgbClr val="0033CC"/>
                </a:solidFill>
              </a:rPr>
              <a:t>sostituzioni approssimate</a:t>
            </a:r>
            <a:endParaRPr lang="it-IT" altLang="it-IT" u="sng"/>
          </a:p>
        </p:txBody>
      </p:sp>
      <p:graphicFrame>
        <p:nvGraphicFramePr>
          <p:cNvPr id="30730" name="Object 10">
            <a:extLst>
              <a:ext uri="{FF2B5EF4-FFF2-40B4-BE49-F238E27FC236}">
                <a16:creationId xmlns:a16="http://schemas.microsoft.com/office/drawing/2014/main" id="{07627570-C9C4-F944-A984-D3787EB00AE3}"/>
              </a:ext>
            </a:extLst>
          </p:cNvPr>
          <p:cNvGraphicFramePr>
            <a:graphicFrameLocks/>
          </p:cNvGraphicFramePr>
          <p:nvPr/>
        </p:nvGraphicFramePr>
        <p:xfrm>
          <a:off x="4554538" y="4868864"/>
          <a:ext cx="20812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5" name="Equation" r:id="rId16" imgW="47980600" imgH="11112500" progId="Equation.DSMT4">
                  <p:embed/>
                </p:oleObj>
              </mc:Choice>
              <mc:Fallback>
                <p:oleObj name="Equation" r:id="rId16" imgW="47980600" imgH="11112500" progId="Equation.DSMT4">
                  <p:embed/>
                  <p:pic>
                    <p:nvPicPr>
                      <p:cNvPr id="30730" name="Object 10">
                        <a:extLst>
                          <a:ext uri="{FF2B5EF4-FFF2-40B4-BE49-F238E27FC236}">
                            <a16:creationId xmlns:a16="http://schemas.microsoft.com/office/drawing/2014/main" id="{07627570-C9C4-F944-A984-D3787EB00AE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4868864"/>
                        <a:ext cx="208121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6" name="Object 26">
            <a:extLst>
              <a:ext uri="{FF2B5EF4-FFF2-40B4-BE49-F238E27FC236}">
                <a16:creationId xmlns:a16="http://schemas.microsoft.com/office/drawing/2014/main" id="{2D6A911B-0764-4F4E-9CA7-2F376B3473A3}"/>
              </a:ext>
            </a:extLst>
          </p:cNvPr>
          <p:cNvGraphicFramePr>
            <a:graphicFrameLocks/>
          </p:cNvGraphicFramePr>
          <p:nvPr/>
        </p:nvGraphicFramePr>
        <p:xfrm>
          <a:off x="7578725" y="4765675"/>
          <a:ext cx="1422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6" name="Equation" r:id="rId18" imgW="32766000" imgH="17259300" progId="Equation.DSMT4">
                  <p:embed/>
                </p:oleObj>
              </mc:Choice>
              <mc:Fallback>
                <p:oleObj name="Equation" r:id="rId18" imgW="32766000" imgH="17259300" progId="Equation.DSMT4">
                  <p:embed/>
                  <p:pic>
                    <p:nvPicPr>
                      <p:cNvPr id="30746" name="Object 26">
                        <a:extLst>
                          <a:ext uri="{FF2B5EF4-FFF2-40B4-BE49-F238E27FC236}">
                            <a16:creationId xmlns:a16="http://schemas.microsoft.com/office/drawing/2014/main" id="{2D6A911B-0764-4F4E-9CA7-2F376B3473A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8725" y="4765675"/>
                        <a:ext cx="14224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7" name="Rectangle 27">
            <a:extLst>
              <a:ext uri="{FF2B5EF4-FFF2-40B4-BE49-F238E27FC236}">
                <a16:creationId xmlns:a16="http://schemas.microsoft.com/office/drawing/2014/main" id="{E3AE7B33-D844-F940-9049-EC526A9AC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926" y="4938714"/>
            <a:ext cx="63478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e.g.</a:t>
            </a:r>
          </a:p>
        </p:txBody>
      </p:sp>
      <p:sp>
        <p:nvSpPr>
          <p:cNvPr id="30749" name="Rectangle 29">
            <a:extLst>
              <a:ext uri="{FF2B5EF4-FFF2-40B4-BE49-F238E27FC236}">
                <a16:creationId xmlns:a16="http://schemas.microsoft.com/office/drawing/2014/main" id="{E7595E29-181A-3343-A97C-874289A9B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588" y="5378451"/>
            <a:ext cx="346889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buFontTx/>
              <a:buChar char="•"/>
            </a:pPr>
            <a:r>
              <a:rPr lang="it-IT" altLang="it-IT"/>
              <a:t>dalle </a:t>
            </a:r>
            <a:r>
              <a:rPr lang="it-IT" altLang="it-IT" u="sng">
                <a:solidFill>
                  <a:srgbClr val="0033CC"/>
                </a:solidFill>
              </a:rPr>
              <a:t>equazioni differenziali</a:t>
            </a:r>
            <a:endParaRPr lang="it-IT" altLang="it-IT" u="sng"/>
          </a:p>
        </p:txBody>
      </p:sp>
      <p:sp>
        <p:nvSpPr>
          <p:cNvPr id="30750" name="Freeform 30">
            <a:extLst>
              <a:ext uri="{FF2B5EF4-FFF2-40B4-BE49-F238E27FC236}">
                <a16:creationId xmlns:a16="http://schemas.microsoft.com/office/drawing/2014/main" id="{47656AB4-BF8C-0246-B453-58161A762357}"/>
              </a:ext>
            </a:extLst>
          </p:cNvPr>
          <p:cNvSpPr>
            <a:spLocks/>
          </p:cNvSpPr>
          <p:nvPr/>
        </p:nvSpPr>
        <p:spPr bwMode="auto">
          <a:xfrm>
            <a:off x="8259763" y="4383089"/>
            <a:ext cx="1160462" cy="1316037"/>
          </a:xfrm>
          <a:custGeom>
            <a:avLst/>
            <a:gdLst>
              <a:gd name="T0" fmla="*/ 97 w 698"/>
              <a:gd name="T1" fmla="*/ 0 h 1001"/>
              <a:gd name="T2" fmla="*/ 697 w 698"/>
              <a:gd name="T3" fmla="*/ 0 h 1001"/>
              <a:gd name="T4" fmla="*/ 697 w 698"/>
              <a:gd name="T5" fmla="*/ 1000 h 1001"/>
              <a:gd name="T6" fmla="*/ 0 w 698"/>
              <a:gd name="T7" fmla="*/ 1000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8" h="1001">
                <a:moveTo>
                  <a:pt x="97" y="0"/>
                </a:moveTo>
                <a:lnTo>
                  <a:pt x="697" y="0"/>
                </a:lnTo>
                <a:lnTo>
                  <a:pt x="697" y="1000"/>
                </a:lnTo>
                <a:lnTo>
                  <a:pt x="0" y="100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51" name="Rectangle 31">
            <a:extLst>
              <a:ext uri="{FF2B5EF4-FFF2-40B4-BE49-F238E27FC236}">
                <a16:creationId xmlns:a16="http://schemas.microsoft.com/office/drawing/2014/main" id="{4171F30E-E620-284A-A5A8-70C2DA595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8938" y="4779964"/>
            <a:ext cx="431800" cy="369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it-IT" altLang="it-IT">
                <a:latin typeface="Symbol" pitchFamily="2" charset="2"/>
              </a:rPr>
              <a:t>º</a:t>
            </a:r>
          </a:p>
        </p:txBody>
      </p:sp>
      <p:sp>
        <p:nvSpPr>
          <p:cNvPr id="30753" name="Rectangle 33">
            <a:extLst>
              <a:ext uri="{FF2B5EF4-FFF2-40B4-BE49-F238E27FC236}">
                <a16:creationId xmlns:a16="http://schemas.microsoft.com/office/drawing/2014/main" id="{A8533076-C1A6-FF49-90E5-E470B3318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Determinazione di F(z)</a:t>
            </a:r>
          </a:p>
        </p:txBody>
      </p:sp>
      <p:sp>
        <p:nvSpPr>
          <p:cNvPr id="30758" name="Text Box 38">
            <a:extLst>
              <a:ext uri="{FF2B5EF4-FFF2-40B4-BE49-F238E27FC236}">
                <a16:creationId xmlns:a16="http://schemas.microsoft.com/office/drawing/2014/main" id="{C71A7BF6-F28E-B74C-9DD6-ADF56EE1A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1" y="3167063"/>
            <a:ext cx="58975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it-IT" altLang="it-IT">
                <a:solidFill>
                  <a:srgbClr val="009900"/>
                </a:solidFill>
              </a:rPr>
              <a:t>Metodo “impulse invariant”, conserva </a:t>
            </a:r>
            <a:br>
              <a:rPr lang="it-IT" altLang="it-IT">
                <a:solidFill>
                  <a:srgbClr val="009900"/>
                </a:solidFill>
              </a:rPr>
            </a:br>
            <a:r>
              <a:rPr lang="it-IT" altLang="it-IT">
                <a:solidFill>
                  <a:srgbClr val="009900"/>
                </a:solidFill>
              </a:rPr>
              <a:t>i campioni della risp. impulsiva, ma </a:t>
            </a:r>
            <a:r>
              <a:rPr lang="it-IT" altLang="it-IT" u="sng">
                <a:solidFill>
                  <a:srgbClr val="009900"/>
                </a:solidFill>
              </a:rPr>
              <a:t>non</a:t>
            </a:r>
            <a:r>
              <a:rPr lang="it-IT" altLang="it-IT">
                <a:solidFill>
                  <a:srgbClr val="009900"/>
                </a:solidFill>
              </a:rPr>
              <a:t> la </a:t>
            </a:r>
            <a:r>
              <a:rPr lang="it-IT" altLang="it-IT" i="1">
                <a:solidFill>
                  <a:srgbClr val="009900"/>
                </a:solidFill>
                <a:latin typeface="Times New Roman" panose="02020603050405020304" pitchFamily="18" charset="0"/>
              </a:rPr>
              <a:t>W(j</a:t>
            </a:r>
            <a:r>
              <a:rPr lang="it-IT" altLang="it-IT" i="1">
                <a:solidFill>
                  <a:srgbClr val="009900"/>
                </a:solidFill>
                <a:latin typeface="Symbol" pitchFamily="2" charset="2"/>
              </a:rPr>
              <a:t>w</a:t>
            </a:r>
            <a:r>
              <a:rPr lang="it-IT" altLang="it-IT" i="1">
                <a:solidFill>
                  <a:srgbClr val="009900"/>
                </a:solidFill>
                <a:latin typeface="Times New Roman" panose="02020603050405020304" pitchFamily="18" charset="0"/>
              </a:rPr>
              <a:t>)</a:t>
            </a:r>
            <a:endParaRPr lang="en-GB" altLang="it-IT" i="1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it-IT" altLang="it-IT">
              <a:solidFill>
                <a:srgbClr val="009900"/>
              </a:solidFill>
            </a:endParaRPr>
          </a:p>
          <a:p>
            <a:pPr>
              <a:spcBef>
                <a:spcPct val="50000"/>
              </a:spcBef>
            </a:pPr>
            <a:endParaRPr lang="it-IT" altLang="it-IT">
              <a:solidFill>
                <a:srgbClr val="009900"/>
              </a:solidFill>
            </a:endParaRPr>
          </a:p>
        </p:txBody>
      </p:sp>
      <p:sp>
        <p:nvSpPr>
          <p:cNvPr id="30759" name="Text Box 39">
            <a:extLst>
              <a:ext uri="{FF2B5EF4-FFF2-40B4-BE49-F238E27FC236}">
                <a16:creationId xmlns:a16="http://schemas.microsoft.com/office/drawing/2014/main" id="{6C8EC4E4-23DC-A649-ABE9-F72D947A6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5" y="4618038"/>
            <a:ext cx="532765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it-IT" altLang="it-IT">
                <a:solidFill>
                  <a:srgbClr val="009900"/>
                </a:solidFill>
              </a:rPr>
              <a:t>impiegato per il progetto</a:t>
            </a:r>
            <a:br>
              <a:rPr lang="it-IT" altLang="it-IT">
                <a:solidFill>
                  <a:srgbClr val="009900"/>
                </a:solidFill>
              </a:rPr>
            </a:br>
            <a:r>
              <a:rPr lang="it-IT" altLang="it-IT">
                <a:solidFill>
                  <a:srgbClr val="009900"/>
                </a:solidFill>
              </a:rPr>
              <a:t>di filtri digitali</a:t>
            </a:r>
            <a:endParaRPr lang="it-IT" altLang="it-IT" u="sng">
              <a:solidFill>
                <a:srgbClr val="009900"/>
              </a:solidFill>
            </a:endParaRPr>
          </a:p>
          <a:p>
            <a:pPr>
              <a:spcBef>
                <a:spcPct val="50000"/>
              </a:spcBef>
            </a:pPr>
            <a:endParaRPr lang="it-IT" altLang="it-IT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824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86" name="Object 1042">
            <a:extLst>
              <a:ext uri="{FF2B5EF4-FFF2-40B4-BE49-F238E27FC236}">
                <a16:creationId xmlns:a16="http://schemas.microsoft.com/office/drawing/2014/main" id="{83C5B391-484B-124A-9B9D-344B46124B5E}"/>
              </a:ext>
            </a:extLst>
          </p:cNvPr>
          <p:cNvGraphicFramePr>
            <a:graphicFrameLocks/>
          </p:cNvGraphicFramePr>
          <p:nvPr/>
        </p:nvGraphicFramePr>
        <p:xfrm>
          <a:off x="3384550" y="3298826"/>
          <a:ext cx="316865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9" name="Equation" r:id="rId4" imgW="72847200" imgH="34518600" progId="Equation.DSMT4">
                  <p:embed/>
                </p:oleObj>
              </mc:Choice>
              <mc:Fallback>
                <p:oleObj name="Equation" r:id="rId4" imgW="72847200" imgH="34518600" progId="Equation.DSMT4">
                  <p:embed/>
                  <p:pic>
                    <p:nvPicPr>
                      <p:cNvPr id="32786" name="Object 1042">
                        <a:extLst>
                          <a:ext uri="{FF2B5EF4-FFF2-40B4-BE49-F238E27FC236}">
                            <a16:creationId xmlns:a16="http://schemas.microsoft.com/office/drawing/2014/main" id="{83C5B391-484B-124A-9B9D-344B46124B5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3298826"/>
                        <a:ext cx="3168650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7" name="Object 1043">
            <a:extLst>
              <a:ext uri="{FF2B5EF4-FFF2-40B4-BE49-F238E27FC236}">
                <a16:creationId xmlns:a16="http://schemas.microsoft.com/office/drawing/2014/main" id="{2CA04F46-C5CE-3B4D-BB72-DDCBC1CF0C23}"/>
              </a:ext>
            </a:extLst>
          </p:cNvPr>
          <p:cNvGraphicFramePr>
            <a:graphicFrameLocks/>
          </p:cNvGraphicFramePr>
          <p:nvPr/>
        </p:nvGraphicFramePr>
        <p:xfrm>
          <a:off x="2863851" y="2386014"/>
          <a:ext cx="634047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0" name="Equation" r:id="rId6" imgW="145999200" imgH="19304000" progId="Equation.DSMT4">
                  <p:embed/>
                </p:oleObj>
              </mc:Choice>
              <mc:Fallback>
                <p:oleObj name="Equation" r:id="rId6" imgW="145999200" imgH="19304000" progId="Equation.DSMT4">
                  <p:embed/>
                  <p:pic>
                    <p:nvPicPr>
                      <p:cNvPr id="32787" name="Object 1043">
                        <a:extLst>
                          <a:ext uri="{FF2B5EF4-FFF2-40B4-BE49-F238E27FC236}">
                            <a16:creationId xmlns:a16="http://schemas.microsoft.com/office/drawing/2014/main" id="{2CA04F46-C5CE-3B4D-BB72-DDCBC1CF0C2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1" y="2386014"/>
                        <a:ext cx="6340475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8" name="Rectangle 1044">
            <a:extLst>
              <a:ext uri="{FF2B5EF4-FFF2-40B4-BE49-F238E27FC236}">
                <a16:creationId xmlns:a16="http://schemas.microsoft.com/office/drawing/2014/main" id="{88BFE8CD-4F96-7247-A3C1-CE87A2ED6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276" y="5470526"/>
            <a:ext cx="2606483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>
                <a:solidFill>
                  <a:srgbClr val="0033CC"/>
                </a:solidFill>
              </a:rPr>
              <a:t>questa si ottiene con</a:t>
            </a:r>
          </a:p>
          <a:p>
            <a:pPr algn="l"/>
            <a:r>
              <a:rPr lang="it-IT" altLang="it-IT">
                <a:solidFill>
                  <a:srgbClr val="0033CC"/>
                </a:solidFill>
              </a:rPr>
              <a:t>i metodi precedenti</a:t>
            </a:r>
          </a:p>
        </p:txBody>
      </p:sp>
      <p:sp>
        <p:nvSpPr>
          <p:cNvPr id="32789" name="Line 1045">
            <a:extLst>
              <a:ext uri="{FF2B5EF4-FFF2-40B4-BE49-F238E27FC236}">
                <a16:creationId xmlns:a16="http://schemas.microsoft.com/office/drawing/2014/main" id="{07C9D84A-8E06-5541-8A93-3C83A553EC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2475" y="4808538"/>
            <a:ext cx="457200" cy="582612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91" name="Rectangle 1047">
            <a:extLst>
              <a:ext uri="{FF2B5EF4-FFF2-40B4-BE49-F238E27FC236}">
                <a16:creationId xmlns:a16="http://schemas.microsoft.com/office/drawing/2014/main" id="{4027D99B-4EDE-744A-8601-32EEAA581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Con organo di tenuta</a:t>
            </a:r>
          </a:p>
        </p:txBody>
      </p:sp>
      <p:grpSp>
        <p:nvGrpSpPr>
          <p:cNvPr id="32793" name="Group 1049">
            <a:extLst>
              <a:ext uri="{FF2B5EF4-FFF2-40B4-BE49-F238E27FC236}">
                <a16:creationId xmlns:a16="http://schemas.microsoft.com/office/drawing/2014/main" id="{1ED95806-E854-7C48-8822-8E7E230B5051}"/>
              </a:ext>
            </a:extLst>
          </p:cNvPr>
          <p:cNvGrpSpPr>
            <a:grpSpLocks/>
          </p:cNvGrpSpPr>
          <p:nvPr/>
        </p:nvGrpSpPr>
        <p:grpSpPr bwMode="auto">
          <a:xfrm>
            <a:off x="3382963" y="1057276"/>
            <a:ext cx="5478462" cy="658813"/>
            <a:chOff x="1101" y="576"/>
            <a:chExt cx="3451" cy="415"/>
          </a:xfrm>
        </p:grpSpPr>
        <p:sp>
          <p:nvSpPr>
            <p:cNvPr id="32773" name="Rectangle 1029">
              <a:extLst>
                <a:ext uri="{FF2B5EF4-FFF2-40B4-BE49-F238E27FC236}">
                  <a16:creationId xmlns:a16="http://schemas.microsoft.com/office/drawing/2014/main" id="{C75BE65B-F167-2D4D-B65F-EB780A7FE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578"/>
              <a:ext cx="439" cy="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it-IT" altLang="it-IT"/>
                <a:t>ZOH</a:t>
              </a:r>
            </a:p>
          </p:txBody>
        </p:sp>
        <p:sp>
          <p:nvSpPr>
            <p:cNvPr id="32774" name="Line 1030">
              <a:extLst>
                <a:ext uri="{FF2B5EF4-FFF2-40B4-BE49-F238E27FC236}">
                  <a16:creationId xmlns:a16="http://schemas.microsoft.com/office/drawing/2014/main" id="{9C716E90-2860-B44B-B469-0A3E6F0B4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1" y="679"/>
              <a:ext cx="3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75" name="Line 1031">
              <a:extLst>
                <a:ext uri="{FF2B5EF4-FFF2-40B4-BE49-F238E27FC236}">
                  <a16:creationId xmlns:a16="http://schemas.microsoft.com/office/drawing/2014/main" id="{E391CBD0-D6DD-9444-B6B3-715127AFFA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7" y="576"/>
              <a:ext cx="269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76" name="Line 1032">
              <a:extLst>
                <a:ext uri="{FF2B5EF4-FFF2-40B4-BE49-F238E27FC236}">
                  <a16:creationId xmlns:a16="http://schemas.microsoft.com/office/drawing/2014/main" id="{4ED30CA6-4AEB-6F41-B567-9079C7D40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8" y="679"/>
              <a:ext cx="3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77" name="Line 1033">
              <a:extLst>
                <a:ext uri="{FF2B5EF4-FFF2-40B4-BE49-F238E27FC236}">
                  <a16:creationId xmlns:a16="http://schemas.microsoft.com/office/drawing/2014/main" id="{7E66FAB2-D574-BD49-B510-B69DBADF0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" y="679"/>
              <a:ext cx="3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78" name="Line 1034">
              <a:extLst>
                <a:ext uri="{FF2B5EF4-FFF2-40B4-BE49-F238E27FC236}">
                  <a16:creationId xmlns:a16="http://schemas.microsoft.com/office/drawing/2014/main" id="{B9A70027-52A7-5247-8447-987C9F87C0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5" y="576"/>
              <a:ext cx="270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79" name="Line 1035">
              <a:extLst>
                <a:ext uri="{FF2B5EF4-FFF2-40B4-BE49-F238E27FC236}">
                  <a16:creationId xmlns:a16="http://schemas.microsoft.com/office/drawing/2014/main" id="{0A010CE2-B748-7249-825E-135C924A7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679"/>
              <a:ext cx="3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80" name="Rectangle 1036">
              <a:extLst>
                <a:ext uri="{FF2B5EF4-FFF2-40B4-BE49-F238E27FC236}">
                  <a16:creationId xmlns:a16="http://schemas.microsoft.com/office/drawing/2014/main" id="{6CA2BCF9-875A-8A4E-84B2-F9BEAAFD6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" y="755"/>
              <a:ext cx="4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it-IT" altLang="it-IT"/>
                <a:t>u</a:t>
              </a:r>
              <a:r>
                <a:rPr lang="it-IT" altLang="it-IT" baseline="30000"/>
                <a:t>*</a:t>
              </a:r>
              <a:r>
                <a:rPr lang="it-IT" altLang="it-IT"/>
                <a:t>(t)</a:t>
              </a:r>
            </a:p>
          </p:txBody>
        </p:sp>
        <p:sp>
          <p:nvSpPr>
            <p:cNvPr id="32781" name="Rectangle 1037">
              <a:extLst>
                <a:ext uri="{FF2B5EF4-FFF2-40B4-BE49-F238E27FC236}">
                  <a16:creationId xmlns:a16="http://schemas.microsoft.com/office/drawing/2014/main" id="{DEF585CB-9496-E745-B05E-DB71891E7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" y="755"/>
              <a:ext cx="54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/>
              <a:r>
                <a:rPr lang="it-IT" altLang="it-IT"/>
                <a:t>y(t)</a:t>
              </a:r>
            </a:p>
          </p:txBody>
        </p:sp>
        <p:sp>
          <p:nvSpPr>
            <p:cNvPr id="32782" name="Rectangle 1038">
              <a:extLst>
                <a:ext uri="{FF2B5EF4-FFF2-40B4-BE49-F238E27FC236}">
                  <a16:creationId xmlns:a16="http://schemas.microsoft.com/office/drawing/2014/main" id="{B38C99FD-D506-3F4A-9DFD-7D0966E5D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581"/>
              <a:ext cx="412" cy="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it-IT" altLang="it-IT"/>
                <a:t>P(s)</a:t>
              </a:r>
            </a:p>
          </p:txBody>
        </p:sp>
        <p:sp>
          <p:nvSpPr>
            <p:cNvPr id="32783" name="Line 1039">
              <a:extLst>
                <a:ext uri="{FF2B5EF4-FFF2-40B4-BE49-F238E27FC236}">
                  <a16:creationId xmlns:a16="http://schemas.microsoft.com/office/drawing/2014/main" id="{9822F858-0AC8-1346-B7D7-39F2723DB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4" y="683"/>
              <a:ext cx="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84" name="Rectangle 1040">
              <a:extLst>
                <a:ext uri="{FF2B5EF4-FFF2-40B4-BE49-F238E27FC236}">
                  <a16:creationId xmlns:a16="http://schemas.microsoft.com/office/drawing/2014/main" id="{9ACC2A3F-1A67-B84E-8562-DC245855F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" y="758"/>
              <a:ext cx="4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it-IT" altLang="it-IT"/>
                <a:t>u</a:t>
              </a:r>
              <a:r>
                <a:rPr lang="it-IT" altLang="it-IT" baseline="-25000"/>
                <a:t>H</a:t>
              </a:r>
              <a:r>
                <a:rPr lang="it-IT" altLang="it-IT"/>
                <a:t>(t)</a:t>
              </a:r>
            </a:p>
          </p:txBody>
        </p:sp>
        <p:sp>
          <p:nvSpPr>
            <p:cNvPr id="32792" name="Text Box 1048">
              <a:extLst>
                <a:ext uri="{FF2B5EF4-FFF2-40B4-BE49-F238E27FC236}">
                  <a16:creationId xmlns:a16="http://schemas.microsoft.com/office/drawing/2014/main" id="{9CC9414D-933A-0043-BB2E-B45EEC53D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" y="749"/>
              <a:ext cx="4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it-IT" altLang="it-IT"/>
                <a:t>y*(t)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5579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1029">
            <a:extLst>
              <a:ext uri="{FF2B5EF4-FFF2-40B4-BE49-F238E27FC236}">
                <a16:creationId xmlns:a16="http://schemas.microsoft.com/office/drawing/2014/main" id="{67B538AC-0231-9F4E-9C10-62BCB0295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9" y="2228851"/>
            <a:ext cx="671659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A(s)</a:t>
            </a:r>
          </a:p>
        </p:txBody>
      </p:sp>
      <p:sp>
        <p:nvSpPr>
          <p:cNvPr id="34822" name="Line 1030">
            <a:extLst>
              <a:ext uri="{FF2B5EF4-FFF2-40B4-BE49-F238E27FC236}">
                <a16:creationId xmlns:a16="http://schemas.microsoft.com/office/drawing/2014/main" id="{53CD2856-BF95-5E47-A258-A27624B54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3901" y="2389188"/>
            <a:ext cx="563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3" name="Line 1031">
            <a:extLst>
              <a:ext uri="{FF2B5EF4-FFF2-40B4-BE49-F238E27FC236}">
                <a16:creationId xmlns:a16="http://schemas.microsoft.com/office/drawing/2014/main" id="{93488F98-CA36-C54A-87D5-5D74DA8076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9050" y="2225676"/>
            <a:ext cx="427038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4" name="Line 1032">
            <a:extLst>
              <a:ext uri="{FF2B5EF4-FFF2-40B4-BE49-F238E27FC236}">
                <a16:creationId xmlns:a16="http://schemas.microsoft.com/office/drawing/2014/main" id="{88E15BFE-8B6E-8D4F-9214-8CB60307B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5139" y="2389188"/>
            <a:ext cx="492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5" name="Line 1033">
            <a:extLst>
              <a:ext uri="{FF2B5EF4-FFF2-40B4-BE49-F238E27FC236}">
                <a16:creationId xmlns:a16="http://schemas.microsoft.com/office/drawing/2014/main" id="{20275DDF-0695-0B41-8D3E-C55FCDA9B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3551" y="2387600"/>
            <a:ext cx="72866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6" name="Line 1034">
            <a:extLst>
              <a:ext uri="{FF2B5EF4-FFF2-40B4-BE49-F238E27FC236}">
                <a16:creationId xmlns:a16="http://schemas.microsoft.com/office/drawing/2014/main" id="{CEFC0A80-2DD3-0641-8460-C53DDF42B8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3800" y="2225676"/>
            <a:ext cx="427038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7" name="Line 1035">
            <a:extLst>
              <a:ext uri="{FF2B5EF4-FFF2-40B4-BE49-F238E27FC236}">
                <a16:creationId xmlns:a16="http://schemas.microsoft.com/office/drawing/2014/main" id="{5EF7292A-D82C-FF4C-9968-3CE6C9CC8A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9" y="2389188"/>
            <a:ext cx="492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9" name="Line 1037">
            <a:extLst>
              <a:ext uri="{FF2B5EF4-FFF2-40B4-BE49-F238E27FC236}">
                <a16:creationId xmlns:a16="http://schemas.microsoft.com/office/drawing/2014/main" id="{1F8AF268-793F-2A40-8E55-CAC98E36A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2425" y="2395538"/>
            <a:ext cx="7127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34831" name="Object 1039">
            <a:extLst>
              <a:ext uri="{FF2B5EF4-FFF2-40B4-BE49-F238E27FC236}">
                <a16:creationId xmlns:a16="http://schemas.microsoft.com/office/drawing/2014/main" id="{E48856F8-C975-DF4A-9819-406F5AF3EB26}"/>
              </a:ext>
            </a:extLst>
          </p:cNvPr>
          <p:cNvGraphicFramePr>
            <a:graphicFrameLocks/>
          </p:cNvGraphicFramePr>
          <p:nvPr/>
        </p:nvGraphicFramePr>
        <p:xfrm>
          <a:off x="2906713" y="804863"/>
          <a:ext cx="3859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9" name="Equation" r:id="rId4" imgW="88938100" imgH="8775700" progId="Equation.DSMT4">
                  <p:embed/>
                </p:oleObj>
              </mc:Choice>
              <mc:Fallback>
                <p:oleObj name="Equation" r:id="rId4" imgW="88938100" imgH="8775700" progId="Equation.DSMT4">
                  <p:embed/>
                  <p:pic>
                    <p:nvPicPr>
                      <p:cNvPr id="34831" name="Object 1039">
                        <a:extLst>
                          <a:ext uri="{FF2B5EF4-FFF2-40B4-BE49-F238E27FC236}">
                            <a16:creationId xmlns:a16="http://schemas.microsoft.com/office/drawing/2014/main" id="{E48856F8-C975-DF4A-9819-406F5AF3EB2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804863"/>
                        <a:ext cx="3859212" cy="381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Object 1040">
            <a:extLst>
              <a:ext uri="{FF2B5EF4-FFF2-40B4-BE49-F238E27FC236}">
                <a16:creationId xmlns:a16="http://schemas.microsoft.com/office/drawing/2014/main" id="{EE630438-B99A-E84E-9512-75C027513F13}"/>
              </a:ext>
            </a:extLst>
          </p:cNvPr>
          <p:cNvGraphicFramePr>
            <a:graphicFrameLocks/>
          </p:cNvGraphicFramePr>
          <p:nvPr/>
        </p:nvGraphicFramePr>
        <p:xfrm>
          <a:off x="2914650" y="1443038"/>
          <a:ext cx="36718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0" name="Equation" r:id="rId6" imgW="84264500" imgH="8775700" progId="Equation.DSMT4">
                  <p:embed/>
                </p:oleObj>
              </mc:Choice>
              <mc:Fallback>
                <p:oleObj name="Equation" r:id="rId6" imgW="84264500" imgH="8775700" progId="Equation.DSMT4">
                  <p:embed/>
                  <p:pic>
                    <p:nvPicPr>
                      <p:cNvPr id="34832" name="Object 1040">
                        <a:extLst>
                          <a:ext uri="{FF2B5EF4-FFF2-40B4-BE49-F238E27FC236}">
                            <a16:creationId xmlns:a16="http://schemas.microsoft.com/office/drawing/2014/main" id="{EE630438-B99A-E84E-9512-75C027513F1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1443038"/>
                        <a:ext cx="3671888" cy="381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5" name="Rectangle 1043">
            <a:extLst>
              <a:ext uri="{FF2B5EF4-FFF2-40B4-BE49-F238E27FC236}">
                <a16:creationId xmlns:a16="http://schemas.microsoft.com/office/drawing/2014/main" id="{324DFD94-6C57-474E-821B-C1ABCA2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2073275"/>
            <a:ext cx="2522294" cy="65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Occorre trasformare</a:t>
            </a:r>
          </a:p>
          <a:p>
            <a:pPr algn="l"/>
            <a:r>
              <a:rPr lang="it-IT" altLang="it-IT"/>
              <a:t>A(s)</a:t>
            </a:r>
            <a:r>
              <a:rPr lang="it-IT" altLang="it-IT" sz="2800" baseline="30000"/>
              <a:t>.</a:t>
            </a:r>
            <a:r>
              <a:rPr lang="it-IT" altLang="it-IT"/>
              <a:t>P(s) insieme</a:t>
            </a:r>
          </a:p>
        </p:txBody>
      </p:sp>
      <p:sp>
        <p:nvSpPr>
          <p:cNvPr id="34839" name="Rectangle 1047">
            <a:extLst>
              <a:ext uri="{FF2B5EF4-FFF2-40B4-BE49-F238E27FC236}">
                <a16:creationId xmlns:a16="http://schemas.microsoft.com/office/drawing/2014/main" id="{7D602472-3495-4143-ADDF-6B288840E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364" y="3076576"/>
            <a:ext cx="259878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>
                <a:solidFill>
                  <a:srgbClr val="0033CC"/>
                </a:solidFill>
              </a:rPr>
              <a:t>Spiegazione intuitiva</a:t>
            </a:r>
            <a:endParaRPr lang="it-IT" altLang="it-IT"/>
          </a:p>
        </p:txBody>
      </p:sp>
      <p:grpSp>
        <p:nvGrpSpPr>
          <p:cNvPr id="34853" name="Group 1061">
            <a:extLst>
              <a:ext uri="{FF2B5EF4-FFF2-40B4-BE49-F238E27FC236}">
                <a16:creationId xmlns:a16="http://schemas.microsoft.com/office/drawing/2014/main" id="{922D8DCE-4C74-B549-B69B-F4777BAE828B}"/>
              </a:ext>
            </a:extLst>
          </p:cNvPr>
          <p:cNvGrpSpPr>
            <a:grpSpLocks/>
          </p:cNvGrpSpPr>
          <p:nvPr/>
        </p:nvGrpSpPr>
        <p:grpSpPr bwMode="auto">
          <a:xfrm>
            <a:off x="3222626" y="3479800"/>
            <a:ext cx="5267325" cy="522288"/>
            <a:chOff x="699" y="2538"/>
            <a:chExt cx="2489" cy="439"/>
          </a:xfrm>
        </p:grpSpPr>
        <p:sp>
          <p:nvSpPr>
            <p:cNvPr id="34840" name="Line 1048">
              <a:extLst>
                <a:ext uri="{FF2B5EF4-FFF2-40B4-BE49-F238E27FC236}">
                  <a16:creationId xmlns:a16="http://schemas.microsoft.com/office/drawing/2014/main" id="{446AFEAA-B2D9-7E42-942E-9A0D85871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" y="2749"/>
              <a:ext cx="2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1" name="Line 1049">
              <a:extLst>
                <a:ext uri="{FF2B5EF4-FFF2-40B4-BE49-F238E27FC236}">
                  <a16:creationId xmlns:a16="http://schemas.microsoft.com/office/drawing/2014/main" id="{C2C091D9-1D0C-274B-85E2-010DD9B1FD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6" y="2612"/>
              <a:ext cx="202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2" name="Line 1050">
              <a:extLst>
                <a:ext uri="{FF2B5EF4-FFF2-40B4-BE49-F238E27FC236}">
                  <a16:creationId xmlns:a16="http://schemas.microsoft.com/office/drawing/2014/main" id="{99AC59DF-1E90-8A47-8852-79B499DE2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7" y="2749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3" name="Line 1051">
              <a:extLst>
                <a:ext uri="{FF2B5EF4-FFF2-40B4-BE49-F238E27FC236}">
                  <a16:creationId xmlns:a16="http://schemas.microsoft.com/office/drawing/2014/main" id="{6B461CFA-E7CE-044A-A949-FF8B9737B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2749"/>
              <a:ext cx="2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4" name="Line 1052">
              <a:extLst>
                <a:ext uri="{FF2B5EF4-FFF2-40B4-BE49-F238E27FC236}">
                  <a16:creationId xmlns:a16="http://schemas.microsoft.com/office/drawing/2014/main" id="{02C79B51-7FAC-B245-94A0-03EB63DE5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5" y="2612"/>
              <a:ext cx="202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5" name="Line 1053">
              <a:extLst>
                <a:ext uri="{FF2B5EF4-FFF2-40B4-BE49-F238E27FC236}">
                  <a16:creationId xmlns:a16="http://schemas.microsoft.com/office/drawing/2014/main" id="{BC3C5BBE-B64A-D644-B018-33FCEBDA8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6" y="2749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4848" name="Group 1056">
              <a:extLst>
                <a:ext uri="{FF2B5EF4-FFF2-40B4-BE49-F238E27FC236}">
                  <a16:creationId xmlns:a16="http://schemas.microsoft.com/office/drawing/2014/main" id="{1BDE59EC-6F59-0541-9D05-9EBD4D605D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7" y="2540"/>
              <a:ext cx="373" cy="437"/>
              <a:chOff x="2097" y="2540"/>
              <a:chExt cx="373" cy="437"/>
            </a:xfrm>
          </p:grpSpPr>
          <p:sp>
            <p:nvSpPr>
              <p:cNvPr id="34846" name="Rectangle 1054">
                <a:extLst>
                  <a:ext uri="{FF2B5EF4-FFF2-40B4-BE49-F238E27FC236}">
                    <a16:creationId xmlns:a16="http://schemas.microsoft.com/office/drawing/2014/main" id="{B266F48D-020F-2D4C-8633-1CF6527A8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2553"/>
                <a:ext cx="373" cy="39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4847" name="Object 1055">
                <a:extLst>
                  <a:ext uri="{FF2B5EF4-FFF2-40B4-BE49-F238E27FC236}">
                    <a16:creationId xmlns:a16="http://schemas.microsoft.com/office/drawing/2014/main" id="{A375E752-C937-404A-9727-C42BC8AB139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19" y="2540"/>
              <a:ext cx="166" cy="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41" name="Equazione" r:id="rId8" imgW="1524000" imgH="4000500" progId="Equation.3">
                      <p:embed/>
                    </p:oleObj>
                  </mc:Choice>
                  <mc:Fallback>
                    <p:oleObj name="Equazione" r:id="rId8" imgW="1524000" imgH="4000500" progId="Equation.3">
                      <p:embed/>
                      <p:pic>
                        <p:nvPicPr>
                          <p:cNvPr id="34847" name="Object 1055">
                            <a:extLst>
                              <a:ext uri="{FF2B5EF4-FFF2-40B4-BE49-F238E27FC236}">
                                <a16:creationId xmlns:a16="http://schemas.microsoft.com/office/drawing/2014/main" id="{A375E752-C937-404A-9727-C42BC8AB1396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9" y="2540"/>
                            <a:ext cx="166" cy="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851" name="Group 1059">
              <a:extLst>
                <a:ext uri="{FF2B5EF4-FFF2-40B4-BE49-F238E27FC236}">
                  <a16:creationId xmlns:a16="http://schemas.microsoft.com/office/drawing/2014/main" id="{4B4D348A-500F-FE4B-AF2F-3380A5512A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2" y="2538"/>
              <a:ext cx="373" cy="437"/>
              <a:chOff x="1412" y="2538"/>
              <a:chExt cx="373" cy="437"/>
            </a:xfrm>
          </p:grpSpPr>
          <p:sp>
            <p:nvSpPr>
              <p:cNvPr id="34849" name="Rectangle 1057">
                <a:extLst>
                  <a:ext uri="{FF2B5EF4-FFF2-40B4-BE49-F238E27FC236}">
                    <a16:creationId xmlns:a16="http://schemas.microsoft.com/office/drawing/2014/main" id="{C99DA903-1FB3-EF46-8346-D1817ECBB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2" y="2551"/>
                <a:ext cx="373" cy="39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4850" name="Object 1058">
                <a:extLst>
                  <a:ext uri="{FF2B5EF4-FFF2-40B4-BE49-F238E27FC236}">
                    <a16:creationId xmlns:a16="http://schemas.microsoft.com/office/drawing/2014/main" id="{EC2A9A5E-65F5-064B-8F7B-4390E2AC41E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534" y="2538"/>
              <a:ext cx="166" cy="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42" name="Equazione" r:id="rId10" imgW="1524000" imgH="4000500" progId="Equation.3">
                      <p:embed/>
                    </p:oleObj>
                  </mc:Choice>
                  <mc:Fallback>
                    <p:oleObj name="Equazione" r:id="rId10" imgW="1524000" imgH="4000500" progId="Equation.3">
                      <p:embed/>
                      <p:pic>
                        <p:nvPicPr>
                          <p:cNvPr id="34850" name="Object 1058">
                            <a:extLst>
                              <a:ext uri="{FF2B5EF4-FFF2-40B4-BE49-F238E27FC236}">
                                <a16:creationId xmlns:a16="http://schemas.microsoft.com/office/drawing/2014/main" id="{EC2A9A5E-65F5-064B-8F7B-4390E2AC41E1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4" y="2538"/>
                            <a:ext cx="166" cy="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4852" name="Line 1060">
              <a:extLst>
                <a:ext uri="{FF2B5EF4-FFF2-40B4-BE49-F238E27FC236}">
                  <a16:creationId xmlns:a16="http://schemas.microsoft.com/office/drawing/2014/main" id="{721FF525-FC6A-B843-9677-90F8C32AD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6" y="2751"/>
              <a:ext cx="3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4860" name="Group 1068">
            <a:extLst>
              <a:ext uri="{FF2B5EF4-FFF2-40B4-BE49-F238E27FC236}">
                <a16:creationId xmlns:a16="http://schemas.microsoft.com/office/drawing/2014/main" id="{F3FB2D59-9C6A-9742-AB28-72F7292DF074}"/>
              </a:ext>
            </a:extLst>
          </p:cNvPr>
          <p:cNvGrpSpPr>
            <a:grpSpLocks/>
          </p:cNvGrpSpPr>
          <p:nvPr/>
        </p:nvGrpSpPr>
        <p:grpSpPr bwMode="auto">
          <a:xfrm>
            <a:off x="3255963" y="4010026"/>
            <a:ext cx="1041400" cy="455613"/>
            <a:chOff x="648" y="2995"/>
            <a:chExt cx="492" cy="383"/>
          </a:xfrm>
        </p:grpSpPr>
        <p:sp>
          <p:nvSpPr>
            <p:cNvPr id="34855" name="Line 1063">
              <a:extLst>
                <a:ext uri="{FF2B5EF4-FFF2-40B4-BE49-F238E27FC236}">
                  <a16:creationId xmlns:a16="http://schemas.microsoft.com/office/drawing/2014/main" id="{33A8F196-1DBE-1249-802D-F5D1931A57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" y="2995"/>
              <a:ext cx="0" cy="3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56" name="Line 1064">
              <a:extLst>
                <a:ext uri="{FF2B5EF4-FFF2-40B4-BE49-F238E27FC236}">
                  <a16:creationId xmlns:a16="http://schemas.microsoft.com/office/drawing/2014/main" id="{4CC36919-7A8E-D549-B052-562FBDC97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" y="3378"/>
              <a:ext cx="4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57" name="Line 1065">
              <a:extLst>
                <a:ext uri="{FF2B5EF4-FFF2-40B4-BE49-F238E27FC236}">
                  <a16:creationId xmlns:a16="http://schemas.microsoft.com/office/drawing/2014/main" id="{6B39EF20-2578-7140-98D9-4C3A9589F4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" y="3175"/>
              <a:ext cx="0" cy="2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58" name="Line 1066">
              <a:extLst>
                <a:ext uri="{FF2B5EF4-FFF2-40B4-BE49-F238E27FC236}">
                  <a16:creationId xmlns:a16="http://schemas.microsoft.com/office/drawing/2014/main" id="{57400611-3A8B-2F44-9CA2-459B952EB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" y="3169"/>
              <a:ext cx="0" cy="2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59" name="Line 1067">
              <a:extLst>
                <a:ext uri="{FF2B5EF4-FFF2-40B4-BE49-F238E27FC236}">
                  <a16:creationId xmlns:a16="http://schemas.microsoft.com/office/drawing/2014/main" id="{294E50CB-A8FD-9F42-91CF-388398FC0A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6" y="3175"/>
              <a:ext cx="0" cy="2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4864" name="Group 1072">
            <a:extLst>
              <a:ext uri="{FF2B5EF4-FFF2-40B4-BE49-F238E27FC236}">
                <a16:creationId xmlns:a16="http://schemas.microsoft.com/office/drawing/2014/main" id="{706639E1-4511-F142-BDFD-B6E783DBB3F5}"/>
              </a:ext>
            </a:extLst>
          </p:cNvPr>
          <p:cNvGrpSpPr>
            <a:grpSpLocks/>
          </p:cNvGrpSpPr>
          <p:nvPr/>
        </p:nvGrpSpPr>
        <p:grpSpPr bwMode="auto">
          <a:xfrm>
            <a:off x="5516563" y="4010026"/>
            <a:ext cx="1041400" cy="455613"/>
            <a:chOff x="1776" y="2995"/>
            <a:chExt cx="492" cy="383"/>
          </a:xfrm>
        </p:grpSpPr>
        <p:sp>
          <p:nvSpPr>
            <p:cNvPr id="34861" name="Line 1069">
              <a:extLst>
                <a:ext uri="{FF2B5EF4-FFF2-40B4-BE49-F238E27FC236}">
                  <a16:creationId xmlns:a16="http://schemas.microsoft.com/office/drawing/2014/main" id="{1CB0D7DD-D197-DD46-B079-2221EF0C84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995"/>
              <a:ext cx="0" cy="3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62" name="Line 1070">
              <a:extLst>
                <a:ext uri="{FF2B5EF4-FFF2-40B4-BE49-F238E27FC236}">
                  <a16:creationId xmlns:a16="http://schemas.microsoft.com/office/drawing/2014/main" id="{28B9F9BE-EEC3-1349-8815-9756DA9F5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4" y="3378"/>
              <a:ext cx="4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63" name="Freeform 1071">
              <a:extLst>
                <a:ext uri="{FF2B5EF4-FFF2-40B4-BE49-F238E27FC236}">
                  <a16:creationId xmlns:a16="http://schemas.microsoft.com/office/drawing/2014/main" id="{0C827AF0-EE0D-1344-B8F2-2B75BE31B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2" y="3204"/>
              <a:ext cx="427" cy="115"/>
            </a:xfrm>
            <a:custGeom>
              <a:avLst/>
              <a:gdLst>
                <a:gd name="T0" fmla="*/ 0 w 427"/>
                <a:gd name="T1" fmla="*/ 114 h 115"/>
                <a:gd name="T2" fmla="*/ 144 w 427"/>
                <a:gd name="T3" fmla="*/ 114 h 115"/>
                <a:gd name="T4" fmla="*/ 144 w 427"/>
                <a:gd name="T5" fmla="*/ 72 h 115"/>
                <a:gd name="T6" fmla="*/ 294 w 427"/>
                <a:gd name="T7" fmla="*/ 72 h 115"/>
                <a:gd name="T8" fmla="*/ 294 w 427"/>
                <a:gd name="T9" fmla="*/ 0 h 115"/>
                <a:gd name="T10" fmla="*/ 426 w 427"/>
                <a:gd name="T1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115">
                  <a:moveTo>
                    <a:pt x="0" y="114"/>
                  </a:moveTo>
                  <a:lnTo>
                    <a:pt x="144" y="114"/>
                  </a:lnTo>
                  <a:lnTo>
                    <a:pt x="144" y="72"/>
                  </a:lnTo>
                  <a:lnTo>
                    <a:pt x="294" y="72"/>
                  </a:lnTo>
                  <a:lnTo>
                    <a:pt x="294" y="0"/>
                  </a:lnTo>
                  <a:lnTo>
                    <a:pt x="42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4870" name="Group 1078">
            <a:extLst>
              <a:ext uri="{FF2B5EF4-FFF2-40B4-BE49-F238E27FC236}">
                <a16:creationId xmlns:a16="http://schemas.microsoft.com/office/drawing/2014/main" id="{C6D228F9-6628-2548-840F-3FE9EB66F844}"/>
              </a:ext>
            </a:extLst>
          </p:cNvPr>
          <p:cNvGrpSpPr>
            <a:grpSpLocks/>
          </p:cNvGrpSpPr>
          <p:nvPr/>
        </p:nvGrpSpPr>
        <p:grpSpPr bwMode="auto">
          <a:xfrm>
            <a:off x="7470775" y="4025901"/>
            <a:ext cx="1041400" cy="455613"/>
            <a:chOff x="2898" y="2995"/>
            <a:chExt cx="492" cy="383"/>
          </a:xfrm>
        </p:grpSpPr>
        <p:sp>
          <p:nvSpPr>
            <p:cNvPr id="34865" name="Line 1073">
              <a:extLst>
                <a:ext uri="{FF2B5EF4-FFF2-40B4-BE49-F238E27FC236}">
                  <a16:creationId xmlns:a16="http://schemas.microsoft.com/office/drawing/2014/main" id="{56697115-A12F-D547-9D2C-18CE700A9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8" y="2995"/>
              <a:ext cx="0" cy="3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66" name="Line 1074">
              <a:extLst>
                <a:ext uri="{FF2B5EF4-FFF2-40B4-BE49-F238E27FC236}">
                  <a16:creationId xmlns:a16="http://schemas.microsoft.com/office/drawing/2014/main" id="{6EFF4F56-D56D-5D44-9027-D24C8F37A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6" y="3378"/>
              <a:ext cx="4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67" name="Line 1075">
              <a:extLst>
                <a:ext uri="{FF2B5EF4-FFF2-40B4-BE49-F238E27FC236}">
                  <a16:creationId xmlns:a16="http://schemas.microsoft.com/office/drawing/2014/main" id="{0DFFD9FC-4A5B-294A-A54D-8F57B6EE2B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7" y="3331"/>
              <a:ext cx="124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68" name="Line 1076">
              <a:extLst>
                <a:ext uri="{FF2B5EF4-FFF2-40B4-BE49-F238E27FC236}">
                  <a16:creationId xmlns:a16="http://schemas.microsoft.com/office/drawing/2014/main" id="{42F72162-4C44-6C4D-95D0-C88C3ACCC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7" y="3211"/>
              <a:ext cx="112" cy="1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69" name="Line 1077">
              <a:extLst>
                <a:ext uri="{FF2B5EF4-FFF2-40B4-BE49-F238E27FC236}">
                  <a16:creationId xmlns:a16="http://schemas.microsoft.com/office/drawing/2014/main" id="{495933F3-1ABA-F246-8C87-5185EC4B1F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9" y="3067"/>
              <a:ext cx="76" cy="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4887" name="Group 1095">
            <a:extLst>
              <a:ext uri="{FF2B5EF4-FFF2-40B4-BE49-F238E27FC236}">
                <a16:creationId xmlns:a16="http://schemas.microsoft.com/office/drawing/2014/main" id="{601B34A9-97D7-A547-B76A-7435476A7DC2}"/>
              </a:ext>
            </a:extLst>
          </p:cNvPr>
          <p:cNvGrpSpPr>
            <a:grpSpLocks/>
          </p:cNvGrpSpPr>
          <p:nvPr/>
        </p:nvGrpSpPr>
        <p:grpSpPr bwMode="auto">
          <a:xfrm>
            <a:off x="2459038" y="5165726"/>
            <a:ext cx="7110412" cy="525463"/>
            <a:chOff x="351" y="3849"/>
            <a:chExt cx="3359" cy="441"/>
          </a:xfrm>
        </p:grpSpPr>
        <p:sp>
          <p:nvSpPr>
            <p:cNvPr id="34872" name="Line 1080">
              <a:extLst>
                <a:ext uri="{FF2B5EF4-FFF2-40B4-BE49-F238E27FC236}">
                  <a16:creationId xmlns:a16="http://schemas.microsoft.com/office/drawing/2014/main" id="{A1D110BB-0B18-6040-A3F4-4D82B8313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4064"/>
              <a:ext cx="4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73" name="Line 1081">
              <a:extLst>
                <a:ext uri="{FF2B5EF4-FFF2-40B4-BE49-F238E27FC236}">
                  <a16:creationId xmlns:a16="http://schemas.microsoft.com/office/drawing/2014/main" id="{7E7D17BD-8421-B54F-A1EC-7938C33B91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17" y="3927"/>
              <a:ext cx="202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74" name="Line 1082">
              <a:extLst>
                <a:ext uri="{FF2B5EF4-FFF2-40B4-BE49-F238E27FC236}">
                  <a16:creationId xmlns:a16="http://schemas.microsoft.com/office/drawing/2014/main" id="{D646AC16-77C4-9E4A-8452-82F3E4AED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8" y="4064"/>
              <a:ext cx="5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75" name="Line 1083">
              <a:extLst>
                <a:ext uri="{FF2B5EF4-FFF2-40B4-BE49-F238E27FC236}">
                  <a16:creationId xmlns:a16="http://schemas.microsoft.com/office/drawing/2014/main" id="{B94BD2E6-6726-3D44-8C54-F9CAC8476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" y="4058"/>
              <a:ext cx="2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76" name="Line 1084">
              <a:extLst>
                <a:ext uri="{FF2B5EF4-FFF2-40B4-BE49-F238E27FC236}">
                  <a16:creationId xmlns:a16="http://schemas.microsoft.com/office/drawing/2014/main" id="{42B2FE95-7211-B44D-8A4A-2C83F0DF00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8" y="3921"/>
              <a:ext cx="202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77" name="Line 1085">
              <a:extLst>
                <a:ext uri="{FF2B5EF4-FFF2-40B4-BE49-F238E27FC236}">
                  <a16:creationId xmlns:a16="http://schemas.microsoft.com/office/drawing/2014/main" id="{8C48C113-8122-054E-827B-4303A52D9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" y="4058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78" name="Line 1086">
              <a:extLst>
                <a:ext uri="{FF2B5EF4-FFF2-40B4-BE49-F238E27FC236}">
                  <a16:creationId xmlns:a16="http://schemas.microsoft.com/office/drawing/2014/main" id="{D1DD8C79-68E1-164A-A542-4AA95E3BA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4058"/>
              <a:ext cx="2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79" name="Line 1087">
              <a:extLst>
                <a:ext uri="{FF2B5EF4-FFF2-40B4-BE49-F238E27FC236}">
                  <a16:creationId xmlns:a16="http://schemas.microsoft.com/office/drawing/2014/main" id="{42135026-29D7-5149-B6BA-1627B181E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7" y="3921"/>
              <a:ext cx="202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80" name="Line 1088">
              <a:extLst>
                <a:ext uri="{FF2B5EF4-FFF2-40B4-BE49-F238E27FC236}">
                  <a16:creationId xmlns:a16="http://schemas.microsoft.com/office/drawing/2014/main" id="{288D9D45-C57A-7E46-BF30-6B931FE08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8" y="4058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4883" name="Group 1091">
              <a:extLst>
                <a:ext uri="{FF2B5EF4-FFF2-40B4-BE49-F238E27FC236}">
                  <a16:creationId xmlns:a16="http://schemas.microsoft.com/office/drawing/2014/main" id="{EBD7408F-B3AE-4648-B683-4DCC2EC3FE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9" y="3849"/>
              <a:ext cx="373" cy="437"/>
              <a:chOff x="2619" y="3849"/>
              <a:chExt cx="373" cy="437"/>
            </a:xfrm>
          </p:grpSpPr>
          <p:sp>
            <p:nvSpPr>
              <p:cNvPr id="34881" name="Rectangle 1089">
                <a:extLst>
                  <a:ext uri="{FF2B5EF4-FFF2-40B4-BE49-F238E27FC236}">
                    <a16:creationId xmlns:a16="http://schemas.microsoft.com/office/drawing/2014/main" id="{9C679BC5-EAC8-8541-A94C-DB2C94118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9" y="3862"/>
                <a:ext cx="373" cy="39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4882" name="Object 1090">
                <a:extLst>
                  <a:ext uri="{FF2B5EF4-FFF2-40B4-BE49-F238E27FC236}">
                    <a16:creationId xmlns:a16="http://schemas.microsoft.com/office/drawing/2014/main" id="{7DC374D4-E13D-2B42-89D2-97D634B7C07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741" y="3849"/>
              <a:ext cx="166" cy="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43" name="Equazione" r:id="rId12" imgW="1524000" imgH="4000500" progId="Equation.3">
                      <p:embed/>
                    </p:oleObj>
                  </mc:Choice>
                  <mc:Fallback>
                    <p:oleObj name="Equazione" r:id="rId12" imgW="1524000" imgH="4000500" progId="Equation.3">
                      <p:embed/>
                      <p:pic>
                        <p:nvPicPr>
                          <p:cNvPr id="34882" name="Object 1090">
                            <a:extLst>
                              <a:ext uri="{FF2B5EF4-FFF2-40B4-BE49-F238E27FC236}">
                                <a16:creationId xmlns:a16="http://schemas.microsoft.com/office/drawing/2014/main" id="{7DC374D4-E13D-2B42-89D2-97D634B7C071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1" y="3849"/>
                            <a:ext cx="166" cy="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886" name="Group 1094">
              <a:extLst>
                <a:ext uri="{FF2B5EF4-FFF2-40B4-BE49-F238E27FC236}">
                  <a16:creationId xmlns:a16="http://schemas.microsoft.com/office/drawing/2014/main" id="{7B002A9E-6B74-4F45-83B6-4F275B4D42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0" y="3853"/>
              <a:ext cx="373" cy="437"/>
              <a:chOff x="1070" y="3853"/>
              <a:chExt cx="373" cy="437"/>
            </a:xfrm>
          </p:grpSpPr>
          <p:sp>
            <p:nvSpPr>
              <p:cNvPr id="34884" name="Rectangle 1092">
                <a:extLst>
                  <a:ext uri="{FF2B5EF4-FFF2-40B4-BE49-F238E27FC236}">
                    <a16:creationId xmlns:a16="http://schemas.microsoft.com/office/drawing/2014/main" id="{B27849EE-77C9-8248-B99C-38FF275A1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0" y="3866"/>
                <a:ext cx="373" cy="39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34885" name="Object 1093">
                <a:extLst>
                  <a:ext uri="{FF2B5EF4-FFF2-40B4-BE49-F238E27FC236}">
                    <a16:creationId xmlns:a16="http://schemas.microsoft.com/office/drawing/2014/main" id="{C1DF4F28-18A6-FE46-8D1F-5345A9A85BA9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192" y="3853"/>
              <a:ext cx="166" cy="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44" name="Equazione" r:id="rId14" imgW="1524000" imgH="4000500" progId="Equation.3">
                      <p:embed/>
                    </p:oleObj>
                  </mc:Choice>
                  <mc:Fallback>
                    <p:oleObj name="Equazione" r:id="rId14" imgW="1524000" imgH="4000500" progId="Equation.3">
                      <p:embed/>
                      <p:pic>
                        <p:nvPicPr>
                          <p:cNvPr id="34885" name="Object 1093">
                            <a:extLst>
                              <a:ext uri="{FF2B5EF4-FFF2-40B4-BE49-F238E27FC236}">
                                <a16:creationId xmlns:a16="http://schemas.microsoft.com/office/drawing/2014/main" id="{C1DF4F28-18A6-FE46-8D1F-5345A9A85BA9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2" y="3853"/>
                            <a:ext cx="166" cy="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4888" name="Rectangle 1096">
            <a:extLst>
              <a:ext uri="{FF2B5EF4-FFF2-40B4-BE49-F238E27FC236}">
                <a16:creationId xmlns:a16="http://schemas.microsoft.com/office/drawing/2014/main" id="{A6F9A0AF-8072-7E4F-A595-9259D0B3B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4830763"/>
            <a:ext cx="95750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>
                <a:solidFill>
                  <a:srgbClr val="0033CC"/>
                </a:solidFill>
              </a:rPr>
              <a:t>Invece</a:t>
            </a:r>
            <a:endParaRPr lang="it-IT" altLang="it-IT"/>
          </a:p>
        </p:txBody>
      </p:sp>
      <p:sp>
        <p:nvSpPr>
          <p:cNvPr id="34889" name="Freeform 1097">
            <a:extLst>
              <a:ext uri="{FF2B5EF4-FFF2-40B4-BE49-F238E27FC236}">
                <a16:creationId xmlns:a16="http://schemas.microsoft.com/office/drawing/2014/main" id="{D58179D9-52B7-BB4C-8B37-CF75A204EE37}"/>
              </a:ext>
            </a:extLst>
          </p:cNvPr>
          <p:cNvSpPr>
            <a:spLocks/>
          </p:cNvSpPr>
          <p:nvPr/>
        </p:nvSpPr>
        <p:spPr bwMode="auto">
          <a:xfrm>
            <a:off x="3492500" y="5048251"/>
            <a:ext cx="2774950" cy="201613"/>
          </a:xfrm>
          <a:custGeom>
            <a:avLst/>
            <a:gdLst>
              <a:gd name="T0" fmla="*/ 0 w 1311"/>
              <a:gd name="T1" fmla="*/ 0 h 169"/>
              <a:gd name="T2" fmla="*/ 1309 w 1311"/>
              <a:gd name="T3" fmla="*/ 0 h 169"/>
              <a:gd name="T4" fmla="*/ 1309 w 1311"/>
              <a:gd name="T5" fmla="*/ 168 h 169"/>
              <a:gd name="T6" fmla="*/ 1310 w 1311"/>
              <a:gd name="T7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1" h="169">
                <a:moveTo>
                  <a:pt x="0" y="0"/>
                </a:moveTo>
                <a:lnTo>
                  <a:pt x="1309" y="0"/>
                </a:lnTo>
                <a:lnTo>
                  <a:pt x="1309" y="168"/>
                </a:lnTo>
                <a:lnTo>
                  <a:pt x="1310" y="16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4893" name="Group 1101">
            <a:extLst>
              <a:ext uri="{FF2B5EF4-FFF2-40B4-BE49-F238E27FC236}">
                <a16:creationId xmlns:a16="http://schemas.microsoft.com/office/drawing/2014/main" id="{FE64CD68-E531-5549-95EE-50439106EFF9}"/>
              </a:ext>
            </a:extLst>
          </p:cNvPr>
          <p:cNvGrpSpPr>
            <a:grpSpLocks/>
          </p:cNvGrpSpPr>
          <p:nvPr/>
        </p:nvGrpSpPr>
        <p:grpSpPr bwMode="auto">
          <a:xfrm>
            <a:off x="4954588" y="5678488"/>
            <a:ext cx="1041400" cy="455612"/>
            <a:chOff x="1530" y="4279"/>
            <a:chExt cx="492" cy="383"/>
          </a:xfrm>
        </p:grpSpPr>
        <p:sp>
          <p:nvSpPr>
            <p:cNvPr id="34890" name="Line 1098">
              <a:extLst>
                <a:ext uri="{FF2B5EF4-FFF2-40B4-BE49-F238E27FC236}">
                  <a16:creationId xmlns:a16="http://schemas.microsoft.com/office/drawing/2014/main" id="{CC2C2982-15E1-6B49-81F6-1CFD211EED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0" y="4279"/>
              <a:ext cx="0" cy="3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91" name="Line 1099">
              <a:extLst>
                <a:ext uri="{FF2B5EF4-FFF2-40B4-BE49-F238E27FC236}">
                  <a16:creationId xmlns:a16="http://schemas.microsoft.com/office/drawing/2014/main" id="{5243DBFD-44CC-1941-8DC7-78285E12C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8" y="4662"/>
              <a:ext cx="4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92" name="Freeform 1100">
              <a:extLst>
                <a:ext uri="{FF2B5EF4-FFF2-40B4-BE49-F238E27FC236}">
                  <a16:creationId xmlns:a16="http://schemas.microsoft.com/office/drawing/2014/main" id="{7EEB9C56-0FB9-8F4A-9439-66E74B856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" y="4440"/>
              <a:ext cx="427" cy="115"/>
            </a:xfrm>
            <a:custGeom>
              <a:avLst/>
              <a:gdLst>
                <a:gd name="T0" fmla="*/ 0 w 427"/>
                <a:gd name="T1" fmla="*/ 114 h 115"/>
                <a:gd name="T2" fmla="*/ 144 w 427"/>
                <a:gd name="T3" fmla="*/ 114 h 115"/>
                <a:gd name="T4" fmla="*/ 144 w 427"/>
                <a:gd name="T5" fmla="*/ 72 h 115"/>
                <a:gd name="T6" fmla="*/ 294 w 427"/>
                <a:gd name="T7" fmla="*/ 72 h 115"/>
                <a:gd name="T8" fmla="*/ 294 w 427"/>
                <a:gd name="T9" fmla="*/ 0 h 115"/>
                <a:gd name="T10" fmla="*/ 426 w 427"/>
                <a:gd name="T1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115">
                  <a:moveTo>
                    <a:pt x="0" y="114"/>
                  </a:moveTo>
                  <a:lnTo>
                    <a:pt x="144" y="114"/>
                  </a:lnTo>
                  <a:lnTo>
                    <a:pt x="144" y="72"/>
                  </a:lnTo>
                  <a:lnTo>
                    <a:pt x="294" y="72"/>
                  </a:lnTo>
                  <a:lnTo>
                    <a:pt x="294" y="0"/>
                  </a:lnTo>
                  <a:lnTo>
                    <a:pt x="42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4894" name="Line 1102">
            <a:extLst>
              <a:ext uri="{FF2B5EF4-FFF2-40B4-BE49-F238E27FC236}">
                <a16:creationId xmlns:a16="http://schemas.microsoft.com/office/drawing/2014/main" id="{7B32437A-1E6F-6040-9050-721E138FF9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56588" y="5678489"/>
            <a:ext cx="0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95" name="Line 1103">
            <a:extLst>
              <a:ext uri="{FF2B5EF4-FFF2-40B4-BE49-F238E27FC236}">
                <a16:creationId xmlns:a16="http://schemas.microsoft.com/office/drawing/2014/main" id="{E8AB6DEA-981D-6340-9495-D0139A08748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4050" y="6134100"/>
            <a:ext cx="1023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96" name="Freeform 1104">
            <a:extLst>
              <a:ext uri="{FF2B5EF4-FFF2-40B4-BE49-F238E27FC236}">
                <a16:creationId xmlns:a16="http://schemas.microsoft.com/office/drawing/2014/main" id="{249F631E-F119-7C4B-9735-FF6913987B31}"/>
              </a:ext>
            </a:extLst>
          </p:cNvPr>
          <p:cNvSpPr>
            <a:spLocks/>
          </p:cNvSpPr>
          <p:nvPr/>
        </p:nvSpPr>
        <p:spPr bwMode="auto">
          <a:xfrm>
            <a:off x="8269289" y="5776914"/>
            <a:ext cx="904875" cy="331787"/>
          </a:xfrm>
          <a:custGeom>
            <a:avLst/>
            <a:gdLst>
              <a:gd name="T0" fmla="*/ 0 w 427"/>
              <a:gd name="T1" fmla="*/ 114 h 115"/>
              <a:gd name="T2" fmla="*/ 144 w 427"/>
              <a:gd name="T3" fmla="*/ 114 h 115"/>
              <a:gd name="T4" fmla="*/ 144 w 427"/>
              <a:gd name="T5" fmla="*/ 72 h 115"/>
              <a:gd name="T6" fmla="*/ 294 w 427"/>
              <a:gd name="T7" fmla="*/ 72 h 115"/>
              <a:gd name="T8" fmla="*/ 294 w 427"/>
              <a:gd name="T9" fmla="*/ 0 h 115"/>
              <a:gd name="T10" fmla="*/ 426 w 427"/>
              <a:gd name="T1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7" h="115">
                <a:moveTo>
                  <a:pt x="0" y="114"/>
                </a:moveTo>
                <a:lnTo>
                  <a:pt x="144" y="114"/>
                </a:lnTo>
                <a:lnTo>
                  <a:pt x="144" y="72"/>
                </a:lnTo>
                <a:lnTo>
                  <a:pt x="294" y="72"/>
                </a:lnTo>
                <a:lnTo>
                  <a:pt x="294" y="0"/>
                </a:lnTo>
                <a:lnTo>
                  <a:pt x="426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4903" name="Group 1111">
            <a:extLst>
              <a:ext uri="{FF2B5EF4-FFF2-40B4-BE49-F238E27FC236}">
                <a16:creationId xmlns:a16="http://schemas.microsoft.com/office/drawing/2014/main" id="{C59439AE-EAA1-0B4E-9896-B4761FB2F271}"/>
              </a:ext>
            </a:extLst>
          </p:cNvPr>
          <p:cNvGrpSpPr>
            <a:grpSpLocks/>
          </p:cNvGrpSpPr>
          <p:nvPr/>
        </p:nvGrpSpPr>
        <p:grpSpPr bwMode="auto">
          <a:xfrm>
            <a:off x="6415088" y="5678488"/>
            <a:ext cx="1041400" cy="457200"/>
            <a:chOff x="2220" y="4279"/>
            <a:chExt cx="492" cy="384"/>
          </a:xfrm>
        </p:grpSpPr>
        <p:sp>
          <p:nvSpPr>
            <p:cNvPr id="34898" name="Line 1106">
              <a:extLst>
                <a:ext uri="{FF2B5EF4-FFF2-40B4-BE49-F238E27FC236}">
                  <a16:creationId xmlns:a16="http://schemas.microsoft.com/office/drawing/2014/main" id="{F4D9A1DA-1C0C-EE43-8F2D-1C2E0B35F7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0" y="4279"/>
              <a:ext cx="0" cy="3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99" name="Line 1107">
              <a:extLst>
                <a:ext uri="{FF2B5EF4-FFF2-40B4-BE49-F238E27FC236}">
                  <a16:creationId xmlns:a16="http://schemas.microsoft.com/office/drawing/2014/main" id="{CD2E7A0E-4D86-CA4D-82F7-37C620A3E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8" y="4662"/>
              <a:ext cx="4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900" name="Line 1108">
              <a:extLst>
                <a:ext uri="{FF2B5EF4-FFF2-40B4-BE49-F238E27FC236}">
                  <a16:creationId xmlns:a16="http://schemas.microsoft.com/office/drawing/2014/main" id="{B12151FD-9D93-154A-B897-18CA360B11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4" y="4407"/>
              <a:ext cx="0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901" name="Line 1109">
              <a:extLst>
                <a:ext uri="{FF2B5EF4-FFF2-40B4-BE49-F238E27FC236}">
                  <a16:creationId xmlns:a16="http://schemas.microsoft.com/office/drawing/2014/main" id="{50867B3A-248D-A047-B79F-B6510082AF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0" y="4455"/>
              <a:ext cx="0" cy="2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902" name="Line 1110">
              <a:extLst>
                <a:ext uri="{FF2B5EF4-FFF2-40B4-BE49-F238E27FC236}">
                  <a16:creationId xmlns:a16="http://schemas.microsoft.com/office/drawing/2014/main" id="{96D47174-0D56-584C-8E2C-EC0A43F7F1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8" y="4353"/>
              <a:ext cx="0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4906" name="Rectangle 1114">
            <a:extLst>
              <a:ext uri="{FF2B5EF4-FFF2-40B4-BE49-F238E27FC236}">
                <a16:creationId xmlns:a16="http://schemas.microsoft.com/office/drawing/2014/main" id="{F5C3B0DD-53D3-1F4D-ABCF-B569B2C70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Proprietà –1</a:t>
            </a:r>
          </a:p>
        </p:txBody>
      </p:sp>
      <p:sp>
        <p:nvSpPr>
          <p:cNvPr id="34828" name="Rectangle 1036">
            <a:extLst>
              <a:ext uri="{FF2B5EF4-FFF2-40B4-BE49-F238E27FC236}">
                <a16:creationId xmlns:a16="http://schemas.microsoft.com/office/drawing/2014/main" id="{DB1A143E-E17B-6E4A-92DE-5D11C3231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389" y="2233614"/>
            <a:ext cx="654025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P(s)</a:t>
            </a:r>
          </a:p>
        </p:txBody>
      </p:sp>
    </p:spTree>
    <p:extLst>
      <p:ext uri="{BB962C8B-B14F-4D97-AF65-F5344CB8AC3E}">
        <p14:creationId xmlns:p14="http://schemas.microsoft.com/office/powerpoint/2010/main" val="1613751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053">
            <a:extLst>
              <a:ext uri="{FF2B5EF4-FFF2-40B4-BE49-F238E27FC236}">
                <a16:creationId xmlns:a16="http://schemas.microsoft.com/office/drawing/2014/main" id="{7648A02E-9525-C043-8684-F5B508075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9" y="1093789"/>
            <a:ext cx="508818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buFontTx/>
              <a:buChar char="•"/>
            </a:pPr>
            <a:r>
              <a:rPr lang="it-IT" altLang="it-IT"/>
              <a:t> </a:t>
            </a:r>
            <a:r>
              <a:rPr lang="it-IT" altLang="it-IT" u="sng">
                <a:solidFill>
                  <a:srgbClr val="0033CC"/>
                </a:solidFill>
              </a:rPr>
              <a:t>Causalità</a:t>
            </a:r>
            <a:r>
              <a:rPr lang="it-IT" altLang="it-IT"/>
              <a:t> : dall’equazione alle differenze</a:t>
            </a:r>
          </a:p>
        </p:txBody>
      </p:sp>
      <p:sp>
        <p:nvSpPr>
          <p:cNvPr id="38918" name="Rectangle 2054">
            <a:extLst>
              <a:ext uri="{FF2B5EF4-FFF2-40B4-BE49-F238E27FC236}">
                <a16:creationId xmlns:a16="http://schemas.microsoft.com/office/drawing/2014/main" id="{4C257DCC-4E40-2B4C-ACD8-53793802C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1" y="1987551"/>
            <a:ext cx="6539739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Poiché y</a:t>
            </a:r>
            <a:r>
              <a:rPr lang="it-IT" altLang="it-IT" baseline="-25000"/>
              <a:t>k</a:t>
            </a:r>
            <a:r>
              <a:rPr lang="it-IT" altLang="it-IT"/>
              <a:t> deve dipendere al più da u</a:t>
            </a:r>
            <a:r>
              <a:rPr lang="it-IT" altLang="it-IT" baseline="-25000"/>
              <a:t>k</a:t>
            </a:r>
            <a:r>
              <a:rPr lang="it-IT" altLang="it-IT"/>
              <a:t> , nel numeratore</a:t>
            </a:r>
          </a:p>
          <a:p>
            <a:pPr algn="l"/>
            <a:r>
              <a:rPr lang="it-IT" altLang="it-IT"/>
              <a:t>di G(z) non ci possono essere potenze positive</a:t>
            </a:r>
          </a:p>
        </p:txBody>
      </p:sp>
      <p:graphicFrame>
        <p:nvGraphicFramePr>
          <p:cNvPr id="38919" name="Object 2055">
            <a:extLst>
              <a:ext uri="{FF2B5EF4-FFF2-40B4-BE49-F238E27FC236}">
                <a16:creationId xmlns:a16="http://schemas.microsoft.com/office/drawing/2014/main" id="{CC2BADA3-EB19-4840-BED9-C24B26A8ED4B}"/>
              </a:ext>
            </a:extLst>
          </p:cNvPr>
          <p:cNvGraphicFramePr>
            <a:graphicFrameLocks/>
          </p:cNvGraphicFramePr>
          <p:nvPr/>
        </p:nvGraphicFramePr>
        <p:xfrm>
          <a:off x="7459664" y="1116013"/>
          <a:ext cx="23590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4" name="Equation" r:id="rId4" imgW="54419500" imgH="7607300" progId="Equation.DSMT4">
                  <p:embed/>
                </p:oleObj>
              </mc:Choice>
              <mc:Fallback>
                <p:oleObj name="Equation" r:id="rId4" imgW="54419500" imgH="7607300" progId="Equation.DSMT4">
                  <p:embed/>
                  <p:pic>
                    <p:nvPicPr>
                      <p:cNvPr id="38919" name="Object 2055">
                        <a:extLst>
                          <a:ext uri="{FF2B5EF4-FFF2-40B4-BE49-F238E27FC236}">
                            <a16:creationId xmlns:a16="http://schemas.microsoft.com/office/drawing/2014/main" id="{CC2BADA3-EB19-4840-BED9-C24B26A8ED4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9664" y="1116013"/>
                        <a:ext cx="23590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Rectangle 2057">
            <a:extLst>
              <a:ext uri="{FF2B5EF4-FFF2-40B4-BE49-F238E27FC236}">
                <a16:creationId xmlns:a16="http://schemas.microsoft.com/office/drawing/2014/main" id="{ED68D8D5-6528-DB40-B2AD-91BFC0237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839" y="3257551"/>
            <a:ext cx="191231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buFontTx/>
              <a:buChar char="•"/>
            </a:pPr>
            <a:r>
              <a:rPr lang="it-IT" altLang="it-IT"/>
              <a:t> </a:t>
            </a:r>
            <a:r>
              <a:rPr lang="it-IT" altLang="it-IT" u="sng">
                <a:solidFill>
                  <a:srgbClr val="0033CC"/>
                </a:solidFill>
              </a:rPr>
              <a:t>Valore finale</a:t>
            </a:r>
            <a:r>
              <a:rPr lang="it-IT" altLang="it-IT">
                <a:solidFill>
                  <a:srgbClr val="0033CC"/>
                </a:solidFill>
              </a:rPr>
              <a:t> </a:t>
            </a:r>
            <a:endParaRPr lang="it-IT" altLang="it-IT"/>
          </a:p>
        </p:txBody>
      </p:sp>
      <p:graphicFrame>
        <p:nvGraphicFramePr>
          <p:cNvPr id="38922" name="Object 2058">
            <a:extLst>
              <a:ext uri="{FF2B5EF4-FFF2-40B4-BE49-F238E27FC236}">
                <a16:creationId xmlns:a16="http://schemas.microsoft.com/office/drawing/2014/main" id="{ADFDC029-F728-DA4E-941E-866DDD2F22C6}"/>
              </a:ext>
            </a:extLst>
          </p:cNvPr>
          <p:cNvGraphicFramePr>
            <a:graphicFrameLocks/>
          </p:cNvGraphicFramePr>
          <p:nvPr/>
        </p:nvGraphicFramePr>
        <p:xfrm>
          <a:off x="4279900" y="3179764"/>
          <a:ext cx="3405188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5" name="Equation" r:id="rId6" imgW="78409800" imgH="15214600" progId="Equation.DSMT4">
                  <p:embed/>
                </p:oleObj>
              </mc:Choice>
              <mc:Fallback>
                <p:oleObj name="Equation" r:id="rId6" imgW="78409800" imgH="15214600" progId="Equation.DSMT4">
                  <p:embed/>
                  <p:pic>
                    <p:nvPicPr>
                      <p:cNvPr id="38922" name="Object 2058">
                        <a:extLst>
                          <a:ext uri="{FF2B5EF4-FFF2-40B4-BE49-F238E27FC236}">
                            <a16:creationId xmlns:a16="http://schemas.microsoft.com/office/drawing/2014/main" id="{ADFDC029-F728-DA4E-941E-866DDD2F22C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3179764"/>
                        <a:ext cx="3405188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2059">
            <a:extLst>
              <a:ext uri="{FF2B5EF4-FFF2-40B4-BE49-F238E27FC236}">
                <a16:creationId xmlns:a16="http://schemas.microsoft.com/office/drawing/2014/main" id="{31212FD6-9EBC-8143-9E90-428DB3CF6B3F}"/>
              </a:ext>
            </a:extLst>
          </p:cNvPr>
          <p:cNvGraphicFramePr>
            <a:graphicFrameLocks/>
          </p:cNvGraphicFramePr>
          <p:nvPr/>
        </p:nvGraphicFramePr>
        <p:xfrm>
          <a:off x="8378826" y="5472113"/>
          <a:ext cx="159226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6" name="Equation" r:id="rId8" imgW="27495500" imgH="8191500" progId="Equation.DSMT4">
                  <p:embed/>
                </p:oleObj>
              </mc:Choice>
              <mc:Fallback>
                <p:oleObj name="Equation" r:id="rId8" imgW="27495500" imgH="8191500" progId="Equation.DSMT4">
                  <p:embed/>
                  <p:pic>
                    <p:nvPicPr>
                      <p:cNvPr id="38923" name="Object 2059">
                        <a:extLst>
                          <a:ext uri="{FF2B5EF4-FFF2-40B4-BE49-F238E27FC236}">
                            <a16:creationId xmlns:a16="http://schemas.microsoft.com/office/drawing/2014/main" id="{31212FD6-9EBC-8143-9E90-428DB3CF6B3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8826" y="5472113"/>
                        <a:ext cx="159226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2060">
            <a:extLst>
              <a:ext uri="{FF2B5EF4-FFF2-40B4-BE49-F238E27FC236}">
                <a16:creationId xmlns:a16="http://schemas.microsoft.com/office/drawing/2014/main" id="{3D1CE832-050E-1045-AE12-BC6A7769DAF2}"/>
              </a:ext>
            </a:extLst>
          </p:cNvPr>
          <p:cNvGraphicFramePr>
            <a:graphicFrameLocks/>
          </p:cNvGraphicFramePr>
          <p:nvPr/>
        </p:nvGraphicFramePr>
        <p:xfrm>
          <a:off x="1652589" y="4260850"/>
          <a:ext cx="88725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7" name="Equation" r:id="rId10" imgW="153301700" imgH="9652000" progId="Equation.DSMT4">
                  <p:embed/>
                </p:oleObj>
              </mc:Choice>
              <mc:Fallback>
                <p:oleObj name="Equation" r:id="rId10" imgW="153301700" imgH="9652000" progId="Equation.DSMT4">
                  <p:embed/>
                  <p:pic>
                    <p:nvPicPr>
                      <p:cNvPr id="38924" name="Object 2060">
                        <a:extLst>
                          <a:ext uri="{FF2B5EF4-FFF2-40B4-BE49-F238E27FC236}">
                            <a16:creationId xmlns:a16="http://schemas.microsoft.com/office/drawing/2014/main" id="{3D1CE832-050E-1045-AE12-BC6A7769DAF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9" y="4260850"/>
                        <a:ext cx="887253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Line 2061">
            <a:extLst>
              <a:ext uri="{FF2B5EF4-FFF2-40B4-BE49-F238E27FC236}">
                <a16:creationId xmlns:a16="http://schemas.microsoft.com/office/drawing/2014/main" id="{1CC7EDAE-590B-6F40-8A7D-0C6C5E42F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7726" y="5411788"/>
            <a:ext cx="1554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26" name="Line 2062">
            <a:extLst>
              <a:ext uri="{FF2B5EF4-FFF2-40B4-BE49-F238E27FC236}">
                <a16:creationId xmlns:a16="http://schemas.microsoft.com/office/drawing/2014/main" id="{E69F092C-1FB1-1C45-A883-6A23C6C83E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6476" y="4303714"/>
            <a:ext cx="657225" cy="446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27" name="Line 2063">
            <a:extLst>
              <a:ext uri="{FF2B5EF4-FFF2-40B4-BE49-F238E27FC236}">
                <a16:creationId xmlns:a16="http://schemas.microsoft.com/office/drawing/2014/main" id="{9BD3FA2D-580E-0E47-8A33-4272E5D458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84626" y="4906964"/>
            <a:ext cx="657225" cy="446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28" name="Line 2064">
            <a:extLst>
              <a:ext uri="{FF2B5EF4-FFF2-40B4-BE49-F238E27FC236}">
                <a16:creationId xmlns:a16="http://schemas.microsoft.com/office/drawing/2014/main" id="{F49870A5-9DF4-1645-B156-80F5750847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9225" y="4894264"/>
            <a:ext cx="655638" cy="446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29" name="Line 2065">
            <a:extLst>
              <a:ext uri="{FF2B5EF4-FFF2-40B4-BE49-F238E27FC236}">
                <a16:creationId xmlns:a16="http://schemas.microsoft.com/office/drawing/2014/main" id="{BD1DF7AE-8DE6-3844-87EB-769393C1ED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69014" y="4316414"/>
            <a:ext cx="655637" cy="446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30" name="Line 2066">
            <a:extLst>
              <a:ext uri="{FF2B5EF4-FFF2-40B4-BE49-F238E27FC236}">
                <a16:creationId xmlns:a16="http://schemas.microsoft.com/office/drawing/2014/main" id="{867AF0B0-9C0A-D740-BEC7-E8E64A68D5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67725" y="4906964"/>
            <a:ext cx="655638" cy="446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31" name="Line 2067">
            <a:extLst>
              <a:ext uri="{FF2B5EF4-FFF2-40B4-BE49-F238E27FC236}">
                <a16:creationId xmlns:a16="http://schemas.microsoft.com/office/drawing/2014/main" id="{1BD0850D-E5DD-0F4D-BA00-DC5256D3CB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93075" y="4303714"/>
            <a:ext cx="655638" cy="446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32" name="Line 2068">
            <a:extLst>
              <a:ext uri="{FF2B5EF4-FFF2-40B4-BE49-F238E27FC236}">
                <a16:creationId xmlns:a16="http://schemas.microsoft.com/office/drawing/2014/main" id="{BF08715E-9F94-904E-A24D-AA7B4446B5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78376" y="4292600"/>
            <a:ext cx="657225" cy="446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33" name="Line 2069">
            <a:extLst>
              <a:ext uri="{FF2B5EF4-FFF2-40B4-BE49-F238E27FC236}">
                <a16:creationId xmlns:a16="http://schemas.microsoft.com/office/drawing/2014/main" id="{2ED33043-EF12-5044-BF98-4C77B14550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3826" y="4918075"/>
            <a:ext cx="657225" cy="446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38934" name="Object 2070">
            <a:extLst>
              <a:ext uri="{FF2B5EF4-FFF2-40B4-BE49-F238E27FC236}">
                <a16:creationId xmlns:a16="http://schemas.microsoft.com/office/drawing/2014/main" id="{83B59A12-3BC2-4242-BC38-AF2EE398C727}"/>
              </a:ext>
            </a:extLst>
          </p:cNvPr>
          <p:cNvGraphicFramePr>
            <a:graphicFrameLocks/>
          </p:cNvGraphicFramePr>
          <p:nvPr/>
        </p:nvGraphicFramePr>
        <p:xfrm>
          <a:off x="1954213" y="4849814"/>
          <a:ext cx="802481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8" name="Equation" r:id="rId12" imgW="138684000" imgH="9652000" progId="Equation.DSMT4">
                  <p:embed/>
                </p:oleObj>
              </mc:Choice>
              <mc:Fallback>
                <p:oleObj name="Equation" r:id="rId12" imgW="138684000" imgH="9652000" progId="Equation.DSMT4">
                  <p:embed/>
                  <p:pic>
                    <p:nvPicPr>
                      <p:cNvPr id="38934" name="Object 2070">
                        <a:extLst>
                          <a:ext uri="{FF2B5EF4-FFF2-40B4-BE49-F238E27FC236}">
                            <a16:creationId xmlns:a16="http://schemas.microsoft.com/office/drawing/2014/main" id="{83B59A12-3BC2-4242-BC38-AF2EE398C72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4849814"/>
                        <a:ext cx="8024812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1" name="Rectangle 2087">
            <a:extLst>
              <a:ext uri="{FF2B5EF4-FFF2-40B4-BE49-F238E27FC236}">
                <a16:creationId xmlns:a16="http://schemas.microsoft.com/office/drawing/2014/main" id="{83A53968-65D5-D24C-B425-2A01D8CF9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Proprietà –2 </a:t>
            </a:r>
          </a:p>
        </p:txBody>
      </p:sp>
      <p:sp>
        <p:nvSpPr>
          <p:cNvPr id="38953" name="Rectangle 2089">
            <a:extLst>
              <a:ext uri="{FF2B5EF4-FFF2-40B4-BE49-F238E27FC236}">
                <a16:creationId xmlns:a16="http://schemas.microsoft.com/office/drawing/2014/main" id="{085C4585-132C-E24A-AD45-BD6FB8B47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276" y="3121026"/>
            <a:ext cx="3717925" cy="74136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787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>
            <a:extLst>
              <a:ext uri="{FF2B5EF4-FFF2-40B4-BE49-F238E27FC236}">
                <a16:creationId xmlns:a16="http://schemas.microsoft.com/office/drawing/2014/main" id="{0BDA3081-84ED-D74B-80AE-44383E921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it-IT" altLang="it-IT"/>
              <a:t>Proprietà –3 </a:t>
            </a:r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1756CC09-A43D-3447-B9A5-835E79FFB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038" y="1004889"/>
            <a:ext cx="7878247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buFontTx/>
              <a:buChar char="•"/>
            </a:pPr>
            <a:r>
              <a:rPr lang="it-IT" altLang="it-IT"/>
              <a:t> </a:t>
            </a:r>
            <a:r>
              <a:rPr lang="it-IT" altLang="it-IT" u="sng">
                <a:solidFill>
                  <a:srgbClr val="0033CC"/>
                </a:solidFill>
              </a:rPr>
              <a:t>Guadagno di una FdT</a:t>
            </a:r>
            <a:r>
              <a:rPr lang="it-IT" altLang="it-IT"/>
              <a:t> : valore finale della risposta ad un gradino</a:t>
            </a:r>
          </a:p>
          <a:p>
            <a:pPr algn="l"/>
            <a:r>
              <a:rPr lang="it-IT" altLang="it-IT"/>
              <a:t>                 	        ( escluse le azioni integrali )</a:t>
            </a:r>
          </a:p>
        </p:txBody>
      </p:sp>
      <p:graphicFrame>
        <p:nvGraphicFramePr>
          <p:cNvPr id="123909" name="Object 5">
            <a:extLst>
              <a:ext uri="{FF2B5EF4-FFF2-40B4-BE49-F238E27FC236}">
                <a16:creationId xmlns:a16="http://schemas.microsoft.com/office/drawing/2014/main" id="{1042FB13-1FBC-9048-AF2C-1D08EB9AF194}"/>
              </a:ext>
            </a:extLst>
          </p:cNvPr>
          <p:cNvGraphicFramePr>
            <a:graphicFrameLocks/>
          </p:cNvGraphicFramePr>
          <p:nvPr/>
        </p:nvGraphicFramePr>
        <p:xfrm>
          <a:off x="3114675" y="1930400"/>
          <a:ext cx="572135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5" name="Equation" r:id="rId3" imgW="131660900" imgH="23406100" progId="Equation.DSMT4">
                  <p:embed/>
                </p:oleObj>
              </mc:Choice>
              <mc:Fallback>
                <p:oleObj name="Equation" r:id="rId3" imgW="131660900" imgH="23406100" progId="Equation.DSMT4">
                  <p:embed/>
                  <p:pic>
                    <p:nvPicPr>
                      <p:cNvPr id="123909" name="Object 5">
                        <a:extLst>
                          <a:ext uri="{FF2B5EF4-FFF2-40B4-BE49-F238E27FC236}">
                            <a16:creationId xmlns:a16="http://schemas.microsoft.com/office/drawing/2014/main" id="{1042FB13-1FBC-9048-AF2C-1D08EB9AF19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1930400"/>
                        <a:ext cx="572135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1" name="Rectangle 7">
            <a:extLst>
              <a:ext uri="{FF2B5EF4-FFF2-40B4-BE49-F238E27FC236}">
                <a16:creationId xmlns:a16="http://schemas.microsoft.com/office/drawing/2014/main" id="{DE0C0ED8-ADD9-BE43-AB56-2C1B3E210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3402014"/>
            <a:ext cx="225940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buFontTx/>
              <a:buChar char="•"/>
            </a:pPr>
            <a:r>
              <a:rPr lang="it-IT" altLang="it-IT"/>
              <a:t> </a:t>
            </a:r>
            <a:r>
              <a:rPr lang="it-IT" altLang="it-IT" u="sng">
                <a:solidFill>
                  <a:srgbClr val="0033CC"/>
                </a:solidFill>
              </a:rPr>
              <a:t>Azione integrale</a:t>
            </a:r>
            <a:endParaRPr lang="it-IT" altLang="it-IT" u="sng"/>
          </a:p>
        </p:txBody>
      </p:sp>
      <p:graphicFrame>
        <p:nvGraphicFramePr>
          <p:cNvPr id="123912" name="Object 8">
            <a:extLst>
              <a:ext uri="{FF2B5EF4-FFF2-40B4-BE49-F238E27FC236}">
                <a16:creationId xmlns:a16="http://schemas.microsoft.com/office/drawing/2014/main" id="{CC6A25F7-1AFC-3042-9469-1EE01D525013}"/>
              </a:ext>
            </a:extLst>
          </p:cNvPr>
          <p:cNvGraphicFramePr>
            <a:graphicFrameLocks/>
          </p:cNvGraphicFramePr>
          <p:nvPr/>
        </p:nvGraphicFramePr>
        <p:xfrm>
          <a:off x="4672014" y="3321050"/>
          <a:ext cx="1296987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6" name="Equation" r:id="rId5" imgW="29845000" imgH="17551400" progId="Equation.DSMT4">
                  <p:embed/>
                </p:oleObj>
              </mc:Choice>
              <mc:Fallback>
                <p:oleObj name="Equation" r:id="rId5" imgW="29845000" imgH="17551400" progId="Equation.DSMT4">
                  <p:embed/>
                  <p:pic>
                    <p:nvPicPr>
                      <p:cNvPr id="123912" name="Object 8">
                        <a:extLst>
                          <a:ext uri="{FF2B5EF4-FFF2-40B4-BE49-F238E27FC236}">
                            <a16:creationId xmlns:a16="http://schemas.microsoft.com/office/drawing/2014/main" id="{CC6A25F7-1AFC-3042-9469-1EE01D52501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4" y="3321050"/>
                        <a:ext cx="1296987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3" name="Object 9">
            <a:extLst>
              <a:ext uri="{FF2B5EF4-FFF2-40B4-BE49-F238E27FC236}">
                <a16:creationId xmlns:a16="http://schemas.microsoft.com/office/drawing/2014/main" id="{E562DECF-6E91-0F4B-926A-4D660FF44D7F}"/>
              </a:ext>
            </a:extLst>
          </p:cNvPr>
          <p:cNvGraphicFramePr>
            <a:graphicFrameLocks/>
          </p:cNvGraphicFramePr>
          <p:nvPr/>
        </p:nvGraphicFramePr>
        <p:xfrm>
          <a:off x="3211513" y="4243389"/>
          <a:ext cx="25273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7" name="Equation" r:id="rId7" imgW="58216800" imgH="17551400" progId="Equation.DSMT4">
                  <p:embed/>
                </p:oleObj>
              </mc:Choice>
              <mc:Fallback>
                <p:oleObj name="Equation" r:id="rId7" imgW="58216800" imgH="17551400" progId="Equation.DSMT4">
                  <p:embed/>
                  <p:pic>
                    <p:nvPicPr>
                      <p:cNvPr id="123913" name="Object 9">
                        <a:extLst>
                          <a:ext uri="{FF2B5EF4-FFF2-40B4-BE49-F238E27FC236}">
                            <a16:creationId xmlns:a16="http://schemas.microsoft.com/office/drawing/2014/main" id="{E562DECF-6E91-0F4B-926A-4D660FF44D7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4243389"/>
                        <a:ext cx="252730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4" name="Rectangle 10">
            <a:extLst>
              <a:ext uri="{FF2B5EF4-FFF2-40B4-BE49-F238E27FC236}">
                <a16:creationId xmlns:a16="http://schemas.microsoft.com/office/drawing/2014/main" id="{84F0C8C0-BB32-A344-9DEA-C6AE60421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150" y="4403726"/>
            <a:ext cx="204222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un polo in z = 1</a:t>
            </a:r>
          </a:p>
        </p:txBody>
      </p:sp>
      <p:sp>
        <p:nvSpPr>
          <p:cNvPr id="123915" name="Rectangle 11">
            <a:extLst>
              <a:ext uri="{FF2B5EF4-FFF2-40B4-BE49-F238E27FC236}">
                <a16:creationId xmlns:a16="http://schemas.microsoft.com/office/drawing/2014/main" id="{73B4A435-917A-514E-8158-3EF9F35B6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289" y="5451476"/>
            <a:ext cx="168796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buFontTx/>
              <a:buChar char="•"/>
            </a:pPr>
            <a:r>
              <a:rPr lang="it-IT" altLang="it-IT"/>
              <a:t> </a:t>
            </a:r>
            <a:r>
              <a:rPr lang="it-IT" altLang="it-IT" u="sng">
                <a:solidFill>
                  <a:srgbClr val="0033CC"/>
                </a:solidFill>
              </a:rPr>
              <a:t>Ritardi puri</a:t>
            </a:r>
            <a:endParaRPr lang="it-IT" altLang="it-IT" u="sng"/>
          </a:p>
        </p:txBody>
      </p:sp>
      <p:graphicFrame>
        <p:nvGraphicFramePr>
          <p:cNvPr id="123916" name="Object 12">
            <a:extLst>
              <a:ext uri="{FF2B5EF4-FFF2-40B4-BE49-F238E27FC236}">
                <a16:creationId xmlns:a16="http://schemas.microsoft.com/office/drawing/2014/main" id="{98EE16D5-E5B9-9148-B393-6A85C05CBDD9}"/>
              </a:ext>
            </a:extLst>
          </p:cNvPr>
          <p:cNvGraphicFramePr>
            <a:graphicFrameLocks/>
          </p:cNvGraphicFramePr>
          <p:nvPr/>
        </p:nvGraphicFramePr>
        <p:xfrm>
          <a:off x="3292475" y="5986463"/>
          <a:ext cx="21351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8" name="Equation" r:id="rId9" imgW="49149000" imgH="10820400" progId="Equation.DSMT4">
                  <p:embed/>
                </p:oleObj>
              </mc:Choice>
              <mc:Fallback>
                <p:oleObj name="Equation" r:id="rId9" imgW="49149000" imgH="10820400" progId="Equation.DSMT4">
                  <p:embed/>
                  <p:pic>
                    <p:nvPicPr>
                      <p:cNvPr id="123916" name="Object 12">
                        <a:extLst>
                          <a:ext uri="{FF2B5EF4-FFF2-40B4-BE49-F238E27FC236}">
                            <a16:creationId xmlns:a16="http://schemas.microsoft.com/office/drawing/2014/main" id="{98EE16D5-E5B9-9148-B393-6A85C05CBDD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5986463"/>
                        <a:ext cx="21351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7" name="Rectangle 13">
            <a:extLst>
              <a:ext uri="{FF2B5EF4-FFF2-40B4-BE49-F238E27FC236}">
                <a16:creationId xmlns:a16="http://schemas.microsoft.com/office/drawing/2014/main" id="{F85CD874-5A37-E044-8B26-9628686F9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351" y="6054726"/>
            <a:ext cx="217367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d poli nell’origine</a:t>
            </a:r>
          </a:p>
        </p:txBody>
      </p:sp>
      <p:sp>
        <p:nvSpPr>
          <p:cNvPr id="123919" name="Rectangle 15">
            <a:extLst>
              <a:ext uri="{FF2B5EF4-FFF2-40B4-BE49-F238E27FC236}">
                <a16:creationId xmlns:a16="http://schemas.microsoft.com/office/drawing/2014/main" id="{92ACBE1A-0A65-3A4A-BE98-82675D5A0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1663" y="1930400"/>
            <a:ext cx="614362" cy="9144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82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>
            <a:extLst>
              <a:ext uri="{FF2B5EF4-FFF2-40B4-BE49-F238E27FC236}">
                <a16:creationId xmlns:a16="http://schemas.microsoft.com/office/drawing/2014/main" id="{6183489F-34BE-8D41-B160-C3477B792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73325" y="111125"/>
            <a:ext cx="7924800" cy="515206"/>
          </a:xfrm>
          <a:noFill/>
          <a:ln/>
        </p:spPr>
        <p:txBody>
          <a:bodyPr/>
          <a:lstStyle/>
          <a:p>
            <a:r>
              <a:rPr lang="it-IT" altLang="it-IT"/>
              <a:t>Equazioni alle Differenze</a:t>
            </a:r>
            <a:endParaRPr lang="en-GB" altLang="it-IT"/>
          </a:p>
        </p:txBody>
      </p:sp>
      <p:graphicFrame>
        <p:nvGraphicFramePr>
          <p:cNvPr id="124932" name="Object 4">
            <a:extLst>
              <a:ext uri="{FF2B5EF4-FFF2-40B4-BE49-F238E27FC236}">
                <a16:creationId xmlns:a16="http://schemas.microsoft.com/office/drawing/2014/main" id="{9CBCF688-1BF6-214B-B710-E07C7F280B40}"/>
              </a:ext>
            </a:extLst>
          </p:cNvPr>
          <p:cNvGraphicFramePr>
            <a:graphicFrameLocks/>
          </p:cNvGraphicFramePr>
          <p:nvPr/>
        </p:nvGraphicFramePr>
        <p:xfrm>
          <a:off x="3292476" y="2325689"/>
          <a:ext cx="47021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6" name="Equation" r:id="rId3" imgW="107962700" imgH="21069300" progId="Equation.DSMT4">
                  <p:embed/>
                </p:oleObj>
              </mc:Choice>
              <mc:Fallback>
                <p:oleObj name="Equation" r:id="rId3" imgW="107962700" imgH="21069300" progId="Equation.DSMT4">
                  <p:embed/>
                  <p:pic>
                    <p:nvPicPr>
                      <p:cNvPr id="124932" name="Object 4">
                        <a:extLst>
                          <a:ext uri="{FF2B5EF4-FFF2-40B4-BE49-F238E27FC236}">
                            <a16:creationId xmlns:a16="http://schemas.microsoft.com/office/drawing/2014/main" id="{9CBCF688-1BF6-214B-B710-E07C7F280B4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6" y="2325689"/>
                        <a:ext cx="47021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3" name="Object 5">
            <a:extLst>
              <a:ext uri="{FF2B5EF4-FFF2-40B4-BE49-F238E27FC236}">
                <a16:creationId xmlns:a16="http://schemas.microsoft.com/office/drawing/2014/main" id="{04127541-F80B-454C-A118-ACD495E0BB88}"/>
              </a:ext>
            </a:extLst>
          </p:cNvPr>
          <p:cNvGraphicFramePr>
            <a:graphicFrameLocks/>
          </p:cNvGraphicFramePr>
          <p:nvPr/>
        </p:nvGraphicFramePr>
        <p:xfrm>
          <a:off x="2276476" y="3613150"/>
          <a:ext cx="72929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7" name="Equation" r:id="rId5" imgW="167932100" imgH="12877800" progId="Equation.DSMT4">
                  <p:embed/>
                </p:oleObj>
              </mc:Choice>
              <mc:Fallback>
                <p:oleObj name="Equation" r:id="rId5" imgW="167932100" imgH="12877800" progId="Equation.DSMT4">
                  <p:embed/>
                  <p:pic>
                    <p:nvPicPr>
                      <p:cNvPr id="124933" name="Object 5">
                        <a:extLst>
                          <a:ext uri="{FF2B5EF4-FFF2-40B4-BE49-F238E27FC236}">
                            <a16:creationId xmlns:a16="http://schemas.microsoft.com/office/drawing/2014/main" id="{04127541-F80B-454C-A118-ACD495E0BB8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6" y="3613150"/>
                        <a:ext cx="72929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4" name="Object 6">
            <a:extLst>
              <a:ext uri="{FF2B5EF4-FFF2-40B4-BE49-F238E27FC236}">
                <a16:creationId xmlns:a16="http://schemas.microsoft.com/office/drawing/2014/main" id="{5765666F-2B3C-D140-9A4E-C9A2F5F3AB09}"/>
              </a:ext>
            </a:extLst>
          </p:cNvPr>
          <p:cNvGraphicFramePr>
            <a:graphicFrameLocks/>
          </p:cNvGraphicFramePr>
          <p:nvPr/>
        </p:nvGraphicFramePr>
        <p:xfrm>
          <a:off x="2482850" y="4700588"/>
          <a:ext cx="6699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Equation" r:id="rId7" imgW="154482800" imgH="8775700" progId="Equation.DSMT4">
                  <p:embed/>
                </p:oleObj>
              </mc:Choice>
              <mc:Fallback>
                <p:oleObj name="Equation" r:id="rId7" imgW="154482800" imgH="8775700" progId="Equation.DSMT4">
                  <p:embed/>
                  <p:pic>
                    <p:nvPicPr>
                      <p:cNvPr id="124934" name="Object 6">
                        <a:extLst>
                          <a:ext uri="{FF2B5EF4-FFF2-40B4-BE49-F238E27FC236}">
                            <a16:creationId xmlns:a16="http://schemas.microsoft.com/office/drawing/2014/main" id="{5765666F-2B3C-D140-9A4E-C9A2F5F3AB0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4700588"/>
                        <a:ext cx="6699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5" name="Line 7">
            <a:extLst>
              <a:ext uri="{FF2B5EF4-FFF2-40B4-BE49-F238E27FC236}">
                <a16:creationId xmlns:a16="http://schemas.microsoft.com/office/drawing/2014/main" id="{F3FB6341-2F02-EC42-95E6-71D80ADB96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5676" y="4256088"/>
            <a:ext cx="125413" cy="4445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4936" name="Line 8">
            <a:extLst>
              <a:ext uri="{FF2B5EF4-FFF2-40B4-BE49-F238E27FC236}">
                <a16:creationId xmlns:a16="http://schemas.microsoft.com/office/drawing/2014/main" id="{8CE91305-328D-8E43-A01E-986A671E1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6050" y="4159251"/>
            <a:ext cx="69850" cy="4873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4937" name="Text Box 9">
            <a:extLst>
              <a:ext uri="{FF2B5EF4-FFF2-40B4-BE49-F238E27FC236}">
                <a16:creationId xmlns:a16="http://schemas.microsoft.com/office/drawing/2014/main" id="{A9449B97-F726-9644-8908-9E5379EE5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5092" y="1391336"/>
            <a:ext cx="66418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it-IT" altLang="it-IT">
                <a:solidFill>
                  <a:srgbClr val="FF0000"/>
                </a:solidFill>
              </a:rPr>
              <a:t>Una FdT campionata (un sistema a t. discreto) equivale</a:t>
            </a:r>
            <a:br>
              <a:rPr lang="it-IT" altLang="it-IT">
                <a:solidFill>
                  <a:srgbClr val="FF0000"/>
                </a:solidFill>
              </a:rPr>
            </a:br>
            <a:r>
              <a:rPr lang="it-IT" altLang="it-IT">
                <a:solidFill>
                  <a:srgbClr val="FF0000"/>
                </a:solidFill>
              </a:rPr>
              <a:t>a una equazione alle differenze.</a:t>
            </a:r>
          </a:p>
        </p:txBody>
      </p:sp>
    </p:spTree>
    <p:extLst>
      <p:ext uri="{BB962C8B-B14F-4D97-AF65-F5344CB8AC3E}">
        <p14:creationId xmlns:p14="http://schemas.microsoft.com/office/powerpoint/2010/main" val="422676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Rectangle 4">
            <a:extLst>
              <a:ext uri="{FF2B5EF4-FFF2-40B4-BE49-F238E27FC236}">
                <a16:creationId xmlns:a16="http://schemas.microsoft.com/office/drawing/2014/main" id="{084F0FE3-76C1-2842-8749-2B74E38AA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4775" y="111125"/>
            <a:ext cx="7924800" cy="571500"/>
          </a:xfrm>
          <a:noFill/>
          <a:ln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altLang="it-IT"/>
              <a:t>Un sistema di controllo digitale</a:t>
            </a:r>
          </a:p>
        </p:txBody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id="{D657BCEB-865B-FE4D-83D8-3DD44DC3C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9" y="930275"/>
            <a:ext cx="123507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Rif</a:t>
            </a:r>
          </a:p>
        </p:txBody>
      </p:sp>
      <p:grpSp>
        <p:nvGrpSpPr>
          <p:cNvPr id="164870" name="Group 6">
            <a:extLst>
              <a:ext uri="{FF2B5EF4-FFF2-40B4-BE49-F238E27FC236}">
                <a16:creationId xmlns:a16="http://schemas.microsoft.com/office/drawing/2014/main" id="{275E7531-1271-9C4C-B3CD-351AE61B182E}"/>
              </a:ext>
            </a:extLst>
          </p:cNvPr>
          <p:cNvGrpSpPr>
            <a:grpSpLocks/>
          </p:cNvGrpSpPr>
          <p:nvPr/>
        </p:nvGrpSpPr>
        <p:grpSpPr bwMode="auto">
          <a:xfrm>
            <a:off x="1722439" y="1257300"/>
            <a:ext cx="288925" cy="388938"/>
            <a:chOff x="274" y="1056"/>
            <a:chExt cx="136" cy="326"/>
          </a:xfrm>
        </p:grpSpPr>
        <p:sp>
          <p:nvSpPr>
            <p:cNvPr id="164871" name="Line 7">
              <a:extLst>
                <a:ext uri="{FF2B5EF4-FFF2-40B4-BE49-F238E27FC236}">
                  <a16:creationId xmlns:a16="http://schemas.microsoft.com/office/drawing/2014/main" id="{BB6E7280-04FE-E14B-BE9D-4D56F252F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" y="1382"/>
              <a:ext cx="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872" name="Line 8">
              <a:extLst>
                <a:ext uri="{FF2B5EF4-FFF2-40B4-BE49-F238E27FC236}">
                  <a16:creationId xmlns:a16="http://schemas.microsoft.com/office/drawing/2014/main" id="{1AE6B436-176D-7142-9FEF-5CE2DA26CE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" y="1056"/>
              <a:ext cx="0" cy="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64873" name="Group 9">
            <a:extLst>
              <a:ext uri="{FF2B5EF4-FFF2-40B4-BE49-F238E27FC236}">
                <a16:creationId xmlns:a16="http://schemas.microsoft.com/office/drawing/2014/main" id="{D80F0CC7-707C-EA43-9C9D-9402EAFBB445}"/>
              </a:ext>
            </a:extLst>
          </p:cNvPr>
          <p:cNvGrpSpPr>
            <a:grpSpLocks/>
          </p:cNvGrpSpPr>
          <p:nvPr/>
        </p:nvGrpSpPr>
        <p:grpSpPr bwMode="auto">
          <a:xfrm>
            <a:off x="8615364" y="722314"/>
            <a:ext cx="1290637" cy="669925"/>
            <a:chOff x="3530" y="607"/>
            <a:chExt cx="610" cy="562"/>
          </a:xfrm>
        </p:grpSpPr>
        <p:sp>
          <p:nvSpPr>
            <p:cNvPr id="164874" name="Line 10">
              <a:extLst>
                <a:ext uri="{FF2B5EF4-FFF2-40B4-BE49-F238E27FC236}">
                  <a16:creationId xmlns:a16="http://schemas.microsoft.com/office/drawing/2014/main" id="{F6B8A60F-AFF3-134B-83FD-F0C07131BE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6" y="607"/>
              <a:ext cx="0" cy="5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875" name="Line 11">
              <a:extLst>
                <a:ext uri="{FF2B5EF4-FFF2-40B4-BE49-F238E27FC236}">
                  <a16:creationId xmlns:a16="http://schemas.microsoft.com/office/drawing/2014/main" id="{6CA0B9B9-616E-5442-B04E-07BAA0088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" y="1140"/>
              <a:ext cx="6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64876" name="Freeform 12">
            <a:extLst>
              <a:ext uri="{FF2B5EF4-FFF2-40B4-BE49-F238E27FC236}">
                <a16:creationId xmlns:a16="http://schemas.microsoft.com/office/drawing/2014/main" id="{B96AA699-6072-7441-BA7D-3E7C0365C237}"/>
              </a:ext>
            </a:extLst>
          </p:cNvPr>
          <p:cNvSpPr>
            <a:spLocks/>
          </p:cNvSpPr>
          <p:nvPr/>
        </p:nvSpPr>
        <p:spPr bwMode="auto">
          <a:xfrm>
            <a:off x="8751889" y="920751"/>
            <a:ext cx="993775" cy="244475"/>
          </a:xfrm>
          <a:custGeom>
            <a:avLst/>
            <a:gdLst>
              <a:gd name="T0" fmla="*/ 0 w 469"/>
              <a:gd name="T1" fmla="*/ 199 h 206"/>
              <a:gd name="T2" fmla="*/ 6 w 469"/>
              <a:gd name="T3" fmla="*/ 198 h 206"/>
              <a:gd name="T4" fmla="*/ 19 w 469"/>
              <a:gd name="T5" fmla="*/ 198 h 206"/>
              <a:gd name="T6" fmla="*/ 32 w 469"/>
              <a:gd name="T7" fmla="*/ 194 h 206"/>
              <a:gd name="T8" fmla="*/ 39 w 469"/>
              <a:gd name="T9" fmla="*/ 191 h 206"/>
              <a:gd name="T10" fmla="*/ 45 w 469"/>
              <a:gd name="T11" fmla="*/ 187 h 206"/>
              <a:gd name="T12" fmla="*/ 52 w 469"/>
              <a:gd name="T13" fmla="*/ 180 h 206"/>
              <a:gd name="T14" fmla="*/ 58 w 469"/>
              <a:gd name="T15" fmla="*/ 173 h 206"/>
              <a:gd name="T16" fmla="*/ 78 w 469"/>
              <a:gd name="T17" fmla="*/ 154 h 206"/>
              <a:gd name="T18" fmla="*/ 91 w 469"/>
              <a:gd name="T19" fmla="*/ 132 h 206"/>
              <a:gd name="T20" fmla="*/ 104 w 469"/>
              <a:gd name="T21" fmla="*/ 110 h 206"/>
              <a:gd name="T22" fmla="*/ 117 w 469"/>
              <a:gd name="T23" fmla="*/ 97 h 206"/>
              <a:gd name="T24" fmla="*/ 123 w 469"/>
              <a:gd name="T25" fmla="*/ 85 h 206"/>
              <a:gd name="T26" fmla="*/ 143 w 469"/>
              <a:gd name="T27" fmla="*/ 56 h 206"/>
              <a:gd name="T28" fmla="*/ 156 w 469"/>
              <a:gd name="T29" fmla="*/ 42 h 206"/>
              <a:gd name="T30" fmla="*/ 162 w 469"/>
              <a:gd name="T31" fmla="*/ 30 h 206"/>
              <a:gd name="T32" fmla="*/ 175 w 469"/>
              <a:gd name="T33" fmla="*/ 20 h 206"/>
              <a:gd name="T34" fmla="*/ 182 w 469"/>
              <a:gd name="T35" fmla="*/ 13 h 206"/>
              <a:gd name="T36" fmla="*/ 208 w 469"/>
              <a:gd name="T37" fmla="*/ 3 h 206"/>
              <a:gd name="T38" fmla="*/ 214 w 469"/>
              <a:gd name="T39" fmla="*/ 0 h 206"/>
              <a:gd name="T40" fmla="*/ 227 w 469"/>
              <a:gd name="T41" fmla="*/ 0 h 206"/>
              <a:gd name="T42" fmla="*/ 234 w 469"/>
              <a:gd name="T43" fmla="*/ 0 h 206"/>
              <a:gd name="T44" fmla="*/ 247 w 469"/>
              <a:gd name="T45" fmla="*/ 3 h 206"/>
              <a:gd name="T46" fmla="*/ 260 w 469"/>
              <a:gd name="T47" fmla="*/ 6 h 206"/>
              <a:gd name="T48" fmla="*/ 266 w 469"/>
              <a:gd name="T49" fmla="*/ 13 h 206"/>
              <a:gd name="T50" fmla="*/ 279 w 469"/>
              <a:gd name="T51" fmla="*/ 22 h 206"/>
              <a:gd name="T52" fmla="*/ 292 w 469"/>
              <a:gd name="T53" fmla="*/ 35 h 206"/>
              <a:gd name="T54" fmla="*/ 305 w 469"/>
              <a:gd name="T55" fmla="*/ 49 h 206"/>
              <a:gd name="T56" fmla="*/ 318 w 469"/>
              <a:gd name="T57" fmla="*/ 66 h 206"/>
              <a:gd name="T58" fmla="*/ 338 w 469"/>
              <a:gd name="T59" fmla="*/ 99 h 206"/>
              <a:gd name="T60" fmla="*/ 351 w 469"/>
              <a:gd name="T61" fmla="*/ 114 h 206"/>
              <a:gd name="T62" fmla="*/ 357 w 469"/>
              <a:gd name="T63" fmla="*/ 127 h 206"/>
              <a:gd name="T64" fmla="*/ 377 w 469"/>
              <a:gd name="T65" fmla="*/ 147 h 206"/>
              <a:gd name="T66" fmla="*/ 390 w 469"/>
              <a:gd name="T67" fmla="*/ 166 h 206"/>
              <a:gd name="T68" fmla="*/ 403 w 469"/>
              <a:gd name="T69" fmla="*/ 182 h 206"/>
              <a:gd name="T70" fmla="*/ 416 w 469"/>
              <a:gd name="T71" fmla="*/ 193 h 206"/>
              <a:gd name="T72" fmla="*/ 429 w 469"/>
              <a:gd name="T73" fmla="*/ 201 h 206"/>
              <a:gd name="T74" fmla="*/ 442 w 469"/>
              <a:gd name="T75" fmla="*/ 204 h 206"/>
              <a:gd name="T76" fmla="*/ 455 w 469"/>
              <a:gd name="T77" fmla="*/ 205 h 206"/>
              <a:gd name="T78" fmla="*/ 468 w 469"/>
              <a:gd name="T79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69" h="206">
                <a:moveTo>
                  <a:pt x="0" y="199"/>
                </a:moveTo>
                <a:lnTo>
                  <a:pt x="6" y="198"/>
                </a:lnTo>
                <a:lnTo>
                  <a:pt x="19" y="198"/>
                </a:lnTo>
                <a:lnTo>
                  <a:pt x="32" y="194"/>
                </a:lnTo>
                <a:lnTo>
                  <a:pt x="39" y="191"/>
                </a:lnTo>
                <a:lnTo>
                  <a:pt x="45" y="187"/>
                </a:lnTo>
                <a:lnTo>
                  <a:pt x="52" y="180"/>
                </a:lnTo>
                <a:lnTo>
                  <a:pt x="58" y="173"/>
                </a:lnTo>
                <a:lnTo>
                  <a:pt x="78" y="154"/>
                </a:lnTo>
                <a:lnTo>
                  <a:pt x="91" y="132"/>
                </a:lnTo>
                <a:lnTo>
                  <a:pt x="104" y="110"/>
                </a:lnTo>
                <a:lnTo>
                  <a:pt x="117" y="97"/>
                </a:lnTo>
                <a:lnTo>
                  <a:pt x="123" y="85"/>
                </a:lnTo>
                <a:lnTo>
                  <a:pt x="143" y="56"/>
                </a:lnTo>
                <a:lnTo>
                  <a:pt x="156" y="42"/>
                </a:lnTo>
                <a:lnTo>
                  <a:pt x="162" y="30"/>
                </a:lnTo>
                <a:lnTo>
                  <a:pt x="175" y="20"/>
                </a:lnTo>
                <a:lnTo>
                  <a:pt x="182" y="13"/>
                </a:lnTo>
                <a:lnTo>
                  <a:pt x="208" y="3"/>
                </a:lnTo>
                <a:lnTo>
                  <a:pt x="214" y="0"/>
                </a:lnTo>
                <a:lnTo>
                  <a:pt x="227" y="0"/>
                </a:lnTo>
                <a:lnTo>
                  <a:pt x="234" y="0"/>
                </a:lnTo>
                <a:lnTo>
                  <a:pt x="247" y="3"/>
                </a:lnTo>
                <a:lnTo>
                  <a:pt x="260" y="6"/>
                </a:lnTo>
                <a:lnTo>
                  <a:pt x="266" y="13"/>
                </a:lnTo>
                <a:lnTo>
                  <a:pt x="279" y="22"/>
                </a:lnTo>
                <a:lnTo>
                  <a:pt x="292" y="35"/>
                </a:lnTo>
                <a:lnTo>
                  <a:pt x="305" y="49"/>
                </a:lnTo>
                <a:lnTo>
                  <a:pt x="318" y="66"/>
                </a:lnTo>
                <a:lnTo>
                  <a:pt x="338" y="99"/>
                </a:lnTo>
                <a:lnTo>
                  <a:pt x="351" y="114"/>
                </a:lnTo>
                <a:lnTo>
                  <a:pt x="357" y="127"/>
                </a:lnTo>
                <a:lnTo>
                  <a:pt x="377" y="147"/>
                </a:lnTo>
                <a:lnTo>
                  <a:pt x="390" y="166"/>
                </a:lnTo>
                <a:lnTo>
                  <a:pt x="403" y="182"/>
                </a:lnTo>
                <a:lnTo>
                  <a:pt x="416" y="193"/>
                </a:lnTo>
                <a:lnTo>
                  <a:pt x="429" y="201"/>
                </a:lnTo>
                <a:lnTo>
                  <a:pt x="442" y="204"/>
                </a:lnTo>
                <a:lnTo>
                  <a:pt x="455" y="205"/>
                </a:lnTo>
                <a:lnTo>
                  <a:pt x="468" y="205"/>
                </a:lnTo>
              </a:path>
            </a:pathLst>
          </a:custGeom>
          <a:noFill/>
          <a:ln w="28575" cap="rnd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64877" name="Group 13">
            <a:extLst>
              <a:ext uri="{FF2B5EF4-FFF2-40B4-BE49-F238E27FC236}">
                <a16:creationId xmlns:a16="http://schemas.microsoft.com/office/drawing/2014/main" id="{47F767D7-7417-B146-8170-019BE5D49AFB}"/>
              </a:ext>
            </a:extLst>
          </p:cNvPr>
          <p:cNvGrpSpPr>
            <a:grpSpLocks/>
          </p:cNvGrpSpPr>
          <p:nvPr/>
        </p:nvGrpSpPr>
        <p:grpSpPr bwMode="auto">
          <a:xfrm>
            <a:off x="4386264" y="723901"/>
            <a:ext cx="1290637" cy="669925"/>
            <a:chOff x="1532" y="608"/>
            <a:chExt cx="610" cy="562"/>
          </a:xfrm>
        </p:grpSpPr>
        <p:sp>
          <p:nvSpPr>
            <p:cNvPr id="164878" name="Line 14">
              <a:extLst>
                <a:ext uri="{FF2B5EF4-FFF2-40B4-BE49-F238E27FC236}">
                  <a16:creationId xmlns:a16="http://schemas.microsoft.com/office/drawing/2014/main" id="{52DB4CAA-3DB9-3B4C-A0A4-2F1BF0A43A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78" y="608"/>
              <a:ext cx="0" cy="5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879" name="Line 15">
              <a:extLst>
                <a:ext uri="{FF2B5EF4-FFF2-40B4-BE49-F238E27FC236}">
                  <a16:creationId xmlns:a16="http://schemas.microsoft.com/office/drawing/2014/main" id="{F8C1C664-BA45-B042-8DB6-92996631C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2" y="1141"/>
              <a:ext cx="6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64880" name="Group 16">
            <a:extLst>
              <a:ext uri="{FF2B5EF4-FFF2-40B4-BE49-F238E27FC236}">
                <a16:creationId xmlns:a16="http://schemas.microsoft.com/office/drawing/2014/main" id="{708D73CD-9C56-4244-93AD-8BAB4B7DB1C0}"/>
              </a:ext>
            </a:extLst>
          </p:cNvPr>
          <p:cNvGrpSpPr>
            <a:grpSpLocks/>
          </p:cNvGrpSpPr>
          <p:nvPr/>
        </p:nvGrpSpPr>
        <p:grpSpPr bwMode="auto">
          <a:xfrm>
            <a:off x="4500564" y="906464"/>
            <a:ext cx="979487" cy="250825"/>
            <a:chOff x="1586" y="871"/>
            <a:chExt cx="463" cy="101"/>
          </a:xfrm>
        </p:grpSpPr>
        <p:sp>
          <p:nvSpPr>
            <p:cNvPr id="164881" name="Line 17">
              <a:extLst>
                <a:ext uri="{FF2B5EF4-FFF2-40B4-BE49-F238E27FC236}">
                  <a16:creationId xmlns:a16="http://schemas.microsoft.com/office/drawing/2014/main" id="{8235D05A-88E6-A843-A4DC-91B3C13D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6" y="972"/>
              <a:ext cx="9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882" name="Line 18">
              <a:extLst>
                <a:ext uri="{FF2B5EF4-FFF2-40B4-BE49-F238E27FC236}">
                  <a16:creationId xmlns:a16="http://schemas.microsoft.com/office/drawing/2014/main" id="{229131B1-8832-3243-9337-08ACAFD1C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" y="906"/>
              <a:ext cx="9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883" name="Line 19">
              <a:extLst>
                <a:ext uri="{FF2B5EF4-FFF2-40B4-BE49-F238E27FC236}">
                  <a16:creationId xmlns:a16="http://schemas.microsoft.com/office/drawing/2014/main" id="{6E7BEF05-B170-1645-817F-4EE62CB5C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876"/>
              <a:ext cx="9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884" name="Line 20">
              <a:extLst>
                <a:ext uri="{FF2B5EF4-FFF2-40B4-BE49-F238E27FC236}">
                  <a16:creationId xmlns:a16="http://schemas.microsoft.com/office/drawing/2014/main" id="{5A6FD2D6-3DA0-854A-BC46-B7B74435A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970"/>
              <a:ext cx="9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885" name="Line 21">
              <a:extLst>
                <a:ext uri="{FF2B5EF4-FFF2-40B4-BE49-F238E27FC236}">
                  <a16:creationId xmlns:a16="http://schemas.microsoft.com/office/drawing/2014/main" id="{1C2425D1-AEC8-664B-8887-13AE17BAA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" y="907"/>
              <a:ext cx="9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886" name="Line 22">
              <a:extLst>
                <a:ext uri="{FF2B5EF4-FFF2-40B4-BE49-F238E27FC236}">
                  <a16:creationId xmlns:a16="http://schemas.microsoft.com/office/drawing/2014/main" id="{ED2AA842-8429-A149-B279-B377245AA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4" y="907"/>
              <a:ext cx="0" cy="6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887" name="Line 23">
              <a:extLst>
                <a:ext uri="{FF2B5EF4-FFF2-40B4-BE49-F238E27FC236}">
                  <a16:creationId xmlns:a16="http://schemas.microsoft.com/office/drawing/2014/main" id="{F136F8A7-B259-5449-8F9A-024AEFD06B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0" y="904"/>
              <a:ext cx="0" cy="6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888" name="Line 24">
              <a:extLst>
                <a:ext uri="{FF2B5EF4-FFF2-40B4-BE49-F238E27FC236}">
                  <a16:creationId xmlns:a16="http://schemas.microsoft.com/office/drawing/2014/main" id="{7A4C7EBA-257A-F148-B51B-998F39904A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4" y="877"/>
              <a:ext cx="0" cy="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889" name="Line 25">
              <a:extLst>
                <a:ext uri="{FF2B5EF4-FFF2-40B4-BE49-F238E27FC236}">
                  <a16:creationId xmlns:a16="http://schemas.microsoft.com/office/drawing/2014/main" id="{0D94EAD2-26C0-6C44-8DE8-24E958ED1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0" y="871"/>
              <a:ext cx="0" cy="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64890" name="Rectangle 26">
            <a:extLst>
              <a:ext uri="{FF2B5EF4-FFF2-40B4-BE49-F238E27FC236}">
                <a16:creationId xmlns:a16="http://schemas.microsoft.com/office/drawing/2014/main" id="{3F720D75-3B65-814B-A1DB-3F300F415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26" y="4500564"/>
            <a:ext cx="8588185" cy="193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Trovare un modo per rappresentare la parte a tempo discreto</a:t>
            </a:r>
          </a:p>
          <a:p>
            <a:pPr eaLnBrk="1" hangingPunct="1"/>
            <a:r>
              <a:rPr lang="it-IT" altLang="it-IT" sz="2000"/>
              <a:t>che permetta :</a:t>
            </a:r>
          </a:p>
          <a:p>
            <a:pPr eaLnBrk="1" hangingPunct="1"/>
            <a:endParaRPr lang="it-IT" altLang="it-IT" sz="2000"/>
          </a:p>
          <a:p>
            <a:pPr eaLnBrk="1" hangingPunct="1"/>
            <a:r>
              <a:rPr lang="it-IT" altLang="it-IT" sz="2000"/>
              <a:t>a) di utilizzare gli strumenti già noti;</a:t>
            </a:r>
          </a:p>
          <a:p>
            <a:pPr eaLnBrk="1" hangingPunct="1"/>
            <a:endParaRPr lang="it-IT" altLang="it-IT" sz="2000"/>
          </a:p>
          <a:p>
            <a:pPr eaLnBrk="1" hangingPunct="1"/>
            <a:r>
              <a:rPr lang="it-IT" altLang="it-IT" sz="2000"/>
              <a:t>b) di lavorare anche con sistemi misti (tempo continuo/discreto).</a:t>
            </a:r>
          </a:p>
        </p:txBody>
      </p:sp>
      <p:sp>
        <p:nvSpPr>
          <p:cNvPr id="164891" name="Rectangle 27">
            <a:extLst>
              <a:ext uri="{FF2B5EF4-FFF2-40B4-BE49-F238E27FC236}">
                <a16:creationId xmlns:a16="http://schemas.microsoft.com/office/drawing/2014/main" id="{AD5498C4-85B1-914A-87EC-0AE4EDF0F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024" y="3143251"/>
            <a:ext cx="2316340" cy="101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1" hangingPunct="1"/>
            <a:r>
              <a:rPr lang="it-IT" altLang="it-IT" sz="2000">
                <a:solidFill>
                  <a:srgbClr val="0000FF"/>
                </a:solidFill>
              </a:rPr>
              <a:t>Parte numerica</a:t>
            </a:r>
          </a:p>
          <a:p>
            <a:pPr algn="ctr" eaLnBrk="1" hangingPunct="1"/>
            <a:r>
              <a:rPr lang="it-IT" altLang="it-IT" sz="2000">
                <a:solidFill>
                  <a:srgbClr val="0000FF"/>
                </a:solidFill>
              </a:rPr>
              <a:t>tempo - discreto</a:t>
            </a:r>
          </a:p>
          <a:p>
            <a:pPr algn="ctr" eaLnBrk="1" hangingPunct="1"/>
            <a:r>
              <a:rPr lang="it-IT" altLang="it-IT" sz="2000">
                <a:solidFill>
                  <a:srgbClr val="0000FF"/>
                </a:solidFill>
              </a:rPr>
              <a:t>{x</a:t>
            </a:r>
            <a:r>
              <a:rPr lang="it-IT" altLang="it-IT" sz="2000" baseline="-25000">
                <a:solidFill>
                  <a:srgbClr val="0000FF"/>
                </a:solidFill>
              </a:rPr>
              <a:t>i</a:t>
            </a:r>
            <a:r>
              <a:rPr lang="it-IT" altLang="it-IT" sz="200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64892" name="Rectangle 28">
            <a:extLst>
              <a:ext uri="{FF2B5EF4-FFF2-40B4-BE49-F238E27FC236}">
                <a16:creationId xmlns:a16="http://schemas.microsoft.com/office/drawing/2014/main" id="{AF86E7DD-B573-7C41-A1B7-972A14CB9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7362" y="2914651"/>
            <a:ext cx="2402902" cy="101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1" hangingPunct="1"/>
            <a:r>
              <a:rPr lang="it-IT" altLang="it-IT" sz="2000">
                <a:solidFill>
                  <a:srgbClr val="FF3300"/>
                </a:solidFill>
              </a:rPr>
              <a:t>Parte analogica</a:t>
            </a:r>
          </a:p>
          <a:p>
            <a:pPr algn="ctr" eaLnBrk="1" hangingPunct="1"/>
            <a:r>
              <a:rPr lang="it-IT" altLang="it-IT" sz="2000">
                <a:solidFill>
                  <a:srgbClr val="FF3300"/>
                </a:solidFill>
              </a:rPr>
              <a:t>tempo - continuo</a:t>
            </a:r>
          </a:p>
          <a:p>
            <a:pPr algn="ctr" eaLnBrk="1" hangingPunct="1"/>
            <a:r>
              <a:rPr lang="it-IT" altLang="it-IT" sz="2000">
                <a:solidFill>
                  <a:srgbClr val="FF3300"/>
                </a:solidFill>
              </a:rPr>
              <a:t>x(t)</a:t>
            </a:r>
          </a:p>
        </p:txBody>
      </p:sp>
      <p:sp>
        <p:nvSpPr>
          <p:cNvPr id="164893" name="Rectangle 29">
            <a:extLst>
              <a:ext uri="{FF2B5EF4-FFF2-40B4-BE49-F238E27FC236}">
                <a16:creationId xmlns:a16="http://schemas.microsoft.com/office/drawing/2014/main" id="{CA208DC9-E23C-3247-931E-6D031A5C2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2525714"/>
            <a:ext cx="1041400" cy="85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894" name="Line 30">
            <a:extLst>
              <a:ext uri="{FF2B5EF4-FFF2-40B4-BE49-F238E27FC236}">
                <a16:creationId xmlns:a16="http://schemas.microsoft.com/office/drawing/2014/main" id="{A1C54D7E-99B6-F145-A6C4-C87D02DA3C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5114" y="2486025"/>
            <a:ext cx="14763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895" name="Line 31">
            <a:extLst>
              <a:ext uri="{FF2B5EF4-FFF2-40B4-BE49-F238E27FC236}">
                <a16:creationId xmlns:a16="http://schemas.microsoft.com/office/drawing/2014/main" id="{42C02AE7-0199-0346-B5E8-8693415DC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7814" y="2571750"/>
            <a:ext cx="14763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896" name="Rectangle 32">
            <a:extLst>
              <a:ext uri="{FF2B5EF4-FFF2-40B4-BE49-F238E27FC236}">
                <a16:creationId xmlns:a16="http://schemas.microsoft.com/office/drawing/2014/main" id="{97F0BBAD-4F09-B040-9AA6-9F4E21DD72C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400300" y="1808164"/>
            <a:ext cx="1041400" cy="85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897" name="Line 33">
            <a:extLst>
              <a:ext uri="{FF2B5EF4-FFF2-40B4-BE49-F238E27FC236}">
                <a16:creationId xmlns:a16="http://schemas.microsoft.com/office/drawing/2014/main" id="{C374741E-1367-7848-A22A-B1183923E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0364" y="1766889"/>
            <a:ext cx="147637" cy="84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898" name="Line 34">
            <a:extLst>
              <a:ext uri="{FF2B5EF4-FFF2-40B4-BE49-F238E27FC236}">
                <a16:creationId xmlns:a16="http://schemas.microsoft.com/office/drawing/2014/main" id="{1E50BDBD-94FC-F242-A9F7-611EC8B37D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87664" y="1852614"/>
            <a:ext cx="147637" cy="84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899" name="Line 35">
            <a:extLst>
              <a:ext uri="{FF2B5EF4-FFF2-40B4-BE49-F238E27FC236}">
                <a16:creationId xmlns:a16="http://schemas.microsoft.com/office/drawing/2014/main" id="{A0958922-32FD-1541-9CA1-B6ABCD16BD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1300" y="2608263"/>
            <a:ext cx="554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900" name="Line 36">
            <a:extLst>
              <a:ext uri="{FF2B5EF4-FFF2-40B4-BE49-F238E27FC236}">
                <a16:creationId xmlns:a16="http://schemas.microsoft.com/office/drawing/2014/main" id="{1FEECA73-2ABC-6B4F-875E-1785EE665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4164" y="1851025"/>
            <a:ext cx="5849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901" name="Rectangle 37">
            <a:extLst>
              <a:ext uri="{FF2B5EF4-FFF2-40B4-BE49-F238E27FC236}">
                <a16:creationId xmlns:a16="http://schemas.microsoft.com/office/drawing/2014/main" id="{CFC22A02-CB20-EB48-9BD4-694EBC13B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013" y="1306514"/>
            <a:ext cx="393700" cy="2543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C</a:t>
            </a:r>
          </a:p>
          <a:p>
            <a:pPr eaLnBrk="1" hangingPunct="1"/>
            <a:r>
              <a:rPr lang="it-IT" altLang="it-IT" sz="2000"/>
              <a:t>A</a:t>
            </a:r>
          </a:p>
          <a:p>
            <a:pPr eaLnBrk="1" hangingPunct="1"/>
            <a:r>
              <a:rPr lang="it-IT" altLang="it-IT" sz="2000"/>
              <a:t>L</a:t>
            </a:r>
          </a:p>
          <a:p>
            <a:pPr eaLnBrk="1" hangingPunct="1"/>
            <a:r>
              <a:rPr lang="it-IT" altLang="it-IT" sz="2000"/>
              <a:t>C</a:t>
            </a:r>
          </a:p>
          <a:p>
            <a:pPr eaLnBrk="1" hangingPunct="1"/>
            <a:r>
              <a:rPr lang="it-IT" altLang="it-IT" sz="2000"/>
              <a:t>O</a:t>
            </a:r>
          </a:p>
          <a:p>
            <a:pPr eaLnBrk="1" hangingPunct="1"/>
            <a:r>
              <a:rPr lang="it-IT" altLang="it-IT" sz="2000"/>
              <a:t>L</a:t>
            </a:r>
          </a:p>
          <a:p>
            <a:pPr eaLnBrk="1" hangingPunct="1"/>
            <a:r>
              <a:rPr lang="it-IT" altLang="it-IT" sz="2000"/>
              <a:t>A</a:t>
            </a:r>
          </a:p>
          <a:p>
            <a:pPr eaLnBrk="1" hangingPunct="1"/>
            <a:r>
              <a:rPr lang="it-IT" altLang="it-IT" sz="2000"/>
              <a:t>T</a:t>
            </a:r>
          </a:p>
        </p:txBody>
      </p:sp>
      <p:sp>
        <p:nvSpPr>
          <p:cNvPr id="164902" name="Rectangle 38">
            <a:extLst>
              <a:ext uri="{FF2B5EF4-FFF2-40B4-BE49-F238E27FC236}">
                <a16:creationId xmlns:a16="http://schemas.microsoft.com/office/drawing/2014/main" id="{7C7C1076-2668-144D-A9EB-5EA856F8E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164" y="1693863"/>
            <a:ext cx="854401" cy="400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D / A</a:t>
            </a:r>
          </a:p>
        </p:txBody>
      </p:sp>
      <p:sp>
        <p:nvSpPr>
          <p:cNvPr id="164903" name="Rectangle 39">
            <a:extLst>
              <a:ext uri="{FF2B5EF4-FFF2-40B4-BE49-F238E27FC236}">
                <a16:creationId xmlns:a16="http://schemas.microsoft.com/office/drawing/2014/main" id="{E276E408-E0F9-4A47-ABE9-B89B2A3C1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054" y="2347913"/>
            <a:ext cx="1762407" cy="708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1" hangingPunct="1"/>
            <a:r>
              <a:rPr lang="it-IT" altLang="it-IT" sz="2000"/>
              <a:t>Filtri</a:t>
            </a:r>
          </a:p>
          <a:p>
            <a:pPr algn="ctr" eaLnBrk="1" hangingPunct="1"/>
            <a:r>
              <a:rPr lang="it-IT" altLang="it-IT" sz="2000"/>
              <a:t>anti-aliasing</a:t>
            </a:r>
          </a:p>
        </p:txBody>
      </p:sp>
      <p:sp>
        <p:nvSpPr>
          <p:cNvPr id="164904" name="Rectangle 40">
            <a:extLst>
              <a:ext uri="{FF2B5EF4-FFF2-40B4-BE49-F238E27FC236}">
                <a16:creationId xmlns:a16="http://schemas.microsoft.com/office/drawing/2014/main" id="{2BE9FE6E-B619-4541-9B4B-ACBCEE55E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921" y="2444750"/>
            <a:ext cx="1154611" cy="400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1" hangingPunct="1"/>
            <a:r>
              <a:rPr lang="it-IT" altLang="it-IT" sz="2000"/>
              <a:t>TRASD.</a:t>
            </a:r>
          </a:p>
        </p:txBody>
      </p:sp>
      <p:sp>
        <p:nvSpPr>
          <p:cNvPr id="164905" name="Rectangle 41">
            <a:extLst>
              <a:ext uri="{FF2B5EF4-FFF2-40B4-BE49-F238E27FC236}">
                <a16:creationId xmlns:a16="http://schemas.microsoft.com/office/drawing/2014/main" id="{C35B9795-146A-EC48-86C8-F35D6F4E7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697039"/>
            <a:ext cx="13208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1" hangingPunct="1"/>
            <a:r>
              <a:rPr lang="it-IT" altLang="it-IT" sz="2000"/>
              <a:t>PROC.</a:t>
            </a:r>
          </a:p>
        </p:txBody>
      </p:sp>
      <p:sp>
        <p:nvSpPr>
          <p:cNvPr id="164906" name="Rectangle 42">
            <a:extLst>
              <a:ext uri="{FF2B5EF4-FFF2-40B4-BE49-F238E27FC236}">
                <a16:creationId xmlns:a16="http://schemas.microsoft.com/office/drawing/2014/main" id="{5359CAA5-6679-964E-82DA-8FC2B07AD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488" y="1693863"/>
            <a:ext cx="1311962" cy="400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Attuatori</a:t>
            </a:r>
          </a:p>
        </p:txBody>
      </p:sp>
      <p:sp>
        <p:nvSpPr>
          <p:cNvPr id="164907" name="Freeform 43">
            <a:extLst>
              <a:ext uri="{FF2B5EF4-FFF2-40B4-BE49-F238E27FC236}">
                <a16:creationId xmlns:a16="http://schemas.microsoft.com/office/drawing/2014/main" id="{C0025E4A-2ECF-454E-8031-FFED71687515}"/>
              </a:ext>
            </a:extLst>
          </p:cNvPr>
          <p:cNvSpPr>
            <a:spLocks/>
          </p:cNvSpPr>
          <p:nvPr/>
        </p:nvSpPr>
        <p:spPr bwMode="auto">
          <a:xfrm>
            <a:off x="5676901" y="1516064"/>
            <a:ext cx="582613" cy="657225"/>
          </a:xfrm>
          <a:custGeom>
            <a:avLst/>
            <a:gdLst>
              <a:gd name="T0" fmla="*/ 1 w 275"/>
              <a:gd name="T1" fmla="*/ 0 h 552"/>
              <a:gd name="T2" fmla="*/ 274 w 275"/>
              <a:gd name="T3" fmla="*/ 273 h 552"/>
              <a:gd name="T4" fmla="*/ 0 w 275"/>
              <a:gd name="T5" fmla="*/ 551 h 552"/>
              <a:gd name="T6" fmla="*/ 1 w 275"/>
              <a:gd name="T7" fmla="*/ 0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552">
                <a:moveTo>
                  <a:pt x="1" y="0"/>
                </a:moveTo>
                <a:lnTo>
                  <a:pt x="274" y="273"/>
                </a:lnTo>
                <a:lnTo>
                  <a:pt x="0" y="551"/>
                </a:lnTo>
                <a:lnTo>
                  <a:pt x="1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908" name="Line 44">
            <a:extLst>
              <a:ext uri="{FF2B5EF4-FFF2-40B4-BE49-F238E27FC236}">
                <a16:creationId xmlns:a16="http://schemas.microsoft.com/office/drawing/2014/main" id="{FA97788B-6C4B-D445-8115-1C919C1F40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01200" y="1851025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909" name="Rectangle 45">
            <a:extLst>
              <a:ext uri="{FF2B5EF4-FFF2-40B4-BE49-F238E27FC236}">
                <a16:creationId xmlns:a16="http://schemas.microsoft.com/office/drawing/2014/main" id="{796BC5B4-3035-924A-9E1D-4776F7E97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064" y="2413000"/>
            <a:ext cx="854401" cy="400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A / D</a:t>
            </a:r>
          </a:p>
        </p:txBody>
      </p:sp>
      <p:sp>
        <p:nvSpPr>
          <p:cNvPr id="164910" name="Line 46">
            <a:extLst>
              <a:ext uri="{FF2B5EF4-FFF2-40B4-BE49-F238E27FC236}">
                <a16:creationId xmlns:a16="http://schemas.microsoft.com/office/drawing/2014/main" id="{D9C56198-7420-E649-B652-12470FFD7D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1600" y="722314"/>
            <a:ext cx="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911" name="Line 47">
            <a:extLst>
              <a:ext uri="{FF2B5EF4-FFF2-40B4-BE49-F238E27FC236}">
                <a16:creationId xmlns:a16="http://schemas.microsoft.com/office/drawing/2014/main" id="{33A84DFC-C9B1-3640-8C4E-E35BAD3822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4" y="1357313"/>
            <a:ext cx="12906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912" name="Oval 48">
            <a:extLst>
              <a:ext uri="{FF2B5EF4-FFF2-40B4-BE49-F238E27FC236}">
                <a16:creationId xmlns:a16="http://schemas.microsoft.com/office/drawing/2014/main" id="{10DEBCF4-FBC1-8141-94D0-EB5729EEB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1" y="1193801"/>
            <a:ext cx="100013" cy="555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913" name="Line 49">
            <a:extLst>
              <a:ext uri="{FF2B5EF4-FFF2-40B4-BE49-F238E27FC236}">
                <a16:creationId xmlns:a16="http://schemas.microsoft.com/office/drawing/2014/main" id="{5CCD62A6-B972-E84D-8510-813E1D92C7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1600" y="2908301"/>
            <a:ext cx="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914" name="Line 50">
            <a:extLst>
              <a:ext uri="{FF2B5EF4-FFF2-40B4-BE49-F238E27FC236}">
                <a16:creationId xmlns:a16="http://schemas.microsoft.com/office/drawing/2014/main" id="{C75080B2-85B5-6B4E-AA93-438938A34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4" y="3543300"/>
            <a:ext cx="12906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915" name="Rectangle 51">
            <a:extLst>
              <a:ext uri="{FF2B5EF4-FFF2-40B4-BE49-F238E27FC236}">
                <a16:creationId xmlns:a16="http://schemas.microsoft.com/office/drawing/2014/main" id="{2502FCE4-E6A5-1E4F-8D8C-09ED34742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064" y="2860676"/>
            <a:ext cx="410369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4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164916" name="Rectangle 52">
            <a:extLst>
              <a:ext uri="{FF2B5EF4-FFF2-40B4-BE49-F238E27FC236}">
                <a16:creationId xmlns:a16="http://schemas.microsoft.com/office/drawing/2014/main" id="{A66E19FF-0762-8845-B741-E963CD8CA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864" y="2960689"/>
            <a:ext cx="410369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4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164917" name="Rectangle 53">
            <a:extLst>
              <a:ext uri="{FF2B5EF4-FFF2-40B4-BE49-F238E27FC236}">
                <a16:creationId xmlns:a16="http://schemas.microsoft.com/office/drawing/2014/main" id="{0D2491B0-9923-5E44-AEC2-2AAEE766A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4" y="2774951"/>
            <a:ext cx="410369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4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164918" name="Rectangle 54">
            <a:extLst>
              <a:ext uri="{FF2B5EF4-FFF2-40B4-BE49-F238E27FC236}">
                <a16:creationId xmlns:a16="http://schemas.microsoft.com/office/drawing/2014/main" id="{FC88AFE1-E6F5-8447-A1CD-8B60C8C9F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4" y="2774951"/>
            <a:ext cx="410369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4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164919" name="Rectangle 55">
            <a:extLst>
              <a:ext uri="{FF2B5EF4-FFF2-40B4-BE49-F238E27FC236}">
                <a16:creationId xmlns:a16="http://schemas.microsoft.com/office/drawing/2014/main" id="{804E0D6E-C55C-A24B-B76E-00DB5DA5B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4" y="2838451"/>
            <a:ext cx="410369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4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164920" name="Line 56">
            <a:extLst>
              <a:ext uri="{FF2B5EF4-FFF2-40B4-BE49-F238E27FC236}">
                <a16:creationId xmlns:a16="http://schemas.microsoft.com/office/drawing/2014/main" id="{9B05DD3F-86F7-BA47-AC9F-71057940A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7764" y="2222500"/>
            <a:ext cx="12652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921" name="Line 57">
            <a:extLst>
              <a:ext uri="{FF2B5EF4-FFF2-40B4-BE49-F238E27FC236}">
                <a16:creationId xmlns:a16="http://schemas.microsoft.com/office/drawing/2014/main" id="{0493D1ED-B0BB-3746-9AC8-ACAA7CE060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5538" y="2032000"/>
            <a:ext cx="252412" cy="19685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922" name="Line 58">
            <a:extLst>
              <a:ext uri="{FF2B5EF4-FFF2-40B4-BE49-F238E27FC236}">
                <a16:creationId xmlns:a16="http://schemas.microsoft.com/office/drawing/2014/main" id="{8C29BF4B-1E30-2848-A101-5D76D7299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8714" y="2225675"/>
            <a:ext cx="250825" cy="19685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4923" name="Rectangle 59">
            <a:extLst>
              <a:ext uri="{FF2B5EF4-FFF2-40B4-BE49-F238E27FC236}">
                <a16:creationId xmlns:a16="http://schemas.microsoft.com/office/drawing/2014/main" id="{4113CF0C-9C52-7045-9734-9D940BBBA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938" y="2038350"/>
            <a:ext cx="1000274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timing</a:t>
            </a:r>
          </a:p>
        </p:txBody>
      </p:sp>
    </p:spTree>
    <p:extLst>
      <p:ext uri="{BB962C8B-B14F-4D97-AF65-F5344CB8AC3E}">
        <p14:creationId xmlns:p14="http://schemas.microsoft.com/office/powerpoint/2010/main" val="2088773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>
            <a:extLst>
              <a:ext uri="{FF2B5EF4-FFF2-40B4-BE49-F238E27FC236}">
                <a16:creationId xmlns:a16="http://schemas.microsoft.com/office/drawing/2014/main" id="{605834CC-53C9-0A43-97C8-1B032AF43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41575" y="95250"/>
            <a:ext cx="7924800" cy="515206"/>
          </a:xfrm>
          <a:noFill/>
          <a:ln/>
        </p:spPr>
        <p:txBody>
          <a:bodyPr/>
          <a:lstStyle/>
          <a:p>
            <a:r>
              <a:rPr lang="it-IT" altLang="it-IT"/>
              <a:t>Infatti…</a:t>
            </a:r>
            <a:endParaRPr lang="en-GB" altLang="it-IT"/>
          </a:p>
        </p:txBody>
      </p:sp>
      <p:graphicFrame>
        <p:nvGraphicFramePr>
          <p:cNvPr id="125956" name="Object 4">
            <a:extLst>
              <a:ext uri="{FF2B5EF4-FFF2-40B4-BE49-F238E27FC236}">
                <a16:creationId xmlns:a16="http://schemas.microsoft.com/office/drawing/2014/main" id="{3E62B35C-D8CF-8F44-AD7F-0F0B40166A2B}"/>
              </a:ext>
            </a:extLst>
          </p:cNvPr>
          <p:cNvGraphicFramePr>
            <a:graphicFrameLocks/>
          </p:cNvGraphicFramePr>
          <p:nvPr/>
        </p:nvGraphicFramePr>
        <p:xfrm>
          <a:off x="5041900" y="1595438"/>
          <a:ext cx="378460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6" name="Equation" r:id="rId3" imgW="87185500" imgH="51790600" progId="Equation.DSMT4">
                  <p:embed/>
                </p:oleObj>
              </mc:Choice>
              <mc:Fallback>
                <p:oleObj name="Equation" r:id="rId3" imgW="87185500" imgH="51790600" progId="Equation.DSMT4">
                  <p:embed/>
                  <p:pic>
                    <p:nvPicPr>
                      <p:cNvPr id="125956" name="Object 4">
                        <a:extLst>
                          <a:ext uri="{FF2B5EF4-FFF2-40B4-BE49-F238E27FC236}">
                            <a16:creationId xmlns:a16="http://schemas.microsoft.com/office/drawing/2014/main" id="{3E62B35C-D8CF-8F44-AD7F-0F0B40166A2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1595438"/>
                        <a:ext cx="3784600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7" name="Rectangle 5">
            <a:extLst>
              <a:ext uri="{FF2B5EF4-FFF2-40B4-BE49-F238E27FC236}">
                <a16:creationId xmlns:a16="http://schemas.microsoft.com/office/drawing/2014/main" id="{3D357A4E-E8BE-054F-934B-0AF0FC58C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066801"/>
            <a:ext cx="292067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Scriviamo  </a:t>
            </a:r>
            <a:r>
              <a:rPr lang="it-IT" altLang="it-IT">
                <a:latin typeface="Symbol" pitchFamily="2" charset="2"/>
              </a:rPr>
              <a:t>¥</a:t>
            </a:r>
            <a:r>
              <a:rPr lang="it-IT" altLang="it-IT"/>
              <a:t>  equazioni</a:t>
            </a:r>
          </a:p>
        </p:txBody>
      </p:sp>
      <p:graphicFrame>
        <p:nvGraphicFramePr>
          <p:cNvPr id="125958" name="Object 6">
            <a:extLst>
              <a:ext uri="{FF2B5EF4-FFF2-40B4-BE49-F238E27FC236}">
                <a16:creationId xmlns:a16="http://schemas.microsoft.com/office/drawing/2014/main" id="{164BE7CD-7883-834B-86C7-71A88D843C71}"/>
              </a:ext>
            </a:extLst>
          </p:cNvPr>
          <p:cNvGraphicFramePr>
            <a:graphicFrameLocks/>
          </p:cNvGraphicFramePr>
          <p:nvPr/>
        </p:nvGraphicFramePr>
        <p:xfrm>
          <a:off x="5010150" y="4111625"/>
          <a:ext cx="4279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7" name="Equation" r:id="rId5" imgW="98602800" imgH="9652000" progId="Equation.DSMT4">
                  <p:embed/>
                </p:oleObj>
              </mc:Choice>
              <mc:Fallback>
                <p:oleObj name="Equation" r:id="rId5" imgW="98602800" imgH="9652000" progId="Equation.DSMT4">
                  <p:embed/>
                  <p:pic>
                    <p:nvPicPr>
                      <p:cNvPr id="125958" name="Object 6">
                        <a:extLst>
                          <a:ext uri="{FF2B5EF4-FFF2-40B4-BE49-F238E27FC236}">
                            <a16:creationId xmlns:a16="http://schemas.microsoft.com/office/drawing/2014/main" id="{164BE7CD-7883-834B-86C7-71A88D843C7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4111625"/>
                        <a:ext cx="4279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9" name="Object 7">
            <a:extLst>
              <a:ext uri="{FF2B5EF4-FFF2-40B4-BE49-F238E27FC236}">
                <a16:creationId xmlns:a16="http://schemas.microsoft.com/office/drawing/2014/main" id="{9B2FF54D-0CEA-A643-8E14-7EBD18391A96}"/>
              </a:ext>
            </a:extLst>
          </p:cNvPr>
          <p:cNvGraphicFramePr>
            <a:graphicFrameLocks/>
          </p:cNvGraphicFramePr>
          <p:nvPr/>
        </p:nvGraphicFramePr>
        <p:xfrm>
          <a:off x="6615113" y="4865688"/>
          <a:ext cx="289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8" name="Equation" r:id="rId7" imgW="66700400" imgH="10236200" progId="Equation.DSMT4">
                  <p:embed/>
                </p:oleObj>
              </mc:Choice>
              <mc:Fallback>
                <p:oleObj name="Equation" r:id="rId7" imgW="66700400" imgH="10236200" progId="Equation.DSMT4">
                  <p:embed/>
                  <p:pic>
                    <p:nvPicPr>
                      <p:cNvPr id="125959" name="Object 7">
                        <a:extLst>
                          <a:ext uri="{FF2B5EF4-FFF2-40B4-BE49-F238E27FC236}">
                            <a16:creationId xmlns:a16="http://schemas.microsoft.com/office/drawing/2014/main" id="{9B2FF54D-0CEA-A643-8E14-7EBD18391A9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113" y="4865688"/>
                        <a:ext cx="289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0" name="Object 8">
            <a:extLst>
              <a:ext uri="{FF2B5EF4-FFF2-40B4-BE49-F238E27FC236}">
                <a16:creationId xmlns:a16="http://schemas.microsoft.com/office/drawing/2014/main" id="{F9E66875-A013-8C48-B26D-695A4D8033C7}"/>
              </a:ext>
            </a:extLst>
          </p:cNvPr>
          <p:cNvGraphicFramePr>
            <a:graphicFrameLocks/>
          </p:cNvGraphicFramePr>
          <p:nvPr/>
        </p:nvGraphicFramePr>
        <p:xfrm>
          <a:off x="5392738" y="5411788"/>
          <a:ext cx="2400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9" name="Equation" r:id="rId9" imgW="55295800" imgH="9652000" progId="Equation.DSMT4">
                  <p:embed/>
                </p:oleObj>
              </mc:Choice>
              <mc:Fallback>
                <p:oleObj name="Equation" r:id="rId9" imgW="55295800" imgH="9652000" progId="Equation.DSMT4">
                  <p:embed/>
                  <p:pic>
                    <p:nvPicPr>
                      <p:cNvPr id="125960" name="Object 8">
                        <a:extLst>
                          <a:ext uri="{FF2B5EF4-FFF2-40B4-BE49-F238E27FC236}">
                            <a16:creationId xmlns:a16="http://schemas.microsoft.com/office/drawing/2014/main" id="{F9E66875-A013-8C48-B26D-695A4D8033C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38" y="5411788"/>
                        <a:ext cx="2400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1" name="Line 9">
            <a:extLst>
              <a:ext uri="{FF2B5EF4-FFF2-40B4-BE49-F238E27FC236}">
                <a16:creationId xmlns:a16="http://schemas.microsoft.com/office/drawing/2014/main" id="{F3295B44-2A33-E549-8737-68CE132D48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3725" y="4510089"/>
            <a:ext cx="1588" cy="885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5962" name="Line 10">
            <a:extLst>
              <a:ext uri="{FF2B5EF4-FFF2-40B4-BE49-F238E27FC236}">
                <a16:creationId xmlns:a16="http://schemas.microsoft.com/office/drawing/2014/main" id="{3946D623-5635-1D43-A539-78107012B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0438" y="4456114"/>
            <a:ext cx="0" cy="415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5963" name="Line 11">
            <a:extLst>
              <a:ext uri="{FF2B5EF4-FFF2-40B4-BE49-F238E27FC236}">
                <a16:creationId xmlns:a16="http://schemas.microsoft.com/office/drawing/2014/main" id="{A7292460-4CB0-9140-8D4A-2D3CD7039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6038" y="3952875"/>
            <a:ext cx="3797300" cy="0"/>
          </a:xfrm>
          <a:prstGeom prst="line">
            <a:avLst/>
          </a:prstGeom>
          <a:noFill/>
          <a:ln w="38100" cmpd="dbl">
            <a:solidFill>
              <a:srgbClr val="0033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5964" name="Freeform 12">
            <a:extLst>
              <a:ext uri="{FF2B5EF4-FFF2-40B4-BE49-F238E27FC236}">
                <a16:creationId xmlns:a16="http://schemas.microsoft.com/office/drawing/2014/main" id="{AFB70238-E10B-9947-A07B-FAA85138DE5A}"/>
              </a:ext>
            </a:extLst>
          </p:cNvPr>
          <p:cNvSpPr>
            <a:spLocks/>
          </p:cNvSpPr>
          <p:nvPr/>
        </p:nvSpPr>
        <p:spPr bwMode="auto">
          <a:xfrm>
            <a:off x="8986839" y="1600200"/>
            <a:ext cx="174625" cy="2198688"/>
          </a:xfrm>
          <a:custGeom>
            <a:avLst/>
            <a:gdLst>
              <a:gd name="T0" fmla="*/ 0 w 110"/>
              <a:gd name="T1" fmla="*/ 0 h 1385"/>
              <a:gd name="T2" fmla="*/ 19 w 110"/>
              <a:gd name="T3" fmla="*/ 13 h 1385"/>
              <a:gd name="T4" fmla="*/ 38 w 110"/>
              <a:gd name="T5" fmla="*/ 38 h 1385"/>
              <a:gd name="T6" fmla="*/ 48 w 110"/>
              <a:gd name="T7" fmla="*/ 75 h 1385"/>
              <a:gd name="T8" fmla="*/ 52 w 110"/>
              <a:gd name="T9" fmla="*/ 119 h 1385"/>
              <a:gd name="T10" fmla="*/ 52 w 110"/>
              <a:gd name="T11" fmla="*/ 580 h 1385"/>
              <a:gd name="T12" fmla="*/ 57 w 110"/>
              <a:gd name="T13" fmla="*/ 624 h 1385"/>
              <a:gd name="T14" fmla="*/ 66 w 110"/>
              <a:gd name="T15" fmla="*/ 661 h 1385"/>
              <a:gd name="T16" fmla="*/ 85 w 110"/>
              <a:gd name="T17" fmla="*/ 686 h 1385"/>
              <a:gd name="T18" fmla="*/ 109 w 110"/>
              <a:gd name="T19" fmla="*/ 692 h 1385"/>
              <a:gd name="T20" fmla="*/ 85 w 110"/>
              <a:gd name="T21" fmla="*/ 698 h 1385"/>
              <a:gd name="T22" fmla="*/ 66 w 110"/>
              <a:gd name="T23" fmla="*/ 723 h 1385"/>
              <a:gd name="T24" fmla="*/ 57 w 110"/>
              <a:gd name="T25" fmla="*/ 761 h 1385"/>
              <a:gd name="T26" fmla="*/ 52 w 110"/>
              <a:gd name="T27" fmla="*/ 811 h 1385"/>
              <a:gd name="T28" fmla="*/ 52 w 110"/>
              <a:gd name="T29" fmla="*/ 1266 h 1385"/>
              <a:gd name="T30" fmla="*/ 48 w 110"/>
              <a:gd name="T31" fmla="*/ 1315 h 1385"/>
              <a:gd name="T32" fmla="*/ 38 w 110"/>
              <a:gd name="T33" fmla="*/ 1353 h 1385"/>
              <a:gd name="T34" fmla="*/ 19 w 110"/>
              <a:gd name="T35" fmla="*/ 1378 h 1385"/>
              <a:gd name="T36" fmla="*/ 0 w 110"/>
              <a:gd name="T37" fmla="*/ 1384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0" h="1385">
                <a:moveTo>
                  <a:pt x="0" y="0"/>
                </a:moveTo>
                <a:lnTo>
                  <a:pt x="19" y="13"/>
                </a:lnTo>
                <a:lnTo>
                  <a:pt x="38" y="38"/>
                </a:lnTo>
                <a:lnTo>
                  <a:pt x="48" y="75"/>
                </a:lnTo>
                <a:lnTo>
                  <a:pt x="52" y="119"/>
                </a:lnTo>
                <a:lnTo>
                  <a:pt x="52" y="580"/>
                </a:lnTo>
                <a:lnTo>
                  <a:pt x="57" y="624"/>
                </a:lnTo>
                <a:lnTo>
                  <a:pt x="66" y="661"/>
                </a:lnTo>
                <a:lnTo>
                  <a:pt x="85" y="686"/>
                </a:lnTo>
                <a:lnTo>
                  <a:pt x="109" y="692"/>
                </a:lnTo>
                <a:lnTo>
                  <a:pt x="85" y="698"/>
                </a:lnTo>
                <a:lnTo>
                  <a:pt x="66" y="723"/>
                </a:lnTo>
                <a:lnTo>
                  <a:pt x="57" y="761"/>
                </a:lnTo>
                <a:lnTo>
                  <a:pt x="52" y="811"/>
                </a:lnTo>
                <a:lnTo>
                  <a:pt x="52" y="1266"/>
                </a:lnTo>
                <a:lnTo>
                  <a:pt x="48" y="1315"/>
                </a:lnTo>
                <a:lnTo>
                  <a:pt x="38" y="1353"/>
                </a:lnTo>
                <a:lnTo>
                  <a:pt x="19" y="1378"/>
                </a:lnTo>
                <a:lnTo>
                  <a:pt x="0" y="138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965" name="Rectangle 13">
            <a:extLst>
              <a:ext uri="{FF2B5EF4-FFF2-40B4-BE49-F238E27FC236}">
                <a16:creationId xmlns:a16="http://schemas.microsoft.com/office/drawing/2014/main" id="{95474CE8-ECF2-D149-A1D2-812BAABE0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0038" y="2438400"/>
            <a:ext cx="399148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 sz="2800">
                <a:latin typeface="Symbol" pitchFamily="2" charset="2"/>
              </a:rPr>
              <a:t>S</a:t>
            </a:r>
          </a:p>
        </p:txBody>
      </p:sp>
      <p:graphicFrame>
        <p:nvGraphicFramePr>
          <p:cNvPr id="125966" name="Object 14">
            <a:extLst>
              <a:ext uri="{FF2B5EF4-FFF2-40B4-BE49-F238E27FC236}">
                <a16:creationId xmlns:a16="http://schemas.microsoft.com/office/drawing/2014/main" id="{2622F412-8694-824E-84CD-99AD6FAA1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1" y="1093788"/>
          <a:ext cx="574357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0" name="Equation" r:id="rId11" imgW="132537200" imgH="7607300" progId="Equation.DSMT4">
                  <p:embed/>
                </p:oleObj>
              </mc:Choice>
              <mc:Fallback>
                <p:oleObj name="Equation" r:id="rId11" imgW="132537200" imgH="7607300" progId="Equation.DSMT4">
                  <p:embed/>
                  <p:pic>
                    <p:nvPicPr>
                      <p:cNvPr id="125966" name="Object 14">
                        <a:extLst>
                          <a:ext uri="{FF2B5EF4-FFF2-40B4-BE49-F238E27FC236}">
                            <a16:creationId xmlns:a16="http://schemas.microsoft.com/office/drawing/2014/main" id="{2622F412-8694-824E-84CD-99AD6FAA15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1" y="1093788"/>
                        <a:ext cx="5743575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7" name="Text Box 15">
            <a:extLst>
              <a:ext uri="{FF2B5EF4-FFF2-40B4-BE49-F238E27FC236}">
                <a16:creationId xmlns:a16="http://schemas.microsoft.com/office/drawing/2014/main" id="{CC0DD3D4-CBB7-6842-96E7-9175F201B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1689100"/>
            <a:ext cx="2671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it-IT" altLang="it-IT">
                <a:solidFill>
                  <a:schemeClr val="accent1"/>
                </a:solidFill>
              </a:rPr>
              <a:t>k=0, moltipl. per </a:t>
            </a:r>
            <a:r>
              <a:rPr lang="it-IT" altLang="it-IT" i="1">
                <a:solidFill>
                  <a:schemeClr val="accent1"/>
                </a:solidFill>
                <a:latin typeface="Times New Roman" panose="02020603050405020304" pitchFamily="18" charset="0"/>
              </a:rPr>
              <a:t>e</a:t>
            </a:r>
            <a:r>
              <a:rPr lang="it-IT" altLang="it-IT" i="1" baseline="30000">
                <a:solidFill>
                  <a:schemeClr val="accent1"/>
                </a:solidFill>
                <a:latin typeface="Times New Roman" panose="02020603050405020304" pitchFamily="18" charset="0"/>
              </a:rPr>
              <a:t>-0sTc</a:t>
            </a:r>
            <a:endParaRPr lang="en-GB" altLang="it-IT">
              <a:solidFill>
                <a:schemeClr val="accent1"/>
              </a:solidFill>
            </a:endParaRPr>
          </a:p>
        </p:txBody>
      </p:sp>
      <p:sp>
        <p:nvSpPr>
          <p:cNvPr id="125968" name="Text Box 16">
            <a:extLst>
              <a:ext uri="{FF2B5EF4-FFF2-40B4-BE49-F238E27FC236}">
                <a16:creationId xmlns:a16="http://schemas.microsoft.com/office/drawing/2014/main" id="{396094AA-4D2C-CB49-8970-B515CF060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112963"/>
            <a:ext cx="2671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it-IT" altLang="it-IT">
                <a:solidFill>
                  <a:schemeClr val="accent1"/>
                </a:solidFill>
              </a:rPr>
              <a:t>k=1, moltipl. per </a:t>
            </a:r>
            <a:r>
              <a:rPr lang="it-IT" altLang="it-IT" i="1">
                <a:solidFill>
                  <a:schemeClr val="accent1"/>
                </a:solidFill>
                <a:latin typeface="Times New Roman" panose="02020603050405020304" pitchFamily="18" charset="0"/>
              </a:rPr>
              <a:t>e</a:t>
            </a:r>
            <a:r>
              <a:rPr lang="it-IT" altLang="it-IT" i="1" baseline="30000">
                <a:solidFill>
                  <a:schemeClr val="accent1"/>
                </a:solidFill>
                <a:latin typeface="Times New Roman" panose="02020603050405020304" pitchFamily="18" charset="0"/>
              </a:rPr>
              <a:t>-1sTc</a:t>
            </a:r>
            <a:endParaRPr lang="en-GB" altLang="it-IT" i="1" baseline="30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969" name="Text Box 17">
            <a:extLst>
              <a:ext uri="{FF2B5EF4-FFF2-40B4-BE49-F238E27FC236}">
                <a16:creationId xmlns:a16="http://schemas.microsoft.com/office/drawing/2014/main" id="{07A7608F-BF47-F04D-BFC4-4AAE6C1DF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2547938"/>
            <a:ext cx="10118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it-IT" altLang="it-IT">
                <a:solidFill>
                  <a:schemeClr val="accent1"/>
                </a:solidFill>
              </a:rPr>
              <a:t>k=2, …</a:t>
            </a:r>
            <a:endParaRPr lang="en-GB" altLang="it-IT">
              <a:solidFill>
                <a:schemeClr val="accent1"/>
              </a:solidFill>
            </a:endParaRPr>
          </a:p>
        </p:txBody>
      </p:sp>
      <p:sp>
        <p:nvSpPr>
          <p:cNvPr id="125970" name="Text Box 18">
            <a:extLst>
              <a:ext uri="{FF2B5EF4-FFF2-40B4-BE49-F238E27FC236}">
                <a16:creationId xmlns:a16="http://schemas.microsoft.com/office/drawing/2014/main" id="{6FA8A7C8-E40D-444F-9CE9-AAC8E4A68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3354388"/>
            <a:ext cx="11705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it-IT" altLang="it-IT">
                <a:solidFill>
                  <a:schemeClr val="accent1"/>
                </a:solidFill>
              </a:rPr>
              <a:t>generica</a:t>
            </a:r>
            <a:endParaRPr lang="en-GB" altLang="it-IT">
              <a:solidFill>
                <a:schemeClr val="accent1"/>
              </a:solidFill>
            </a:endParaRPr>
          </a:p>
        </p:txBody>
      </p:sp>
      <p:sp>
        <p:nvSpPr>
          <p:cNvPr id="125971" name="Text Box 19">
            <a:extLst>
              <a:ext uri="{FF2B5EF4-FFF2-40B4-BE49-F238E27FC236}">
                <a16:creationId xmlns:a16="http://schemas.microsoft.com/office/drawing/2014/main" id="{BA218FA0-432D-1D49-87B9-812A95054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4114800"/>
            <a:ext cx="24673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it-IT" altLang="it-IT">
                <a:solidFill>
                  <a:schemeClr val="accent1"/>
                </a:solidFill>
              </a:rPr>
              <a:t>somma per colonna</a:t>
            </a:r>
            <a:endParaRPr lang="en-GB" altLang="it-IT">
              <a:solidFill>
                <a:schemeClr val="accent1"/>
              </a:solidFill>
            </a:endParaRPr>
          </a:p>
        </p:txBody>
      </p:sp>
      <p:sp>
        <p:nvSpPr>
          <p:cNvPr id="125972" name="Text Box 20">
            <a:extLst>
              <a:ext uri="{FF2B5EF4-FFF2-40B4-BE49-F238E27FC236}">
                <a16:creationId xmlns:a16="http://schemas.microsoft.com/office/drawing/2014/main" id="{53BD4B53-8BCC-1C41-9269-09FE46F5D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4891088"/>
            <a:ext cx="20276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it-IT" altLang="it-IT">
                <a:solidFill>
                  <a:schemeClr val="accent1"/>
                </a:solidFill>
              </a:rPr>
              <a:t>raccogliere  </a:t>
            </a:r>
            <a:r>
              <a:rPr lang="it-IT" altLang="it-IT" i="1">
                <a:solidFill>
                  <a:schemeClr val="accent1"/>
                </a:solidFill>
                <a:latin typeface="Times New Roman" panose="02020603050405020304" pitchFamily="18" charset="0"/>
              </a:rPr>
              <a:t>e</a:t>
            </a:r>
            <a:r>
              <a:rPr lang="it-IT" altLang="it-IT" i="1" baseline="30000">
                <a:solidFill>
                  <a:schemeClr val="accent1"/>
                </a:solidFill>
                <a:latin typeface="Times New Roman" panose="02020603050405020304" pitchFamily="18" charset="0"/>
              </a:rPr>
              <a:t>-ksTc</a:t>
            </a:r>
            <a:endParaRPr lang="en-GB" altLang="it-IT" i="1" baseline="300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973" name="Text Box 21">
            <a:extLst>
              <a:ext uri="{FF2B5EF4-FFF2-40B4-BE49-F238E27FC236}">
                <a16:creationId xmlns:a16="http://schemas.microsoft.com/office/drawing/2014/main" id="{686D35E8-65E7-2D46-AD17-FC49A120D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418138"/>
            <a:ext cx="15447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it-IT" altLang="it-IT">
                <a:solidFill>
                  <a:schemeClr val="accent1"/>
                </a:solidFill>
              </a:rPr>
              <a:t>trasformare</a:t>
            </a:r>
            <a:endParaRPr lang="en-GB" alt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337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1029">
            <a:extLst>
              <a:ext uri="{FF2B5EF4-FFF2-40B4-BE49-F238E27FC236}">
                <a16:creationId xmlns:a16="http://schemas.microsoft.com/office/drawing/2014/main" id="{9EC462D3-2B28-7E4E-BB22-8A4E61E46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1" y="5213351"/>
            <a:ext cx="6971460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it-IT" altLang="it-IT"/>
              <a:t>La risposta impulsiva si ha con  	</a:t>
            </a:r>
            <a:r>
              <a:rPr lang="it-IT" altLang="it-IT" i="1"/>
              <a:t>U</a:t>
            </a:r>
            <a:r>
              <a:rPr lang="it-IT" altLang="it-IT" i="1" baseline="-25000"/>
              <a:t>K </a:t>
            </a:r>
            <a:r>
              <a:rPr lang="it-IT" altLang="it-IT"/>
              <a:t>={1, 0, 0, 0,…}</a:t>
            </a:r>
          </a:p>
          <a:p>
            <a:pPr algn="l" eaLnBrk="0" hangingPunct="0"/>
            <a:r>
              <a:rPr lang="it-IT" altLang="it-IT"/>
              <a:t>quella al gradino con 		</a:t>
            </a:r>
            <a:r>
              <a:rPr lang="it-IT" altLang="it-IT" i="1"/>
              <a:t>U</a:t>
            </a:r>
            <a:r>
              <a:rPr lang="it-IT" altLang="it-IT" i="1" baseline="-25000"/>
              <a:t>K </a:t>
            </a:r>
            <a:r>
              <a:rPr lang="it-IT" altLang="it-IT"/>
              <a:t>={1, 1, 1, 1,…}</a:t>
            </a:r>
          </a:p>
        </p:txBody>
      </p:sp>
      <p:sp>
        <p:nvSpPr>
          <p:cNvPr id="40966" name="Rectangle 1030">
            <a:extLst>
              <a:ext uri="{FF2B5EF4-FFF2-40B4-BE49-F238E27FC236}">
                <a16:creationId xmlns:a16="http://schemas.microsoft.com/office/drawing/2014/main" id="{111E748A-2186-9A45-8610-375D3BD45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1" y="2592389"/>
            <a:ext cx="88165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it-IT" altLang="it-IT"/>
              <a:t>input:</a:t>
            </a:r>
          </a:p>
        </p:txBody>
      </p:sp>
      <p:grpSp>
        <p:nvGrpSpPr>
          <p:cNvPr id="40985" name="Group 1049">
            <a:extLst>
              <a:ext uri="{FF2B5EF4-FFF2-40B4-BE49-F238E27FC236}">
                <a16:creationId xmlns:a16="http://schemas.microsoft.com/office/drawing/2014/main" id="{444097A4-769D-4B46-91A6-1AFADA57BF7D}"/>
              </a:ext>
            </a:extLst>
          </p:cNvPr>
          <p:cNvGrpSpPr>
            <a:grpSpLocks/>
          </p:cNvGrpSpPr>
          <p:nvPr/>
        </p:nvGrpSpPr>
        <p:grpSpPr bwMode="auto">
          <a:xfrm>
            <a:off x="8132764" y="3144838"/>
            <a:ext cx="1620837" cy="817562"/>
            <a:chOff x="3122" y="2641"/>
            <a:chExt cx="766" cy="430"/>
          </a:xfrm>
        </p:grpSpPr>
        <p:grpSp>
          <p:nvGrpSpPr>
            <p:cNvPr id="40976" name="Group 1040">
              <a:extLst>
                <a:ext uri="{FF2B5EF4-FFF2-40B4-BE49-F238E27FC236}">
                  <a16:creationId xmlns:a16="http://schemas.microsoft.com/office/drawing/2014/main" id="{46BAA841-0A90-6542-8286-71595C784B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2" y="2641"/>
              <a:ext cx="766" cy="430"/>
              <a:chOff x="3122" y="2641"/>
              <a:chExt cx="766" cy="430"/>
            </a:xfrm>
          </p:grpSpPr>
          <p:sp>
            <p:nvSpPr>
              <p:cNvPr id="40974" name="Line 1038">
                <a:extLst>
                  <a:ext uri="{FF2B5EF4-FFF2-40B4-BE49-F238E27FC236}">
                    <a16:creationId xmlns:a16="http://schemas.microsoft.com/office/drawing/2014/main" id="{A005E1DA-DFBC-FC40-ACF3-A5FFCBEA0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6" y="2641"/>
                <a:ext cx="0" cy="43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0975" name="Line 1039">
                <a:extLst>
                  <a:ext uri="{FF2B5EF4-FFF2-40B4-BE49-F238E27FC236}">
                    <a16:creationId xmlns:a16="http://schemas.microsoft.com/office/drawing/2014/main" id="{A4A26DFD-FFD4-2446-9F9C-C47974E00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2" y="2976"/>
                <a:ext cx="76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40977" name="Oval 1041">
              <a:extLst>
                <a:ext uri="{FF2B5EF4-FFF2-40B4-BE49-F238E27FC236}">
                  <a16:creationId xmlns:a16="http://schemas.microsoft.com/office/drawing/2014/main" id="{D2D5ECC6-A617-E34B-9041-025ACC51188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93" y="2952"/>
              <a:ext cx="41" cy="3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978" name="Oval 1042">
              <a:extLst>
                <a:ext uri="{FF2B5EF4-FFF2-40B4-BE49-F238E27FC236}">
                  <a16:creationId xmlns:a16="http://schemas.microsoft.com/office/drawing/2014/main" id="{BFF9DFF8-5936-AB4E-9369-F45B0685B45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10" y="2834"/>
              <a:ext cx="42" cy="3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979" name="Oval 1043">
              <a:extLst>
                <a:ext uri="{FF2B5EF4-FFF2-40B4-BE49-F238E27FC236}">
                  <a16:creationId xmlns:a16="http://schemas.microsoft.com/office/drawing/2014/main" id="{49060B9F-BCE2-CC41-BE99-567156522A5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20" y="2832"/>
              <a:ext cx="41" cy="3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980" name="Oval 1044">
              <a:extLst>
                <a:ext uri="{FF2B5EF4-FFF2-40B4-BE49-F238E27FC236}">
                  <a16:creationId xmlns:a16="http://schemas.microsoft.com/office/drawing/2014/main" id="{7B652313-FF9D-A24B-96C9-843432E729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28" y="2832"/>
              <a:ext cx="41" cy="3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981" name="Oval 1045">
              <a:extLst>
                <a:ext uri="{FF2B5EF4-FFF2-40B4-BE49-F238E27FC236}">
                  <a16:creationId xmlns:a16="http://schemas.microsoft.com/office/drawing/2014/main" id="{94092941-3FE3-EC43-A2EA-96DDCDA95F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36" y="2832"/>
              <a:ext cx="41" cy="3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40984" name="Group 1048">
              <a:extLst>
                <a:ext uri="{FF2B5EF4-FFF2-40B4-BE49-F238E27FC236}">
                  <a16:creationId xmlns:a16="http://schemas.microsoft.com/office/drawing/2014/main" id="{411A3375-BF90-7843-AA73-F66AE5410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850"/>
              <a:ext cx="336" cy="125"/>
              <a:chOff x="3312" y="2850"/>
              <a:chExt cx="336" cy="125"/>
            </a:xfrm>
          </p:grpSpPr>
          <p:sp>
            <p:nvSpPr>
              <p:cNvPr id="40982" name="Line 1046">
                <a:extLst>
                  <a:ext uri="{FF2B5EF4-FFF2-40B4-BE49-F238E27FC236}">
                    <a16:creationId xmlns:a16="http://schemas.microsoft.com/office/drawing/2014/main" id="{4F5513DE-1937-8246-B57B-DD6E5BD38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2851"/>
                <a:ext cx="0" cy="124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0983" name="Line 1047">
                <a:extLst>
                  <a:ext uri="{FF2B5EF4-FFF2-40B4-BE49-F238E27FC236}">
                    <a16:creationId xmlns:a16="http://schemas.microsoft.com/office/drawing/2014/main" id="{D983DC4C-E166-6942-926B-437F01B90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4" y="2850"/>
                <a:ext cx="334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aphicFrame>
        <p:nvGraphicFramePr>
          <p:cNvPr id="40986" name="Object 1050">
            <a:extLst>
              <a:ext uri="{FF2B5EF4-FFF2-40B4-BE49-F238E27FC236}">
                <a16:creationId xmlns:a16="http://schemas.microsoft.com/office/drawing/2014/main" id="{CB48625B-12C2-0646-8359-E603F7E41792}"/>
              </a:ext>
            </a:extLst>
          </p:cNvPr>
          <p:cNvGraphicFramePr>
            <a:graphicFrameLocks/>
          </p:cNvGraphicFramePr>
          <p:nvPr/>
        </p:nvGraphicFramePr>
        <p:xfrm>
          <a:off x="2419350" y="1035051"/>
          <a:ext cx="2649538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4" name="Equation" r:id="rId4" imgW="61150500" imgH="17551400" progId="Equation.DSMT4">
                  <p:embed/>
                </p:oleObj>
              </mc:Choice>
              <mc:Fallback>
                <p:oleObj name="Equation" r:id="rId4" imgW="61150500" imgH="17551400" progId="Equation.DSMT4">
                  <p:embed/>
                  <p:pic>
                    <p:nvPicPr>
                      <p:cNvPr id="40986" name="Object 1050">
                        <a:extLst>
                          <a:ext uri="{FF2B5EF4-FFF2-40B4-BE49-F238E27FC236}">
                            <a16:creationId xmlns:a16="http://schemas.microsoft.com/office/drawing/2014/main" id="{CB48625B-12C2-0646-8359-E603F7E4179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1035051"/>
                        <a:ext cx="2649538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7" name="Object 1051">
            <a:extLst>
              <a:ext uri="{FF2B5EF4-FFF2-40B4-BE49-F238E27FC236}">
                <a16:creationId xmlns:a16="http://schemas.microsoft.com/office/drawing/2014/main" id="{C98D4B2E-5E2A-F14A-9DEB-249AEFC2EEDE}"/>
              </a:ext>
            </a:extLst>
          </p:cNvPr>
          <p:cNvGraphicFramePr>
            <a:graphicFrameLocks/>
          </p:cNvGraphicFramePr>
          <p:nvPr/>
        </p:nvGraphicFramePr>
        <p:xfrm>
          <a:off x="6456363" y="1165225"/>
          <a:ext cx="28765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5" name="Equation" r:id="rId6" imgW="66116200" imgH="11696700" progId="Equation.DSMT4">
                  <p:embed/>
                </p:oleObj>
              </mc:Choice>
              <mc:Fallback>
                <p:oleObj name="Equation" r:id="rId6" imgW="66116200" imgH="11696700" progId="Equation.DSMT4">
                  <p:embed/>
                  <p:pic>
                    <p:nvPicPr>
                      <p:cNvPr id="40987" name="Object 1051">
                        <a:extLst>
                          <a:ext uri="{FF2B5EF4-FFF2-40B4-BE49-F238E27FC236}">
                            <a16:creationId xmlns:a16="http://schemas.microsoft.com/office/drawing/2014/main" id="{C98D4B2E-5E2A-F14A-9DEB-249AEFC2EED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3" y="1165225"/>
                        <a:ext cx="28765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8" name="Object 1052">
            <a:extLst>
              <a:ext uri="{FF2B5EF4-FFF2-40B4-BE49-F238E27FC236}">
                <a16:creationId xmlns:a16="http://schemas.microsoft.com/office/drawing/2014/main" id="{221C54CF-76CC-A74F-93E4-A5B4C25578F9}"/>
              </a:ext>
            </a:extLst>
          </p:cNvPr>
          <p:cNvGraphicFramePr>
            <a:graphicFrameLocks/>
          </p:cNvGraphicFramePr>
          <p:nvPr/>
        </p:nvGraphicFramePr>
        <p:xfrm>
          <a:off x="5264151" y="2070100"/>
          <a:ext cx="182086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6" name="Equation" r:id="rId8" imgW="41833800" imgH="7607300" progId="Equation.DSMT4">
                  <p:embed/>
                </p:oleObj>
              </mc:Choice>
              <mc:Fallback>
                <p:oleObj name="Equation" r:id="rId8" imgW="41833800" imgH="7607300" progId="Equation.DSMT4">
                  <p:embed/>
                  <p:pic>
                    <p:nvPicPr>
                      <p:cNvPr id="40988" name="Object 1052">
                        <a:extLst>
                          <a:ext uri="{FF2B5EF4-FFF2-40B4-BE49-F238E27FC236}">
                            <a16:creationId xmlns:a16="http://schemas.microsoft.com/office/drawing/2014/main" id="{221C54CF-76CC-A74F-93E4-A5B4C25578F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151" y="2070100"/>
                        <a:ext cx="182086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9" name="Object 1053">
            <a:extLst>
              <a:ext uri="{FF2B5EF4-FFF2-40B4-BE49-F238E27FC236}">
                <a16:creationId xmlns:a16="http://schemas.microsoft.com/office/drawing/2014/main" id="{29032DA5-927E-C946-B80D-429B0809812C}"/>
              </a:ext>
            </a:extLst>
          </p:cNvPr>
          <p:cNvGraphicFramePr>
            <a:graphicFrameLocks/>
          </p:cNvGraphicFramePr>
          <p:nvPr/>
        </p:nvGraphicFramePr>
        <p:xfrm>
          <a:off x="2297113" y="2716213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7" name="Equation" r:id="rId10" imgW="30429200" imgH="7607300" progId="Equation.DSMT4">
                  <p:embed/>
                </p:oleObj>
              </mc:Choice>
              <mc:Fallback>
                <p:oleObj name="Equation" r:id="rId10" imgW="30429200" imgH="7607300" progId="Equation.DSMT4">
                  <p:embed/>
                  <p:pic>
                    <p:nvPicPr>
                      <p:cNvPr id="40989" name="Object 1053">
                        <a:extLst>
                          <a:ext uri="{FF2B5EF4-FFF2-40B4-BE49-F238E27FC236}">
                            <a16:creationId xmlns:a16="http://schemas.microsoft.com/office/drawing/2014/main" id="{29032DA5-927E-C946-B80D-429B0809812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2716213"/>
                        <a:ext cx="1320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0" name="Object 1054">
            <a:extLst>
              <a:ext uri="{FF2B5EF4-FFF2-40B4-BE49-F238E27FC236}">
                <a16:creationId xmlns:a16="http://schemas.microsoft.com/office/drawing/2014/main" id="{F99278E3-980B-CE42-98F8-E514C0923FEB}"/>
              </a:ext>
            </a:extLst>
          </p:cNvPr>
          <p:cNvGraphicFramePr>
            <a:graphicFrameLocks/>
          </p:cNvGraphicFramePr>
          <p:nvPr/>
        </p:nvGraphicFramePr>
        <p:xfrm>
          <a:off x="8050213" y="2644775"/>
          <a:ext cx="21145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8" name="Equation" r:id="rId12" imgW="48564800" imgH="8191500" progId="Equation.DSMT4">
                  <p:embed/>
                </p:oleObj>
              </mc:Choice>
              <mc:Fallback>
                <p:oleObj name="Equation" r:id="rId12" imgW="48564800" imgH="8191500" progId="Equation.DSMT4">
                  <p:embed/>
                  <p:pic>
                    <p:nvPicPr>
                      <p:cNvPr id="40990" name="Object 1054">
                        <a:extLst>
                          <a:ext uri="{FF2B5EF4-FFF2-40B4-BE49-F238E27FC236}">
                            <a16:creationId xmlns:a16="http://schemas.microsoft.com/office/drawing/2014/main" id="{F99278E3-980B-CE42-98F8-E514C0923FE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0213" y="2644775"/>
                        <a:ext cx="211455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2" name="Rectangle 1056">
            <a:extLst>
              <a:ext uri="{FF2B5EF4-FFF2-40B4-BE49-F238E27FC236}">
                <a16:creationId xmlns:a16="http://schemas.microsoft.com/office/drawing/2014/main" id="{CC4E144A-2073-CB42-8F0C-9017C8138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1" y="1031875"/>
            <a:ext cx="3089275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93" name="Rectangle 1057">
            <a:extLst>
              <a:ext uri="{FF2B5EF4-FFF2-40B4-BE49-F238E27FC236}">
                <a16:creationId xmlns:a16="http://schemas.microsoft.com/office/drawing/2014/main" id="{B248A2B1-DE97-BF4D-9E10-FA47D4835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2000250"/>
            <a:ext cx="2743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94" name="Rectangle 1058">
            <a:extLst>
              <a:ext uri="{FF2B5EF4-FFF2-40B4-BE49-F238E27FC236}">
                <a16:creationId xmlns:a16="http://schemas.microsoft.com/office/drawing/2014/main" id="{71A5B583-03F4-E544-84FC-07C1F8D3E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Soluzione dell’Eq. Alle differenze</a:t>
            </a:r>
          </a:p>
        </p:txBody>
      </p:sp>
      <p:grpSp>
        <p:nvGrpSpPr>
          <p:cNvPr id="40995" name="Group 1059">
            <a:extLst>
              <a:ext uri="{FF2B5EF4-FFF2-40B4-BE49-F238E27FC236}">
                <a16:creationId xmlns:a16="http://schemas.microsoft.com/office/drawing/2014/main" id="{D7AC64DB-0432-1441-942D-F4DCF4AD63C8}"/>
              </a:ext>
            </a:extLst>
          </p:cNvPr>
          <p:cNvGrpSpPr>
            <a:grpSpLocks/>
          </p:cNvGrpSpPr>
          <p:nvPr/>
        </p:nvGrpSpPr>
        <p:grpSpPr bwMode="auto">
          <a:xfrm>
            <a:off x="2824163" y="3079750"/>
            <a:ext cx="2816224" cy="1703388"/>
            <a:chOff x="1104" y="2880"/>
            <a:chExt cx="1774" cy="1073"/>
          </a:xfrm>
        </p:grpSpPr>
        <p:sp>
          <p:nvSpPr>
            <p:cNvPr id="40996" name="Rectangle 1060">
              <a:extLst>
                <a:ext uri="{FF2B5EF4-FFF2-40B4-BE49-F238E27FC236}">
                  <a16:creationId xmlns:a16="http://schemas.microsoft.com/office/drawing/2014/main" id="{0B430FCA-A907-9645-9710-51E09A7D9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078"/>
              <a:ext cx="571" cy="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it-IT" altLang="it-IT">
                  <a:solidFill>
                    <a:srgbClr val="0033CC"/>
                  </a:solidFill>
                </a:rPr>
                <a:t>k =  0</a:t>
              </a:r>
            </a:p>
            <a:p>
              <a:pPr algn="l" eaLnBrk="0" hangingPunct="0"/>
              <a:r>
                <a:rPr lang="it-IT" altLang="it-IT">
                  <a:solidFill>
                    <a:srgbClr val="0033CC"/>
                  </a:solidFill>
                </a:rPr>
                <a:t>       1</a:t>
              </a:r>
            </a:p>
            <a:p>
              <a:pPr algn="l" eaLnBrk="0" hangingPunct="0"/>
              <a:r>
                <a:rPr lang="it-IT" altLang="it-IT">
                  <a:solidFill>
                    <a:srgbClr val="0033CC"/>
                  </a:solidFill>
                </a:rPr>
                <a:t>       2</a:t>
              </a:r>
            </a:p>
            <a:p>
              <a:pPr algn="l" eaLnBrk="0" hangingPunct="0"/>
              <a:r>
                <a:rPr lang="it-IT" altLang="it-IT">
                  <a:solidFill>
                    <a:srgbClr val="0033CC"/>
                  </a:solidFill>
                </a:rPr>
                <a:t>       3</a:t>
              </a:r>
            </a:p>
          </p:txBody>
        </p:sp>
        <p:sp>
          <p:nvSpPr>
            <p:cNvPr id="40997" name="Rectangle 1061">
              <a:extLst>
                <a:ext uri="{FF2B5EF4-FFF2-40B4-BE49-F238E27FC236}">
                  <a16:creationId xmlns:a16="http://schemas.microsoft.com/office/drawing/2014/main" id="{620BCA86-28C8-2C48-9E1C-AF4E79673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" y="2880"/>
              <a:ext cx="355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it-IT" altLang="it-IT">
                  <a:solidFill>
                    <a:srgbClr val="0033CC"/>
                  </a:solidFill>
                </a:rPr>
                <a:t>y</a:t>
              </a:r>
              <a:r>
                <a:rPr lang="it-IT" altLang="it-IT" baseline="-25000">
                  <a:solidFill>
                    <a:srgbClr val="0033CC"/>
                  </a:solidFill>
                </a:rPr>
                <a:t>k</a:t>
              </a:r>
              <a:endParaRPr lang="it-IT" altLang="it-IT">
                <a:solidFill>
                  <a:srgbClr val="0033CC"/>
                </a:solidFill>
              </a:endParaRPr>
            </a:p>
            <a:p>
              <a:pPr algn="l" eaLnBrk="0" hangingPunct="0"/>
              <a:r>
                <a:rPr lang="it-IT" altLang="it-IT">
                  <a:solidFill>
                    <a:srgbClr val="0033CC"/>
                  </a:solidFill>
                </a:rPr>
                <a:t>0</a:t>
              </a:r>
            </a:p>
            <a:p>
              <a:pPr algn="l" eaLnBrk="0" hangingPunct="0"/>
              <a:r>
                <a:rPr lang="it-IT" altLang="it-IT">
                  <a:solidFill>
                    <a:srgbClr val="0033CC"/>
                  </a:solidFill>
                </a:rPr>
                <a:t>0</a:t>
              </a:r>
            </a:p>
            <a:p>
              <a:pPr algn="l" eaLnBrk="0" hangingPunct="0"/>
              <a:r>
                <a:rPr lang="it-IT" altLang="it-IT">
                  <a:solidFill>
                    <a:srgbClr val="0033CC"/>
                  </a:solidFill>
                </a:rPr>
                <a:t>1</a:t>
              </a:r>
            </a:p>
            <a:p>
              <a:pPr algn="l" eaLnBrk="0" hangingPunct="0"/>
              <a:r>
                <a:rPr lang="it-IT" altLang="it-IT">
                  <a:solidFill>
                    <a:srgbClr val="0033CC"/>
                  </a:solidFill>
                </a:rPr>
                <a:t>1.9</a:t>
              </a:r>
            </a:p>
          </p:txBody>
        </p:sp>
        <p:sp>
          <p:nvSpPr>
            <p:cNvPr id="40998" name="Rectangle 1062">
              <a:extLst>
                <a:ext uri="{FF2B5EF4-FFF2-40B4-BE49-F238E27FC236}">
                  <a16:creationId xmlns:a16="http://schemas.microsoft.com/office/drawing/2014/main" id="{6F163161-1ACB-B649-BC98-93E10D05B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" y="2880"/>
              <a:ext cx="267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it-IT" altLang="it-IT">
                  <a:solidFill>
                    <a:srgbClr val="0033CC"/>
                  </a:solidFill>
                </a:rPr>
                <a:t>u</a:t>
              </a:r>
              <a:r>
                <a:rPr lang="it-IT" altLang="it-IT" baseline="-25000">
                  <a:solidFill>
                    <a:srgbClr val="0033CC"/>
                  </a:solidFill>
                </a:rPr>
                <a:t>k</a:t>
              </a:r>
              <a:endParaRPr lang="it-IT" altLang="it-IT">
                <a:solidFill>
                  <a:srgbClr val="0033CC"/>
                </a:solidFill>
              </a:endParaRPr>
            </a:p>
            <a:p>
              <a:pPr algn="l" eaLnBrk="0" hangingPunct="0"/>
              <a:r>
                <a:rPr lang="it-IT" altLang="it-IT">
                  <a:solidFill>
                    <a:srgbClr val="0033CC"/>
                  </a:solidFill>
                </a:rPr>
                <a:t>0</a:t>
              </a:r>
            </a:p>
            <a:p>
              <a:pPr algn="l" eaLnBrk="0" hangingPunct="0"/>
              <a:r>
                <a:rPr lang="it-IT" altLang="it-IT">
                  <a:solidFill>
                    <a:srgbClr val="0033CC"/>
                  </a:solidFill>
                </a:rPr>
                <a:t>1</a:t>
              </a:r>
            </a:p>
            <a:p>
              <a:pPr algn="l" eaLnBrk="0" hangingPunct="0"/>
              <a:r>
                <a:rPr lang="it-IT" altLang="it-IT">
                  <a:solidFill>
                    <a:srgbClr val="0033CC"/>
                  </a:solidFill>
                </a:rPr>
                <a:t>1</a:t>
              </a:r>
            </a:p>
            <a:p>
              <a:pPr algn="l" eaLnBrk="0" hangingPunct="0"/>
              <a:r>
                <a:rPr lang="it-IT" altLang="it-IT">
                  <a:solidFill>
                    <a:srgbClr val="0033CC"/>
                  </a:solidFill>
                </a:rPr>
                <a:t>1</a:t>
              </a:r>
            </a:p>
          </p:txBody>
        </p:sp>
        <p:sp>
          <p:nvSpPr>
            <p:cNvPr id="40999" name="Rectangle 1063">
              <a:extLst>
                <a:ext uri="{FF2B5EF4-FFF2-40B4-BE49-F238E27FC236}">
                  <a16:creationId xmlns:a16="http://schemas.microsoft.com/office/drawing/2014/main" id="{F63520E8-1B4F-D548-8E7D-34364B383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" y="2880"/>
              <a:ext cx="402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it-IT" altLang="it-IT">
                  <a:solidFill>
                    <a:srgbClr val="0033CC"/>
                  </a:solidFill>
                </a:rPr>
                <a:t>y</a:t>
              </a:r>
              <a:r>
                <a:rPr lang="it-IT" altLang="it-IT" baseline="-25000">
                  <a:solidFill>
                    <a:srgbClr val="0033CC"/>
                  </a:solidFill>
                </a:rPr>
                <a:t>k+1</a:t>
              </a:r>
              <a:endParaRPr lang="it-IT" altLang="it-IT">
                <a:solidFill>
                  <a:srgbClr val="0033CC"/>
                </a:solidFill>
              </a:endParaRPr>
            </a:p>
            <a:p>
              <a:pPr algn="l" eaLnBrk="0" hangingPunct="0"/>
              <a:r>
                <a:rPr lang="it-IT" altLang="it-IT">
                  <a:solidFill>
                    <a:srgbClr val="0033CC"/>
                  </a:solidFill>
                </a:rPr>
                <a:t>0</a:t>
              </a:r>
            </a:p>
            <a:p>
              <a:pPr algn="l" eaLnBrk="0" hangingPunct="0"/>
              <a:r>
                <a:rPr lang="it-IT" altLang="it-IT">
                  <a:solidFill>
                    <a:srgbClr val="0033CC"/>
                  </a:solidFill>
                </a:rPr>
                <a:t>1</a:t>
              </a:r>
            </a:p>
            <a:p>
              <a:pPr algn="l" eaLnBrk="0" hangingPunct="0"/>
              <a:r>
                <a:rPr lang="it-IT" altLang="it-IT">
                  <a:solidFill>
                    <a:srgbClr val="0033CC"/>
                  </a:solidFill>
                </a:rPr>
                <a:t>1.9</a:t>
              </a:r>
            </a:p>
            <a:p>
              <a:pPr algn="l" eaLnBrk="0" hangingPunct="0"/>
              <a:r>
                <a:rPr lang="it-IT" altLang="it-IT">
                  <a:solidFill>
                    <a:srgbClr val="0033CC"/>
                  </a:solidFill>
                </a:rPr>
                <a:t>2.8</a:t>
              </a:r>
            </a:p>
          </p:txBody>
        </p:sp>
        <p:sp>
          <p:nvSpPr>
            <p:cNvPr id="41000" name="Line 1064">
              <a:extLst>
                <a:ext uri="{FF2B5EF4-FFF2-40B4-BE49-F238E27FC236}">
                  <a16:creationId xmlns:a16="http://schemas.microsoft.com/office/drawing/2014/main" id="{30C75F86-3038-6F44-8F6C-6E47580AC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899"/>
              <a:ext cx="0" cy="10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001" name="Line 1065">
              <a:extLst>
                <a:ext uri="{FF2B5EF4-FFF2-40B4-BE49-F238E27FC236}">
                  <a16:creationId xmlns:a16="http://schemas.microsoft.com/office/drawing/2014/main" id="{1EC4394F-D0E0-E04A-88D8-0ABFE5CD7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899"/>
              <a:ext cx="0" cy="10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41002" name="Freeform 1066">
            <a:extLst>
              <a:ext uri="{FF2B5EF4-FFF2-40B4-BE49-F238E27FC236}">
                <a16:creationId xmlns:a16="http://schemas.microsoft.com/office/drawing/2014/main" id="{AFF3C7EB-D0FE-1E4A-8F71-6F4EBECBFAA3}"/>
              </a:ext>
            </a:extLst>
          </p:cNvPr>
          <p:cNvSpPr>
            <a:spLocks/>
          </p:cNvSpPr>
          <p:nvPr/>
        </p:nvSpPr>
        <p:spPr bwMode="auto">
          <a:xfrm>
            <a:off x="4071938" y="3689350"/>
            <a:ext cx="990600" cy="152400"/>
          </a:xfrm>
          <a:custGeom>
            <a:avLst/>
            <a:gdLst>
              <a:gd name="T0" fmla="*/ 960 w 960"/>
              <a:gd name="T1" fmla="*/ 0 h 144"/>
              <a:gd name="T2" fmla="*/ 672 w 960"/>
              <a:gd name="T3" fmla="*/ 48 h 144"/>
              <a:gd name="T4" fmla="*/ 192 w 960"/>
              <a:gd name="T5" fmla="*/ 48 h 144"/>
              <a:gd name="T6" fmla="*/ 0 w 960"/>
              <a:gd name="T7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0" h="144">
                <a:moveTo>
                  <a:pt x="960" y="0"/>
                </a:moveTo>
                <a:lnTo>
                  <a:pt x="672" y="48"/>
                </a:lnTo>
                <a:lnTo>
                  <a:pt x="192" y="48"/>
                </a:lnTo>
                <a:lnTo>
                  <a:pt x="0" y="144"/>
                </a:lnTo>
              </a:path>
            </a:pathLst>
          </a:custGeom>
          <a:noFill/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003" name="Freeform 1067">
            <a:extLst>
              <a:ext uri="{FF2B5EF4-FFF2-40B4-BE49-F238E27FC236}">
                <a16:creationId xmlns:a16="http://schemas.microsoft.com/office/drawing/2014/main" id="{9C5FE316-55CE-6648-B862-F1C984C069A6}"/>
              </a:ext>
            </a:extLst>
          </p:cNvPr>
          <p:cNvSpPr>
            <a:spLocks/>
          </p:cNvSpPr>
          <p:nvPr/>
        </p:nvSpPr>
        <p:spPr bwMode="auto">
          <a:xfrm>
            <a:off x="4071938" y="3994150"/>
            <a:ext cx="990600" cy="152400"/>
          </a:xfrm>
          <a:custGeom>
            <a:avLst/>
            <a:gdLst>
              <a:gd name="T0" fmla="*/ 960 w 960"/>
              <a:gd name="T1" fmla="*/ 0 h 144"/>
              <a:gd name="T2" fmla="*/ 672 w 960"/>
              <a:gd name="T3" fmla="*/ 48 h 144"/>
              <a:gd name="T4" fmla="*/ 192 w 960"/>
              <a:gd name="T5" fmla="*/ 48 h 144"/>
              <a:gd name="T6" fmla="*/ 0 w 960"/>
              <a:gd name="T7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0" h="144">
                <a:moveTo>
                  <a:pt x="960" y="0"/>
                </a:moveTo>
                <a:lnTo>
                  <a:pt x="672" y="48"/>
                </a:lnTo>
                <a:lnTo>
                  <a:pt x="192" y="48"/>
                </a:lnTo>
                <a:lnTo>
                  <a:pt x="0" y="144"/>
                </a:lnTo>
              </a:path>
            </a:pathLst>
          </a:custGeom>
          <a:noFill/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752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1029">
            <a:extLst>
              <a:ext uri="{FF2B5EF4-FFF2-40B4-BE49-F238E27FC236}">
                <a16:creationId xmlns:a16="http://schemas.microsoft.com/office/drawing/2014/main" id="{F21CE97F-9818-2244-BC95-1EC0ED006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650" y="666750"/>
            <a:ext cx="529709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it-IT" altLang="it-IT"/>
              <a:t>(</a:t>
            </a:r>
            <a:r>
              <a:rPr lang="it-IT" altLang="it-IT">
                <a:solidFill>
                  <a:srgbClr val="FF0000"/>
                </a:solidFill>
              </a:rPr>
              <a:t>modi naturali</a:t>
            </a:r>
            <a:r>
              <a:rPr lang="it-IT" altLang="it-IT"/>
              <a:t> dei sistemi a tempo discreto)</a:t>
            </a:r>
          </a:p>
        </p:txBody>
      </p:sp>
      <p:sp>
        <p:nvSpPr>
          <p:cNvPr id="43014" name="Rectangle 1030">
            <a:extLst>
              <a:ext uri="{FF2B5EF4-FFF2-40B4-BE49-F238E27FC236}">
                <a16:creationId xmlns:a16="http://schemas.microsoft.com/office/drawing/2014/main" id="{FFD0D9E2-63EB-C945-B64D-E4D0D64C8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850" y="4697413"/>
            <a:ext cx="6713538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/>
            <a:r>
              <a:rPr lang="it-IT" altLang="it-IT"/>
              <a:t>un </a:t>
            </a:r>
            <a:r>
              <a:rPr lang="it-IT" altLang="it-IT">
                <a:solidFill>
                  <a:srgbClr val="0033CC"/>
                </a:solidFill>
              </a:rPr>
              <a:t>polo reale semplice</a:t>
            </a:r>
            <a:endParaRPr lang="it-IT" altLang="it-IT"/>
          </a:p>
          <a:p>
            <a:pPr algn="l" eaLnBrk="0" hangingPunct="0"/>
            <a:r>
              <a:rPr lang="it-IT" altLang="it-IT"/>
              <a:t>non ha corrispettivo a tempo continuo</a:t>
            </a:r>
            <a:br>
              <a:rPr lang="it-IT" altLang="it-IT"/>
            </a:br>
            <a:r>
              <a:rPr lang="it-IT" altLang="it-IT"/>
              <a:t>Invece un polo doppio sì.</a:t>
            </a:r>
          </a:p>
        </p:txBody>
      </p:sp>
      <p:sp>
        <p:nvSpPr>
          <p:cNvPr id="43015" name="Rectangle 1031">
            <a:extLst>
              <a:ext uri="{FF2B5EF4-FFF2-40B4-BE49-F238E27FC236}">
                <a16:creationId xmlns:a16="http://schemas.microsoft.com/office/drawing/2014/main" id="{C97B44BC-83BA-0E44-B406-89BAC7E13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63" y="1438275"/>
            <a:ext cx="3210815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it-IT" altLang="it-IT">
                <a:solidFill>
                  <a:srgbClr val="0033CC"/>
                </a:solidFill>
              </a:rPr>
              <a:t>ritardo</a:t>
            </a:r>
            <a:br>
              <a:rPr lang="it-IT" altLang="it-IT"/>
            </a:br>
            <a:r>
              <a:rPr lang="it-IT" altLang="it-IT"/>
              <a:t>a tempo continuo richiede</a:t>
            </a:r>
          </a:p>
          <a:p>
            <a:pPr algn="l" eaLnBrk="0" hangingPunct="0"/>
            <a:r>
              <a:rPr lang="it-IT" altLang="it-IT"/>
              <a:t>F(s) trascendente</a:t>
            </a:r>
          </a:p>
        </p:txBody>
      </p:sp>
      <p:grpSp>
        <p:nvGrpSpPr>
          <p:cNvPr id="43020" name="Group 1036">
            <a:extLst>
              <a:ext uri="{FF2B5EF4-FFF2-40B4-BE49-F238E27FC236}">
                <a16:creationId xmlns:a16="http://schemas.microsoft.com/office/drawing/2014/main" id="{985E2408-67F9-A145-8766-7AEE6A9EF5C7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3803651"/>
            <a:ext cx="1620837" cy="627063"/>
            <a:chOff x="3410" y="2112"/>
            <a:chExt cx="766" cy="527"/>
          </a:xfrm>
        </p:grpSpPr>
        <p:sp>
          <p:nvSpPr>
            <p:cNvPr id="43016" name="Arc 1032">
              <a:extLst>
                <a:ext uri="{FF2B5EF4-FFF2-40B4-BE49-F238E27FC236}">
                  <a16:creationId xmlns:a16="http://schemas.microsoft.com/office/drawing/2014/main" id="{78221051-2175-AE4F-B6E4-7359CD68C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112"/>
              <a:ext cx="192" cy="3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762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43019" name="Group 1035">
              <a:extLst>
                <a:ext uri="{FF2B5EF4-FFF2-40B4-BE49-F238E27FC236}">
                  <a16:creationId xmlns:a16="http://schemas.microsoft.com/office/drawing/2014/main" id="{D2CA2BFA-ED75-3042-ABBD-1ED2AE02B0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0" y="2209"/>
              <a:ext cx="766" cy="430"/>
              <a:chOff x="3410" y="2209"/>
              <a:chExt cx="766" cy="430"/>
            </a:xfrm>
          </p:grpSpPr>
          <p:sp>
            <p:nvSpPr>
              <p:cNvPr id="43017" name="Line 1033">
                <a:extLst>
                  <a:ext uri="{FF2B5EF4-FFF2-40B4-BE49-F238E27FC236}">
                    <a16:creationId xmlns:a16="http://schemas.microsoft.com/office/drawing/2014/main" id="{FF066CC4-F1AE-ED49-A5A5-3B0859A57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4" y="2209"/>
                <a:ext cx="0" cy="4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18" name="Line 1034">
                <a:extLst>
                  <a:ext uri="{FF2B5EF4-FFF2-40B4-BE49-F238E27FC236}">
                    <a16:creationId xmlns:a16="http://schemas.microsoft.com/office/drawing/2014/main" id="{F23242C9-4949-4B4E-924C-7AC9D848D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0" y="2544"/>
                <a:ext cx="76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43074" name="Group 1090">
            <a:extLst>
              <a:ext uri="{FF2B5EF4-FFF2-40B4-BE49-F238E27FC236}">
                <a16:creationId xmlns:a16="http://schemas.microsoft.com/office/drawing/2014/main" id="{4BBCF1B8-003D-4A46-A842-E96112350047}"/>
              </a:ext>
            </a:extLst>
          </p:cNvPr>
          <p:cNvGrpSpPr>
            <a:grpSpLocks/>
          </p:cNvGrpSpPr>
          <p:nvPr/>
        </p:nvGrpSpPr>
        <p:grpSpPr bwMode="auto">
          <a:xfrm>
            <a:off x="6754814" y="3917951"/>
            <a:ext cx="1620837" cy="512763"/>
            <a:chOff x="2471" y="3291"/>
            <a:chExt cx="766" cy="430"/>
          </a:xfrm>
        </p:grpSpPr>
        <p:sp>
          <p:nvSpPr>
            <p:cNvPr id="43021" name="Line 1037">
              <a:extLst>
                <a:ext uri="{FF2B5EF4-FFF2-40B4-BE49-F238E27FC236}">
                  <a16:creationId xmlns:a16="http://schemas.microsoft.com/office/drawing/2014/main" id="{C71AA875-62B6-5741-895B-B975879761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5" y="3291"/>
              <a:ext cx="0" cy="4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22" name="Line 1038">
              <a:extLst>
                <a:ext uri="{FF2B5EF4-FFF2-40B4-BE49-F238E27FC236}">
                  <a16:creationId xmlns:a16="http://schemas.microsoft.com/office/drawing/2014/main" id="{9C339045-55A6-9B4E-9F73-AE2919ABF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1" y="3626"/>
              <a:ext cx="7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24" name="Line 1040">
              <a:extLst>
                <a:ext uri="{FF2B5EF4-FFF2-40B4-BE49-F238E27FC236}">
                  <a16:creationId xmlns:a16="http://schemas.microsoft.com/office/drawing/2014/main" id="{64364612-E316-1A4B-AA12-6E229E141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7" y="3482"/>
              <a:ext cx="43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3029" name="Group 1045">
            <a:extLst>
              <a:ext uri="{FF2B5EF4-FFF2-40B4-BE49-F238E27FC236}">
                <a16:creationId xmlns:a16="http://schemas.microsoft.com/office/drawing/2014/main" id="{3C5658E5-F3CE-7640-875F-45D3195AA1E7}"/>
              </a:ext>
            </a:extLst>
          </p:cNvPr>
          <p:cNvGrpSpPr>
            <a:grpSpLocks/>
          </p:cNvGrpSpPr>
          <p:nvPr/>
        </p:nvGrpSpPr>
        <p:grpSpPr bwMode="auto">
          <a:xfrm>
            <a:off x="4824414" y="3917951"/>
            <a:ext cx="1620837" cy="512763"/>
            <a:chOff x="1586" y="2209"/>
            <a:chExt cx="766" cy="430"/>
          </a:xfrm>
        </p:grpSpPr>
        <p:sp>
          <p:nvSpPr>
            <p:cNvPr id="43026" name="Line 1042">
              <a:extLst>
                <a:ext uri="{FF2B5EF4-FFF2-40B4-BE49-F238E27FC236}">
                  <a16:creationId xmlns:a16="http://schemas.microsoft.com/office/drawing/2014/main" id="{41100523-6419-A842-AED4-ADF01647AE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209"/>
              <a:ext cx="0" cy="4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27" name="Line 1043">
              <a:extLst>
                <a:ext uri="{FF2B5EF4-FFF2-40B4-BE49-F238E27FC236}">
                  <a16:creationId xmlns:a16="http://schemas.microsoft.com/office/drawing/2014/main" id="{6D02F051-EA5D-F949-A5C9-54A76B1BA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6" y="2544"/>
              <a:ext cx="7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28" name="Arc 1044">
              <a:extLst>
                <a:ext uri="{FF2B5EF4-FFF2-40B4-BE49-F238E27FC236}">
                  <a16:creationId xmlns:a16="http://schemas.microsoft.com/office/drawing/2014/main" id="{EF47A41B-32B2-B741-8DD5-68708A9400BD}"/>
                </a:ext>
              </a:extLst>
            </p:cNvPr>
            <p:cNvSpPr>
              <a:spLocks/>
            </p:cNvSpPr>
            <p:nvPr/>
          </p:nvSpPr>
          <p:spPr bwMode="auto">
            <a:xfrm rot="5280000">
              <a:off x="1804" y="2286"/>
              <a:ext cx="146" cy="373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762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3038" name="Group 1054">
            <a:extLst>
              <a:ext uri="{FF2B5EF4-FFF2-40B4-BE49-F238E27FC236}">
                <a16:creationId xmlns:a16="http://schemas.microsoft.com/office/drawing/2014/main" id="{97180DAC-B844-9647-A768-4CF9B1208CB7}"/>
              </a:ext>
            </a:extLst>
          </p:cNvPr>
          <p:cNvGrpSpPr>
            <a:grpSpLocks/>
          </p:cNvGrpSpPr>
          <p:nvPr/>
        </p:nvGrpSpPr>
        <p:grpSpPr bwMode="auto">
          <a:xfrm>
            <a:off x="2081214" y="3917950"/>
            <a:ext cx="1620837" cy="528638"/>
            <a:chOff x="290" y="2209"/>
            <a:chExt cx="766" cy="443"/>
          </a:xfrm>
        </p:grpSpPr>
        <p:grpSp>
          <p:nvGrpSpPr>
            <p:cNvPr id="43032" name="Group 1048">
              <a:extLst>
                <a:ext uri="{FF2B5EF4-FFF2-40B4-BE49-F238E27FC236}">
                  <a16:creationId xmlns:a16="http://schemas.microsoft.com/office/drawing/2014/main" id="{6145A0F2-AF94-2D42-B4A0-BEAF7832D1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2209"/>
              <a:ext cx="766" cy="430"/>
              <a:chOff x="290" y="2209"/>
              <a:chExt cx="766" cy="430"/>
            </a:xfrm>
          </p:grpSpPr>
          <p:sp>
            <p:nvSpPr>
              <p:cNvPr id="43030" name="Line 1046">
                <a:extLst>
                  <a:ext uri="{FF2B5EF4-FFF2-40B4-BE49-F238E27FC236}">
                    <a16:creationId xmlns:a16="http://schemas.microsoft.com/office/drawing/2014/main" id="{38F8064B-3AE3-004B-8B00-6F573912C6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" y="2209"/>
                <a:ext cx="0" cy="4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31" name="Line 1047">
                <a:extLst>
                  <a:ext uri="{FF2B5EF4-FFF2-40B4-BE49-F238E27FC236}">
                    <a16:creationId xmlns:a16="http://schemas.microsoft.com/office/drawing/2014/main" id="{ACBE29B4-2BA7-A34A-B05F-3628DA6FA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" y="2544"/>
                <a:ext cx="76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43033" name="Oval 1049">
              <a:extLst>
                <a:ext uri="{FF2B5EF4-FFF2-40B4-BE49-F238E27FC236}">
                  <a16:creationId xmlns:a16="http://schemas.microsoft.com/office/drawing/2014/main" id="{91F3170A-7522-E246-9F7C-622CD341D8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74" y="2615"/>
              <a:ext cx="41" cy="3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34" name="Oval 1050">
              <a:extLst>
                <a:ext uri="{FF2B5EF4-FFF2-40B4-BE49-F238E27FC236}">
                  <a16:creationId xmlns:a16="http://schemas.microsoft.com/office/drawing/2014/main" id="{A120BDF3-FEFF-F847-9C3F-57AB6D91416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56" y="2456"/>
              <a:ext cx="42" cy="3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35" name="Oval 1051">
              <a:extLst>
                <a:ext uri="{FF2B5EF4-FFF2-40B4-BE49-F238E27FC236}">
                  <a16:creationId xmlns:a16="http://schemas.microsoft.com/office/drawing/2014/main" id="{F1C3CA4F-C761-4448-9C79-CFEEF35C90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65" y="2579"/>
              <a:ext cx="41" cy="3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36" name="Oval 1052">
              <a:extLst>
                <a:ext uri="{FF2B5EF4-FFF2-40B4-BE49-F238E27FC236}">
                  <a16:creationId xmlns:a16="http://schemas.microsoft.com/office/drawing/2014/main" id="{F19CD8DF-37D9-8148-B468-71A9673E5A4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78" y="2486"/>
              <a:ext cx="41" cy="3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37" name="Oval 1053">
              <a:extLst>
                <a:ext uri="{FF2B5EF4-FFF2-40B4-BE49-F238E27FC236}">
                  <a16:creationId xmlns:a16="http://schemas.microsoft.com/office/drawing/2014/main" id="{497AEBB4-4E41-744B-857F-76BAB3AA4B5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71" y="2550"/>
              <a:ext cx="41" cy="3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43039" name="Line 1055">
            <a:extLst>
              <a:ext uri="{FF2B5EF4-FFF2-40B4-BE49-F238E27FC236}">
                <a16:creationId xmlns:a16="http://schemas.microsoft.com/office/drawing/2014/main" id="{59CDB4A7-E101-3A4B-A733-5EFC50648C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53388" y="1366838"/>
            <a:ext cx="0" cy="969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40" name="Line 1056">
            <a:extLst>
              <a:ext uri="{FF2B5EF4-FFF2-40B4-BE49-F238E27FC236}">
                <a16:creationId xmlns:a16="http://schemas.microsoft.com/office/drawing/2014/main" id="{0194BDAE-360C-3341-AFCE-C841FCFE1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3363" y="1958975"/>
            <a:ext cx="1949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41" name="Freeform 1057">
            <a:extLst>
              <a:ext uri="{FF2B5EF4-FFF2-40B4-BE49-F238E27FC236}">
                <a16:creationId xmlns:a16="http://schemas.microsoft.com/office/drawing/2014/main" id="{39BC12B6-A8AF-3B49-89A8-9792FCDFD1E3}"/>
              </a:ext>
            </a:extLst>
          </p:cNvPr>
          <p:cNvSpPr>
            <a:spLocks/>
          </p:cNvSpPr>
          <p:nvPr/>
        </p:nvSpPr>
        <p:spPr bwMode="auto">
          <a:xfrm>
            <a:off x="8091488" y="1665288"/>
            <a:ext cx="1714500" cy="438150"/>
          </a:xfrm>
          <a:custGeom>
            <a:avLst/>
            <a:gdLst>
              <a:gd name="T0" fmla="*/ 0 w 810"/>
              <a:gd name="T1" fmla="*/ 76 h 368"/>
              <a:gd name="T2" fmla="*/ 17 w 810"/>
              <a:gd name="T3" fmla="*/ 38 h 368"/>
              <a:gd name="T4" fmla="*/ 40 w 810"/>
              <a:gd name="T5" fmla="*/ 12 h 368"/>
              <a:gd name="T6" fmla="*/ 52 w 810"/>
              <a:gd name="T7" fmla="*/ 0 h 368"/>
              <a:gd name="T8" fmla="*/ 69 w 810"/>
              <a:gd name="T9" fmla="*/ 0 h 368"/>
              <a:gd name="T10" fmla="*/ 92 w 810"/>
              <a:gd name="T11" fmla="*/ 6 h 368"/>
              <a:gd name="T12" fmla="*/ 115 w 810"/>
              <a:gd name="T13" fmla="*/ 19 h 368"/>
              <a:gd name="T14" fmla="*/ 144 w 810"/>
              <a:gd name="T15" fmla="*/ 44 h 368"/>
              <a:gd name="T16" fmla="*/ 179 w 810"/>
              <a:gd name="T17" fmla="*/ 88 h 368"/>
              <a:gd name="T18" fmla="*/ 214 w 810"/>
              <a:gd name="T19" fmla="*/ 139 h 368"/>
              <a:gd name="T20" fmla="*/ 248 w 810"/>
              <a:gd name="T21" fmla="*/ 196 h 368"/>
              <a:gd name="T22" fmla="*/ 289 w 810"/>
              <a:gd name="T23" fmla="*/ 253 h 368"/>
              <a:gd name="T24" fmla="*/ 329 w 810"/>
              <a:gd name="T25" fmla="*/ 303 h 368"/>
              <a:gd name="T26" fmla="*/ 364 w 810"/>
              <a:gd name="T27" fmla="*/ 341 h 368"/>
              <a:gd name="T28" fmla="*/ 404 w 810"/>
              <a:gd name="T29" fmla="*/ 360 h 368"/>
              <a:gd name="T30" fmla="*/ 445 w 810"/>
              <a:gd name="T31" fmla="*/ 367 h 368"/>
              <a:gd name="T32" fmla="*/ 480 w 810"/>
              <a:gd name="T33" fmla="*/ 354 h 368"/>
              <a:gd name="T34" fmla="*/ 520 w 810"/>
              <a:gd name="T35" fmla="*/ 329 h 368"/>
              <a:gd name="T36" fmla="*/ 560 w 810"/>
              <a:gd name="T37" fmla="*/ 297 h 368"/>
              <a:gd name="T38" fmla="*/ 636 w 810"/>
              <a:gd name="T39" fmla="*/ 234 h 368"/>
              <a:gd name="T40" fmla="*/ 665 w 810"/>
              <a:gd name="T41" fmla="*/ 208 h 368"/>
              <a:gd name="T42" fmla="*/ 693 w 810"/>
              <a:gd name="T43" fmla="*/ 190 h 368"/>
              <a:gd name="T44" fmla="*/ 740 w 810"/>
              <a:gd name="T45" fmla="*/ 177 h 368"/>
              <a:gd name="T46" fmla="*/ 769 w 810"/>
              <a:gd name="T47" fmla="*/ 171 h 368"/>
              <a:gd name="T48" fmla="*/ 792 w 810"/>
              <a:gd name="T49" fmla="*/ 177 h 368"/>
              <a:gd name="T50" fmla="*/ 809 w 810"/>
              <a:gd name="T51" fmla="*/ 190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10" h="368">
                <a:moveTo>
                  <a:pt x="0" y="76"/>
                </a:moveTo>
                <a:lnTo>
                  <a:pt x="17" y="38"/>
                </a:lnTo>
                <a:lnTo>
                  <a:pt x="40" y="12"/>
                </a:lnTo>
                <a:lnTo>
                  <a:pt x="52" y="0"/>
                </a:lnTo>
                <a:lnTo>
                  <a:pt x="69" y="0"/>
                </a:lnTo>
                <a:lnTo>
                  <a:pt x="92" y="6"/>
                </a:lnTo>
                <a:lnTo>
                  <a:pt x="115" y="19"/>
                </a:lnTo>
                <a:lnTo>
                  <a:pt x="144" y="44"/>
                </a:lnTo>
                <a:lnTo>
                  <a:pt x="179" y="88"/>
                </a:lnTo>
                <a:lnTo>
                  <a:pt x="214" y="139"/>
                </a:lnTo>
                <a:lnTo>
                  <a:pt x="248" y="196"/>
                </a:lnTo>
                <a:lnTo>
                  <a:pt x="289" y="253"/>
                </a:lnTo>
                <a:lnTo>
                  <a:pt x="329" y="303"/>
                </a:lnTo>
                <a:lnTo>
                  <a:pt x="364" y="341"/>
                </a:lnTo>
                <a:lnTo>
                  <a:pt x="404" y="360"/>
                </a:lnTo>
                <a:lnTo>
                  <a:pt x="445" y="367"/>
                </a:lnTo>
                <a:lnTo>
                  <a:pt x="480" y="354"/>
                </a:lnTo>
                <a:lnTo>
                  <a:pt x="520" y="329"/>
                </a:lnTo>
                <a:lnTo>
                  <a:pt x="560" y="297"/>
                </a:lnTo>
                <a:lnTo>
                  <a:pt x="636" y="234"/>
                </a:lnTo>
                <a:lnTo>
                  <a:pt x="665" y="208"/>
                </a:lnTo>
                <a:lnTo>
                  <a:pt x="693" y="190"/>
                </a:lnTo>
                <a:lnTo>
                  <a:pt x="740" y="177"/>
                </a:lnTo>
                <a:lnTo>
                  <a:pt x="769" y="171"/>
                </a:lnTo>
                <a:lnTo>
                  <a:pt x="792" y="177"/>
                </a:lnTo>
                <a:lnTo>
                  <a:pt x="809" y="190"/>
                </a:lnTo>
              </a:path>
            </a:pathLst>
          </a:custGeom>
          <a:noFill/>
          <a:ln w="7620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43052" name="Group 1068">
            <a:extLst>
              <a:ext uri="{FF2B5EF4-FFF2-40B4-BE49-F238E27FC236}">
                <a16:creationId xmlns:a16="http://schemas.microsoft.com/office/drawing/2014/main" id="{26283223-20EF-BF43-ADF5-8AF6A5A38E39}"/>
              </a:ext>
            </a:extLst>
          </p:cNvPr>
          <p:cNvGrpSpPr>
            <a:grpSpLocks/>
          </p:cNvGrpSpPr>
          <p:nvPr/>
        </p:nvGrpSpPr>
        <p:grpSpPr bwMode="auto">
          <a:xfrm>
            <a:off x="2036764" y="846139"/>
            <a:ext cx="1620837" cy="511175"/>
            <a:chOff x="1106" y="3937"/>
            <a:chExt cx="766" cy="430"/>
          </a:xfrm>
        </p:grpSpPr>
        <p:grpSp>
          <p:nvGrpSpPr>
            <p:cNvPr id="43045" name="Group 1061">
              <a:extLst>
                <a:ext uri="{FF2B5EF4-FFF2-40B4-BE49-F238E27FC236}">
                  <a16:creationId xmlns:a16="http://schemas.microsoft.com/office/drawing/2014/main" id="{50690658-1DCF-4A45-8B48-EE2C32E98F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6" y="3937"/>
              <a:ext cx="766" cy="430"/>
              <a:chOff x="1106" y="3937"/>
              <a:chExt cx="766" cy="430"/>
            </a:xfrm>
          </p:grpSpPr>
          <p:sp>
            <p:nvSpPr>
              <p:cNvPr id="43043" name="Line 1059">
                <a:extLst>
                  <a:ext uri="{FF2B5EF4-FFF2-40B4-BE49-F238E27FC236}">
                    <a16:creationId xmlns:a16="http://schemas.microsoft.com/office/drawing/2014/main" id="{CD8F6CC2-A045-744A-BFF2-5F27E79B1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0" y="3937"/>
                <a:ext cx="0" cy="4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44" name="Line 1060">
                <a:extLst>
                  <a:ext uri="{FF2B5EF4-FFF2-40B4-BE49-F238E27FC236}">
                    <a16:creationId xmlns:a16="http://schemas.microsoft.com/office/drawing/2014/main" id="{8E2382B7-8F78-AC4D-8F37-2D5D2D3FCA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6" y="4272"/>
                <a:ext cx="76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43046" name="Oval 1062">
              <a:extLst>
                <a:ext uri="{FF2B5EF4-FFF2-40B4-BE49-F238E27FC236}">
                  <a16:creationId xmlns:a16="http://schemas.microsoft.com/office/drawing/2014/main" id="{406BC360-7A16-AD49-9190-36A445AC7C5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82" y="4248"/>
              <a:ext cx="41" cy="3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47" name="Oval 1063">
              <a:extLst>
                <a:ext uri="{FF2B5EF4-FFF2-40B4-BE49-F238E27FC236}">
                  <a16:creationId xmlns:a16="http://schemas.microsoft.com/office/drawing/2014/main" id="{86119E3F-6E4E-5F42-947F-33BB5CE26CD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94" y="4046"/>
              <a:ext cx="42" cy="3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48" name="Oval 1064">
              <a:extLst>
                <a:ext uri="{FF2B5EF4-FFF2-40B4-BE49-F238E27FC236}">
                  <a16:creationId xmlns:a16="http://schemas.microsoft.com/office/drawing/2014/main" id="{69D629F8-71ED-FB4E-90A6-EC646EA5B7E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86" y="4242"/>
              <a:ext cx="41" cy="3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49" name="Oval 1065">
              <a:extLst>
                <a:ext uri="{FF2B5EF4-FFF2-40B4-BE49-F238E27FC236}">
                  <a16:creationId xmlns:a16="http://schemas.microsoft.com/office/drawing/2014/main" id="{5239C427-6BBC-0446-B729-69E41A658DF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04" y="4244"/>
              <a:ext cx="41" cy="3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50" name="Oval 1066">
              <a:extLst>
                <a:ext uri="{FF2B5EF4-FFF2-40B4-BE49-F238E27FC236}">
                  <a16:creationId xmlns:a16="http://schemas.microsoft.com/office/drawing/2014/main" id="{D8F379DE-7617-C848-9FF2-47553981464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717" y="4254"/>
              <a:ext cx="41" cy="3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51" name="Oval 1067">
              <a:extLst>
                <a:ext uri="{FF2B5EF4-FFF2-40B4-BE49-F238E27FC236}">
                  <a16:creationId xmlns:a16="http://schemas.microsoft.com/office/drawing/2014/main" id="{7F37B775-AF66-CD4D-A3EC-864E76EFE78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606" y="4250"/>
              <a:ext cx="41" cy="3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43053" name="Line 1069">
            <a:extLst>
              <a:ext uri="{FF2B5EF4-FFF2-40B4-BE49-F238E27FC236}">
                <a16:creationId xmlns:a16="http://schemas.microsoft.com/office/drawing/2014/main" id="{07DA945F-6C99-0446-AAF2-02E69DCE0A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4064" y="2432050"/>
            <a:ext cx="1587" cy="154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54" name="Line 1070">
            <a:extLst>
              <a:ext uri="{FF2B5EF4-FFF2-40B4-BE49-F238E27FC236}">
                <a16:creationId xmlns:a16="http://schemas.microsoft.com/office/drawing/2014/main" id="{BA5ACE8E-1E49-6343-8759-D04854592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9614" y="3175000"/>
            <a:ext cx="29416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55" name="Oval 1071">
            <a:extLst>
              <a:ext uri="{FF2B5EF4-FFF2-40B4-BE49-F238E27FC236}">
                <a16:creationId xmlns:a16="http://schemas.microsoft.com/office/drawing/2014/main" id="{D96004CD-D168-6A42-ACAB-A6C049BC8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2590800"/>
            <a:ext cx="1473200" cy="125888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56" name="Oval 1072">
            <a:extLst>
              <a:ext uri="{FF2B5EF4-FFF2-40B4-BE49-F238E27FC236}">
                <a16:creationId xmlns:a16="http://schemas.microsoft.com/office/drawing/2014/main" id="{ED88A103-4038-A04B-9F7D-29C31B7430F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29250" y="3152775"/>
            <a:ext cx="88900" cy="4445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57" name="Oval 1073">
            <a:extLst>
              <a:ext uri="{FF2B5EF4-FFF2-40B4-BE49-F238E27FC236}">
                <a16:creationId xmlns:a16="http://schemas.microsoft.com/office/drawing/2014/main" id="{C1F60112-9659-F64A-A1D7-B1C22A16C5B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153150" y="3152775"/>
            <a:ext cx="88900" cy="4445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58" name="Oval 1074">
            <a:extLst>
              <a:ext uri="{FF2B5EF4-FFF2-40B4-BE49-F238E27FC236}">
                <a16:creationId xmlns:a16="http://schemas.microsoft.com/office/drawing/2014/main" id="{288937D6-3975-2743-8926-5C107F95829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84850" y="3152775"/>
            <a:ext cx="88900" cy="4445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59" name="Oval 1075">
            <a:extLst>
              <a:ext uri="{FF2B5EF4-FFF2-40B4-BE49-F238E27FC236}">
                <a16:creationId xmlns:a16="http://schemas.microsoft.com/office/drawing/2014/main" id="{CC0FCE6A-366C-3E4F-B01C-26A7763EBD1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534150" y="3152775"/>
            <a:ext cx="88900" cy="4445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60" name="Oval 1076">
            <a:extLst>
              <a:ext uri="{FF2B5EF4-FFF2-40B4-BE49-F238E27FC236}">
                <a16:creationId xmlns:a16="http://schemas.microsoft.com/office/drawing/2014/main" id="{BC86D4B4-871D-F145-834F-4FD0DC65BD2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877050" y="3152775"/>
            <a:ext cx="88900" cy="4445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61" name="Oval 1077">
            <a:extLst>
              <a:ext uri="{FF2B5EF4-FFF2-40B4-BE49-F238E27FC236}">
                <a16:creationId xmlns:a16="http://schemas.microsoft.com/office/drawing/2014/main" id="{5340E136-E258-E645-9767-4CD7EB115E3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330950" y="3003551"/>
            <a:ext cx="88900" cy="4286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62" name="Oval 1078">
            <a:extLst>
              <a:ext uri="{FF2B5EF4-FFF2-40B4-BE49-F238E27FC236}">
                <a16:creationId xmlns:a16="http://schemas.microsoft.com/office/drawing/2014/main" id="{E0262099-3654-4745-9EAC-A7B6C34FCDF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330950" y="3294063"/>
            <a:ext cx="88900" cy="4445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63" name="Oval 1079">
            <a:extLst>
              <a:ext uri="{FF2B5EF4-FFF2-40B4-BE49-F238E27FC236}">
                <a16:creationId xmlns:a16="http://schemas.microsoft.com/office/drawing/2014/main" id="{D006D409-733A-8F4C-82F6-A26710C8E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50" y="2981326"/>
            <a:ext cx="203200" cy="37941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65" name="Freeform 1081">
            <a:extLst>
              <a:ext uri="{FF2B5EF4-FFF2-40B4-BE49-F238E27FC236}">
                <a16:creationId xmlns:a16="http://schemas.microsoft.com/office/drawing/2014/main" id="{A69918A4-E33B-7F40-98F7-599E113AAB78}"/>
              </a:ext>
            </a:extLst>
          </p:cNvPr>
          <p:cNvSpPr>
            <a:spLocks/>
          </p:cNvSpPr>
          <p:nvPr/>
        </p:nvSpPr>
        <p:spPr bwMode="auto">
          <a:xfrm>
            <a:off x="6954839" y="3232150"/>
            <a:ext cx="2136775" cy="458788"/>
          </a:xfrm>
          <a:custGeom>
            <a:avLst/>
            <a:gdLst>
              <a:gd name="T0" fmla="*/ 0 w 1009"/>
              <a:gd name="T1" fmla="*/ 0 h 385"/>
              <a:gd name="T2" fmla="*/ 17 w 1009"/>
              <a:gd name="T3" fmla="*/ 55 h 385"/>
              <a:gd name="T4" fmla="*/ 40 w 1009"/>
              <a:gd name="T5" fmla="*/ 106 h 385"/>
              <a:gd name="T6" fmla="*/ 63 w 1009"/>
              <a:gd name="T7" fmla="*/ 129 h 385"/>
              <a:gd name="T8" fmla="*/ 86 w 1009"/>
              <a:gd name="T9" fmla="*/ 152 h 385"/>
              <a:gd name="T10" fmla="*/ 121 w 1009"/>
              <a:gd name="T11" fmla="*/ 171 h 385"/>
              <a:gd name="T12" fmla="*/ 167 w 1009"/>
              <a:gd name="T13" fmla="*/ 190 h 385"/>
              <a:gd name="T14" fmla="*/ 224 w 1009"/>
              <a:gd name="T15" fmla="*/ 207 h 385"/>
              <a:gd name="T16" fmla="*/ 299 w 1009"/>
              <a:gd name="T17" fmla="*/ 216 h 385"/>
              <a:gd name="T18" fmla="*/ 386 w 1009"/>
              <a:gd name="T19" fmla="*/ 226 h 385"/>
              <a:gd name="T20" fmla="*/ 472 w 1009"/>
              <a:gd name="T21" fmla="*/ 236 h 385"/>
              <a:gd name="T22" fmla="*/ 564 w 1009"/>
              <a:gd name="T23" fmla="*/ 242 h 385"/>
              <a:gd name="T24" fmla="*/ 645 w 1009"/>
              <a:gd name="T25" fmla="*/ 248 h 385"/>
              <a:gd name="T26" fmla="*/ 720 w 1009"/>
              <a:gd name="T27" fmla="*/ 258 h 385"/>
              <a:gd name="T28" fmla="*/ 783 w 1009"/>
              <a:gd name="T29" fmla="*/ 268 h 385"/>
              <a:gd name="T30" fmla="*/ 829 w 1009"/>
              <a:gd name="T31" fmla="*/ 281 h 385"/>
              <a:gd name="T32" fmla="*/ 870 w 1009"/>
              <a:gd name="T33" fmla="*/ 294 h 385"/>
              <a:gd name="T34" fmla="*/ 904 w 1009"/>
              <a:gd name="T35" fmla="*/ 307 h 385"/>
              <a:gd name="T36" fmla="*/ 933 w 1009"/>
              <a:gd name="T37" fmla="*/ 323 h 385"/>
              <a:gd name="T38" fmla="*/ 973 w 1009"/>
              <a:gd name="T39" fmla="*/ 352 h 385"/>
              <a:gd name="T40" fmla="*/ 1008 w 1009"/>
              <a:gd name="T41" fmla="*/ 384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9" h="385">
                <a:moveTo>
                  <a:pt x="0" y="0"/>
                </a:moveTo>
                <a:lnTo>
                  <a:pt x="17" y="55"/>
                </a:lnTo>
                <a:lnTo>
                  <a:pt x="40" y="106"/>
                </a:lnTo>
                <a:lnTo>
                  <a:pt x="63" y="129"/>
                </a:lnTo>
                <a:lnTo>
                  <a:pt x="86" y="152"/>
                </a:lnTo>
                <a:lnTo>
                  <a:pt x="121" y="171"/>
                </a:lnTo>
                <a:lnTo>
                  <a:pt x="167" y="190"/>
                </a:lnTo>
                <a:lnTo>
                  <a:pt x="224" y="207"/>
                </a:lnTo>
                <a:lnTo>
                  <a:pt x="299" y="216"/>
                </a:lnTo>
                <a:lnTo>
                  <a:pt x="386" y="226"/>
                </a:lnTo>
                <a:lnTo>
                  <a:pt x="472" y="236"/>
                </a:lnTo>
                <a:lnTo>
                  <a:pt x="564" y="242"/>
                </a:lnTo>
                <a:lnTo>
                  <a:pt x="645" y="248"/>
                </a:lnTo>
                <a:lnTo>
                  <a:pt x="720" y="258"/>
                </a:lnTo>
                <a:lnTo>
                  <a:pt x="783" y="268"/>
                </a:lnTo>
                <a:lnTo>
                  <a:pt x="829" y="281"/>
                </a:lnTo>
                <a:lnTo>
                  <a:pt x="870" y="294"/>
                </a:lnTo>
                <a:lnTo>
                  <a:pt x="904" y="307"/>
                </a:lnTo>
                <a:lnTo>
                  <a:pt x="933" y="323"/>
                </a:lnTo>
                <a:lnTo>
                  <a:pt x="973" y="352"/>
                </a:lnTo>
                <a:lnTo>
                  <a:pt x="1008" y="384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66" name="Freeform 1082">
            <a:extLst>
              <a:ext uri="{FF2B5EF4-FFF2-40B4-BE49-F238E27FC236}">
                <a16:creationId xmlns:a16="http://schemas.microsoft.com/office/drawing/2014/main" id="{4D94760A-4176-904D-BE72-135094001C47}"/>
              </a:ext>
            </a:extLst>
          </p:cNvPr>
          <p:cNvSpPr>
            <a:spLocks/>
          </p:cNvSpPr>
          <p:nvPr/>
        </p:nvSpPr>
        <p:spPr bwMode="auto">
          <a:xfrm>
            <a:off x="6648451" y="3232150"/>
            <a:ext cx="512763" cy="687388"/>
          </a:xfrm>
          <a:custGeom>
            <a:avLst/>
            <a:gdLst>
              <a:gd name="T0" fmla="*/ 0 w 242"/>
              <a:gd name="T1" fmla="*/ 0 h 577"/>
              <a:gd name="T2" fmla="*/ 4 w 242"/>
              <a:gd name="T3" fmla="*/ 81 h 577"/>
              <a:gd name="T4" fmla="*/ 9 w 242"/>
              <a:gd name="T5" fmla="*/ 159 h 577"/>
              <a:gd name="T6" fmla="*/ 22 w 242"/>
              <a:gd name="T7" fmla="*/ 230 h 577"/>
              <a:gd name="T8" fmla="*/ 30 w 242"/>
              <a:gd name="T9" fmla="*/ 258 h 577"/>
              <a:gd name="T10" fmla="*/ 39 w 242"/>
              <a:gd name="T11" fmla="*/ 286 h 577"/>
              <a:gd name="T12" fmla="*/ 52 w 242"/>
              <a:gd name="T13" fmla="*/ 307 h 577"/>
              <a:gd name="T14" fmla="*/ 69 w 242"/>
              <a:gd name="T15" fmla="*/ 325 h 577"/>
              <a:gd name="T16" fmla="*/ 90 w 242"/>
              <a:gd name="T17" fmla="*/ 339 h 577"/>
              <a:gd name="T18" fmla="*/ 112 w 242"/>
              <a:gd name="T19" fmla="*/ 350 h 577"/>
              <a:gd name="T20" fmla="*/ 155 w 242"/>
              <a:gd name="T21" fmla="*/ 375 h 577"/>
              <a:gd name="T22" fmla="*/ 172 w 242"/>
              <a:gd name="T23" fmla="*/ 385 h 577"/>
              <a:gd name="T24" fmla="*/ 185 w 242"/>
              <a:gd name="T25" fmla="*/ 403 h 577"/>
              <a:gd name="T26" fmla="*/ 207 w 242"/>
              <a:gd name="T27" fmla="*/ 442 h 577"/>
              <a:gd name="T28" fmla="*/ 219 w 242"/>
              <a:gd name="T29" fmla="*/ 484 h 577"/>
              <a:gd name="T30" fmla="*/ 241 w 242"/>
              <a:gd name="T31" fmla="*/ 576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2" h="577">
                <a:moveTo>
                  <a:pt x="0" y="0"/>
                </a:moveTo>
                <a:lnTo>
                  <a:pt x="4" y="81"/>
                </a:lnTo>
                <a:lnTo>
                  <a:pt x="9" y="159"/>
                </a:lnTo>
                <a:lnTo>
                  <a:pt x="22" y="230"/>
                </a:lnTo>
                <a:lnTo>
                  <a:pt x="30" y="258"/>
                </a:lnTo>
                <a:lnTo>
                  <a:pt x="39" y="286"/>
                </a:lnTo>
                <a:lnTo>
                  <a:pt x="52" y="307"/>
                </a:lnTo>
                <a:lnTo>
                  <a:pt x="69" y="325"/>
                </a:lnTo>
                <a:lnTo>
                  <a:pt x="90" y="339"/>
                </a:lnTo>
                <a:lnTo>
                  <a:pt x="112" y="350"/>
                </a:lnTo>
                <a:lnTo>
                  <a:pt x="155" y="375"/>
                </a:lnTo>
                <a:lnTo>
                  <a:pt x="172" y="385"/>
                </a:lnTo>
                <a:lnTo>
                  <a:pt x="185" y="403"/>
                </a:lnTo>
                <a:lnTo>
                  <a:pt x="207" y="442"/>
                </a:lnTo>
                <a:lnTo>
                  <a:pt x="219" y="484"/>
                </a:lnTo>
                <a:lnTo>
                  <a:pt x="241" y="576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67" name="Freeform 1083">
            <a:extLst>
              <a:ext uri="{FF2B5EF4-FFF2-40B4-BE49-F238E27FC236}">
                <a16:creationId xmlns:a16="http://schemas.microsoft.com/office/drawing/2014/main" id="{25FC41CF-F787-E148-81BC-453BC221C6AA}"/>
              </a:ext>
            </a:extLst>
          </p:cNvPr>
          <p:cNvSpPr>
            <a:spLocks/>
          </p:cNvSpPr>
          <p:nvPr/>
        </p:nvSpPr>
        <p:spPr bwMode="auto">
          <a:xfrm>
            <a:off x="5226051" y="3232150"/>
            <a:ext cx="969963" cy="744538"/>
          </a:xfrm>
          <a:custGeom>
            <a:avLst/>
            <a:gdLst>
              <a:gd name="T0" fmla="*/ 457 w 458"/>
              <a:gd name="T1" fmla="*/ 0 h 626"/>
              <a:gd name="T2" fmla="*/ 450 w 458"/>
              <a:gd name="T3" fmla="*/ 91 h 626"/>
              <a:gd name="T4" fmla="*/ 436 w 458"/>
              <a:gd name="T5" fmla="*/ 174 h 626"/>
              <a:gd name="T6" fmla="*/ 428 w 458"/>
              <a:gd name="T7" fmla="*/ 213 h 626"/>
              <a:gd name="T8" fmla="*/ 414 w 458"/>
              <a:gd name="T9" fmla="*/ 249 h 626"/>
              <a:gd name="T10" fmla="*/ 400 w 458"/>
              <a:gd name="T11" fmla="*/ 282 h 626"/>
              <a:gd name="T12" fmla="*/ 378 w 458"/>
              <a:gd name="T13" fmla="*/ 311 h 626"/>
              <a:gd name="T14" fmla="*/ 353 w 458"/>
              <a:gd name="T15" fmla="*/ 336 h 626"/>
              <a:gd name="T16" fmla="*/ 321 w 458"/>
              <a:gd name="T17" fmla="*/ 354 h 626"/>
              <a:gd name="T18" fmla="*/ 282 w 458"/>
              <a:gd name="T19" fmla="*/ 372 h 626"/>
              <a:gd name="T20" fmla="*/ 243 w 458"/>
              <a:gd name="T21" fmla="*/ 383 h 626"/>
              <a:gd name="T22" fmla="*/ 200 w 458"/>
              <a:gd name="T23" fmla="*/ 394 h 626"/>
              <a:gd name="T24" fmla="*/ 164 w 458"/>
              <a:gd name="T25" fmla="*/ 408 h 626"/>
              <a:gd name="T26" fmla="*/ 128 w 458"/>
              <a:gd name="T27" fmla="*/ 419 h 626"/>
              <a:gd name="T28" fmla="*/ 100 w 458"/>
              <a:gd name="T29" fmla="*/ 437 h 626"/>
              <a:gd name="T30" fmla="*/ 78 w 458"/>
              <a:gd name="T31" fmla="*/ 459 h 626"/>
              <a:gd name="T32" fmla="*/ 60 w 458"/>
              <a:gd name="T33" fmla="*/ 477 h 626"/>
              <a:gd name="T34" fmla="*/ 35 w 458"/>
              <a:gd name="T35" fmla="*/ 524 h 626"/>
              <a:gd name="T36" fmla="*/ 14 w 458"/>
              <a:gd name="T37" fmla="*/ 574 h 626"/>
              <a:gd name="T38" fmla="*/ 0 w 458"/>
              <a:gd name="T39" fmla="*/ 625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8" h="626">
                <a:moveTo>
                  <a:pt x="457" y="0"/>
                </a:moveTo>
                <a:lnTo>
                  <a:pt x="450" y="91"/>
                </a:lnTo>
                <a:lnTo>
                  <a:pt x="436" y="174"/>
                </a:lnTo>
                <a:lnTo>
                  <a:pt x="428" y="213"/>
                </a:lnTo>
                <a:lnTo>
                  <a:pt x="414" y="249"/>
                </a:lnTo>
                <a:lnTo>
                  <a:pt x="400" y="282"/>
                </a:lnTo>
                <a:lnTo>
                  <a:pt x="378" y="311"/>
                </a:lnTo>
                <a:lnTo>
                  <a:pt x="353" y="336"/>
                </a:lnTo>
                <a:lnTo>
                  <a:pt x="321" y="354"/>
                </a:lnTo>
                <a:lnTo>
                  <a:pt x="282" y="372"/>
                </a:lnTo>
                <a:lnTo>
                  <a:pt x="243" y="383"/>
                </a:lnTo>
                <a:lnTo>
                  <a:pt x="200" y="394"/>
                </a:lnTo>
                <a:lnTo>
                  <a:pt x="164" y="408"/>
                </a:lnTo>
                <a:lnTo>
                  <a:pt x="128" y="419"/>
                </a:lnTo>
                <a:lnTo>
                  <a:pt x="100" y="437"/>
                </a:lnTo>
                <a:lnTo>
                  <a:pt x="78" y="459"/>
                </a:lnTo>
                <a:lnTo>
                  <a:pt x="60" y="477"/>
                </a:lnTo>
                <a:lnTo>
                  <a:pt x="35" y="524"/>
                </a:lnTo>
                <a:lnTo>
                  <a:pt x="14" y="574"/>
                </a:lnTo>
                <a:lnTo>
                  <a:pt x="0" y="625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68" name="Freeform 1084">
            <a:extLst>
              <a:ext uri="{FF2B5EF4-FFF2-40B4-BE49-F238E27FC236}">
                <a16:creationId xmlns:a16="http://schemas.microsoft.com/office/drawing/2014/main" id="{42DAA888-2C6D-BF44-AC78-330F65B1F4E5}"/>
              </a:ext>
            </a:extLst>
          </p:cNvPr>
          <p:cNvSpPr>
            <a:spLocks/>
          </p:cNvSpPr>
          <p:nvPr/>
        </p:nvSpPr>
        <p:spPr bwMode="auto">
          <a:xfrm>
            <a:off x="2481263" y="3232150"/>
            <a:ext cx="2952750" cy="744538"/>
          </a:xfrm>
          <a:custGeom>
            <a:avLst/>
            <a:gdLst>
              <a:gd name="T0" fmla="*/ 1394 w 1395"/>
              <a:gd name="T1" fmla="*/ 0 h 626"/>
              <a:gd name="T2" fmla="*/ 1385 w 1395"/>
              <a:gd name="T3" fmla="*/ 44 h 626"/>
              <a:gd name="T4" fmla="*/ 1370 w 1395"/>
              <a:gd name="T5" fmla="*/ 91 h 626"/>
              <a:gd name="T6" fmla="*/ 1355 w 1395"/>
              <a:gd name="T7" fmla="*/ 130 h 626"/>
              <a:gd name="T8" fmla="*/ 1334 w 1395"/>
              <a:gd name="T9" fmla="*/ 174 h 626"/>
              <a:gd name="T10" fmla="*/ 1307 w 1395"/>
              <a:gd name="T11" fmla="*/ 213 h 626"/>
              <a:gd name="T12" fmla="*/ 1268 w 1395"/>
              <a:gd name="T13" fmla="*/ 249 h 626"/>
              <a:gd name="T14" fmla="*/ 1247 w 1395"/>
              <a:gd name="T15" fmla="*/ 264 h 626"/>
              <a:gd name="T16" fmla="*/ 1220 w 1395"/>
              <a:gd name="T17" fmla="*/ 282 h 626"/>
              <a:gd name="T18" fmla="*/ 1193 w 1395"/>
              <a:gd name="T19" fmla="*/ 296 h 626"/>
              <a:gd name="T20" fmla="*/ 1160 w 1395"/>
              <a:gd name="T21" fmla="*/ 311 h 626"/>
              <a:gd name="T22" fmla="*/ 1124 w 1395"/>
              <a:gd name="T23" fmla="*/ 325 h 626"/>
              <a:gd name="T24" fmla="*/ 1079 w 1395"/>
              <a:gd name="T25" fmla="*/ 336 h 626"/>
              <a:gd name="T26" fmla="*/ 1031 w 1395"/>
              <a:gd name="T27" fmla="*/ 347 h 626"/>
              <a:gd name="T28" fmla="*/ 977 w 1395"/>
              <a:gd name="T29" fmla="*/ 354 h 626"/>
              <a:gd name="T30" fmla="*/ 924 w 1395"/>
              <a:gd name="T31" fmla="*/ 365 h 626"/>
              <a:gd name="T32" fmla="*/ 864 w 1395"/>
              <a:gd name="T33" fmla="*/ 372 h 626"/>
              <a:gd name="T34" fmla="*/ 741 w 1395"/>
              <a:gd name="T35" fmla="*/ 383 h 626"/>
              <a:gd name="T36" fmla="*/ 618 w 1395"/>
              <a:gd name="T37" fmla="*/ 394 h 626"/>
              <a:gd name="T38" fmla="*/ 558 w 1395"/>
              <a:gd name="T39" fmla="*/ 401 h 626"/>
              <a:gd name="T40" fmla="*/ 498 w 1395"/>
              <a:gd name="T41" fmla="*/ 408 h 626"/>
              <a:gd name="T42" fmla="*/ 444 w 1395"/>
              <a:gd name="T43" fmla="*/ 412 h 626"/>
              <a:gd name="T44" fmla="*/ 393 w 1395"/>
              <a:gd name="T45" fmla="*/ 419 h 626"/>
              <a:gd name="T46" fmla="*/ 348 w 1395"/>
              <a:gd name="T47" fmla="*/ 430 h 626"/>
              <a:gd name="T48" fmla="*/ 309 w 1395"/>
              <a:gd name="T49" fmla="*/ 437 h 626"/>
              <a:gd name="T50" fmla="*/ 276 w 1395"/>
              <a:gd name="T51" fmla="*/ 448 h 626"/>
              <a:gd name="T52" fmla="*/ 243 w 1395"/>
              <a:gd name="T53" fmla="*/ 459 h 626"/>
              <a:gd name="T54" fmla="*/ 189 w 1395"/>
              <a:gd name="T55" fmla="*/ 477 h 626"/>
              <a:gd name="T56" fmla="*/ 144 w 1395"/>
              <a:gd name="T57" fmla="*/ 502 h 626"/>
              <a:gd name="T58" fmla="*/ 105 w 1395"/>
              <a:gd name="T59" fmla="*/ 524 h 626"/>
              <a:gd name="T60" fmla="*/ 75 w 1395"/>
              <a:gd name="T61" fmla="*/ 549 h 626"/>
              <a:gd name="T62" fmla="*/ 48 w 1395"/>
              <a:gd name="T63" fmla="*/ 574 h 626"/>
              <a:gd name="T64" fmla="*/ 0 w 1395"/>
              <a:gd name="T65" fmla="*/ 625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95" h="626">
                <a:moveTo>
                  <a:pt x="1394" y="0"/>
                </a:moveTo>
                <a:lnTo>
                  <a:pt x="1385" y="44"/>
                </a:lnTo>
                <a:lnTo>
                  <a:pt x="1370" y="91"/>
                </a:lnTo>
                <a:lnTo>
                  <a:pt x="1355" y="130"/>
                </a:lnTo>
                <a:lnTo>
                  <a:pt x="1334" y="174"/>
                </a:lnTo>
                <a:lnTo>
                  <a:pt x="1307" y="213"/>
                </a:lnTo>
                <a:lnTo>
                  <a:pt x="1268" y="249"/>
                </a:lnTo>
                <a:lnTo>
                  <a:pt x="1247" y="264"/>
                </a:lnTo>
                <a:lnTo>
                  <a:pt x="1220" y="282"/>
                </a:lnTo>
                <a:lnTo>
                  <a:pt x="1193" y="296"/>
                </a:lnTo>
                <a:lnTo>
                  <a:pt x="1160" y="311"/>
                </a:lnTo>
                <a:lnTo>
                  <a:pt x="1124" y="325"/>
                </a:lnTo>
                <a:lnTo>
                  <a:pt x="1079" y="336"/>
                </a:lnTo>
                <a:lnTo>
                  <a:pt x="1031" y="347"/>
                </a:lnTo>
                <a:lnTo>
                  <a:pt x="977" y="354"/>
                </a:lnTo>
                <a:lnTo>
                  <a:pt x="924" y="365"/>
                </a:lnTo>
                <a:lnTo>
                  <a:pt x="864" y="372"/>
                </a:lnTo>
                <a:lnTo>
                  <a:pt x="741" y="383"/>
                </a:lnTo>
                <a:lnTo>
                  <a:pt x="618" y="394"/>
                </a:lnTo>
                <a:lnTo>
                  <a:pt x="558" y="401"/>
                </a:lnTo>
                <a:lnTo>
                  <a:pt x="498" y="408"/>
                </a:lnTo>
                <a:lnTo>
                  <a:pt x="444" y="412"/>
                </a:lnTo>
                <a:lnTo>
                  <a:pt x="393" y="419"/>
                </a:lnTo>
                <a:lnTo>
                  <a:pt x="348" y="430"/>
                </a:lnTo>
                <a:lnTo>
                  <a:pt x="309" y="437"/>
                </a:lnTo>
                <a:lnTo>
                  <a:pt x="276" y="448"/>
                </a:lnTo>
                <a:lnTo>
                  <a:pt x="243" y="459"/>
                </a:lnTo>
                <a:lnTo>
                  <a:pt x="189" y="477"/>
                </a:lnTo>
                <a:lnTo>
                  <a:pt x="144" y="502"/>
                </a:lnTo>
                <a:lnTo>
                  <a:pt x="105" y="524"/>
                </a:lnTo>
                <a:lnTo>
                  <a:pt x="75" y="549"/>
                </a:lnTo>
                <a:lnTo>
                  <a:pt x="48" y="574"/>
                </a:lnTo>
                <a:lnTo>
                  <a:pt x="0" y="625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71" name="Rectangle 1087">
            <a:extLst>
              <a:ext uri="{FF2B5EF4-FFF2-40B4-BE49-F238E27FC236}">
                <a16:creationId xmlns:a16="http://schemas.microsoft.com/office/drawing/2014/main" id="{2296E454-3379-C04F-A232-41E7B8F80C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Tipiche risposte impulsive</a:t>
            </a:r>
          </a:p>
        </p:txBody>
      </p:sp>
      <p:sp>
        <p:nvSpPr>
          <p:cNvPr id="43072" name="Freeform 1088">
            <a:extLst>
              <a:ext uri="{FF2B5EF4-FFF2-40B4-BE49-F238E27FC236}">
                <a16:creationId xmlns:a16="http://schemas.microsoft.com/office/drawing/2014/main" id="{C74AA793-C4EE-054E-B9E7-8F6F35525B22}"/>
              </a:ext>
            </a:extLst>
          </p:cNvPr>
          <p:cNvSpPr>
            <a:spLocks/>
          </p:cNvSpPr>
          <p:nvPr/>
        </p:nvSpPr>
        <p:spPr bwMode="auto">
          <a:xfrm>
            <a:off x="4197351" y="2392364"/>
            <a:ext cx="1617663" cy="801687"/>
          </a:xfrm>
          <a:custGeom>
            <a:avLst/>
            <a:gdLst>
              <a:gd name="T0" fmla="*/ 773 w 773"/>
              <a:gd name="T1" fmla="*/ 646 h 646"/>
              <a:gd name="T2" fmla="*/ 664 w 773"/>
              <a:gd name="T3" fmla="*/ 446 h 646"/>
              <a:gd name="T4" fmla="*/ 145 w 773"/>
              <a:gd name="T5" fmla="*/ 164 h 646"/>
              <a:gd name="T6" fmla="*/ 0 w 773"/>
              <a:gd name="T7" fmla="*/ 0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3" h="646">
                <a:moveTo>
                  <a:pt x="773" y="646"/>
                </a:moveTo>
                <a:cubicBezTo>
                  <a:pt x="771" y="586"/>
                  <a:pt x="769" y="526"/>
                  <a:pt x="664" y="446"/>
                </a:cubicBezTo>
                <a:cubicBezTo>
                  <a:pt x="559" y="366"/>
                  <a:pt x="256" y="238"/>
                  <a:pt x="145" y="164"/>
                </a:cubicBezTo>
                <a:cubicBezTo>
                  <a:pt x="34" y="90"/>
                  <a:pt x="24" y="27"/>
                  <a:pt x="0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73" name="Freeform 1089">
            <a:extLst>
              <a:ext uri="{FF2B5EF4-FFF2-40B4-BE49-F238E27FC236}">
                <a16:creationId xmlns:a16="http://schemas.microsoft.com/office/drawing/2014/main" id="{16D76EA3-9C63-5345-81D8-5768B2CB8DC9}"/>
              </a:ext>
            </a:extLst>
          </p:cNvPr>
          <p:cNvSpPr>
            <a:spLocks/>
          </p:cNvSpPr>
          <p:nvPr/>
        </p:nvSpPr>
        <p:spPr bwMode="auto">
          <a:xfrm>
            <a:off x="6392864" y="1828801"/>
            <a:ext cx="1385887" cy="1222375"/>
          </a:xfrm>
          <a:custGeom>
            <a:avLst/>
            <a:gdLst>
              <a:gd name="T0" fmla="*/ 0 w 655"/>
              <a:gd name="T1" fmla="*/ 1027 h 1027"/>
              <a:gd name="T2" fmla="*/ 55 w 655"/>
              <a:gd name="T3" fmla="*/ 518 h 1027"/>
              <a:gd name="T4" fmla="*/ 227 w 655"/>
              <a:gd name="T5" fmla="*/ 200 h 1027"/>
              <a:gd name="T6" fmla="*/ 655 w 655"/>
              <a:gd name="T7" fmla="*/ 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5" h="1027">
                <a:moveTo>
                  <a:pt x="0" y="1027"/>
                </a:moveTo>
                <a:cubicBezTo>
                  <a:pt x="8" y="841"/>
                  <a:pt x="17" y="656"/>
                  <a:pt x="55" y="518"/>
                </a:cubicBezTo>
                <a:cubicBezTo>
                  <a:pt x="93" y="380"/>
                  <a:pt x="127" y="286"/>
                  <a:pt x="227" y="200"/>
                </a:cubicBezTo>
                <a:cubicBezTo>
                  <a:pt x="327" y="114"/>
                  <a:pt x="491" y="57"/>
                  <a:pt x="65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76" name="Text Box 1092">
            <a:extLst>
              <a:ext uri="{FF2B5EF4-FFF2-40B4-BE49-F238E27FC236}">
                <a16:creationId xmlns:a16="http://schemas.microsoft.com/office/drawing/2014/main" id="{B1CD9EA5-7069-1849-85CB-AA6A43E65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7614" y="4481792"/>
            <a:ext cx="11544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it-IT" altLang="it-IT">
                <a:solidFill>
                  <a:srgbClr val="0033CC"/>
                </a:solidFill>
              </a:rPr>
              <a:t>instabile</a:t>
            </a:r>
          </a:p>
        </p:txBody>
      </p:sp>
      <p:sp>
        <p:nvSpPr>
          <p:cNvPr id="43077" name="Text Box 1093">
            <a:extLst>
              <a:ext uri="{FF2B5EF4-FFF2-40B4-BE49-F238E27FC236}">
                <a16:creationId xmlns:a16="http://schemas.microsoft.com/office/drawing/2014/main" id="{60D61655-1883-1A4A-A492-3E9CABA3C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4482584"/>
            <a:ext cx="14662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it-IT" altLang="it-IT">
                <a:solidFill>
                  <a:srgbClr val="0033CC"/>
                </a:solidFill>
              </a:rPr>
              <a:t>integratore</a:t>
            </a:r>
          </a:p>
        </p:txBody>
      </p:sp>
      <p:sp>
        <p:nvSpPr>
          <p:cNvPr id="43078" name="Text Box 1094">
            <a:extLst>
              <a:ext uri="{FF2B5EF4-FFF2-40B4-BE49-F238E27FC236}">
                <a16:creationId xmlns:a16="http://schemas.microsoft.com/office/drawing/2014/main" id="{D7232F6F-F25B-7744-BCDC-24AF9A61B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788" y="5672029"/>
            <a:ext cx="449629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it-IT" altLang="it-IT">
                <a:solidFill>
                  <a:srgbClr val="009900"/>
                </a:solidFill>
              </a:rPr>
              <a:t>Si possono tutte ricavare come </a:t>
            </a:r>
            <a:br>
              <a:rPr lang="it-IT" altLang="it-IT">
                <a:solidFill>
                  <a:srgbClr val="009900"/>
                </a:solidFill>
              </a:rPr>
            </a:br>
            <a:r>
              <a:rPr lang="it-IT" altLang="it-IT">
                <a:solidFill>
                  <a:srgbClr val="009900"/>
                </a:solidFill>
              </a:rPr>
              <a:t>risposte impulsive di semplici sistemi</a:t>
            </a:r>
          </a:p>
        </p:txBody>
      </p:sp>
    </p:spTree>
    <p:extLst>
      <p:ext uri="{BB962C8B-B14F-4D97-AF65-F5344CB8AC3E}">
        <p14:creationId xmlns:p14="http://schemas.microsoft.com/office/powerpoint/2010/main" val="1725238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3" name="Rectangle 1031">
            <a:extLst>
              <a:ext uri="{FF2B5EF4-FFF2-40B4-BE49-F238E27FC236}">
                <a16:creationId xmlns:a16="http://schemas.microsoft.com/office/drawing/2014/main" id="{9217453A-CBF7-CD44-BBD0-A06156857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2093913"/>
            <a:ext cx="151721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it-IT" altLang="it-IT">
                <a:solidFill>
                  <a:srgbClr val="FF0000"/>
                </a:solidFill>
              </a:rPr>
              <a:t>più pratico:</a:t>
            </a:r>
            <a:endParaRPr lang="it-IT" altLang="it-IT"/>
          </a:p>
        </p:txBody>
      </p:sp>
      <p:graphicFrame>
        <p:nvGraphicFramePr>
          <p:cNvPr id="45064" name="Object 1032">
            <a:extLst>
              <a:ext uri="{FF2B5EF4-FFF2-40B4-BE49-F238E27FC236}">
                <a16:creationId xmlns:a16="http://schemas.microsoft.com/office/drawing/2014/main" id="{61AF8F6B-6345-6A4A-8EAD-E56E7AA9C796}"/>
              </a:ext>
            </a:extLst>
          </p:cNvPr>
          <p:cNvGraphicFramePr>
            <a:graphicFrameLocks/>
          </p:cNvGraphicFramePr>
          <p:nvPr/>
        </p:nvGraphicFramePr>
        <p:xfrm>
          <a:off x="4402138" y="3406776"/>
          <a:ext cx="34020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9" name="Equation" r:id="rId4" imgW="78117700" imgH="9652000" progId="Equation.DSMT4">
                  <p:embed/>
                </p:oleObj>
              </mc:Choice>
              <mc:Fallback>
                <p:oleObj name="Equation" r:id="rId4" imgW="78117700" imgH="9652000" progId="Equation.DSMT4">
                  <p:embed/>
                  <p:pic>
                    <p:nvPicPr>
                      <p:cNvPr id="45064" name="Object 1032">
                        <a:extLst>
                          <a:ext uri="{FF2B5EF4-FFF2-40B4-BE49-F238E27FC236}">
                            <a16:creationId xmlns:a16="http://schemas.microsoft.com/office/drawing/2014/main" id="{61AF8F6B-6345-6A4A-8EAD-E56E7AA9C79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3406776"/>
                        <a:ext cx="340201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Rectangle 1033">
            <a:extLst>
              <a:ext uri="{FF2B5EF4-FFF2-40B4-BE49-F238E27FC236}">
                <a16:creationId xmlns:a16="http://schemas.microsoft.com/office/drawing/2014/main" id="{506DB5B0-4A12-B947-883F-44F2C2108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1" y="3949701"/>
            <a:ext cx="353584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it-IT" altLang="it-IT"/>
              <a:t>uguagliando le potenze di z</a:t>
            </a:r>
            <a:r>
              <a:rPr lang="it-IT" altLang="it-IT" baseline="30000"/>
              <a:t>-k</a:t>
            </a:r>
          </a:p>
        </p:txBody>
      </p:sp>
      <p:graphicFrame>
        <p:nvGraphicFramePr>
          <p:cNvPr id="45066" name="Object 1034">
            <a:extLst>
              <a:ext uri="{FF2B5EF4-FFF2-40B4-BE49-F238E27FC236}">
                <a16:creationId xmlns:a16="http://schemas.microsoft.com/office/drawing/2014/main" id="{B9DEB35B-3DFD-3E4F-8048-87BA3D050718}"/>
              </a:ext>
            </a:extLst>
          </p:cNvPr>
          <p:cNvGraphicFramePr>
            <a:graphicFrameLocks/>
          </p:cNvGraphicFramePr>
          <p:nvPr/>
        </p:nvGraphicFramePr>
        <p:xfrm>
          <a:off x="3822700" y="4278314"/>
          <a:ext cx="21971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0" name="Equation" r:id="rId6" imgW="50609500" imgH="15506700" progId="Equation.DSMT4">
                  <p:embed/>
                </p:oleObj>
              </mc:Choice>
              <mc:Fallback>
                <p:oleObj name="Equation" r:id="rId6" imgW="50609500" imgH="15506700" progId="Equation.DSMT4">
                  <p:embed/>
                  <p:pic>
                    <p:nvPicPr>
                      <p:cNvPr id="45066" name="Object 1034">
                        <a:extLst>
                          <a:ext uri="{FF2B5EF4-FFF2-40B4-BE49-F238E27FC236}">
                            <a16:creationId xmlns:a16="http://schemas.microsoft.com/office/drawing/2014/main" id="{B9DEB35B-3DFD-3E4F-8048-87BA3D05071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4278314"/>
                        <a:ext cx="219710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035">
            <a:extLst>
              <a:ext uri="{FF2B5EF4-FFF2-40B4-BE49-F238E27FC236}">
                <a16:creationId xmlns:a16="http://schemas.microsoft.com/office/drawing/2014/main" id="{D0AB6058-0F16-6645-9EB2-FD224D2F2AD9}"/>
              </a:ext>
            </a:extLst>
          </p:cNvPr>
          <p:cNvGraphicFramePr>
            <a:graphicFrameLocks/>
          </p:cNvGraphicFramePr>
          <p:nvPr/>
        </p:nvGraphicFramePr>
        <p:xfrm>
          <a:off x="3830638" y="4864100"/>
          <a:ext cx="160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1" name="Equation" r:id="rId8" imgW="36868100" imgH="7607300" progId="Equation.DSMT4">
                  <p:embed/>
                </p:oleObj>
              </mc:Choice>
              <mc:Fallback>
                <p:oleObj name="Equation" r:id="rId8" imgW="36868100" imgH="7607300" progId="Equation.DSMT4">
                  <p:embed/>
                  <p:pic>
                    <p:nvPicPr>
                      <p:cNvPr id="45067" name="Object 1035">
                        <a:extLst>
                          <a:ext uri="{FF2B5EF4-FFF2-40B4-BE49-F238E27FC236}">
                            <a16:creationId xmlns:a16="http://schemas.microsoft.com/office/drawing/2014/main" id="{D0AB6058-0F16-6645-9EB2-FD224D2F2AD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638" y="4864100"/>
                        <a:ext cx="1600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036">
            <a:extLst>
              <a:ext uri="{FF2B5EF4-FFF2-40B4-BE49-F238E27FC236}">
                <a16:creationId xmlns:a16="http://schemas.microsoft.com/office/drawing/2014/main" id="{F412FBC2-B1D6-794E-8724-7A96F80C371F}"/>
              </a:ext>
            </a:extLst>
          </p:cNvPr>
          <p:cNvGraphicFramePr>
            <a:graphicFrameLocks/>
          </p:cNvGraphicFramePr>
          <p:nvPr/>
        </p:nvGraphicFramePr>
        <p:xfrm>
          <a:off x="3805239" y="5248275"/>
          <a:ext cx="23637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2" name="Equation" r:id="rId10" imgW="54419500" imgH="7607300" progId="Equation.DSMT4">
                  <p:embed/>
                </p:oleObj>
              </mc:Choice>
              <mc:Fallback>
                <p:oleObj name="Equation" r:id="rId10" imgW="54419500" imgH="7607300" progId="Equation.DSMT4">
                  <p:embed/>
                  <p:pic>
                    <p:nvPicPr>
                      <p:cNvPr id="45068" name="Object 1036">
                        <a:extLst>
                          <a:ext uri="{FF2B5EF4-FFF2-40B4-BE49-F238E27FC236}">
                            <a16:creationId xmlns:a16="http://schemas.microsoft.com/office/drawing/2014/main" id="{F412FBC2-B1D6-794E-8724-7A96F80C371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239" y="5248275"/>
                        <a:ext cx="2363787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Rectangle 1037">
            <a:extLst>
              <a:ext uri="{FF2B5EF4-FFF2-40B4-BE49-F238E27FC236}">
                <a16:creationId xmlns:a16="http://schemas.microsoft.com/office/drawing/2014/main" id="{BADE40E3-B2F7-334B-BB6E-E10CD8931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672138"/>
            <a:ext cx="5168900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/>
            <a:r>
              <a:rPr lang="it-IT" altLang="it-IT">
                <a:solidFill>
                  <a:srgbClr val="0033CC"/>
                </a:solidFill>
              </a:rPr>
              <a:t>Sistema triangolare</a:t>
            </a:r>
            <a:r>
              <a:rPr lang="it-IT" altLang="it-IT"/>
              <a:t> si risolve subito.</a:t>
            </a:r>
          </a:p>
          <a:p>
            <a:pPr algn="l" eaLnBrk="0" hangingPunct="0"/>
            <a:r>
              <a:rPr lang="it-IT" altLang="it-IT"/>
              <a:t>Dà in sequenza tutti i campioni </a:t>
            </a:r>
            <a:r>
              <a:rPr lang="it-IT" altLang="it-IT" i="1"/>
              <a:t>f</a:t>
            </a:r>
            <a:r>
              <a:rPr lang="it-IT" altLang="it-IT" i="1" baseline="-25000"/>
              <a:t>k</a:t>
            </a:r>
            <a:r>
              <a:rPr lang="it-IT" altLang="it-IT"/>
              <a:t>.</a:t>
            </a:r>
          </a:p>
        </p:txBody>
      </p:sp>
      <p:sp>
        <p:nvSpPr>
          <p:cNvPr id="45070" name="Rectangle 1038">
            <a:extLst>
              <a:ext uri="{FF2B5EF4-FFF2-40B4-BE49-F238E27FC236}">
                <a16:creationId xmlns:a16="http://schemas.microsoft.com/office/drawing/2014/main" id="{89E60150-F0D1-714D-A5D7-407CF6A1D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4873625"/>
            <a:ext cx="2686050" cy="64697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/>
            <a:r>
              <a:rPr lang="it-IT" altLang="it-IT">
                <a:latin typeface="Symbol" pitchFamily="2" charset="2"/>
              </a:rPr>
              <a:t>å</a:t>
            </a:r>
            <a:r>
              <a:rPr lang="it-IT" altLang="it-IT"/>
              <a:t> indici = # equazioni</a:t>
            </a:r>
          </a:p>
        </p:txBody>
      </p:sp>
      <p:sp>
        <p:nvSpPr>
          <p:cNvPr id="45071" name="Line 1039">
            <a:extLst>
              <a:ext uri="{FF2B5EF4-FFF2-40B4-BE49-F238E27FC236}">
                <a16:creationId xmlns:a16="http://schemas.microsoft.com/office/drawing/2014/main" id="{43803907-612A-9E4B-8B7C-79DB4C015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5" y="4762501"/>
            <a:ext cx="706438" cy="111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072" name="Line 1040">
            <a:extLst>
              <a:ext uri="{FF2B5EF4-FFF2-40B4-BE49-F238E27FC236}">
                <a16:creationId xmlns:a16="http://schemas.microsoft.com/office/drawing/2014/main" id="{16454614-4CB7-E546-B31F-A44F01C70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8114" y="5192714"/>
            <a:ext cx="604837" cy="111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073" name="Line 1041">
            <a:extLst>
              <a:ext uri="{FF2B5EF4-FFF2-40B4-BE49-F238E27FC236}">
                <a16:creationId xmlns:a16="http://schemas.microsoft.com/office/drawing/2014/main" id="{A08FAD10-D7C7-624C-ABCB-F4DF8D4A0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0100" y="5175251"/>
            <a:ext cx="604838" cy="111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45074" name="Object 1042">
            <a:extLst>
              <a:ext uri="{FF2B5EF4-FFF2-40B4-BE49-F238E27FC236}">
                <a16:creationId xmlns:a16="http://schemas.microsoft.com/office/drawing/2014/main" id="{6F6DC206-3F2A-CF4B-8DDB-480101C90D0E}"/>
              </a:ext>
            </a:extLst>
          </p:cNvPr>
          <p:cNvGraphicFramePr>
            <a:graphicFrameLocks/>
          </p:cNvGraphicFramePr>
          <p:nvPr/>
        </p:nvGraphicFramePr>
        <p:xfrm>
          <a:off x="4419600" y="1590675"/>
          <a:ext cx="2928938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3" name="Equation" r:id="rId12" imgW="67297300" imgH="16967200" progId="Equation.DSMT4">
                  <p:embed/>
                </p:oleObj>
              </mc:Choice>
              <mc:Fallback>
                <p:oleObj name="Equation" r:id="rId12" imgW="67297300" imgH="16967200" progId="Equation.DSMT4">
                  <p:embed/>
                  <p:pic>
                    <p:nvPicPr>
                      <p:cNvPr id="45074" name="Object 1042">
                        <a:extLst>
                          <a:ext uri="{FF2B5EF4-FFF2-40B4-BE49-F238E27FC236}">
                            <a16:creationId xmlns:a16="http://schemas.microsoft.com/office/drawing/2014/main" id="{6F6DC206-3F2A-CF4B-8DDB-480101C90D0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590675"/>
                        <a:ext cx="2928938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83" name="Group 1051">
            <a:extLst>
              <a:ext uri="{FF2B5EF4-FFF2-40B4-BE49-F238E27FC236}">
                <a16:creationId xmlns:a16="http://schemas.microsoft.com/office/drawing/2014/main" id="{AF8EA75C-C746-6542-A28F-BA00A65A4711}"/>
              </a:ext>
            </a:extLst>
          </p:cNvPr>
          <p:cNvGrpSpPr>
            <a:grpSpLocks/>
          </p:cNvGrpSpPr>
          <p:nvPr/>
        </p:nvGrpSpPr>
        <p:grpSpPr bwMode="auto">
          <a:xfrm>
            <a:off x="7726364" y="1373189"/>
            <a:ext cx="2230437" cy="1082675"/>
            <a:chOff x="2930" y="1153"/>
            <a:chExt cx="1054" cy="910"/>
          </a:xfrm>
        </p:grpSpPr>
        <p:sp>
          <p:nvSpPr>
            <p:cNvPr id="45075" name="Line 1043">
              <a:extLst>
                <a:ext uri="{FF2B5EF4-FFF2-40B4-BE49-F238E27FC236}">
                  <a16:creationId xmlns:a16="http://schemas.microsoft.com/office/drawing/2014/main" id="{66D1D247-7308-D844-9356-98DD38710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1153"/>
              <a:ext cx="0" cy="9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076" name="Line 1044">
              <a:extLst>
                <a:ext uri="{FF2B5EF4-FFF2-40B4-BE49-F238E27FC236}">
                  <a16:creationId xmlns:a16="http://schemas.microsoft.com/office/drawing/2014/main" id="{A956FDB8-6BA1-8647-861A-D48A09D50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1632"/>
              <a:ext cx="10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077" name="Oval 1045">
              <a:extLst>
                <a:ext uri="{FF2B5EF4-FFF2-40B4-BE49-F238E27FC236}">
                  <a16:creationId xmlns:a16="http://schemas.microsoft.com/office/drawing/2014/main" id="{5C0ADDB5-986D-6549-9CA6-45AF72A1DCB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68" y="1488"/>
              <a:ext cx="42" cy="3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078" name="Oval 1046">
              <a:extLst>
                <a:ext uri="{FF2B5EF4-FFF2-40B4-BE49-F238E27FC236}">
                  <a16:creationId xmlns:a16="http://schemas.microsoft.com/office/drawing/2014/main" id="{F3FB514A-2FD4-B64D-991A-7A957BBD58D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68" y="1752"/>
              <a:ext cx="42" cy="3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079" name="Oval 1047">
              <a:extLst>
                <a:ext uri="{FF2B5EF4-FFF2-40B4-BE49-F238E27FC236}">
                  <a16:creationId xmlns:a16="http://schemas.microsoft.com/office/drawing/2014/main" id="{0636125C-2296-8E4E-9A6A-5B7E3FD511A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08" y="1614"/>
              <a:ext cx="42" cy="3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080" name="Oval 1048">
              <a:extLst>
                <a:ext uri="{FF2B5EF4-FFF2-40B4-BE49-F238E27FC236}">
                  <a16:creationId xmlns:a16="http://schemas.microsoft.com/office/drawing/2014/main" id="{440938EE-EC4F-B243-BE2A-E63B624AE10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00" y="1488"/>
              <a:ext cx="42" cy="3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081" name="Oval 1049">
              <a:extLst>
                <a:ext uri="{FF2B5EF4-FFF2-40B4-BE49-F238E27FC236}">
                  <a16:creationId xmlns:a16="http://schemas.microsoft.com/office/drawing/2014/main" id="{1E1CEDD2-6191-6940-A8C7-4777E0BBE1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00" y="1752"/>
              <a:ext cx="42" cy="3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082" name="Freeform 1050">
              <a:extLst>
                <a:ext uri="{FF2B5EF4-FFF2-40B4-BE49-F238E27FC236}">
                  <a16:creationId xmlns:a16="http://schemas.microsoft.com/office/drawing/2014/main" id="{217999CF-32BB-B84A-A81E-28D5A6681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0" y="1352"/>
              <a:ext cx="786" cy="612"/>
            </a:xfrm>
            <a:custGeom>
              <a:avLst/>
              <a:gdLst>
                <a:gd name="T0" fmla="*/ 343 w 786"/>
                <a:gd name="T1" fmla="*/ 15 h 612"/>
                <a:gd name="T2" fmla="*/ 362 w 786"/>
                <a:gd name="T3" fmla="*/ 25 h 612"/>
                <a:gd name="T4" fmla="*/ 386 w 786"/>
                <a:gd name="T5" fmla="*/ 22 h 612"/>
                <a:gd name="T6" fmla="*/ 454 w 786"/>
                <a:gd name="T7" fmla="*/ 18 h 612"/>
                <a:gd name="T8" fmla="*/ 521 w 786"/>
                <a:gd name="T9" fmla="*/ 22 h 612"/>
                <a:gd name="T10" fmla="*/ 533 w 786"/>
                <a:gd name="T11" fmla="*/ 28 h 612"/>
                <a:gd name="T12" fmla="*/ 540 w 786"/>
                <a:gd name="T13" fmla="*/ 34 h 612"/>
                <a:gd name="T14" fmla="*/ 576 w 786"/>
                <a:gd name="T15" fmla="*/ 37 h 612"/>
                <a:gd name="T16" fmla="*/ 632 w 786"/>
                <a:gd name="T17" fmla="*/ 47 h 612"/>
                <a:gd name="T18" fmla="*/ 668 w 786"/>
                <a:gd name="T19" fmla="*/ 56 h 612"/>
                <a:gd name="T20" fmla="*/ 705 w 786"/>
                <a:gd name="T21" fmla="*/ 129 h 612"/>
                <a:gd name="T22" fmla="*/ 736 w 786"/>
                <a:gd name="T23" fmla="*/ 185 h 612"/>
                <a:gd name="T24" fmla="*/ 785 w 786"/>
                <a:gd name="T25" fmla="*/ 315 h 612"/>
                <a:gd name="T26" fmla="*/ 767 w 786"/>
                <a:gd name="T27" fmla="*/ 396 h 612"/>
                <a:gd name="T28" fmla="*/ 730 w 786"/>
                <a:gd name="T29" fmla="*/ 485 h 612"/>
                <a:gd name="T30" fmla="*/ 675 w 786"/>
                <a:gd name="T31" fmla="*/ 557 h 612"/>
                <a:gd name="T32" fmla="*/ 644 w 786"/>
                <a:gd name="T33" fmla="*/ 576 h 612"/>
                <a:gd name="T34" fmla="*/ 601 w 786"/>
                <a:gd name="T35" fmla="*/ 585 h 612"/>
                <a:gd name="T36" fmla="*/ 313 w 786"/>
                <a:gd name="T37" fmla="*/ 592 h 612"/>
                <a:gd name="T38" fmla="*/ 276 w 786"/>
                <a:gd name="T39" fmla="*/ 604 h 612"/>
                <a:gd name="T40" fmla="*/ 239 w 786"/>
                <a:gd name="T41" fmla="*/ 611 h 612"/>
                <a:gd name="T42" fmla="*/ 190 w 786"/>
                <a:gd name="T43" fmla="*/ 608 h 612"/>
                <a:gd name="T44" fmla="*/ 135 w 786"/>
                <a:gd name="T45" fmla="*/ 589 h 612"/>
                <a:gd name="T46" fmla="*/ 122 w 786"/>
                <a:gd name="T47" fmla="*/ 557 h 612"/>
                <a:gd name="T48" fmla="*/ 92 w 786"/>
                <a:gd name="T49" fmla="*/ 516 h 612"/>
                <a:gd name="T50" fmla="*/ 36 w 786"/>
                <a:gd name="T51" fmla="*/ 466 h 612"/>
                <a:gd name="T52" fmla="*/ 12 w 786"/>
                <a:gd name="T53" fmla="*/ 371 h 612"/>
                <a:gd name="T54" fmla="*/ 6 w 786"/>
                <a:gd name="T55" fmla="*/ 349 h 612"/>
                <a:gd name="T56" fmla="*/ 0 w 786"/>
                <a:gd name="T57" fmla="*/ 333 h 612"/>
                <a:gd name="T58" fmla="*/ 6 w 786"/>
                <a:gd name="T59" fmla="*/ 239 h 612"/>
                <a:gd name="T60" fmla="*/ 30 w 786"/>
                <a:gd name="T61" fmla="*/ 195 h 612"/>
                <a:gd name="T62" fmla="*/ 49 w 786"/>
                <a:gd name="T63" fmla="*/ 129 h 612"/>
                <a:gd name="T64" fmla="*/ 79 w 786"/>
                <a:gd name="T65" fmla="*/ 81 h 612"/>
                <a:gd name="T66" fmla="*/ 122 w 786"/>
                <a:gd name="T67" fmla="*/ 47 h 612"/>
                <a:gd name="T68" fmla="*/ 196 w 786"/>
                <a:gd name="T69" fmla="*/ 25 h 612"/>
                <a:gd name="T70" fmla="*/ 276 w 786"/>
                <a:gd name="T71" fmla="*/ 15 h 612"/>
                <a:gd name="T72" fmla="*/ 300 w 786"/>
                <a:gd name="T73" fmla="*/ 12 h 612"/>
                <a:gd name="T74" fmla="*/ 319 w 786"/>
                <a:gd name="T75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6" h="612">
                  <a:moveTo>
                    <a:pt x="319" y="0"/>
                  </a:moveTo>
                  <a:lnTo>
                    <a:pt x="343" y="15"/>
                  </a:lnTo>
                  <a:lnTo>
                    <a:pt x="349" y="22"/>
                  </a:lnTo>
                  <a:lnTo>
                    <a:pt x="362" y="25"/>
                  </a:lnTo>
                  <a:lnTo>
                    <a:pt x="368" y="25"/>
                  </a:lnTo>
                  <a:lnTo>
                    <a:pt x="386" y="22"/>
                  </a:lnTo>
                  <a:lnTo>
                    <a:pt x="411" y="18"/>
                  </a:lnTo>
                  <a:lnTo>
                    <a:pt x="454" y="18"/>
                  </a:lnTo>
                  <a:lnTo>
                    <a:pt x="484" y="18"/>
                  </a:lnTo>
                  <a:lnTo>
                    <a:pt x="521" y="22"/>
                  </a:lnTo>
                  <a:lnTo>
                    <a:pt x="527" y="25"/>
                  </a:lnTo>
                  <a:lnTo>
                    <a:pt x="533" y="28"/>
                  </a:lnTo>
                  <a:lnTo>
                    <a:pt x="533" y="31"/>
                  </a:lnTo>
                  <a:lnTo>
                    <a:pt x="540" y="34"/>
                  </a:lnTo>
                  <a:lnTo>
                    <a:pt x="558" y="37"/>
                  </a:lnTo>
                  <a:lnTo>
                    <a:pt x="576" y="37"/>
                  </a:lnTo>
                  <a:lnTo>
                    <a:pt x="613" y="40"/>
                  </a:lnTo>
                  <a:lnTo>
                    <a:pt x="632" y="47"/>
                  </a:lnTo>
                  <a:lnTo>
                    <a:pt x="650" y="50"/>
                  </a:lnTo>
                  <a:lnTo>
                    <a:pt x="668" y="56"/>
                  </a:lnTo>
                  <a:lnTo>
                    <a:pt x="687" y="63"/>
                  </a:lnTo>
                  <a:lnTo>
                    <a:pt x="705" y="129"/>
                  </a:lnTo>
                  <a:lnTo>
                    <a:pt x="718" y="157"/>
                  </a:lnTo>
                  <a:lnTo>
                    <a:pt x="736" y="185"/>
                  </a:lnTo>
                  <a:lnTo>
                    <a:pt x="760" y="252"/>
                  </a:lnTo>
                  <a:lnTo>
                    <a:pt x="785" y="315"/>
                  </a:lnTo>
                  <a:lnTo>
                    <a:pt x="779" y="356"/>
                  </a:lnTo>
                  <a:lnTo>
                    <a:pt x="767" y="396"/>
                  </a:lnTo>
                  <a:lnTo>
                    <a:pt x="754" y="444"/>
                  </a:lnTo>
                  <a:lnTo>
                    <a:pt x="730" y="485"/>
                  </a:lnTo>
                  <a:lnTo>
                    <a:pt x="705" y="526"/>
                  </a:lnTo>
                  <a:lnTo>
                    <a:pt x="675" y="557"/>
                  </a:lnTo>
                  <a:lnTo>
                    <a:pt x="662" y="567"/>
                  </a:lnTo>
                  <a:lnTo>
                    <a:pt x="644" y="576"/>
                  </a:lnTo>
                  <a:lnTo>
                    <a:pt x="619" y="582"/>
                  </a:lnTo>
                  <a:lnTo>
                    <a:pt x="601" y="585"/>
                  </a:lnTo>
                  <a:lnTo>
                    <a:pt x="454" y="589"/>
                  </a:lnTo>
                  <a:lnTo>
                    <a:pt x="313" y="592"/>
                  </a:lnTo>
                  <a:lnTo>
                    <a:pt x="288" y="601"/>
                  </a:lnTo>
                  <a:lnTo>
                    <a:pt x="276" y="604"/>
                  </a:lnTo>
                  <a:lnTo>
                    <a:pt x="251" y="611"/>
                  </a:lnTo>
                  <a:lnTo>
                    <a:pt x="239" y="611"/>
                  </a:lnTo>
                  <a:lnTo>
                    <a:pt x="214" y="608"/>
                  </a:lnTo>
                  <a:lnTo>
                    <a:pt x="190" y="608"/>
                  </a:lnTo>
                  <a:lnTo>
                    <a:pt x="147" y="604"/>
                  </a:lnTo>
                  <a:lnTo>
                    <a:pt x="135" y="589"/>
                  </a:lnTo>
                  <a:lnTo>
                    <a:pt x="128" y="573"/>
                  </a:lnTo>
                  <a:lnTo>
                    <a:pt x="122" y="557"/>
                  </a:lnTo>
                  <a:lnTo>
                    <a:pt x="110" y="538"/>
                  </a:lnTo>
                  <a:lnTo>
                    <a:pt x="92" y="516"/>
                  </a:lnTo>
                  <a:lnTo>
                    <a:pt x="73" y="497"/>
                  </a:lnTo>
                  <a:lnTo>
                    <a:pt x="36" y="466"/>
                  </a:lnTo>
                  <a:lnTo>
                    <a:pt x="24" y="419"/>
                  </a:lnTo>
                  <a:lnTo>
                    <a:pt x="12" y="371"/>
                  </a:lnTo>
                  <a:lnTo>
                    <a:pt x="6" y="359"/>
                  </a:lnTo>
                  <a:lnTo>
                    <a:pt x="6" y="349"/>
                  </a:lnTo>
                  <a:lnTo>
                    <a:pt x="0" y="337"/>
                  </a:lnTo>
                  <a:lnTo>
                    <a:pt x="0" y="333"/>
                  </a:lnTo>
                  <a:lnTo>
                    <a:pt x="0" y="286"/>
                  </a:lnTo>
                  <a:lnTo>
                    <a:pt x="6" y="239"/>
                  </a:lnTo>
                  <a:lnTo>
                    <a:pt x="12" y="217"/>
                  </a:lnTo>
                  <a:lnTo>
                    <a:pt x="30" y="195"/>
                  </a:lnTo>
                  <a:lnTo>
                    <a:pt x="43" y="163"/>
                  </a:lnTo>
                  <a:lnTo>
                    <a:pt x="49" y="129"/>
                  </a:lnTo>
                  <a:lnTo>
                    <a:pt x="61" y="103"/>
                  </a:lnTo>
                  <a:lnTo>
                    <a:pt x="79" y="81"/>
                  </a:lnTo>
                  <a:lnTo>
                    <a:pt x="104" y="63"/>
                  </a:lnTo>
                  <a:lnTo>
                    <a:pt x="122" y="47"/>
                  </a:lnTo>
                  <a:lnTo>
                    <a:pt x="159" y="31"/>
                  </a:lnTo>
                  <a:lnTo>
                    <a:pt x="196" y="25"/>
                  </a:lnTo>
                  <a:lnTo>
                    <a:pt x="239" y="18"/>
                  </a:lnTo>
                  <a:lnTo>
                    <a:pt x="276" y="15"/>
                  </a:lnTo>
                  <a:lnTo>
                    <a:pt x="294" y="12"/>
                  </a:lnTo>
                  <a:lnTo>
                    <a:pt x="300" y="12"/>
                  </a:lnTo>
                  <a:lnTo>
                    <a:pt x="306" y="9"/>
                  </a:lnTo>
                  <a:lnTo>
                    <a:pt x="319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aphicFrame>
        <p:nvGraphicFramePr>
          <p:cNvPr id="45084" name="Object 1052">
            <a:extLst>
              <a:ext uri="{FF2B5EF4-FFF2-40B4-BE49-F238E27FC236}">
                <a16:creationId xmlns:a16="http://schemas.microsoft.com/office/drawing/2014/main" id="{DD9C60D1-C068-BC49-91B9-CAE2DFAD7F50}"/>
              </a:ext>
            </a:extLst>
          </p:cNvPr>
          <p:cNvGraphicFramePr>
            <a:graphicFrameLocks/>
          </p:cNvGraphicFramePr>
          <p:nvPr/>
        </p:nvGraphicFramePr>
        <p:xfrm>
          <a:off x="2790826" y="795339"/>
          <a:ext cx="20050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4" name="Equation" r:id="rId14" imgW="46228000" imgH="9359900" progId="Equation.DSMT4">
                  <p:embed/>
                </p:oleObj>
              </mc:Choice>
              <mc:Fallback>
                <p:oleObj name="Equation" r:id="rId14" imgW="46228000" imgH="9359900" progId="Equation.DSMT4">
                  <p:embed/>
                  <p:pic>
                    <p:nvPicPr>
                      <p:cNvPr id="45084" name="Object 1052">
                        <a:extLst>
                          <a:ext uri="{FF2B5EF4-FFF2-40B4-BE49-F238E27FC236}">
                            <a16:creationId xmlns:a16="http://schemas.microsoft.com/office/drawing/2014/main" id="{DD9C60D1-C068-BC49-91B9-CAE2DFAD7F5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6" y="795339"/>
                        <a:ext cx="200501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2" name="Rectangle 1060">
            <a:extLst>
              <a:ext uri="{FF2B5EF4-FFF2-40B4-BE49-F238E27FC236}">
                <a16:creationId xmlns:a16="http://schemas.microsoft.com/office/drawing/2014/main" id="{801AB6E5-585F-A845-9B70-688FDADD1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Inversione   Z - trasformata</a:t>
            </a:r>
          </a:p>
        </p:txBody>
      </p:sp>
      <p:sp>
        <p:nvSpPr>
          <p:cNvPr id="45093" name="Text Box 1061">
            <a:extLst>
              <a:ext uri="{FF2B5EF4-FFF2-40B4-BE49-F238E27FC236}">
                <a16:creationId xmlns:a16="http://schemas.microsoft.com/office/drawing/2014/main" id="{3898950D-67E9-3745-B3E6-B54EC82DF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900" y="692151"/>
            <a:ext cx="39356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it-IT" altLang="it-IT" i="1"/>
              <a:t>Per il theo. di Shannon</a:t>
            </a:r>
          </a:p>
          <a:p>
            <a:pPr algn="l"/>
            <a:r>
              <a:rPr lang="it-IT" altLang="it-IT" i="1"/>
              <a:t>il passaggio a f(t) non è univoco</a:t>
            </a:r>
          </a:p>
        </p:txBody>
      </p:sp>
      <p:sp>
        <p:nvSpPr>
          <p:cNvPr id="45094" name="Text Box 1062">
            <a:extLst>
              <a:ext uri="{FF2B5EF4-FFF2-40B4-BE49-F238E27FC236}">
                <a16:creationId xmlns:a16="http://schemas.microsoft.com/office/drawing/2014/main" id="{B06E6D7A-BC6B-174B-ABE2-670D667C5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3089" y="1524000"/>
            <a:ext cx="3465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it-IT" altLang="it-IT" i="1"/>
              <a:t>C</a:t>
            </a:r>
          </a:p>
        </p:txBody>
      </p:sp>
      <p:sp>
        <p:nvSpPr>
          <p:cNvPr id="45095" name="Text Box 1063">
            <a:extLst>
              <a:ext uri="{FF2B5EF4-FFF2-40B4-BE49-F238E27FC236}">
                <a16:creationId xmlns:a16="http://schemas.microsoft.com/office/drawing/2014/main" id="{A1BF7A80-0A97-624A-83E0-D2BAA3ED2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289" y="4913314"/>
            <a:ext cx="10620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it-IT" altLang="it-IT" i="1"/>
              <a:t>f</a:t>
            </a:r>
            <a:r>
              <a:rPr lang="it-IT" altLang="it-IT" i="1" baseline="-25000"/>
              <a:t>1</a:t>
            </a:r>
            <a:r>
              <a:rPr lang="it-IT" altLang="it-IT"/>
              <a:t>=… </a:t>
            </a:r>
          </a:p>
        </p:txBody>
      </p:sp>
      <p:graphicFrame>
        <p:nvGraphicFramePr>
          <p:cNvPr id="45096" name="Object 1064">
            <a:extLst>
              <a:ext uri="{FF2B5EF4-FFF2-40B4-BE49-F238E27FC236}">
                <a16:creationId xmlns:a16="http://schemas.microsoft.com/office/drawing/2014/main" id="{4DC764BB-3DD0-2945-AC35-67DA3898DD5B}"/>
              </a:ext>
            </a:extLst>
          </p:cNvPr>
          <p:cNvGraphicFramePr>
            <a:graphicFrameLocks/>
          </p:cNvGraphicFramePr>
          <p:nvPr/>
        </p:nvGraphicFramePr>
        <p:xfrm>
          <a:off x="2154238" y="2762250"/>
          <a:ext cx="4216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5" name="Equation" r:id="rId16" imgW="97129600" imgH="9652000" progId="Equation.DSMT4">
                  <p:embed/>
                </p:oleObj>
              </mc:Choice>
              <mc:Fallback>
                <p:oleObj name="Equation" r:id="rId16" imgW="97129600" imgH="9652000" progId="Equation.DSMT4">
                  <p:embed/>
                  <p:pic>
                    <p:nvPicPr>
                      <p:cNvPr id="45096" name="Object 1064">
                        <a:extLst>
                          <a:ext uri="{FF2B5EF4-FFF2-40B4-BE49-F238E27FC236}">
                            <a16:creationId xmlns:a16="http://schemas.microsoft.com/office/drawing/2014/main" id="{4DC764BB-3DD0-2945-AC35-67DA3898DD5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2762250"/>
                        <a:ext cx="4216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7" name="Object 1065">
            <a:extLst>
              <a:ext uri="{FF2B5EF4-FFF2-40B4-BE49-F238E27FC236}">
                <a16:creationId xmlns:a16="http://schemas.microsoft.com/office/drawing/2014/main" id="{D43AF0BF-B3E4-5345-BF60-AB4DF3F3E802}"/>
              </a:ext>
            </a:extLst>
          </p:cNvPr>
          <p:cNvGraphicFramePr>
            <a:graphicFrameLocks/>
          </p:cNvGraphicFramePr>
          <p:nvPr/>
        </p:nvGraphicFramePr>
        <p:xfrm>
          <a:off x="6400800" y="2590800"/>
          <a:ext cx="3314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6" name="Equation" r:id="rId18" imgW="76365100" imgH="18135600" progId="Equation.DSMT4">
                  <p:embed/>
                </p:oleObj>
              </mc:Choice>
              <mc:Fallback>
                <p:oleObj name="Equation" r:id="rId18" imgW="76365100" imgH="18135600" progId="Equation.DSMT4">
                  <p:embed/>
                  <p:pic>
                    <p:nvPicPr>
                      <p:cNvPr id="45097" name="Object 1065">
                        <a:extLst>
                          <a:ext uri="{FF2B5EF4-FFF2-40B4-BE49-F238E27FC236}">
                            <a16:creationId xmlns:a16="http://schemas.microsoft.com/office/drawing/2014/main" id="{D43AF0BF-B3E4-5345-BF60-AB4DF3F3E80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590800"/>
                        <a:ext cx="3314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8798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id="{E218505F-16D4-B547-938C-5280DF67AC45}"/>
              </a:ext>
            </a:extLst>
          </p:cNvPr>
          <p:cNvGraphicFramePr>
            <a:graphicFrameLocks/>
          </p:cNvGraphicFramePr>
          <p:nvPr/>
        </p:nvGraphicFramePr>
        <p:xfrm>
          <a:off x="7059614" y="2816225"/>
          <a:ext cx="269398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3" name="Equation" r:id="rId4" imgW="62026800" imgH="9067800" progId="Equation.DSMT4">
                  <p:embed/>
                </p:oleObj>
              </mc:Choice>
              <mc:Fallback>
                <p:oleObj name="Equation" r:id="rId4" imgW="62026800" imgH="9067800" progId="Equation.DSMT4">
                  <p:embed/>
                  <p:pic>
                    <p:nvPicPr>
                      <p:cNvPr id="14341" name="Object 5">
                        <a:extLst>
                          <a:ext uri="{FF2B5EF4-FFF2-40B4-BE49-F238E27FC236}">
                            <a16:creationId xmlns:a16="http://schemas.microsoft.com/office/drawing/2014/main" id="{E218505F-16D4-B547-938C-5280DF67AC4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9614" y="2816225"/>
                        <a:ext cx="2693987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6">
            <a:extLst>
              <a:ext uri="{FF2B5EF4-FFF2-40B4-BE49-F238E27FC236}">
                <a16:creationId xmlns:a16="http://schemas.microsoft.com/office/drawing/2014/main" id="{01000D94-A036-3048-B650-421D45089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25" y="3203576"/>
            <a:ext cx="1017588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it-IT" altLang="it-IT"/>
              <a:t>modulo</a:t>
            </a: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4FFAB390-4404-9349-9720-24DEE9AB3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187701"/>
            <a:ext cx="95699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angolo</a:t>
            </a:r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4ABD870F-D14F-C34F-AA65-8B9869798B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1800" y="3211514"/>
            <a:ext cx="552450" cy="211137"/>
          </a:xfrm>
          <a:prstGeom prst="line">
            <a:avLst/>
          </a:prstGeom>
          <a:noFill/>
          <a:ln w="12700">
            <a:solidFill>
              <a:srgbClr val="0099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14362" name="Object 26">
            <a:extLst>
              <a:ext uri="{FF2B5EF4-FFF2-40B4-BE49-F238E27FC236}">
                <a16:creationId xmlns:a16="http://schemas.microsoft.com/office/drawing/2014/main" id="{36D7BB70-0273-1B4F-9C56-0BC7D8C2163B}"/>
              </a:ext>
            </a:extLst>
          </p:cNvPr>
          <p:cNvGraphicFramePr>
            <a:graphicFrameLocks/>
          </p:cNvGraphicFramePr>
          <p:nvPr/>
        </p:nvGraphicFramePr>
        <p:xfrm>
          <a:off x="8604250" y="914400"/>
          <a:ext cx="175418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4" name="Equation" r:id="rId6" imgW="40373300" imgH="16675100" progId="Equation.DSMT4">
                  <p:embed/>
                </p:oleObj>
              </mc:Choice>
              <mc:Fallback>
                <p:oleObj name="Equation" r:id="rId6" imgW="40373300" imgH="16675100" progId="Equation.DSMT4">
                  <p:embed/>
                  <p:pic>
                    <p:nvPicPr>
                      <p:cNvPr id="14362" name="Object 26">
                        <a:extLst>
                          <a:ext uri="{FF2B5EF4-FFF2-40B4-BE49-F238E27FC236}">
                            <a16:creationId xmlns:a16="http://schemas.microsoft.com/office/drawing/2014/main" id="{36D7BB70-0273-1B4F-9C56-0BC7D8C2163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914400"/>
                        <a:ext cx="1754188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3" name="Object 27">
            <a:extLst>
              <a:ext uri="{FF2B5EF4-FFF2-40B4-BE49-F238E27FC236}">
                <a16:creationId xmlns:a16="http://schemas.microsoft.com/office/drawing/2014/main" id="{BBD8BE23-11F2-AC42-889A-B18FC631D61C}"/>
              </a:ext>
            </a:extLst>
          </p:cNvPr>
          <p:cNvGraphicFramePr>
            <a:graphicFrameLocks/>
          </p:cNvGraphicFramePr>
          <p:nvPr/>
        </p:nvGraphicFramePr>
        <p:xfrm>
          <a:off x="8634413" y="1668464"/>
          <a:ext cx="124936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5" name="Equation" r:id="rId8" imgW="28968700" imgH="7899400" progId="Equation.DSMT4">
                  <p:embed/>
                </p:oleObj>
              </mc:Choice>
              <mc:Fallback>
                <p:oleObj name="Equation" r:id="rId8" imgW="28968700" imgH="7899400" progId="Equation.DSMT4">
                  <p:embed/>
                  <p:pic>
                    <p:nvPicPr>
                      <p:cNvPr id="14363" name="Object 27">
                        <a:extLst>
                          <a:ext uri="{FF2B5EF4-FFF2-40B4-BE49-F238E27FC236}">
                            <a16:creationId xmlns:a16="http://schemas.microsoft.com/office/drawing/2014/main" id="{BBD8BE23-11F2-AC42-889A-B18FC631D61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4413" y="1668464"/>
                        <a:ext cx="1249362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4" name="Object 28">
            <a:extLst>
              <a:ext uri="{FF2B5EF4-FFF2-40B4-BE49-F238E27FC236}">
                <a16:creationId xmlns:a16="http://schemas.microsoft.com/office/drawing/2014/main" id="{54B8B51B-6778-8D43-9275-65BEBC1F1C02}"/>
              </a:ext>
            </a:extLst>
          </p:cNvPr>
          <p:cNvGraphicFramePr>
            <a:graphicFrameLocks/>
          </p:cNvGraphicFramePr>
          <p:nvPr/>
        </p:nvGraphicFramePr>
        <p:xfrm>
          <a:off x="8666163" y="2209801"/>
          <a:ext cx="86836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6" name="Equation" r:id="rId10" imgW="19900900" imgH="4978400" progId="Equation.DSMT4">
                  <p:embed/>
                </p:oleObj>
              </mc:Choice>
              <mc:Fallback>
                <p:oleObj name="Equation" r:id="rId10" imgW="19900900" imgH="4978400" progId="Equation.DSMT4">
                  <p:embed/>
                  <p:pic>
                    <p:nvPicPr>
                      <p:cNvPr id="14364" name="Object 28">
                        <a:extLst>
                          <a:ext uri="{FF2B5EF4-FFF2-40B4-BE49-F238E27FC236}">
                            <a16:creationId xmlns:a16="http://schemas.microsoft.com/office/drawing/2014/main" id="{54B8B51B-6778-8D43-9275-65BEBC1F1C0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6163" y="2209801"/>
                        <a:ext cx="86836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Rectangle 29">
            <a:extLst>
              <a:ext uri="{FF2B5EF4-FFF2-40B4-BE49-F238E27FC236}">
                <a16:creationId xmlns:a16="http://schemas.microsoft.com/office/drawing/2014/main" id="{ECE24D47-EFC6-CC40-8EDE-450B031A3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300" y="1771650"/>
            <a:ext cx="190500" cy="2095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66" name="Oval 30">
            <a:extLst>
              <a:ext uri="{FF2B5EF4-FFF2-40B4-BE49-F238E27FC236}">
                <a16:creationId xmlns:a16="http://schemas.microsoft.com/office/drawing/2014/main" id="{74AD9002-78BC-F041-BCAA-4C79A9A6B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300" y="2224088"/>
            <a:ext cx="190500" cy="1762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67" name="Rectangle 31">
            <a:extLst>
              <a:ext uri="{FF2B5EF4-FFF2-40B4-BE49-F238E27FC236}">
                <a16:creationId xmlns:a16="http://schemas.microsoft.com/office/drawing/2014/main" id="{45F02C64-3FD8-4A4A-B59A-95E3817B7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300" y="1214438"/>
            <a:ext cx="190500" cy="169862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68" name="Rectangle 32">
            <a:extLst>
              <a:ext uri="{FF2B5EF4-FFF2-40B4-BE49-F238E27FC236}">
                <a16:creationId xmlns:a16="http://schemas.microsoft.com/office/drawing/2014/main" id="{4941DB4E-9F7E-C84F-BFDB-E1992741D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00" y="2827338"/>
            <a:ext cx="3225800" cy="7302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69" name="Rectangle 33">
            <a:extLst>
              <a:ext uri="{FF2B5EF4-FFF2-40B4-BE49-F238E27FC236}">
                <a16:creationId xmlns:a16="http://schemas.microsoft.com/office/drawing/2014/main" id="{ED6921F4-C2FE-7D47-8EBF-9CA18D153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5343526"/>
            <a:ext cx="190500" cy="18097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70" name="Oval 34">
            <a:extLst>
              <a:ext uri="{FF2B5EF4-FFF2-40B4-BE49-F238E27FC236}">
                <a16:creationId xmlns:a16="http://schemas.microsoft.com/office/drawing/2014/main" id="{565B0742-B543-CC43-B19E-0578D8CBC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6021388"/>
            <a:ext cx="203200" cy="1889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71" name="Rectangle 35">
            <a:extLst>
              <a:ext uri="{FF2B5EF4-FFF2-40B4-BE49-F238E27FC236}">
                <a16:creationId xmlns:a16="http://schemas.microsoft.com/office/drawing/2014/main" id="{92276D23-63B7-DB47-A237-E330AF9DB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4543426"/>
            <a:ext cx="190500" cy="180975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14372" name="Object 36">
            <a:extLst>
              <a:ext uri="{FF2B5EF4-FFF2-40B4-BE49-F238E27FC236}">
                <a16:creationId xmlns:a16="http://schemas.microsoft.com/office/drawing/2014/main" id="{997E6675-D006-2A4D-AB19-23642AD750D6}"/>
              </a:ext>
            </a:extLst>
          </p:cNvPr>
          <p:cNvGraphicFramePr>
            <a:graphicFrameLocks/>
          </p:cNvGraphicFramePr>
          <p:nvPr/>
        </p:nvGraphicFramePr>
        <p:xfrm>
          <a:off x="2314576" y="4038600"/>
          <a:ext cx="385762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7" name="Equation" r:id="rId12" imgW="88646000" imgH="16090900" progId="Equation.DSMT4">
                  <p:embed/>
                </p:oleObj>
              </mc:Choice>
              <mc:Fallback>
                <p:oleObj name="Equation" r:id="rId12" imgW="88646000" imgH="16090900" progId="Equation.DSMT4">
                  <p:embed/>
                  <p:pic>
                    <p:nvPicPr>
                      <p:cNvPr id="14372" name="Object 36">
                        <a:extLst>
                          <a:ext uri="{FF2B5EF4-FFF2-40B4-BE49-F238E27FC236}">
                            <a16:creationId xmlns:a16="http://schemas.microsoft.com/office/drawing/2014/main" id="{997E6675-D006-2A4D-AB19-23642AD750D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6" y="4038600"/>
                        <a:ext cx="3857625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3" name="Object 37">
            <a:extLst>
              <a:ext uri="{FF2B5EF4-FFF2-40B4-BE49-F238E27FC236}">
                <a16:creationId xmlns:a16="http://schemas.microsoft.com/office/drawing/2014/main" id="{329627A4-7819-FF43-9CAB-05DEA25036D6}"/>
              </a:ext>
            </a:extLst>
          </p:cNvPr>
          <p:cNvGraphicFramePr>
            <a:graphicFrameLocks/>
          </p:cNvGraphicFramePr>
          <p:nvPr/>
        </p:nvGraphicFramePr>
        <p:xfrm>
          <a:off x="2362201" y="5870576"/>
          <a:ext cx="14065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8" name="Equation" r:id="rId14" imgW="32473900" imgH="8775700" progId="Equation.DSMT4">
                  <p:embed/>
                </p:oleObj>
              </mc:Choice>
              <mc:Fallback>
                <p:oleObj name="Equation" r:id="rId14" imgW="32473900" imgH="8775700" progId="Equation.DSMT4">
                  <p:embed/>
                  <p:pic>
                    <p:nvPicPr>
                      <p:cNvPr id="14373" name="Object 37">
                        <a:extLst>
                          <a:ext uri="{FF2B5EF4-FFF2-40B4-BE49-F238E27FC236}">
                            <a16:creationId xmlns:a16="http://schemas.microsoft.com/office/drawing/2014/main" id="{329627A4-7819-FF43-9CAB-05DEA25036D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5870576"/>
                        <a:ext cx="14065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4" name="Object 38">
            <a:extLst>
              <a:ext uri="{FF2B5EF4-FFF2-40B4-BE49-F238E27FC236}">
                <a16:creationId xmlns:a16="http://schemas.microsoft.com/office/drawing/2014/main" id="{D212423A-DD29-E54F-A59A-EF38A13C44B1}"/>
              </a:ext>
            </a:extLst>
          </p:cNvPr>
          <p:cNvGraphicFramePr>
            <a:graphicFrameLocks/>
          </p:cNvGraphicFramePr>
          <p:nvPr/>
        </p:nvGraphicFramePr>
        <p:xfrm>
          <a:off x="2366964" y="4864100"/>
          <a:ext cx="365283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9" name="Equation" r:id="rId16" imgW="84264500" imgH="16090900" progId="Equation.DSMT4">
                  <p:embed/>
                </p:oleObj>
              </mc:Choice>
              <mc:Fallback>
                <p:oleObj name="Equation" r:id="rId16" imgW="84264500" imgH="16090900" progId="Equation.DSMT4">
                  <p:embed/>
                  <p:pic>
                    <p:nvPicPr>
                      <p:cNvPr id="14374" name="Object 38">
                        <a:extLst>
                          <a:ext uri="{FF2B5EF4-FFF2-40B4-BE49-F238E27FC236}">
                            <a16:creationId xmlns:a16="http://schemas.microsoft.com/office/drawing/2014/main" id="{D212423A-DD29-E54F-A59A-EF38A13C44B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4" y="4864100"/>
                        <a:ext cx="365283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99" name="Group 63">
            <a:extLst>
              <a:ext uri="{FF2B5EF4-FFF2-40B4-BE49-F238E27FC236}">
                <a16:creationId xmlns:a16="http://schemas.microsoft.com/office/drawing/2014/main" id="{677F434C-4897-A741-97CE-ACD651B8E440}"/>
              </a:ext>
            </a:extLst>
          </p:cNvPr>
          <p:cNvGrpSpPr>
            <a:grpSpLocks/>
          </p:cNvGrpSpPr>
          <p:nvPr/>
        </p:nvGrpSpPr>
        <p:grpSpPr bwMode="auto">
          <a:xfrm>
            <a:off x="6858001" y="3657600"/>
            <a:ext cx="3520614" cy="2819400"/>
            <a:chOff x="2645" y="2557"/>
            <a:chExt cx="2981" cy="1362"/>
          </a:xfrm>
        </p:grpSpPr>
        <p:sp>
          <p:nvSpPr>
            <p:cNvPr id="14376" name="Oval 40">
              <a:extLst>
                <a:ext uri="{FF2B5EF4-FFF2-40B4-BE49-F238E27FC236}">
                  <a16:creationId xmlns:a16="http://schemas.microsoft.com/office/drawing/2014/main" id="{5BCE6BAC-C3CE-1943-A832-932FB290C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774"/>
              <a:ext cx="1811" cy="101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7" name="Oval 41">
              <a:extLst>
                <a:ext uri="{FF2B5EF4-FFF2-40B4-BE49-F238E27FC236}">
                  <a16:creationId xmlns:a16="http://schemas.microsoft.com/office/drawing/2014/main" id="{480F6054-C94F-E142-AE5F-9702DF458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" y="3255"/>
              <a:ext cx="98" cy="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8" name="Rectangle 42">
              <a:extLst>
                <a:ext uri="{FF2B5EF4-FFF2-40B4-BE49-F238E27FC236}">
                  <a16:creationId xmlns:a16="http://schemas.microsoft.com/office/drawing/2014/main" id="{B1EEE0C2-4B52-A244-8240-5573CB792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3261"/>
              <a:ext cx="939" cy="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9" name="Line 43">
              <a:extLst>
                <a:ext uri="{FF2B5EF4-FFF2-40B4-BE49-F238E27FC236}">
                  <a16:creationId xmlns:a16="http://schemas.microsoft.com/office/drawing/2014/main" id="{8EB4983F-96C3-E44F-A2A8-92E72132D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3" y="3312"/>
              <a:ext cx="893" cy="0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80" name="Line 44">
              <a:extLst>
                <a:ext uri="{FF2B5EF4-FFF2-40B4-BE49-F238E27FC236}">
                  <a16:creationId xmlns:a16="http://schemas.microsoft.com/office/drawing/2014/main" id="{173B9802-3D5F-3F4B-BF57-AA8186758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3" y="3258"/>
              <a:ext cx="893" cy="0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81" name="Line 45">
              <a:extLst>
                <a:ext uri="{FF2B5EF4-FFF2-40B4-BE49-F238E27FC236}">
                  <a16:creationId xmlns:a16="http://schemas.microsoft.com/office/drawing/2014/main" id="{D8FACC61-4223-EB44-9FCA-58503D8CA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" y="3286"/>
              <a:ext cx="2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82" name="Line 46">
              <a:extLst>
                <a:ext uri="{FF2B5EF4-FFF2-40B4-BE49-F238E27FC236}">
                  <a16:creationId xmlns:a16="http://schemas.microsoft.com/office/drawing/2014/main" id="{F1C0E67F-9B9A-964F-94B9-F567FACFCC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" y="2557"/>
              <a:ext cx="0" cy="1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84" name="Rectangle 48">
              <a:extLst>
                <a:ext uri="{FF2B5EF4-FFF2-40B4-BE49-F238E27FC236}">
                  <a16:creationId xmlns:a16="http://schemas.microsoft.com/office/drawing/2014/main" id="{623DF17C-7895-6948-9755-8ED08EDFB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" y="2855"/>
              <a:ext cx="715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it-IT" altLang="it-IT">
                  <a:latin typeface="Symbol" pitchFamily="2" charset="2"/>
                </a:rPr>
                <a:t>w</a:t>
              </a:r>
              <a:r>
                <a:rPr lang="it-IT" altLang="it-IT"/>
                <a:t> = 1</a:t>
              </a:r>
            </a:p>
          </p:txBody>
        </p:sp>
        <p:sp>
          <p:nvSpPr>
            <p:cNvPr id="14385" name="Line 49">
              <a:extLst>
                <a:ext uri="{FF2B5EF4-FFF2-40B4-BE49-F238E27FC236}">
                  <a16:creationId xmlns:a16="http://schemas.microsoft.com/office/drawing/2014/main" id="{DF5F1CDB-F8DF-6448-98AD-7946C81DA4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7" y="3075"/>
              <a:ext cx="189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86" name="Rectangle 50">
              <a:extLst>
                <a:ext uri="{FF2B5EF4-FFF2-40B4-BE49-F238E27FC236}">
                  <a16:creationId xmlns:a16="http://schemas.microsoft.com/office/drawing/2014/main" id="{0DFA6301-5051-F740-9E1C-D1CDF1DC4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9" y="2964"/>
              <a:ext cx="37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it-IT" altLang="it-IT" sz="5400"/>
                <a:t>.</a:t>
              </a:r>
            </a:p>
          </p:txBody>
        </p:sp>
      </p:grpSp>
      <p:grpSp>
        <p:nvGrpSpPr>
          <p:cNvPr id="14401" name="Group 65">
            <a:extLst>
              <a:ext uri="{FF2B5EF4-FFF2-40B4-BE49-F238E27FC236}">
                <a16:creationId xmlns:a16="http://schemas.microsoft.com/office/drawing/2014/main" id="{D7426046-74CC-F140-A6C6-31F1D4B2F461}"/>
              </a:ext>
            </a:extLst>
          </p:cNvPr>
          <p:cNvGrpSpPr>
            <a:grpSpLocks/>
          </p:cNvGrpSpPr>
          <p:nvPr/>
        </p:nvGrpSpPr>
        <p:grpSpPr bwMode="auto">
          <a:xfrm>
            <a:off x="1795464" y="635000"/>
            <a:ext cx="6129337" cy="2565400"/>
            <a:chOff x="171" y="400"/>
            <a:chExt cx="3861" cy="1616"/>
          </a:xfrm>
        </p:grpSpPr>
        <p:sp>
          <p:nvSpPr>
            <p:cNvPr id="14346" name="Rectangle 10">
              <a:extLst>
                <a:ext uri="{FF2B5EF4-FFF2-40B4-BE49-F238E27FC236}">
                  <a16:creationId xmlns:a16="http://schemas.microsoft.com/office/drawing/2014/main" id="{D71E2247-AA81-EB4A-B3FA-4301A1691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1198"/>
              <a:ext cx="28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it-IT" altLang="it-IT"/>
                <a:t>-</a:t>
              </a:r>
              <a:r>
                <a:rPr lang="it-IT" altLang="it-IT">
                  <a:latin typeface="Symbol" pitchFamily="2" charset="2"/>
                </a:rPr>
                <a:t>¥</a:t>
              </a:r>
            </a:p>
          </p:txBody>
        </p:sp>
        <p:sp>
          <p:nvSpPr>
            <p:cNvPr id="14347" name="Line 11">
              <a:extLst>
                <a:ext uri="{FF2B5EF4-FFF2-40B4-BE49-F238E27FC236}">
                  <a16:creationId xmlns:a16="http://schemas.microsoft.com/office/drawing/2014/main" id="{F076BC27-6674-634D-B6FD-6613E1F708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8" y="481"/>
              <a:ext cx="0" cy="15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48" name="Line 12">
              <a:extLst>
                <a:ext uri="{FF2B5EF4-FFF2-40B4-BE49-F238E27FC236}">
                  <a16:creationId xmlns:a16="http://schemas.microsoft.com/office/drawing/2014/main" id="{7E5F7D44-A278-FB41-94AF-891D91996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591"/>
              <a:ext cx="31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49" name="Line 13">
              <a:extLst>
                <a:ext uri="{FF2B5EF4-FFF2-40B4-BE49-F238E27FC236}">
                  <a16:creationId xmlns:a16="http://schemas.microsoft.com/office/drawing/2014/main" id="{8298A22F-6AD3-C34F-B424-C14A3511A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" y="1844"/>
              <a:ext cx="25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0" name="Line 14">
              <a:extLst>
                <a:ext uri="{FF2B5EF4-FFF2-40B4-BE49-F238E27FC236}">
                  <a16:creationId xmlns:a16="http://schemas.microsoft.com/office/drawing/2014/main" id="{0D98B1EE-9193-B44E-A8BA-044963CA3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7" y="901"/>
              <a:ext cx="31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1" name="Line 15">
              <a:extLst>
                <a:ext uri="{FF2B5EF4-FFF2-40B4-BE49-F238E27FC236}">
                  <a16:creationId xmlns:a16="http://schemas.microsoft.com/office/drawing/2014/main" id="{7FA8B00C-72D9-FE43-9EAC-532FC3719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" y="1533"/>
              <a:ext cx="31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3" name="Rectangle 17">
              <a:extLst>
                <a:ext uri="{FF2B5EF4-FFF2-40B4-BE49-F238E27FC236}">
                  <a16:creationId xmlns:a16="http://schemas.microsoft.com/office/drawing/2014/main" id="{9D9FFC41-8E0F-1E4E-9E9C-24F09CD3A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" y="876"/>
              <a:ext cx="259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it-IT" altLang="it-IT" sz="4800"/>
                <a:t>.</a:t>
              </a:r>
            </a:p>
          </p:txBody>
        </p:sp>
        <p:sp>
          <p:nvSpPr>
            <p:cNvPr id="14355" name="Freeform 19">
              <a:extLst>
                <a:ext uri="{FF2B5EF4-FFF2-40B4-BE49-F238E27FC236}">
                  <a16:creationId xmlns:a16="http://schemas.microsoft.com/office/drawing/2014/main" id="{0D5AAC02-051C-7346-BAB4-A199D20D0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917"/>
              <a:ext cx="737" cy="601"/>
            </a:xfrm>
            <a:custGeom>
              <a:avLst/>
              <a:gdLst>
                <a:gd name="T0" fmla="*/ 552 w 553"/>
                <a:gd name="T1" fmla="*/ 6 h 685"/>
                <a:gd name="T2" fmla="*/ 552 w 553"/>
                <a:gd name="T3" fmla="*/ 684 h 685"/>
                <a:gd name="T4" fmla="*/ 384 w 553"/>
                <a:gd name="T5" fmla="*/ 672 h 685"/>
                <a:gd name="T6" fmla="*/ 0 w 553"/>
                <a:gd name="T7" fmla="*/ 468 h 685"/>
                <a:gd name="T8" fmla="*/ 0 w 553"/>
                <a:gd name="T9" fmla="*/ 222 h 685"/>
                <a:gd name="T10" fmla="*/ 438 w 553"/>
                <a:gd name="T11" fmla="*/ 12 h 685"/>
                <a:gd name="T12" fmla="*/ 498 w 553"/>
                <a:gd name="T13" fmla="*/ 0 h 685"/>
                <a:gd name="T14" fmla="*/ 552 w 553"/>
                <a:gd name="T15" fmla="*/ 6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3" h="685">
                  <a:moveTo>
                    <a:pt x="552" y="6"/>
                  </a:moveTo>
                  <a:lnTo>
                    <a:pt x="552" y="684"/>
                  </a:lnTo>
                  <a:lnTo>
                    <a:pt x="384" y="672"/>
                  </a:lnTo>
                  <a:lnTo>
                    <a:pt x="0" y="468"/>
                  </a:lnTo>
                  <a:lnTo>
                    <a:pt x="0" y="222"/>
                  </a:lnTo>
                  <a:lnTo>
                    <a:pt x="438" y="12"/>
                  </a:lnTo>
                  <a:lnTo>
                    <a:pt x="498" y="0"/>
                  </a:lnTo>
                  <a:lnTo>
                    <a:pt x="552" y="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56" name="Line 20">
              <a:extLst>
                <a:ext uri="{FF2B5EF4-FFF2-40B4-BE49-F238E27FC236}">
                  <a16:creationId xmlns:a16="http://schemas.microsoft.com/office/drawing/2014/main" id="{93574570-389B-7446-A210-6721178D8C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" y="1217"/>
              <a:ext cx="35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14359" name="Object 23">
              <a:extLst>
                <a:ext uri="{FF2B5EF4-FFF2-40B4-BE49-F238E27FC236}">
                  <a16:creationId xmlns:a16="http://schemas.microsoft.com/office/drawing/2014/main" id="{3DB98114-3F13-EB42-9B49-E911D37DB29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810" y="400"/>
            <a:ext cx="206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70" name="Equazione" r:id="rId18" imgW="2501900" imgH="2006600" progId="Equation.3">
                    <p:embed/>
                  </p:oleObj>
                </mc:Choice>
                <mc:Fallback>
                  <p:oleObj name="Equazione" r:id="rId18" imgW="2501900" imgH="2006600" progId="Equation.3">
                    <p:embed/>
                    <p:pic>
                      <p:nvPicPr>
                        <p:cNvPr id="14359" name="Object 23">
                          <a:extLst>
                            <a:ext uri="{FF2B5EF4-FFF2-40B4-BE49-F238E27FC236}">
                              <a16:creationId xmlns:a16="http://schemas.microsoft.com/office/drawing/2014/main" id="{3DB98114-3F13-EB42-9B49-E911D37DB29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0" y="400"/>
                          <a:ext cx="206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0" name="Object 24">
              <a:extLst>
                <a:ext uri="{FF2B5EF4-FFF2-40B4-BE49-F238E27FC236}">
                  <a16:creationId xmlns:a16="http://schemas.microsoft.com/office/drawing/2014/main" id="{E8988382-2657-954B-B1FA-0DBEC59525F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886" y="671"/>
            <a:ext cx="191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71" name="Equazione" r:id="rId20" imgW="9359900" imgH="14338300" progId="Equation.3">
                    <p:embed/>
                  </p:oleObj>
                </mc:Choice>
                <mc:Fallback>
                  <p:oleObj name="Equazione" r:id="rId20" imgW="9359900" imgH="14338300" progId="Equation.3">
                    <p:embed/>
                    <p:pic>
                      <p:nvPicPr>
                        <p:cNvPr id="14360" name="Object 24">
                          <a:extLst>
                            <a:ext uri="{FF2B5EF4-FFF2-40B4-BE49-F238E27FC236}">
                              <a16:creationId xmlns:a16="http://schemas.microsoft.com/office/drawing/2014/main" id="{E8988382-2657-954B-B1FA-0DBEC59525F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6" y="671"/>
                          <a:ext cx="191" cy="34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1" name="Object 25">
              <a:extLst>
                <a:ext uri="{FF2B5EF4-FFF2-40B4-BE49-F238E27FC236}">
                  <a16:creationId xmlns:a16="http://schemas.microsoft.com/office/drawing/2014/main" id="{DB2A2474-CCC1-A64E-99AD-7D066810DEF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917" y="1306"/>
            <a:ext cx="275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72" name="Equazione" r:id="rId22" imgW="13462000" imgH="14338300" progId="Equation.3">
                    <p:embed/>
                  </p:oleObj>
                </mc:Choice>
                <mc:Fallback>
                  <p:oleObj name="Equazione" r:id="rId22" imgW="13462000" imgH="14338300" progId="Equation.3">
                    <p:embed/>
                    <p:pic>
                      <p:nvPicPr>
                        <p:cNvPr id="14361" name="Object 25">
                          <a:extLst>
                            <a:ext uri="{FF2B5EF4-FFF2-40B4-BE49-F238E27FC236}">
                              <a16:creationId xmlns:a16="http://schemas.microsoft.com/office/drawing/2014/main" id="{DB2A2474-CCC1-A64E-99AD-7D066810DEF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7" y="1306"/>
                          <a:ext cx="275" cy="34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9" name="Line 53">
              <a:extLst>
                <a:ext uri="{FF2B5EF4-FFF2-40B4-BE49-F238E27FC236}">
                  <a16:creationId xmlns:a16="http://schemas.microsoft.com/office/drawing/2014/main" id="{83423F84-F626-884D-A9FC-CF6138068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3" y="897"/>
              <a:ext cx="0" cy="6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90" name="Line 54">
              <a:extLst>
                <a:ext uri="{FF2B5EF4-FFF2-40B4-BE49-F238E27FC236}">
                  <a16:creationId xmlns:a16="http://schemas.microsoft.com/office/drawing/2014/main" id="{8C4F1E14-DC57-4C40-8EB7-8AA7699587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95" y="897"/>
              <a:ext cx="1636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91" name="Line 55">
              <a:extLst>
                <a:ext uri="{FF2B5EF4-FFF2-40B4-BE49-F238E27FC236}">
                  <a16:creationId xmlns:a16="http://schemas.microsoft.com/office/drawing/2014/main" id="{AC3C0C14-2F08-F845-9711-8A7530D8B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2" y="1532"/>
              <a:ext cx="1636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92" name="Line 56">
              <a:extLst>
                <a:ext uri="{FF2B5EF4-FFF2-40B4-BE49-F238E27FC236}">
                  <a16:creationId xmlns:a16="http://schemas.microsoft.com/office/drawing/2014/main" id="{D2799941-558C-7741-8A23-78C8A7C27A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4" y="897"/>
              <a:ext cx="571" cy="31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93" name="Line 57">
              <a:extLst>
                <a:ext uri="{FF2B5EF4-FFF2-40B4-BE49-F238E27FC236}">
                  <a16:creationId xmlns:a16="http://schemas.microsoft.com/office/drawing/2014/main" id="{3F2053B1-E281-E845-BC34-753E306F79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6" y="1216"/>
              <a:ext cx="559" cy="31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94" name="Oval 58">
              <a:extLst>
                <a:ext uri="{FF2B5EF4-FFF2-40B4-BE49-F238E27FC236}">
                  <a16:creationId xmlns:a16="http://schemas.microsoft.com/office/drawing/2014/main" id="{672F37D9-0206-FE46-92FC-474C37F5C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1111"/>
              <a:ext cx="128" cy="17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4395" name="Rectangle 59">
            <a:extLst>
              <a:ext uri="{FF2B5EF4-FFF2-40B4-BE49-F238E27FC236}">
                <a16:creationId xmlns:a16="http://schemas.microsoft.com/office/drawing/2014/main" id="{3FE37BB9-ED8B-FF4C-87F2-9619468CB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8064" y="95250"/>
            <a:ext cx="8078787" cy="514180"/>
          </a:xfrm>
        </p:spPr>
        <p:txBody>
          <a:bodyPr/>
          <a:lstStyle/>
          <a:p>
            <a:r>
              <a:rPr lang="it-IT" altLang="it-IT"/>
              <a:t>Mapping  S </a:t>
            </a:r>
            <a:r>
              <a:rPr lang="it-IT" altLang="it-IT">
                <a:sym typeface="Symbol" pitchFamily="2" charset="2"/>
              </a:rPr>
              <a:t> Z</a:t>
            </a:r>
            <a:endParaRPr lang="it-IT" altLang="it-IT"/>
          </a:p>
        </p:txBody>
      </p:sp>
      <p:sp>
        <p:nvSpPr>
          <p:cNvPr id="14398" name="Line 62">
            <a:extLst>
              <a:ext uri="{FF2B5EF4-FFF2-40B4-BE49-F238E27FC236}">
                <a16:creationId xmlns:a16="http://schemas.microsoft.com/office/drawing/2014/main" id="{FFAEDC5E-1750-F543-BAFB-3A64154A3A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80514" y="3124200"/>
            <a:ext cx="301625" cy="128588"/>
          </a:xfrm>
          <a:prstGeom prst="line">
            <a:avLst/>
          </a:prstGeom>
          <a:noFill/>
          <a:ln w="12700">
            <a:solidFill>
              <a:srgbClr val="0099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522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>
            <a:extLst>
              <a:ext uri="{FF2B5EF4-FFF2-40B4-BE49-F238E27FC236}">
                <a16:creationId xmlns:a16="http://schemas.microsoft.com/office/drawing/2014/main" id="{CEC4E48D-7187-9844-A7A0-DDA3C818E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78088" y="79375"/>
            <a:ext cx="7924800" cy="515077"/>
          </a:xfrm>
          <a:noFill/>
          <a:ln/>
        </p:spPr>
        <p:txBody>
          <a:bodyPr/>
          <a:lstStyle/>
          <a:p>
            <a:r>
              <a:rPr lang="it-IT" altLang="it-IT"/>
              <a:t>Mapping S </a:t>
            </a:r>
            <a:r>
              <a:rPr lang="it-IT" altLang="it-IT">
                <a:sym typeface="Wingdings" pitchFamily="2" charset="2"/>
              </a:rPr>
              <a:t> Z (2)</a:t>
            </a:r>
            <a:endParaRPr lang="en-GB" altLang="it-IT">
              <a:sym typeface="Wingdings" pitchFamily="2" charset="2"/>
            </a:endParaRPr>
          </a:p>
        </p:txBody>
      </p:sp>
      <p:sp>
        <p:nvSpPr>
          <p:cNvPr id="128004" name="Line 4">
            <a:extLst>
              <a:ext uri="{FF2B5EF4-FFF2-40B4-BE49-F238E27FC236}">
                <a16:creationId xmlns:a16="http://schemas.microsoft.com/office/drawing/2014/main" id="{BB146427-6BEC-BC4D-AC4C-FBEE737F1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8588" y="1901826"/>
            <a:ext cx="4946650" cy="8413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8005" name="Line 5">
            <a:extLst>
              <a:ext uri="{FF2B5EF4-FFF2-40B4-BE49-F238E27FC236}">
                <a16:creationId xmlns:a16="http://schemas.microsoft.com/office/drawing/2014/main" id="{06096F14-A75B-B241-A1F3-E6A6D6456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8588" y="2768600"/>
            <a:ext cx="4946650" cy="50800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8006" name="Line 6">
            <a:extLst>
              <a:ext uri="{FF2B5EF4-FFF2-40B4-BE49-F238E27FC236}">
                <a16:creationId xmlns:a16="http://schemas.microsoft.com/office/drawing/2014/main" id="{B33AAAA8-3F8D-3E48-90D8-74A9D49182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83038" y="2895600"/>
            <a:ext cx="4826000" cy="723900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128007" name="Object 7">
            <a:extLst>
              <a:ext uri="{FF2B5EF4-FFF2-40B4-BE49-F238E27FC236}">
                <a16:creationId xmlns:a16="http://schemas.microsoft.com/office/drawing/2014/main" id="{7BA9E456-F013-6C44-8A28-81058838FF32}"/>
              </a:ext>
            </a:extLst>
          </p:cNvPr>
          <p:cNvGraphicFramePr>
            <a:graphicFrameLocks/>
          </p:cNvGraphicFramePr>
          <p:nvPr/>
        </p:nvGraphicFramePr>
        <p:xfrm>
          <a:off x="4800600" y="2257425"/>
          <a:ext cx="40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9" name="Equation" r:id="rId3" imgW="9359900" imgH="14046200" progId="Equation.DSMT4">
                  <p:embed/>
                </p:oleObj>
              </mc:Choice>
              <mc:Fallback>
                <p:oleObj name="Equation" r:id="rId3" imgW="9359900" imgH="14046200" progId="Equation.DSMT4">
                  <p:embed/>
                  <p:pic>
                    <p:nvPicPr>
                      <p:cNvPr id="128007" name="Object 7">
                        <a:extLst>
                          <a:ext uri="{FF2B5EF4-FFF2-40B4-BE49-F238E27FC236}">
                            <a16:creationId xmlns:a16="http://schemas.microsoft.com/office/drawing/2014/main" id="{7BA9E456-F013-6C44-8A28-81058838FF3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57425"/>
                        <a:ext cx="406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8" name="Object 8">
            <a:extLst>
              <a:ext uri="{FF2B5EF4-FFF2-40B4-BE49-F238E27FC236}">
                <a16:creationId xmlns:a16="http://schemas.microsoft.com/office/drawing/2014/main" id="{9D63F56F-D025-5C44-B00D-1E8548B49279}"/>
              </a:ext>
            </a:extLst>
          </p:cNvPr>
          <p:cNvGraphicFramePr>
            <a:graphicFrameLocks/>
          </p:cNvGraphicFramePr>
          <p:nvPr/>
        </p:nvGraphicFramePr>
        <p:xfrm>
          <a:off x="4572000" y="3105150"/>
          <a:ext cx="571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0" name="Equation" r:id="rId5" imgW="13169900" imgH="14046200" progId="Equation.DSMT4">
                  <p:embed/>
                </p:oleObj>
              </mc:Choice>
              <mc:Fallback>
                <p:oleObj name="Equation" r:id="rId5" imgW="13169900" imgH="14046200" progId="Equation.DSMT4">
                  <p:embed/>
                  <p:pic>
                    <p:nvPicPr>
                      <p:cNvPr id="128008" name="Object 8">
                        <a:extLst>
                          <a:ext uri="{FF2B5EF4-FFF2-40B4-BE49-F238E27FC236}">
                            <a16:creationId xmlns:a16="http://schemas.microsoft.com/office/drawing/2014/main" id="{9D63F56F-D025-5C44-B00D-1E8548B4927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05150"/>
                        <a:ext cx="571500" cy="609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9" name="Rectangle 9">
            <a:extLst>
              <a:ext uri="{FF2B5EF4-FFF2-40B4-BE49-F238E27FC236}">
                <a16:creationId xmlns:a16="http://schemas.microsoft.com/office/drawing/2014/main" id="{E9DAFC83-0DF1-5D4B-9BC1-299725EBA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201" y="1071564"/>
            <a:ext cx="34464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>
                <a:latin typeface="Symbol" pitchFamily="2" charset="2"/>
              </a:rPr>
              <a:t>w</a:t>
            </a:r>
          </a:p>
        </p:txBody>
      </p:sp>
      <p:sp>
        <p:nvSpPr>
          <p:cNvPr id="128010" name="Line 10">
            <a:extLst>
              <a:ext uri="{FF2B5EF4-FFF2-40B4-BE49-F238E27FC236}">
                <a16:creationId xmlns:a16="http://schemas.microsoft.com/office/drawing/2014/main" id="{DEE3BA14-4CA7-AE45-8766-729F8EE819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4838" y="1270001"/>
            <a:ext cx="0" cy="33512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8011" name="Line 11">
            <a:extLst>
              <a:ext uri="{FF2B5EF4-FFF2-40B4-BE49-F238E27FC236}">
                <a16:creationId xmlns:a16="http://schemas.microsoft.com/office/drawing/2014/main" id="{6A3DF190-A021-9641-BBB8-9A48EF1FC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7051" y="1733550"/>
            <a:ext cx="2684463" cy="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8012" name="Line 12">
            <a:extLst>
              <a:ext uri="{FF2B5EF4-FFF2-40B4-BE49-F238E27FC236}">
                <a16:creationId xmlns:a16="http://schemas.microsoft.com/office/drawing/2014/main" id="{1A7DB3A0-47AC-E443-9E63-10024A228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9275" y="4267200"/>
            <a:ext cx="2605088" cy="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8013" name="Line 13">
            <a:extLst>
              <a:ext uri="{FF2B5EF4-FFF2-40B4-BE49-F238E27FC236}">
                <a16:creationId xmlns:a16="http://schemas.microsoft.com/office/drawing/2014/main" id="{C8224AD4-2096-2C42-8340-50E2BEA0E9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9275" y="2578100"/>
            <a:ext cx="2897188" cy="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8014" name="Line 14">
            <a:extLst>
              <a:ext uri="{FF2B5EF4-FFF2-40B4-BE49-F238E27FC236}">
                <a16:creationId xmlns:a16="http://schemas.microsoft.com/office/drawing/2014/main" id="{E8F2DF05-8F3E-454D-BED0-19E463B47C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8651" y="3413125"/>
            <a:ext cx="2492375" cy="79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8015" name="Line 15">
            <a:extLst>
              <a:ext uri="{FF2B5EF4-FFF2-40B4-BE49-F238E27FC236}">
                <a16:creationId xmlns:a16="http://schemas.microsoft.com/office/drawing/2014/main" id="{DC392C75-8F20-9244-8B64-88CADBF28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9413" y="3000375"/>
            <a:ext cx="3325812" cy="0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8016" name="Line 16">
            <a:extLst>
              <a:ext uri="{FF2B5EF4-FFF2-40B4-BE49-F238E27FC236}">
                <a16:creationId xmlns:a16="http://schemas.microsoft.com/office/drawing/2014/main" id="{70E65180-D1D0-6B40-B83C-9C0FC7380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8938" y="1466851"/>
            <a:ext cx="0" cy="3178175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8017" name="Line 17">
            <a:extLst>
              <a:ext uri="{FF2B5EF4-FFF2-40B4-BE49-F238E27FC236}">
                <a16:creationId xmlns:a16="http://schemas.microsoft.com/office/drawing/2014/main" id="{D04C2C3A-6BBE-244F-ABAA-D0F61221D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8938" y="1835150"/>
            <a:ext cx="0" cy="2387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8018" name="Line 18">
            <a:extLst>
              <a:ext uri="{FF2B5EF4-FFF2-40B4-BE49-F238E27FC236}">
                <a16:creationId xmlns:a16="http://schemas.microsoft.com/office/drawing/2014/main" id="{57920CA5-EAC4-D248-ABEB-37D2BDEE1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5000" y="1498601"/>
            <a:ext cx="0" cy="3178175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8019" name="Line 19">
            <a:extLst>
              <a:ext uri="{FF2B5EF4-FFF2-40B4-BE49-F238E27FC236}">
                <a16:creationId xmlns:a16="http://schemas.microsoft.com/office/drawing/2014/main" id="{237C3ADD-75DE-464E-816B-E9D44595C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5000" y="1866900"/>
            <a:ext cx="0" cy="2387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8020" name="Oval 20">
            <a:extLst>
              <a:ext uri="{FF2B5EF4-FFF2-40B4-BE49-F238E27FC236}">
                <a16:creationId xmlns:a16="http://schemas.microsoft.com/office/drawing/2014/main" id="{58C5A8D2-8144-B34D-9FC8-459958735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825" y="2611438"/>
            <a:ext cx="844550" cy="7794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8021" name="Rectangle 21">
            <a:extLst>
              <a:ext uri="{FF2B5EF4-FFF2-40B4-BE49-F238E27FC236}">
                <a16:creationId xmlns:a16="http://schemas.microsoft.com/office/drawing/2014/main" id="{9A35DF03-6A5B-EB4C-99DF-6CA1B710D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3" y="2760664"/>
            <a:ext cx="32541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>
                <a:latin typeface="Symbol" pitchFamily="2" charset="2"/>
              </a:rPr>
              <a:t>s</a:t>
            </a:r>
          </a:p>
        </p:txBody>
      </p:sp>
      <p:sp>
        <p:nvSpPr>
          <p:cNvPr id="128022" name="Rectangle 22">
            <a:extLst>
              <a:ext uri="{FF2B5EF4-FFF2-40B4-BE49-F238E27FC236}">
                <a16:creationId xmlns:a16="http://schemas.microsoft.com/office/drawing/2014/main" id="{722A0EC4-5ABD-DB4B-83FF-E70154773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9" y="2562226"/>
            <a:ext cx="33342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28023" name="Rectangle 23">
            <a:extLst>
              <a:ext uri="{FF2B5EF4-FFF2-40B4-BE49-F238E27FC236}">
                <a16:creationId xmlns:a16="http://schemas.microsoft.com/office/drawing/2014/main" id="{CDA3695F-4D82-4543-AEF0-1EC6BF18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9" y="2822576"/>
            <a:ext cx="33342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28024" name="Rectangle 24">
            <a:extLst>
              <a:ext uri="{FF2B5EF4-FFF2-40B4-BE49-F238E27FC236}">
                <a16:creationId xmlns:a16="http://schemas.microsoft.com/office/drawing/2014/main" id="{9366B1A3-6125-3F42-90B4-60B53EEAA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176" y="3049589"/>
            <a:ext cx="33342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>
                <a:solidFill>
                  <a:srgbClr val="FF0000"/>
                </a:solidFill>
              </a:rPr>
              <a:t>*</a:t>
            </a:r>
          </a:p>
        </p:txBody>
      </p:sp>
      <p:grpSp>
        <p:nvGrpSpPr>
          <p:cNvPr id="128025" name="Group 25">
            <a:extLst>
              <a:ext uri="{FF2B5EF4-FFF2-40B4-BE49-F238E27FC236}">
                <a16:creationId xmlns:a16="http://schemas.microsoft.com/office/drawing/2014/main" id="{997D95BB-BAA4-5346-B2A0-07B2BE3CACFB}"/>
              </a:ext>
            </a:extLst>
          </p:cNvPr>
          <p:cNvGrpSpPr>
            <a:grpSpLocks/>
          </p:cNvGrpSpPr>
          <p:nvPr/>
        </p:nvGrpSpPr>
        <p:grpSpPr bwMode="auto">
          <a:xfrm>
            <a:off x="3348039" y="1728790"/>
            <a:ext cx="726855" cy="857169"/>
            <a:chOff x="1136" y="759"/>
            <a:chExt cx="388" cy="475"/>
          </a:xfrm>
        </p:grpSpPr>
        <p:sp>
          <p:nvSpPr>
            <p:cNvPr id="128026" name="Rectangle 26">
              <a:extLst>
                <a:ext uri="{FF2B5EF4-FFF2-40B4-BE49-F238E27FC236}">
                  <a16:creationId xmlns:a16="http://schemas.microsoft.com/office/drawing/2014/main" id="{C285FDF6-DB88-A045-BA2D-D1DB15A2D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" y="759"/>
              <a:ext cx="178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it-IT" altLang="it-IT">
                  <a:solidFill>
                    <a:srgbClr val="0033CC"/>
                  </a:solidFill>
                </a:rPr>
                <a:t>*</a:t>
              </a:r>
            </a:p>
          </p:txBody>
        </p:sp>
        <p:sp>
          <p:nvSpPr>
            <p:cNvPr id="128027" name="Rectangle 27">
              <a:extLst>
                <a:ext uri="{FF2B5EF4-FFF2-40B4-BE49-F238E27FC236}">
                  <a16:creationId xmlns:a16="http://schemas.microsoft.com/office/drawing/2014/main" id="{22AA79ED-6557-9243-87B7-722377B4C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" y="904"/>
              <a:ext cx="178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it-IT" altLang="it-IT">
                  <a:solidFill>
                    <a:srgbClr val="0033CC"/>
                  </a:solidFill>
                </a:rPr>
                <a:t>*</a:t>
              </a:r>
            </a:p>
          </p:txBody>
        </p:sp>
        <p:sp>
          <p:nvSpPr>
            <p:cNvPr id="128028" name="Rectangle 28">
              <a:extLst>
                <a:ext uri="{FF2B5EF4-FFF2-40B4-BE49-F238E27FC236}">
                  <a16:creationId xmlns:a16="http://schemas.microsoft.com/office/drawing/2014/main" id="{BD88FDC9-B0D5-A44B-90E3-2B94BD2A7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" y="1029"/>
              <a:ext cx="178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it-IT" altLang="it-IT">
                  <a:solidFill>
                    <a:srgbClr val="0033CC"/>
                  </a:solidFill>
                </a:rPr>
                <a:t>*</a:t>
              </a:r>
            </a:p>
          </p:txBody>
        </p:sp>
      </p:grpSp>
      <p:grpSp>
        <p:nvGrpSpPr>
          <p:cNvPr id="128029" name="Group 29">
            <a:extLst>
              <a:ext uri="{FF2B5EF4-FFF2-40B4-BE49-F238E27FC236}">
                <a16:creationId xmlns:a16="http://schemas.microsoft.com/office/drawing/2014/main" id="{48D2101D-E9B2-394E-9CCF-9219D2C95440}"/>
              </a:ext>
            </a:extLst>
          </p:cNvPr>
          <p:cNvGrpSpPr>
            <a:grpSpLocks/>
          </p:cNvGrpSpPr>
          <p:nvPr/>
        </p:nvGrpSpPr>
        <p:grpSpPr bwMode="auto">
          <a:xfrm>
            <a:off x="3348039" y="3417891"/>
            <a:ext cx="726855" cy="857169"/>
            <a:chOff x="1136" y="1695"/>
            <a:chExt cx="388" cy="475"/>
          </a:xfrm>
        </p:grpSpPr>
        <p:sp>
          <p:nvSpPr>
            <p:cNvPr id="128030" name="Rectangle 30">
              <a:extLst>
                <a:ext uri="{FF2B5EF4-FFF2-40B4-BE49-F238E27FC236}">
                  <a16:creationId xmlns:a16="http://schemas.microsoft.com/office/drawing/2014/main" id="{FEA1F75B-8F99-6D4C-9C36-BCF4ED57B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" y="1695"/>
              <a:ext cx="178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it-IT" altLang="it-IT">
                  <a:solidFill>
                    <a:srgbClr val="0033CC"/>
                  </a:solidFill>
                </a:rPr>
                <a:t>*</a:t>
              </a:r>
            </a:p>
          </p:txBody>
        </p:sp>
        <p:sp>
          <p:nvSpPr>
            <p:cNvPr id="128031" name="Rectangle 31">
              <a:extLst>
                <a:ext uri="{FF2B5EF4-FFF2-40B4-BE49-F238E27FC236}">
                  <a16:creationId xmlns:a16="http://schemas.microsoft.com/office/drawing/2014/main" id="{859068E7-4B4B-EB43-9227-D1B7E317E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" y="1840"/>
              <a:ext cx="178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it-IT" altLang="it-IT">
                  <a:solidFill>
                    <a:srgbClr val="0033CC"/>
                  </a:solidFill>
                </a:rPr>
                <a:t>*</a:t>
              </a:r>
            </a:p>
          </p:txBody>
        </p:sp>
        <p:sp>
          <p:nvSpPr>
            <p:cNvPr id="128032" name="Rectangle 32">
              <a:extLst>
                <a:ext uri="{FF2B5EF4-FFF2-40B4-BE49-F238E27FC236}">
                  <a16:creationId xmlns:a16="http://schemas.microsoft.com/office/drawing/2014/main" id="{87B3C6DE-BB7E-B24D-9D87-5EED81B3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" y="1965"/>
              <a:ext cx="178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it-IT" altLang="it-IT">
                  <a:solidFill>
                    <a:srgbClr val="0033CC"/>
                  </a:solidFill>
                </a:rPr>
                <a:t>*</a:t>
              </a:r>
            </a:p>
          </p:txBody>
        </p:sp>
      </p:grpSp>
      <p:graphicFrame>
        <p:nvGraphicFramePr>
          <p:cNvPr id="128033" name="Object 33">
            <a:extLst>
              <a:ext uri="{FF2B5EF4-FFF2-40B4-BE49-F238E27FC236}">
                <a16:creationId xmlns:a16="http://schemas.microsoft.com/office/drawing/2014/main" id="{2D6660D8-A74C-FC4D-B431-D2F2D4D4F27D}"/>
              </a:ext>
            </a:extLst>
          </p:cNvPr>
          <p:cNvGraphicFramePr>
            <a:graphicFrameLocks/>
          </p:cNvGraphicFramePr>
          <p:nvPr/>
        </p:nvGraphicFramePr>
        <p:xfrm>
          <a:off x="5354639" y="3455988"/>
          <a:ext cx="6699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1" name="Equazione" r:id="rId7" imgW="3124200" imgH="2387600" progId="Equation.3">
                  <p:embed/>
                </p:oleObj>
              </mc:Choice>
              <mc:Fallback>
                <p:oleObj name="Equazione" r:id="rId7" imgW="3124200" imgH="2387600" progId="Equation.3">
                  <p:embed/>
                  <p:pic>
                    <p:nvPicPr>
                      <p:cNvPr id="128033" name="Object 33">
                        <a:extLst>
                          <a:ext uri="{FF2B5EF4-FFF2-40B4-BE49-F238E27FC236}">
                            <a16:creationId xmlns:a16="http://schemas.microsoft.com/office/drawing/2014/main" id="{2D6660D8-A74C-FC4D-B431-D2F2D4D4F27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639" y="3455988"/>
                        <a:ext cx="6699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34" name="Line 34">
            <a:extLst>
              <a:ext uri="{FF2B5EF4-FFF2-40B4-BE49-F238E27FC236}">
                <a16:creationId xmlns:a16="http://schemas.microsoft.com/office/drawing/2014/main" id="{55D7F6D7-B3FC-D145-9825-B7A8E0C0B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7164" y="3227388"/>
            <a:ext cx="127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8035" name="Line 35">
            <a:extLst>
              <a:ext uri="{FF2B5EF4-FFF2-40B4-BE49-F238E27FC236}">
                <a16:creationId xmlns:a16="http://schemas.microsoft.com/office/drawing/2014/main" id="{6AB2FE7E-315A-E94B-9DA9-E0CDECE14A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7164" y="4094163"/>
            <a:ext cx="127952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8036" name="Freeform 36">
            <a:extLst>
              <a:ext uri="{FF2B5EF4-FFF2-40B4-BE49-F238E27FC236}">
                <a16:creationId xmlns:a16="http://schemas.microsoft.com/office/drawing/2014/main" id="{D81550F8-B377-1E4B-A33B-38C220A2DE05}"/>
              </a:ext>
            </a:extLst>
          </p:cNvPr>
          <p:cNvSpPr>
            <a:spLocks/>
          </p:cNvSpPr>
          <p:nvPr/>
        </p:nvSpPr>
        <p:spPr bwMode="auto">
          <a:xfrm>
            <a:off x="5308601" y="3227388"/>
            <a:ext cx="74613" cy="868362"/>
          </a:xfrm>
          <a:custGeom>
            <a:avLst/>
            <a:gdLst>
              <a:gd name="T0" fmla="*/ 0 w 1"/>
              <a:gd name="T1" fmla="*/ 0 h 481"/>
              <a:gd name="T2" fmla="*/ 0 w 1"/>
              <a:gd name="T3" fmla="*/ 480 h 48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81">
                <a:moveTo>
                  <a:pt x="0" y="0"/>
                </a:moveTo>
                <a:lnTo>
                  <a:pt x="0" y="48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037" name="Oval 37">
            <a:extLst>
              <a:ext uri="{FF2B5EF4-FFF2-40B4-BE49-F238E27FC236}">
                <a16:creationId xmlns:a16="http://schemas.microsoft.com/office/drawing/2014/main" id="{C300CB87-15EF-C14F-BD46-41053A22A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13" y="2082800"/>
            <a:ext cx="1930400" cy="189388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8038" name="Line 38">
            <a:extLst>
              <a:ext uri="{FF2B5EF4-FFF2-40B4-BE49-F238E27FC236}">
                <a16:creationId xmlns:a16="http://schemas.microsoft.com/office/drawing/2014/main" id="{FF26F0D7-0D5A-7F45-B81A-93BD06816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5650" y="3035300"/>
            <a:ext cx="1460500" cy="0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8039" name="Line 39">
            <a:extLst>
              <a:ext uri="{FF2B5EF4-FFF2-40B4-BE49-F238E27FC236}">
                <a16:creationId xmlns:a16="http://schemas.microsoft.com/office/drawing/2014/main" id="{378E905A-1590-AB44-ADC7-8F9E68A1CD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51838" y="1676400"/>
            <a:ext cx="0" cy="2540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8040" name="Oval 40">
            <a:extLst>
              <a:ext uri="{FF2B5EF4-FFF2-40B4-BE49-F238E27FC236}">
                <a16:creationId xmlns:a16="http://schemas.microsoft.com/office/drawing/2014/main" id="{82866FAC-1A8B-C648-A59A-4E32879FF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039" y="2697163"/>
            <a:ext cx="714375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8041" name="Rectangle 41">
            <a:extLst>
              <a:ext uri="{FF2B5EF4-FFF2-40B4-BE49-F238E27FC236}">
                <a16:creationId xmlns:a16="http://schemas.microsoft.com/office/drawing/2014/main" id="{F5813DDB-2D41-B642-B6A1-E6889CFC7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89" y="2654301"/>
            <a:ext cx="33342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*</a:t>
            </a:r>
          </a:p>
        </p:txBody>
      </p:sp>
      <p:sp>
        <p:nvSpPr>
          <p:cNvPr id="128042" name="Rectangle 42">
            <a:extLst>
              <a:ext uri="{FF2B5EF4-FFF2-40B4-BE49-F238E27FC236}">
                <a16:creationId xmlns:a16="http://schemas.microsoft.com/office/drawing/2014/main" id="{165B11D2-2F8B-5040-9FBB-11FFD8A84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314" y="2882901"/>
            <a:ext cx="33342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*</a:t>
            </a:r>
          </a:p>
        </p:txBody>
      </p:sp>
      <p:sp>
        <p:nvSpPr>
          <p:cNvPr id="128043" name="Rectangle 43">
            <a:extLst>
              <a:ext uri="{FF2B5EF4-FFF2-40B4-BE49-F238E27FC236}">
                <a16:creationId xmlns:a16="http://schemas.microsoft.com/office/drawing/2014/main" id="{B2E1AA73-FDDB-434B-80DD-3A813A7E2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5064" y="3082926"/>
            <a:ext cx="33342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*</a:t>
            </a:r>
          </a:p>
        </p:txBody>
      </p:sp>
      <p:sp>
        <p:nvSpPr>
          <p:cNvPr id="128044" name="Rectangle 44">
            <a:extLst>
              <a:ext uri="{FF2B5EF4-FFF2-40B4-BE49-F238E27FC236}">
                <a16:creationId xmlns:a16="http://schemas.microsoft.com/office/drawing/2014/main" id="{681F6047-21F2-3C4D-9AAB-1460E87D5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7013" y="3336926"/>
            <a:ext cx="860813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>
                <a:solidFill>
                  <a:srgbClr val="0033CC"/>
                </a:solidFill>
              </a:rPr>
              <a:t>Poli</a:t>
            </a:r>
          </a:p>
          <a:p>
            <a:pPr algn="l"/>
            <a:r>
              <a:rPr lang="it-IT" altLang="it-IT">
                <a:solidFill>
                  <a:srgbClr val="0033CC"/>
                </a:solidFill>
              </a:rPr>
              <a:t>di </a:t>
            </a:r>
            <a:r>
              <a:rPr lang="it-IT" altLang="it-IT" i="1">
                <a:latin typeface="Times New Roman" panose="02020603050405020304" pitchFamily="18" charset="0"/>
              </a:rPr>
              <a:t>F(z)</a:t>
            </a:r>
          </a:p>
        </p:txBody>
      </p:sp>
      <p:sp>
        <p:nvSpPr>
          <p:cNvPr id="128045" name="Rectangle 45">
            <a:extLst>
              <a:ext uri="{FF2B5EF4-FFF2-40B4-BE49-F238E27FC236}">
                <a16:creationId xmlns:a16="http://schemas.microsoft.com/office/drawing/2014/main" id="{4C742CA2-A279-9D47-B4C1-A69FD0817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4953001"/>
            <a:ext cx="2389244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>
                <a:solidFill>
                  <a:srgbClr val="0033CC"/>
                </a:solidFill>
                <a:latin typeface="Symbol" pitchFamily="2" charset="2"/>
              </a:rPr>
              <a:t>¥</a:t>
            </a:r>
            <a:r>
              <a:rPr lang="it-IT" altLang="it-IT">
                <a:solidFill>
                  <a:srgbClr val="0033CC"/>
                </a:solidFill>
              </a:rPr>
              <a:t> poli generati dal </a:t>
            </a:r>
          </a:p>
          <a:p>
            <a:pPr algn="l"/>
            <a:r>
              <a:rPr lang="it-IT" altLang="it-IT">
                <a:solidFill>
                  <a:srgbClr val="0033CC"/>
                </a:solidFill>
              </a:rPr>
              <a:t>    campionamento</a:t>
            </a:r>
          </a:p>
        </p:txBody>
      </p:sp>
      <p:sp>
        <p:nvSpPr>
          <p:cNvPr id="128046" name="Rectangle 46">
            <a:extLst>
              <a:ext uri="{FF2B5EF4-FFF2-40B4-BE49-F238E27FC236}">
                <a16:creationId xmlns:a16="http://schemas.microsoft.com/office/drawing/2014/main" id="{B802D4E5-B4ED-484B-AC5B-0733A4F0C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838" y="4953001"/>
            <a:ext cx="32766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it-IT" altLang="it-IT"/>
              <a:t>(poli  di                    )</a:t>
            </a:r>
          </a:p>
        </p:txBody>
      </p:sp>
      <p:graphicFrame>
        <p:nvGraphicFramePr>
          <p:cNvPr id="128047" name="Object 47">
            <a:extLst>
              <a:ext uri="{FF2B5EF4-FFF2-40B4-BE49-F238E27FC236}">
                <a16:creationId xmlns:a16="http://schemas.microsoft.com/office/drawing/2014/main" id="{E099410B-A035-3544-BBFA-DD2C63A9307D}"/>
              </a:ext>
            </a:extLst>
          </p:cNvPr>
          <p:cNvGraphicFramePr>
            <a:graphicFrameLocks/>
          </p:cNvGraphicFramePr>
          <p:nvPr/>
        </p:nvGraphicFramePr>
        <p:xfrm>
          <a:off x="5202238" y="4926013"/>
          <a:ext cx="118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2" name="Equation" r:id="rId9" imgW="27203400" imgH="9652000" progId="Equation.DSMT4">
                  <p:embed/>
                </p:oleObj>
              </mc:Choice>
              <mc:Fallback>
                <p:oleObj name="Equation" r:id="rId9" imgW="27203400" imgH="9652000" progId="Equation.DSMT4">
                  <p:embed/>
                  <p:pic>
                    <p:nvPicPr>
                      <p:cNvPr id="128047" name="Object 47">
                        <a:extLst>
                          <a:ext uri="{FF2B5EF4-FFF2-40B4-BE49-F238E27FC236}">
                            <a16:creationId xmlns:a16="http://schemas.microsoft.com/office/drawing/2014/main" id="{E099410B-A035-3544-BBFA-DD2C63A9307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4926013"/>
                        <a:ext cx="1181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48" name="Rectangle 48">
            <a:extLst>
              <a:ext uri="{FF2B5EF4-FFF2-40B4-BE49-F238E27FC236}">
                <a16:creationId xmlns:a16="http://schemas.microsoft.com/office/drawing/2014/main" id="{093A8387-7651-3D44-84BF-4109C5B9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187576"/>
            <a:ext cx="1997342" cy="6469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>
                <a:solidFill>
                  <a:srgbClr val="FF0000"/>
                </a:solidFill>
              </a:rPr>
              <a:t>poli della f.</a:t>
            </a:r>
          </a:p>
          <a:p>
            <a:pPr algn="l"/>
            <a:r>
              <a:rPr lang="it-IT" altLang="it-IT">
                <a:solidFill>
                  <a:srgbClr val="FF0000"/>
                </a:solidFill>
              </a:rPr>
              <a:t>tempo continuo</a:t>
            </a:r>
          </a:p>
        </p:txBody>
      </p:sp>
      <p:sp>
        <p:nvSpPr>
          <p:cNvPr id="128049" name="Text Box 49">
            <a:extLst>
              <a:ext uri="{FF2B5EF4-FFF2-40B4-BE49-F238E27FC236}">
                <a16:creationId xmlns:a16="http://schemas.microsoft.com/office/drawing/2014/main" id="{0AED9650-63A0-6342-85E4-0825BFA6C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4" y="1035051"/>
            <a:ext cx="1050288" cy="369332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it-IT" altLang="it-IT"/>
              <a:t>Piano S</a:t>
            </a:r>
          </a:p>
        </p:txBody>
      </p:sp>
      <p:sp>
        <p:nvSpPr>
          <p:cNvPr id="128050" name="Text Box 50">
            <a:extLst>
              <a:ext uri="{FF2B5EF4-FFF2-40B4-BE49-F238E27FC236}">
                <a16:creationId xmlns:a16="http://schemas.microsoft.com/office/drawing/2014/main" id="{73FF90AE-9267-4040-8428-2BFA9657F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1100" y="1562101"/>
            <a:ext cx="1051891" cy="369332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it-IT" altLang="it-IT"/>
              <a:t>Piano Z</a:t>
            </a:r>
          </a:p>
        </p:txBody>
      </p:sp>
      <p:sp>
        <p:nvSpPr>
          <p:cNvPr id="128051" name="Line 51">
            <a:extLst>
              <a:ext uri="{FF2B5EF4-FFF2-40B4-BE49-F238E27FC236}">
                <a16:creationId xmlns:a16="http://schemas.microsoft.com/office/drawing/2014/main" id="{86E93A84-D7AE-4645-8AB3-D9D84FB518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62338" y="4498976"/>
            <a:ext cx="87312" cy="563563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8052" name="Rectangle 52">
            <a:extLst>
              <a:ext uri="{FF2B5EF4-FFF2-40B4-BE49-F238E27FC236}">
                <a16:creationId xmlns:a16="http://schemas.microsoft.com/office/drawing/2014/main" id="{D76C2F23-CC67-3348-84CF-1ED666974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5763" y="5181601"/>
            <a:ext cx="3812262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>
                <a:solidFill>
                  <a:schemeClr val="tx2"/>
                </a:solidFill>
              </a:rPr>
              <a:t>Tutti i poli distanti tra loro  </a:t>
            </a:r>
            <a:br>
              <a:rPr lang="it-IT" altLang="it-IT">
                <a:solidFill>
                  <a:schemeClr val="tx2"/>
                </a:solidFill>
              </a:rPr>
            </a:br>
            <a:r>
              <a:rPr lang="it-IT" altLang="it-IT" i="1"/>
              <a:t>jk</a:t>
            </a:r>
            <a:r>
              <a:rPr lang="it-IT" altLang="it-IT" i="1">
                <a:latin typeface="Symbol" pitchFamily="2" charset="2"/>
              </a:rPr>
              <a:t>w</a:t>
            </a:r>
            <a:r>
              <a:rPr lang="it-IT" altLang="it-IT" i="1" baseline="-25000"/>
              <a:t>C</a:t>
            </a:r>
            <a:r>
              <a:rPr lang="it-IT" altLang="it-IT" i="1"/>
              <a:t> </a:t>
            </a:r>
            <a:r>
              <a:rPr lang="it-IT" altLang="it-IT">
                <a:solidFill>
                  <a:schemeClr val="tx2"/>
                </a:solidFill>
              </a:rPr>
              <a:t>danno lo stesso valore di </a:t>
            </a:r>
            <a:r>
              <a:rPr lang="it-IT" altLang="it-IT" i="1">
                <a:latin typeface="Times New Roman" panose="02020603050405020304" pitchFamily="18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051947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7" name="Line 67">
            <a:extLst>
              <a:ext uri="{FF2B5EF4-FFF2-40B4-BE49-F238E27FC236}">
                <a16:creationId xmlns:a16="http://schemas.microsoft.com/office/drawing/2014/main" id="{A61B2403-195B-A944-AA0B-3DEA7FDAE4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9763" y="2932114"/>
            <a:ext cx="2000250" cy="1062037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065528E2-94CD-2E47-854E-193A2821B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Mapping  S </a:t>
            </a:r>
            <a:r>
              <a:rPr lang="it-IT" altLang="it-IT">
                <a:sym typeface="Symbol" pitchFamily="2" charset="2"/>
              </a:rPr>
              <a:t></a:t>
            </a:r>
            <a:r>
              <a:rPr lang="it-IT" altLang="it-IT"/>
              <a:t> Z (3)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7EB04664-EA20-9F43-9B7D-5219388FB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4" y="5886450"/>
            <a:ext cx="6262933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I sistemi a tempo discreto </a:t>
            </a:r>
            <a:r>
              <a:rPr lang="it-IT" altLang="it-IT">
                <a:solidFill>
                  <a:srgbClr val="FF0000"/>
                </a:solidFill>
              </a:rPr>
              <a:t>stabili</a:t>
            </a:r>
            <a:r>
              <a:rPr lang="it-IT" altLang="it-IT"/>
              <a:t> hanno i poli di F(z)</a:t>
            </a:r>
          </a:p>
          <a:p>
            <a:pPr algn="l"/>
            <a:r>
              <a:rPr lang="it-IT" altLang="it-IT">
                <a:solidFill>
                  <a:srgbClr val="FF0000"/>
                </a:solidFill>
              </a:rPr>
              <a:t>dentro al cerchio di raggio unitario</a:t>
            </a:r>
            <a:endParaRPr lang="it-IT" altLang="it-IT"/>
          </a:p>
        </p:txBody>
      </p:sp>
      <p:graphicFrame>
        <p:nvGraphicFramePr>
          <p:cNvPr id="66587" name="Object 27">
            <a:extLst>
              <a:ext uri="{FF2B5EF4-FFF2-40B4-BE49-F238E27FC236}">
                <a16:creationId xmlns:a16="http://schemas.microsoft.com/office/drawing/2014/main" id="{8EA70FE9-D4D6-AF4A-B42B-6140F478E960}"/>
              </a:ext>
            </a:extLst>
          </p:cNvPr>
          <p:cNvGraphicFramePr>
            <a:graphicFrameLocks/>
          </p:cNvGraphicFramePr>
          <p:nvPr/>
        </p:nvGraphicFramePr>
        <p:xfrm>
          <a:off x="5321300" y="3462339"/>
          <a:ext cx="8651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9" name="Equation" r:id="rId3" imgW="19900900" imgH="7899400" progId="Equation.DSMT4">
                  <p:embed/>
                </p:oleObj>
              </mc:Choice>
              <mc:Fallback>
                <p:oleObj name="Equation" r:id="rId3" imgW="19900900" imgH="7899400" progId="Equation.DSMT4">
                  <p:embed/>
                  <p:pic>
                    <p:nvPicPr>
                      <p:cNvPr id="66587" name="Object 27">
                        <a:extLst>
                          <a:ext uri="{FF2B5EF4-FFF2-40B4-BE49-F238E27FC236}">
                            <a16:creationId xmlns:a16="http://schemas.microsoft.com/office/drawing/2014/main" id="{8EA70FE9-D4D6-AF4A-B42B-6140F478E96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3462339"/>
                        <a:ext cx="865188" cy="339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8" name="Line 28">
            <a:extLst>
              <a:ext uri="{FF2B5EF4-FFF2-40B4-BE49-F238E27FC236}">
                <a16:creationId xmlns:a16="http://schemas.microsoft.com/office/drawing/2014/main" id="{67DF6D99-F1EA-FC45-942D-04700612AE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9238" y="696913"/>
            <a:ext cx="0" cy="2559050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6593" name="Line 33">
            <a:extLst>
              <a:ext uri="{FF2B5EF4-FFF2-40B4-BE49-F238E27FC236}">
                <a16:creationId xmlns:a16="http://schemas.microsoft.com/office/drawing/2014/main" id="{D165D1AE-0693-DD45-9192-D29AC404D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5064" y="1898650"/>
            <a:ext cx="3730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6594" name="Rectangle 34">
            <a:extLst>
              <a:ext uri="{FF2B5EF4-FFF2-40B4-BE49-F238E27FC236}">
                <a16:creationId xmlns:a16="http://schemas.microsoft.com/office/drawing/2014/main" id="{D0CF442B-560D-C648-B2E0-4287199CB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6188" y="1279525"/>
            <a:ext cx="437620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 sz="5400"/>
              <a:t>.</a:t>
            </a:r>
          </a:p>
        </p:txBody>
      </p:sp>
      <p:graphicFrame>
        <p:nvGraphicFramePr>
          <p:cNvPr id="66601" name="Object 41">
            <a:extLst>
              <a:ext uri="{FF2B5EF4-FFF2-40B4-BE49-F238E27FC236}">
                <a16:creationId xmlns:a16="http://schemas.microsoft.com/office/drawing/2014/main" id="{F5BD6362-C5E0-7042-8A19-11CA4224F1ED}"/>
              </a:ext>
            </a:extLst>
          </p:cNvPr>
          <p:cNvGraphicFramePr>
            <a:graphicFrameLocks/>
          </p:cNvGraphicFramePr>
          <p:nvPr/>
        </p:nvGraphicFramePr>
        <p:xfrm>
          <a:off x="5464175" y="1571625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0" name="Equation" r:id="rId5" imgW="24282400" imgH="6731000" progId="Equation.DSMT4">
                  <p:embed/>
                </p:oleObj>
              </mc:Choice>
              <mc:Fallback>
                <p:oleObj name="Equation" r:id="rId5" imgW="24282400" imgH="6731000" progId="Equation.DSMT4">
                  <p:embed/>
                  <p:pic>
                    <p:nvPicPr>
                      <p:cNvPr id="66601" name="Object 41">
                        <a:extLst>
                          <a:ext uri="{FF2B5EF4-FFF2-40B4-BE49-F238E27FC236}">
                            <a16:creationId xmlns:a16="http://schemas.microsoft.com/office/drawing/2014/main" id="{F5BD6362-C5E0-7042-8A19-11CA4224F1E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75" y="1571625"/>
                        <a:ext cx="1054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03" name="Object 43">
            <a:extLst>
              <a:ext uri="{FF2B5EF4-FFF2-40B4-BE49-F238E27FC236}">
                <a16:creationId xmlns:a16="http://schemas.microsoft.com/office/drawing/2014/main" id="{AD5C122A-8DB9-D84B-BA6B-60FB1617BBBA}"/>
              </a:ext>
            </a:extLst>
          </p:cNvPr>
          <p:cNvGraphicFramePr>
            <a:graphicFrameLocks/>
          </p:cNvGraphicFramePr>
          <p:nvPr/>
        </p:nvGraphicFramePr>
        <p:xfrm>
          <a:off x="5384800" y="960438"/>
          <a:ext cx="533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1" name="Equation" r:id="rId7" imgW="12293600" imgH="14046200" progId="Equation.DSMT4">
                  <p:embed/>
                </p:oleObj>
              </mc:Choice>
              <mc:Fallback>
                <p:oleObj name="Equation" r:id="rId7" imgW="12293600" imgH="14046200" progId="Equation.DSMT4">
                  <p:embed/>
                  <p:pic>
                    <p:nvPicPr>
                      <p:cNvPr id="66603" name="Object 43">
                        <a:extLst>
                          <a:ext uri="{FF2B5EF4-FFF2-40B4-BE49-F238E27FC236}">
                            <a16:creationId xmlns:a16="http://schemas.microsoft.com/office/drawing/2014/main" id="{AD5C122A-8DB9-D84B-BA6B-60FB1617BBB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960438"/>
                        <a:ext cx="533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04" name="Object 44">
            <a:extLst>
              <a:ext uri="{FF2B5EF4-FFF2-40B4-BE49-F238E27FC236}">
                <a16:creationId xmlns:a16="http://schemas.microsoft.com/office/drawing/2014/main" id="{61938085-18E9-2F4D-B48F-83847E13C5D5}"/>
              </a:ext>
            </a:extLst>
          </p:cNvPr>
          <p:cNvGraphicFramePr>
            <a:graphicFrameLocks/>
          </p:cNvGraphicFramePr>
          <p:nvPr/>
        </p:nvGraphicFramePr>
        <p:xfrm>
          <a:off x="5410200" y="2362200"/>
          <a:ext cx="698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2" name="Equation" r:id="rId9" imgW="16090900" imgH="14046200" progId="Equation.DSMT4">
                  <p:embed/>
                </p:oleObj>
              </mc:Choice>
              <mc:Fallback>
                <p:oleObj name="Equation" r:id="rId9" imgW="16090900" imgH="14046200" progId="Equation.DSMT4">
                  <p:embed/>
                  <p:pic>
                    <p:nvPicPr>
                      <p:cNvPr id="66604" name="Object 44">
                        <a:extLst>
                          <a:ext uri="{FF2B5EF4-FFF2-40B4-BE49-F238E27FC236}">
                            <a16:creationId xmlns:a16="http://schemas.microsoft.com/office/drawing/2014/main" id="{61938085-18E9-2F4D-B48F-83847E13C5D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362200"/>
                        <a:ext cx="698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2" name="Freeform 22">
            <a:extLst>
              <a:ext uri="{FF2B5EF4-FFF2-40B4-BE49-F238E27FC236}">
                <a16:creationId xmlns:a16="http://schemas.microsoft.com/office/drawing/2014/main" id="{E852F248-C891-4C4D-B93C-847581A6548F}"/>
              </a:ext>
            </a:extLst>
          </p:cNvPr>
          <p:cNvSpPr>
            <a:spLocks/>
          </p:cNvSpPr>
          <p:nvPr/>
        </p:nvSpPr>
        <p:spPr bwMode="auto">
          <a:xfrm>
            <a:off x="9677400" y="4267200"/>
            <a:ext cx="304800" cy="946150"/>
          </a:xfrm>
          <a:custGeom>
            <a:avLst/>
            <a:gdLst>
              <a:gd name="T0" fmla="*/ 124 w 125"/>
              <a:gd name="T1" fmla="*/ 300 h 301"/>
              <a:gd name="T2" fmla="*/ 118 w 125"/>
              <a:gd name="T3" fmla="*/ 229 h 301"/>
              <a:gd name="T4" fmla="*/ 105 w 125"/>
              <a:gd name="T5" fmla="*/ 171 h 301"/>
              <a:gd name="T6" fmla="*/ 87 w 125"/>
              <a:gd name="T7" fmla="*/ 128 h 301"/>
              <a:gd name="T8" fmla="*/ 74 w 125"/>
              <a:gd name="T9" fmla="*/ 121 h 301"/>
              <a:gd name="T10" fmla="*/ 62 w 125"/>
              <a:gd name="T11" fmla="*/ 114 h 301"/>
              <a:gd name="T12" fmla="*/ 37 w 125"/>
              <a:gd name="T13" fmla="*/ 107 h 301"/>
              <a:gd name="T14" fmla="*/ 19 w 125"/>
              <a:gd name="T15" fmla="*/ 78 h 301"/>
              <a:gd name="T16" fmla="*/ 6 w 125"/>
              <a:gd name="T17" fmla="*/ 43 h 301"/>
              <a:gd name="T18" fmla="*/ 0 w 125"/>
              <a:gd name="T19" fmla="*/ 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" h="301">
                <a:moveTo>
                  <a:pt x="124" y="300"/>
                </a:moveTo>
                <a:lnTo>
                  <a:pt x="118" y="229"/>
                </a:lnTo>
                <a:lnTo>
                  <a:pt x="105" y="171"/>
                </a:lnTo>
                <a:lnTo>
                  <a:pt x="87" y="128"/>
                </a:lnTo>
                <a:lnTo>
                  <a:pt x="74" y="121"/>
                </a:lnTo>
                <a:lnTo>
                  <a:pt x="62" y="114"/>
                </a:lnTo>
                <a:lnTo>
                  <a:pt x="37" y="107"/>
                </a:lnTo>
                <a:lnTo>
                  <a:pt x="19" y="78"/>
                </a:lnTo>
                <a:lnTo>
                  <a:pt x="6" y="4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6584" name="Freeform 24">
            <a:extLst>
              <a:ext uri="{FF2B5EF4-FFF2-40B4-BE49-F238E27FC236}">
                <a16:creationId xmlns:a16="http://schemas.microsoft.com/office/drawing/2014/main" id="{CF2E9067-82BB-664B-BD8E-06161C446DA3}"/>
              </a:ext>
            </a:extLst>
          </p:cNvPr>
          <p:cNvSpPr>
            <a:spLocks/>
          </p:cNvSpPr>
          <p:nvPr/>
        </p:nvSpPr>
        <p:spPr bwMode="auto">
          <a:xfrm>
            <a:off x="6938964" y="3251200"/>
            <a:ext cx="555625" cy="877888"/>
          </a:xfrm>
          <a:custGeom>
            <a:avLst/>
            <a:gdLst>
              <a:gd name="T0" fmla="*/ 189 w 190"/>
              <a:gd name="T1" fmla="*/ 0 h 542"/>
              <a:gd name="T2" fmla="*/ 155 w 190"/>
              <a:gd name="T3" fmla="*/ 30 h 542"/>
              <a:gd name="T4" fmla="*/ 121 w 190"/>
              <a:gd name="T5" fmla="*/ 73 h 542"/>
              <a:gd name="T6" fmla="*/ 92 w 190"/>
              <a:gd name="T7" fmla="*/ 116 h 542"/>
              <a:gd name="T8" fmla="*/ 68 w 190"/>
              <a:gd name="T9" fmla="*/ 176 h 542"/>
              <a:gd name="T10" fmla="*/ 48 w 190"/>
              <a:gd name="T11" fmla="*/ 249 h 542"/>
              <a:gd name="T12" fmla="*/ 29 w 190"/>
              <a:gd name="T13" fmla="*/ 340 h 542"/>
              <a:gd name="T14" fmla="*/ 14 w 190"/>
              <a:gd name="T15" fmla="*/ 438 h 542"/>
              <a:gd name="T16" fmla="*/ 0 w 190"/>
              <a:gd name="T17" fmla="*/ 541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" h="542">
                <a:moveTo>
                  <a:pt x="189" y="0"/>
                </a:moveTo>
                <a:lnTo>
                  <a:pt x="155" y="30"/>
                </a:lnTo>
                <a:lnTo>
                  <a:pt x="121" y="73"/>
                </a:lnTo>
                <a:lnTo>
                  <a:pt x="92" y="116"/>
                </a:lnTo>
                <a:lnTo>
                  <a:pt x="68" y="176"/>
                </a:lnTo>
                <a:lnTo>
                  <a:pt x="48" y="249"/>
                </a:lnTo>
                <a:lnTo>
                  <a:pt x="29" y="340"/>
                </a:lnTo>
                <a:lnTo>
                  <a:pt x="14" y="438"/>
                </a:lnTo>
                <a:lnTo>
                  <a:pt x="0" y="541"/>
                </a:lnTo>
              </a:path>
            </a:pathLst>
          </a:custGeom>
          <a:noFill/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66618" name="Object 58">
            <a:extLst>
              <a:ext uri="{FF2B5EF4-FFF2-40B4-BE49-F238E27FC236}">
                <a16:creationId xmlns:a16="http://schemas.microsoft.com/office/drawing/2014/main" id="{8F4F45FD-C5A2-F546-8683-F05B14A6F1F7}"/>
              </a:ext>
            </a:extLst>
          </p:cNvPr>
          <p:cNvGraphicFramePr>
            <a:graphicFrameLocks/>
          </p:cNvGraphicFramePr>
          <p:nvPr/>
        </p:nvGraphicFramePr>
        <p:xfrm>
          <a:off x="6218239" y="4483100"/>
          <a:ext cx="4016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3" name="Equation" r:id="rId11" imgW="9359900" imgH="14046200" progId="Equation.DSMT4">
                  <p:embed/>
                </p:oleObj>
              </mc:Choice>
              <mc:Fallback>
                <p:oleObj name="Equation" r:id="rId11" imgW="9359900" imgH="14046200" progId="Equation.DSMT4">
                  <p:embed/>
                  <p:pic>
                    <p:nvPicPr>
                      <p:cNvPr id="66618" name="Object 58">
                        <a:extLst>
                          <a:ext uri="{FF2B5EF4-FFF2-40B4-BE49-F238E27FC236}">
                            <a16:creationId xmlns:a16="http://schemas.microsoft.com/office/drawing/2014/main" id="{8F4F45FD-C5A2-F546-8683-F05B14A6F1F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9" y="4483100"/>
                        <a:ext cx="40163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19" name="Freeform 59">
            <a:extLst>
              <a:ext uri="{FF2B5EF4-FFF2-40B4-BE49-F238E27FC236}">
                <a16:creationId xmlns:a16="http://schemas.microsoft.com/office/drawing/2014/main" id="{1AE2C6E4-AA89-414F-B38D-D9FE4EA34344}"/>
              </a:ext>
            </a:extLst>
          </p:cNvPr>
          <p:cNvSpPr>
            <a:spLocks/>
          </p:cNvSpPr>
          <p:nvPr/>
        </p:nvSpPr>
        <p:spPr bwMode="auto">
          <a:xfrm>
            <a:off x="6462714" y="4191001"/>
            <a:ext cx="242887" cy="373063"/>
          </a:xfrm>
          <a:custGeom>
            <a:avLst/>
            <a:gdLst>
              <a:gd name="T0" fmla="*/ 0 w 83"/>
              <a:gd name="T1" fmla="*/ 229 h 230"/>
              <a:gd name="T2" fmla="*/ 8 w 83"/>
              <a:gd name="T3" fmla="*/ 146 h 230"/>
              <a:gd name="T4" fmla="*/ 24 w 83"/>
              <a:gd name="T5" fmla="*/ 77 h 230"/>
              <a:gd name="T6" fmla="*/ 37 w 83"/>
              <a:gd name="T7" fmla="*/ 42 h 230"/>
              <a:gd name="T8" fmla="*/ 53 w 83"/>
              <a:gd name="T9" fmla="*/ 21 h 230"/>
              <a:gd name="T10" fmla="*/ 66 w 83"/>
              <a:gd name="T11" fmla="*/ 7 h 230"/>
              <a:gd name="T12" fmla="*/ 82 w 83"/>
              <a:gd name="T13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" h="230">
                <a:moveTo>
                  <a:pt x="0" y="229"/>
                </a:moveTo>
                <a:lnTo>
                  <a:pt x="8" y="146"/>
                </a:lnTo>
                <a:lnTo>
                  <a:pt x="24" y="77"/>
                </a:lnTo>
                <a:lnTo>
                  <a:pt x="37" y="42"/>
                </a:lnTo>
                <a:lnTo>
                  <a:pt x="53" y="21"/>
                </a:lnTo>
                <a:lnTo>
                  <a:pt x="66" y="7"/>
                </a:lnTo>
                <a:lnTo>
                  <a:pt x="82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6581" name="Rectangle 21">
            <a:extLst>
              <a:ext uri="{FF2B5EF4-FFF2-40B4-BE49-F238E27FC236}">
                <a16:creationId xmlns:a16="http://schemas.microsoft.com/office/drawing/2014/main" id="{5D88F9D2-657E-B44F-898E-249C501D5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201" y="5241925"/>
            <a:ext cx="1524776" cy="6469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equivalente</a:t>
            </a:r>
          </a:p>
          <a:p>
            <a:pPr algn="l"/>
            <a:r>
              <a:rPr lang="it-IT" altLang="it-IT"/>
              <a:t>dell’origine</a:t>
            </a:r>
          </a:p>
        </p:txBody>
      </p:sp>
      <p:sp>
        <p:nvSpPr>
          <p:cNvPr id="66583" name="Rectangle 23">
            <a:extLst>
              <a:ext uri="{FF2B5EF4-FFF2-40B4-BE49-F238E27FC236}">
                <a16:creationId xmlns:a16="http://schemas.microsoft.com/office/drawing/2014/main" id="{ED99C692-F813-A347-B135-C6FDFF0F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400" y="2057401"/>
            <a:ext cx="2244076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it-IT" altLang="it-IT"/>
              <a:t>Tutto il semipiano</a:t>
            </a:r>
          </a:p>
          <a:p>
            <a:pPr algn="r"/>
            <a:r>
              <a:rPr lang="it-IT" altLang="it-IT"/>
              <a:t>Re[s]&lt;0 va</a:t>
            </a:r>
          </a:p>
          <a:p>
            <a:pPr algn="r"/>
            <a:r>
              <a:rPr lang="it-IT" altLang="it-IT"/>
              <a:t>dentro il</a:t>
            </a:r>
          </a:p>
          <a:p>
            <a:pPr algn="r"/>
            <a:r>
              <a:rPr lang="it-IT" altLang="it-IT"/>
              <a:t>cerchio</a:t>
            </a:r>
          </a:p>
        </p:txBody>
      </p:sp>
      <p:grpSp>
        <p:nvGrpSpPr>
          <p:cNvPr id="66634" name="Group 74">
            <a:extLst>
              <a:ext uri="{FF2B5EF4-FFF2-40B4-BE49-F238E27FC236}">
                <a16:creationId xmlns:a16="http://schemas.microsoft.com/office/drawing/2014/main" id="{A7312728-7427-2141-8E04-DFCADE598E5C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893763"/>
            <a:ext cx="3778250" cy="1773238"/>
            <a:chOff x="295" y="563"/>
            <a:chExt cx="2380" cy="1117"/>
          </a:xfrm>
        </p:grpSpPr>
        <p:sp>
          <p:nvSpPr>
            <p:cNvPr id="66589" name="Rectangle 29">
              <a:extLst>
                <a:ext uri="{FF2B5EF4-FFF2-40B4-BE49-F238E27FC236}">
                  <a16:creationId xmlns:a16="http://schemas.microsoft.com/office/drawing/2014/main" id="{D9C109B8-B462-434C-8354-5D52AA76A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768"/>
              <a:ext cx="1223" cy="90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l"/>
              <a:endParaRPr lang="it-IT" altLang="it-IT"/>
            </a:p>
            <a:p>
              <a:pPr algn="l"/>
              <a:endParaRPr lang="it-IT" altLang="it-IT"/>
            </a:p>
            <a:p>
              <a:pPr algn="l"/>
              <a:endParaRPr lang="it-IT" altLang="it-IT"/>
            </a:p>
          </p:txBody>
        </p:sp>
        <p:sp>
          <p:nvSpPr>
            <p:cNvPr id="66590" name="Rectangle 30">
              <a:extLst>
                <a:ext uri="{FF2B5EF4-FFF2-40B4-BE49-F238E27FC236}">
                  <a16:creationId xmlns:a16="http://schemas.microsoft.com/office/drawing/2014/main" id="{0EA27DDD-C6B8-EB42-A839-51E767F58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" y="660"/>
              <a:ext cx="276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it-IT" altLang="it-IT" sz="5400"/>
                <a:t>.</a:t>
              </a:r>
            </a:p>
          </p:txBody>
        </p:sp>
        <p:sp>
          <p:nvSpPr>
            <p:cNvPr id="66591" name="Freeform 31">
              <a:extLst>
                <a:ext uri="{FF2B5EF4-FFF2-40B4-BE49-F238E27FC236}">
                  <a16:creationId xmlns:a16="http://schemas.microsoft.com/office/drawing/2014/main" id="{5613AE65-3B74-5F41-8C1F-43C548649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" y="771"/>
              <a:ext cx="675" cy="909"/>
            </a:xfrm>
            <a:custGeom>
              <a:avLst/>
              <a:gdLst>
                <a:gd name="T0" fmla="*/ 393 w 439"/>
                <a:gd name="T1" fmla="*/ 0 h 699"/>
                <a:gd name="T2" fmla="*/ 308 w 439"/>
                <a:gd name="T3" fmla="*/ 14 h 699"/>
                <a:gd name="T4" fmla="*/ 230 w 439"/>
                <a:gd name="T5" fmla="*/ 41 h 699"/>
                <a:gd name="T6" fmla="*/ 159 w 439"/>
                <a:gd name="T7" fmla="*/ 83 h 699"/>
                <a:gd name="T8" fmla="*/ 100 w 439"/>
                <a:gd name="T9" fmla="*/ 131 h 699"/>
                <a:gd name="T10" fmla="*/ 53 w 439"/>
                <a:gd name="T11" fmla="*/ 186 h 699"/>
                <a:gd name="T12" fmla="*/ 26 w 439"/>
                <a:gd name="T13" fmla="*/ 235 h 699"/>
                <a:gd name="T14" fmla="*/ 14 w 439"/>
                <a:gd name="T15" fmla="*/ 262 h 699"/>
                <a:gd name="T16" fmla="*/ 5 w 439"/>
                <a:gd name="T17" fmla="*/ 297 h 699"/>
                <a:gd name="T18" fmla="*/ 1 w 439"/>
                <a:gd name="T19" fmla="*/ 332 h 699"/>
                <a:gd name="T20" fmla="*/ 1 w 439"/>
                <a:gd name="T21" fmla="*/ 373 h 699"/>
                <a:gd name="T22" fmla="*/ 5 w 439"/>
                <a:gd name="T23" fmla="*/ 408 h 699"/>
                <a:gd name="T24" fmla="*/ 14 w 439"/>
                <a:gd name="T25" fmla="*/ 435 h 699"/>
                <a:gd name="T26" fmla="*/ 26 w 439"/>
                <a:gd name="T27" fmla="*/ 470 h 699"/>
                <a:gd name="T28" fmla="*/ 53 w 439"/>
                <a:gd name="T29" fmla="*/ 518 h 699"/>
                <a:gd name="T30" fmla="*/ 100 w 439"/>
                <a:gd name="T31" fmla="*/ 574 h 699"/>
                <a:gd name="T32" fmla="*/ 159 w 439"/>
                <a:gd name="T33" fmla="*/ 615 h 699"/>
                <a:gd name="T34" fmla="*/ 230 w 439"/>
                <a:gd name="T35" fmla="*/ 657 h 699"/>
                <a:gd name="T36" fmla="*/ 308 w 439"/>
                <a:gd name="T37" fmla="*/ 684 h 699"/>
                <a:gd name="T38" fmla="*/ 393 w 439"/>
                <a:gd name="T39" fmla="*/ 698 h 699"/>
                <a:gd name="T40" fmla="*/ 412 w 439"/>
                <a:gd name="T41" fmla="*/ 684 h 699"/>
                <a:gd name="T42" fmla="*/ 366 w 439"/>
                <a:gd name="T43" fmla="*/ 650 h 699"/>
                <a:gd name="T44" fmla="*/ 326 w 439"/>
                <a:gd name="T45" fmla="*/ 608 h 699"/>
                <a:gd name="T46" fmla="*/ 292 w 439"/>
                <a:gd name="T47" fmla="*/ 567 h 699"/>
                <a:gd name="T48" fmla="*/ 264 w 439"/>
                <a:gd name="T49" fmla="*/ 518 h 699"/>
                <a:gd name="T50" fmla="*/ 243 w 439"/>
                <a:gd name="T51" fmla="*/ 477 h 699"/>
                <a:gd name="T52" fmla="*/ 228 w 439"/>
                <a:gd name="T53" fmla="*/ 428 h 699"/>
                <a:gd name="T54" fmla="*/ 220 w 439"/>
                <a:gd name="T55" fmla="*/ 380 h 699"/>
                <a:gd name="T56" fmla="*/ 220 w 439"/>
                <a:gd name="T57" fmla="*/ 325 h 699"/>
                <a:gd name="T58" fmla="*/ 228 w 439"/>
                <a:gd name="T59" fmla="*/ 276 h 699"/>
                <a:gd name="T60" fmla="*/ 243 w 439"/>
                <a:gd name="T61" fmla="*/ 228 h 699"/>
                <a:gd name="T62" fmla="*/ 264 w 439"/>
                <a:gd name="T63" fmla="*/ 179 h 699"/>
                <a:gd name="T64" fmla="*/ 292 w 439"/>
                <a:gd name="T65" fmla="*/ 131 h 699"/>
                <a:gd name="T66" fmla="*/ 326 w 439"/>
                <a:gd name="T67" fmla="*/ 90 h 699"/>
                <a:gd name="T68" fmla="*/ 366 w 439"/>
                <a:gd name="T69" fmla="*/ 48 h 699"/>
                <a:gd name="T70" fmla="*/ 412 w 439"/>
                <a:gd name="T71" fmla="*/ 14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9" h="699">
                  <a:moveTo>
                    <a:pt x="438" y="0"/>
                  </a:moveTo>
                  <a:lnTo>
                    <a:pt x="393" y="0"/>
                  </a:lnTo>
                  <a:lnTo>
                    <a:pt x="350" y="7"/>
                  </a:lnTo>
                  <a:lnTo>
                    <a:pt x="308" y="14"/>
                  </a:lnTo>
                  <a:lnTo>
                    <a:pt x="268" y="27"/>
                  </a:lnTo>
                  <a:lnTo>
                    <a:pt x="230" y="41"/>
                  </a:lnTo>
                  <a:lnTo>
                    <a:pt x="193" y="62"/>
                  </a:lnTo>
                  <a:lnTo>
                    <a:pt x="159" y="83"/>
                  </a:lnTo>
                  <a:lnTo>
                    <a:pt x="129" y="103"/>
                  </a:lnTo>
                  <a:lnTo>
                    <a:pt x="100" y="131"/>
                  </a:lnTo>
                  <a:lnTo>
                    <a:pt x="75" y="159"/>
                  </a:lnTo>
                  <a:lnTo>
                    <a:pt x="53" y="186"/>
                  </a:lnTo>
                  <a:lnTo>
                    <a:pt x="34" y="214"/>
                  </a:lnTo>
                  <a:lnTo>
                    <a:pt x="26" y="235"/>
                  </a:lnTo>
                  <a:lnTo>
                    <a:pt x="20" y="249"/>
                  </a:lnTo>
                  <a:lnTo>
                    <a:pt x="14" y="262"/>
                  </a:lnTo>
                  <a:lnTo>
                    <a:pt x="9" y="283"/>
                  </a:lnTo>
                  <a:lnTo>
                    <a:pt x="5" y="297"/>
                  </a:lnTo>
                  <a:lnTo>
                    <a:pt x="2" y="318"/>
                  </a:lnTo>
                  <a:lnTo>
                    <a:pt x="1" y="332"/>
                  </a:lnTo>
                  <a:lnTo>
                    <a:pt x="0" y="352"/>
                  </a:lnTo>
                  <a:lnTo>
                    <a:pt x="1" y="373"/>
                  </a:lnTo>
                  <a:lnTo>
                    <a:pt x="2" y="387"/>
                  </a:lnTo>
                  <a:lnTo>
                    <a:pt x="5" y="408"/>
                  </a:lnTo>
                  <a:lnTo>
                    <a:pt x="9" y="421"/>
                  </a:lnTo>
                  <a:lnTo>
                    <a:pt x="14" y="435"/>
                  </a:lnTo>
                  <a:lnTo>
                    <a:pt x="20" y="456"/>
                  </a:lnTo>
                  <a:lnTo>
                    <a:pt x="26" y="470"/>
                  </a:lnTo>
                  <a:lnTo>
                    <a:pt x="34" y="484"/>
                  </a:lnTo>
                  <a:lnTo>
                    <a:pt x="53" y="518"/>
                  </a:lnTo>
                  <a:lnTo>
                    <a:pt x="75" y="546"/>
                  </a:lnTo>
                  <a:lnTo>
                    <a:pt x="100" y="574"/>
                  </a:lnTo>
                  <a:lnTo>
                    <a:pt x="129" y="594"/>
                  </a:lnTo>
                  <a:lnTo>
                    <a:pt x="159" y="615"/>
                  </a:lnTo>
                  <a:lnTo>
                    <a:pt x="193" y="636"/>
                  </a:lnTo>
                  <a:lnTo>
                    <a:pt x="230" y="657"/>
                  </a:lnTo>
                  <a:lnTo>
                    <a:pt x="268" y="670"/>
                  </a:lnTo>
                  <a:lnTo>
                    <a:pt x="308" y="684"/>
                  </a:lnTo>
                  <a:lnTo>
                    <a:pt x="350" y="691"/>
                  </a:lnTo>
                  <a:lnTo>
                    <a:pt x="393" y="698"/>
                  </a:lnTo>
                  <a:lnTo>
                    <a:pt x="438" y="698"/>
                  </a:lnTo>
                  <a:lnTo>
                    <a:pt x="412" y="684"/>
                  </a:lnTo>
                  <a:lnTo>
                    <a:pt x="389" y="663"/>
                  </a:lnTo>
                  <a:lnTo>
                    <a:pt x="366" y="650"/>
                  </a:lnTo>
                  <a:lnTo>
                    <a:pt x="346" y="629"/>
                  </a:lnTo>
                  <a:lnTo>
                    <a:pt x="326" y="608"/>
                  </a:lnTo>
                  <a:lnTo>
                    <a:pt x="308" y="587"/>
                  </a:lnTo>
                  <a:lnTo>
                    <a:pt x="292" y="567"/>
                  </a:lnTo>
                  <a:lnTo>
                    <a:pt x="277" y="546"/>
                  </a:lnTo>
                  <a:lnTo>
                    <a:pt x="264" y="518"/>
                  </a:lnTo>
                  <a:lnTo>
                    <a:pt x="252" y="498"/>
                  </a:lnTo>
                  <a:lnTo>
                    <a:pt x="243" y="477"/>
                  </a:lnTo>
                  <a:lnTo>
                    <a:pt x="234" y="449"/>
                  </a:lnTo>
                  <a:lnTo>
                    <a:pt x="228" y="428"/>
                  </a:lnTo>
                  <a:lnTo>
                    <a:pt x="223" y="401"/>
                  </a:lnTo>
                  <a:lnTo>
                    <a:pt x="220" y="380"/>
                  </a:lnTo>
                  <a:lnTo>
                    <a:pt x="219" y="352"/>
                  </a:lnTo>
                  <a:lnTo>
                    <a:pt x="220" y="325"/>
                  </a:lnTo>
                  <a:lnTo>
                    <a:pt x="223" y="304"/>
                  </a:lnTo>
                  <a:lnTo>
                    <a:pt x="228" y="276"/>
                  </a:lnTo>
                  <a:lnTo>
                    <a:pt x="234" y="249"/>
                  </a:lnTo>
                  <a:lnTo>
                    <a:pt x="243" y="228"/>
                  </a:lnTo>
                  <a:lnTo>
                    <a:pt x="252" y="200"/>
                  </a:lnTo>
                  <a:lnTo>
                    <a:pt x="264" y="179"/>
                  </a:lnTo>
                  <a:lnTo>
                    <a:pt x="277" y="159"/>
                  </a:lnTo>
                  <a:lnTo>
                    <a:pt x="292" y="131"/>
                  </a:lnTo>
                  <a:lnTo>
                    <a:pt x="308" y="110"/>
                  </a:lnTo>
                  <a:lnTo>
                    <a:pt x="326" y="90"/>
                  </a:lnTo>
                  <a:lnTo>
                    <a:pt x="346" y="69"/>
                  </a:lnTo>
                  <a:lnTo>
                    <a:pt x="366" y="48"/>
                  </a:lnTo>
                  <a:lnTo>
                    <a:pt x="389" y="34"/>
                  </a:lnTo>
                  <a:lnTo>
                    <a:pt x="412" y="14"/>
                  </a:lnTo>
                  <a:lnTo>
                    <a:pt x="43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592" name="Freeform 32">
              <a:extLst>
                <a:ext uri="{FF2B5EF4-FFF2-40B4-BE49-F238E27FC236}">
                  <a16:creationId xmlns:a16="http://schemas.microsoft.com/office/drawing/2014/main" id="{4D81A076-6E4F-0F49-9FCE-11ECBA64F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" y="780"/>
              <a:ext cx="528" cy="892"/>
            </a:xfrm>
            <a:custGeom>
              <a:avLst/>
              <a:gdLst>
                <a:gd name="T0" fmla="*/ 342 w 343"/>
                <a:gd name="T1" fmla="*/ 6 h 685"/>
                <a:gd name="T2" fmla="*/ 342 w 343"/>
                <a:gd name="T3" fmla="*/ 684 h 685"/>
                <a:gd name="T4" fmla="*/ 238 w 343"/>
                <a:gd name="T5" fmla="*/ 672 h 685"/>
                <a:gd name="T6" fmla="*/ 0 w 343"/>
                <a:gd name="T7" fmla="*/ 468 h 685"/>
                <a:gd name="T8" fmla="*/ 0 w 343"/>
                <a:gd name="T9" fmla="*/ 222 h 685"/>
                <a:gd name="T10" fmla="*/ 271 w 343"/>
                <a:gd name="T11" fmla="*/ 12 h 685"/>
                <a:gd name="T12" fmla="*/ 309 w 343"/>
                <a:gd name="T13" fmla="*/ 0 h 685"/>
                <a:gd name="T14" fmla="*/ 342 w 343"/>
                <a:gd name="T15" fmla="*/ 6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3" h="685">
                  <a:moveTo>
                    <a:pt x="342" y="6"/>
                  </a:moveTo>
                  <a:lnTo>
                    <a:pt x="342" y="684"/>
                  </a:lnTo>
                  <a:lnTo>
                    <a:pt x="238" y="672"/>
                  </a:lnTo>
                  <a:lnTo>
                    <a:pt x="0" y="468"/>
                  </a:lnTo>
                  <a:lnTo>
                    <a:pt x="0" y="222"/>
                  </a:lnTo>
                  <a:lnTo>
                    <a:pt x="271" y="12"/>
                  </a:lnTo>
                  <a:lnTo>
                    <a:pt x="309" y="0"/>
                  </a:lnTo>
                  <a:lnTo>
                    <a:pt x="342" y="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596" name="Line 36">
              <a:extLst>
                <a:ext uri="{FF2B5EF4-FFF2-40B4-BE49-F238E27FC236}">
                  <a16:creationId xmlns:a16="http://schemas.microsoft.com/office/drawing/2014/main" id="{1AD8C1A4-319B-4847-8A8F-22B316610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1" y="1206"/>
              <a:ext cx="654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66600" name="Object 40">
              <a:extLst>
                <a:ext uri="{FF2B5EF4-FFF2-40B4-BE49-F238E27FC236}">
                  <a16:creationId xmlns:a16="http://schemas.microsoft.com/office/drawing/2014/main" id="{4324F6D5-40F8-B146-B71A-1510007B5EC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226" y="956"/>
            <a:ext cx="653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04" name="Equation" r:id="rId13" imgW="23990300" imgH="6731000" progId="Equation.DSMT4">
                    <p:embed/>
                  </p:oleObj>
                </mc:Choice>
                <mc:Fallback>
                  <p:oleObj name="Equation" r:id="rId13" imgW="23990300" imgH="6731000" progId="Equation.DSMT4">
                    <p:embed/>
                    <p:pic>
                      <p:nvPicPr>
                        <p:cNvPr id="66600" name="Object 40">
                          <a:extLst>
                            <a:ext uri="{FF2B5EF4-FFF2-40B4-BE49-F238E27FC236}">
                              <a16:creationId xmlns:a16="http://schemas.microsoft.com/office/drawing/2014/main" id="{4324F6D5-40F8-B146-B71A-1510007B5EC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6" y="956"/>
                          <a:ext cx="653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602" name="Rectangle 42">
              <a:extLst>
                <a:ext uri="{FF2B5EF4-FFF2-40B4-BE49-F238E27FC236}">
                  <a16:creationId xmlns:a16="http://schemas.microsoft.com/office/drawing/2014/main" id="{602EFB9F-677E-B344-8E70-9B43A8386E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2" y="786"/>
              <a:ext cx="67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it-IT" altLang="it-IT"/>
                <a:t>s=</a:t>
              </a:r>
              <a:r>
                <a:rPr lang="it-IT" altLang="it-IT">
                  <a:latin typeface="Symbol" pitchFamily="2" charset="2"/>
                </a:rPr>
                <a:t>¥</a:t>
              </a:r>
              <a:r>
                <a:rPr lang="it-IT" altLang="it-IT"/>
                <a:t>+j0</a:t>
              </a:r>
            </a:p>
          </p:txBody>
        </p:sp>
        <p:sp>
          <p:nvSpPr>
            <p:cNvPr id="66605" name="Line 45">
              <a:extLst>
                <a:ext uri="{FF2B5EF4-FFF2-40B4-BE49-F238E27FC236}">
                  <a16:creationId xmlns:a16="http://schemas.microsoft.com/office/drawing/2014/main" id="{1C8D8447-7332-F846-AE34-88894139A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9" y="1326"/>
              <a:ext cx="63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606" name="Line 46">
              <a:extLst>
                <a:ext uri="{FF2B5EF4-FFF2-40B4-BE49-F238E27FC236}">
                  <a16:creationId xmlns:a16="http://schemas.microsoft.com/office/drawing/2014/main" id="{C552D899-E775-3F44-8E5F-DEA0B47B7F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9" y="1443"/>
              <a:ext cx="63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607" name="Line 47">
              <a:extLst>
                <a:ext uri="{FF2B5EF4-FFF2-40B4-BE49-F238E27FC236}">
                  <a16:creationId xmlns:a16="http://schemas.microsoft.com/office/drawing/2014/main" id="{545B3609-8604-0C42-8565-975C1B6F4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9" y="1561"/>
              <a:ext cx="63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608" name="Line 48">
              <a:extLst>
                <a:ext uri="{FF2B5EF4-FFF2-40B4-BE49-F238E27FC236}">
                  <a16:creationId xmlns:a16="http://schemas.microsoft.com/office/drawing/2014/main" id="{B00E05DC-570C-7344-8E71-7DD315359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5" y="846"/>
              <a:ext cx="0" cy="723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609" name="Line 49">
              <a:extLst>
                <a:ext uri="{FF2B5EF4-FFF2-40B4-BE49-F238E27FC236}">
                  <a16:creationId xmlns:a16="http://schemas.microsoft.com/office/drawing/2014/main" id="{610AFB5A-D98F-B543-ADFC-197DF226C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1096"/>
              <a:ext cx="0" cy="480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610" name="Line 50">
              <a:extLst>
                <a:ext uri="{FF2B5EF4-FFF2-40B4-BE49-F238E27FC236}">
                  <a16:creationId xmlns:a16="http://schemas.microsoft.com/office/drawing/2014/main" id="{D6A0686F-70F6-A448-A77F-5976D89C1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3" y="1227"/>
              <a:ext cx="0" cy="334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611" name="Line 51">
              <a:extLst>
                <a:ext uri="{FF2B5EF4-FFF2-40B4-BE49-F238E27FC236}">
                  <a16:creationId xmlns:a16="http://schemas.microsoft.com/office/drawing/2014/main" id="{9F39FB9B-E0AE-8641-9C26-E10694202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6" y="1220"/>
              <a:ext cx="0" cy="341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66612" name="Group 52">
              <a:extLst>
                <a:ext uri="{FF2B5EF4-FFF2-40B4-BE49-F238E27FC236}">
                  <a16:creationId xmlns:a16="http://schemas.microsoft.com/office/drawing/2014/main" id="{DC8C6BF4-B8AC-114A-A117-1FE66AB7EA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9" y="874"/>
              <a:ext cx="192" cy="234"/>
              <a:chOff x="1289" y="3702"/>
              <a:chExt cx="124" cy="180"/>
            </a:xfrm>
          </p:grpSpPr>
          <p:sp>
            <p:nvSpPr>
              <p:cNvPr id="66613" name="Line 53">
                <a:extLst>
                  <a:ext uri="{FF2B5EF4-FFF2-40B4-BE49-F238E27FC236}">
                    <a16:creationId xmlns:a16="http://schemas.microsoft.com/office/drawing/2014/main" id="{589B0CD4-5800-7240-A664-6155B6A25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9" y="3702"/>
                <a:ext cx="12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6614" name="Line 54">
                <a:extLst>
                  <a:ext uri="{FF2B5EF4-FFF2-40B4-BE49-F238E27FC236}">
                    <a16:creationId xmlns:a16="http://schemas.microsoft.com/office/drawing/2014/main" id="{7967C28C-A0EF-F44A-AE96-C82735DDF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1" y="3792"/>
                <a:ext cx="12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6615" name="Line 55">
                <a:extLst>
                  <a:ext uri="{FF2B5EF4-FFF2-40B4-BE49-F238E27FC236}">
                    <a16:creationId xmlns:a16="http://schemas.microsoft.com/office/drawing/2014/main" id="{05D6D3F4-2154-AE41-A2F6-343A8285A8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9" y="3882"/>
                <a:ext cx="12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66622" name="Oval 62">
              <a:extLst>
                <a:ext uri="{FF2B5EF4-FFF2-40B4-BE49-F238E27FC236}">
                  <a16:creationId xmlns:a16="http://schemas.microsoft.com/office/drawing/2014/main" id="{AB107368-F2A7-C040-B65F-D7C60B0C8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1152"/>
              <a:ext cx="156" cy="12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6631" name="Group 71">
            <a:extLst>
              <a:ext uri="{FF2B5EF4-FFF2-40B4-BE49-F238E27FC236}">
                <a16:creationId xmlns:a16="http://schemas.microsoft.com/office/drawing/2014/main" id="{AC992108-3FCD-3940-97EF-4FBAF59B4E9D}"/>
              </a:ext>
            </a:extLst>
          </p:cNvPr>
          <p:cNvGrpSpPr>
            <a:grpSpLocks/>
          </p:cNvGrpSpPr>
          <p:nvPr/>
        </p:nvGrpSpPr>
        <p:grpSpPr bwMode="auto">
          <a:xfrm>
            <a:off x="6705601" y="2714625"/>
            <a:ext cx="3249613" cy="2738438"/>
            <a:chOff x="2920" y="2322"/>
            <a:chExt cx="2391" cy="1173"/>
          </a:xfrm>
        </p:grpSpPr>
        <p:sp>
          <p:nvSpPr>
            <p:cNvPr id="66564" name="Oval 4">
              <a:extLst>
                <a:ext uri="{FF2B5EF4-FFF2-40B4-BE49-F238E27FC236}">
                  <a16:creationId xmlns:a16="http://schemas.microsoft.com/office/drawing/2014/main" id="{3C8B13D5-D9E3-2A41-BE70-EF947D97A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" y="2458"/>
              <a:ext cx="1621" cy="901"/>
            </a:xfrm>
            <a:prstGeom prst="ellipse">
              <a:avLst/>
            </a:prstGeom>
            <a:noFill/>
            <a:ln w="12700">
              <a:solidFill>
                <a:srgbClr val="0033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65" name="Oval 5">
              <a:extLst>
                <a:ext uri="{FF2B5EF4-FFF2-40B4-BE49-F238E27FC236}">
                  <a16:creationId xmlns:a16="http://schemas.microsoft.com/office/drawing/2014/main" id="{B786771F-09A4-EA41-A636-A902FD6EC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2593"/>
              <a:ext cx="1098" cy="631"/>
            </a:xfrm>
            <a:prstGeom prst="ellipse">
              <a:avLst/>
            </a:prstGeom>
            <a:noFill/>
            <a:ln w="12700">
              <a:solidFill>
                <a:srgbClr val="0033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66" name="Oval 6">
              <a:extLst>
                <a:ext uri="{FF2B5EF4-FFF2-40B4-BE49-F238E27FC236}">
                  <a16:creationId xmlns:a16="http://schemas.microsoft.com/office/drawing/2014/main" id="{862F9861-B195-0945-913E-8EF491DEC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5" y="2746"/>
              <a:ext cx="578" cy="337"/>
            </a:xfrm>
            <a:prstGeom prst="ellipse">
              <a:avLst/>
            </a:prstGeom>
            <a:noFill/>
            <a:ln w="12700">
              <a:solidFill>
                <a:srgbClr val="0033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67" name="Line 7">
              <a:extLst>
                <a:ext uri="{FF2B5EF4-FFF2-40B4-BE49-F238E27FC236}">
                  <a16:creationId xmlns:a16="http://schemas.microsoft.com/office/drawing/2014/main" id="{1D2A4B00-1E97-BB4B-B7F6-AB3EC31C7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4" y="2459"/>
              <a:ext cx="408" cy="46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68" name="Line 8">
              <a:extLst>
                <a:ext uri="{FF2B5EF4-FFF2-40B4-BE49-F238E27FC236}">
                  <a16:creationId xmlns:a16="http://schemas.microsoft.com/office/drawing/2014/main" id="{55133F76-5259-4C4D-A774-264648D48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7" y="2600"/>
              <a:ext cx="652" cy="31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69" name="Line 9">
              <a:extLst>
                <a:ext uri="{FF2B5EF4-FFF2-40B4-BE49-F238E27FC236}">
                  <a16:creationId xmlns:a16="http://schemas.microsoft.com/office/drawing/2014/main" id="{55F5B057-7EB8-C246-BB75-1AC735381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7" y="2753"/>
              <a:ext cx="840" cy="16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70" name="Line 10">
              <a:extLst>
                <a:ext uri="{FF2B5EF4-FFF2-40B4-BE49-F238E27FC236}">
                  <a16:creationId xmlns:a16="http://schemas.microsoft.com/office/drawing/2014/main" id="{2133867E-3B97-B843-BFFA-59CF34C2E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" y="2926"/>
              <a:ext cx="851" cy="18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71" name="Line 11">
              <a:extLst>
                <a:ext uri="{FF2B5EF4-FFF2-40B4-BE49-F238E27FC236}">
                  <a16:creationId xmlns:a16="http://schemas.microsoft.com/office/drawing/2014/main" id="{2A7FA0E5-668B-AB49-8B63-C7E3F4DBD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1" y="2932"/>
              <a:ext cx="706" cy="35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72" name="Freeform 12">
              <a:extLst>
                <a:ext uri="{FF2B5EF4-FFF2-40B4-BE49-F238E27FC236}">
                  <a16:creationId xmlns:a16="http://schemas.microsoft.com/office/drawing/2014/main" id="{1B81A8F0-C7C7-3B4C-BA78-4789E45A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2409"/>
              <a:ext cx="1534" cy="1019"/>
            </a:xfrm>
            <a:custGeom>
              <a:avLst/>
              <a:gdLst>
                <a:gd name="T0" fmla="*/ 474 w 829"/>
                <a:gd name="T1" fmla="*/ 432 h 997"/>
                <a:gd name="T2" fmla="*/ 534 w 829"/>
                <a:gd name="T3" fmla="*/ 384 h 997"/>
                <a:gd name="T4" fmla="*/ 702 w 829"/>
                <a:gd name="T5" fmla="*/ 36 h 997"/>
                <a:gd name="T6" fmla="*/ 372 w 829"/>
                <a:gd name="T7" fmla="*/ 0 h 997"/>
                <a:gd name="T8" fmla="*/ 42 w 829"/>
                <a:gd name="T9" fmla="*/ 162 h 997"/>
                <a:gd name="T10" fmla="*/ 0 w 829"/>
                <a:gd name="T11" fmla="*/ 582 h 997"/>
                <a:gd name="T12" fmla="*/ 138 w 829"/>
                <a:gd name="T13" fmla="*/ 864 h 997"/>
                <a:gd name="T14" fmla="*/ 384 w 829"/>
                <a:gd name="T15" fmla="*/ 996 h 997"/>
                <a:gd name="T16" fmla="*/ 594 w 829"/>
                <a:gd name="T17" fmla="*/ 996 h 997"/>
                <a:gd name="T18" fmla="*/ 732 w 829"/>
                <a:gd name="T19" fmla="*/ 906 h 997"/>
                <a:gd name="T20" fmla="*/ 828 w 829"/>
                <a:gd name="T21" fmla="*/ 816 h 997"/>
                <a:gd name="T22" fmla="*/ 522 w 829"/>
                <a:gd name="T23" fmla="*/ 546 h 997"/>
                <a:gd name="T24" fmla="*/ 486 w 829"/>
                <a:gd name="T25" fmla="*/ 546 h 997"/>
                <a:gd name="T26" fmla="*/ 474 w 829"/>
                <a:gd name="T27" fmla="*/ 432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9" h="997">
                  <a:moveTo>
                    <a:pt x="474" y="432"/>
                  </a:moveTo>
                  <a:lnTo>
                    <a:pt x="534" y="384"/>
                  </a:lnTo>
                  <a:lnTo>
                    <a:pt x="702" y="36"/>
                  </a:lnTo>
                  <a:lnTo>
                    <a:pt x="372" y="0"/>
                  </a:lnTo>
                  <a:lnTo>
                    <a:pt x="42" y="162"/>
                  </a:lnTo>
                  <a:lnTo>
                    <a:pt x="0" y="582"/>
                  </a:lnTo>
                  <a:lnTo>
                    <a:pt x="138" y="864"/>
                  </a:lnTo>
                  <a:lnTo>
                    <a:pt x="384" y="996"/>
                  </a:lnTo>
                  <a:lnTo>
                    <a:pt x="594" y="996"/>
                  </a:lnTo>
                  <a:lnTo>
                    <a:pt x="732" y="906"/>
                  </a:lnTo>
                  <a:lnTo>
                    <a:pt x="828" y="816"/>
                  </a:lnTo>
                  <a:lnTo>
                    <a:pt x="522" y="546"/>
                  </a:lnTo>
                  <a:lnTo>
                    <a:pt x="486" y="546"/>
                  </a:lnTo>
                  <a:lnTo>
                    <a:pt x="474" y="432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573" name="Oval 13">
              <a:extLst>
                <a:ext uri="{FF2B5EF4-FFF2-40B4-BE49-F238E27FC236}">
                  <a16:creationId xmlns:a16="http://schemas.microsoft.com/office/drawing/2014/main" id="{39DA96C2-AFAB-AD48-A951-044FDC773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" y="2322"/>
              <a:ext cx="2108" cy="1173"/>
            </a:xfrm>
            <a:prstGeom prst="ellipse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74" name="Oval 14">
              <a:extLst>
                <a:ext uri="{FF2B5EF4-FFF2-40B4-BE49-F238E27FC236}">
                  <a16:creationId xmlns:a16="http://schemas.microsoft.com/office/drawing/2014/main" id="{3D15DDD3-A535-2746-9484-D69F28542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" y="2876"/>
              <a:ext cx="113" cy="6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75" name="Rectangle 15">
              <a:extLst>
                <a:ext uri="{FF2B5EF4-FFF2-40B4-BE49-F238E27FC236}">
                  <a16:creationId xmlns:a16="http://schemas.microsoft.com/office/drawing/2014/main" id="{57E49C0A-036A-E346-ABE0-CAA52D0C9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2883"/>
              <a:ext cx="1093" cy="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76" name="Line 16">
              <a:extLst>
                <a:ext uri="{FF2B5EF4-FFF2-40B4-BE49-F238E27FC236}">
                  <a16:creationId xmlns:a16="http://schemas.microsoft.com/office/drawing/2014/main" id="{20177C0A-AC32-5040-80B8-7D0CAB69E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3" y="2942"/>
              <a:ext cx="10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77" name="Line 17">
              <a:extLst>
                <a:ext uri="{FF2B5EF4-FFF2-40B4-BE49-F238E27FC236}">
                  <a16:creationId xmlns:a16="http://schemas.microsoft.com/office/drawing/2014/main" id="{A7BCA557-B320-D840-A5FF-2739816FB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3" y="2880"/>
              <a:ext cx="10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80" name="Oval 20">
              <a:extLst>
                <a:ext uri="{FF2B5EF4-FFF2-40B4-BE49-F238E27FC236}">
                  <a16:creationId xmlns:a16="http://schemas.microsoft.com/office/drawing/2014/main" id="{3ABAA495-3C43-B34D-B410-64653D5C2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" y="2869"/>
              <a:ext cx="156" cy="8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586" name="Line 26">
              <a:extLst>
                <a:ext uri="{FF2B5EF4-FFF2-40B4-BE49-F238E27FC236}">
                  <a16:creationId xmlns:a16="http://schemas.microsoft.com/office/drawing/2014/main" id="{276119DE-3536-534F-8C75-5B7C5F78FF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9" y="2975"/>
              <a:ext cx="195" cy="511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623" name="Line 63">
              <a:extLst>
                <a:ext uri="{FF2B5EF4-FFF2-40B4-BE49-F238E27FC236}">
                  <a16:creationId xmlns:a16="http://schemas.microsoft.com/office/drawing/2014/main" id="{0AFB943F-1EE7-9444-86A2-1368A248A1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7" y="2914"/>
              <a:ext cx="654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66624" name="Text Box 64">
            <a:extLst>
              <a:ext uri="{FF2B5EF4-FFF2-40B4-BE49-F238E27FC236}">
                <a16:creationId xmlns:a16="http://schemas.microsoft.com/office/drawing/2014/main" id="{09FCD7FF-3286-0E4A-9E16-2280AD74D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4" y="4222642"/>
            <a:ext cx="3406702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it-IT" altLang="it-IT"/>
              <a:t>qui non c’è equivalenza</a:t>
            </a:r>
          </a:p>
          <a:p>
            <a:pPr algn="l"/>
            <a:r>
              <a:rPr lang="it-IT" altLang="it-IT"/>
              <a:t>con dinamiche a t. continuo</a:t>
            </a:r>
          </a:p>
        </p:txBody>
      </p:sp>
      <p:sp>
        <p:nvSpPr>
          <p:cNvPr id="66628" name="Rectangle 68">
            <a:extLst>
              <a:ext uri="{FF2B5EF4-FFF2-40B4-BE49-F238E27FC236}">
                <a16:creationId xmlns:a16="http://schemas.microsoft.com/office/drawing/2014/main" id="{1E0DD6F2-0406-0D44-8274-FDEEE6FF0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4240214"/>
            <a:ext cx="3373438" cy="630237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6630" name="Line 70">
            <a:extLst>
              <a:ext uri="{FF2B5EF4-FFF2-40B4-BE49-F238E27FC236}">
                <a16:creationId xmlns:a16="http://schemas.microsoft.com/office/drawing/2014/main" id="{8DFA8DC6-5CE3-8E46-BA4B-9689A19B7C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5064" y="4114800"/>
            <a:ext cx="2065337" cy="236538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6578" name="Line 18">
            <a:extLst>
              <a:ext uri="{FF2B5EF4-FFF2-40B4-BE49-F238E27FC236}">
                <a16:creationId xmlns:a16="http://schemas.microsoft.com/office/drawing/2014/main" id="{CE29B95F-7C41-8146-866D-E817BB911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5314" y="4089400"/>
            <a:ext cx="4575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6579" name="Line 19">
            <a:extLst>
              <a:ext uri="{FF2B5EF4-FFF2-40B4-BE49-F238E27FC236}">
                <a16:creationId xmlns:a16="http://schemas.microsoft.com/office/drawing/2014/main" id="{A924A007-56A0-8A4B-8573-A325979618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88325" y="21336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6585" name="Rectangle 25">
            <a:extLst>
              <a:ext uri="{FF2B5EF4-FFF2-40B4-BE49-F238E27FC236}">
                <a16:creationId xmlns:a16="http://schemas.microsoft.com/office/drawing/2014/main" id="{777A9DF9-6867-834F-9A23-5C4CCDFA9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1" y="5165726"/>
            <a:ext cx="1208664" cy="369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R=1 (e</a:t>
            </a:r>
            <a:r>
              <a:rPr lang="it-IT" altLang="it-IT" baseline="30000"/>
              <a:t>0</a:t>
            </a:r>
            <a:r>
              <a:rPr lang="it-IT" altLang="it-IT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1607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7" name="Object 5">
            <a:extLst>
              <a:ext uri="{FF2B5EF4-FFF2-40B4-BE49-F238E27FC236}">
                <a16:creationId xmlns:a16="http://schemas.microsoft.com/office/drawing/2014/main" id="{2D06D610-8E6D-EA46-9ECE-030E0695B1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962044"/>
              </p:ext>
            </p:extLst>
          </p:nvPr>
        </p:nvGraphicFramePr>
        <p:xfrm>
          <a:off x="5183644" y="2301874"/>
          <a:ext cx="404653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6" name="Equation" r:id="rId4" imgW="93332300" imgH="16675100" progId="Equation.DSMT4">
                  <p:embed/>
                </p:oleObj>
              </mc:Choice>
              <mc:Fallback>
                <p:oleObj name="Equation" r:id="rId4" imgW="93332300" imgH="16675100" progId="Equation.DSMT4">
                  <p:embed/>
                  <p:pic>
                    <p:nvPicPr>
                      <p:cNvPr id="18437" name="Object 5">
                        <a:extLst>
                          <a:ext uri="{FF2B5EF4-FFF2-40B4-BE49-F238E27FC236}">
                            <a16:creationId xmlns:a16="http://schemas.microsoft.com/office/drawing/2014/main" id="{2D06D610-8E6D-EA46-9ECE-030E0695B16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644" y="2301874"/>
                        <a:ext cx="4046537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DE9A38FE-35AA-734A-B3D3-102D5D30D6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299604"/>
              </p:ext>
            </p:extLst>
          </p:nvPr>
        </p:nvGraphicFramePr>
        <p:xfrm>
          <a:off x="5164594" y="3798886"/>
          <a:ext cx="352742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7" name="Equation" r:id="rId6" imgW="81330800" imgH="17259300" progId="Equation.DSMT4">
                  <p:embed/>
                </p:oleObj>
              </mc:Choice>
              <mc:Fallback>
                <p:oleObj name="Equation" r:id="rId6" imgW="81330800" imgH="17259300" progId="Equation.DSMT4">
                  <p:embed/>
                  <p:pic>
                    <p:nvPicPr>
                      <p:cNvPr id="18438" name="Object 6">
                        <a:extLst>
                          <a:ext uri="{FF2B5EF4-FFF2-40B4-BE49-F238E27FC236}">
                            <a16:creationId xmlns:a16="http://schemas.microsoft.com/office/drawing/2014/main" id="{DE9A38FE-35AA-734A-B3D3-102D5D30D61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594" y="3798886"/>
                        <a:ext cx="3527425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>
            <a:extLst>
              <a:ext uri="{FF2B5EF4-FFF2-40B4-BE49-F238E27FC236}">
                <a16:creationId xmlns:a16="http://schemas.microsoft.com/office/drawing/2014/main" id="{6E17F826-3032-4B45-9667-4C1363C7DA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3341590"/>
              </p:ext>
            </p:extLst>
          </p:nvPr>
        </p:nvGraphicFramePr>
        <p:xfrm>
          <a:off x="1305380" y="3814762"/>
          <a:ext cx="30480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8" name="Equation" r:id="rId8" imgW="70218300" imgH="16967200" progId="Equation.DSMT4">
                  <p:embed/>
                </p:oleObj>
              </mc:Choice>
              <mc:Fallback>
                <p:oleObj name="Equation" r:id="rId8" imgW="70218300" imgH="16967200" progId="Equation.DSMT4">
                  <p:embed/>
                  <p:pic>
                    <p:nvPicPr>
                      <p:cNvPr id="18439" name="Object 7">
                        <a:extLst>
                          <a:ext uri="{FF2B5EF4-FFF2-40B4-BE49-F238E27FC236}">
                            <a16:creationId xmlns:a16="http://schemas.microsoft.com/office/drawing/2014/main" id="{6E17F826-3032-4B45-9667-4C1363C7DAF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380" y="3814762"/>
                        <a:ext cx="30480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>
            <a:extLst>
              <a:ext uri="{FF2B5EF4-FFF2-40B4-BE49-F238E27FC236}">
                <a16:creationId xmlns:a16="http://schemas.microsoft.com/office/drawing/2014/main" id="{B29498A7-DC09-0642-9CCA-D89CB1E2FE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890637"/>
              </p:ext>
            </p:extLst>
          </p:nvPr>
        </p:nvGraphicFramePr>
        <p:xfrm>
          <a:off x="1368881" y="3328986"/>
          <a:ext cx="15287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9" name="Equation" r:id="rId10" imgW="35102800" imgH="8191500" progId="Equation.DSMT4">
                  <p:embed/>
                </p:oleObj>
              </mc:Choice>
              <mc:Fallback>
                <p:oleObj name="Equation" r:id="rId10" imgW="35102800" imgH="8191500" progId="Equation.DSMT4">
                  <p:embed/>
                  <p:pic>
                    <p:nvPicPr>
                      <p:cNvPr id="18440" name="Object 8">
                        <a:extLst>
                          <a:ext uri="{FF2B5EF4-FFF2-40B4-BE49-F238E27FC236}">
                            <a16:creationId xmlns:a16="http://schemas.microsoft.com/office/drawing/2014/main" id="{B29498A7-DC09-0642-9CCA-D89CB1E2FE3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881" y="3328986"/>
                        <a:ext cx="152876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Rectangle 10">
            <a:extLst>
              <a:ext uri="{FF2B5EF4-FFF2-40B4-BE49-F238E27FC236}">
                <a16:creationId xmlns:a16="http://schemas.microsoft.com/office/drawing/2014/main" id="{F5D3FFEC-91DD-434A-8F8B-70D8A45C8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055" y="4860924"/>
            <a:ext cx="9693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>
                <a:solidFill>
                  <a:srgbClr val="0033CC"/>
                </a:solidFill>
              </a:rPr>
              <a:t>ovvero</a:t>
            </a:r>
            <a:endParaRPr lang="it-IT" altLang="it-IT"/>
          </a:p>
        </p:txBody>
      </p:sp>
      <p:graphicFrame>
        <p:nvGraphicFramePr>
          <p:cNvPr id="18443" name="Object 11">
            <a:extLst>
              <a:ext uri="{FF2B5EF4-FFF2-40B4-BE49-F238E27FC236}">
                <a16:creationId xmlns:a16="http://schemas.microsoft.com/office/drawing/2014/main" id="{3F1B0664-C010-8C4C-982D-5654BB31E5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718229"/>
              </p:ext>
            </p:extLst>
          </p:nvPr>
        </p:nvGraphicFramePr>
        <p:xfrm>
          <a:off x="2702380" y="4762499"/>
          <a:ext cx="602773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0" name="Equation" r:id="rId12" imgW="138684000" imgH="16383000" progId="Equation.DSMT4">
                  <p:embed/>
                </p:oleObj>
              </mc:Choice>
              <mc:Fallback>
                <p:oleObj name="Equation" r:id="rId12" imgW="138684000" imgH="16383000" progId="Equation.DSMT4">
                  <p:embed/>
                  <p:pic>
                    <p:nvPicPr>
                      <p:cNvPr id="18443" name="Object 11">
                        <a:extLst>
                          <a:ext uri="{FF2B5EF4-FFF2-40B4-BE49-F238E27FC236}">
                            <a16:creationId xmlns:a16="http://schemas.microsoft.com/office/drawing/2014/main" id="{3F1B0664-C010-8C4C-982D-5654BB31E5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2380" y="4762499"/>
                        <a:ext cx="6027738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>
            <a:extLst>
              <a:ext uri="{FF2B5EF4-FFF2-40B4-BE49-F238E27FC236}">
                <a16:creationId xmlns:a16="http://schemas.microsoft.com/office/drawing/2014/main" id="{08EDE5C4-BC98-664C-8C48-A0999E9512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05325"/>
              </p:ext>
            </p:extLst>
          </p:nvPr>
        </p:nvGraphicFramePr>
        <p:xfrm>
          <a:off x="1516519" y="5841998"/>
          <a:ext cx="26431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1" name="Equation" r:id="rId14" imgW="61150500" imgH="11696700" progId="Equation.DSMT4">
                  <p:embed/>
                </p:oleObj>
              </mc:Choice>
              <mc:Fallback>
                <p:oleObj name="Equation" r:id="rId14" imgW="61150500" imgH="11696700" progId="Equation.DSMT4">
                  <p:embed/>
                  <p:pic>
                    <p:nvPicPr>
                      <p:cNvPr id="18444" name="Object 12">
                        <a:extLst>
                          <a:ext uri="{FF2B5EF4-FFF2-40B4-BE49-F238E27FC236}">
                            <a16:creationId xmlns:a16="http://schemas.microsoft.com/office/drawing/2014/main" id="{08EDE5C4-BC98-664C-8C48-A0999E95125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519" y="5841998"/>
                        <a:ext cx="26431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>
            <a:extLst>
              <a:ext uri="{FF2B5EF4-FFF2-40B4-BE49-F238E27FC236}">
                <a16:creationId xmlns:a16="http://schemas.microsoft.com/office/drawing/2014/main" id="{1C4CF445-A31F-B147-8734-A82E573FA1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410174"/>
              </p:ext>
            </p:extLst>
          </p:nvPr>
        </p:nvGraphicFramePr>
        <p:xfrm>
          <a:off x="4659769" y="5776911"/>
          <a:ext cx="15398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2" name="Equation" r:id="rId16" imgW="35394900" imgH="16383000" progId="Equation.DSMT4">
                  <p:embed/>
                </p:oleObj>
              </mc:Choice>
              <mc:Fallback>
                <p:oleObj name="Equation" r:id="rId16" imgW="35394900" imgH="16383000" progId="Equation.DSMT4">
                  <p:embed/>
                  <p:pic>
                    <p:nvPicPr>
                      <p:cNvPr id="18445" name="Object 13">
                        <a:extLst>
                          <a:ext uri="{FF2B5EF4-FFF2-40B4-BE49-F238E27FC236}">
                            <a16:creationId xmlns:a16="http://schemas.microsoft.com/office/drawing/2014/main" id="{1C4CF445-A31F-B147-8734-A82E573FA18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769" y="5776911"/>
                        <a:ext cx="15398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>
            <a:extLst>
              <a:ext uri="{FF2B5EF4-FFF2-40B4-BE49-F238E27FC236}">
                <a16:creationId xmlns:a16="http://schemas.microsoft.com/office/drawing/2014/main" id="{850345E5-A97D-AF4A-BADC-9584B32F87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3237033"/>
              </p:ext>
            </p:extLst>
          </p:nvPr>
        </p:nvGraphicFramePr>
        <p:xfrm>
          <a:off x="6982280" y="5722937"/>
          <a:ext cx="10922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3" name="Equation" r:id="rId18" imgW="25158700" imgH="17259300" progId="Equation.DSMT4">
                  <p:embed/>
                </p:oleObj>
              </mc:Choice>
              <mc:Fallback>
                <p:oleObj name="Equation" r:id="rId18" imgW="25158700" imgH="17259300" progId="Equation.DSMT4">
                  <p:embed/>
                  <p:pic>
                    <p:nvPicPr>
                      <p:cNvPr id="18446" name="Object 14">
                        <a:extLst>
                          <a:ext uri="{FF2B5EF4-FFF2-40B4-BE49-F238E27FC236}">
                            <a16:creationId xmlns:a16="http://schemas.microsoft.com/office/drawing/2014/main" id="{850345E5-A97D-AF4A-BADC-9584B32F870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2280" y="5722937"/>
                        <a:ext cx="109220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Rectangle 16">
            <a:extLst>
              <a:ext uri="{FF2B5EF4-FFF2-40B4-BE49-F238E27FC236}">
                <a16:creationId xmlns:a16="http://schemas.microsoft.com/office/drawing/2014/main" id="{C3D71B8F-5181-994E-94CD-84AEC77BD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Metodi di Trasformazione Approx</a:t>
            </a:r>
          </a:p>
        </p:txBody>
      </p:sp>
      <p:sp>
        <p:nvSpPr>
          <p:cNvPr id="18449" name="Rectangle 17">
            <a:extLst>
              <a:ext uri="{FF2B5EF4-FFF2-40B4-BE49-F238E27FC236}">
                <a16:creationId xmlns:a16="http://schemas.microsoft.com/office/drawing/2014/main" id="{238F982C-3196-2F49-A4D3-45659E80B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30" y="776286"/>
            <a:ext cx="452765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 dirty="0"/>
              <a:t>Il metodo di trasformazione “esatto”:</a:t>
            </a:r>
          </a:p>
        </p:txBody>
      </p:sp>
      <p:sp>
        <p:nvSpPr>
          <p:cNvPr id="18450" name="Rectangle 18">
            <a:extLst>
              <a:ext uri="{FF2B5EF4-FFF2-40B4-BE49-F238E27FC236}">
                <a16:creationId xmlns:a16="http://schemas.microsoft.com/office/drawing/2014/main" id="{8BB9774B-4584-874C-917B-0AE375504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31" y="1044573"/>
            <a:ext cx="6528069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a) Conserva intatti i campioni della risposta impulsiva;</a:t>
            </a:r>
          </a:p>
          <a:p>
            <a:pPr algn="l"/>
            <a:r>
              <a:rPr lang="it-IT" altLang="it-IT"/>
              <a:t>b) Altera la risposta in frequenza</a:t>
            </a:r>
          </a:p>
          <a:p>
            <a:pPr algn="l"/>
            <a:r>
              <a:rPr lang="it-IT" altLang="it-IT"/>
              <a:t>c) E’ scomodo</a:t>
            </a:r>
          </a:p>
        </p:txBody>
      </p:sp>
      <p:sp>
        <p:nvSpPr>
          <p:cNvPr id="18451" name="Rectangle 19">
            <a:extLst>
              <a:ext uri="{FF2B5EF4-FFF2-40B4-BE49-F238E27FC236}">
                <a16:creationId xmlns:a16="http://schemas.microsoft.com/office/drawing/2014/main" id="{F7E03AF5-95C5-C947-891E-8141303D5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730" y="1993899"/>
            <a:ext cx="6289350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Esistono metodi più pratici che sfruttano il fatto che </a:t>
            </a:r>
          </a:p>
          <a:p>
            <a:pPr algn="l"/>
            <a:r>
              <a:rPr lang="it-IT" altLang="it-IT"/>
              <a:t>T</a:t>
            </a:r>
            <a:r>
              <a:rPr lang="it-IT" altLang="it-IT" baseline="-25000"/>
              <a:t>C </a:t>
            </a:r>
            <a:r>
              <a:rPr lang="it-IT" altLang="it-IT"/>
              <a:t>è “piccolo”.</a:t>
            </a:r>
          </a:p>
        </p:txBody>
      </p:sp>
      <p:sp>
        <p:nvSpPr>
          <p:cNvPr id="18452" name="Text Box 20">
            <a:extLst>
              <a:ext uri="{FF2B5EF4-FFF2-40B4-BE49-F238E27FC236}">
                <a16:creationId xmlns:a16="http://schemas.microsoft.com/office/drawing/2014/main" id="{BA76CB29-CF57-6741-97FB-322E42836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6618" y="2509320"/>
            <a:ext cx="15167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it-IT" altLang="it-IT">
                <a:solidFill>
                  <a:srgbClr val="0033CC"/>
                </a:solidFill>
              </a:rPr>
              <a:t>ad esempio</a:t>
            </a:r>
          </a:p>
        </p:txBody>
      </p:sp>
      <p:sp>
        <p:nvSpPr>
          <p:cNvPr id="18441" name="Rectangle 9">
            <a:extLst>
              <a:ext uri="{FF2B5EF4-FFF2-40B4-BE49-F238E27FC236}">
                <a16:creationId xmlns:a16="http://schemas.microsoft.com/office/drawing/2014/main" id="{0E9BC920-1B29-F646-8124-6DF153F8D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6393" y="3300412"/>
            <a:ext cx="40767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it-IT" altLang="it-IT">
                <a:solidFill>
                  <a:srgbClr val="FF0000"/>
                </a:solidFill>
              </a:rPr>
              <a:t>Per              e  T</a:t>
            </a:r>
            <a:r>
              <a:rPr lang="it-IT" altLang="it-IT" baseline="-25000">
                <a:solidFill>
                  <a:srgbClr val="FF0000"/>
                </a:solidFill>
              </a:rPr>
              <a:t>C  </a:t>
            </a:r>
            <a:r>
              <a:rPr lang="it-IT" altLang="it-IT">
                <a:solidFill>
                  <a:srgbClr val="FF0000"/>
                </a:solidFill>
              </a:rPr>
              <a:t>piccolo</a:t>
            </a:r>
          </a:p>
        </p:txBody>
      </p:sp>
      <p:graphicFrame>
        <p:nvGraphicFramePr>
          <p:cNvPr id="18453" name="Object 21">
            <a:extLst>
              <a:ext uri="{FF2B5EF4-FFF2-40B4-BE49-F238E27FC236}">
                <a16:creationId xmlns:a16="http://schemas.microsoft.com/office/drawing/2014/main" id="{8019D5BC-D240-CC4E-BFD5-3E69B57911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445705"/>
              </p:ext>
            </p:extLst>
          </p:nvPr>
        </p:nvGraphicFramePr>
        <p:xfrm>
          <a:off x="3764419" y="3387724"/>
          <a:ext cx="47942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4" name="Equation" r:id="rId20" imgW="15214600" imgH="5562600" progId="Equation.DSMT4">
                  <p:embed/>
                </p:oleObj>
              </mc:Choice>
              <mc:Fallback>
                <p:oleObj name="Equation" r:id="rId20" imgW="15214600" imgH="5562600" progId="Equation.DSMT4">
                  <p:embed/>
                  <p:pic>
                    <p:nvPicPr>
                      <p:cNvPr id="18453" name="Object 21">
                        <a:extLst>
                          <a:ext uri="{FF2B5EF4-FFF2-40B4-BE49-F238E27FC236}">
                            <a16:creationId xmlns:a16="http://schemas.microsoft.com/office/drawing/2014/main" id="{8019D5BC-D240-CC4E-BFD5-3E69B57911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4419" y="3387724"/>
                        <a:ext cx="479425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0292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C777A2AF-36A1-A048-AD60-61E263615B67}"/>
              </a:ext>
            </a:extLst>
          </p:cNvPr>
          <p:cNvGraphicFramePr>
            <a:graphicFrameLocks/>
          </p:cNvGraphicFramePr>
          <p:nvPr/>
        </p:nvGraphicFramePr>
        <p:xfrm>
          <a:off x="2605089" y="4514850"/>
          <a:ext cx="2503487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3" name="Equation" r:id="rId4" imgW="57632600" imgH="14046200" progId="Equation.DSMT4">
                  <p:embed/>
                </p:oleObj>
              </mc:Choice>
              <mc:Fallback>
                <p:oleObj name="Equation" r:id="rId4" imgW="57632600" imgH="14046200" progId="Equation.DSMT4">
                  <p:embed/>
                  <p:pic>
                    <p:nvPicPr>
                      <p:cNvPr id="20485" name="Object 5">
                        <a:extLst>
                          <a:ext uri="{FF2B5EF4-FFF2-40B4-BE49-F238E27FC236}">
                            <a16:creationId xmlns:a16="http://schemas.microsoft.com/office/drawing/2014/main" id="{C777A2AF-36A1-A048-AD60-61E263615B6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9" y="4514850"/>
                        <a:ext cx="2503487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>
            <a:extLst>
              <a:ext uri="{FF2B5EF4-FFF2-40B4-BE49-F238E27FC236}">
                <a16:creationId xmlns:a16="http://schemas.microsoft.com/office/drawing/2014/main" id="{44A3F339-97EC-C043-BE97-C6C87316B21D}"/>
              </a:ext>
            </a:extLst>
          </p:cNvPr>
          <p:cNvGraphicFramePr>
            <a:graphicFrameLocks/>
          </p:cNvGraphicFramePr>
          <p:nvPr/>
        </p:nvGraphicFramePr>
        <p:xfrm>
          <a:off x="2298700" y="674689"/>
          <a:ext cx="2619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4" name="Equation" r:id="rId6" imgW="1524000" imgH="4000500" progId="Equation.DSMT4">
                  <p:embed/>
                </p:oleObj>
              </mc:Choice>
              <mc:Fallback>
                <p:oleObj name="Equation" r:id="rId6" imgW="1524000" imgH="4000500" progId="Equation.DSMT4">
                  <p:embed/>
                  <p:pic>
                    <p:nvPicPr>
                      <p:cNvPr id="20489" name="Object 9">
                        <a:extLst>
                          <a:ext uri="{FF2B5EF4-FFF2-40B4-BE49-F238E27FC236}">
                            <a16:creationId xmlns:a16="http://schemas.microsoft.com/office/drawing/2014/main" id="{44A3F339-97EC-C043-BE97-C6C87316B21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674689"/>
                        <a:ext cx="26193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10">
            <a:extLst>
              <a:ext uri="{FF2B5EF4-FFF2-40B4-BE49-F238E27FC236}">
                <a16:creationId xmlns:a16="http://schemas.microsoft.com/office/drawing/2014/main" id="{4690A117-05EB-7541-8E3D-9CC750F45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671514"/>
            <a:ext cx="687388" cy="682625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91" name="Rectangle 11">
            <a:extLst>
              <a:ext uri="{FF2B5EF4-FFF2-40B4-BE49-F238E27FC236}">
                <a16:creationId xmlns:a16="http://schemas.microsoft.com/office/drawing/2014/main" id="{08B154F4-05EE-394A-9BA7-F01663651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864" y="769938"/>
            <a:ext cx="632777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it-IT" altLang="it-IT"/>
              <a:t>Rappresenta un’integrazione, può essere </a:t>
            </a:r>
          </a:p>
          <a:p>
            <a:pPr algn="l"/>
            <a:r>
              <a:rPr lang="it-IT" altLang="it-IT"/>
              <a:t>approssimato in più modi :</a:t>
            </a:r>
          </a:p>
        </p:txBody>
      </p:sp>
      <p:graphicFrame>
        <p:nvGraphicFramePr>
          <p:cNvPr id="20492" name="Object 12">
            <a:extLst>
              <a:ext uri="{FF2B5EF4-FFF2-40B4-BE49-F238E27FC236}">
                <a16:creationId xmlns:a16="http://schemas.microsoft.com/office/drawing/2014/main" id="{84003BBC-76A1-0B4C-8C65-804B37038045}"/>
              </a:ext>
            </a:extLst>
          </p:cNvPr>
          <p:cNvGraphicFramePr>
            <a:graphicFrameLocks/>
          </p:cNvGraphicFramePr>
          <p:nvPr/>
        </p:nvGraphicFramePr>
        <p:xfrm>
          <a:off x="2506664" y="1608138"/>
          <a:ext cx="17541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5" name="Equation" r:id="rId8" imgW="40373300" imgH="7607300" progId="Equation.DSMT4">
                  <p:embed/>
                </p:oleObj>
              </mc:Choice>
              <mc:Fallback>
                <p:oleObj name="Equation" r:id="rId8" imgW="40373300" imgH="7607300" progId="Equation.DSMT4">
                  <p:embed/>
                  <p:pic>
                    <p:nvPicPr>
                      <p:cNvPr id="20492" name="Object 12">
                        <a:extLst>
                          <a:ext uri="{FF2B5EF4-FFF2-40B4-BE49-F238E27FC236}">
                            <a16:creationId xmlns:a16="http://schemas.microsoft.com/office/drawing/2014/main" id="{84003BBC-76A1-0B4C-8C65-804B3703804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4" y="1608138"/>
                        <a:ext cx="1754187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>
            <a:extLst>
              <a:ext uri="{FF2B5EF4-FFF2-40B4-BE49-F238E27FC236}">
                <a16:creationId xmlns:a16="http://schemas.microsoft.com/office/drawing/2014/main" id="{352E516E-1878-6546-99B4-D1FAAEF4411D}"/>
              </a:ext>
            </a:extLst>
          </p:cNvPr>
          <p:cNvGraphicFramePr>
            <a:graphicFrameLocks/>
          </p:cNvGraphicFramePr>
          <p:nvPr/>
        </p:nvGraphicFramePr>
        <p:xfrm>
          <a:off x="4870451" y="1584326"/>
          <a:ext cx="28876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6" name="Equation" r:id="rId10" imgW="66700400" imgH="9944100" progId="Equation.DSMT4">
                  <p:embed/>
                </p:oleObj>
              </mc:Choice>
              <mc:Fallback>
                <p:oleObj name="Equation" r:id="rId10" imgW="66700400" imgH="9944100" progId="Equation.DSMT4">
                  <p:embed/>
                  <p:pic>
                    <p:nvPicPr>
                      <p:cNvPr id="20493" name="Object 13">
                        <a:extLst>
                          <a:ext uri="{FF2B5EF4-FFF2-40B4-BE49-F238E27FC236}">
                            <a16:creationId xmlns:a16="http://schemas.microsoft.com/office/drawing/2014/main" id="{352E516E-1878-6546-99B4-D1FAAEF4411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1" y="1584326"/>
                        <a:ext cx="28876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4">
            <a:extLst>
              <a:ext uri="{FF2B5EF4-FFF2-40B4-BE49-F238E27FC236}">
                <a16:creationId xmlns:a16="http://schemas.microsoft.com/office/drawing/2014/main" id="{FF7A55BB-0937-6542-A0CC-3A63D9DB8467}"/>
              </a:ext>
            </a:extLst>
          </p:cNvPr>
          <p:cNvGraphicFramePr>
            <a:graphicFrameLocks/>
          </p:cNvGraphicFramePr>
          <p:nvPr/>
        </p:nvGraphicFramePr>
        <p:xfrm>
          <a:off x="6511926" y="2068514"/>
          <a:ext cx="109537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7" name="Equation" r:id="rId12" imgW="25158700" imgH="18135600" progId="Equation.DSMT4">
                  <p:embed/>
                </p:oleObj>
              </mc:Choice>
              <mc:Fallback>
                <p:oleObj name="Equation" r:id="rId12" imgW="25158700" imgH="18135600" progId="Equation.DSMT4">
                  <p:embed/>
                  <p:pic>
                    <p:nvPicPr>
                      <p:cNvPr id="20494" name="Object 14">
                        <a:extLst>
                          <a:ext uri="{FF2B5EF4-FFF2-40B4-BE49-F238E27FC236}">
                            <a16:creationId xmlns:a16="http://schemas.microsoft.com/office/drawing/2014/main" id="{FF7A55BB-0937-6542-A0CC-3A63D9DB846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1926" y="2068514"/>
                        <a:ext cx="1095375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15">
            <a:extLst>
              <a:ext uri="{FF2B5EF4-FFF2-40B4-BE49-F238E27FC236}">
                <a16:creationId xmlns:a16="http://schemas.microsoft.com/office/drawing/2014/main" id="{FE45F7FD-14EE-4241-B443-78ED72DBC5F7}"/>
              </a:ext>
            </a:extLst>
          </p:cNvPr>
          <p:cNvGraphicFramePr>
            <a:graphicFrameLocks/>
          </p:cNvGraphicFramePr>
          <p:nvPr/>
        </p:nvGraphicFramePr>
        <p:xfrm>
          <a:off x="2554288" y="2062163"/>
          <a:ext cx="20383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8" name="Equation" r:id="rId14" imgW="47104300" imgH="16675100" progId="Equation.DSMT4">
                  <p:embed/>
                </p:oleObj>
              </mc:Choice>
              <mc:Fallback>
                <p:oleObj name="Equation" r:id="rId14" imgW="47104300" imgH="16675100" progId="Equation.DSMT4">
                  <p:embed/>
                  <p:pic>
                    <p:nvPicPr>
                      <p:cNvPr id="20495" name="Object 15">
                        <a:extLst>
                          <a:ext uri="{FF2B5EF4-FFF2-40B4-BE49-F238E27FC236}">
                            <a16:creationId xmlns:a16="http://schemas.microsoft.com/office/drawing/2014/main" id="{FE45F7FD-14EE-4241-B443-78ED72DBC5F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2062163"/>
                        <a:ext cx="20383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8" name="Line 18">
            <a:extLst>
              <a:ext uri="{FF2B5EF4-FFF2-40B4-BE49-F238E27FC236}">
                <a16:creationId xmlns:a16="http://schemas.microsoft.com/office/drawing/2014/main" id="{88E06D82-E4D7-D641-9955-26F3BC028B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3450" y="1897063"/>
            <a:ext cx="0" cy="768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99" name="Line 19">
            <a:extLst>
              <a:ext uri="{FF2B5EF4-FFF2-40B4-BE49-F238E27FC236}">
                <a16:creationId xmlns:a16="http://schemas.microsoft.com/office/drawing/2014/main" id="{2D13F555-F4FF-0445-A7AC-5270A6F7EC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2314" y="2624138"/>
            <a:ext cx="1620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00" name="Rectangle 20">
            <a:extLst>
              <a:ext uri="{FF2B5EF4-FFF2-40B4-BE49-F238E27FC236}">
                <a16:creationId xmlns:a16="http://schemas.microsoft.com/office/drawing/2014/main" id="{8A15A213-8695-7942-952C-2CFDDE161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3850" y="2052638"/>
            <a:ext cx="254000" cy="5715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01" name="Freeform 21">
            <a:extLst>
              <a:ext uri="{FF2B5EF4-FFF2-40B4-BE49-F238E27FC236}">
                <a16:creationId xmlns:a16="http://schemas.microsoft.com/office/drawing/2014/main" id="{19C38D15-9388-1942-A2C2-043A5F904AE2}"/>
              </a:ext>
            </a:extLst>
          </p:cNvPr>
          <p:cNvSpPr>
            <a:spLocks/>
          </p:cNvSpPr>
          <p:nvPr/>
        </p:nvSpPr>
        <p:spPr bwMode="auto">
          <a:xfrm>
            <a:off x="8482013" y="1990726"/>
            <a:ext cx="1295400" cy="422275"/>
          </a:xfrm>
          <a:custGeom>
            <a:avLst/>
            <a:gdLst>
              <a:gd name="T0" fmla="*/ 0 w 612"/>
              <a:gd name="T1" fmla="*/ 353 h 354"/>
              <a:gd name="T2" fmla="*/ 56 w 612"/>
              <a:gd name="T3" fmla="*/ 255 h 354"/>
              <a:gd name="T4" fmla="*/ 87 w 612"/>
              <a:gd name="T5" fmla="*/ 211 h 354"/>
              <a:gd name="T6" fmla="*/ 125 w 612"/>
              <a:gd name="T7" fmla="*/ 172 h 354"/>
              <a:gd name="T8" fmla="*/ 168 w 612"/>
              <a:gd name="T9" fmla="*/ 137 h 354"/>
              <a:gd name="T10" fmla="*/ 212 w 612"/>
              <a:gd name="T11" fmla="*/ 113 h 354"/>
              <a:gd name="T12" fmla="*/ 312 w 612"/>
              <a:gd name="T13" fmla="*/ 64 h 354"/>
              <a:gd name="T14" fmla="*/ 362 w 612"/>
              <a:gd name="T15" fmla="*/ 44 h 354"/>
              <a:gd name="T16" fmla="*/ 405 w 612"/>
              <a:gd name="T17" fmla="*/ 30 h 354"/>
              <a:gd name="T18" fmla="*/ 455 w 612"/>
              <a:gd name="T19" fmla="*/ 20 h 354"/>
              <a:gd name="T20" fmla="*/ 493 w 612"/>
              <a:gd name="T21" fmla="*/ 10 h 354"/>
              <a:gd name="T22" fmla="*/ 530 w 612"/>
              <a:gd name="T23" fmla="*/ 5 h 354"/>
              <a:gd name="T24" fmla="*/ 555 w 612"/>
              <a:gd name="T25" fmla="*/ 0 h 354"/>
              <a:gd name="T26" fmla="*/ 611 w 612"/>
              <a:gd name="T2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2" h="354">
                <a:moveTo>
                  <a:pt x="0" y="353"/>
                </a:moveTo>
                <a:lnTo>
                  <a:pt x="56" y="255"/>
                </a:lnTo>
                <a:lnTo>
                  <a:pt x="87" y="211"/>
                </a:lnTo>
                <a:lnTo>
                  <a:pt x="125" y="172"/>
                </a:lnTo>
                <a:lnTo>
                  <a:pt x="168" y="137"/>
                </a:lnTo>
                <a:lnTo>
                  <a:pt x="212" y="113"/>
                </a:lnTo>
                <a:lnTo>
                  <a:pt x="312" y="64"/>
                </a:lnTo>
                <a:lnTo>
                  <a:pt x="362" y="44"/>
                </a:lnTo>
                <a:lnTo>
                  <a:pt x="405" y="30"/>
                </a:lnTo>
                <a:lnTo>
                  <a:pt x="455" y="20"/>
                </a:lnTo>
                <a:lnTo>
                  <a:pt x="493" y="10"/>
                </a:lnTo>
                <a:lnTo>
                  <a:pt x="530" y="5"/>
                </a:lnTo>
                <a:lnTo>
                  <a:pt x="555" y="0"/>
                </a:lnTo>
                <a:lnTo>
                  <a:pt x="611" y="0"/>
                </a:lnTo>
              </a:path>
            </a:pathLst>
          </a:custGeom>
          <a:noFill/>
          <a:ln w="12700" cap="rnd" cmpd="sng">
            <a:solidFill>
              <a:srgbClr val="0033CC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02" name="Rectangle 22">
            <a:extLst>
              <a:ext uri="{FF2B5EF4-FFF2-40B4-BE49-F238E27FC236}">
                <a16:creationId xmlns:a16="http://schemas.microsoft.com/office/drawing/2014/main" id="{20DEFF60-26A1-5743-89E1-7D7F898BA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626" y="1465264"/>
            <a:ext cx="410369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 sz="4800"/>
              <a:t>.</a:t>
            </a:r>
          </a:p>
        </p:txBody>
      </p:sp>
      <p:sp>
        <p:nvSpPr>
          <p:cNvPr id="20505" name="Line 25">
            <a:extLst>
              <a:ext uri="{FF2B5EF4-FFF2-40B4-BE49-F238E27FC236}">
                <a16:creationId xmlns:a16="http://schemas.microsoft.com/office/drawing/2014/main" id="{819D8447-789F-914B-80AC-FB76FABDB6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86788" y="3308350"/>
            <a:ext cx="0" cy="768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06" name="Line 26">
            <a:extLst>
              <a:ext uri="{FF2B5EF4-FFF2-40B4-BE49-F238E27FC236}">
                <a16:creationId xmlns:a16="http://schemas.microsoft.com/office/drawing/2014/main" id="{B262DDC8-2878-3F41-B961-6B83B04BA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5650" y="4035425"/>
            <a:ext cx="16208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07" name="Rectangle 27">
            <a:extLst>
              <a:ext uri="{FF2B5EF4-FFF2-40B4-BE49-F238E27FC236}">
                <a16:creationId xmlns:a16="http://schemas.microsoft.com/office/drawing/2014/main" id="{B654DA1C-6604-E24E-B761-8BD10D6CC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0488" y="3463925"/>
            <a:ext cx="254000" cy="5715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it-IT">
              <a:solidFill>
                <a:srgbClr val="FF0000"/>
              </a:solidFill>
            </a:endParaRPr>
          </a:p>
        </p:txBody>
      </p:sp>
      <p:sp>
        <p:nvSpPr>
          <p:cNvPr id="20508" name="Freeform 28">
            <a:extLst>
              <a:ext uri="{FF2B5EF4-FFF2-40B4-BE49-F238E27FC236}">
                <a16:creationId xmlns:a16="http://schemas.microsoft.com/office/drawing/2014/main" id="{8977D4F8-C1C3-8449-BF87-00D0F592A6DE}"/>
              </a:ext>
            </a:extLst>
          </p:cNvPr>
          <p:cNvSpPr>
            <a:spLocks/>
          </p:cNvSpPr>
          <p:nvPr/>
        </p:nvSpPr>
        <p:spPr bwMode="auto">
          <a:xfrm>
            <a:off x="8513764" y="3398838"/>
            <a:ext cx="1296987" cy="423862"/>
          </a:xfrm>
          <a:custGeom>
            <a:avLst/>
            <a:gdLst>
              <a:gd name="T0" fmla="*/ 0 w 613"/>
              <a:gd name="T1" fmla="*/ 356 h 357"/>
              <a:gd name="T2" fmla="*/ 56 w 613"/>
              <a:gd name="T3" fmla="*/ 258 h 357"/>
              <a:gd name="T4" fmla="*/ 87 w 613"/>
              <a:gd name="T5" fmla="*/ 215 h 357"/>
              <a:gd name="T6" fmla="*/ 125 w 613"/>
              <a:gd name="T7" fmla="*/ 178 h 357"/>
              <a:gd name="T8" fmla="*/ 169 w 613"/>
              <a:gd name="T9" fmla="*/ 141 h 357"/>
              <a:gd name="T10" fmla="*/ 212 w 613"/>
              <a:gd name="T11" fmla="*/ 117 h 357"/>
              <a:gd name="T12" fmla="*/ 312 w 613"/>
              <a:gd name="T13" fmla="*/ 67 h 357"/>
              <a:gd name="T14" fmla="*/ 406 w 613"/>
              <a:gd name="T15" fmla="*/ 37 h 357"/>
              <a:gd name="T16" fmla="*/ 456 w 613"/>
              <a:gd name="T17" fmla="*/ 24 h 357"/>
              <a:gd name="T18" fmla="*/ 493 w 613"/>
              <a:gd name="T19" fmla="*/ 12 h 357"/>
              <a:gd name="T20" fmla="*/ 531 w 613"/>
              <a:gd name="T21" fmla="*/ 6 h 357"/>
              <a:gd name="T22" fmla="*/ 556 w 613"/>
              <a:gd name="T23" fmla="*/ 0 h 357"/>
              <a:gd name="T24" fmla="*/ 612 w 613"/>
              <a:gd name="T25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13" h="357">
                <a:moveTo>
                  <a:pt x="0" y="356"/>
                </a:moveTo>
                <a:lnTo>
                  <a:pt x="56" y="258"/>
                </a:lnTo>
                <a:lnTo>
                  <a:pt x="87" y="215"/>
                </a:lnTo>
                <a:lnTo>
                  <a:pt x="125" y="178"/>
                </a:lnTo>
                <a:lnTo>
                  <a:pt x="169" y="141"/>
                </a:lnTo>
                <a:lnTo>
                  <a:pt x="212" y="117"/>
                </a:lnTo>
                <a:lnTo>
                  <a:pt x="312" y="67"/>
                </a:lnTo>
                <a:lnTo>
                  <a:pt x="406" y="37"/>
                </a:lnTo>
                <a:lnTo>
                  <a:pt x="456" y="24"/>
                </a:lnTo>
                <a:lnTo>
                  <a:pt x="493" y="12"/>
                </a:lnTo>
                <a:lnTo>
                  <a:pt x="531" y="6"/>
                </a:lnTo>
                <a:lnTo>
                  <a:pt x="556" y="0"/>
                </a:lnTo>
                <a:lnTo>
                  <a:pt x="612" y="0"/>
                </a:lnTo>
              </a:path>
            </a:pathLst>
          </a:custGeom>
          <a:noFill/>
          <a:ln w="12700" cap="rnd" cmpd="sng">
            <a:solidFill>
              <a:srgbClr val="0033CC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10" name="Rectangle 30">
            <a:extLst>
              <a:ext uri="{FF2B5EF4-FFF2-40B4-BE49-F238E27FC236}">
                <a16:creationId xmlns:a16="http://schemas.microsoft.com/office/drawing/2014/main" id="{778EE705-69A0-B144-8313-5DE35CDBA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851" y="2867026"/>
            <a:ext cx="35401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it-IT" altLang="it-IT" sz="4800"/>
              <a:t>.</a:t>
            </a:r>
          </a:p>
        </p:txBody>
      </p:sp>
      <p:graphicFrame>
        <p:nvGraphicFramePr>
          <p:cNvPr id="20512" name="Object 32">
            <a:extLst>
              <a:ext uri="{FF2B5EF4-FFF2-40B4-BE49-F238E27FC236}">
                <a16:creationId xmlns:a16="http://schemas.microsoft.com/office/drawing/2014/main" id="{DD19DE6B-18E5-AF44-B2CF-300D6FE79C4A}"/>
              </a:ext>
            </a:extLst>
          </p:cNvPr>
          <p:cNvGraphicFramePr>
            <a:graphicFrameLocks/>
          </p:cNvGraphicFramePr>
          <p:nvPr/>
        </p:nvGraphicFramePr>
        <p:xfrm>
          <a:off x="2543175" y="3114675"/>
          <a:ext cx="19573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9" name="Equation" r:id="rId16" imgW="45059600" imgH="7607300" progId="Equation.DSMT4">
                  <p:embed/>
                </p:oleObj>
              </mc:Choice>
              <mc:Fallback>
                <p:oleObj name="Equation" r:id="rId16" imgW="45059600" imgH="7607300" progId="Equation.DSMT4">
                  <p:embed/>
                  <p:pic>
                    <p:nvPicPr>
                      <p:cNvPr id="20512" name="Object 32">
                        <a:extLst>
                          <a:ext uri="{FF2B5EF4-FFF2-40B4-BE49-F238E27FC236}">
                            <a16:creationId xmlns:a16="http://schemas.microsoft.com/office/drawing/2014/main" id="{DD19DE6B-18E5-AF44-B2CF-300D6FE79C4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3114675"/>
                        <a:ext cx="195738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3" name="Object 33">
            <a:extLst>
              <a:ext uri="{FF2B5EF4-FFF2-40B4-BE49-F238E27FC236}">
                <a16:creationId xmlns:a16="http://schemas.microsoft.com/office/drawing/2014/main" id="{DA4BAC7B-4D16-C04E-825A-070CA7382E95}"/>
              </a:ext>
            </a:extLst>
          </p:cNvPr>
          <p:cNvGraphicFramePr>
            <a:graphicFrameLocks/>
          </p:cNvGraphicFramePr>
          <p:nvPr/>
        </p:nvGraphicFramePr>
        <p:xfrm>
          <a:off x="6508751" y="3549650"/>
          <a:ext cx="15843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0" name="Equation" r:id="rId18" imgW="36576000" imgH="15506700" progId="Equation.DSMT4">
                  <p:embed/>
                </p:oleObj>
              </mc:Choice>
              <mc:Fallback>
                <p:oleObj name="Equation" r:id="rId18" imgW="36576000" imgH="15506700" progId="Equation.DSMT4">
                  <p:embed/>
                  <p:pic>
                    <p:nvPicPr>
                      <p:cNvPr id="20513" name="Object 33">
                        <a:extLst>
                          <a:ext uri="{FF2B5EF4-FFF2-40B4-BE49-F238E27FC236}">
                            <a16:creationId xmlns:a16="http://schemas.microsoft.com/office/drawing/2014/main" id="{DA4BAC7B-4D16-C04E-825A-070CA7382E9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1" y="3549650"/>
                        <a:ext cx="15843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4" name="Object 34">
            <a:extLst>
              <a:ext uri="{FF2B5EF4-FFF2-40B4-BE49-F238E27FC236}">
                <a16:creationId xmlns:a16="http://schemas.microsoft.com/office/drawing/2014/main" id="{ECF7E923-0398-8046-937E-1336E58398DB}"/>
              </a:ext>
            </a:extLst>
          </p:cNvPr>
          <p:cNvGraphicFramePr>
            <a:graphicFrameLocks/>
          </p:cNvGraphicFramePr>
          <p:nvPr/>
        </p:nvGraphicFramePr>
        <p:xfrm>
          <a:off x="2589214" y="3635375"/>
          <a:ext cx="20478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1" name="Equation" r:id="rId20" imgW="47104300" imgH="14922500" progId="Equation.DSMT4">
                  <p:embed/>
                </p:oleObj>
              </mc:Choice>
              <mc:Fallback>
                <p:oleObj name="Equation" r:id="rId20" imgW="47104300" imgH="14922500" progId="Equation.DSMT4">
                  <p:embed/>
                  <p:pic>
                    <p:nvPicPr>
                      <p:cNvPr id="20514" name="Object 34">
                        <a:extLst>
                          <a:ext uri="{FF2B5EF4-FFF2-40B4-BE49-F238E27FC236}">
                            <a16:creationId xmlns:a16="http://schemas.microsoft.com/office/drawing/2014/main" id="{ECF7E923-0398-8046-937E-1336E58398D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4" y="3635375"/>
                        <a:ext cx="204787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8" name="Line 38">
            <a:extLst>
              <a:ext uri="{FF2B5EF4-FFF2-40B4-BE49-F238E27FC236}">
                <a16:creationId xmlns:a16="http://schemas.microsoft.com/office/drawing/2014/main" id="{BC2A13B6-6E46-FA4F-BC86-ADDB3529A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5389" y="2860675"/>
            <a:ext cx="74644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19" name="Line 39">
            <a:extLst>
              <a:ext uri="{FF2B5EF4-FFF2-40B4-BE49-F238E27FC236}">
                <a16:creationId xmlns:a16="http://schemas.microsoft.com/office/drawing/2014/main" id="{FB11C324-18F4-0B48-B4AB-B61558D98B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8725" y="4387850"/>
            <a:ext cx="74628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20" name="Line 40">
            <a:extLst>
              <a:ext uri="{FF2B5EF4-FFF2-40B4-BE49-F238E27FC236}">
                <a16:creationId xmlns:a16="http://schemas.microsoft.com/office/drawing/2014/main" id="{F772A35E-FAE8-CF4B-9532-1C26ECAA70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96313" y="4797425"/>
            <a:ext cx="0" cy="768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21" name="Line 41">
            <a:extLst>
              <a:ext uri="{FF2B5EF4-FFF2-40B4-BE49-F238E27FC236}">
                <a16:creationId xmlns:a16="http://schemas.microsoft.com/office/drawing/2014/main" id="{FB8904C0-4E68-4742-99A5-29A4DA4A1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3589" y="5524500"/>
            <a:ext cx="1622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22" name="Freeform 42">
            <a:extLst>
              <a:ext uri="{FF2B5EF4-FFF2-40B4-BE49-F238E27FC236}">
                <a16:creationId xmlns:a16="http://schemas.microsoft.com/office/drawing/2014/main" id="{E4D909D7-D8CB-C44A-840B-623F4028D1D1}"/>
              </a:ext>
            </a:extLst>
          </p:cNvPr>
          <p:cNvSpPr>
            <a:spLocks/>
          </p:cNvSpPr>
          <p:nvPr/>
        </p:nvSpPr>
        <p:spPr bwMode="auto">
          <a:xfrm>
            <a:off x="8520114" y="4891089"/>
            <a:ext cx="1298575" cy="422275"/>
          </a:xfrm>
          <a:custGeom>
            <a:avLst/>
            <a:gdLst>
              <a:gd name="T0" fmla="*/ 0 w 614"/>
              <a:gd name="T1" fmla="*/ 353 h 354"/>
              <a:gd name="T2" fmla="*/ 56 w 614"/>
              <a:gd name="T3" fmla="*/ 255 h 354"/>
              <a:gd name="T4" fmla="*/ 88 w 614"/>
              <a:gd name="T5" fmla="*/ 210 h 354"/>
              <a:gd name="T6" fmla="*/ 125 w 614"/>
              <a:gd name="T7" fmla="*/ 173 h 354"/>
              <a:gd name="T8" fmla="*/ 169 w 614"/>
              <a:gd name="T9" fmla="*/ 143 h 354"/>
              <a:gd name="T10" fmla="*/ 213 w 614"/>
              <a:gd name="T11" fmla="*/ 113 h 354"/>
              <a:gd name="T12" fmla="*/ 313 w 614"/>
              <a:gd name="T13" fmla="*/ 67 h 354"/>
              <a:gd name="T14" fmla="*/ 407 w 614"/>
              <a:gd name="T15" fmla="*/ 30 h 354"/>
              <a:gd name="T16" fmla="*/ 457 w 614"/>
              <a:gd name="T17" fmla="*/ 22 h 354"/>
              <a:gd name="T18" fmla="*/ 494 w 614"/>
              <a:gd name="T19" fmla="*/ 7 h 354"/>
              <a:gd name="T20" fmla="*/ 532 w 614"/>
              <a:gd name="T21" fmla="*/ 0 h 354"/>
              <a:gd name="T22" fmla="*/ 557 w 614"/>
              <a:gd name="T23" fmla="*/ 0 h 354"/>
              <a:gd name="T24" fmla="*/ 613 w 614"/>
              <a:gd name="T25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14" h="354">
                <a:moveTo>
                  <a:pt x="0" y="353"/>
                </a:moveTo>
                <a:lnTo>
                  <a:pt x="56" y="255"/>
                </a:lnTo>
                <a:lnTo>
                  <a:pt x="88" y="210"/>
                </a:lnTo>
                <a:lnTo>
                  <a:pt x="125" y="173"/>
                </a:lnTo>
                <a:lnTo>
                  <a:pt x="169" y="143"/>
                </a:lnTo>
                <a:lnTo>
                  <a:pt x="213" y="113"/>
                </a:lnTo>
                <a:lnTo>
                  <a:pt x="313" y="67"/>
                </a:lnTo>
                <a:lnTo>
                  <a:pt x="407" y="30"/>
                </a:lnTo>
                <a:lnTo>
                  <a:pt x="457" y="22"/>
                </a:lnTo>
                <a:lnTo>
                  <a:pt x="494" y="7"/>
                </a:lnTo>
                <a:lnTo>
                  <a:pt x="532" y="0"/>
                </a:lnTo>
                <a:lnTo>
                  <a:pt x="557" y="0"/>
                </a:lnTo>
                <a:lnTo>
                  <a:pt x="613" y="0"/>
                </a:lnTo>
              </a:path>
            </a:pathLst>
          </a:custGeom>
          <a:noFill/>
          <a:ln w="12700" cap="rnd" cmpd="sng">
            <a:solidFill>
              <a:srgbClr val="0033CC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23" name="Freeform 43">
            <a:extLst>
              <a:ext uri="{FF2B5EF4-FFF2-40B4-BE49-F238E27FC236}">
                <a16:creationId xmlns:a16="http://schemas.microsoft.com/office/drawing/2014/main" id="{2E784F35-C24D-4446-9250-373FDDEB65E2}"/>
              </a:ext>
            </a:extLst>
          </p:cNvPr>
          <p:cNvSpPr>
            <a:spLocks/>
          </p:cNvSpPr>
          <p:nvPr/>
        </p:nvSpPr>
        <p:spPr bwMode="auto">
          <a:xfrm>
            <a:off x="9259888" y="4924425"/>
            <a:ext cx="252412" cy="596900"/>
          </a:xfrm>
          <a:custGeom>
            <a:avLst/>
            <a:gdLst>
              <a:gd name="T0" fmla="*/ 0 w 119"/>
              <a:gd name="T1" fmla="*/ 500 h 501"/>
              <a:gd name="T2" fmla="*/ 118 w 119"/>
              <a:gd name="T3" fmla="*/ 500 h 501"/>
              <a:gd name="T4" fmla="*/ 118 w 119"/>
              <a:gd name="T5" fmla="*/ 0 h 501"/>
              <a:gd name="T6" fmla="*/ 0 w 119"/>
              <a:gd name="T7" fmla="*/ 27 h 501"/>
              <a:gd name="T8" fmla="*/ 0 w 119"/>
              <a:gd name="T9" fmla="*/ 50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501">
                <a:moveTo>
                  <a:pt x="0" y="500"/>
                </a:moveTo>
                <a:lnTo>
                  <a:pt x="118" y="500"/>
                </a:lnTo>
                <a:lnTo>
                  <a:pt x="118" y="0"/>
                </a:lnTo>
                <a:lnTo>
                  <a:pt x="0" y="27"/>
                </a:lnTo>
                <a:lnTo>
                  <a:pt x="0" y="500"/>
                </a:lnTo>
              </a:path>
            </a:pathLst>
          </a:custGeom>
          <a:noFill/>
          <a:ln w="127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25" name="Rectangle 45">
            <a:extLst>
              <a:ext uri="{FF2B5EF4-FFF2-40B4-BE49-F238E27FC236}">
                <a16:creationId xmlns:a16="http://schemas.microsoft.com/office/drawing/2014/main" id="{223F48B9-9C72-5B41-9B17-4FA281833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3839" y="4351339"/>
            <a:ext cx="410369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 sz="4800"/>
              <a:t>.</a:t>
            </a:r>
          </a:p>
        </p:txBody>
      </p:sp>
      <p:sp>
        <p:nvSpPr>
          <p:cNvPr id="20526" name="Rectangle 46">
            <a:extLst>
              <a:ext uri="{FF2B5EF4-FFF2-40B4-BE49-F238E27FC236}">
                <a16:creationId xmlns:a16="http://schemas.microsoft.com/office/drawing/2014/main" id="{2ADC8604-054D-FE45-BFA7-0891E2B46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4663" y="4325938"/>
            <a:ext cx="354012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it-IT" altLang="it-IT" sz="4800"/>
              <a:t>.</a:t>
            </a:r>
          </a:p>
        </p:txBody>
      </p:sp>
      <p:graphicFrame>
        <p:nvGraphicFramePr>
          <p:cNvPr id="20528" name="Object 48">
            <a:extLst>
              <a:ext uri="{FF2B5EF4-FFF2-40B4-BE49-F238E27FC236}">
                <a16:creationId xmlns:a16="http://schemas.microsoft.com/office/drawing/2014/main" id="{F1B8AEC0-B3D3-CD47-896D-C72C37604DCF}"/>
              </a:ext>
            </a:extLst>
          </p:cNvPr>
          <p:cNvGraphicFramePr>
            <a:graphicFrameLocks/>
          </p:cNvGraphicFramePr>
          <p:nvPr/>
        </p:nvGraphicFramePr>
        <p:xfrm>
          <a:off x="6538913" y="4905375"/>
          <a:ext cx="14224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2" name="Equation" r:id="rId22" imgW="32766000" imgH="17259300" progId="Equation.DSMT4">
                  <p:embed/>
                </p:oleObj>
              </mc:Choice>
              <mc:Fallback>
                <p:oleObj name="Equation" r:id="rId22" imgW="32766000" imgH="17259300" progId="Equation.DSMT4">
                  <p:embed/>
                  <p:pic>
                    <p:nvPicPr>
                      <p:cNvPr id="20528" name="Object 48">
                        <a:extLst>
                          <a:ext uri="{FF2B5EF4-FFF2-40B4-BE49-F238E27FC236}">
                            <a16:creationId xmlns:a16="http://schemas.microsoft.com/office/drawing/2014/main" id="{F1B8AEC0-B3D3-CD47-896D-C72C37604DC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8913" y="4905375"/>
                        <a:ext cx="14224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9" name="Object 49">
            <a:extLst>
              <a:ext uri="{FF2B5EF4-FFF2-40B4-BE49-F238E27FC236}">
                <a16:creationId xmlns:a16="http://schemas.microsoft.com/office/drawing/2014/main" id="{4FCF59E4-A119-234E-9D98-A976E06DAEA1}"/>
              </a:ext>
            </a:extLst>
          </p:cNvPr>
          <p:cNvGraphicFramePr>
            <a:graphicFrameLocks/>
          </p:cNvGraphicFramePr>
          <p:nvPr/>
        </p:nvGraphicFramePr>
        <p:xfrm>
          <a:off x="2619375" y="5133975"/>
          <a:ext cx="23812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3" name="Equation" r:id="rId24" imgW="55003700" imgH="16675100" progId="Equation.DSMT4">
                  <p:embed/>
                </p:oleObj>
              </mc:Choice>
              <mc:Fallback>
                <p:oleObj name="Equation" r:id="rId24" imgW="55003700" imgH="16675100" progId="Equation.DSMT4">
                  <p:embed/>
                  <p:pic>
                    <p:nvPicPr>
                      <p:cNvPr id="20529" name="Object 49">
                        <a:extLst>
                          <a:ext uri="{FF2B5EF4-FFF2-40B4-BE49-F238E27FC236}">
                            <a16:creationId xmlns:a16="http://schemas.microsoft.com/office/drawing/2014/main" id="{4FCF59E4-A119-234E-9D98-A976E06DAEA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5133975"/>
                        <a:ext cx="23812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1" name="Rectangle 51">
            <a:extLst>
              <a:ext uri="{FF2B5EF4-FFF2-40B4-BE49-F238E27FC236}">
                <a16:creationId xmlns:a16="http://schemas.microsoft.com/office/drawing/2014/main" id="{41EA5A84-A94D-E84C-9841-CED8FD160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764" y="5989638"/>
            <a:ext cx="364522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Sono tutte approssimazioni di</a:t>
            </a:r>
          </a:p>
        </p:txBody>
      </p:sp>
      <p:graphicFrame>
        <p:nvGraphicFramePr>
          <p:cNvPr id="20532" name="Object 52">
            <a:extLst>
              <a:ext uri="{FF2B5EF4-FFF2-40B4-BE49-F238E27FC236}">
                <a16:creationId xmlns:a16="http://schemas.microsoft.com/office/drawing/2014/main" id="{6F607ACB-6A03-1749-A5DB-1610572DC9F6}"/>
              </a:ext>
            </a:extLst>
          </p:cNvPr>
          <p:cNvGraphicFramePr>
            <a:graphicFrameLocks/>
          </p:cNvGraphicFramePr>
          <p:nvPr/>
        </p:nvGraphicFramePr>
        <p:xfrm>
          <a:off x="5578476" y="5889625"/>
          <a:ext cx="14017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4" name="Equation" r:id="rId26" imgW="32473900" imgH="15506700" progId="Equation.DSMT4">
                  <p:embed/>
                </p:oleObj>
              </mc:Choice>
              <mc:Fallback>
                <p:oleObj name="Equation" r:id="rId26" imgW="32473900" imgH="15506700" progId="Equation.DSMT4">
                  <p:embed/>
                  <p:pic>
                    <p:nvPicPr>
                      <p:cNvPr id="20532" name="Object 52">
                        <a:extLst>
                          <a:ext uri="{FF2B5EF4-FFF2-40B4-BE49-F238E27FC236}">
                            <a16:creationId xmlns:a16="http://schemas.microsoft.com/office/drawing/2014/main" id="{6F607ACB-6A03-1749-A5DB-1610572DC9F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476" y="5889625"/>
                        <a:ext cx="140176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5" name="Rectangle 55">
            <a:extLst>
              <a:ext uri="{FF2B5EF4-FFF2-40B4-BE49-F238E27FC236}">
                <a16:creationId xmlns:a16="http://schemas.microsoft.com/office/drawing/2014/main" id="{A38182A3-29F4-ED46-A766-BB26D5C2C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Altri  metodi (approx)</a:t>
            </a:r>
          </a:p>
        </p:txBody>
      </p:sp>
      <p:sp>
        <p:nvSpPr>
          <p:cNvPr id="20536" name="Text Box 56">
            <a:extLst>
              <a:ext uri="{FF2B5EF4-FFF2-40B4-BE49-F238E27FC236}">
                <a16:creationId xmlns:a16="http://schemas.microsoft.com/office/drawing/2014/main" id="{2C552D88-C0FB-3649-8412-DD7D61D44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075" y="4452422"/>
            <a:ext cx="21834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it-IT" altLang="it-IT"/>
              <a:t>Bilineare o Tustin</a:t>
            </a:r>
          </a:p>
        </p:txBody>
      </p:sp>
      <p:sp>
        <p:nvSpPr>
          <p:cNvPr id="20539" name="Text Box 59">
            <a:extLst>
              <a:ext uri="{FF2B5EF4-FFF2-40B4-BE49-F238E27FC236}">
                <a16:creationId xmlns:a16="http://schemas.microsoft.com/office/drawing/2014/main" id="{E4CB1CAB-8E13-3E40-8F84-890A296D6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2949576"/>
            <a:ext cx="325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it-IT" altLang="it-IT">
                <a:solidFill>
                  <a:schemeClr val="tx2"/>
                </a:solidFill>
              </a:rPr>
              <a:t>Backward integration</a:t>
            </a:r>
            <a:endParaRPr lang="en-GB" altLang="it-IT">
              <a:solidFill>
                <a:schemeClr val="tx2"/>
              </a:solidFill>
            </a:endParaRPr>
          </a:p>
        </p:txBody>
      </p:sp>
      <p:sp>
        <p:nvSpPr>
          <p:cNvPr id="20540" name="Text Box 60">
            <a:extLst>
              <a:ext uri="{FF2B5EF4-FFF2-40B4-BE49-F238E27FC236}">
                <a16:creationId xmlns:a16="http://schemas.microsoft.com/office/drawing/2014/main" id="{966300E4-785E-5C4A-A9F1-8A8D4B7C0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800" y="1239839"/>
            <a:ext cx="2336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it-IT" altLang="it-IT">
                <a:solidFill>
                  <a:schemeClr val="tx2"/>
                </a:solidFill>
              </a:rPr>
              <a:t>Forward  integration</a:t>
            </a:r>
            <a:endParaRPr lang="en-GB" altLang="it-IT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689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>
            <a:extLst>
              <a:ext uri="{FF2B5EF4-FFF2-40B4-BE49-F238E27FC236}">
                <a16:creationId xmlns:a16="http://schemas.microsoft.com/office/drawing/2014/main" id="{9B5EEA09-9124-D445-AE2C-34279874C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4" y="4340226"/>
            <a:ext cx="305083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Per piccoli valori di |sT</a:t>
            </a:r>
            <a:r>
              <a:rPr lang="it-IT" altLang="it-IT" baseline="-25000"/>
              <a:t>c</a:t>
            </a:r>
            <a:r>
              <a:rPr lang="it-IT" altLang="it-IT"/>
              <a:t>| </a:t>
            </a:r>
          </a:p>
          <a:p>
            <a:pPr algn="l"/>
            <a:r>
              <a:rPr lang="it-IT" altLang="it-IT"/>
              <a:t>sono tutti equivalenti</a:t>
            </a:r>
          </a:p>
        </p:txBody>
      </p:sp>
      <p:graphicFrame>
        <p:nvGraphicFramePr>
          <p:cNvPr id="24582" name="Object 6">
            <a:extLst>
              <a:ext uri="{FF2B5EF4-FFF2-40B4-BE49-F238E27FC236}">
                <a16:creationId xmlns:a16="http://schemas.microsoft.com/office/drawing/2014/main" id="{F259F7A1-0687-EE40-B9F5-49A798EECAFF}"/>
              </a:ext>
            </a:extLst>
          </p:cNvPr>
          <p:cNvGraphicFramePr>
            <a:graphicFrameLocks/>
          </p:cNvGraphicFramePr>
          <p:nvPr/>
        </p:nvGraphicFramePr>
        <p:xfrm>
          <a:off x="6708776" y="2362200"/>
          <a:ext cx="127317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6" name="Equation" r:id="rId4" imgW="29260800" imgH="20193000" progId="Equation.DSMT4">
                  <p:embed/>
                </p:oleObj>
              </mc:Choice>
              <mc:Fallback>
                <p:oleObj name="Equation" r:id="rId4" imgW="29260800" imgH="20193000" progId="Equation.DSMT4">
                  <p:embed/>
                  <p:pic>
                    <p:nvPicPr>
                      <p:cNvPr id="24582" name="Object 6">
                        <a:extLst>
                          <a:ext uri="{FF2B5EF4-FFF2-40B4-BE49-F238E27FC236}">
                            <a16:creationId xmlns:a16="http://schemas.microsoft.com/office/drawing/2014/main" id="{F259F7A1-0687-EE40-B9F5-49A798EECAF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8776" y="2362200"/>
                        <a:ext cx="1273175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>
            <a:extLst>
              <a:ext uri="{FF2B5EF4-FFF2-40B4-BE49-F238E27FC236}">
                <a16:creationId xmlns:a16="http://schemas.microsoft.com/office/drawing/2014/main" id="{F22FD49B-549F-214A-927B-6F7C68732630}"/>
              </a:ext>
            </a:extLst>
          </p:cNvPr>
          <p:cNvGraphicFramePr>
            <a:graphicFrameLocks/>
          </p:cNvGraphicFramePr>
          <p:nvPr/>
        </p:nvGraphicFramePr>
        <p:xfrm>
          <a:off x="9005888" y="2447925"/>
          <a:ext cx="13509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7" name="Equation" r:id="rId6" imgW="31013400" imgH="18427700" progId="Equation.DSMT4">
                  <p:embed/>
                </p:oleObj>
              </mc:Choice>
              <mc:Fallback>
                <p:oleObj name="Equation" r:id="rId6" imgW="31013400" imgH="18427700" progId="Equation.DSMT4">
                  <p:embed/>
                  <p:pic>
                    <p:nvPicPr>
                      <p:cNvPr id="24583" name="Object 7">
                        <a:extLst>
                          <a:ext uri="{FF2B5EF4-FFF2-40B4-BE49-F238E27FC236}">
                            <a16:creationId xmlns:a16="http://schemas.microsoft.com/office/drawing/2014/main" id="{F22FD49B-549F-214A-927B-6F7C6873263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5888" y="2447925"/>
                        <a:ext cx="135096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Line 8">
            <a:extLst>
              <a:ext uri="{FF2B5EF4-FFF2-40B4-BE49-F238E27FC236}">
                <a16:creationId xmlns:a16="http://schemas.microsoft.com/office/drawing/2014/main" id="{8FDCD934-DD29-8F4D-87A8-EC0A11992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7676" y="2836863"/>
            <a:ext cx="804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24586" name="Object 10">
            <a:extLst>
              <a:ext uri="{FF2B5EF4-FFF2-40B4-BE49-F238E27FC236}">
                <a16:creationId xmlns:a16="http://schemas.microsoft.com/office/drawing/2014/main" id="{FC57FCD5-6A76-494F-AD70-2B1DACBAB0DE}"/>
              </a:ext>
            </a:extLst>
          </p:cNvPr>
          <p:cNvGraphicFramePr>
            <a:graphicFrameLocks/>
          </p:cNvGraphicFramePr>
          <p:nvPr/>
        </p:nvGraphicFramePr>
        <p:xfrm>
          <a:off x="4287838" y="747714"/>
          <a:ext cx="16637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8" name="Equation" r:id="rId8" imgW="38328600" imgH="20193000" progId="Equation.DSMT4">
                  <p:embed/>
                </p:oleObj>
              </mc:Choice>
              <mc:Fallback>
                <p:oleObj name="Equation" r:id="rId8" imgW="38328600" imgH="20193000" progId="Equation.DSMT4">
                  <p:embed/>
                  <p:pic>
                    <p:nvPicPr>
                      <p:cNvPr id="24586" name="Object 10">
                        <a:extLst>
                          <a:ext uri="{FF2B5EF4-FFF2-40B4-BE49-F238E27FC236}">
                            <a16:creationId xmlns:a16="http://schemas.microsoft.com/office/drawing/2014/main" id="{FC57FCD5-6A76-494F-AD70-2B1DACBAB0D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838" y="747714"/>
                        <a:ext cx="166370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>
            <a:extLst>
              <a:ext uri="{FF2B5EF4-FFF2-40B4-BE49-F238E27FC236}">
                <a16:creationId xmlns:a16="http://schemas.microsoft.com/office/drawing/2014/main" id="{C1A1371C-90B5-4248-AF1F-FBAC6AE359E4}"/>
              </a:ext>
            </a:extLst>
          </p:cNvPr>
          <p:cNvGraphicFramePr>
            <a:graphicFrameLocks/>
          </p:cNvGraphicFramePr>
          <p:nvPr/>
        </p:nvGraphicFramePr>
        <p:xfrm>
          <a:off x="7123113" y="860425"/>
          <a:ext cx="138906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9" name="Equation" r:id="rId10" imgW="31889700" imgH="18427700" progId="Equation.DSMT4">
                  <p:embed/>
                </p:oleObj>
              </mc:Choice>
              <mc:Fallback>
                <p:oleObj name="Equation" r:id="rId10" imgW="31889700" imgH="18427700" progId="Equation.DSMT4">
                  <p:embed/>
                  <p:pic>
                    <p:nvPicPr>
                      <p:cNvPr id="24587" name="Object 11">
                        <a:extLst>
                          <a:ext uri="{FF2B5EF4-FFF2-40B4-BE49-F238E27FC236}">
                            <a16:creationId xmlns:a16="http://schemas.microsoft.com/office/drawing/2014/main" id="{C1A1371C-90B5-4248-AF1F-FBAC6AE359E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113" y="860425"/>
                        <a:ext cx="1389062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>
            <a:extLst>
              <a:ext uri="{FF2B5EF4-FFF2-40B4-BE49-F238E27FC236}">
                <a16:creationId xmlns:a16="http://schemas.microsoft.com/office/drawing/2014/main" id="{4BF6694D-D912-7E45-BD95-B62736F8E442}"/>
              </a:ext>
            </a:extLst>
          </p:cNvPr>
          <p:cNvGraphicFramePr>
            <a:graphicFrameLocks/>
          </p:cNvGraphicFramePr>
          <p:nvPr/>
        </p:nvGraphicFramePr>
        <p:xfrm>
          <a:off x="1839913" y="2792414"/>
          <a:ext cx="990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0" name="Equation" r:id="rId12" imgW="22821900" imgH="9067800" progId="Equation.DSMT4">
                  <p:embed/>
                </p:oleObj>
              </mc:Choice>
              <mc:Fallback>
                <p:oleObj name="Equation" r:id="rId12" imgW="22821900" imgH="9067800" progId="Equation.DSMT4">
                  <p:embed/>
                  <p:pic>
                    <p:nvPicPr>
                      <p:cNvPr id="24591" name="Object 15">
                        <a:extLst>
                          <a:ext uri="{FF2B5EF4-FFF2-40B4-BE49-F238E27FC236}">
                            <a16:creationId xmlns:a16="http://schemas.microsoft.com/office/drawing/2014/main" id="{4BF6694D-D912-7E45-BD95-B62736F8E44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2792414"/>
                        <a:ext cx="9906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2" name="Rectangle 16">
            <a:extLst>
              <a:ext uri="{FF2B5EF4-FFF2-40B4-BE49-F238E27FC236}">
                <a16:creationId xmlns:a16="http://schemas.microsoft.com/office/drawing/2014/main" id="{DEFFE02F-C20A-8445-AED4-A3E6AF6FE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850" y="4006851"/>
            <a:ext cx="10163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 (1, j0)</a:t>
            </a:r>
          </a:p>
        </p:txBody>
      </p:sp>
      <p:sp>
        <p:nvSpPr>
          <p:cNvPr id="24611" name="Rectangle 35">
            <a:extLst>
              <a:ext uri="{FF2B5EF4-FFF2-40B4-BE49-F238E27FC236}">
                <a16:creationId xmlns:a16="http://schemas.microsoft.com/office/drawing/2014/main" id="{220D46A6-AE42-0049-969A-3DC86D9FA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2320926"/>
            <a:ext cx="99386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Esatto </a:t>
            </a:r>
          </a:p>
        </p:txBody>
      </p:sp>
      <p:sp>
        <p:nvSpPr>
          <p:cNvPr id="24612" name="Rectangle 36">
            <a:extLst>
              <a:ext uri="{FF2B5EF4-FFF2-40B4-BE49-F238E27FC236}">
                <a16:creationId xmlns:a16="http://schemas.microsoft.com/office/drawing/2014/main" id="{366F9BC5-18AA-1844-BFF0-B0A69EBD2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188" y="946151"/>
            <a:ext cx="87350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Tustin</a:t>
            </a:r>
          </a:p>
        </p:txBody>
      </p:sp>
      <p:sp>
        <p:nvSpPr>
          <p:cNvPr id="24613" name="Rectangle 37">
            <a:extLst>
              <a:ext uri="{FF2B5EF4-FFF2-40B4-BE49-F238E27FC236}">
                <a16:creationId xmlns:a16="http://schemas.microsoft.com/office/drawing/2014/main" id="{D04D79FF-1401-3544-8D4B-8C001FE4E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25" y="1893889"/>
            <a:ext cx="25369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/>
              <a:t>Backward difference</a:t>
            </a:r>
          </a:p>
        </p:txBody>
      </p:sp>
      <p:sp>
        <p:nvSpPr>
          <p:cNvPr id="24593" name="Line 17">
            <a:extLst>
              <a:ext uri="{FF2B5EF4-FFF2-40B4-BE49-F238E27FC236}">
                <a16:creationId xmlns:a16="http://schemas.microsoft.com/office/drawing/2014/main" id="{893E562B-4D0F-EE4C-8C8C-079E1871BB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5813" y="3527425"/>
            <a:ext cx="658812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94" name="Rectangle 18">
            <a:extLst>
              <a:ext uri="{FF2B5EF4-FFF2-40B4-BE49-F238E27FC236}">
                <a16:creationId xmlns:a16="http://schemas.microsoft.com/office/drawing/2014/main" id="{189B8770-EE38-B048-B5AB-12F7F29A6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00" y="2681288"/>
            <a:ext cx="437620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 sz="5400"/>
              <a:t>.</a:t>
            </a:r>
          </a:p>
        </p:txBody>
      </p:sp>
      <p:sp>
        <p:nvSpPr>
          <p:cNvPr id="24595" name="Oval 19">
            <a:extLst>
              <a:ext uri="{FF2B5EF4-FFF2-40B4-BE49-F238E27FC236}">
                <a16:creationId xmlns:a16="http://schemas.microsoft.com/office/drawing/2014/main" id="{3B98610D-66BC-7F41-8BF3-1BD8F93AD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0" y="2873375"/>
            <a:ext cx="1347788" cy="1195388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96" name="Rectangle 20">
            <a:extLst>
              <a:ext uri="{FF2B5EF4-FFF2-40B4-BE49-F238E27FC236}">
                <a16:creationId xmlns:a16="http://schemas.microsoft.com/office/drawing/2014/main" id="{9F34947E-D87B-2C4F-8A8E-095D0F9DC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3013076"/>
            <a:ext cx="266700" cy="938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97" name="Oval 21">
            <a:extLst>
              <a:ext uri="{FF2B5EF4-FFF2-40B4-BE49-F238E27FC236}">
                <a16:creationId xmlns:a16="http://schemas.microsoft.com/office/drawing/2014/main" id="{961F43C2-1F4D-A44D-A5C3-0892C39B1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738" y="2216150"/>
            <a:ext cx="2741612" cy="24955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98" name="Rectangle 22">
            <a:extLst>
              <a:ext uri="{FF2B5EF4-FFF2-40B4-BE49-F238E27FC236}">
                <a16:creationId xmlns:a16="http://schemas.microsoft.com/office/drawing/2014/main" id="{A133A518-C526-CB47-90B0-2FBDBD448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5139" y="2363788"/>
            <a:ext cx="1025525" cy="2152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99" name="Oval 23">
            <a:extLst>
              <a:ext uri="{FF2B5EF4-FFF2-40B4-BE49-F238E27FC236}">
                <a16:creationId xmlns:a16="http://schemas.microsoft.com/office/drawing/2014/main" id="{D446B804-D474-2144-A925-FE3583C75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4" y="2209800"/>
            <a:ext cx="2732087" cy="25098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600" name="Rectangle 24">
            <a:extLst>
              <a:ext uri="{FF2B5EF4-FFF2-40B4-BE49-F238E27FC236}">
                <a16:creationId xmlns:a16="http://schemas.microsoft.com/office/drawing/2014/main" id="{68716F47-50C2-004B-BA72-A31F8C6D4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3411539"/>
            <a:ext cx="1417638" cy="115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601" name="Oval 25">
            <a:extLst>
              <a:ext uri="{FF2B5EF4-FFF2-40B4-BE49-F238E27FC236}">
                <a16:creationId xmlns:a16="http://schemas.microsoft.com/office/drawing/2014/main" id="{56FD07FC-2D2C-1B47-9D2D-B8039F857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3397250"/>
            <a:ext cx="147638" cy="139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602" name="Line 26">
            <a:extLst>
              <a:ext uri="{FF2B5EF4-FFF2-40B4-BE49-F238E27FC236}">
                <a16:creationId xmlns:a16="http://schemas.microsoft.com/office/drawing/2014/main" id="{F279A330-1844-3845-A4A0-B8FF43BA4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3089" y="3536950"/>
            <a:ext cx="1347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603" name="Line 27">
            <a:extLst>
              <a:ext uri="{FF2B5EF4-FFF2-40B4-BE49-F238E27FC236}">
                <a16:creationId xmlns:a16="http://schemas.microsoft.com/office/drawing/2014/main" id="{2F27E7F2-1B9D-A449-9EC1-4FAD7237C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3089" y="3405188"/>
            <a:ext cx="1347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604" name="Rectangle 28">
            <a:extLst>
              <a:ext uri="{FF2B5EF4-FFF2-40B4-BE49-F238E27FC236}">
                <a16:creationId xmlns:a16="http://schemas.microsoft.com/office/drawing/2014/main" id="{91742ACA-4AF1-D14B-8FED-ACAB4F853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851" y="3411538"/>
            <a:ext cx="106363" cy="107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605" name="Line 29">
            <a:extLst>
              <a:ext uri="{FF2B5EF4-FFF2-40B4-BE49-F238E27FC236}">
                <a16:creationId xmlns:a16="http://schemas.microsoft.com/office/drawing/2014/main" id="{C7E80153-4E27-DE4F-B78C-4D262C500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470275"/>
            <a:ext cx="4167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606" name="Line 30">
            <a:extLst>
              <a:ext uri="{FF2B5EF4-FFF2-40B4-BE49-F238E27FC236}">
                <a16:creationId xmlns:a16="http://schemas.microsoft.com/office/drawing/2014/main" id="{C63AE1E6-2887-8844-8E07-F3B19D417A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3575" y="1676400"/>
            <a:ext cx="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607" name="Freeform 31">
            <a:extLst>
              <a:ext uri="{FF2B5EF4-FFF2-40B4-BE49-F238E27FC236}">
                <a16:creationId xmlns:a16="http://schemas.microsoft.com/office/drawing/2014/main" id="{D2DD2F7B-FFF4-5445-A92E-12F0EB90EF2C}"/>
              </a:ext>
            </a:extLst>
          </p:cNvPr>
          <p:cNvSpPr>
            <a:spLocks/>
          </p:cNvSpPr>
          <p:nvPr/>
        </p:nvSpPr>
        <p:spPr bwMode="auto">
          <a:xfrm>
            <a:off x="3157539" y="2365375"/>
            <a:ext cx="612775" cy="1068388"/>
          </a:xfrm>
          <a:custGeom>
            <a:avLst/>
            <a:gdLst>
              <a:gd name="T0" fmla="*/ 0 w 304"/>
              <a:gd name="T1" fmla="*/ 469 h 470"/>
              <a:gd name="T2" fmla="*/ 8 w 304"/>
              <a:gd name="T3" fmla="*/ 464 h 470"/>
              <a:gd name="T4" fmla="*/ 16 w 304"/>
              <a:gd name="T5" fmla="*/ 459 h 470"/>
              <a:gd name="T6" fmla="*/ 39 w 304"/>
              <a:gd name="T7" fmla="*/ 444 h 470"/>
              <a:gd name="T8" fmla="*/ 67 w 304"/>
              <a:gd name="T9" fmla="*/ 429 h 470"/>
              <a:gd name="T10" fmla="*/ 97 w 304"/>
              <a:gd name="T11" fmla="*/ 408 h 470"/>
              <a:gd name="T12" fmla="*/ 127 w 304"/>
              <a:gd name="T13" fmla="*/ 383 h 470"/>
              <a:gd name="T14" fmla="*/ 156 w 304"/>
              <a:gd name="T15" fmla="*/ 363 h 470"/>
              <a:gd name="T16" fmla="*/ 183 w 304"/>
              <a:gd name="T17" fmla="*/ 338 h 470"/>
              <a:gd name="T18" fmla="*/ 194 w 304"/>
              <a:gd name="T19" fmla="*/ 323 h 470"/>
              <a:gd name="T20" fmla="*/ 204 w 304"/>
              <a:gd name="T21" fmla="*/ 308 h 470"/>
              <a:gd name="T22" fmla="*/ 222 w 304"/>
              <a:gd name="T23" fmla="*/ 277 h 470"/>
              <a:gd name="T24" fmla="*/ 239 w 304"/>
              <a:gd name="T25" fmla="*/ 242 h 470"/>
              <a:gd name="T26" fmla="*/ 252 w 304"/>
              <a:gd name="T27" fmla="*/ 207 h 470"/>
              <a:gd name="T28" fmla="*/ 265 w 304"/>
              <a:gd name="T29" fmla="*/ 166 h 470"/>
              <a:gd name="T30" fmla="*/ 287 w 304"/>
              <a:gd name="T31" fmla="*/ 86 h 470"/>
              <a:gd name="T32" fmla="*/ 303 w 304"/>
              <a:gd name="T33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4" h="470">
                <a:moveTo>
                  <a:pt x="0" y="469"/>
                </a:moveTo>
                <a:lnTo>
                  <a:pt x="8" y="464"/>
                </a:lnTo>
                <a:lnTo>
                  <a:pt x="16" y="459"/>
                </a:lnTo>
                <a:lnTo>
                  <a:pt x="39" y="444"/>
                </a:lnTo>
                <a:lnTo>
                  <a:pt x="67" y="429"/>
                </a:lnTo>
                <a:lnTo>
                  <a:pt x="97" y="408"/>
                </a:lnTo>
                <a:lnTo>
                  <a:pt x="127" y="383"/>
                </a:lnTo>
                <a:lnTo>
                  <a:pt x="156" y="363"/>
                </a:lnTo>
                <a:lnTo>
                  <a:pt x="183" y="338"/>
                </a:lnTo>
                <a:lnTo>
                  <a:pt x="194" y="323"/>
                </a:lnTo>
                <a:lnTo>
                  <a:pt x="204" y="308"/>
                </a:lnTo>
                <a:lnTo>
                  <a:pt x="222" y="277"/>
                </a:lnTo>
                <a:lnTo>
                  <a:pt x="239" y="242"/>
                </a:lnTo>
                <a:lnTo>
                  <a:pt x="252" y="207"/>
                </a:lnTo>
                <a:lnTo>
                  <a:pt x="265" y="166"/>
                </a:lnTo>
                <a:lnTo>
                  <a:pt x="287" y="86"/>
                </a:lnTo>
                <a:lnTo>
                  <a:pt x="303" y="0"/>
                </a:lnTo>
              </a:path>
            </a:pathLst>
          </a:custGeom>
          <a:noFill/>
          <a:ln w="28575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608" name="Freeform 32">
            <a:extLst>
              <a:ext uri="{FF2B5EF4-FFF2-40B4-BE49-F238E27FC236}">
                <a16:creationId xmlns:a16="http://schemas.microsoft.com/office/drawing/2014/main" id="{9369C6D3-D3E6-8E43-8417-F78EA4AB5DEC}"/>
              </a:ext>
            </a:extLst>
          </p:cNvPr>
          <p:cNvSpPr>
            <a:spLocks/>
          </p:cNvSpPr>
          <p:nvPr/>
        </p:nvSpPr>
        <p:spPr bwMode="auto">
          <a:xfrm>
            <a:off x="3106739" y="3454400"/>
            <a:ext cx="650875" cy="1123950"/>
          </a:xfrm>
          <a:custGeom>
            <a:avLst/>
            <a:gdLst>
              <a:gd name="T0" fmla="*/ 332 w 333"/>
              <a:gd name="T1" fmla="*/ 482 h 483"/>
              <a:gd name="T2" fmla="*/ 324 w 333"/>
              <a:gd name="T3" fmla="*/ 453 h 483"/>
              <a:gd name="T4" fmla="*/ 314 w 333"/>
              <a:gd name="T5" fmla="*/ 418 h 483"/>
              <a:gd name="T6" fmla="*/ 300 w 333"/>
              <a:gd name="T7" fmla="*/ 372 h 483"/>
              <a:gd name="T8" fmla="*/ 285 w 333"/>
              <a:gd name="T9" fmla="*/ 325 h 483"/>
              <a:gd name="T10" fmla="*/ 268 w 333"/>
              <a:gd name="T11" fmla="*/ 273 h 483"/>
              <a:gd name="T12" fmla="*/ 250 w 333"/>
              <a:gd name="T13" fmla="*/ 227 h 483"/>
              <a:gd name="T14" fmla="*/ 230 w 333"/>
              <a:gd name="T15" fmla="*/ 180 h 483"/>
              <a:gd name="T16" fmla="*/ 209 w 333"/>
              <a:gd name="T17" fmla="*/ 145 h 483"/>
              <a:gd name="T18" fmla="*/ 187 w 333"/>
              <a:gd name="T19" fmla="*/ 116 h 483"/>
              <a:gd name="T20" fmla="*/ 166 w 333"/>
              <a:gd name="T21" fmla="*/ 93 h 483"/>
              <a:gd name="T22" fmla="*/ 115 w 333"/>
              <a:gd name="T23" fmla="*/ 58 h 483"/>
              <a:gd name="T24" fmla="*/ 59 w 333"/>
              <a:gd name="T25" fmla="*/ 29 h 483"/>
              <a:gd name="T26" fmla="*/ 0 w 333"/>
              <a:gd name="T27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3" h="483">
                <a:moveTo>
                  <a:pt x="332" y="482"/>
                </a:moveTo>
                <a:lnTo>
                  <a:pt x="324" y="453"/>
                </a:lnTo>
                <a:lnTo>
                  <a:pt x="314" y="418"/>
                </a:lnTo>
                <a:lnTo>
                  <a:pt x="300" y="372"/>
                </a:lnTo>
                <a:lnTo>
                  <a:pt x="285" y="325"/>
                </a:lnTo>
                <a:lnTo>
                  <a:pt x="268" y="273"/>
                </a:lnTo>
                <a:lnTo>
                  <a:pt x="250" y="227"/>
                </a:lnTo>
                <a:lnTo>
                  <a:pt x="230" y="180"/>
                </a:lnTo>
                <a:lnTo>
                  <a:pt x="209" y="145"/>
                </a:lnTo>
                <a:lnTo>
                  <a:pt x="187" y="116"/>
                </a:lnTo>
                <a:lnTo>
                  <a:pt x="166" y="93"/>
                </a:lnTo>
                <a:lnTo>
                  <a:pt x="115" y="58"/>
                </a:lnTo>
                <a:lnTo>
                  <a:pt x="59" y="29"/>
                </a:ln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609" name="Freeform 33">
            <a:extLst>
              <a:ext uri="{FF2B5EF4-FFF2-40B4-BE49-F238E27FC236}">
                <a16:creationId xmlns:a16="http://schemas.microsoft.com/office/drawing/2014/main" id="{9FB485DE-C4F7-3048-807F-D961CD14782C}"/>
              </a:ext>
            </a:extLst>
          </p:cNvPr>
          <p:cNvSpPr>
            <a:spLocks/>
          </p:cNvSpPr>
          <p:nvPr/>
        </p:nvSpPr>
        <p:spPr bwMode="auto">
          <a:xfrm>
            <a:off x="4491038" y="3022600"/>
            <a:ext cx="239712" cy="458788"/>
          </a:xfrm>
          <a:custGeom>
            <a:avLst/>
            <a:gdLst>
              <a:gd name="T0" fmla="*/ 0 w 119"/>
              <a:gd name="T1" fmla="*/ 247 h 248"/>
              <a:gd name="T2" fmla="*/ 7 w 119"/>
              <a:gd name="T3" fmla="*/ 242 h 248"/>
              <a:gd name="T4" fmla="*/ 17 w 119"/>
              <a:gd name="T5" fmla="*/ 232 h 248"/>
              <a:gd name="T6" fmla="*/ 38 w 119"/>
              <a:gd name="T7" fmla="*/ 212 h 248"/>
              <a:gd name="T8" fmla="*/ 60 w 119"/>
              <a:gd name="T9" fmla="*/ 192 h 248"/>
              <a:gd name="T10" fmla="*/ 72 w 119"/>
              <a:gd name="T11" fmla="*/ 176 h 248"/>
              <a:gd name="T12" fmla="*/ 79 w 119"/>
              <a:gd name="T13" fmla="*/ 161 h 248"/>
              <a:gd name="T14" fmla="*/ 91 w 119"/>
              <a:gd name="T15" fmla="*/ 126 h 248"/>
              <a:gd name="T16" fmla="*/ 104 w 119"/>
              <a:gd name="T17" fmla="*/ 91 h 248"/>
              <a:gd name="T18" fmla="*/ 118 w 119"/>
              <a:gd name="T1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" h="248">
                <a:moveTo>
                  <a:pt x="0" y="247"/>
                </a:moveTo>
                <a:lnTo>
                  <a:pt x="7" y="242"/>
                </a:lnTo>
                <a:lnTo>
                  <a:pt x="17" y="232"/>
                </a:lnTo>
                <a:lnTo>
                  <a:pt x="38" y="212"/>
                </a:lnTo>
                <a:lnTo>
                  <a:pt x="60" y="192"/>
                </a:lnTo>
                <a:lnTo>
                  <a:pt x="72" y="176"/>
                </a:lnTo>
                <a:lnTo>
                  <a:pt x="79" y="161"/>
                </a:lnTo>
                <a:lnTo>
                  <a:pt x="91" y="126"/>
                </a:lnTo>
                <a:lnTo>
                  <a:pt x="104" y="91"/>
                </a:lnTo>
                <a:lnTo>
                  <a:pt x="118" y="0"/>
                </a:lnTo>
              </a:path>
            </a:pathLst>
          </a:custGeom>
          <a:noFill/>
          <a:ln w="28575" cap="rnd" cmpd="sng">
            <a:solidFill>
              <a:srgbClr val="0033CC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610" name="Freeform 34">
            <a:extLst>
              <a:ext uri="{FF2B5EF4-FFF2-40B4-BE49-F238E27FC236}">
                <a16:creationId xmlns:a16="http://schemas.microsoft.com/office/drawing/2014/main" id="{B5646B37-E4F1-914F-B3F7-B817E9262728}"/>
              </a:ext>
            </a:extLst>
          </p:cNvPr>
          <p:cNvSpPr>
            <a:spLocks/>
          </p:cNvSpPr>
          <p:nvPr/>
        </p:nvSpPr>
        <p:spPr bwMode="auto">
          <a:xfrm>
            <a:off x="4494214" y="3476626"/>
            <a:ext cx="244475" cy="474663"/>
          </a:xfrm>
          <a:custGeom>
            <a:avLst/>
            <a:gdLst>
              <a:gd name="T0" fmla="*/ 121 w 122"/>
              <a:gd name="T1" fmla="*/ 256 h 257"/>
              <a:gd name="T2" fmla="*/ 119 w 122"/>
              <a:gd name="T3" fmla="*/ 240 h 257"/>
              <a:gd name="T4" fmla="*/ 114 w 122"/>
              <a:gd name="T5" fmla="*/ 218 h 257"/>
              <a:gd name="T6" fmla="*/ 104 w 122"/>
              <a:gd name="T7" fmla="*/ 169 h 257"/>
              <a:gd name="T8" fmla="*/ 90 w 122"/>
              <a:gd name="T9" fmla="*/ 120 h 257"/>
              <a:gd name="T10" fmla="*/ 82 w 122"/>
              <a:gd name="T11" fmla="*/ 98 h 257"/>
              <a:gd name="T12" fmla="*/ 75 w 122"/>
              <a:gd name="T13" fmla="*/ 76 h 257"/>
              <a:gd name="T14" fmla="*/ 61 w 122"/>
              <a:gd name="T15" fmla="*/ 49 h 257"/>
              <a:gd name="T16" fmla="*/ 41 w 122"/>
              <a:gd name="T17" fmla="*/ 27 h 257"/>
              <a:gd name="T18" fmla="*/ 0 w 122"/>
              <a:gd name="T19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2" h="257">
                <a:moveTo>
                  <a:pt x="121" y="256"/>
                </a:moveTo>
                <a:lnTo>
                  <a:pt x="119" y="240"/>
                </a:lnTo>
                <a:lnTo>
                  <a:pt x="114" y="218"/>
                </a:lnTo>
                <a:lnTo>
                  <a:pt x="104" y="169"/>
                </a:lnTo>
                <a:lnTo>
                  <a:pt x="90" y="120"/>
                </a:lnTo>
                <a:lnTo>
                  <a:pt x="82" y="98"/>
                </a:lnTo>
                <a:lnTo>
                  <a:pt x="75" y="76"/>
                </a:lnTo>
                <a:lnTo>
                  <a:pt x="61" y="49"/>
                </a:lnTo>
                <a:lnTo>
                  <a:pt x="41" y="27"/>
                </a:ln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rgbClr val="0033CC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614" name="Line 38">
            <a:extLst>
              <a:ext uri="{FF2B5EF4-FFF2-40B4-BE49-F238E27FC236}">
                <a16:creationId xmlns:a16="http://schemas.microsoft.com/office/drawing/2014/main" id="{410222C0-FFB1-9045-A074-08ACE8F99C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1" y="2687638"/>
            <a:ext cx="519113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615" name="Line 39">
            <a:extLst>
              <a:ext uri="{FF2B5EF4-FFF2-40B4-BE49-F238E27FC236}">
                <a16:creationId xmlns:a16="http://schemas.microsoft.com/office/drawing/2014/main" id="{6D58DFBF-3300-B64E-BA7A-86CD4BC115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2600" y="1395414"/>
            <a:ext cx="635000" cy="1423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616" name="Line 40">
            <a:extLst>
              <a:ext uri="{FF2B5EF4-FFF2-40B4-BE49-F238E27FC236}">
                <a16:creationId xmlns:a16="http://schemas.microsoft.com/office/drawing/2014/main" id="{C934B332-ED0F-EA4B-B4F2-6080A598AF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209800"/>
            <a:ext cx="1066800" cy="763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618" name="Line 42">
            <a:extLst>
              <a:ext uri="{FF2B5EF4-FFF2-40B4-BE49-F238E27FC236}">
                <a16:creationId xmlns:a16="http://schemas.microsoft.com/office/drawing/2014/main" id="{34FD71B4-C821-5C43-A694-B7FF78D0D1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6764" y="5680075"/>
            <a:ext cx="4033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619" name="Line 43">
            <a:extLst>
              <a:ext uri="{FF2B5EF4-FFF2-40B4-BE49-F238E27FC236}">
                <a16:creationId xmlns:a16="http://schemas.microsoft.com/office/drawing/2014/main" id="{AB35E584-FE2F-DD46-B3EC-D95D0B79DD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3800" y="5130800"/>
            <a:ext cx="0" cy="1104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620" name="Line 44">
            <a:extLst>
              <a:ext uri="{FF2B5EF4-FFF2-40B4-BE49-F238E27FC236}">
                <a16:creationId xmlns:a16="http://schemas.microsoft.com/office/drawing/2014/main" id="{F4A9645C-6EB1-8F44-9609-15444EE02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4964" y="5321300"/>
            <a:ext cx="21288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621" name="Line 45">
            <a:extLst>
              <a:ext uri="{FF2B5EF4-FFF2-40B4-BE49-F238E27FC236}">
                <a16:creationId xmlns:a16="http://schemas.microsoft.com/office/drawing/2014/main" id="{7910AA01-267D-2648-9563-786E51E31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4964" y="6029325"/>
            <a:ext cx="21288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622" name="Line 46">
            <a:extLst>
              <a:ext uri="{FF2B5EF4-FFF2-40B4-BE49-F238E27FC236}">
                <a16:creationId xmlns:a16="http://schemas.microsoft.com/office/drawing/2014/main" id="{1018CABF-8D09-B947-B490-33F40912F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3800" y="5316539"/>
            <a:ext cx="0" cy="727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623" name="Rectangle 47">
            <a:extLst>
              <a:ext uri="{FF2B5EF4-FFF2-40B4-BE49-F238E27FC236}">
                <a16:creationId xmlns:a16="http://schemas.microsoft.com/office/drawing/2014/main" id="{C64A8D0F-5B39-514E-9889-21384B1DE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264" y="5089526"/>
            <a:ext cx="7889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it-IT" altLang="it-IT"/>
              <a:t>S</a:t>
            </a:r>
          </a:p>
        </p:txBody>
      </p:sp>
      <p:graphicFrame>
        <p:nvGraphicFramePr>
          <p:cNvPr id="24624" name="Object 48">
            <a:extLst>
              <a:ext uri="{FF2B5EF4-FFF2-40B4-BE49-F238E27FC236}">
                <a16:creationId xmlns:a16="http://schemas.microsoft.com/office/drawing/2014/main" id="{0FBC86B9-F5CD-9B4E-A7C2-0383BDC67FE3}"/>
              </a:ext>
            </a:extLst>
          </p:cNvPr>
          <p:cNvGraphicFramePr>
            <a:graphicFrameLocks/>
          </p:cNvGraphicFramePr>
          <p:nvPr/>
        </p:nvGraphicFramePr>
        <p:xfrm>
          <a:off x="6307139" y="5740400"/>
          <a:ext cx="5683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1" name="Equation" r:id="rId14" imgW="13169900" imgH="14046200" progId="Equation.DSMT4">
                  <p:embed/>
                </p:oleObj>
              </mc:Choice>
              <mc:Fallback>
                <p:oleObj name="Equation" r:id="rId14" imgW="13169900" imgH="14046200" progId="Equation.DSMT4">
                  <p:embed/>
                  <p:pic>
                    <p:nvPicPr>
                      <p:cNvPr id="24624" name="Object 48">
                        <a:extLst>
                          <a:ext uri="{FF2B5EF4-FFF2-40B4-BE49-F238E27FC236}">
                            <a16:creationId xmlns:a16="http://schemas.microsoft.com/office/drawing/2014/main" id="{0FBC86B9-F5CD-9B4E-A7C2-0383BDC67FE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7139" y="5740400"/>
                        <a:ext cx="5683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5" name="Object 49">
            <a:extLst>
              <a:ext uri="{FF2B5EF4-FFF2-40B4-BE49-F238E27FC236}">
                <a16:creationId xmlns:a16="http://schemas.microsoft.com/office/drawing/2014/main" id="{DADEC49B-250F-8246-B431-971A16E9D93C}"/>
              </a:ext>
            </a:extLst>
          </p:cNvPr>
          <p:cNvGraphicFramePr>
            <a:graphicFrameLocks/>
          </p:cNvGraphicFramePr>
          <p:nvPr/>
        </p:nvGraphicFramePr>
        <p:xfrm>
          <a:off x="6342063" y="5013325"/>
          <a:ext cx="40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2" name="Equation" r:id="rId16" imgW="9359900" imgH="14046200" progId="Equation.DSMT4">
                  <p:embed/>
                </p:oleObj>
              </mc:Choice>
              <mc:Fallback>
                <p:oleObj name="Equation" r:id="rId16" imgW="9359900" imgH="14046200" progId="Equation.DSMT4">
                  <p:embed/>
                  <p:pic>
                    <p:nvPicPr>
                      <p:cNvPr id="24625" name="Object 49">
                        <a:extLst>
                          <a:ext uri="{FF2B5EF4-FFF2-40B4-BE49-F238E27FC236}">
                            <a16:creationId xmlns:a16="http://schemas.microsoft.com/office/drawing/2014/main" id="{DADEC49B-250F-8246-B431-971A16E9D93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63" y="5013325"/>
                        <a:ext cx="406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27" name="Line 51">
            <a:extLst>
              <a:ext uri="{FF2B5EF4-FFF2-40B4-BE49-F238E27FC236}">
                <a16:creationId xmlns:a16="http://schemas.microsoft.com/office/drawing/2014/main" id="{8F34E9ED-5483-D54A-B58B-2341DB216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5064" y="4689475"/>
            <a:ext cx="325437" cy="4762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629" name="Rectangle 53">
            <a:extLst>
              <a:ext uri="{FF2B5EF4-FFF2-40B4-BE49-F238E27FC236}">
                <a16:creationId xmlns:a16="http://schemas.microsoft.com/office/drawing/2014/main" id="{B322C7F9-74BB-9B44-BE32-72C5D5DB0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Confronti</a:t>
            </a:r>
          </a:p>
        </p:txBody>
      </p:sp>
      <p:sp>
        <p:nvSpPr>
          <p:cNvPr id="24631" name="Line 55">
            <a:extLst>
              <a:ext uri="{FF2B5EF4-FFF2-40B4-BE49-F238E27FC236}">
                <a16:creationId xmlns:a16="http://schemas.microsoft.com/office/drawing/2014/main" id="{736CCBBF-ED38-6948-AE52-7D0BDE3982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1563" y="1230313"/>
            <a:ext cx="804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38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BD944F-EE2B-7F42-83CC-03890083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Discretizzazione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97535-BA61-ED4D-8D93-88AD9510C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Scelta</a:t>
            </a:r>
            <a:r>
              <a:rPr lang="en-GB" dirty="0"/>
              <a:t> del tempo di </a:t>
            </a:r>
            <a:r>
              <a:rPr lang="en-GB" dirty="0" err="1"/>
              <a:t>campionamento</a:t>
            </a:r>
            <a:endParaRPr lang="en-GB" dirty="0"/>
          </a:p>
          <a:p>
            <a:r>
              <a:rPr lang="en-GB" dirty="0" err="1"/>
              <a:t>Scelta</a:t>
            </a:r>
            <a:r>
              <a:rPr lang="en-GB" dirty="0"/>
              <a:t> del </a:t>
            </a:r>
            <a:r>
              <a:rPr lang="en-GB" dirty="0" err="1"/>
              <a:t>numero</a:t>
            </a:r>
            <a:r>
              <a:rPr lang="en-GB" dirty="0"/>
              <a:t> di bit per la </a:t>
            </a:r>
            <a:r>
              <a:rPr lang="en-GB" dirty="0" err="1"/>
              <a:t>conversione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26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17" name="Text Box 93">
            <a:extLst>
              <a:ext uri="{FF2B5EF4-FFF2-40B4-BE49-F238E27FC236}">
                <a16:creationId xmlns:a16="http://schemas.microsoft.com/office/drawing/2014/main" id="{DA74E1BC-BC19-EE40-AD33-B60545B91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526" y="3173413"/>
            <a:ext cx="77457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it-IT" altLang="it-IT"/>
              <a:t>Fc=5</a:t>
            </a:r>
            <a:endParaRPr lang="en-GB" altLang="it-IT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1BCE3061-AC40-0544-853B-1106A104C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5700" y="111125"/>
            <a:ext cx="7924800" cy="515206"/>
          </a:xfrm>
          <a:noFill/>
          <a:ln/>
        </p:spPr>
        <p:txBody>
          <a:bodyPr/>
          <a:lstStyle/>
          <a:p>
            <a:r>
              <a:rPr lang="it-IT" altLang="it-IT"/>
              <a:t>Risposta in Frequenza</a:t>
            </a:r>
          </a:p>
        </p:txBody>
      </p:sp>
      <p:sp>
        <p:nvSpPr>
          <p:cNvPr id="129028" name="Text Box 4">
            <a:extLst>
              <a:ext uri="{FF2B5EF4-FFF2-40B4-BE49-F238E27FC236}">
                <a16:creationId xmlns:a16="http://schemas.microsoft.com/office/drawing/2014/main" id="{F8A9448B-B35E-634E-80C7-3F2377E0D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137" y="1103313"/>
            <a:ext cx="44054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it-IT" altLang="it-IT">
                <a:solidFill>
                  <a:schemeClr val="tx2"/>
                </a:solidFill>
              </a:rPr>
              <a:t>In Laplace la risposta in frequenza è</a:t>
            </a:r>
          </a:p>
          <a:p>
            <a:pPr algn="r" eaLnBrk="0" hangingPunct="0"/>
            <a:endParaRPr lang="it-IT" altLang="it-IT">
              <a:solidFill>
                <a:schemeClr val="tx2"/>
              </a:solidFill>
            </a:endParaRPr>
          </a:p>
          <a:p>
            <a:pPr algn="r" eaLnBrk="0" hangingPunct="0"/>
            <a:r>
              <a:rPr lang="it-IT" altLang="it-IT">
                <a:solidFill>
                  <a:schemeClr val="tx2"/>
                </a:solidFill>
              </a:rPr>
              <a:t>in Z è</a:t>
            </a:r>
            <a:endParaRPr lang="en-GB" altLang="it-IT">
              <a:solidFill>
                <a:schemeClr val="tx2"/>
              </a:solidFill>
            </a:endParaRPr>
          </a:p>
        </p:txBody>
      </p:sp>
      <p:graphicFrame>
        <p:nvGraphicFramePr>
          <p:cNvPr id="129029" name="Object 5">
            <a:extLst>
              <a:ext uri="{FF2B5EF4-FFF2-40B4-BE49-F238E27FC236}">
                <a16:creationId xmlns:a16="http://schemas.microsoft.com/office/drawing/2014/main" id="{3F5C3248-0094-3146-8D49-13C509A6B9D7}"/>
              </a:ext>
            </a:extLst>
          </p:cNvPr>
          <p:cNvGraphicFramePr>
            <a:graphicFrameLocks/>
          </p:cNvGraphicFramePr>
          <p:nvPr/>
        </p:nvGraphicFramePr>
        <p:xfrm>
          <a:off x="5791200" y="1643063"/>
          <a:ext cx="2349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4" name="Equation" r:id="rId3" imgW="54127400" imgH="11696700" progId="Equation.DSMT4">
                  <p:embed/>
                </p:oleObj>
              </mc:Choice>
              <mc:Fallback>
                <p:oleObj name="Equation" r:id="rId3" imgW="54127400" imgH="11696700" progId="Equation.DSMT4">
                  <p:embed/>
                  <p:pic>
                    <p:nvPicPr>
                      <p:cNvPr id="129029" name="Object 5">
                        <a:extLst>
                          <a:ext uri="{FF2B5EF4-FFF2-40B4-BE49-F238E27FC236}">
                            <a16:creationId xmlns:a16="http://schemas.microsoft.com/office/drawing/2014/main" id="{3F5C3248-0094-3146-8D49-13C509A6B9D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643063"/>
                        <a:ext cx="2349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6">
            <a:extLst>
              <a:ext uri="{FF2B5EF4-FFF2-40B4-BE49-F238E27FC236}">
                <a16:creationId xmlns:a16="http://schemas.microsoft.com/office/drawing/2014/main" id="{B2C74EE6-3786-B248-98B8-EB47392DCDCA}"/>
              </a:ext>
            </a:extLst>
          </p:cNvPr>
          <p:cNvGraphicFramePr>
            <a:graphicFrameLocks/>
          </p:cNvGraphicFramePr>
          <p:nvPr/>
        </p:nvGraphicFramePr>
        <p:xfrm>
          <a:off x="5803900" y="1096963"/>
          <a:ext cx="2451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5" name="Equation" r:id="rId5" imgW="56464200" imgH="11112500" progId="Equation.DSMT4">
                  <p:embed/>
                </p:oleObj>
              </mc:Choice>
              <mc:Fallback>
                <p:oleObj name="Equation" r:id="rId5" imgW="56464200" imgH="11112500" progId="Equation.DSMT4">
                  <p:embed/>
                  <p:pic>
                    <p:nvPicPr>
                      <p:cNvPr id="129030" name="Object 6">
                        <a:extLst>
                          <a:ext uri="{FF2B5EF4-FFF2-40B4-BE49-F238E27FC236}">
                            <a16:creationId xmlns:a16="http://schemas.microsoft.com/office/drawing/2014/main" id="{B2C74EE6-3786-B248-98B8-EB47392DCDC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1096963"/>
                        <a:ext cx="2451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2" name="Oval 8">
            <a:extLst>
              <a:ext uri="{FF2B5EF4-FFF2-40B4-BE49-F238E27FC236}">
                <a16:creationId xmlns:a16="http://schemas.microsoft.com/office/drawing/2014/main" id="{D02E65A8-8E99-1E43-A629-9EB3CC2A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3925888"/>
            <a:ext cx="1258888" cy="1162050"/>
          </a:xfrm>
          <a:prstGeom prst="ellipse">
            <a:avLst/>
          </a:prstGeom>
          <a:noFill/>
          <a:ln w="12700">
            <a:solidFill>
              <a:srgbClr val="0033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9033" name="Oval 9">
            <a:extLst>
              <a:ext uri="{FF2B5EF4-FFF2-40B4-BE49-F238E27FC236}">
                <a16:creationId xmlns:a16="http://schemas.microsoft.com/office/drawing/2014/main" id="{2E5A1E6F-0192-4742-9609-B80713D50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864" y="4098925"/>
            <a:ext cx="852487" cy="814388"/>
          </a:xfrm>
          <a:prstGeom prst="ellipse">
            <a:avLst/>
          </a:prstGeom>
          <a:noFill/>
          <a:ln w="12700">
            <a:solidFill>
              <a:srgbClr val="0033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9034" name="Oval 10">
            <a:extLst>
              <a:ext uri="{FF2B5EF4-FFF2-40B4-BE49-F238E27FC236}">
                <a16:creationId xmlns:a16="http://schemas.microsoft.com/office/drawing/2014/main" id="{D0453FAB-5C90-DD4E-ACFD-16ED61FC2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238" y="4297364"/>
            <a:ext cx="449262" cy="434975"/>
          </a:xfrm>
          <a:prstGeom prst="ellipse">
            <a:avLst/>
          </a:prstGeom>
          <a:noFill/>
          <a:ln w="12700">
            <a:solidFill>
              <a:srgbClr val="0033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9035" name="Line 11">
            <a:extLst>
              <a:ext uri="{FF2B5EF4-FFF2-40B4-BE49-F238E27FC236}">
                <a16:creationId xmlns:a16="http://schemas.microsoft.com/office/drawing/2014/main" id="{7704D5BE-62B3-B741-844B-497D0C0711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65726" y="3927475"/>
            <a:ext cx="315913" cy="596900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9036" name="Line 12">
            <a:extLst>
              <a:ext uri="{FF2B5EF4-FFF2-40B4-BE49-F238E27FC236}">
                <a16:creationId xmlns:a16="http://schemas.microsoft.com/office/drawing/2014/main" id="{CED6A50B-DACA-084C-B39F-621CE70B31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3188" y="4108450"/>
            <a:ext cx="506412" cy="401638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9037" name="Line 13">
            <a:extLst>
              <a:ext uri="{FF2B5EF4-FFF2-40B4-BE49-F238E27FC236}">
                <a16:creationId xmlns:a16="http://schemas.microsoft.com/office/drawing/2014/main" id="{A31F9186-79D8-4B43-BCB5-938EF7CB23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3188" y="4306889"/>
            <a:ext cx="652462" cy="211137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9038" name="Line 14">
            <a:extLst>
              <a:ext uri="{FF2B5EF4-FFF2-40B4-BE49-F238E27FC236}">
                <a16:creationId xmlns:a16="http://schemas.microsoft.com/office/drawing/2014/main" id="{BA4D7E59-9BCB-2447-9F8C-3D6EF7CAF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2713" y="4529138"/>
            <a:ext cx="660400" cy="234950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9039" name="Line 15">
            <a:extLst>
              <a:ext uri="{FF2B5EF4-FFF2-40B4-BE49-F238E27FC236}">
                <a16:creationId xmlns:a16="http://schemas.microsoft.com/office/drawing/2014/main" id="{18A95E9F-18E4-B542-9ACF-23E3B2B41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1" y="4537076"/>
            <a:ext cx="549275" cy="455613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9040" name="Freeform 16">
            <a:extLst>
              <a:ext uri="{FF2B5EF4-FFF2-40B4-BE49-F238E27FC236}">
                <a16:creationId xmlns:a16="http://schemas.microsoft.com/office/drawing/2014/main" id="{F48B1920-D274-AC46-81F4-68BD5957789F}"/>
              </a:ext>
            </a:extLst>
          </p:cNvPr>
          <p:cNvSpPr>
            <a:spLocks/>
          </p:cNvSpPr>
          <p:nvPr/>
        </p:nvSpPr>
        <p:spPr bwMode="auto">
          <a:xfrm>
            <a:off x="4465639" y="3862388"/>
            <a:ext cx="1190625" cy="1314450"/>
          </a:xfrm>
          <a:custGeom>
            <a:avLst/>
            <a:gdLst>
              <a:gd name="T0" fmla="*/ 474 w 829"/>
              <a:gd name="T1" fmla="*/ 432 h 997"/>
              <a:gd name="T2" fmla="*/ 534 w 829"/>
              <a:gd name="T3" fmla="*/ 384 h 997"/>
              <a:gd name="T4" fmla="*/ 702 w 829"/>
              <a:gd name="T5" fmla="*/ 36 h 997"/>
              <a:gd name="T6" fmla="*/ 372 w 829"/>
              <a:gd name="T7" fmla="*/ 0 h 997"/>
              <a:gd name="T8" fmla="*/ 42 w 829"/>
              <a:gd name="T9" fmla="*/ 162 h 997"/>
              <a:gd name="T10" fmla="*/ 0 w 829"/>
              <a:gd name="T11" fmla="*/ 582 h 997"/>
              <a:gd name="T12" fmla="*/ 138 w 829"/>
              <a:gd name="T13" fmla="*/ 864 h 997"/>
              <a:gd name="T14" fmla="*/ 384 w 829"/>
              <a:gd name="T15" fmla="*/ 996 h 997"/>
              <a:gd name="T16" fmla="*/ 594 w 829"/>
              <a:gd name="T17" fmla="*/ 996 h 997"/>
              <a:gd name="T18" fmla="*/ 732 w 829"/>
              <a:gd name="T19" fmla="*/ 906 h 997"/>
              <a:gd name="T20" fmla="*/ 828 w 829"/>
              <a:gd name="T21" fmla="*/ 816 h 997"/>
              <a:gd name="T22" fmla="*/ 522 w 829"/>
              <a:gd name="T23" fmla="*/ 546 h 997"/>
              <a:gd name="T24" fmla="*/ 486 w 829"/>
              <a:gd name="T25" fmla="*/ 546 h 997"/>
              <a:gd name="T26" fmla="*/ 474 w 829"/>
              <a:gd name="T27" fmla="*/ 432 h 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29" h="997">
                <a:moveTo>
                  <a:pt x="474" y="432"/>
                </a:moveTo>
                <a:lnTo>
                  <a:pt x="534" y="384"/>
                </a:lnTo>
                <a:lnTo>
                  <a:pt x="702" y="36"/>
                </a:lnTo>
                <a:lnTo>
                  <a:pt x="372" y="0"/>
                </a:lnTo>
                <a:lnTo>
                  <a:pt x="42" y="162"/>
                </a:lnTo>
                <a:lnTo>
                  <a:pt x="0" y="582"/>
                </a:lnTo>
                <a:lnTo>
                  <a:pt x="138" y="864"/>
                </a:lnTo>
                <a:lnTo>
                  <a:pt x="384" y="996"/>
                </a:lnTo>
                <a:lnTo>
                  <a:pt x="594" y="996"/>
                </a:lnTo>
                <a:lnTo>
                  <a:pt x="732" y="906"/>
                </a:lnTo>
                <a:lnTo>
                  <a:pt x="828" y="816"/>
                </a:lnTo>
                <a:lnTo>
                  <a:pt x="522" y="546"/>
                </a:lnTo>
                <a:lnTo>
                  <a:pt x="486" y="546"/>
                </a:lnTo>
                <a:lnTo>
                  <a:pt x="474" y="43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41" name="Oval 17">
            <a:extLst>
              <a:ext uri="{FF2B5EF4-FFF2-40B4-BE49-F238E27FC236}">
                <a16:creationId xmlns:a16="http://schemas.microsoft.com/office/drawing/2014/main" id="{34AAC00F-328A-2D49-89F2-85558FB8B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6" y="3749675"/>
            <a:ext cx="1636713" cy="1512888"/>
          </a:xfrm>
          <a:prstGeom prst="ellipse">
            <a:avLst/>
          </a:prstGeom>
          <a:noFill/>
          <a:ln w="127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9042" name="Oval 18">
            <a:extLst>
              <a:ext uri="{FF2B5EF4-FFF2-40B4-BE49-F238E27FC236}">
                <a16:creationId xmlns:a16="http://schemas.microsoft.com/office/drawing/2014/main" id="{8FEE40FC-7DB6-2048-BA2C-1556E7E9D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4464051"/>
            <a:ext cx="88900" cy="873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9043" name="Rectangle 19">
            <a:extLst>
              <a:ext uri="{FF2B5EF4-FFF2-40B4-BE49-F238E27FC236}">
                <a16:creationId xmlns:a16="http://schemas.microsoft.com/office/drawing/2014/main" id="{2CF04B87-F3E0-C345-B36F-C5B92B636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763" y="4473575"/>
            <a:ext cx="849312" cy="71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9044" name="Line 20">
            <a:extLst>
              <a:ext uri="{FF2B5EF4-FFF2-40B4-BE49-F238E27FC236}">
                <a16:creationId xmlns:a16="http://schemas.microsoft.com/office/drawing/2014/main" id="{A605248F-5FF2-3E4C-9590-54CF81466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4549775"/>
            <a:ext cx="806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9045" name="Line 21">
            <a:extLst>
              <a:ext uri="{FF2B5EF4-FFF2-40B4-BE49-F238E27FC236}">
                <a16:creationId xmlns:a16="http://schemas.microsoft.com/office/drawing/2014/main" id="{2406C204-D077-DD41-A2FC-511C8CC69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4470400"/>
            <a:ext cx="806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9046" name="Line 22">
            <a:extLst>
              <a:ext uri="{FF2B5EF4-FFF2-40B4-BE49-F238E27FC236}">
                <a16:creationId xmlns:a16="http://schemas.microsoft.com/office/drawing/2014/main" id="{18C1BBFC-9AAC-0C41-8C33-6DDBED42F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6226" y="4510088"/>
            <a:ext cx="2238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9047" name="Line 23">
            <a:extLst>
              <a:ext uri="{FF2B5EF4-FFF2-40B4-BE49-F238E27FC236}">
                <a16:creationId xmlns:a16="http://schemas.microsoft.com/office/drawing/2014/main" id="{6FE91F74-6369-7140-850F-6DA896E308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0488" y="3429000"/>
            <a:ext cx="0" cy="2020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9048" name="Line 24">
            <a:extLst>
              <a:ext uri="{FF2B5EF4-FFF2-40B4-BE49-F238E27FC236}">
                <a16:creationId xmlns:a16="http://schemas.microsoft.com/office/drawing/2014/main" id="{ABAB18AA-64C7-2B4C-A5D0-ECCA7E72449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51376" y="3917950"/>
            <a:ext cx="530225" cy="57785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129049" name="Object 25">
            <a:extLst>
              <a:ext uri="{FF2B5EF4-FFF2-40B4-BE49-F238E27FC236}">
                <a16:creationId xmlns:a16="http://schemas.microsoft.com/office/drawing/2014/main" id="{DFE77E33-510C-EF42-87B0-6E404B899516}"/>
              </a:ext>
            </a:extLst>
          </p:cNvPr>
          <p:cNvGraphicFramePr>
            <a:graphicFrameLocks/>
          </p:cNvGraphicFramePr>
          <p:nvPr/>
        </p:nvGraphicFramePr>
        <p:xfrm>
          <a:off x="3986213" y="3503613"/>
          <a:ext cx="40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6" name="Equation" r:id="rId7" imgW="9359900" imgH="14046200" progId="Equation.DSMT4">
                  <p:embed/>
                </p:oleObj>
              </mc:Choice>
              <mc:Fallback>
                <p:oleObj name="Equation" r:id="rId7" imgW="9359900" imgH="14046200" progId="Equation.DSMT4">
                  <p:embed/>
                  <p:pic>
                    <p:nvPicPr>
                      <p:cNvPr id="129049" name="Object 25">
                        <a:extLst>
                          <a:ext uri="{FF2B5EF4-FFF2-40B4-BE49-F238E27FC236}">
                            <a16:creationId xmlns:a16="http://schemas.microsoft.com/office/drawing/2014/main" id="{DFE77E33-510C-EF42-87B0-6E404B89951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3503613"/>
                        <a:ext cx="406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50" name="Freeform 26">
            <a:extLst>
              <a:ext uri="{FF2B5EF4-FFF2-40B4-BE49-F238E27FC236}">
                <a16:creationId xmlns:a16="http://schemas.microsoft.com/office/drawing/2014/main" id="{93802B45-3EA0-E343-9C10-FAF685C2C966}"/>
              </a:ext>
            </a:extLst>
          </p:cNvPr>
          <p:cNvSpPr>
            <a:spLocks/>
          </p:cNvSpPr>
          <p:nvPr/>
        </p:nvSpPr>
        <p:spPr bwMode="auto">
          <a:xfrm flipV="1">
            <a:off x="4200526" y="4157664"/>
            <a:ext cx="119063" cy="301625"/>
          </a:xfrm>
          <a:custGeom>
            <a:avLst/>
            <a:gdLst>
              <a:gd name="T0" fmla="*/ 0 w 83"/>
              <a:gd name="T1" fmla="*/ 229 h 230"/>
              <a:gd name="T2" fmla="*/ 8 w 83"/>
              <a:gd name="T3" fmla="*/ 146 h 230"/>
              <a:gd name="T4" fmla="*/ 24 w 83"/>
              <a:gd name="T5" fmla="*/ 77 h 230"/>
              <a:gd name="T6" fmla="*/ 37 w 83"/>
              <a:gd name="T7" fmla="*/ 42 h 230"/>
              <a:gd name="T8" fmla="*/ 53 w 83"/>
              <a:gd name="T9" fmla="*/ 21 h 230"/>
              <a:gd name="T10" fmla="*/ 66 w 83"/>
              <a:gd name="T11" fmla="*/ 7 h 230"/>
              <a:gd name="T12" fmla="*/ 82 w 83"/>
              <a:gd name="T13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" h="230">
                <a:moveTo>
                  <a:pt x="0" y="229"/>
                </a:moveTo>
                <a:lnTo>
                  <a:pt x="8" y="146"/>
                </a:lnTo>
                <a:lnTo>
                  <a:pt x="24" y="77"/>
                </a:lnTo>
                <a:lnTo>
                  <a:pt x="37" y="42"/>
                </a:lnTo>
                <a:lnTo>
                  <a:pt x="53" y="21"/>
                </a:lnTo>
                <a:lnTo>
                  <a:pt x="66" y="7"/>
                </a:lnTo>
                <a:lnTo>
                  <a:pt x="82" y="0"/>
                </a:lnTo>
              </a:path>
            </a:pathLst>
          </a:custGeom>
          <a:noFill/>
          <a:ln w="12700" cap="rnd" cmpd="sng">
            <a:solidFill>
              <a:schemeClr val="hlink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51" name="Rectangle 27">
            <a:extLst>
              <a:ext uri="{FF2B5EF4-FFF2-40B4-BE49-F238E27FC236}">
                <a16:creationId xmlns:a16="http://schemas.microsoft.com/office/drawing/2014/main" id="{838FF52B-28D6-C148-9B76-0AB191E86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645" y="4103689"/>
            <a:ext cx="870431" cy="277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it-IT" altLang="it-IT" sz="1200"/>
              <a:t>R=1 (e</a:t>
            </a:r>
            <a:r>
              <a:rPr lang="it-IT" altLang="it-IT" sz="1200" baseline="30000"/>
              <a:t>0</a:t>
            </a:r>
            <a:r>
              <a:rPr lang="it-IT" altLang="it-IT" sz="1200"/>
              <a:t>)</a:t>
            </a:r>
          </a:p>
        </p:txBody>
      </p:sp>
      <p:sp>
        <p:nvSpPr>
          <p:cNvPr id="129052" name="Text Box 28">
            <a:extLst>
              <a:ext uri="{FF2B5EF4-FFF2-40B4-BE49-F238E27FC236}">
                <a16:creationId xmlns:a16="http://schemas.microsoft.com/office/drawing/2014/main" id="{2E54E455-2D26-A446-814F-E6B3C5F9D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2209801"/>
            <a:ext cx="83094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it-IT" altLang="it-IT">
                <a:solidFill>
                  <a:schemeClr val="tx2"/>
                </a:solidFill>
              </a:rPr>
              <a:t>Infatti la retta </a:t>
            </a:r>
            <a:r>
              <a:rPr lang="it-IT" altLang="it-IT" i="1">
                <a:latin typeface="Times New Roman" panose="02020603050405020304" pitchFamily="18" charset="0"/>
              </a:rPr>
              <a:t>j</a:t>
            </a:r>
            <a:r>
              <a:rPr lang="it-IT" altLang="it-IT" i="1">
                <a:latin typeface="Symbol" pitchFamily="2" charset="2"/>
              </a:rPr>
              <a:t>w</a:t>
            </a:r>
            <a:r>
              <a:rPr lang="it-IT" altLang="it-IT">
                <a:solidFill>
                  <a:schemeClr val="tx2"/>
                </a:solidFill>
              </a:rPr>
              <a:t> si mappa sulla circonferenza, compiendo </a:t>
            </a:r>
            <a:r>
              <a:rPr lang="it-IT" altLang="it-IT" u="sng">
                <a:solidFill>
                  <a:schemeClr val="tx2"/>
                </a:solidFill>
              </a:rPr>
              <a:t>infiniti</a:t>
            </a:r>
            <a:r>
              <a:rPr lang="it-IT" altLang="it-IT">
                <a:solidFill>
                  <a:schemeClr val="tx2"/>
                </a:solidFill>
              </a:rPr>
              <a:t> giri</a:t>
            </a:r>
          </a:p>
          <a:p>
            <a:pPr algn="l" eaLnBrk="0" hangingPunct="0"/>
            <a:r>
              <a:rPr lang="it-IT" altLang="it-IT">
                <a:solidFill>
                  <a:schemeClr val="tx2"/>
                </a:solidFill>
              </a:rPr>
              <a:t>quindi la risposta armonica è somma di infinite risposte traslate di </a:t>
            </a:r>
            <a:r>
              <a:rPr lang="it-IT" altLang="it-IT" i="1">
                <a:latin typeface="Times New Roman" panose="02020603050405020304" pitchFamily="18" charset="0"/>
              </a:rPr>
              <a:t>kF</a:t>
            </a:r>
            <a:r>
              <a:rPr lang="it-IT" altLang="it-IT" i="1" baseline="-25000">
                <a:latin typeface="Times New Roman" panose="02020603050405020304" pitchFamily="18" charset="0"/>
              </a:rPr>
              <a:t>C</a:t>
            </a:r>
            <a:endParaRPr lang="en-GB" altLang="it-IT" i="1" baseline="-25000">
              <a:latin typeface="Times New Roman" panose="02020603050405020304" pitchFamily="18" charset="0"/>
            </a:endParaRPr>
          </a:p>
        </p:txBody>
      </p:sp>
      <p:sp>
        <p:nvSpPr>
          <p:cNvPr id="129054" name="Line 30">
            <a:extLst>
              <a:ext uri="{FF2B5EF4-FFF2-40B4-BE49-F238E27FC236}">
                <a16:creationId xmlns:a16="http://schemas.microsoft.com/office/drawing/2014/main" id="{EF5B8121-355A-1C49-82AA-87761A7D14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33738" y="3286126"/>
            <a:ext cx="0" cy="2620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9055" name="Rectangle 31">
            <a:extLst>
              <a:ext uri="{FF2B5EF4-FFF2-40B4-BE49-F238E27FC236}">
                <a16:creationId xmlns:a16="http://schemas.microsoft.com/office/drawing/2014/main" id="{49E10A44-4090-B342-93C8-22917F92B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4008439"/>
            <a:ext cx="1060450" cy="1042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/>
            <a:endParaRPr lang="it-IT" altLang="it-IT"/>
          </a:p>
          <a:p>
            <a:pPr algn="l"/>
            <a:endParaRPr lang="it-IT" altLang="it-IT"/>
          </a:p>
          <a:p>
            <a:pPr algn="l"/>
            <a:endParaRPr lang="it-IT" altLang="it-IT"/>
          </a:p>
        </p:txBody>
      </p:sp>
      <p:sp>
        <p:nvSpPr>
          <p:cNvPr id="129056" name="Freeform 32">
            <a:extLst>
              <a:ext uri="{FF2B5EF4-FFF2-40B4-BE49-F238E27FC236}">
                <a16:creationId xmlns:a16="http://schemas.microsoft.com/office/drawing/2014/main" id="{582BEB33-C265-5E44-8D3F-E9CA1F57CB6B}"/>
              </a:ext>
            </a:extLst>
          </p:cNvPr>
          <p:cNvSpPr>
            <a:spLocks/>
          </p:cNvSpPr>
          <p:nvPr/>
        </p:nvSpPr>
        <p:spPr bwMode="auto">
          <a:xfrm>
            <a:off x="1752600" y="4021138"/>
            <a:ext cx="457200" cy="1027112"/>
          </a:xfrm>
          <a:custGeom>
            <a:avLst/>
            <a:gdLst>
              <a:gd name="T0" fmla="*/ 342 w 343"/>
              <a:gd name="T1" fmla="*/ 6 h 685"/>
              <a:gd name="T2" fmla="*/ 342 w 343"/>
              <a:gd name="T3" fmla="*/ 684 h 685"/>
              <a:gd name="T4" fmla="*/ 238 w 343"/>
              <a:gd name="T5" fmla="*/ 672 h 685"/>
              <a:gd name="T6" fmla="*/ 0 w 343"/>
              <a:gd name="T7" fmla="*/ 468 h 685"/>
              <a:gd name="T8" fmla="*/ 0 w 343"/>
              <a:gd name="T9" fmla="*/ 222 h 685"/>
              <a:gd name="T10" fmla="*/ 271 w 343"/>
              <a:gd name="T11" fmla="*/ 12 h 685"/>
              <a:gd name="T12" fmla="*/ 309 w 343"/>
              <a:gd name="T13" fmla="*/ 0 h 685"/>
              <a:gd name="T14" fmla="*/ 342 w 343"/>
              <a:gd name="T15" fmla="*/ 6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3" h="685">
                <a:moveTo>
                  <a:pt x="342" y="6"/>
                </a:moveTo>
                <a:lnTo>
                  <a:pt x="342" y="684"/>
                </a:lnTo>
                <a:lnTo>
                  <a:pt x="238" y="672"/>
                </a:lnTo>
                <a:lnTo>
                  <a:pt x="0" y="468"/>
                </a:lnTo>
                <a:lnTo>
                  <a:pt x="0" y="222"/>
                </a:lnTo>
                <a:lnTo>
                  <a:pt x="271" y="12"/>
                </a:lnTo>
                <a:lnTo>
                  <a:pt x="309" y="0"/>
                </a:lnTo>
                <a:lnTo>
                  <a:pt x="342" y="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57" name="Line 33">
            <a:extLst>
              <a:ext uri="{FF2B5EF4-FFF2-40B4-BE49-F238E27FC236}">
                <a16:creationId xmlns:a16="http://schemas.microsoft.com/office/drawing/2014/main" id="{5EA0385C-4DD7-0142-9F79-8CFFDE606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1375" y="4516438"/>
            <a:ext cx="156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129058" name="Object 34">
            <a:extLst>
              <a:ext uri="{FF2B5EF4-FFF2-40B4-BE49-F238E27FC236}">
                <a16:creationId xmlns:a16="http://schemas.microsoft.com/office/drawing/2014/main" id="{E75269F0-D54B-D84A-B9FC-F794F2D80D06}"/>
              </a:ext>
            </a:extLst>
          </p:cNvPr>
          <p:cNvGraphicFramePr>
            <a:graphicFrameLocks/>
          </p:cNvGraphicFramePr>
          <p:nvPr/>
        </p:nvGraphicFramePr>
        <p:xfrm>
          <a:off x="3263901" y="3692526"/>
          <a:ext cx="5302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7" name="Equation" r:id="rId9" imgW="12293600" imgH="14046200" progId="Equation.DSMT4">
                  <p:embed/>
                </p:oleObj>
              </mc:Choice>
              <mc:Fallback>
                <p:oleObj name="Equation" r:id="rId9" imgW="12293600" imgH="14046200" progId="Equation.DSMT4">
                  <p:embed/>
                  <p:pic>
                    <p:nvPicPr>
                      <p:cNvPr id="129058" name="Object 34">
                        <a:extLst>
                          <a:ext uri="{FF2B5EF4-FFF2-40B4-BE49-F238E27FC236}">
                            <a16:creationId xmlns:a16="http://schemas.microsoft.com/office/drawing/2014/main" id="{E75269F0-D54B-D84A-B9FC-F794F2D80D0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1" y="3692526"/>
                        <a:ext cx="5302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59" name="Object 35">
            <a:extLst>
              <a:ext uri="{FF2B5EF4-FFF2-40B4-BE49-F238E27FC236}">
                <a16:creationId xmlns:a16="http://schemas.microsoft.com/office/drawing/2014/main" id="{341410EB-D58B-BF4C-A964-2990AE3C5146}"/>
              </a:ext>
            </a:extLst>
          </p:cNvPr>
          <p:cNvGraphicFramePr>
            <a:graphicFrameLocks/>
          </p:cNvGraphicFramePr>
          <p:nvPr/>
        </p:nvGraphicFramePr>
        <p:xfrm>
          <a:off x="3267076" y="4751389"/>
          <a:ext cx="6905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8" name="Equation" r:id="rId11" imgW="16090900" imgH="14046200" progId="Equation.DSMT4">
                  <p:embed/>
                </p:oleObj>
              </mc:Choice>
              <mc:Fallback>
                <p:oleObj name="Equation" r:id="rId11" imgW="16090900" imgH="14046200" progId="Equation.DSMT4">
                  <p:embed/>
                  <p:pic>
                    <p:nvPicPr>
                      <p:cNvPr id="129059" name="Object 35">
                        <a:extLst>
                          <a:ext uri="{FF2B5EF4-FFF2-40B4-BE49-F238E27FC236}">
                            <a16:creationId xmlns:a16="http://schemas.microsoft.com/office/drawing/2014/main" id="{341410EB-D58B-BF4C-A964-2990AE3C514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6" y="4751389"/>
                        <a:ext cx="69056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60" name="Line 36">
            <a:extLst>
              <a:ext uri="{FF2B5EF4-FFF2-40B4-BE49-F238E27FC236}">
                <a16:creationId xmlns:a16="http://schemas.microsoft.com/office/drawing/2014/main" id="{8F27A3C5-3C62-1048-988F-C7BD09F7D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4301" y="4651375"/>
            <a:ext cx="54927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9061" name="Line 37">
            <a:extLst>
              <a:ext uri="{FF2B5EF4-FFF2-40B4-BE49-F238E27FC236}">
                <a16:creationId xmlns:a16="http://schemas.microsoft.com/office/drawing/2014/main" id="{DF3EEE3E-D478-E246-BC25-A9EA3F8294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2239" y="4786313"/>
            <a:ext cx="54927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9062" name="Line 38">
            <a:extLst>
              <a:ext uri="{FF2B5EF4-FFF2-40B4-BE49-F238E27FC236}">
                <a16:creationId xmlns:a16="http://schemas.microsoft.com/office/drawing/2014/main" id="{6BAEC551-92F7-3746-8460-B31CAE5477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4301" y="4921250"/>
            <a:ext cx="54927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9063" name="Line 39">
            <a:extLst>
              <a:ext uri="{FF2B5EF4-FFF2-40B4-BE49-F238E27FC236}">
                <a16:creationId xmlns:a16="http://schemas.microsoft.com/office/drawing/2014/main" id="{4A10A14A-6C73-0548-BB60-F6C8AA47E6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4097339"/>
            <a:ext cx="0" cy="833437"/>
          </a:xfrm>
          <a:prstGeom prst="line">
            <a:avLst/>
          </a:prstGeom>
          <a:noFill/>
          <a:ln w="12700">
            <a:solidFill>
              <a:srgbClr val="0033CC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9064" name="Line 40">
            <a:extLst>
              <a:ext uri="{FF2B5EF4-FFF2-40B4-BE49-F238E27FC236}">
                <a16:creationId xmlns:a16="http://schemas.microsoft.com/office/drawing/2014/main" id="{321DBD79-C375-2B45-A2DD-4711F171F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7988" y="4384675"/>
            <a:ext cx="0" cy="554038"/>
          </a:xfrm>
          <a:prstGeom prst="line">
            <a:avLst/>
          </a:prstGeom>
          <a:noFill/>
          <a:ln w="12700">
            <a:solidFill>
              <a:srgbClr val="0033CC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9065" name="Line 41">
            <a:extLst>
              <a:ext uri="{FF2B5EF4-FFF2-40B4-BE49-F238E27FC236}">
                <a16:creationId xmlns:a16="http://schemas.microsoft.com/office/drawing/2014/main" id="{92C3AC8E-E886-7843-896F-0AFC358C7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3525" y="4537076"/>
            <a:ext cx="0" cy="384175"/>
          </a:xfrm>
          <a:prstGeom prst="line">
            <a:avLst/>
          </a:prstGeom>
          <a:noFill/>
          <a:ln w="12700">
            <a:solidFill>
              <a:srgbClr val="0033CC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9066" name="Line 42">
            <a:extLst>
              <a:ext uri="{FF2B5EF4-FFF2-40B4-BE49-F238E27FC236}">
                <a16:creationId xmlns:a16="http://schemas.microsoft.com/office/drawing/2014/main" id="{2CA8CA06-DF3E-3543-AA8A-9B85C3107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9063" y="4529138"/>
            <a:ext cx="0" cy="392112"/>
          </a:xfrm>
          <a:prstGeom prst="line">
            <a:avLst/>
          </a:prstGeom>
          <a:noFill/>
          <a:ln w="12700">
            <a:solidFill>
              <a:srgbClr val="0033CC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29067" name="Group 43">
            <a:extLst>
              <a:ext uri="{FF2B5EF4-FFF2-40B4-BE49-F238E27FC236}">
                <a16:creationId xmlns:a16="http://schemas.microsoft.com/office/drawing/2014/main" id="{A661A35A-3409-EE45-AFF9-0910887187F5}"/>
              </a:ext>
            </a:extLst>
          </p:cNvPr>
          <p:cNvGrpSpPr>
            <a:grpSpLocks/>
          </p:cNvGrpSpPr>
          <p:nvPr/>
        </p:nvGrpSpPr>
        <p:grpSpPr bwMode="auto">
          <a:xfrm>
            <a:off x="3078164" y="4130675"/>
            <a:ext cx="166687" cy="268288"/>
            <a:chOff x="1289" y="3702"/>
            <a:chExt cx="124" cy="180"/>
          </a:xfrm>
        </p:grpSpPr>
        <p:sp>
          <p:nvSpPr>
            <p:cNvPr id="129068" name="Line 44">
              <a:extLst>
                <a:ext uri="{FF2B5EF4-FFF2-40B4-BE49-F238E27FC236}">
                  <a16:creationId xmlns:a16="http://schemas.microsoft.com/office/drawing/2014/main" id="{8FC188FE-E82A-D242-B233-61FBBE922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9" y="3702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9069" name="Line 45">
              <a:extLst>
                <a:ext uri="{FF2B5EF4-FFF2-40B4-BE49-F238E27FC236}">
                  <a16:creationId xmlns:a16="http://schemas.microsoft.com/office/drawing/2014/main" id="{FD26F465-AC91-F044-B087-7A0C40C09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1" y="3792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9070" name="Line 46">
              <a:extLst>
                <a:ext uri="{FF2B5EF4-FFF2-40B4-BE49-F238E27FC236}">
                  <a16:creationId xmlns:a16="http://schemas.microsoft.com/office/drawing/2014/main" id="{369EAC3E-C1E3-1448-BABD-269C50196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9" y="3882"/>
              <a:ext cx="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29071" name="Text Box 47">
            <a:extLst>
              <a:ext uri="{FF2B5EF4-FFF2-40B4-BE49-F238E27FC236}">
                <a16:creationId xmlns:a16="http://schemas.microsoft.com/office/drawing/2014/main" id="{15925346-3A4A-0C48-85E0-1287C98B16E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593042" y="3289577"/>
            <a:ext cx="65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it-IT" altLang="it-IT" i="1">
                <a:latin typeface="Times New Roman" panose="02020603050405020304" pitchFamily="18" charset="0"/>
              </a:rPr>
              <a:t>s=j</a:t>
            </a:r>
            <a:r>
              <a:rPr lang="it-IT" altLang="it-IT">
                <a:latin typeface="Symbol" pitchFamily="2" charset="2"/>
              </a:rPr>
              <a:t>w</a:t>
            </a:r>
            <a:endParaRPr lang="en-GB" altLang="it-IT">
              <a:latin typeface="Symbol" pitchFamily="2" charset="2"/>
            </a:endParaRPr>
          </a:p>
        </p:txBody>
      </p:sp>
      <p:sp>
        <p:nvSpPr>
          <p:cNvPr id="129072" name="Line 48">
            <a:extLst>
              <a:ext uri="{FF2B5EF4-FFF2-40B4-BE49-F238E27FC236}">
                <a16:creationId xmlns:a16="http://schemas.microsoft.com/office/drawing/2014/main" id="{4814A930-B68E-4E40-B0E5-EE0F6B61F8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0" y="4038600"/>
            <a:ext cx="0" cy="990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74" name="Rectangle 50">
            <a:extLst>
              <a:ext uri="{FF2B5EF4-FFF2-40B4-BE49-F238E27FC236}">
                <a16:creationId xmlns:a16="http://schemas.microsoft.com/office/drawing/2014/main" id="{FA27DBEA-1DB6-934C-955D-1E1CCF5D4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439" y="3162300"/>
            <a:ext cx="3436937" cy="27003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75" name="Rectangle 51">
            <a:extLst>
              <a:ext uri="{FF2B5EF4-FFF2-40B4-BE49-F238E27FC236}">
                <a16:creationId xmlns:a16="http://schemas.microsoft.com/office/drawing/2014/main" id="{83538E42-7AD0-5544-B9C9-27B2457D0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439" y="3162300"/>
            <a:ext cx="3436937" cy="2700338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76" name="Line 52">
            <a:extLst>
              <a:ext uri="{FF2B5EF4-FFF2-40B4-BE49-F238E27FC236}">
                <a16:creationId xmlns:a16="http://schemas.microsoft.com/office/drawing/2014/main" id="{CE59AC9D-F10F-474A-849A-F7022F739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6439" y="3162300"/>
            <a:ext cx="34369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77" name="Freeform 53">
            <a:extLst>
              <a:ext uri="{FF2B5EF4-FFF2-40B4-BE49-F238E27FC236}">
                <a16:creationId xmlns:a16="http://schemas.microsoft.com/office/drawing/2014/main" id="{540EA69B-121A-644E-A199-F8DC61691B70}"/>
              </a:ext>
            </a:extLst>
          </p:cNvPr>
          <p:cNvSpPr>
            <a:spLocks/>
          </p:cNvSpPr>
          <p:nvPr/>
        </p:nvSpPr>
        <p:spPr bwMode="auto">
          <a:xfrm>
            <a:off x="7056439" y="3162300"/>
            <a:ext cx="3436937" cy="2700338"/>
          </a:xfrm>
          <a:custGeom>
            <a:avLst/>
            <a:gdLst>
              <a:gd name="T0" fmla="*/ 0 w 433"/>
              <a:gd name="T1" fmla="*/ 341 h 341"/>
              <a:gd name="T2" fmla="*/ 433 w 433"/>
              <a:gd name="T3" fmla="*/ 341 h 341"/>
              <a:gd name="T4" fmla="*/ 433 w 433"/>
              <a:gd name="T5" fmla="*/ 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3" h="341">
                <a:moveTo>
                  <a:pt x="0" y="341"/>
                </a:moveTo>
                <a:lnTo>
                  <a:pt x="433" y="341"/>
                </a:lnTo>
                <a:lnTo>
                  <a:pt x="43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78" name="Line 54">
            <a:extLst>
              <a:ext uri="{FF2B5EF4-FFF2-40B4-BE49-F238E27FC236}">
                <a16:creationId xmlns:a16="http://schemas.microsoft.com/office/drawing/2014/main" id="{85362D57-47E9-2640-BA40-96028EEDDE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56439" y="3162300"/>
            <a:ext cx="1587" cy="2700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79" name="Line 55">
            <a:extLst>
              <a:ext uri="{FF2B5EF4-FFF2-40B4-BE49-F238E27FC236}">
                <a16:creationId xmlns:a16="http://schemas.microsoft.com/office/drawing/2014/main" id="{BB2E5DE9-1E9D-384A-900B-6A4C61A00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6439" y="5862639"/>
            <a:ext cx="34369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80" name="Line 56">
            <a:extLst>
              <a:ext uri="{FF2B5EF4-FFF2-40B4-BE49-F238E27FC236}">
                <a16:creationId xmlns:a16="http://schemas.microsoft.com/office/drawing/2014/main" id="{C455029C-808A-3B4E-9BE8-924C9E348B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56439" y="3162300"/>
            <a:ext cx="1587" cy="2700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81" name="Line 57">
            <a:extLst>
              <a:ext uri="{FF2B5EF4-FFF2-40B4-BE49-F238E27FC236}">
                <a16:creationId xmlns:a16="http://schemas.microsoft.com/office/drawing/2014/main" id="{8A647152-D934-F641-B7A4-4C0513AE12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56439" y="5830888"/>
            <a:ext cx="1587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82" name="Line 58">
            <a:extLst>
              <a:ext uri="{FF2B5EF4-FFF2-40B4-BE49-F238E27FC236}">
                <a16:creationId xmlns:a16="http://schemas.microsoft.com/office/drawing/2014/main" id="{2EEAA6ED-C801-6844-83E4-DA3276060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6439" y="3162300"/>
            <a:ext cx="1587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83" name="Rectangle 59">
            <a:extLst>
              <a:ext uri="{FF2B5EF4-FFF2-40B4-BE49-F238E27FC236}">
                <a16:creationId xmlns:a16="http://schemas.microsoft.com/office/drawing/2014/main" id="{AECBB05D-B53A-9744-A531-227615075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1" y="5894389"/>
            <a:ext cx="2206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GB" altLang="it-IT" sz="1300">
                <a:solidFill>
                  <a:srgbClr val="000000"/>
                </a:solidFill>
                <a:latin typeface="TIMES" pitchFamily="2" charset="0"/>
              </a:rPr>
              <a:t>-10</a:t>
            </a:r>
            <a:endParaRPr lang="en-GB" altLang="it-IT"/>
          </a:p>
        </p:txBody>
      </p:sp>
      <p:sp>
        <p:nvSpPr>
          <p:cNvPr id="129084" name="Line 60">
            <a:extLst>
              <a:ext uri="{FF2B5EF4-FFF2-40B4-BE49-F238E27FC236}">
                <a16:creationId xmlns:a16="http://schemas.microsoft.com/office/drawing/2014/main" id="{FC9C76BB-B00F-0A46-B858-A50F448965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13689" y="5830888"/>
            <a:ext cx="1587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85" name="Line 61">
            <a:extLst>
              <a:ext uri="{FF2B5EF4-FFF2-40B4-BE49-F238E27FC236}">
                <a16:creationId xmlns:a16="http://schemas.microsoft.com/office/drawing/2014/main" id="{FDF1F2BE-09B9-EF44-8571-7C088AE0DB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3689" y="3162300"/>
            <a:ext cx="1587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86" name="Rectangle 62">
            <a:extLst>
              <a:ext uri="{FF2B5EF4-FFF2-40B4-BE49-F238E27FC236}">
                <a16:creationId xmlns:a16="http://schemas.microsoft.com/office/drawing/2014/main" id="{D096387F-42B8-0A44-A064-9C4F0A7CF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8438" y="5894389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GB" altLang="it-IT" sz="1300">
                <a:solidFill>
                  <a:srgbClr val="000000"/>
                </a:solidFill>
                <a:latin typeface="TIMES" pitchFamily="2" charset="0"/>
              </a:rPr>
              <a:t>-5</a:t>
            </a:r>
            <a:endParaRPr lang="en-GB" altLang="it-IT"/>
          </a:p>
        </p:txBody>
      </p:sp>
      <p:sp>
        <p:nvSpPr>
          <p:cNvPr id="129087" name="Line 63">
            <a:extLst>
              <a:ext uri="{FF2B5EF4-FFF2-40B4-BE49-F238E27FC236}">
                <a16:creationId xmlns:a16="http://schemas.microsoft.com/office/drawing/2014/main" id="{52A581BE-1DC2-6645-B446-2AE4F8BDCE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78875" y="5830888"/>
            <a:ext cx="1588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88" name="Line 64">
            <a:extLst>
              <a:ext uri="{FF2B5EF4-FFF2-40B4-BE49-F238E27FC236}">
                <a16:creationId xmlns:a16="http://schemas.microsoft.com/office/drawing/2014/main" id="{507BB18F-9BC7-FB48-A9C1-98B981E3F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78875" y="3162300"/>
            <a:ext cx="1588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89" name="Rectangle 65">
            <a:extLst>
              <a:ext uri="{FF2B5EF4-FFF2-40B4-BE49-F238E27FC236}">
                <a16:creationId xmlns:a16="http://schemas.microsoft.com/office/drawing/2014/main" id="{79D116DE-7943-8240-ADB8-8EC8CAB55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188" y="5894389"/>
            <a:ext cx="82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GB" altLang="it-IT" sz="1300">
                <a:solidFill>
                  <a:srgbClr val="000000"/>
                </a:solidFill>
                <a:latin typeface="TIMES" pitchFamily="2" charset="0"/>
              </a:rPr>
              <a:t>0</a:t>
            </a:r>
            <a:endParaRPr lang="en-GB" altLang="it-IT"/>
          </a:p>
        </p:txBody>
      </p:sp>
      <p:sp>
        <p:nvSpPr>
          <p:cNvPr id="129090" name="Line 66">
            <a:extLst>
              <a:ext uri="{FF2B5EF4-FFF2-40B4-BE49-F238E27FC236}">
                <a16:creationId xmlns:a16="http://schemas.microsoft.com/office/drawing/2014/main" id="{A832B6A3-70CD-5B4B-BA96-8DA6CD4C92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36125" y="5830888"/>
            <a:ext cx="1588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91" name="Line 67">
            <a:extLst>
              <a:ext uri="{FF2B5EF4-FFF2-40B4-BE49-F238E27FC236}">
                <a16:creationId xmlns:a16="http://schemas.microsoft.com/office/drawing/2014/main" id="{519A3C4F-8917-CF43-8DED-1A056DA42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9636125" y="3162300"/>
            <a:ext cx="1588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92" name="Rectangle 68">
            <a:extLst>
              <a:ext uri="{FF2B5EF4-FFF2-40B4-BE49-F238E27FC236}">
                <a16:creationId xmlns:a16="http://schemas.microsoft.com/office/drawing/2014/main" id="{1B502106-0F10-4447-8A7C-1653BFB0A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6438" y="5894389"/>
            <a:ext cx="82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GB" altLang="it-IT" sz="1300">
                <a:solidFill>
                  <a:srgbClr val="000000"/>
                </a:solidFill>
                <a:latin typeface="TIMES" pitchFamily="2" charset="0"/>
              </a:rPr>
              <a:t>5</a:t>
            </a:r>
            <a:endParaRPr lang="en-GB" altLang="it-IT"/>
          </a:p>
        </p:txBody>
      </p:sp>
      <p:sp>
        <p:nvSpPr>
          <p:cNvPr id="129093" name="Line 69">
            <a:extLst>
              <a:ext uri="{FF2B5EF4-FFF2-40B4-BE49-F238E27FC236}">
                <a16:creationId xmlns:a16="http://schemas.microsoft.com/office/drawing/2014/main" id="{9BD70CDA-459C-4048-8921-270DF8E2CF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93375" y="5830888"/>
            <a:ext cx="1588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94" name="Line 70">
            <a:extLst>
              <a:ext uri="{FF2B5EF4-FFF2-40B4-BE49-F238E27FC236}">
                <a16:creationId xmlns:a16="http://schemas.microsoft.com/office/drawing/2014/main" id="{502986FB-49F7-004A-BDA6-0EB996585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93375" y="3162300"/>
            <a:ext cx="1588" cy="317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95" name="Rectangle 71">
            <a:extLst>
              <a:ext uri="{FF2B5EF4-FFF2-40B4-BE49-F238E27FC236}">
                <a16:creationId xmlns:a16="http://schemas.microsoft.com/office/drawing/2014/main" id="{501ABA90-40A7-7949-A0F9-9B32FFE83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6063" y="5894389"/>
            <a:ext cx="165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GB" altLang="it-IT" sz="1300">
                <a:solidFill>
                  <a:srgbClr val="000000"/>
                </a:solidFill>
                <a:latin typeface="TIMES" pitchFamily="2" charset="0"/>
              </a:rPr>
              <a:t>10</a:t>
            </a:r>
            <a:endParaRPr lang="en-GB" altLang="it-IT"/>
          </a:p>
        </p:txBody>
      </p:sp>
      <p:sp>
        <p:nvSpPr>
          <p:cNvPr id="129096" name="Line 72">
            <a:extLst>
              <a:ext uri="{FF2B5EF4-FFF2-40B4-BE49-F238E27FC236}">
                <a16:creationId xmlns:a16="http://schemas.microsoft.com/office/drawing/2014/main" id="{3B3CC1CF-407F-3C44-823E-247573DF0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6438" y="5862639"/>
            <a:ext cx="317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97" name="Line 73">
            <a:extLst>
              <a:ext uri="{FF2B5EF4-FFF2-40B4-BE49-F238E27FC236}">
                <a16:creationId xmlns:a16="http://schemas.microsoft.com/office/drawing/2014/main" id="{F6B53C0C-0E81-7F4F-8094-80EEBC08BE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61625" y="5862639"/>
            <a:ext cx="317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98" name="Rectangle 74">
            <a:extLst>
              <a:ext uri="{FF2B5EF4-FFF2-40B4-BE49-F238E27FC236}">
                <a16:creationId xmlns:a16="http://schemas.microsoft.com/office/drawing/2014/main" id="{ECC2AC58-809A-B94F-A185-2489CE1A6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75" y="5768975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GB" altLang="it-IT" sz="1300">
                <a:solidFill>
                  <a:srgbClr val="000000"/>
                </a:solidFill>
                <a:latin typeface="TIMES" pitchFamily="2" charset="0"/>
              </a:rPr>
              <a:t>0</a:t>
            </a:r>
            <a:endParaRPr lang="en-GB" altLang="it-IT"/>
          </a:p>
        </p:txBody>
      </p:sp>
      <p:sp>
        <p:nvSpPr>
          <p:cNvPr id="129099" name="Line 75">
            <a:extLst>
              <a:ext uri="{FF2B5EF4-FFF2-40B4-BE49-F238E27FC236}">
                <a16:creationId xmlns:a16="http://schemas.microsoft.com/office/drawing/2014/main" id="{7DC7C564-B6AD-244D-8ED5-FAEFC7314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6438" y="4960939"/>
            <a:ext cx="317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100" name="Line 76">
            <a:extLst>
              <a:ext uri="{FF2B5EF4-FFF2-40B4-BE49-F238E27FC236}">
                <a16:creationId xmlns:a16="http://schemas.microsoft.com/office/drawing/2014/main" id="{E9036D2B-DDF1-B849-A232-409C8344FE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61625" y="4960939"/>
            <a:ext cx="317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101" name="Rectangle 77">
            <a:extLst>
              <a:ext uri="{FF2B5EF4-FFF2-40B4-BE49-F238E27FC236}">
                <a16:creationId xmlns:a16="http://schemas.microsoft.com/office/drawing/2014/main" id="{7AD7649C-557C-D34F-AE20-1263226EC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9" y="4865689"/>
            <a:ext cx="2063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GB" altLang="it-IT" sz="1300">
                <a:solidFill>
                  <a:srgbClr val="000000"/>
                </a:solidFill>
                <a:latin typeface="TIMES" pitchFamily="2" charset="0"/>
              </a:rPr>
              <a:t>0.5</a:t>
            </a:r>
            <a:endParaRPr lang="en-GB" altLang="it-IT"/>
          </a:p>
        </p:txBody>
      </p:sp>
      <p:sp>
        <p:nvSpPr>
          <p:cNvPr id="129102" name="Line 78">
            <a:extLst>
              <a:ext uri="{FF2B5EF4-FFF2-40B4-BE49-F238E27FC236}">
                <a16:creationId xmlns:a16="http://schemas.microsoft.com/office/drawing/2014/main" id="{A4586B09-92AD-9B43-B397-01E17AD24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6438" y="4065589"/>
            <a:ext cx="317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103" name="Line 79">
            <a:extLst>
              <a:ext uri="{FF2B5EF4-FFF2-40B4-BE49-F238E27FC236}">
                <a16:creationId xmlns:a16="http://schemas.microsoft.com/office/drawing/2014/main" id="{3B1ADEB0-8AB4-B648-B89A-03B90CF3FB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61625" y="4065589"/>
            <a:ext cx="317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104" name="Rectangle 80">
            <a:extLst>
              <a:ext uri="{FF2B5EF4-FFF2-40B4-BE49-F238E27FC236}">
                <a16:creationId xmlns:a16="http://schemas.microsoft.com/office/drawing/2014/main" id="{600BC5BB-7342-2446-90A1-53D7420AB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75" y="3970339"/>
            <a:ext cx="82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GB" altLang="it-IT" sz="1300">
                <a:solidFill>
                  <a:srgbClr val="000000"/>
                </a:solidFill>
                <a:latin typeface="TIMES" pitchFamily="2" charset="0"/>
              </a:rPr>
              <a:t>1</a:t>
            </a:r>
            <a:endParaRPr lang="en-GB" altLang="it-IT"/>
          </a:p>
        </p:txBody>
      </p:sp>
      <p:sp>
        <p:nvSpPr>
          <p:cNvPr id="129105" name="Line 81">
            <a:extLst>
              <a:ext uri="{FF2B5EF4-FFF2-40B4-BE49-F238E27FC236}">
                <a16:creationId xmlns:a16="http://schemas.microsoft.com/office/drawing/2014/main" id="{38546547-2926-1844-BC8A-211C55958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6438" y="3162300"/>
            <a:ext cx="317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106" name="Line 82">
            <a:extLst>
              <a:ext uri="{FF2B5EF4-FFF2-40B4-BE49-F238E27FC236}">
                <a16:creationId xmlns:a16="http://schemas.microsoft.com/office/drawing/2014/main" id="{2CCFD057-2D3E-544F-9AEA-79D1F1C7E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61625" y="3162300"/>
            <a:ext cx="317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107" name="Rectangle 83">
            <a:extLst>
              <a:ext uri="{FF2B5EF4-FFF2-40B4-BE49-F238E27FC236}">
                <a16:creationId xmlns:a16="http://schemas.microsoft.com/office/drawing/2014/main" id="{33295E7D-F88C-284A-91C2-C78051C09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9" y="3067050"/>
            <a:ext cx="2063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GB" altLang="it-IT" sz="1300">
                <a:solidFill>
                  <a:srgbClr val="000000"/>
                </a:solidFill>
                <a:latin typeface="TIMES" pitchFamily="2" charset="0"/>
              </a:rPr>
              <a:t>1.5</a:t>
            </a:r>
            <a:endParaRPr lang="en-GB" altLang="it-IT"/>
          </a:p>
        </p:txBody>
      </p:sp>
      <p:sp>
        <p:nvSpPr>
          <p:cNvPr id="129108" name="Line 84">
            <a:extLst>
              <a:ext uri="{FF2B5EF4-FFF2-40B4-BE49-F238E27FC236}">
                <a16:creationId xmlns:a16="http://schemas.microsoft.com/office/drawing/2014/main" id="{AF59ED3E-1639-8C49-8C66-D5B22BEDB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6439" y="3162300"/>
            <a:ext cx="34369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109" name="Freeform 85">
            <a:extLst>
              <a:ext uri="{FF2B5EF4-FFF2-40B4-BE49-F238E27FC236}">
                <a16:creationId xmlns:a16="http://schemas.microsoft.com/office/drawing/2014/main" id="{0695E637-647D-4C4D-B18B-1ACB973159E7}"/>
              </a:ext>
            </a:extLst>
          </p:cNvPr>
          <p:cNvSpPr>
            <a:spLocks/>
          </p:cNvSpPr>
          <p:nvPr/>
        </p:nvSpPr>
        <p:spPr bwMode="auto">
          <a:xfrm>
            <a:off x="7056439" y="3162300"/>
            <a:ext cx="3436937" cy="2700338"/>
          </a:xfrm>
          <a:custGeom>
            <a:avLst/>
            <a:gdLst>
              <a:gd name="T0" fmla="*/ 0 w 433"/>
              <a:gd name="T1" fmla="*/ 341 h 341"/>
              <a:gd name="T2" fmla="*/ 433 w 433"/>
              <a:gd name="T3" fmla="*/ 341 h 341"/>
              <a:gd name="T4" fmla="*/ 433 w 433"/>
              <a:gd name="T5" fmla="*/ 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3" h="341">
                <a:moveTo>
                  <a:pt x="0" y="341"/>
                </a:moveTo>
                <a:lnTo>
                  <a:pt x="433" y="341"/>
                </a:lnTo>
                <a:lnTo>
                  <a:pt x="433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110" name="Line 86">
            <a:extLst>
              <a:ext uri="{FF2B5EF4-FFF2-40B4-BE49-F238E27FC236}">
                <a16:creationId xmlns:a16="http://schemas.microsoft.com/office/drawing/2014/main" id="{F79FC35F-2C20-214E-9E55-A723C62023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56439" y="3162300"/>
            <a:ext cx="1587" cy="2700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111" name="Freeform 87">
            <a:extLst>
              <a:ext uri="{FF2B5EF4-FFF2-40B4-BE49-F238E27FC236}">
                <a16:creationId xmlns:a16="http://schemas.microsoft.com/office/drawing/2014/main" id="{F8C45AA0-FD72-084F-A9CD-C0238438433E}"/>
              </a:ext>
            </a:extLst>
          </p:cNvPr>
          <p:cNvSpPr>
            <a:spLocks/>
          </p:cNvSpPr>
          <p:nvPr/>
        </p:nvSpPr>
        <p:spPr bwMode="auto">
          <a:xfrm>
            <a:off x="7056439" y="3406775"/>
            <a:ext cx="3436937" cy="2439988"/>
          </a:xfrm>
          <a:custGeom>
            <a:avLst/>
            <a:gdLst>
              <a:gd name="T0" fmla="*/ 30 w 2165"/>
              <a:gd name="T1" fmla="*/ 1537 h 1537"/>
              <a:gd name="T2" fmla="*/ 75 w 2165"/>
              <a:gd name="T3" fmla="*/ 1532 h 1537"/>
              <a:gd name="T4" fmla="*/ 120 w 2165"/>
              <a:gd name="T5" fmla="*/ 1532 h 1537"/>
              <a:gd name="T6" fmla="*/ 160 w 2165"/>
              <a:gd name="T7" fmla="*/ 1532 h 1537"/>
              <a:gd name="T8" fmla="*/ 205 w 2165"/>
              <a:gd name="T9" fmla="*/ 1527 h 1537"/>
              <a:gd name="T10" fmla="*/ 250 w 2165"/>
              <a:gd name="T11" fmla="*/ 1527 h 1537"/>
              <a:gd name="T12" fmla="*/ 290 w 2165"/>
              <a:gd name="T13" fmla="*/ 1527 h 1537"/>
              <a:gd name="T14" fmla="*/ 335 w 2165"/>
              <a:gd name="T15" fmla="*/ 1522 h 1537"/>
              <a:gd name="T16" fmla="*/ 380 w 2165"/>
              <a:gd name="T17" fmla="*/ 1522 h 1537"/>
              <a:gd name="T18" fmla="*/ 420 w 2165"/>
              <a:gd name="T19" fmla="*/ 1518 h 1537"/>
              <a:gd name="T20" fmla="*/ 465 w 2165"/>
              <a:gd name="T21" fmla="*/ 1513 h 1537"/>
              <a:gd name="T22" fmla="*/ 510 w 2165"/>
              <a:gd name="T23" fmla="*/ 1508 h 1537"/>
              <a:gd name="T24" fmla="*/ 550 w 2165"/>
              <a:gd name="T25" fmla="*/ 1498 h 1537"/>
              <a:gd name="T26" fmla="*/ 595 w 2165"/>
              <a:gd name="T27" fmla="*/ 1488 h 1537"/>
              <a:gd name="T28" fmla="*/ 640 w 2165"/>
              <a:gd name="T29" fmla="*/ 1478 h 1537"/>
              <a:gd name="T30" fmla="*/ 680 w 2165"/>
              <a:gd name="T31" fmla="*/ 1463 h 1537"/>
              <a:gd name="T32" fmla="*/ 725 w 2165"/>
              <a:gd name="T33" fmla="*/ 1438 h 1537"/>
              <a:gd name="T34" fmla="*/ 770 w 2165"/>
              <a:gd name="T35" fmla="*/ 1403 h 1537"/>
              <a:gd name="T36" fmla="*/ 810 w 2165"/>
              <a:gd name="T37" fmla="*/ 1348 h 1537"/>
              <a:gd name="T38" fmla="*/ 855 w 2165"/>
              <a:gd name="T39" fmla="*/ 1248 h 1537"/>
              <a:gd name="T40" fmla="*/ 900 w 2165"/>
              <a:gd name="T41" fmla="*/ 1058 h 1537"/>
              <a:gd name="T42" fmla="*/ 940 w 2165"/>
              <a:gd name="T43" fmla="*/ 639 h 1537"/>
              <a:gd name="T44" fmla="*/ 985 w 2165"/>
              <a:gd name="T45" fmla="*/ 25 h 1537"/>
              <a:gd name="T46" fmla="*/ 1030 w 2165"/>
              <a:gd name="T47" fmla="*/ 215 h 1537"/>
              <a:gd name="T48" fmla="*/ 1070 w 2165"/>
              <a:gd name="T49" fmla="*/ 405 h 1537"/>
              <a:gd name="T50" fmla="*/ 1115 w 2165"/>
              <a:gd name="T51" fmla="*/ 340 h 1537"/>
              <a:gd name="T52" fmla="*/ 1160 w 2165"/>
              <a:gd name="T53" fmla="*/ 50 h 1537"/>
              <a:gd name="T54" fmla="*/ 1200 w 2165"/>
              <a:gd name="T55" fmla="*/ 295 h 1537"/>
              <a:gd name="T56" fmla="*/ 1245 w 2165"/>
              <a:gd name="T57" fmla="*/ 894 h 1537"/>
              <a:gd name="T58" fmla="*/ 1290 w 2165"/>
              <a:gd name="T59" fmla="*/ 1173 h 1537"/>
              <a:gd name="T60" fmla="*/ 1330 w 2165"/>
              <a:gd name="T61" fmla="*/ 1303 h 1537"/>
              <a:gd name="T62" fmla="*/ 1375 w 2165"/>
              <a:gd name="T63" fmla="*/ 1378 h 1537"/>
              <a:gd name="T64" fmla="*/ 1420 w 2165"/>
              <a:gd name="T65" fmla="*/ 1423 h 1537"/>
              <a:gd name="T66" fmla="*/ 1460 w 2165"/>
              <a:gd name="T67" fmla="*/ 1448 h 1537"/>
              <a:gd name="T68" fmla="*/ 1505 w 2165"/>
              <a:gd name="T69" fmla="*/ 1468 h 1537"/>
              <a:gd name="T70" fmla="*/ 1550 w 2165"/>
              <a:gd name="T71" fmla="*/ 1483 h 1537"/>
              <a:gd name="T72" fmla="*/ 1590 w 2165"/>
              <a:gd name="T73" fmla="*/ 1493 h 1537"/>
              <a:gd name="T74" fmla="*/ 1635 w 2165"/>
              <a:gd name="T75" fmla="*/ 1503 h 1537"/>
              <a:gd name="T76" fmla="*/ 1680 w 2165"/>
              <a:gd name="T77" fmla="*/ 1508 h 1537"/>
              <a:gd name="T78" fmla="*/ 1720 w 2165"/>
              <a:gd name="T79" fmla="*/ 1513 h 1537"/>
              <a:gd name="T80" fmla="*/ 1765 w 2165"/>
              <a:gd name="T81" fmla="*/ 1518 h 1537"/>
              <a:gd name="T82" fmla="*/ 1810 w 2165"/>
              <a:gd name="T83" fmla="*/ 1522 h 1537"/>
              <a:gd name="T84" fmla="*/ 1850 w 2165"/>
              <a:gd name="T85" fmla="*/ 1522 h 1537"/>
              <a:gd name="T86" fmla="*/ 1895 w 2165"/>
              <a:gd name="T87" fmla="*/ 1527 h 1537"/>
              <a:gd name="T88" fmla="*/ 1940 w 2165"/>
              <a:gd name="T89" fmla="*/ 1527 h 1537"/>
              <a:gd name="T90" fmla="*/ 1980 w 2165"/>
              <a:gd name="T91" fmla="*/ 1532 h 1537"/>
              <a:gd name="T92" fmla="*/ 2025 w 2165"/>
              <a:gd name="T93" fmla="*/ 1532 h 1537"/>
              <a:gd name="T94" fmla="*/ 2070 w 2165"/>
              <a:gd name="T95" fmla="*/ 1532 h 1537"/>
              <a:gd name="T96" fmla="*/ 2110 w 2165"/>
              <a:gd name="T97" fmla="*/ 1532 h 1537"/>
              <a:gd name="T98" fmla="*/ 2155 w 2165"/>
              <a:gd name="T99" fmla="*/ 1537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65" h="1537">
                <a:moveTo>
                  <a:pt x="0" y="1537"/>
                </a:moveTo>
                <a:lnTo>
                  <a:pt x="10" y="1537"/>
                </a:lnTo>
                <a:lnTo>
                  <a:pt x="20" y="1537"/>
                </a:lnTo>
                <a:lnTo>
                  <a:pt x="30" y="1537"/>
                </a:lnTo>
                <a:lnTo>
                  <a:pt x="45" y="1537"/>
                </a:lnTo>
                <a:lnTo>
                  <a:pt x="55" y="1532"/>
                </a:lnTo>
                <a:lnTo>
                  <a:pt x="65" y="1532"/>
                </a:lnTo>
                <a:lnTo>
                  <a:pt x="75" y="1532"/>
                </a:lnTo>
                <a:lnTo>
                  <a:pt x="85" y="1532"/>
                </a:lnTo>
                <a:lnTo>
                  <a:pt x="95" y="1532"/>
                </a:lnTo>
                <a:lnTo>
                  <a:pt x="110" y="1532"/>
                </a:lnTo>
                <a:lnTo>
                  <a:pt x="120" y="1532"/>
                </a:lnTo>
                <a:lnTo>
                  <a:pt x="130" y="1532"/>
                </a:lnTo>
                <a:lnTo>
                  <a:pt x="140" y="1532"/>
                </a:lnTo>
                <a:lnTo>
                  <a:pt x="150" y="1532"/>
                </a:lnTo>
                <a:lnTo>
                  <a:pt x="160" y="1532"/>
                </a:lnTo>
                <a:lnTo>
                  <a:pt x="175" y="1532"/>
                </a:lnTo>
                <a:lnTo>
                  <a:pt x="185" y="1532"/>
                </a:lnTo>
                <a:lnTo>
                  <a:pt x="195" y="1532"/>
                </a:lnTo>
                <a:lnTo>
                  <a:pt x="205" y="1527"/>
                </a:lnTo>
                <a:lnTo>
                  <a:pt x="215" y="1527"/>
                </a:lnTo>
                <a:lnTo>
                  <a:pt x="225" y="1527"/>
                </a:lnTo>
                <a:lnTo>
                  <a:pt x="240" y="1527"/>
                </a:lnTo>
                <a:lnTo>
                  <a:pt x="250" y="1527"/>
                </a:lnTo>
                <a:lnTo>
                  <a:pt x="260" y="1527"/>
                </a:lnTo>
                <a:lnTo>
                  <a:pt x="270" y="1527"/>
                </a:lnTo>
                <a:lnTo>
                  <a:pt x="280" y="1527"/>
                </a:lnTo>
                <a:lnTo>
                  <a:pt x="290" y="1527"/>
                </a:lnTo>
                <a:lnTo>
                  <a:pt x="305" y="1527"/>
                </a:lnTo>
                <a:lnTo>
                  <a:pt x="315" y="1522"/>
                </a:lnTo>
                <a:lnTo>
                  <a:pt x="325" y="1522"/>
                </a:lnTo>
                <a:lnTo>
                  <a:pt x="335" y="1522"/>
                </a:lnTo>
                <a:lnTo>
                  <a:pt x="345" y="1522"/>
                </a:lnTo>
                <a:lnTo>
                  <a:pt x="355" y="1522"/>
                </a:lnTo>
                <a:lnTo>
                  <a:pt x="370" y="1522"/>
                </a:lnTo>
                <a:lnTo>
                  <a:pt x="380" y="1522"/>
                </a:lnTo>
                <a:lnTo>
                  <a:pt x="390" y="1518"/>
                </a:lnTo>
                <a:lnTo>
                  <a:pt x="400" y="1518"/>
                </a:lnTo>
                <a:lnTo>
                  <a:pt x="410" y="1518"/>
                </a:lnTo>
                <a:lnTo>
                  <a:pt x="420" y="1518"/>
                </a:lnTo>
                <a:lnTo>
                  <a:pt x="435" y="1518"/>
                </a:lnTo>
                <a:lnTo>
                  <a:pt x="445" y="1513"/>
                </a:lnTo>
                <a:lnTo>
                  <a:pt x="455" y="1513"/>
                </a:lnTo>
                <a:lnTo>
                  <a:pt x="465" y="1513"/>
                </a:lnTo>
                <a:lnTo>
                  <a:pt x="475" y="1513"/>
                </a:lnTo>
                <a:lnTo>
                  <a:pt x="485" y="1508"/>
                </a:lnTo>
                <a:lnTo>
                  <a:pt x="500" y="1508"/>
                </a:lnTo>
                <a:lnTo>
                  <a:pt x="510" y="1508"/>
                </a:lnTo>
                <a:lnTo>
                  <a:pt x="520" y="1503"/>
                </a:lnTo>
                <a:lnTo>
                  <a:pt x="530" y="1503"/>
                </a:lnTo>
                <a:lnTo>
                  <a:pt x="540" y="1503"/>
                </a:lnTo>
                <a:lnTo>
                  <a:pt x="550" y="1498"/>
                </a:lnTo>
                <a:lnTo>
                  <a:pt x="565" y="1498"/>
                </a:lnTo>
                <a:lnTo>
                  <a:pt x="575" y="1493"/>
                </a:lnTo>
                <a:lnTo>
                  <a:pt x="585" y="1493"/>
                </a:lnTo>
                <a:lnTo>
                  <a:pt x="595" y="1488"/>
                </a:lnTo>
                <a:lnTo>
                  <a:pt x="605" y="1488"/>
                </a:lnTo>
                <a:lnTo>
                  <a:pt x="615" y="1483"/>
                </a:lnTo>
                <a:lnTo>
                  <a:pt x="630" y="1483"/>
                </a:lnTo>
                <a:lnTo>
                  <a:pt x="640" y="1478"/>
                </a:lnTo>
                <a:lnTo>
                  <a:pt x="650" y="1473"/>
                </a:lnTo>
                <a:lnTo>
                  <a:pt x="660" y="1468"/>
                </a:lnTo>
                <a:lnTo>
                  <a:pt x="670" y="1468"/>
                </a:lnTo>
                <a:lnTo>
                  <a:pt x="680" y="1463"/>
                </a:lnTo>
                <a:lnTo>
                  <a:pt x="695" y="1458"/>
                </a:lnTo>
                <a:lnTo>
                  <a:pt x="705" y="1448"/>
                </a:lnTo>
                <a:lnTo>
                  <a:pt x="715" y="1443"/>
                </a:lnTo>
                <a:lnTo>
                  <a:pt x="725" y="1438"/>
                </a:lnTo>
                <a:lnTo>
                  <a:pt x="735" y="1428"/>
                </a:lnTo>
                <a:lnTo>
                  <a:pt x="745" y="1423"/>
                </a:lnTo>
                <a:lnTo>
                  <a:pt x="760" y="1413"/>
                </a:lnTo>
                <a:lnTo>
                  <a:pt x="770" y="1403"/>
                </a:lnTo>
                <a:lnTo>
                  <a:pt x="780" y="1388"/>
                </a:lnTo>
                <a:lnTo>
                  <a:pt x="790" y="1378"/>
                </a:lnTo>
                <a:lnTo>
                  <a:pt x="800" y="1363"/>
                </a:lnTo>
                <a:lnTo>
                  <a:pt x="810" y="1348"/>
                </a:lnTo>
                <a:lnTo>
                  <a:pt x="825" y="1328"/>
                </a:lnTo>
                <a:lnTo>
                  <a:pt x="835" y="1303"/>
                </a:lnTo>
                <a:lnTo>
                  <a:pt x="845" y="1278"/>
                </a:lnTo>
                <a:lnTo>
                  <a:pt x="855" y="1248"/>
                </a:lnTo>
                <a:lnTo>
                  <a:pt x="865" y="1213"/>
                </a:lnTo>
                <a:lnTo>
                  <a:pt x="875" y="1173"/>
                </a:lnTo>
                <a:lnTo>
                  <a:pt x="890" y="1123"/>
                </a:lnTo>
                <a:lnTo>
                  <a:pt x="900" y="1058"/>
                </a:lnTo>
                <a:lnTo>
                  <a:pt x="910" y="984"/>
                </a:lnTo>
                <a:lnTo>
                  <a:pt x="920" y="894"/>
                </a:lnTo>
                <a:lnTo>
                  <a:pt x="930" y="779"/>
                </a:lnTo>
                <a:lnTo>
                  <a:pt x="940" y="639"/>
                </a:lnTo>
                <a:lnTo>
                  <a:pt x="955" y="474"/>
                </a:lnTo>
                <a:lnTo>
                  <a:pt x="965" y="295"/>
                </a:lnTo>
                <a:lnTo>
                  <a:pt x="975" y="130"/>
                </a:lnTo>
                <a:lnTo>
                  <a:pt x="985" y="25"/>
                </a:lnTo>
                <a:lnTo>
                  <a:pt x="995" y="0"/>
                </a:lnTo>
                <a:lnTo>
                  <a:pt x="1005" y="50"/>
                </a:lnTo>
                <a:lnTo>
                  <a:pt x="1020" y="130"/>
                </a:lnTo>
                <a:lnTo>
                  <a:pt x="1030" y="215"/>
                </a:lnTo>
                <a:lnTo>
                  <a:pt x="1040" y="285"/>
                </a:lnTo>
                <a:lnTo>
                  <a:pt x="1050" y="340"/>
                </a:lnTo>
                <a:lnTo>
                  <a:pt x="1060" y="380"/>
                </a:lnTo>
                <a:lnTo>
                  <a:pt x="1070" y="405"/>
                </a:lnTo>
                <a:lnTo>
                  <a:pt x="1085" y="415"/>
                </a:lnTo>
                <a:lnTo>
                  <a:pt x="1095" y="405"/>
                </a:lnTo>
                <a:lnTo>
                  <a:pt x="1105" y="380"/>
                </a:lnTo>
                <a:lnTo>
                  <a:pt x="1115" y="340"/>
                </a:lnTo>
                <a:lnTo>
                  <a:pt x="1125" y="285"/>
                </a:lnTo>
                <a:lnTo>
                  <a:pt x="1135" y="215"/>
                </a:lnTo>
                <a:lnTo>
                  <a:pt x="1145" y="130"/>
                </a:lnTo>
                <a:lnTo>
                  <a:pt x="1160" y="50"/>
                </a:lnTo>
                <a:lnTo>
                  <a:pt x="1170" y="0"/>
                </a:lnTo>
                <a:lnTo>
                  <a:pt x="1180" y="25"/>
                </a:lnTo>
                <a:lnTo>
                  <a:pt x="1190" y="130"/>
                </a:lnTo>
                <a:lnTo>
                  <a:pt x="1200" y="295"/>
                </a:lnTo>
                <a:lnTo>
                  <a:pt x="1210" y="474"/>
                </a:lnTo>
                <a:lnTo>
                  <a:pt x="1225" y="639"/>
                </a:lnTo>
                <a:lnTo>
                  <a:pt x="1235" y="779"/>
                </a:lnTo>
                <a:lnTo>
                  <a:pt x="1245" y="894"/>
                </a:lnTo>
                <a:lnTo>
                  <a:pt x="1255" y="984"/>
                </a:lnTo>
                <a:lnTo>
                  <a:pt x="1265" y="1058"/>
                </a:lnTo>
                <a:lnTo>
                  <a:pt x="1275" y="1123"/>
                </a:lnTo>
                <a:lnTo>
                  <a:pt x="1290" y="1173"/>
                </a:lnTo>
                <a:lnTo>
                  <a:pt x="1300" y="1213"/>
                </a:lnTo>
                <a:lnTo>
                  <a:pt x="1310" y="1248"/>
                </a:lnTo>
                <a:lnTo>
                  <a:pt x="1320" y="1278"/>
                </a:lnTo>
                <a:lnTo>
                  <a:pt x="1330" y="1303"/>
                </a:lnTo>
                <a:lnTo>
                  <a:pt x="1340" y="1328"/>
                </a:lnTo>
                <a:lnTo>
                  <a:pt x="1355" y="1348"/>
                </a:lnTo>
                <a:lnTo>
                  <a:pt x="1365" y="1363"/>
                </a:lnTo>
                <a:lnTo>
                  <a:pt x="1375" y="1378"/>
                </a:lnTo>
                <a:lnTo>
                  <a:pt x="1385" y="1388"/>
                </a:lnTo>
                <a:lnTo>
                  <a:pt x="1395" y="1403"/>
                </a:lnTo>
                <a:lnTo>
                  <a:pt x="1405" y="1413"/>
                </a:lnTo>
                <a:lnTo>
                  <a:pt x="1420" y="1423"/>
                </a:lnTo>
                <a:lnTo>
                  <a:pt x="1430" y="1428"/>
                </a:lnTo>
                <a:lnTo>
                  <a:pt x="1440" y="1438"/>
                </a:lnTo>
                <a:lnTo>
                  <a:pt x="1450" y="1443"/>
                </a:lnTo>
                <a:lnTo>
                  <a:pt x="1460" y="1448"/>
                </a:lnTo>
                <a:lnTo>
                  <a:pt x="1470" y="1458"/>
                </a:lnTo>
                <a:lnTo>
                  <a:pt x="1485" y="1463"/>
                </a:lnTo>
                <a:lnTo>
                  <a:pt x="1495" y="1468"/>
                </a:lnTo>
                <a:lnTo>
                  <a:pt x="1505" y="1468"/>
                </a:lnTo>
                <a:lnTo>
                  <a:pt x="1515" y="1473"/>
                </a:lnTo>
                <a:lnTo>
                  <a:pt x="1525" y="1478"/>
                </a:lnTo>
                <a:lnTo>
                  <a:pt x="1535" y="1483"/>
                </a:lnTo>
                <a:lnTo>
                  <a:pt x="1550" y="1483"/>
                </a:lnTo>
                <a:lnTo>
                  <a:pt x="1560" y="1488"/>
                </a:lnTo>
                <a:lnTo>
                  <a:pt x="1570" y="1488"/>
                </a:lnTo>
                <a:lnTo>
                  <a:pt x="1580" y="1493"/>
                </a:lnTo>
                <a:lnTo>
                  <a:pt x="1590" y="1493"/>
                </a:lnTo>
                <a:lnTo>
                  <a:pt x="1600" y="1498"/>
                </a:lnTo>
                <a:lnTo>
                  <a:pt x="1615" y="1498"/>
                </a:lnTo>
                <a:lnTo>
                  <a:pt x="1625" y="1503"/>
                </a:lnTo>
                <a:lnTo>
                  <a:pt x="1635" y="1503"/>
                </a:lnTo>
                <a:lnTo>
                  <a:pt x="1645" y="1503"/>
                </a:lnTo>
                <a:lnTo>
                  <a:pt x="1655" y="1508"/>
                </a:lnTo>
                <a:lnTo>
                  <a:pt x="1665" y="1508"/>
                </a:lnTo>
                <a:lnTo>
                  <a:pt x="1680" y="1508"/>
                </a:lnTo>
                <a:lnTo>
                  <a:pt x="1690" y="1513"/>
                </a:lnTo>
                <a:lnTo>
                  <a:pt x="1700" y="1513"/>
                </a:lnTo>
                <a:lnTo>
                  <a:pt x="1710" y="1513"/>
                </a:lnTo>
                <a:lnTo>
                  <a:pt x="1720" y="1513"/>
                </a:lnTo>
                <a:lnTo>
                  <a:pt x="1730" y="1518"/>
                </a:lnTo>
                <a:lnTo>
                  <a:pt x="1745" y="1518"/>
                </a:lnTo>
                <a:lnTo>
                  <a:pt x="1755" y="1518"/>
                </a:lnTo>
                <a:lnTo>
                  <a:pt x="1765" y="1518"/>
                </a:lnTo>
                <a:lnTo>
                  <a:pt x="1775" y="1518"/>
                </a:lnTo>
                <a:lnTo>
                  <a:pt x="1785" y="1522"/>
                </a:lnTo>
                <a:lnTo>
                  <a:pt x="1795" y="1522"/>
                </a:lnTo>
                <a:lnTo>
                  <a:pt x="1810" y="1522"/>
                </a:lnTo>
                <a:lnTo>
                  <a:pt x="1820" y="1522"/>
                </a:lnTo>
                <a:lnTo>
                  <a:pt x="1830" y="1522"/>
                </a:lnTo>
                <a:lnTo>
                  <a:pt x="1840" y="1522"/>
                </a:lnTo>
                <a:lnTo>
                  <a:pt x="1850" y="1522"/>
                </a:lnTo>
                <a:lnTo>
                  <a:pt x="1860" y="1527"/>
                </a:lnTo>
                <a:lnTo>
                  <a:pt x="1875" y="1527"/>
                </a:lnTo>
                <a:lnTo>
                  <a:pt x="1885" y="1527"/>
                </a:lnTo>
                <a:lnTo>
                  <a:pt x="1895" y="1527"/>
                </a:lnTo>
                <a:lnTo>
                  <a:pt x="1905" y="1527"/>
                </a:lnTo>
                <a:lnTo>
                  <a:pt x="1915" y="1527"/>
                </a:lnTo>
                <a:lnTo>
                  <a:pt x="1925" y="1527"/>
                </a:lnTo>
                <a:lnTo>
                  <a:pt x="1940" y="1527"/>
                </a:lnTo>
                <a:lnTo>
                  <a:pt x="1950" y="1527"/>
                </a:lnTo>
                <a:lnTo>
                  <a:pt x="1960" y="1527"/>
                </a:lnTo>
                <a:lnTo>
                  <a:pt x="1970" y="1532"/>
                </a:lnTo>
                <a:lnTo>
                  <a:pt x="1980" y="1532"/>
                </a:lnTo>
                <a:lnTo>
                  <a:pt x="1990" y="1532"/>
                </a:lnTo>
                <a:lnTo>
                  <a:pt x="2005" y="1532"/>
                </a:lnTo>
                <a:lnTo>
                  <a:pt x="2015" y="1532"/>
                </a:lnTo>
                <a:lnTo>
                  <a:pt x="2025" y="1532"/>
                </a:lnTo>
                <a:lnTo>
                  <a:pt x="2035" y="1532"/>
                </a:lnTo>
                <a:lnTo>
                  <a:pt x="2045" y="1532"/>
                </a:lnTo>
                <a:lnTo>
                  <a:pt x="2055" y="1532"/>
                </a:lnTo>
                <a:lnTo>
                  <a:pt x="2070" y="1532"/>
                </a:lnTo>
                <a:lnTo>
                  <a:pt x="2080" y="1532"/>
                </a:lnTo>
                <a:lnTo>
                  <a:pt x="2090" y="1532"/>
                </a:lnTo>
                <a:lnTo>
                  <a:pt x="2100" y="1532"/>
                </a:lnTo>
                <a:lnTo>
                  <a:pt x="2110" y="1532"/>
                </a:lnTo>
                <a:lnTo>
                  <a:pt x="2120" y="1537"/>
                </a:lnTo>
                <a:lnTo>
                  <a:pt x="2135" y="1537"/>
                </a:lnTo>
                <a:lnTo>
                  <a:pt x="2145" y="1537"/>
                </a:lnTo>
                <a:lnTo>
                  <a:pt x="2155" y="1537"/>
                </a:lnTo>
                <a:lnTo>
                  <a:pt x="2165" y="1537"/>
                </a:lnTo>
              </a:path>
            </a:pathLst>
          </a:custGeom>
          <a:noFill/>
          <a:ln w="1587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112" name="Freeform 88">
            <a:extLst>
              <a:ext uri="{FF2B5EF4-FFF2-40B4-BE49-F238E27FC236}">
                <a16:creationId xmlns:a16="http://schemas.microsoft.com/office/drawing/2014/main" id="{8F83C39C-2F88-C042-AAF2-DAEFEABCBC18}"/>
              </a:ext>
            </a:extLst>
          </p:cNvPr>
          <p:cNvSpPr>
            <a:spLocks/>
          </p:cNvSpPr>
          <p:nvPr/>
        </p:nvSpPr>
        <p:spPr bwMode="auto">
          <a:xfrm>
            <a:off x="7056439" y="3406776"/>
            <a:ext cx="3436937" cy="2447925"/>
          </a:xfrm>
          <a:custGeom>
            <a:avLst/>
            <a:gdLst>
              <a:gd name="T0" fmla="*/ 30 w 2165"/>
              <a:gd name="T1" fmla="*/ 1493 h 1542"/>
              <a:gd name="T2" fmla="*/ 75 w 2165"/>
              <a:gd name="T3" fmla="*/ 1483 h 1542"/>
              <a:gd name="T4" fmla="*/ 120 w 2165"/>
              <a:gd name="T5" fmla="*/ 1468 h 1542"/>
              <a:gd name="T6" fmla="*/ 160 w 2165"/>
              <a:gd name="T7" fmla="*/ 1448 h 1542"/>
              <a:gd name="T8" fmla="*/ 205 w 2165"/>
              <a:gd name="T9" fmla="*/ 1423 h 1542"/>
              <a:gd name="T10" fmla="*/ 250 w 2165"/>
              <a:gd name="T11" fmla="*/ 1378 h 1542"/>
              <a:gd name="T12" fmla="*/ 290 w 2165"/>
              <a:gd name="T13" fmla="*/ 1303 h 1542"/>
              <a:gd name="T14" fmla="*/ 335 w 2165"/>
              <a:gd name="T15" fmla="*/ 1173 h 1542"/>
              <a:gd name="T16" fmla="*/ 380 w 2165"/>
              <a:gd name="T17" fmla="*/ 894 h 1542"/>
              <a:gd name="T18" fmla="*/ 420 w 2165"/>
              <a:gd name="T19" fmla="*/ 295 h 1542"/>
              <a:gd name="T20" fmla="*/ 465 w 2165"/>
              <a:gd name="T21" fmla="*/ 50 h 1542"/>
              <a:gd name="T22" fmla="*/ 510 w 2165"/>
              <a:gd name="T23" fmla="*/ 340 h 1542"/>
              <a:gd name="T24" fmla="*/ 550 w 2165"/>
              <a:gd name="T25" fmla="*/ 405 h 1542"/>
              <a:gd name="T26" fmla="*/ 595 w 2165"/>
              <a:gd name="T27" fmla="*/ 215 h 1542"/>
              <a:gd name="T28" fmla="*/ 640 w 2165"/>
              <a:gd name="T29" fmla="*/ 25 h 1542"/>
              <a:gd name="T30" fmla="*/ 680 w 2165"/>
              <a:gd name="T31" fmla="*/ 639 h 1542"/>
              <a:gd name="T32" fmla="*/ 725 w 2165"/>
              <a:gd name="T33" fmla="*/ 1058 h 1542"/>
              <a:gd name="T34" fmla="*/ 770 w 2165"/>
              <a:gd name="T35" fmla="*/ 1248 h 1542"/>
              <a:gd name="T36" fmla="*/ 810 w 2165"/>
              <a:gd name="T37" fmla="*/ 1348 h 1542"/>
              <a:gd name="T38" fmla="*/ 855 w 2165"/>
              <a:gd name="T39" fmla="*/ 1403 h 1542"/>
              <a:gd name="T40" fmla="*/ 900 w 2165"/>
              <a:gd name="T41" fmla="*/ 1438 h 1542"/>
              <a:gd name="T42" fmla="*/ 940 w 2165"/>
              <a:gd name="T43" fmla="*/ 1463 h 1542"/>
              <a:gd name="T44" fmla="*/ 985 w 2165"/>
              <a:gd name="T45" fmla="*/ 1478 h 1542"/>
              <a:gd name="T46" fmla="*/ 1030 w 2165"/>
              <a:gd name="T47" fmla="*/ 1488 h 1542"/>
              <a:gd name="T48" fmla="*/ 1070 w 2165"/>
              <a:gd name="T49" fmla="*/ 1498 h 1542"/>
              <a:gd name="T50" fmla="*/ 1115 w 2165"/>
              <a:gd name="T51" fmla="*/ 1508 h 1542"/>
              <a:gd name="T52" fmla="*/ 1160 w 2165"/>
              <a:gd name="T53" fmla="*/ 1513 h 1542"/>
              <a:gd name="T54" fmla="*/ 1200 w 2165"/>
              <a:gd name="T55" fmla="*/ 1518 h 1542"/>
              <a:gd name="T56" fmla="*/ 1245 w 2165"/>
              <a:gd name="T57" fmla="*/ 1522 h 1542"/>
              <a:gd name="T58" fmla="*/ 1290 w 2165"/>
              <a:gd name="T59" fmla="*/ 1522 h 1542"/>
              <a:gd name="T60" fmla="*/ 1330 w 2165"/>
              <a:gd name="T61" fmla="*/ 1527 h 1542"/>
              <a:gd name="T62" fmla="*/ 1375 w 2165"/>
              <a:gd name="T63" fmla="*/ 1527 h 1542"/>
              <a:gd name="T64" fmla="*/ 1420 w 2165"/>
              <a:gd name="T65" fmla="*/ 1527 h 1542"/>
              <a:gd name="T66" fmla="*/ 1460 w 2165"/>
              <a:gd name="T67" fmla="*/ 1532 h 1542"/>
              <a:gd name="T68" fmla="*/ 1505 w 2165"/>
              <a:gd name="T69" fmla="*/ 1532 h 1542"/>
              <a:gd name="T70" fmla="*/ 1550 w 2165"/>
              <a:gd name="T71" fmla="*/ 1532 h 1542"/>
              <a:gd name="T72" fmla="*/ 1590 w 2165"/>
              <a:gd name="T73" fmla="*/ 1537 h 1542"/>
              <a:gd name="T74" fmla="*/ 1635 w 2165"/>
              <a:gd name="T75" fmla="*/ 1537 h 1542"/>
              <a:gd name="T76" fmla="*/ 1680 w 2165"/>
              <a:gd name="T77" fmla="*/ 1537 h 1542"/>
              <a:gd name="T78" fmla="*/ 1720 w 2165"/>
              <a:gd name="T79" fmla="*/ 1537 h 1542"/>
              <a:gd name="T80" fmla="*/ 1765 w 2165"/>
              <a:gd name="T81" fmla="*/ 1537 h 1542"/>
              <a:gd name="T82" fmla="*/ 1810 w 2165"/>
              <a:gd name="T83" fmla="*/ 1537 h 1542"/>
              <a:gd name="T84" fmla="*/ 1850 w 2165"/>
              <a:gd name="T85" fmla="*/ 1537 h 1542"/>
              <a:gd name="T86" fmla="*/ 1895 w 2165"/>
              <a:gd name="T87" fmla="*/ 1542 h 1542"/>
              <a:gd name="T88" fmla="*/ 1940 w 2165"/>
              <a:gd name="T89" fmla="*/ 1542 h 1542"/>
              <a:gd name="T90" fmla="*/ 1980 w 2165"/>
              <a:gd name="T91" fmla="*/ 1542 h 1542"/>
              <a:gd name="T92" fmla="*/ 2025 w 2165"/>
              <a:gd name="T93" fmla="*/ 1542 h 1542"/>
              <a:gd name="T94" fmla="*/ 2070 w 2165"/>
              <a:gd name="T95" fmla="*/ 1542 h 1542"/>
              <a:gd name="T96" fmla="*/ 2110 w 2165"/>
              <a:gd name="T97" fmla="*/ 1542 h 1542"/>
              <a:gd name="T98" fmla="*/ 2155 w 2165"/>
              <a:gd name="T99" fmla="*/ 1542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65" h="1542">
                <a:moveTo>
                  <a:pt x="0" y="1503"/>
                </a:moveTo>
                <a:lnTo>
                  <a:pt x="10" y="1498"/>
                </a:lnTo>
                <a:lnTo>
                  <a:pt x="20" y="1498"/>
                </a:lnTo>
                <a:lnTo>
                  <a:pt x="30" y="1493"/>
                </a:lnTo>
                <a:lnTo>
                  <a:pt x="45" y="1493"/>
                </a:lnTo>
                <a:lnTo>
                  <a:pt x="55" y="1488"/>
                </a:lnTo>
                <a:lnTo>
                  <a:pt x="65" y="1488"/>
                </a:lnTo>
                <a:lnTo>
                  <a:pt x="75" y="1483"/>
                </a:lnTo>
                <a:lnTo>
                  <a:pt x="85" y="1483"/>
                </a:lnTo>
                <a:lnTo>
                  <a:pt x="95" y="1478"/>
                </a:lnTo>
                <a:lnTo>
                  <a:pt x="110" y="1473"/>
                </a:lnTo>
                <a:lnTo>
                  <a:pt x="120" y="1468"/>
                </a:lnTo>
                <a:lnTo>
                  <a:pt x="130" y="1468"/>
                </a:lnTo>
                <a:lnTo>
                  <a:pt x="140" y="1463"/>
                </a:lnTo>
                <a:lnTo>
                  <a:pt x="150" y="1458"/>
                </a:lnTo>
                <a:lnTo>
                  <a:pt x="160" y="1448"/>
                </a:lnTo>
                <a:lnTo>
                  <a:pt x="175" y="1443"/>
                </a:lnTo>
                <a:lnTo>
                  <a:pt x="185" y="1438"/>
                </a:lnTo>
                <a:lnTo>
                  <a:pt x="195" y="1428"/>
                </a:lnTo>
                <a:lnTo>
                  <a:pt x="205" y="1423"/>
                </a:lnTo>
                <a:lnTo>
                  <a:pt x="215" y="1413"/>
                </a:lnTo>
                <a:lnTo>
                  <a:pt x="225" y="1403"/>
                </a:lnTo>
                <a:lnTo>
                  <a:pt x="240" y="1388"/>
                </a:lnTo>
                <a:lnTo>
                  <a:pt x="250" y="1378"/>
                </a:lnTo>
                <a:lnTo>
                  <a:pt x="260" y="1363"/>
                </a:lnTo>
                <a:lnTo>
                  <a:pt x="270" y="1348"/>
                </a:lnTo>
                <a:lnTo>
                  <a:pt x="280" y="1328"/>
                </a:lnTo>
                <a:lnTo>
                  <a:pt x="290" y="1303"/>
                </a:lnTo>
                <a:lnTo>
                  <a:pt x="305" y="1278"/>
                </a:lnTo>
                <a:lnTo>
                  <a:pt x="315" y="1248"/>
                </a:lnTo>
                <a:lnTo>
                  <a:pt x="325" y="1213"/>
                </a:lnTo>
                <a:lnTo>
                  <a:pt x="335" y="1173"/>
                </a:lnTo>
                <a:lnTo>
                  <a:pt x="345" y="1123"/>
                </a:lnTo>
                <a:lnTo>
                  <a:pt x="355" y="1058"/>
                </a:lnTo>
                <a:lnTo>
                  <a:pt x="370" y="984"/>
                </a:lnTo>
                <a:lnTo>
                  <a:pt x="380" y="894"/>
                </a:lnTo>
                <a:lnTo>
                  <a:pt x="390" y="779"/>
                </a:lnTo>
                <a:lnTo>
                  <a:pt x="400" y="639"/>
                </a:lnTo>
                <a:lnTo>
                  <a:pt x="410" y="474"/>
                </a:lnTo>
                <a:lnTo>
                  <a:pt x="420" y="295"/>
                </a:lnTo>
                <a:lnTo>
                  <a:pt x="435" y="130"/>
                </a:lnTo>
                <a:lnTo>
                  <a:pt x="445" y="25"/>
                </a:lnTo>
                <a:lnTo>
                  <a:pt x="455" y="0"/>
                </a:lnTo>
                <a:lnTo>
                  <a:pt x="465" y="50"/>
                </a:lnTo>
                <a:lnTo>
                  <a:pt x="475" y="130"/>
                </a:lnTo>
                <a:lnTo>
                  <a:pt x="485" y="215"/>
                </a:lnTo>
                <a:lnTo>
                  <a:pt x="500" y="285"/>
                </a:lnTo>
                <a:lnTo>
                  <a:pt x="510" y="340"/>
                </a:lnTo>
                <a:lnTo>
                  <a:pt x="520" y="380"/>
                </a:lnTo>
                <a:lnTo>
                  <a:pt x="530" y="405"/>
                </a:lnTo>
                <a:lnTo>
                  <a:pt x="540" y="415"/>
                </a:lnTo>
                <a:lnTo>
                  <a:pt x="550" y="405"/>
                </a:lnTo>
                <a:lnTo>
                  <a:pt x="565" y="380"/>
                </a:lnTo>
                <a:lnTo>
                  <a:pt x="575" y="340"/>
                </a:lnTo>
                <a:lnTo>
                  <a:pt x="585" y="285"/>
                </a:lnTo>
                <a:lnTo>
                  <a:pt x="595" y="215"/>
                </a:lnTo>
                <a:lnTo>
                  <a:pt x="605" y="130"/>
                </a:lnTo>
                <a:lnTo>
                  <a:pt x="615" y="50"/>
                </a:lnTo>
                <a:lnTo>
                  <a:pt x="630" y="0"/>
                </a:lnTo>
                <a:lnTo>
                  <a:pt x="640" y="25"/>
                </a:lnTo>
                <a:lnTo>
                  <a:pt x="650" y="130"/>
                </a:lnTo>
                <a:lnTo>
                  <a:pt x="660" y="295"/>
                </a:lnTo>
                <a:lnTo>
                  <a:pt x="670" y="474"/>
                </a:lnTo>
                <a:lnTo>
                  <a:pt x="680" y="639"/>
                </a:lnTo>
                <a:lnTo>
                  <a:pt x="695" y="779"/>
                </a:lnTo>
                <a:lnTo>
                  <a:pt x="705" y="894"/>
                </a:lnTo>
                <a:lnTo>
                  <a:pt x="715" y="984"/>
                </a:lnTo>
                <a:lnTo>
                  <a:pt x="725" y="1058"/>
                </a:lnTo>
                <a:lnTo>
                  <a:pt x="735" y="1123"/>
                </a:lnTo>
                <a:lnTo>
                  <a:pt x="745" y="1173"/>
                </a:lnTo>
                <a:lnTo>
                  <a:pt x="760" y="1213"/>
                </a:lnTo>
                <a:lnTo>
                  <a:pt x="770" y="1248"/>
                </a:lnTo>
                <a:lnTo>
                  <a:pt x="780" y="1278"/>
                </a:lnTo>
                <a:lnTo>
                  <a:pt x="790" y="1303"/>
                </a:lnTo>
                <a:lnTo>
                  <a:pt x="800" y="1328"/>
                </a:lnTo>
                <a:lnTo>
                  <a:pt x="810" y="1348"/>
                </a:lnTo>
                <a:lnTo>
                  <a:pt x="825" y="1363"/>
                </a:lnTo>
                <a:lnTo>
                  <a:pt x="835" y="1378"/>
                </a:lnTo>
                <a:lnTo>
                  <a:pt x="845" y="1388"/>
                </a:lnTo>
                <a:lnTo>
                  <a:pt x="855" y="1403"/>
                </a:lnTo>
                <a:lnTo>
                  <a:pt x="865" y="1413"/>
                </a:lnTo>
                <a:lnTo>
                  <a:pt x="875" y="1423"/>
                </a:lnTo>
                <a:lnTo>
                  <a:pt x="890" y="1428"/>
                </a:lnTo>
                <a:lnTo>
                  <a:pt x="900" y="1438"/>
                </a:lnTo>
                <a:lnTo>
                  <a:pt x="910" y="1443"/>
                </a:lnTo>
                <a:lnTo>
                  <a:pt x="920" y="1448"/>
                </a:lnTo>
                <a:lnTo>
                  <a:pt x="930" y="1458"/>
                </a:lnTo>
                <a:lnTo>
                  <a:pt x="940" y="1463"/>
                </a:lnTo>
                <a:lnTo>
                  <a:pt x="955" y="1468"/>
                </a:lnTo>
                <a:lnTo>
                  <a:pt x="965" y="1468"/>
                </a:lnTo>
                <a:lnTo>
                  <a:pt x="975" y="1473"/>
                </a:lnTo>
                <a:lnTo>
                  <a:pt x="985" y="1478"/>
                </a:lnTo>
                <a:lnTo>
                  <a:pt x="995" y="1483"/>
                </a:lnTo>
                <a:lnTo>
                  <a:pt x="1005" y="1483"/>
                </a:lnTo>
                <a:lnTo>
                  <a:pt x="1020" y="1488"/>
                </a:lnTo>
                <a:lnTo>
                  <a:pt x="1030" y="1488"/>
                </a:lnTo>
                <a:lnTo>
                  <a:pt x="1040" y="1493"/>
                </a:lnTo>
                <a:lnTo>
                  <a:pt x="1050" y="1493"/>
                </a:lnTo>
                <a:lnTo>
                  <a:pt x="1060" y="1498"/>
                </a:lnTo>
                <a:lnTo>
                  <a:pt x="1070" y="1498"/>
                </a:lnTo>
                <a:lnTo>
                  <a:pt x="1085" y="1503"/>
                </a:lnTo>
                <a:lnTo>
                  <a:pt x="1095" y="1503"/>
                </a:lnTo>
                <a:lnTo>
                  <a:pt x="1105" y="1503"/>
                </a:lnTo>
                <a:lnTo>
                  <a:pt x="1115" y="1508"/>
                </a:lnTo>
                <a:lnTo>
                  <a:pt x="1125" y="1508"/>
                </a:lnTo>
                <a:lnTo>
                  <a:pt x="1135" y="1508"/>
                </a:lnTo>
                <a:lnTo>
                  <a:pt x="1145" y="1513"/>
                </a:lnTo>
                <a:lnTo>
                  <a:pt x="1160" y="1513"/>
                </a:lnTo>
                <a:lnTo>
                  <a:pt x="1170" y="1513"/>
                </a:lnTo>
                <a:lnTo>
                  <a:pt x="1180" y="1513"/>
                </a:lnTo>
                <a:lnTo>
                  <a:pt x="1190" y="1518"/>
                </a:lnTo>
                <a:lnTo>
                  <a:pt x="1200" y="1518"/>
                </a:lnTo>
                <a:lnTo>
                  <a:pt x="1210" y="1518"/>
                </a:lnTo>
                <a:lnTo>
                  <a:pt x="1225" y="1518"/>
                </a:lnTo>
                <a:lnTo>
                  <a:pt x="1235" y="1518"/>
                </a:lnTo>
                <a:lnTo>
                  <a:pt x="1245" y="1522"/>
                </a:lnTo>
                <a:lnTo>
                  <a:pt x="1255" y="1522"/>
                </a:lnTo>
                <a:lnTo>
                  <a:pt x="1265" y="1522"/>
                </a:lnTo>
                <a:lnTo>
                  <a:pt x="1275" y="1522"/>
                </a:lnTo>
                <a:lnTo>
                  <a:pt x="1290" y="1522"/>
                </a:lnTo>
                <a:lnTo>
                  <a:pt x="1300" y="1522"/>
                </a:lnTo>
                <a:lnTo>
                  <a:pt x="1310" y="1522"/>
                </a:lnTo>
                <a:lnTo>
                  <a:pt x="1320" y="1527"/>
                </a:lnTo>
                <a:lnTo>
                  <a:pt x="1330" y="1527"/>
                </a:lnTo>
                <a:lnTo>
                  <a:pt x="1340" y="1527"/>
                </a:lnTo>
                <a:lnTo>
                  <a:pt x="1355" y="1527"/>
                </a:lnTo>
                <a:lnTo>
                  <a:pt x="1365" y="1527"/>
                </a:lnTo>
                <a:lnTo>
                  <a:pt x="1375" y="1527"/>
                </a:lnTo>
                <a:lnTo>
                  <a:pt x="1385" y="1527"/>
                </a:lnTo>
                <a:lnTo>
                  <a:pt x="1395" y="1527"/>
                </a:lnTo>
                <a:lnTo>
                  <a:pt x="1405" y="1527"/>
                </a:lnTo>
                <a:lnTo>
                  <a:pt x="1420" y="1527"/>
                </a:lnTo>
                <a:lnTo>
                  <a:pt x="1430" y="1532"/>
                </a:lnTo>
                <a:lnTo>
                  <a:pt x="1440" y="1532"/>
                </a:lnTo>
                <a:lnTo>
                  <a:pt x="1450" y="1532"/>
                </a:lnTo>
                <a:lnTo>
                  <a:pt x="1460" y="1532"/>
                </a:lnTo>
                <a:lnTo>
                  <a:pt x="1470" y="1532"/>
                </a:lnTo>
                <a:lnTo>
                  <a:pt x="1485" y="1532"/>
                </a:lnTo>
                <a:lnTo>
                  <a:pt x="1495" y="1532"/>
                </a:lnTo>
                <a:lnTo>
                  <a:pt x="1505" y="1532"/>
                </a:lnTo>
                <a:lnTo>
                  <a:pt x="1515" y="1532"/>
                </a:lnTo>
                <a:lnTo>
                  <a:pt x="1525" y="1532"/>
                </a:lnTo>
                <a:lnTo>
                  <a:pt x="1535" y="1532"/>
                </a:lnTo>
                <a:lnTo>
                  <a:pt x="1550" y="1532"/>
                </a:lnTo>
                <a:lnTo>
                  <a:pt x="1560" y="1532"/>
                </a:lnTo>
                <a:lnTo>
                  <a:pt x="1570" y="1532"/>
                </a:lnTo>
                <a:lnTo>
                  <a:pt x="1580" y="1537"/>
                </a:lnTo>
                <a:lnTo>
                  <a:pt x="1590" y="1537"/>
                </a:lnTo>
                <a:lnTo>
                  <a:pt x="1600" y="1537"/>
                </a:lnTo>
                <a:lnTo>
                  <a:pt x="1615" y="1537"/>
                </a:lnTo>
                <a:lnTo>
                  <a:pt x="1625" y="1537"/>
                </a:lnTo>
                <a:lnTo>
                  <a:pt x="1635" y="1537"/>
                </a:lnTo>
                <a:lnTo>
                  <a:pt x="1645" y="1537"/>
                </a:lnTo>
                <a:lnTo>
                  <a:pt x="1655" y="1537"/>
                </a:lnTo>
                <a:lnTo>
                  <a:pt x="1665" y="1537"/>
                </a:lnTo>
                <a:lnTo>
                  <a:pt x="1680" y="1537"/>
                </a:lnTo>
                <a:lnTo>
                  <a:pt x="1690" y="1537"/>
                </a:lnTo>
                <a:lnTo>
                  <a:pt x="1700" y="1537"/>
                </a:lnTo>
                <a:lnTo>
                  <a:pt x="1710" y="1537"/>
                </a:lnTo>
                <a:lnTo>
                  <a:pt x="1720" y="1537"/>
                </a:lnTo>
                <a:lnTo>
                  <a:pt x="1730" y="1537"/>
                </a:lnTo>
                <a:lnTo>
                  <a:pt x="1745" y="1537"/>
                </a:lnTo>
                <a:lnTo>
                  <a:pt x="1755" y="1537"/>
                </a:lnTo>
                <a:lnTo>
                  <a:pt x="1765" y="1537"/>
                </a:lnTo>
                <a:lnTo>
                  <a:pt x="1775" y="1537"/>
                </a:lnTo>
                <a:lnTo>
                  <a:pt x="1785" y="1537"/>
                </a:lnTo>
                <a:lnTo>
                  <a:pt x="1795" y="1537"/>
                </a:lnTo>
                <a:lnTo>
                  <a:pt x="1810" y="1537"/>
                </a:lnTo>
                <a:lnTo>
                  <a:pt x="1820" y="1537"/>
                </a:lnTo>
                <a:lnTo>
                  <a:pt x="1830" y="1537"/>
                </a:lnTo>
                <a:lnTo>
                  <a:pt x="1840" y="1537"/>
                </a:lnTo>
                <a:lnTo>
                  <a:pt x="1850" y="1537"/>
                </a:lnTo>
                <a:lnTo>
                  <a:pt x="1860" y="1537"/>
                </a:lnTo>
                <a:lnTo>
                  <a:pt x="1875" y="1537"/>
                </a:lnTo>
                <a:lnTo>
                  <a:pt x="1885" y="1542"/>
                </a:lnTo>
                <a:lnTo>
                  <a:pt x="1895" y="1542"/>
                </a:lnTo>
                <a:lnTo>
                  <a:pt x="1905" y="1542"/>
                </a:lnTo>
                <a:lnTo>
                  <a:pt x="1915" y="1542"/>
                </a:lnTo>
                <a:lnTo>
                  <a:pt x="1925" y="1542"/>
                </a:lnTo>
                <a:lnTo>
                  <a:pt x="1940" y="1542"/>
                </a:lnTo>
                <a:lnTo>
                  <a:pt x="1950" y="1542"/>
                </a:lnTo>
                <a:lnTo>
                  <a:pt x="1960" y="1542"/>
                </a:lnTo>
                <a:lnTo>
                  <a:pt x="1970" y="1542"/>
                </a:lnTo>
                <a:lnTo>
                  <a:pt x="1980" y="1542"/>
                </a:lnTo>
                <a:lnTo>
                  <a:pt x="1990" y="1542"/>
                </a:lnTo>
                <a:lnTo>
                  <a:pt x="2005" y="1542"/>
                </a:lnTo>
                <a:lnTo>
                  <a:pt x="2015" y="1542"/>
                </a:lnTo>
                <a:lnTo>
                  <a:pt x="2025" y="1542"/>
                </a:lnTo>
                <a:lnTo>
                  <a:pt x="2035" y="1542"/>
                </a:lnTo>
                <a:lnTo>
                  <a:pt x="2045" y="1542"/>
                </a:lnTo>
                <a:lnTo>
                  <a:pt x="2055" y="1542"/>
                </a:lnTo>
                <a:lnTo>
                  <a:pt x="2070" y="1542"/>
                </a:lnTo>
                <a:lnTo>
                  <a:pt x="2080" y="1542"/>
                </a:lnTo>
                <a:lnTo>
                  <a:pt x="2090" y="1542"/>
                </a:lnTo>
                <a:lnTo>
                  <a:pt x="2100" y="1542"/>
                </a:lnTo>
                <a:lnTo>
                  <a:pt x="2110" y="1542"/>
                </a:lnTo>
                <a:lnTo>
                  <a:pt x="2120" y="1542"/>
                </a:lnTo>
                <a:lnTo>
                  <a:pt x="2135" y="1542"/>
                </a:lnTo>
                <a:lnTo>
                  <a:pt x="2145" y="1542"/>
                </a:lnTo>
                <a:lnTo>
                  <a:pt x="2155" y="1542"/>
                </a:lnTo>
                <a:lnTo>
                  <a:pt x="2165" y="1542"/>
                </a:lnTo>
              </a:path>
            </a:pathLst>
          </a:custGeom>
          <a:noFill/>
          <a:ln w="15875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113" name="Freeform 89">
            <a:extLst>
              <a:ext uri="{FF2B5EF4-FFF2-40B4-BE49-F238E27FC236}">
                <a16:creationId xmlns:a16="http://schemas.microsoft.com/office/drawing/2014/main" id="{D9665CF1-1103-8C4B-A2DF-EEAF9FD01E53}"/>
              </a:ext>
            </a:extLst>
          </p:cNvPr>
          <p:cNvSpPr>
            <a:spLocks/>
          </p:cNvSpPr>
          <p:nvPr/>
        </p:nvSpPr>
        <p:spPr bwMode="auto">
          <a:xfrm>
            <a:off x="7056439" y="3406776"/>
            <a:ext cx="3436937" cy="2447925"/>
          </a:xfrm>
          <a:custGeom>
            <a:avLst/>
            <a:gdLst>
              <a:gd name="T0" fmla="*/ 30 w 2165"/>
              <a:gd name="T1" fmla="*/ 1542 h 1542"/>
              <a:gd name="T2" fmla="*/ 75 w 2165"/>
              <a:gd name="T3" fmla="*/ 1542 h 1542"/>
              <a:gd name="T4" fmla="*/ 120 w 2165"/>
              <a:gd name="T5" fmla="*/ 1542 h 1542"/>
              <a:gd name="T6" fmla="*/ 160 w 2165"/>
              <a:gd name="T7" fmla="*/ 1542 h 1542"/>
              <a:gd name="T8" fmla="*/ 205 w 2165"/>
              <a:gd name="T9" fmla="*/ 1542 h 1542"/>
              <a:gd name="T10" fmla="*/ 250 w 2165"/>
              <a:gd name="T11" fmla="*/ 1542 h 1542"/>
              <a:gd name="T12" fmla="*/ 290 w 2165"/>
              <a:gd name="T13" fmla="*/ 1537 h 1542"/>
              <a:gd name="T14" fmla="*/ 335 w 2165"/>
              <a:gd name="T15" fmla="*/ 1537 h 1542"/>
              <a:gd name="T16" fmla="*/ 380 w 2165"/>
              <a:gd name="T17" fmla="*/ 1537 h 1542"/>
              <a:gd name="T18" fmla="*/ 420 w 2165"/>
              <a:gd name="T19" fmla="*/ 1537 h 1542"/>
              <a:gd name="T20" fmla="*/ 465 w 2165"/>
              <a:gd name="T21" fmla="*/ 1537 h 1542"/>
              <a:gd name="T22" fmla="*/ 510 w 2165"/>
              <a:gd name="T23" fmla="*/ 1537 h 1542"/>
              <a:gd name="T24" fmla="*/ 550 w 2165"/>
              <a:gd name="T25" fmla="*/ 1537 h 1542"/>
              <a:gd name="T26" fmla="*/ 595 w 2165"/>
              <a:gd name="T27" fmla="*/ 1532 h 1542"/>
              <a:gd name="T28" fmla="*/ 640 w 2165"/>
              <a:gd name="T29" fmla="*/ 1532 h 1542"/>
              <a:gd name="T30" fmla="*/ 680 w 2165"/>
              <a:gd name="T31" fmla="*/ 1532 h 1542"/>
              <a:gd name="T32" fmla="*/ 725 w 2165"/>
              <a:gd name="T33" fmla="*/ 1532 h 1542"/>
              <a:gd name="T34" fmla="*/ 770 w 2165"/>
              <a:gd name="T35" fmla="*/ 1527 h 1542"/>
              <a:gd name="T36" fmla="*/ 810 w 2165"/>
              <a:gd name="T37" fmla="*/ 1527 h 1542"/>
              <a:gd name="T38" fmla="*/ 855 w 2165"/>
              <a:gd name="T39" fmla="*/ 1522 h 1542"/>
              <a:gd name="T40" fmla="*/ 900 w 2165"/>
              <a:gd name="T41" fmla="*/ 1522 h 1542"/>
              <a:gd name="T42" fmla="*/ 940 w 2165"/>
              <a:gd name="T43" fmla="*/ 1518 h 1542"/>
              <a:gd name="T44" fmla="*/ 985 w 2165"/>
              <a:gd name="T45" fmla="*/ 1513 h 1542"/>
              <a:gd name="T46" fmla="*/ 1030 w 2165"/>
              <a:gd name="T47" fmla="*/ 1508 h 1542"/>
              <a:gd name="T48" fmla="*/ 1070 w 2165"/>
              <a:gd name="T49" fmla="*/ 1503 h 1542"/>
              <a:gd name="T50" fmla="*/ 1115 w 2165"/>
              <a:gd name="T51" fmla="*/ 1493 h 1542"/>
              <a:gd name="T52" fmla="*/ 1160 w 2165"/>
              <a:gd name="T53" fmla="*/ 1483 h 1542"/>
              <a:gd name="T54" fmla="*/ 1200 w 2165"/>
              <a:gd name="T55" fmla="*/ 1468 h 1542"/>
              <a:gd name="T56" fmla="*/ 1245 w 2165"/>
              <a:gd name="T57" fmla="*/ 1448 h 1542"/>
              <a:gd name="T58" fmla="*/ 1290 w 2165"/>
              <a:gd name="T59" fmla="*/ 1423 h 1542"/>
              <a:gd name="T60" fmla="*/ 1330 w 2165"/>
              <a:gd name="T61" fmla="*/ 1378 h 1542"/>
              <a:gd name="T62" fmla="*/ 1375 w 2165"/>
              <a:gd name="T63" fmla="*/ 1303 h 1542"/>
              <a:gd name="T64" fmla="*/ 1420 w 2165"/>
              <a:gd name="T65" fmla="*/ 1173 h 1542"/>
              <a:gd name="T66" fmla="*/ 1460 w 2165"/>
              <a:gd name="T67" fmla="*/ 894 h 1542"/>
              <a:gd name="T68" fmla="*/ 1505 w 2165"/>
              <a:gd name="T69" fmla="*/ 295 h 1542"/>
              <a:gd name="T70" fmla="*/ 1550 w 2165"/>
              <a:gd name="T71" fmla="*/ 50 h 1542"/>
              <a:gd name="T72" fmla="*/ 1590 w 2165"/>
              <a:gd name="T73" fmla="*/ 340 h 1542"/>
              <a:gd name="T74" fmla="*/ 1635 w 2165"/>
              <a:gd name="T75" fmla="*/ 405 h 1542"/>
              <a:gd name="T76" fmla="*/ 1680 w 2165"/>
              <a:gd name="T77" fmla="*/ 215 h 1542"/>
              <a:gd name="T78" fmla="*/ 1720 w 2165"/>
              <a:gd name="T79" fmla="*/ 25 h 1542"/>
              <a:gd name="T80" fmla="*/ 1765 w 2165"/>
              <a:gd name="T81" fmla="*/ 639 h 1542"/>
              <a:gd name="T82" fmla="*/ 1810 w 2165"/>
              <a:gd name="T83" fmla="*/ 1058 h 1542"/>
              <a:gd name="T84" fmla="*/ 1850 w 2165"/>
              <a:gd name="T85" fmla="*/ 1248 h 1542"/>
              <a:gd name="T86" fmla="*/ 1895 w 2165"/>
              <a:gd name="T87" fmla="*/ 1348 h 1542"/>
              <a:gd name="T88" fmla="*/ 1940 w 2165"/>
              <a:gd name="T89" fmla="*/ 1403 h 1542"/>
              <a:gd name="T90" fmla="*/ 1980 w 2165"/>
              <a:gd name="T91" fmla="*/ 1438 h 1542"/>
              <a:gd name="T92" fmla="*/ 2025 w 2165"/>
              <a:gd name="T93" fmla="*/ 1463 h 1542"/>
              <a:gd name="T94" fmla="*/ 2070 w 2165"/>
              <a:gd name="T95" fmla="*/ 1478 h 1542"/>
              <a:gd name="T96" fmla="*/ 2110 w 2165"/>
              <a:gd name="T97" fmla="*/ 1488 h 1542"/>
              <a:gd name="T98" fmla="*/ 2155 w 2165"/>
              <a:gd name="T99" fmla="*/ 1498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65" h="1542">
                <a:moveTo>
                  <a:pt x="0" y="1542"/>
                </a:moveTo>
                <a:lnTo>
                  <a:pt x="10" y="1542"/>
                </a:lnTo>
                <a:lnTo>
                  <a:pt x="20" y="1542"/>
                </a:lnTo>
                <a:lnTo>
                  <a:pt x="30" y="1542"/>
                </a:lnTo>
                <a:lnTo>
                  <a:pt x="45" y="1542"/>
                </a:lnTo>
                <a:lnTo>
                  <a:pt x="55" y="1542"/>
                </a:lnTo>
                <a:lnTo>
                  <a:pt x="65" y="1542"/>
                </a:lnTo>
                <a:lnTo>
                  <a:pt x="75" y="1542"/>
                </a:lnTo>
                <a:lnTo>
                  <a:pt x="85" y="1542"/>
                </a:lnTo>
                <a:lnTo>
                  <a:pt x="95" y="1542"/>
                </a:lnTo>
                <a:lnTo>
                  <a:pt x="110" y="1542"/>
                </a:lnTo>
                <a:lnTo>
                  <a:pt x="120" y="1542"/>
                </a:lnTo>
                <a:lnTo>
                  <a:pt x="130" y="1542"/>
                </a:lnTo>
                <a:lnTo>
                  <a:pt x="140" y="1542"/>
                </a:lnTo>
                <a:lnTo>
                  <a:pt x="150" y="1542"/>
                </a:lnTo>
                <a:lnTo>
                  <a:pt x="160" y="1542"/>
                </a:lnTo>
                <a:lnTo>
                  <a:pt x="175" y="1542"/>
                </a:lnTo>
                <a:lnTo>
                  <a:pt x="185" y="1542"/>
                </a:lnTo>
                <a:lnTo>
                  <a:pt x="195" y="1542"/>
                </a:lnTo>
                <a:lnTo>
                  <a:pt x="205" y="1542"/>
                </a:lnTo>
                <a:lnTo>
                  <a:pt x="215" y="1542"/>
                </a:lnTo>
                <a:lnTo>
                  <a:pt x="225" y="1542"/>
                </a:lnTo>
                <a:lnTo>
                  <a:pt x="240" y="1542"/>
                </a:lnTo>
                <a:lnTo>
                  <a:pt x="250" y="1542"/>
                </a:lnTo>
                <a:lnTo>
                  <a:pt x="260" y="1542"/>
                </a:lnTo>
                <a:lnTo>
                  <a:pt x="270" y="1542"/>
                </a:lnTo>
                <a:lnTo>
                  <a:pt x="280" y="1542"/>
                </a:lnTo>
                <a:lnTo>
                  <a:pt x="290" y="1537"/>
                </a:lnTo>
                <a:lnTo>
                  <a:pt x="305" y="1537"/>
                </a:lnTo>
                <a:lnTo>
                  <a:pt x="315" y="1537"/>
                </a:lnTo>
                <a:lnTo>
                  <a:pt x="325" y="1537"/>
                </a:lnTo>
                <a:lnTo>
                  <a:pt x="335" y="1537"/>
                </a:lnTo>
                <a:lnTo>
                  <a:pt x="345" y="1537"/>
                </a:lnTo>
                <a:lnTo>
                  <a:pt x="355" y="1537"/>
                </a:lnTo>
                <a:lnTo>
                  <a:pt x="370" y="1537"/>
                </a:lnTo>
                <a:lnTo>
                  <a:pt x="380" y="1537"/>
                </a:lnTo>
                <a:lnTo>
                  <a:pt x="390" y="1537"/>
                </a:lnTo>
                <a:lnTo>
                  <a:pt x="400" y="1537"/>
                </a:lnTo>
                <a:lnTo>
                  <a:pt x="410" y="1537"/>
                </a:lnTo>
                <a:lnTo>
                  <a:pt x="420" y="1537"/>
                </a:lnTo>
                <a:lnTo>
                  <a:pt x="435" y="1537"/>
                </a:lnTo>
                <a:lnTo>
                  <a:pt x="445" y="1537"/>
                </a:lnTo>
                <a:lnTo>
                  <a:pt x="455" y="1537"/>
                </a:lnTo>
                <a:lnTo>
                  <a:pt x="465" y="1537"/>
                </a:lnTo>
                <a:lnTo>
                  <a:pt x="475" y="1537"/>
                </a:lnTo>
                <a:lnTo>
                  <a:pt x="485" y="1537"/>
                </a:lnTo>
                <a:lnTo>
                  <a:pt x="500" y="1537"/>
                </a:lnTo>
                <a:lnTo>
                  <a:pt x="510" y="1537"/>
                </a:lnTo>
                <a:lnTo>
                  <a:pt x="520" y="1537"/>
                </a:lnTo>
                <a:lnTo>
                  <a:pt x="530" y="1537"/>
                </a:lnTo>
                <a:lnTo>
                  <a:pt x="540" y="1537"/>
                </a:lnTo>
                <a:lnTo>
                  <a:pt x="550" y="1537"/>
                </a:lnTo>
                <a:lnTo>
                  <a:pt x="565" y="1537"/>
                </a:lnTo>
                <a:lnTo>
                  <a:pt x="575" y="1537"/>
                </a:lnTo>
                <a:lnTo>
                  <a:pt x="585" y="1537"/>
                </a:lnTo>
                <a:lnTo>
                  <a:pt x="595" y="1532"/>
                </a:lnTo>
                <a:lnTo>
                  <a:pt x="605" y="1532"/>
                </a:lnTo>
                <a:lnTo>
                  <a:pt x="615" y="1532"/>
                </a:lnTo>
                <a:lnTo>
                  <a:pt x="630" y="1532"/>
                </a:lnTo>
                <a:lnTo>
                  <a:pt x="640" y="1532"/>
                </a:lnTo>
                <a:lnTo>
                  <a:pt x="650" y="1532"/>
                </a:lnTo>
                <a:lnTo>
                  <a:pt x="660" y="1532"/>
                </a:lnTo>
                <a:lnTo>
                  <a:pt x="670" y="1532"/>
                </a:lnTo>
                <a:lnTo>
                  <a:pt x="680" y="1532"/>
                </a:lnTo>
                <a:lnTo>
                  <a:pt x="695" y="1532"/>
                </a:lnTo>
                <a:lnTo>
                  <a:pt x="705" y="1532"/>
                </a:lnTo>
                <a:lnTo>
                  <a:pt x="715" y="1532"/>
                </a:lnTo>
                <a:lnTo>
                  <a:pt x="725" y="1532"/>
                </a:lnTo>
                <a:lnTo>
                  <a:pt x="735" y="1532"/>
                </a:lnTo>
                <a:lnTo>
                  <a:pt x="745" y="1527"/>
                </a:lnTo>
                <a:lnTo>
                  <a:pt x="760" y="1527"/>
                </a:lnTo>
                <a:lnTo>
                  <a:pt x="770" y="1527"/>
                </a:lnTo>
                <a:lnTo>
                  <a:pt x="780" y="1527"/>
                </a:lnTo>
                <a:lnTo>
                  <a:pt x="790" y="1527"/>
                </a:lnTo>
                <a:lnTo>
                  <a:pt x="800" y="1527"/>
                </a:lnTo>
                <a:lnTo>
                  <a:pt x="810" y="1527"/>
                </a:lnTo>
                <a:lnTo>
                  <a:pt x="825" y="1527"/>
                </a:lnTo>
                <a:lnTo>
                  <a:pt x="835" y="1527"/>
                </a:lnTo>
                <a:lnTo>
                  <a:pt x="845" y="1527"/>
                </a:lnTo>
                <a:lnTo>
                  <a:pt x="855" y="1522"/>
                </a:lnTo>
                <a:lnTo>
                  <a:pt x="865" y="1522"/>
                </a:lnTo>
                <a:lnTo>
                  <a:pt x="875" y="1522"/>
                </a:lnTo>
                <a:lnTo>
                  <a:pt x="890" y="1522"/>
                </a:lnTo>
                <a:lnTo>
                  <a:pt x="900" y="1522"/>
                </a:lnTo>
                <a:lnTo>
                  <a:pt x="910" y="1522"/>
                </a:lnTo>
                <a:lnTo>
                  <a:pt x="920" y="1522"/>
                </a:lnTo>
                <a:lnTo>
                  <a:pt x="930" y="1518"/>
                </a:lnTo>
                <a:lnTo>
                  <a:pt x="940" y="1518"/>
                </a:lnTo>
                <a:lnTo>
                  <a:pt x="955" y="1518"/>
                </a:lnTo>
                <a:lnTo>
                  <a:pt x="965" y="1518"/>
                </a:lnTo>
                <a:lnTo>
                  <a:pt x="975" y="1518"/>
                </a:lnTo>
                <a:lnTo>
                  <a:pt x="985" y="1513"/>
                </a:lnTo>
                <a:lnTo>
                  <a:pt x="995" y="1513"/>
                </a:lnTo>
                <a:lnTo>
                  <a:pt x="1005" y="1513"/>
                </a:lnTo>
                <a:lnTo>
                  <a:pt x="1020" y="1513"/>
                </a:lnTo>
                <a:lnTo>
                  <a:pt x="1030" y="1508"/>
                </a:lnTo>
                <a:lnTo>
                  <a:pt x="1040" y="1508"/>
                </a:lnTo>
                <a:lnTo>
                  <a:pt x="1050" y="1508"/>
                </a:lnTo>
                <a:lnTo>
                  <a:pt x="1060" y="1503"/>
                </a:lnTo>
                <a:lnTo>
                  <a:pt x="1070" y="1503"/>
                </a:lnTo>
                <a:lnTo>
                  <a:pt x="1085" y="1503"/>
                </a:lnTo>
                <a:lnTo>
                  <a:pt x="1095" y="1498"/>
                </a:lnTo>
                <a:lnTo>
                  <a:pt x="1105" y="1498"/>
                </a:lnTo>
                <a:lnTo>
                  <a:pt x="1115" y="1493"/>
                </a:lnTo>
                <a:lnTo>
                  <a:pt x="1125" y="1493"/>
                </a:lnTo>
                <a:lnTo>
                  <a:pt x="1135" y="1488"/>
                </a:lnTo>
                <a:lnTo>
                  <a:pt x="1145" y="1488"/>
                </a:lnTo>
                <a:lnTo>
                  <a:pt x="1160" y="1483"/>
                </a:lnTo>
                <a:lnTo>
                  <a:pt x="1170" y="1483"/>
                </a:lnTo>
                <a:lnTo>
                  <a:pt x="1180" y="1478"/>
                </a:lnTo>
                <a:lnTo>
                  <a:pt x="1190" y="1473"/>
                </a:lnTo>
                <a:lnTo>
                  <a:pt x="1200" y="1468"/>
                </a:lnTo>
                <a:lnTo>
                  <a:pt x="1210" y="1468"/>
                </a:lnTo>
                <a:lnTo>
                  <a:pt x="1225" y="1463"/>
                </a:lnTo>
                <a:lnTo>
                  <a:pt x="1235" y="1458"/>
                </a:lnTo>
                <a:lnTo>
                  <a:pt x="1245" y="1448"/>
                </a:lnTo>
                <a:lnTo>
                  <a:pt x="1255" y="1443"/>
                </a:lnTo>
                <a:lnTo>
                  <a:pt x="1265" y="1438"/>
                </a:lnTo>
                <a:lnTo>
                  <a:pt x="1275" y="1428"/>
                </a:lnTo>
                <a:lnTo>
                  <a:pt x="1290" y="1423"/>
                </a:lnTo>
                <a:lnTo>
                  <a:pt x="1300" y="1413"/>
                </a:lnTo>
                <a:lnTo>
                  <a:pt x="1310" y="1403"/>
                </a:lnTo>
                <a:lnTo>
                  <a:pt x="1320" y="1388"/>
                </a:lnTo>
                <a:lnTo>
                  <a:pt x="1330" y="1378"/>
                </a:lnTo>
                <a:lnTo>
                  <a:pt x="1340" y="1363"/>
                </a:lnTo>
                <a:lnTo>
                  <a:pt x="1355" y="1348"/>
                </a:lnTo>
                <a:lnTo>
                  <a:pt x="1365" y="1328"/>
                </a:lnTo>
                <a:lnTo>
                  <a:pt x="1375" y="1303"/>
                </a:lnTo>
                <a:lnTo>
                  <a:pt x="1385" y="1278"/>
                </a:lnTo>
                <a:lnTo>
                  <a:pt x="1395" y="1248"/>
                </a:lnTo>
                <a:lnTo>
                  <a:pt x="1405" y="1213"/>
                </a:lnTo>
                <a:lnTo>
                  <a:pt x="1420" y="1173"/>
                </a:lnTo>
                <a:lnTo>
                  <a:pt x="1430" y="1123"/>
                </a:lnTo>
                <a:lnTo>
                  <a:pt x="1440" y="1058"/>
                </a:lnTo>
                <a:lnTo>
                  <a:pt x="1450" y="984"/>
                </a:lnTo>
                <a:lnTo>
                  <a:pt x="1460" y="894"/>
                </a:lnTo>
                <a:lnTo>
                  <a:pt x="1470" y="779"/>
                </a:lnTo>
                <a:lnTo>
                  <a:pt x="1485" y="639"/>
                </a:lnTo>
                <a:lnTo>
                  <a:pt x="1495" y="474"/>
                </a:lnTo>
                <a:lnTo>
                  <a:pt x="1505" y="295"/>
                </a:lnTo>
                <a:lnTo>
                  <a:pt x="1515" y="130"/>
                </a:lnTo>
                <a:lnTo>
                  <a:pt x="1525" y="25"/>
                </a:lnTo>
                <a:lnTo>
                  <a:pt x="1535" y="0"/>
                </a:lnTo>
                <a:lnTo>
                  <a:pt x="1550" y="50"/>
                </a:lnTo>
                <a:lnTo>
                  <a:pt x="1560" y="130"/>
                </a:lnTo>
                <a:lnTo>
                  <a:pt x="1570" y="215"/>
                </a:lnTo>
                <a:lnTo>
                  <a:pt x="1580" y="285"/>
                </a:lnTo>
                <a:lnTo>
                  <a:pt x="1590" y="340"/>
                </a:lnTo>
                <a:lnTo>
                  <a:pt x="1600" y="380"/>
                </a:lnTo>
                <a:lnTo>
                  <a:pt x="1615" y="405"/>
                </a:lnTo>
                <a:lnTo>
                  <a:pt x="1625" y="415"/>
                </a:lnTo>
                <a:lnTo>
                  <a:pt x="1635" y="405"/>
                </a:lnTo>
                <a:lnTo>
                  <a:pt x="1645" y="380"/>
                </a:lnTo>
                <a:lnTo>
                  <a:pt x="1655" y="340"/>
                </a:lnTo>
                <a:lnTo>
                  <a:pt x="1665" y="285"/>
                </a:lnTo>
                <a:lnTo>
                  <a:pt x="1680" y="215"/>
                </a:lnTo>
                <a:lnTo>
                  <a:pt x="1690" y="130"/>
                </a:lnTo>
                <a:lnTo>
                  <a:pt x="1700" y="50"/>
                </a:lnTo>
                <a:lnTo>
                  <a:pt x="1710" y="0"/>
                </a:lnTo>
                <a:lnTo>
                  <a:pt x="1720" y="25"/>
                </a:lnTo>
                <a:lnTo>
                  <a:pt x="1730" y="130"/>
                </a:lnTo>
                <a:lnTo>
                  <a:pt x="1745" y="295"/>
                </a:lnTo>
                <a:lnTo>
                  <a:pt x="1755" y="474"/>
                </a:lnTo>
                <a:lnTo>
                  <a:pt x="1765" y="639"/>
                </a:lnTo>
                <a:lnTo>
                  <a:pt x="1775" y="779"/>
                </a:lnTo>
                <a:lnTo>
                  <a:pt x="1785" y="894"/>
                </a:lnTo>
                <a:lnTo>
                  <a:pt x="1795" y="984"/>
                </a:lnTo>
                <a:lnTo>
                  <a:pt x="1810" y="1058"/>
                </a:lnTo>
                <a:lnTo>
                  <a:pt x="1820" y="1123"/>
                </a:lnTo>
                <a:lnTo>
                  <a:pt x="1830" y="1173"/>
                </a:lnTo>
                <a:lnTo>
                  <a:pt x="1840" y="1213"/>
                </a:lnTo>
                <a:lnTo>
                  <a:pt x="1850" y="1248"/>
                </a:lnTo>
                <a:lnTo>
                  <a:pt x="1860" y="1278"/>
                </a:lnTo>
                <a:lnTo>
                  <a:pt x="1875" y="1303"/>
                </a:lnTo>
                <a:lnTo>
                  <a:pt x="1885" y="1328"/>
                </a:lnTo>
                <a:lnTo>
                  <a:pt x="1895" y="1348"/>
                </a:lnTo>
                <a:lnTo>
                  <a:pt x="1905" y="1363"/>
                </a:lnTo>
                <a:lnTo>
                  <a:pt x="1915" y="1378"/>
                </a:lnTo>
                <a:lnTo>
                  <a:pt x="1925" y="1388"/>
                </a:lnTo>
                <a:lnTo>
                  <a:pt x="1940" y="1403"/>
                </a:lnTo>
                <a:lnTo>
                  <a:pt x="1950" y="1413"/>
                </a:lnTo>
                <a:lnTo>
                  <a:pt x="1960" y="1423"/>
                </a:lnTo>
                <a:lnTo>
                  <a:pt x="1970" y="1428"/>
                </a:lnTo>
                <a:lnTo>
                  <a:pt x="1980" y="1438"/>
                </a:lnTo>
                <a:lnTo>
                  <a:pt x="1990" y="1443"/>
                </a:lnTo>
                <a:lnTo>
                  <a:pt x="2005" y="1448"/>
                </a:lnTo>
                <a:lnTo>
                  <a:pt x="2015" y="1458"/>
                </a:lnTo>
                <a:lnTo>
                  <a:pt x="2025" y="1463"/>
                </a:lnTo>
                <a:lnTo>
                  <a:pt x="2035" y="1468"/>
                </a:lnTo>
                <a:lnTo>
                  <a:pt x="2045" y="1468"/>
                </a:lnTo>
                <a:lnTo>
                  <a:pt x="2055" y="1473"/>
                </a:lnTo>
                <a:lnTo>
                  <a:pt x="2070" y="1478"/>
                </a:lnTo>
                <a:lnTo>
                  <a:pt x="2080" y="1483"/>
                </a:lnTo>
                <a:lnTo>
                  <a:pt x="2090" y="1483"/>
                </a:lnTo>
                <a:lnTo>
                  <a:pt x="2100" y="1488"/>
                </a:lnTo>
                <a:lnTo>
                  <a:pt x="2110" y="1488"/>
                </a:lnTo>
                <a:lnTo>
                  <a:pt x="2120" y="1493"/>
                </a:lnTo>
                <a:lnTo>
                  <a:pt x="2135" y="1493"/>
                </a:lnTo>
                <a:lnTo>
                  <a:pt x="2145" y="1498"/>
                </a:lnTo>
                <a:lnTo>
                  <a:pt x="2155" y="1498"/>
                </a:lnTo>
                <a:lnTo>
                  <a:pt x="2165" y="1503"/>
                </a:lnTo>
              </a:path>
            </a:pathLst>
          </a:custGeom>
          <a:noFill/>
          <a:ln w="15875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114" name="Freeform 90">
            <a:extLst>
              <a:ext uri="{FF2B5EF4-FFF2-40B4-BE49-F238E27FC236}">
                <a16:creationId xmlns:a16="http://schemas.microsoft.com/office/drawing/2014/main" id="{CD1D0C51-6E93-A849-A14C-1FF71727FF71}"/>
              </a:ext>
            </a:extLst>
          </p:cNvPr>
          <p:cNvSpPr>
            <a:spLocks/>
          </p:cNvSpPr>
          <p:nvPr/>
        </p:nvSpPr>
        <p:spPr bwMode="auto">
          <a:xfrm>
            <a:off x="7056439" y="3406776"/>
            <a:ext cx="3436937" cy="2447925"/>
          </a:xfrm>
          <a:custGeom>
            <a:avLst/>
            <a:gdLst>
              <a:gd name="T0" fmla="*/ 30 w 2165"/>
              <a:gd name="T1" fmla="*/ 1542 h 1542"/>
              <a:gd name="T2" fmla="*/ 75 w 2165"/>
              <a:gd name="T3" fmla="*/ 1542 h 1542"/>
              <a:gd name="T4" fmla="*/ 120 w 2165"/>
              <a:gd name="T5" fmla="*/ 1542 h 1542"/>
              <a:gd name="T6" fmla="*/ 160 w 2165"/>
              <a:gd name="T7" fmla="*/ 1542 h 1542"/>
              <a:gd name="T8" fmla="*/ 205 w 2165"/>
              <a:gd name="T9" fmla="*/ 1542 h 1542"/>
              <a:gd name="T10" fmla="*/ 250 w 2165"/>
              <a:gd name="T11" fmla="*/ 1542 h 1542"/>
              <a:gd name="T12" fmla="*/ 290 w 2165"/>
              <a:gd name="T13" fmla="*/ 1542 h 1542"/>
              <a:gd name="T14" fmla="*/ 335 w 2165"/>
              <a:gd name="T15" fmla="*/ 1542 h 1542"/>
              <a:gd name="T16" fmla="*/ 380 w 2165"/>
              <a:gd name="T17" fmla="*/ 1542 h 1542"/>
              <a:gd name="T18" fmla="*/ 420 w 2165"/>
              <a:gd name="T19" fmla="*/ 1542 h 1542"/>
              <a:gd name="T20" fmla="*/ 465 w 2165"/>
              <a:gd name="T21" fmla="*/ 1542 h 1542"/>
              <a:gd name="T22" fmla="*/ 510 w 2165"/>
              <a:gd name="T23" fmla="*/ 1542 h 1542"/>
              <a:gd name="T24" fmla="*/ 550 w 2165"/>
              <a:gd name="T25" fmla="*/ 1542 h 1542"/>
              <a:gd name="T26" fmla="*/ 595 w 2165"/>
              <a:gd name="T27" fmla="*/ 1542 h 1542"/>
              <a:gd name="T28" fmla="*/ 640 w 2165"/>
              <a:gd name="T29" fmla="*/ 1542 h 1542"/>
              <a:gd name="T30" fmla="*/ 680 w 2165"/>
              <a:gd name="T31" fmla="*/ 1542 h 1542"/>
              <a:gd name="T32" fmla="*/ 725 w 2165"/>
              <a:gd name="T33" fmla="*/ 1542 h 1542"/>
              <a:gd name="T34" fmla="*/ 770 w 2165"/>
              <a:gd name="T35" fmla="*/ 1542 h 1542"/>
              <a:gd name="T36" fmla="*/ 810 w 2165"/>
              <a:gd name="T37" fmla="*/ 1542 h 1542"/>
              <a:gd name="T38" fmla="*/ 855 w 2165"/>
              <a:gd name="T39" fmla="*/ 1537 h 1542"/>
              <a:gd name="T40" fmla="*/ 900 w 2165"/>
              <a:gd name="T41" fmla="*/ 1537 h 1542"/>
              <a:gd name="T42" fmla="*/ 940 w 2165"/>
              <a:gd name="T43" fmla="*/ 1537 h 1542"/>
              <a:gd name="T44" fmla="*/ 985 w 2165"/>
              <a:gd name="T45" fmla="*/ 1537 h 1542"/>
              <a:gd name="T46" fmla="*/ 1030 w 2165"/>
              <a:gd name="T47" fmla="*/ 1537 h 1542"/>
              <a:gd name="T48" fmla="*/ 1070 w 2165"/>
              <a:gd name="T49" fmla="*/ 1537 h 1542"/>
              <a:gd name="T50" fmla="*/ 1115 w 2165"/>
              <a:gd name="T51" fmla="*/ 1537 h 1542"/>
              <a:gd name="T52" fmla="*/ 1160 w 2165"/>
              <a:gd name="T53" fmla="*/ 1532 h 1542"/>
              <a:gd name="T54" fmla="*/ 1200 w 2165"/>
              <a:gd name="T55" fmla="*/ 1532 h 1542"/>
              <a:gd name="T56" fmla="*/ 1245 w 2165"/>
              <a:gd name="T57" fmla="*/ 1532 h 1542"/>
              <a:gd name="T58" fmla="*/ 1290 w 2165"/>
              <a:gd name="T59" fmla="*/ 1527 h 1542"/>
              <a:gd name="T60" fmla="*/ 1330 w 2165"/>
              <a:gd name="T61" fmla="*/ 1527 h 1542"/>
              <a:gd name="T62" fmla="*/ 1375 w 2165"/>
              <a:gd name="T63" fmla="*/ 1527 h 1542"/>
              <a:gd name="T64" fmla="*/ 1420 w 2165"/>
              <a:gd name="T65" fmla="*/ 1522 h 1542"/>
              <a:gd name="T66" fmla="*/ 1460 w 2165"/>
              <a:gd name="T67" fmla="*/ 1522 h 1542"/>
              <a:gd name="T68" fmla="*/ 1505 w 2165"/>
              <a:gd name="T69" fmla="*/ 1518 h 1542"/>
              <a:gd name="T70" fmla="*/ 1550 w 2165"/>
              <a:gd name="T71" fmla="*/ 1513 h 1542"/>
              <a:gd name="T72" fmla="*/ 1590 w 2165"/>
              <a:gd name="T73" fmla="*/ 1508 h 1542"/>
              <a:gd name="T74" fmla="*/ 1635 w 2165"/>
              <a:gd name="T75" fmla="*/ 1498 h 1542"/>
              <a:gd name="T76" fmla="*/ 1680 w 2165"/>
              <a:gd name="T77" fmla="*/ 1488 h 1542"/>
              <a:gd name="T78" fmla="*/ 1720 w 2165"/>
              <a:gd name="T79" fmla="*/ 1478 h 1542"/>
              <a:gd name="T80" fmla="*/ 1765 w 2165"/>
              <a:gd name="T81" fmla="*/ 1463 h 1542"/>
              <a:gd name="T82" fmla="*/ 1810 w 2165"/>
              <a:gd name="T83" fmla="*/ 1438 h 1542"/>
              <a:gd name="T84" fmla="*/ 1850 w 2165"/>
              <a:gd name="T85" fmla="*/ 1403 h 1542"/>
              <a:gd name="T86" fmla="*/ 1895 w 2165"/>
              <a:gd name="T87" fmla="*/ 1348 h 1542"/>
              <a:gd name="T88" fmla="*/ 1940 w 2165"/>
              <a:gd name="T89" fmla="*/ 1248 h 1542"/>
              <a:gd name="T90" fmla="*/ 1980 w 2165"/>
              <a:gd name="T91" fmla="*/ 1058 h 1542"/>
              <a:gd name="T92" fmla="*/ 2025 w 2165"/>
              <a:gd name="T93" fmla="*/ 639 h 1542"/>
              <a:gd name="T94" fmla="*/ 2070 w 2165"/>
              <a:gd name="T95" fmla="*/ 25 h 1542"/>
              <a:gd name="T96" fmla="*/ 2110 w 2165"/>
              <a:gd name="T97" fmla="*/ 215 h 1542"/>
              <a:gd name="T98" fmla="*/ 2155 w 2165"/>
              <a:gd name="T99" fmla="*/ 405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65" h="1542">
                <a:moveTo>
                  <a:pt x="0" y="1542"/>
                </a:moveTo>
                <a:lnTo>
                  <a:pt x="10" y="1542"/>
                </a:lnTo>
                <a:lnTo>
                  <a:pt x="20" y="1542"/>
                </a:lnTo>
                <a:lnTo>
                  <a:pt x="30" y="1542"/>
                </a:lnTo>
                <a:lnTo>
                  <a:pt x="45" y="1542"/>
                </a:lnTo>
                <a:lnTo>
                  <a:pt x="55" y="1542"/>
                </a:lnTo>
                <a:lnTo>
                  <a:pt x="65" y="1542"/>
                </a:lnTo>
                <a:lnTo>
                  <a:pt x="75" y="1542"/>
                </a:lnTo>
                <a:lnTo>
                  <a:pt x="85" y="1542"/>
                </a:lnTo>
                <a:lnTo>
                  <a:pt x="95" y="1542"/>
                </a:lnTo>
                <a:lnTo>
                  <a:pt x="110" y="1542"/>
                </a:lnTo>
                <a:lnTo>
                  <a:pt x="120" y="1542"/>
                </a:lnTo>
                <a:lnTo>
                  <a:pt x="130" y="1542"/>
                </a:lnTo>
                <a:lnTo>
                  <a:pt x="140" y="1542"/>
                </a:lnTo>
                <a:lnTo>
                  <a:pt x="150" y="1542"/>
                </a:lnTo>
                <a:lnTo>
                  <a:pt x="160" y="1542"/>
                </a:lnTo>
                <a:lnTo>
                  <a:pt x="175" y="1542"/>
                </a:lnTo>
                <a:lnTo>
                  <a:pt x="185" y="1542"/>
                </a:lnTo>
                <a:lnTo>
                  <a:pt x="195" y="1542"/>
                </a:lnTo>
                <a:lnTo>
                  <a:pt x="205" y="1542"/>
                </a:lnTo>
                <a:lnTo>
                  <a:pt x="215" y="1542"/>
                </a:lnTo>
                <a:lnTo>
                  <a:pt x="225" y="1542"/>
                </a:lnTo>
                <a:lnTo>
                  <a:pt x="240" y="1542"/>
                </a:lnTo>
                <a:lnTo>
                  <a:pt x="250" y="1542"/>
                </a:lnTo>
                <a:lnTo>
                  <a:pt x="260" y="1542"/>
                </a:lnTo>
                <a:lnTo>
                  <a:pt x="270" y="1542"/>
                </a:lnTo>
                <a:lnTo>
                  <a:pt x="280" y="1542"/>
                </a:lnTo>
                <a:lnTo>
                  <a:pt x="290" y="1542"/>
                </a:lnTo>
                <a:lnTo>
                  <a:pt x="305" y="1542"/>
                </a:lnTo>
                <a:lnTo>
                  <a:pt x="315" y="1542"/>
                </a:lnTo>
                <a:lnTo>
                  <a:pt x="325" y="1542"/>
                </a:lnTo>
                <a:lnTo>
                  <a:pt x="335" y="1542"/>
                </a:lnTo>
                <a:lnTo>
                  <a:pt x="345" y="1542"/>
                </a:lnTo>
                <a:lnTo>
                  <a:pt x="355" y="1542"/>
                </a:lnTo>
                <a:lnTo>
                  <a:pt x="370" y="1542"/>
                </a:lnTo>
                <a:lnTo>
                  <a:pt x="380" y="1542"/>
                </a:lnTo>
                <a:lnTo>
                  <a:pt x="390" y="1542"/>
                </a:lnTo>
                <a:lnTo>
                  <a:pt x="400" y="1542"/>
                </a:lnTo>
                <a:lnTo>
                  <a:pt x="410" y="1542"/>
                </a:lnTo>
                <a:lnTo>
                  <a:pt x="420" y="1542"/>
                </a:lnTo>
                <a:lnTo>
                  <a:pt x="435" y="1542"/>
                </a:lnTo>
                <a:lnTo>
                  <a:pt x="445" y="1542"/>
                </a:lnTo>
                <a:lnTo>
                  <a:pt x="455" y="1542"/>
                </a:lnTo>
                <a:lnTo>
                  <a:pt x="465" y="1542"/>
                </a:lnTo>
                <a:lnTo>
                  <a:pt x="475" y="1542"/>
                </a:lnTo>
                <a:lnTo>
                  <a:pt x="485" y="1542"/>
                </a:lnTo>
                <a:lnTo>
                  <a:pt x="500" y="1542"/>
                </a:lnTo>
                <a:lnTo>
                  <a:pt x="510" y="1542"/>
                </a:lnTo>
                <a:lnTo>
                  <a:pt x="520" y="1542"/>
                </a:lnTo>
                <a:lnTo>
                  <a:pt x="530" y="1542"/>
                </a:lnTo>
                <a:lnTo>
                  <a:pt x="540" y="1542"/>
                </a:lnTo>
                <a:lnTo>
                  <a:pt x="550" y="1542"/>
                </a:lnTo>
                <a:lnTo>
                  <a:pt x="565" y="1542"/>
                </a:lnTo>
                <a:lnTo>
                  <a:pt x="575" y="1542"/>
                </a:lnTo>
                <a:lnTo>
                  <a:pt x="585" y="1542"/>
                </a:lnTo>
                <a:lnTo>
                  <a:pt x="595" y="1542"/>
                </a:lnTo>
                <a:lnTo>
                  <a:pt x="605" y="1542"/>
                </a:lnTo>
                <a:lnTo>
                  <a:pt x="615" y="1542"/>
                </a:lnTo>
                <a:lnTo>
                  <a:pt x="630" y="1542"/>
                </a:lnTo>
                <a:lnTo>
                  <a:pt x="640" y="1542"/>
                </a:lnTo>
                <a:lnTo>
                  <a:pt x="650" y="1542"/>
                </a:lnTo>
                <a:lnTo>
                  <a:pt x="660" y="1542"/>
                </a:lnTo>
                <a:lnTo>
                  <a:pt x="670" y="1542"/>
                </a:lnTo>
                <a:lnTo>
                  <a:pt x="680" y="1542"/>
                </a:lnTo>
                <a:lnTo>
                  <a:pt x="695" y="1542"/>
                </a:lnTo>
                <a:lnTo>
                  <a:pt x="705" y="1542"/>
                </a:lnTo>
                <a:lnTo>
                  <a:pt x="715" y="1542"/>
                </a:lnTo>
                <a:lnTo>
                  <a:pt x="725" y="1542"/>
                </a:lnTo>
                <a:lnTo>
                  <a:pt x="735" y="1542"/>
                </a:lnTo>
                <a:lnTo>
                  <a:pt x="745" y="1542"/>
                </a:lnTo>
                <a:lnTo>
                  <a:pt x="760" y="1542"/>
                </a:lnTo>
                <a:lnTo>
                  <a:pt x="770" y="1542"/>
                </a:lnTo>
                <a:lnTo>
                  <a:pt x="780" y="1542"/>
                </a:lnTo>
                <a:lnTo>
                  <a:pt x="790" y="1542"/>
                </a:lnTo>
                <a:lnTo>
                  <a:pt x="800" y="1542"/>
                </a:lnTo>
                <a:lnTo>
                  <a:pt x="810" y="1542"/>
                </a:lnTo>
                <a:lnTo>
                  <a:pt x="825" y="1542"/>
                </a:lnTo>
                <a:lnTo>
                  <a:pt x="835" y="1537"/>
                </a:lnTo>
                <a:lnTo>
                  <a:pt x="845" y="1537"/>
                </a:lnTo>
                <a:lnTo>
                  <a:pt x="855" y="1537"/>
                </a:lnTo>
                <a:lnTo>
                  <a:pt x="865" y="1537"/>
                </a:lnTo>
                <a:lnTo>
                  <a:pt x="875" y="1537"/>
                </a:lnTo>
                <a:lnTo>
                  <a:pt x="890" y="1537"/>
                </a:lnTo>
                <a:lnTo>
                  <a:pt x="900" y="1537"/>
                </a:lnTo>
                <a:lnTo>
                  <a:pt x="910" y="1537"/>
                </a:lnTo>
                <a:lnTo>
                  <a:pt x="920" y="1537"/>
                </a:lnTo>
                <a:lnTo>
                  <a:pt x="930" y="1537"/>
                </a:lnTo>
                <a:lnTo>
                  <a:pt x="940" y="1537"/>
                </a:lnTo>
                <a:lnTo>
                  <a:pt x="955" y="1537"/>
                </a:lnTo>
                <a:lnTo>
                  <a:pt x="965" y="1537"/>
                </a:lnTo>
                <a:lnTo>
                  <a:pt x="975" y="1537"/>
                </a:lnTo>
                <a:lnTo>
                  <a:pt x="985" y="1537"/>
                </a:lnTo>
                <a:lnTo>
                  <a:pt x="995" y="1537"/>
                </a:lnTo>
                <a:lnTo>
                  <a:pt x="1005" y="1537"/>
                </a:lnTo>
                <a:lnTo>
                  <a:pt x="1020" y="1537"/>
                </a:lnTo>
                <a:lnTo>
                  <a:pt x="1030" y="1537"/>
                </a:lnTo>
                <a:lnTo>
                  <a:pt x="1040" y="1537"/>
                </a:lnTo>
                <a:lnTo>
                  <a:pt x="1050" y="1537"/>
                </a:lnTo>
                <a:lnTo>
                  <a:pt x="1060" y="1537"/>
                </a:lnTo>
                <a:lnTo>
                  <a:pt x="1070" y="1537"/>
                </a:lnTo>
                <a:lnTo>
                  <a:pt x="1085" y="1537"/>
                </a:lnTo>
                <a:lnTo>
                  <a:pt x="1095" y="1537"/>
                </a:lnTo>
                <a:lnTo>
                  <a:pt x="1105" y="1537"/>
                </a:lnTo>
                <a:lnTo>
                  <a:pt x="1115" y="1537"/>
                </a:lnTo>
                <a:lnTo>
                  <a:pt x="1125" y="1537"/>
                </a:lnTo>
                <a:lnTo>
                  <a:pt x="1135" y="1532"/>
                </a:lnTo>
                <a:lnTo>
                  <a:pt x="1145" y="1532"/>
                </a:lnTo>
                <a:lnTo>
                  <a:pt x="1160" y="1532"/>
                </a:lnTo>
                <a:lnTo>
                  <a:pt x="1170" y="1532"/>
                </a:lnTo>
                <a:lnTo>
                  <a:pt x="1180" y="1532"/>
                </a:lnTo>
                <a:lnTo>
                  <a:pt x="1190" y="1532"/>
                </a:lnTo>
                <a:lnTo>
                  <a:pt x="1200" y="1532"/>
                </a:lnTo>
                <a:lnTo>
                  <a:pt x="1210" y="1532"/>
                </a:lnTo>
                <a:lnTo>
                  <a:pt x="1225" y="1532"/>
                </a:lnTo>
                <a:lnTo>
                  <a:pt x="1235" y="1532"/>
                </a:lnTo>
                <a:lnTo>
                  <a:pt x="1245" y="1532"/>
                </a:lnTo>
                <a:lnTo>
                  <a:pt x="1255" y="1532"/>
                </a:lnTo>
                <a:lnTo>
                  <a:pt x="1265" y="1532"/>
                </a:lnTo>
                <a:lnTo>
                  <a:pt x="1275" y="1532"/>
                </a:lnTo>
                <a:lnTo>
                  <a:pt x="1290" y="1527"/>
                </a:lnTo>
                <a:lnTo>
                  <a:pt x="1300" y="1527"/>
                </a:lnTo>
                <a:lnTo>
                  <a:pt x="1310" y="1527"/>
                </a:lnTo>
                <a:lnTo>
                  <a:pt x="1320" y="1527"/>
                </a:lnTo>
                <a:lnTo>
                  <a:pt x="1330" y="1527"/>
                </a:lnTo>
                <a:lnTo>
                  <a:pt x="1340" y="1527"/>
                </a:lnTo>
                <a:lnTo>
                  <a:pt x="1355" y="1527"/>
                </a:lnTo>
                <a:lnTo>
                  <a:pt x="1365" y="1527"/>
                </a:lnTo>
                <a:lnTo>
                  <a:pt x="1375" y="1527"/>
                </a:lnTo>
                <a:lnTo>
                  <a:pt x="1385" y="1527"/>
                </a:lnTo>
                <a:lnTo>
                  <a:pt x="1395" y="1522"/>
                </a:lnTo>
                <a:lnTo>
                  <a:pt x="1405" y="1522"/>
                </a:lnTo>
                <a:lnTo>
                  <a:pt x="1420" y="1522"/>
                </a:lnTo>
                <a:lnTo>
                  <a:pt x="1430" y="1522"/>
                </a:lnTo>
                <a:lnTo>
                  <a:pt x="1440" y="1522"/>
                </a:lnTo>
                <a:lnTo>
                  <a:pt x="1450" y="1522"/>
                </a:lnTo>
                <a:lnTo>
                  <a:pt x="1460" y="1522"/>
                </a:lnTo>
                <a:lnTo>
                  <a:pt x="1470" y="1518"/>
                </a:lnTo>
                <a:lnTo>
                  <a:pt x="1485" y="1518"/>
                </a:lnTo>
                <a:lnTo>
                  <a:pt x="1495" y="1518"/>
                </a:lnTo>
                <a:lnTo>
                  <a:pt x="1505" y="1518"/>
                </a:lnTo>
                <a:lnTo>
                  <a:pt x="1515" y="1518"/>
                </a:lnTo>
                <a:lnTo>
                  <a:pt x="1525" y="1513"/>
                </a:lnTo>
                <a:lnTo>
                  <a:pt x="1535" y="1513"/>
                </a:lnTo>
                <a:lnTo>
                  <a:pt x="1550" y="1513"/>
                </a:lnTo>
                <a:lnTo>
                  <a:pt x="1560" y="1513"/>
                </a:lnTo>
                <a:lnTo>
                  <a:pt x="1570" y="1508"/>
                </a:lnTo>
                <a:lnTo>
                  <a:pt x="1580" y="1508"/>
                </a:lnTo>
                <a:lnTo>
                  <a:pt x="1590" y="1508"/>
                </a:lnTo>
                <a:lnTo>
                  <a:pt x="1600" y="1503"/>
                </a:lnTo>
                <a:lnTo>
                  <a:pt x="1615" y="1503"/>
                </a:lnTo>
                <a:lnTo>
                  <a:pt x="1625" y="1503"/>
                </a:lnTo>
                <a:lnTo>
                  <a:pt x="1635" y="1498"/>
                </a:lnTo>
                <a:lnTo>
                  <a:pt x="1645" y="1498"/>
                </a:lnTo>
                <a:lnTo>
                  <a:pt x="1655" y="1493"/>
                </a:lnTo>
                <a:lnTo>
                  <a:pt x="1665" y="1493"/>
                </a:lnTo>
                <a:lnTo>
                  <a:pt x="1680" y="1488"/>
                </a:lnTo>
                <a:lnTo>
                  <a:pt x="1690" y="1488"/>
                </a:lnTo>
                <a:lnTo>
                  <a:pt x="1700" y="1483"/>
                </a:lnTo>
                <a:lnTo>
                  <a:pt x="1710" y="1483"/>
                </a:lnTo>
                <a:lnTo>
                  <a:pt x="1720" y="1478"/>
                </a:lnTo>
                <a:lnTo>
                  <a:pt x="1730" y="1473"/>
                </a:lnTo>
                <a:lnTo>
                  <a:pt x="1745" y="1468"/>
                </a:lnTo>
                <a:lnTo>
                  <a:pt x="1755" y="1468"/>
                </a:lnTo>
                <a:lnTo>
                  <a:pt x="1765" y="1463"/>
                </a:lnTo>
                <a:lnTo>
                  <a:pt x="1775" y="1458"/>
                </a:lnTo>
                <a:lnTo>
                  <a:pt x="1785" y="1448"/>
                </a:lnTo>
                <a:lnTo>
                  <a:pt x="1795" y="1443"/>
                </a:lnTo>
                <a:lnTo>
                  <a:pt x="1810" y="1438"/>
                </a:lnTo>
                <a:lnTo>
                  <a:pt x="1820" y="1428"/>
                </a:lnTo>
                <a:lnTo>
                  <a:pt x="1830" y="1423"/>
                </a:lnTo>
                <a:lnTo>
                  <a:pt x="1840" y="1413"/>
                </a:lnTo>
                <a:lnTo>
                  <a:pt x="1850" y="1403"/>
                </a:lnTo>
                <a:lnTo>
                  <a:pt x="1860" y="1388"/>
                </a:lnTo>
                <a:lnTo>
                  <a:pt x="1875" y="1378"/>
                </a:lnTo>
                <a:lnTo>
                  <a:pt x="1885" y="1363"/>
                </a:lnTo>
                <a:lnTo>
                  <a:pt x="1895" y="1348"/>
                </a:lnTo>
                <a:lnTo>
                  <a:pt x="1905" y="1328"/>
                </a:lnTo>
                <a:lnTo>
                  <a:pt x="1915" y="1303"/>
                </a:lnTo>
                <a:lnTo>
                  <a:pt x="1925" y="1278"/>
                </a:lnTo>
                <a:lnTo>
                  <a:pt x="1940" y="1248"/>
                </a:lnTo>
                <a:lnTo>
                  <a:pt x="1950" y="1213"/>
                </a:lnTo>
                <a:lnTo>
                  <a:pt x="1960" y="1173"/>
                </a:lnTo>
                <a:lnTo>
                  <a:pt x="1970" y="1123"/>
                </a:lnTo>
                <a:lnTo>
                  <a:pt x="1980" y="1058"/>
                </a:lnTo>
                <a:lnTo>
                  <a:pt x="1990" y="984"/>
                </a:lnTo>
                <a:lnTo>
                  <a:pt x="2005" y="894"/>
                </a:lnTo>
                <a:lnTo>
                  <a:pt x="2015" y="779"/>
                </a:lnTo>
                <a:lnTo>
                  <a:pt x="2025" y="639"/>
                </a:lnTo>
                <a:lnTo>
                  <a:pt x="2035" y="474"/>
                </a:lnTo>
                <a:lnTo>
                  <a:pt x="2045" y="295"/>
                </a:lnTo>
                <a:lnTo>
                  <a:pt x="2055" y="130"/>
                </a:lnTo>
                <a:lnTo>
                  <a:pt x="2070" y="25"/>
                </a:lnTo>
                <a:lnTo>
                  <a:pt x="2080" y="0"/>
                </a:lnTo>
                <a:lnTo>
                  <a:pt x="2090" y="50"/>
                </a:lnTo>
                <a:lnTo>
                  <a:pt x="2100" y="130"/>
                </a:lnTo>
                <a:lnTo>
                  <a:pt x="2110" y="215"/>
                </a:lnTo>
                <a:lnTo>
                  <a:pt x="2120" y="285"/>
                </a:lnTo>
                <a:lnTo>
                  <a:pt x="2135" y="340"/>
                </a:lnTo>
                <a:lnTo>
                  <a:pt x="2145" y="380"/>
                </a:lnTo>
                <a:lnTo>
                  <a:pt x="2155" y="405"/>
                </a:lnTo>
                <a:lnTo>
                  <a:pt x="2165" y="415"/>
                </a:lnTo>
              </a:path>
            </a:pathLst>
          </a:custGeom>
          <a:noFill/>
          <a:ln w="15875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115" name="Freeform 91">
            <a:extLst>
              <a:ext uri="{FF2B5EF4-FFF2-40B4-BE49-F238E27FC236}">
                <a16:creationId xmlns:a16="http://schemas.microsoft.com/office/drawing/2014/main" id="{40DD999B-5BC8-B441-817F-CE8D3C28069D}"/>
              </a:ext>
            </a:extLst>
          </p:cNvPr>
          <p:cNvSpPr>
            <a:spLocks/>
          </p:cNvSpPr>
          <p:nvPr/>
        </p:nvSpPr>
        <p:spPr bwMode="auto">
          <a:xfrm>
            <a:off x="7056439" y="3406776"/>
            <a:ext cx="3436937" cy="2447925"/>
          </a:xfrm>
          <a:custGeom>
            <a:avLst/>
            <a:gdLst>
              <a:gd name="T0" fmla="*/ 30 w 2165"/>
              <a:gd name="T1" fmla="*/ 340 h 1542"/>
              <a:gd name="T2" fmla="*/ 75 w 2165"/>
              <a:gd name="T3" fmla="*/ 50 h 1542"/>
              <a:gd name="T4" fmla="*/ 120 w 2165"/>
              <a:gd name="T5" fmla="*/ 295 h 1542"/>
              <a:gd name="T6" fmla="*/ 160 w 2165"/>
              <a:gd name="T7" fmla="*/ 894 h 1542"/>
              <a:gd name="T8" fmla="*/ 205 w 2165"/>
              <a:gd name="T9" fmla="*/ 1173 h 1542"/>
              <a:gd name="T10" fmla="*/ 250 w 2165"/>
              <a:gd name="T11" fmla="*/ 1303 h 1542"/>
              <a:gd name="T12" fmla="*/ 290 w 2165"/>
              <a:gd name="T13" fmla="*/ 1378 h 1542"/>
              <a:gd name="T14" fmla="*/ 335 w 2165"/>
              <a:gd name="T15" fmla="*/ 1423 h 1542"/>
              <a:gd name="T16" fmla="*/ 380 w 2165"/>
              <a:gd name="T17" fmla="*/ 1448 h 1542"/>
              <a:gd name="T18" fmla="*/ 420 w 2165"/>
              <a:gd name="T19" fmla="*/ 1468 h 1542"/>
              <a:gd name="T20" fmla="*/ 465 w 2165"/>
              <a:gd name="T21" fmla="*/ 1483 h 1542"/>
              <a:gd name="T22" fmla="*/ 510 w 2165"/>
              <a:gd name="T23" fmla="*/ 1493 h 1542"/>
              <a:gd name="T24" fmla="*/ 550 w 2165"/>
              <a:gd name="T25" fmla="*/ 1503 h 1542"/>
              <a:gd name="T26" fmla="*/ 595 w 2165"/>
              <a:gd name="T27" fmla="*/ 1508 h 1542"/>
              <a:gd name="T28" fmla="*/ 640 w 2165"/>
              <a:gd name="T29" fmla="*/ 1513 h 1542"/>
              <a:gd name="T30" fmla="*/ 680 w 2165"/>
              <a:gd name="T31" fmla="*/ 1518 h 1542"/>
              <a:gd name="T32" fmla="*/ 725 w 2165"/>
              <a:gd name="T33" fmla="*/ 1522 h 1542"/>
              <a:gd name="T34" fmla="*/ 770 w 2165"/>
              <a:gd name="T35" fmla="*/ 1522 h 1542"/>
              <a:gd name="T36" fmla="*/ 810 w 2165"/>
              <a:gd name="T37" fmla="*/ 1527 h 1542"/>
              <a:gd name="T38" fmla="*/ 855 w 2165"/>
              <a:gd name="T39" fmla="*/ 1527 h 1542"/>
              <a:gd name="T40" fmla="*/ 900 w 2165"/>
              <a:gd name="T41" fmla="*/ 1532 h 1542"/>
              <a:gd name="T42" fmla="*/ 940 w 2165"/>
              <a:gd name="T43" fmla="*/ 1532 h 1542"/>
              <a:gd name="T44" fmla="*/ 985 w 2165"/>
              <a:gd name="T45" fmla="*/ 1532 h 1542"/>
              <a:gd name="T46" fmla="*/ 1030 w 2165"/>
              <a:gd name="T47" fmla="*/ 1532 h 1542"/>
              <a:gd name="T48" fmla="*/ 1070 w 2165"/>
              <a:gd name="T49" fmla="*/ 1537 h 1542"/>
              <a:gd name="T50" fmla="*/ 1115 w 2165"/>
              <a:gd name="T51" fmla="*/ 1537 h 1542"/>
              <a:gd name="T52" fmla="*/ 1160 w 2165"/>
              <a:gd name="T53" fmla="*/ 1537 h 1542"/>
              <a:gd name="T54" fmla="*/ 1200 w 2165"/>
              <a:gd name="T55" fmla="*/ 1537 h 1542"/>
              <a:gd name="T56" fmla="*/ 1245 w 2165"/>
              <a:gd name="T57" fmla="*/ 1537 h 1542"/>
              <a:gd name="T58" fmla="*/ 1290 w 2165"/>
              <a:gd name="T59" fmla="*/ 1537 h 1542"/>
              <a:gd name="T60" fmla="*/ 1330 w 2165"/>
              <a:gd name="T61" fmla="*/ 1537 h 1542"/>
              <a:gd name="T62" fmla="*/ 1375 w 2165"/>
              <a:gd name="T63" fmla="*/ 1542 h 1542"/>
              <a:gd name="T64" fmla="*/ 1420 w 2165"/>
              <a:gd name="T65" fmla="*/ 1542 h 1542"/>
              <a:gd name="T66" fmla="*/ 1460 w 2165"/>
              <a:gd name="T67" fmla="*/ 1542 h 1542"/>
              <a:gd name="T68" fmla="*/ 1505 w 2165"/>
              <a:gd name="T69" fmla="*/ 1542 h 1542"/>
              <a:gd name="T70" fmla="*/ 1550 w 2165"/>
              <a:gd name="T71" fmla="*/ 1542 h 1542"/>
              <a:gd name="T72" fmla="*/ 1590 w 2165"/>
              <a:gd name="T73" fmla="*/ 1542 h 1542"/>
              <a:gd name="T74" fmla="*/ 1635 w 2165"/>
              <a:gd name="T75" fmla="*/ 1542 h 1542"/>
              <a:gd name="T76" fmla="*/ 1680 w 2165"/>
              <a:gd name="T77" fmla="*/ 1542 h 1542"/>
              <a:gd name="T78" fmla="*/ 1720 w 2165"/>
              <a:gd name="T79" fmla="*/ 1542 h 1542"/>
              <a:gd name="T80" fmla="*/ 1765 w 2165"/>
              <a:gd name="T81" fmla="*/ 1542 h 1542"/>
              <a:gd name="T82" fmla="*/ 1810 w 2165"/>
              <a:gd name="T83" fmla="*/ 1542 h 1542"/>
              <a:gd name="T84" fmla="*/ 1850 w 2165"/>
              <a:gd name="T85" fmla="*/ 1542 h 1542"/>
              <a:gd name="T86" fmla="*/ 1895 w 2165"/>
              <a:gd name="T87" fmla="*/ 1542 h 1542"/>
              <a:gd name="T88" fmla="*/ 1940 w 2165"/>
              <a:gd name="T89" fmla="*/ 1542 h 1542"/>
              <a:gd name="T90" fmla="*/ 1980 w 2165"/>
              <a:gd name="T91" fmla="*/ 1542 h 1542"/>
              <a:gd name="T92" fmla="*/ 2025 w 2165"/>
              <a:gd name="T93" fmla="*/ 1542 h 1542"/>
              <a:gd name="T94" fmla="*/ 2070 w 2165"/>
              <a:gd name="T95" fmla="*/ 1542 h 1542"/>
              <a:gd name="T96" fmla="*/ 2110 w 2165"/>
              <a:gd name="T97" fmla="*/ 1542 h 1542"/>
              <a:gd name="T98" fmla="*/ 2155 w 2165"/>
              <a:gd name="T99" fmla="*/ 1542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65" h="1542">
                <a:moveTo>
                  <a:pt x="0" y="415"/>
                </a:moveTo>
                <a:lnTo>
                  <a:pt x="10" y="405"/>
                </a:lnTo>
                <a:lnTo>
                  <a:pt x="20" y="380"/>
                </a:lnTo>
                <a:lnTo>
                  <a:pt x="30" y="340"/>
                </a:lnTo>
                <a:lnTo>
                  <a:pt x="45" y="285"/>
                </a:lnTo>
                <a:lnTo>
                  <a:pt x="55" y="215"/>
                </a:lnTo>
                <a:lnTo>
                  <a:pt x="65" y="130"/>
                </a:lnTo>
                <a:lnTo>
                  <a:pt x="75" y="50"/>
                </a:lnTo>
                <a:lnTo>
                  <a:pt x="85" y="0"/>
                </a:lnTo>
                <a:lnTo>
                  <a:pt x="95" y="25"/>
                </a:lnTo>
                <a:lnTo>
                  <a:pt x="110" y="130"/>
                </a:lnTo>
                <a:lnTo>
                  <a:pt x="120" y="295"/>
                </a:lnTo>
                <a:lnTo>
                  <a:pt x="130" y="474"/>
                </a:lnTo>
                <a:lnTo>
                  <a:pt x="140" y="639"/>
                </a:lnTo>
                <a:lnTo>
                  <a:pt x="150" y="779"/>
                </a:lnTo>
                <a:lnTo>
                  <a:pt x="160" y="894"/>
                </a:lnTo>
                <a:lnTo>
                  <a:pt x="175" y="984"/>
                </a:lnTo>
                <a:lnTo>
                  <a:pt x="185" y="1058"/>
                </a:lnTo>
                <a:lnTo>
                  <a:pt x="195" y="1123"/>
                </a:lnTo>
                <a:lnTo>
                  <a:pt x="205" y="1173"/>
                </a:lnTo>
                <a:lnTo>
                  <a:pt x="215" y="1213"/>
                </a:lnTo>
                <a:lnTo>
                  <a:pt x="225" y="1248"/>
                </a:lnTo>
                <a:lnTo>
                  <a:pt x="240" y="1278"/>
                </a:lnTo>
                <a:lnTo>
                  <a:pt x="250" y="1303"/>
                </a:lnTo>
                <a:lnTo>
                  <a:pt x="260" y="1328"/>
                </a:lnTo>
                <a:lnTo>
                  <a:pt x="270" y="1348"/>
                </a:lnTo>
                <a:lnTo>
                  <a:pt x="280" y="1363"/>
                </a:lnTo>
                <a:lnTo>
                  <a:pt x="290" y="1378"/>
                </a:lnTo>
                <a:lnTo>
                  <a:pt x="305" y="1388"/>
                </a:lnTo>
                <a:lnTo>
                  <a:pt x="315" y="1403"/>
                </a:lnTo>
                <a:lnTo>
                  <a:pt x="325" y="1413"/>
                </a:lnTo>
                <a:lnTo>
                  <a:pt x="335" y="1423"/>
                </a:lnTo>
                <a:lnTo>
                  <a:pt x="345" y="1428"/>
                </a:lnTo>
                <a:lnTo>
                  <a:pt x="355" y="1438"/>
                </a:lnTo>
                <a:lnTo>
                  <a:pt x="370" y="1443"/>
                </a:lnTo>
                <a:lnTo>
                  <a:pt x="380" y="1448"/>
                </a:lnTo>
                <a:lnTo>
                  <a:pt x="390" y="1458"/>
                </a:lnTo>
                <a:lnTo>
                  <a:pt x="400" y="1463"/>
                </a:lnTo>
                <a:lnTo>
                  <a:pt x="410" y="1468"/>
                </a:lnTo>
                <a:lnTo>
                  <a:pt x="420" y="1468"/>
                </a:lnTo>
                <a:lnTo>
                  <a:pt x="435" y="1473"/>
                </a:lnTo>
                <a:lnTo>
                  <a:pt x="445" y="1478"/>
                </a:lnTo>
                <a:lnTo>
                  <a:pt x="455" y="1483"/>
                </a:lnTo>
                <a:lnTo>
                  <a:pt x="465" y="1483"/>
                </a:lnTo>
                <a:lnTo>
                  <a:pt x="475" y="1488"/>
                </a:lnTo>
                <a:lnTo>
                  <a:pt x="485" y="1488"/>
                </a:lnTo>
                <a:lnTo>
                  <a:pt x="500" y="1493"/>
                </a:lnTo>
                <a:lnTo>
                  <a:pt x="510" y="1493"/>
                </a:lnTo>
                <a:lnTo>
                  <a:pt x="520" y="1498"/>
                </a:lnTo>
                <a:lnTo>
                  <a:pt x="530" y="1498"/>
                </a:lnTo>
                <a:lnTo>
                  <a:pt x="540" y="1503"/>
                </a:lnTo>
                <a:lnTo>
                  <a:pt x="550" y="1503"/>
                </a:lnTo>
                <a:lnTo>
                  <a:pt x="565" y="1503"/>
                </a:lnTo>
                <a:lnTo>
                  <a:pt x="575" y="1508"/>
                </a:lnTo>
                <a:lnTo>
                  <a:pt x="585" y="1508"/>
                </a:lnTo>
                <a:lnTo>
                  <a:pt x="595" y="1508"/>
                </a:lnTo>
                <a:lnTo>
                  <a:pt x="605" y="1513"/>
                </a:lnTo>
                <a:lnTo>
                  <a:pt x="615" y="1513"/>
                </a:lnTo>
                <a:lnTo>
                  <a:pt x="630" y="1513"/>
                </a:lnTo>
                <a:lnTo>
                  <a:pt x="640" y="1513"/>
                </a:lnTo>
                <a:lnTo>
                  <a:pt x="650" y="1518"/>
                </a:lnTo>
                <a:lnTo>
                  <a:pt x="660" y="1518"/>
                </a:lnTo>
                <a:lnTo>
                  <a:pt x="670" y="1518"/>
                </a:lnTo>
                <a:lnTo>
                  <a:pt x="680" y="1518"/>
                </a:lnTo>
                <a:lnTo>
                  <a:pt x="695" y="1518"/>
                </a:lnTo>
                <a:lnTo>
                  <a:pt x="705" y="1522"/>
                </a:lnTo>
                <a:lnTo>
                  <a:pt x="715" y="1522"/>
                </a:lnTo>
                <a:lnTo>
                  <a:pt x="725" y="1522"/>
                </a:lnTo>
                <a:lnTo>
                  <a:pt x="735" y="1522"/>
                </a:lnTo>
                <a:lnTo>
                  <a:pt x="745" y="1522"/>
                </a:lnTo>
                <a:lnTo>
                  <a:pt x="760" y="1522"/>
                </a:lnTo>
                <a:lnTo>
                  <a:pt x="770" y="1522"/>
                </a:lnTo>
                <a:lnTo>
                  <a:pt x="780" y="1527"/>
                </a:lnTo>
                <a:lnTo>
                  <a:pt x="790" y="1527"/>
                </a:lnTo>
                <a:lnTo>
                  <a:pt x="800" y="1527"/>
                </a:lnTo>
                <a:lnTo>
                  <a:pt x="810" y="1527"/>
                </a:lnTo>
                <a:lnTo>
                  <a:pt x="825" y="1527"/>
                </a:lnTo>
                <a:lnTo>
                  <a:pt x="835" y="1527"/>
                </a:lnTo>
                <a:lnTo>
                  <a:pt x="845" y="1527"/>
                </a:lnTo>
                <a:lnTo>
                  <a:pt x="855" y="1527"/>
                </a:lnTo>
                <a:lnTo>
                  <a:pt x="865" y="1527"/>
                </a:lnTo>
                <a:lnTo>
                  <a:pt x="875" y="1527"/>
                </a:lnTo>
                <a:lnTo>
                  <a:pt x="890" y="1532"/>
                </a:lnTo>
                <a:lnTo>
                  <a:pt x="900" y="1532"/>
                </a:lnTo>
                <a:lnTo>
                  <a:pt x="910" y="1532"/>
                </a:lnTo>
                <a:lnTo>
                  <a:pt x="920" y="1532"/>
                </a:lnTo>
                <a:lnTo>
                  <a:pt x="930" y="1532"/>
                </a:lnTo>
                <a:lnTo>
                  <a:pt x="940" y="1532"/>
                </a:lnTo>
                <a:lnTo>
                  <a:pt x="955" y="1532"/>
                </a:lnTo>
                <a:lnTo>
                  <a:pt x="965" y="1532"/>
                </a:lnTo>
                <a:lnTo>
                  <a:pt x="975" y="1532"/>
                </a:lnTo>
                <a:lnTo>
                  <a:pt x="985" y="1532"/>
                </a:lnTo>
                <a:lnTo>
                  <a:pt x="995" y="1532"/>
                </a:lnTo>
                <a:lnTo>
                  <a:pt x="1005" y="1532"/>
                </a:lnTo>
                <a:lnTo>
                  <a:pt x="1020" y="1532"/>
                </a:lnTo>
                <a:lnTo>
                  <a:pt x="1030" y="1532"/>
                </a:lnTo>
                <a:lnTo>
                  <a:pt x="1040" y="1537"/>
                </a:lnTo>
                <a:lnTo>
                  <a:pt x="1050" y="1537"/>
                </a:lnTo>
                <a:lnTo>
                  <a:pt x="1060" y="1537"/>
                </a:lnTo>
                <a:lnTo>
                  <a:pt x="1070" y="1537"/>
                </a:lnTo>
                <a:lnTo>
                  <a:pt x="1085" y="1537"/>
                </a:lnTo>
                <a:lnTo>
                  <a:pt x="1095" y="1537"/>
                </a:lnTo>
                <a:lnTo>
                  <a:pt x="1105" y="1537"/>
                </a:lnTo>
                <a:lnTo>
                  <a:pt x="1115" y="1537"/>
                </a:lnTo>
                <a:lnTo>
                  <a:pt x="1125" y="1537"/>
                </a:lnTo>
                <a:lnTo>
                  <a:pt x="1135" y="1537"/>
                </a:lnTo>
                <a:lnTo>
                  <a:pt x="1145" y="1537"/>
                </a:lnTo>
                <a:lnTo>
                  <a:pt x="1160" y="1537"/>
                </a:lnTo>
                <a:lnTo>
                  <a:pt x="1170" y="1537"/>
                </a:lnTo>
                <a:lnTo>
                  <a:pt x="1180" y="1537"/>
                </a:lnTo>
                <a:lnTo>
                  <a:pt x="1190" y="1537"/>
                </a:lnTo>
                <a:lnTo>
                  <a:pt x="1200" y="1537"/>
                </a:lnTo>
                <a:lnTo>
                  <a:pt x="1210" y="1537"/>
                </a:lnTo>
                <a:lnTo>
                  <a:pt x="1225" y="1537"/>
                </a:lnTo>
                <a:lnTo>
                  <a:pt x="1235" y="1537"/>
                </a:lnTo>
                <a:lnTo>
                  <a:pt x="1245" y="1537"/>
                </a:lnTo>
                <a:lnTo>
                  <a:pt x="1255" y="1537"/>
                </a:lnTo>
                <a:lnTo>
                  <a:pt x="1265" y="1537"/>
                </a:lnTo>
                <a:lnTo>
                  <a:pt x="1275" y="1537"/>
                </a:lnTo>
                <a:lnTo>
                  <a:pt x="1290" y="1537"/>
                </a:lnTo>
                <a:lnTo>
                  <a:pt x="1300" y="1537"/>
                </a:lnTo>
                <a:lnTo>
                  <a:pt x="1310" y="1537"/>
                </a:lnTo>
                <a:lnTo>
                  <a:pt x="1320" y="1537"/>
                </a:lnTo>
                <a:lnTo>
                  <a:pt x="1330" y="1537"/>
                </a:lnTo>
                <a:lnTo>
                  <a:pt x="1340" y="1542"/>
                </a:lnTo>
                <a:lnTo>
                  <a:pt x="1355" y="1542"/>
                </a:lnTo>
                <a:lnTo>
                  <a:pt x="1365" y="1542"/>
                </a:lnTo>
                <a:lnTo>
                  <a:pt x="1375" y="1542"/>
                </a:lnTo>
                <a:lnTo>
                  <a:pt x="1385" y="1542"/>
                </a:lnTo>
                <a:lnTo>
                  <a:pt x="1395" y="1542"/>
                </a:lnTo>
                <a:lnTo>
                  <a:pt x="1405" y="1542"/>
                </a:lnTo>
                <a:lnTo>
                  <a:pt x="1420" y="1542"/>
                </a:lnTo>
                <a:lnTo>
                  <a:pt x="1430" y="1542"/>
                </a:lnTo>
                <a:lnTo>
                  <a:pt x="1440" y="1542"/>
                </a:lnTo>
                <a:lnTo>
                  <a:pt x="1450" y="1542"/>
                </a:lnTo>
                <a:lnTo>
                  <a:pt x="1460" y="1542"/>
                </a:lnTo>
                <a:lnTo>
                  <a:pt x="1470" y="1542"/>
                </a:lnTo>
                <a:lnTo>
                  <a:pt x="1485" y="1542"/>
                </a:lnTo>
                <a:lnTo>
                  <a:pt x="1495" y="1542"/>
                </a:lnTo>
                <a:lnTo>
                  <a:pt x="1505" y="1542"/>
                </a:lnTo>
                <a:lnTo>
                  <a:pt x="1515" y="1542"/>
                </a:lnTo>
                <a:lnTo>
                  <a:pt x="1525" y="1542"/>
                </a:lnTo>
                <a:lnTo>
                  <a:pt x="1535" y="1542"/>
                </a:lnTo>
                <a:lnTo>
                  <a:pt x="1550" y="1542"/>
                </a:lnTo>
                <a:lnTo>
                  <a:pt x="1560" y="1542"/>
                </a:lnTo>
                <a:lnTo>
                  <a:pt x="1570" y="1542"/>
                </a:lnTo>
                <a:lnTo>
                  <a:pt x="1580" y="1542"/>
                </a:lnTo>
                <a:lnTo>
                  <a:pt x="1590" y="1542"/>
                </a:lnTo>
                <a:lnTo>
                  <a:pt x="1600" y="1542"/>
                </a:lnTo>
                <a:lnTo>
                  <a:pt x="1615" y="1542"/>
                </a:lnTo>
                <a:lnTo>
                  <a:pt x="1625" y="1542"/>
                </a:lnTo>
                <a:lnTo>
                  <a:pt x="1635" y="1542"/>
                </a:lnTo>
                <a:lnTo>
                  <a:pt x="1645" y="1542"/>
                </a:lnTo>
                <a:lnTo>
                  <a:pt x="1655" y="1542"/>
                </a:lnTo>
                <a:lnTo>
                  <a:pt x="1665" y="1542"/>
                </a:lnTo>
                <a:lnTo>
                  <a:pt x="1680" y="1542"/>
                </a:lnTo>
                <a:lnTo>
                  <a:pt x="1690" y="1542"/>
                </a:lnTo>
                <a:lnTo>
                  <a:pt x="1700" y="1542"/>
                </a:lnTo>
                <a:lnTo>
                  <a:pt x="1710" y="1542"/>
                </a:lnTo>
                <a:lnTo>
                  <a:pt x="1720" y="1542"/>
                </a:lnTo>
                <a:lnTo>
                  <a:pt x="1730" y="1542"/>
                </a:lnTo>
                <a:lnTo>
                  <a:pt x="1745" y="1542"/>
                </a:lnTo>
                <a:lnTo>
                  <a:pt x="1755" y="1542"/>
                </a:lnTo>
                <a:lnTo>
                  <a:pt x="1765" y="1542"/>
                </a:lnTo>
                <a:lnTo>
                  <a:pt x="1775" y="1542"/>
                </a:lnTo>
                <a:lnTo>
                  <a:pt x="1785" y="1542"/>
                </a:lnTo>
                <a:lnTo>
                  <a:pt x="1795" y="1542"/>
                </a:lnTo>
                <a:lnTo>
                  <a:pt x="1810" y="1542"/>
                </a:lnTo>
                <a:lnTo>
                  <a:pt x="1820" y="1542"/>
                </a:lnTo>
                <a:lnTo>
                  <a:pt x="1830" y="1542"/>
                </a:lnTo>
                <a:lnTo>
                  <a:pt x="1840" y="1542"/>
                </a:lnTo>
                <a:lnTo>
                  <a:pt x="1850" y="1542"/>
                </a:lnTo>
                <a:lnTo>
                  <a:pt x="1860" y="1542"/>
                </a:lnTo>
                <a:lnTo>
                  <a:pt x="1875" y="1542"/>
                </a:lnTo>
                <a:lnTo>
                  <a:pt x="1885" y="1542"/>
                </a:lnTo>
                <a:lnTo>
                  <a:pt x="1895" y="1542"/>
                </a:lnTo>
                <a:lnTo>
                  <a:pt x="1905" y="1542"/>
                </a:lnTo>
                <a:lnTo>
                  <a:pt x="1915" y="1542"/>
                </a:lnTo>
                <a:lnTo>
                  <a:pt x="1925" y="1542"/>
                </a:lnTo>
                <a:lnTo>
                  <a:pt x="1940" y="1542"/>
                </a:lnTo>
                <a:lnTo>
                  <a:pt x="1950" y="1542"/>
                </a:lnTo>
                <a:lnTo>
                  <a:pt x="1960" y="1542"/>
                </a:lnTo>
                <a:lnTo>
                  <a:pt x="1970" y="1542"/>
                </a:lnTo>
                <a:lnTo>
                  <a:pt x="1980" y="1542"/>
                </a:lnTo>
                <a:lnTo>
                  <a:pt x="1990" y="1542"/>
                </a:lnTo>
                <a:lnTo>
                  <a:pt x="2005" y="1542"/>
                </a:lnTo>
                <a:lnTo>
                  <a:pt x="2015" y="1542"/>
                </a:lnTo>
                <a:lnTo>
                  <a:pt x="2025" y="1542"/>
                </a:lnTo>
                <a:lnTo>
                  <a:pt x="2035" y="1542"/>
                </a:lnTo>
                <a:lnTo>
                  <a:pt x="2045" y="1542"/>
                </a:lnTo>
                <a:lnTo>
                  <a:pt x="2055" y="1542"/>
                </a:lnTo>
                <a:lnTo>
                  <a:pt x="2070" y="1542"/>
                </a:lnTo>
                <a:lnTo>
                  <a:pt x="2080" y="1542"/>
                </a:lnTo>
                <a:lnTo>
                  <a:pt x="2090" y="1542"/>
                </a:lnTo>
                <a:lnTo>
                  <a:pt x="2100" y="1542"/>
                </a:lnTo>
                <a:lnTo>
                  <a:pt x="2110" y="1542"/>
                </a:lnTo>
                <a:lnTo>
                  <a:pt x="2120" y="1542"/>
                </a:lnTo>
                <a:lnTo>
                  <a:pt x="2135" y="1542"/>
                </a:lnTo>
                <a:lnTo>
                  <a:pt x="2145" y="1542"/>
                </a:lnTo>
                <a:lnTo>
                  <a:pt x="2155" y="1542"/>
                </a:lnTo>
                <a:lnTo>
                  <a:pt x="2165" y="1542"/>
                </a:lnTo>
              </a:path>
            </a:pathLst>
          </a:custGeom>
          <a:noFill/>
          <a:ln w="15875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116" name="Freeform 92">
            <a:extLst>
              <a:ext uri="{FF2B5EF4-FFF2-40B4-BE49-F238E27FC236}">
                <a16:creationId xmlns:a16="http://schemas.microsoft.com/office/drawing/2014/main" id="{0A181AB8-E508-1847-931C-17C29C77325D}"/>
              </a:ext>
            </a:extLst>
          </p:cNvPr>
          <p:cNvSpPr>
            <a:spLocks/>
          </p:cNvSpPr>
          <p:nvPr/>
        </p:nvSpPr>
        <p:spPr bwMode="auto">
          <a:xfrm>
            <a:off x="7056439" y="3209925"/>
            <a:ext cx="3436937" cy="1963738"/>
          </a:xfrm>
          <a:custGeom>
            <a:avLst/>
            <a:gdLst>
              <a:gd name="T0" fmla="*/ 30 w 2165"/>
              <a:gd name="T1" fmla="*/ 394 h 1237"/>
              <a:gd name="T2" fmla="*/ 75 w 2165"/>
              <a:gd name="T3" fmla="*/ 89 h 1237"/>
              <a:gd name="T4" fmla="*/ 120 w 2165"/>
              <a:gd name="T5" fmla="*/ 314 h 1237"/>
              <a:gd name="T6" fmla="*/ 160 w 2165"/>
              <a:gd name="T7" fmla="*/ 893 h 1237"/>
              <a:gd name="T8" fmla="*/ 205 w 2165"/>
              <a:gd name="T9" fmla="*/ 1142 h 1237"/>
              <a:gd name="T10" fmla="*/ 250 w 2165"/>
              <a:gd name="T11" fmla="*/ 1227 h 1237"/>
              <a:gd name="T12" fmla="*/ 290 w 2165"/>
              <a:gd name="T13" fmla="*/ 1227 h 1237"/>
              <a:gd name="T14" fmla="*/ 335 w 2165"/>
              <a:gd name="T15" fmla="*/ 1132 h 1237"/>
              <a:gd name="T16" fmla="*/ 380 w 2165"/>
              <a:gd name="T17" fmla="*/ 878 h 1237"/>
              <a:gd name="T18" fmla="*/ 420 w 2165"/>
              <a:gd name="T19" fmla="*/ 294 h 1237"/>
              <a:gd name="T20" fmla="*/ 465 w 2165"/>
              <a:gd name="T21" fmla="*/ 60 h 1237"/>
              <a:gd name="T22" fmla="*/ 510 w 2165"/>
              <a:gd name="T23" fmla="*/ 354 h 1237"/>
              <a:gd name="T24" fmla="*/ 550 w 2165"/>
              <a:gd name="T25" fmla="*/ 419 h 1237"/>
              <a:gd name="T26" fmla="*/ 595 w 2165"/>
              <a:gd name="T27" fmla="*/ 224 h 1237"/>
              <a:gd name="T28" fmla="*/ 640 w 2165"/>
              <a:gd name="T29" fmla="*/ 25 h 1237"/>
              <a:gd name="T30" fmla="*/ 680 w 2165"/>
              <a:gd name="T31" fmla="*/ 623 h 1237"/>
              <a:gd name="T32" fmla="*/ 725 w 2165"/>
              <a:gd name="T33" fmla="*/ 1023 h 1237"/>
              <a:gd name="T34" fmla="*/ 770 w 2165"/>
              <a:gd name="T35" fmla="*/ 1177 h 1237"/>
              <a:gd name="T36" fmla="*/ 810 w 2165"/>
              <a:gd name="T37" fmla="*/ 1217 h 1237"/>
              <a:gd name="T38" fmla="*/ 855 w 2165"/>
              <a:gd name="T39" fmla="*/ 1177 h 1237"/>
              <a:gd name="T40" fmla="*/ 900 w 2165"/>
              <a:gd name="T41" fmla="*/ 1023 h 1237"/>
              <a:gd name="T42" fmla="*/ 940 w 2165"/>
              <a:gd name="T43" fmla="*/ 623 h 1237"/>
              <a:gd name="T44" fmla="*/ 985 w 2165"/>
              <a:gd name="T45" fmla="*/ 20 h 1237"/>
              <a:gd name="T46" fmla="*/ 1030 w 2165"/>
              <a:gd name="T47" fmla="*/ 219 h 1237"/>
              <a:gd name="T48" fmla="*/ 1070 w 2165"/>
              <a:gd name="T49" fmla="*/ 414 h 1237"/>
              <a:gd name="T50" fmla="*/ 1115 w 2165"/>
              <a:gd name="T51" fmla="*/ 349 h 1237"/>
              <a:gd name="T52" fmla="*/ 1160 w 2165"/>
              <a:gd name="T53" fmla="*/ 50 h 1237"/>
              <a:gd name="T54" fmla="*/ 1200 w 2165"/>
              <a:gd name="T55" fmla="*/ 284 h 1237"/>
              <a:gd name="T56" fmla="*/ 1245 w 2165"/>
              <a:gd name="T57" fmla="*/ 868 h 1237"/>
              <a:gd name="T58" fmla="*/ 1290 w 2165"/>
              <a:gd name="T59" fmla="*/ 1118 h 1237"/>
              <a:gd name="T60" fmla="*/ 1330 w 2165"/>
              <a:gd name="T61" fmla="*/ 1207 h 1237"/>
              <a:gd name="T62" fmla="*/ 1375 w 2165"/>
              <a:gd name="T63" fmla="*/ 1212 h 1237"/>
              <a:gd name="T64" fmla="*/ 1420 w 2165"/>
              <a:gd name="T65" fmla="*/ 1122 h 1237"/>
              <a:gd name="T66" fmla="*/ 1460 w 2165"/>
              <a:gd name="T67" fmla="*/ 868 h 1237"/>
              <a:gd name="T68" fmla="*/ 1505 w 2165"/>
              <a:gd name="T69" fmla="*/ 289 h 1237"/>
              <a:gd name="T70" fmla="*/ 1550 w 2165"/>
              <a:gd name="T71" fmla="*/ 55 h 1237"/>
              <a:gd name="T72" fmla="*/ 1590 w 2165"/>
              <a:gd name="T73" fmla="*/ 354 h 1237"/>
              <a:gd name="T74" fmla="*/ 1635 w 2165"/>
              <a:gd name="T75" fmla="*/ 419 h 1237"/>
              <a:gd name="T76" fmla="*/ 1680 w 2165"/>
              <a:gd name="T77" fmla="*/ 224 h 1237"/>
              <a:gd name="T78" fmla="*/ 1720 w 2165"/>
              <a:gd name="T79" fmla="*/ 30 h 1237"/>
              <a:gd name="T80" fmla="*/ 1765 w 2165"/>
              <a:gd name="T81" fmla="*/ 633 h 1237"/>
              <a:gd name="T82" fmla="*/ 1810 w 2165"/>
              <a:gd name="T83" fmla="*/ 1038 h 1237"/>
              <a:gd name="T84" fmla="*/ 1850 w 2165"/>
              <a:gd name="T85" fmla="*/ 1192 h 1237"/>
              <a:gd name="T86" fmla="*/ 1895 w 2165"/>
              <a:gd name="T87" fmla="*/ 1237 h 1237"/>
              <a:gd name="T88" fmla="*/ 1940 w 2165"/>
              <a:gd name="T89" fmla="*/ 1197 h 1237"/>
              <a:gd name="T90" fmla="*/ 1980 w 2165"/>
              <a:gd name="T91" fmla="*/ 1048 h 1237"/>
              <a:gd name="T92" fmla="*/ 2025 w 2165"/>
              <a:gd name="T93" fmla="*/ 653 h 1237"/>
              <a:gd name="T94" fmla="*/ 2070 w 2165"/>
              <a:gd name="T95" fmla="*/ 55 h 1237"/>
              <a:gd name="T96" fmla="*/ 2110 w 2165"/>
              <a:gd name="T97" fmla="*/ 259 h 1237"/>
              <a:gd name="T98" fmla="*/ 2155 w 2165"/>
              <a:gd name="T99" fmla="*/ 459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65" h="1237">
                <a:moveTo>
                  <a:pt x="0" y="469"/>
                </a:moveTo>
                <a:lnTo>
                  <a:pt x="10" y="459"/>
                </a:lnTo>
                <a:lnTo>
                  <a:pt x="20" y="434"/>
                </a:lnTo>
                <a:lnTo>
                  <a:pt x="30" y="394"/>
                </a:lnTo>
                <a:lnTo>
                  <a:pt x="45" y="334"/>
                </a:lnTo>
                <a:lnTo>
                  <a:pt x="55" y="259"/>
                </a:lnTo>
                <a:lnTo>
                  <a:pt x="65" y="169"/>
                </a:lnTo>
                <a:lnTo>
                  <a:pt x="75" y="89"/>
                </a:lnTo>
                <a:lnTo>
                  <a:pt x="85" y="40"/>
                </a:lnTo>
                <a:lnTo>
                  <a:pt x="95" y="55"/>
                </a:lnTo>
                <a:lnTo>
                  <a:pt x="110" y="154"/>
                </a:lnTo>
                <a:lnTo>
                  <a:pt x="120" y="314"/>
                </a:lnTo>
                <a:lnTo>
                  <a:pt x="130" y="489"/>
                </a:lnTo>
                <a:lnTo>
                  <a:pt x="140" y="653"/>
                </a:lnTo>
                <a:lnTo>
                  <a:pt x="150" y="783"/>
                </a:lnTo>
                <a:lnTo>
                  <a:pt x="160" y="893"/>
                </a:lnTo>
                <a:lnTo>
                  <a:pt x="175" y="978"/>
                </a:lnTo>
                <a:lnTo>
                  <a:pt x="185" y="1048"/>
                </a:lnTo>
                <a:lnTo>
                  <a:pt x="195" y="1103"/>
                </a:lnTo>
                <a:lnTo>
                  <a:pt x="205" y="1142"/>
                </a:lnTo>
                <a:lnTo>
                  <a:pt x="215" y="1172"/>
                </a:lnTo>
                <a:lnTo>
                  <a:pt x="225" y="1197"/>
                </a:lnTo>
                <a:lnTo>
                  <a:pt x="240" y="1217"/>
                </a:lnTo>
                <a:lnTo>
                  <a:pt x="250" y="1227"/>
                </a:lnTo>
                <a:lnTo>
                  <a:pt x="260" y="1232"/>
                </a:lnTo>
                <a:lnTo>
                  <a:pt x="270" y="1237"/>
                </a:lnTo>
                <a:lnTo>
                  <a:pt x="280" y="1232"/>
                </a:lnTo>
                <a:lnTo>
                  <a:pt x="290" y="1227"/>
                </a:lnTo>
                <a:lnTo>
                  <a:pt x="305" y="1212"/>
                </a:lnTo>
                <a:lnTo>
                  <a:pt x="315" y="1192"/>
                </a:lnTo>
                <a:lnTo>
                  <a:pt x="325" y="1167"/>
                </a:lnTo>
                <a:lnTo>
                  <a:pt x="335" y="1132"/>
                </a:lnTo>
                <a:lnTo>
                  <a:pt x="345" y="1088"/>
                </a:lnTo>
                <a:lnTo>
                  <a:pt x="355" y="1038"/>
                </a:lnTo>
                <a:lnTo>
                  <a:pt x="370" y="968"/>
                </a:lnTo>
                <a:lnTo>
                  <a:pt x="380" y="878"/>
                </a:lnTo>
                <a:lnTo>
                  <a:pt x="390" y="768"/>
                </a:lnTo>
                <a:lnTo>
                  <a:pt x="400" y="633"/>
                </a:lnTo>
                <a:lnTo>
                  <a:pt x="410" y="474"/>
                </a:lnTo>
                <a:lnTo>
                  <a:pt x="420" y="294"/>
                </a:lnTo>
                <a:lnTo>
                  <a:pt x="435" y="134"/>
                </a:lnTo>
                <a:lnTo>
                  <a:pt x="445" y="30"/>
                </a:lnTo>
                <a:lnTo>
                  <a:pt x="455" y="10"/>
                </a:lnTo>
                <a:lnTo>
                  <a:pt x="465" y="60"/>
                </a:lnTo>
                <a:lnTo>
                  <a:pt x="475" y="139"/>
                </a:lnTo>
                <a:lnTo>
                  <a:pt x="485" y="224"/>
                </a:lnTo>
                <a:lnTo>
                  <a:pt x="500" y="299"/>
                </a:lnTo>
                <a:lnTo>
                  <a:pt x="510" y="354"/>
                </a:lnTo>
                <a:lnTo>
                  <a:pt x="520" y="394"/>
                </a:lnTo>
                <a:lnTo>
                  <a:pt x="530" y="419"/>
                </a:lnTo>
                <a:lnTo>
                  <a:pt x="540" y="429"/>
                </a:lnTo>
                <a:lnTo>
                  <a:pt x="550" y="419"/>
                </a:lnTo>
                <a:lnTo>
                  <a:pt x="565" y="394"/>
                </a:lnTo>
                <a:lnTo>
                  <a:pt x="575" y="354"/>
                </a:lnTo>
                <a:lnTo>
                  <a:pt x="585" y="294"/>
                </a:lnTo>
                <a:lnTo>
                  <a:pt x="595" y="224"/>
                </a:lnTo>
                <a:lnTo>
                  <a:pt x="605" y="139"/>
                </a:lnTo>
                <a:lnTo>
                  <a:pt x="615" y="55"/>
                </a:lnTo>
                <a:lnTo>
                  <a:pt x="630" y="5"/>
                </a:lnTo>
                <a:lnTo>
                  <a:pt x="640" y="25"/>
                </a:lnTo>
                <a:lnTo>
                  <a:pt x="650" y="129"/>
                </a:lnTo>
                <a:lnTo>
                  <a:pt x="660" y="289"/>
                </a:lnTo>
                <a:lnTo>
                  <a:pt x="670" y="464"/>
                </a:lnTo>
                <a:lnTo>
                  <a:pt x="680" y="623"/>
                </a:lnTo>
                <a:lnTo>
                  <a:pt x="695" y="758"/>
                </a:lnTo>
                <a:lnTo>
                  <a:pt x="705" y="868"/>
                </a:lnTo>
                <a:lnTo>
                  <a:pt x="715" y="958"/>
                </a:lnTo>
                <a:lnTo>
                  <a:pt x="725" y="1023"/>
                </a:lnTo>
                <a:lnTo>
                  <a:pt x="735" y="1078"/>
                </a:lnTo>
                <a:lnTo>
                  <a:pt x="745" y="1122"/>
                </a:lnTo>
                <a:lnTo>
                  <a:pt x="760" y="1152"/>
                </a:lnTo>
                <a:lnTo>
                  <a:pt x="770" y="1177"/>
                </a:lnTo>
                <a:lnTo>
                  <a:pt x="780" y="1197"/>
                </a:lnTo>
                <a:lnTo>
                  <a:pt x="790" y="1212"/>
                </a:lnTo>
                <a:lnTo>
                  <a:pt x="800" y="1217"/>
                </a:lnTo>
                <a:lnTo>
                  <a:pt x="810" y="1217"/>
                </a:lnTo>
                <a:lnTo>
                  <a:pt x="825" y="1217"/>
                </a:lnTo>
                <a:lnTo>
                  <a:pt x="835" y="1207"/>
                </a:lnTo>
                <a:lnTo>
                  <a:pt x="845" y="1197"/>
                </a:lnTo>
                <a:lnTo>
                  <a:pt x="855" y="1177"/>
                </a:lnTo>
                <a:lnTo>
                  <a:pt x="865" y="1152"/>
                </a:lnTo>
                <a:lnTo>
                  <a:pt x="875" y="1118"/>
                </a:lnTo>
                <a:lnTo>
                  <a:pt x="890" y="1078"/>
                </a:lnTo>
                <a:lnTo>
                  <a:pt x="900" y="1023"/>
                </a:lnTo>
                <a:lnTo>
                  <a:pt x="910" y="953"/>
                </a:lnTo>
                <a:lnTo>
                  <a:pt x="920" y="868"/>
                </a:lnTo>
                <a:lnTo>
                  <a:pt x="930" y="758"/>
                </a:lnTo>
                <a:lnTo>
                  <a:pt x="940" y="623"/>
                </a:lnTo>
                <a:lnTo>
                  <a:pt x="955" y="459"/>
                </a:lnTo>
                <a:lnTo>
                  <a:pt x="965" y="284"/>
                </a:lnTo>
                <a:lnTo>
                  <a:pt x="975" y="124"/>
                </a:lnTo>
                <a:lnTo>
                  <a:pt x="985" y="20"/>
                </a:lnTo>
                <a:lnTo>
                  <a:pt x="995" y="0"/>
                </a:lnTo>
                <a:lnTo>
                  <a:pt x="1005" y="50"/>
                </a:lnTo>
                <a:lnTo>
                  <a:pt x="1020" y="134"/>
                </a:lnTo>
                <a:lnTo>
                  <a:pt x="1030" y="219"/>
                </a:lnTo>
                <a:lnTo>
                  <a:pt x="1040" y="289"/>
                </a:lnTo>
                <a:lnTo>
                  <a:pt x="1050" y="349"/>
                </a:lnTo>
                <a:lnTo>
                  <a:pt x="1060" y="389"/>
                </a:lnTo>
                <a:lnTo>
                  <a:pt x="1070" y="414"/>
                </a:lnTo>
                <a:lnTo>
                  <a:pt x="1085" y="419"/>
                </a:lnTo>
                <a:lnTo>
                  <a:pt x="1095" y="414"/>
                </a:lnTo>
                <a:lnTo>
                  <a:pt x="1105" y="389"/>
                </a:lnTo>
                <a:lnTo>
                  <a:pt x="1115" y="349"/>
                </a:lnTo>
                <a:lnTo>
                  <a:pt x="1125" y="289"/>
                </a:lnTo>
                <a:lnTo>
                  <a:pt x="1135" y="219"/>
                </a:lnTo>
                <a:lnTo>
                  <a:pt x="1145" y="134"/>
                </a:lnTo>
                <a:lnTo>
                  <a:pt x="1160" y="50"/>
                </a:lnTo>
                <a:lnTo>
                  <a:pt x="1170" y="0"/>
                </a:lnTo>
                <a:lnTo>
                  <a:pt x="1180" y="20"/>
                </a:lnTo>
                <a:lnTo>
                  <a:pt x="1190" y="124"/>
                </a:lnTo>
                <a:lnTo>
                  <a:pt x="1200" y="284"/>
                </a:lnTo>
                <a:lnTo>
                  <a:pt x="1210" y="459"/>
                </a:lnTo>
                <a:lnTo>
                  <a:pt x="1225" y="623"/>
                </a:lnTo>
                <a:lnTo>
                  <a:pt x="1235" y="758"/>
                </a:lnTo>
                <a:lnTo>
                  <a:pt x="1245" y="868"/>
                </a:lnTo>
                <a:lnTo>
                  <a:pt x="1255" y="953"/>
                </a:lnTo>
                <a:lnTo>
                  <a:pt x="1265" y="1023"/>
                </a:lnTo>
                <a:lnTo>
                  <a:pt x="1275" y="1078"/>
                </a:lnTo>
                <a:lnTo>
                  <a:pt x="1290" y="1118"/>
                </a:lnTo>
                <a:lnTo>
                  <a:pt x="1300" y="1152"/>
                </a:lnTo>
                <a:lnTo>
                  <a:pt x="1310" y="1177"/>
                </a:lnTo>
                <a:lnTo>
                  <a:pt x="1320" y="1197"/>
                </a:lnTo>
                <a:lnTo>
                  <a:pt x="1330" y="1207"/>
                </a:lnTo>
                <a:lnTo>
                  <a:pt x="1340" y="1217"/>
                </a:lnTo>
                <a:lnTo>
                  <a:pt x="1355" y="1217"/>
                </a:lnTo>
                <a:lnTo>
                  <a:pt x="1365" y="1217"/>
                </a:lnTo>
                <a:lnTo>
                  <a:pt x="1375" y="1212"/>
                </a:lnTo>
                <a:lnTo>
                  <a:pt x="1385" y="1197"/>
                </a:lnTo>
                <a:lnTo>
                  <a:pt x="1395" y="1177"/>
                </a:lnTo>
                <a:lnTo>
                  <a:pt x="1405" y="1152"/>
                </a:lnTo>
                <a:lnTo>
                  <a:pt x="1420" y="1122"/>
                </a:lnTo>
                <a:lnTo>
                  <a:pt x="1430" y="1078"/>
                </a:lnTo>
                <a:lnTo>
                  <a:pt x="1440" y="1023"/>
                </a:lnTo>
                <a:lnTo>
                  <a:pt x="1450" y="958"/>
                </a:lnTo>
                <a:lnTo>
                  <a:pt x="1460" y="868"/>
                </a:lnTo>
                <a:lnTo>
                  <a:pt x="1470" y="758"/>
                </a:lnTo>
                <a:lnTo>
                  <a:pt x="1485" y="623"/>
                </a:lnTo>
                <a:lnTo>
                  <a:pt x="1495" y="464"/>
                </a:lnTo>
                <a:lnTo>
                  <a:pt x="1505" y="289"/>
                </a:lnTo>
                <a:lnTo>
                  <a:pt x="1515" y="129"/>
                </a:lnTo>
                <a:lnTo>
                  <a:pt x="1525" y="25"/>
                </a:lnTo>
                <a:lnTo>
                  <a:pt x="1535" y="5"/>
                </a:lnTo>
                <a:lnTo>
                  <a:pt x="1550" y="55"/>
                </a:lnTo>
                <a:lnTo>
                  <a:pt x="1560" y="139"/>
                </a:lnTo>
                <a:lnTo>
                  <a:pt x="1570" y="224"/>
                </a:lnTo>
                <a:lnTo>
                  <a:pt x="1580" y="294"/>
                </a:lnTo>
                <a:lnTo>
                  <a:pt x="1590" y="354"/>
                </a:lnTo>
                <a:lnTo>
                  <a:pt x="1600" y="394"/>
                </a:lnTo>
                <a:lnTo>
                  <a:pt x="1615" y="419"/>
                </a:lnTo>
                <a:lnTo>
                  <a:pt x="1625" y="429"/>
                </a:lnTo>
                <a:lnTo>
                  <a:pt x="1635" y="419"/>
                </a:lnTo>
                <a:lnTo>
                  <a:pt x="1645" y="394"/>
                </a:lnTo>
                <a:lnTo>
                  <a:pt x="1655" y="354"/>
                </a:lnTo>
                <a:lnTo>
                  <a:pt x="1665" y="299"/>
                </a:lnTo>
                <a:lnTo>
                  <a:pt x="1680" y="224"/>
                </a:lnTo>
                <a:lnTo>
                  <a:pt x="1690" y="139"/>
                </a:lnTo>
                <a:lnTo>
                  <a:pt x="1700" y="60"/>
                </a:lnTo>
                <a:lnTo>
                  <a:pt x="1710" y="10"/>
                </a:lnTo>
                <a:lnTo>
                  <a:pt x="1720" y="30"/>
                </a:lnTo>
                <a:lnTo>
                  <a:pt x="1730" y="134"/>
                </a:lnTo>
                <a:lnTo>
                  <a:pt x="1745" y="294"/>
                </a:lnTo>
                <a:lnTo>
                  <a:pt x="1755" y="474"/>
                </a:lnTo>
                <a:lnTo>
                  <a:pt x="1765" y="633"/>
                </a:lnTo>
                <a:lnTo>
                  <a:pt x="1775" y="768"/>
                </a:lnTo>
                <a:lnTo>
                  <a:pt x="1785" y="878"/>
                </a:lnTo>
                <a:lnTo>
                  <a:pt x="1795" y="968"/>
                </a:lnTo>
                <a:lnTo>
                  <a:pt x="1810" y="1038"/>
                </a:lnTo>
                <a:lnTo>
                  <a:pt x="1820" y="1088"/>
                </a:lnTo>
                <a:lnTo>
                  <a:pt x="1830" y="1132"/>
                </a:lnTo>
                <a:lnTo>
                  <a:pt x="1840" y="1167"/>
                </a:lnTo>
                <a:lnTo>
                  <a:pt x="1850" y="1192"/>
                </a:lnTo>
                <a:lnTo>
                  <a:pt x="1860" y="1212"/>
                </a:lnTo>
                <a:lnTo>
                  <a:pt x="1875" y="1227"/>
                </a:lnTo>
                <a:lnTo>
                  <a:pt x="1885" y="1232"/>
                </a:lnTo>
                <a:lnTo>
                  <a:pt x="1895" y="1237"/>
                </a:lnTo>
                <a:lnTo>
                  <a:pt x="1905" y="1232"/>
                </a:lnTo>
                <a:lnTo>
                  <a:pt x="1915" y="1227"/>
                </a:lnTo>
                <a:lnTo>
                  <a:pt x="1925" y="1217"/>
                </a:lnTo>
                <a:lnTo>
                  <a:pt x="1940" y="1197"/>
                </a:lnTo>
                <a:lnTo>
                  <a:pt x="1950" y="1172"/>
                </a:lnTo>
                <a:lnTo>
                  <a:pt x="1960" y="1142"/>
                </a:lnTo>
                <a:lnTo>
                  <a:pt x="1970" y="1103"/>
                </a:lnTo>
                <a:lnTo>
                  <a:pt x="1980" y="1048"/>
                </a:lnTo>
                <a:lnTo>
                  <a:pt x="1990" y="978"/>
                </a:lnTo>
                <a:lnTo>
                  <a:pt x="2005" y="893"/>
                </a:lnTo>
                <a:lnTo>
                  <a:pt x="2015" y="783"/>
                </a:lnTo>
                <a:lnTo>
                  <a:pt x="2025" y="653"/>
                </a:lnTo>
                <a:lnTo>
                  <a:pt x="2035" y="489"/>
                </a:lnTo>
                <a:lnTo>
                  <a:pt x="2045" y="314"/>
                </a:lnTo>
                <a:lnTo>
                  <a:pt x="2055" y="154"/>
                </a:lnTo>
                <a:lnTo>
                  <a:pt x="2070" y="55"/>
                </a:lnTo>
                <a:lnTo>
                  <a:pt x="2080" y="40"/>
                </a:lnTo>
                <a:lnTo>
                  <a:pt x="2090" y="89"/>
                </a:lnTo>
                <a:lnTo>
                  <a:pt x="2100" y="169"/>
                </a:lnTo>
                <a:lnTo>
                  <a:pt x="2110" y="259"/>
                </a:lnTo>
                <a:lnTo>
                  <a:pt x="2120" y="334"/>
                </a:lnTo>
                <a:lnTo>
                  <a:pt x="2135" y="394"/>
                </a:lnTo>
                <a:lnTo>
                  <a:pt x="2145" y="434"/>
                </a:lnTo>
                <a:lnTo>
                  <a:pt x="2155" y="459"/>
                </a:lnTo>
                <a:lnTo>
                  <a:pt x="2165" y="469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118" name="Line 94">
            <a:extLst>
              <a:ext uri="{FF2B5EF4-FFF2-40B4-BE49-F238E27FC236}">
                <a16:creationId xmlns:a16="http://schemas.microsoft.com/office/drawing/2014/main" id="{0E688DBE-4B0B-834C-9203-1C821A096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6600" y="47371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119" name="Text Box 95">
            <a:extLst>
              <a:ext uri="{FF2B5EF4-FFF2-40B4-BE49-F238E27FC236}">
                <a16:creationId xmlns:a16="http://schemas.microsoft.com/office/drawing/2014/main" id="{6FC4605D-0256-E94C-92B2-5E355621E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414" y="3311526"/>
            <a:ext cx="898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it-IT"/>
              <a:t>Fc=5</a:t>
            </a:r>
          </a:p>
        </p:txBody>
      </p:sp>
    </p:spTree>
    <p:extLst>
      <p:ext uri="{BB962C8B-B14F-4D97-AF65-F5344CB8AC3E}">
        <p14:creationId xmlns:p14="http://schemas.microsoft.com/office/powerpoint/2010/main" val="211033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5">
            <a:extLst>
              <a:ext uri="{FF2B5EF4-FFF2-40B4-BE49-F238E27FC236}">
                <a16:creationId xmlns:a16="http://schemas.microsoft.com/office/drawing/2014/main" id="{9D7D48CF-11DE-DF43-A8D2-A6BA32A0E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463" y="692515"/>
            <a:ext cx="3108223" cy="64697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it-IT" altLang="it-IT"/>
              <a:t>Sistema dinamico lineare</a:t>
            </a:r>
          </a:p>
          <a:p>
            <a:pPr eaLnBrk="0" hangingPunct="0"/>
            <a:r>
              <a:rPr lang="it-IT" altLang="it-IT"/>
              <a:t>parametri concentrati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4A287781-8A28-F949-865C-F411AAA8B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538" y="1477127"/>
            <a:ext cx="3031279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it-IT" altLang="it-IT"/>
              <a:t> Equazione differenziale </a:t>
            </a:r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82EB8DC2-82F5-C348-A014-BBC5D9EB9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4" y="2097322"/>
            <a:ext cx="4090987" cy="73930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eaLnBrk="0" hangingPunct="0"/>
            <a:r>
              <a:rPr lang="it-IT" altLang="it-IT"/>
              <a:t>  Funzione di trasferimento  </a:t>
            </a:r>
          </a:p>
          <a:p>
            <a:pPr eaLnBrk="0" hangingPunct="0"/>
            <a:r>
              <a:rPr lang="it-IT" altLang="it-IT"/>
              <a:t>(</a:t>
            </a:r>
            <a:r>
              <a:rPr lang="it-IT" altLang="it-IT" sz="2400">
                <a:latin typeface="CommercialScript BT" pitchFamily="66" charset="0"/>
              </a:rPr>
              <a:t>L</a:t>
            </a:r>
            <a:r>
              <a:rPr lang="it-IT" altLang="it-IT"/>
              <a:t> - trasf.) F(s)</a:t>
            </a:r>
          </a:p>
        </p:txBody>
      </p:sp>
      <p:sp>
        <p:nvSpPr>
          <p:cNvPr id="47112" name="Rectangle 8">
            <a:extLst>
              <a:ext uri="{FF2B5EF4-FFF2-40B4-BE49-F238E27FC236}">
                <a16:creationId xmlns:a16="http://schemas.microsoft.com/office/drawing/2014/main" id="{C6EDFC9B-CA25-9F40-9C03-52046BB04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1" y="2121265"/>
            <a:ext cx="2154757" cy="64697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it-IT" altLang="it-IT"/>
              <a:t>Risposta</a:t>
            </a:r>
          </a:p>
          <a:p>
            <a:pPr eaLnBrk="0" hangingPunct="0"/>
            <a:r>
              <a:rPr lang="it-IT" altLang="it-IT"/>
              <a:t>  impulsiva  f(t)  </a:t>
            </a:r>
          </a:p>
        </p:txBody>
      </p:sp>
      <p:sp>
        <p:nvSpPr>
          <p:cNvPr id="47113" name="Rectangle 9">
            <a:extLst>
              <a:ext uri="{FF2B5EF4-FFF2-40B4-BE49-F238E27FC236}">
                <a16:creationId xmlns:a16="http://schemas.microsoft.com/office/drawing/2014/main" id="{3088771B-8485-134E-8925-E7C11490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950" y="2963027"/>
            <a:ext cx="3059364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it-IT" altLang="it-IT"/>
              <a:t>   Campionamento (T</a:t>
            </a:r>
            <a:r>
              <a:rPr lang="it-IT" altLang="it-IT" baseline="-25000"/>
              <a:t>c</a:t>
            </a:r>
            <a:r>
              <a:rPr lang="it-IT" altLang="it-IT"/>
              <a:t>)   </a:t>
            </a:r>
          </a:p>
        </p:txBody>
      </p:sp>
      <p:sp>
        <p:nvSpPr>
          <p:cNvPr id="47114" name="Rectangle 10">
            <a:extLst>
              <a:ext uri="{FF2B5EF4-FFF2-40B4-BE49-F238E27FC236}">
                <a16:creationId xmlns:a16="http://schemas.microsoft.com/office/drawing/2014/main" id="{923216F0-A86D-C541-AA3E-782149A03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176" y="3557673"/>
            <a:ext cx="1382713" cy="2776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eaLnBrk="0" hangingPunct="0"/>
            <a:endParaRPr lang="en-GB" altLang="it-IT" baseline="30000"/>
          </a:p>
        </p:txBody>
      </p:sp>
      <p:sp>
        <p:nvSpPr>
          <p:cNvPr id="47115" name="Rectangle 11">
            <a:extLst>
              <a:ext uri="{FF2B5EF4-FFF2-40B4-BE49-F238E27FC236}">
                <a16:creationId xmlns:a16="http://schemas.microsoft.com/office/drawing/2014/main" id="{1947BB69-D69C-3C47-BEDB-8CDF27251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589" y="3586164"/>
            <a:ext cx="1595437" cy="293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endParaRPr lang="en-GB" altLang="it-IT" baseline="30000"/>
          </a:p>
        </p:txBody>
      </p:sp>
      <p:sp>
        <p:nvSpPr>
          <p:cNvPr id="47116" name="Rectangle 12">
            <a:extLst>
              <a:ext uri="{FF2B5EF4-FFF2-40B4-BE49-F238E27FC236}">
                <a16:creationId xmlns:a16="http://schemas.microsoft.com/office/drawing/2014/main" id="{13A6758B-4A62-4842-993E-310FAEAC7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4163177"/>
            <a:ext cx="649217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it-IT" altLang="it-IT"/>
              <a:t>F(z)</a:t>
            </a:r>
          </a:p>
        </p:txBody>
      </p:sp>
      <p:sp>
        <p:nvSpPr>
          <p:cNvPr id="47117" name="Rectangle 13">
            <a:extLst>
              <a:ext uri="{FF2B5EF4-FFF2-40B4-BE49-F238E27FC236}">
                <a16:creationId xmlns:a16="http://schemas.microsoft.com/office/drawing/2014/main" id="{A12FED7E-0C22-A040-94A5-6C8FE94C5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9513" y="4158413"/>
            <a:ext cx="204620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it-IT" altLang="it-IT"/>
              <a:t>[caratteristiche]</a:t>
            </a:r>
          </a:p>
        </p:txBody>
      </p:sp>
      <p:sp>
        <p:nvSpPr>
          <p:cNvPr id="47118" name="Rectangle 14">
            <a:extLst>
              <a:ext uri="{FF2B5EF4-FFF2-40B4-BE49-F238E27FC236}">
                <a16:creationId xmlns:a16="http://schemas.microsoft.com/office/drawing/2014/main" id="{D3F7ECED-3A86-4746-BA48-C0FFB4C99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539" y="4734677"/>
            <a:ext cx="3012299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it-IT" altLang="it-IT"/>
              <a:t>Equazioni alle differenze</a:t>
            </a:r>
          </a:p>
        </p:txBody>
      </p:sp>
      <p:grpSp>
        <p:nvGrpSpPr>
          <p:cNvPr id="47125" name="Group 21">
            <a:extLst>
              <a:ext uri="{FF2B5EF4-FFF2-40B4-BE49-F238E27FC236}">
                <a16:creationId xmlns:a16="http://schemas.microsoft.com/office/drawing/2014/main" id="{911ABC3C-B916-CF47-B2A3-25D81083CB1E}"/>
              </a:ext>
            </a:extLst>
          </p:cNvPr>
          <p:cNvGrpSpPr>
            <a:grpSpLocks/>
          </p:cNvGrpSpPr>
          <p:nvPr/>
        </p:nvGrpSpPr>
        <p:grpSpPr bwMode="auto">
          <a:xfrm>
            <a:off x="3817938" y="5241571"/>
            <a:ext cx="3710991" cy="930632"/>
            <a:chOff x="1084" y="4402"/>
            <a:chExt cx="1753" cy="782"/>
          </a:xfrm>
        </p:grpSpPr>
        <p:sp>
          <p:nvSpPr>
            <p:cNvPr id="47119" name="Rectangle 15">
              <a:extLst>
                <a:ext uri="{FF2B5EF4-FFF2-40B4-BE49-F238E27FC236}">
                  <a16:creationId xmlns:a16="http://schemas.microsoft.com/office/drawing/2014/main" id="{BFE30977-ABD3-994C-A6BF-C6E6A29DA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" y="4645"/>
              <a:ext cx="45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eaLnBrk="0" hangingPunct="0"/>
              <a:r>
                <a:rPr lang="it-IT" altLang="it-IT"/>
                <a:t>Sintesi</a:t>
              </a:r>
            </a:p>
          </p:txBody>
        </p:sp>
        <p:sp>
          <p:nvSpPr>
            <p:cNvPr id="47120" name="Rectangle 16">
              <a:extLst>
                <a:ext uri="{FF2B5EF4-FFF2-40B4-BE49-F238E27FC236}">
                  <a16:creationId xmlns:a16="http://schemas.microsoft.com/office/drawing/2014/main" id="{C98C8BDE-E915-E047-A26D-9358A404B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4402"/>
              <a:ext cx="1013" cy="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 eaLnBrk="0" hangingPunct="0"/>
              <a:r>
                <a:rPr lang="it-IT" altLang="it-IT"/>
                <a:t>schematizzazioni</a:t>
              </a:r>
            </a:p>
            <a:p>
              <a:pPr algn="l" eaLnBrk="0" hangingPunct="0"/>
              <a:r>
                <a:rPr lang="it-IT" altLang="it-IT"/>
                <a:t>metodi</a:t>
              </a:r>
            </a:p>
            <a:p>
              <a:pPr algn="l" eaLnBrk="0" hangingPunct="0"/>
              <a:r>
                <a:rPr lang="it-IT" altLang="it-IT"/>
                <a:t>approssimazioni</a:t>
              </a:r>
            </a:p>
          </p:txBody>
        </p:sp>
        <p:grpSp>
          <p:nvGrpSpPr>
            <p:cNvPr id="47124" name="Group 20">
              <a:extLst>
                <a:ext uri="{FF2B5EF4-FFF2-40B4-BE49-F238E27FC236}">
                  <a16:creationId xmlns:a16="http://schemas.microsoft.com/office/drawing/2014/main" id="{748ECA91-D68D-0145-B0E9-9610BF938A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4512"/>
              <a:ext cx="96" cy="672"/>
              <a:chOff x="1776" y="4512"/>
              <a:chExt cx="96" cy="672"/>
            </a:xfrm>
          </p:grpSpPr>
          <p:sp>
            <p:nvSpPr>
              <p:cNvPr id="47121" name="Line 17">
                <a:extLst>
                  <a:ext uri="{FF2B5EF4-FFF2-40B4-BE49-F238E27FC236}">
                    <a16:creationId xmlns:a16="http://schemas.microsoft.com/office/drawing/2014/main" id="{005C934E-AF73-8545-ACFA-9C085A2DE7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4514"/>
                <a:ext cx="0" cy="6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122" name="Line 18">
                <a:extLst>
                  <a:ext uri="{FF2B5EF4-FFF2-40B4-BE49-F238E27FC236}">
                    <a16:creationId xmlns:a16="http://schemas.microsoft.com/office/drawing/2014/main" id="{72AB59AC-B572-2740-9F47-2D65CA996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8" y="5184"/>
                <a:ext cx="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123" name="Line 19">
                <a:extLst>
                  <a:ext uri="{FF2B5EF4-FFF2-40B4-BE49-F238E27FC236}">
                    <a16:creationId xmlns:a16="http://schemas.microsoft.com/office/drawing/2014/main" id="{2E6DFE97-8E0F-1547-A9B6-D6F11EE64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8" y="4512"/>
                <a:ext cx="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47126" name="Line 22">
            <a:extLst>
              <a:ext uri="{FF2B5EF4-FFF2-40B4-BE49-F238E27FC236}">
                <a16:creationId xmlns:a16="http://schemas.microsoft.com/office/drawing/2014/main" id="{9A683789-D0D2-C849-9000-8FC24CFED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387476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47131" name="Group 27">
            <a:extLst>
              <a:ext uri="{FF2B5EF4-FFF2-40B4-BE49-F238E27FC236}">
                <a16:creationId xmlns:a16="http://schemas.microsoft.com/office/drawing/2014/main" id="{EBF4A486-F582-EF49-ADE9-5195B1FB3B3F}"/>
              </a:ext>
            </a:extLst>
          </p:cNvPr>
          <p:cNvGrpSpPr>
            <a:grpSpLocks/>
          </p:cNvGrpSpPr>
          <p:nvPr/>
        </p:nvGrpSpPr>
        <p:grpSpPr bwMode="auto">
          <a:xfrm>
            <a:off x="4064000" y="1816101"/>
            <a:ext cx="4673600" cy="282575"/>
            <a:chOff x="1200" y="1538"/>
            <a:chExt cx="2208" cy="238"/>
          </a:xfrm>
        </p:grpSpPr>
        <p:sp>
          <p:nvSpPr>
            <p:cNvPr id="47127" name="Line 23">
              <a:extLst>
                <a:ext uri="{FF2B5EF4-FFF2-40B4-BE49-F238E27FC236}">
                  <a16:creationId xmlns:a16="http://schemas.microsoft.com/office/drawing/2014/main" id="{F397D112-D6C0-F543-B511-9640C5BA7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538"/>
              <a:ext cx="0" cy="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28" name="Line 24">
              <a:extLst>
                <a:ext uri="{FF2B5EF4-FFF2-40B4-BE49-F238E27FC236}">
                  <a16:creationId xmlns:a16="http://schemas.microsoft.com/office/drawing/2014/main" id="{E1F9D439-F862-7E45-8BB3-76B548FFEE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2" y="1632"/>
              <a:ext cx="22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29" name="Line 25">
              <a:extLst>
                <a:ext uri="{FF2B5EF4-FFF2-40B4-BE49-F238E27FC236}">
                  <a16:creationId xmlns:a16="http://schemas.microsoft.com/office/drawing/2014/main" id="{AABD68A7-3748-094B-B90D-0B27CA1CA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634"/>
              <a:ext cx="0" cy="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30" name="Line 26">
              <a:extLst>
                <a:ext uri="{FF2B5EF4-FFF2-40B4-BE49-F238E27FC236}">
                  <a16:creationId xmlns:a16="http://schemas.microsoft.com/office/drawing/2014/main" id="{EB37A2B2-3856-614E-A379-DA1759A2D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634"/>
              <a:ext cx="0" cy="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47132" name="Line 28">
            <a:extLst>
              <a:ext uri="{FF2B5EF4-FFF2-40B4-BE49-F238E27FC236}">
                <a16:creationId xmlns:a16="http://schemas.microsoft.com/office/drawing/2014/main" id="{76B1C9EB-30CE-6F4D-A0A1-BCA50E2047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75201" y="2863850"/>
            <a:ext cx="15875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7133" name="Line 29">
            <a:extLst>
              <a:ext uri="{FF2B5EF4-FFF2-40B4-BE49-F238E27FC236}">
                <a16:creationId xmlns:a16="http://schemas.microsoft.com/office/drawing/2014/main" id="{F7D54FFD-29F6-D243-AE34-3B54C73E1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500" y="2816225"/>
            <a:ext cx="0" cy="17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7134" name="Line 30">
            <a:extLst>
              <a:ext uri="{FF2B5EF4-FFF2-40B4-BE49-F238E27FC236}">
                <a16:creationId xmlns:a16="http://schemas.microsoft.com/office/drawing/2014/main" id="{6C3482C0-D444-3549-9D4A-F7A39746B0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0400" y="3317876"/>
            <a:ext cx="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7135" name="Line 31">
            <a:extLst>
              <a:ext uri="{FF2B5EF4-FFF2-40B4-BE49-F238E27FC236}">
                <a16:creationId xmlns:a16="http://schemas.microsoft.com/office/drawing/2014/main" id="{EEDC7B79-3935-B943-8DD0-E99587FA9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1600" y="3317876"/>
            <a:ext cx="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47139" name="Group 35">
            <a:extLst>
              <a:ext uri="{FF2B5EF4-FFF2-40B4-BE49-F238E27FC236}">
                <a16:creationId xmlns:a16="http://schemas.microsoft.com/office/drawing/2014/main" id="{0356F7E6-F0B3-A849-9C4A-0DF1CF87A406}"/>
              </a:ext>
            </a:extLst>
          </p:cNvPr>
          <p:cNvGrpSpPr>
            <a:grpSpLocks/>
          </p:cNvGrpSpPr>
          <p:nvPr/>
        </p:nvGrpSpPr>
        <p:grpSpPr bwMode="auto">
          <a:xfrm>
            <a:off x="4470400" y="3889376"/>
            <a:ext cx="1422400" cy="282575"/>
            <a:chOff x="1392" y="3266"/>
            <a:chExt cx="672" cy="238"/>
          </a:xfrm>
        </p:grpSpPr>
        <p:sp>
          <p:nvSpPr>
            <p:cNvPr id="47136" name="Line 32">
              <a:extLst>
                <a:ext uri="{FF2B5EF4-FFF2-40B4-BE49-F238E27FC236}">
                  <a16:creationId xmlns:a16="http://schemas.microsoft.com/office/drawing/2014/main" id="{C698D0C3-C1E8-4246-A278-45B0203E5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66"/>
              <a:ext cx="0" cy="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37" name="Line 33">
              <a:extLst>
                <a:ext uri="{FF2B5EF4-FFF2-40B4-BE49-F238E27FC236}">
                  <a16:creationId xmlns:a16="http://schemas.microsoft.com/office/drawing/2014/main" id="{82C74A41-1B6F-D24D-A020-3938ED8E1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4" y="3360"/>
              <a:ext cx="6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38" name="Line 34">
              <a:extLst>
                <a:ext uri="{FF2B5EF4-FFF2-40B4-BE49-F238E27FC236}">
                  <a16:creationId xmlns:a16="http://schemas.microsoft.com/office/drawing/2014/main" id="{DAC6FB80-7C9C-9C48-AE74-D28C67B9D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362"/>
              <a:ext cx="0" cy="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7143" name="Group 39">
            <a:extLst>
              <a:ext uri="{FF2B5EF4-FFF2-40B4-BE49-F238E27FC236}">
                <a16:creationId xmlns:a16="http://schemas.microsoft.com/office/drawing/2014/main" id="{22F3E2E6-DD08-674B-8F54-9CE5237A2AF0}"/>
              </a:ext>
            </a:extLst>
          </p:cNvPr>
          <p:cNvGrpSpPr>
            <a:grpSpLocks/>
          </p:cNvGrpSpPr>
          <p:nvPr/>
        </p:nvGrpSpPr>
        <p:grpSpPr bwMode="auto">
          <a:xfrm>
            <a:off x="6299200" y="3889376"/>
            <a:ext cx="1422400" cy="282575"/>
            <a:chOff x="2256" y="3266"/>
            <a:chExt cx="672" cy="238"/>
          </a:xfrm>
        </p:grpSpPr>
        <p:sp>
          <p:nvSpPr>
            <p:cNvPr id="47140" name="Line 36">
              <a:extLst>
                <a:ext uri="{FF2B5EF4-FFF2-40B4-BE49-F238E27FC236}">
                  <a16:creationId xmlns:a16="http://schemas.microsoft.com/office/drawing/2014/main" id="{19A1D1BB-8BBA-7E4C-BACE-50AEFF7E1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266"/>
              <a:ext cx="0" cy="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41" name="Line 37">
              <a:extLst>
                <a:ext uri="{FF2B5EF4-FFF2-40B4-BE49-F238E27FC236}">
                  <a16:creationId xmlns:a16="http://schemas.microsoft.com/office/drawing/2014/main" id="{FBBDA698-DBA5-D249-A0BB-AE6E2199FB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8" y="3360"/>
              <a:ext cx="6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42" name="Line 38">
              <a:extLst>
                <a:ext uri="{FF2B5EF4-FFF2-40B4-BE49-F238E27FC236}">
                  <a16:creationId xmlns:a16="http://schemas.microsoft.com/office/drawing/2014/main" id="{E7EB56EF-0DDC-384E-8AF9-B815450A7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362"/>
              <a:ext cx="0" cy="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47144" name="Line 40">
            <a:extLst>
              <a:ext uri="{FF2B5EF4-FFF2-40B4-BE49-F238E27FC236}">
                <a16:creationId xmlns:a16="http://schemas.microsoft.com/office/drawing/2014/main" id="{D076230C-0CD0-C64D-8C66-408C5C12D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2564" y="4343400"/>
            <a:ext cx="808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7145" name="Line 41">
            <a:extLst>
              <a:ext uri="{FF2B5EF4-FFF2-40B4-BE49-F238E27FC236}">
                <a16:creationId xmlns:a16="http://schemas.microsoft.com/office/drawing/2014/main" id="{3D06EFB7-6667-3D46-B78F-FEDDC55A5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518026"/>
            <a:ext cx="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7146" name="Freeform 42">
            <a:extLst>
              <a:ext uri="{FF2B5EF4-FFF2-40B4-BE49-F238E27FC236}">
                <a16:creationId xmlns:a16="http://schemas.microsoft.com/office/drawing/2014/main" id="{9128CE00-8C18-A649-B726-BF730339D1ED}"/>
              </a:ext>
            </a:extLst>
          </p:cNvPr>
          <p:cNvSpPr>
            <a:spLocks/>
          </p:cNvSpPr>
          <p:nvPr/>
        </p:nvSpPr>
        <p:spPr bwMode="auto">
          <a:xfrm>
            <a:off x="6742113" y="4456113"/>
            <a:ext cx="577850" cy="290512"/>
          </a:xfrm>
          <a:custGeom>
            <a:avLst/>
            <a:gdLst>
              <a:gd name="T0" fmla="*/ 22 w 273"/>
              <a:gd name="T1" fmla="*/ 242 h 243"/>
              <a:gd name="T2" fmla="*/ 9 w 273"/>
              <a:gd name="T3" fmla="*/ 204 h 243"/>
              <a:gd name="T4" fmla="*/ 0 w 273"/>
              <a:gd name="T5" fmla="*/ 165 h 243"/>
              <a:gd name="T6" fmla="*/ 5 w 273"/>
              <a:gd name="T7" fmla="*/ 127 h 243"/>
              <a:gd name="T8" fmla="*/ 9 w 273"/>
              <a:gd name="T9" fmla="*/ 114 h 243"/>
              <a:gd name="T10" fmla="*/ 22 w 273"/>
              <a:gd name="T11" fmla="*/ 95 h 243"/>
              <a:gd name="T12" fmla="*/ 40 w 273"/>
              <a:gd name="T13" fmla="*/ 83 h 243"/>
              <a:gd name="T14" fmla="*/ 66 w 273"/>
              <a:gd name="T15" fmla="*/ 70 h 243"/>
              <a:gd name="T16" fmla="*/ 123 w 273"/>
              <a:gd name="T17" fmla="*/ 44 h 243"/>
              <a:gd name="T18" fmla="*/ 193 w 273"/>
              <a:gd name="T19" fmla="*/ 25 h 243"/>
              <a:gd name="T20" fmla="*/ 272 w 273"/>
              <a:gd name="T21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3" h="243">
                <a:moveTo>
                  <a:pt x="22" y="242"/>
                </a:moveTo>
                <a:lnTo>
                  <a:pt x="9" y="204"/>
                </a:lnTo>
                <a:lnTo>
                  <a:pt x="0" y="165"/>
                </a:lnTo>
                <a:lnTo>
                  <a:pt x="5" y="127"/>
                </a:lnTo>
                <a:lnTo>
                  <a:pt x="9" y="114"/>
                </a:lnTo>
                <a:lnTo>
                  <a:pt x="22" y="95"/>
                </a:lnTo>
                <a:lnTo>
                  <a:pt x="40" y="83"/>
                </a:lnTo>
                <a:lnTo>
                  <a:pt x="66" y="70"/>
                </a:lnTo>
                <a:lnTo>
                  <a:pt x="123" y="44"/>
                </a:lnTo>
                <a:lnTo>
                  <a:pt x="193" y="25"/>
                </a:lnTo>
                <a:lnTo>
                  <a:pt x="272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47" name="Freeform 43">
            <a:extLst>
              <a:ext uri="{FF2B5EF4-FFF2-40B4-BE49-F238E27FC236}">
                <a16:creationId xmlns:a16="http://schemas.microsoft.com/office/drawing/2014/main" id="{B302F191-8889-F94A-A35B-471D34C8BDE7}"/>
              </a:ext>
            </a:extLst>
          </p:cNvPr>
          <p:cNvSpPr>
            <a:spLocks/>
          </p:cNvSpPr>
          <p:nvPr/>
        </p:nvSpPr>
        <p:spPr bwMode="auto">
          <a:xfrm>
            <a:off x="2881313" y="4911725"/>
            <a:ext cx="1223962" cy="806450"/>
          </a:xfrm>
          <a:custGeom>
            <a:avLst/>
            <a:gdLst>
              <a:gd name="T0" fmla="*/ 577 w 578"/>
              <a:gd name="T1" fmla="*/ 0 h 677"/>
              <a:gd name="T2" fmla="*/ 474 w 578"/>
              <a:gd name="T3" fmla="*/ 46 h 677"/>
              <a:gd name="T4" fmla="*/ 374 w 578"/>
              <a:gd name="T5" fmla="*/ 85 h 677"/>
              <a:gd name="T6" fmla="*/ 326 w 578"/>
              <a:gd name="T7" fmla="*/ 108 h 677"/>
              <a:gd name="T8" fmla="*/ 280 w 578"/>
              <a:gd name="T9" fmla="*/ 131 h 677"/>
              <a:gd name="T10" fmla="*/ 236 w 578"/>
              <a:gd name="T11" fmla="*/ 154 h 677"/>
              <a:gd name="T12" fmla="*/ 195 w 578"/>
              <a:gd name="T13" fmla="*/ 169 h 677"/>
              <a:gd name="T14" fmla="*/ 157 w 578"/>
              <a:gd name="T15" fmla="*/ 192 h 677"/>
              <a:gd name="T16" fmla="*/ 121 w 578"/>
              <a:gd name="T17" fmla="*/ 215 h 677"/>
              <a:gd name="T18" fmla="*/ 90 w 578"/>
              <a:gd name="T19" fmla="*/ 238 h 677"/>
              <a:gd name="T20" fmla="*/ 62 w 578"/>
              <a:gd name="T21" fmla="*/ 254 h 677"/>
              <a:gd name="T22" fmla="*/ 40 w 578"/>
              <a:gd name="T23" fmla="*/ 277 h 677"/>
              <a:gd name="T24" fmla="*/ 22 w 578"/>
              <a:gd name="T25" fmla="*/ 300 h 677"/>
              <a:gd name="T26" fmla="*/ 9 w 578"/>
              <a:gd name="T27" fmla="*/ 315 h 677"/>
              <a:gd name="T28" fmla="*/ 2 w 578"/>
              <a:gd name="T29" fmla="*/ 338 h 677"/>
              <a:gd name="T30" fmla="*/ 0 w 578"/>
              <a:gd name="T31" fmla="*/ 361 h 677"/>
              <a:gd name="T32" fmla="*/ 3 w 578"/>
              <a:gd name="T33" fmla="*/ 384 h 677"/>
              <a:gd name="T34" fmla="*/ 13 w 578"/>
              <a:gd name="T35" fmla="*/ 399 h 677"/>
              <a:gd name="T36" fmla="*/ 27 w 578"/>
              <a:gd name="T37" fmla="*/ 423 h 677"/>
              <a:gd name="T38" fmla="*/ 46 w 578"/>
              <a:gd name="T39" fmla="*/ 446 h 677"/>
              <a:gd name="T40" fmla="*/ 68 w 578"/>
              <a:gd name="T41" fmla="*/ 469 h 677"/>
              <a:gd name="T42" fmla="*/ 94 w 578"/>
              <a:gd name="T43" fmla="*/ 484 h 677"/>
              <a:gd name="T44" fmla="*/ 123 w 578"/>
              <a:gd name="T45" fmla="*/ 507 h 677"/>
              <a:gd name="T46" fmla="*/ 157 w 578"/>
              <a:gd name="T47" fmla="*/ 530 h 677"/>
              <a:gd name="T48" fmla="*/ 192 w 578"/>
              <a:gd name="T49" fmla="*/ 545 h 677"/>
              <a:gd name="T50" fmla="*/ 228 w 578"/>
              <a:gd name="T51" fmla="*/ 568 h 677"/>
              <a:gd name="T52" fmla="*/ 267 w 578"/>
              <a:gd name="T53" fmla="*/ 592 h 677"/>
              <a:gd name="T54" fmla="*/ 348 w 578"/>
              <a:gd name="T55" fmla="*/ 630 h 677"/>
              <a:gd name="T56" fmla="*/ 433 w 578"/>
              <a:gd name="T57" fmla="*/ 676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78" h="677">
                <a:moveTo>
                  <a:pt x="577" y="0"/>
                </a:moveTo>
                <a:lnTo>
                  <a:pt x="474" y="46"/>
                </a:lnTo>
                <a:lnTo>
                  <a:pt x="374" y="85"/>
                </a:lnTo>
                <a:lnTo>
                  <a:pt x="326" y="108"/>
                </a:lnTo>
                <a:lnTo>
                  <a:pt x="280" y="131"/>
                </a:lnTo>
                <a:lnTo>
                  <a:pt x="236" y="154"/>
                </a:lnTo>
                <a:lnTo>
                  <a:pt x="195" y="169"/>
                </a:lnTo>
                <a:lnTo>
                  <a:pt x="157" y="192"/>
                </a:lnTo>
                <a:lnTo>
                  <a:pt x="121" y="215"/>
                </a:lnTo>
                <a:lnTo>
                  <a:pt x="90" y="238"/>
                </a:lnTo>
                <a:lnTo>
                  <a:pt x="62" y="254"/>
                </a:lnTo>
                <a:lnTo>
                  <a:pt x="40" y="277"/>
                </a:lnTo>
                <a:lnTo>
                  <a:pt x="22" y="300"/>
                </a:lnTo>
                <a:lnTo>
                  <a:pt x="9" y="315"/>
                </a:lnTo>
                <a:lnTo>
                  <a:pt x="2" y="338"/>
                </a:lnTo>
                <a:lnTo>
                  <a:pt x="0" y="361"/>
                </a:lnTo>
                <a:lnTo>
                  <a:pt x="3" y="384"/>
                </a:lnTo>
                <a:lnTo>
                  <a:pt x="13" y="399"/>
                </a:lnTo>
                <a:lnTo>
                  <a:pt x="27" y="423"/>
                </a:lnTo>
                <a:lnTo>
                  <a:pt x="46" y="446"/>
                </a:lnTo>
                <a:lnTo>
                  <a:pt x="68" y="469"/>
                </a:lnTo>
                <a:lnTo>
                  <a:pt x="94" y="484"/>
                </a:lnTo>
                <a:lnTo>
                  <a:pt x="123" y="507"/>
                </a:lnTo>
                <a:lnTo>
                  <a:pt x="157" y="530"/>
                </a:lnTo>
                <a:lnTo>
                  <a:pt x="192" y="545"/>
                </a:lnTo>
                <a:lnTo>
                  <a:pt x="228" y="568"/>
                </a:lnTo>
                <a:lnTo>
                  <a:pt x="267" y="592"/>
                </a:lnTo>
                <a:lnTo>
                  <a:pt x="348" y="630"/>
                </a:lnTo>
                <a:lnTo>
                  <a:pt x="433" y="67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48" name="Rectangle 44">
            <a:extLst>
              <a:ext uri="{FF2B5EF4-FFF2-40B4-BE49-F238E27FC236}">
                <a16:creationId xmlns:a16="http://schemas.microsoft.com/office/drawing/2014/main" id="{2E7FB547-9E08-B241-8027-E4E914F54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Richiami</a:t>
            </a:r>
          </a:p>
        </p:txBody>
      </p:sp>
      <p:graphicFrame>
        <p:nvGraphicFramePr>
          <p:cNvPr id="47149" name="Object 45">
            <a:extLst>
              <a:ext uri="{FF2B5EF4-FFF2-40B4-BE49-F238E27FC236}">
                <a16:creationId xmlns:a16="http://schemas.microsoft.com/office/drawing/2014/main" id="{4028CAC5-115A-424A-B265-70AE77B793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6700" y="3535363"/>
          <a:ext cx="825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3" name="Equation" r:id="rId4" imgW="19011900" imgH="7899400" progId="Equation.DSMT4">
                  <p:embed/>
                </p:oleObj>
              </mc:Choice>
              <mc:Fallback>
                <p:oleObj name="Equation" r:id="rId4" imgW="19011900" imgH="7899400" progId="Equation.DSMT4">
                  <p:embed/>
                  <p:pic>
                    <p:nvPicPr>
                      <p:cNvPr id="47149" name="Object 45">
                        <a:extLst>
                          <a:ext uri="{FF2B5EF4-FFF2-40B4-BE49-F238E27FC236}">
                            <a16:creationId xmlns:a16="http://schemas.microsoft.com/office/drawing/2014/main" id="{4028CAC5-115A-424A-B265-70AE77B793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3535363"/>
                        <a:ext cx="825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0" name="Object 46">
            <a:extLst>
              <a:ext uri="{FF2B5EF4-FFF2-40B4-BE49-F238E27FC236}">
                <a16:creationId xmlns:a16="http://schemas.microsoft.com/office/drawing/2014/main" id="{51146FA3-9F76-9746-AE6C-89F603440E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2650" y="3500438"/>
          <a:ext cx="113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4" name="Equation" r:id="rId6" imgW="26035000" imgH="9359900" progId="Equation.DSMT4">
                  <p:embed/>
                </p:oleObj>
              </mc:Choice>
              <mc:Fallback>
                <p:oleObj name="Equation" r:id="rId6" imgW="26035000" imgH="9359900" progId="Equation.DSMT4">
                  <p:embed/>
                  <p:pic>
                    <p:nvPicPr>
                      <p:cNvPr id="47150" name="Object 46">
                        <a:extLst>
                          <a:ext uri="{FF2B5EF4-FFF2-40B4-BE49-F238E27FC236}">
                            <a16:creationId xmlns:a16="http://schemas.microsoft.com/office/drawing/2014/main" id="{51146FA3-9F76-9746-AE6C-89F603440E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650" y="3500438"/>
                        <a:ext cx="1130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8019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5">
            <a:extLst>
              <a:ext uri="{FF2B5EF4-FFF2-40B4-BE49-F238E27FC236}">
                <a16:creationId xmlns:a16="http://schemas.microsoft.com/office/drawing/2014/main" id="{5DDAD85E-64A3-3845-AAC6-A409CA211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414" y="1930765"/>
            <a:ext cx="5274521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l" eaLnBrk="0" hangingPunct="0"/>
            <a:r>
              <a:rPr lang="it-IT" altLang="it-IT"/>
              <a:t>a) Trasposizione della sintesi nel t. continuo</a:t>
            </a:r>
          </a:p>
          <a:p>
            <a:pPr algn="l" eaLnBrk="0" hangingPunct="0"/>
            <a:r>
              <a:rPr lang="it-IT" altLang="it-IT"/>
              <a:t>b) Sintesi direttamente nel t. discreto</a:t>
            </a:r>
          </a:p>
        </p:txBody>
      </p:sp>
      <p:sp>
        <p:nvSpPr>
          <p:cNvPr id="49234" name="Rectangle 82">
            <a:extLst>
              <a:ext uri="{FF2B5EF4-FFF2-40B4-BE49-F238E27FC236}">
                <a16:creationId xmlns:a16="http://schemas.microsoft.com/office/drawing/2014/main" id="{C906D2FB-4485-E24A-9758-948699E08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1" y="5174841"/>
            <a:ext cx="6849311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l" eaLnBrk="0" hangingPunct="0"/>
            <a:r>
              <a:rPr lang="it-IT" altLang="it-IT"/>
              <a:t>a) Va bene con T</a:t>
            </a:r>
            <a:r>
              <a:rPr lang="it-IT" altLang="it-IT" baseline="-25000"/>
              <a:t>c</a:t>
            </a:r>
            <a:r>
              <a:rPr lang="it-IT" altLang="it-IT"/>
              <a:t> “abbastanza piccoli”</a:t>
            </a:r>
          </a:p>
          <a:p>
            <a:pPr algn="l" eaLnBrk="0" hangingPunct="0"/>
            <a:endParaRPr lang="it-IT" altLang="it-IT"/>
          </a:p>
          <a:p>
            <a:pPr algn="l" eaLnBrk="0" hangingPunct="0"/>
            <a:r>
              <a:rPr lang="it-IT" altLang="it-IT"/>
              <a:t>b) Richiede specifiche “discretizzate”</a:t>
            </a:r>
          </a:p>
          <a:p>
            <a:pPr algn="l" eaLnBrk="0" hangingPunct="0"/>
            <a:r>
              <a:rPr lang="it-IT" altLang="it-IT"/>
              <a:t>    Diversi trabocchetti nelle discretizzazioni del processo.</a:t>
            </a:r>
          </a:p>
        </p:txBody>
      </p:sp>
      <p:sp>
        <p:nvSpPr>
          <p:cNvPr id="49235" name="Rectangle 83">
            <a:extLst>
              <a:ext uri="{FF2B5EF4-FFF2-40B4-BE49-F238E27FC236}">
                <a16:creationId xmlns:a16="http://schemas.microsoft.com/office/drawing/2014/main" id="{F8E41EAE-B660-BC4A-9ABF-9B8AA876A6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Metodi di sintesi</a:t>
            </a:r>
          </a:p>
        </p:txBody>
      </p:sp>
      <p:sp>
        <p:nvSpPr>
          <p:cNvPr id="49187" name="Rectangle 35">
            <a:extLst>
              <a:ext uri="{FF2B5EF4-FFF2-40B4-BE49-F238E27FC236}">
                <a16:creationId xmlns:a16="http://schemas.microsoft.com/office/drawing/2014/main" id="{5C563048-534D-7646-851B-ACAFAC048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038" y="667501"/>
            <a:ext cx="201176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it-IT" altLang="it-IT" i="1">
                <a:solidFill>
                  <a:srgbClr val="009900"/>
                </a:solidFill>
              </a:rPr>
              <a:t>situazione reale</a:t>
            </a:r>
          </a:p>
        </p:txBody>
      </p:sp>
      <p:sp>
        <p:nvSpPr>
          <p:cNvPr id="49188" name="Line 36">
            <a:extLst>
              <a:ext uri="{FF2B5EF4-FFF2-40B4-BE49-F238E27FC236}">
                <a16:creationId xmlns:a16="http://schemas.microsoft.com/office/drawing/2014/main" id="{9B99AFDD-E9C1-8042-9E42-97FA43FE6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3814" y="1270000"/>
            <a:ext cx="503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189" name="Line 37">
            <a:extLst>
              <a:ext uri="{FF2B5EF4-FFF2-40B4-BE49-F238E27FC236}">
                <a16:creationId xmlns:a16="http://schemas.microsoft.com/office/drawing/2014/main" id="{D6F3E385-3523-2C48-99A4-F1CCF54152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12250" y="1271588"/>
            <a:ext cx="0" cy="487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190" name="Line 38">
            <a:extLst>
              <a:ext uri="{FF2B5EF4-FFF2-40B4-BE49-F238E27FC236}">
                <a16:creationId xmlns:a16="http://schemas.microsoft.com/office/drawing/2014/main" id="{1C2CD5C5-A664-5D4D-A11E-9824B2BD2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1039" y="1758950"/>
            <a:ext cx="2065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191" name="Line 39">
            <a:extLst>
              <a:ext uri="{FF2B5EF4-FFF2-40B4-BE49-F238E27FC236}">
                <a16:creationId xmlns:a16="http://schemas.microsoft.com/office/drawing/2014/main" id="{0BF0E6E1-AE20-E14C-8F94-AC24F589B2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0250" y="1328738"/>
            <a:ext cx="0" cy="430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192" name="Oval 40">
            <a:extLst>
              <a:ext uri="{FF2B5EF4-FFF2-40B4-BE49-F238E27FC236}">
                <a16:creationId xmlns:a16="http://schemas.microsoft.com/office/drawing/2014/main" id="{4605045B-9148-044E-B3D7-D8B1EE525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413" y="1182688"/>
            <a:ext cx="203200" cy="114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193" name="Line 41">
            <a:extLst>
              <a:ext uri="{FF2B5EF4-FFF2-40B4-BE49-F238E27FC236}">
                <a16:creationId xmlns:a16="http://schemas.microsoft.com/office/drawing/2014/main" id="{64F87117-0DCB-8B41-95A1-F95F2693B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9" y="1239838"/>
            <a:ext cx="403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194" name="Line 42">
            <a:extLst>
              <a:ext uri="{FF2B5EF4-FFF2-40B4-BE49-F238E27FC236}">
                <a16:creationId xmlns:a16="http://schemas.microsoft.com/office/drawing/2014/main" id="{92116B1C-DCA2-E043-87DC-C97A062D8F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4314" y="1239838"/>
            <a:ext cx="4016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195" name="Rectangle 43">
            <a:extLst>
              <a:ext uri="{FF2B5EF4-FFF2-40B4-BE49-F238E27FC236}">
                <a16:creationId xmlns:a16="http://schemas.microsoft.com/office/drawing/2014/main" id="{DDB2E5CE-A725-C84A-ABFA-2C0A75351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1120776"/>
            <a:ext cx="32541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it-IT" altLang="it-IT" sz="2400"/>
              <a:t>-</a:t>
            </a:r>
          </a:p>
        </p:txBody>
      </p:sp>
      <p:sp>
        <p:nvSpPr>
          <p:cNvPr id="49196" name="Rectangle 44">
            <a:extLst>
              <a:ext uri="{FF2B5EF4-FFF2-40B4-BE49-F238E27FC236}">
                <a16:creationId xmlns:a16="http://schemas.microsoft.com/office/drawing/2014/main" id="{77C4D433-AC57-1742-BC2E-543E319BD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7050" y="1057275"/>
            <a:ext cx="6572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it-IT" altLang="it-IT">
                <a:solidFill>
                  <a:srgbClr val="0033CC"/>
                </a:solidFill>
              </a:rPr>
              <a:t>Y(s)</a:t>
            </a:r>
          </a:p>
        </p:txBody>
      </p:sp>
      <p:sp>
        <p:nvSpPr>
          <p:cNvPr id="49197" name="Line 45">
            <a:extLst>
              <a:ext uri="{FF2B5EF4-FFF2-40B4-BE49-F238E27FC236}">
                <a16:creationId xmlns:a16="http://schemas.microsoft.com/office/drawing/2014/main" id="{57997E7C-290A-AF48-8761-09026C0CE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2514" y="1270000"/>
            <a:ext cx="388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198" name="Line 46">
            <a:extLst>
              <a:ext uri="{FF2B5EF4-FFF2-40B4-BE49-F238E27FC236}">
                <a16:creationId xmlns:a16="http://schemas.microsoft.com/office/drawing/2014/main" id="{AC5562E6-A257-F94A-9E2B-41C87CB29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0614" y="1270000"/>
            <a:ext cx="4016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49201" name="Group 49">
            <a:extLst>
              <a:ext uri="{FF2B5EF4-FFF2-40B4-BE49-F238E27FC236}">
                <a16:creationId xmlns:a16="http://schemas.microsoft.com/office/drawing/2014/main" id="{802709A3-20E0-EB48-9BC8-0FB2AA1E5737}"/>
              </a:ext>
            </a:extLst>
          </p:cNvPr>
          <p:cNvGrpSpPr>
            <a:grpSpLocks/>
          </p:cNvGrpSpPr>
          <p:nvPr/>
        </p:nvGrpSpPr>
        <p:grpSpPr bwMode="auto">
          <a:xfrm>
            <a:off x="7854950" y="1084267"/>
            <a:ext cx="1016000" cy="461963"/>
            <a:chOff x="2910" y="2466"/>
            <a:chExt cx="480" cy="388"/>
          </a:xfrm>
        </p:grpSpPr>
        <p:sp>
          <p:nvSpPr>
            <p:cNvPr id="49199" name="Rectangle 47">
              <a:extLst>
                <a:ext uri="{FF2B5EF4-FFF2-40B4-BE49-F238E27FC236}">
                  <a16:creationId xmlns:a16="http://schemas.microsoft.com/office/drawing/2014/main" id="{CC6D9E29-EB4A-3E40-B958-38CC837AB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2466"/>
              <a:ext cx="480" cy="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it-IT" sz="2400">
                <a:solidFill>
                  <a:srgbClr val="FF0000"/>
                </a:solidFill>
              </a:endParaRPr>
            </a:p>
          </p:txBody>
        </p:sp>
        <p:sp>
          <p:nvSpPr>
            <p:cNvPr id="49200" name="Rectangle 48">
              <a:extLst>
                <a:ext uri="{FF2B5EF4-FFF2-40B4-BE49-F238E27FC236}">
                  <a16:creationId xmlns:a16="http://schemas.microsoft.com/office/drawing/2014/main" id="{B7B7C91C-84A7-5347-B7AF-E7F782F8B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8" y="2490"/>
              <a:ext cx="309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it-IT" altLang="it-IT">
                  <a:solidFill>
                    <a:srgbClr val="FF0000"/>
                  </a:solidFill>
                </a:rPr>
                <a:t>P(s)</a:t>
              </a:r>
            </a:p>
          </p:txBody>
        </p:sp>
      </p:grpSp>
      <p:sp>
        <p:nvSpPr>
          <p:cNvPr id="49202" name="Rectangle 50">
            <a:extLst>
              <a:ext uri="{FF2B5EF4-FFF2-40B4-BE49-F238E27FC236}">
                <a16:creationId xmlns:a16="http://schemas.microsoft.com/office/drawing/2014/main" id="{3B681898-9087-6C46-BF75-4EF12DFE5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1" y="1054100"/>
            <a:ext cx="10001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altLang="it-IT" sz="2400">
              <a:solidFill>
                <a:srgbClr val="0033CC"/>
              </a:solidFill>
            </a:endParaRPr>
          </a:p>
        </p:txBody>
      </p:sp>
      <p:sp>
        <p:nvSpPr>
          <p:cNvPr id="49203" name="Rectangle 51">
            <a:extLst>
              <a:ext uri="{FF2B5EF4-FFF2-40B4-BE49-F238E27FC236}">
                <a16:creationId xmlns:a16="http://schemas.microsoft.com/office/drawing/2014/main" id="{5CEC425F-0963-FA4D-8D85-713B32BDA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1074739"/>
            <a:ext cx="9144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/>
            <a:r>
              <a:rPr lang="it-IT" altLang="it-IT">
                <a:solidFill>
                  <a:srgbClr val="0033CC"/>
                </a:solidFill>
              </a:rPr>
              <a:t>C(z)</a:t>
            </a:r>
          </a:p>
        </p:txBody>
      </p:sp>
      <p:sp>
        <p:nvSpPr>
          <p:cNvPr id="49205" name="Rectangle 53">
            <a:extLst>
              <a:ext uri="{FF2B5EF4-FFF2-40B4-BE49-F238E27FC236}">
                <a16:creationId xmlns:a16="http://schemas.microsoft.com/office/drawing/2014/main" id="{41F574B5-E4E7-A64C-9030-9FD710515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450" y="1092200"/>
            <a:ext cx="1016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altLang="it-IT" sz="2400">
              <a:solidFill>
                <a:srgbClr val="FF0000"/>
              </a:solidFill>
            </a:endParaRPr>
          </a:p>
        </p:txBody>
      </p:sp>
      <p:sp>
        <p:nvSpPr>
          <p:cNvPr id="49206" name="Rectangle 54">
            <a:extLst>
              <a:ext uri="{FF2B5EF4-FFF2-40B4-BE49-F238E27FC236}">
                <a16:creationId xmlns:a16="http://schemas.microsoft.com/office/drawing/2014/main" id="{28641956-B856-8B44-A471-B1502956D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650" y="1120776"/>
            <a:ext cx="75341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it-IT" altLang="it-IT">
                <a:solidFill>
                  <a:srgbClr val="FF0000"/>
                </a:solidFill>
              </a:rPr>
              <a:t> A(s)</a:t>
            </a:r>
          </a:p>
        </p:txBody>
      </p:sp>
      <p:sp>
        <p:nvSpPr>
          <p:cNvPr id="49208" name="Rectangle 56">
            <a:extLst>
              <a:ext uri="{FF2B5EF4-FFF2-40B4-BE49-F238E27FC236}">
                <a16:creationId xmlns:a16="http://schemas.microsoft.com/office/drawing/2014/main" id="{F1E272D2-1AB4-214B-8072-59095D30A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1098550"/>
            <a:ext cx="812800" cy="342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209" name="Line 57">
            <a:extLst>
              <a:ext uri="{FF2B5EF4-FFF2-40B4-BE49-F238E27FC236}">
                <a16:creationId xmlns:a16="http://schemas.microsoft.com/office/drawing/2014/main" id="{3CFFC061-5EC0-1D4F-8CAA-2C4E19B89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1714" y="1270000"/>
            <a:ext cx="287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210" name="Rectangle 58">
            <a:extLst>
              <a:ext uri="{FF2B5EF4-FFF2-40B4-BE49-F238E27FC236}">
                <a16:creationId xmlns:a16="http://schemas.microsoft.com/office/drawing/2014/main" id="{200E4AD0-8B42-7440-BEC3-53F984545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089026"/>
            <a:ext cx="104775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/>
            <a:r>
              <a:rPr lang="it-IT" altLang="it-IT">
                <a:solidFill>
                  <a:schemeClr val="hlink"/>
                </a:solidFill>
              </a:rPr>
              <a:t>ZOH</a:t>
            </a:r>
          </a:p>
        </p:txBody>
      </p:sp>
      <p:sp>
        <p:nvSpPr>
          <p:cNvPr id="49211" name="Rectangle 59">
            <a:extLst>
              <a:ext uri="{FF2B5EF4-FFF2-40B4-BE49-F238E27FC236}">
                <a16:creationId xmlns:a16="http://schemas.microsoft.com/office/drawing/2014/main" id="{4B451BB2-4A37-EE47-9BE0-61085CAF7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576" y="881814"/>
            <a:ext cx="67486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it-IT" altLang="it-IT">
                <a:solidFill>
                  <a:srgbClr val="0033CC"/>
                </a:solidFill>
              </a:rPr>
              <a:t>R(s)</a:t>
            </a:r>
          </a:p>
        </p:txBody>
      </p:sp>
      <p:sp>
        <p:nvSpPr>
          <p:cNvPr id="49236" name="Line 84">
            <a:extLst>
              <a:ext uri="{FF2B5EF4-FFF2-40B4-BE49-F238E27FC236}">
                <a16:creationId xmlns:a16="http://schemas.microsoft.com/office/drawing/2014/main" id="{64077D2C-6537-3045-BEA3-C5209C077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6313" y="1241425"/>
            <a:ext cx="31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237" name="Line 85">
            <a:extLst>
              <a:ext uri="{FF2B5EF4-FFF2-40B4-BE49-F238E27FC236}">
                <a16:creationId xmlns:a16="http://schemas.microsoft.com/office/drawing/2014/main" id="{E4CF021E-6088-BF4C-8832-E17C14A0BA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5400" y="1077914"/>
            <a:ext cx="24130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238" name="Line 86">
            <a:extLst>
              <a:ext uri="{FF2B5EF4-FFF2-40B4-BE49-F238E27FC236}">
                <a16:creationId xmlns:a16="http://schemas.microsoft.com/office/drawing/2014/main" id="{8703E638-FC8A-8943-86C2-E27451FF26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7814" y="1241425"/>
            <a:ext cx="276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49243" name="Group 91">
            <a:extLst>
              <a:ext uri="{FF2B5EF4-FFF2-40B4-BE49-F238E27FC236}">
                <a16:creationId xmlns:a16="http://schemas.microsoft.com/office/drawing/2014/main" id="{9EDA68BC-0CB5-6945-93DB-851BF6A8DF60}"/>
              </a:ext>
            </a:extLst>
          </p:cNvPr>
          <p:cNvGrpSpPr>
            <a:grpSpLocks/>
          </p:cNvGrpSpPr>
          <p:nvPr/>
        </p:nvGrpSpPr>
        <p:grpSpPr bwMode="auto">
          <a:xfrm>
            <a:off x="5518151" y="1597026"/>
            <a:ext cx="1503363" cy="161925"/>
            <a:chOff x="1268" y="3032"/>
            <a:chExt cx="710" cy="137"/>
          </a:xfrm>
        </p:grpSpPr>
        <p:sp>
          <p:nvSpPr>
            <p:cNvPr id="49240" name="Line 88">
              <a:extLst>
                <a:ext uri="{FF2B5EF4-FFF2-40B4-BE49-F238E27FC236}">
                  <a16:creationId xmlns:a16="http://schemas.microsoft.com/office/drawing/2014/main" id="{A8DB91B6-2889-3B43-AAD7-832A24422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8" y="3169"/>
              <a:ext cx="2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241" name="Line 89">
              <a:extLst>
                <a:ext uri="{FF2B5EF4-FFF2-40B4-BE49-F238E27FC236}">
                  <a16:creationId xmlns:a16="http://schemas.microsoft.com/office/drawing/2014/main" id="{2B810980-94EE-FA40-A3A6-FC5E4A50BD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5" y="3032"/>
              <a:ext cx="202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242" name="Line 90">
              <a:extLst>
                <a:ext uri="{FF2B5EF4-FFF2-40B4-BE49-F238E27FC236}">
                  <a16:creationId xmlns:a16="http://schemas.microsoft.com/office/drawing/2014/main" id="{C37C0333-360B-2E4D-9C75-DA5C598F8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169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49244" name="Line 92">
            <a:extLst>
              <a:ext uri="{FF2B5EF4-FFF2-40B4-BE49-F238E27FC236}">
                <a16:creationId xmlns:a16="http://schemas.microsoft.com/office/drawing/2014/main" id="{1BD096E6-C85F-1043-B230-06B1BB6360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1" y="1763713"/>
            <a:ext cx="2290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213" name="Line 61">
            <a:extLst>
              <a:ext uri="{FF2B5EF4-FFF2-40B4-BE49-F238E27FC236}">
                <a16:creationId xmlns:a16="http://schemas.microsoft.com/office/drawing/2014/main" id="{21A05AC9-6B3B-9946-8B13-FA4049777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7801" y="4451350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214" name="Line 62">
            <a:extLst>
              <a:ext uri="{FF2B5EF4-FFF2-40B4-BE49-F238E27FC236}">
                <a16:creationId xmlns:a16="http://schemas.microsoft.com/office/drawing/2014/main" id="{288D7E90-6608-1448-AE91-4A39A9989C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67825" y="4452939"/>
            <a:ext cx="0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215" name="Line 63">
            <a:extLst>
              <a:ext uri="{FF2B5EF4-FFF2-40B4-BE49-F238E27FC236}">
                <a16:creationId xmlns:a16="http://schemas.microsoft.com/office/drawing/2014/main" id="{F5B32C3A-9B0A-1540-8BEC-4775A1A9D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3763" y="5065714"/>
            <a:ext cx="5834062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216" name="Line 64">
            <a:extLst>
              <a:ext uri="{FF2B5EF4-FFF2-40B4-BE49-F238E27FC236}">
                <a16:creationId xmlns:a16="http://schemas.microsoft.com/office/drawing/2014/main" id="{B5B711D5-518B-7E44-9E0C-29FD26C804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4238" y="4510089"/>
            <a:ext cx="0" cy="396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217" name="Oval 65">
            <a:extLst>
              <a:ext uri="{FF2B5EF4-FFF2-40B4-BE49-F238E27FC236}">
                <a16:creationId xmlns:a16="http://schemas.microsoft.com/office/drawing/2014/main" id="{E811BFF4-ADC0-A54C-8B7C-F06B55C8A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0" y="4362450"/>
            <a:ext cx="203200" cy="114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218" name="Line 66">
            <a:extLst>
              <a:ext uri="{FF2B5EF4-FFF2-40B4-BE49-F238E27FC236}">
                <a16:creationId xmlns:a16="http://schemas.microsoft.com/office/drawing/2014/main" id="{263D4955-8839-DB48-9200-0879AEFB4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5364" y="4419600"/>
            <a:ext cx="4016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219" name="Line 67">
            <a:extLst>
              <a:ext uri="{FF2B5EF4-FFF2-40B4-BE49-F238E27FC236}">
                <a16:creationId xmlns:a16="http://schemas.microsoft.com/office/drawing/2014/main" id="{EDB3FACC-D14C-F743-9A6E-E5A574DC3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8300" y="4419600"/>
            <a:ext cx="4016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220" name="Rectangle 68">
            <a:extLst>
              <a:ext uri="{FF2B5EF4-FFF2-40B4-BE49-F238E27FC236}">
                <a16:creationId xmlns:a16="http://schemas.microsoft.com/office/drawing/2014/main" id="{0BB6FCE2-0D99-FD4A-B72C-3E7045ED3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638" y="4365626"/>
            <a:ext cx="32541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it-IT" altLang="it-IT" sz="2400"/>
              <a:t>-</a:t>
            </a:r>
          </a:p>
        </p:txBody>
      </p:sp>
      <p:sp>
        <p:nvSpPr>
          <p:cNvPr id="49221" name="Rectangle 69">
            <a:extLst>
              <a:ext uri="{FF2B5EF4-FFF2-40B4-BE49-F238E27FC236}">
                <a16:creationId xmlns:a16="http://schemas.microsoft.com/office/drawing/2014/main" id="{C344F569-6366-A048-BF89-8258AE92B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25" y="4238626"/>
            <a:ext cx="65883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it-IT" altLang="it-IT">
                <a:solidFill>
                  <a:srgbClr val="0033CC"/>
                </a:solidFill>
              </a:rPr>
              <a:t>Y(z)</a:t>
            </a:r>
          </a:p>
        </p:txBody>
      </p:sp>
      <p:sp>
        <p:nvSpPr>
          <p:cNvPr id="49222" name="Line 70">
            <a:extLst>
              <a:ext uri="{FF2B5EF4-FFF2-40B4-BE49-F238E27FC236}">
                <a16:creationId xmlns:a16="http://schemas.microsoft.com/office/drawing/2014/main" id="{0019BE80-CAD2-6D49-9EB9-59CE74997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6500" y="4451350"/>
            <a:ext cx="388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223" name="Rectangle 71">
            <a:extLst>
              <a:ext uri="{FF2B5EF4-FFF2-40B4-BE49-F238E27FC236}">
                <a16:creationId xmlns:a16="http://schemas.microsoft.com/office/drawing/2014/main" id="{B08188F9-338C-3C44-8DDC-7E1E70C64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4186239"/>
            <a:ext cx="2362200" cy="64697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it-IT" altLang="it-IT">
                <a:solidFill>
                  <a:srgbClr val="0033CC"/>
                </a:solidFill>
              </a:rPr>
              <a:t>Z[A(s)P(s)]</a:t>
            </a:r>
          </a:p>
          <a:p>
            <a:pPr eaLnBrk="0" hangingPunct="0"/>
            <a:r>
              <a:rPr lang="it-IT" altLang="it-IT">
                <a:solidFill>
                  <a:srgbClr val="0033CC"/>
                </a:solidFill>
              </a:rPr>
              <a:t>s</a:t>
            </a:r>
          </a:p>
        </p:txBody>
      </p:sp>
      <p:grpSp>
        <p:nvGrpSpPr>
          <p:cNvPr id="49226" name="Group 74">
            <a:extLst>
              <a:ext uri="{FF2B5EF4-FFF2-40B4-BE49-F238E27FC236}">
                <a16:creationId xmlns:a16="http://schemas.microsoft.com/office/drawing/2014/main" id="{16A7DEE4-D25D-0443-9FF4-D1E798ADC5CF}"/>
              </a:ext>
            </a:extLst>
          </p:cNvPr>
          <p:cNvGrpSpPr>
            <a:grpSpLocks/>
          </p:cNvGrpSpPr>
          <p:nvPr/>
        </p:nvGrpSpPr>
        <p:grpSpPr bwMode="auto">
          <a:xfrm>
            <a:off x="3983038" y="4251325"/>
            <a:ext cx="1016000" cy="469900"/>
            <a:chOff x="1112" y="3462"/>
            <a:chExt cx="480" cy="394"/>
          </a:xfrm>
        </p:grpSpPr>
        <p:sp>
          <p:nvSpPr>
            <p:cNvPr id="49224" name="Rectangle 72">
              <a:extLst>
                <a:ext uri="{FF2B5EF4-FFF2-40B4-BE49-F238E27FC236}">
                  <a16:creationId xmlns:a16="http://schemas.microsoft.com/office/drawing/2014/main" id="{6F07A2A6-65E0-0741-823E-604D9B767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" y="3462"/>
              <a:ext cx="480" cy="39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it-IT" sz="2400">
                <a:solidFill>
                  <a:srgbClr val="0033CC"/>
                </a:solidFill>
              </a:endParaRPr>
            </a:p>
          </p:txBody>
        </p:sp>
        <p:sp>
          <p:nvSpPr>
            <p:cNvPr id="49225" name="Rectangle 73">
              <a:extLst>
                <a:ext uri="{FF2B5EF4-FFF2-40B4-BE49-F238E27FC236}">
                  <a16:creationId xmlns:a16="http://schemas.microsoft.com/office/drawing/2014/main" id="{08055C23-614E-574E-930A-0A30D01AD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3486"/>
              <a:ext cx="43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/>
              <a:r>
                <a:rPr lang="it-IT" altLang="it-IT">
                  <a:solidFill>
                    <a:srgbClr val="0033CC"/>
                  </a:solidFill>
                </a:rPr>
                <a:t>C(z)</a:t>
              </a:r>
            </a:p>
          </p:txBody>
        </p:sp>
      </p:grpSp>
      <p:sp>
        <p:nvSpPr>
          <p:cNvPr id="49227" name="Rectangle 75">
            <a:extLst>
              <a:ext uri="{FF2B5EF4-FFF2-40B4-BE49-F238E27FC236}">
                <a16:creationId xmlns:a16="http://schemas.microsoft.com/office/drawing/2014/main" id="{5E253687-C634-5047-9B59-8891F8E69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9" y="4257675"/>
            <a:ext cx="814387" cy="3746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228" name="Line 76">
            <a:extLst>
              <a:ext uri="{FF2B5EF4-FFF2-40B4-BE49-F238E27FC236}">
                <a16:creationId xmlns:a16="http://schemas.microsoft.com/office/drawing/2014/main" id="{621D3201-6EFC-2649-AE6E-6FFAAA6CD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1101" y="4451350"/>
            <a:ext cx="403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229" name="Rectangle 77">
            <a:extLst>
              <a:ext uri="{FF2B5EF4-FFF2-40B4-BE49-F238E27FC236}">
                <a16:creationId xmlns:a16="http://schemas.microsoft.com/office/drawing/2014/main" id="{9007BCFF-31AE-C848-B155-856915C0A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9" y="4248151"/>
            <a:ext cx="9794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it-IT" altLang="it-IT">
                <a:solidFill>
                  <a:srgbClr val="0033CC"/>
                </a:solidFill>
              </a:rPr>
              <a:t>1-z</a:t>
            </a:r>
            <a:r>
              <a:rPr lang="it-IT" altLang="it-IT" baseline="30000">
                <a:solidFill>
                  <a:srgbClr val="0033CC"/>
                </a:solidFill>
              </a:rPr>
              <a:t> -1</a:t>
            </a:r>
          </a:p>
        </p:txBody>
      </p:sp>
      <p:sp>
        <p:nvSpPr>
          <p:cNvPr id="49230" name="Rectangle 78">
            <a:extLst>
              <a:ext uri="{FF2B5EF4-FFF2-40B4-BE49-F238E27FC236}">
                <a16:creationId xmlns:a16="http://schemas.microsoft.com/office/drawing/2014/main" id="{A2817C25-991F-0146-BF9D-5A50AD664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4" y="3990011"/>
            <a:ext cx="1860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 altLang="it-IT" sz="2400"/>
          </a:p>
        </p:txBody>
      </p:sp>
      <p:sp>
        <p:nvSpPr>
          <p:cNvPr id="49231" name="Rectangle 79">
            <a:extLst>
              <a:ext uri="{FF2B5EF4-FFF2-40B4-BE49-F238E27FC236}">
                <a16:creationId xmlns:a16="http://schemas.microsoft.com/office/drawing/2014/main" id="{8CF2E6F1-97F9-D342-B8CA-9526F0860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889" y="4093326"/>
            <a:ext cx="67646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it-IT" altLang="it-IT">
                <a:solidFill>
                  <a:srgbClr val="0033CC"/>
                </a:solidFill>
              </a:rPr>
              <a:t>R(z)</a:t>
            </a:r>
          </a:p>
        </p:txBody>
      </p:sp>
      <p:sp>
        <p:nvSpPr>
          <p:cNvPr id="49232" name="Line 80">
            <a:extLst>
              <a:ext uri="{FF2B5EF4-FFF2-40B4-BE49-F238E27FC236}">
                <a16:creationId xmlns:a16="http://schemas.microsoft.com/office/drawing/2014/main" id="{9A8CE7CB-A55A-FE43-BDD5-77FADB846B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301" y="4551363"/>
            <a:ext cx="172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246" name="Text Box 94">
            <a:extLst>
              <a:ext uri="{FF2B5EF4-FFF2-40B4-BE49-F238E27FC236}">
                <a16:creationId xmlns:a16="http://schemas.microsoft.com/office/drawing/2014/main" id="{2860E326-710A-4047-AAD9-7BCA93811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951" y="4489451"/>
            <a:ext cx="4331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it-IT" altLang="it-IT"/>
              <a:t>b)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B9259583-2F51-B443-B68C-F18CBEEC8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963" y="2774951"/>
            <a:ext cx="43762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it-IT" altLang="it-IT" sz="2400"/>
              <a:t>+</a:t>
            </a:r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48CC1B21-185A-CC4F-8C01-687D3F684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1" y="2560638"/>
            <a:ext cx="463062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it-IT" altLang="it-IT"/>
              <a:t>Eventuale approssimazione del ritardo</a:t>
            </a:r>
          </a:p>
        </p:txBody>
      </p:sp>
      <p:sp>
        <p:nvSpPr>
          <p:cNvPr id="49160" name="Rectangle 8">
            <a:extLst>
              <a:ext uri="{FF2B5EF4-FFF2-40B4-BE49-F238E27FC236}">
                <a16:creationId xmlns:a16="http://schemas.microsoft.com/office/drawing/2014/main" id="{30A71119-63D0-7C40-95EC-1379EB1DF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1" y="3668713"/>
            <a:ext cx="389369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it-IT" altLang="it-IT"/>
              <a:t>C(z) </a:t>
            </a:r>
            <a:r>
              <a:rPr lang="it-IT" altLang="it-IT">
                <a:latin typeface="Symbol" pitchFamily="2" charset="2"/>
              </a:rPr>
              <a:t>@</a:t>
            </a:r>
            <a:r>
              <a:rPr lang="it-IT" altLang="it-IT"/>
              <a:t> implementazione di C(s) </a:t>
            </a:r>
          </a:p>
        </p:txBody>
      </p:sp>
      <p:sp>
        <p:nvSpPr>
          <p:cNvPr id="49162" name="Line 10">
            <a:extLst>
              <a:ext uri="{FF2B5EF4-FFF2-40B4-BE49-F238E27FC236}">
                <a16:creationId xmlns:a16="http://schemas.microsoft.com/office/drawing/2014/main" id="{AB08C1A2-E835-F44E-9188-966004442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888414" y="3211513"/>
            <a:ext cx="503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163" name="Line 11">
            <a:extLst>
              <a:ext uri="{FF2B5EF4-FFF2-40B4-BE49-F238E27FC236}">
                <a16:creationId xmlns:a16="http://schemas.microsoft.com/office/drawing/2014/main" id="{C1B5E905-7CBC-B84A-A927-DA307A4451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86850" y="3213101"/>
            <a:ext cx="0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165" name="Line 13">
            <a:extLst>
              <a:ext uri="{FF2B5EF4-FFF2-40B4-BE49-F238E27FC236}">
                <a16:creationId xmlns:a16="http://schemas.microsoft.com/office/drawing/2014/main" id="{C3BC8408-EBE9-5443-9BBC-6A478E5BD6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4850" y="3270251"/>
            <a:ext cx="0" cy="396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166" name="Oval 14">
            <a:extLst>
              <a:ext uri="{FF2B5EF4-FFF2-40B4-BE49-F238E27FC236}">
                <a16:creationId xmlns:a16="http://schemas.microsoft.com/office/drawing/2014/main" id="{FC13AB35-F266-B947-BAC7-2F9E4D09B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425" y="3124200"/>
            <a:ext cx="203200" cy="114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167" name="Line 15">
            <a:extLst>
              <a:ext uri="{FF2B5EF4-FFF2-40B4-BE49-F238E27FC236}">
                <a16:creationId xmlns:a16="http://schemas.microsoft.com/office/drawing/2014/main" id="{B34DD6F0-8F36-4444-B586-436980B07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4389" y="3181350"/>
            <a:ext cx="4016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168" name="Line 16">
            <a:extLst>
              <a:ext uri="{FF2B5EF4-FFF2-40B4-BE49-F238E27FC236}">
                <a16:creationId xmlns:a16="http://schemas.microsoft.com/office/drawing/2014/main" id="{F5534BFC-2C12-744F-B0A8-CD7B501B3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7326" y="3181350"/>
            <a:ext cx="403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169" name="Rectangle 17">
            <a:extLst>
              <a:ext uri="{FF2B5EF4-FFF2-40B4-BE49-F238E27FC236}">
                <a16:creationId xmlns:a16="http://schemas.microsoft.com/office/drawing/2014/main" id="{49A50F0F-8509-4141-9CE8-217C0C4EE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051" y="2890839"/>
            <a:ext cx="67486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it-IT" altLang="it-IT">
                <a:solidFill>
                  <a:srgbClr val="FF0000"/>
                </a:solidFill>
              </a:rPr>
              <a:t>R(s)</a:t>
            </a:r>
          </a:p>
        </p:txBody>
      </p:sp>
      <p:sp>
        <p:nvSpPr>
          <p:cNvPr id="49170" name="Rectangle 18">
            <a:extLst>
              <a:ext uri="{FF2B5EF4-FFF2-40B4-BE49-F238E27FC236}">
                <a16:creationId xmlns:a16="http://schemas.microsoft.com/office/drawing/2014/main" id="{71BF135A-77D4-FB40-9593-C4ECDF117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0" y="3109914"/>
            <a:ext cx="32541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it-IT" altLang="it-IT" sz="2400"/>
              <a:t>-</a:t>
            </a:r>
          </a:p>
        </p:txBody>
      </p:sp>
      <p:sp>
        <p:nvSpPr>
          <p:cNvPr id="49171" name="Rectangle 19">
            <a:extLst>
              <a:ext uri="{FF2B5EF4-FFF2-40B4-BE49-F238E27FC236}">
                <a16:creationId xmlns:a16="http://schemas.microsoft.com/office/drawing/2014/main" id="{43AB951B-BF9C-EC4E-B04D-A4D8F6FBA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1650" y="2998789"/>
            <a:ext cx="6572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it-IT" altLang="it-IT">
                <a:solidFill>
                  <a:srgbClr val="FF0000"/>
                </a:solidFill>
              </a:rPr>
              <a:t>Y(s)</a:t>
            </a:r>
          </a:p>
        </p:txBody>
      </p:sp>
      <p:sp>
        <p:nvSpPr>
          <p:cNvPr id="49172" name="Line 20">
            <a:extLst>
              <a:ext uri="{FF2B5EF4-FFF2-40B4-BE49-F238E27FC236}">
                <a16:creationId xmlns:a16="http://schemas.microsoft.com/office/drawing/2014/main" id="{2C4ABDCC-4A95-7F44-A217-ECE786C399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5526" y="3211513"/>
            <a:ext cx="39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173" name="Line 21">
            <a:extLst>
              <a:ext uri="{FF2B5EF4-FFF2-40B4-BE49-F238E27FC236}">
                <a16:creationId xmlns:a16="http://schemas.microsoft.com/office/drawing/2014/main" id="{A01701FE-8F5B-D440-BB90-87161D770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5214" y="3211513"/>
            <a:ext cx="4016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49176" name="Group 24">
            <a:extLst>
              <a:ext uri="{FF2B5EF4-FFF2-40B4-BE49-F238E27FC236}">
                <a16:creationId xmlns:a16="http://schemas.microsoft.com/office/drawing/2014/main" id="{A9355C31-7078-4440-8C28-B87C4FA74D19}"/>
              </a:ext>
            </a:extLst>
          </p:cNvPr>
          <p:cNvGrpSpPr>
            <a:grpSpLocks/>
          </p:cNvGrpSpPr>
          <p:nvPr/>
        </p:nvGrpSpPr>
        <p:grpSpPr bwMode="auto">
          <a:xfrm>
            <a:off x="7829550" y="3025775"/>
            <a:ext cx="1016000" cy="469900"/>
            <a:chOff x="2862" y="1476"/>
            <a:chExt cx="480" cy="394"/>
          </a:xfrm>
        </p:grpSpPr>
        <p:sp>
          <p:nvSpPr>
            <p:cNvPr id="49174" name="Rectangle 22">
              <a:extLst>
                <a:ext uri="{FF2B5EF4-FFF2-40B4-BE49-F238E27FC236}">
                  <a16:creationId xmlns:a16="http://schemas.microsoft.com/office/drawing/2014/main" id="{1E0A8EA6-BA2E-E14B-8F1E-A65D1E4C7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" y="1476"/>
              <a:ext cx="480" cy="39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it-IT" sz="2400">
                <a:solidFill>
                  <a:srgbClr val="FF0000"/>
                </a:solidFill>
              </a:endParaRPr>
            </a:p>
          </p:txBody>
        </p:sp>
        <p:sp>
          <p:nvSpPr>
            <p:cNvPr id="49175" name="Rectangle 23">
              <a:extLst>
                <a:ext uri="{FF2B5EF4-FFF2-40B4-BE49-F238E27FC236}">
                  <a16:creationId xmlns:a16="http://schemas.microsoft.com/office/drawing/2014/main" id="{58539BC6-4E0F-9D40-B0A6-43CCD8775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1500"/>
              <a:ext cx="30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it-IT" altLang="it-IT">
                  <a:solidFill>
                    <a:srgbClr val="FF0000"/>
                  </a:solidFill>
                </a:rPr>
                <a:t>P(s)</a:t>
              </a:r>
            </a:p>
          </p:txBody>
        </p:sp>
      </p:grpSp>
      <p:grpSp>
        <p:nvGrpSpPr>
          <p:cNvPr id="49179" name="Group 27">
            <a:extLst>
              <a:ext uri="{FF2B5EF4-FFF2-40B4-BE49-F238E27FC236}">
                <a16:creationId xmlns:a16="http://schemas.microsoft.com/office/drawing/2014/main" id="{413815FD-5B9E-EF47-889D-D25C57F162BF}"/>
              </a:ext>
            </a:extLst>
          </p:cNvPr>
          <p:cNvGrpSpPr>
            <a:grpSpLocks/>
          </p:cNvGrpSpPr>
          <p:nvPr/>
        </p:nvGrpSpPr>
        <p:grpSpPr bwMode="auto">
          <a:xfrm>
            <a:off x="3803650" y="3011488"/>
            <a:ext cx="1016000" cy="469900"/>
            <a:chOff x="960" y="1464"/>
            <a:chExt cx="480" cy="394"/>
          </a:xfrm>
        </p:grpSpPr>
        <p:sp>
          <p:nvSpPr>
            <p:cNvPr id="49177" name="Rectangle 25">
              <a:extLst>
                <a:ext uri="{FF2B5EF4-FFF2-40B4-BE49-F238E27FC236}">
                  <a16:creationId xmlns:a16="http://schemas.microsoft.com/office/drawing/2014/main" id="{012D898B-0E8E-4449-9CDA-FED4F0D8C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464"/>
              <a:ext cx="480" cy="39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it-IT" sz="2400">
                <a:solidFill>
                  <a:srgbClr val="FF0000"/>
                </a:solidFill>
              </a:endParaRPr>
            </a:p>
          </p:txBody>
        </p:sp>
        <p:sp>
          <p:nvSpPr>
            <p:cNvPr id="49178" name="Rectangle 26">
              <a:extLst>
                <a:ext uri="{FF2B5EF4-FFF2-40B4-BE49-F238E27FC236}">
                  <a16:creationId xmlns:a16="http://schemas.microsoft.com/office/drawing/2014/main" id="{22519A64-1D47-8F48-BC91-61EB43386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488"/>
              <a:ext cx="43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/>
              <a:r>
                <a:rPr lang="it-IT" altLang="it-IT">
                  <a:solidFill>
                    <a:srgbClr val="FF0000"/>
                  </a:solidFill>
                </a:rPr>
                <a:t>C(s)</a:t>
              </a:r>
            </a:p>
          </p:txBody>
        </p:sp>
      </p:grpSp>
      <p:grpSp>
        <p:nvGrpSpPr>
          <p:cNvPr id="49182" name="Group 30">
            <a:extLst>
              <a:ext uri="{FF2B5EF4-FFF2-40B4-BE49-F238E27FC236}">
                <a16:creationId xmlns:a16="http://schemas.microsoft.com/office/drawing/2014/main" id="{826F37DC-5C70-1F40-9C3A-B9FA14DED802}"/>
              </a:ext>
            </a:extLst>
          </p:cNvPr>
          <p:cNvGrpSpPr>
            <a:grpSpLocks/>
          </p:cNvGrpSpPr>
          <p:nvPr/>
        </p:nvGrpSpPr>
        <p:grpSpPr bwMode="auto">
          <a:xfrm>
            <a:off x="6369050" y="3033713"/>
            <a:ext cx="1016000" cy="469900"/>
            <a:chOff x="2172" y="1482"/>
            <a:chExt cx="480" cy="397"/>
          </a:xfrm>
        </p:grpSpPr>
        <p:sp>
          <p:nvSpPr>
            <p:cNvPr id="49180" name="Rectangle 28">
              <a:extLst>
                <a:ext uri="{FF2B5EF4-FFF2-40B4-BE49-F238E27FC236}">
                  <a16:creationId xmlns:a16="http://schemas.microsoft.com/office/drawing/2014/main" id="{93E4263D-CE98-A64D-A23D-B2EAC4622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" y="1482"/>
              <a:ext cx="480" cy="39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it-IT" sz="2400">
                <a:solidFill>
                  <a:srgbClr val="FF0000"/>
                </a:solidFill>
              </a:endParaRPr>
            </a:p>
          </p:txBody>
        </p:sp>
        <p:sp>
          <p:nvSpPr>
            <p:cNvPr id="49181" name="Rectangle 29">
              <a:extLst>
                <a:ext uri="{FF2B5EF4-FFF2-40B4-BE49-F238E27FC236}">
                  <a16:creationId xmlns:a16="http://schemas.microsoft.com/office/drawing/2014/main" id="{DAB62E3A-08C4-8D46-9EFF-5BDC1ECA7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506"/>
              <a:ext cx="317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it-IT" altLang="it-IT">
                  <a:solidFill>
                    <a:srgbClr val="FF0000"/>
                  </a:solidFill>
                </a:rPr>
                <a:t>A(s)</a:t>
              </a:r>
            </a:p>
          </p:txBody>
        </p:sp>
      </p:grpSp>
      <p:sp>
        <p:nvSpPr>
          <p:cNvPr id="49183" name="Rectangle 31">
            <a:extLst>
              <a:ext uri="{FF2B5EF4-FFF2-40B4-BE49-F238E27FC236}">
                <a16:creationId xmlns:a16="http://schemas.microsoft.com/office/drawing/2014/main" id="{30D5970B-ABE7-B148-BDB9-38B8A1CA0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3040063"/>
            <a:ext cx="812800" cy="342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184" name="Line 32">
            <a:extLst>
              <a:ext uri="{FF2B5EF4-FFF2-40B4-BE49-F238E27FC236}">
                <a16:creationId xmlns:a16="http://schemas.microsoft.com/office/drawing/2014/main" id="{B1E93BF3-E2F6-5645-BDB5-77ECE08DD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6314" y="3211513"/>
            <a:ext cx="287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186" name="Freeform 34">
            <a:extLst>
              <a:ext uri="{FF2B5EF4-FFF2-40B4-BE49-F238E27FC236}">
                <a16:creationId xmlns:a16="http://schemas.microsoft.com/office/drawing/2014/main" id="{56440063-FA26-E049-A132-B1503CA6C36C}"/>
              </a:ext>
            </a:extLst>
          </p:cNvPr>
          <p:cNvSpPr>
            <a:spLocks/>
          </p:cNvSpPr>
          <p:nvPr/>
        </p:nvSpPr>
        <p:spPr bwMode="auto">
          <a:xfrm>
            <a:off x="5551489" y="2824163"/>
            <a:ext cx="338137" cy="190500"/>
          </a:xfrm>
          <a:custGeom>
            <a:avLst/>
            <a:gdLst>
              <a:gd name="T0" fmla="*/ 159 w 160"/>
              <a:gd name="T1" fmla="*/ 14 h 160"/>
              <a:gd name="T2" fmla="*/ 112 w 160"/>
              <a:gd name="T3" fmla="*/ 7 h 160"/>
              <a:gd name="T4" fmla="*/ 72 w 160"/>
              <a:gd name="T5" fmla="*/ 0 h 160"/>
              <a:gd name="T6" fmla="*/ 53 w 160"/>
              <a:gd name="T7" fmla="*/ 0 h 160"/>
              <a:gd name="T8" fmla="*/ 38 w 160"/>
              <a:gd name="T9" fmla="*/ 2 h 160"/>
              <a:gd name="T10" fmla="*/ 25 w 160"/>
              <a:gd name="T11" fmla="*/ 7 h 160"/>
              <a:gd name="T12" fmla="*/ 13 w 160"/>
              <a:gd name="T13" fmla="*/ 14 h 160"/>
              <a:gd name="T14" fmla="*/ 7 w 160"/>
              <a:gd name="T15" fmla="*/ 25 h 160"/>
              <a:gd name="T16" fmla="*/ 3 w 160"/>
              <a:gd name="T17" fmla="*/ 37 h 160"/>
              <a:gd name="T18" fmla="*/ 0 w 160"/>
              <a:gd name="T19" fmla="*/ 54 h 160"/>
              <a:gd name="T20" fmla="*/ 0 w 160"/>
              <a:gd name="T21" fmla="*/ 72 h 160"/>
              <a:gd name="T22" fmla="*/ 7 w 160"/>
              <a:gd name="T23" fmla="*/ 114 h 160"/>
              <a:gd name="T24" fmla="*/ 13 w 160"/>
              <a:gd name="T25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160">
                <a:moveTo>
                  <a:pt x="159" y="14"/>
                </a:moveTo>
                <a:lnTo>
                  <a:pt x="112" y="7"/>
                </a:lnTo>
                <a:lnTo>
                  <a:pt x="72" y="0"/>
                </a:lnTo>
                <a:lnTo>
                  <a:pt x="53" y="0"/>
                </a:lnTo>
                <a:lnTo>
                  <a:pt x="38" y="2"/>
                </a:lnTo>
                <a:lnTo>
                  <a:pt x="25" y="7"/>
                </a:lnTo>
                <a:lnTo>
                  <a:pt x="13" y="14"/>
                </a:lnTo>
                <a:lnTo>
                  <a:pt x="7" y="25"/>
                </a:lnTo>
                <a:lnTo>
                  <a:pt x="3" y="37"/>
                </a:lnTo>
                <a:lnTo>
                  <a:pt x="0" y="54"/>
                </a:lnTo>
                <a:lnTo>
                  <a:pt x="0" y="72"/>
                </a:lnTo>
                <a:lnTo>
                  <a:pt x="7" y="114"/>
                </a:lnTo>
                <a:lnTo>
                  <a:pt x="13" y="159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245" name="Text Box 93">
            <a:extLst>
              <a:ext uri="{FF2B5EF4-FFF2-40B4-BE49-F238E27FC236}">
                <a16:creationId xmlns:a16="http://schemas.microsoft.com/office/drawing/2014/main" id="{AC93C47F-5AE7-6F46-87E5-52FD8C091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9" y="3182939"/>
            <a:ext cx="4267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it-IT" altLang="it-IT"/>
              <a:t>a)</a:t>
            </a:r>
          </a:p>
        </p:txBody>
      </p:sp>
      <p:sp>
        <p:nvSpPr>
          <p:cNvPr id="49248" name="Line 96">
            <a:extLst>
              <a:ext uri="{FF2B5EF4-FFF2-40B4-BE49-F238E27FC236}">
                <a16:creationId xmlns:a16="http://schemas.microsoft.com/office/drawing/2014/main" id="{6AC6A44C-CCEB-1F40-AA48-B6BDBFDA5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5326" y="3681413"/>
            <a:ext cx="583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252" name="Line 100">
            <a:extLst>
              <a:ext uri="{FF2B5EF4-FFF2-40B4-BE49-F238E27FC236}">
                <a16:creationId xmlns:a16="http://schemas.microsoft.com/office/drawing/2014/main" id="{83C3E36F-45D4-7540-968F-8D052BA43A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2175" y="4856164"/>
            <a:ext cx="0" cy="204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254" name="Line 102">
            <a:extLst>
              <a:ext uri="{FF2B5EF4-FFF2-40B4-BE49-F238E27FC236}">
                <a16:creationId xmlns:a16="http://schemas.microsoft.com/office/drawing/2014/main" id="{0F090618-C03A-A44D-A9D4-4C022D2EB7FB}"/>
              </a:ext>
            </a:extLst>
          </p:cNvPr>
          <p:cNvSpPr>
            <a:spLocks noChangeShapeType="1"/>
          </p:cNvSpPr>
          <p:nvPr/>
        </p:nvSpPr>
        <p:spPr bwMode="auto">
          <a:xfrm>
            <a:off x="9264650" y="4792664"/>
            <a:ext cx="0" cy="268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4558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5" name="Object 5">
            <a:extLst>
              <a:ext uri="{FF2B5EF4-FFF2-40B4-BE49-F238E27FC236}">
                <a16:creationId xmlns:a16="http://schemas.microsoft.com/office/drawing/2014/main" id="{46644255-36E8-E549-A6E0-C4AD7059D231}"/>
              </a:ext>
            </a:extLst>
          </p:cNvPr>
          <p:cNvGraphicFramePr>
            <a:graphicFrameLocks/>
          </p:cNvGraphicFramePr>
          <p:nvPr/>
        </p:nvGraphicFramePr>
        <p:xfrm>
          <a:off x="2319338" y="839789"/>
          <a:ext cx="33464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7" name="Equation" r:id="rId4" imgW="77241400" imgH="14046200" progId="Equation.DSMT4">
                  <p:embed/>
                </p:oleObj>
              </mc:Choice>
              <mc:Fallback>
                <p:oleObj name="Equation" r:id="rId4" imgW="77241400" imgH="14046200" progId="Equation.DSMT4">
                  <p:embed/>
                  <p:pic>
                    <p:nvPicPr>
                      <p:cNvPr id="51205" name="Object 5">
                        <a:extLst>
                          <a:ext uri="{FF2B5EF4-FFF2-40B4-BE49-F238E27FC236}">
                            <a16:creationId xmlns:a16="http://schemas.microsoft.com/office/drawing/2014/main" id="{46644255-36E8-E549-A6E0-C4AD7059D23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839789"/>
                        <a:ext cx="33464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>
            <a:extLst>
              <a:ext uri="{FF2B5EF4-FFF2-40B4-BE49-F238E27FC236}">
                <a16:creationId xmlns:a16="http://schemas.microsoft.com/office/drawing/2014/main" id="{42974C5C-A2C4-7E40-B65A-9EA5C15D3B05}"/>
              </a:ext>
            </a:extLst>
          </p:cNvPr>
          <p:cNvGraphicFramePr>
            <a:graphicFrameLocks/>
          </p:cNvGraphicFramePr>
          <p:nvPr/>
        </p:nvGraphicFramePr>
        <p:xfrm>
          <a:off x="2297114" y="1470025"/>
          <a:ext cx="3633787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8" name="Equation" r:id="rId6" imgW="83972400" imgH="15506700" progId="Equation.DSMT4">
                  <p:embed/>
                </p:oleObj>
              </mc:Choice>
              <mc:Fallback>
                <p:oleObj name="Equation" r:id="rId6" imgW="83972400" imgH="15506700" progId="Equation.DSMT4">
                  <p:embed/>
                  <p:pic>
                    <p:nvPicPr>
                      <p:cNvPr id="51206" name="Object 6">
                        <a:extLst>
                          <a:ext uri="{FF2B5EF4-FFF2-40B4-BE49-F238E27FC236}">
                            <a16:creationId xmlns:a16="http://schemas.microsoft.com/office/drawing/2014/main" id="{42974C5C-A2C4-7E40-B65A-9EA5C15D3B0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4" y="1470025"/>
                        <a:ext cx="3633787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>
            <a:extLst>
              <a:ext uri="{FF2B5EF4-FFF2-40B4-BE49-F238E27FC236}">
                <a16:creationId xmlns:a16="http://schemas.microsoft.com/office/drawing/2014/main" id="{B4AE2B2A-A02E-0345-B150-5C98F4F01712}"/>
              </a:ext>
            </a:extLst>
          </p:cNvPr>
          <p:cNvGraphicFramePr>
            <a:graphicFrameLocks/>
          </p:cNvGraphicFramePr>
          <p:nvPr/>
        </p:nvGraphicFramePr>
        <p:xfrm>
          <a:off x="2762250" y="2009776"/>
          <a:ext cx="58737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9" name="Equation" r:id="rId8" imgW="134874000" imgH="14046200" progId="Equation.DSMT4">
                  <p:embed/>
                </p:oleObj>
              </mc:Choice>
              <mc:Fallback>
                <p:oleObj name="Equation" r:id="rId8" imgW="134874000" imgH="14046200" progId="Equation.DSMT4">
                  <p:embed/>
                  <p:pic>
                    <p:nvPicPr>
                      <p:cNvPr id="51207" name="Object 7">
                        <a:extLst>
                          <a:ext uri="{FF2B5EF4-FFF2-40B4-BE49-F238E27FC236}">
                            <a16:creationId xmlns:a16="http://schemas.microsoft.com/office/drawing/2014/main" id="{B4AE2B2A-A02E-0345-B150-5C98F4F0171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2009776"/>
                        <a:ext cx="58737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>
            <a:extLst>
              <a:ext uri="{FF2B5EF4-FFF2-40B4-BE49-F238E27FC236}">
                <a16:creationId xmlns:a16="http://schemas.microsoft.com/office/drawing/2014/main" id="{2A69007D-3D3D-AC41-A797-ABA8FF6D9750}"/>
              </a:ext>
            </a:extLst>
          </p:cNvPr>
          <p:cNvGraphicFramePr>
            <a:graphicFrameLocks/>
          </p:cNvGraphicFramePr>
          <p:nvPr/>
        </p:nvGraphicFramePr>
        <p:xfrm>
          <a:off x="3425826" y="5572125"/>
          <a:ext cx="56673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0" name="Equation" r:id="rId10" imgW="130200400" imgH="8191500" progId="Equation.DSMT4">
                  <p:embed/>
                </p:oleObj>
              </mc:Choice>
              <mc:Fallback>
                <p:oleObj name="Equation" r:id="rId10" imgW="130200400" imgH="8191500" progId="Equation.DSMT4">
                  <p:embed/>
                  <p:pic>
                    <p:nvPicPr>
                      <p:cNvPr id="51208" name="Object 8">
                        <a:extLst>
                          <a:ext uri="{FF2B5EF4-FFF2-40B4-BE49-F238E27FC236}">
                            <a16:creationId xmlns:a16="http://schemas.microsoft.com/office/drawing/2014/main" id="{2A69007D-3D3D-AC41-A797-ABA8FF6D975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6" y="5572125"/>
                        <a:ext cx="56673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>
            <a:extLst>
              <a:ext uri="{FF2B5EF4-FFF2-40B4-BE49-F238E27FC236}">
                <a16:creationId xmlns:a16="http://schemas.microsoft.com/office/drawing/2014/main" id="{D4BE51A8-BA92-B941-ACE6-81AB4244EB0C}"/>
              </a:ext>
            </a:extLst>
          </p:cNvPr>
          <p:cNvGraphicFramePr>
            <a:graphicFrameLocks/>
          </p:cNvGraphicFramePr>
          <p:nvPr/>
        </p:nvGraphicFramePr>
        <p:xfrm>
          <a:off x="2295526" y="2686050"/>
          <a:ext cx="635476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1" name="Equation" r:id="rId12" imgW="146583400" imgH="15506700" progId="Equation.DSMT4">
                  <p:embed/>
                </p:oleObj>
              </mc:Choice>
              <mc:Fallback>
                <p:oleObj name="Equation" r:id="rId12" imgW="146583400" imgH="15506700" progId="Equation.DSMT4">
                  <p:embed/>
                  <p:pic>
                    <p:nvPicPr>
                      <p:cNvPr id="51209" name="Object 9">
                        <a:extLst>
                          <a:ext uri="{FF2B5EF4-FFF2-40B4-BE49-F238E27FC236}">
                            <a16:creationId xmlns:a16="http://schemas.microsoft.com/office/drawing/2014/main" id="{D4BE51A8-BA92-B941-ACE6-81AB4244EB0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6" y="2686050"/>
                        <a:ext cx="635476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>
            <a:extLst>
              <a:ext uri="{FF2B5EF4-FFF2-40B4-BE49-F238E27FC236}">
                <a16:creationId xmlns:a16="http://schemas.microsoft.com/office/drawing/2014/main" id="{D5990A87-A26E-B94A-97A9-F762B4A2406E}"/>
              </a:ext>
            </a:extLst>
          </p:cNvPr>
          <p:cNvGraphicFramePr>
            <a:graphicFrameLocks/>
          </p:cNvGraphicFramePr>
          <p:nvPr/>
        </p:nvGraphicFramePr>
        <p:xfrm>
          <a:off x="3067050" y="3249614"/>
          <a:ext cx="54943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2" name="Equation" r:id="rId14" imgW="126682500" imgH="9359900" progId="Equation.DSMT4">
                  <p:embed/>
                </p:oleObj>
              </mc:Choice>
              <mc:Fallback>
                <p:oleObj name="Equation" r:id="rId14" imgW="126682500" imgH="9359900" progId="Equation.DSMT4">
                  <p:embed/>
                  <p:pic>
                    <p:nvPicPr>
                      <p:cNvPr id="51210" name="Object 10">
                        <a:extLst>
                          <a:ext uri="{FF2B5EF4-FFF2-40B4-BE49-F238E27FC236}">
                            <a16:creationId xmlns:a16="http://schemas.microsoft.com/office/drawing/2014/main" id="{D5990A87-A26E-B94A-97A9-F762B4A2406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3249614"/>
                        <a:ext cx="549433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11">
            <a:extLst>
              <a:ext uri="{FF2B5EF4-FFF2-40B4-BE49-F238E27FC236}">
                <a16:creationId xmlns:a16="http://schemas.microsoft.com/office/drawing/2014/main" id="{02AA33CC-9276-D346-B171-A886FE0F4D03}"/>
              </a:ext>
            </a:extLst>
          </p:cNvPr>
          <p:cNvGraphicFramePr>
            <a:graphicFrameLocks/>
          </p:cNvGraphicFramePr>
          <p:nvPr/>
        </p:nvGraphicFramePr>
        <p:xfrm>
          <a:off x="2025650" y="4014788"/>
          <a:ext cx="36322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3" name="Equation" r:id="rId16" imgW="83972400" imgH="9067800" progId="Equation.DSMT4">
                  <p:embed/>
                </p:oleObj>
              </mc:Choice>
              <mc:Fallback>
                <p:oleObj name="Equation" r:id="rId16" imgW="83972400" imgH="9067800" progId="Equation.DSMT4">
                  <p:embed/>
                  <p:pic>
                    <p:nvPicPr>
                      <p:cNvPr id="51211" name="Object 11">
                        <a:extLst>
                          <a:ext uri="{FF2B5EF4-FFF2-40B4-BE49-F238E27FC236}">
                            <a16:creationId xmlns:a16="http://schemas.microsoft.com/office/drawing/2014/main" id="{02AA33CC-9276-D346-B171-A886FE0F4D0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4014788"/>
                        <a:ext cx="363220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2" name="Object 12">
            <a:extLst>
              <a:ext uri="{FF2B5EF4-FFF2-40B4-BE49-F238E27FC236}">
                <a16:creationId xmlns:a16="http://schemas.microsoft.com/office/drawing/2014/main" id="{353E8331-6345-6D4C-8D9F-8967374E3D50}"/>
              </a:ext>
            </a:extLst>
          </p:cNvPr>
          <p:cNvGraphicFramePr>
            <a:graphicFrameLocks/>
          </p:cNvGraphicFramePr>
          <p:nvPr/>
        </p:nvGraphicFramePr>
        <p:xfrm>
          <a:off x="3414713" y="4446589"/>
          <a:ext cx="542766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4" name="Equation" r:id="rId18" imgW="124345700" imgH="15506700" progId="Equation.DSMT4">
                  <p:embed/>
                </p:oleObj>
              </mc:Choice>
              <mc:Fallback>
                <p:oleObj name="Equation" r:id="rId18" imgW="124345700" imgH="15506700" progId="Equation.DSMT4">
                  <p:embed/>
                  <p:pic>
                    <p:nvPicPr>
                      <p:cNvPr id="51212" name="Object 12">
                        <a:extLst>
                          <a:ext uri="{FF2B5EF4-FFF2-40B4-BE49-F238E27FC236}">
                            <a16:creationId xmlns:a16="http://schemas.microsoft.com/office/drawing/2014/main" id="{353E8331-6345-6D4C-8D9F-8967374E3D5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4446589"/>
                        <a:ext cx="5427662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21" name="Group 21">
            <a:extLst>
              <a:ext uri="{FF2B5EF4-FFF2-40B4-BE49-F238E27FC236}">
                <a16:creationId xmlns:a16="http://schemas.microsoft.com/office/drawing/2014/main" id="{6B0DDEB6-C8DA-144F-A97E-C7932728FFDA}"/>
              </a:ext>
            </a:extLst>
          </p:cNvPr>
          <p:cNvGrpSpPr>
            <a:grpSpLocks/>
          </p:cNvGrpSpPr>
          <p:nvPr/>
        </p:nvGrpSpPr>
        <p:grpSpPr bwMode="auto">
          <a:xfrm>
            <a:off x="2143125" y="4344988"/>
            <a:ext cx="1270000" cy="42862"/>
            <a:chOff x="240" y="3649"/>
            <a:chExt cx="816" cy="47"/>
          </a:xfrm>
        </p:grpSpPr>
        <p:sp>
          <p:nvSpPr>
            <p:cNvPr id="51218" name="Line 18">
              <a:extLst>
                <a:ext uri="{FF2B5EF4-FFF2-40B4-BE49-F238E27FC236}">
                  <a16:creationId xmlns:a16="http://schemas.microsoft.com/office/drawing/2014/main" id="{43BC19A5-7D87-BE49-A13A-1580CF3E8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" y="3696"/>
              <a:ext cx="81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219" name="Line 19">
              <a:extLst>
                <a:ext uri="{FF2B5EF4-FFF2-40B4-BE49-F238E27FC236}">
                  <a16:creationId xmlns:a16="http://schemas.microsoft.com/office/drawing/2014/main" id="{81515B6A-4409-5141-B926-41DEB9B8EB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3649"/>
              <a:ext cx="0" cy="4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220" name="Line 20">
              <a:extLst>
                <a:ext uri="{FF2B5EF4-FFF2-40B4-BE49-F238E27FC236}">
                  <a16:creationId xmlns:a16="http://schemas.microsoft.com/office/drawing/2014/main" id="{F319D029-027B-B547-AEEE-D2D6534E41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" y="3649"/>
              <a:ext cx="0" cy="4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1222" name="Freeform 22">
            <a:extLst>
              <a:ext uri="{FF2B5EF4-FFF2-40B4-BE49-F238E27FC236}">
                <a16:creationId xmlns:a16="http://schemas.microsoft.com/office/drawing/2014/main" id="{F91C02F2-5E5E-B749-9FAA-10234AA80B90}"/>
              </a:ext>
            </a:extLst>
          </p:cNvPr>
          <p:cNvSpPr>
            <a:spLocks/>
          </p:cNvSpPr>
          <p:nvPr/>
        </p:nvSpPr>
        <p:spPr bwMode="auto">
          <a:xfrm>
            <a:off x="2725738" y="4400551"/>
            <a:ext cx="1497012" cy="1146175"/>
          </a:xfrm>
          <a:custGeom>
            <a:avLst/>
            <a:gdLst>
              <a:gd name="T0" fmla="*/ 56 w 707"/>
              <a:gd name="T1" fmla="*/ 0 h 962"/>
              <a:gd name="T2" fmla="*/ 40 w 707"/>
              <a:gd name="T3" fmla="*/ 59 h 962"/>
              <a:gd name="T4" fmla="*/ 23 w 707"/>
              <a:gd name="T5" fmla="*/ 112 h 962"/>
              <a:gd name="T6" fmla="*/ 10 w 707"/>
              <a:gd name="T7" fmla="*/ 171 h 962"/>
              <a:gd name="T8" fmla="*/ 2 w 707"/>
              <a:gd name="T9" fmla="*/ 223 h 962"/>
              <a:gd name="T10" fmla="*/ 0 w 707"/>
              <a:gd name="T11" fmla="*/ 253 h 962"/>
              <a:gd name="T12" fmla="*/ 2 w 707"/>
              <a:gd name="T13" fmla="*/ 275 h 962"/>
              <a:gd name="T14" fmla="*/ 4 w 707"/>
              <a:gd name="T15" fmla="*/ 305 h 962"/>
              <a:gd name="T16" fmla="*/ 8 w 707"/>
              <a:gd name="T17" fmla="*/ 335 h 962"/>
              <a:gd name="T18" fmla="*/ 17 w 707"/>
              <a:gd name="T19" fmla="*/ 357 h 962"/>
              <a:gd name="T20" fmla="*/ 27 w 707"/>
              <a:gd name="T21" fmla="*/ 380 h 962"/>
              <a:gd name="T22" fmla="*/ 40 w 707"/>
              <a:gd name="T23" fmla="*/ 410 h 962"/>
              <a:gd name="T24" fmla="*/ 56 w 707"/>
              <a:gd name="T25" fmla="*/ 432 h 962"/>
              <a:gd name="T26" fmla="*/ 77 w 707"/>
              <a:gd name="T27" fmla="*/ 454 h 962"/>
              <a:gd name="T28" fmla="*/ 104 w 707"/>
              <a:gd name="T29" fmla="*/ 477 h 962"/>
              <a:gd name="T30" fmla="*/ 136 w 707"/>
              <a:gd name="T31" fmla="*/ 499 h 962"/>
              <a:gd name="T32" fmla="*/ 173 w 707"/>
              <a:gd name="T33" fmla="*/ 529 h 962"/>
              <a:gd name="T34" fmla="*/ 211 w 707"/>
              <a:gd name="T35" fmla="*/ 551 h 962"/>
              <a:gd name="T36" fmla="*/ 253 w 707"/>
              <a:gd name="T37" fmla="*/ 574 h 962"/>
              <a:gd name="T38" fmla="*/ 342 w 707"/>
              <a:gd name="T39" fmla="*/ 611 h 962"/>
              <a:gd name="T40" fmla="*/ 430 w 707"/>
              <a:gd name="T41" fmla="*/ 656 h 962"/>
              <a:gd name="T42" fmla="*/ 472 w 707"/>
              <a:gd name="T43" fmla="*/ 678 h 962"/>
              <a:gd name="T44" fmla="*/ 511 w 707"/>
              <a:gd name="T45" fmla="*/ 693 h 962"/>
              <a:gd name="T46" fmla="*/ 549 w 707"/>
              <a:gd name="T47" fmla="*/ 715 h 962"/>
              <a:gd name="T48" fmla="*/ 582 w 707"/>
              <a:gd name="T49" fmla="*/ 730 h 962"/>
              <a:gd name="T50" fmla="*/ 610 w 707"/>
              <a:gd name="T51" fmla="*/ 752 h 962"/>
              <a:gd name="T52" fmla="*/ 633 w 707"/>
              <a:gd name="T53" fmla="*/ 767 h 962"/>
              <a:gd name="T54" fmla="*/ 651 w 707"/>
              <a:gd name="T55" fmla="*/ 782 h 962"/>
              <a:gd name="T56" fmla="*/ 666 w 707"/>
              <a:gd name="T57" fmla="*/ 797 h 962"/>
              <a:gd name="T58" fmla="*/ 679 w 707"/>
              <a:gd name="T59" fmla="*/ 812 h 962"/>
              <a:gd name="T60" fmla="*/ 689 w 707"/>
              <a:gd name="T61" fmla="*/ 827 h 962"/>
              <a:gd name="T62" fmla="*/ 695 w 707"/>
              <a:gd name="T63" fmla="*/ 842 h 962"/>
              <a:gd name="T64" fmla="*/ 702 w 707"/>
              <a:gd name="T65" fmla="*/ 857 h 962"/>
              <a:gd name="T66" fmla="*/ 706 w 707"/>
              <a:gd name="T67" fmla="*/ 879 h 962"/>
              <a:gd name="T68" fmla="*/ 706 w 707"/>
              <a:gd name="T69" fmla="*/ 901 h 962"/>
              <a:gd name="T70" fmla="*/ 699 w 707"/>
              <a:gd name="T71" fmla="*/ 924 h 962"/>
              <a:gd name="T72" fmla="*/ 691 w 707"/>
              <a:gd name="T73" fmla="*/ 939 h 962"/>
              <a:gd name="T74" fmla="*/ 681 w 707"/>
              <a:gd name="T75" fmla="*/ 961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07" h="962">
                <a:moveTo>
                  <a:pt x="56" y="0"/>
                </a:moveTo>
                <a:lnTo>
                  <a:pt x="40" y="59"/>
                </a:lnTo>
                <a:lnTo>
                  <a:pt x="23" y="112"/>
                </a:lnTo>
                <a:lnTo>
                  <a:pt x="10" y="171"/>
                </a:lnTo>
                <a:lnTo>
                  <a:pt x="2" y="223"/>
                </a:lnTo>
                <a:lnTo>
                  <a:pt x="0" y="253"/>
                </a:lnTo>
                <a:lnTo>
                  <a:pt x="2" y="275"/>
                </a:lnTo>
                <a:lnTo>
                  <a:pt x="4" y="305"/>
                </a:lnTo>
                <a:lnTo>
                  <a:pt x="8" y="335"/>
                </a:lnTo>
                <a:lnTo>
                  <a:pt x="17" y="357"/>
                </a:lnTo>
                <a:lnTo>
                  <a:pt x="27" y="380"/>
                </a:lnTo>
                <a:lnTo>
                  <a:pt x="40" y="410"/>
                </a:lnTo>
                <a:lnTo>
                  <a:pt x="56" y="432"/>
                </a:lnTo>
                <a:lnTo>
                  <a:pt x="77" y="454"/>
                </a:lnTo>
                <a:lnTo>
                  <a:pt x="104" y="477"/>
                </a:lnTo>
                <a:lnTo>
                  <a:pt x="136" y="499"/>
                </a:lnTo>
                <a:lnTo>
                  <a:pt x="173" y="529"/>
                </a:lnTo>
                <a:lnTo>
                  <a:pt x="211" y="551"/>
                </a:lnTo>
                <a:lnTo>
                  <a:pt x="253" y="574"/>
                </a:lnTo>
                <a:lnTo>
                  <a:pt x="342" y="611"/>
                </a:lnTo>
                <a:lnTo>
                  <a:pt x="430" y="656"/>
                </a:lnTo>
                <a:lnTo>
                  <a:pt x="472" y="678"/>
                </a:lnTo>
                <a:lnTo>
                  <a:pt x="511" y="693"/>
                </a:lnTo>
                <a:lnTo>
                  <a:pt x="549" y="715"/>
                </a:lnTo>
                <a:lnTo>
                  <a:pt x="582" y="730"/>
                </a:lnTo>
                <a:lnTo>
                  <a:pt x="610" y="752"/>
                </a:lnTo>
                <a:lnTo>
                  <a:pt x="633" y="767"/>
                </a:lnTo>
                <a:lnTo>
                  <a:pt x="651" y="782"/>
                </a:lnTo>
                <a:lnTo>
                  <a:pt x="666" y="797"/>
                </a:lnTo>
                <a:lnTo>
                  <a:pt x="679" y="812"/>
                </a:lnTo>
                <a:lnTo>
                  <a:pt x="689" y="827"/>
                </a:lnTo>
                <a:lnTo>
                  <a:pt x="695" y="842"/>
                </a:lnTo>
                <a:lnTo>
                  <a:pt x="702" y="857"/>
                </a:lnTo>
                <a:lnTo>
                  <a:pt x="706" y="879"/>
                </a:lnTo>
                <a:lnTo>
                  <a:pt x="706" y="901"/>
                </a:lnTo>
                <a:lnTo>
                  <a:pt x="699" y="924"/>
                </a:lnTo>
                <a:lnTo>
                  <a:pt x="691" y="939"/>
                </a:lnTo>
                <a:lnTo>
                  <a:pt x="681" y="961"/>
                </a:lnTo>
              </a:path>
            </a:pathLst>
          </a:custGeom>
          <a:noFill/>
          <a:ln w="12700" cap="rnd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23" name="Rectangle 23">
            <a:extLst>
              <a:ext uri="{FF2B5EF4-FFF2-40B4-BE49-F238E27FC236}">
                <a16:creationId xmlns:a16="http://schemas.microsoft.com/office/drawing/2014/main" id="{B2EE9B43-8902-0441-8D50-A59F9E1FC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Regolatore PID discreto</a:t>
            </a:r>
          </a:p>
        </p:txBody>
      </p:sp>
      <p:sp>
        <p:nvSpPr>
          <p:cNvPr id="51224" name="Line 24">
            <a:extLst>
              <a:ext uri="{FF2B5EF4-FFF2-40B4-BE49-F238E27FC236}">
                <a16:creationId xmlns:a16="http://schemas.microsoft.com/office/drawing/2014/main" id="{A3741FC4-E08E-1E4A-936F-DCAF266D5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0788" y="2476500"/>
            <a:ext cx="969962" cy="0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27" name="Line 27">
            <a:extLst>
              <a:ext uri="{FF2B5EF4-FFF2-40B4-BE49-F238E27FC236}">
                <a16:creationId xmlns:a16="http://schemas.microsoft.com/office/drawing/2014/main" id="{7ED2D210-5DB4-2E45-A2CC-383C3ECCE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9526" y="2476500"/>
            <a:ext cx="1008063" cy="0"/>
          </a:xfrm>
          <a:prstGeom prst="line">
            <a:avLst/>
          </a:prstGeom>
          <a:noFill/>
          <a:ln w="12700">
            <a:solidFill>
              <a:srgbClr val="0099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28" name="Line 28">
            <a:extLst>
              <a:ext uri="{FF2B5EF4-FFF2-40B4-BE49-F238E27FC236}">
                <a16:creationId xmlns:a16="http://schemas.microsoft.com/office/drawing/2014/main" id="{CCE2FC9B-C2D3-704A-8286-8F6B10B64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6100" y="2471738"/>
            <a:ext cx="12128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30" name="Text Box 30">
            <a:extLst>
              <a:ext uri="{FF2B5EF4-FFF2-40B4-BE49-F238E27FC236}">
                <a16:creationId xmlns:a16="http://schemas.microsoft.com/office/drawing/2014/main" id="{97A52AB2-59ED-7746-98B4-D5CB66C5A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289" y="876300"/>
            <a:ext cx="33877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it-IT" i="1"/>
              <a:t>Un metodo abbastanza </a:t>
            </a:r>
            <a:br>
              <a:rPr lang="it-IT" altLang="it-IT" i="1"/>
            </a:br>
            <a:r>
              <a:rPr lang="it-IT" altLang="it-IT" i="1"/>
              <a:t>generale e utile: </a:t>
            </a:r>
            <a:br>
              <a:rPr lang="it-IT" altLang="it-IT" i="1"/>
            </a:br>
            <a:r>
              <a:rPr lang="it-IT" altLang="it-IT" i="1"/>
              <a:t>le somme telescopiche</a:t>
            </a:r>
          </a:p>
        </p:txBody>
      </p:sp>
      <p:sp>
        <p:nvSpPr>
          <p:cNvPr id="51231" name="Line 31">
            <a:extLst>
              <a:ext uri="{FF2B5EF4-FFF2-40B4-BE49-F238E27FC236}">
                <a16:creationId xmlns:a16="http://schemas.microsoft.com/office/drawing/2014/main" id="{000EEB61-C582-6D48-A14A-0F40137BE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0088" y="3133725"/>
            <a:ext cx="969962" cy="0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32" name="Line 32">
            <a:extLst>
              <a:ext uri="{FF2B5EF4-FFF2-40B4-BE49-F238E27FC236}">
                <a16:creationId xmlns:a16="http://schemas.microsoft.com/office/drawing/2014/main" id="{0C710DA2-95CC-0A4C-B5B2-B48416758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0751" y="3606800"/>
            <a:ext cx="1008063" cy="0"/>
          </a:xfrm>
          <a:prstGeom prst="line">
            <a:avLst/>
          </a:prstGeom>
          <a:noFill/>
          <a:ln w="12700">
            <a:solidFill>
              <a:srgbClr val="0099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33" name="Line 33">
            <a:extLst>
              <a:ext uri="{FF2B5EF4-FFF2-40B4-BE49-F238E27FC236}">
                <a16:creationId xmlns:a16="http://schemas.microsoft.com/office/drawing/2014/main" id="{458E5132-9AF7-624F-9624-DA5D4F767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3617913"/>
            <a:ext cx="12128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413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>
            <a:extLst>
              <a:ext uri="{FF2B5EF4-FFF2-40B4-BE49-F238E27FC236}">
                <a16:creationId xmlns:a16="http://schemas.microsoft.com/office/drawing/2014/main" id="{0004F655-EDAF-184B-B205-93AA9B945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9" y="782595"/>
            <a:ext cx="213039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it-IT" altLang="it-IT">
                <a:solidFill>
                  <a:srgbClr val="009900"/>
                </a:solidFill>
                <a:latin typeface="Symbol" pitchFamily="2" charset="2"/>
              </a:rPr>
              <a:t>í</a:t>
            </a:r>
            <a:r>
              <a:rPr lang="it-IT" altLang="it-IT">
                <a:solidFill>
                  <a:srgbClr val="009900"/>
                </a:solidFill>
              </a:rPr>
              <a:t>inizializzazione</a:t>
            </a:r>
            <a:r>
              <a:rPr lang="it-IT" altLang="it-IT">
                <a:solidFill>
                  <a:srgbClr val="009900"/>
                </a:solidFill>
                <a:latin typeface="Symbol" pitchFamily="2" charset="2"/>
              </a:rPr>
              <a:t>ý</a:t>
            </a: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8988D401-B707-9A41-9BF2-84B841940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725" y="1104857"/>
            <a:ext cx="310341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it-IT" altLang="it-IT"/>
              <a:t>E1:=0 ;  E2:=0 ;  C0:=0</a:t>
            </a:r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C65DF648-045C-D549-99E7-86A2EB773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1512845"/>
            <a:ext cx="22955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it-IT" altLang="it-IT">
                <a:solidFill>
                  <a:srgbClr val="009900"/>
                </a:solidFill>
                <a:latin typeface="Symbol" pitchFamily="2" charset="2"/>
              </a:rPr>
              <a:t>í</a:t>
            </a:r>
            <a:r>
              <a:rPr lang="it-IT" altLang="it-IT">
                <a:solidFill>
                  <a:srgbClr val="009900"/>
                </a:solidFill>
              </a:rPr>
              <a:t>ciclo di controllo</a:t>
            </a:r>
            <a:r>
              <a:rPr lang="it-IT" altLang="it-IT">
                <a:solidFill>
                  <a:srgbClr val="009900"/>
                </a:solidFill>
                <a:latin typeface="Symbol" pitchFamily="2" charset="2"/>
              </a:rPr>
              <a:t>ý</a:t>
            </a:r>
          </a:p>
        </p:txBody>
      </p:sp>
      <p:sp>
        <p:nvSpPr>
          <p:cNvPr id="53256" name="Rectangle 8">
            <a:extLst>
              <a:ext uri="{FF2B5EF4-FFF2-40B4-BE49-F238E27FC236}">
                <a16:creationId xmlns:a16="http://schemas.microsoft.com/office/drawing/2014/main" id="{3BB52046-AEC2-C54F-9DD2-0CFB6312E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175" y="1795463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it-IT" altLang="it-IT"/>
              <a:t>REPEAT</a:t>
            </a:r>
          </a:p>
        </p:txBody>
      </p:sp>
      <p:sp>
        <p:nvSpPr>
          <p:cNvPr id="53257" name="Rectangle 9">
            <a:extLst>
              <a:ext uri="{FF2B5EF4-FFF2-40B4-BE49-F238E27FC236}">
                <a16:creationId xmlns:a16="http://schemas.microsoft.com/office/drawing/2014/main" id="{D5D87200-E037-0644-953D-42821E9FD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2089555"/>
            <a:ext cx="4579780" cy="175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l" eaLnBrk="0" hangingPunct="0"/>
            <a:r>
              <a:rPr lang="it-IT" altLang="it-IT"/>
              <a:t>* INP_ANALG(E0);</a:t>
            </a:r>
          </a:p>
          <a:p>
            <a:pPr algn="l" eaLnBrk="0" hangingPunct="0"/>
            <a:r>
              <a:rPr lang="it-IT" altLang="it-IT"/>
              <a:t>   C1:=0 + A1*E0 + A2*E1 + A3*E2;</a:t>
            </a:r>
          </a:p>
          <a:p>
            <a:pPr algn="l" eaLnBrk="0" hangingPunct="0"/>
            <a:r>
              <a:rPr lang="it-IT" altLang="it-IT"/>
              <a:t>* OUT_ANALG(C1);</a:t>
            </a:r>
          </a:p>
          <a:p>
            <a:pPr algn="l" eaLnBrk="0" hangingPunct="0"/>
            <a:r>
              <a:rPr lang="it-IT" altLang="it-IT"/>
              <a:t>   C0:=C1;</a:t>
            </a:r>
          </a:p>
          <a:p>
            <a:pPr algn="l" eaLnBrk="0" hangingPunct="0"/>
            <a:r>
              <a:rPr lang="it-IT" altLang="it-IT"/>
              <a:t>   E2:=E1 ;  E1:=E0 ;</a:t>
            </a:r>
          </a:p>
          <a:p>
            <a:pPr algn="l" eaLnBrk="0" hangingPunct="0"/>
            <a:r>
              <a:rPr lang="it-IT" altLang="it-IT"/>
              <a:t>* WAIT (TC);</a:t>
            </a:r>
          </a:p>
        </p:txBody>
      </p:sp>
      <p:sp>
        <p:nvSpPr>
          <p:cNvPr id="53258" name="Rectangle 10">
            <a:extLst>
              <a:ext uri="{FF2B5EF4-FFF2-40B4-BE49-F238E27FC236}">
                <a16:creationId xmlns:a16="http://schemas.microsoft.com/office/drawing/2014/main" id="{E2308D55-C381-4A40-BAEE-FCFAFC4C5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3832182"/>
            <a:ext cx="326685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it-IT" altLang="it-IT"/>
              <a:t>UNTIL FALSE </a:t>
            </a:r>
            <a:r>
              <a:rPr lang="it-IT" altLang="it-IT">
                <a:latin typeface="Symbol" pitchFamily="2" charset="2"/>
              </a:rPr>
              <a:t>í</a:t>
            </a:r>
            <a:r>
              <a:rPr lang="it-IT" altLang="it-IT"/>
              <a:t>FOREVER</a:t>
            </a:r>
            <a:r>
              <a:rPr lang="it-IT" altLang="it-IT">
                <a:latin typeface="Symbol" pitchFamily="2" charset="2"/>
              </a:rPr>
              <a:t>ý</a:t>
            </a:r>
            <a:r>
              <a:rPr lang="it-IT" altLang="it-IT"/>
              <a:t> ;</a:t>
            </a:r>
          </a:p>
        </p:txBody>
      </p:sp>
      <p:sp>
        <p:nvSpPr>
          <p:cNvPr id="53259" name="Rectangle 11">
            <a:extLst>
              <a:ext uri="{FF2B5EF4-FFF2-40B4-BE49-F238E27FC236}">
                <a16:creationId xmlns:a16="http://schemas.microsoft.com/office/drawing/2014/main" id="{1D83A79D-D817-A84E-A5EC-AAA47C7CA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176" y="4548978"/>
            <a:ext cx="6530442" cy="14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l" eaLnBrk="0" hangingPunct="0"/>
            <a:r>
              <a:rPr lang="it-IT" altLang="it-IT">
                <a:solidFill>
                  <a:srgbClr val="FF0000"/>
                </a:solidFill>
              </a:rPr>
              <a:t>* istruzioni “insolite” </a:t>
            </a:r>
            <a:endParaRPr lang="it-IT" altLang="it-IT"/>
          </a:p>
          <a:p>
            <a:pPr algn="l" eaLnBrk="0" hangingPunct="0"/>
            <a:r>
              <a:rPr lang="it-IT" altLang="it-IT"/>
              <a:t>   </a:t>
            </a:r>
            <a:r>
              <a:rPr lang="it-IT" altLang="it-IT">
                <a:solidFill>
                  <a:srgbClr val="0033CC"/>
                </a:solidFill>
              </a:rPr>
              <a:t>WAIT(TC) : </a:t>
            </a:r>
            <a:r>
              <a:rPr lang="it-IT" altLang="it-IT"/>
              <a:t>aspetta TC secondi dall’ultima chiamata.</a:t>
            </a:r>
          </a:p>
          <a:p>
            <a:pPr algn="l" eaLnBrk="0" hangingPunct="0"/>
            <a:endParaRPr lang="it-IT" altLang="it-IT"/>
          </a:p>
          <a:p>
            <a:pPr algn="l" eaLnBrk="0" hangingPunct="0"/>
            <a:r>
              <a:rPr lang="it-IT" altLang="it-IT"/>
              <a:t>   </a:t>
            </a:r>
            <a:r>
              <a:rPr lang="it-IT" altLang="it-IT">
                <a:solidFill>
                  <a:srgbClr val="0033CC"/>
                </a:solidFill>
              </a:rPr>
              <a:t>INP</a:t>
            </a:r>
          </a:p>
          <a:p>
            <a:pPr algn="l" eaLnBrk="0" hangingPunct="0"/>
            <a:r>
              <a:rPr lang="it-IT" altLang="it-IT">
                <a:solidFill>
                  <a:srgbClr val="0033CC"/>
                </a:solidFill>
              </a:rPr>
              <a:t>   OUT</a:t>
            </a:r>
            <a:endParaRPr lang="it-IT" altLang="it-IT"/>
          </a:p>
        </p:txBody>
      </p:sp>
      <p:sp>
        <p:nvSpPr>
          <p:cNvPr id="53260" name="Rectangle 12">
            <a:extLst>
              <a:ext uri="{FF2B5EF4-FFF2-40B4-BE49-F238E27FC236}">
                <a16:creationId xmlns:a16="http://schemas.microsoft.com/office/drawing/2014/main" id="{F0652C2B-4CE3-5049-A1A7-722F464CF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445876"/>
            <a:ext cx="540359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it-IT" altLang="it-IT">
                <a:solidFill>
                  <a:srgbClr val="0033CC"/>
                </a:solidFill>
              </a:rPr>
              <a:t>_ANALG</a:t>
            </a:r>
            <a:r>
              <a:rPr lang="it-IT" altLang="it-IT"/>
              <a:t> : chiamano i convertitori A/D e D/A.</a:t>
            </a:r>
          </a:p>
        </p:txBody>
      </p:sp>
      <p:sp>
        <p:nvSpPr>
          <p:cNvPr id="53262" name="Rectangle 14">
            <a:extLst>
              <a:ext uri="{FF2B5EF4-FFF2-40B4-BE49-F238E27FC236}">
                <a16:creationId xmlns:a16="http://schemas.microsoft.com/office/drawing/2014/main" id="{336D48E7-972C-6540-B739-ECED1E89D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1" y="3197976"/>
            <a:ext cx="383758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l" eaLnBrk="0" hangingPunct="0"/>
            <a:r>
              <a:rPr lang="it-IT" altLang="it-IT">
                <a:solidFill>
                  <a:srgbClr val="009900"/>
                </a:solidFill>
              </a:rPr>
              <a:t>E2 si perde e viene rimpiazzata</a:t>
            </a:r>
          </a:p>
        </p:txBody>
      </p:sp>
      <p:sp>
        <p:nvSpPr>
          <p:cNvPr id="53263" name="Rectangle 15">
            <a:extLst>
              <a:ext uri="{FF2B5EF4-FFF2-40B4-BE49-F238E27FC236}">
                <a16:creationId xmlns:a16="http://schemas.microsoft.com/office/drawing/2014/main" id="{42CD85D7-8AB4-E646-9FAC-67501AC51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PID: Esempio di programma</a:t>
            </a:r>
          </a:p>
        </p:txBody>
      </p:sp>
    </p:spTree>
    <p:extLst>
      <p:ext uri="{BB962C8B-B14F-4D97-AF65-F5344CB8AC3E}">
        <p14:creationId xmlns:p14="http://schemas.microsoft.com/office/powerpoint/2010/main" val="20644619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5">
            <a:extLst>
              <a:ext uri="{FF2B5EF4-FFF2-40B4-BE49-F238E27FC236}">
                <a16:creationId xmlns:a16="http://schemas.microsoft.com/office/drawing/2014/main" id="{3362E055-E335-444C-8AF3-9D548BDDE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764338"/>
            <a:ext cx="394896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l" eaLnBrk="0" hangingPunct="0"/>
            <a:r>
              <a:rPr lang="it-IT" altLang="it-IT">
                <a:solidFill>
                  <a:srgbClr val="0033CC"/>
                </a:solidFill>
              </a:rPr>
              <a:t>Operazione critica.</a:t>
            </a:r>
            <a:r>
              <a:rPr lang="it-IT" altLang="it-IT"/>
              <a:t> Scelta tipica:</a:t>
            </a:r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B9604733-4871-A742-A0EE-9D8056EE6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1286279"/>
            <a:ext cx="7924800" cy="175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l" eaLnBrk="0" hangingPunct="0"/>
            <a:r>
              <a:rPr lang="it-IT" altLang="it-IT"/>
              <a:t>una scelta comune è una frequenza di campionamento pari a 10 la banda passante a ciclo chiuso del sistema.</a:t>
            </a:r>
            <a:br>
              <a:rPr lang="it-IT" altLang="it-IT"/>
            </a:br>
            <a:endParaRPr lang="it-IT" altLang="it-IT"/>
          </a:p>
          <a:p>
            <a:pPr algn="l" eaLnBrk="0" hangingPunct="0"/>
            <a:r>
              <a:rPr lang="it-IT" altLang="it-IT"/>
              <a:t>Se è possibile è meglio che sia un po’ più alta </a:t>
            </a:r>
            <a:br>
              <a:rPr lang="it-IT" altLang="it-IT"/>
            </a:br>
            <a:r>
              <a:rPr lang="it-IT" altLang="it-IT"/>
              <a:t>(20 </a:t>
            </a:r>
            <a:r>
              <a:rPr lang="it-IT" altLang="it-IT">
                <a:latin typeface="Symbol" pitchFamily="2" charset="2"/>
              </a:rPr>
              <a:t>¸</a:t>
            </a:r>
            <a:r>
              <a:rPr lang="it-IT" altLang="it-IT"/>
              <a:t> 30 B</a:t>
            </a:r>
            <a:r>
              <a:rPr lang="it-IT" altLang="it-IT" baseline="-25000"/>
              <a:t>-3db</a:t>
            </a:r>
            <a:r>
              <a:rPr lang="it-IT" altLang="it-IT"/>
              <a:t>), </a:t>
            </a:r>
            <a:br>
              <a:rPr lang="it-IT" altLang="it-IT"/>
            </a:br>
            <a:r>
              <a:rPr lang="it-IT" altLang="it-IT"/>
              <a:t>specie se non si hanno elevati margini di fase.</a:t>
            </a:r>
          </a:p>
        </p:txBody>
      </p:sp>
      <p:sp>
        <p:nvSpPr>
          <p:cNvPr id="55311" name="Rectangle 15">
            <a:extLst>
              <a:ext uri="{FF2B5EF4-FFF2-40B4-BE49-F238E27FC236}">
                <a16:creationId xmlns:a16="http://schemas.microsoft.com/office/drawing/2014/main" id="{6B44BC5D-C002-A84D-85F8-5C5EB2857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Scelta del Tc</a:t>
            </a:r>
          </a:p>
        </p:txBody>
      </p:sp>
      <p:sp>
        <p:nvSpPr>
          <p:cNvPr id="55312" name="Text Box 16">
            <a:extLst>
              <a:ext uri="{FF2B5EF4-FFF2-40B4-BE49-F238E27FC236}">
                <a16:creationId xmlns:a16="http://schemas.microsoft.com/office/drawing/2014/main" id="{FF548DEE-423C-B64E-850E-1FA0EC247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63" y="3246439"/>
            <a:ext cx="621356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87325" indent="-187325"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000">
                <a:solidFill>
                  <a:srgbClr val="FF0000"/>
                </a:solidFill>
              </a:rPr>
              <a:t>Altro modo di scegliere Tc</a:t>
            </a:r>
            <a:r>
              <a:rPr lang="it-IT" altLang="it-IT" sz="2000"/>
              <a:t> </a:t>
            </a:r>
            <a:br>
              <a:rPr lang="it-IT" altLang="it-IT" sz="2000"/>
            </a:br>
            <a:r>
              <a:rPr lang="it-IT" altLang="it-IT" sz="2000"/>
              <a:t>(o verificare la scelta precedente):</a:t>
            </a:r>
          </a:p>
          <a:p>
            <a:pPr eaLnBrk="1" hangingPunct="1"/>
            <a:endParaRPr lang="it-IT" altLang="it-IT" sz="2000"/>
          </a:p>
          <a:p>
            <a:pPr eaLnBrk="1" hangingPunct="1">
              <a:buFontTx/>
              <a:buChar char="•"/>
            </a:pPr>
            <a:r>
              <a:rPr lang="it-IT" altLang="it-IT" sz="2000"/>
              <a:t>Eseguire il progetto sui diagrammi di Bode</a:t>
            </a:r>
          </a:p>
          <a:p>
            <a:pPr eaLnBrk="1" hangingPunct="1">
              <a:buFontTx/>
              <a:buChar char="•"/>
            </a:pPr>
            <a:r>
              <a:rPr lang="it-IT" altLang="it-IT" sz="2000"/>
              <a:t>Scegliere Tc in modo che introduzione dello ZOH</a:t>
            </a:r>
            <a:br>
              <a:rPr lang="it-IT" altLang="it-IT" sz="2000"/>
            </a:br>
            <a:r>
              <a:rPr lang="it-IT" altLang="it-IT" sz="2000"/>
              <a:t>sia compatibile con il margine di fase</a:t>
            </a:r>
            <a:br>
              <a:rPr lang="it-IT" altLang="it-IT" sz="2000"/>
            </a:br>
            <a:r>
              <a:rPr lang="it-IT" altLang="it-IT" sz="2000"/>
              <a:t>(impiegarne un modello approssimato a t. continuo)</a:t>
            </a:r>
          </a:p>
        </p:txBody>
      </p:sp>
      <p:graphicFrame>
        <p:nvGraphicFramePr>
          <p:cNvPr id="55313" name="Object 17">
            <a:extLst>
              <a:ext uri="{FF2B5EF4-FFF2-40B4-BE49-F238E27FC236}">
                <a16:creationId xmlns:a16="http://schemas.microsoft.com/office/drawing/2014/main" id="{1455B294-162C-5A4A-B246-228B7A7DF0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1750" y="785813"/>
          <a:ext cx="156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2" name="Equation" r:id="rId4" imgW="35991800" imgH="8775700" progId="Equation.DSMT4">
                  <p:embed/>
                </p:oleObj>
              </mc:Choice>
              <mc:Fallback>
                <p:oleObj name="Equation" r:id="rId4" imgW="35991800" imgH="8775700" progId="Equation.DSMT4">
                  <p:embed/>
                  <p:pic>
                    <p:nvPicPr>
                      <p:cNvPr id="55313" name="Object 17">
                        <a:extLst>
                          <a:ext uri="{FF2B5EF4-FFF2-40B4-BE49-F238E27FC236}">
                            <a16:creationId xmlns:a16="http://schemas.microsoft.com/office/drawing/2014/main" id="{1455B294-162C-5A4A-B246-228B7A7DF0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785813"/>
                        <a:ext cx="1562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42519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30F8D6D4-5243-4543-AD2F-75122AF84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Scelta del Tc (2)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36F8305-B24E-D44A-9A43-968C2CF18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0" y="1959726"/>
            <a:ext cx="115416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l" eaLnBrk="0" hangingPunct="0"/>
            <a:r>
              <a:rPr lang="it-IT" altLang="it-IT">
                <a:solidFill>
                  <a:srgbClr val="0033CC"/>
                </a:solidFill>
              </a:rPr>
              <a:t>esempio</a:t>
            </a:r>
            <a:endParaRPr lang="it-IT" altLang="it-IT"/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2179DD21-627B-434D-A569-C71AAED89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9" y="4430690"/>
            <a:ext cx="5256888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l" eaLnBrk="0" hangingPunct="0"/>
            <a:r>
              <a:rPr lang="it-IT" altLang="it-IT">
                <a:solidFill>
                  <a:srgbClr val="0033CC"/>
                </a:solidFill>
              </a:rPr>
              <a:t>e ciò è vero anche in floating-point.</a:t>
            </a:r>
          </a:p>
          <a:p>
            <a:pPr algn="l" eaLnBrk="0" hangingPunct="0"/>
            <a:endParaRPr lang="it-IT" altLang="it-IT">
              <a:solidFill>
                <a:srgbClr val="0033CC"/>
              </a:solidFill>
            </a:endParaRPr>
          </a:p>
          <a:p>
            <a:pPr algn="l" eaLnBrk="0" hangingPunct="0"/>
            <a:r>
              <a:rPr lang="it-IT" altLang="it-IT">
                <a:solidFill>
                  <a:srgbClr val="009900"/>
                </a:solidFill>
              </a:rPr>
              <a:t>REM:</a:t>
            </a:r>
            <a:r>
              <a:rPr lang="it-IT" altLang="it-IT"/>
              <a:t>  i convertitori lavorano in virgola fissa</a:t>
            </a:r>
            <a:endParaRPr lang="it-IT" altLang="it-IT">
              <a:solidFill>
                <a:srgbClr val="0033CC"/>
              </a:solidFill>
            </a:endParaRPr>
          </a:p>
        </p:txBody>
      </p:sp>
      <p:graphicFrame>
        <p:nvGraphicFramePr>
          <p:cNvPr id="65541" name="Object 5">
            <a:extLst>
              <a:ext uri="{FF2B5EF4-FFF2-40B4-BE49-F238E27FC236}">
                <a16:creationId xmlns:a16="http://schemas.microsoft.com/office/drawing/2014/main" id="{746CDDF4-A3AC-AC46-8955-B116903A80F8}"/>
              </a:ext>
            </a:extLst>
          </p:cNvPr>
          <p:cNvGraphicFramePr>
            <a:graphicFrameLocks/>
          </p:cNvGraphicFramePr>
          <p:nvPr/>
        </p:nvGraphicFramePr>
        <p:xfrm>
          <a:off x="4524376" y="2239963"/>
          <a:ext cx="18208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5" name="Equation" r:id="rId3" imgW="41833800" imgH="18427700" progId="Equation.DSMT4">
                  <p:embed/>
                </p:oleObj>
              </mc:Choice>
              <mc:Fallback>
                <p:oleObj name="Equation" r:id="rId3" imgW="41833800" imgH="18427700" progId="Equation.DSMT4">
                  <p:embed/>
                  <p:pic>
                    <p:nvPicPr>
                      <p:cNvPr id="65541" name="Object 5">
                        <a:extLst>
                          <a:ext uri="{FF2B5EF4-FFF2-40B4-BE49-F238E27FC236}">
                            <a16:creationId xmlns:a16="http://schemas.microsoft.com/office/drawing/2014/main" id="{746CDDF4-A3AC-AC46-8955-B116903A80F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76" y="2239963"/>
                        <a:ext cx="182086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>
            <a:extLst>
              <a:ext uri="{FF2B5EF4-FFF2-40B4-BE49-F238E27FC236}">
                <a16:creationId xmlns:a16="http://schemas.microsoft.com/office/drawing/2014/main" id="{57697E15-6D3E-7A46-8596-DDCCDDFB99AF}"/>
              </a:ext>
            </a:extLst>
          </p:cNvPr>
          <p:cNvGraphicFramePr>
            <a:graphicFrameLocks/>
          </p:cNvGraphicFramePr>
          <p:nvPr/>
        </p:nvGraphicFramePr>
        <p:xfrm>
          <a:off x="2354264" y="3041650"/>
          <a:ext cx="13430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6" name="Equation" r:id="rId5" imgW="30721300" imgH="9359900" progId="Equation.DSMT4">
                  <p:embed/>
                </p:oleObj>
              </mc:Choice>
              <mc:Fallback>
                <p:oleObj name="Equation" r:id="rId5" imgW="30721300" imgH="9359900" progId="Equation.DSMT4">
                  <p:embed/>
                  <p:pic>
                    <p:nvPicPr>
                      <p:cNvPr id="65542" name="Object 6">
                        <a:extLst>
                          <a:ext uri="{FF2B5EF4-FFF2-40B4-BE49-F238E27FC236}">
                            <a16:creationId xmlns:a16="http://schemas.microsoft.com/office/drawing/2014/main" id="{57697E15-6D3E-7A46-8596-DDCCDDFB99A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4" y="3041650"/>
                        <a:ext cx="13430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>
            <a:extLst>
              <a:ext uri="{FF2B5EF4-FFF2-40B4-BE49-F238E27FC236}">
                <a16:creationId xmlns:a16="http://schemas.microsoft.com/office/drawing/2014/main" id="{3E628C62-41DE-7C4A-9C33-9CBA441129B1}"/>
              </a:ext>
            </a:extLst>
          </p:cNvPr>
          <p:cNvGraphicFramePr>
            <a:graphicFrameLocks/>
          </p:cNvGraphicFramePr>
          <p:nvPr/>
        </p:nvGraphicFramePr>
        <p:xfrm>
          <a:off x="2325689" y="3459163"/>
          <a:ext cx="53419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7" name="Equation" r:id="rId7" imgW="122885200" imgH="9359900" progId="Equation.DSMT4">
                  <p:embed/>
                </p:oleObj>
              </mc:Choice>
              <mc:Fallback>
                <p:oleObj name="Equation" r:id="rId7" imgW="122885200" imgH="9359900" progId="Equation.DSMT4">
                  <p:embed/>
                  <p:pic>
                    <p:nvPicPr>
                      <p:cNvPr id="65543" name="Object 7">
                        <a:extLst>
                          <a:ext uri="{FF2B5EF4-FFF2-40B4-BE49-F238E27FC236}">
                            <a16:creationId xmlns:a16="http://schemas.microsoft.com/office/drawing/2014/main" id="{3E628C62-41DE-7C4A-9C33-9CBA441129B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9" y="3459163"/>
                        <a:ext cx="534193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>
            <a:extLst>
              <a:ext uri="{FF2B5EF4-FFF2-40B4-BE49-F238E27FC236}">
                <a16:creationId xmlns:a16="http://schemas.microsoft.com/office/drawing/2014/main" id="{1E754ABF-E38B-D344-97A7-679148554A5E}"/>
              </a:ext>
            </a:extLst>
          </p:cNvPr>
          <p:cNvGraphicFramePr>
            <a:graphicFrameLocks/>
          </p:cNvGraphicFramePr>
          <p:nvPr/>
        </p:nvGraphicFramePr>
        <p:xfrm>
          <a:off x="2311400" y="3859213"/>
          <a:ext cx="57975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8" name="Equation" r:id="rId9" imgW="133413500" imgH="9359900" progId="Equation.DSMT4">
                  <p:embed/>
                </p:oleObj>
              </mc:Choice>
              <mc:Fallback>
                <p:oleObj name="Equation" r:id="rId9" imgW="133413500" imgH="9359900" progId="Equation.DSMT4">
                  <p:embed/>
                  <p:pic>
                    <p:nvPicPr>
                      <p:cNvPr id="65544" name="Object 8">
                        <a:extLst>
                          <a:ext uri="{FF2B5EF4-FFF2-40B4-BE49-F238E27FC236}">
                            <a16:creationId xmlns:a16="http://schemas.microsoft.com/office/drawing/2014/main" id="{1E754ABF-E38B-D344-97A7-679148554A5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3859213"/>
                        <a:ext cx="57975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5" name="Text Box 9">
            <a:extLst>
              <a:ext uri="{FF2B5EF4-FFF2-40B4-BE49-F238E27FC236}">
                <a16:creationId xmlns:a16="http://schemas.microsoft.com/office/drawing/2014/main" id="{A158C0F2-B517-3146-B5AF-7AC03E2B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064" y="984250"/>
            <a:ext cx="606608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it-IT" altLang="it-IT"/>
              <a:t>Attenzione però un </a:t>
            </a:r>
            <a:r>
              <a:rPr lang="it-IT" altLang="it-IT">
                <a:solidFill>
                  <a:srgbClr val="FF0000"/>
                </a:solidFill>
              </a:rPr>
              <a:t>T</a:t>
            </a:r>
            <a:r>
              <a:rPr lang="it-IT" altLang="it-IT" baseline="-25000">
                <a:solidFill>
                  <a:srgbClr val="FF0000"/>
                </a:solidFill>
              </a:rPr>
              <a:t>c</a:t>
            </a:r>
            <a:r>
              <a:rPr lang="it-IT" altLang="it-IT">
                <a:solidFill>
                  <a:srgbClr val="FF0000"/>
                </a:solidFill>
              </a:rPr>
              <a:t> troppo piccolo</a:t>
            </a:r>
            <a:r>
              <a:rPr lang="it-IT" altLang="it-IT"/>
              <a:t> </a:t>
            </a:r>
            <a:br>
              <a:rPr lang="it-IT" altLang="it-IT"/>
            </a:br>
            <a:r>
              <a:rPr lang="it-IT" altLang="it-IT"/>
              <a:t>provoca inconvenienti con le derivate, </a:t>
            </a:r>
            <a:br>
              <a:rPr lang="it-IT" altLang="it-IT"/>
            </a:br>
            <a:r>
              <a:rPr lang="it-IT" altLang="it-IT"/>
              <a:t>specie con parole di memoria di lunghezza ridotta.</a:t>
            </a:r>
          </a:p>
        </p:txBody>
      </p:sp>
    </p:spTree>
    <p:extLst>
      <p:ext uri="{BB962C8B-B14F-4D97-AF65-F5344CB8AC3E}">
        <p14:creationId xmlns:p14="http://schemas.microsoft.com/office/powerpoint/2010/main" val="42428704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5">
            <a:extLst>
              <a:ext uri="{FF2B5EF4-FFF2-40B4-BE49-F238E27FC236}">
                <a16:creationId xmlns:a16="http://schemas.microsoft.com/office/drawing/2014/main" id="{BA7D1AC0-577C-2C45-91D3-DA43C029D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413" y="1113589"/>
            <a:ext cx="134588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l" eaLnBrk="0" hangingPunct="0"/>
            <a:r>
              <a:rPr lang="it-IT" altLang="it-IT">
                <a:solidFill>
                  <a:srgbClr val="FF0000"/>
                </a:solidFill>
              </a:rPr>
              <a:t>w(z) = z</a:t>
            </a:r>
            <a:r>
              <a:rPr lang="it-IT" altLang="it-IT" baseline="30000">
                <a:solidFill>
                  <a:srgbClr val="FF0000"/>
                </a:solidFill>
              </a:rPr>
              <a:t>-n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9D01EAC4-8285-024E-980A-27CBD2A88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414" y="667501"/>
            <a:ext cx="19236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l" eaLnBrk="0" hangingPunct="0"/>
            <a:r>
              <a:rPr lang="it-IT" altLang="it-IT">
                <a:solidFill>
                  <a:srgbClr val="0033CC"/>
                </a:solidFill>
              </a:rPr>
              <a:t>y(k) = u(k - n)</a:t>
            </a:r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C7A546F8-46DC-BA4B-B8A2-074263B0A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9" y="1548564"/>
            <a:ext cx="159819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l" eaLnBrk="0" hangingPunct="0"/>
            <a:r>
              <a:rPr lang="it-IT" altLang="it-IT">
                <a:solidFill>
                  <a:srgbClr val="FF0000"/>
                </a:solidFill>
              </a:rPr>
              <a:t>n = min = ?</a:t>
            </a:r>
          </a:p>
        </p:txBody>
      </p:sp>
      <p:sp>
        <p:nvSpPr>
          <p:cNvPr id="57352" name="Rectangle 8">
            <a:extLst>
              <a:ext uri="{FF2B5EF4-FFF2-40B4-BE49-F238E27FC236}">
                <a16:creationId xmlns:a16="http://schemas.microsoft.com/office/drawing/2014/main" id="{22AE760A-05CA-4146-A58E-66E3F0840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1597776"/>
            <a:ext cx="476412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l" eaLnBrk="0" hangingPunct="0"/>
            <a:r>
              <a:rPr lang="it-IT" altLang="it-IT"/>
              <a:t>Riproduzione </a:t>
            </a:r>
            <a:r>
              <a:rPr lang="it-IT" altLang="it-IT">
                <a:solidFill>
                  <a:srgbClr val="FF0000"/>
                </a:solidFill>
              </a:rPr>
              <a:t>esatta</a:t>
            </a:r>
            <a:r>
              <a:rPr lang="it-IT" altLang="it-IT"/>
              <a:t>, anche se ritardata</a:t>
            </a:r>
          </a:p>
        </p:txBody>
      </p:sp>
      <p:sp>
        <p:nvSpPr>
          <p:cNvPr id="57371" name="Rectangle 27">
            <a:extLst>
              <a:ext uri="{FF2B5EF4-FFF2-40B4-BE49-F238E27FC236}">
                <a16:creationId xmlns:a16="http://schemas.microsoft.com/office/drawing/2014/main" id="{10A95FDB-B156-4547-AD34-B4A1C9E30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3507538"/>
            <a:ext cx="446301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l" eaLnBrk="0" hangingPunct="0"/>
            <a:r>
              <a:rPr lang="it-IT" altLang="it-IT" u="sng">
                <a:solidFill>
                  <a:srgbClr val="FF0000"/>
                </a:solidFill>
              </a:rPr>
              <a:t>Importante</a:t>
            </a:r>
            <a:r>
              <a:rPr lang="it-IT" altLang="it-IT"/>
              <a:t>: zeri e poli di G(z) stabili</a:t>
            </a:r>
          </a:p>
        </p:txBody>
      </p:sp>
      <p:sp>
        <p:nvSpPr>
          <p:cNvPr id="57372" name="Rectangle 28">
            <a:extLst>
              <a:ext uri="{FF2B5EF4-FFF2-40B4-BE49-F238E27FC236}">
                <a16:creationId xmlns:a16="http://schemas.microsoft.com/office/drawing/2014/main" id="{E8727F43-A32A-334C-B8E4-C10F24023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800" y="4564814"/>
            <a:ext cx="356507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l" eaLnBrk="0" hangingPunct="0"/>
            <a:r>
              <a:rPr lang="it-IT" altLang="it-IT"/>
              <a:t>se </a:t>
            </a:r>
            <a:r>
              <a:rPr lang="it-IT" altLang="it-IT">
                <a:solidFill>
                  <a:srgbClr val="0033CC"/>
                </a:solidFill>
              </a:rPr>
              <a:t>G(t) causale</a:t>
            </a:r>
            <a:r>
              <a:rPr lang="it-IT" altLang="it-IT"/>
              <a:t>, 1/G </a:t>
            </a:r>
            <a:r>
              <a:rPr lang="it-IT" altLang="it-IT" u="sng"/>
              <a:t>non</a:t>
            </a:r>
            <a:r>
              <a:rPr lang="it-IT" altLang="it-IT"/>
              <a:t> lo è</a:t>
            </a:r>
            <a:endParaRPr lang="it-IT" altLang="it-IT" u="sng"/>
          </a:p>
        </p:txBody>
      </p:sp>
      <p:sp>
        <p:nvSpPr>
          <p:cNvPr id="57373" name="Rectangle 29">
            <a:extLst>
              <a:ext uri="{FF2B5EF4-FFF2-40B4-BE49-F238E27FC236}">
                <a16:creationId xmlns:a16="http://schemas.microsoft.com/office/drawing/2014/main" id="{CAE735E4-E57A-6D40-8ACC-3FA8D27A7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00" y="4964864"/>
            <a:ext cx="508466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l" eaLnBrk="0" hangingPunct="0"/>
            <a:r>
              <a:rPr lang="it-IT" altLang="it-IT"/>
              <a:t>grado numeratore R(z)    = g[N</a:t>
            </a:r>
            <a:r>
              <a:rPr lang="it-IT" altLang="it-IT" baseline="-25000"/>
              <a:t>R</a:t>
            </a:r>
            <a:r>
              <a:rPr lang="it-IT" altLang="it-IT"/>
              <a:t>] = g[D</a:t>
            </a:r>
            <a:r>
              <a:rPr lang="it-IT" altLang="it-IT" baseline="-25000"/>
              <a:t>G</a:t>
            </a:r>
            <a:r>
              <a:rPr lang="it-IT" altLang="it-IT"/>
              <a:t>]</a:t>
            </a:r>
          </a:p>
        </p:txBody>
      </p:sp>
      <p:sp>
        <p:nvSpPr>
          <p:cNvPr id="57374" name="Rectangle 30">
            <a:extLst>
              <a:ext uri="{FF2B5EF4-FFF2-40B4-BE49-F238E27FC236}">
                <a16:creationId xmlns:a16="http://schemas.microsoft.com/office/drawing/2014/main" id="{BA4DC6F6-42CF-1548-AA4C-BA911BC5D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01" y="5364914"/>
            <a:ext cx="559204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l" eaLnBrk="0" hangingPunct="0"/>
            <a:r>
              <a:rPr lang="it-IT" altLang="it-IT"/>
              <a:t>grado denominatore R(z) = g[D</a:t>
            </a:r>
            <a:r>
              <a:rPr lang="it-IT" altLang="it-IT" baseline="-25000"/>
              <a:t>R</a:t>
            </a:r>
            <a:r>
              <a:rPr lang="it-IT" altLang="it-IT"/>
              <a:t>] = n + g[N</a:t>
            </a:r>
            <a:r>
              <a:rPr lang="it-IT" altLang="it-IT" baseline="-25000"/>
              <a:t>G</a:t>
            </a:r>
            <a:r>
              <a:rPr lang="it-IT" altLang="it-IT"/>
              <a:t>]</a:t>
            </a:r>
          </a:p>
        </p:txBody>
      </p:sp>
      <p:sp>
        <p:nvSpPr>
          <p:cNvPr id="57375" name="Rectangle 31">
            <a:extLst>
              <a:ext uri="{FF2B5EF4-FFF2-40B4-BE49-F238E27FC236}">
                <a16:creationId xmlns:a16="http://schemas.microsoft.com/office/drawing/2014/main" id="{9D449404-2F69-044E-A59F-68BD9E1EB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01" y="5772901"/>
            <a:ext cx="5256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l" eaLnBrk="0" hangingPunct="0"/>
            <a:r>
              <a:rPr lang="it-IT" altLang="it-IT"/>
              <a:t>g[D</a:t>
            </a:r>
            <a:r>
              <a:rPr lang="it-IT" altLang="it-IT" baseline="-25000"/>
              <a:t>R</a:t>
            </a:r>
            <a:r>
              <a:rPr lang="it-IT" altLang="it-IT"/>
              <a:t>] = g[N</a:t>
            </a:r>
            <a:r>
              <a:rPr lang="it-IT" altLang="it-IT" baseline="-25000"/>
              <a:t>R</a:t>
            </a:r>
            <a:r>
              <a:rPr lang="it-IT" altLang="it-IT"/>
              <a:t>]   </a:t>
            </a:r>
            <a:r>
              <a:rPr lang="it-IT" altLang="it-IT">
                <a:latin typeface="Symbol" pitchFamily="2" charset="2"/>
              </a:rPr>
              <a:t>®</a:t>
            </a:r>
            <a:r>
              <a:rPr lang="it-IT" altLang="it-IT"/>
              <a:t>  </a:t>
            </a:r>
            <a:r>
              <a:rPr lang="it-IT" altLang="it-IT">
                <a:solidFill>
                  <a:srgbClr val="FF0000"/>
                </a:solidFill>
              </a:rPr>
              <a:t> n = g[D</a:t>
            </a:r>
            <a:r>
              <a:rPr lang="it-IT" altLang="it-IT" baseline="-25000">
                <a:solidFill>
                  <a:srgbClr val="FF0000"/>
                </a:solidFill>
              </a:rPr>
              <a:t>G</a:t>
            </a:r>
            <a:r>
              <a:rPr lang="it-IT" altLang="it-IT">
                <a:solidFill>
                  <a:srgbClr val="FF0000"/>
                </a:solidFill>
              </a:rPr>
              <a:t>]-g[N</a:t>
            </a:r>
            <a:r>
              <a:rPr lang="it-IT" altLang="it-IT" baseline="-25000">
                <a:solidFill>
                  <a:srgbClr val="FF0000"/>
                </a:solidFill>
              </a:rPr>
              <a:t>G</a:t>
            </a:r>
            <a:r>
              <a:rPr lang="it-IT" altLang="it-IT">
                <a:solidFill>
                  <a:srgbClr val="FF0000"/>
                </a:solidFill>
              </a:rPr>
              <a:t>]</a:t>
            </a:r>
            <a:endParaRPr lang="it-IT" altLang="it-IT"/>
          </a:p>
        </p:txBody>
      </p:sp>
      <p:sp>
        <p:nvSpPr>
          <p:cNvPr id="57376" name="Rectangle 32">
            <a:extLst>
              <a:ext uri="{FF2B5EF4-FFF2-40B4-BE49-F238E27FC236}">
                <a16:creationId xmlns:a16="http://schemas.microsoft.com/office/drawing/2014/main" id="{036AC769-046B-6741-A27E-AAF48DF56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288" y="6234864"/>
            <a:ext cx="10339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l" eaLnBrk="0" hangingPunct="0"/>
            <a:r>
              <a:rPr lang="it-IT" altLang="it-IT"/>
              <a:t>n : min</a:t>
            </a:r>
          </a:p>
        </p:txBody>
      </p:sp>
      <p:sp>
        <p:nvSpPr>
          <p:cNvPr id="57377" name="Line 33">
            <a:extLst>
              <a:ext uri="{FF2B5EF4-FFF2-40B4-BE49-F238E27FC236}">
                <a16:creationId xmlns:a16="http://schemas.microsoft.com/office/drawing/2014/main" id="{DFD7BE18-AE75-AD47-971C-C4FC00EFD8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38751" y="6124576"/>
            <a:ext cx="606425" cy="282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57378" name="Object 34">
            <a:extLst>
              <a:ext uri="{FF2B5EF4-FFF2-40B4-BE49-F238E27FC236}">
                <a16:creationId xmlns:a16="http://schemas.microsoft.com/office/drawing/2014/main" id="{86D13E86-B550-D847-AA4B-BD1E67EF324A}"/>
              </a:ext>
            </a:extLst>
          </p:cNvPr>
          <p:cNvGraphicFramePr>
            <a:graphicFrameLocks/>
          </p:cNvGraphicFramePr>
          <p:nvPr/>
        </p:nvGraphicFramePr>
        <p:xfrm>
          <a:off x="8323263" y="2109788"/>
          <a:ext cx="13716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3" name="Equation" r:id="rId4" imgW="31597600" imgH="16675100" progId="Equation.DSMT4">
                  <p:embed/>
                </p:oleObj>
              </mc:Choice>
              <mc:Fallback>
                <p:oleObj name="Equation" r:id="rId4" imgW="31597600" imgH="16675100" progId="Equation.DSMT4">
                  <p:embed/>
                  <p:pic>
                    <p:nvPicPr>
                      <p:cNvPr id="57378" name="Object 34">
                        <a:extLst>
                          <a:ext uri="{FF2B5EF4-FFF2-40B4-BE49-F238E27FC236}">
                            <a16:creationId xmlns:a16="http://schemas.microsoft.com/office/drawing/2014/main" id="{86D13E86-B550-D847-AA4B-BD1E67EF324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3263" y="2109788"/>
                        <a:ext cx="137160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9" name="Object 35">
            <a:extLst>
              <a:ext uri="{FF2B5EF4-FFF2-40B4-BE49-F238E27FC236}">
                <a16:creationId xmlns:a16="http://schemas.microsoft.com/office/drawing/2014/main" id="{F21B5313-E26A-6745-82A0-73F2C09D096C}"/>
              </a:ext>
            </a:extLst>
          </p:cNvPr>
          <p:cNvGraphicFramePr>
            <a:graphicFrameLocks/>
          </p:cNvGraphicFramePr>
          <p:nvPr/>
        </p:nvGraphicFramePr>
        <p:xfrm>
          <a:off x="5988051" y="2755900"/>
          <a:ext cx="19843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4" name="Equation" r:id="rId6" imgW="45643800" imgH="7899400" progId="Equation.DSMT4">
                  <p:embed/>
                </p:oleObj>
              </mc:Choice>
              <mc:Fallback>
                <p:oleObj name="Equation" r:id="rId6" imgW="45643800" imgH="7899400" progId="Equation.DSMT4">
                  <p:embed/>
                  <p:pic>
                    <p:nvPicPr>
                      <p:cNvPr id="57379" name="Object 35">
                        <a:extLst>
                          <a:ext uri="{FF2B5EF4-FFF2-40B4-BE49-F238E27FC236}">
                            <a16:creationId xmlns:a16="http://schemas.microsoft.com/office/drawing/2014/main" id="{F21B5313-E26A-6745-82A0-73F2C09D096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051" y="2755900"/>
                        <a:ext cx="198437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0" name="Object 36">
            <a:extLst>
              <a:ext uri="{FF2B5EF4-FFF2-40B4-BE49-F238E27FC236}">
                <a16:creationId xmlns:a16="http://schemas.microsoft.com/office/drawing/2014/main" id="{F3C3EB1F-2FCA-1046-9685-FB9DB89D3CE1}"/>
              </a:ext>
            </a:extLst>
          </p:cNvPr>
          <p:cNvGraphicFramePr>
            <a:graphicFrameLocks/>
          </p:cNvGraphicFramePr>
          <p:nvPr/>
        </p:nvGraphicFramePr>
        <p:xfrm>
          <a:off x="8345488" y="2862263"/>
          <a:ext cx="1536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5" name="Equation" r:id="rId8" imgW="35394900" imgH="16675100" progId="Equation.DSMT4">
                  <p:embed/>
                </p:oleObj>
              </mc:Choice>
              <mc:Fallback>
                <p:oleObj name="Equation" r:id="rId8" imgW="35394900" imgH="16675100" progId="Equation.DSMT4">
                  <p:embed/>
                  <p:pic>
                    <p:nvPicPr>
                      <p:cNvPr id="57380" name="Object 36">
                        <a:extLst>
                          <a:ext uri="{FF2B5EF4-FFF2-40B4-BE49-F238E27FC236}">
                            <a16:creationId xmlns:a16="http://schemas.microsoft.com/office/drawing/2014/main" id="{F3C3EB1F-2FCA-1046-9685-FB9DB89D3CE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5488" y="2862263"/>
                        <a:ext cx="1536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25" name="Rectangle 81">
            <a:extLst>
              <a:ext uri="{FF2B5EF4-FFF2-40B4-BE49-F238E27FC236}">
                <a16:creationId xmlns:a16="http://schemas.microsoft.com/office/drawing/2014/main" id="{167357B0-7992-2847-B0BE-1037D5F84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1" y="4021139"/>
            <a:ext cx="5722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it-IT" altLang="it-IT">
                <a:solidFill>
                  <a:srgbClr val="000000"/>
                </a:solidFill>
              </a:rPr>
              <a:t>       </a:t>
            </a:r>
            <a:endParaRPr lang="it-IT" altLang="it-IT"/>
          </a:p>
        </p:txBody>
      </p:sp>
      <p:grpSp>
        <p:nvGrpSpPr>
          <p:cNvPr id="57398" name="Group 54">
            <a:extLst>
              <a:ext uri="{FF2B5EF4-FFF2-40B4-BE49-F238E27FC236}">
                <a16:creationId xmlns:a16="http://schemas.microsoft.com/office/drawing/2014/main" id="{F45ABBF0-4076-A546-A219-1B1D3BEFA293}"/>
              </a:ext>
            </a:extLst>
          </p:cNvPr>
          <p:cNvGrpSpPr>
            <a:grpSpLocks/>
          </p:cNvGrpSpPr>
          <p:nvPr/>
        </p:nvGrpSpPr>
        <p:grpSpPr bwMode="auto">
          <a:xfrm>
            <a:off x="2036764" y="2052637"/>
            <a:ext cx="4105275" cy="1147765"/>
            <a:chOff x="242" y="1708"/>
            <a:chExt cx="1940" cy="722"/>
          </a:xfrm>
        </p:grpSpPr>
        <p:sp>
          <p:nvSpPr>
            <p:cNvPr id="57382" name="Line 38">
              <a:extLst>
                <a:ext uri="{FF2B5EF4-FFF2-40B4-BE49-F238E27FC236}">
                  <a16:creationId xmlns:a16="http://schemas.microsoft.com/office/drawing/2014/main" id="{E9615FD4-A369-EE41-A513-196B0F327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2046"/>
              <a:ext cx="2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383" name="Line 39">
              <a:extLst>
                <a:ext uri="{FF2B5EF4-FFF2-40B4-BE49-F238E27FC236}">
                  <a16:creationId xmlns:a16="http://schemas.microsoft.com/office/drawing/2014/main" id="{C5194714-381F-6B4A-BF36-F0A0CA6ACA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4" y="2047"/>
              <a:ext cx="0" cy="3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384" name="Line 40">
              <a:extLst>
                <a:ext uri="{FF2B5EF4-FFF2-40B4-BE49-F238E27FC236}">
                  <a16:creationId xmlns:a16="http://schemas.microsoft.com/office/drawing/2014/main" id="{B7ACF6BB-A57A-084A-A923-9DA688A4C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" y="2430"/>
              <a:ext cx="15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385" name="Line 41">
              <a:extLst>
                <a:ext uri="{FF2B5EF4-FFF2-40B4-BE49-F238E27FC236}">
                  <a16:creationId xmlns:a16="http://schemas.microsoft.com/office/drawing/2014/main" id="{4B84968A-7C60-994C-BAAD-9F5701BFDD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" y="2095"/>
              <a:ext cx="0" cy="3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386" name="Oval 42">
              <a:extLst>
                <a:ext uri="{FF2B5EF4-FFF2-40B4-BE49-F238E27FC236}">
                  <a16:creationId xmlns:a16="http://schemas.microsoft.com/office/drawing/2014/main" id="{6B5DCCC6-28B5-1F49-AA80-5E9DE3B0C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" y="1972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387" name="Line 43">
              <a:extLst>
                <a:ext uri="{FF2B5EF4-FFF2-40B4-BE49-F238E27FC236}">
                  <a16:creationId xmlns:a16="http://schemas.microsoft.com/office/drawing/2014/main" id="{BB2E8296-383C-8247-BA24-4DD913CFF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" y="2020"/>
              <a:ext cx="1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388" name="Line 44">
              <a:extLst>
                <a:ext uri="{FF2B5EF4-FFF2-40B4-BE49-F238E27FC236}">
                  <a16:creationId xmlns:a16="http://schemas.microsoft.com/office/drawing/2014/main" id="{8D51597F-7CA9-AD47-9F90-69045466F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" y="2020"/>
              <a:ext cx="1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389" name="Rectangle 45">
              <a:extLst>
                <a:ext uri="{FF2B5EF4-FFF2-40B4-BE49-F238E27FC236}">
                  <a16:creationId xmlns:a16="http://schemas.microsoft.com/office/drawing/2014/main" id="{BFDBFA88-042B-3640-88C3-B39757C0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" y="1974"/>
              <a:ext cx="15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it-IT" altLang="it-IT" sz="2400"/>
                <a:t>-</a:t>
              </a:r>
            </a:p>
          </p:txBody>
        </p:sp>
        <p:sp>
          <p:nvSpPr>
            <p:cNvPr id="57390" name="Line 46">
              <a:extLst>
                <a:ext uri="{FF2B5EF4-FFF2-40B4-BE49-F238E27FC236}">
                  <a16:creationId xmlns:a16="http://schemas.microsoft.com/office/drawing/2014/main" id="{7F070E6A-B8A8-1F4E-9BAB-FF3196659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8" y="2046"/>
              <a:ext cx="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57393" name="Group 49">
              <a:extLst>
                <a:ext uri="{FF2B5EF4-FFF2-40B4-BE49-F238E27FC236}">
                  <a16:creationId xmlns:a16="http://schemas.microsoft.com/office/drawing/2014/main" id="{12920FE1-50C9-EF49-BC58-3D32C88CD2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0" y="1878"/>
              <a:ext cx="480" cy="295"/>
              <a:chOff x="750" y="1878"/>
              <a:chExt cx="480" cy="295"/>
            </a:xfrm>
          </p:grpSpPr>
          <p:sp>
            <p:nvSpPr>
              <p:cNvPr id="57391" name="Rectangle 47">
                <a:extLst>
                  <a:ext uri="{FF2B5EF4-FFF2-40B4-BE49-F238E27FC236}">
                    <a16:creationId xmlns:a16="http://schemas.microsoft.com/office/drawing/2014/main" id="{884E1FD5-CA47-FA45-AD3C-CA00E5068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1878"/>
                <a:ext cx="480" cy="29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it-IT" sz="2400"/>
              </a:p>
            </p:txBody>
          </p:sp>
          <p:sp>
            <p:nvSpPr>
              <p:cNvPr id="57392" name="Rectangle 48">
                <a:extLst>
                  <a:ext uri="{FF2B5EF4-FFF2-40B4-BE49-F238E27FC236}">
                    <a16:creationId xmlns:a16="http://schemas.microsoft.com/office/drawing/2014/main" id="{8A686541-6767-8C4F-9A93-2C102EF18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" y="1902"/>
                <a:ext cx="43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/>
                <a:r>
                  <a:rPr lang="it-IT" altLang="it-IT"/>
                  <a:t>R(z)</a:t>
                </a:r>
              </a:p>
            </p:txBody>
          </p:sp>
        </p:grpSp>
        <p:sp>
          <p:nvSpPr>
            <p:cNvPr id="57394" name="Rectangle 50">
              <a:extLst>
                <a:ext uri="{FF2B5EF4-FFF2-40B4-BE49-F238E27FC236}">
                  <a16:creationId xmlns:a16="http://schemas.microsoft.com/office/drawing/2014/main" id="{43B426AA-F5FE-8C4D-AC4F-37622C8E1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" y="1708"/>
              <a:ext cx="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en-US" altLang="it-IT" sz="2400"/>
            </a:p>
          </p:txBody>
        </p:sp>
        <p:grpSp>
          <p:nvGrpSpPr>
            <p:cNvPr id="57397" name="Group 53">
              <a:extLst>
                <a:ext uri="{FF2B5EF4-FFF2-40B4-BE49-F238E27FC236}">
                  <a16:creationId xmlns:a16="http://schemas.microsoft.com/office/drawing/2014/main" id="{6E1BE919-734B-F645-BE1C-41262840D6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4" y="1872"/>
              <a:ext cx="480" cy="295"/>
              <a:chOff x="1414" y="1872"/>
              <a:chExt cx="480" cy="295"/>
            </a:xfrm>
          </p:grpSpPr>
          <p:sp>
            <p:nvSpPr>
              <p:cNvPr id="57395" name="Rectangle 51">
                <a:extLst>
                  <a:ext uri="{FF2B5EF4-FFF2-40B4-BE49-F238E27FC236}">
                    <a16:creationId xmlns:a16="http://schemas.microsoft.com/office/drawing/2014/main" id="{74A53699-AB00-0041-A134-183684949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" y="1872"/>
                <a:ext cx="480" cy="29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it-IT" sz="2400"/>
              </a:p>
            </p:txBody>
          </p:sp>
          <p:sp>
            <p:nvSpPr>
              <p:cNvPr id="57396" name="Rectangle 52">
                <a:extLst>
                  <a:ext uri="{FF2B5EF4-FFF2-40B4-BE49-F238E27FC236}">
                    <a16:creationId xmlns:a16="http://schemas.microsoft.com/office/drawing/2014/main" id="{66E9E3E6-AF1D-6147-94C2-23BE84CF3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" y="1896"/>
                <a:ext cx="43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/>
                <a:r>
                  <a:rPr lang="it-IT" altLang="it-IT"/>
                  <a:t>G(z)</a:t>
                </a:r>
              </a:p>
            </p:txBody>
          </p:sp>
        </p:grpSp>
      </p:grpSp>
      <p:sp>
        <p:nvSpPr>
          <p:cNvPr id="57399" name="Rectangle 55">
            <a:extLst>
              <a:ext uri="{FF2B5EF4-FFF2-40B4-BE49-F238E27FC236}">
                <a16:creationId xmlns:a16="http://schemas.microsoft.com/office/drawing/2014/main" id="{B5C33F88-9064-DD41-9D77-337254CF9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3" y="2079626"/>
            <a:ext cx="43762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it-IT" altLang="it-IT" sz="2400"/>
              <a:t>+</a:t>
            </a:r>
          </a:p>
        </p:txBody>
      </p:sp>
      <p:sp>
        <p:nvSpPr>
          <p:cNvPr id="57405" name="Rectangle 61">
            <a:extLst>
              <a:ext uri="{FF2B5EF4-FFF2-40B4-BE49-F238E27FC236}">
                <a16:creationId xmlns:a16="http://schemas.microsoft.com/office/drawing/2014/main" id="{994D270B-DFB9-5142-A232-DA75E5FBF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Controllo dead - beat</a:t>
            </a:r>
          </a:p>
        </p:txBody>
      </p:sp>
      <p:grpSp>
        <p:nvGrpSpPr>
          <p:cNvPr id="57440" name="Group 96">
            <a:extLst>
              <a:ext uri="{FF2B5EF4-FFF2-40B4-BE49-F238E27FC236}">
                <a16:creationId xmlns:a16="http://schemas.microsoft.com/office/drawing/2014/main" id="{5AC26E50-6413-ED46-A9D2-E8CD50ADE13D}"/>
              </a:ext>
            </a:extLst>
          </p:cNvPr>
          <p:cNvGrpSpPr>
            <a:grpSpLocks/>
          </p:cNvGrpSpPr>
          <p:nvPr/>
        </p:nvGrpSpPr>
        <p:grpSpPr bwMode="auto">
          <a:xfrm>
            <a:off x="2011364" y="609600"/>
            <a:ext cx="3957637" cy="990600"/>
            <a:chOff x="307" y="384"/>
            <a:chExt cx="2493" cy="624"/>
          </a:xfrm>
        </p:grpSpPr>
        <p:grpSp>
          <p:nvGrpSpPr>
            <p:cNvPr id="57361" name="Group 17">
              <a:extLst>
                <a:ext uri="{FF2B5EF4-FFF2-40B4-BE49-F238E27FC236}">
                  <a16:creationId xmlns:a16="http://schemas.microsoft.com/office/drawing/2014/main" id="{DEAA565D-068A-7849-A7E1-7C9FF286F1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" y="384"/>
              <a:ext cx="1021" cy="624"/>
              <a:chOff x="2018" y="1009"/>
              <a:chExt cx="766" cy="430"/>
            </a:xfrm>
          </p:grpSpPr>
          <p:grpSp>
            <p:nvGrpSpPr>
              <p:cNvPr id="57355" name="Group 11">
                <a:extLst>
                  <a:ext uri="{FF2B5EF4-FFF2-40B4-BE49-F238E27FC236}">
                    <a16:creationId xmlns:a16="http://schemas.microsoft.com/office/drawing/2014/main" id="{4FD1ECB4-AA62-3E42-BA60-B6F8B37F16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8" y="1009"/>
                <a:ext cx="766" cy="430"/>
                <a:chOff x="2018" y="1009"/>
                <a:chExt cx="766" cy="430"/>
              </a:xfrm>
            </p:grpSpPr>
            <p:sp>
              <p:nvSpPr>
                <p:cNvPr id="57353" name="Line 9">
                  <a:extLst>
                    <a:ext uri="{FF2B5EF4-FFF2-40B4-BE49-F238E27FC236}">
                      <a16:creationId xmlns:a16="http://schemas.microsoft.com/office/drawing/2014/main" id="{02DF840A-F42D-2345-8E3B-34E90AAC9D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12" y="1009"/>
                  <a:ext cx="0" cy="4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7354" name="Line 10">
                  <a:extLst>
                    <a:ext uri="{FF2B5EF4-FFF2-40B4-BE49-F238E27FC236}">
                      <a16:creationId xmlns:a16="http://schemas.microsoft.com/office/drawing/2014/main" id="{D52BEE79-706E-3443-A581-A446736BF2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8" y="1344"/>
                  <a:ext cx="76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57356" name="Oval 12">
                <a:extLst>
                  <a:ext uri="{FF2B5EF4-FFF2-40B4-BE49-F238E27FC236}">
                    <a16:creationId xmlns:a16="http://schemas.microsoft.com/office/drawing/2014/main" id="{C4108630-D9EC-764A-BAED-E07103CEF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136" y="1290"/>
                <a:ext cx="41" cy="37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357" name="Oval 13">
                <a:extLst>
                  <a:ext uri="{FF2B5EF4-FFF2-40B4-BE49-F238E27FC236}">
                    <a16:creationId xmlns:a16="http://schemas.microsoft.com/office/drawing/2014/main" id="{70817C7A-7FDF-0C4C-AA40-C1B1F87A8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194" y="1238"/>
                <a:ext cx="42" cy="37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358" name="Oval 14">
                <a:extLst>
                  <a:ext uri="{FF2B5EF4-FFF2-40B4-BE49-F238E27FC236}">
                    <a16:creationId xmlns:a16="http://schemas.microsoft.com/office/drawing/2014/main" id="{8CC713DF-9C10-CB40-92B0-C285799BF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262" y="1193"/>
                <a:ext cx="41" cy="37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359" name="Oval 15">
                <a:extLst>
                  <a:ext uri="{FF2B5EF4-FFF2-40B4-BE49-F238E27FC236}">
                    <a16:creationId xmlns:a16="http://schemas.microsoft.com/office/drawing/2014/main" id="{CD470A90-1BA8-4549-BFF2-DD01D9EC8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388" y="1092"/>
                <a:ext cx="41" cy="37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360" name="Oval 16">
                <a:extLst>
                  <a:ext uri="{FF2B5EF4-FFF2-40B4-BE49-F238E27FC236}">
                    <a16:creationId xmlns:a16="http://schemas.microsoft.com/office/drawing/2014/main" id="{4C25892B-3CF1-BF4A-9666-11B718E8A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328" y="1140"/>
                <a:ext cx="41" cy="37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57364" name="Group 20">
              <a:extLst>
                <a:ext uri="{FF2B5EF4-FFF2-40B4-BE49-F238E27FC236}">
                  <a16:creationId xmlns:a16="http://schemas.microsoft.com/office/drawing/2014/main" id="{B22DF220-32E3-9D4A-8CC5-3D9D9493B8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9" y="384"/>
              <a:ext cx="1021" cy="624"/>
              <a:chOff x="3122" y="1009"/>
              <a:chExt cx="766" cy="430"/>
            </a:xfrm>
          </p:grpSpPr>
          <p:sp>
            <p:nvSpPr>
              <p:cNvPr id="57362" name="Line 18">
                <a:extLst>
                  <a:ext uri="{FF2B5EF4-FFF2-40B4-BE49-F238E27FC236}">
                    <a16:creationId xmlns:a16="http://schemas.microsoft.com/office/drawing/2014/main" id="{9B1A3020-A252-0440-81A0-8052226E49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6" y="1009"/>
                <a:ext cx="0" cy="4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363" name="Line 19">
                <a:extLst>
                  <a:ext uri="{FF2B5EF4-FFF2-40B4-BE49-F238E27FC236}">
                    <a16:creationId xmlns:a16="http://schemas.microsoft.com/office/drawing/2014/main" id="{41941311-9871-5D42-A087-D372DD83C3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2" y="1344"/>
                <a:ext cx="76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57365" name="Oval 21">
              <a:extLst>
                <a:ext uri="{FF2B5EF4-FFF2-40B4-BE49-F238E27FC236}">
                  <a16:creationId xmlns:a16="http://schemas.microsoft.com/office/drawing/2014/main" id="{E5BB798E-1784-5044-A503-E21FC82DC97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40" y="792"/>
              <a:ext cx="55" cy="5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366" name="Oval 22">
              <a:extLst>
                <a:ext uri="{FF2B5EF4-FFF2-40B4-BE49-F238E27FC236}">
                  <a16:creationId xmlns:a16="http://schemas.microsoft.com/office/drawing/2014/main" id="{DBA378BF-7009-904E-BF6F-32552026D5F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17" y="716"/>
              <a:ext cx="56" cy="5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367" name="Oval 23">
              <a:extLst>
                <a:ext uri="{FF2B5EF4-FFF2-40B4-BE49-F238E27FC236}">
                  <a16:creationId xmlns:a16="http://schemas.microsoft.com/office/drawing/2014/main" id="{EEA1EE05-D3BE-0347-8011-06D4F610D9A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08" y="651"/>
              <a:ext cx="55" cy="5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368" name="Oval 24">
              <a:extLst>
                <a:ext uri="{FF2B5EF4-FFF2-40B4-BE49-F238E27FC236}">
                  <a16:creationId xmlns:a16="http://schemas.microsoft.com/office/drawing/2014/main" id="{7D9D51E1-B9D8-7746-818F-07FB9629BD6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76" y="504"/>
              <a:ext cx="55" cy="5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369" name="Oval 25">
              <a:extLst>
                <a:ext uri="{FF2B5EF4-FFF2-40B4-BE49-F238E27FC236}">
                  <a16:creationId xmlns:a16="http://schemas.microsoft.com/office/drawing/2014/main" id="{10F6490A-57EE-1244-AF99-00F8B1EEB71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6" y="574"/>
              <a:ext cx="55" cy="5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401" name="Oval 57">
              <a:extLst>
                <a:ext uri="{FF2B5EF4-FFF2-40B4-BE49-F238E27FC236}">
                  <a16:creationId xmlns:a16="http://schemas.microsoft.com/office/drawing/2014/main" id="{6B5F23DD-B5C7-A54D-9E5E-947D24E596B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877" y="848"/>
              <a:ext cx="55" cy="5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402" name="Oval 58">
              <a:extLst>
                <a:ext uri="{FF2B5EF4-FFF2-40B4-BE49-F238E27FC236}">
                  <a16:creationId xmlns:a16="http://schemas.microsoft.com/office/drawing/2014/main" id="{30C95236-66B8-AB4F-BEF9-61B004226BD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73" y="846"/>
              <a:ext cx="55" cy="5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403" name="Oval 59">
              <a:extLst>
                <a:ext uri="{FF2B5EF4-FFF2-40B4-BE49-F238E27FC236}">
                  <a16:creationId xmlns:a16="http://schemas.microsoft.com/office/drawing/2014/main" id="{4C1A3943-E47E-4043-B299-FC3F4353D3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69" y="844"/>
              <a:ext cx="55" cy="5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404" name="Oval 60">
              <a:extLst>
                <a:ext uri="{FF2B5EF4-FFF2-40B4-BE49-F238E27FC236}">
                  <a16:creationId xmlns:a16="http://schemas.microsoft.com/office/drawing/2014/main" id="{B5535BB5-9A0C-8041-A215-BBD2498DADF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65" y="842"/>
              <a:ext cx="55" cy="54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435" name="Text Box 91">
              <a:extLst>
                <a:ext uri="{FF2B5EF4-FFF2-40B4-BE49-F238E27FC236}">
                  <a16:creationId xmlns:a16="http://schemas.microsoft.com/office/drawing/2014/main" id="{C5D386EA-9035-DB4E-A1EA-11334DFDD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" y="416"/>
              <a:ext cx="20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it-IT" altLang="it-IT"/>
                <a:t>u</a:t>
              </a:r>
            </a:p>
          </p:txBody>
        </p:sp>
        <p:sp>
          <p:nvSpPr>
            <p:cNvPr id="57436" name="Text Box 92">
              <a:extLst>
                <a:ext uri="{FF2B5EF4-FFF2-40B4-BE49-F238E27FC236}">
                  <a16:creationId xmlns:a16="http://schemas.microsoft.com/office/drawing/2014/main" id="{CB002A78-12F2-874D-B24C-FB69F52D7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8" y="395"/>
              <a:ext cx="2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it-IT" altLang="it-IT"/>
                <a:t>y</a:t>
              </a:r>
            </a:p>
          </p:txBody>
        </p:sp>
      </p:grpSp>
      <p:graphicFrame>
        <p:nvGraphicFramePr>
          <p:cNvPr id="57441" name="Object 97">
            <a:extLst>
              <a:ext uri="{FF2B5EF4-FFF2-40B4-BE49-F238E27FC236}">
                <a16:creationId xmlns:a16="http://schemas.microsoft.com/office/drawing/2014/main" id="{82A2BF59-95C5-E344-8098-83F0ED826D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2775" y="3817938"/>
          <a:ext cx="3124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6" name="Equation" r:id="rId10" imgW="71970900" imgH="18427700" progId="Equation.DSMT4">
                  <p:embed/>
                </p:oleObj>
              </mc:Choice>
              <mc:Fallback>
                <p:oleObj name="Equation" r:id="rId10" imgW="71970900" imgH="18427700" progId="Equation.DSMT4">
                  <p:embed/>
                  <p:pic>
                    <p:nvPicPr>
                      <p:cNvPr id="57441" name="Object 97">
                        <a:extLst>
                          <a:ext uri="{FF2B5EF4-FFF2-40B4-BE49-F238E27FC236}">
                            <a16:creationId xmlns:a16="http://schemas.microsoft.com/office/drawing/2014/main" id="{82A2BF59-95C5-E344-8098-83F0ED826D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775" y="3817938"/>
                        <a:ext cx="3124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2274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5">
            <a:extLst>
              <a:ext uri="{FF2B5EF4-FFF2-40B4-BE49-F238E27FC236}">
                <a16:creationId xmlns:a16="http://schemas.microsoft.com/office/drawing/2014/main" id="{53E35D5E-552B-3D46-A19D-A3F747770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1" y="685800"/>
            <a:ext cx="707866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it-IT" altLang="it-IT">
                <a:solidFill>
                  <a:srgbClr val="0033CC"/>
                </a:solidFill>
              </a:rPr>
              <a:t>Sistema</a:t>
            </a:r>
            <a:r>
              <a:rPr lang="it-IT" altLang="it-IT"/>
              <a:t> :  equazione delle differenze</a:t>
            </a:r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EDE1B26D-28CD-FD49-A380-7F5E4FC45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1714500"/>
            <a:ext cx="131523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it-IT" altLang="it-IT">
                <a:solidFill>
                  <a:srgbClr val="0033CC"/>
                </a:solidFill>
              </a:rPr>
              <a:t>parametri</a:t>
            </a:r>
            <a:endParaRPr lang="it-IT" altLang="it-IT"/>
          </a:p>
        </p:txBody>
      </p:sp>
      <p:sp>
        <p:nvSpPr>
          <p:cNvPr id="59400" name="Rectangle 8">
            <a:extLst>
              <a:ext uri="{FF2B5EF4-FFF2-40B4-BE49-F238E27FC236}">
                <a16:creationId xmlns:a16="http://schemas.microsoft.com/office/drawing/2014/main" id="{18F50B7B-A05A-524A-A54A-D1426163B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2057401"/>
            <a:ext cx="232114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it-IT" altLang="it-IT">
                <a:solidFill>
                  <a:srgbClr val="0033CC"/>
                </a:solidFill>
              </a:rPr>
              <a:t>misure</a:t>
            </a:r>
            <a:r>
              <a:rPr lang="it-IT" altLang="it-IT"/>
              <a:t> </a:t>
            </a:r>
            <a:r>
              <a:rPr lang="it-IT" altLang="it-IT">
                <a:solidFill>
                  <a:schemeClr val="accent2"/>
                </a:solidFill>
              </a:rPr>
              <a:t>all’istante i</a:t>
            </a:r>
          </a:p>
        </p:txBody>
      </p:sp>
      <p:sp>
        <p:nvSpPr>
          <p:cNvPr id="59401" name="Rectangle 9">
            <a:extLst>
              <a:ext uri="{FF2B5EF4-FFF2-40B4-BE49-F238E27FC236}">
                <a16:creationId xmlns:a16="http://schemas.microsoft.com/office/drawing/2014/main" id="{06A6FFF3-2290-724E-B99B-64773AE7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3043239"/>
            <a:ext cx="457978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it-IT" altLang="it-IT"/>
              <a:t>Preleviamo le misure q</a:t>
            </a:r>
            <a:r>
              <a:rPr lang="it-IT" altLang="it-IT" baseline="-25000"/>
              <a:t>i</a:t>
            </a:r>
            <a:r>
              <a:rPr lang="it-IT" altLang="it-IT"/>
              <a:t> per i = 0 </a:t>
            </a:r>
            <a:r>
              <a:rPr lang="it-IT" altLang="it-IT">
                <a:latin typeface="Symbol" pitchFamily="2" charset="2"/>
              </a:rPr>
              <a:t>¸</a:t>
            </a:r>
            <a:r>
              <a:rPr lang="it-IT" altLang="it-IT"/>
              <a:t> 2n</a:t>
            </a:r>
          </a:p>
        </p:txBody>
      </p:sp>
      <p:sp>
        <p:nvSpPr>
          <p:cNvPr id="59402" name="Rectangle 10">
            <a:extLst>
              <a:ext uri="{FF2B5EF4-FFF2-40B4-BE49-F238E27FC236}">
                <a16:creationId xmlns:a16="http://schemas.microsoft.com/office/drawing/2014/main" id="{79453F72-E747-6E4B-BD1C-5330145E0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075" y="5722939"/>
            <a:ext cx="439864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it-IT" altLang="it-IT"/>
              <a:t>(dipende dall’eccitazione di S)  </a:t>
            </a:r>
            <a:r>
              <a:rPr lang="it-IT" altLang="it-IT">
                <a:latin typeface="Symbol" pitchFamily="2" charset="2"/>
              </a:rPr>
              <a:t>$</a:t>
            </a:r>
            <a:r>
              <a:rPr lang="it-IT" altLang="it-IT"/>
              <a:t> Q</a:t>
            </a:r>
            <a:r>
              <a:rPr lang="it-IT" altLang="it-IT" baseline="30000"/>
              <a:t>-1</a:t>
            </a:r>
          </a:p>
        </p:txBody>
      </p:sp>
      <p:sp>
        <p:nvSpPr>
          <p:cNvPr id="59403" name="Rectangle 11">
            <a:extLst>
              <a:ext uri="{FF2B5EF4-FFF2-40B4-BE49-F238E27FC236}">
                <a16:creationId xmlns:a16="http://schemas.microsoft.com/office/drawing/2014/main" id="{0E4C8B3C-E970-214D-ACA0-BDAFBF8E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6" y="3827464"/>
            <a:ext cx="1187826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it-IT" altLang="it-IT"/>
              <a:t>(2n + 1)</a:t>
            </a:r>
          </a:p>
          <a:p>
            <a:pPr eaLnBrk="0" hangingPunct="0"/>
            <a:r>
              <a:rPr lang="it-IT" altLang="it-IT"/>
              <a:t>x</a:t>
            </a:r>
          </a:p>
          <a:p>
            <a:pPr eaLnBrk="0" hangingPunct="0"/>
            <a:r>
              <a:rPr lang="it-IT" altLang="it-IT"/>
              <a:t>(2n + 1)</a:t>
            </a:r>
          </a:p>
        </p:txBody>
      </p:sp>
      <p:graphicFrame>
        <p:nvGraphicFramePr>
          <p:cNvPr id="59404" name="Object 12">
            <a:extLst>
              <a:ext uri="{FF2B5EF4-FFF2-40B4-BE49-F238E27FC236}">
                <a16:creationId xmlns:a16="http://schemas.microsoft.com/office/drawing/2014/main" id="{F493E0FC-88A5-4646-9B06-D61F4B9B4949}"/>
              </a:ext>
            </a:extLst>
          </p:cNvPr>
          <p:cNvGraphicFramePr>
            <a:graphicFrameLocks/>
          </p:cNvGraphicFramePr>
          <p:nvPr/>
        </p:nvGraphicFramePr>
        <p:xfrm>
          <a:off x="2055813" y="1100138"/>
          <a:ext cx="6646862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6" name="Equation" r:id="rId4" imgW="153009600" imgH="15214600" progId="Equation.DSMT4">
                  <p:embed/>
                </p:oleObj>
              </mc:Choice>
              <mc:Fallback>
                <p:oleObj name="Equation" r:id="rId4" imgW="153009600" imgH="15214600" progId="Equation.DSMT4">
                  <p:embed/>
                  <p:pic>
                    <p:nvPicPr>
                      <p:cNvPr id="59404" name="Object 12">
                        <a:extLst>
                          <a:ext uri="{FF2B5EF4-FFF2-40B4-BE49-F238E27FC236}">
                            <a16:creationId xmlns:a16="http://schemas.microsoft.com/office/drawing/2014/main" id="{F493E0FC-88A5-4646-9B06-D61F4B9B494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1100138"/>
                        <a:ext cx="6646862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5" name="Object 13">
            <a:extLst>
              <a:ext uri="{FF2B5EF4-FFF2-40B4-BE49-F238E27FC236}">
                <a16:creationId xmlns:a16="http://schemas.microsoft.com/office/drawing/2014/main" id="{11E336A2-EA2E-794B-825F-E48CC870192E}"/>
              </a:ext>
            </a:extLst>
          </p:cNvPr>
          <p:cNvGraphicFramePr>
            <a:graphicFrameLocks/>
          </p:cNvGraphicFramePr>
          <p:nvPr/>
        </p:nvGraphicFramePr>
        <p:xfrm>
          <a:off x="4560889" y="1676401"/>
          <a:ext cx="43195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7" name="Equation" r:id="rId6" imgW="99479100" imgH="9944100" progId="Equation.DSMT4">
                  <p:embed/>
                </p:oleObj>
              </mc:Choice>
              <mc:Fallback>
                <p:oleObj name="Equation" r:id="rId6" imgW="99479100" imgH="9944100" progId="Equation.DSMT4">
                  <p:embed/>
                  <p:pic>
                    <p:nvPicPr>
                      <p:cNvPr id="59405" name="Object 13">
                        <a:extLst>
                          <a:ext uri="{FF2B5EF4-FFF2-40B4-BE49-F238E27FC236}">
                            <a16:creationId xmlns:a16="http://schemas.microsoft.com/office/drawing/2014/main" id="{11E336A2-EA2E-794B-825F-E48CC870192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89" y="1676401"/>
                        <a:ext cx="431958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6" name="Object 14">
            <a:extLst>
              <a:ext uri="{FF2B5EF4-FFF2-40B4-BE49-F238E27FC236}">
                <a16:creationId xmlns:a16="http://schemas.microsoft.com/office/drawing/2014/main" id="{B8523160-754A-AC4E-A373-116F114FA37D}"/>
              </a:ext>
            </a:extLst>
          </p:cNvPr>
          <p:cNvGraphicFramePr>
            <a:graphicFrameLocks/>
          </p:cNvGraphicFramePr>
          <p:nvPr/>
        </p:nvGraphicFramePr>
        <p:xfrm>
          <a:off x="4497388" y="1997075"/>
          <a:ext cx="4546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8" name="Equation" r:id="rId8" imgW="104444800" imgH="10528300" progId="Equation.DSMT4">
                  <p:embed/>
                </p:oleObj>
              </mc:Choice>
              <mc:Fallback>
                <p:oleObj name="Equation" r:id="rId8" imgW="104444800" imgH="10528300" progId="Equation.DSMT4">
                  <p:embed/>
                  <p:pic>
                    <p:nvPicPr>
                      <p:cNvPr id="59406" name="Object 14">
                        <a:extLst>
                          <a:ext uri="{FF2B5EF4-FFF2-40B4-BE49-F238E27FC236}">
                            <a16:creationId xmlns:a16="http://schemas.microsoft.com/office/drawing/2014/main" id="{B8523160-754A-AC4E-A373-116F114FA37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388" y="1997075"/>
                        <a:ext cx="45466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Object 15">
            <a:extLst>
              <a:ext uri="{FF2B5EF4-FFF2-40B4-BE49-F238E27FC236}">
                <a16:creationId xmlns:a16="http://schemas.microsoft.com/office/drawing/2014/main" id="{54D446F8-79B9-454D-B19C-BD6384B8C354}"/>
              </a:ext>
            </a:extLst>
          </p:cNvPr>
          <p:cNvGraphicFramePr>
            <a:graphicFrameLocks/>
          </p:cNvGraphicFramePr>
          <p:nvPr/>
        </p:nvGraphicFramePr>
        <p:xfrm>
          <a:off x="4705350" y="2535238"/>
          <a:ext cx="15494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9" name="Equation" r:id="rId10" imgW="35699700" imgH="10820400" progId="Equation.DSMT4">
                  <p:embed/>
                </p:oleObj>
              </mc:Choice>
              <mc:Fallback>
                <p:oleObj name="Equation" r:id="rId10" imgW="35699700" imgH="10820400" progId="Equation.DSMT4">
                  <p:embed/>
                  <p:pic>
                    <p:nvPicPr>
                      <p:cNvPr id="59407" name="Object 15">
                        <a:extLst>
                          <a:ext uri="{FF2B5EF4-FFF2-40B4-BE49-F238E27FC236}">
                            <a16:creationId xmlns:a16="http://schemas.microsoft.com/office/drawing/2014/main" id="{54D446F8-79B9-454D-B19C-BD6384B8C35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2535238"/>
                        <a:ext cx="15494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8" name="Object 16">
            <a:extLst>
              <a:ext uri="{FF2B5EF4-FFF2-40B4-BE49-F238E27FC236}">
                <a16:creationId xmlns:a16="http://schemas.microsoft.com/office/drawing/2014/main" id="{93BAE368-759B-0F4D-807F-9AA259620A8C}"/>
              </a:ext>
            </a:extLst>
          </p:cNvPr>
          <p:cNvGraphicFramePr>
            <a:graphicFrameLocks/>
          </p:cNvGraphicFramePr>
          <p:nvPr/>
        </p:nvGraphicFramePr>
        <p:xfrm>
          <a:off x="2401889" y="3471863"/>
          <a:ext cx="157797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0" name="Equation" r:id="rId12" imgW="36283900" imgH="40373300" progId="Equation.DSMT4">
                  <p:embed/>
                </p:oleObj>
              </mc:Choice>
              <mc:Fallback>
                <p:oleObj name="Equation" r:id="rId12" imgW="36283900" imgH="40373300" progId="Equation.DSMT4">
                  <p:embed/>
                  <p:pic>
                    <p:nvPicPr>
                      <p:cNvPr id="59408" name="Object 16">
                        <a:extLst>
                          <a:ext uri="{FF2B5EF4-FFF2-40B4-BE49-F238E27FC236}">
                            <a16:creationId xmlns:a16="http://schemas.microsoft.com/office/drawing/2014/main" id="{93BAE368-759B-0F4D-807F-9AA259620A8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9" y="3471863"/>
                        <a:ext cx="1577975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Object 17">
            <a:extLst>
              <a:ext uri="{FF2B5EF4-FFF2-40B4-BE49-F238E27FC236}">
                <a16:creationId xmlns:a16="http://schemas.microsoft.com/office/drawing/2014/main" id="{FDA5E6F3-DCD3-4141-9FEB-B460F86660B8}"/>
              </a:ext>
            </a:extLst>
          </p:cNvPr>
          <p:cNvGraphicFramePr>
            <a:graphicFrameLocks/>
          </p:cNvGraphicFramePr>
          <p:nvPr/>
        </p:nvGraphicFramePr>
        <p:xfrm>
          <a:off x="4522789" y="4203701"/>
          <a:ext cx="10747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1" name="Equation" r:id="rId14" imgW="24574500" imgH="7899400" progId="Equation.DSMT4">
                  <p:embed/>
                </p:oleObj>
              </mc:Choice>
              <mc:Fallback>
                <p:oleObj name="Equation" r:id="rId14" imgW="24574500" imgH="7899400" progId="Equation.DSMT4">
                  <p:embed/>
                  <p:pic>
                    <p:nvPicPr>
                      <p:cNvPr id="59409" name="Object 17">
                        <a:extLst>
                          <a:ext uri="{FF2B5EF4-FFF2-40B4-BE49-F238E27FC236}">
                            <a16:creationId xmlns:a16="http://schemas.microsoft.com/office/drawing/2014/main" id="{FDA5E6F3-DCD3-4141-9FEB-B460F86660B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789" y="4203701"/>
                        <a:ext cx="107473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0" name="Object 18">
            <a:extLst>
              <a:ext uri="{FF2B5EF4-FFF2-40B4-BE49-F238E27FC236}">
                <a16:creationId xmlns:a16="http://schemas.microsoft.com/office/drawing/2014/main" id="{71F9C7B9-D49F-DC41-BA1A-BAF64734BA80}"/>
              </a:ext>
            </a:extLst>
          </p:cNvPr>
          <p:cNvGraphicFramePr>
            <a:graphicFrameLocks/>
          </p:cNvGraphicFramePr>
          <p:nvPr/>
        </p:nvGraphicFramePr>
        <p:xfrm>
          <a:off x="6208713" y="3679826"/>
          <a:ext cx="147320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2" name="Equation" r:id="rId16" imgW="33934400" imgH="32766000" progId="Equation.DSMT4">
                  <p:embed/>
                </p:oleObj>
              </mc:Choice>
              <mc:Fallback>
                <p:oleObj name="Equation" r:id="rId16" imgW="33934400" imgH="32766000" progId="Equation.DSMT4">
                  <p:embed/>
                  <p:pic>
                    <p:nvPicPr>
                      <p:cNvPr id="59410" name="Object 18">
                        <a:extLst>
                          <a:ext uri="{FF2B5EF4-FFF2-40B4-BE49-F238E27FC236}">
                            <a16:creationId xmlns:a16="http://schemas.microsoft.com/office/drawing/2014/main" id="{71F9C7B9-D49F-DC41-BA1A-BAF64734BA8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8713" y="3679826"/>
                        <a:ext cx="1473200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1" name="Object 19">
            <a:extLst>
              <a:ext uri="{FF2B5EF4-FFF2-40B4-BE49-F238E27FC236}">
                <a16:creationId xmlns:a16="http://schemas.microsoft.com/office/drawing/2014/main" id="{2FD9B150-23FC-C146-9923-C261896D7F4D}"/>
              </a:ext>
            </a:extLst>
          </p:cNvPr>
          <p:cNvGraphicFramePr>
            <a:graphicFrameLocks/>
          </p:cNvGraphicFramePr>
          <p:nvPr/>
        </p:nvGraphicFramePr>
        <p:xfrm>
          <a:off x="2143125" y="5749925"/>
          <a:ext cx="10810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3" name="Equation" r:id="rId18" imgW="24866600" imgH="8191500" progId="Equation.DSMT4">
                  <p:embed/>
                </p:oleObj>
              </mc:Choice>
              <mc:Fallback>
                <p:oleObj name="Equation" r:id="rId18" imgW="24866600" imgH="8191500" progId="Equation.DSMT4">
                  <p:embed/>
                  <p:pic>
                    <p:nvPicPr>
                      <p:cNvPr id="59411" name="Object 19">
                        <a:extLst>
                          <a:ext uri="{FF2B5EF4-FFF2-40B4-BE49-F238E27FC236}">
                            <a16:creationId xmlns:a16="http://schemas.microsoft.com/office/drawing/2014/main" id="{2FD9B150-23FC-C146-9923-C261896D7F4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5749925"/>
                        <a:ext cx="108108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2" name="Object 20">
            <a:extLst>
              <a:ext uri="{FF2B5EF4-FFF2-40B4-BE49-F238E27FC236}">
                <a16:creationId xmlns:a16="http://schemas.microsoft.com/office/drawing/2014/main" id="{2A34B3B1-644F-DE4F-8BB2-4C45BF00AE60}"/>
              </a:ext>
            </a:extLst>
          </p:cNvPr>
          <p:cNvGraphicFramePr>
            <a:graphicFrameLocks/>
          </p:cNvGraphicFramePr>
          <p:nvPr/>
        </p:nvGraphicFramePr>
        <p:xfrm>
          <a:off x="8345489" y="5705475"/>
          <a:ext cx="11318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4" name="Equation" r:id="rId20" imgW="26035000" imgH="9067800" progId="Equation.DSMT4">
                  <p:embed/>
                </p:oleObj>
              </mc:Choice>
              <mc:Fallback>
                <p:oleObj name="Equation" r:id="rId20" imgW="26035000" imgH="9067800" progId="Equation.DSMT4">
                  <p:embed/>
                  <p:pic>
                    <p:nvPicPr>
                      <p:cNvPr id="59412" name="Object 20">
                        <a:extLst>
                          <a:ext uri="{FF2B5EF4-FFF2-40B4-BE49-F238E27FC236}">
                            <a16:creationId xmlns:a16="http://schemas.microsoft.com/office/drawing/2014/main" id="{2A34B3B1-644F-DE4F-8BB2-4C45BF00AE6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5489" y="5705475"/>
                        <a:ext cx="11318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3" name="Rectangle 21">
            <a:extLst>
              <a:ext uri="{FF2B5EF4-FFF2-40B4-BE49-F238E27FC236}">
                <a16:creationId xmlns:a16="http://schemas.microsoft.com/office/drawing/2014/main" id="{0F9B8DDE-46B4-A844-9A4E-CA819E54EC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Identificazione dei parametri</a:t>
            </a:r>
          </a:p>
        </p:txBody>
      </p:sp>
      <p:sp>
        <p:nvSpPr>
          <p:cNvPr id="59415" name="Line 23">
            <a:extLst>
              <a:ext uri="{FF2B5EF4-FFF2-40B4-BE49-F238E27FC236}">
                <a16:creationId xmlns:a16="http://schemas.microsoft.com/office/drawing/2014/main" id="{7FE2343B-3495-5642-95EB-C2EE78D19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4126" y="4359275"/>
            <a:ext cx="536575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5272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>
            <a:extLst>
              <a:ext uri="{FF2B5EF4-FFF2-40B4-BE49-F238E27FC236}">
                <a16:creationId xmlns:a16="http://schemas.microsoft.com/office/drawing/2014/main" id="{93D5563C-5FE5-9B41-BA29-1D94D47A5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857251"/>
            <a:ext cx="4673600" cy="1062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it-IT" altLang="it-IT"/>
              <a:t>Se c’è </a:t>
            </a:r>
            <a:r>
              <a:rPr lang="it-IT" altLang="it-IT">
                <a:solidFill>
                  <a:srgbClr val="FF0000"/>
                </a:solidFill>
              </a:rPr>
              <a:t>rumore sulle misure </a:t>
            </a:r>
            <a:r>
              <a:rPr lang="it-IT" altLang="it-IT"/>
              <a:t>?</a:t>
            </a:r>
          </a:p>
          <a:p>
            <a:pPr algn="l" eaLnBrk="0" hangingPunct="0">
              <a:spcBef>
                <a:spcPct val="50000"/>
              </a:spcBef>
            </a:pPr>
            <a:r>
              <a:rPr lang="it-IT" altLang="it-IT"/>
              <a:t>Si usano </a:t>
            </a:r>
            <a:br>
              <a:rPr lang="it-IT" altLang="it-IT"/>
            </a:br>
            <a:r>
              <a:rPr lang="it-IT" altLang="it-IT"/>
              <a:t>i </a:t>
            </a:r>
            <a:r>
              <a:rPr lang="it-IT" altLang="it-IT">
                <a:solidFill>
                  <a:srgbClr val="0033CC"/>
                </a:solidFill>
              </a:rPr>
              <a:t>minimi quadrati</a:t>
            </a:r>
            <a:endParaRPr lang="it-IT" altLang="it-IT"/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6DD3E0E7-3634-464E-AC74-172C47326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476" y="3357564"/>
            <a:ext cx="137377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it-IT" altLang="it-IT"/>
              <a:t>cerchiamo</a:t>
            </a:r>
          </a:p>
        </p:txBody>
      </p:sp>
      <p:sp>
        <p:nvSpPr>
          <p:cNvPr id="61448" name="Rectangle 8">
            <a:extLst>
              <a:ext uri="{FF2B5EF4-FFF2-40B4-BE49-F238E27FC236}">
                <a16:creationId xmlns:a16="http://schemas.microsoft.com/office/drawing/2014/main" id="{61FC3C06-2192-5849-A12D-125C98EFC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8" y="4732339"/>
            <a:ext cx="48768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/>
            <a:r>
              <a:rPr lang="it-IT" altLang="it-IT"/>
              <a:t>derivando e uguagliando a zero</a:t>
            </a:r>
          </a:p>
        </p:txBody>
      </p:sp>
      <p:sp>
        <p:nvSpPr>
          <p:cNvPr id="61449" name="Rectangle 9">
            <a:extLst>
              <a:ext uri="{FF2B5EF4-FFF2-40B4-BE49-F238E27FC236}">
                <a16:creationId xmlns:a16="http://schemas.microsoft.com/office/drawing/2014/main" id="{94ED61F3-4DA5-EE4D-821F-FD00D4045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1" y="5638801"/>
            <a:ext cx="248837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it-IT" altLang="it-IT">
                <a:solidFill>
                  <a:srgbClr val="0033CC"/>
                </a:solidFill>
              </a:rPr>
              <a:t>pseudo inversa</a:t>
            </a:r>
            <a:r>
              <a:rPr lang="it-IT" altLang="it-IT"/>
              <a:t> di Q</a:t>
            </a:r>
          </a:p>
        </p:txBody>
      </p:sp>
      <p:graphicFrame>
        <p:nvGraphicFramePr>
          <p:cNvPr id="61450" name="Object 10">
            <a:extLst>
              <a:ext uri="{FF2B5EF4-FFF2-40B4-BE49-F238E27FC236}">
                <a16:creationId xmlns:a16="http://schemas.microsoft.com/office/drawing/2014/main" id="{8682BE45-A9FA-D64C-A811-41105520A992}"/>
              </a:ext>
            </a:extLst>
          </p:cNvPr>
          <p:cNvGraphicFramePr>
            <a:graphicFrameLocks/>
          </p:cNvGraphicFramePr>
          <p:nvPr/>
        </p:nvGraphicFramePr>
        <p:xfrm>
          <a:off x="4297364" y="1282701"/>
          <a:ext cx="5451475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5" name="Equation" r:id="rId4" imgW="125514100" imgH="25742900" progId="Equation.DSMT4">
                  <p:embed/>
                </p:oleObj>
              </mc:Choice>
              <mc:Fallback>
                <p:oleObj name="Equation" r:id="rId4" imgW="125514100" imgH="25742900" progId="Equation.DSMT4">
                  <p:embed/>
                  <p:pic>
                    <p:nvPicPr>
                      <p:cNvPr id="61450" name="Object 10">
                        <a:extLst>
                          <a:ext uri="{FF2B5EF4-FFF2-40B4-BE49-F238E27FC236}">
                            <a16:creationId xmlns:a16="http://schemas.microsoft.com/office/drawing/2014/main" id="{8682BE45-A9FA-D64C-A811-41105520A99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364" y="1282701"/>
                        <a:ext cx="5451475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1">
            <a:extLst>
              <a:ext uri="{FF2B5EF4-FFF2-40B4-BE49-F238E27FC236}">
                <a16:creationId xmlns:a16="http://schemas.microsoft.com/office/drawing/2014/main" id="{7E7B3FB7-E5C9-4543-B92D-66AF8BBFD4C4}"/>
              </a:ext>
            </a:extLst>
          </p:cNvPr>
          <p:cNvGraphicFramePr>
            <a:graphicFrameLocks/>
          </p:cNvGraphicFramePr>
          <p:nvPr/>
        </p:nvGraphicFramePr>
        <p:xfrm>
          <a:off x="5486401" y="2743201"/>
          <a:ext cx="13493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6" name="Equation" r:id="rId6" imgW="31013400" imgH="7899400" progId="Equation.DSMT4">
                  <p:embed/>
                </p:oleObj>
              </mc:Choice>
              <mc:Fallback>
                <p:oleObj name="Equation" r:id="rId6" imgW="31013400" imgH="7899400" progId="Equation.DSMT4">
                  <p:embed/>
                  <p:pic>
                    <p:nvPicPr>
                      <p:cNvPr id="61451" name="Object 11">
                        <a:extLst>
                          <a:ext uri="{FF2B5EF4-FFF2-40B4-BE49-F238E27FC236}">
                            <a16:creationId xmlns:a16="http://schemas.microsoft.com/office/drawing/2014/main" id="{7E7B3FB7-E5C9-4543-B92D-66AF8BBFD4C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2743201"/>
                        <a:ext cx="1349375" cy="3413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2" name="Object 12">
            <a:extLst>
              <a:ext uri="{FF2B5EF4-FFF2-40B4-BE49-F238E27FC236}">
                <a16:creationId xmlns:a16="http://schemas.microsoft.com/office/drawing/2014/main" id="{71A74B73-5EFD-D642-AC40-FEEEC9150375}"/>
              </a:ext>
            </a:extLst>
          </p:cNvPr>
          <p:cNvGraphicFramePr>
            <a:graphicFrameLocks/>
          </p:cNvGraphicFramePr>
          <p:nvPr/>
        </p:nvGraphicFramePr>
        <p:xfrm>
          <a:off x="5278438" y="3332163"/>
          <a:ext cx="21844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7" name="Equation" r:id="rId8" imgW="50317400" imgH="10820400" progId="Equation.DSMT4">
                  <p:embed/>
                </p:oleObj>
              </mc:Choice>
              <mc:Fallback>
                <p:oleObj name="Equation" r:id="rId8" imgW="50317400" imgH="10820400" progId="Equation.DSMT4">
                  <p:embed/>
                  <p:pic>
                    <p:nvPicPr>
                      <p:cNvPr id="61452" name="Object 12">
                        <a:extLst>
                          <a:ext uri="{FF2B5EF4-FFF2-40B4-BE49-F238E27FC236}">
                            <a16:creationId xmlns:a16="http://schemas.microsoft.com/office/drawing/2014/main" id="{71A74B73-5EFD-D642-AC40-FEEEC915037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438" y="3332163"/>
                        <a:ext cx="21844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3" name="Object 13">
            <a:extLst>
              <a:ext uri="{FF2B5EF4-FFF2-40B4-BE49-F238E27FC236}">
                <a16:creationId xmlns:a16="http://schemas.microsoft.com/office/drawing/2014/main" id="{023C3D19-A525-0D49-AED8-455295DD3FB1}"/>
              </a:ext>
            </a:extLst>
          </p:cNvPr>
          <p:cNvGraphicFramePr>
            <a:graphicFrameLocks/>
          </p:cNvGraphicFramePr>
          <p:nvPr/>
        </p:nvGraphicFramePr>
        <p:xfrm>
          <a:off x="3014664" y="4040188"/>
          <a:ext cx="134143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8" name="Equation" r:id="rId10" imgW="31013400" imgH="7899400" progId="Equation.DSMT4">
                  <p:embed/>
                </p:oleObj>
              </mc:Choice>
              <mc:Fallback>
                <p:oleObj name="Equation" r:id="rId10" imgW="31013400" imgH="7899400" progId="Equation.DSMT4">
                  <p:embed/>
                  <p:pic>
                    <p:nvPicPr>
                      <p:cNvPr id="61453" name="Object 13">
                        <a:extLst>
                          <a:ext uri="{FF2B5EF4-FFF2-40B4-BE49-F238E27FC236}">
                            <a16:creationId xmlns:a16="http://schemas.microsoft.com/office/drawing/2014/main" id="{023C3D19-A525-0D49-AED8-455295DD3FB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4" y="4040188"/>
                        <a:ext cx="134143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4" name="Object 14">
            <a:extLst>
              <a:ext uri="{FF2B5EF4-FFF2-40B4-BE49-F238E27FC236}">
                <a16:creationId xmlns:a16="http://schemas.microsoft.com/office/drawing/2014/main" id="{0DB7C867-AF2C-7940-B6CF-FEE93468B775}"/>
              </a:ext>
            </a:extLst>
          </p:cNvPr>
          <p:cNvGraphicFramePr>
            <a:graphicFrameLocks/>
          </p:cNvGraphicFramePr>
          <p:nvPr/>
        </p:nvGraphicFramePr>
        <p:xfrm>
          <a:off x="5081589" y="3878263"/>
          <a:ext cx="423703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9" name="Equation" r:id="rId12" imgW="97713800" imgH="11404600" progId="Equation.DSMT4">
                  <p:embed/>
                </p:oleObj>
              </mc:Choice>
              <mc:Fallback>
                <p:oleObj name="Equation" r:id="rId12" imgW="97713800" imgH="11404600" progId="Equation.DSMT4">
                  <p:embed/>
                  <p:pic>
                    <p:nvPicPr>
                      <p:cNvPr id="61454" name="Object 14">
                        <a:extLst>
                          <a:ext uri="{FF2B5EF4-FFF2-40B4-BE49-F238E27FC236}">
                            <a16:creationId xmlns:a16="http://schemas.microsoft.com/office/drawing/2014/main" id="{0DB7C867-AF2C-7940-B6CF-FEE93468B77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9" y="3878263"/>
                        <a:ext cx="4237037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5" name="Object 15">
            <a:extLst>
              <a:ext uri="{FF2B5EF4-FFF2-40B4-BE49-F238E27FC236}">
                <a16:creationId xmlns:a16="http://schemas.microsoft.com/office/drawing/2014/main" id="{91F29382-4ABF-5846-8D71-6A03AB980B21}"/>
              </a:ext>
            </a:extLst>
          </p:cNvPr>
          <p:cNvGraphicFramePr>
            <a:graphicFrameLocks/>
          </p:cNvGraphicFramePr>
          <p:nvPr/>
        </p:nvGraphicFramePr>
        <p:xfrm>
          <a:off x="4881563" y="5080001"/>
          <a:ext cx="22225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0" name="Equation" r:id="rId14" imgW="51206400" imgH="14922500" progId="Equation.DSMT4">
                  <p:embed/>
                </p:oleObj>
              </mc:Choice>
              <mc:Fallback>
                <p:oleObj name="Equation" r:id="rId14" imgW="51206400" imgH="14922500" progId="Equation.DSMT4">
                  <p:embed/>
                  <p:pic>
                    <p:nvPicPr>
                      <p:cNvPr id="61455" name="Object 15">
                        <a:extLst>
                          <a:ext uri="{FF2B5EF4-FFF2-40B4-BE49-F238E27FC236}">
                            <a16:creationId xmlns:a16="http://schemas.microsoft.com/office/drawing/2014/main" id="{91F29382-4ABF-5846-8D71-6A03AB980B2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563" y="5080001"/>
                        <a:ext cx="22225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59" name="Group 19">
            <a:extLst>
              <a:ext uri="{FF2B5EF4-FFF2-40B4-BE49-F238E27FC236}">
                <a16:creationId xmlns:a16="http://schemas.microsoft.com/office/drawing/2014/main" id="{486DF895-91BE-9049-BD25-2FF3D2589AFC}"/>
              </a:ext>
            </a:extLst>
          </p:cNvPr>
          <p:cNvGrpSpPr>
            <a:grpSpLocks/>
          </p:cNvGrpSpPr>
          <p:nvPr/>
        </p:nvGrpSpPr>
        <p:grpSpPr bwMode="auto">
          <a:xfrm>
            <a:off x="5380038" y="5635626"/>
            <a:ext cx="925512" cy="55563"/>
            <a:chOff x="2064" y="4225"/>
            <a:chExt cx="624" cy="47"/>
          </a:xfrm>
        </p:grpSpPr>
        <p:sp>
          <p:nvSpPr>
            <p:cNvPr id="61456" name="Line 16">
              <a:extLst>
                <a:ext uri="{FF2B5EF4-FFF2-40B4-BE49-F238E27FC236}">
                  <a16:creationId xmlns:a16="http://schemas.microsoft.com/office/drawing/2014/main" id="{49F9DA81-6CC6-F04D-BE2F-EE04B4C7B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6" y="4272"/>
              <a:ext cx="6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457" name="Line 17">
              <a:extLst>
                <a:ext uri="{FF2B5EF4-FFF2-40B4-BE49-F238E27FC236}">
                  <a16:creationId xmlns:a16="http://schemas.microsoft.com/office/drawing/2014/main" id="{6582E5F8-6258-4046-8802-A7BE0EB0AB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4225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458" name="Line 18">
              <a:extLst>
                <a:ext uri="{FF2B5EF4-FFF2-40B4-BE49-F238E27FC236}">
                  <a16:creationId xmlns:a16="http://schemas.microsoft.com/office/drawing/2014/main" id="{457B8DDE-300C-214D-A659-67671CED11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4225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61460" name="Rectangle 20">
            <a:extLst>
              <a:ext uri="{FF2B5EF4-FFF2-40B4-BE49-F238E27FC236}">
                <a16:creationId xmlns:a16="http://schemas.microsoft.com/office/drawing/2014/main" id="{0EA4BC85-C222-F744-BF5C-E30D9CE109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Identif. dei parametri (2)</a:t>
            </a:r>
          </a:p>
        </p:txBody>
      </p:sp>
      <p:sp>
        <p:nvSpPr>
          <p:cNvPr id="61463" name="Line 23">
            <a:extLst>
              <a:ext uri="{FF2B5EF4-FFF2-40B4-BE49-F238E27FC236}">
                <a16:creationId xmlns:a16="http://schemas.microsoft.com/office/drawing/2014/main" id="{918C604C-F7C9-0846-90CA-7821C1768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1050" y="5721350"/>
            <a:ext cx="941388" cy="152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4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8193092D-C00D-9F49-A664-C29D3A3CF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4775" y="158750"/>
            <a:ext cx="7924800" cy="515206"/>
          </a:xfrm>
        </p:spPr>
        <p:txBody>
          <a:bodyPr/>
          <a:lstStyle/>
          <a:p>
            <a:r>
              <a:rPr lang="it-IT" altLang="it-IT"/>
              <a:t>Campionamento (A/D)</a:t>
            </a:r>
            <a:endParaRPr lang="en-GB" altLang="it-IT"/>
          </a:p>
        </p:txBody>
      </p:sp>
      <p:sp>
        <p:nvSpPr>
          <p:cNvPr id="69686" name="Rectangle 54">
            <a:extLst>
              <a:ext uri="{FF2B5EF4-FFF2-40B4-BE49-F238E27FC236}">
                <a16:creationId xmlns:a16="http://schemas.microsoft.com/office/drawing/2014/main" id="{5F5019F7-A32E-A248-8B95-9DD02F33F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876" y="2944813"/>
            <a:ext cx="1655903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 i="1"/>
              <a:t>Nella realtà</a:t>
            </a:r>
          </a:p>
          <a:p>
            <a:pPr eaLnBrk="1" hangingPunct="1"/>
            <a:r>
              <a:rPr lang="it-IT" altLang="it-IT" sz="2000" i="1"/>
              <a:t>non esiste</a:t>
            </a:r>
          </a:p>
        </p:txBody>
      </p:sp>
      <p:sp>
        <p:nvSpPr>
          <p:cNvPr id="69687" name="Rectangle 55">
            <a:extLst>
              <a:ext uri="{FF2B5EF4-FFF2-40B4-BE49-F238E27FC236}">
                <a16:creationId xmlns:a16="http://schemas.microsoft.com/office/drawing/2014/main" id="{23CCD075-60CD-1648-B7A7-F08078B8A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2541588"/>
            <a:ext cx="3268523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Ad essa </a:t>
            </a:r>
            <a:r>
              <a:rPr lang="it-IT" altLang="it-IT" sz="2000" u="sng"/>
              <a:t>associamo</a:t>
            </a:r>
            <a:r>
              <a:rPr lang="it-IT" altLang="it-IT" sz="2000"/>
              <a:t> una </a:t>
            </a:r>
          </a:p>
          <a:p>
            <a:pPr eaLnBrk="1" hangingPunct="1"/>
            <a:r>
              <a:rPr lang="it-IT" altLang="it-IT" sz="2000"/>
              <a:t>successione di impulsi</a:t>
            </a:r>
          </a:p>
        </p:txBody>
      </p:sp>
      <p:sp>
        <p:nvSpPr>
          <p:cNvPr id="69689" name="Rectangle 57">
            <a:extLst>
              <a:ext uri="{FF2B5EF4-FFF2-40B4-BE49-F238E27FC236}">
                <a16:creationId xmlns:a16="http://schemas.microsoft.com/office/drawing/2014/main" id="{D12D9298-2AFC-EF41-BC55-354EC85B4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4" y="523876"/>
            <a:ext cx="410369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4800">
                <a:solidFill>
                  <a:srgbClr val="0000FF"/>
                </a:solidFill>
              </a:rPr>
              <a:t>.</a:t>
            </a:r>
          </a:p>
        </p:txBody>
      </p:sp>
      <p:grpSp>
        <p:nvGrpSpPr>
          <p:cNvPr id="69739" name="Group 107">
            <a:extLst>
              <a:ext uri="{FF2B5EF4-FFF2-40B4-BE49-F238E27FC236}">
                <a16:creationId xmlns:a16="http://schemas.microsoft.com/office/drawing/2014/main" id="{45D21731-D1EF-FF41-80B1-C6827E7E7D61}"/>
              </a:ext>
            </a:extLst>
          </p:cNvPr>
          <p:cNvGrpSpPr>
            <a:grpSpLocks/>
          </p:cNvGrpSpPr>
          <p:nvPr/>
        </p:nvGrpSpPr>
        <p:grpSpPr bwMode="auto">
          <a:xfrm>
            <a:off x="6483351" y="595314"/>
            <a:ext cx="3522663" cy="1775761"/>
            <a:chOff x="3364" y="375"/>
            <a:chExt cx="2219" cy="864"/>
          </a:xfrm>
        </p:grpSpPr>
        <p:sp>
          <p:nvSpPr>
            <p:cNvPr id="69688" name="Rectangle 56">
              <a:extLst>
                <a:ext uri="{FF2B5EF4-FFF2-40B4-BE49-F238E27FC236}">
                  <a16:creationId xmlns:a16="http://schemas.microsoft.com/office/drawing/2014/main" id="{3AE9C663-ECE8-5A44-9D7B-B2D40133E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389"/>
              <a:ext cx="117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endParaRPr lang="en-US" altLang="it-IT" sz="2400">
                <a:solidFill>
                  <a:srgbClr val="0000FF"/>
                </a:solidFill>
              </a:endParaRPr>
            </a:p>
          </p:txBody>
        </p:sp>
        <p:sp>
          <p:nvSpPr>
            <p:cNvPr id="69690" name="Rectangle 58">
              <a:extLst>
                <a:ext uri="{FF2B5EF4-FFF2-40B4-BE49-F238E27FC236}">
                  <a16:creationId xmlns:a16="http://schemas.microsoft.com/office/drawing/2014/main" id="{800B4FD0-49C7-5B4D-BA84-736F9754E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380"/>
              <a:ext cx="33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1" hangingPunct="1"/>
              <a:r>
                <a:rPr lang="it-IT" altLang="it-IT" sz="2000"/>
                <a:t>f</a:t>
              </a:r>
              <a:r>
                <a:rPr lang="it-IT" altLang="it-IT" sz="2000" baseline="-25000"/>
                <a:t>i</a:t>
              </a:r>
            </a:p>
          </p:txBody>
        </p:sp>
        <p:sp>
          <p:nvSpPr>
            <p:cNvPr id="69691" name="Rectangle 59">
              <a:extLst>
                <a:ext uri="{FF2B5EF4-FFF2-40B4-BE49-F238E27FC236}">
                  <a16:creationId xmlns:a16="http://schemas.microsoft.com/office/drawing/2014/main" id="{AE84A3F9-EBF2-694B-A84E-31B78BCD3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7" y="398"/>
              <a:ext cx="395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it-IT" altLang="it-IT" sz="4800">
                  <a:solidFill>
                    <a:srgbClr val="0000FF"/>
                  </a:solidFill>
                </a:rPr>
                <a:t> .</a:t>
              </a:r>
            </a:p>
          </p:txBody>
        </p:sp>
        <p:sp>
          <p:nvSpPr>
            <p:cNvPr id="69692" name="Rectangle 60">
              <a:extLst>
                <a:ext uri="{FF2B5EF4-FFF2-40B4-BE49-F238E27FC236}">
                  <a16:creationId xmlns:a16="http://schemas.microsoft.com/office/drawing/2014/main" id="{1BA0B2DE-3CEF-7248-9C4A-59CF2AFBD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" y="375"/>
              <a:ext cx="259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it-IT" altLang="it-IT" sz="4800">
                  <a:solidFill>
                    <a:srgbClr val="0000FF"/>
                  </a:solidFill>
                </a:rPr>
                <a:t>.</a:t>
              </a:r>
            </a:p>
          </p:txBody>
        </p:sp>
        <p:sp>
          <p:nvSpPr>
            <p:cNvPr id="69693" name="Rectangle 61">
              <a:extLst>
                <a:ext uri="{FF2B5EF4-FFF2-40B4-BE49-F238E27FC236}">
                  <a16:creationId xmlns:a16="http://schemas.microsoft.com/office/drawing/2014/main" id="{08857A88-2491-1746-9600-1E1CD556B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472"/>
              <a:ext cx="1423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it-IT" altLang="it-IT" sz="2000"/>
                <a:t>{f</a:t>
              </a:r>
              <a:r>
                <a:rPr lang="it-IT" altLang="it-IT" sz="2000" baseline="-25000"/>
                <a:t>i</a:t>
              </a:r>
              <a:r>
                <a:rPr lang="it-IT" altLang="it-IT" sz="2000"/>
                <a:t>} successione</a:t>
              </a:r>
            </a:p>
            <a:p>
              <a:pPr eaLnBrk="1" hangingPunct="1"/>
              <a:r>
                <a:rPr lang="it-IT" altLang="it-IT" sz="2000"/>
                <a:t>       di numeri</a:t>
              </a:r>
            </a:p>
          </p:txBody>
        </p:sp>
        <p:sp>
          <p:nvSpPr>
            <p:cNvPr id="69694" name="Rectangle 62">
              <a:extLst>
                <a:ext uri="{FF2B5EF4-FFF2-40B4-BE49-F238E27FC236}">
                  <a16:creationId xmlns:a16="http://schemas.microsoft.com/office/drawing/2014/main" id="{0C9D11BC-A68D-B640-96FD-12DF4DE30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3" y="1040"/>
              <a:ext cx="514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it-IT" altLang="it-IT" sz="2000"/>
                <a:t>t = ?</a:t>
              </a:r>
            </a:p>
          </p:txBody>
        </p:sp>
        <p:sp>
          <p:nvSpPr>
            <p:cNvPr id="69695" name="Rectangle 63">
              <a:extLst>
                <a:ext uri="{FF2B5EF4-FFF2-40B4-BE49-F238E27FC236}">
                  <a16:creationId xmlns:a16="http://schemas.microsoft.com/office/drawing/2014/main" id="{FA8C58C5-C972-3E48-8712-6C16F1D6B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" y="1044"/>
              <a:ext cx="162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it-IT" altLang="it-IT" sz="2000"/>
                <a:t>i</a:t>
              </a:r>
            </a:p>
          </p:txBody>
        </p:sp>
        <p:sp>
          <p:nvSpPr>
            <p:cNvPr id="69696" name="Line 64">
              <a:extLst>
                <a:ext uri="{FF2B5EF4-FFF2-40B4-BE49-F238E27FC236}">
                  <a16:creationId xmlns:a16="http://schemas.microsoft.com/office/drawing/2014/main" id="{37CCA618-7F9F-9D4A-8DA7-FC73AB9C6E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9" y="443"/>
              <a:ext cx="0" cy="6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97" name="Line 65">
              <a:extLst>
                <a:ext uri="{FF2B5EF4-FFF2-40B4-BE49-F238E27FC236}">
                  <a16:creationId xmlns:a16="http://schemas.microsoft.com/office/drawing/2014/main" id="{5BAA85DC-C519-5140-A5C1-B20F4BB7A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4" y="1049"/>
              <a:ext cx="16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98" name="Rectangle 66">
              <a:extLst>
                <a:ext uri="{FF2B5EF4-FFF2-40B4-BE49-F238E27FC236}">
                  <a16:creationId xmlns:a16="http://schemas.microsoft.com/office/drawing/2014/main" id="{A70BEE5F-A921-9248-8707-94343905E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1006"/>
              <a:ext cx="755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it-IT" altLang="it-IT" sz="2000"/>
                <a:t>0  1 2 3</a:t>
              </a:r>
            </a:p>
          </p:txBody>
        </p:sp>
        <p:sp>
          <p:nvSpPr>
            <p:cNvPr id="69699" name="Rectangle 67">
              <a:extLst>
                <a:ext uri="{FF2B5EF4-FFF2-40B4-BE49-F238E27FC236}">
                  <a16:creationId xmlns:a16="http://schemas.microsoft.com/office/drawing/2014/main" id="{A962EC22-B139-DA4C-B31F-C4C0E5E04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3" y="425"/>
              <a:ext cx="259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it-IT" altLang="it-IT" sz="4800">
                  <a:solidFill>
                    <a:srgbClr val="0000FF"/>
                  </a:solidFill>
                </a:rPr>
                <a:t>.</a:t>
              </a:r>
            </a:p>
          </p:txBody>
        </p:sp>
        <p:sp>
          <p:nvSpPr>
            <p:cNvPr id="69700" name="Rectangle 68">
              <a:extLst>
                <a:ext uri="{FF2B5EF4-FFF2-40B4-BE49-F238E27FC236}">
                  <a16:creationId xmlns:a16="http://schemas.microsoft.com/office/drawing/2014/main" id="{BC6178B5-4C55-444B-8FCF-CE977A43D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" y="555"/>
              <a:ext cx="259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it-IT" altLang="it-IT" sz="4800">
                  <a:solidFill>
                    <a:srgbClr val="0000FF"/>
                  </a:solidFill>
                </a:rPr>
                <a:t>.</a:t>
              </a:r>
            </a:p>
          </p:txBody>
        </p:sp>
        <p:sp>
          <p:nvSpPr>
            <p:cNvPr id="69701" name="Rectangle 69">
              <a:extLst>
                <a:ext uri="{FF2B5EF4-FFF2-40B4-BE49-F238E27FC236}">
                  <a16:creationId xmlns:a16="http://schemas.microsoft.com/office/drawing/2014/main" id="{6697FD5C-8967-E944-9FDD-68BDA27B8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488"/>
              <a:ext cx="259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it-IT" altLang="it-IT" sz="4800">
                  <a:solidFill>
                    <a:srgbClr val="0000FF"/>
                  </a:solidFill>
                </a:rPr>
                <a:t>.</a:t>
              </a:r>
            </a:p>
          </p:txBody>
        </p:sp>
      </p:grpSp>
      <p:sp>
        <p:nvSpPr>
          <p:cNvPr id="69702" name="Rectangle 70">
            <a:extLst>
              <a:ext uri="{FF2B5EF4-FFF2-40B4-BE49-F238E27FC236}">
                <a16:creationId xmlns:a16="http://schemas.microsoft.com/office/drawing/2014/main" id="{8348B45F-284E-E34C-AB57-3DBA8399A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664" y="503239"/>
            <a:ext cx="410369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4800">
                <a:solidFill>
                  <a:srgbClr val="0000FF"/>
                </a:solidFill>
              </a:rPr>
              <a:t>.</a:t>
            </a:r>
          </a:p>
        </p:txBody>
      </p:sp>
      <p:grpSp>
        <p:nvGrpSpPr>
          <p:cNvPr id="69738" name="Group 106">
            <a:extLst>
              <a:ext uri="{FF2B5EF4-FFF2-40B4-BE49-F238E27FC236}">
                <a16:creationId xmlns:a16="http://schemas.microsoft.com/office/drawing/2014/main" id="{5C800C9F-175D-DA4B-828F-B4911B435108}"/>
              </a:ext>
            </a:extLst>
          </p:cNvPr>
          <p:cNvGrpSpPr>
            <a:grpSpLocks/>
          </p:cNvGrpSpPr>
          <p:nvPr/>
        </p:nvGrpSpPr>
        <p:grpSpPr bwMode="auto">
          <a:xfrm>
            <a:off x="2012950" y="596901"/>
            <a:ext cx="2554288" cy="1724025"/>
            <a:chOff x="548" y="376"/>
            <a:chExt cx="1609" cy="892"/>
          </a:xfrm>
        </p:grpSpPr>
        <p:sp>
          <p:nvSpPr>
            <p:cNvPr id="69703" name="Rectangle 71">
              <a:extLst>
                <a:ext uri="{FF2B5EF4-FFF2-40B4-BE49-F238E27FC236}">
                  <a16:creationId xmlns:a16="http://schemas.microsoft.com/office/drawing/2014/main" id="{9DB764D5-FB1C-184A-83B1-D7B47D071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" y="376"/>
              <a:ext cx="385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it-IT" altLang="it-IT" sz="2000"/>
                <a:t>f(t)</a:t>
              </a:r>
            </a:p>
          </p:txBody>
        </p:sp>
        <p:sp>
          <p:nvSpPr>
            <p:cNvPr id="69704" name="Line 72">
              <a:extLst>
                <a:ext uri="{FF2B5EF4-FFF2-40B4-BE49-F238E27FC236}">
                  <a16:creationId xmlns:a16="http://schemas.microsoft.com/office/drawing/2014/main" id="{85767B43-0933-284F-85D3-B0AFB034F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3" y="444"/>
              <a:ext cx="0" cy="6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05" name="Line 73">
              <a:extLst>
                <a:ext uri="{FF2B5EF4-FFF2-40B4-BE49-F238E27FC236}">
                  <a16:creationId xmlns:a16="http://schemas.microsoft.com/office/drawing/2014/main" id="{EFD2A45E-70C1-754D-8AF3-C4EE985EA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" y="1050"/>
              <a:ext cx="16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06" name="Rectangle 74">
              <a:extLst>
                <a:ext uri="{FF2B5EF4-FFF2-40B4-BE49-F238E27FC236}">
                  <a16:creationId xmlns:a16="http://schemas.microsoft.com/office/drawing/2014/main" id="{3A38788D-7E88-414B-8C61-C5C614DA0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" y="902"/>
              <a:ext cx="18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it-IT" altLang="it-IT" sz="2000"/>
                <a:t>t</a:t>
              </a:r>
            </a:p>
          </p:txBody>
        </p:sp>
        <p:sp>
          <p:nvSpPr>
            <p:cNvPr id="69707" name="Rectangle 75">
              <a:extLst>
                <a:ext uri="{FF2B5EF4-FFF2-40B4-BE49-F238E27FC236}">
                  <a16:creationId xmlns:a16="http://schemas.microsoft.com/office/drawing/2014/main" id="{A192E518-A0A3-2A4B-8B49-F67A4DE8C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1062"/>
              <a:ext cx="408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1" hangingPunct="1"/>
              <a:r>
                <a:rPr lang="it-IT" altLang="it-IT" sz="2000"/>
                <a:t>T</a:t>
              </a:r>
              <a:r>
                <a:rPr lang="it-IT" altLang="it-IT" sz="2000" baseline="-25000"/>
                <a:t>C</a:t>
              </a:r>
            </a:p>
          </p:txBody>
        </p:sp>
        <p:sp>
          <p:nvSpPr>
            <p:cNvPr id="69708" name="Line 76">
              <a:extLst>
                <a:ext uri="{FF2B5EF4-FFF2-40B4-BE49-F238E27FC236}">
                  <a16:creationId xmlns:a16="http://schemas.microsoft.com/office/drawing/2014/main" id="{1A8198F4-217F-EF49-9A3B-A8DBB6797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" y="1049"/>
              <a:ext cx="1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09" name="Line 77">
              <a:extLst>
                <a:ext uri="{FF2B5EF4-FFF2-40B4-BE49-F238E27FC236}">
                  <a16:creationId xmlns:a16="http://schemas.microsoft.com/office/drawing/2014/main" id="{755FBD40-CACE-5644-9420-656209A62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1049"/>
              <a:ext cx="1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10" name="Line 78">
              <a:extLst>
                <a:ext uri="{FF2B5EF4-FFF2-40B4-BE49-F238E27FC236}">
                  <a16:creationId xmlns:a16="http://schemas.microsoft.com/office/drawing/2014/main" id="{A4AD0AEB-0D64-8749-9111-678AA743A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1" y="1049"/>
              <a:ext cx="1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711" name="Freeform 79">
              <a:extLst>
                <a:ext uri="{FF2B5EF4-FFF2-40B4-BE49-F238E27FC236}">
                  <a16:creationId xmlns:a16="http://schemas.microsoft.com/office/drawing/2014/main" id="{2CAA7217-2DDE-A346-95A4-85AECF7B3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" y="605"/>
              <a:ext cx="1203" cy="282"/>
            </a:xfrm>
            <a:custGeom>
              <a:avLst/>
              <a:gdLst>
                <a:gd name="T0" fmla="*/ 0 w 902"/>
                <a:gd name="T1" fmla="*/ 106 h 376"/>
                <a:gd name="T2" fmla="*/ 23 w 902"/>
                <a:gd name="T3" fmla="*/ 78 h 376"/>
                <a:gd name="T4" fmla="*/ 37 w 902"/>
                <a:gd name="T5" fmla="*/ 65 h 376"/>
                <a:gd name="T6" fmla="*/ 55 w 902"/>
                <a:gd name="T7" fmla="*/ 51 h 376"/>
                <a:gd name="T8" fmla="*/ 76 w 902"/>
                <a:gd name="T9" fmla="*/ 38 h 376"/>
                <a:gd name="T10" fmla="*/ 98 w 902"/>
                <a:gd name="T11" fmla="*/ 23 h 376"/>
                <a:gd name="T12" fmla="*/ 124 w 902"/>
                <a:gd name="T13" fmla="*/ 12 h 376"/>
                <a:gd name="T14" fmla="*/ 151 w 902"/>
                <a:gd name="T15" fmla="*/ 4 h 376"/>
                <a:gd name="T16" fmla="*/ 176 w 902"/>
                <a:gd name="T17" fmla="*/ 0 h 376"/>
                <a:gd name="T18" fmla="*/ 199 w 902"/>
                <a:gd name="T19" fmla="*/ 0 h 376"/>
                <a:gd name="T20" fmla="*/ 227 w 902"/>
                <a:gd name="T21" fmla="*/ 4 h 376"/>
                <a:gd name="T22" fmla="*/ 243 w 902"/>
                <a:gd name="T23" fmla="*/ 10 h 376"/>
                <a:gd name="T24" fmla="*/ 263 w 902"/>
                <a:gd name="T25" fmla="*/ 15 h 376"/>
                <a:gd name="T26" fmla="*/ 286 w 902"/>
                <a:gd name="T27" fmla="*/ 23 h 376"/>
                <a:gd name="T28" fmla="*/ 311 w 902"/>
                <a:gd name="T29" fmla="*/ 34 h 376"/>
                <a:gd name="T30" fmla="*/ 368 w 902"/>
                <a:gd name="T31" fmla="*/ 59 h 376"/>
                <a:gd name="T32" fmla="*/ 430 w 902"/>
                <a:gd name="T33" fmla="*/ 87 h 376"/>
                <a:gd name="T34" fmla="*/ 492 w 902"/>
                <a:gd name="T35" fmla="*/ 118 h 376"/>
                <a:gd name="T36" fmla="*/ 524 w 902"/>
                <a:gd name="T37" fmla="*/ 135 h 376"/>
                <a:gd name="T38" fmla="*/ 556 w 902"/>
                <a:gd name="T39" fmla="*/ 154 h 376"/>
                <a:gd name="T40" fmla="*/ 622 w 902"/>
                <a:gd name="T41" fmla="*/ 193 h 376"/>
                <a:gd name="T42" fmla="*/ 688 w 902"/>
                <a:gd name="T43" fmla="*/ 233 h 376"/>
                <a:gd name="T44" fmla="*/ 716 w 902"/>
                <a:gd name="T45" fmla="*/ 250 h 376"/>
                <a:gd name="T46" fmla="*/ 743 w 902"/>
                <a:gd name="T47" fmla="*/ 267 h 376"/>
                <a:gd name="T48" fmla="*/ 791 w 902"/>
                <a:gd name="T49" fmla="*/ 299 h 376"/>
                <a:gd name="T50" fmla="*/ 835 w 902"/>
                <a:gd name="T51" fmla="*/ 330 h 376"/>
                <a:gd name="T52" fmla="*/ 871 w 902"/>
                <a:gd name="T53" fmla="*/ 354 h 376"/>
                <a:gd name="T54" fmla="*/ 901 w 902"/>
                <a:gd name="T55" fmla="*/ 37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02" h="376">
                  <a:moveTo>
                    <a:pt x="0" y="106"/>
                  </a:moveTo>
                  <a:lnTo>
                    <a:pt x="23" y="78"/>
                  </a:lnTo>
                  <a:lnTo>
                    <a:pt x="37" y="65"/>
                  </a:lnTo>
                  <a:lnTo>
                    <a:pt x="55" y="51"/>
                  </a:lnTo>
                  <a:lnTo>
                    <a:pt x="76" y="38"/>
                  </a:lnTo>
                  <a:lnTo>
                    <a:pt x="98" y="23"/>
                  </a:lnTo>
                  <a:lnTo>
                    <a:pt x="124" y="12"/>
                  </a:lnTo>
                  <a:lnTo>
                    <a:pt x="151" y="4"/>
                  </a:lnTo>
                  <a:lnTo>
                    <a:pt x="176" y="0"/>
                  </a:lnTo>
                  <a:lnTo>
                    <a:pt x="199" y="0"/>
                  </a:lnTo>
                  <a:lnTo>
                    <a:pt x="227" y="4"/>
                  </a:lnTo>
                  <a:lnTo>
                    <a:pt x="243" y="10"/>
                  </a:lnTo>
                  <a:lnTo>
                    <a:pt x="263" y="15"/>
                  </a:lnTo>
                  <a:lnTo>
                    <a:pt x="286" y="23"/>
                  </a:lnTo>
                  <a:lnTo>
                    <a:pt x="311" y="34"/>
                  </a:lnTo>
                  <a:lnTo>
                    <a:pt x="368" y="59"/>
                  </a:lnTo>
                  <a:lnTo>
                    <a:pt x="430" y="87"/>
                  </a:lnTo>
                  <a:lnTo>
                    <a:pt x="492" y="118"/>
                  </a:lnTo>
                  <a:lnTo>
                    <a:pt x="524" y="135"/>
                  </a:lnTo>
                  <a:lnTo>
                    <a:pt x="556" y="154"/>
                  </a:lnTo>
                  <a:lnTo>
                    <a:pt x="622" y="193"/>
                  </a:lnTo>
                  <a:lnTo>
                    <a:pt x="688" y="233"/>
                  </a:lnTo>
                  <a:lnTo>
                    <a:pt x="716" y="250"/>
                  </a:lnTo>
                  <a:lnTo>
                    <a:pt x="743" y="267"/>
                  </a:lnTo>
                  <a:lnTo>
                    <a:pt x="791" y="299"/>
                  </a:lnTo>
                  <a:lnTo>
                    <a:pt x="835" y="330"/>
                  </a:lnTo>
                  <a:lnTo>
                    <a:pt x="871" y="354"/>
                  </a:lnTo>
                  <a:lnTo>
                    <a:pt x="901" y="375"/>
                  </a:lnTo>
                </a:path>
              </a:pathLst>
            </a:custGeom>
            <a:noFill/>
            <a:ln w="28575" cap="rnd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12" name="Line 80">
              <a:extLst>
                <a:ext uri="{FF2B5EF4-FFF2-40B4-BE49-F238E27FC236}">
                  <a16:creationId xmlns:a16="http://schemas.microsoft.com/office/drawing/2014/main" id="{89543C1D-ECFB-0F49-919B-4A4CAE48D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1" y="1098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69713" name="Rectangle 81">
            <a:extLst>
              <a:ext uri="{FF2B5EF4-FFF2-40B4-BE49-F238E27FC236}">
                <a16:creationId xmlns:a16="http://schemas.microsoft.com/office/drawing/2014/main" id="{AE323181-2F73-0247-815C-73862B4C9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038" y="3498850"/>
            <a:ext cx="7239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T</a:t>
            </a:r>
            <a:r>
              <a:rPr lang="it-IT" altLang="it-IT" sz="2000" baseline="-25000"/>
              <a:t>C</a:t>
            </a:r>
          </a:p>
        </p:txBody>
      </p:sp>
      <p:sp>
        <p:nvSpPr>
          <p:cNvPr id="69714" name="Line 82">
            <a:extLst>
              <a:ext uri="{FF2B5EF4-FFF2-40B4-BE49-F238E27FC236}">
                <a16:creationId xmlns:a16="http://schemas.microsoft.com/office/drawing/2014/main" id="{841F3E34-CFF4-DA49-809E-4339C94DEB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1463" y="2505075"/>
            <a:ext cx="0" cy="100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715" name="Line 83">
            <a:extLst>
              <a:ext uri="{FF2B5EF4-FFF2-40B4-BE49-F238E27FC236}">
                <a16:creationId xmlns:a16="http://schemas.microsoft.com/office/drawing/2014/main" id="{7110A766-104C-D34A-8726-D60156DC8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6989" y="3467100"/>
            <a:ext cx="2554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716" name="Line 84">
            <a:extLst>
              <a:ext uri="{FF2B5EF4-FFF2-40B4-BE49-F238E27FC236}">
                <a16:creationId xmlns:a16="http://schemas.microsoft.com/office/drawing/2014/main" id="{4DD6BE94-7E65-F446-9B77-D2A1C746ED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19875" y="2889251"/>
            <a:ext cx="0" cy="5762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717" name="Line 85">
            <a:extLst>
              <a:ext uri="{FF2B5EF4-FFF2-40B4-BE49-F238E27FC236}">
                <a16:creationId xmlns:a16="http://schemas.microsoft.com/office/drawing/2014/main" id="{CA562871-360C-274B-97C0-E7659375FF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2774951"/>
            <a:ext cx="0" cy="6905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718" name="Line 86">
            <a:extLst>
              <a:ext uri="{FF2B5EF4-FFF2-40B4-BE49-F238E27FC236}">
                <a16:creationId xmlns:a16="http://schemas.microsoft.com/office/drawing/2014/main" id="{F6F382AA-6C59-0645-B845-BA2F41C871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6775" y="2803525"/>
            <a:ext cx="0" cy="66198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719" name="Line 87">
            <a:extLst>
              <a:ext uri="{FF2B5EF4-FFF2-40B4-BE49-F238E27FC236}">
                <a16:creationId xmlns:a16="http://schemas.microsoft.com/office/drawing/2014/main" id="{1F450E3E-AEAD-AB44-8FF2-A9949AD3F3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6175" y="2867025"/>
            <a:ext cx="0" cy="59848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720" name="Line 88">
            <a:extLst>
              <a:ext uri="{FF2B5EF4-FFF2-40B4-BE49-F238E27FC236}">
                <a16:creationId xmlns:a16="http://schemas.microsoft.com/office/drawing/2014/main" id="{7FBBE2C5-40D8-E740-8A25-6464DD239D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8275" y="2967039"/>
            <a:ext cx="0" cy="4984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721" name="Line 89">
            <a:extLst>
              <a:ext uri="{FF2B5EF4-FFF2-40B4-BE49-F238E27FC236}">
                <a16:creationId xmlns:a16="http://schemas.microsoft.com/office/drawing/2014/main" id="{3ABA5CAC-C8BA-AE4F-A0CF-BD0AA51F61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80375" y="3060701"/>
            <a:ext cx="0" cy="40481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722" name="Line 90">
            <a:extLst>
              <a:ext uri="{FF2B5EF4-FFF2-40B4-BE49-F238E27FC236}">
                <a16:creationId xmlns:a16="http://schemas.microsoft.com/office/drawing/2014/main" id="{88220EEC-97F5-334C-BB61-05BCCAC1C7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59775" y="3181351"/>
            <a:ext cx="0" cy="2841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723" name="Rectangle 91">
            <a:extLst>
              <a:ext uri="{FF2B5EF4-FFF2-40B4-BE49-F238E27FC236}">
                <a16:creationId xmlns:a16="http://schemas.microsoft.com/office/drawing/2014/main" id="{F9A37E86-D7CD-EF43-A49F-755A8F62C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1238" y="3398838"/>
            <a:ext cx="286938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t</a:t>
            </a:r>
          </a:p>
        </p:txBody>
      </p:sp>
      <p:graphicFrame>
        <p:nvGraphicFramePr>
          <p:cNvPr id="69724" name="Object 92">
            <a:extLst>
              <a:ext uri="{FF2B5EF4-FFF2-40B4-BE49-F238E27FC236}">
                <a16:creationId xmlns:a16="http://schemas.microsoft.com/office/drawing/2014/main" id="{86BA9409-78F9-DC4B-A5C9-7F288573A20D}"/>
              </a:ext>
            </a:extLst>
          </p:cNvPr>
          <p:cNvGraphicFramePr>
            <a:graphicFrameLocks/>
          </p:cNvGraphicFramePr>
          <p:nvPr/>
        </p:nvGraphicFramePr>
        <p:xfrm>
          <a:off x="2016125" y="3282950"/>
          <a:ext cx="30495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Equation" r:id="rId4" imgW="70218300" imgH="19900900" progId="Equation.DSMT4">
                  <p:embed/>
                </p:oleObj>
              </mc:Choice>
              <mc:Fallback>
                <p:oleObj name="Equation" r:id="rId4" imgW="70218300" imgH="19900900" progId="Equation.DSMT4">
                  <p:embed/>
                  <p:pic>
                    <p:nvPicPr>
                      <p:cNvPr id="69724" name="Object 92">
                        <a:extLst>
                          <a:ext uri="{FF2B5EF4-FFF2-40B4-BE49-F238E27FC236}">
                            <a16:creationId xmlns:a16="http://schemas.microsoft.com/office/drawing/2014/main" id="{86BA9409-78F9-DC4B-A5C9-7F288573A20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3282950"/>
                        <a:ext cx="30495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725" name="Rectangle 93">
            <a:extLst>
              <a:ext uri="{FF2B5EF4-FFF2-40B4-BE49-F238E27FC236}">
                <a16:creationId xmlns:a16="http://schemas.microsoft.com/office/drawing/2014/main" id="{1C9B9F2F-633C-7D4E-A47A-A8BD89213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5791200"/>
            <a:ext cx="310110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Trasformata di Laplace</a:t>
            </a:r>
          </a:p>
        </p:txBody>
      </p:sp>
      <p:graphicFrame>
        <p:nvGraphicFramePr>
          <p:cNvPr id="69726" name="Object 94">
            <a:extLst>
              <a:ext uri="{FF2B5EF4-FFF2-40B4-BE49-F238E27FC236}">
                <a16:creationId xmlns:a16="http://schemas.microsoft.com/office/drawing/2014/main" id="{A4D29217-E022-8E4C-B4FC-DB95B0DAF9F7}"/>
              </a:ext>
            </a:extLst>
          </p:cNvPr>
          <p:cNvGraphicFramePr>
            <a:graphicFrameLocks/>
          </p:cNvGraphicFramePr>
          <p:nvPr/>
        </p:nvGraphicFramePr>
        <p:xfrm>
          <a:off x="3379788" y="5562600"/>
          <a:ext cx="25638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Equation" r:id="rId6" imgW="59105800" imgH="19900900" progId="Equation.DSMT4">
                  <p:embed/>
                </p:oleObj>
              </mc:Choice>
              <mc:Fallback>
                <p:oleObj name="Equation" r:id="rId6" imgW="59105800" imgH="19900900" progId="Equation.DSMT4">
                  <p:embed/>
                  <p:pic>
                    <p:nvPicPr>
                      <p:cNvPr id="69726" name="Object 94">
                        <a:extLst>
                          <a:ext uri="{FF2B5EF4-FFF2-40B4-BE49-F238E27FC236}">
                            <a16:creationId xmlns:a16="http://schemas.microsoft.com/office/drawing/2014/main" id="{A4D29217-E022-8E4C-B4FC-DB95B0DAF9F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5562600"/>
                        <a:ext cx="25638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727" name="Rectangle 95">
            <a:extLst>
              <a:ext uri="{FF2B5EF4-FFF2-40B4-BE49-F238E27FC236}">
                <a16:creationId xmlns:a16="http://schemas.microsoft.com/office/drawing/2014/main" id="{B2275760-71AD-C34B-B7D1-0A087E6DA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800" y="4202114"/>
            <a:ext cx="7693516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In tal modo abbiamo di nuovo un </a:t>
            </a:r>
            <a:r>
              <a:rPr lang="it-IT" altLang="it-IT" sz="2000" u="sng"/>
              <a:t>segnale</a:t>
            </a:r>
            <a:r>
              <a:rPr lang="it-IT" altLang="it-IT" sz="2000"/>
              <a:t> e l’informazione</a:t>
            </a:r>
          </a:p>
          <a:p>
            <a:pPr eaLnBrk="1" hangingPunct="1"/>
            <a:r>
              <a:rPr lang="it-IT" altLang="it-IT" sz="2000"/>
              <a:t>relativa al </a:t>
            </a:r>
            <a:r>
              <a:rPr lang="it-IT" altLang="it-IT" sz="2000" u="sng"/>
              <a:t>tempo</a:t>
            </a:r>
            <a:r>
              <a:rPr lang="it-IT" altLang="it-IT" sz="2000"/>
              <a:t> . </a:t>
            </a:r>
          </a:p>
          <a:p>
            <a:pPr eaLnBrk="1" hangingPunct="1"/>
            <a:endParaRPr lang="it-IT" altLang="it-IT" sz="2000"/>
          </a:p>
          <a:p>
            <a:pPr eaLnBrk="1" hangingPunct="1"/>
            <a:r>
              <a:rPr lang="it-IT" altLang="it-IT" sz="2000"/>
              <a:t>Schema equivalente:</a:t>
            </a:r>
          </a:p>
        </p:txBody>
      </p:sp>
      <p:graphicFrame>
        <p:nvGraphicFramePr>
          <p:cNvPr id="69728" name="Object 96">
            <a:extLst>
              <a:ext uri="{FF2B5EF4-FFF2-40B4-BE49-F238E27FC236}">
                <a16:creationId xmlns:a16="http://schemas.microsoft.com/office/drawing/2014/main" id="{927A5508-9F6C-FA4A-9877-FC203678C837}"/>
              </a:ext>
            </a:extLst>
          </p:cNvPr>
          <p:cNvGraphicFramePr>
            <a:graphicFrameLocks/>
          </p:cNvGraphicFramePr>
          <p:nvPr/>
        </p:nvGraphicFramePr>
        <p:xfrm>
          <a:off x="8097838" y="4684713"/>
          <a:ext cx="16875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Equation" r:id="rId8" imgW="38912800" imgH="9359900" progId="Equation.DSMT4">
                  <p:embed/>
                </p:oleObj>
              </mc:Choice>
              <mc:Fallback>
                <p:oleObj name="Equation" r:id="rId8" imgW="38912800" imgH="9359900" progId="Equation.DSMT4">
                  <p:embed/>
                  <p:pic>
                    <p:nvPicPr>
                      <p:cNvPr id="69728" name="Object 96">
                        <a:extLst>
                          <a:ext uri="{FF2B5EF4-FFF2-40B4-BE49-F238E27FC236}">
                            <a16:creationId xmlns:a16="http://schemas.microsoft.com/office/drawing/2014/main" id="{927A5508-9F6C-FA4A-9877-FC203678C83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7838" y="4684713"/>
                        <a:ext cx="16875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729" name="Rectangle 97">
            <a:extLst>
              <a:ext uri="{FF2B5EF4-FFF2-40B4-BE49-F238E27FC236}">
                <a16:creationId xmlns:a16="http://schemas.microsoft.com/office/drawing/2014/main" id="{B79F8062-17D7-7E44-B778-9545CB580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314" y="5103813"/>
            <a:ext cx="61074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f(t)</a:t>
            </a:r>
          </a:p>
        </p:txBody>
      </p:sp>
      <p:sp>
        <p:nvSpPr>
          <p:cNvPr id="69730" name="Rectangle 98">
            <a:extLst>
              <a:ext uri="{FF2B5EF4-FFF2-40B4-BE49-F238E27FC236}">
                <a16:creationId xmlns:a16="http://schemas.microsoft.com/office/drawing/2014/main" id="{39F8D6A1-EA00-6A41-821E-B9840E354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4014" y="5135563"/>
            <a:ext cx="80951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f </a:t>
            </a:r>
            <a:r>
              <a:rPr lang="it-IT" altLang="it-IT" sz="2000" baseline="30000"/>
              <a:t>*</a:t>
            </a:r>
            <a:r>
              <a:rPr lang="it-IT" altLang="it-IT" sz="2000"/>
              <a:t>(t)</a:t>
            </a:r>
          </a:p>
        </p:txBody>
      </p:sp>
      <p:sp>
        <p:nvSpPr>
          <p:cNvPr id="69731" name="Line 99">
            <a:extLst>
              <a:ext uri="{FF2B5EF4-FFF2-40B4-BE49-F238E27FC236}">
                <a16:creationId xmlns:a16="http://schemas.microsoft.com/office/drawing/2014/main" id="{435C082C-96CE-6349-95BE-204E27CA2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5368925"/>
            <a:ext cx="1049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732" name="Line 100">
            <a:extLst>
              <a:ext uri="{FF2B5EF4-FFF2-40B4-BE49-F238E27FC236}">
                <a16:creationId xmlns:a16="http://schemas.microsoft.com/office/drawing/2014/main" id="{8D8B0BBB-713F-714F-A948-268BBE82B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725" y="5368925"/>
            <a:ext cx="2547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733" name="Line 101">
            <a:extLst>
              <a:ext uri="{FF2B5EF4-FFF2-40B4-BE49-F238E27FC236}">
                <a16:creationId xmlns:a16="http://schemas.microsoft.com/office/drawing/2014/main" id="{7887C8F7-989A-9E4F-8450-383B42FE81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2425" y="4902200"/>
            <a:ext cx="1150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734" name="Line 102">
            <a:extLst>
              <a:ext uri="{FF2B5EF4-FFF2-40B4-BE49-F238E27FC236}">
                <a16:creationId xmlns:a16="http://schemas.microsoft.com/office/drawing/2014/main" id="{5C7A1245-527B-CC49-867E-07F33E780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7663" y="4906963"/>
            <a:ext cx="0" cy="334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735" name="Oval 103">
            <a:extLst>
              <a:ext uri="{FF2B5EF4-FFF2-40B4-BE49-F238E27FC236}">
                <a16:creationId xmlns:a16="http://schemas.microsoft.com/office/drawing/2014/main" id="{D1C699EC-0A1B-0746-AB32-9B98885F6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663" y="5254626"/>
            <a:ext cx="241300" cy="2143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736" name="Line 104">
            <a:extLst>
              <a:ext uri="{FF2B5EF4-FFF2-40B4-BE49-F238E27FC236}">
                <a16:creationId xmlns:a16="http://schemas.microsoft.com/office/drawing/2014/main" id="{899E3E37-DC67-E844-B778-2954AA433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3525" y="5292726"/>
            <a:ext cx="160338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737" name="Line 105">
            <a:extLst>
              <a:ext uri="{FF2B5EF4-FFF2-40B4-BE49-F238E27FC236}">
                <a16:creationId xmlns:a16="http://schemas.microsoft.com/office/drawing/2014/main" id="{794320F5-7C52-F449-B8E6-0A40C1DC19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13525" y="5292726"/>
            <a:ext cx="160338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26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>
            <a:extLst>
              <a:ext uri="{FF2B5EF4-FFF2-40B4-BE49-F238E27FC236}">
                <a16:creationId xmlns:a16="http://schemas.microsoft.com/office/drawing/2014/main" id="{7D6D49BD-B33E-724D-A8C6-360F7CD14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1" y="119064"/>
            <a:ext cx="8405813" cy="515206"/>
          </a:xfrm>
          <a:noFill/>
          <a:ln/>
        </p:spPr>
        <p:txBody>
          <a:bodyPr/>
          <a:lstStyle/>
          <a:p>
            <a:r>
              <a:rPr lang="it-IT" altLang="it-IT"/>
              <a:t>Teorema del Campionamento</a:t>
            </a:r>
          </a:p>
        </p:txBody>
      </p:sp>
      <p:sp>
        <p:nvSpPr>
          <p:cNvPr id="169988" name="Rectangle 4">
            <a:extLst>
              <a:ext uri="{FF2B5EF4-FFF2-40B4-BE49-F238E27FC236}">
                <a16:creationId xmlns:a16="http://schemas.microsoft.com/office/drawing/2014/main" id="{C5958D95-9F6E-BC40-9AA5-0B5711DD6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9" y="3154363"/>
            <a:ext cx="104034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 Y</a:t>
            </a:r>
            <a:r>
              <a:rPr lang="it-IT" altLang="it-IT" sz="2000" baseline="30000"/>
              <a:t>*</a:t>
            </a:r>
            <a:r>
              <a:rPr lang="it-IT" altLang="it-IT" sz="2000"/>
              <a:t>(j</a:t>
            </a:r>
            <a:r>
              <a:rPr lang="it-IT" altLang="it-IT" sz="2000">
                <a:latin typeface="Symbol" pitchFamily="2" charset="2"/>
              </a:rPr>
              <a:t>w</a:t>
            </a:r>
            <a:r>
              <a:rPr lang="it-IT" altLang="it-IT" sz="2000"/>
              <a:t>)</a:t>
            </a:r>
          </a:p>
        </p:txBody>
      </p:sp>
      <p:sp>
        <p:nvSpPr>
          <p:cNvPr id="169989" name="Rectangle 5">
            <a:extLst>
              <a:ext uri="{FF2B5EF4-FFF2-40B4-BE49-F238E27FC236}">
                <a16:creationId xmlns:a16="http://schemas.microsoft.com/office/drawing/2014/main" id="{5D9AEF0F-DA08-6449-A571-48A7D4481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1" y="5851525"/>
            <a:ext cx="386291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>
                <a:solidFill>
                  <a:srgbClr val="00CC00"/>
                </a:solidFill>
              </a:rPr>
              <a:t>Y ricostruito Tempo continuo</a:t>
            </a:r>
          </a:p>
        </p:txBody>
      </p:sp>
      <p:sp>
        <p:nvSpPr>
          <p:cNvPr id="169990" name="Rectangle 6">
            <a:extLst>
              <a:ext uri="{FF2B5EF4-FFF2-40B4-BE49-F238E27FC236}">
                <a16:creationId xmlns:a16="http://schemas.microsoft.com/office/drawing/2014/main" id="{D99D6147-9D46-FC45-BE59-9AA4B85FC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4365626"/>
            <a:ext cx="4578350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(Filtro passa basso: fa passare le frequenze inferiori di </a:t>
            </a:r>
            <a:r>
              <a:rPr lang="it-IT" altLang="it-IT" sz="2000">
                <a:latin typeface="Symbol" pitchFamily="2" charset="2"/>
              </a:rPr>
              <a:t>w</a:t>
            </a:r>
            <a:r>
              <a:rPr lang="it-IT" altLang="it-IT" sz="2000" baseline="30000"/>
              <a:t>*</a:t>
            </a:r>
            <a:r>
              <a:rPr lang="it-IT" altLang="it-IT" sz="2000"/>
              <a:t> e </a:t>
            </a:r>
          </a:p>
          <a:p>
            <a:pPr eaLnBrk="1" hangingPunct="1"/>
            <a:r>
              <a:rPr lang="it-IT" altLang="it-IT" sz="2000"/>
              <a:t>blocca perfettamente quelle maggiori di </a:t>
            </a:r>
            <a:r>
              <a:rPr lang="it-IT" altLang="it-IT" sz="2000">
                <a:latin typeface="Symbol" pitchFamily="2" charset="2"/>
              </a:rPr>
              <a:t>w</a:t>
            </a:r>
            <a:r>
              <a:rPr lang="it-IT" altLang="it-IT" sz="2000" baseline="30000"/>
              <a:t>* </a:t>
            </a:r>
            <a:r>
              <a:rPr lang="it-IT" altLang="it-IT" sz="2000"/>
              <a:t>)</a:t>
            </a:r>
          </a:p>
        </p:txBody>
      </p:sp>
      <p:sp>
        <p:nvSpPr>
          <p:cNvPr id="169991" name="Line 7">
            <a:extLst>
              <a:ext uri="{FF2B5EF4-FFF2-40B4-BE49-F238E27FC236}">
                <a16:creationId xmlns:a16="http://schemas.microsoft.com/office/drawing/2014/main" id="{6F2AB2A8-3D9F-8B42-A6F5-9437B3885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4124326"/>
            <a:ext cx="0" cy="625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9992" name="Line 8">
            <a:extLst>
              <a:ext uri="{FF2B5EF4-FFF2-40B4-BE49-F238E27FC236}">
                <a16:creationId xmlns:a16="http://schemas.microsoft.com/office/drawing/2014/main" id="{F604BEB5-873F-914E-9FC5-2EB454A62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9964" y="4746625"/>
            <a:ext cx="35766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9993" name="Line 9">
            <a:extLst>
              <a:ext uri="{FF2B5EF4-FFF2-40B4-BE49-F238E27FC236}">
                <a16:creationId xmlns:a16="http://schemas.microsoft.com/office/drawing/2014/main" id="{82736B0C-1447-384E-9869-852437CA5C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7938" y="5168900"/>
            <a:ext cx="0" cy="62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9994" name="Line 10">
            <a:extLst>
              <a:ext uri="{FF2B5EF4-FFF2-40B4-BE49-F238E27FC236}">
                <a16:creationId xmlns:a16="http://schemas.microsoft.com/office/drawing/2014/main" id="{8C907F4C-89F8-244A-B070-DEDAA2280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4988" y="5794375"/>
            <a:ext cx="408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9995" name="Line 11">
            <a:extLst>
              <a:ext uri="{FF2B5EF4-FFF2-40B4-BE49-F238E27FC236}">
                <a16:creationId xmlns:a16="http://schemas.microsoft.com/office/drawing/2014/main" id="{49A5E30F-FF42-CB46-88F8-A9ADAB468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7888" y="5473701"/>
            <a:ext cx="590550" cy="333375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9996" name="Line 12">
            <a:extLst>
              <a:ext uri="{FF2B5EF4-FFF2-40B4-BE49-F238E27FC236}">
                <a16:creationId xmlns:a16="http://schemas.microsoft.com/office/drawing/2014/main" id="{57DE1D96-EDA9-2145-8A23-7090CD9EA9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73313" y="5468939"/>
            <a:ext cx="590550" cy="333375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9997" name="Line 13">
            <a:extLst>
              <a:ext uri="{FF2B5EF4-FFF2-40B4-BE49-F238E27FC236}">
                <a16:creationId xmlns:a16="http://schemas.microsoft.com/office/drawing/2014/main" id="{7103FF9E-8FA0-3E40-8742-7897A86BF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9900" y="5467350"/>
            <a:ext cx="167005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9998" name="Line 14">
            <a:extLst>
              <a:ext uri="{FF2B5EF4-FFF2-40B4-BE49-F238E27FC236}">
                <a16:creationId xmlns:a16="http://schemas.microsoft.com/office/drawing/2014/main" id="{78EEF965-AFAE-4C49-B4EA-FB13EAC357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4288" y="1679576"/>
            <a:ext cx="0" cy="625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9999" name="Line 15">
            <a:extLst>
              <a:ext uri="{FF2B5EF4-FFF2-40B4-BE49-F238E27FC236}">
                <a16:creationId xmlns:a16="http://schemas.microsoft.com/office/drawing/2014/main" id="{F4053791-EE5B-5E4B-92D1-943FF9CA17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6514" y="1982788"/>
            <a:ext cx="841375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00" name="Line 16">
            <a:extLst>
              <a:ext uri="{FF2B5EF4-FFF2-40B4-BE49-F238E27FC236}">
                <a16:creationId xmlns:a16="http://schemas.microsoft.com/office/drawing/2014/main" id="{AF5E6438-2441-3649-9615-6C088447F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4238" y="1984376"/>
            <a:ext cx="590550" cy="3333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01" name="Rectangle 17">
            <a:extLst>
              <a:ext uri="{FF2B5EF4-FFF2-40B4-BE49-F238E27FC236}">
                <a16:creationId xmlns:a16="http://schemas.microsoft.com/office/drawing/2014/main" id="{122E09A5-DF2D-BF44-9404-3EAB648D8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1" y="1565275"/>
            <a:ext cx="93134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 Y(j</a:t>
            </a:r>
            <a:r>
              <a:rPr lang="it-IT" altLang="it-IT" sz="2000">
                <a:latin typeface="Symbol" pitchFamily="2" charset="2"/>
              </a:rPr>
              <a:t>w</a:t>
            </a:r>
            <a:r>
              <a:rPr lang="it-IT" altLang="it-IT" sz="2000"/>
              <a:t>)</a:t>
            </a:r>
          </a:p>
        </p:txBody>
      </p:sp>
      <p:sp>
        <p:nvSpPr>
          <p:cNvPr id="170002" name="Line 18">
            <a:extLst>
              <a:ext uri="{FF2B5EF4-FFF2-40B4-BE49-F238E27FC236}">
                <a16:creationId xmlns:a16="http://schemas.microsoft.com/office/drawing/2014/main" id="{9B0FB070-4EAA-424F-AF31-3D3FE4E70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6250" y="2265364"/>
            <a:ext cx="0" cy="84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03" name="Line 19">
            <a:extLst>
              <a:ext uri="{FF2B5EF4-FFF2-40B4-BE49-F238E27FC236}">
                <a16:creationId xmlns:a16="http://schemas.microsoft.com/office/drawing/2014/main" id="{2F319840-69E6-5342-9D40-CF5EFC2A02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1" y="1981200"/>
            <a:ext cx="842963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04" name="Line 20">
            <a:extLst>
              <a:ext uri="{FF2B5EF4-FFF2-40B4-BE49-F238E27FC236}">
                <a16:creationId xmlns:a16="http://schemas.microsoft.com/office/drawing/2014/main" id="{E8C2A297-5F4A-7D4A-B033-F13B99D516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79663" y="1982789"/>
            <a:ext cx="590550" cy="3333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05" name="Rectangle 21">
            <a:extLst>
              <a:ext uri="{FF2B5EF4-FFF2-40B4-BE49-F238E27FC236}">
                <a16:creationId xmlns:a16="http://schemas.microsoft.com/office/drawing/2014/main" id="{6DF23EDC-6777-E243-ADCE-7329057FE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976313"/>
            <a:ext cx="222625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>
                <a:solidFill>
                  <a:srgbClr val="00CC00"/>
                </a:solidFill>
              </a:rPr>
              <a:t>Tempo continuo</a:t>
            </a:r>
          </a:p>
        </p:txBody>
      </p:sp>
      <p:sp>
        <p:nvSpPr>
          <p:cNvPr id="170006" name="Line 22">
            <a:extLst>
              <a:ext uri="{FF2B5EF4-FFF2-40B4-BE49-F238E27FC236}">
                <a16:creationId xmlns:a16="http://schemas.microsoft.com/office/drawing/2014/main" id="{71D7E8FB-BC51-5E46-99D8-4D359452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9114" y="2309813"/>
            <a:ext cx="4110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70007" name="Group 23">
            <a:extLst>
              <a:ext uri="{FF2B5EF4-FFF2-40B4-BE49-F238E27FC236}">
                <a16:creationId xmlns:a16="http://schemas.microsoft.com/office/drawing/2014/main" id="{29F77AC8-C9ED-8B4D-8D42-3BA2719468CB}"/>
              </a:ext>
            </a:extLst>
          </p:cNvPr>
          <p:cNvGrpSpPr>
            <a:grpSpLocks/>
          </p:cNvGrpSpPr>
          <p:nvPr/>
        </p:nvGrpSpPr>
        <p:grpSpPr bwMode="auto">
          <a:xfrm>
            <a:off x="5375276" y="2243139"/>
            <a:ext cx="735013" cy="711151"/>
            <a:chOff x="2247" y="2806"/>
            <a:chExt cx="295" cy="455"/>
          </a:xfrm>
        </p:grpSpPr>
        <p:sp>
          <p:nvSpPr>
            <p:cNvPr id="170008" name="Rectangle 24">
              <a:extLst>
                <a:ext uri="{FF2B5EF4-FFF2-40B4-BE49-F238E27FC236}">
                  <a16:creationId xmlns:a16="http://schemas.microsoft.com/office/drawing/2014/main" id="{9301ACBA-964F-9542-A0DE-51B61D210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2806"/>
              <a:ext cx="29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1" hangingPunct="1"/>
              <a:r>
                <a:rPr lang="it-IT" altLang="it-IT" sz="2000">
                  <a:latin typeface="Symbol" pitchFamily="2" charset="2"/>
                </a:rPr>
                <a:t>w</a:t>
              </a:r>
              <a:r>
                <a:rPr lang="it-IT" altLang="it-IT" sz="2000" baseline="-25000"/>
                <a:t>C</a:t>
              </a:r>
            </a:p>
          </p:txBody>
        </p:sp>
        <p:sp>
          <p:nvSpPr>
            <p:cNvPr id="170009" name="Rectangle 25">
              <a:extLst>
                <a:ext uri="{FF2B5EF4-FFF2-40B4-BE49-F238E27FC236}">
                  <a16:creationId xmlns:a16="http://schemas.microsoft.com/office/drawing/2014/main" id="{B6A41665-B647-7241-8513-BDC820923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" y="3005"/>
              <a:ext cx="140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1" hangingPunct="1"/>
              <a:r>
                <a:rPr lang="it-IT" altLang="it-IT" sz="2000"/>
                <a:t>2</a:t>
              </a:r>
            </a:p>
          </p:txBody>
        </p:sp>
        <p:sp>
          <p:nvSpPr>
            <p:cNvPr id="170010" name="Line 26">
              <a:extLst>
                <a:ext uri="{FF2B5EF4-FFF2-40B4-BE49-F238E27FC236}">
                  <a16:creationId xmlns:a16="http://schemas.microsoft.com/office/drawing/2014/main" id="{EA14931D-D1B6-3949-94E0-A0299170D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4" y="3054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70011" name="Line 27">
            <a:extLst>
              <a:ext uri="{FF2B5EF4-FFF2-40B4-BE49-F238E27FC236}">
                <a16:creationId xmlns:a16="http://schemas.microsoft.com/office/drawing/2014/main" id="{22E74FB0-83A3-A541-A235-243005191D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4763" y="3276601"/>
            <a:ext cx="0" cy="625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12" name="Line 28">
            <a:extLst>
              <a:ext uri="{FF2B5EF4-FFF2-40B4-BE49-F238E27FC236}">
                <a16:creationId xmlns:a16="http://schemas.microsoft.com/office/drawing/2014/main" id="{107149CD-A883-AF44-938E-EF56589E8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8" y="3854451"/>
            <a:ext cx="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13" name="Rectangle 29">
            <a:extLst>
              <a:ext uri="{FF2B5EF4-FFF2-40B4-BE49-F238E27FC236}">
                <a16:creationId xmlns:a16="http://schemas.microsoft.com/office/drawing/2014/main" id="{2C79B430-9239-3E4B-BAEC-950105BF3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3844926"/>
            <a:ext cx="892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1" hangingPunct="1"/>
            <a:r>
              <a:rPr lang="it-IT" altLang="it-IT">
                <a:latin typeface="Symbol" pitchFamily="2" charset="2"/>
              </a:rPr>
              <a:t>w</a:t>
            </a:r>
            <a:r>
              <a:rPr lang="it-IT" altLang="it-IT" baseline="-25000"/>
              <a:t>C</a:t>
            </a:r>
          </a:p>
        </p:txBody>
      </p:sp>
      <p:sp>
        <p:nvSpPr>
          <p:cNvPr id="170014" name="Line 30">
            <a:extLst>
              <a:ext uri="{FF2B5EF4-FFF2-40B4-BE49-F238E27FC236}">
                <a16:creationId xmlns:a16="http://schemas.microsoft.com/office/drawing/2014/main" id="{C16E0D6F-5C09-C540-9110-D574D8FC7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5401" y="3571875"/>
            <a:ext cx="8429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15" name="Line 31">
            <a:extLst>
              <a:ext uri="{FF2B5EF4-FFF2-40B4-BE49-F238E27FC236}">
                <a16:creationId xmlns:a16="http://schemas.microsoft.com/office/drawing/2014/main" id="{A553AB86-6299-1E45-AEA5-6B5D4F7AC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4713" y="3573464"/>
            <a:ext cx="590550" cy="3333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16" name="Line 32">
            <a:extLst>
              <a:ext uri="{FF2B5EF4-FFF2-40B4-BE49-F238E27FC236}">
                <a16:creationId xmlns:a16="http://schemas.microsoft.com/office/drawing/2014/main" id="{AD6DE20A-747D-2548-BE56-A0C251CD30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0688" y="3570288"/>
            <a:ext cx="8429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17" name="Line 33">
            <a:extLst>
              <a:ext uri="{FF2B5EF4-FFF2-40B4-BE49-F238E27FC236}">
                <a16:creationId xmlns:a16="http://schemas.microsoft.com/office/drawing/2014/main" id="{AF29FE41-EF1E-1D4D-A70F-335A012B59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5850" y="3573464"/>
            <a:ext cx="603250" cy="3333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18" name="Line 34">
            <a:extLst>
              <a:ext uri="{FF2B5EF4-FFF2-40B4-BE49-F238E27FC236}">
                <a16:creationId xmlns:a16="http://schemas.microsoft.com/office/drawing/2014/main" id="{799052C0-0CDB-FB4D-A8C8-B85CE058E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1701" y="3570288"/>
            <a:ext cx="8429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19" name="Line 35">
            <a:extLst>
              <a:ext uri="{FF2B5EF4-FFF2-40B4-BE49-F238E27FC236}">
                <a16:creationId xmlns:a16="http://schemas.microsoft.com/office/drawing/2014/main" id="{227827D9-52CF-BB46-9181-763E94FA28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4663" y="3573464"/>
            <a:ext cx="590550" cy="3333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20" name="Line 36">
            <a:extLst>
              <a:ext uri="{FF2B5EF4-FFF2-40B4-BE49-F238E27FC236}">
                <a16:creationId xmlns:a16="http://schemas.microsoft.com/office/drawing/2014/main" id="{9DF94E97-F9EA-D04F-87C9-06BB42DBF6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6038" y="3573463"/>
            <a:ext cx="8429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21" name="Line 37">
            <a:extLst>
              <a:ext uri="{FF2B5EF4-FFF2-40B4-BE49-F238E27FC236}">
                <a16:creationId xmlns:a16="http://schemas.microsoft.com/office/drawing/2014/main" id="{5056A813-8124-9746-9091-7BFE5971A1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0250" y="3575051"/>
            <a:ext cx="603250" cy="3333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22" name="Line 38">
            <a:extLst>
              <a:ext uri="{FF2B5EF4-FFF2-40B4-BE49-F238E27FC236}">
                <a16:creationId xmlns:a16="http://schemas.microsoft.com/office/drawing/2014/main" id="{1CC6A93C-E62B-BE45-B4C6-A4BAB0A60B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738" y="3765550"/>
            <a:ext cx="247650" cy="1397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23" name="Line 39">
            <a:extLst>
              <a:ext uri="{FF2B5EF4-FFF2-40B4-BE49-F238E27FC236}">
                <a16:creationId xmlns:a16="http://schemas.microsoft.com/office/drawing/2014/main" id="{64B6845F-3242-2843-B1E8-6BBFD4DCFE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20200" y="3570289"/>
            <a:ext cx="590550" cy="3333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24" name="Line 40">
            <a:extLst>
              <a:ext uri="{FF2B5EF4-FFF2-40B4-BE49-F238E27FC236}">
                <a16:creationId xmlns:a16="http://schemas.microsoft.com/office/drawing/2014/main" id="{D61C9862-BAA4-0F4F-BDF3-FD4C7A128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4138" y="3856039"/>
            <a:ext cx="0" cy="84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70025" name="Group 41">
            <a:extLst>
              <a:ext uri="{FF2B5EF4-FFF2-40B4-BE49-F238E27FC236}">
                <a16:creationId xmlns:a16="http://schemas.microsoft.com/office/drawing/2014/main" id="{4C46238C-8E17-F840-A3A2-F773495D837E}"/>
              </a:ext>
            </a:extLst>
          </p:cNvPr>
          <p:cNvGrpSpPr>
            <a:grpSpLocks/>
          </p:cNvGrpSpPr>
          <p:nvPr/>
        </p:nvGrpSpPr>
        <p:grpSpPr bwMode="auto">
          <a:xfrm>
            <a:off x="8637588" y="3200400"/>
            <a:ext cx="887412" cy="628511"/>
            <a:chOff x="3754" y="3531"/>
            <a:chExt cx="410" cy="434"/>
          </a:xfrm>
        </p:grpSpPr>
        <p:grpSp>
          <p:nvGrpSpPr>
            <p:cNvPr id="170026" name="Group 42">
              <a:extLst>
                <a:ext uri="{FF2B5EF4-FFF2-40B4-BE49-F238E27FC236}">
                  <a16:creationId xmlns:a16="http://schemas.microsoft.com/office/drawing/2014/main" id="{9FFFFA74-37AB-F244-B433-82996F4C43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9" y="3531"/>
              <a:ext cx="295" cy="434"/>
              <a:chOff x="3869" y="3531"/>
              <a:chExt cx="295" cy="434"/>
            </a:xfrm>
          </p:grpSpPr>
          <p:sp>
            <p:nvSpPr>
              <p:cNvPr id="170027" name="Rectangle 43">
                <a:extLst>
                  <a:ext uri="{FF2B5EF4-FFF2-40B4-BE49-F238E27FC236}">
                    <a16:creationId xmlns:a16="http://schemas.microsoft.com/office/drawing/2014/main" id="{D519D614-D9EC-3B46-9B20-A993BC763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9" y="3531"/>
                <a:ext cx="295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1" hangingPunct="1"/>
                <a:r>
                  <a:rPr lang="it-IT" altLang="it-IT" sz="1600">
                    <a:latin typeface="Symbol" pitchFamily="2" charset="2"/>
                  </a:rPr>
                  <a:t>w</a:t>
                </a:r>
                <a:r>
                  <a:rPr lang="it-IT" altLang="it-IT" sz="1600" baseline="-25000"/>
                  <a:t>C</a:t>
                </a:r>
              </a:p>
            </p:txBody>
          </p:sp>
          <p:sp>
            <p:nvSpPr>
              <p:cNvPr id="170028" name="Line 44">
                <a:extLst>
                  <a:ext uri="{FF2B5EF4-FFF2-40B4-BE49-F238E27FC236}">
                    <a16:creationId xmlns:a16="http://schemas.microsoft.com/office/drawing/2014/main" id="{BC4C1022-2F6D-464C-95C0-C849622C1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7" y="3776"/>
                <a:ext cx="18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0029" name="Rectangle 45">
                <a:extLst>
                  <a:ext uri="{FF2B5EF4-FFF2-40B4-BE49-F238E27FC236}">
                    <a16:creationId xmlns:a16="http://schemas.microsoft.com/office/drawing/2014/main" id="{00130497-F904-6944-AA25-BD03EAE79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3731"/>
                <a:ext cx="146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1" hangingPunct="1"/>
                <a:r>
                  <a:rPr lang="it-IT" altLang="it-IT" sz="1600"/>
                  <a:t>2</a:t>
                </a:r>
              </a:p>
            </p:txBody>
          </p:sp>
        </p:grpSp>
        <p:sp>
          <p:nvSpPr>
            <p:cNvPr id="170030" name="Rectangle 46">
              <a:extLst>
                <a:ext uri="{FF2B5EF4-FFF2-40B4-BE49-F238E27FC236}">
                  <a16:creationId xmlns:a16="http://schemas.microsoft.com/office/drawing/2014/main" id="{6D4E7CF7-C87D-7C40-9B71-C3F1078C0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" y="3660"/>
              <a:ext cx="14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it-IT" altLang="it-IT" sz="1600"/>
                <a:t>3</a:t>
              </a:r>
            </a:p>
          </p:txBody>
        </p:sp>
      </p:grpSp>
      <p:sp>
        <p:nvSpPr>
          <p:cNvPr id="170031" name="Rectangle 47">
            <a:extLst>
              <a:ext uri="{FF2B5EF4-FFF2-40B4-BE49-F238E27FC236}">
                <a16:creationId xmlns:a16="http://schemas.microsoft.com/office/drawing/2014/main" id="{440E8327-8F54-2C46-BA5A-E93B3DCFD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63813"/>
            <a:ext cx="2139688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>
                <a:solidFill>
                  <a:srgbClr val="00CC00"/>
                </a:solidFill>
              </a:rPr>
              <a:t>Tempo discreto</a:t>
            </a:r>
          </a:p>
        </p:txBody>
      </p:sp>
      <p:sp>
        <p:nvSpPr>
          <p:cNvPr id="170032" name="Line 48">
            <a:extLst>
              <a:ext uri="{FF2B5EF4-FFF2-40B4-BE49-F238E27FC236}">
                <a16:creationId xmlns:a16="http://schemas.microsoft.com/office/drawing/2014/main" id="{1E82A566-920B-C146-8C28-243467B9C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5914" y="3906838"/>
            <a:ext cx="8224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33" name="Line 49">
            <a:extLst>
              <a:ext uri="{FF2B5EF4-FFF2-40B4-BE49-F238E27FC236}">
                <a16:creationId xmlns:a16="http://schemas.microsoft.com/office/drawing/2014/main" id="{140296EE-6A34-9F44-B6CE-D6E7D0D057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1850" y="3849689"/>
            <a:ext cx="0" cy="90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34" name="Line 50">
            <a:extLst>
              <a:ext uri="{FF2B5EF4-FFF2-40B4-BE49-F238E27FC236}">
                <a16:creationId xmlns:a16="http://schemas.microsoft.com/office/drawing/2014/main" id="{1BC64BB7-481B-5E40-8D88-649C8B31D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2338" y="3854451"/>
            <a:ext cx="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70055" name="Group 71">
            <a:extLst>
              <a:ext uri="{FF2B5EF4-FFF2-40B4-BE49-F238E27FC236}">
                <a16:creationId xmlns:a16="http://schemas.microsoft.com/office/drawing/2014/main" id="{8A179C7C-0EA4-0144-94B5-2C2DF7835164}"/>
              </a:ext>
            </a:extLst>
          </p:cNvPr>
          <p:cNvGrpSpPr>
            <a:grpSpLocks/>
          </p:cNvGrpSpPr>
          <p:nvPr/>
        </p:nvGrpSpPr>
        <p:grpSpPr bwMode="auto">
          <a:xfrm>
            <a:off x="1636713" y="3200401"/>
            <a:ext cx="1155700" cy="711200"/>
            <a:chOff x="311" y="2246"/>
            <a:chExt cx="728" cy="448"/>
          </a:xfrm>
        </p:grpSpPr>
        <p:sp>
          <p:nvSpPr>
            <p:cNvPr id="170036" name="Rectangle 52">
              <a:extLst>
                <a:ext uri="{FF2B5EF4-FFF2-40B4-BE49-F238E27FC236}">
                  <a16:creationId xmlns:a16="http://schemas.microsoft.com/office/drawing/2014/main" id="{C83081E9-535A-2443-B360-F312A7C39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246"/>
              <a:ext cx="5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1" hangingPunct="1"/>
              <a:r>
                <a:rPr lang="it-IT" altLang="it-IT">
                  <a:latin typeface="Symbol" pitchFamily="2" charset="2"/>
                </a:rPr>
                <a:t>w</a:t>
              </a:r>
              <a:r>
                <a:rPr lang="it-IT" altLang="it-IT" baseline="-25000"/>
                <a:t>C</a:t>
              </a:r>
            </a:p>
          </p:txBody>
        </p:sp>
        <p:sp>
          <p:nvSpPr>
            <p:cNvPr id="170037" name="Rectangle 53">
              <a:extLst>
                <a:ext uri="{FF2B5EF4-FFF2-40B4-BE49-F238E27FC236}">
                  <a16:creationId xmlns:a16="http://schemas.microsoft.com/office/drawing/2014/main" id="{F52834B0-80B9-2F4D-A689-636CD8676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2461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1" hangingPunct="1"/>
              <a:r>
                <a:rPr lang="it-IT" altLang="it-IT"/>
                <a:t>2</a:t>
              </a:r>
            </a:p>
          </p:txBody>
        </p:sp>
        <p:sp>
          <p:nvSpPr>
            <p:cNvPr id="170038" name="Rectangle 54">
              <a:extLst>
                <a:ext uri="{FF2B5EF4-FFF2-40B4-BE49-F238E27FC236}">
                  <a16:creationId xmlns:a16="http://schemas.microsoft.com/office/drawing/2014/main" id="{B791A486-195A-5645-9704-C46C7A676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" y="2362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it-IT" altLang="it-IT"/>
                <a:t>-</a:t>
              </a:r>
            </a:p>
          </p:txBody>
        </p:sp>
        <p:sp>
          <p:nvSpPr>
            <p:cNvPr id="170039" name="Line 55">
              <a:extLst>
                <a:ext uri="{FF2B5EF4-FFF2-40B4-BE49-F238E27FC236}">
                  <a16:creationId xmlns:a16="http://schemas.microsoft.com/office/drawing/2014/main" id="{95C14A15-5F9B-7747-A6F1-B95C5CAD2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" y="2505"/>
              <a:ext cx="3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70040" name="Group 56">
            <a:extLst>
              <a:ext uri="{FF2B5EF4-FFF2-40B4-BE49-F238E27FC236}">
                <a16:creationId xmlns:a16="http://schemas.microsoft.com/office/drawing/2014/main" id="{E819E9F3-6176-374F-9ADA-9868FA90418F}"/>
              </a:ext>
            </a:extLst>
          </p:cNvPr>
          <p:cNvGrpSpPr>
            <a:grpSpLocks/>
          </p:cNvGrpSpPr>
          <p:nvPr/>
        </p:nvGrpSpPr>
        <p:grpSpPr bwMode="auto">
          <a:xfrm>
            <a:off x="5308600" y="3248026"/>
            <a:ext cx="711200" cy="641214"/>
            <a:chOff x="2242" y="3544"/>
            <a:chExt cx="295" cy="422"/>
          </a:xfrm>
        </p:grpSpPr>
        <p:sp>
          <p:nvSpPr>
            <p:cNvPr id="170041" name="Rectangle 57">
              <a:extLst>
                <a:ext uri="{FF2B5EF4-FFF2-40B4-BE49-F238E27FC236}">
                  <a16:creationId xmlns:a16="http://schemas.microsoft.com/office/drawing/2014/main" id="{1B18527A-2500-DD49-A1B3-C9760305D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3544"/>
              <a:ext cx="295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1" hangingPunct="1"/>
              <a:r>
                <a:rPr lang="it-IT" altLang="it-IT" sz="1600">
                  <a:latin typeface="Symbol" pitchFamily="2" charset="2"/>
                </a:rPr>
                <a:t>w</a:t>
              </a:r>
              <a:r>
                <a:rPr lang="it-IT" altLang="it-IT" sz="1600" baseline="-25000"/>
                <a:t>C</a:t>
              </a:r>
            </a:p>
          </p:txBody>
        </p:sp>
        <p:sp>
          <p:nvSpPr>
            <p:cNvPr id="170042" name="Rectangle 58">
              <a:extLst>
                <a:ext uri="{FF2B5EF4-FFF2-40B4-BE49-F238E27FC236}">
                  <a16:creationId xmlns:a16="http://schemas.microsoft.com/office/drawing/2014/main" id="{DB55C843-615E-524A-A12C-3B1A9AA45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3743"/>
              <a:ext cx="131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1" hangingPunct="1"/>
              <a:r>
                <a:rPr lang="it-IT" altLang="it-IT" sz="1600"/>
                <a:t>2</a:t>
              </a:r>
            </a:p>
          </p:txBody>
        </p:sp>
        <p:sp>
          <p:nvSpPr>
            <p:cNvPr id="170043" name="Line 59">
              <a:extLst>
                <a:ext uri="{FF2B5EF4-FFF2-40B4-BE49-F238E27FC236}">
                  <a16:creationId xmlns:a16="http://schemas.microsoft.com/office/drawing/2014/main" id="{06F69352-248D-4145-9E50-0DA375C14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4" y="3786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aphicFrame>
        <p:nvGraphicFramePr>
          <p:cNvPr id="170044" name="Object 60">
            <a:extLst>
              <a:ext uri="{FF2B5EF4-FFF2-40B4-BE49-F238E27FC236}">
                <a16:creationId xmlns:a16="http://schemas.microsoft.com/office/drawing/2014/main" id="{2EEB131E-D961-7E4A-82FF-A1E285E495C9}"/>
              </a:ext>
            </a:extLst>
          </p:cNvPr>
          <p:cNvGraphicFramePr>
            <a:graphicFrameLocks/>
          </p:cNvGraphicFramePr>
          <p:nvPr/>
        </p:nvGraphicFramePr>
        <p:xfrm>
          <a:off x="7839076" y="5470526"/>
          <a:ext cx="157321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Equation" r:id="rId3" imgW="9080500" imgH="3975100" progId="Equation.DSMT4">
                  <p:embed/>
                </p:oleObj>
              </mc:Choice>
              <mc:Fallback>
                <p:oleObj name="Equation" r:id="rId3" imgW="9080500" imgH="3975100" progId="Equation.DSMT4">
                  <p:embed/>
                  <p:pic>
                    <p:nvPicPr>
                      <p:cNvPr id="170044" name="Object 60">
                        <a:extLst>
                          <a:ext uri="{FF2B5EF4-FFF2-40B4-BE49-F238E27FC236}">
                            <a16:creationId xmlns:a16="http://schemas.microsoft.com/office/drawing/2014/main" id="{2EEB131E-D961-7E4A-82FF-A1E285E495C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9076" y="5470526"/>
                        <a:ext cx="1573213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45" name="Text Box 61">
            <a:extLst>
              <a:ext uri="{FF2B5EF4-FFF2-40B4-BE49-F238E27FC236}">
                <a16:creationId xmlns:a16="http://schemas.microsoft.com/office/drawing/2014/main" id="{F38FD313-9D0A-DE4B-9F91-30C481C3E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763" y="2895600"/>
            <a:ext cx="351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it-IT" altLang="it-IT" sz="2000">
                <a:solidFill>
                  <a:srgbClr val="33CC33"/>
                </a:solidFill>
              </a:rPr>
              <a:t>Dopo il campionamento...</a:t>
            </a:r>
          </a:p>
        </p:txBody>
      </p:sp>
      <p:sp>
        <p:nvSpPr>
          <p:cNvPr id="170046" name="Text Box 62">
            <a:extLst>
              <a:ext uri="{FF2B5EF4-FFF2-40B4-BE49-F238E27FC236}">
                <a16:creationId xmlns:a16="http://schemas.microsoft.com/office/drawing/2014/main" id="{60E040F9-D72C-5746-9BD3-16A2748C1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4765675"/>
            <a:ext cx="17251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it-IT" altLang="it-IT" sz="2000">
                <a:solidFill>
                  <a:srgbClr val="00CC00"/>
                </a:solidFill>
              </a:rPr>
              <a:t>Filtro Ideale</a:t>
            </a:r>
          </a:p>
        </p:txBody>
      </p:sp>
      <p:sp>
        <p:nvSpPr>
          <p:cNvPr id="170047" name="Freeform 63">
            <a:extLst>
              <a:ext uri="{FF2B5EF4-FFF2-40B4-BE49-F238E27FC236}">
                <a16:creationId xmlns:a16="http://schemas.microsoft.com/office/drawing/2014/main" id="{F09DBF47-697F-C64C-A74B-226D89C7623C}"/>
              </a:ext>
            </a:extLst>
          </p:cNvPr>
          <p:cNvSpPr>
            <a:spLocks/>
          </p:cNvSpPr>
          <p:nvPr/>
        </p:nvSpPr>
        <p:spPr bwMode="auto">
          <a:xfrm>
            <a:off x="3784600" y="4516438"/>
            <a:ext cx="2133600" cy="228600"/>
          </a:xfrm>
          <a:custGeom>
            <a:avLst/>
            <a:gdLst>
              <a:gd name="T0" fmla="*/ 0 w 1008"/>
              <a:gd name="T1" fmla="*/ 0 h 192"/>
              <a:gd name="T2" fmla="*/ 768 w 1008"/>
              <a:gd name="T3" fmla="*/ 0 h 192"/>
              <a:gd name="T4" fmla="*/ 768 w 1008"/>
              <a:gd name="T5" fmla="*/ 192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0"/>
                </a:moveTo>
                <a:lnTo>
                  <a:pt x="768" y="0"/>
                </a:lnTo>
                <a:lnTo>
                  <a:pt x="768" y="192"/>
                </a:lnTo>
                <a:lnTo>
                  <a:pt x="1008" y="192"/>
                </a:lnTo>
              </a:path>
            </a:pathLst>
          </a:custGeom>
          <a:noFill/>
          <a:ln w="1270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48" name="Freeform 64">
            <a:extLst>
              <a:ext uri="{FF2B5EF4-FFF2-40B4-BE49-F238E27FC236}">
                <a16:creationId xmlns:a16="http://schemas.microsoft.com/office/drawing/2014/main" id="{56F96970-A2F2-9B4E-8E15-D6EF2281F8A6}"/>
              </a:ext>
            </a:extLst>
          </p:cNvPr>
          <p:cNvSpPr>
            <a:spLocks/>
          </p:cNvSpPr>
          <p:nvPr/>
        </p:nvSpPr>
        <p:spPr bwMode="auto">
          <a:xfrm flipH="1">
            <a:off x="1689100" y="4511675"/>
            <a:ext cx="2133600" cy="228600"/>
          </a:xfrm>
          <a:custGeom>
            <a:avLst/>
            <a:gdLst>
              <a:gd name="T0" fmla="*/ 0 w 1008"/>
              <a:gd name="T1" fmla="*/ 0 h 192"/>
              <a:gd name="T2" fmla="*/ 768 w 1008"/>
              <a:gd name="T3" fmla="*/ 0 h 192"/>
              <a:gd name="T4" fmla="*/ 768 w 1008"/>
              <a:gd name="T5" fmla="*/ 192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0"/>
                </a:moveTo>
                <a:lnTo>
                  <a:pt x="768" y="0"/>
                </a:lnTo>
                <a:lnTo>
                  <a:pt x="768" y="192"/>
                </a:lnTo>
                <a:lnTo>
                  <a:pt x="1008" y="192"/>
                </a:lnTo>
              </a:path>
            </a:pathLst>
          </a:custGeom>
          <a:noFill/>
          <a:ln w="1270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49" name="Line 65">
            <a:extLst>
              <a:ext uri="{FF2B5EF4-FFF2-40B4-BE49-F238E27FC236}">
                <a16:creationId xmlns:a16="http://schemas.microsoft.com/office/drawing/2014/main" id="{F9A6132D-AB02-CA46-955E-AF3DC2E38A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1965325"/>
            <a:ext cx="0" cy="38862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50" name="Line 66">
            <a:extLst>
              <a:ext uri="{FF2B5EF4-FFF2-40B4-BE49-F238E27FC236}">
                <a16:creationId xmlns:a16="http://schemas.microsoft.com/office/drawing/2014/main" id="{067125A1-E279-554D-A7DD-78667ABE68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1965325"/>
            <a:ext cx="0" cy="38862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51" name="Text Box 67">
            <a:extLst>
              <a:ext uri="{FF2B5EF4-FFF2-40B4-BE49-F238E27FC236}">
                <a16:creationId xmlns:a16="http://schemas.microsoft.com/office/drawing/2014/main" id="{14E91200-C9B2-804D-A17E-6C9BFC3CF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7163" y="609600"/>
            <a:ext cx="15504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>
                <a:solidFill>
                  <a:schemeClr val="tx2"/>
                </a:solidFill>
              </a:rPr>
              <a:t>(Shannon)</a:t>
            </a:r>
            <a:endParaRPr lang="en-GB" altLang="it-IT" sz="2000">
              <a:solidFill>
                <a:schemeClr val="tx2"/>
              </a:solidFill>
            </a:endParaRPr>
          </a:p>
        </p:txBody>
      </p:sp>
      <p:sp>
        <p:nvSpPr>
          <p:cNvPr id="170052" name="Rectangle 68">
            <a:extLst>
              <a:ext uri="{FF2B5EF4-FFF2-40B4-BE49-F238E27FC236}">
                <a16:creationId xmlns:a16="http://schemas.microsoft.com/office/drawing/2014/main" id="{2E1766D3-1916-6E48-B150-55097102F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639" y="1812925"/>
            <a:ext cx="401872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si può ricostruire y(t) da y</a:t>
            </a:r>
            <a:r>
              <a:rPr lang="it-IT" altLang="it-IT" sz="2000" baseline="30000"/>
              <a:t>*</a:t>
            </a:r>
            <a:r>
              <a:rPr lang="it-IT" altLang="it-IT" sz="2000"/>
              <a:t>(t)</a:t>
            </a:r>
          </a:p>
        </p:txBody>
      </p:sp>
      <p:sp>
        <p:nvSpPr>
          <p:cNvPr id="170053" name="Rectangle 69">
            <a:extLst>
              <a:ext uri="{FF2B5EF4-FFF2-40B4-BE49-F238E27FC236}">
                <a16:creationId xmlns:a16="http://schemas.microsoft.com/office/drawing/2014/main" id="{862439DA-11D6-2640-A879-814022ED8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3" y="1160463"/>
            <a:ext cx="325089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Se |Y(j</a:t>
            </a:r>
            <a:r>
              <a:rPr lang="it-IT" altLang="it-IT" sz="2000">
                <a:latin typeface="Symbol" pitchFamily="2" charset="2"/>
              </a:rPr>
              <a:t>w</a:t>
            </a:r>
            <a:r>
              <a:rPr lang="it-IT" altLang="it-IT" sz="2000"/>
              <a:t>)|=0  </a:t>
            </a:r>
            <a:r>
              <a:rPr lang="it-IT" altLang="it-IT" sz="2000">
                <a:latin typeface="Symbol" pitchFamily="2" charset="2"/>
              </a:rPr>
              <a:t>"w</a:t>
            </a:r>
            <a:r>
              <a:rPr lang="it-IT" altLang="it-IT" sz="2000"/>
              <a:t>&gt;</a:t>
            </a:r>
            <a:r>
              <a:rPr lang="it-IT" altLang="it-IT" sz="2000">
                <a:latin typeface="Symbol" pitchFamily="2" charset="2"/>
              </a:rPr>
              <a:t>w</a:t>
            </a:r>
            <a:r>
              <a:rPr lang="it-IT" altLang="it-IT" sz="2000" baseline="-25000"/>
              <a:t>H</a:t>
            </a:r>
            <a:r>
              <a:rPr lang="it-IT" altLang="it-IT" sz="2000"/>
              <a:t>  e</a:t>
            </a:r>
          </a:p>
        </p:txBody>
      </p:sp>
      <p:graphicFrame>
        <p:nvGraphicFramePr>
          <p:cNvPr id="170054" name="Object 70">
            <a:extLst>
              <a:ext uri="{FF2B5EF4-FFF2-40B4-BE49-F238E27FC236}">
                <a16:creationId xmlns:a16="http://schemas.microsoft.com/office/drawing/2014/main" id="{71AC3FA9-60C4-6840-9341-22EC04648BEB}"/>
              </a:ext>
            </a:extLst>
          </p:cNvPr>
          <p:cNvGraphicFramePr>
            <a:graphicFrameLocks/>
          </p:cNvGraphicFramePr>
          <p:nvPr/>
        </p:nvGraphicFramePr>
        <p:xfrm>
          <a:off x="8656639" y="990601"/>
          <a:ext cx="18573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Equation" r:id="rId5" imgW="42710100" imgH="18427700" progId="Equation.DSMT4">
                  <p:embed/>
                </p:oleObj>
              </mc:Choice>
              <mc:Fallback>
                <p:oleObj name="Equation" r:id="rId5" imgW="42710100" imgH="18427700" progId="Equation.DSMT4">
                  <p:embed/>
                  <p:pic>
                    <p:nvPicPr>
                      <p:cNvPr id="170054" name="Object 70">
                        <a:extLst>
                          <a:ext uri="{FF2B5EF4-FFF2-40B4-BE49-F238E27FC236}">
                            <a16:creationId xmlns:a16="http://schemas.microsoft.com/office/drawing/2014/main" id="{71AC3FA9-60C4-6840-9341-22EC04648BE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6639" y="990601"/>
                        <a:ext cx="185737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348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39" name="Rectangle 131">
            <a:extLst>
              <a:ext uri="{FF2B5EF4-FFF2-40B4-BE49-F238E27FC236}">
                <a16:creationId xmlns:a16="http://schemas.microsoft.com/office/drawing/2014/main" id="{2CF78292-F25D-B840-8C0F-35A820A62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143833"/>
            <a:ext cx="9378950" cy="556885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it-IT" altLang="it-IT"/>
              <a:t>Cosa accade con Fc troppo bassa</a:t>
            </a:r>
          </a:p>
        </p:txBody>
      </p:sp>
      <p:sp>
        <p:nvSpPr>
          <p:cNvPr id="171140" name="Rectangle 132">
            <a:extLst>
              <a:ext uri="{FF2B5EF4-FFF2-40B4-BE49-F238E27FC236}">
                <a16:creationId xmlns:a16="http://schemas.microsoft.com/office/drawing/2014/main" id="{BEB95B77-7780-1847-BC9C-1D0AA2412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1" y="831850"/>
            <a:ext cx="191558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Altrimenti, se</a:t>
            </a:r>
          </a:p>
        </p:txBody>
      </p:sp>
      <p:graphicFrame>
        <p:nvGraphicFramePr>
          <p:cNvPr id="171141" name="Object 133">
            <a:extLst>
              <a:ext uri="{FF2B5EF4-FFF2-40B4-BE49-F238E27FC236}">
                <a16:creationId xmlns:a16="http://schemas.microsoft.com/office/drawing/2014/main" id="{01E4FD5A-90D5-8F4F-89B6-FFBED3E9CFDA}"/>
              </a:ext>
            </a:extLst>
          </p:cNvPr>
          <p:cNvGraphicFramePr>
            <a:graphicFrameLocks/>
          </p:cNvGraphicFramePr>
          <p:nvPr/>
        </p:nvGraphicFramePr>
        <p:xfrm>
          <a:off x="3000375" y="709614"/>
          <a:ext cx="106203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Equation" r:id="rId3" imgW="6096000" imgH="3975100" progId="Equation.DSMT4">
                  <p:embed/>
                </p:oleObj>
              </mc:Choice>
              <mc:Fallback>
                <p:oleObj name="Equation" r:id="rId3" imgW="6096000" imgH="3975100" progId="Equation.DSMT4">
                  <p:embed/>
                  <p:pic>
                    <p:nvPicPr>
                      <p:cNvPr id="171141" name="Object 133">
                        <a:extLst>
                          <a:ext uri="{FF2B5EF4-FFF2-40B4-BE49-F238E27FC236}">
                            <a16:creationId xmlns:a16="http://schemas.microsoft.com/office/drawing/2014/main" id="{01E4FD5A-90D5-8F4F-89B6-FFBED3E9CFD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709614"/>
                        <a:ext cx="1062038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142" name="Line 134">
            <a:extLst>
              <a:ext uri="{FF2B5EF4-FFF2-40B4-BE49-F238E27FC236}">
                <a16:creationId xmlns:a16="http://schemas.microsoft.com/office/drawing/2014/main" id="{16537DB7-046B-1942-B023-7680CE6E06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0900" y="1709738"/>
            <a:ext cx="0" cy="101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1143" name="Line 135">
            <a:extLst>
              <a:ext uri="{FF2B5EF4-FFF2-40B4-BE49-F238E27FC236}">
                <a16:creationId xmlns:a16="http://schemas.microsoft.com/office/drawing/2014/main" id="{4E683844-35B9-DE4A-9694-C09A8146E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670176"/>
            <a:ext cx="0" cy="136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1144" name="Line 136">
            <a:extLst>
              <a:ext uri="{FF2B5EF4-FFF2-40B4-BE49-F238E27FC236}">
                <a16:creationId xmlns:a16="http://schemas.microsoft.com/office/drawing/2014/main" id="{55B40E6C-0017-3F46-ADBB-83AC0B4DF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4901" y="2189163"/>
            <a:ext cx="842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1145" name="Line 137">
            <a:extLst>
              <a:ext uri="{FF2B5EF4-FFF2-40B4-BE49-F238E27FC236}">
                <a16:creationId xmlns:a16="http://schemas.microsoft.com/office/drawing/2014/main" id="{A21379A7-C916-9D46-B536-DA49461A50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4213" y="2193925"/>
            <a:ext cx="590550" cy="541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1146" name="Line 138">
            <a:extLst>
              <a:ext uri="{FF2B5EF4-FFF2-40B4-BE49-F238E27FC236}">
                <a16:creationId xmlns:a16="http://schemas.microsoft.com/office/drawing/2014/main" id="{8BEEEA31-F4E0-AF42-B598-712DC85F60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10588" y="2185988"/>
            <a:ext cx="842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1147" name="Line 139">
            <a:extLst>
              <a:ext uri="{FF2B5EF4-FFF2-40B4-BE49-F238E27FC236}">
                <a16:creationId xmlns:a16="http://schemas.microsoft.com/office/drawing/2014/main" id="{375AB307-69F5-CC47-AF72-E3B4BDC076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18450" y="2190751"/>
            <a:ext cx="59055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1148" name="Line 140">
            <a:extLst>
              <a:ext uri="{FF2B5EF4-FFF2-40B4-BE49-F238E27FC236}">
                <a16:creationId xmlns:a16="http://schemas.microsoft.com/office/drawing/2014/main" id="{D7FA1814-0D61-1C49-BED4-EE5F461A2C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3414" y="2733675"/>
            <a:ext cx="8224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1150" name="Rectangle 142">
            <a:extLst>
              <a:ext uri="{FF2B5EF4-FFF2-40B4-BE49-F238E27FC236}">
                <a16:creationId xmlns:a16="http://schemas.microsoft.com/office/drawing/2014/main" id="{F0722172-D230-4C41-B2C9-F9114C16F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51" y="2686050"/>
            <a:ext cx="65881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1" hangingPunct="1"/>
            <a:r>
              <a:rPr lang="it-IT" altLang="it-IT" sz="2000">
                <a:latin typeface="Symbol" pitchFamily="2" charset="2"/>
              </a:rPr>
              <a:t>w</a:t>
            </a:r>
            <a:r>
              <a:rPr lang="it-IT" altLang="it-IT" sz="2000" baseline="-25000"/>
              <a:t>C</a:t>
            </a:r>
          </a:p>
        </p:txBody>
      </p:sp>
      <p:sp>
        <p:nvSpPr>
          <p:cNvPr id="171151" name="Rectangle 143">
            <a:extLst>
              <a:ext uri="{FF2B5EF4-FFF2-40B4-BE49-F238E27FC236}">
                <a16:creationId xmlns:a16="http://schemas.microsoft.com/office/drawing/2014/main" id="{40D24E5F-CCBF-8C43-97C1-7D9BEA830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304" y="3067050"/>
            <a:ext cx="349456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1" hangingPunct="1"/>
            <a:r>
              <a:rPr lang="it-IT" altLang="it-IT" sz="2000"/>
              <a:t>2</a:t>
            </a:r>
          </a:p>
        </p:txBody>
      </p:sp>
      <p:sp>
        <p:nvSpPr>
          <p:cNvPr id="171152" name="Line 144">
            <a:extLst>
              <a:ext uri="{FF2B5EF4-FFF2-40B4-BE49-F238E27FC236}">
                <a16:creationId xmlns:a16="http://schemas.microsoft.com/office/drawing/2014/main" id="{9A6DD193-58E6-8F43-96B5-E444EF142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1" y="3116263"/>
            <a:ext cx="525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1153" name="Line 145">
            <a:extLst>
              <a:ext uri="{FF2B5EF4-FFF2-40B4-BE49-F238E27FC236}">
                <a16:creationId xmlns:a16="http://schemas.microsoft.com/office/drawing/2014/main" id="{F4A71F88-F086-D844-ABDB-0593A1223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801" y="2185988"/>
            <a:ext cx="842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1154" name="Line 146">
            <a:extLst>
              <a:ext uri="{FF2B5EF4-FFF2-40B4-BE49-F238E27FC236}">
                <a16:creationId xmlns:a16="http://schemas.microsoft.com/office/drawing/2014/main" id="{1BB38F86-6620-4F4D-92E8-AD9CBEF78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8763" y="2190751"/>
            <a:ext cx="59055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1155" name="Line 147">
            <a:extLst>
              <a:ext uri="{FF2B5EF4-FFF2-40B4-BE49-F238E27FC236}">
                <a16:creationId xmlns:a16="http://schemas.microsoft.com/office/drawing/2014/main" id="{55714658-5166-5249-8AB1-4FBD0120DB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0138" y="2190750"/>
            <a:ext cx="842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1156" name="Line 148">
            <a:extLst>
              <a:ext uri="{FF2B5EF4-FFF2-40B4-BE49-F238E27FC236}">
                <a16:creationId xmlns:a16="http://schemas.microsoft.com/office/drawing/2014/main" id="{14875F9B-5774-4F44-ADB1-E79D04A90F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1650" y="2193925"/>
            <a:ext cx="603250" cy="554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1157" name="Line 149">
            <a:extLst>
              <a:ext uri="{FF2B5EF4-FFF2-40B4-BE49-F238E27FC236}">
                <a16:creationId xmlns:a16="http://schemas.microsoft.com/office/drawing/2014/main" id="{324C87BB-EF29-AF45-BA20-C4C613D81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1701" y="2185988"/>
            <a:ext cx="842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1158" name="Line 150">
            <a:extLst>
              <a:ext uri="{FF2B5EF4-FFF2-40B4-BE49-F238E27FC236}">
                <a16:creationId xmlns:a16="http://schemas.microsoft.com/office/drawing/2014/main" id="{0E706F5F-A589-484C-ABDA-1E38712EE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4663" y="2190751"/>
            <a:ext cx="590550" cy="54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1159" name="Line 151">
            <a:extLst>
              <a:ext uri="{FF2B5EF4-FFF2-40B4-BE49-F238E27FC236}">
                <a16:creationId xmlns:a16="http://schemas.microsoft.com/office/drawing/2014/main" id="{4367C18B-21DC-B246-B759-FED768C30F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6038" y="2190750"/>
            <a:ext cx="842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1160" name="Line 152">
            <a:extLst>
              <a:ext uri="{FF2B5EF4-FFF2-40B4-BE49-F238E27FC236}">
                <a16:creationId xmlns:a16="http://schemas.microsoft.com/office/drawing/2014/main" id="{8E4C3379-6B1B-1347-B071-F82C73DA6E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57550" y="2193925"/>
            <a:ext cx="603250" cy="554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1175" name="Text Box 167">
            <a:extLst>
              <a:ext uri="{FF2B5EF4-FFF2-40B4-BE49-F238E27FC236}">
                <a16:creationId xmlns:a16="http://schemas.microsoft.com/office/drawing/2014/main" id="{B7F044EF-2918-2B4B-B34B-2B2752808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1" y="5646738"/>
            <a:ext cx="610295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it-IT" altLang="it-IT" sz="2000">
                <a:solidFill>
                  <a:srgbClr val="0000FF"/>
                </a:solidFill>
              </a:rPr>
              <a:t>I singoli lobi, sommandosi, si modificano,</a:t>
            </a:r>
            <a:br>
              <a:rPr lang="it-IT" altLang="it-IT" sz="2000">
                <a:solidFill>
                  <a:srgbClr val="0000FF"/>
                </a:solidFill>
              </a:rPr>
            </a:br>
            <a:r>
              <a:rPr lang="it-IT" altLang="it-IT" sz="2000">
                <a:solidFill>
                  <a:srgbClr val="0000FF"/>
                </a:solidFill>
              </a:rPr>
              <a:t>quindi non si può più isolare quello principale.</a:t>
            </a:r>
          </a:p>
        </p:txBody>
      </p:sp>
      <p:grpSp>
        <p:nvGrpSpPr>
          <p:cNvPr id="171178" name="Group 170">
            <a:extLst>
              <a:ext uri="{FF2B5EF4-FFF2-40B4-BE49-F238E27FC236}">
                <a16:creationId xmlns:a16="http://schemas.microsoft.com/office/drawing/2014/main" id="{2A85AE40-F642-9D47-BB97-A9C363FE14A3}"/>
              </a:ext>
            </a:extLst>
          </p:cNvPr>
          <p:cNvGrpSpPr>
            <a:grpSpLocks/>
          </p:cNvGrpSpPr>
          <p:nvPr/>
        </p:nvGrpSpPr>
        <p:grpSpPr bwMode="auto">
          <a:xfrm>
            <a:off x="2463801" y="3644902"/>
            <a:ext cx="7059613" cy="1933799"/>
            <a:chOff x="832" y="1889"/>
            <a:chExt cx="4447" cy="569"/>
          </a:xfrm>
        </p:grpSpPr>
        <p:sp>
          <p:nvSpPr>
            <p:cNvPr id="171161" name="Line 153">
              <a:extLst>
                <a:ext uri="{FF2B5EF4-FFF2-40B4-BE49-F238E27FC236}">
                  <a16:creationId xmlns:a16="http://schemas.microsoft.com/office/drawing/2014/main" id="{BF9464D2-4F04-8F45-8AEC-C9ED260C25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6" y="1889"/>
              <a:ext cx="0" cy="3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162" name="Line 154">
              <a:extLst>
                <a:ext uri="{FF2B5EF4-FFF2-40B4-BE49-F238E27FC236}">
                  <a16:creationId xmlns:a16="http://schemas.microsoft.com/office/drawing/2014/main" id="{0086C123-BDEE-5147-A81A-25B6E036D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7" y="2192"/>
              <a:ext cx="18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163" name="Line 155">
              <a:extLst>
                <a:ext uri="{FF2B5EF4-FFF2-40B4-BE49-F238E27FC236}">
                  <a16:creationId xmlns:a16="http://schemas.microsoft.com/office/drawing/2014/main" id="{98DD6807-F430-3046-9CD5-1224CEF7B7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2" y="2188"/>
              <a:ext cx="18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164" name="Line 156">
              <a:extLst>
                <a:ext uri="{FF2B5EF4-FFF2-40B4-BE49-F238E27FC236}">
                  <a16:creationId xmlns:a16="http://schemas.microsoft.com/office/drawing/2014/main" id="{24D0B9B8-B3A8-B340-AFC9-24AC2493B0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8" y="2074"/>
              <a:ext cx="531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165" name="Line 157">
              <a:extLst>
                <a:ext uri="{FF2B5EF4-FFF2-40B4-BE49-F238E27FC236}">
                  <a16:creationId xmlns:a16="http://schemas.microsoft.com/office/drawing/2014/main" id="{A6564EB1-BBB8-6540-870C-F1BFA3F02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9" y="2075"/>
              <a:ext cx="196" cy="11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166" name="Line 158">
              <a:extLst>
                <a:ext uri="{FF2B5EF4-FFF2-40B4-BE49-F238E27FC236}">
                  <a16:creationId xmlns:a16="http://schemas.microsoft.com/office/drawing/2014/main" id="{54CC9763-0D91-9B47-981C-D7EAB577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9" y="2075"/>
              <a:ext cx="531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167" name="Line 159">
              <a:extLst>
                <a:ext uri="{FF2B5EF4-FFF2-40B4-BE49-F238E27FC236}">
                  <a16:creationId xmlns:a16="http://schemas.microsoft.com/office/drawing/2014/main" id="{D977689C-73F9-E84D-AD01-33CC5B682F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8" y="2077"/>
              <a:ext cx="204" cy="115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168" name="Rectangle 160">
              <a:extLst>
                <a:ext uri="{FF2B5EF4-FFF2-40B4-BE49-F238E27FC236}">
                  <a16:creationId xmlns:a16="http://schemas.microsoft.com/office/drawing/2014/main" id="{794C5509-E7C0-F74B-91F3-2E8F86F19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2039"/>
              <a:ext cx="1838" cy="2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169" name="Line 161">
              <a:extLst>
                <a:ext uri="{FF2B5EF4-FFF2-40B4-BE49-F238E27FC236}">
                  <a16:creationId xmlns:a16="http://schemas.microsoft.com/office/drawing/2014/main" id="{F6DC4B7D-1DB2-214B-B5BE-A36922DF04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0" y="2187"/>
              <a:ext cx="0" cy="10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170" name="Line 162">
              <a:extLst>
                <a:ext uri="{FF2B5EF4-FFF2-40B4-BE49-F238E27FC236}">
                  <a16:creationId xmlns:a16="http://schemas.microsoft.com/office/drawing/2014/main" id="{5C77B52D-E85D-7F4E-85BB-14589D3644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0" y="2183"/>
              <a:ext cx="0" cy="10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171" name="Line 163">
              <a:extLst>
                <a:ext uri="{FF2B5EF4-FFF2-40B4-BE49-F238E27FC236}">
                  <a16:creationId xmlns:a16="http://schemas.microsoft.com/office/drawing/2014/main" id="{0E2188AA-FEE8-3940-B47A-F9EA43590E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1" y="2030"/>
              <a:ext cx="662" cy="6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172" name="Rectangle 164">
              <a:extLst>
                <a:ext uri="{FF2B5EF4-FFF2-40B4-BE49-F238E27FC236}">
                  <a16:creationId xmlns:a16="http://schemas.microsoft.com/office/drawing/2014/main" id="{6BDBB85C-66AE-174C-BA0C-502095C05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" y="1919"/>
              <a:ext cx="493" cy="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it-IT" altLang="it-IT" sz="2000"/>
                <a:t>filtro</a:t>
              </a:r>
            </a:p>
          </p:txBody>
        </p:sp>
        <p:sp>
          <p:nvSpPr>
            <p:cNvPr id="171173" name="Rectangle 165">
              <a:extLst>
                <a:ext uri="{FF2B5EF4-FFF2-40B4-BE49-F238E27FC236}">
                  <a16:creationId xmlns:a16="http://schemas.microsoft.com/office/drawing/2014/main" id="{9CDA4A4C-E44D-AE41-8AC7-7DAFAE85C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340"/>
              <a:ext cx="1567" cy="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it-IT" altLang="it-IT" sz="2000"/>
                <a:t>spettro ricostruito</a:t>
              </a:r>
            </a:p>
          </p:txBody>
        </p:sp>
        <p:sp>
          <p:nvSpPr>
            <p:cNvPr id="171174" name="Line 166">
              <a:extLst>
                <a:ext uri="{FF2B5EF4-FFF2-40B4-BE49-F238E27FC236}">
                  <a16:creationId xmlns:a16="http://schemas.microsoft.com/office/drawing/2014/main" id="{6A12F064-D705-E14C-9D7E-AFC902F25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" y="2282"/>
              <a:ext cx="26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176" name="Freeform 168">
              <a:extLst>
                <a:ext uri="{FF2B5EF4-FFF2-40B4-BE49-F238E27FC236}">
                  <a16:creationId xmlns:a16="http://schemas.microsoft.com/office/drawing/2014/main" id="{523E27CB-7967-F143-8FF3-4BE813D2A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2124"/>
              <a:ext cx="1536" cy="216"/>
            </a:xfrm>
            <a:custGeom>
              <a:avLst/>
              <a:gdLst>
                <a:gd name="T0" fmla="*/ 0 w 1152"/>
                <a:gd name="T1" fmla="*/ 0 h 288"/>
                <a:gd name="T2" fmla="*/ 1104 w 1152"/>
                <a:gd name="T3" fmla="*/ 192 h 288"/>
                <a:gd name="T4" fmla="*/ 1152 w 1152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288">
                  <a:moveTo>
                    <a:pt x="0" y="0"/>
                  </a:moveTo>
                  <a:lnTo>
                    <a:pt x="1104" y="192"/>
                  </a:lnTo>
                  <a:lnTo>
                    <a:pt x="1152" y="288"/>
                  </a:lnTo>
                </a:path>
              </a:pathLst>
            </a:cu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8629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>
            <a:extLst>
              <a:ext uri="{FF2B5EF4-FFF2-40B4-BE49-F238E27FC236}">
                <a16:creationId xmlns:a16="http://schemas.microsoft.com/office/drawing/2014/main" id="{8A3A6099-63DE-E147-B52A-4C5A1ABDB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it-IT" altLang="it-IT"/>
              <a:t>Esempio di aliasing</a:t>
            </a:r>
          </a:p>
        </p:txBody>
      </p:sp>
      <p:sp>
        <p:nvSpPr>
          <p:cNvPr id="172036" name="Rectangle 4">
            <a:extLst>
              <a:ext uri="{FF2B5EF4-FFF2-40B4-BE49-F238E27FC236}">
                <a16:creationId xmlns:a16="http://schemas.microsoft.com/office/drawing/2014/main" id="{55F09FCE-7DB2-B34C-9692-6FE16781A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029201"/>
            <a:ext cx="3637214" cy="101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>
                <a:solidFill>
                  <a:srgbClr val="FF3300"/>
                </a:solidFill>
              </a:rPr>
              <a:t>Soluzione</a:t>
            </a:r>
            <a:r>
              <a:rPr lang="it-IT" altLang="it-IT" sz="2000"/>
              <a:t>:</a:t>
            </a:r>
          </a:p>
          <a:p>
            <a:pPr eaLnBrk="1" hangingPunct="1"/>
            <a:r>
              <a:rPr lang="it-IT" altLang="it-IT" sz="2000"/>
              <a:t>Usare dei </a:t>
            </a:r>
            <a:r>
              <a:rPr lang="it-IT" altLang="it-IT" sz="2000">
                <a:solidFill>
                  <a:srgbClr val="0000FF"/>
                </a:solidFill>
              </a:rPr>
              <a:t>filtri antialiasing </a:t>
            </a:r>
            <a:endParaRPr lang="it-IT" altLang="it-IT" sz="2000"/>
          </a:p>
          <a:p>
            <a:pPr eaLnBrk="1" hangingPunct="1"/>
            <a:r>
              <a:rPr lang="it-IT" altLang="it-IT" sz="2000"/>
              <a:t>di guardia  con  </a:t>
            </a:r>
            <a:r>
              <a:rPr lang="it-IT" altLang="it-IT" sz="2000">
                <a:latin typeface="Symbol" pitchFamily="2" charset="2"/>
              </a:rPr>
              <a:t>w</a:t>
            </a:r>
            <a:r>
              <a:rPr lang="it-IT" altLang="it-IT" sz="2000" baseline="30000"/>
              <a:t>*</a:t>
            </a:r>
            <a:r>
              <a:rPr lang="it-IT" altLang="it-IT" sz="2000"/>
              <a:t>&lt;&lt;</a:t>
            </a:r>
            <a:r>
              <a:rPr lang="it-IT" altLang="it-IT" sz="2000">
                <a:latin typeface="Symbol" pitchFamily="2" charset="2"/>
              </a:rPr>
              <a:t>w</a:t>
            </a:r>
            <a:r>
              <a:rPr lang="it-IT" altLang="it-IT" sz="2000"/>
              <a:t>/2</a:t>
            </a:r>
          </a:p>
        </p:txBody>
      </p:sp>
      <p:sp>
        <p:nvSpPr>
          <p:cNvPr id="172039" name="Rectangle 7">
            <a:extLst>
              <a:ext uri="{FF2B5EF4-FFF2-40B4-BE49-F238E27FC236}">
                <a16:creationId xmlns:a16="http://schemas.microsoft.com/office/drawing/2014/main" id="{E68E6E4A-7B7D-0A47-89E2-FF3588405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3886201"/>
            <a:ext cx="3866443" cy="101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>
                <a:solidFill>
                  <a:srgbClr val="FF3300"/>
                </a:solidFill>
              </a:rPr>
              <a:t>Problema reale</a:t>
            </a:r>
            <a:r>
              <a:rPr lang="it-IT" altLang="it-IT" sz="2000"/>
              <a:t>: </a:t>
            </a:r>
          </a:p>
          <a:p>
            <a:pPr eaLnBrk="1" hangingPunct="1"/>
            <a:r>
              <a:rPr lang="it-IT" altLang="it-IT" sz="2000"/>
              <a:t>il segnale utile è affetto </a:t>
            </a:r>
            <a:br>
              <a:rPr lang="it-IT" altLang="it-IT" sz="2000"/>
            </a:br>
            <a:r>
              <a:rPr lang="it-IT" altLang="it-IT" sz="2000"/>
              <a:t>da rumore ad alta frequenza</a:t>
            </a:r>
          </a:p>
        </p:txBody>
      </p:sp>
      <p:grpSp>
        <p:nvGrpSpPr>
          <p:cNvPr id="172040" name="Group 8">
            <a:extLst>
              <a:ext uri="{FF2B5EF4-FFF2-40B4-BE49-F238E27FC236}">
                <a16:creationId xmlns:a16="http://schemas.microsoft.com/office/drawing/2014/main" id="{D1C92F60-E21D-AA4F-8931-BF669E367303}"/>
              </a:ext>
            </a:extLst>
          </p:cNvPr>
          <p:cNvGrpSpPr>
            <a:grpSpLocks/>
          </p:cNvGrpSpPr>
          <p:nvPr/>
        </p:nvGrpSpPr>
        <p:grpSpPr bwMode="auto">
          <a:xfrm>
            <a:off x="6680200" y="3898901"/>
            <a:ext cx="1168400" cy="728663"/>
            <a:chOff x="398" y="3840"/>
            <a:chExt cx="552" cy="612"/>
          </a:xfrm>
        </p:grpSpPr>
        <p:grpSp>
          <p:nvGrpSpPr>
            <p:cNvPr id="172041" name="Group 9">
              <a:extLst>
                <a:ext uri="{FF2B5EF4-FFF2-40B4-BE49-F238E27FC236}">
                  <a16:creationId xmlns:a16="http://schemas.microsoft.com/office/drawing/2014/main" id="{9893241B-21B4-1C41-8F58-6E25BFF917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" y="3864"/>
              <a:ext cx="493" cy="564"/>
              <a:chOff x="428" y="3864"/>
              <a:chExt cx="493" cy="564"/>
            </a:xfrm>
          </p:grpSpPr>
          <p:grpSp>
            <p:nvGrpSpPr>
              <p:cNvPr id="172042" name="Group 10">
                <a:extLst>
                  <a:ext uri="{FF2B5EF4-FFF2-40B4-BE49-F238E27FC236}">
                    <a16:creationId xmlns:a16="http://schemas.microsoft.com/office/drawing/2014/main" id="{C4B54167-B7C6-154D-970D-92513841DA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" y="3891"/>
                <a:ext cx="265" cy="70"/>
                <a:chOff x="428" y="3891"/>
                <a:chExt cx="265" cy="70"/>
              </a:xfrm>
            </p:grpSpPr>
            <p:sp>
              <p:nvSpPr>
                <p:cNvPr id="172043" name="Freeform 11">
                  <a:extLst>
                    <a:ext uri="{FF2B5EF4-FFF2-40B4-BE49-F238E27FC236}">
                      <a16:creationId xmlns:a16="http://schemas.microsoft.com/office/drawing/2014/main" id="{E2A6809F-C97A-D743-AA12-9729499ABD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" y="3891"/>
                  <a:ext cx="145" cy="70"/>
                </a:xfrm>
                <a:custGeom>
                  <a:avLst/>
                  <a:gdLst>
                    <a:gd name="T0" fmla="*/ 2 w 145"/>
                    <a:gd name="T1" fmla="*/ 23 h 70"/>
                    <a:gd name="T2" fmla="*/ 4 w 145"/>
                    <a:gd name="T3" fmla="*/ 11 h 70"/>
                    <a:gd name="T4" fmla="*/ 6 w 145"/>
                    <a:gd name="T5" fmla="*/ 1 h 70"/>
                    <a:gd name="T6" fmla="*/ 10 w 145"/>
                    <a:gd name="T7" fmla="*/ 5 h 70"/>
                    <a:gd name="T8" fmla="*/ 12 w 145"/>
                    <a:gd name="T9" fmla="*/ 14 h 70"/>
                    <a:gd name="T10" fmla="*/ 14 w 145"/>
                    <a:gd name="T11" fmla="*/ 26 h 70"/>
                    <a:gd name="T12" fmla="*/ 16 w 145"/>
                    <a:gd name="T13" fmla="*/ 40 h 70"/>
                    <a:gd name="T14" fmla="*/ 18 w 145"/>
                    <a:gd name="T15" fmla="*/ 53 h 70"/>
                    <a:gd name="T16" fmla="*/ 20 w 145"/>
                    <a:gd name="T17" fmla="*/ 63 h 70"/>
                    <a:gd name="T18" fmla="*/ 23 w 145"/>
                    <a:gd name="T19" fmla="*/ 68 h 70"/>
                    <a:gd name="T20" fmla="*/ 26 w 145"/>
                    <a:gd name="T21" fmla="*/ 61 h 70"/>
                    <a:gd name="T22" fmla="*/ 28 w 145"/>
                    <a:gd name="T23" fmla="*/ 51 h 70"/>
                    <a:gd name="T24" fmla="*/ 30 w 145"/>
                    <a:gd name="T25" fmla="*/ 37 h 70"/>
                    <a:gd name="T26" fmla="*/ 32 w 145"/>
                    <a:gd name="T27" fmla="*/ 24 h 70"/>
                    <a:gd name="T28" fmla="*/ 34 w 145"/>
                    <a:gd name="T29" fmla="*/ 12 h 70"/>
                    <a:gd name="T30" fmla="*/ 36 w 145"/>
                    <a:gd name="T31" fmla="*/ 4 h 70"/>
                    <a:gd name="T32" fmla="*/ 39 w 145"/>
                    <a:gd name="T33" fmla="*/ 2 h 70"/>
                    <a:gd name="T34" fmla="*/ 42 w 145"/>
                    <a:gd name="T35" fmla="*/ 10 h 70"/>
                    <a:gd name="T36" fmla="*/ 44 w 145"/>
                    <a:gd name="T37" fmla="*/ 22 h 70"/>
                    <a:gd name="T38" fmla="*/ 45 w 145"/>
                    <a:gd name="T39" fmla="*/ 35 h 70"/>
                    <a:gd name="T40" fmla="*/ 47 w 145"/>
                    <a:gd name="T41" fmla="*/ 49 h 70"/>
                    <a:gd name="T42" fmla="*/ 49 w 145"/>
                    <a:gd name="T43" fmla="*/ 60 h 70"/>
                    <a:gd name="T44" fmla="*/ 52 w 145"/>
                    <a:gd name="T45" fmla="*/ 68 h 70"/>
                    <a:gd name="T46" fmla="*/ 56 w 145"/>
                    <a:gd name="T47" fmla="*/ 63 h 70"/>
                    <a:gd name="T48" fmla="*/ 58 w 145"/>
                    <a:gd name="T49" fmla="*/ 53 h 70"/>
                    <a:gd name="T50" fmla="*/ 60 w 145"/>
                    <a:gd name="T51" fmla="*/ 40 h 70"/>
                    <a:gd name="T52" fmla="*/ 61 w 145"/>
                    <a:gd name="T53" fmla="*/ 26 h 70"/>
                    <a:gd name="T54" fmla="*/ 63 w 145"/>
                    <a:gd name="T55" fmla="*/ 14 h 70"/>
                    <a:gd name="T56" fmla="*/ 65 w 145"/>
                    <a:gd name="T57" fmla="*/ 5 h 70"/>
                    <a:gd name="T58" fmla="*/ 69 w 145"/>
                    <a:gd name="T59" fmla="*/ 0 h 70"/>
                    <a:gd name="T60" fmla="*/ 71 w 145"/>
                    <a:gd name="T61" fmla="*/ 9 h 70"/>
                    <a:gd name="T62" fmla="*/ 73 w 145"/>
                    <a:gd name="T63" fmla="*/ 19 h 70"/>
                    <a:gd name="T64" fmla="*/ 75 w 145"/>
                    <a:gd name="T65" fmla="*/ 33 h 70"/>
                    <a:gd name="T66" fmla="*/ 77 w 145"/>
                    <a:gd name="T67" fmla="*/ 46 h 70"/>
                    <a:gd name="T68" fmla="*/ 79 w 145"/>
                    <a:gd name="T69" fmla="*/ 58 h 70"/>
                    <a:gd name="T70" fmla="*/ 81 w 145"/>
                    <a:gd name="T71" fmla="*/ 66 h 70"/>
                    <a:gd name="T72" fmla="*/ 84 w 145"/>
                    <a:gd name="T73" fmla="*/ 67 h 70"/>
                    <a:gd name="T74" fmla="*/ 87 w 145"/>
                    <a:gd name="T75" fmla="*/ 58 h 70"/>
                    <a:gd name="T76" fmla="*/ 89 w 145"/>
                    <a:gd name="T77" fmla="*/ 46 h 70"/>
                    <a:gd name="T78" fmla="*/ 91 w 145"/>
                    <a:gd name="T79" fmla="*/ 33 h 70"/>
                    <a:gd name="T80" fmla="*/ 93 w 145"/>
                    <a:gd name="T81" fmla="*/ 20 h 70"/>
                    <a:gd name="T82" fmla="*/ 94 w 145"/>
                    <a:gd name="T83" fmla="*/ 9 h 70"/>
                    <a:gd name="T84" fmla="*/ 98 w 145"/>
                    <a:gd name="T85" fmla="*/ 0 h 70"/>
                    <a:gd name="T86" fmla="*/ 101 w 145"/>
                    <a:gd name="T87" fmla="*/ 6 h 70"/>
                    <a:gd name="T88" fmla="*/ 103 w 145"/>
                    <a:gd name="T89" fmla="*/ 15 h 70"/>
                    <a:gd name="T90" fmla="*/ 105 w 145"/>
                    <a:gd name="T91" fmla="*/ 28 h 70"/>
                    <a:gd name="T92" fmla="*/ 107 w 145"/>
                    <a:gd name="T93" fmla="*/ 41 h 70"/>
                    <a:gd name="T94" fmla="*/ 108 w 145"/>
                    <a:gd name="T95" fmla="*/ 54 h 70"/>
                    <a:gd name="T96" fmla="*/ 110 w 145"/>
                    <a:gd name="T97" fmla="*/ 64 h 70"/>
                    <a:gd name="T98" fmla="*/ 114 w 145"/>
                    <a:gd name="T99" fmla="*/ 68 h 70"/>
                    <a:gd name="T100" fmla="*/ 117 w 145"/>
                    <a:gd name="T101" fmla="*/ 60 h 70"/>
                    <a:gd name="T102" fmla="*/ 119 w 145"/>
                    <a:gd name="T103" fmla="*/ 49 h 70"/>
                    <a:gd name="T104" fmla="*/ 121 w 145"/>
                    <a:gd name="T105" fmla="*/ 36 h 70"/>
                    <a:gd name="T106" fmla="*/ 123 w 145"/>
                    <a:gd name="T107" fmla="*/ 22 h 70"/>
                    <a:gd name="T108" fmla="*/ 124 w 145"/>
                    <a:gd name="T109" fmla="*/ 11 h 70"/>
                    <a:gd name="T110" fmla="*/ 127 w 145"/>
                    <a:gd name="T111" fmla="*/ 2 h 70"/>
                    <a:gd name="T112" fmla="*/ 130 w 145"/>
                    <a:gd name="T113" fmla="*/ 4 h 70"/>
                    <a:gd name="T114" fmla="*/ 132 w 145"/>
                    <a:gd name="T115" fmla="*/ 13 h 70"/>
                    <a:gd name="T116" fmla="*/ 134 w 145"/>
                    <a:gd name="T117" fmla="*/ 25 h 70"/>
                    <a:gd name="T118" fmla="*/ 136 w 145"/>
                    <a:gd name="T119" fmla="*/ 39 h 70"/>
                    <a:gd name="T120" fmla="*/ 138 w 145"/>
                    <a:gd name="T121" fmla="*/ 52 h 70"/>
                    <a:gd name="T122" fmla="*/ 140 w 145"/>
                    <a:gd name="T123" fmla="*/ 62 h 70"/>
                    <a:gd name="T124" fmla="*/ 143 w 145"/>
                    <a:gd name="T125" fmla="*/ 6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45" h="70">
                      <a:moveTo>
                        <a:pt x="0" y="34"/>
                      </a:moveTo>
                      <a:lnTo>
                        <a:pt x="0" y="33"/>
                      </a:lnTo>
                      <a:lnTo>
                        <a:pt x="0" y="31"/>
                      </a:lnTo>
                      <a:lnTo>
                        <a:pt x="1" y="29"/>
                      </a:lnTo>
                      <a:lnTo>
                        <a:pt x="1" y="28"/>
                      </a:lnTo>
                      <a:lnTo>
                        <a:pt x="1" y="26"/>
                      </a:lnTo>
                      <a:lnTo>
                        <a:pt x="2" y="24"/>
                      </a:lnTo>
                      <a:lnTo>
                        <a:pt x="2" y="23"/>
                      </a:lnTo>
                      <a:lnTo>
                        <a:pt x="2" y="21"/>
                      </a:lnTo>
                      <a:lnTo>
                        <a:pt x="2" y="20"/>
                      </a:lnTo>
                      <a:lnTo>
                        <a:pt x="2" y="18"/>
                      </a:lnTo>
                      <a:lnTo>
                        <a:pt x="3" y="17"/>
                      </a:lnTo>
                      <a:lnTo>
                        <a:pt x="3" y="15"/>
                      </a:lnTo>
                      <a:lnTo>
                        <a:pt x="3" y="14"/>
                      </a:lnTo>
                      <a:lnTo>
                        <a:pt x="3" y="12"/>
                      </a:lnTo>
                      <a:lnTo>
                        <a:pt x="4" y="11"/>
                      </a:lnTo>
                      <a:lnTo>
                        <a:pt x="4" y="10"/>
                      </a:lnTo>
                      <a:lnTo>
                        <a:pt x="4" y="9"/>
                      </a:lnTo>
                      <a:lnTo>
                        <a:pt x="4" y="7"/>
                      </a:lnTo>
                      <a:lnTo>
                        <a:pt x="5" y="6"/>
                      </a:lnTo>
                      <a:lnTo>
                        <a:pt x="5" y="4"/>
                      </a:lnTo>
                      <a:lnTo>
                        <a:pt x="6" y="3"/>
                      </a:lnTo>
                      <a:lnTo>
                        <a:pt x="6" y="2"/>
                      </a:lnTo>
                      <a:lnTo>
                        <a:pt x="6" y="1"/>
                      </a:lnTo>
                      <a:lnTo>
                        <a:pt x="7" y="0"/>
                      </a:lnTo>
                      <a:lnTo>
                        <a:pt x="8" y="0"/>
                      </a:lnTo>
                      <a:lnTo>
                        <a:pt x="8" y="1"/>
                      </a:lnTo>
                      <a:lnTo>
                        <a:pt x="9" y="1"/>
                      </a:lnTo>
                      <a:lnTo>
                        <a:pt x="9" y="2"/>
                      </a:lnTo>
                      <a:lnTo>
                        <a:pt x="9" y="3"/>
                      </a:lnTo>
                      <a:lnTo>
                        <a:pt x="10" y="4"/>
                      </a:lnTo>
                      <a:lnTo>
                        <a:pt x="10" y="5"/>
                      </a:lnTo>
                      <a:lnTo>
                        <a:pt x="10" y="6"/>
                      </a:lnTo>
                      <a:lnTo>
                        <a:pt x="11" y="7"/>
                      </a:lnTo>
                      <a:lnTo>
                        <a:pt x="11" y="8"/>
                      </a:lnTo>
                      <a:lnTo>
                        <a:pt x="11" y="9"/>
                      </a:lnTo>
                      <a:lnTo>
                        <a:pt x="11" y="10"/>
                      </a:lnTo>
                      <a:lnTo>
                        <a:pt x="12" y="11"/>
                      </a:lnTo>
                      <a:lnTo>
                        <a:pt x="12" y="13"/>
                      </a:lnTo>
                      <a:lnTo>
                        <a:pt x="12" y="14"/>
                      </a:lnTo>
                      <a:lnTo>
                        <a:pt x="12" y="15"/>
                      </a:lnTo>
                      <a:lnTo>
                        <a:pt x="12" y="17"/>
                      </a:lnTo>
                      <a:lnTo>
                        <a:pt x="13" y="18"/>
                      </a:lnTo>
                      <a:lnTo>
                        <a:pt x="13" y="20"/>
                      </a:lnTo>
                      <a:lnTo>
                        <a:pt x="13" y="21"/>
                      </a:lnTo>
                      <a:lnTo>
                        <a:pt x="14" y="23"/>
                      </a:lnTo>
                      <a:lnTo>
                        <a:pt x="14" y="25"/>
                      </a:lnTo>
                      <a:lnTo>
                        <a:pt x="14" y="26"/>
                      </a:lnTo>
                      <a:lnTo>
                        <a:pt x="14" y="28"/>
                      </a:lnTo>
                      <a:lnTo>
                        <a:pt x="14" y="30"/>
                      </a:lnTo>
                      <a:lnTo>
                        <a:pt x="15" y="31"/>
                      </a:lnTo>
                      <a:lnTo>
                        <a:pt x="15" y="33"/>
                      </a:lnTo>
                      <a:lnTo>
                        <a:pt x="15" y="35"/>
                      </a:lnTo>
                      <a:lnTo>
                        <a:pt x="16" y="36"/>
                      </a:lnTo>
                      <a:lnTo>
                        <a:pt x="16" y="38"/>
                      </a:lnTo>
                      <a:lnTo>
                        <a:pt x="16" y="40"/>
                      </a:lnTo>
                      <a:lnTo>
                        <a:pt x="16" y="41"/>
                      </a:lnTo>
                      <a:lnTo>
                        <a:pt x="16" y="43"/>
                      </a:lnTo>
                      <a:lnTo>
                        <a:pt x="17" y="45"/>
                      </a:lnTo>
                      <a:lnTo>
                        <a:pt x="17" y="47"/>
                      </a:lnTo>
                      <a:lnTo>
                        <a:pt x="17" y="48"/>
                      </a:lnTo>
                      <a:lnTo>
                        <a:pt x="17" y="50"/>
                      </a:lnTo>
                      <a:lnTo>
                        <a:pt x="17" y="51"/>
                      </a:lnTo>
                      <a:lnTo>
                        <a:pt x="18" y="53"/>
                      </a:lnTo>
                      <a:lnTo>
                        <a:pt x="18" y="54"/>
                      </a:lnTo>
                      <a:lnTo>
                        <a:pt x="18" y="56"/>
                      </a:lnTo>
                      <a:lnTo>
                        <a:pt x="19" y="57"/>
                      </a:lnTo>
                      <a:lnTo>
                        <a:pt x="19" y="58"/>
                      </a:lnTo>
                      <a:lnTo>
                        <a:pt x="19" y="59"/>
                      </a:lnTo>
                      <a:lnTo>
                        <a:pt x="19" y="60"/>
                      </a:lnTo>
                      <a:lnTo>
                        <a:pt x="19" y="62"/>
                      </a:lnTo>
                      <a:lnTo>
                        <a:pt x="20" y="63"/>
                      </a:lnTo>
                      <a:lnTo>
                        <a:pt x="20" y="64"/>
                      </a:lnTo>
                      <a:lnTo>
                        <a:pt x="20" y="65"/>
                      </a:lnTo>
                      <a:lnTo>
                        <a:pt x="21" y="66"/>
                      </a:lnTo>
                      <a:lnTo>
                        <a:pt x="21" y="67"/>
                      </a:lnTo>
                      <a:lnTo>
                        <a:pt x="21" y="68"/>
                      </a:lnTo>
                      <a:lnTo>
                        <a:pt x="22" y="69"/>
                      </a:lnTo>
                      <a:lnTo>
                        <a:pt x="23" y="69"/>
                      </a:lnTo>
                      <a:lnTo>
                        <a:pt x="23" y="68"/>
                      </a:lnTo>
                      <a:lnTo>
                        <a:pt x="24" y="68"/>
                      </a:lnTo>
                      <a:lnTo>
                        <a:pt x="24" y="67"/>
                      </a:lnTo>
                      <a:lnTo>
                        <a:pt x="25" y="66"/>
                      </a:lnTo>
                      <a:lnTo>
                        <a:pt x="25" y="65"/>
                      </a:lnTo>
                      <a:lnTo>
                        <a:pt x="25" y="64"/>
                      </a:lnTo>
                      <a:lnTo>
                        <a:pt x="25" y="63"/>
                      </a:lnTo>
                      <a:lnTo>
                        <a:pt x="26" y="62"/>
                      </a:lnTo>
                      <a:lnTo>
                        <a:pt x="26" y="61"/>
                      </a:lnTo>
                      <a:lnTo>
                        <a:pt x="26" y="60"/>
                      </a:lnTo>
                      <a:lnTo>
                        <a:pt x="27" y="59"/>
                      </a:lnTo>
                      <a:lnTo>
                        <a:pt x="27" y="58"/>
                      </a:lnTo>
                      <a:lnTo>
                        <a:pt x="27" y="56"/>
                      </a:lnTo>
                      <a:lnTo>
                        <a:pt x="27" y="55"/>
                      </a:lnTo>
                      <a:lnTo>
                        <a:pt x="27" y="54"/>
                      </a:lnTo>
                      <a:lnTo>
                        <a:pt x="28" y="52"/>
                      </a:lnTo>
                      <a:lnTo>
                        <a:pt x="28" y="51"/>
                      </a:lnTo>
                      <a:lnTo>
                        <a:pt x="28" y="49"/>
                      </a:lnTo>
                      <a:lnTo>
                        <a:pt x="28" y="47"/>
                      </a:lnTo>
                      <a:lnTo>
                        <a:pt x="29" y="46"/>
                      </a:lnTo>
                      <a:lnTo>
                        <a:pt x="29" y="44"/>
                      </a:lnTo>
                      <a:lnTo>
                        <a:pt x="29" y="43"/>
                      </a:lnTo>
                      <a:lnTo>
                        <a:pt x="29" y="41"/>
                      </a:lnTo>
                      <a:lnTo>
                        <a:pt x="29" y="39"/>
                      </a:lnTo>
                      <a:lnTo>
                        <a:pt x="30" y="37"/>
                      </a:lnTo>
                      <a:lnTo>
                        <a:pt x="30" y="36"/>
                      </a:lnTo>
                      <a:lnTo>
                        <a:pt x="30" y="34"/>
                      </a:lnTo>
                      <a:lnTo>
                        <a:pt x="31" y="32"/>
                      </a:lnTo>
                      <a:lnTo>
                        <a:pt x="31" y="31"/>
                      </a:lnTo>
                      <a:lnTo>
                        <a:pt x="31" y="29"/>
                      </a:lnTo>
                      <a:lnTo>
                        <a:pt x="31" y="27"/>
                      </a:lnTo>
                      <a:lnTo>
                        <a:pt x="31" y="25"/>
                      </a:lnTo>
                      <a:lnTo>
                        <a:pt x="32" y="24"/>
                      </a:lnTo>
                      <a:lnTo>
                        <a:pt x="32" y="22"/>
                      </a:lnTo>
                      <a:lnTo>
                        <a:pt x="32" y="21"/>
                      </a:lnTo>
                      <a:lnTo>
                        <a:pt x="33" y="19"/>
                      </a:lnTo>
                      <a:lnTo>
                        <a:pt x="33" y="18"/>
                      </a:lnTo>
                      <a:lnTo>
                        <a:pt x="33" y="16"/>
                      </a:lnTo>
                      <a:lnTo>
                        <a:pt x="33" y="15"/>
                      </a:lnTo>
                      <a:lnTo>
                        <a:pt x="33" y="13"/>
                      </a:lnTo>
                      <a:lnTo>
                        <a:pt x="34" y="12"/>
                      </a:lnTo>
                      <a:lnTo>
                        <a:pt x="34" y="11"/>
                      </a:lnTo>
                      <a:lnTo>
                        <a:pt x="34" y="9"/>
                      </a:lnTo>
                      <a:lnTo>
                        <a:pt x="35" y="8"/>
                      </a:lnTo>
                      <a:lnTo>
                        <a:pt x="35" y="7"/>
                      </a:lnTo>
                      <a:lnTo>
                        <a:pt x="35" y="6"/>
                      </a:lnTo>
                      <a:lnTo>
                        <a:pt x="35" y="5"/>
                      </a:lnTo>
                      <a:lnTo>
                        <a:pt x="35" y="4"/>
                      </a:lnTo>
                      <a:lnTo>
                        <a:pt x="36" y="4"/>
                      </a:lnTo>
                      <a:lnTo>
                        <a:pt x="36" y="3"/>
                      </a:lnTo>
                      <a:lnTo>
                        <a:pt x="36" y="2"/>
                      </a:lnTo>
                      <a:lnTo>
                        <a:pt x="37" y="1"/>
                      </a:lnTo>
                      <a:lnTo>
                        <a:pt x="37" y="0"/>
                      </a:lnTo>
                      <a:lnTo>
                        <a:pt x="38" y="0"/>
                      </a:lnTo>
                      <a:lnTo>
                        <a:pt x="38" y="1"/>
                      </a:lnTo>
                      <a:lnTo>
                        <a:pt x="39" y="1"/>
                      </a:lnTo>
                      <a:lnTo>
                        <a:pt x="39" y="2"/>
                      </a:lnTo>
                      <a:lnTo>
                        <a:pt x="40" y="3"/>
                      </a:lnTo>
                      <a:lnTo>
                        <a:pt x="40" y="4"/>
                      </a:lnTo>
                      <a:lnTo>
                        <a:pt x="40" y="5"/>
                      </a:lnTo>
                      <a:lnTo>
                        <a:pt x="40" y="6"/>
                      </a:lnTo>
                      <a:lnTo>
                        <a:pt x="41" y="7"/>
                      </a:lnTo>
                      <a:lnTo>
                        <a:pt x="41" y="8"/>
                      </a:lnTo>
                      <a:lnTo>
                        <a:pt x="41" y="9"/>
                      </a:lnTo>
                      <a:lnTo>
                        <a:pt x="42" y="10"/>
                      </a:lnTo>
                      <a:lnTo>
                        <a:pt x="42" y="12"/>
                      </a:lnTo>
                      <a:lnTo>
                        <a:pt x="42" y="13"/>
                      </a:lnTo>
                      <a:lnTo>
                        <a:pt x="42" y="14"/>
                      </a:lnTo>
                      <a:lnTo>
                        <a:pt x="42" y="16"/>
                      </a:lnTo>
                      <a:lnTo>
                        <a:pt x="43" y="17"/>
                      </a:lnTo>
                      <a:lnTo>
                        <a:pt x="43" y="19"/>
                      </a:lnTo>
                      <a:lnTo>
                        <a:pt x="43" y="20"/>
                      </a:lnTo>
                      <a:lnTo>
                        <a:pt x="44" y="22"/>
                      </a:lnTo>
                      <a:lnTo>
                        <a:pt x="44" y="24"/>
                      </a:lnTo>
                      <a:lnTo>
                        <a:pt x="44" y="25"/>
                      </a:lnTo>
                      <a:lnTo>
                        <a:pt x="44" y="27"/>
                      </a:lnTo>
                      <a:lnTo>
                        <a:pt x="44" y="29"/>
                      </a:lnTo>
                      <a:lnTo>
                        <a:pt x="45" y="30"/>
                      </a:lnTo>
                      <a:lnTo>
                        <a:pt x="45" y="32"/>
                      </a:lnTo>
                      <a:lnTo>
                        <a:pt x="45" y="34"/>
                      </a:lnTo>
                      <a:lnTo>
                        <a:pt x="45" y="35"/>
                      </a:lnTo>
                      <a:lnTo>
                        <a:pt x="46" y="37"/>
                      </a:lnTo>
                      <a:lnTo>
                        <a:pt x="46" y="39"/>
                      </a:lnTo>
                      <a:lnTo>
                        <a:pt x="46" y="40"/>
                      </a:lnTo>
                      <a:lnTo>
                        <a:pt x="46" y="42"/>
                      </a:lnTo>
                      <a:lnTo>
                        <a:pt x="46" y="44"/>
                      </a:lnTo>
                      <a:lnTo>
                        <a:pt x="47" y="45"/>
                      </a:lnTo>
                      <a:lnTo>
                        <a:pt x="47" y="47"/>
                      </a:lnTo>
                      <a:lnTo>
                        <a:pt x="47" y="49"/>
                      </a:lnTo>
                      <a:lnTo>
                        <a:pt x="48" y="50"/>
                      </a:lnTo>
                      <a:lnTo>
                        <a:pt x="48" y="52"/>
                      </a:lnTo>
                      <a:lnTo>
                        <a:pt x="48" y="53"/>
                      </a:lnTo>
                      <a:lnTo>
                        <a:pt x="48" y="55"/>
                      </a:lnTo>
                      <a:lnTo>
                        <a:pt x="48" y="56"/>
                      </a:lnTo>
                      <a:lnTo>
                        <a:pt x="49" y="57"/>
                      </a:lnTo>
                      <a:lnTo>
                        <a:pt x="49" y="59"/>
                      </a:lnTo>
                      <a:lnTo>
                        <a:pt x="49" y="60"/>
                      </a:lnTo>
                      <a:lnTo>
                        <a:pt x="50" y="61"/>
                      </a:lnTo>
                      <a:lnTo>
                        <a:pt x="50" y="62"/>
                      </a:lnTo>
                      <a:lnTo>
                        <a:pt x="50" y="63"/>
                      </a:lnTo>
                      <a:lnTo>
                        <a:pt x="50" y="64"/>
                      </a:lnTo>
                      <a:lnTo>
                        <a:pt x="50" y="65"/>
                      </a:lnTo>
                      <a:lnTo>
                        <a:pt x="51" y="66"/>
                      </a:lnTo>
                      <a:lnTo>
                        <a:pt x="51" y="67"/>
                      </a:lnTo>
                      <a:lnTo>
                        <a:pt x="52" y="68"/>
                      </a:lnTo>
                      <a:lnTo>
                        <a:pt x="52" y="69"/>
                      </a:lnTo>
                      <a:lnTo>
                        <a:pt x="53" y="69"/>
                      </a:lnTo>
                      <a:lnTo>
                        <a:pt x="54" y="68"/>
                      </a:lnTo>
                      <a:lnTo>
                        <a:pt x="54" y="67"/>
                      </a:lnTo>
                      <a:lnTo>
                        <a:pt x="55" y="66"/>
                      </a:lnTo>
                      <a:lnTo>
                        <a:pt x="55" y="65"/>
                      </a:lnTo>
                      <a:lnTo>
                        <a:pt x="56" y="64"/>
                      </a:lnTo>
                      <a:lnTo>
                        <a:pt x="56" y="63"/>
                      </a:lnTo>
                      <a:lnTo>
                        <a:pt x="56" y="62"/>
                      </a:lnTo>
                      <a:lnTo>
                        <a:pt x="56" y="61"/>
                      </a:lnTo>
                      <a:lnTo>
                        <a:pt x="56" y="59"/>
                      </a:lnTo>
                      <a:lnTo>
                        <a:pt x="57" y="58"/>
                      </a:lnTo>
                      <a:lnTo>
                        <a:pt x="57" y="57"/>
                      </a:lnTo>
                      <a:lnTo>
                        <a:pt x="57" y="56"/>
                      </a:lnTo>
                      <a:lnTo>
                        <a:pt x="58" y="54"/>
                      </a:lnTo>
                      <a:lnTo>
                        <a:pt x="58" y="53"/>
                      </a:lnTo>
                      <a:lnTo>
                        <a:pt x="58" y="51"/>
                      </a:lnTo>
                      <a:lnTo>
                        <a:pt x="58" y="50"/>
                      </a:lnTo>
                      <a:lnTo>
                        <a:pt x="58" y="48"/>
                      </a:lnTo>
                      <a:lnTo>
                        <a:pt x="59" y="47"/>
                      </a:lnTo>
                      <a:lnTo>
                        <a:pt x="59" y="45"/>
                      </a:lnTo>
                      <a:lnTo>
                        <a:pt x="59" y="44"/>
                      </a:lnTo>
                      <a:lnTo>
                        <a:pt x="59" y="42"/>
                      </a:lnTo>
                      <a:lnTo>
                        <a:pt x="60" y="40"/>
                      </a:lnTo>
                      <a:lnTo>
                        <a:pt x="60" y="38"/>
                      </a:lnTo>
                      <a:lnTo>
                        <a:pt x="60" y="37"/>
                      </a:lnTo>
                      <a:lnTo>
                        <a:pt x="60" y="35"/>
                      </a:lnTo>
                      <a:lnTo>
                        <a:pt x="60" y="33"/>
                      </a:lnTo>
                      <a:lnTo>
                        <a:pt x="61" y="32"/>
                      </a:lnTo>
                      <a:lnTo>
                        <a:pt x="61" y="30"/>
                      </a:lnTo>
                      <a:lnTo>
                        <a:pt x="61" y="28"/>
                      </a:lnTo>
                      <a:lnTo>
                        <a:pt x="61" y="26"/>
                      </a:lnTo>
                      <a:lnTo>
                        <a:pt x="61" y="25"/>
                      </a:lnTo>
                      <a:lnTo>
                        <a:pt x="62" y="23"/>
                      </a:lnTo>
                      <a:lnTo>
                        <a:pt x="62" y="22"/>
                      </a:lnTo>
                      <a:lnTo>
                        <a:pt x="62" y="20"/>
                      </a:lnTo>
                      <a:lnTo>
                        <a:pt x="63" y="18"/>
                      </a:lnTo>
                      <a:lnTo>
                        <a:pt x="63" y="17"/>
                      </a:lnTo>
                      <a:lnTo>
                        <a:pt x="63" y="15"/>
                      </a:lnTo>
                      <a:lnTo>
                        <a:pt x="63" y="14"/>
                      </a:lnTo>
                      <a:lnTo>
                        <a:pt x="63" y="13"/>
                      </a:lnTo>
                      <a:lnTo>
                        <a:pt x="64" y="11"/>
                      </a:lnTo>
                      <a:lnTo>
                        <a:pt x="64" y="10"/>
                      </a:lnTo>
                      <a:lnTo>
                        <a:pt x="64" y="9"/>
                      </a:lnTo>
                      <a:lnTo>
                        <a:pt x="65" y="8"/>
                      </a:lnTo>
                      <a:lnTo>
                        <a:pt x="65" y="7"/>
                      </a:lnTo>
                      <a:lnTo>
                        <a:pt x="65" y="6"/>
                      </a:lnTo>
                      <a:lnTo>
                        <a:pt x="65" y="5"/>
                      </a:lnTo>
                      <a:lnTo>
                        <a:pt x="65" y="4"/>
                      </a:lnTo>
                      <a:lnTo>
                        <a:pt x="66" y="3"/>
                      </a:lnTo>
                      <a:lnTo>
                        <a:pt x="66" y="2"/>
                      </a:lnTo>
                      <a:lnTo>
                        <a:pt x="67" y="2"/>
                      </a:lnTo>
                      <a:lnTo>
                        <a:pt x="67" y="1"/>
                      </a:lnTo>
                      <a:lnTo>
                        <a:pt x="67" y="0"/>
                      </a:lnTo>
                      <a:lnTo>
                        <a:pt x="68" y="0"/>
                      </a:lnTo>
                      <a:lnTo>
                        <a:pt x="69" y="0"/>
                      </a:lnTo>
                      <a:lnTo>
                        <a:pt x="69" y="1"/>
                      </a:lnTo>
                      <a:lnTo>
                        <a:pt x="69" y="2"/>
                      </a:lnTo>
                      <a:lnTo>
                        <a:pt x="70" y="3"/>
                      </a:lnTo>
                      <a:lnTo>
                        <a:pt x="70" y="4"/>
                      </a:lnTo>
                      <a:lnTo>
                        <a:pt x="71" y="5"/>
                      </a:lnTo>
                      <a:lnTo>
                        <a:pt x="71" y="6"/>
                      </a:lnTo>
                      <a:lnTo>
                        <a:pt x="71" y="7"/>
                      </a:lnTo>
                      <a:lnTo>
                        <a:pt x="71" y="9"/>
                      </a:lnTo>
                      <a:lnTo>
                        <a:pt x="71" y="10"/>
                      </a:lnTo>
                      <a:lnTo>
                        <a:pt x="72" y="11"/>
                      </a:lnTo>
                      <a:lnTo>
                        <a:pt x="72" y="12"/>
                      </a:lnTo>
                      <a:lnTo>
                        <a:pt x="72" y="14"/>
                      </a:lnTo>
                      <a:lnTo>
                        <a:pt x="73" y="15"/>
                      </a:lnTo>
                      <a:lnTo>
                        <a:pt x="73" y="16"/>
                      </a:lnTo>
                      <a:lnTo>
                        <a:pt x="73" y="18"/>
                      </a:lnTo>
                      <a:lnTo>
                        <a:pt x="73" y="19"/>
                      </a:lnTo>
                      <a:lnTo>
                        <a:pt x="73" y="21"/>
                      </a:lnTo>
                      <a:lnTo>
                        <a:pt x="74" y="22"/>
                      </a:lnTo>
                      <a:lnTo>
                        <a:pt x="74" y="24"/>
                      </a:lnTo>
                      <a:lnTo>
                        <a:pt x="74" y="26"/>
                      </a:lnTo>
                      <a:lnTo>
                        <a:pt x="75" y="28"/>
                      </a:lnTo>
                      <a:lnTo>
                        <a:pt x="75" y="29"/>
                      </a:lnTo>
                      <a:lnTo>
                        <a:pt x="75" y="31"/>
                      </a:lnTo>
                      <a:lnTo>
                        <a:pt x="75" y="33"/>
                      </a:lnTo>
                      <a:lnTo>
                        <a:pt x="75" y="34"/>
                      </a:lnTo>
                      <a:lnTo>
                        <a:pt x="76" y="36"/>
                      </a:lnTo>
                      <a:lnTo>
                        <a:pt x="76" y="38"/>
                      </a:lnTo>
                      <a:lnTo>
                        <a:pt x="76" y="39"/>
                      </a:lnTo>
                      <a:lnTo>
                        <a:pt x="76" y="41"/>
                      </a:lnTo>
                      <a:lnTo>
                        <a:pt x="77" y="43"/>
                      </a:lnTo>
                      <a:lnTo>
                        <a:pt x="77" y="44"/>
                      </a:lnTo>
                      <a:lnTo>
                        <a:pt x="77" y="46"/>
                      </a:lnTo>
                      <a:lnTo>
                        <a:pt x="77" y="48"/>
                      </a:lnTo>
                      <a:lnTo>
                        <a:pt x="77" y="49"/>
                      </a:lnTo>
                      <a:lnTo>
                        <a:pt x="78" y="51"/>
                      </a:lnTo>
                      <a:lnTo>
                        <a:pt x="78" y="52"/>
                      </a:lnTo>
                      <a:lnTo>
                        <a:pt x="78" y="54"/>
                      </a:lnTo>
                      <a:lnTo>
                        <a:pt x="79" y="55"/>
                      </a:lnTo>
                      <a:lnTo>
                        <a:pt x="79" y="56"/>
                      </a:lnTo>
                      <a:lnTo>
                        <a:pt x="79" y="58"/>
                      </a:lnTo>
                      <a:lnTo>
                        <a:pt x="79" y="59"/>
                      </a:lnTo>
                      <a:lnTo>
                        <a:pt x="79" y="60"/>
                      </a:lnTo>
                      <a:lnTo>
                        <a:pt x="80" y="61"/>
                      </a:lnTo>
                      <a:lnTo>
                        <a:pt x="80" y="62"/>
                      </a:lnTo>
                      <a:lnTo>
                        <a:pt x="80" y="63"/>
                      </a:lnTo>
                      <a:lnTo>
                        <a:pt x="81" y="64"/>
                      </a:lnTo>
                      <a:lnTo>
                        <a:pt x="81" y="65"/>
                      </a:lnTo>
                      <a:lnTo>
                        <a:pt x="81" y="66"/>
                      </a:lnTo>
                      <a:lnTo>
                        <a:pt x="81" y="67"/>
                      </a:lnTo>
                      <a:lnTo>
                        <a:pt x="82" y="67"/>
                      </a:lnTo>
                      <a:lnTo>
                        <a:pt x="82" y="68"/>
                      </a:lnTo>
                      <a:lnTo>
                        <a:pt x="82" y="69"/>
                      </a:lnTo>
                      <a:lnTo>
                        <a:pt x="83" y="69"/>
                      </a:lnTo>
                      <a:lnTo>
                        <a:pt x="84" y="69"/>
                      </a:lnTo>
                      <a:lnTo>
                        <a:pt x="84" y="68"/>
                      </a:lnTo>
                      <a:lnTo>
                        <a:pt x="84" y="67"/>
                      </a:lnTo>
                      <a:lnTo>
                        <a:pt x="85" y="67"/>
                      </a:lnTo>
                      <a:lnTo>
                        <a:pt x="85" y="66"/>
                      </a:lnTo>
                      <a:lnTo>
                        <a:pt x="85" y="65"/>
                      </a:lnTo>
                      <a:lnTo>
                        <a:pt x="86" y="63"/>
                      </a:lnTo>
                      <a:lnTo>
                        <a:pt x="86" y="62"/>
                      </a:lnTo>
                      <a:lnTo>
                        <a:pt x="86" y="60"/>
                      </a:lnTo>
                      <a:lnTo>
                        <a:pt x="86" y="59"/>
                      </a:lnTo>
                      <a:lnTo>
                        <a:pt x="87" y="58"/>
                      </a:lnTo>
                      <a:lnTo>
                        <a:pt x="87" y="57"/>
                      </a:lnTo>
                      <a:lnTo>
                        <a:pt x="87" y="55"/>
                      </a:lnTo>
                      <a:lnTo>
                        <a:pt x="88" y="54"/>
                      </a:lnTo>
                      <a:lnTo>
                        <a:pt x="88" y="52"/>
                      </a:lnTo>
                      <a:lnTo>
                        <a:pt x="88" y="51"/>
                      </a:lnTo>
                      <a:lnTo>
                        <a:pt x="88" y="49"/>
                      </a:lnTo>
                      <a:lnTo>
                        <a:pt x="88" y="48"/>
                      </a:lnTo>
                      <a:lnTo>
                        <a:pt x="89" y="46"/>
                      </a:lnTo>
                      <a:lnTo>
                        <a:pt x="89" y="45"/>
                      </a:lnTo>
                      <a:lnTo>
                        <a:pt x="89" y="43"/>
                      </a:lnTo>
                      <a:lnTo>
                        <a:pt x="90" y="41"/>
                      </a:lnTo>
                      <a:lnTo>
                        <a:pt x="90" y="40"/>
                      </a:lnTo>
                      <a:lnTo>
                        <a:pt x="90" y="38"/>
                      </a:lnTo>
                      <a:lnTo>
                        <a:pt x="90" y="36"/>
                      </a:lnTo>
                      <a:lnTo>
                        <a:pt x="90" y="34"/>
                      </a:lnTo>
                      <a:lnTo>
                        <a:pt x="91" y="33"/>
                      </a:lnTo>
                      <a:lnTo>
                        <a:pt x="91" y="31"/>
                      </a:lnTo>
                      <a:lnTo>
                        <a:pt x="91" y="29"/>
                      </a:lnTo>
                      <a:lnTo>
                        <a:pt x="92" y="28"/>
                      </a:lnTo>
                      <a:lnTo>
                        <a:pt x="92" y="26"/>
                      </a:lnTo>
                      <a:lnTo>
                        <a:pt x="92" y="24"/>
                      </a:lnTo>
                      <a:lnTo>
                        <a:pt x="92" y="23"/>
                      </a:lnTo>
                      <a:lnTo>
                        <a:pt x="92" y="21"/>
                      </a:lnTo>
                      <a:lnTo>
                        <a:pt x="93" y="20"/>
                      </a:lnTo>
                      <a:lnTo>
                        <a:pt x="93" y="18"/>
                      </a:lnTo>
                      <a:lnTo>
                        <a:pt x="93" y="17"/>
                      </a:lnTo>
                      <a:lnTo>
                        <a:pt x="93" y="15"/>
                      </a:lnTo>
                      <a:lnTo>
                        <a:pt x="94" y="14"/>
                      </a:lnTo>
                      <a:lnTo>
                        <a:pt x="94" y="12"/>
                      </a:lnTo>
                      <a:lnTo>
                        <a:pt x="94" y="11"/>
                      </a:lnTo>
                      <a:lnTo>
                        <a:pt x="94" y="10"/>
                      </a:lnTo>
                      <a:lnTo>
                        <a:pt x="94" y="9"/>
                      </a:lnTo>
                      <a:lnTo>
                        <a:pt x="95" y="7"/>
                      </a:lnTo>
                      <a:lnTo>
                        <a:pt x="95" y="6"/>
                      </a:lnTo>
                      <a:lnTo>
                        <a:pt x="96" y="4"/>
                      </a:lnTo>
                      <a:lnTo>
                        <a:pt x="96" y="3"/>
                      </a:lnTo>
                      <a:lnTo>
                        <a:pt x="96" y="2"/>
                      </a:lnTo>
                      <a:lnTo>
                        <a:pt x="97" y="1"/>
                      </a:lnTo>
                      <a:lnTo>
                        <a:pt x="97" y="0"/>
                      </a:lnTo>
                      <a:lnTo>
                        <a:pt x="98" y="0"/>
                      </a:lnTo>
                      <a:lnTo>
                        <a:pt x="99" y="0"/>
                      </a:lnTo>
                      <a:lnTo>
                        <a:pt x="99" y="1"/>
                      </a:lnTo>
                      <a:lnTo>
                        <a:pt x="99" y="2"/>
                      </a:lnTo>
                      <a:lnTo>
                        <a:pt x="100" y="2"/>
                      </a:lnTo>
                      <a:lnTo>
                        <a:pt x="100" y="3"/>
                      </a:lnTo>
                      <a:lnTo>
                        <a:pt x="100" y="4"/>
                      </a:lnTo>
                      <a:lnTo>
                        <a:pt x="100" y="5"/>
                      </a:lnTo>
                      <a:lnTo>
                        <a:pt x="101" y="6"/>
                      </a:lnTo>
                      <a:lnTo>
                        <a:pt x="101" y="7"/>
                      </a:lnTo>
                      <a:lnTo>
                        <a:pt x="101" y="8"/>
                      </a:lnTo>
                      <a:lnTo>
                        <a:pt x="102" y="9"/>
                      </a:lnTo>
                      <a:lnTo>
                        <a:pt x="102" y="10"/>
                      </a:lnTo>
                      <a:lnTo>
                        <a:pt x="102" y="11"/>
                      </a:lnTo>
                      <a:lnTo>
                        <a:pt x="102" y="13"/>
                      </a:lnTo>
                      <a:lnTo>
                        <a:pt x="102" y="14"/>
                      </a:lnTo>
                      <a:lnTo>
                        <a:pt x="103" y="15"/>
                      </a:lnTo>
                      <a:lnTo>
                        <a:pt x="103" y="17"/>
                      </a:lnTo>
                      <a:lnTo>
                        <a:pt x="103" y="18"/>
                      </a:lnTo>
                      <a:lnTo>
                        <a:pt x="104" y="20"/>
                      </a:lnTo>
                      <a:lnTo>
                        <a:pt x="104" y="21"/>
                      </a:lnTo>
                      <a:lnTo>
                        <a:pt x="104" y="23"/>
                      </a:lnTo>
                      <a:lnTo>
                        <a:pt x="104" y="25"/>
                      </a:lnTo>
                      <a:lnTo>
                        <a:pt x="104" y="26"/>
                      </a:lnTo>
                      <a:lnTo>
                        <a:pt x="105" y="28"/>
                      </a:lnTo>
                      <a:lnTo>
                        <a:pt x="105" y="30"/>
                      </a:lnTo>
                      <a:lnTo>
                        <a:pt x="105" y="31"/>
                      </a:lnTo>
                      <a:lnTo>
                        <a:pt x="105" y="33"/>
                      </a:lnTo>
                      <a:lnTo>
                        <a:pt x="105" y="35"/>
                      </a:lnTo>
                      <a:lnTo>
                        <a:pt x="106" y="37"/>
                      </a:lnTo>
                      <a:lnTo>
                        <a:pt x="106" y="38"/>
                      </a:lnTo>
                      <a:lnTo>
                        <a:pt x="106" y="40"/>
                      </a:lnTo>
                      <a:lnTo>
                        <a:pt x="107" y="41"/>
                      </a:lnTo>
                      <a:lnTo>
                        <a:pt x="107" y="43"/>
                      </a:lnTo>
                      <a:lnTo>
                        <a:pt x="107" y="45"/>
                      </a:lnTo>
                      <a:lnTo>
                        <a:pt x="107" y="47"/>
                      </a:lnTo>
                      <a:lnTo>
                        <a:pt x="107" y="48"/>
                      </a:lnTo>
                      <a:lnTo>
                        <a:pt x="108" y="50"/>
                      </a:lnTo>
                      <a:lnTo>
                        <a:pt x="108" y="51"/>
                      </a:lnTo>
                      <a:lnTo>
                        <a:pt x="108" y="53"/>
                      </a:lnTo>
                      <a:lnTo>
                        <a:pt x="108" y="54"/>
                      </a:lnTo>
                      <a:lnTo>
                        <a:pt x="109" y="56"/>
                      </a:lnTo>
                      <a:lnTo>
                        <a:pt x="109" y="57"/>
                      </a:lnTo>
                      <a:lnTo>
                        <a:pt x="109" y="58"/>
                      </a:lnTo>
                      <a:lnTo>
                        <a:pt x="109" y="59"/>
                      </a:lnTo>
                      <a:lnTo>
                        <a:pt x="109" y="60"/>
                      </a:lnTo>
                      <a:lnTo>
                        <a:pt x="110" y="62"/>
                      </a:lnTo>
                      <a:lnTo>
                        <a:pt x="110" y="63"/>
                      </a:lnTo>
                      <a:lnTo>
                        <a:pt x="110" y="64"/>
                      </a:lnTo>
                      <a:lnTo>
                        <a:pt x="111" y="65"/>
                      </a:lnTo>
                      <a:lnTo>
                        <a:pt x="111" y="66"/>
                      </a:lnTo>
                      <a:lnTo>
                        <a:pt x="111" y="67"/>
                      </a:lnTo>
                      <a:lnTo>
                        <a:pt x="112" y="68"/>
                      </a:lnTo>
                      <a:lnTo>
                        <a:pt x="112" y="69"/>
                      </a:lnTo>
                      <a:lnTo>
                        <a:pt x="113" y="69"/>
                      </a:lnTo>
                      <a:lnTo>
                        <a:pt x="114" y="69"/>
                      </a:lnTo>
                      <a:lnTo>
                        <a:pt x="114" y="68"/>
                      </a:lnTo>
                      <a:lnTo>
                        <a:pt x="115" y="67"/>
                      </a:lnTo>
                      <a:lnTo>
                        <a:pt x="115" y="66"/>
                      </a:lnTo>
                      <a:lnTo>
                        <a:pt x="115" y="65"/>
                      </a:lnTo>
                      <a:lnTo>
                        <a:pt x="116" y="64"/>
                      </a:lnTo>
                      <a:lnTo>
                        <a:pt x="116" y="63"/>
                      </a:lnTo>
                      <a:lnTo>
                        <a:pt x="116" y="62"/>
                      </a:lnTo>
                      <a:lnTo>
                        <a:pt x="116" y="61"/>
                      </a:lnTo>
                      <a:lnTo>
                        <a:pt x="117" y="60"/>
                      </a:lnTo>
                      <a:lnTo>
                        <a:pt x="117" y="59"/>
                      </a:lnTo>
                      <a:lnTo>
                        <a:pt x="117" y="58"/>
                      </a:lnTo>
                      <a:lnTo>
                        <a:pt x="117" y="56"/>
                      </a:lnTo>
                      <a:lnTo>
                        <a:pt x="117" y="55"/>
                      </a:lnTo>
                      <a:lnTo>
                        <a:pt x="118" y="54"/>
                      </a:lnTo>
                      <a:lnTo>
                        <a:pt x="118" y="52"/>
                      </a:lnTo>
                      <a:lnTo>
                        <a:pt x="118" y="51"/>
                      </a:lnTo>
                      <a:lnTo>
                        <a:pt x="119" y="49"/>
                      </a:lnTo>
                      <a:lnTo>
                        <a:pt x="119" y="47"/>
                      </a:lnTo>
                      <a:lnTo>
                        <a:pt x="119" y="46"/>
                      </a:lnTo>
                      <a:lnTo>
                        <a:pt x="119" y="44"/>
                      </a:lnTo>
                      <a:lnTo>
                        <a:pt x="119" y="43"/>
                      </a:lnTo>
                      <a:lnTo>
                        <a:pt x="120" y="41"/>
                      </a:lnTo>
                      <a:lnTo>
                        <a:pt x="120" y="39"/>
                      </a:lnTo>
                      <a:lnTo>
                        <a:pt x="120" y="37"/>
                      </a:lnTo>
                      <a:lnTo>
                        <a:pt x="121" y="36"/>
                      </a:lnTo>
                      <a:lnTo>
                        <a:pt x="121" y="34"/>
                      </a:lnTo>
                      <a:lnTo>
                        <a:pt x="121" y="32"/>
                      </a:lnTo>
                      <a:lnTo>
                        <a:pt x="121" y="31"/>
                      </a:lnTo>
                      <a:lnTo>
                        <a:pt x="121" y="29"/>
                      </a:lnTo>
                      <a:lnTo>
                        <a:pt x="122" y="27"/>
                      </a:lnTo>
                      <a:lnTo>
                        <a:pt x="122" y="25"/>
                      </a:lnTo>
                      <a:lnTo>
                        <a:pt x="122" y="24"/>
                      </a:lnTo>
                      <a:lnTo>
                        <a:pt x="123" y="22"/>
                      </a:lnTo>
                      <a:lnTo>
                        <a:pt x="123" y="21"/>
                      </a:lnTo>
                      <a:lnTo>
                        <a:pt x="123" y="19"/>
                      </a:lnTo>
                      <a:lnTo>
                        <a:pt x="123" y="18"/>
                      </a:lnTo>
                      <a:lnTo>
                        <a:pt x="123" y="16"/>
                      </a:lnTo>
                      <a:lnTo>
                        <a:pt x="124" y="15"/>
                      </a:lnTo>
                      <a:lnTo>
                        <a:pt x="124" y="13"/>
                      </a:lnTo>
                      <a:lnTo>
                        <a:pt x="124" y="12"/>
                      </a:lnTo>
                      <a:lnTo>
                        <a:pt x="124" y="11"/>
                      </a:lnTo>
                      <a:lnTo>
                        <a:pt x="125" y="9"/>
                      </a:lnTo>
                      <a:lnTo>
                        <a:pt x="125" y="8"/>
                      </a:lnTo>
                      <a:lnTo>
                        <a:pt x="125" y="7"/>
                      </a:lnTo>
                      <a:lnTo>
                        <a:pt x="125" y="6"/>
                      </a:lnTo>
                      <a:lnTo>
                        <a:pt x="125" y="5"/>
                      </a:lnTo>
                      <a:lnTo>
                        <a:pt x="126" y="4"/>
                      </a:lnTo>
                      <a:lnTo>
                        <a:pt x="126" y="3"/>
                      </a:lnTo>
                      <a:lnTo>
                        <a:pt x="127" y="2"/>
                      </a:lnTo>
                      <a:lnTo>
                        <a:pt x="127" y="1"/>
                      </a:lnTo>
                      <a:lnTo>
                        <a:pt x="127" y="0"/>
                      </a:lnTo>
                      <a:lnTo>
                        <a:pt x="128" y="0"/>
                      </a:lnTo>
                      <a:lnTo>
                        <a:pt x="129" y="0"/>
                      </a:lnTo>
                      <a:lnTo>
                        <a:pt x="129" y="1"/>
                      </a:lnTo>
                      <a:lnTo>
                        <a:pt x="130" y="2"/>
                      </a:lnTo>
                      <a:lnTo>
                        <a:pt x="130" y="3"/>
                      </a:lnTo>
                      <a:lnTo>
                        <a:pt x="130" y="4"/>
                      </a:lnTo>
                      <a:lnTo>
                        <a:pt x="131" y="5"/>
                      </a:lnTo>
                      <a:lnTo>
                        <a:pt x="131" y="6"/>
                      </a:lnTo>
                      <a:lnTo>
                        <a:pt x="131" y="7"/>
                      </a:lnTo>
                      <a:lnTo>
                        <a:pt x="132" y="8"/>
                      </a:lnTo>
                      <a:lnTo>
                        <a:pt x="132" y="9"/>
                      </a:lnTo>
                      <a:lnTo>
                        <a:pt x="132" y="10"/>
                      </a:lnTo>
                      <a:lnTo>
                        <a:pt x="132" y="12"/>
                      </a:lnTo>
                      <a:lnTo>
                        <a:pt x="132" y="13"/>
                      </a:lnTo>
                      <a:lnTo>
                        <a:pt x="133" y="14"/>
                      </a:lnTo>
                      <a:lnTo>
                        <a:pt x="133" y="16"/>
                      </a:lnTo>
                      <a:lnTo>
                        <a:pt x="133" y="17"/>
                      </a:lnTo>
                      <a:lnTo>
                        <a:pt x="133" y="19"/>
                      </a:lnTo>
                      <a:lnTo>
                        <a:pt x="134" y="20"/>
                      </a:lnTo>
                      <a:lnTo>
                        <a:pt x="134" y="22"/>
                      </a:lnTo>
                      <a:lnTo>
                        <a:pt x="134" y="24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5" y="29"/>
                      </a:lnTo>
                      <a:lnTo>
                        <a:pt x="135" y="30"/>
                      </a:lnTo>
                      <a:lnTo>
                        <a:pt x="135" y="32"/>
                      </a:lnTo>
                      <a:lnTo>
                        <a:pt x="136" y="34"/>
                      </a:lnTo>
                      <a:lnTo>
                        <a:pt x="136" y="35"/>
                      </a:lnTo>
                      <a:lnTo>
                        <a:pt x="136" y="37"/>
                      </a:lnTo>
                      <a:lnTo>
                        <a:pt x="136" y="39"/>
                      </a:lnTo>
                      <a:lnTo>
                        <a:pt x="136" y="40"/>
                      </a:lnTo>
                      <a:lnTo>
                        <a:pt x="137" y="42"/>
                      </a:lnTo>
                      <a:lnTo>
                        <a:pt x="137" y="44"/>
                      </a:lnTo>
                      <a:lnTo>
                        <a:pt x="137" y="45"/>
                      </a:lnTo>
                      <a:lnTo>
                        <a:pt x="138" y="47"/>
                      </a:lnTo>
                      <a:lnTo>
                        <a:pt x="138" y="49"/>
                      </a:lnTo>
                      <a:lnTo>
                        <a:pt x="138" y="50"/>
                      </a:lnTo>
                      <a:lnTo>
                        <a:pt x="138" y="52"/>
                      </a:lnTo>
                      <a:lnTo>
                        <a:pt x="138" y="53"/>
                      </a:lnTo>
                      <a:lnTo>
                        <a:pt x="139" y="55"/>
                      </a:lnTo>
                      <a:lnTo>
                        <a:pt x="139" y="56"/>
                      </a:lnTo>
                      <a:lnTo>
                        <a:pt x="139" y="57"/>
                      </a:lnTo>
                      <a:lnTo>
                        <a:pt x="140" y="59"/>
                      </a:lnTo>
                      <a:lnTo>
                        <a:pt x="140" y="60"/>
                      </a:lnTo>
                      <a:lnTo>
                        <a:pt x="140" y="61"/>
                      </a:lnTo>
                      <a:lnTo>
                        <a:pt x="140" y="62"/>
                      </a:lnTo>
                      <a:lnTo>
                        <a:pt x="140" y="63"/>
                      </a:lnTo>
                      <a:lnTo>
                        <a:pt x="141" y="64"/>
                      </a:lnTo>
                      <a:lnTo>
                        <a:pt x="141" y="65"/>
                      </a:lnTo>
                      <a:lnTo>
                        <a:pt x="141" y="66"/>
                      </a:lnTo>
                      <a:lnTo>
                        <a:pt x="142" y="67"/>
                      </a:lnTo>
                      <a:lnTo>
                        <a:pt x="142" y="68"/>
                      </a:lnTo>
                      <a:lnTo>
                        <a:pt x="142" y="69"/>
                      </a:lnTo>
                      <a:lnTo>
                        <a:pt x="143" y="69"/>
                      </a:lnTo>
                      <a:lnTo>
                        <a:pt x="144" y="69"/>
                      </a:lnTo>
                    </a:path>
                  </a:pathLst>
                </a:custGeom>
                <a:noFill/>
                <a:ln w="12700" cap="rnd" cmpd="sng">
                  <a:solidFill>
                    <a:srgbClr val="1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72044" name="Freeform 12">
                  <a:extLst>
                    <a:ext uri="{FF2B5EF4-FFF2-40B4-BE49-F238E27FC236}">
                      <a16:creationId xmlns:a16="http://schemas.microsoft.com/office/drawing/2014/main" id="{71A83F50-0FD6-9840-8B92-8B05A9477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8" y="3891"/>
                  <a:ext cx="145" cy="70"/>
                </a:xfrm>
                <a:custGeom>
                  <a:avLst/>
                  <a:gdLst>
                    <a:gd name="T0" fmla="*/ 2 w 145"/>
                    <a:gd name="T1" fmla="*/ 23 h 70"/>
                    <a:gd name="T2" fmla="*/ 4 w 145"/>
                    <a:gd name="T3" fmla="*/ 11 h 70"/>
                    <a:gd name="T4" fmla="*/ 6 w 145"/>
                    <a:gd name="T5" fmla="*/ 1 h 70"/>
                    <a:gd name="T6" fmla="*/ 10 w 145"/>
                    <a:gd name="T7" fmla="*/ 5 h 70"/>
                    <a:gd name="T8" fmla="*/ 12 w 145"/>
                    <a:gd name="T9" fmla="*/ 14 h 70"/>
                    <a:gd name="T10" fmla="*/ 14 w 145"/>
                    <a:gd name="T11" fmla="*/ 26 h 70"/>
                    <a:gd name="T12" fmla="*/ 16 w 145"/>
                    <a:gd name="T13" fmla="*/ 40 h 70"/>
                    <a:gd name="T14" fmla="*/ 18 w 145"/>
                    <a:gd name="T15" fmla="*/ 53 h 70"/>
                    <a:gd name="T16" fmla="*/ 20 w 145"/>
                    <a:gd name="T17" fmla="*/ 63 h 70"/>
                    <a:gd name="T18" fmla="*/ 23 w 145"/>
                    <a:gd name="T19" fmla="*/ 68 h 70"/>
                    <a:gd name="T20" fmla="*/ 26 w 145"/>
                    <a:gd name="T21" fmla="*/ 61 h 70"/>
                    <a:gd name="T22" fmla="*/ 28 w 145"/>
                    <a:gd name="T23" fmla="*/ 51 h 70"/>
                    <a:gd name="T24" fmla="*/ 30 w 145"/>
                    <a:gd name="T25" fmla="*/ 37 h 70"/>
                    <a:gd name="T26" fmla="*/ 32 w 145"/>
                    <a:gd name="T27" fmla="*/ 24 h 70"/>
                    <a:gd name="T28" fmla="*/ 34 w 145"/>
                    <a:gd name="T29" fmla="*/ 12 h 70"/>
                    <a:gd name="T30" fmla="*/ 36 w 145"/>
                    <a:gd name="T31" fmla="*/ 4 h 70"/>
                    <a:gd name="T32" fmla="*/ 39 w 145"/>
                    <a:gd name="T33" fmla="*/ 2 h 70"/>
                    <a:gd name="T34" fmla="*/ 42 w 145"/>
                    <a:gd name="T35" fmla="*/ 10 h 70"/>
                    <a:gd name="T36" fmla="*/ 44 w 145"/>
                    <a:gd name="T37" fmla="*/ 22 h 70"/>
                    <a:gd name="T38" fmla="*/ 45 w 145"/>
                    <a:gd name="T39" fmla="*/ 35 h 70"/>
                    <a:gd name="T40" fmla="*/ 47 w 145"/>
                    <a:gd name="T41" fmla="*/ 49 h 70"/>
                    <a:gd name="T42" fmla="*/ 49 w 145"/>
                    <a:gd name="T43" fmla="*/ 60 h 70"/>
                    <a:gd name="T44" fmla="*/ 52 w 145"/>
                    <a:gd name="T45" fmla="*/ 68 h 70"/>
                    <a:gd name="T46" fmla="*/ 56 w 145"/>
                    <a:gd name="T47" fmla="*/ 63 h 70"/>
                    <a:gd name="T48" fmla="*/ 58 w 145"/>
                    <a:gd name="T49" fmla="*/ 53 h 70"/>
                    <a:gd name="T50" fmla="*/ 60 w 145"/>
                    <a:gd name="T51" fmla="*/ 40 h 70"/>
                    <a:gd name="T52" fmla="*/ 61 w 145"/>
                    <a:gd name="T53" fmla="*/ 26 h 70"/>
                    <a:gd name="T54" fmla="*/ 63 w 145"/>
                    <a:gd name="T55" fmla="*/ 14 h 70"/>
                    <a:gd name="T56" fmla="*/ 65 w 145"/>
                    <a:gd name="T57" fmla="*/ 5 h 70"/>
                    <a:gd name="T58" fmla="*/ 69 w 145"/>
                    <a:gd name="T59" fmla="*/ 0 h 70"/>
                    <a:gd name="T60" fmla="*/ 71 w 145"/>
                    <a:gd name="T61" fmla="*/ 9 h 70"/>
                    <a:gd name="T62" fmla="*/ 73 w 145"/>
                    <a:gd name="T63" fmla="*/ 19 h 70"/>
                    <a:gd name="T64" fmla="*/ 75 w 145"/>
                    <a:gd name="T65" fmla="*/ 33 h 70"/>
                    <a:gd name="T66" fmla="*/ 77 w 145"/>
                    <a:gd name="T67" fmla="*/ 46 h 70"/>
                    <a:gd name="T68" fmla="*/ 79 w 145"/>
                    <a:gd name="T69" fmla="*/ 58 h 70"/>
                    <a:gd name="T70" fmla="*/ 81 w 145"/>
                    <a:gd name="T71" fmla="*/ 66 h 70"/>
                    <a:gd name="T72" fmla="*/ 84 w 145"/>
                    <a:gd name="T73" fmla="*/ 67 h 70"/>
                    <a:gd name="T74" fmla="*/ 87 w 145"/>
                    <a:gd name="T75" fmla="*/ 58 h 70"/>
                    <a:gd name="T76" fmla="*/ 89 w 145"/>
                    <a:gd name="T77" fmla="*/ 46 h 70"/>
                    <a:gd name="T78" fmla="*/ 91 w 145"/>
                    <a:gd name="T79" fmla="*/ 33 h 70"/>
                    <a:gd name="T80" fmla="*/ 93 w 145"/>
                    <a:gd name="T81" fmla="*/ 20 h 70"/>
                    <a:gd name="T82" fmla="*/ 94 w 145"/>
                    <a:gd name="T83" fmla="*/ 9 h 70"/>
                    <a:gd name="T84" fmla="*/ 98 w 145"/>
                    <a:gd name="T85" fmla="*/ 0 h 70"/>
                    <a:gd name="T86" fmla="*/ 101 w 145"/>
                    <a:gd name="T87" fmla="*/ 6 h 70"/>
                    <a:gd name="T88" fmla="*/ 103 w 145"/>
                    <a:gd name="T89" fmla="*/ 15 h 70"/>
                    <a:gd name="T90" fmla="*/ 105 w 145"/>
                    <a:gd name="T91" fmla="*/ 28 h 70"/>
                    <a:gd name="T92" fmla="*/ 107 w 145"/>
                    <a:gd name="T93" fmla="*/ 41 h 70"/>
                    <a:gd name="T94" fmla="*/ 108 w 145"/>
                    <a:gd name="T95" fmla="*/ 54 h 70"/>
                    <a:gd name="T96" fmla="*/ 110 w 145"/>
                    <a:gd name="T97" fmla="*/ 64 h 70"/>
                    <a:gd name="T98" fmla="*/ 114 w 145"/>
                    <a:gd name="T99" fmla="*/ 68 h 70"/>
                    <a:gd name="T100" fmla="*/ 117 w 145"/>
                    <a:gd name="T101" fmla="*/ 60 h 70"/>
                    <a:gd name="T102" fmla="*/ 119 w 145"/>
                    <a:gd name="T103" fmla="*/ 49 h 70"/>
                    <a:gd name="T104" fmla="*/ 121 w 145"/>
                    <a:gd name="T105" fmla="*/ 36 h 70"/>
                    <a:gd name="T106" fmla="*/ 123 w 145"/>
                    <a:gd name="T107" fmla="*/ 22 h 70"/>
                    <a:gd name="T108" fmla="*/ 124 w 145"/>
                    <a:gd name="T109" fmla="*/ 11 h 70"/>
                    <a:gd name="T110" fmla="*/ 127 w 145"/>
                    <a:gd name="T111" fmla="*/ 2 h 70"/>
                    <a:gd name="T112" fmla="*/ 130 w 145"/>
                    <a:gd name="T113" fmla="*/ 4 h 70"/>
                    <a:gd name="T114" fmla="*/ 132 w 145"/>
                    <a:gd name="T115" fmla="*/ 13 h 70"/>
                    <a:gd name="T116" fmla="*/ 134 w 145"/>
                    <a:gd name="T117" fmla="*/ 25 h 70"/>
                    <a:gd name="T118" fmla="*/ 136 w 145"/>
                    <a:gd name="T119" fmla="*/ 39 h 70"/>
                    <a:gd name="T120" fmla="*/ 138 w 145"/>
                    <a:gd name="T121" fmla="*/ 52 h 70"/>
                    <a:gd name="T122" fmla="*/ 140 w 145"/>
                    <a:gd name="T123" fmla="*/ 62 h 70"/>
                    <a:gd name="T124" fmla="*/ 143 w 145"/>
                    <a:gd name="T125" fmla="*/ 6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45" h="70">
                      <a:moveTo>
                        <a:pt x="0" y="34"/>
                      </a:moveTo>
                      <a:lnTo>
                        <a:pt x="0" y="33"/>
                      </a:lnTo>
                      <a:lnTo>
                        <a:pt x="0" y="31"/>
                      </a:lnTo>
                      <a:lnTo>
                        <a:pt x="1" y="29"/>
                      </a:lnTo>
                      <a:lnTo>
                        <a:pt x="1" y="28"/>
                      </a:lnTo>
                      <a:lnTo>
                        <a:pt x="1" y="26"/>
                      </a:lnTo>
                      <a:lnTo>
                        <a:pt x="2" y="24"/>
                      </a:lnTo>
                      <a:lnTo>
                        <a:pt x="2" y="23"/>
                      </a:lnTo>
                      <a:lnTo>
                        <a:pt x="2" y="21"/>
                      </a:lnTo>
                      <a:lnTo>
                        <a:pt x="2" y="20"/>
                      </a:lnTo>
                      <a:lnTo>
                        <a:pt x="2" y="18"/>
                      </a:lnTo>
                      <a:lnTo>
                        <a:pt x="3" y="17"/>
                      </a:lnTo>
                      <a:lnTo>
                        <a:pt x="3" y="15"/>
                      </a:lnTo>
                      <a:lnTo>
                        <a:pt x="3" y="14"/>
                      </a:lnTo>
                      <a:lnTo>
                        <a:pt x="3" y="12"/>
                      </a:lnTo>
                      <a:lnTo>
                        <a:pt x="4" y="11"/>
                      </a:lnTo>
                      <a:lnTo>
                        <a:pt x="4" y="10"/>
                      </a:lnTo>
                      <a:lnTo>
                        <a:pt x="4" y="9"/>
                      </a:lnTo>
                      <a:lnTo>
                        <a:pt x="4" y="7"/>
                      </a:lnTo>
                      <a:lnTo>
                        <a:pt x="5" y="6"/>
                      </a:lnTo>
                      <a:lnTo>
                        <a:pt x="5" y="4"/>
                      </a:lnTo>
                      <a:lnTo>
                        <a:pt x="6" y="3"/>
                      </a:lnTo>
                      <a:lnTo>
                        <a:pt x="6" y="2"/>
                      </a:lnTo>
                      <a:lnTo>
                        <a:pt x="6" y="1"/>
                      </a:lnTo>
                      <a:lnTo>
                        <a:pt x="7" y="0"/>
                      </a:lnTo>
                      <a:lnTo>
                        <a:pt x="8" y="0"/>
                      </a:lnTo>
                      <a:lnTo>
                        <a:pt x="8" y="1"/>
                      </a:lnTo>
                      <a:lnTo>
                        <a:pt x="9" y="1"/>
                      </a:lnTo>
                      <a:lnTo>
                        <a:pt x="9" y="2"/>
                      </a:lnTo>
                      <a:lnTo>
                        <a:pt x="9" y="3"/>
                      </a:lnTo>
                      <a:lnTo>
                        <a:pt x="10" y="4"/>
                      </a:lnTo>
                      <a:lnTo>
                        <a:pt x="10" y="5"/>
                      </a:lnTo>
                      <a:lnTo>
                        <a:pt x="10" y="6"/>
                      </a:lnTo>
                      <a:lnTo>
                        <a:pt x="11" y="7"/>
                      </a:lnTo>
                      <a:lnTo>
                        <a:pt x="11" y="8"/>
                      </a:lnTo>
                      <a:lnTo>
                        <a:pt x="11" y="9"/>
                      </a:lnTo>
                      <a:lnTo>
                        <a:pt x="11" y="10"/>
                      </a:lnTo>
                      <a:lnTo>
                        <a:pt x="12" y="11"/>
                      </a:lnTo>
                      <a:lnTo>
                        <a:pt x="12" y="13"/>
                      </a:lnTo>
                      <a:lnTo>
                        <a:pt x="12" y="14"/>
                      </a:lnTo>
                      <a:lnTo>
                        <a:pt x="12" y="15"/>
                      </a:lnTo>
                      <a:lnTo>
                        <a:pt x="12" y="17"/>
                      </a:lnTo>
                      <a:lnTo>
                        <a:pt x="13" y="18"/>
                      </a:lnTo>
                      <a:lnTo>
                        <a:pt x="13" y="20"/>
                      </a:lnTo>
                      <a:lnTo>
                        <a:pt x="13" y="21"/>
                      </a:lnTo>
                      <a:lnTo>
                        <a:pt x="14" y="23"/>
                      </a:lnTo>
                      <a:lnTo>
                        <a:pt x="14" y="25"/>
                      </a:lnTo>
                      <a:lnTo>
                        <a:pt x="14" y="26"/>
                      </a:lnTo>
                      <a:lnTo>
                        <a:pt x="14" y="28"/>
                      </a:lnTo>
                      <a:lnTo>
                        <a:pt x="14" y="30"/>
                      </a:lnTo>
                      <a:lnTo>
                        <a:pt x="15" y="31"/>
                      </a:lnTo>
                      <a:lnTo>
                        <a:pt x="15" y="33"/>
                      </a:lnTo>
                      <a:lnTo>
                        <a:pt x="15" y="35"/>
                      </a:lnTo>
                      <a:lnTo>
                        <a:pt x="16" y="36"/>
                      </a:lnTo>
                      <a:lnTo>
                        <a:pt x="16" y="38"/>
                      </a:lnTo>
                      <a:lnTo>
                        <a:pt x="16" y="40"/>
                      </a:lnTo>
                      <a:lnTo>
                        <a:pt x="16" y="41"/>
                      </a:lnTo>
                      <a:lnTo>
                        <a:pt x="16" y="43"/>
                      </a:lnTo>
                      <a:lnTo>
                        <a:pt x="17" y="45"/>
                      </a:lnTo>
                      <a:lnTo>
                        <a:pt x="17" y="47"/>
                      </a:lnTo>
                      <a:lnTo>
                        <a:pt x="17" y="48"/>
                      </a:lnTo>
                      <a:lnTo>
                        <a:pt x="17" y="50"/>
                      </a:lnTo>
                      <a:lnTo>
                        <a:pt x="17" y="51"/>
                      </a:lnTo>
                      <a:lnTo>
                        <a:pt x="18" y="53"/>
                      </a:lnTo>
                      <a:lnTo>
                        <a:pt x="18" y="54"/>
                      </a:lnTo>
                      <a:lnTo>
                        <a:pt x="18" y="56"/>
                      </a:lnTo>
                      <a:lnTo>
                        <a:pt x="19" y="57"/>
                      </a:lnTo>
                      <a:lnTo>
                        <a:pt x="19" y="58"/>
                      </a:lnTo>
                      <a:lnTo>
                        <a:pt x="19" y="59"/>
                      </a:lnTo>
                      <a:lnTo>
                        <a:pt x="19" y="60"/>
                      </a:lnTo>
                      <a:lnTo>
                        <a:pt x="19" y="62"/>
                      </a:lnTo>
                      <a:lnTo>
                        <a:pt x="20" y="63"/>
                      </a:lnTo>
                      <a:lnTo>
                        <a:pt x="20" y="64"/>
                      </a:lnTo>
                      <a:lnTo>
                        <a:pt x="20" y="65"/>
                      </a:lnTo>
                      <a:lnTo>
                        <a:pt x="21" y="66"/>
                      </a:lnTo>
                      <a:lnTo>
                        <a:pt x="21" y="67"/>
                      </a:lnTo>
                      <a:lnTo>
                        <a:pt x="21" y="68"/>
                      </a:lnTo>
                      <a:lnTo>
                        <a:pt x="22" y="69"/>
                      </a:lnTo>
                      <a:lnTo>
                        <a:pt x="23" y="69"/>
                      </a:lnTo>
                      <a:lnTo>
                        <a:pt x="23" y="68"/>
                      </a:lnTo>
                      <a:lnTo>
                        <a:pt x="24" y="68"/>
                      </a:lnTo>
                      <a:lnTo>
                        <a:pt x="24" y="67"/>
                      </a:lnTo>
                      <a:lnTo>
                        <a:pt x="25" y="66"/>
                      </a:lnTo>
                      <a:lnTo>
                        <a:pt x="25" y="65"/>
                      </a:lnTo>
                      <a:lnTo>
                        <a:pt x="25" y="64"/>
                      </a:lnTo>
                      <a:lnTo>
                        <a:pt x="25" y="63"/>
                      </a:lnTo>
                      <a:lnTo>
                        <a:pt x="26" y="62"/>
                      </a:lnTo>
                      <a:lnTo>
                        <a:pt x="26" y="61"/>
                      </a:lnTo>
                      <a:lnTo>
                        <a:pt x="26" y="60"/>
                      </a:lnTo>
                      <a:lnTo>
                        <a:pt x="27" y="59"/>
                      </a:lnTo>
                      <a:lnTo>
                        <a:pt x="27" y="58"/>
                      </a:lnTo>
                      <a:lnTo>
                        <a:pt x="27" y="56"/>
                      </a:lnTo>
                      <a:lnTo>
                        <a:pt x="27" y="55"/>
                      </a:lnTo>
                      <a:lnTo>
                        <a:pt x="27" y="54"/>
                      </a:lnTo>
                      <a:lnTo>
                        <a:pt x="28" y="52"/>
                      </a:lnTo>
                      <a:lnTo>
                        <a:pt x="28" y="51"/>
                      </a:lnTo>
                      <a:lnTo>
                        <a:pt x="28" y="49"/>
                      </a:lnTo>
                      <a:lnTo>
                        <a:pt x="28" y="47"/>
                      </a:lnTo>
                      <a:lnTo>
                        <a:pt x="29" y="46"/>
                      </a:lnTo>
                      <a:lnTo>
                        <a:pt x="29" y="44"/>
                      </a:lnTo>
                      <a:lnTo>
                        <a:pt x="29" y="43"/>
                      </a:lnTo>
                      <a:lnTo>
                        <a:pt x="29" y="41"/>
                      </a:lnTo>
                      <a:lnTo>
                        <a:pt x="29" y="39"/>
                      </a:lnTo>
                      <a:lnTo>
                        <a:pt x="30" y="37"/>
                      </a:lnTo>
                      <a:lnTo>
                        <a:pt x="30" y="36"/>
                      </a:lnTo>
                      <a:lnTo>
                        <a:pt x="30" y="34"/>
                      </a:lnTo>
                      <a:lnTo>
                        <a:pt x="31" y="32"/>
                      </a:lnTo>
                      <a:lnTo>
                        <a:pt x="31" y="31"/>
                      </a:lnTo>
                      <a:lnTo>
                        <a:pt x="31" y="29"/>
                      </a:lnTo>
                      <a:lnTo>
                        <a:pt x="31" y="27"/>
                      </a:lnTo>
                      <a:lnTo>
                        <a:pt x="31" y="25"/>
                      </a:lnTo>
                      <a:lnTo>
                        <a:pt x="32" y="24"/>
                      </a:lnTo>
                      <a:lnTo>
                        <a:pt x="32" y="22"/>
                      </a:lnTo>
                      <a:lnTo>
                        <a:pt x="32" y="21"/>
                      </a:lnTo>
                      <a:lnTo>
                        <a:pt x="33" y="19"/>
                      </a:lnTo>
                      <a:lnTo>
                        <a:pt x="33" y="18"/>
                      </a:lnTo>
                      <a:lnTo>
                        <a:pt x="33" y="16"/>
                      </a:lnTo>
                      <a:lnTo>
                        <a:pt x="33" y="15"/>
                      </a:lnTo>
                      <a:lnTo>
                        <a:pt x="33" y="13"/>
                      </a:lnTo>
                      <a:lnTo>
                        <a:pt x="34" y="12"/>
                      </a:lnTo>
                      <a:lnTo>
                        <a:pt x="34" y="11"/>
                      </a:lnTo>
                      <a:lnTo>
                        <a:pt x="34" y="9"/>
                      </a:lnTo>
                      <a:lnTo>
                        <a:pt x="35" y="8"/>
                      </a:lnTo>
                      <a:lnTo>
                        <a:pt x="35" y="7"/>
                      </a:lnTo>
                      <a:lnTo>
                        <a:pt x="35" y="6"/>
                      </a:lnTo>
                      <a:lnTo>
                        <a:pt x="35" y="5"/>
                      </a:lnTo>
                      <a:lnTo>
                        <a:pt x="35" y="4"/>
                      </a:lnTo>
                      <a:lnTo>
                        <a:pt x="36" y="4"/>
                      </a:lnTo>
                      <a:lnTo>
                        <a:pt x="36" y="3"/>
                      </a:lnTo>
                      <a:lnTo>
                        <a:pt x="36" y="2"/>
                      </a:lnTo>
                      <a:lnTo>
                        <a:pt x="37" y="1"/>
                      </a:lnTo>
                      <a:lnTo>
                        <a:pt x="37" y="0"/>
                      </a:lnTo>
                      <a:lnTo>
                        <a:pt x="38" y="0"/>
                      </a:lnTo>
                      <a:lnTo>
                        <a:pt x="38" y="1"/>
                      </a:lnTo>
                      <a:lnTo>
                        <a:pt x="39" y="1"/>
                      </a:lnTo>
                      <a:lnTo>
                        <a:pt x="39" y="2"/>
                      </a:lnTo>
                      <a:lnTo>
                        <a:pt x="40" y="3"/>
                      </a:lnTo>
                      <a:lnTo>
                        <a:pt x="40" y="4"/>
                      </a:lnTo>
                      <a:lnTo>
                        <a:pt x="40" y="5"/>
                      </a:lnTo>
                      <a:lnTo>
                        <a:pt x="40" y="6"/>
                      </a:lnTo>
                      <a:lnTo>
                        <a:pt x="41" y="7"/>
                      </a:lnTo>
                      <a:lnTo>
                        <a:pt x="41" y="8"/>
                      </a:lnTo>
                      <a:lnTo>
                        <a:pt x="41" y="9"/>
                      </a:lnTo>
                      <a:lnTo>
                        <a:pt x="42" y="10"/>
                      </a:lnTo>
                      <a:lnTo>
                        <a:pt x="42" y="12"/>
                      </a:lnTo>
                      <a:lnTo>
                        <a:pt x="42" y="13"/>
                      </a:lnTo>
                      <a:lnTo>
                        <a:pt x="42" y="14"/>
                      </a:lnTo>
                      <a:lnTo>
                        <a:pt x="42" y="16"/>
                      </a:lnTo>
                      <a:lnTo>
                        <a:pt x="43" y="17"/>
                      </a:lnTo>
                      <a:lnTo>
                        <a:pt x="43" y="19"/>
                      </a:lnTo>
                      <a:lnTo>
                        <a:pt x="43" y="20"/>
                      </a:lnTo>
                      <a:lnTo>
                        <a:pt x="44" y="22"/>
                      </a:lnTo>
                      <a:lnTo>
                        <a:pt x="44" y="24"/>
                      </a:lnTo>
                      <a:lnTo>
                        <a:pt x="44" y="25"/>
                      </a:lnTo>
                      <a:lnTo>
                        <a:pt x="44" y="27"/>
                      </a:lnTo>
                      <a:lnTo>
                        <a:pt x="44" y="29"/>
                      </a:lnTo>
                      <a:lnTo>
                        <a:pt x="45" y="30"/>
                      </a:lnTo>
                      <a:lnTo>
                        <a:pt x="45" y="32"/>
                      </a:lnTo>
                      <a:lnTo>
                        <a:pt x="45" y="34"/>
                      </a:lnTo>
                      <a:lnTo>
                        <a:pt x="45" y="35"/>
                      </a:lnTo>
                      <a:lnTo>
                        <a:pt x="46" y="37"/>
                      </a:lnTo>
                      <a:lnTo>
                        <a:pt x="46" y="39"/>
                      </a:lnTo>
                      <a:lnTo>
                        <a:pt x="46" y="40"/>
                      </a:lnTo>
                      <a:lnTo>
                        <a:pt x="46" y="42"/>
                      </a:lnTo>
                      <a:lnTo>
                        <a:pt x="46" y="44"/>
                      </a:lnTo>
                      <a:lnTo>
                        <a:pt x="47" y="45"/>
                      </a:lnTo>
                      <a:lnTo>
                        <a:pt x="47" y="47"/>
                      </a:lnTo>
                      <a:lnTo>
                        <a:pt x="47" y="49"/>
                      </a:lnTo>
                      <a:lnTo>
                        <a:pt x="48" y="50"/>
                      </a:lnTo>
                      <a:lnTo>
                        <a:pt x="48" y="52"/>
                      </a:lnTo>
                      <a:lnTo>
                        <a:pt x="48" y="53"/>
                      </a:lnTo>
                      <a:lnTo>
                        <a:pt x="48" y="55"/>
                      </a:lnTo>
                      <a:lnTo>
                        <a:pt x="48" y="56"/>
                      </a:lnTo>
                      <a:lnTo>
                        <a:pt x="49" y="57"/>
                      </a:lnTo>
                      <a:lnTo>
                        <a:pt x="49" y="59"/>
                      </a:lnTo>
                      <a:lnTo>
                        <a:pt x="49" y="60"/>
                      </a:lnTo>
                      <a:lnTo>
                        <a:pt x="50" y="61"/>
                      </a:lnTo>
                      <a:lnTo>
                        <a:pt x="50" y="62"/>
                      </a:lnTo>
                      <a:lnTo>
                        <a:pt x="50" y="63"/>
                      </a:lnTo>
                      <a:lnTo>
                        <a:pt x="50" y="64"/>
                      </a:lnTo>
                      <a:lnTo>
                        <a:pt x="50" y="65"/>
                      </a:lnTo>
                      <a:lnTo>
                        <a:pt x="51" y="66"/>
                      </a:lnTo>
                      <a:lnTo>
                        <a:pt x="51" y="67"/>
                      </a:lnTo>
                      <a:lnTo>
                        <a:pt x="52" y="68"/>
                      </a:lnTo>
                      <a:lnTo>
                        <a:pt x="52" y="69"/>
                      </a:lnTo>
                      <a:lnTo>
                        <a:pt x="53" y="69"/>
                      </a:lnTo>
                      <a:lnTo>
                        <a:pt x="54" y="68"/>
                      </a:lnTo>
                      <a:lnTo>
                        <a:pt x="54" y="67"/>
                      </a:lnTo>
                      <a:lnTo>
                        <a:pt x="55" y="66"/>
                      </a:lnTo>
                      <a:lnTo>
                        <a:pt x="55" y="65"/>
                      </a:lnTo>
                      <a:lnTo>
                        <a:pt x="56" y="64"/>
                      </a:lnTo>
                      <a:lnTo>
                        <a:pt x="56" y="63"/>
                      </a:lnTo>
                      <a:lnTo>
                        <a:pt x="56" y="62"/>
                      </a:lnTo>
                      <a:lnTo>
                        <a:pt x="56" y="61"/>
                      </a:lnTo>
                      <a:lnTo>
                        <a:pt x="56" y="59"/>
                      </a:lnTo>
                      <a:lnTo>
                        <a:pt x="57" y="58"/>
                      </a:lnTo>
                      <a:lnTo>
                        <a:pt x="57" y="57"/>
                      </a:lnTo>
                      <a:lnTo>
                        <a:pt x="57" y="56"/>
                      </a:lnTo>
                      <a:lnTo>
                        <a:pt x="58" y="54"/>
                      </a:lnTo>
                      <a:lnTo>
                        <a:pt x="58" y="53"/>
                      </a:lnTo>
                      <a:lnTo>
                        <a:pt x="58" y="51"/>
                      </a:lnTo>
                      <a:lnTo>
                        <a:pt x="58" y="50"/>
                      </a:lnTo>
                      <a:lnTo>
                        <a:pt x="58" y="48"/>
                      </a:lnTo>
                      <a:lnTo>
                        <a:pt x="59" y="47"/>
                      </a:lnTo>
                      <a:lnTo>
                        <a:pt x="59" y="45"/>
                      </a:lnTo>
                      <a:lnTo>
                        <a:pt x="59" y="44"/>
                      </a:lnTo>
                      <a:lnTo>
                        <a:pt x="59" y="42"/>
                      </a:lnTo>
                      <a:lnTo>
                        <a:pt x="60" y="40"/>
                      </a:lnTo>
                      <a:lnTo>
                        <a:pt x="60" y="38"/>
                      </a:lnTo>
                      <a:lnTo>
                        <a:pt x="60" y="37"/>
                      </a:lnTo>
                      <a:lnTo>
                        <a:pt x="60" y="35"/>
                      </a:lnTo>
                      <a:lnTo>
                        <a:pt x="60" y="33"/>
                      </a:lnTo>
                      <a:lnTo>
                        <a:pt x="61" y="32"/>
                      </a:lnTo>
                      <a:lnTo>
                        <a:pt x="61" y="30"/>
                      </a:lnTo>
                      <a:lnTo>
                        <a:pt x="61" y="28"/>
                      </a:lnTo>
                      <a:lnTo>
                        <a:pt x="61" y="26"/>
                      </a:lnTo>
                      <a:lnTo>
                        <a:pt x="61" y="25"/>
                      </a:lnTo>
                      <a:lnTo>
                        <a:pt x="62" y="23"/>
                      </a:lnTo>
                      <a:lnTo>
                        <a:pt x="62" y="22"/>
                      </a:lnTo>
                      <a:lnTo>
                        <a:pt x="62" y="20"/>
                      </a:lnTo>
                      <a:lnTo>
                        <a:pt x="63" y="18"/>
                      </a:lnTo>
                      <a:lnTo>
                        <a:pt x="63" y="17"/>
                      </a:lnTo>
                      <a:lnTo>
                        <a:pt x="63" y="15"/>
                      </a:lnTo>
                      <a:lnTo>
                        <a:pt x="63" y="14"/>
                      </a:lnTo>
                      <a:lnTo>
                        <a:pt x="63" y="13"/>
                      </a:lnTo>
                      <a:lnTo>
                        <a:pt x="64" y="11"/>
                      </a:lnTo>
                      <a:lnTo>
                        <a:pt x="64" y="10"/>
                      </a:lnTo>
                      <a:lnTo>
                        <a:pt x="64" y="9"/>
                      </a:lnTo>
                      <a:lnTo>
                        <a:pt x="65" y="8"/>
                      </a:lnTo>
                      <a:lnTo>
                        <a:pt x="65" y="7"/>
                      </a:lnTo>
                      <a:lnTo>
                        <a:pt x="65" y="6"/>
                      </a:lnTo>
                      <a:lnTo>
                        <a:pt x="65" y="5"/>
                      </a:lnTo>
                      <a:lnTo>
                        <a:pt x="65" y="4"/>
                      </a:lnTo>
                      <a:lnTo>
                        <a:pt x="66" y="3"/>
                      </a:lnTo>
                      <a:lnTo>
                        <a:pt x="66" y="2"/>
                      </a:lnTo>
                      <a:lnTo>
                        <a:pt x="67" y="2"/>
                      </a:lnTo>
                      <a:lnTo>
                        <a:pt x="67" y="1"/>
                      </a:lnTo>
                      <a:lnTo>
                        <a:pt x="67" y="0"/>
                      </a:lnTo>
                      <a:lnTo>
                        <a:pt x="68" y="0"/>
                      </a:lnTo>
                      <a:lnTo>
                        <a:pt x="69" y="0"/>
                      </a:lnTo>
                      <a:lnTo>
                        <a:pt x="69" y="1"/>
                      </a:lnTo>
                      <a:lnTo>
                        <a:pt x="69" y="2"/>
                      </a:lnTo>
                      <a:lnTo>
                        <a:pt x="70" y="3"/>
                      </a:lnTo>
                      <a:lnTo>
                        <a:pt x="70" y="4"/>
                      </a:lnTo>
                      <a:lnTo>
                        <a:pt x="71" y="5"/>
                      </a:lnTo>
                      <a:lnTo>
                        <a:pt x="71" y="6"/>
                      </a:lnTo>
                      <a:lnTo>
                        <a:pt x="71" y="7"/>
                      </a:lnTo>
                      <a:lnTo>
                        <a:pt x="71" y="9"/>
                      </a:lnTo>
                      <a:lnTo>
                        <a:pt x="71" y="10"/>
                      </a:lnTo>
                      <a:lnTo>
                        <a:pt x="72" y="11"/>
                      </a:lnTo>
                      <a:lnTo>
                        <a:pt x="72" y="12"/>
                      </a:lnTo>
                      <a:lnTo>
                        <a:pt x="72" y="14"/>
                      </a:lnTo>
                      <a:lnTo>
                        <a:pt x="73" y="15"/>
                      </a:lnTo>
                      <a:lnTo>
                        <a:pt x="73" y="16"/>
                      </a:lnTo>
                      <a:lnTo>
                        <a:pt x="73" y="18"/>
                      </a:lnTo>
                      <a:lnTo>
                        <a:pt x="73" y="19"/>
                      </a:lnTo>
                      <a:lnTo>
                        <a:pt x="73" y="21"/>
                      </a:lnTo>
                      <a:lnTo>
                        <a:pt x="74" y="22"/>
                      </a:lnTo>
                      <a:lnTo>
                        <a:pt x="74" y="24"/>
                      </a:lnTo>
                      <a:lnTo>
                        <a:pt x="74" y="26"/>
                      </a:lnTo>
                      <a:lnTo>
                        <a:pt x="75" y="28"/>
                      </a:lnTo>
                      <a:lnTo>
                        <a:pt x="75" y="29"/>
                      </a:lnTo>
                      <a:lnTo>
                        <a:pt x="75" y="31"/>
                      </a:lnTo>
                      <a:lnTo>
                        <a:pt x="75" y="33"/>
                      </a:lnTo>
                      <a:lnTo>
                        <a:pt x="75" y="34"/>
                      </a:lnTo>
                      <a:lnTo>
                        <a:pt x="76" y="36"/>
                      </a:lnTo>
                      <a:lnTo>
                        <a:pt x="76" y="38"/>
                      </a:lnTo>
                      <a:lnTo>
                        <a:pt x="76" y="39"/>
                      </a:lnTo>
                      <a:lnTo>
                        <a:pt x="76" y="41"/>
                      </a:lnTo>
                      <a:lnTo>
                        <a:pt x="77" y="43"/>
                      </a:lnTo>
                      <a:lnTo>
                        <a:pt x="77" y="44"/>
                      </a:lnTo>
                      <a:lnTo>
                        <a:pt x="77" y="46"/>
                      </a:lnTo>
                      <a:lnTo>
                        <a:pt x="77" y="48"/>
                      </a:lnTo>
                      <a:lnTo>
                        <a:pt x="77" y="49"/>
                      </a:lnTo>
                      <a:lnTo>
                        <a:pt x="78" y="51"/>
                      </a:lnTo>
                      <a:lnTo>
                        <a:pt x="78" y="52"/>
                      </a:lnTo>
                      <a:lnTo>
                        <a:pt x="78" y="54"/>
                      </a:lnTo>
                      <a:lnTo>
                        <a:pt x="79" y="55"/>
                      </a:lnTo>
                      <a:lnTo>
                        <a:pt x="79" y="56"/>
                      </a:lnTo>
                      <a:lnTo>
                        <a:pt x="79" y="58"/>
                      </a:lnTo>
                      <a:lnTo>
                        <a:pt x="79" y="59"/>
                      </a:lnTo>
                      <a:lnTo>
                        <a:pt x="79" y="60"/>
                      </a:lnTo>
                      <a:lnTo>
                        <a:pt x="80" y="61"/>
                      </a:lnTo>
                      <a:lnTo>
                        <a:pt x="80" y="62"/>
                      </a:lnTo>
                      <a:lnTo>
                        <a:pt x="80" y="63"/>
                      </a:lnTo>
                      <a:lnTo>
                        <a:pt x="81" y="64"/>
                      </a:lnTo>
                      <a:lnTo>
                        <a:pt x="81" y="65"/>
                      </a:lnTo>
                      <a:lnTo>
                        <a:pt x="81" y="66"/>
                      </a:lnTo>
                      <a:lnTo>
                        <a:pt x="81" y="67"/>
                      </a:lnTo>
                      <a:lnTo>
                        <a:pt x="82" y="67"/>
                      </a:lnTo>
                      <a:lnTo>
                        <a:pt x="82" y="68"/>
                      </a:lnTo>
                      <a:lnTo>
                        <a:pt x="82" y="69"/>
                      </a:lnTo>
                      <a:lnTo>
                        <a:pt x="83" y="69"/>
                      </a:lnTo>
                      <a:lnTo>
                        <a:pt x="84" y="69"/>
                      </a:lnTo>
                      <a:lnTo>
                        <a:pt x="84" y="68"/>
                      </a:lnTo>
                      <a:lnTo>
                        <a:pt x="84" y="67"/>
                      </a:lnTo>
                      <a:lnTo>
                        <a:pt x="85" y="67"/>
                      </a:lnTo>
                      <a:lnTo>
                        <a:pt x="85" y="66"/>
                      </a:lnTo>
                      <a:lnTo>
                        <a:pt x="85" y="65"/>
                      </a:lnTo>
                      <a:lnTo>
                        <a:pt x="86" y="63"/>
                      </a:lnTo>
                      <a:lnTo>
                        <a:pt x="86" y="62"/>
                      </a:lnTo>
                      <a:lnTo>
                        <a:pt x="86" y="60"/>
                      </a:lnTo>
                      <a:lnTo>
                        <a:pt x="86" y="59"/>
                      </a:lnTo>
                      <a:lnTo>
                        <a:pt x="87" y="58"/>
                      </a:lnTo>
                      <a:lnTo>
                        <a:pt x="87" y="57"/>
                      </a:lnTo>
                      <a:lnTo>
                        <a:pt x="87" y="55"/>
                      </a:lnTo>
                      <a:lnTo>
                        <a:pt x="88" y="54"/>
                      </a:lnTo>
                      <a:lnTo>
                        <a:pt x="88" y="52"/>
                      </a:lnTo>
                      <a:lnTo>
                        <a:pt x="88" y="51"/>
                      </a:lnTo>
                      <a:lnTo>
                        <a:pt x="88" y="49"/>
                      </a:lnTo>
                      <a:lnTo>
                        <a:pt x="88" y="48"/>
                      </a:lnTo>
                      <a:lnTo>
                        <a:pt x="89" y="46"/>
                      </a:lnTo>
                      <a:lnTo>
                        <a:pt x="89" y="45"/>
                      </a:lnTo>
                      <a:lnTo>
                        <a:pt x="89" y="43"/>
                      </a:lnTo>
                      <a:lnTo>
                        <a:pt x="90" y="41"/>
                      </a:lnTo>
                      <a:lnTo>
                        <a:pt x="90" y="40"/>
                      </a:lnTo>
                      <a:lnTo>
                        <a:pt x="90" y="38"/>
                      </a:lnTo>
                      <a:lnTo>
                        <a:pt x="90" y="36"/>
                      </a:lnTo>
                      <a:lnTo>
                        <a:pt x="90" y="34"/>
                      </a:lnTo>
                      <a:lnTo>
                        <a:pt x="91" y="33"/>
                      </a:lnTo>
                      <a:lnTo>
                        <a:pt x="91" y="31"/>
                      </a:lnTo>
                      <a:lnTo>
                        <a:pt x="91" y="29"/>
                      </a:lnTo>
                      <a:lnTo>
                        <a:pt x="92" y="28"/>
                      </a:lnTo>
                      <a:lnTo>
                        <a:pt x="92" y="26"/>
                      </a:lnTo>
                      <a:lnTo>
                        <a:pt x="92" y="24"/>
                      </a:lnTo>
                      <a:lnTo>
                        <a:pt x="92" y="23"/>
                      </a:lnTo>
                      <a:lnTo>
                        <a:pt x="92" y="21"/>
                      </a:lnTo>
                      <a:lnTo>
                        <a:pt x="93" y="20"/>
                      </a:lnTo>
                      <a:lnTo>
                        <a:pt x="93" y="18"/>
                      </a:lnTo>
                      <a:lnTo>
                        <a:pt x="93" y="17"/>
                      </a:lnTo>
                      <a:lnTo>
                        <a:pt x="93" y="15"/>
                      </a:lnTo>
                      <a:lnTo>
                        <a:pt x="94" y="14"/>
                      </a:lnTo>
                      <a:lnTo>
                        <a:pt x="94" y="12"/>
                      </a:lnTo>
                      <a:lnTo>
                        <a:pt x="94" y="11"/>
                      </a:lnTo>
                      <a:lnTo>
                        <a:pt x="94" y="10"/>
                      </a:lnTo>
                      <a:lnTo>
                        <a:pt x="94" y="9"/>
                      </a:lnTo>
                      <a:lnTo>
                        <a:pt x="95" y="7"/>
                      </a:lnTo>
                      <a:lnTo>
                        <a:pt x="95" y="6"/>
                      </a:lnTo>
                      <a:lnTo>
                        <a:pt x="96" y="4"/>
                      </a:lnTo>
                      <a:lnTo>
                        <a:pt x="96" y="3"/>
                      </a:lnTo>
                      <a:lnTo>
                        <a:pt x="96" y="2"/>
                      </a:lnTo>
                      <a:lnTo>
                        <a:pt x="97" y="1"/>
                      </a:lnTo>
                      <a:lnTo>
                        <a:pt x="97" y="0"/>
                      </a:lnTo>
                      <a:lnTo>
                        <a:pt x="98" y="0"/>
                      </a:lnTo>
                      <a:lnTo>
                        <a:pt x="99" y="0"/>
                      </a:lnTo>
                      <a:lnTo>
                        <a:pt x="99" y="1"/>
                      </a:lnTo>
                      <a:lnTo>
                        <a:pt x="99" y="2"/>
                      </a:lnTo>
                      <a:lnTo>
                        <a:pt x="100" y="2"/>
                      </a:lnTo>
                      <a:lnTo>
                        <a:pt x="100" y="3"/>
                      </a:lnTo>
                      <a:lnTo>
                        <a:pt x="100" y="4"/>
                      </a:lnTo>
                      <a:lnTo>
                        <a:pt x="100" y="5"/>
                      </a:lnTo>
                      <a:lnTo>
                        <a:pt x="101" y="6"/>
                      </a:lnTo>
                      <a:lnTo>
                        <a:pt x="101" y="7"/>
                      </a:lnTo>
                      <a:lnTo>
                        <a:pt x="101" y="8"/>
                      </a:lnTo>
                      <a:lnTo>
                        <a:pt x="102" y="9"/>
                      </a:lnTo>
                      <a:lnTo>
                        <a:pt x="102" y="10"/>
                      </a:lnTo>
                      <a:lnTo>
                        <a:pt x="102" y="11"/>
                      </a:lnTo>
                      <a:lnTo>
                        <a:pt x="102" y="13"/>
                      </a:lnTo>
                      <a:lnTo>
                        <a:pt x="102" y="14"/>
                      </a:lnTo>
                      <a:lnTo>
                        <a:pt x="103" y="15"/>
                      </a:lnTo>
                      <a:lnTo>
                        <a:pt x="103" y="17"/>
                      </a:lnTo>
                      <a:lnTo>
                        <a:pt x="103" y="18"/>
                      </a:lnTo>
                      <a:lnTo>
                        <a:pt x="104" y="20"/>
                      </a:lnTo>
                      <a:lnTo>
                        <a:pt x="104" y="21"/>
                      </a:lnTo>
                      <a:lnTo>
                        <a:pt x="104" y="23"/>
                      </a:lnTo>
                      <a:lnTo>
                        <a:pt x="104" y="25"/>
                      </a:lnTo>
                      <a:lnTo>
                        <a:pt x="104" y="26"/>
                      </a:lnTo>
                      <a:lnTo>
                        <a:pt x="105" y="28"/>
                      </a:lnTo>
                      <a:lnTo>
                        <a:pt x="105" y="30"/>
                      </a:lnTo>
                      <a:lnTo>
                        <a:pt x="105" y="31"/>
                      </a:lnTo>
                      <a:lnTo>
                        <a:pt x="105" y="33"/>
                      </a:lnTo>
                      <a:lnTo>
                        <a:pt x="105" y="35"/>
                      </a:lnTo>
                      <a:lnTo>
                        <a:pt x="106" y="37"/>
                      </a:lnTo>
                      <a:lnTo>
                        <a:pt x="106" y="38"/>
                      </a:lnTo>
                      <a:lnTo>
                        <a:pt x="106" y="40"/>
                      </a:lnTo>
                      <a:lnTo>
                        <a:pt x="107" y="41"/>
                      </a:lnTo>
                      <a:lnTo>
                        <a:pt x="107" y="43"/>
                      </a:lnTo>
                      <a:lnTo>
                        <a:pt x="107" y="45"/>
                      </a:lnTo>
                      <a:lnTo>
                        <a:pt x="107" y="47"/>
                      </a:lnTo>
                      <a:lnTo>
                        <a:pt x="107" y="48"/>
                      </a:lnTo>
                      <a:lnTo>
                        <a:pt x="108" y="50"/>
                      </a:lnTo>
                      <a:lnTo>
                        <a:pt x="108" y="51"/>
                      </a:lnTo>
                      <a:lnTo>
                        <a:pt x="108" y="53"/>
                      </a:lnTo>
                      <a:lnTo>
                        <a:pt x="108" y="54"/>
                      </a:lnTo>
                      <a:lnTo>
                        <a:pt x="109" y="56"/>
                      </a:lnTo>
                      <a:lnTo>
                        <a:pt x="109" y="57"/>
                      </a:lnTo>
                      <a:lnTo>
                        <a:pt x="109" y="58"/>
                      </a:lnTo>
                      <a:lnTo>
                        <a:pt x="109" y="59"/>
                      </a:lnTo>
                      <a:lnTo>
                        <a:pt x="109" y="60"/>
                      </a:lnTo>
                      <a:lnTo>
                        <a:pt x="110" y="62"/>
                      </a:lnTo>
                      <a:lnTo>
                        <a:pt x="110" y="63"/>
                      </a:lnTo>
                      <a:lnTo>
                        <a:pt x="110" y="64"/>
                      </a:lnTo>
                      <a:lnTo>
                        <a:pt x="111" y="65"/>
                      </a:lnTo>
                      <a:lnTo>
                        <a:pt x="111" y="66"/>
                      </a:lnTo>
                      <a:lnTo>
                        <a:pt x="111" y="67"/>
                      </a:lnTo>
                      <a:lnTo>
                        <a:pt x="112" y="68"/>
                      </a:lnTo>
                      <a:lnTo>
                        <a:pt x="112" y="69"/>
                      </a:lnTo>
                      <a:lnTo>
                        <a:pt x="113" y="69"/>
                      </a:lnTo>
                      <a:lnTo>
                        <a:pt x="114" y="69"/>
                      </a:lnTo>
                      <a:lnTo>
                        <a:pt x="114" y="68"/>
                      </a:lnTo>
                      <a:lnTo>
                        <a:pt x="115" y="67"/>
                      </a:lnTo>
                      <a:lnTo>
                        <a:pt x="115" y="66"/>
                      </a:lnTo>
                      <a:lnTo>
                        <a:pt x="115" y="65"/>
                      </a:lnTo>
                      <a:lnTo>
                        <a:pt x="116" y="64"/>
                      </a:lnTo>
                      <a:lnTo>
                        <a:pt x="116" y="63"/>
                      </a:lnTo>
                      <a:lnTo>
                        <a:pt x="116" y="62"/>
                      </a:lnTo>
                      <a:lnTo>
                        <a:pt x="116" y="61"/>
                      </a:lnTo>
                      <a:lnTo>
                        <a:pt x="117" y="60"/>
                      </a:lnTo>
                      <a:lnTo>
                        <a:pt x="117" y="59"/>
                      </a:lnTo>
                      <a:lnTo>
                        <a:pt x="117" y="58"/>
                      </a:lnTo>
                      <a:lnTo>
                        <a:pt x="117" y="56"/>
                      </a:lnTo>
                      <a:lnTo>
                        <a:pt x="117" y="55"/>
                      </a:lnTo>
                      <a:lnTo>
                        <a:pt x="118" y="54"/>
                      </a:lnTo>
                      <a:lnTo>
                        <a:pt x="118" y="52"/>
                      </a:lnTo>
                      <a:lnTo>
                        <a:pt x="118" y="51"/>
                      </a:lnTo>
                      <a:lnTo>
                        <a:pt x="119" y="49"/>
                      </a:lnTo>
                      <a:lnTo>
                        <a:pt x="119" y="47"/>
                      </a:lnTo>
                      <a:lnTo>
                        <a:pt x="119" y="46"/>
                      </a:lnTo>
                      <a:lnTo>
                        <a:pt x="119" y="44"/>
                      </a:lnTo>
                      <a:lnTo>
                        <a:pt x="119" y="43"/>
                      </a:lnTo>
                      <a:lnTo>
                        <a:pt x="120" y="41"/>
                      </a:lnTo>
                      <a:lnTo>
                        <a:pt x="120" y="39"/>
                      </a:lnTo>
                      <a:lnTo>
                        <a:pt x="120" y="37"/>
                      </a:lnTo>
                      <a:lnTo>
                        <a:pt x="121" y="36"/>
                      </a:lnTo>
                      <a:lnTo>
                        <a:pt x="121" y="34"/>
                      </a:lnTo>
                      <a:lnTo>
                        <a:pt x="121" y="32"/>
                      </a:lnTo>
                      <a:lnTo>
                        <a:pt x="121" y="31"/>
                      </a:lnTo>
                      <a:lnTo>
                        <a:pt x="121" y="29"/>
                      </a:lnTo>
                      <a:lnTo>
                        <a:pt x="122" y="27"/>
                      </a:lnTo>
                      <a:lnTo>
                        <a:pt x="122" y="25"/>
                      </a:lnTo>
                      <a:lnTo>
                        <a:pt x="122" y="24"/>
                      </a:lnTo>
                      <a:lnTo>
                        <a:pt x="123" y="22"/>
                      </a:lnTo>
                      <a:lnTo>
                        <a:pt x="123" y="21"/>
                      </a:lnTo>
                      <a:lnTo>
                        <a:pt x="123" y="19"/>
                      </a:lnTo>
                      <a:lnTo>
                        <a:pt x="123" y="18"/>
                      </a:lnTo>
                      <a:lnTo>
                        <a:pt x="123" y="16"/>
                      </a:lnTo>
                      <a:lnTo>
                        <a:pt x="124" y="15"/>
                      </a:lnTo>
                      <a:lnTo>
                        <a:pt x="124" y="13"/>
                      </a:lnTo>
                      <a:lnTo>
                        <a:pt x="124" y="12"/>
                      </a:lnTo>
                      <a:lnTo>
                        <a:pt x="124" y="11"/>
                      </a:lnTo>
                      <a:lnTo>
                        <a:pt x="125" y="9"/>
                      </a:lnTo>
                      <a:lnTo>
                        <a:pt x="125" y="8"/>
                      </a:lnTo>
                      <a:lnTo>
                        <a:pt x="125" y="7"/>
                      </a:lnTo>
                      <a:lnTo>
                        <a:pt x="125" y="6"/>
                      </a:lnTo>
                      <a:lnTo>
                        <a:pt x="125" y="5"/>
                      </a:lnTo>
                      <a:lnTo>
                        <a:pt x="126" y="4"/>
                      </a:lnTo>
                      <a:lnTo>
                        <a:pt x="126" y="3"/>
                      </a:lnTo>
                      <a:lnTo>
                        <a:pt x="127" y="2"/>
                      </a:lnTo>
                      <a:lnTo>
                        <a:pt x="127" y="1"/>
                      </a:lnTo>
                      <a:lnTo>
                        <a:pt x="127" y="0"/>
                      </a:lnTo>
                      <a:lnTo>
                        <a:pt x="128" y="0"/>
                      </a:lnTo>
                      <a:lnTo>
                        <a:pt x="129" y="0"/>
                      </a:lnTo>
                      <a:lnTo>
                        <a:pt x="129" y="1"/>
                      </a:lnTo>
                      <a:lnTo>
                        <a:pt x="130" y="2"/>
                      </a:lnTo>
                      <a:lnTo>
                        <a:pt x="130" y="3"/>
                      </a:lnTo>
                      <a:lnTo>
                        <a:pt x="130" y="4"/>
                      </a:lnTo>
                      <a:lnTo>
                        <a:pt x="131" y="5"/>
                      </a:lnTo>
                      <a:lnTo>
                        <a:pt x="131" y="6"/>
                      </a:lnTo>
                      <a:lnTo>
                        <a:pt x="131" y="7"/>
                      </a:lnTo>
                      <a:lnTo>
                        <a:pt x="132" y="8"/>
                      </a:lnTo>
                      <a:lnTo>
                        <a:pt x="132" y="9"/>
                      </a:lnTo>
                      <a:lnTo>
                        <a:pt x="132" y="10"/>
                      </a:lnTo>
                      <a:lnTo>
                        <a:pt x="132" y="12"/>
                      </a:lnTo>
                      <a:lnTo>
                        <a:pt x="132" y="13"/>
                      </a:lnTo>
                      <a:lnTo>
                        <a:pt x="133" y="14"/>
                      </a:lnTo>
                      <a:lnTo>
                        <a:pt x="133" y="16"/>
                      </a:lnTo>
                      <a:lnTo>
                        <a:pt x="133" y="17"/>
                      </a:lnTo>
                      <a:lnTo>
                        <a:pt x="133" y="19"/>
                      </a:lnTo>
                      <a:lnTo>
                        <a:pt x="134" y="20"/>
                      </a:lnTo>
                      <a:lnTo>
                        <a:pt x="134" y="22"/>
                      </a:lnTo>
                      <a:lnTo>
                        <a:pt x="134" y="24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5" y="29"/>
                      </a:lnTo>
                      <a:lnTo>
                        <a:pt x="135" y="30"/>
                      </a:lnTo>
                      <a:lnTo>
                        <a:pt x="135" y="32"/>
                      </a:lnTo>
                      <a:lnTo>
                        <a:pt x="136" y="34"/>
                      </a:lnTo>
                      <a:lnTo>
                        <a:pt x="136" y="35"/>
                      </a:lnTo>
                      <a:lnTo>
                        <a:pt x="136" y="37"/>
                      </a:lnTo>
                      <a:lnTo>
                        <a:pt x="136" y="39"/>
                      </a:lnTo>
                      <a:lnTo>
                        <a:pt x="136" y="40"/>
                      </a:lnTo>
                      <a:lnTo>
                        <a:pt x="137" y="42"/>
                      </a:lnTo>
                      <a:lnTo>
                        <a:pt x="137" y="44"/>
                      </a:lnTo>
                      <a:lnTo>
                        <a:pt x="137" y="45"/>
                      </a:lnTo>
                      <a:lnTo>
                        <a:pt x="138" y="47"/>
                      </a:lnTo>
                      <a:lnTo>
                        <a:pt x="138" y="49"/>
                      </a:lnTo>
                      <a:lnTo>
                        <a:pt x="138" y="50"/>
                      </a:lnTo>
                      <a:lnTo>
                        <a:pt x="138" y="52"/>
                      </a:lnTo>
                      <a:lnTo>
                        <a:pt x="138" y="53"/>
                      </a:lnTo>
                      <a:lnTo>
                        <a:pt x="139" y="55"/>
                      </a:lnTo>
                      <a:lnTo>
                        <a:pt x="139" y="56"/>
                      </a:lnTo>
                      <a:lnTo>
                        <a:pt x="139" y="57"/>
                      </a:lnTo>
                      <a:lnTo>
                        <a:pt x="140" y="59"/>
                      </a:lnTo>
                      <a:lnTo>
                        <a:pt x="140" y="60"/>
                      </a:lnTo>
                      <a:lnTo>
                        <a:pt x="140" y="61"/>
                      </a:lnTo>
                      <a:lnTo>
                        <a:pt x="140" y="62"/>
                      </a:lnTo>
                      <a:lnTo>
                        <a:pt x="140" y="63"/>
                      </a:lnTo>
                      <a:lnTo>
                        <a:pt x="141" y="64"/>
                      </a:lnTo>
                      <a:lnTo>
                        <a:pt x="141" y="65"/>
                      </a:lnTo>
                      <a:lnTo>
                        <a:pt x="141" y="66"/>
                      </a:lnTo>
                      <a:lnTo>
                        <a:pt x="142" y="67"/>
                      </a:lnTo>
                      <a:lnTo>
                        <a:pt x="142" y="68"/>
                      </a:lnTo>
                      <a:lnTo>
                        <a:pt x="142" y="69"/>
                      </a:lnTo>
                      <a:lnTo>
                        <a:pt x="143" y="69"/>
                      </a:lnTo>
                      <a:lnTo>
                        <a:pt x="144" y="69"/>
                      </a:lnTo>
                    </a:path>
                  </a:pathLst>
                </a:custGeom>
                <a:noFill/>
                <a:ln w="12700" cap="rnd" cmpd="sng">
                  <a:solidFill>
                    <a:srgbClr val="1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72045" name="Group 13">
                <a:extLst>
                  <a:ext uri="{FF2B5EF4-FFF2-40B4-BE49-F238E27FC236}">
                    <a16:creationId xmlns:a16="http://schemas.microsoft.com/office/drawing/2014/main" id="{9CE907BC-2D23-0348-B178-7B7566C0BE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6" y="4299"/>
                <a:ext cx="265" cy="70"/>
                <a:chOff x="656" y="4299"/>
                <a:chExt cx="265" cy="70"/>
              </a:xfrm>
            </p:grpSpPr>
            <p:sp>
              <p:nvSpPr>
                <p:cNvPr id="172046" name="Freeform 14">
                  <a:extLst>
                    <a:ext uri="{FF2B5EF4-FFF2-40B4-BE49-F238E27FC236}">
                      <a16:creationId xmlns:a16="http://schemas.microsoft.com/office/drawing/2014/main" id="{60F14E54-928A-8648-8D98-5D76D2A1E0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6" y="4299"/>
                  <a:ext cx="145" cy="70"/>
                </a:xfrm>
                <a:custGeom>
                  <a:avLst/>
                  <a:gdLst>
                    <a:gd name="T0" fmla="*/ 2 w 145"/>
                    <a:gd name="T1" fmla="*/ 23 h 70"/>
                    <a:gd name="T2" fmla="*/ 4 w 145"/>
                    <a:gd name="T3" fmla="*/ 11 h 70"/>
                    <a:gd name="T4" fmla="*/ 6 w 145"/>
                    <a:gd name="T5" fmla="*/ 1 h 70"/>
                    <a:gd name="T6" fmla="*/ 10 w 145"/>
                    <a:gd name="T7" fmla="*/ 5 h 70"/>
                    <a:gd name="T8" fmla="*/ 12 w 145"/>
                    <a:gd name="T9" fmla="*/ 14 h 70"/>
                    <a:gd name="T10" fmla="*/ 14 w 145"/>
                    <a:gd name="T11" fmla="*/ 26 h 70"/>
                    <a:gd name="T12" fmla="*/ 16 w 145"/>
                    <a:gd name="T13" fmla="*/ 40 h 70"/>
                    <a:gd name="T14" fmla="*/ 18 w 145"/>
                    <a:gd name="T15" fmla="*/ 53 h 70"/>
                    <a:gd name="T16" fmla="*/ 20 w 145"/>
                    <a:gd name="T17" fmla="*/ 63 h 70"/>
                    <a:gd name="T18" fmla="*/ 23 w 145"/>
                    <a:gd name="T19" fmla="*/ 68 h 70"/>
                    <a:gd name="T20" fmla="*/ 26 w 145"/>
                    <a:gd name="T21" fmla="*/ 61 h 70"/>
                    <a:gd name="T22" fmla="*/ 28 w 145"/>
                    <a:gd name="T23" fmla="*/ 51 h 70"/>
                    <a:gd name="T24" fmla="*/ 30 w 145"/>
                    <a:gd name="T25" fmla="*/ 37 h 70"/>
                    <a:gd name="T26" fmla="*/ 32 w 145"/>
                    <a:gd name="T27" fmla="*/ 24 h 70"/>
                    <a:gd name="T28" fmla="*/ 34 w 145"/>
                    <a:gd name="T29" fmla="*/ 12 h 70"/>
                    <a:gd name="T30" fmla="*/ 36 w 145"/>
                    <a:gd name="T31" fmla="*/ 4 h 70"/>
                    <a:gd name="T32" fmla="*/ 39 w 145"/>
                    <a:gd name="T33" fmla="*/ 2 h 70"/>
                    <a:gd name="T34" fmla="*/ 42 w 145"/>
                    <a:gd name="T35" fmla="*/ 10 h 70"/>
                    <a:gd name="T36" fmla="*/ 44 w 145"/>
                    <a:gd name="T37" fmla="*/ 22 h 70"/>
                    <a:gd name="T38" fmla="*/ 45 w 145"/>
                    <a:gd name="T39" fmla="*/ 35 h 70"/>
                    <a:gd name="T40" fmla="*/ 47 w 145"/>
                    <a:gd name="T41" fmla="*/ 49 h 70"/>
                    <a:gd name="T42" fmla="*/ 49 w 145"/>
                    <a:gd name="T43" fmla="*/ 60 h 70"/>
                    <a:gd name="T44" fmla="*/ 52 w 145"/>
                    <a:gd name="T45" fmla="*/ 68 h 70"/>
                    <a:gd name="T46" fmla="*/ 56 w 145"/>
                    <a:gd name="T47" fmla="*/ 63 h 70"/>
                    <a:gd name="T48" fmla="*/ 58 w 145"/>
                    <a:gd name="T49" fmla="*/ 53 h 70"/>
                    <a:gd name="T50" fmla="*/ 60 w 145"/>
                    <a:gd name="T51" fmla="*/ 40 h 70"/>
                    <a:gd name="T52" fmla="*/ 61 w 145"/>
                    <a:gd name="T53" fmla="*/ 26 h 70"/>
                    <a:gd name="T54" fmla="*/ 63 w 145"/>
                    <a:gd name="T55" fmla="*/ 14 h 70"/>
                    <a:gd name="T56" fmla="*/ 65 w 145"/>
                    <a:gd name="T57" fmla="*/ 5 h 70"/>
                    <a:gd name="T58" fmla="*/ 69 w 145"/>
                    <a:gd name="T59" fmla="*/ 0 h 70"/>
                    <a:gd name="T60" fmla="*/ 71 w 145"/>
                    <a:gd name="T61" fmla="*/ 9 h 70"/>
                    <a:gd name="T62" fmla="*/ 73 w 145"/>
                    <a:gd name="T63" fmla="*/ 19 h 70"/>
                    <a:gd name="T64" fmla="*/ 75 w 145"/>
                    <a:gd name="T65" fmla="*/ 33 h 70"/>
                    <a:gd name="T66" fmla="*/ 77 w 145"/>
                    <a:gd name="T67" fmla="*/ 46 h 70"/>
                    <a:gd name="T68" fmla="*/ 79 w 145"/>
                    <a:gd name="T69" fmla="*/ 58 h 70"/>
                    <a:gd name="T70" fmla="*/ 81 w 145"/>
                    <a:gd name="T71" fmla="*/ 66 h 70"/>
                    <a:gd name="T72" fmla="*/ 84 w 145"/>
                    <a:gd name="T73" fmla="*/ 67 h 70"/>
                    <a:gd name="T74" fmla="*/ 87 w 145"/>
                    <a:gd name="T75" fmla="*/ 58 h 70"/>
                    <a:gd name="T76" fmla="*/ 89 w 145"/>
                    <a:gd name="T77" fmla="*/ 46 h 70"/>
                    <a:gd name="T78" fmla="*/ 91 w 145"/>
                    <a:gd name="T79" fmla="*/ 33 h 70"/>
                    <a:gd name="T80" fmla="*/ 93 w 145"/>
                    <a:gd name="T81" fmla="*/ 20 h 70"/>
                    <a:gd name="T82" fmla="*/ 94 w 145"/>
                    <a:gd name="T83" fmla="*/ 9 h 70"/>
                    <a:gd name="T84" fmla="*/ 98 w 145"/>
                    <a:gd name="T85" fmla="*/ 0 h 70"/>
                    <a:gd name="T86" fmla="*/ 101 w 145"/>
                    <a:gd name="T87" fmla="*/ 6 h 70"/>
                    <a:gd name="T88" fmla="*/ 103 w 145"/>
                    <a:gd name="T89" fmla="*/ 15 h 70"/>
                    <a:gd name="T90" fmla="*/ 105 w 145"/>
                    <a:gd name="T91" fmla="*/ 28 h 70"/>
                    <a:gd name="T92" fmla="*/ 107 w 145"/>
                    <a:gd name="T93" fmla="*/ 41 h 70"/>
                    <a:gd name="T94" fmla="*/ 108 w 145"/>
                    <a:gd name="T95" fmla="*/ 54 h 70"/>
                    <a:gd name="T96" fmla="*/ 110 w 145"/>
                    <a:gd name="T97" fmla="*/ 64 h 70"/>
                    <a:gd name="T98" fmla="*/ 114 w 145"/>
                    <a:gd name="T99" fmla="*/ 68 h 70"/>
                    <a:gd name="T100" fmla="*/ 117 w 145"/>
                    <a:gd name="T101" fmla="*/ 60 h 70"/>
                    <a:gd name="T102" fmla="*/ 119 w 145"/>
                    <a:gd name="T103" fmla="*/ 49 h 70"/>
                    <a:gd name="T104" fmla="*/ 121 w 145"/>
                    <a:gd name="T105" fmla="*/ 36 h 70"/>
                    <a:gd name="T106" fmla="*/ 123 w 145"/>
                    <a:gd name="T107" fmla="*/ 22 h 70"/>
                    <a:gd name="T108" fmla="*/ 124 w 145"/>
                    <a:gd name="T109" fmla="*/ 11 h 70"/>
                    <a:gd name="T110" fmla="*/ 127 w 145"/>
                    <a:gd name="T111" fmla="*/ 2 h 70"/>
                    <a:gd name="T112" fmla="*/ 130 w 145"/>
                    <a:gd name="T113" fmla="*/ 4 h 70"/>
                    <a:gd name="T114" fmla="*/ 132 w 145"/>
                    <a:gd name="T115" fmla="*/ 13 h 70"/>
                    <a:gd name="T116" fmla="*/ 134 w 145"/>
                    <a:gd name="T117" fmla="*/ 25 h 70"/>
                    <a:gd name="T118" fmla="*/ 136 w 145"/>
                    <a:gd name="T119" fmla="*/ 39 h 70"/>
                    <a:gd name="T120" fmla="*/ 138 w 145"/>
                    <a:gd name="T121" fmla="*/ 52 h 70"/>
                    <a:gd name="T122" fmla="*/ 140 w 145"/>
                    <a:gd name="T123" fmla="*/ 62 h 70"/>
                    <a:gd name="T124" fmla="*/ 143 w 145"/>
                    <a:gd name="T125" fmla="*/ 6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45" h="70">
                      <a:moveTo>
                        <a:pt x="0" y="34"/>
                      </a:moveTo>
                      <a:lnTo>
                        <a:pt x="0" y="33"/>
                      </a:lnTo>
                      <a:lnTo>
                        <a:pt x="0" y="31"/>
                      </a:lnTo>
                      <a:lnTo>
                        <a:pt x="1" y="29"/>
                      </a:lnTo>
                      <a:lnTo>
                        <a:pt x="1" y="28"/>
                      </a:lnTo>
                      <a:lnTo>
                        <a:pt x="1" y="26"/>
                      </a:lnTo>
                      <a:lnTo>
                        <a:pt x="2" y="24"/>
                      </a:lnTo>
                      <a:lnTo>
                        <a:pt x="2" y="23"/>
                      </a:lnTo>
                      <a:lnTo>
                        <a:pt x="2" y="21"/>
                      </a:lnTo>
                      <a:lnTo>
                        <a:pt x="2" y="20"/>
                      </a:lnTo>
                      <a:lnTo>
                        <a:pt x="2" y="18"/>
                      </a:lnTo>
                      <a:lnTo>
                        <a:pt x="3" y="17"/>
                      </a:lnTo>
                      <a:lnTo>
                        <a:pt x="3" y="15"/>
                      </a:lnTo>
                      <a:lnTo>
                        <a:pt x="3" y="14"/>
                      </a:lnTo>
                      <a:lnTo>
                        <a:pt x="3" y="12"/>
                      </a:lnTo>
                      <a:lnTo>
                        <a:pt x="4" y="11"/>
                      </a:lnTo>
                      <a:lnTo>
                        <a:pt x="4" y="10"/>
                      </a:lnTo>
                      <a:lnTo>
                        <a:pt x="4" y="9"/>
                      </a:lnTo>
                      <a:lnTo>
                        <a:pt x="4" y="7"/>
                      </a:lnTo>
                      <a:lnTo>
                        <a:pt x="5" y="6"/>
                      </a:lnTo>
                      <a:lnTo>
                        <a:pt x="5" y="4"/>
                      </a:lnTo>
                      <a:lnTo>
                        <a:pt x="6" y="3"/>
                      </a:lnTo>
                      <a:lnTo>
                        <a:pt x="6" y="2"/>
                      </a:lnTo>
                      <a:lnTo>
                        <a:pt x="6" y="1"/>
                      </a:lnTo>
                      <a:lnTo>
                        <a:pt x="7" y="0"/>
                      </a:lnTo>
                      <a:lnTo>
                        <a:pt x="8" y="0"/>
                      </a:lnTo>
                      <a:lnTo>
                        <a:pt x="8" y="1"/>
                      </a:lnTo>
                      <a:lnTo>
                        <a:pt x="9" y="1"/>
                      </a:lnTo>
                      <a:lnTo>
                        <a:pt x="9" y="2"/>
                      </a:lnTo>
                      <a:lnTo>
                        <a:pt x="9" y="3"/>
                      </a:lnTo>
                      <a:lnTo>
                        <a:pt x="10" y="4"/>
                      </a:lnTo>
                      <a:lnTo>
                        <a:pt x="10" y="5"/>
                      </a:lnTo>
                      <a:lnTo>
                        <a:pt x="10" y="6"/>
                      </a:lnTo>
                      <a:lnTo>
                        <a:pt x="11" y="7"/>
                      </a:lnTo>
                      <a:lnTo>
                        <a:pt x="11" y="8"/>
                      </a:lnTo>
                      <a:lnTo>
                        <a:pt x="11" y="9"/>
                      </a:lnTo>
                      <a:lnTo>
                        <a:pt x="11" y="10"/>
                      </a:lnTo>
                      <a:lnTo>
                        <a:pt x="12" y="11"/>
                      </a:lnTo>
                      <a:lnTo>
                        <a:pt x="12" y="13"/>
                      </a:lnTo>
                      <a:lnTo>
                        <a:pt x="12" y="14"/>
                      </a:lnTo>
                      <a:lnTo>
                        <a:pt x="12" y="15"/>
                      </a:lnTo>
                      <a:lnTo>
                        <a:pt x="12" y="17"/>
                      </a:lnTo>
                      <a:lnTo>
                        <a:pt x="13" y="18"/>
                      </a:lnTo>
                      <a:lnTo>
                        <a:pt x="13" y="20"/>
                      </a:lnTo>
                      <a:lnTo>
                        <a:pt x="13" y="21"/>
                      </a:lnTo>
                      <a:lnTo>
                        <a:pt x="14" y="23"/>
                      </a:lnTo>
                      <a:lnTo>
                        <a:pt x="14" y="25"/>
                      </a:lnTo>
                      <a:lnTo>
                        <a:pt x="14" y="26"/>
                      </a:lnTo>
                      <a:lnTo>
                        <a:pt x="14" y="28"/>
                      </a:lnTo>
                      <a:lnTo>
                        <a:pt x="14" y="30"/>
                      </a:lnTo>
                      <a:lnTo>
                        <a:pt x="15" y="31"/>
                      </a:lnTo>
                      <a:lnTo>
                        <a:pt x="15" y="33"/>
                      </a:lnTo>
                      <a:lnTo>
                        <a:pt x="15" y="35"/>
                      </a:lnTo>
                      <a:lnTo>
                        <a:pt x="16" y="36"/>
                      </a:lnTo>
                      <a:lnTo>
                        <a:pt x="16" y="38"/>
                      </a:lnTo>
                      <a:lnTo>
                        <a:pt x="16" y="40"/>
                      </a:lnTo>
                      <a:lnTo>
                        <a:pt x="16" y="41"/>
                      </a:lnTo>
                      <a:lnTo>
                        <a:pt x="16" y="43"/>
                      </a:lnTo>
                      <a:lnTo>
                        <a:pt x="17" y="45"/>
                      </a:lnTo>
                      <a:lnTo>
                        <a:pt x="17" y="47"/>
                      </a:lnTo>
                      <a:lnTo>
                        <a:pt x="17" y="48"/>
                      </a:lnTo>
                      <a:lnTo>
                        <a:pt x="17" y="50"/>
                      </a:lnTo>
                      <a:lnTo>
                        <a:pt x="17" y="51"/>
                      </a:lnTo>
                      <a:lnTo>
                        <a:pt x="18" y="53"/>
                      </a:lnTo>
                      <a:lnTo>
                        <a:pt x="18" y="54"/>
                      </a:lnTo>
                      <a:lnTo>
                        <a:pt x="18" y="56"/>
                      </a:lnTo>
                      <a:lnTo>
                        <a:pt x="19" y="57"/>
                      </a:lnTo>
                      <a:lnTo>
                        <a:pt x="19" y="58"/>
                      </a:lnTo>
                      <a:lnTo>
                        <a:pt x="19" y="59"/>
                      </a:lnTo>
                      <a:lnTo>
                        <a:pt x="19" y="60"/>
                      </a:lnTo>
                      <a:lnTo>
                        <a:pt x="19" y="62"/>
                      </a:lnTo>
                      <a:lnTo>
                        <a:pt x="20" y="63"/>
                      </a:lnTo>
                      <a:lnTo>
                        <a:pt x="20" y="64"/>
                      </a:lnTo>
                      <a:lnTo>
                        <a:pt x="20" y="65"/>
                      </a:lnTo>
                      <a:lnTo>
                        <a:pt x="21" y="66"/>
                      </a:lnTo>
                      <a:lnTo>
                        <a:pt x="21" y="67"/>
                      </a:lnTo>
                      <a:lnTo>
                        <a:pt x="21" y="68"/>
                      </a:lnTo>
                      <a:lnTo>
                        <a:pt x="22" y="69"/>
                      </a:lnTo>
                      <a:lnTo>
                        <a:pt x="23" y="69"/>
                      </a:lnTo>
                      <a:lnTo>
                        <a:pt x="23" y="68"/>
                      </a:lnTo>
                      <a:lnTo>
                        <a:pt x="24" y="68"/>
                      </a:lnTo>
                      <a:lnTo>
                        <a:pt x="24" y="67"/>
                      </a:lnTo>
                      <a:lnTo>
                        <a:pt x="25" y="66"/>
                      </a:lnTo>
                      <a:lnTo>
                        <a:pt x="25" y="65"/>
                      </a:lnTo>
                      <a:lnTo>
                        <a:pt x="25" y="64"/>
                      </a:lnTo>
                      <a:lnTo>
                        <a:pt x="25" y="63"/>
                      </a:lnTo>
                      <a:lnTo>
                        <a:pt x="26" y="62"/>
                      </a:lnTo>
                      <a:lnTo>
                        <a:pt x="26" y="61"/>
                      </a:lnTo>
                      <a:lnTo>
                        <a:pt x="26" y="60"/>
                      </a:lnTo>
                      <a:lnTo>
                        <a:pt x="27" y="59"/>
                      </a:lnTo>
                      <a:lnTo>
                        <a:pt x="27" y="58"/>
                      </a:lnTo>
                      <a:lnTo>
                        <a:pt x="27" y="56"/>
                      </a:lnTo>
                      <a:lnTo>
                        <a:pt x="27" y="55"/>
                      </a:lnTo>
                      <a:lnTo>
                        <a:pt x="27" y="54"/>
                      </a:lnTo>
                      <a:lnTo>
                        <a:pt x="28" y="52"/>
                      </a:lnTo>
                      <a:lnTo>
                        <a:pt x="28" y="51"/>
                      </a:lnTo>
                      <a:lnTo>
                        <a:pt x="28" y="49"/>
                      </a:lnTo>
                      <a:lnTo>
                        <a:pt x="28" y="47"/>
                      </a:lnTo>
                      <a:lnTo>
                        <a:pt x="29" y="46"/>
                      </a:lnTo>
                      <a:lnTo>
                        <a:pt x="29" y="44"/>
                      </a:lnTo>
                      <a:lnTo>
                        <a:pt x="29" y="43"/>
                      </a:lnTo>
                      <a:lnTo>
                        <a:pt x="29" y="41"/>
                      </a:lnTo>
                      <a:lnTo>
                        <a:pt x="29" y="39"/>
                      </a:lnTo>
                      <a:lnTo>
                        <a:pt x="30" y="37"/>
                      </a:lnTo>
                      <a:lnTo>
                        <a:pt x="30" y="36"/>
                      </a:lnTo>
                      <a:lnTo>
                        <a:pt x="30" y="34"/>
                      </a:lnTo>
                      <a:lnTo>
                        <a:pt x="31" y="32"/>
                      </a:lnTo>
                      <a:lnTo>
                        <a:pt x="31" y="31"/>
                      </a:lnTo>
                      <a:lnTo>
                        <a:pt x="31" y="29"/>
                      </a:lnTo>
                      <a:lnTo>
                        <a:pt x="31" y="27"/>
                      </a:lnTo>
                      <a:lnTo>
                        <a:pt x="31" y="25"/>
                      </a:lnTo>
                      <a:lnTo>
                        <a:pt x="32" y="24"/>
                      </a:lnTo>
                      <a:lnTo>
                        <a:pt x="32" y="22"/>
                      </a:lnTo>
                      <a:lnTo>
                        <a:pt x="32" y="21"/>
                      </a:lnTo>
                      <a:lnTo>
                        <a:pt x="33" y="19"/>
                      </a:lnTo>
                      <a:lnTo>
                        <a:pt x="33" y="18"/>
                      </a:lnTo>
                      <a:lnTo>
                        <a:pt x="33" y="16"/>
                      </a:lnTo>
                      <a:lnTo>
                        <a:pt x="33" y="15"/>
                      </a:lnTo>
                      <a:lnTo>
                        <a:pt x="33" y="13"/>
                      </a:lnTo>
                      <a:lnTo>
                        <a:pt x="34" y="12"/>
                      </a:lnTo>
                      <a:lnTo>
                        <a:pt x="34" y="11"/>
                      </a:lnTo>
                      <a:lnTo>
                        <a:pt x="34" y="9"/>
                      </a:lnTo>
                      <a:lnTo>
                        <a:pt x="35" y="8"/>
                      </a:lnTo>
                      <a:lnTo>
                        <a:pt x="35" y="7"/>
                      </a:lnTo>
                      <a:lnTo>
                        <a:pt x="35" y="6"/>
                      </a:lnTo>
                      <a:lnTo>
                        <a:pt x="35" y="5"/>
                      </a:lnTo>
                      <a:lnTo>
                        <a:pt x="35" y="4"/>
                      </a:lnTo>
                      <a:lnTo>
                        <a:pt x="36" y="4"/>
                      </a:lnTo>
                      <a:lnTo>
                        <a:pt x="36" y="3"/>
                      </a:lnTo>
                      <a:lnTo>
                        <a:pt x="36" y="2"/>
                      </a:lnTo>
                      <a:lnTo>
                        <a:pt x="37" y="1"/>
                      </a:lnTo>
                      <a:lnTo>
                        <a:pt x="37" y="0"/>
                      </a:lnTo>
                      <a:lnTo>
                        <a:pt x="38" y="0"/>
                      </a:lnTo>
                      <a:lnTo>
                        <a:pt x="38" y="1"/>
                      </a:lnTo>
                      <a:lnTo>
                        <a:pt x="39" y="1"/>
                      </a:lnTo>
                      <a:lnTo>
                        <a:pt x="39" y="2"/>
                      </a:lnTo>
                      <a:lnTo>
                        <a:pt x="40" y="3"/>
                      </a:lnTo>
                      <a:lnTo>
                        <a:pt x="40" y="4"/>
                      </a:lnTo>
                      <a:lnTo>
                        <a:pt x="40" y="5"/>
                      </a:lnTo>
                      <a:lnTo>
                        <a:pt x="40" y="6"/>
                      </a:lnTo>
                      <a:lnTo>
                        <a:pt x="41" y="7"/>
                      </a:lnTo>
                      <a:lnTo>
                        <a:pt x="41" y="8"/>
                      </a:lnTo>
                      <a:lnTo>
                        <a:pt x="41" y="9"/>
                      </a:lnTo>
                      <a:lnTo>
                        <a:pt x="42" y="10"/>
                      </a:lnTo>
                      <a:lnTo>
                        <a:pt x="42" y="12"/>
                      </a:lnTo>
                      <a:lnTo>
                        <a:pt x="42" y="13"/>
                      </a:lnTo>
                      <a:lnTo>
                        <a:pt x="42" y="14"/>
                      </a:lnTo>
                      <a:lnTo>
                        <a:pt x="42" y="16"/>
                      </a:lnTo>
                      <a:lnTo>
                        <a:pt x="43" y="17"/>
                      </a:lnTo>
                      <a:lnTo>
                        <a:pt x="43" y="19"/>
                      </a:lnTo>
                      <a:lnTo>
                        <a:pt x="43" y="20"/>
                      </a:lnTo>
                      <a:lnTo>
                        <a:pt x="44" y="22"/>
                      </a:lnTo>
                      <a:lnTo>
                        <a:pt x="44" y="24"/>
                      </a:lnTo>
                      <a:lnTo>
                        <a:pt x="44" y="25"/>
                      </a:lnTo>
                      <a:lnTo>
                        <a:pt x="44" y="27"/>
                      </a:lnTo>
                      <a:lnTo>
                        <a:pt x="44" y="29"/>
                      </a:lnTo>
                      <a:lnTo>
                        <a:pt x="45" y="30"/>
                      </a:lnTo>
                      <a:lnTo>
                        <a:pt x="45" y="32"/>
                      </a:lnTo>
                      <a:lnTo>
                        <a:pt x="45" y="34"/>
                      </a:lnTo>
                      <a:lnTo>
                        <a:pt x="45" y="35"/>
                      </a:lnTo>
                      <a:lnTo>
                        <a:pt x="46" y="37"/>
                      </a:lnTo>
                      <a:lnTo>
                        <a:pt x="46" y="39"/>
                      </a:lnTo>
                      <a:lnTo>
                        <a:pt x="46" y="40"/>
                      </a:lnTo>
                      <a:lnTo>
                        <a:pt x="46" y="42"/>
                      </a:lnTo>
                      <a:lnTo>
                        <a:pt x="46" y="44"/>
                      </a:lnTo>
                      <a:lnTo>
                        <a:pt x="47" y="45"/>
                      </a:lnTo>
                      <a:lnTo>
                        <a:pt x="47" y="47"/>
                      </a:lnTo>
                      <a:lnTo>
                        <a:pt x="47" y="49"/>
                      </a:lnTo>
                      <a:lnTo>
                        <a:pt x="48" y="50"/>
                      </a:lnTo>
                      <a:lnTo>
                        <a:pt x="48" y="52"/>
                      </a:lnTo>
                      <a:lnTo>
                        <a:pt x="48" y="53"/>
                      </a:lnTo>
                      <a:lnTo>
                        <a:pt x="48" y="55"/>
                      </a:lnTo>
                      <a:lnTo>
                        <a:pt x="48" y="56"/>
                      </a:lnTo>
                      <a:lnTo>
                        <a:pt x="49" y="57"/>
                      </a:lnTo>
                      <a:lnTo>
                        <a:pt x="49" y="59"/>
                      </a:lnTo>
                      <a:lnTo>
                        <a:pt x="49" y="60"/>
                      </a:lnTo>
                      <a:lnTo>
                        <a:pt x="50" y="61"/>
                      </a:lnTo>
                      <a:lnTo>
                        <a:pt x="50" y="62"/>
                      </a:lnTo>
                      <a:lnTo>
                        <a:pt x="50" y="63"/>
                      </a:lnTo>
                      <a:lnTo>
                        <a:pt x="50" y="64"/>
                      </a:lnTo>
                      <a:lnTo>
                        <a:pt x="50" y="65"/>
                      </a:lnTo>
                      <a:lnTo>
                        <a:pt x="51" y="66"/>
                      </a:lnTo>
                      <a:lnTo>
                        <a:pt x="51" y="67"/>
                      </a:lnTo>
                      <a:lnTo>
                        <a:pt x="52" y="68"/>
                      </a:lnTo>
                      <a:lnTo>
                        <a:pt x="52" y="69"/>
                      </a:lnTo>
                      <a:lnTo>
                        <a:pt x="53" y="69"/>
                      </a:lnTo>
                      <a:lnTo>
                        <a:pt x="54" y="68"/>
                      </a:lnTo>
                      <a:lnTo>
                        <a:pt x="54" y="67"/>
                      </a:lnTo>
                      <a:lnTo>
                        <a:pt x="55" y="66"/>
                      </a:lnTo>
                      <a:lnTo>
                        <a:pt x="55" y="65"/>
                      </a:lnTo>
                      <a:lnTo>
                        <a:pt x="56" y="64"/>
                      </a:lnTo>
                      <a:lnTo>
                        <a:pt x="56" y="63"/>
                      </a:lnTo>
                      <a:lnTo>
                        <a:pt x="56" y="62"/>
                      </a:lnTo>
                      <a:lnTo>
                        <a:pt x="56" y="61"/>
                      </a:lnTo>
                      <a:lnTo>
                        <a:pt x="56" y="59"/>
                      </a:lnTo>
                      <a:lnTo>
                        <a:pt x="57" y="58"/>
                      </a:lnTo>
                      <a:lnTo>
                        <a:pt x="57" y="57"/>
                      </a:lnTo>
                      <a:lnTo>
                        <a:pt x="57" y="56"/>
                      </a:lnTo>
                      <a:lnTo>
                        <a:pt x="58" y="54"/>
                      </a:lnTo>
                      <a:lnTo>
                        <a:pt x="58" y="53"/>
                      </a:lnTo>
                      <a:lnTo>
                        <a:pt x="58" y="51"/>
                      </a:lnTo>
                      <a:lnTo>
                        <a:pt x="58" y="50"/>
                      </a:lnTo>
                      <a:lnTo>
                        <a:pt x="58" y="48"/>
                      </a:lnTo>
                      <a:lnTo>
                        <a:pt x="59" y="47"/>
                      </a:lnTo>
                      <a:lnTo>
                        <a:pt x="59" y="45"/>
                      </a:lnTo>
                      <a:lnTo>
                        <a:pt x="59" y="44"/>
                      </a:lnTo>
                      <a:lnTo>
                        <a:pt x="59" y="42"/>
                      </a:lnTo>
                      <a:lnTo>
                        <a:pt x="60" y="40"/>
                      </a:lnTo>
                      <a:lnTo>
                        <a:pt x="60" y="38"/>
                      </a:lnTo>
                      <a:lnTo>
                        <a:pt x="60" y="37"/>
                      </a:lnTo>
                      <a:lnTo>
                        <a:pt x="60" y="35"/>
                      </a:lnTo>
                      <a:lnTo>
                        <a:pt x="60" y="33"/>
                      </a:lnTo>
                      <a:lnTo>
                        <a:pt x="61" y="32"/>
                      </a:lnTo>
                      <a:lnTo>
                        <a:pt x="61" y="30"/>
                      </a:lnTo>
                      <a:lnTo>
                        <a:pt x="61" y="28"/>
                      </a:lnTo>
                      <a:lnTo>
                        <a:pt x="61" y="26"/>
                      </a:lnTo>
                      <a:lnTo>
                        <a:pt x="61" y="25"/>
                      </a:lnTo>
                      <a:lnTo>
                        <a:pt x="62" y="23"/>
                      </a:lnTo>
                      <a:lnTo>
                        <a:pt x="62" y="22"/>
                      </a:lnTo>
                      <a:lnTo>
                        <a:pt x="62" y="20"/>
                      </a:lnTo>
                      <a:lnTo>
                        <a:pt x="63" y="18"/>
                      </a:lnTo>
                      <a:lnTo>
                        <a:pt x="63" y="17"/>
                      </a:lnTo>
                      <a:lnTo>
                        <a:pt x="63" y="15"/>
                      </a:lnTo>
                      <a:lnTo>
                        <a:pt x="63" y="14"/>
                      </a:lnTo>
                      <a:lnTo>
                        <a:pt x="63" y="13"/>
                      </a:lnTo>
                      <a:lnTo>
                        <a:pt x="64" y="11"/>
                      </a:lnTo>
                      <a:lnTo>
                        <a:pt x="64" y="10"/>
                      </a:lnTo>
                      <a:lnTo>
                        <a:pt x="64" y="9"/>
                      </a:lnTo>
                      <a:lnTo>
                        <a:pt x="65" y="8"/>
                      </a:lnTo>
                      <a:lnTo>
                        <a:pt x="65" y="7"/>
                      </a:lnTo>
                      <a:lnTo>
                        <a:pt x="65" y="6"/>
                      </a:lnTo>
                      <a:lnTo>
                        <a:pt x="65" y="5"/>
                      </a:lnTo>
                      <a:lnTo>
                        <a:pt x="65" y="4"/>
                      </a:lnTo>
                      <a:lnTo>
                        <a:pt x="66" y="3"/>
                      </a:lnTo>
                      <a:lnTo>
                        <a:pt x="66" y="2"/>
                      </a:lnTo>
                      <a:lnTo>
                        <a:pt x="67" y="2"/>
                      </a:lnTo>
                      <a:lnTo>
                        <a:pt x="67" y="1"/>
                      </a:lnTo>
                      <a:lnTo>
                        <a:pt x="67" y="0"/>
                      </a:lnTo>
                      <a:lnTo>
                        <a:pt x="68" y="0"/>
                      </a:lnTo>
                      <a:lnTo>
                        <a:pt x="69" y="0"/>
                      </a:lnTo>
                      <a:lnTo>
                        <a:pt x="69" y="1"/>
                      </a:lnTo>
                      <a:lnTo>
                        <a:pt x="69" y="2"/>
                      </a:lnTo>
                      <a:lnTo>
                        <a:pt x="70" y="3"/>
                      </a:lnTo>
                      <a:lnTo>
                        <a:pt x="70" y="4"/>
                      </a:lnTo>
                      <a:lnTo>
                        <a:pt x="71" y="5"/>
                      </a:lnTo>
                      <a:lnTo>
                        <a:pt x="71" y="6"/>
                      </a:lnTo>
                      <a:lnTo>
                        <a:pt x="71" y="7"/>
                      </a:lnTo>
                      <a:lnTo>
                        <a:pt x="71" y="9"/>
                      </a:lnTo>
                      <a:lnTo>
                        <a:pt x="71" y="10"/>
                      </a:lnTo>
                      <a:lnTo>
                        <a:pt x="72" y="11"/>
                      </a:lnTo>
                      <a:lnTo>
                        <a:pt x="72" y="12"/>
                      </a:lnTo>
                      <a:lnTo>
                        <a:pt x="72" y="14"/>
                      </a:lnTo>
                      <a:lnTo>
                        <a:pt x="73" y="15"/>
                      </a:lnTo>
                      <a:lnTo>
                        <a:pt x="73" y="16"/>
                      </a:lnTo>
                      <a:lnTo>
                        <a:pt x="73" y="18"/>
                      </a:lnTo>
                      <a:lnTo>
                        <a:pt x="73" y="19"/>
                      </a:lnTo>
                      <a:lnTo>
                        <a:pt x="73" y="21"/>
                      </a:lnTo>
                      <a:lnTo>
                        <a:pt x="74" y="22"/>
                      </a:lnTo>
                      <a:lnTo>
                        <a:pt x="74" y="24"/>
                      </a:lnTo>
                      <a:lnTo>
                        <a:pt x="74" y="26"/>
                      </a:lnTo>
                      <a:lnTo>
                        <a:pt x="75" y="28"/>
                      </a:lnTo>
                      <a:lnTo>
                        <a:pt x="75" y="29"/>
                      </a:lnTo>
                      <a:lnTo>
                        <a:pt x="75" y="31"/>
                      </a:lnTo>
                      <a:lnTo>
                        <a:pt x="75" y="33"/>
                      </a:lnTo>
                      <a:lnTo>
                        <a:pt x="75" y="34"/>
                      </a:lnTo>
                      <a:lnTo>
                        <a:pt x="76" y="36"/>
                      </a:lnTo>
                      <a:lnTo>
                        <a:pt x="76" y="38"/>
                      </a:lnTo>
                      <a:lnTo>
                        <a:pt x="76" y="39"/>
                      </a:lnTo>
                      <a:lnTo>
                        <a:pt x="76" y="41"/>
                      </a:lnTo>
                      <a:lnTo>
                        <a:pt x="77" y="43"/>
                      </a:lnTo>
                      <a:lnTo>
                        <a:pt x="77" y="44"/>
                      </a:lnTo>
                      <a:lnTo>
                        <a:pt x="77" y="46"/>
                      </a:lnTo>
                      <a:lnTo>
                        <a:pt x="77" y="48"/>
                      </a:lnTo>
                      <a:lnTo>
                        <a:pt x="77" y="49"/>
                      </a:lnTo>
                      <a:lnTo>
                        <a:pt x="78" y="51"/>
                      </a:lnTo>
                      <a:lnTo>
                        <a:pt x="78" y="52"/>
                      </a:lnTo>
                      <a:lnTo>
                        <a:pt x="78" y="54"/>
                      </a:lnTo>
                      <a:lnTo>
                        <a:pt x="79" y="55"/>
                      </a:lnTo>
                      <a:lnTo>
                        <a:pt x="79" y="56"/>
                      </a:lnTo>
                      <a:lnTo>
                        <a:pt x="79" y="58"/>
                      </a:lnTo>
                      <a:lnTo>
                        <a:pt x="79" y="59"/>
                      </a:lnTo>
                      <a:lnTo>
                        <a:pt x="79" y="60"/>
                      </a:lnTo>
                      <a:lnTo>
                        <a:pt x="80" y="61"/>
                      </a:lnTo>
                      <a:lnTo>
                        <a:pt x="80" y="62"/>
                      </a:lnTo>
                      <a:lnTo>
                        <a:pt x="80" y="63"/>
                      </a:lnTo>
                      <a:lnTo>
                        <a:pt x="81" y="64"/>
                      </a:lnTo>
                      <a:lnTo>
                        <a:pt x="81" y="65"/>
                      </a:lnTo>
                      <a:lnTo>
                        <a:pt x="81" y="66"/>
                      </a:lnTo>
                      <a:lnTo>
                        <a:pt x="81" y="67"/>
                      </a:lnTo>
                      <a:lnTo>
                        <a:pt x="82" y="67"/>
                      </a:lnTo>
                      <a:lnTo>
                        <a:pt x="82" y="68"/>
                      </a:lnTo>
                      <a:lnTo>
                        <a:pt x="82" y="69"/>
                      </a:lnTo>
                      <a:lnTo>
                        <a:pt x="83" y="69"/>
                      </a:lnTo>
                      <a:lnTo>
                        <a:pt x="84" y="69"/>
                      </a:lnTo>
                      <a:lnTo>
                        <a:pt x="84" y="68"/>
                      </a:lnTo>
                      <a:lnTo>
                        <a:pt x="84" y="67"/>
                      </a:lnTo>
                      <a:lnTo>
                        <a:pt x="85" y="67"/>
                      </a:lnTo>
                      <a:lnTo>
                        <a:pt x="85" y="66"/>
                      </a:lnTo>
                      <a:lnTo>
                        <a:pt x="85" y="65"/>
                      </a:lnTo>
                      <a:lnTo>
                        <a:pt x="86" y="63"/>
                      </a:lnTo>
                      <a:lnTo>
                        <a:pt x="86" y="62"/>
                      </a:lnTo>
                      <a:lnTo>
                        <a:pt x="86" y="60"/>
                      </a:lnTo>
                      <a:lnTo>
                        <a:pt x="86" y="59"/>
                      </a:lnTo>
                      <a:lnTo>
                        <a:pt x="87" y="58"/>
                      </a:lnTo>
                      <a:lnTo>
                        <a:pt x="87" y="57"/>
                      </a:lnTo>
                      <a:lnTo>
                        <a:pt x="87" y="55"/>
                      </a:lnTo>
                      <a:lnTo>
                        <a:pt x="88" y="54"/>
                      </a:lnTo>
                      <a:lnTo>
                        <a:pt x="88" y="52"/>
                      </a:lnTo>
                      <a:lnTo>
                        <a:pt x="88" y="51"/>
                      </a:lnTo>
                      <a:lnTo>
                        <a:pt x="88" y="49"/>
                      </a:lnTo>
                      <a:lnTo>
                        <a:pt x="88" y="48"/>
                      </a:lnTo>
                      <a:lnTo>
                        <a:pt x="89" y="46"/>
                      </a:lnTo>
                      <a:lnTo>
                        <a:pt x="89" y="45"/>
                      </a:lnTo>
                      <a:lnTo>
                        <a:pt x="89" y="43"/>
                      </a:lnTo>
                      <a:lnTo>
                        <a:pt x="90" y="41"/>
                      </a:lnTo>
                      <a:lnTo>
                        <a:pt x="90" y="40"/>
                      </a:lnTo>
                      <a:lnTo>
                        <a:pt x="90" y="38"/>
                      </a:lnTo>
                      <a:lnTo>
                        <a:pt x="90" y="36"/>
                      </a:lnTo>
                      <a:lnTo>
                        <a:pt x="90" y="34"/>
                      </a:lnTo>
                      <a:lnTo>
                        <a:pt x="91" y="33"/>
                      </a:lnTo>
                      <a:lnTo>
                        <a:pt x="91" y="31"/>
                      </a:lnTo>
                      <a:lnTo>
                        <a:pt x="91" y="29"/>
                      </a:lnTo>
                      <a:lnTo>
                        <a:pt x="92" y="28"/>
                      </a:lnTo>
                      <a:lnTo>
                        <a:pt x="92" y="26"/>
                      </a:lnTo>
                      <a:lnTo>
                        <a:pt x="92" y="24"/>
                      </a:lnTo>
                      <a:lnTo>
                        <a:pt x="92" y="23"/>
                      </a:lnTo>
                      <a:lnTo>
                        <a:pt x="92" y="21"/>
                      </a:lnTo>
                      <a:lnTo>
                        <a:pt x="93" y="20"/>
                      </a:lnTo>
                      <a:lnTo>
                        <a:pt x="93" y="18"/>
                      </a:lnTo>
                      <a:lnTo>
                        <a:pt x="93" y="17"/>
                      </a:lnTo>
                      <a:lnTo>
                        <a:pt x="93" y="15"/>
                      </a:lnTo>
                      <a:lnTo>
                        <a:pt x="94" y="14"/>
                      </a:lnTo>
                      <a:lnTo>
                        <a:pt x="94" y="12"/>
                      </a:lnTo>
                      <a:lnTo>
                        <a:pt x="94" y="11"/>
                      </a:lnTo>
                      <a:lnTo>
                        <a:pt x="94" y="10"/>
                      </a:lnTo>
                      <a:lnTo>
                        <a:pt x="94" y="9"/>
                      </a:lnTo>
                      <a:lnTo>
                        <a:pt x="95" y="7"/>
                      </a:lnTo>
                      <a:lnTo>
                        <a:pt x="95" y="6"/>
                      </a:lnTo>
                      <a:lnTo>
                        <a:pt x="96" y="4"/>
                      </a:lnTo>
                      <a:lnTo>
                        <a:pt x="96" y="3"/>
                      </a:lnTo>
                      <a:lnTo>
                        <a:pt x="96" y="2"/>
                      </a:lnTo>
                      <a:lnTo>
                        <a:pt x="97" y="1"/>
                      </a:lnTo>
                      <a:lnTo>
                        <a:pt x="97" y="0"/>
                      </a:lnTo>
                      <a:lnTo>
                        <a:pt x="98" y="0"/>
                      </a:lnTo>
                      <a:lnTo>
                        <a:pt x="99" y="0"/>
                      </a:lnTo>
                      <a:lnTo>
                        <a:pt x="99" y="1"/>
                      </a:lnTo>
                      <a:lnTo>
                        <a:pt x="99" y="2"/>
                      </a:lnTo>
                      <a:lnTo>
                        <a:pt x="100" y="2"/>
                      </a:lnTo>
                      <a:lnTo>
                        <a:pt x="100" y="3"/>
                      </a:lnTo>
                      <a:lnTo>
                        <a:pt x="100" y="4"/>
                      </a:lnTo>
                      <a:lnTo>
                        <a:pt x="100" y="5"/>
                      </a:lnTo>
                      <a:lnTo>
                        <a:pt x="101" y="6"/>
                      </a:lnTo>
                      <a:lnTo>
                        <a:pt x="101" y="7"/>
                      </a:lnTo>
                      <a:lnTo>
                        <a:pt x="101" y="8"/>
                      </a:lnTo>
                      <a:lnTo>
                        <a:pt x="102" y="9"/>
                      </a:lnTo>
                      <a:lnTo>
                        <a:pt x="102" y="10"/>
                      </a:lnTo>
                      <a:lnTo>
                        <a:pt x="102" y="11"/>
                      </a:lnTo>
                      <a:lnTo>
                        <a:pt x="102" y="13"/>
                      </a:lnTo>
                      <a:lnTo>
                        <a:pt x="102" y="14"/>
                      </a:lnTo>
                      <a:lnTo>
                        <a:pt x="103" y="15"/>
                      </a:lnTo>
                      <a:lnTo>
                        <a:pt x="103" y="17"/>
                      </a:lnTo>
                      <a:lnTo>
                        <a:pt x="103" y="18"/>
                      </a:lnTo>
                      <a:lnTo>
                        <a:pt x="104" y="20"/>
                      </a:lnTo>
                      <a:lnTo>
                        <a:pt x="104" y="21"/>
                      </a:lnTo>
                      <a:lnTo>
                        <a:pt x="104" y="23"/>
                      </a:lnTo>
                      <a:lnTo>
                        <a:pt x="104" y="25"/>
                      </a:lnTo>
                      <a:lnTo>
                        <a:pt x="104" y="26"/>
                      </a:lnTo>
                      <a:lnTo>
                        <a:pt x="105" y="28"/>
                      </a:lnTo>
                      <a:lnTo>
                        <a:pt x="105" y="30"/>
                      </a:lnTo>
                      <a:lnTo>
                        <a:pt x="105" y="31"/>
                      </a:lnTo>
                      <a:lnTo>
                        <a:pt x="105" y="33"/>
                      </a:lnTo>
                      <a:lnTo>
                        <a:pt x="105" y="35"/>
                      </a:lnTo>
                      <a:lnTo>
                        <a:pt x="106" y="37"/>
                      </a:lnTo>
                      <a:lnTo>
                        <a:pt x="106" y="38"/>
                      </a:lnTo>
                      <a:lnTo>
                        <a:pt x="106" y="40"/>
                      </a:lnTo>
                      <a:lnTo>
                        <a:pt x="107" y="41"/>
                      </a:lnTo>
                      <a:lnTo>
                        <a:pt x="107" y="43"/>
                      </a:lnTo>
                      <a:lnTo>
                        <a:pt x="107" y="45"/>
                      </a:lnTo>
                      <a:lnTo>
                        <a:pt x="107" y="47"/>
                      </a:lnTo>
                      <a:lnTo>
                        <a:pt x="107" y="48"/>
                      </a:lnTo>
                      <a:lnTo>
                        <a:pt x="108" y="50"/>
                      </a:lnTo>
                      <a:lnTo>
                        <a:pt x="108" y="51"/>
                      </a:lnTo>
                      <a:lnTo>
                        <a:pt x="108" y="53"/>
                      </a:lnTo>
                      <a:lnTo>
                        <a:pt x="108" y="54"/>
                      </a:lnTo>
                      <a:lnTo>
                        <a:pt x="109" y="56"/>
                      </a:lnTo>
                      <a:lnTo>
                        <a:pt x="109" y="57"/>
                      </a:lnTo>
                      <a:lnTo>
                        <a:pt x="109" y="58"/>
                      </a:lnTo>
                      <a:lnTo>
                        <a:pt x="109" y="59"/>
                      </a:lnTo>
                      <a:lnTo>
                        <a:pt x="109" y="60"/>
                      </a:lnTo>
                      <a:lnTo>
                        <a:pt x="110" y="62"/>
                      </a:lnTo>
                      <a:lnTo>
                        <a:pt x="110" y="63"/>
                      </a:lnTo>
                      <a:lnTo>
                        <a:pt x="110" y="64"/>
                      </a:lnTo>
                      <a:lnTo>
                        <a:pt x="111" y="65"/>
                      </a:lnTo>
                      <a:lnTo>
                        <a:pt x="111" y="66"/>
                      </a:lnTo>
                      <a:lnTo>
                        <a:pt x="111" y="67"/>
                      </a:lnTo>
                      <a:lnTo>
                        <a:pt x="112" y="68"/>
                      </a:lnTo>
                      <a:lnTo>
                        <a:pt x="112" y="69"/>
                      </a:lnTo>
                      <a:lnTo>
                        <a:pt x="113" y="69"/>
                      </a:lnTo>
                      <a:lnTo>
                        <a:pt x="114" y="69"/>
                      </a:lnTo>
                      <a:lnTo>
                        <a:pt x="114" y="68"/>
                      </a:lnTo>
                      <a:lnTo>
                        <a:pt x="115" y="67"/>
                      </a:lnTo>
                      <a:lnTo>
                        <a:pt x="115" y="66"/>
                      </a:lnTo>
                      <a:lnTo>
                        <a:pt x="115" y="65"/>
                      </a:lnTo>
                      <a:lnTo>
                        <a:pt x="116" y="64"/>
                      </a:lnTo>
                      <a:lnTo>
                        <a:pt x="116" y="63"/>
                      </a:lnTo>
                      <a:lnTo>
                        <a:pt x="116" y="62"/>
                      </a:lnTo>
                      <a:lnTo>
                        <a:pt x="116" y="61"/>
                      </a:lnTo>
                      <a:lnTo>
                        <a:pt x="117" y="60"/>
                      </a:lnTo>
                      <a:lnTo>
                        <a:pt x="117" y="59"/>
                      </a:lnTo>
                      <a:lnTo>
                        <a:pt x="117" y="58"/>
                      </a:lnTo>
                      <a:lnTo>
                        <a:pt x="117" y="56"/>
                      </a:lnTo>
                      <a:lnTo>
                        <a:pt x="117" y="55"/>
                      </a:lnTo>
                      <a:lnTo>
                        <a:pt x="118" y="54"/>
                      </a:lnTo>
                      <a:lnTo>
                        <a:pt x="118" y="52"/>
                      </a:lnTo>
                      <a:lnTo>
                        <a:pt x="118" y="51"/>
                      </a:lnTo>
                      <a:lnTo>
                        <a:pt x="119" y="49"/>
                      </a:lnTo>
                      <a:lnTo>
                        <a:pt x="119" y="47"/>
                      </a:lnTo>
                      <a:lnTo>
                        <a:pt x="119" y="46"/>
                      </a:lnTo>
                      <a:lnTo>
                        <a:pt x="119" y="44"/>
                      </a:lnTo>
                      <a:lnTo>
                        <a:pt x="119" y="43"/>
                      </a:lnTo>
                      <a:lnTo>
                        <a:pt x="120" y="41"/>
                      </a:lnTo>
                      <a:lnTo>
                        <a:pt x="120" y="39"/>
                      </a:lnTo>
                      <a:lnTo>
                        <a:pt x="120" y="37"/>
                      </a:lnTo>
                      <a:lnTo>
                        <a:pt x="121" y="36"/>
                      </a:lnTo>
                      <a:lnTo>
                        <a:pt x="121" y="34"/>
                      </a:lnTo>
                      <a:lnTo>
                        <a:pt x="121" y="32"/>
                      </a:lnTo>
                      <a:lnTo>
                        <a:pt x="121" y="31"/>
                      </a:lnTo>
                      <a:lnTo>
                        <a:pt x="121" y="29"/>
                      </a:lnTo>
                      <a:lnTo>
                        <a:pt x="122" y="27"/>
                      </a:lnTo>
                      <a:lnTo>
                        <a:pt x="122" y="25"/>
                      </a:lnTo>
                      <a:lnTo>
                        <a:pt x="122" y="24"/>
                      </a:lnTo>
                      <a:lnTo>
                        <a:pt x="123" y="22"/>
                      </a:lnTo>
                      <a:lnTo>
                        <a:pt x="123" y="21"/>
                      </a:lnTo>
                      <a:lnTo>
                        <a:pt x="123" y="19"/>
                      </a:lnTo>
                      <a:lnTo>
                        <a:pt x="123" y="18"/>
                      </a:lnTo>
                      <a:lnTo>
                        <a:pt x="123" y="16"/>
                      </a:lnTo>
                      <a:lnTo>
                        <a:pt x="124" y="15"/>
                      </a:lnTo>
                      <a:lnTo>
                        <a:pt x="124" y="13"/>
                      </a:lnTo>
                      <a:lnTo>
                        <a:pt x="124" y="12"/>
                      </a:lnTo>
                      <a:lnTo>
                        <a:pt x="124" y="11"/>
                      </a:lnTo>
                      <a:lnTo>
                        <a:pt x="125" y="9"/>
                      </a:lnTo>
                      <a:lnTo>
                        <a:pt x="125" y="8"/>
                      </a:lnTo>
                      <a:lnTo>
                        <a:pt x="125" y="7"/>
                      </a:lnTo>
                      <a:lnTo>
                        <a:pt x="125" y="6"/>
                      </a:lnTo>
                      <a:lnTo>
                        <a:pt x="125" y="5"/>
                      </a:lnTo>
                      <a:lnTo>
                        <a:pt x="126" y="4"/>
                      </a:lnTo>
                      <a:lnTo>
                        <a:pt x="126" y="3"/>
                      </a:lnTo>
                      <a:lnTo>
                        <a:pt x="127" y="2"/>
                      </a:lnTo>
                      <a:lnTo>
                        <a:pt x="127" y="1"/>
                      </a:lnTo>
                      <a:lnTo>
                        <a:pt x="127" y="0"/>
                      </a:lnTo>
                      <a:lnTo>
                        <a:pt x="128" y="0"/>
                      </a:lnTo>
                      <a:lnTo>
                        <a:pt x="129" y="0"/>
                      </a:lnTo>
                      <a:lnTo>
                        <a:pt x="129" y="1"/>
                      </a:lnTo>
                      <a:lnTo>
                        <a:pt x="130" y="2"/>
                      </a:lnTo>
                      <a:lnTo>
                        <a:pt x="130" y="3"/>
                      </a:lnTo>
                      <a:lnTo>
                        <a:pt x="130" y="4"/>
                      </a:lnTo>
                      <a:lnTo>
                        <a:pt x="131" y="5"/>
                      </a:lnTo>
                      <a:lnTo>
                        <a:pt x="131" y="6"/>
                      </a:lnTo>
                      <a:lnTo>
                        <a:pt x="131" y="7"/>
                      </a:lnTo>
                      <a:lnTo>
                        <a:pt x="132" y="8"/>
                      </a:lnTo>
                      <a:lnTo>
                        <a:pt x="132" y="9"/>
                      </a:lnTo>
                      <a:lnTo>
                        <a:pt x="132" y="10"/>
                      </a:lnTo>
                      <a:lnTo>
                        <a:pt x="132" y="12"/>
                      </a:lnTo>
                      <a:lnTo>
                        <a:pt x="132" y="13"/>
                      </a:lnTo>
                      <a:lnTo>
                        <a:pt x="133" y="14"/>
                      </a:lnTo>
                      <a:lnTo>
                        <a:pt x="133" y="16"/>
                      </a:lnTo>
                      <a:lnTo>
                        <a:pt x="133" y="17"/>
                      </a:lnTo>
                      <a:lnTo>
                        <a:pt x="133" y="19"/>
                      </a:lnTo>
                      <a:lnTo>
                        <a:pt x="134" y="20"/>
                      </a:lnTo>
                      <a:lnTo>
                        <a:pt x="134" y="22"/>
                      </a:lnTo>
                      <a:lnTo>
                        <a:pt x="134" y="24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5" y="29"/>
                      </a:lnTo>
                      <a:lnTo>
                        <a:pt x="135" y="30"/>
                      </a:lnTo>
                      <a:lnTo>
                        <a:pt x="135" y="32"/>
                      </a:lnTo>
                      <a:lnTo>
                        <a:pt x="136" y="34"/>
                      </a:lnTo>
                      <a:lnTo>
                        <a:pt x="136" y="35"/>
                      </a:lnTo>
                      <a:lnTo>
                        <a:pt x="136" y="37"/>
                      </a:lnTo>
                      <a:lnTo>
                        <a:pt x="136" y="39"/>
                      </a:lnTo>
                      <a:lnTo>
                        <a:pt x="136" y="40"/>
                      </a:lnTo>
                      <a:lnTo>
                        <a:pt x="137" y="42"/>
                      </a:lnTo>
                      <a:lnTo>
                        <a:pt x="137" y="44"/>
                      </a:lnTo>
                      <a:lnTo>
                        <a:pt x="137" y="45"/>
                      </a:lnTo>
                      <a:lnTo>
                        <a:pt x="138" y="47"/>
                      </a:lnTo>
                      <a:lnTo>
                        <a:pt x="138" y="49"/>
                      </a:lnTo>
                      <a:lnTo>
                        <a:pt x="138" y="50"/>
                      </a:lnTo>
                      <a:lnTo>
                        <a:pt x="138" y="52"/>
                      </a:lnTo>
                      <a:lnTo>
                        <a:pt x="138" y="53"/>
                      </a:lnTo>
                      <a:lnTo>
                        <a:pt x="139" y="55"/>
                      </a:lnTo>
                      <a:lnTo>
                        <a:pt x="139" y="56"/>
                      </a:lnTo>
                      <a:lnTo>
                        <a:pt x="139" y="57"/>
                      </a:lnTo>
                      <a:lnTo>
                        <a:pt x="140" y="59"/>
                      </a:lnTo>
                      <a:lnTo>
                        <a:pt x="140" y="60"/>
                      </a:lnTo>
                      <a:lnTo>
                        <a:pt x="140" y="61"/>
                      </a:lnTo>
                      <a:lnTo>
                        <a:pt x="140" y="62"/>
                      </a:lnTo>
                      <a:lnTo>
                        <a:pt x="140" y="63"/>
                      </a:lnTo>
                      <a:lnTo>
                        <a:pt x="141" y="64"/>
                      </a:lnTo>
                      <a:lnTo>
                        <a:pt x="141" y="65"/>
                      </a:lnTo>
                      <a:lnTo>
                        <a:pt x="141" y="66"/>
                      </a:lnTo>
                      <a:lnTo>
                        <a:pt x="142" y="67"/>
                      </a:lnTo>
                      <a:lnTo>
                        <a:pt x="142" y="68"/>
                      </a:lnTo>
                      <a:lnTo>
                        <a:pt x="142" y="69"/>
                      </a:lnTo>
                      <a:lnTo>
                        <a:pt x="143" y="69"/>
                      </a:lnTo>
                      <a:lnTo>
                        <a:pt x="144" y="69"/>
                      </a:lnTo>
                    </a:path>
                  </a:pathLst>
                </a:custGeom>
                <a:noFill/>
                <a:ln w="12700" cap="rnd" cmpd="sng">
                  <a:solidFill>
                    <a:srgbClr val="1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72047" name="Freeform 15">
                  <a:extLst>
                    <a:ext uri="{FF2B5EF4-FFF2-40B4-BE49-F238E27FC236}">
                      <a16:creationId xmlns:a16="http://schemas.microsoft.com/office/drawing/2014/main" id="{5923A6F4-94AC-9D45-9401-AE80751867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" y="4299"/>
                  <a:ext cx="145" cy="70"/>
                </a:xfrm>
                <a:custGeom>
                  <a:avLst/>
                  <a:gdLst>
                    <a:gd name="T0" fmla="*/ 2 w 145"/>
                    <a:gd name="T1" fmla="*/ 23 h 70"/>
                    <a:gd name="T2" fmla="*/ 4 w 145"/>
                    <a:gd name="T3" fmla="*/ 11 h 70"/>
                    <a:gd name="T4" fmla="*/ 6 w 145"/>
                    <a:gd name="T5" fmla="*/ 1 h 70"/>
                    <a:gd name="T6" fmla="*/ 10 w 145"/>
                    <a:gd name="T7" fmla="*/ 5 h 70"/>
                    <a:gd name="T8" fmla="*/ 12 w 145"/>
                    <a:gd name="T9" fmla="*/ 14 h 70"/>
                    <a:gd name="T10" fmla="*/ 14 w 145"/>
                    <a:gd name="T11" fmla="*/ 26 h 70"/>
                    <a:gd name="T12" fmla="*/ 16 w 145"/>
                    <a:gd name="T13" fmla="*/ 40 h 70"/>
                    <a:gd name="T14" fmla="*/ 18 w 145"/>
                    <a:gd name="T15" fmla="*/ 53 h 70"/>
                    <a:gd name="T16" fmla="*/ 20 w 145"/>
                    <a:gd name="T17" fmla="*/ 63 h 70"/>
                    <a:gd name="T18" fmla="*/ 23 w 145"/>
                    <a:gd name="T19" fmla="*/ 68 h 70"/>
                    <a:gd name="T20" fmla="*/ 26 w 145"/>
                    <a:gd name="T21" fmla="*/ 61 h 70"/>
                    <a:gd name="T22" fmla="*/ 28 w 145"/>
                    <a:gd name="T23" fmla="*/ 51 h 70"/>
                    <a:gd name="T24" fmla="*/ 30 w 145"/>
                    <a:gd name="T25" fmla="*/ 37 h 70"/>
                    <a:gd name="T26" fmla="*/ 32 w 145"/>
                    <a:gd name="T27" fmla="*/ 24 h 70"/>
                    <a:gd name="T28" fmla="*/ 34 w 145"/>
                    <a:gd name="T29" fmla="*/ 12 h 70"/>
                    <a:gd name="T30" fmla="*/ 36 w 145"/>
                    <a:gd name="T31" fmla="*/ 4 h 70"/>
                    <a:gd name="T32" fmla="*/ 39 w 145"/>
                    <a:gd name="T33" fmla="*/ 2 h 70"/>
                    <a:gd name="T34" fmla="*/ 42 w 145"/>
                    <a:gd name="T35" fmla="*/ 10 h 70"/>
                    <a:gd name="T36" fmla="*/ 44 w 145"/>
                    <a:gd name="T37" fmla="*/ 22 h 70"/>
                    <a:gd name="T38" fmla="*/ 45 w 145"/>
                    <a:gd name="T39" fmla="*/ 35 h 70"/>
                    <a:gd name="T40" fmla="*/ 47 w 145"/>
                    <a:gd name="T41" fmla="*/ 49 h 70"/>
                    <a:gd name="T42" fmla="*/ 49 w 145"/>
                    <a:gd name="T43" fmla="*/ 60 h 70"/>
                    <a:gd name="T44" fmla="*/ 52 w 145"/>
                    <a:gd name="T45" fmla="*/ 68 h 70"/>
                    <a:gd name="T46" fmla="*/ 56 w 145"/>
                    <a:gd name="T47" fmla="*/ 63 h 70"/>
                    <a:gd name="T48" fmla="*/ 58 w 145"/>
                    <a:gd name="T49" fmla="*/ 53 h 70"/>
                    <a:gd name="T50" fmla="*/ 60 w 145"/>
                    <a:gd name="T51" fmla="*/ 40 h 70"/>
                    <a:gd name="T52" fmla="*/ 61 w 145"/>
                    <a:gd name="T53" fmla="*/ 26 h 70"/>
                    <a:gd name="T54" fmla="*/ 63 w 145"/>
                    <a:gd name="T55" fmla="*/ 14 h 70"/>
                    <a:gd name="T56" fmla="*/ 65 w 145"/>
                    <a:gd name="T57" fmla="*/ 5 h 70"/>
                    <a:gd name="T58" fmla="*/ 69 w 145"/>
                    <a:gd name="T59" fmla="*/ 0 h 70"/>
                    <a:gd name="T60" fmla="*/ 71 w 145"/>
                    <a:gd name="T61" fmla="*/ 9 h 70"/>
                    <a:gd name="T62" fmla="*/ 73 w 145"/>
                    <a:gd name="T63" fmla="*/ 19 h 70"/>
                    <a:gd name="T64" fmla="*/ 75 w 145"/>
                    <a:gd name="T65" fmla="*/ 33 h 70"/>
                    <a:gd name="T66" fmla="*/ 77 w 145"/>
                    <a:gd name="T67" fmla="*/ 46 h 70"/>
                    <a:gd name="T68" fmla="*/ 79 w 145"/>
                    <a:gd name="T69" fmla="*/ 58 h 70"/>
                    <a:gd name="T70" fmla="*/ 81 w 145"/>
                    <a:gd name="T71" fmla="*/ 66 h 70"/>
                    <a:gd name="T72" fmla="*/ 84 w 145"/>
                    <a:gd name="T73" fmla="*/ 67 h 70"/>
                    <a:gd name="T74" fmla="*/ 87 w 145"/>
                    <a:gd name="T75" fmla="*/ 58 h 70"/>
                    <a:gd name="T76" fmla="*/ 89 w 145"/>
                    <a:gd name="T77" fmla="*/ 46 h 70"/>
                    <a:gd name="T78" fmla="*/ 91 w 145"/>
                    <a:gd name="T79" fmla="*/ 33 h 70"/>
                    <a:gd name="T80" fmla="*/ 93 w 145"/>
                    <a:gd name="T81" fmla="*/ 20 h 70"/>
                    <a:gd name="T82" fmla="*/ 94 w 145"/>
                    <a:gd name="T83" fmla="*/ 9 h 70"/>
                    <a:gd name="T84" fmla="*/ 98 w 145"/>
                    <a:gd name="T85" fmla="*/ 0 h 70"/>
                    <a:gd name="T86" fmla="*/ 101 w 145"/>
                    <a:gd name="T87" fmla="*/ 6 h 70"/>
                    <a:gd name="T88" fmla="*/ 103 w 145"/>
                    <a:gd name="T89" fmla="*/ 15 h 70"/>
                    <a:gd name="T90" fmla="*/ 105 w 145"/>
                    <a:gd name="T91" fmla="*/ 28 h 70"/>
                    <a:gd name="T92" fmla="*/ 107 w 145"/>
                    <a:gd name="T93" fmla="*/ 41 h 70"/>
                    <a:gd name="T94" fmla="*/ 108 w 145"/>
                    <a:gd name="T95" fmla="*/ 54 h 70"/>
                    <a:gd name="T96" fmla="*/ 110 w 145"/>
                    <a:gd name="T97" fmla="*/ 64 h 70"/>
                    <a:gd name="T98" fmla="*/ 114 w 145"/>
                    <a:gd name="T99" fmla="*/ 68 h 70"/>
                    <a:gd name="T100" fmla="*/ 117 w 145"/>
                    <a:gd name="T101" fmla="*/ 60 h 70"/>
                    <a:gd name="T102" fmla="*/ 119 w 145"/>
                    <a:gd name="T103" fmla="*/ 49 h 70"/>
                    <a:gd name="T104" fmla="*/ 121 w 145"/>
                    <a:gd name="T105" fmla="*/ 36 h 70"/>
                    <a:gd name="T106" fmla="*/ 123 w 145"/>
                    <a:gd name="T107" fmla="*/ 22 h 70"/>
                    <a:gd name="T108" fmla="*/ 124 w 145"/>
                    <a:gd name="T109" fmla="*/ 11 h 70"/>
                    <a:gd name="T110" fmla="*/ 127 w 145"/>
                    <a:gd name="T111" fmla="*/ 2 h 70"/>
                    <a:gd name="T112" fmla="*/ 130 w 145"/>
                    <a:gd name="T113" fmla="*/ 4 h 70"/>
                    <a:gd name="T114" fmla="*/ 132 w 145"/>
                    <a:gd name="T115" fmla="*/ 13 h 70"/>
                    <a:gd name="T116" fmla="*/ 134 w 145"/>
                    <a:gd name="T117" fmla="*/ 25 h 70"/>
                    <a:gd name="T118" fmla="*/ 136 w 145"/>
                    <a:gd name="T119" fmla="*/ 39 h 70"/>
                    <a:gd name="T120" fmla="*/ 138 w 145"/>
                    <a:gd name="T121" fmla="*/ 52 h 70"/>
                    <a:gd name="T122" fmla="*/ 140 w 145"/>
                    <a:gd name="T123" fmla="*/ 62 h 70"/>
                    <a:gd name="T124" fmla="*/ 143 w 145"/>
                    <a:gd name="T125" fmla="*/ 6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45" h="70">
                      <a:moveTo>
                        <a:pt x="0" y="34"/>
                      </a:moveTo>
                      <a:lnTo>
                        <a:pt x="0" y="33"/>
                      </a:lnTo>
                      <a:lnTo>
                        <a:pt x="0" y="31"/>
                      </a:lnTo>
                      <a:lnTo>
                        <a:pt x="1" y="29"/>
                      </a:lnTo>
                      <a:lnTo>
                        <a:pt x="1" y="28"/>
                      </a:lnTo>
                      <a:lnTo>
                        <a:pt x="1" y="26"/>
                      </a:lnTo>
                      <a:lnTo>
                        <a:pt x="2" y="24"/>
                      </a:lnTo>
                      <a:lnTo>
                        <a:pt x="2" y="23"/>
                      </a:lnTo>
                      <a:lnTo>
                        <a:pt x="2" y="21"/>
                      </a:lnTo>
                      <a:lnTo>
                        <a:pt x="2" y="20"/>
                      </a:lnTo>
                      <a:lnTo>
                        <a:pt x="2" y="18"/>
                      </a:lnTo>
                      <a:lnTo>
                        <a:pt x="3" y="17"/>
                      </a:lnTo>
                      <a:lnTo>
                        <a:pt x="3" y="15"/>
                      </a:lnTo>
                      <a:lnTo>
                        <a:pt x="3" y="14"/>
                      </a:lnTo>
                      <a:lnTo>
                        <a:pt x="3" y="12"/>
                      </a:lnTo>
                      <a:lnTo>
                        <a:pt x="4" y="11"/>
                      </a:lnTo>
                      <a:lnTo>
                        <a:pt x="4" y="10"/>
                      </a:lnTo>
                      <a:lnTo>
                        <a:pt x="4" y="9"/>
                      </a:lnTo>
                      <a:lnTo>
                        <a:pt x="4" y="7"/>
                      </a:lnTo>
                      <a:lnTo>
                        <a:pt x="5" y="6"/>
                      </a:lnTo>
                      <a:lnTo>
                        <a:pt x="5" y="4"/>
                      </a:lnTo>
                      <a:lnTo>
                        <a:pt x="6" y="3"/>
                      </a:lnTo>
                      <a:lnTo>
                        <a:pt x="6" y="2"/>
                      </a:lnTo>
                      <a:lnTo>
                        <a:pt x="6" y="1"/>
                      </a:lnTo>
                      <a:lnTo>
                        <a:pt x="7" y="0"/>
                      </a:lnTo>
                      <a:lnTo>
                        <a:pt x="8" y="0"/>
                      </a:lnTo>
                      <a:lnTo>
                        <a:pt x="8" y="1"/>
                      </a:lnTo>
                      <a:lnTo>
                        <a:pt x="9" y="1"/>
                      </a:lnTo>
                      <a:lnTo>
                        <a:pt x="9" y="2"/>
                      </a:lnTo>
                      <a:lnTo>
                        <a:pt x="9" y="3"/>
                      </a:lnTo>
                      <a:lnTo>
                        <a:pt x="10" y="4"/>
                      </a:lnTo>
                      <a:lnTo>
                        <a:pt x="10" y="5"/>
                      </a:lnTo>
                      <a:lnTo>
                        <a:pt x="10" y="6"/>
                      </a:lnTo>
                      <a:lnTo>
                        <a:pt x="11" y="7"/>
                      </a:lnTo>
                      <a:lnTo>
                        <a:pt x="11" y="8"/>
                      </a:lnTo>
                      <a:lnTo>
                        <a:pt x="11" y="9"/>
                      </a:lnTo>
                      <a:lnTo>
                        <a:pt x="11" y="10"/>
                      </a:lnTo>
                      <a:lnTo>
                        <a:pt x="12" y="11"/>
                      </a:lnTo>
                      <a:lnTo>
                        <a:pt x="12" y="13"/>
                      </a:lnTo>
                      <a:lnTo>
                        <a:pt x="12" y="14"/>
                      </a:lnTo>
                      <a:lnTo>
                        <a:pt x="12" y="15"/>
                      </a:lnTo>
                      <a:lnTo>
                        <a:pt x="12" y="17"/>
                      </a:lnTo>
                      <a:lnTo>
                        <a:pt x="13" y="18"/>
                      </a:lnTo>
                      <a:lnTo>
                        <a:pt x="13" y="20"/>
                      </a:lnTo>
                      <a:lnTo>
                        <a:pt x="13" y="21"/>
                      </a:lnTo>
                      <a:lnTo>
                        <a:pt x="14" y="23"/>
                      </a:lnTo>
                      <a:lnTo>
                        <a:pt x="14" y="25"/>
                      </a:lnTo>
                      <a:lnTo>
                        <a:pt x="14" y="26"/>
                      </a:lnTo>
                      <a:lnTo>
                        <a:pt x="14" y="28"/>
                      </a:lnTo>
                      <a:lnTo>
                        <a:pt x="14" y="30"/>
                      </a:lnTo>
                      <a:lnTo>
                        <a:pt x="15" y="31"/>
                      </a:lnTo>
                      <a:lnTo>
                        <a:pt x="15" y="33"/>
                      </a:lnTo>
                      <a:lnTo>
                        <a:pt x="15" y="35"/>
                      </a:lnTo>
                      <a:lnTo>
                        <a:pt x="16" y="36"/>
                      </a:lnTo>
                      <a:lnTo>
                        <a:pt x="16" y="38"/>
                      </a:lnTo>
                      <a:lnTo>
                        <a:pt x="16" y="40"/>
                      </a:lnTo>
                      <a:lnTo>
                        <a:pt x="16" y="41"/>
                      </a:lnTo>
                      <a:lnTo>
                        <a:pt x="16" y="43"/>
                      </a:lnTo>
                      <a:lnTo>
                        <a:pt x="17" y="45"/>
                      </a:lnTo>
                      <a:lnTo>
                        <a:pt x="17" y="47"/>
                      </a:lnTo>
                      <a:lnTo>
                        <a:pt x="17" y="48"/>
                      </a:lnTo>
                      <a:lnTo>
                        <a:pt x="17" y="50"/>
                      </a:lnTo>
                      <a:lnTo>
                        <a:pt x="17" y="51"/>
                      </a:lnTo>
                      <a:lnTo>
                        <a:pt x="18" y="53"/>
                      </a:lnTo>
                      <a:lnTo>
                        <a:pt x="18" y="54"/>
                      </a:lnTo>
                      <a:lnTo>
                        <a:pt x="18" y="56"/>
                      </a:lnTo>
                      <a:lnTo>
                        <a:pt x="19" y="57"/>
                      </a:lnTo>
                      <a:lnTo>
                        <a:pt x="19" y="58"/>
                      </a:lnTo>
                      <a:lnTo>
                        <a:pt x="19" y="59"/>
                      </a:lnTo>
                      <a:lnTo>
                        <a:pt x="19" y="60"/>
                      </a:lnTo>
                      <a:lnTo>
                        <a:pt x="19" y="62"/>
                      </a:lnTo>
                      <a:lnTo>
                        <a:pt x="20" y="63"/>
                      </a:lnTo>
                      <a:lnTo>
                        <a:pt x="20" y="64"/>
                      </a:lnTo>
                      <a:lnTo>
                        <a:pt x="20" y="65"/>
                      </a:lnTo>
                      <a:lnTo>
                        <a:pt x="21" y="66"/>
                      </a:lnTo>
                      <a:lnTo>
                        <a:pt x="21" y="67"/>
                      </a:lnTo>
                      <a:lnTo>
                        <a:pt x="21" y="68"/>
                      </a:lnTo>
                      <a:lnTo>
                        <a:pt x="22" y="69"/>
                      </a:lnTo>
                      <a:lnTo>
                        <a:pt x="23" y="69"/>
                      </a:lnTo>
                      <a:lnTo>
                        <a:pt x="23" y="68"/>
                      </a:lnTo>
                      <a:lnTo>
                        <a:pt x="24" y="68"/>
                      </a:lnTo>
                      <a:lnTo>
                        <a:pt x="24" y="67"/>
                      </a:lnTo>
                      <a:lnTo>
                        <a:pt x="25" y="66"/>
                      </a:lnTo>
                      <a:lnTo>
                        <a:pt x="25" y="65"/>
                      </a:lnTo>
                      <a:lnTo>
                        <a:pt x="25" y="64"/>
                      </a:lnTo>
                      <a:lnTo>
                        <a:pt x="25" y="63"/>
                      </a:lnTo>
                      <a:lnTo>
                        <a:pt x="26" y="62"/>
                      </a:lnTo>
                      <a:lnTo>
                        <a:pt x="26" y="61"/>
                      </a:lnTo>
                      <a:lnTo>
                        <a:pt x="26" y="60"/>
                      </a:lnTo>
                      <a:lnTo>
                        <a:pt x="27" y="59"/>
                      </a:lnTo>
                      <a:lnTo>
                        <a:pt x="27" y="58"/>
                      </a:lnTo>
                      <a:lnTo>
                        <a:pt x="27" y="56"/>
                      </a:lnTo>
                      <a:lnTo>
                        <a:pt x="27" y="55"/>
                      </a:lnTo>
                      <a:lnTo>
                        <a:pt x="27" y="54"/>
                      </a:lnTo>
                      <a:lnTo>
                        <a:pt x="28" y="52"/>
                      </a:lnTo>
                      <a:lnTo>
                        <a:pt x="28" y="51"/>
                      </a:lnTo>
                      <a:lnTo>
                        <a:pt x="28" y="49"/>
                      </a:lnTo>
                      <a:lnTo>
                        <a:pt x="28" y="47"/>
                      </a:lnTo>
                      <a:lnTo>
                        <a:pt x="29" y="46"/>
                      </a:lnTo>
                      <a:lnTo>
                        <a:pt x="29" y="44"/>
                      </a:lnTo>
                      <a:lnTo>
                        <a:pt x="29" y="43"/>
                      </a:lnTo>
                      <a:lnTo>
                        <a:pt x="29" y="41"/>
                      </a:lnTo>
                      <a:lnTo>
                        <a:pt x="29" y="39"/>
                      </a:lnTo>
                      <a:lnTo>
                        <a:pt x="30" y="37"/>
                      </a:lnTo>
                      <a:lnTo>
                        <a:pt x="30" y="36"/>
                      </a:lnTo>
                      <a:lnTo>
                        <a:pt x="30" y="34"/>
                      </a:lnTo>
                      <a:lnTo>
                        <a:pt x="31" y="32"/>
                      </a:lnTo>
                      <a:lnTo>
                        <a:pt x="31" y="31"/>
                      </a:lnTo>
                      <a:lnTo>
                        <a:pt x="31" y="29"/>
                      </a:lnTo>
                      <a:lnTo>
                        <a:pt x="31" y="27"/>
                      </a:lnTo>
                      <a:lnTo>
                        <a:pt x="31" y="25"/>
                      </a:lnTo>
                      <a:lnTo>
                        <a:pt x="32" y="24"/>
                      </a:lnTo>
                      <a:lnTo>
                        <a:pt x="32" y="22"/>
                      </a:lnTo>
                      <a:lnTo>
                        <a:pt x="32" y="21"/>
                      </a:lnTo>
                      <a:lnTo>
                        <a:pt x="33" y="19"/>
                      </a:lnTo>
                      <a:lnTo>
                        <a:pt x="33" y="18"/>
                      </a:lnTo>
                      <a:lnTo>
                        <a:pt x="33" y="16"/>
                      </a:lnTo>
                      <a:lnTo>
                        <a:pt x="33" y="15"/>
                      </a:lnTo>
                      <a:lnTo>
                        <a:pt x="33" y="13"/>
                      </a:lnTo>
                      <a:lnTo>
                        <a:pt x="34" y="12"/>
                      </a:lnTo>
                      <a:lnTo>
                        <a:pt x="34" y="11"/>
                      </a:lnTo>
                      <a:lnTo>
                        <a:pt x="34" y="9"/>
                      </a:lnTo>
                      <a:lnTo>
                        <a:pt x="35" y="8"/>
                      </a:lnTo>
                      <a:lnTo>
                        <a:pt x="35" y="7"/>
                      </a:lnTo>
                      <a:lnTo>
                        <a:pt x="35" y="6"/>
                      </a:lnTo>
                      <a:lnTo>
                        <a:pt x="35" y="5"/>
                      </a:lnTo>
                      <a:lnTo>
                        <a:pt x="35" y="4"/>
                      </a:lnTo>
                      <a:lnTo>
                        <a:pt x="36" y="4"/>
                      </a:lnTo>
                      <a:lnTo>
                        <a:pt x="36" y="3"/>
                      </a:lnTo>
                      <a:lnTo>
                        <a:pt x="36" y="2"/>
                      </a:lnTo>
                      <a:lnTo>
                        <a:pt x="37" y="1"/>
                      </a:lnTo>
                      <a:lnTo>
                        <a:pt x="37" y="0"/>
                      </a:lnTo>
                      <a:lnTo>
                        <a:pt x="38" y="0"/>
                      </a:lnTo>
                      <a:lnTo>
                        <a:pt x="38" y="1"/>
                      </a:lnTo>
                      <a:lnTo>
                        <a:pt x="39" y="1"/>
                      </a:lnTo>
                      <a:lnTo>
                        <a:pt x="39" y="2"/>
                      </a:lnTo>
                      <a:lnTo>
                        <a:pt x="40" y="3"/>
                      </a:lnTo>
                      <a:lnTo>
                        <a:pt x="40" y="4"/>
                      </a:lnTo>
                      <a:lnTo>
                        <a:pt x="40" y="5"/>
                      </a:lnTo>
                      <a:lnTo>
                        <a:pt x="40" y="6"/>
                      </a:lnTo>
                      <a:lnTo>
                        <a:pt x="41" y="7"/>
                      </a:lnTo>
                      <a:lnTo>
                        <a:pt x="41" y="8"/>
                      </a:lnTo>
                      <a:lnTo>
                        <a:pt x="41" y="9"/>
                      </a:lnTo>
                      <a:lnTo>
                        <a:pt x="42" y="10"/>
                      </a:lnTo>
                      <a:lnTo>
                        <a:pt x="42" y="12"/>
                      </a:lnTo>
                      <a:lnTo>
                        <a:pt x="42" y="13"/>
                      </a:lnTo>
                      <a:lnTo>
                        <a:pt x="42" y="14"/>
                      </a:lnTo>
                      <a:lnTo>
                        <a:pt x="42" y="16"/>
                      </a:lnTo>
                      <a:lnTo>
                        <a:pt x="43" y="17"/>
                      </a:lnTo>
                      <a:lnTo>
                        <a:pt x="43" y="19"/>
                      </a:lnTo>
                      <a:lnTo>
                        <a:pt x="43" y="20"/>
                      </a:lnTo>
                      <a:lnTo>
                        <a:pt x="44" y="22"/>
                      </a:lnTo>
                      <a:lnTo>
                        <a:pt x="44" y="24"/>
                      </a:lnTo>
                      <a:lnTo>
                        <a:pt x="44" y="25"/>
                      </a:lnTo>
                      <a:lnTo>
                        <a:pt x="44" y="27"/>
                      </a:lnTo>
                      <a:lnTo>
                        <a:pt x="44" y="29"/>
                      </a:lnTo>
                      <a:lnTo>
                        <a:pt x="45" y="30"/>
                      </a:lnTo>
                      <a:lnTo>
                        <a:pt x="45" y="32"/>
                      </a:lnTo>
                      <a:lnTo>
                        <a:pt x="45" y="34"/>
                      </a:lnTo>
                      <a:lnTo>
                        <a:pt x="45" y="35"/>
                      </a:lnTo>
                      <a:lnTo>
                        <a:pt x="46" y="37"/>
                      </a:lnTo>
                      <a:lnTo>
                        <a:pt x="46" y="39"/>
                      </a:lnTo>
                      <a:lnTo>
                        <a:pt x="46" y="40"/>
                      </a:lnTo>
                      <a:lnTo>
                        <a:pt x="46" y="42"/>
                      </a:lnTo>
                      <a:lnTo>
                        <a:pt x="46" y="44"/>
                      </a:lnTo>
                      <a:lnTo>
                        <a:pt x="47" y="45"/>
                      </a:lnTo>
                      <a:lnTo>
                        <a:pt x="47" y="47"/>
                      </a:lnTo>
                      <a:lnTo>
                        <a:pt x="47" y="49"/>
                      </a:lnTo>
                      <a:lnTo>
                        <a:pt x="48" y="50"/>
                      </a:lnTo>
                      <a:lnTo>
                        <a:pt x="48" y="52"/>
                      </a:lnTo>
                      <a:lnTo>
                        <a:pt x="48" y="53"/>
                      </a:lnTo>
                      <a:lnTo>
                        <a:pt x="48" y="55"/>
                      </a:lnTo>
                      <a:lnTo>
                        <a:pt x="48" y="56"/>
                      </a:lnTo>
                      <a:lnTo>
                        <a:pt x="49" y="57"/>
                      </a:lnTo>
                      <a:lnTo>
                        <a:pt x="49" y="59"/>
                      </a:lnTo>
                      <a:lnTo>
                        <a:pt x="49" y="60"/>
                      </a:lnTo>
                      <a:lnTo>
                        <a:pt x="50" y="61"/>
                      </a:lnTo>
                      <a:lnTo>
                        <a:pt x="50" y="62"/>
                      </a:lnTo>
                      <a:lnTo>
                        <a:pt x="50" y="63"/>
                      </a:lnTo>
                      <a:lnTo>
                        <a:pt x="50" y="64"/>
                      </a:lnTo>
                      <a:lnTo>
                        <a:pt x="50" y="65"/>
                      </a:lnTo>
                      <a:lnTo>
                        <a:pt x="51" y="66"/>
                      </a:lnTo>
                      <a:lnTo>
                        <a:pt x="51" y="67"/>
                      </a:lnTo>
                      <a:lnTo>
                        <a:pt x="52" y="68"/>
                      </a:lnTo>
                      <a:lnTo>
                        <a:pt x="52" y="69"/>
                      </a:lnTo>
                      <a:lnTo>
                        <a:pt x="53" y="69"/>
                      </a:lnTo>
                      <a:lnTo>
                        <a:pt x="54" y="68"/>
                      </a:lnTo>
                      <a:lnTo>
                        <a:pt x="54" y="67"/>
                      </a:lnTo>
                      <a:lnTo>
                        <a:pt x="55" y="66"/>
                      </a:lnTo>
                      <a:lnTo>
                        <a:pt x="55" y="65"/>
                      </a:lnTo>
                      <a:lnTo>
                        <a:pt x="56" y="64"/>
                      </a:lnTo>
                      <a:lnTo>
                        <a:pt x="56" y="63"/>
                      </a:lnTo>
                      <a:lnTo>
                        <a:pt x="56" y="62"/>
                      </a:lnTo>
                      <a:lnTo>
                        <a:pt x="56" y="61"/>
                      </a:lnTo>
                      <a:lnTo>
                        <a:pt x="56" y="59"/>
                      </a:lnTo>
                      <a:lnTo>
                        <a:pt x="57" y="58"/>
                      </a:lnTo>
                      <a:lnTo>
                        <a:pt x="57" y="57"/>
                      </a:lnTo>
                      <a:lnTo>
                        <a:pt x="57" y="56"/>
                      </a:lnTo>
                      <a:lnTo>
                        <a:pt x="58" y="54"/>
                      </a:lnTo>
                      <a:lnTo>
                        <a:pt x="58" y="53"/>
                      </a:lnTo>
                      <a:lnTo>
                        <a:pt x="58" y="51"/>
                      </a:lnTo>
                      <a:lnTo>
                        <a:pt x="58" y="50"/>
                      </a:lnTo>
                      <a:lnTo>
                        <a:pt x="58" y="48"/>
                      </a:lnTo>
                      <a:lnTo>
                        <a:pt x="59" y="47"/>
                      </a:lnTo>
                      <a:lnTo>
                        <a:pt x="59" y="45"/>
                      </a:lnTo>
                      <a:lnTo>
                        <a:pt x="59" y="44"/>
                      </a:lnTo>
                      <a:lnTo>
                        <a:pt x="59" y="42"/>
                      </a:lnTo>
                      <a:lnTo>
                        <a:pt x="60" y="40"/>
                      </a:lnTo>
                      <a:lnTo>
                        <a:pt x="60" y="38"/>
                      </a:lnTo>
                      <a:lnTo>
                        <a:pt x="60" y="37"/>
                      </a:lnTo>
                      <a:lnTo>
                        <a:pt x="60" y="35"/>
                      </a:lnTo>
                      <a:lnTo>
                        <a:pt x="60" y="33"/>
                      </a:lnTo>
                      <a:lnTo>
                        <a:pt x="61" y="32"/>
                      </a:lnTo>
                      <a:lnTo>
                        <a:pt x="61" y="30"/>
                      </a:lnTo>
                      <a:lnTo>
                        <a:pt x="61" y="28"/>
                      </a:lnTo>
                      <a:lnTo>
                        <a:pt x="61" y="26"/>
                      </a:lnTo>
                      <a:lnTo>
                        <a:pt x="61" y="25"/>
                      </a:lnTo>
                      <a:lnTo>
                        <a:pt x="62" y="23"/>
                      </a:lnTo>
                      <a:lnTo>
                        <a:pt x="62" y="22"/>
                      </a:lnTo>
                      <a:lnTo>
                        <a:pt x="62" y="20"/>
                      </a:lnTo>
                      <a:lnTo>
                        <a:pt x="63" y="18"/>
                      </a:lnTo>
                      <a:lnTo>
                        <a:pt x="63" y="17"/>
                      </a:lnTo>
                      <a:lnTo>
                        <a:pt x="63" y="15"/>
                      </a:lnTo>
                      <a:lnTo>
                        <a:pt x="63" y="14"/>
                      </a:lnTo>
                      <a:lnTo>
                        <a:pt x="63" y="13"/>
                      </a:lnTo>
                      <a:lnTo>
                        <a:pt x="64" y="11"/>
                      </a:lnTo>
                      <a:lnTo>
                        <a:pt x="64" y="10"/>
                      </a:lnTo>
                      <a:lnTo>
                        <a:pt x="64" y="9"/>
                      </a:lnTo>
                      <a:lnTo>
                        <a:pt x="65" y="8"/>
                      </a:lnTo>
                      <a:lnTo>
                        <a:pt x="65" y="7"/>
                      </a:lnTo>
                      <a:lnTo>
                        <a:pt x="65" y="6"/>
                      </a:lnTo>
                      <a:lnTo>
                        <a:pt x="65" y="5"/>
                      </a:lnTo>
                      <a:lnTo>
                        <a:pt x="65" y="4"/>
                      </a:lnTo>
                      <a:lnTo>
                        <a:pt x="66" y="3"/>
                      </a:lnTo>
                      <a:lnTo>
                        <a:pt x="66" y="2"/>
                      </a:lnTo>
                      <a:lnTo>
                        <a:pt x="67" y="2"/>
                      </a:lnTo>
                      <a:lnTo>
                        <a:pt x="67" y="1"/>
                      </a:lnTo>
                      <a:lnTo>
                        <a:pt x="67" y="0"/>
                      </a:lnTo>
                      <a:lnTo>
                        <a:pt x="68" y="0"/>
                      </a:lnTo>
                      <a:lnTo>
                        <a:pt x="69" y="0"/>
                      </a:lnTo>
                      <a:lnTo>
                        <a:pt x="69" y="1"/>
                      </a:lnTo>
                      <a:lnTo>
                        <a:pt x="69" y="2"/>
                      </a:lnTo>
                      <a:lnTo>
                        <a:pt x="70" y="3"/>
                      </a:lnTo>
                      <a:lnTo>
                        <a:pt x="70" y="4"/>
                      </a:lnTo>
                      <a:lnTo>
                        <a:pt x="71" y="5"/>
                      </a:lnTo>
                      <a:lnTo>
                        <a:pt x="71" y="6"/>
                      </a:lnTo>
                      <a:lnTo>
                        <a:pt x="71" y="7"/>
                      </a:lnTo>
                      <a:lnTo>
                        <a:pt x="71" y="9"/>
                      </a:lnTo>
                      <a:lnTo>
                        <a:pt x="71" y="10"/>
                      </a:lnTo>
                      <a:lnTo>
                        <a:pt x="72" y="11"/>
                      </a:lnTo>
                      <a:lnTo>
                        <a:pt x="72" y="12"/>
                      </a:lnTo>
                      <a:lnTo>
                        <a:pt x="72" y="14"/>
                      </a:lnTo>
                      <a:lnTo>
                        <a:pt x="73" y="15"/>
                      </a:lnTo>
                      <a:lnTo>
                        <a:pt x="73" y="16"/>
                      </a:lnTo>
                      <a:lnTo>
                        <a:pt x="73" y="18"/>
                      </a:lnTo>
                      <a:lnTo>
                        <a:pt x="73" y="19"/>
                      </a:lnTo>
                      <a:lnTo>
                        <a:pt x="73" y="21"/>
                      </a:lnTo>
                      <a:lnTo>
                        <a:pt x="74" y="22"/>
                      </a:lnTo>
                      <a:lnTo>
                        <a:pt x="74" y="24"/>
                      </a:lnTo>
                      <a:lnTo>
                        <a:pt x="74" y="26"/>
                      </a:lnTo>
                      <a:lnTo>
                        <a:pt x="75" y="28"/>
                      </a:lnTo>
                      <a:lnTo>
                        <a:pt x="75" y="29"/>
                      </a:lnTo>
                      <a:lnTo>
                        <a:pt x="75" y="31"/>
                      </a:lnTo>
                      <a:lnTo>
                        <a:pt x="75" y="33"/>
                      </a:lnTo>
                      <a:lnTo>
                        <a:pt x="75" y="34"/>
                      </a:lnTo>
                      <a:lnTo>
                        <a:pt x="76" y="36"/>
                      </a:lnTo>
                      <a:lnTo>
                        <a:pt x="76" y="38"/>
                      </a:lnTo>
                      <a:lnTo>
                        <a:pt x="76" y="39"/>
                      </a:lnTo>
                      <a:lnTo>
                        <a:pt x="76" y="41"/>
                      </a:lnTo>
                      <a:lnTo>
                        <a:pt x="77" y="43"/>
                      </a:lnTo>
                      <a:lnTo>
                        <a:pt x="77" y="44"/>
                      </a:lnTo>
                      <a:lnTo>
                        <a:pt x="77" y="46"/>
                      </a:lnTo>
                      <a:lnTo>
                        <a:pt x="77" y="48"/>
                      </a:lnTo>
                      <a:lnTo>
                        <a:pt x="77" y="49"/>
                      </a:lnTo>
                      <a:lnTo>
                        <a:pt x="78" y="51"/>
                      </a:lnTo>
                      <a:lnTo>
                        <a:pt x="78" y="52"/>
                      </a:lnTo>
                      <a:lnTo>
                        <a:pt x="78" y="54"/>
                      </a:lnTo>
                      <a:lnTo>
                        <a:pt x="79" y="55"/>
                      </a:lnTo>
                      <a:lnTo>
                        <a:pt x="79" y="56"/>
                      </a:lnTo>
                      <a:lnTo>
                        <a:pt x="79" y="58"/>
                      </a:lnTo>
                      <a:lnTo>
                        <a:pt x="79" y="59"/>
                      </a:lnTo>
                      <a:lnTo>
                        <a:pt x="79" y="60"/>
                      </a:lnTo>
                      <a:lnTo>
                        <a:pt x="80" y="61"/>
                      </a:lnTo>
                      <a:lnTo>
                        <a:pt x="80" y="62"/>
                      </a:lnTo>
                      <a:lnTo>
                        <a:pt x="80" y="63"/>
                      </a:lnTo>
                      <a:lnTo>
                        <a:pt x="81" y="64"/>
                      </a:lnTo>
                      <a:lnTo>
                        <a:pt x="81" y="65"/>
                      </a:lnTo>
                      <a:lnTo>
                        <a:pt x="81" y="66"/>
                      </a:lnTo>
                      <a:lnTo>
                        <a:pt x="81" y="67"/>
                      </a:lnTo>
                      <a:lnTo>
                        <a:pt x="82" y="67"/>
                      </a:lnTo>
                      <a:lnTo>
                        <a:pt x="82" y="68"/>
                      </a:lnTo>
                      <a:lnTo>
                        <a:pt x="82" y="69"/>
                      </a:lnTo>
                      <a:lnTo>
                        <a:pt x="83" y="69"/>
                      </a:lnTo>
                      <a:lnTo>
                        <a:pt x="84" y="69"/>
                      </a:lnTo>
                      <a:lnTo>
                        <a:pt x="84" y="68"/>
                      </a:lnTo>
                      <a:lnTo>
                        <a:pt x="84" y="67"/>
                      </a:lnTo>
                      <a:lnTo>
                        <a:pt x="85" y="67"/>
                      </a:lnTo>
                      <a:lnTo>
                        <a:pt x="85" y="66"/>
                      </a:lnTo>
                      <a:lnTo>
                        <a:pt x="85" y="65"/>
                      </a:lnTo>
                      <a:lnTo>
                        <a:pt x="86" y="63"/>
                      </a:lnTo>
                      <a:lnTo>
                        <a:pt x="86" y="62"/>
                      </a:lnTo>
                      <a:lnTo>
                        <a:pt x="86" y="60"/>
                      </a:lnTo>
                      <a:lnTo>
                        <a:pt x="86" y="59"/>
                      </a:lnTo>
                      <a:lnTo>
                        <a:pt x="87" y="58"/>
                      </a:lnTo>
                      <a:lnTo>
                        <a:pt x="87" y="57"/>
                      </a:lnTo>
                      <a:lnTo>
                        <a:pt x="87" y="55"/>
                      </a:lnTo>
                      <a:lnTo>
                        <a:pt x="88" y="54"/>
                      </a:lnTo>
                      <a:lnTo>
                        <a:pt x="88" y="52"/>
                      </a:lnTo>
                      <a:lnTo>
                        <a:pt x="88" y="51"/>
                      </a:lnTo>
                      <a:lnTo>
                        <a:pt x="88" y="49"/>
                      </a:lnTo>
                      <a:lnTo>
                        <a:pt x="88" y="48"/>
                      </a:lnTo>
                      <a:lnTo>
                        <a:pt x="89" y="46"/>
                      </a:lnTo>
                      <a:lnTo>
                        <a:pt x="89" y="45"/>
                      </a:lnTo>
                      <a:lnTo>
                        <a:pt x="89" y="43"/>
                      </a:lnTo>
                      <a:lnTo>
                        <a:pt x="90" y="41"/>
                      </a:lnTo>
                      <a:lnTo>
                        <a:pt x="90" y="40"/>
                      </a:lnTo>
                      <a:lnTo>
                        <a:pt x="90" y="38"/>
                      </a:lnTo>
                      <a:lnTo>
                        <a:pt x="90" y="36"/>
                      </a:lnTo>
                      <a:lnTo>
                        <a:pt x="90" y="34"/>
                      </a:lnTo>
                      <a:lnTo>
                        <a:pt x="91" y="33"/>
                      </a:lnTo>
                      <a:lnTo>
                        <a:pt x="91" y="31"/>
                      </a:lnTo>
                      <a:lnTo>
                        <a:pt x="91" y="29"/>
                      </a:lnTo>
                      <a:lnTo>
                        <a:pt x="92" y="28"/>
                      </a:lnTo>
                      <a:lnTo>
                        <a:pt x="92" y="26"/>
                      </a:lnTo>
                      <a:lnTo>
                        <a:pt x="92" y="24"/>
                      </a:lnTo>
                      <a:lnTo>
                        <a:pt x="92" y="23"/>
                      </a:lnTo>
                      <a:lnTo>
                        <a:pt x="92" y="21"/>
                      </a:lnTo>
                      <a:lnTo>
                        <a:pt x="93" y="20"/>
                      </a:lnTo>
                      <a:lnTo>
                        <a:pt x="93" y="18"/>
                      </a:lnTo>
                      <a:lnTo>
                        <a:pt x="93" y="17"/>
                      </a:lnTo>
                      <a:lnTo>
                        <a:pt x="93" y="15"/>
                      </a:lnTo>
                      <a:lnTo>
                        <a:pt x="94" y="14"/>
                      </a:lnTo>
                      <a:lnTo>
                        <a:pt x="94" y="12"/>
                      </a:lnTo>
                      <a:lnTo>
                        <a:pt x="94" y="11"/>
                      </a:lnTo>
                      <a:lnTo>
                        <a:pt x="94" y="10"/>
                      </a:lnTo>
                      <a:lnTo>
                        <a:pt x="94" y="9"/>
                      </a:lnTo>
                      <a:lnTo>
                        <a:pt x="95" y="7"/>
                      </a:lnTo>
                      <a:lnTo>
                        <a:pt x="95" y="6"/>
                      </a:lnTo>
                      <a:lnTo>
                        <a:pt x="96" y="4"/>
                      </a:lnTo>
                      <a:lnTo>
                        <a:pt x="96" y="3"/>
                      </a:lnTo>
                      <a:lnTo>
                        <a:pt x="96" y="2"/>
                      </a:lnTo>
                      <a:lnTo>
                        <a:pt x="97" y="1"/>
                      </a:lnTo>
                      <a:lnTo>
                        <a:pt x="97" y="0"/>
                      </a:lnTo>
                      <a:lnTo>
                        <a:pt x="98" y="0"/>
                      </a:lnTo>
                      <a:lnTo>
                        <a:pt x="99" y="0"/>
                      </a:lnTo>
                      <a:lnTo>
                        <a:pt x="99" y="1"/>
                      </a:lnTo>
                      <a:lnTo>
                        <a:pt x="99" y="2"/>
                      </a:lnTo>
                      <a:lnTo>
                        <a:pt x="100" y="2"/>
                      </a:lnTo>
                      <a:lnTo>
                        <a:pt x="100" y="3"/>
                      </a:lnTo>
                      <a:lnTo>
                        <a:pt x="100" y="4"/>
                      </a:lnTo>
                      <a:lnTo>
                        <a:pt x="100" y="5"/>
                      </a:lnTo>
                      <a:lnTo>
                        <a:pt x="101" y="6"/>
                      </a:lnTo>
                      <a:lnTo>
                        <a:pt x="101" y="7"/>
                      </a:lnTo>
                      <a:lnTo>
                        <a:pt x="101" y="8"/>
                      </a:lnTo>
                      <a:lnTo>
                        <a:pt x="102" y="9"/>
                      </a:lnTo>
                      <a:lnTo>
                        <a:pt x="102" y="10"/>
                      </a:lnTo>
                      <a:lnTo>
                        <a:pt x="102" y="11"/>
                      </a:lnTo>
                      <a:lnTo>
                        <a:pt x="102" y="13"/>
                      </a:lnTo>
                      <a:lnTo>
                        <a:pt x="102" y="14"/>
                      </a:lnTo>
                      <a:lnTo>
                        <a:pt x="103" y="15"/>
                      </a:lnTo>
                      <a:lnTo>
                        <a:pt x="103" y="17"/>
                      </a:lnTo>
                      <a:lnTo>
                        <a:pt x="103" y="18"/>
                      </a:lnTo>
                      <a:lnTo>
                        <a:pt x="104" y="20"/>
                      </a:lnTo>
                      <a:lnTo>
                        <a:pt x="104" y="21"/>
                      </a:lnTo>
                      <a:lnTo>
                        <a:pt x="104" y="23"/>
                      </a:lnTo>
                      <a:lnTo>
                        <a:pt x="104" y="25"/>
                      </a:lnTo>
                      <a:lnTo>
                        <a:pt x="104" y="26"/>
                      </a:lnTo>
                      <a:lnTo>
                        <a:pt x="105" y="28"/>
                      </a:lnTo>
                      <a:lnTo>
                        <a:pt x="105" y="30"/>
                      </a:lnTo>
                      <a:lnTo>
                        <a:pt x="105" y="31"/>
                      </a:lnTo>
                      <a:lnTo>
                        <a:pt x="105" y="33"/>
                      </a:lnTo>
                      <a:lnTo>
                        <a:pt x="105" y="35"/>
                      </a:lnTo>
                      <a:lnTo>
                        <a:pt x="106" y="37"/>
                      </a:lnTo>
                      <a:lnTo>
                        <a:pt x="106" y="38"/>
                      </a:lnTo>
                      <a:lnTo>
                        <a:pt x="106" y="40"/>
                      </a:lnTo>
                      <a:lnTo>
                        <a:pt x="107" y="41"/>
                      </a:lnTo>
                      <a:lnTo>
                        <a:pt x="107" y="43"/>
                      </a:lnTo>
                      <a:lnTo>
                        <a:pt x="107" y="45"/>
                      </a:lnTo>
                      <a:lnTo>
                        <a:pt x="107" y="47"/>
                      </a:lnTo>
                      <a:lnTo>
                        <a:pt x="107" y="48"/>
                      </a:lnTo>
                      <a:lnTo>
                        <a:pt x="108" y="50"/>
                      </a:lnTo>
                      <a:lnTo>
                        <a:pt x="108" y="51"/>
                      </a:lnTo>
                      <a:lnTo>
                        <a:pt x="108" y="53"/>
                      </a:lnTo>
                      <a:lnTo>
                        <a:pt x="108" y="54"/>
                      </a:lnTo>
                      <a:lnTo>
                        <a:pt x="109" y="56"/>
                      </a:lnTo>
                      <a:lnTo>
                        <a:pt x="109" y="57"/>
                      </a:lnTo>
                      <a:lnTo>
                        <a:pt x="109" y="58"/>
                      </a:lnTo>
                      <a:lnTo>
                        <a:pt x="109" y="59"/>
                      </a:lnTo>
                      <a:lnTo>
                        <a:pt x="109" y="60"/>
                      </a:lnTo>
                      <a:lnTo>
                        <a:pt x="110" y="62"/>
                      </a:lnTo>
                      <a:lnTo>
                        <a:pt x="110" y="63"/>
                      </a:lnTo>
                      <a:lnTo>
                        <a:pt x="110" y="64"/>
                      </a:lnTo>
                      <a:lnTo>
                        <a:pt x="111" y="65"/>
                      </a:lnTo>
                      <a:lnTo>
                        <a:pt x="111" y="66"/>
                      </a:lnTo>
                      <a:lnTo>
                        <a:pt x="111" y="67"/>
                      </a:lnTo>
                      <a:lnTo>
                        <a:pt x="112" y="68"/>
                      </a:lnTo>
                      <a:lnTo>
                        <a:pt x="112" y="69"/>
                      </a:lnTo>
                      <a:lnTo>
                        <a:pt x="113" y="69"/>
                      </a:lnTo>
                      <a:lnTo>
                        <a:pt x="114" y="69"/>
                      </a:lnTo>
                      <a:lnTo>
                        <a:pt x="114" y="68"/>
                      </a:lnTo>
                      <a:lnTo>
                        <a:pt x="115" y="67"/>
                      </a:lnTo>
                      <a:lnTo>
                        <a:pt x="115" y="66"/>
                      </a:lnTo>
                      <a:lnTo>
                        <a:pt x="115" y="65"/>
                      </a:lnTo>
                      <a:lnTo>
                        <a:pt x="116" y="64"/>
                      </a:lnTo>
                      <a:lnTo>
                        <a:pt x="116" y="63"/>
                      </a:lnTo>
                      <a:lnTo>
                        <a:pt x="116" y="62"/>
                      </a:lnTo>
                      <a:lnTo>
                        <a:pt x="116" y="61"/>
                      </a:lnTo>
                      <a:lnTo>
                        <a:pt x="117" y="60"/>
                      </a:lnTo>
                      <a:lnTo>
                        <a:pt x="117" y="59"/>
                      </a:lnTo>
                      <a:lnTo>
                        <a:pt x="117" y="58"/>
                      </a:lnTo>
                      <a:lnTo>
                        <a:pt x="117" y="56"/>
                      </a:lnTo>
                      <a:lnTo>
                        <a:pt x="117" y="55"/>
                      </a:lnTo>
                      <a:lnTo>
                        <a:pt x="118" y="54"/>
                      </a:lnTo>
                      <a:lnTo>
                        <a:pt x="118" y="52"/>
                      </a:lnTo>
                      <a:lnTo>
                        <a:pt x="118" y="51"/>
                      </a:lnTo>
                      <a:lnTo>
                        <a:pt x="119" y="49"/>
                      </a:lnTo>
                      <a:lnTo>
                        <a:pt x="119" y="47"/>
                      </a:lnTo>
                      <a:lnTo>
                        <a:pt x="119" y="46"/>
                      </a:lnTo>
                      <a:lnTo>
                        <a:pt x="119" y="44"/>
                      </a:lnTo>
                      <a:lnTo>
                        <a:pt x="119" y="43"/>
                      </a:lnTo>
                      <a:lnTo>
                        <a:pt x="120" y="41"/>
                      </a:lnTo>
                      <a:lnTo>
                        <a:pt x="120" y="39"/>
                      </a:lnTo>
                      <a:lnTo>
                        <a:pt x="120" y="37"/>
                      </a:lnTo>
                      <a:lnTo>
                        <a:pt x="121" y="36"/>
                      </a:lnTo>
                      <a:lnTo>
                        <a:pt x="121" y="34"/>
                      </a:lnTo>
                      <a:lnTo>
                        <a:pt x="121" y="32"/>
                      </a:lnTo>
                      <a:lnTo>
                        <a:pt x="121" y="31"/>
                      </a:lnTo>
                      <a:lnTo>
                        <a:pt x="121" y="29"/>
                      </a:lnTo>
                      <a:lnTo>
                        <a:pt x="122" y="27"/>
                      </a:lnTo>
                      <a:lnTo>
                        <a:pt x="122" y="25"/>
                      </a:lnTo>
                      <a:lnTo>
                        <a:pt x="122" y="24"/>
                      </a:lnTo>
                      <a:lnTo>
                        <a:pt x="123" y="22"/>
                      </a:lnTo>
                      <a:lnTo>
                        <a:pt x="123" y="21"/>
                      </a:lnTo>
                      <a:lnTo>
                        <a:pt x="123" y="19"/>
                      </a:lnTo>
                      <a:lnTo>
                        <a:pt x="123" y="18"/>
                      </a:lnTo>
                      <a:lnTo>
                        <a:pt x="123" y="16"/>
                      </a:lnTo>
                      <a:lnTo>
                        <a:pt x="124" y="15"/>
                      </a:lnTo>
                      <a:lnTo>
                        <a:pt x="124" y="13"/>
                      </a:lnTo>
                      <a:lnTo>
                        <a:pt x="124" y="12"/>
                      </a:lnTo>
                      <a:lnTo>
                        <a:pt x="124" y="11"/>
                      </a:lnTo>
                      <a:lnTo>
                        <a:pt x="125" y="9"/>
                      </a:lnTo>
                      <a:lnTo>
                        <a:pt x="125" y="8"/>
                      </a:lnTo>
                      <a:lnTo>
                        <a:pt x="125" y="7"/>
                      </a:lnTo>
                      <a:lnTo>
                        <a:pt x="125" y="6"/>
                      </a:lnTo>
                      <a:lnTo>
                        <a:pt x="125" y="5"/>
                      </a:lnTo>
                      <a:lnTo>
                        <a:pt x="126" y="4"/>
                      </a:lnTo>
                      <a:lnTo>
                        <a:pt x="126" y="3"/>
                      </a:lnTo>
                      <a:lnTo>
                        <a:pt x="127" y="2"/>
                      </a:lnTo>
                      <a:lnTo>
                        <a:pt x="127" y="1"/>
                      </a:lnTo>
                      <a:lnTo>
                        <a:pt x="127" y="0"/>
                      </a:lnTo>
                      <a:lnTo>
                        <a:pt x="128" y="0"/>
                      </a:lnTo>
                      <a:lnTo>
                        <a:pt x="129" y="0"/>
                      </a:lnTo>
                      <a:lnTo>
                        <a:pt x="129" y="1"/>
                      </a:lnTo>
                      <a:lnTo>
                        <a:pt x="130" y="2"/>
                      </a:lnTo>
                      <a:lnTo>
                        <a:pt x="130" y="3"/>
                      </a:lnTo>
                      <a:lnTo>
                        <a:pt x="130" y="4"/>
                      </a:lnTo>
                      <a:lnTo>
                        <a:pt x="131" y="5"/>
                      </a:lnTo>
                      <a:lnTo>
                        <a:pt x="131" y="6"/>
                      </a:lnTo>
                      <a:lnTo>
                        <a:pt x="131" y="7"/>
                      </a:lnTo>
                      <a:lnTo>
                        <a:pt x="132" y="8"/>
                      </a:lnTo>
                      <a:lnTo>
                        <a:pt x="132" y="9"/>
                      </a:lnTo>
                      <a:lnTo>
                        <a:pt x="132" y="10"/>
                      </a:lnTo>
                      <a:lnTo>
                        <a:pt x="132" y="12"/>
                      </a:lnTo>
                      <a:lnTo>
                        <a:pt x="132" y="13"/>
                      </a:lnTo>
                      <a:lnTo>
                        <a:pt x="133" y="14"/>
                      </a:lnTo>
                      <a:lnTo>
                        <a:pt x="133" y="16"/>
                      </a:lnTo>
                      <a:lnTo>
                        <a:pt x="133" y="17"/>
                      </a:lnTo>
                      <a:lnTo>
                        <a:pt x="133" y="19"/>
                      </a:lnTo>
                      <a:lnTo>
                        <a:pt x="134" y="20"/>
                      </a:lnTo>
                      <a:lnTo>
                        <a:pt x="134" y="22"/>
                      </a:lnTo>
                      <a:lnTo>
                        <a:pt x="134" y="24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5" y="29"/>
                      </a:lnTo>
                      <a:lnTo>
                        <a:pt x="135" y="30"/>
                      </a:lnTo>
                      <a:lnTo>
                        <a:pt x="135" y="32"/>
                      </a:lnTo>
                      <a:lnTo>
                        <a:pt x="136" y="34"/>
                      </a:lnTo>
                      <a:lnTo>
                        <a:pt x="136" y="35"/>
                      </a:lnTo>
                      <a:lnTo>
                        <a:pt x="136" y="37"/>
                      </a:lnTo>
                      <a:lnTo>
                        <a:pt x="136" y="39"/>
                      </a:lnTo>
                      <a:lnTo>
                        <a:pt x="136" y="40"/>
                      </a:lnTo>
                      <a:lnTo>
                        <a:pt x="137" y="42"/>
                      </a:lnTo>
                      <a:lnTo>
                        <a:pt x="137" y="44"/>
                      </a:lnTo>
                      <a:lnTo>
                        <a:pt x="137" y="45"/>
                      </a:lnTo>
                      <a:lnTo>
                        <a:pt x="138" y="47"/>
                      </a:lnTo>
                      <a:lnTo>
                        <a:pt x="138" y="49"/>
                      </a:lnTo>
                      <a:lnTo>
                        <a:pt x="138" y="50"/>
                      </a:lnTo>
                      <a:lnTo>
                        <a:pt x="138" y="52"/>
                      </a:lnTo>
                      <a:lnTo>
                        <a:pt x="138" y="53"/>
                      </a:lnTo>
                      <a:lnTo>
                        <a:pt x="139" y="55"/>
                      </a:lnTo>
                      <a:lnTo>
                        <a:pt x="139" y="56"/>
                      </a:lnTo>
                      <a:lnTo>
                        <a:pt x="139" y="57"/>
                      </a:lnTo>
                      <a:lnTo>
                        <a:pt x="140" y="59"/>
                      </a:lnTo>
                      <a:lnTo>
                        <a:pt x="140" y="60"/>
                      </a:lnTo>
                      <a:lnTo>
                        <a:pt x="140" y="61"/>
                      </a:lnTo>
                      <a:lnTo>
                        <a:pt x="140" y="62"/>
                      </a:lnTo>
                      <a:lnTo>
                        <a:pt x="140" y="63"/>
                      </a:lnTo>
                      <a:lnTo>
                        <a:pt x="141" y="64"/>
                      </a:lnTo>
                      <a:lnTo>
                        <a:pt x="141" y="65"/>
                      </a:lnTo>
                      <a:lnTo>
                        <a:pt x="141" y="66"/>
                      </a:lnTo>
                      <a:lnTo>
                        <a:pt x="142" y="67"/>
                      </a:lnTo>
                      <a:lnTo>
                        <a:pt x="142" y="68"/>
                      </a:lnTo>
                      <a:lnTo>
                        <a:pt x="142" y="69"/>
                      </a:lnTo>
                      <a:lnTo>
                        <a:pt x="143" y="69"/>
                      </a:lnTo>
                      <a:lnTo>
                        <a:pt x="144" y="69"/>
                      </a:lnTo>
                    </a:path>
                  </a:pathLst>
                </a:custGeom>
                <a:noFill/>
                <a:ln w="12700" cap="rnd" cmpd="sng">
                  <a:solidFill>
                    <a:srgbClr val="1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72048" name="Line 16">
                <a:extLst>
                  <a:ext uri="{FF2B5EF4-FFF2-40B4-BE49-F238E27FC236}">
                    <a16:creationId xmlns:a16="http://schemas.microsoft.com/office/drawing/2014/main" id="{D434BD1C-906F-0D4D-A989-07563BAA2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0" y="3884"/>
                <a:ext cx="0" cy="4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2049" name="Rectangle 17">
                <a:extLst>
                  <a:ext uri="{FF2B5EF4-FFF2-40B4-BE49-F238E27FC236}">
                    <a16:creationId xmlns:a16="http://schemas.microsoft.com/office/drawing/2014/main" id="{A0B7561E-B6D7-1041-AABC-B25B35DC9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4242"/>
                <a:ext cx="47" cy="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2050" name="Rectangle 18">
                <a:extLst>
                  <a:ext uri="{FF2B5EF4-FFF2-40B4-BE49-F238E27FC236}">
                    <a16:creationId xmlns:a16="http://schemas.microsoft.com/office/drawing/2014/main" id="{831209D6-C995-D347-BA03-4277605EB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3864"/>
                <a:ext cx="47" cy="1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72051" name="Rectangle 19">
              <a:extLst>
                <a:ext uri="{FF2B5EF4-FFF2-40B4-BE49-F238E27FC236}">
                  <a16:creationId xmlns:a16="http://schemas.microsoft.com/office/drawing/2014/main" id="{9C671114-373E-A542-BD21-1A142735A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" y="3840"/>
              <a:ext cx="552" cy="6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72052" name="Group 20">
            <a:extLst>
              <a:ext uri="{FF2B5EF4-FFF2-40B4-BE49-F238E27FC236}">
                <a16:creationId xmlns:a16="http://schemas.microsoft.com/office/drawing/2014/main" id="{CAA73715-E804-2E4D-8912-3CDB83EC6B84}"/>
              </a:ext>
            </a:extLst>
          </p:cNvPr>
          <p:cNvGrpSpPr>
            <a:grpSpLocks/>
          </p:cNvGrpSpPr>
          <p:nvPr/>
        </p:nvGrpSpPr>
        <p:grpSpPr bwMode="auto">
          <a:xfrm>
            <a:off x="8039100" y="3906838"/>
            <a:ext cx="1333500" cy="728662"/>
            <a:chOff x="1040" y="3846"/>
            <a:chExt cx="630" cy="612"/>
          </a:xfrm>
        </p:grpSpPr>
        <p:sp>
          <p:nvSpPr>
            <p:cNvPr id="172053" name="Line 21">
              <a:extLst>
                <a:ext uri="{FF2B5EF4-FFF2-40B4-BE49-F238E27FC236}">
                  <a16:creationId xmlns:a16="http://schemas.microsoft.com/office/drawing/2014/main" id="{8DE9E340-9057-6245-8F4C-C3EE5EED26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2" y="3890"/>
              <a:ext cx="0" cy="4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54" name="Rectangle 22">
              <a:extLst>
                <a:ext uri="{FF2B5EF4-FFF2-40B4-BE49-F238E27FC236}">
                  <a16:creationId xmlns:a16="http://schemas.microsoft.com/office/drawing/2014/main" id="{FFBC8F62-1132-5C41-A7BE-129026971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" y="4248"/>
              <a:ext cx="47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55" name="Rectangle 23">
              <a:extLst>
                <a:ext uri="{FF2B5EF4-FFF2-40B4-BE49-F238E27FC236}">
                  <a16:creationId xmlns:a16="http://schemas.microsoft.com/office/drawing/2014/main" id="{4C15D0B3-297F-1445-AE96-DE0A16A1E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3870"/>
              <a:ext cx="47" cy="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72056" name="Group 24">
              <a:extLst>
                <a:ext uri="{FF2B5EF4-FFF2-40B4-BE49-F238E27FC236}">
                  <a16:creationId xmlns:a16="http://schemas.microsoft.com/office/drawing/2014/main" id="{90B5C662-99A8-B54D-9104-DCE5601C9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0" y="3866"/>
              <a:ext cx="314" cy="256"/>
              <a:chOff x="1040" y="3866"/>
              <a:chExt cx="314" cy="256"/>
            </a:xfrm>
          </p:grpSpPr>
          <p:sp>
            <p:nvSpPr>
              <p:cNvPr id="172057" name="Freeform 25">
                <a:extLst>
                  <a:ext uri="{FF2B5EF4-FFF2-40B4-BE49-F238E27FC236}">
                    <a16:creationId xmlns:a16="http://schemas.microsoft.com/office/drawing/2014/main" id="{BA0B3DD8-7613-C74F-ACB3-4C85FE370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9" y="3866"/>
                <a:ext cx="265" cy="240"/>
              </a:xfrm>
              <a:custGeom>
                <a:avLst/>
                <a:gdLst>
                  <a:gd name="T0" fmla="*/ 264 w 265"/>
                  <a:gd name="T1" fmla="*/ 14 h 240"/>
                  <a:gd name="T2" fmla="*/ 247 w 265"/>
                  <a:gd name="T3" fmla="*/ 27 h 240"/>
                  <a:gd name="T4" fmla="*/ 229 w 265"/>
                  <a:gd name="T5" fmla="*/ 27 h 240"/>
                  <a:gd name="T6" fmla="*/ 214 w 265"/>
                  <a:gd name="T7" fmla="*/ 20 h 240"/>
                  <a:gd name="T8" fmla="*/ 197 w 265"/>
                  <a:gd name="T9" fmla="*/ 14 h 240"/>
                  <a:gd name="T10" fmla="*/ 182 w 265"/>
                  <a:gd name="T11" fmla="*/ 7 h 240"/>
                  <a:gd name="T12" fmla="*/ 164 w 265"/>
                  <a:gd name="T13" fmla="*/ 0 h 240"/>
                  <a:gd name="T14" fmla="*/ 149 w 265"/>
                  <a:gd name="T15" fmla="*/ 0 h 240"/>
                  <a:gd name="T16" fmla="*/ 132 w 265"/>
                  <a:gd name="T17" fmla="*/ 14 h 240"/>
                  <a:gd name="T18" fmla="*/ 115 w 265"/>
                  <a:gd name="T19" fmla="*/ 27 h 240"/>
                  <a:gd name="T20" fmla="*/ 97 w 265"/>
                  <a:gd name="T21" fmla="*/ 27 h 240"/>
                  <a:gd name="T22" fmla="*/ 82 w 265"/>
                  <a:gd name="T23" fmla="*/ 20 h 240"/>
                  <a:gd name="T24" fmla="*/ 65 w 265"/>
                  <a:gd name="T25" fmla="*/ 14 h 240"/>
                  <a:gd name="T26" fmla="*/ 50 w 265"/>
                  <a:gd name="T27" fmla="*/ 7 h 240"/>
                  <a:gd name="T28" fmla="*/ 32 w 265"/>
                  <a:gd name="T29" fmla="*/ 0 h 240"/>
                  <a:gd name="T30" fmla="*/ 17 w 265"/>
                  <a:gd name="T31" fmla="*/ 0 h 240"/>
                  <a:gd name="T32" fmla="*/ 0 w 265"/>
                  <a:gd name="T33" fmla="*/ 14 h 240"/>
                  <a:gd name="T34" fmla="*/ 0 w 265"/>
                  <a:gd name="T35" fmla="*/ 219 h 240"/>
                  <a:gd name="T36" fmla="*/ 17 w 265"/>
                  <a:gd name="T37" fmla="*/ 206 h 240"/>
                  <a:gd name="T38" fmla="*/ 32 w 265"/>
                  <a:gd name="T39" fmla="*/ 206 h 240"/>
                  <a:gd name="T40" fmla="*/ 50 w 265"/>
                  <a:gd name="T41" fmla="*/ 213 h 240"/>
                  <a:gd name="T42" fmla="*/ 65 w 265"/>
                  <a:gd name="T43" fmla="*/ 219 h 240"/>
                  <a:gd name="T44" fmla="*/ 82 w 265"/>
                  <a:gd name="T45" fmla="*/ 233 h 240"/>
                  <a:gd name="T46" fmla="*/ 97 w 265"/>
                  <a:gd name="T47" fmla="*/ 239 h 240"/>
                  <a:gd name="T48" fmla="*/ 115 w 265"/>
                  <a:gd name="T49" fmla="*/ 233 h 240"/>
                  <a:gd name="T50" fmla="*/ 132 w 265"/>
                  <a:gd name="T51" fmla="*/ 219 h 240"/>
                  <a:gd name="T52" fmla="*/ 149 w 265"/>
                  <a:gd name="T53" fmla="*/ 206 h 240"/>
                  <a:gd name="T54" fmla="*/ 164 w 265"/>
                  <a:gd name="T55" fmla="*/ 206 h 240"/>
                  <a:gd name="T56" fmla="*/ 182 w 265"/>
                  <a:gd name="T57" fmla="*/ 213 h 240"/>
                  <a:gd name="T58" fmla="*/ 197 w 265"/>
                  <a:gd name="T59" fmla="*/ 219 h 240"/>
                  <a:gd name="T60" fmla="*/ 214 w 265"/>
                  <a:gd name="T61" fmla="*/ 233 h 240"/>
                  <a:gd name="T62" fmla="*/ 229 w 265"/>
                  <a:gd name="T63" fmla="*/ 239 h 240"/>
                  <a:gd name="T64" fmla="*/ 247 w 265"/>
                  <a:gd name="T65" fmla="*/ 233 h 240"/>
                  <a:gd name="T66" fmla="*/ 264 w 265"/>
                  <a:gd name="T67" fmla="*/ 219 h 240"/>
                  <a:gd name="T68" fmla="*/ 264 w 265"/>
                  <a:gd name="T69" fmla="*/ 14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65" h="240">
                    <a:moveTo>
                      <a:pt x="264" y="14"/>
                    </a:moveTo>
                    <a:lnTo>
                      <a:pt x="247" y="27"/>
                    </a:lnTo>
                    <a:lnTo>
                      <a:pt x="229" y="27"/>
                    </a:lnTo>
                    <a:lnTo>
                      <a:pt x="214" y="20"/>
                    </a:lnTo>
                    <a:lnTo>
                      <a:pt x="197" y="14"/>
                    </a:lnTo>
                    <a:lnTo>
                      <a:pt x="182" y="7"/>
                    </a:lnTo>
                    <a:lnTo>
                      <a:pt x="164" y="0"/>
                    </a:lnTo>
                    <a:lnTo>
                      <a:pt x="149" y="0"/>
                    </a:lnTo>
                    <a:lnTo>
                      <a:pt x="132" y="14"/>
                    </a:lnTo>
                    <a:lnTo>
                      <a:pt x="115" y="27"/>
                    </a:lnTo>
                    <a:lnTo>
                      <a:pt x="97" y="27"/>
                    </a:lnTo>
                    <a:lnTo>
                      <a:pt x="82" y="20"/>
                    </a:lnTo>
                    <a:lnTo>
                      <a:pt x="65" y="14"/>
                    </a:lnTo>
                    <a:lnTo>
                      <a:pt x="50" y="7"/>
                    </a:lnTo>
                    <a:lnTo>
                      <a:pt x="32" y="0"/>
                    </a:lnTo>
                    <a:lnTo>
                      <a:pt x="17" y="0"/>
                    </a:lnTo>
                    <a:lnTo>
                      <a:pt x="0" y="14"/>
                    </a:lnTo>
                    <a:lnTo>
                      <a:pt x="0" y="219"/>
                    </a:lnTo>
                    <a:lnTo>
                      <a:pt x="17" y="206"/>
                    </a:lnTo>
                    <a:lnTo>
                      <a:pt x="32" y="206"/>
                    </a:lnTo>
                    <a:lnTo>
                      <a:pt x="50" y="213"/>
                    </a:lnTo>
                    <a:lnTo>
                      <a:pt x="65" y="219"/>
                    </a:lnTo>
                    <a:lnTo>
                      <a:pt x="82" y="233"/>
                    </a:lnTo>
                    <a:lnTo>
                      <a:pt x="97" y="239"/>
                    </a:lnTo>
                    <a:lnTo>
                      <a:pt x="115" y="233"/>
                    </a:lnTo>
                    <a:lnTo>
                      <a:pt x="132" y="219"/>
                    </a:lnTo>
                    <a:lnTo>
                      <a:pt x="149" y="206"/>
                    </a:lnTo>
                    <a:lnTo>
                      <a:pt x="164" y="206"/>
                    </a:lnTo>
                    <a:lnTo>
                      <a:pt x="182" y="213"/>
                    </a:lnTo>
                    <a:lnTo>
                      <a:pt x="197" y="219"/>
                    </a:lnTo>
                    <a:lnTo>
                      <a:pt x="214" y="233"/>
                    </a:lnTo>
                    <a:lnTo>
                      <a:pt x="229" y="239"/>
                    </a:lnTo>
                    <a:lnTo>
                      <a:pt x="247" y="233"/>
                    </a:lnTo>
                    <a:lnTo>
                      <a:pt x="264" y="219"/>
                    </a:lnTo>
                    <a:lnTo>
                      <a:pt x="264" y="14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2058" name="Rectangle 26">
                <a:extLst>
                  <a:ext uri="{FF2B5EF4-FFF2-40B4-BE49-F238E27FC236}">
                    <a16:creationId xmlns:a16="http://schemas.microsoft.com/office/drawing/2014/main" id="{3167E1B0-45A0-9E42-9230-1C7AF404F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7" y="3888"/>
                <a:ext cx="47" cy="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2059" name="Rectangle 27">
                <a:extLst>
                  <a:ext uri="{FF2B5EF4-FFF2-40B4-BE49-F238E27FC236}">
                    <a16:creationId xmlns:a16="http://schemas.microsoft.com/office/drawing/2014/main" id="{5A6E858B-F230-D94D-A6B0-453B7F610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0" y="3936"/>
                <a:ext cx="312" cy="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72060" name="Freeform 28">
              <a:extLst>
                <a:ext uri="{FF2B5EF4-FFF2-40B4-BE49-F238E27FC236}">
                  <a16:creationId xmlns:a16="http://schemas.microsoft.com/office/drawing/2014/main" id="{DA40DA50-6E7E-AE43-8CA7-6F0DF20F2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" y="4162"/>
              <a:ext cx="265" cy="235"/>
            </a:xfrm>
            <a:custGeom>
              <a:avLst/>
              <a:gdLst>
                <a:gd name="T0" fmla="*/ 0 w 265"/>
                <a:gd name="T1" fmla="*/ 220 h 235"/>
                <a:gd name="T2" fmla="*/ 16 w 265"/>
                <a:gd name="T3" fmla="*/ 206 h 235"/>
                <a:gd name="T4" fmla="*/ 34 w 265"/>
                <a:gd name="T5" fmla="*/ 206 h 235"/>
                <a:gd name="T6" fmla="*/ 49 w 265"/>
                <a:gd name="T7" fmla="*/ 213 h 235"/>
                <a:gd name="T8" fmla="*/ 67 w 265"/>
                <a:gd name="T9" fmla="*/ 220 h 235"/>
                <a:gd name="T10" fmla="*/ 83 w 265"/>
                <a:gd name="T11" fmla="*/ 227 h 235"/>
                <a:gd name="T12" fmla="*/ 98 w 265"/>
                <a:gd name="T13" fmla="*/ 234 h 235"/>
                <a:gd name="T14" fmla="*/ 117 w 265"/>
                <a:gd name="T15" fmla="*/ 234 h 235"/>
                <a:gd name="T16" fmla="*/ 132 w 265"/>
                <a:gd name="T17" fmla="*/ 220 h 235"/>
                <a:gd name="T18" fmla="*/ 148 w 265"/>
                <a:gd name="T19" fmla="*/ 206 h 235"/>
                <a:gd name="T20" fmla="*/ 166 w 265"/>
                <a:gd name="T21" fmla="*/ 206 h 235"/>
                <a:gd name="T22" fmla="*/ 181 w 265"/>
                <a:gd name="T23" fmla="*/ 213 h 235"/>
                <a:gd name="T24" fmla="*/ 199 w 265"/>
                <a:gd name="T25" fmla="*/ 220 h 235"/>
                <a:gd name="T26" fmla="*/ 215 w 265"/>
                <a:gd name="T27" fmla="*/ 227 h 235"/>
                <a:gd name="T28" fmla="*/ 230 w 265"/>
                <a:gd name="T29" fmla="*/ 234 h 235"/>
                <a:gd name="T30" fmla="*/ 248 w 265"/>
                <a:gd name="T31" fmla="*/ 234 h 235"/>
                <a:gd name="T32" fmla="*/ 264 w 265"/>
                <a:gd name="T33" fmla="*/ 220 h 235"/>
                <a:gd name="T34" fmla="*/ 264 w 265"/>
                <a:gd name="T35" fmla="*/ 14 h 235"/>
                <a:gd name="T36" fmla="*/ 248 w 265"/>
                <a:gd name="T37" fmla="*/ 28 h 235"/>
                <a:gd name="T38" fmla="*/ 230 w 265"/>
                <a:gd name="T39" fmla="*/ 28 h 235"/>
                <a:gd name="T40" fmla="*/ 215 w 265"/>
                <a:gd name="T41" fmla="*/ 21 h 235"/>
                <a:gd name="T42" fmla="*/ 199 w 265"/>
                <a:gd name="T43" fmla="*/ 14 h 235"/>
                <a:gd name="T44" fmla="*/ 181 w 265"/>
                <a:gd name="T45" fmla="*/ 0 h 235"/>
                <a:gd name="T46" fmla="*/ 166 w 265"/>
                <a:gd name="T47" fmla="*/ 0 h 235"/>
                <a:gd name="T48" fmla="*/ 148 w 265"/>
                <a:gd name="T49" fmla="*/ 0 h 235"/>
                <a:gd name="T50" fmla="*/ 132 w 265"/>
                <a:gd name="T51" fmla="*/ 14 h 235"/>
                <a:gd name="T52" fmla="*/ 117 w 265"/>
                <a:gd name="T53" fmla="*/ 28 h 235"/>
                <a:gd name="T54" fmla="*/ 98 w 265"/>
                <a:gd name="T55" fmla="*/ 28 h 235"/>
                <a:gd name="T56" fmla="*/ 83 w 265"/>
                <a:gd name="T57" fmla="*/ 21 h 235"/>
                <a:gd name="T58" fmla="*/ 67 w 265"/>
                <a:gd name="T59" fmla="*/ 14 h 235"/>
                <a:gd name="T60" fmla="*/ 49 w 265"/>
                <a:gd name="T61" fmla="*/ 0 h 235"/>
                <a:gd name="T62" fmla="*/ 34 w 265"/>
                <a:gd name="T63" fmla="*/ 0 h 235"/>
                <a:gd name="T64" fmla="*/ 16 w 265"/>
                <a:gd name="T65" fmla="*/ 0 h 235"/>
                <a:gd name="T66" fmla="*/ 0 w 265"/>
                <a:gd name="T67" fmla="*/ 14 h 235"/>
                <a:gd name="T68" fmla="*/ 0 w 265"/>
                <a:gd name="T69" fmla="*/ 22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5" h="235">
                  <a:moveTo>
                    <a:pt x="0" y="220"/>
                  </a:moveTo>
                  <a:lnTo>
                    <a:pt x="16" y="206"/>
                  </a:lnTo>
                  <a:lnTo>
                    <a:pt x="34" y="206"/>
                  </a:lnTo>
                  <a:lnTo>
                    <a:pt x="49" y="213"/>
                  </a:lnTo>
                  <a:lnTo>
                    <a:pt x="67" y="220"/>
                  </a:lnTo>
                  <a:lnTo>
                    <a:pt x="83" y="227"/>
                  </a:lnTo>
                  <a:lnTo>
                    <a:pt x="98" y="234"/>
                  </a:lnTo>
                  <a:lnTo>
                    <a:pt x="117" y="234"/>
                  </a:lnTo>
                  <a:lnTo>
                    <a:pt x="132" y="220"/>
                  </a:lnTo>
                  <a:lnTo>
                    <a:pt x="148" y="206"/>
                  </a:lnTo>
                  <a:lnTo>
                    <a:pt x="166" y="206"/>
                  </a:lnTo>
                  <a:lnTo>
                    <a:pt x="181" y="213"/>
                  </a:lnTo>
                  <a:lnTo>
                    <a:pt x="199" y="220"/>
                  </a:lnTo>
                  <a:lnTo>
                    <a:pt x="215" y="227"/>
                  </a:lnTo>
                  <a:lnTo>
                    <a:pt x="230" y="234"/>
                  </a:lnTo>
                  <a:lnTo>
                    <a:pt x="248" y="234"/>
                  </a:lnTo>
                  <a:lnTo>
                    <a:pt x="264" y="220"/>
                  </a:lnTo>
                  <a:lnTo>
                    <a:pt x="264" y="14"/>
                  </a:lnTo>
                  <a:lnTo>
                    <a:pt x="248" y="28"/>
                  </a:lnTo>
                  <a:lnTo>
                    <a:pt x="230" y="28"/>
                  </a:lnTo>
                  <a:lnTo>
                    <a:pt x="215" y="21"/>
                  </a:lnTo>
                  <a:lnTo>
                    <a:pt x="199" y="14"/>
                  </a:lnTo>
                  <a:lnTo>
                    <a:pt x="181" y="0"/>
                  </a:lnTo>
                  <a:lnTo>
                    <a:pt x="166" y="0"/>
                  </a:lnTo>
                  <a:lnTo>
                    <a:pt x="148" y="0"/>
                  </a:lnTo>
                  <a:lnTo>
                    <a:pt x="132" y="14"/>
                  </a:lnTo>
                  <a:lnTo>
                    <a:pt x="117" y="28"/>
                  </a:lnTo>
                  <a:lnTo>
                    <a:pt x="98" y="28"/>
                  </a:lnTo>
                  <a:lnTo>
                    <a:pt x="83" y="21"/>
                  </a:lnTo>
                  <a:lnTo>
                    <a:pt x="67" y="14"/>
                  </a:lnTo>
                  <a:lnTo>
                    <a:pt x="49" y="0"/>
                  </a:lnTo>
                  <a:lnTo>
                    <a:pt x="34" y="0"/>
                  </a:lnTo>
                  <a:lnTo>
                    <a:pt x="16" y="0"/>
                  </a:lnTo>
                  <a:lnTo>
                    <a:pt x="0" y="14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061" name="Rectangle 29">
              <a:extLst>
                <a:ext uri="{FF2B5EF4-FFF2-40B4-BE49-F238E27FC236}">
                  <a16:creationId xmlns:a16="http://schemas.microsoft.com/office/drawing/2014/main" id="{33BDFF4F-4B20-B74F-A16A-2BD0E338B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4290"/>
              <a:ext cx="47" cy="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62" name="Rectangle 30">
              <a:extLst>
                <a:ext uri="{FF2B5EF4-FFF2-40B4-BE49-F238E27FC236}">
                  <a16:creationId xmlns:a16="http://schemas.microsoft.com/office/drawing/2014/main" id="{D4A86971-2142-6F49-8EA6-F86DDB3C0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4140"/>
              <a:ext cx="312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063" name="Rectangle 31">
              <a:extLst>
                <a:ext uri="{FF2B5EF4-FFF2-40B4-BE49-F238E27FC236}">
                  <a16:creationId xmlns:a16="http://schemas.microsoft.com/office/drawing/2014/main" id="{582E1401-DF44-654D-8F1B-88F5C772E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" y="3846"/>
              <a:ext cx="552" cy="6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72064" name="Line 32">
            <a:extLst>
              <a:ext uri="{FF2B5EF4-FFF2-40B4-BE49-F238E27FC236}">
                <a16:creationId xmlns:a16="http://schemas.microsoft.com/office/drawing/2014/main" id="{35ECEC99-491B-7E4F-8523-5997070E10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8900" y="5227638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2065" name="Line 33">
            <a:extLst>
              <a:ext uri="{FF2B5EF4-FFF2-40B4-BE49-F238E27FC236}">
                <a16:creationId xmlns:a16="http://schemas.microsoft.com/office/drawing/2014/main" id="{D5622761-C546-3A48-8975-A6B8BC880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3164" y="5954713"/>
            <a:ext cx="3398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2066" name="Freeform 34">
            <a:extLst>
              <a:ext uri="{FF2B5EF4-FFF2-40B4-BE49-F238E27FC236}">
                <a16:creationId xmlns:a16="http://schemas.microsoft.com/office/drawing/2014/main" id="{A4FE780C-18AE-034D-A36F-AEB156359C10}"/>
              </a:ext>
            </a:extLst>
          </p:cNvPr>
          <p:cNvSpPr>
            <a:spLocks/>
          </p:cNvSpPr>
          <p:nvPr/>
        </p:nvSpPr>
        <p:spPr bwMode="auto">
          <a:xfrm>
            <a:off x="6462713" y="5453063"/>
            <a:ext cx="1289050" cy="539750"/>
          </a:xfrm>
          <a:custGeom>
            <a:avLst/>
            <a:gdLst>
              <a:gd name="T0" fmla="*/ 0 w 609"/>
              <a:gd name="T1" fmla="*/ 0 h 453"/>
              <a:gd name="T2" fmla="*/ 15 w 609"/>
              <a:gd name="T3" fmla="*/ 0 h 453"/>
              <a:gd name="T4" fmla="*/ 35 w 609"/>
              <a:gd name="T5" fmla="*/ 0 h 453"/>
              <a:gd name="T6" fmla="*/ 80 w 609"/>
              <a:gd name="T7" fmla="*/ 0 h 453"/>
              <a:gd name="T8" fmla="*/ 135 w 609"/>
              <a:gd name="T9" fmla="*/ 8 h 453"/>
              <a:gd name="T10" fmla="*/ 189 w 609"/>
              <a:gd name="T11" fmla="*/ 16 h 453"/>
              <a:gd name="T12" fmla="*/ 284 w 609"/>
              <a:gd name="T13" fmla="*/ 49 h 453"/>
              <a:gd name="T14" fmla="*/ 329 w 609"/>
              <a:gd name="T15" fmla="*/ 74 h 453"/>
              <a:gd name="T16" fmla="*/ 374 w 609"/>
              <a:gd name="T17" fmla="*/ 107 h 453"/>
              <a:gd name="T18" fmla="*/ 414 w 609"/>
              <a:gd name="T19" fmla="*/ 148 h 453"/>
              <a:gd name="T20" fmla="*/ 453 w 609"/>
              <a:gd name="T21" fmla="*/ 197 h 453"/>
              <a:gd name="T22" fmla="*/ 493 w 609"/>
              <a:gd name="T23" fmla="*/ 247 h 453"/>
              <a:gd name="T24" fmla="*/ 523 w 609"/>
              <a:gd name="T25" fmla="*/ 296 h 453"/>
              <a:gd name="T26" fmla="*/ 553 w 609"/>
              <a:gd name="T27" fmla="*/ 337 h 453"/>
              <a:gd name="T28" fmla="*/ 573 w 609"/>
              <a:gd name="T29" fmla="*/ 386 h 453"/>
              <a:gd name="T30" fmla="*/ 593 w 609"/>
              <a:gd name="T31" fmla="*/ 419 h 453"/>
              <a:gd name="T32" fmla="*/ 608 w 609"/>
              <a:gd name="T33" fmla="*/ 452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09" h="453">
                <a:moveTo>
                  <a:pt x="0" y="0"/>
                </a:moveTo>
                <a:lnTo>
                  <a:pt x="15" y="0"/>
                </a:lnTo>
                <a:lnTo>
                  <a:pt x="35" y="0"/>
                </a:lnTo>
                <a:lnTo>
                  <a:pt x="80" y="0"/>
                </a:lnTo>
                <a:lnTo>
                  <a:pt x="135" y="8"/>
                </a:lnTo>
                <a:lnTo>
                  <a:pt x="189" y="16"/>
                </a:lnTo>
                <a:lnTo>
                  <a:pt x="284" y="49"/>
                </a:lnTo>
                <a:lnTo>
                  <a:pt x="329" y="74"/>
                </a:lnTo>
                <a:lnTo>
                  <a:pt x="374" y="107"/>
                </a:lnTo>
                <a:lnTo>
                  <a:pt x="414" y="148"/>
                </a:lnTo>
                <a:lnTo>
                  <a:pt x="453" y="197"/>
                </a:lnTo>
                <a:lnTo>
                  <a:pt x="493" y="247"/>
                </a:lnTo>
                <a:lnTo>
                  <a:pt x="523" y="296"/>
                </a:lnTo>
                <a:lnTo>
                  <a:pt x="553" y="337"/>
                </a:lnTo>
                <a:lnTo>
                  <a:pt x="573" y="386"/>
                </a:lnTo>
                <a:lnTo>
                  <a:pt x="593" y="419"/>
                </a:lnTo>
                <a:lnTo>
                  <a:pt x="608" y="452"/>
                </a:lnTo>
              </a:path>
            </a:pathLst>
          </a:custGeom>
          <a:noFill/>
          <a:ln w="19050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2067" name="Freeform 35">
            <a:extLst>
              <a:ext uri="{FF2B5EF4-FFF2-40B4-BE49-F238E27FC236}">
                <a16:creationId xmlns:a16="http://schemas.microsoft.com/office/drawing/2014/main" id="{CD4AE2F3-31EC-0C49-8FD2-1A6381D1D874}"/>
              </a:ext>
            </a:extLst>
          </p:cNvPr>
          <p:cNvSpPr>
            <a:spLocks/>
          </p:cNvSpPr>
          <p:nvPr/>
        </p:nvSpPr>
        <p:spPr bwMode="auto">
          <a:xfrm>
            <a:off x="6450013" y="5437189"/>
            <a:ext cx="3041650" cy="509587"/>
          </a:xfrm>
          <a:custGeom>
            <a:avLst/>
            <a:gdLst>
              <a:gd name="T0" fmla="*/ 0 w 1437"/>
              <a:gd name="T1" fmla="*/ 0 h 427"/>
              <a:gd name="T2" fmla="*/ 25 w 1437"/>
              <a:gd name="T3" fmla="*/ 0 h 427"/>
              <a:gd name="T4" fmla="*/ 63 w 1437"/>
              <a:gd name="T5" fmla="*/ 8 h 427"/>
              <a:gd name="T6" fmla="*/ 107 w 1437"/>
              <a:gd name="T7" fmla="*/ 8 h 427"/>
              <a:gd name="T8" fmla="*/ 145 w 1437"/>
              <a:gd name="T9" fmla="*/ 17 h 427"/>
              <a:gd name="T10" fmla="*/ 214 w 1437"/>
              <a:gd name="T11" fmla="*/ 33 h 427"/>
              <a:gd name="T12" fmla="*/ 277 w 1437"/>
              <a:gd name="T13" fmla="*/ 49 h 427"/>
              <a:gd name="T14" fmla="*/ 334 w 1437"/>
              <a:gd name="T15" fmla="*/ 82 h 427"/>
              <a:gd name="T16" fmla="*/ 365 w 1437"/>
              <a:gd name="T17" fmla="*/ 90 h 427"/>
              <a:gd name="T18" fmla="*/ 384 w 1437"/>
              <a:gd name="T19" fmla="*/ 107 h 427"/>
              <a:gd name="T20" fmla="*/ 403 w 1437"/>
              <a:gd name="T21" fmla="*/ 123 h 427"/>
              <a:gd name="T22" fmla="*/ 422 w 1437"/>
              <a:gd name="T23" fmla="*/ 139 h 427"/>
              <a:gd name="T24" fmla="*/ 434 w 1437"/>
              <a:gd name="T25" fmla="*/ 156 h 427"/>
              <a:gd name="T26" fmla="*/ 453 w 1437"/>
              <a:gd name="T27" fmla="*/ 172 h 427"/>
              <a:gd name="T28" fmla="*/ 485 w 1437"/>
              <a:gd name="T29" fmla="*/ 205 h 427"/>
              <a:gd name="T30" fmla="*/ 516 w 1437"/>
              <a:gd name="T31" fmla="*/ 237 h 427"/>
              <a:gd name="T32" fmla="*/ 554 w 1437"/>
              <a:gd name="T33" fmla="*/ 270 h 427"/>
              <a:gd name="T34" fmla="*/ 573 w 1437"/>
              <a:gd name="T35" fmla="*/ 287 h 427"/>
              <a:gd name="T36" fmla="*/ 560 w 1437"/>
              <a:gd name="T37" fmla="*/ 278 h 427"/>
              <a:gd name="T38" fmla="*/ 542 w 1437"/>
              <a:gd name="T39" fmla="*/ 262 h 427"/>
              <a:gd name="T40" fmla="*/ 560 w 1437"/>
              <a:gd name="T41" fmla="*/ 270 h 427"/>
              <a:gd name="T42" fmla="*/ 592 w 1437"/>
              <a:gd name="T43" fmla="*/ 287 h 427"/>
              <a:gd name="T44" fmla="*/ 623 w 1437"/>
              <a:gd name="T45" fmla="*/ 311 h 427"/>
              <a:gd name="T46" fmla="*/ 661 w 1437"/>
              <a:gd name="T47" fmla="*/ 319 h 427"/>
              <a:gd name="T48" fmla="*/ 686 w 1437"/>
              <a:gd name="T49" fmla="*/ 327 h 427"/>
              <a:gd name="T50" fmla="*/ 724 w 1437"/>
              <a:gd name="T51" fmla="*/ 327 h 427"/>
              <a:gd name="T52" fmla="*/ 762 w 1437"/>
              <a:gd name="T53" fmla="*/ 327 h 427"/>
              <a:gd name="T54" fmla="*/ 787 w 1437"/>
              <a:gd name="T55" fmla="*/ 336 h 427"/>
              <a:gd name="T56" fmla="*/ 838 w 1437"/>
              <a:gd name="T57" fmla="*/ 344 h 427"/>
              <a:gd name="T58" fmla="*/ 882 w 1437"/>
              <a:gd name="T59" fmla="*/ 352 h 427"/>
              <a:gd name="T60" fmla="*/ 901 w 1437"/>
              <a:gd name="T61" fmla="*/ 360 h 427"/>
              <a:gd name="T62" fmla="*/ 919 w 1437"/>
              <a:gd name="T63" fmla="*/ 368 h 427"/>
              <a:gd name="T64" fmla="*/ 932 w 1437"/>
              <a:gd name="T65" fmla="*/ 385 h 427"/>
              <a:gd name="T66" fmla="*/ 938 w 1437"/>
              <a:gd name="T67" fmla="*/ 385 h 427"/>
              <a:gd name="T68" fmla="*/ 976 w 1437"/>
              <a:gd name="T69" fmla="*/ 385 h 427"/>
              <a:gd name="T70" fmla="*/ 1001 w 1437"/>
              <a:gd name="T71" fmla="*/ 385 h 427"/>
              <a:gd name="T72" fmla="*/ 1027 w 1437"/>
              <a:gd name="T73" fmla="*/ 385 h 427"/>
              <a:gd name="T74" fmla="*/ 1064 w 1437"/>
              <a:gd name="T75" fmla="*/ 385 h 427"/>
              <a:gd name="T76" fmla="*/ 1077 w 1437"/>
              <a:gd name="T77" fmla="*/ 385 h 427"/>
              <a:gd name="T78" fmla="*/ 1090 w 1437"/>
              <a:gd name="T79" fmla="*/ 385 h 427"/>
              <a:gd name="T80" fmla="*/ 1127 w 1437"/>
              <a:gd name="T81" fmla="*/ 377 h 427"/>
              <a:gd name="T82" fmla="*/ 1159 w 1437"/>
              <a:gd name="T83" fmla="*/ 368 h 427"/>
              <a:gd name="T84" fmla="*/ 1165 w 1437"/>
              <a:gd name="T85" fmla="*/ 360 h 427"/>
              <a:gd name="T86" fmla="*/ 1171 w 1437"/>
              <a:gd name="T87" fmla="*/ 360 h 427"/>
              <a:gd name="T88" fmla="*/ 1209 w 1437"/>
              <a:gd name="T89" fmla="*/ 368 h 427"/>
              <a:gd name="T90" fmla="*/ 1247 w 1437"/>
              <a:gd name="T91" fmla="*/ 393 h 427"/>
              <a:gd name="T92" fmla="*/ 1285 w 1437"/>
              <a:gd name="T93" fmla="*/ 409 h 427"/>
              <a:gd name="T94" fmla="*/ 1323 w 1437"/>
              <a:gd name="T95" fmla="*/ 417 h 427"/>
              <a:gd name="T96" fmla="*/ 1348 w 1437"/>
              <a:gd name="T97" fmla="*/ 426 h 427"/>
              <a:gd name="T98" fmla="*/ 1379 w 1437"/>
              <a:gd name="T99" fmla="*/ 426 h 427"/>
              <a:gd name="T100" fmla="*/ 1405 w 1437"/>
              <a:gd name="T101" fmla="*/ 417 h 427"/>
              <a:gd name="T102" fmla="*/ 1436 w 1437"/>
              <a:gd name="T103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37" h="427">
                <a:moveTo>
                  <a:pt x="0" y="0"/>
                </a:moveTo>
                <a:lnTo>
                  <a:pt x="25" y="0"/>
                </a:lnTo>
                <a:lnTo>
                  <a:pt x="63" y="8"/>
                </a:lnTo>
                <a:lnTo>
                  <a:pt x="107" y="8"/>
                </a:lnTo>
                <a:lnTo>
                  <a:pt x="145" y="17"/>
                </a:lnTo>
                <a:lnTo>
                  <a:pt x="214" y="33"/>
                </a:lnTo>
                <a:lnTo>
                  <a:pt x="277" y="49"/>
                </a:lnTo>
                <a:lnTo>
                  <a:pt x="334" y="82"/>
                </a:lnTo>
                <a:lnTo>
                  <a:pt x="365" y="90"/>
                </a:lnTo>
                <a:lnTo>
                  <a:pt x="384" y="107"/>
                </a:lnTo>
                <a:lnTo>
                  <a:pt x="403" y="123"/>
                </a:lnTo>
                <a:lnTo>
                  <a:pt x="422" y="139"/>
                </a:lnTo>
                <a:lnTo>
                  <a:pt x="434" y="156"/>
                </a:lnTo>
                <a:lnTo>
                  <a:pt x="453" y="172"/>
                </a:lnTo>
                <a:lnTo>
                  <a:pt x="485" y="205"/>
                </a:lnTo>
                <a:lnTo>
                  <a:pt x="516" y="237"/>
                </a:lnTo>
                <a:lnTo>
                  <a:pt x="554" y="270"/>
                </a:lnTo>
                <a:lnTo>
                  <a:pt x="573" y="287"/>
                </a:lnTo>
                <a:lnTo>
                  <a:pt x="560" y="278"/>
                </a:lnTo>
                <a:lnTo>
                  <a:pt x="542" y="262"/>
                </a:lnTo>
                <a:lnTo>
                  <a:pt x="560" y="270"/>
                </a:lnTo>
                <a:lnTo>
                  <a:pt x="592" y="287"/>
                </a:lnTo>
                <a:lnTo>
                  <a:pt x="623" y="311"/>
                </a:lnTo>
                <a:lnTo>
                  <a:pt x="661" y="319"/>
                </a:lnTo>
                <a:lnTo>
                  <a:pt x="686" y="327"/>
                </a:lnTo>
                <a:lnTo>
                  <a:pt x="724" y="327"/>
                </a:lnTo>
                <a:lnTo>
                  <a:pt x="762" y="327"/>
                </a:lnTo>
                <a:lnTo>
                  <a:pt x="787" y="336"/>
                </a:lnTo>
                <a:lnTo>
                  <a:pt x="838" y="344"/>
                </a:lnTo>
                <a:lnTo>
                  <a:pt x="882" y="352"/>
                </a:lnTo>
                <a:lnTo>
                  <a:pt x="901" y="360"/>
                </a:lnTo>
                <a:lnTo>
                  <a:pt x="919" y="368"/>
                </a:lnTo>
                <a:lnTo>
                  <a:pt x="932" y="385"/>
                </a:lnTo>
                <a:lnTo>
                  <a:pt x="938" y="385"/>
                </a:lnTo>
                <a:lnTo>
                  <a:pt x="976" y="385"/>
                </a:lnTo>
                <a:lnTo>
                  <a:pt x="1001" y="385"/>
                </a:lnTo>
                <a:lnTo>
                  <a:pt x="1027" y="385"/>
                </a:lnTo>
                <a:lnTo>
                  <a:pt x="1064" y="385"/>
                </a:lnTo>
                <a:lnTo>
                  <a:pt x="1077" y="385"/>
                </a:lnTo>
                <a:lnTo>
                  <a:pt x="1090" y="385"/>
                </a:lnTo>
                <a:lnTo>
                  <a:pt x="1127" y="377"/>
                </a:lnTo>
                <a:lnTo>
                  <a:pt x="1159" y="368"/>
                </a:lnTo>
                <a:lnTo>
                  <a:pt x="1165" y="360"/>
                </a:lnTo>
                <a:lnTo>
                  <a:pt x="1171" y="360"/>
                </a:lnTo>
                <a:lnTo>
                  <a:pt x="1209" y="368"/>
                </a:lnTo>
                <a:lnTo>
                  <a:pt x="1247" y="393"/>
                </a:lnTo>
                <a:lnTo>
                  <a:pt x="1285" y="409"/>
                </a:lnTo>
                <a:lnTo>
                  <a:pt x="1323" y="417"/>
                </a:lnTo>
                <a:lnTo>
                  <a:pt x="1348" y="426"/>
                </a:lnTo>
                <a:lnTo>
                  <a:pt x="1379" y="426"/>
                </a:lnTo>
                <a:lnTo>
                  <a:pt x="1405" y="417"/>
                </a:lnTo>
                <a:lnTo>
                  <a:pt x="1436" y="426"/>
                </a:lnTo>
              </a:path>
            </a:pathLst>
          </a:custGeom>
          <a:noFill/>
          <a:ln w="19050" cap="rnd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2068" name="Rectangle 36">
            <a:extLst>
              <a:ext uri="{FF2B5EF4-FFF2-40B4-BE49-F238E27FC236}">
                <a16:creationId xmlns:a16="http://schemas.microsoft.com/office/drawing/2014/main" id="{0B3C47F1-AA47-014D-8AFA-4FB977779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513" y="5351463"/>
            <a:ext cx="1190134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Rumore</a:t>
            </a:r>
          </a:p>
        </p:txBody>
      </p:sp>
      <p:sp>
        <p:nvSpPr>
          <p:cNvPr id="172069" name="Rectangle 37">
            <a:extLst>
              <a:ext uri="{FF2B5EF4-FFF2-40B4-BE49-F238E27FC236}">
                <a16:creationId xmlns:a16="http://schemas.microsoft.com/office/drawing/2014/main" id="{9FA1863A-831E-8A4F-93EE-24AFEEB2D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264" y="5929313"/>
            <a:ext cx="214834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Segnale filtrato</a:t>
            </a:r>
          </a:p>
        </p:txBody>
      </p:sp>
      <p:sp>
        <p:nvSpPr>
          <p:cNvPr id="172070" name="Rectangle 38">
            <a:extLst>
              <a:ext uri="{FF2B5EF4-FFF2-40B4-BE49-F238E27FC236}">
                <a16:creationId xmlns:a16="http://schemas.microsoft.com/office/drawing/2014/main" id="{A5FD802E-F7C7-AB4C-BE2B-7CF67DD96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264" y="5095875"/>
            <a:ext cx="1857881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Segnale utile</a:t>
            </a:r>
          </a:p>
        </p:txBody>
      </p:sp>
      <p:sp>
        <p:nvSpPr>
          <p:cNvPr id="172071" name="Line 39">
            <a:extLst>
              <a:ext uri="{FF2B5EF4-FFF2-40B4-BE49-F238E27FC236}">
                <a16:creationId xmlns:a16="http://schemas.microsoft.com/office/drawing/2014/main" id="{7DB740AE-EC6D-3341-93C2-8BE573BE3A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7264" y="5407026"/>
            <a:ext cx="350837" cy="176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2072" name="Line 40">
            <a:extLst>
              <a:ext uri="{FF2B5EF4-FFF2-40B4-BE49-F238E27FC236}">
                <a16:creationId xmlns:a16="http://schemas.microsoft.com/office/drawing/2014/main" id="{8B4858DE-5EA8-4A47-8769-CFD7D3E375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56389" y="5684838"/>
            <a:ext cx="720725" cy="347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2073" name="Freeform 41">
            <a:extLst>
              <a:ext uri="{FF2B5EF4-FFF2-40B4-BE49-F238E27FC236}">
                <a16:creationId xmlns:a16="http://schemas.microsoft.com/office/drawing/2014/main" id="{30C67264-7671-B94A-A326-90387CFB6D4C}"/>
              </a:ext>
            </a:extLst>
          </p:cNvPr>
          <p:cNvSpPr>
            <a:spLocks/>
          </p:cNvSpPr>
          <p:nvPr/>
        </p:nvSpPr>
        <p:spPr bwMode="auto">
          <a:xfrm>
            <a:off x="7750176" y="5648325"/>
            <a:ext cx="1839913" cy="114300"/>
          </a:xfrm>
          <a:custGeom>
            <a:avLst/>
            <a:gdLst>
              <a:gd name="T0" fmla="*/ 0 w 869"/>
              <a:gd name="T1" fmla="*/ 95 h 96"/>
              <a:gd name="T2" fmla="*/ 6 w 869"/>
              <a:gd name="T3" fmla="*/ 79 h 96"/>
              <a:gd name="T4" fmla="*/ 19 w 869"/>
              <a:gd name="T5" fmla="*/ 63 h 96"/>
              <a:gd name="T6" fmla="*/ 44 w 869"/>
              <a:gd name="T7" fmla="*/ 55 h 96"/>
              <a:gd name="T8" fmla="*/ 69 w 869"/>
              <a:gd name="T9" fmla="*/ 48 h 96"/>
              <a:gd name="T10" fmla="*/ 374 w 869"/>
              <a:gd name="T11" fmla="*/ 48 h 96"/>
              <a:gd name="T12" fmla="*/ 399 w 869"/>
              <a:gd name="T13" fmla="*/ 48 h 96"/>
              <a:gd name="T14" fmla="*/ 424 w 869"/>
              <a:gd name="T15" fmla="*/ 32 h 96"/>
              <a:gd name="T16" fmla="*/ 437 w 869"/>
              <a:gd name="T17" fmla="*/ 16 h 96"/>
              <a:gd name="T18" fmla="*/ 443 w 869"/>
              <a:gd name="T19" fmla="*/ 0 h 96"/>
              <a:gd name="T20" fmla="*/ 450 w 869"/>
              <a:gd name="T21" fmla="*/ 16 h 96"/>
              <a:gd name="T22" fmla="*/ 462 w 869"/>
              <a:gd name="T23" fmla="*/ 32 h 96"/>
              <a:gd name="T24" fmla="*/ 488 w 869"/>
              <a:gd name="T25" fmla="*/ 48 h 96"/>
              <a:gd name="T26" fmla="*/ 513 w 869"/>
              <a:gd name="T27" fmla="*/ 48 h 96"/>
              <a:gd name="T28" fmla="*/ 792 w 869"/>
              <a:gd name="T29" fmla="*/ 48 h 96"/>
              <a:gd name="T30" fmla="*/ 824 w 869"/>
              <a:gd name="T31" fmla="*/ 55 h 96"/>
              <a:gd name="T32" fmla="*/ 849 w 869"/>
              <a:gd name="T33" fmla="*/ 63 h 96"/>
              <a:gd name="T34" fmla="*/ 862 w 869"/>
              <a:gd name="T35" fmla="*/ 79 h 96"/>
              <a:gd name="T36" fmla="*/ 868 w 869"/>
              <a:gd name="T37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69" h="96">
                <a:moveTo>
                  <a:pt x="0" y="95"/>
                </a:moveTo>
                <a:lnTo>
                  <a:pt x="6" y="79"/>
                </a:lnTo>
                <a:lnTo>
                  <a:pt x="19" y="63"/>
                </a:lnTo>
                <a:lnTo>
                  <a:pt x="44" y="55"/>
                </a:lnTo>
                <a:lnTo>
                  <a:pt x="69" y="48"/>
                </a:lnTo>
                <a:lnTo>
                  <a:pt x="374" y="48"/>
                </a:lnTo>
                <a:lnTo>
                  <a:pt x="399" y="48"/>
                </a:lnTo>
                <a:lnTo>
                  <a:pt x="424" y="32"/>
                </a:lnTo>
                <a:lnTo>
                  <a:pt x="437" y="16"/>
                </a:lnTo>
                <a:lnTo>
                  <a:pt x="443" y="0"/>
                </a:lnTo>
                <a:lnTo>
                  <a:pt x="450" y="16"/>
                </a:lnTo>
                <a:lnTo>
                  <a:pt x="462" y="32"/>
                </a:lnTo>
                <a:lnTo>
                  <a:pt x="488" y="48"/>
                </a:lnTo>
                <a:lnTo>
                  <a:pt x="513" y="48"/>
                </a:lnTo>
                <a:lnTo>
                  <a:pt x="792" y="48"/>
                </a:lnTo>
                <a:lnTo>
                  <a:pt x="824" y="55"/>
                </a:lnTo>
                <a:lnTo>
                  <a:pt x="849" y="63"/>
                </a:lnTo>
                <a:lnTo>
                  <a:pt x="862" y="79"/>
                </a:lnTo>
                <a:lnTo>
                  <a:pt x="868" y="95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72074" name="Group 42">
            <a:extLst>
              <a:ext uri="{FF2B5EF4-FFF2-40B4-BE49-F238E27FC236}">
                <a16:creationId xmlns:a16="http://schemas.microsoft.com/office/drawing/2014/main" id="{976A408F-FBE8-B144-82EA-715DFB08AF92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857251"/>
            <a:ext cx="3567084" cy="2164885"/>
            <a:chOff x="1812" y="1140"/>
            <a:chExt cx="2120" cy="1928"/>
          </a:xfrm>
        </p:grpSpPr>
        <p:sp>
          <p:nvSpPr>
            <p:cNvPr id="172075" name="Line 43">
              <a:extLst>
                <a:ext uri="{FF2B5EF4-FFF2-40B4-BE49-F238E27FC236}">
                  <a16:creationId xmlns:a16="http://schemas.microsoft.com/office/drawing/2014/main" id="{43868A96-D3A3-854F-A408-A6C8AB5D3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8" y="2724"/>
              <a:ext cx="19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076" name="Line 44">
              <a:extLst>
                <a:ext uri="{FF2B5EF4-FFF2-40B4-BE49-F238E27FC236}">
                  <a16:creationId xmlns:a16="http://schemas.microsoft.com/office/drawing/2014/main" id="{0CECED53-BF6F-A841-9B50-F909183D2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8" y="1194"/>
              <a:ext cx="19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077" name="Line 45">
              <a:extLst>
                <a:ext uri="{FF2B5EF4-FFF2-40B4-BE49-F238E27FC236}">
                  <a16:creationId xmlns:a16="http://schemas.microsoft.com/office/drawing/2014/main" id="{698482FC-A202-1E47-92BE-C1F92A0755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8" y="1194"/>
              <a:ext cx="1" cy="15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078" name="Line 46">
              <a:extLst>
                <a:ext uri="{FF2B5EF4-FFF2-40B4-BE49-F238E27FC236}">
                  <a16:creationId xmlns:a16="http://schemas.microsoft.com/office/drawing/2014/main" id="{A16BCFD0-0A02-D146-991F-9FAF8DFCBA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6" y="1194"/>
              <a:ext cx="1" cy="15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079" name="Line 47">
              <a:extLst>
                <a:ext uri="{FF2B5EF4-FFF2-40B4-BE49-F238E27FC236}">
                  <a16:creationId xmlns:a16="http://schemas.microsoft.com/office/drawing/2014/main" id="{8FF19FBE-B297-2E48-8321-003A9F88F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8" y="1194"/>
              <a:ext cx="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080" name="Line 48">
              <a:extLst>
                <a:ext uri="{FF2B5EF4-FFF2-40B4-BE49-F238E27FC236}">
                  <a16:creationId xmlns:a16="http://schemas.microsoft.com/office/drawing/2014/main" id="{99FF77E5-08C9-1D48-AB37-0F1FED9E2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" y="2724"/>
              <a:ext cx="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081" name="Line 49">
              <a:extLst>
                <a:ext uri="{FF2B5EF4-FFF2-40B4-BE49-F238E27FC236}">
                  <a16:creationId xmlns:a16="http://schemas.microsoft.com/office/drawing/2014/main" id="{DF55CB9A-8DC2-7A45-82FE-ABC47F3E0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8" y="2724"/>
              <a:ext cx="19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082" name="Line 50">
              <a:extLst>
                <a:ext uri="{FF2B5EF4-FFF2-40B4-BE49-F238E27FC236}">
                  <a16:creationId xmlns:a16="http://schemas.microsoft.com/office/drawing/2014/main" id="{C0D7F83F-6729-8A42-927D-A77F13074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8" y="1194"/>
              <a:ext cx="1" cy="15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083" name="Line 51">
              <a:extLst>
                <a:ext uri="{FF2B5EF4-FFF2-40B4-BE49-F238E27FC236}">
                  <a16:creationId xmlns:a16="http://schemas.microsoft.com/office/drawing/2014/main" id="{59FC1586-B49A-F34B-8396-0EAC2FFB4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8" y="2724"/>
              <a:ext cx="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084" name="Line 52">
              <a:extLst>
                <a:ext uri="{FF2B5EF4-FFF2-40B4-BE49-F238E27FC236}">
                  <a16:creationId xmlns:a16="http://schemas.microsoft.com/office/drawing/2014/main" id="{5D4E20E4-AE52-7940-949F-EF481837E8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8" y="2706"/>
              <a:ext cx="1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085" name="Line 53">
              <a:extLst>
                <a:ext uri="{FF2B5EF4-FFF2-40B4-BE49-F238E27FC236}">
                  <a16:creationId xmlns:a16="http://schemas.microsoft.com/office/drawing/2014/main" id="{0E1D1346-DD00-A149-9698-21CAB5560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8" y="1194"/>
              <a:ext cx="1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086" name="Rectangle 54">
              <a:extLst>
                <a:ext uri="{FF2B5EF4-FFF2-40B4-BE49-F238E27FC236}">
                  <a16:creationId xmlns:a16="http://schemas.microsoft.com/office/drawing/2014/main" id="{B0D5699C-F721-804C-A9B9-21FCBAFE4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" y="2748"/>
              <a:ext cx="50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it-IT" altLang="it-IT" sz="120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it-IT" altLang="it-IT" sz="2000"/>
            </a:p>
          </p:txBody>
        </p:sp>
        <p:sp>
          <p:nvSpPr>
            <p:cNvPr id="172087" name="Line 55">
              <a:extLst>
                <a:ext uri="{FF2B5EF4-FFF2-40B4-BE49-F238E27FC236}">
                  <a16:creationId xmlns:a16="http://schemas.microsoft.com/office/drawing/2014/main" id="{6475F9AA-CDE7-0B4F-92CF-BCE54107C5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8" y="2706"/>
              <a:ext cx="1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088" name="Line 56">
              <a:extLst>
                <a:ext uri="{FF2B5EF4-FFF2-40B4-BE49-F238E27FC236}">
                  <a16:creationId xmlns:a16="http://schemas.microsoft.com/office/drawing/2014/main" id="{120C589C-C6A9-174B-B6B0-076A32253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1194"/>
              <a:ext cx="1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089" name="Rectangle 57">
              <a:extLst>
                <a:ext uri="{FF2B5EF4-FFF2-40B4-BE49-F238E27FC236}">
                  <a16:creationId xmlns:a16="http://schemas.microsoft.com/office/drawing/2014/main" id="{689CBF43-2394-C941-8065-0C0CDCE41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" y="2748"/>
              <a:ext cx="50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it-IT" altLang="it-IT" sz="120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it-IT" altLang="it-IT" sz="2000"/>
            </a:p>
          </p:txBody>
        </p:sp>
        <p:sp>
          <p:nvSpPr>
            <p:cNvPr id="172090" name="Line 58">
              <a:extLst>
                <a:ext uri="{FF2B5EF4-FFF2-40B4-BE49-F238E27FC236}">
                  <a16:creationId xmlns:a16="http://schemas.microsoft.com/office/drawing/2014/main" id="{F231E47D-8205-3649-AC2F-E2DB627E57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2" y="2706"/>
              <a:ext cx="1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091" name="Line 59">
              <a:extLst>
                <a:ext uri="{FF2B5EF4-FFF2-40B4-BE49-F238E27FC236}">
                  <a16:creationId xmlns:a16="http://schemas.microsoft.com/office/drawing/2014/main" id="{C90C4BE1-78D8-434F-AF03-22A1B3B03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2" y="1194"/>
              <a:ext cx="1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092" name="Rectangle 60">
              <a:extLst>
                <a:ext uri="{FF2B5EF4-FFF2-40B4-BE49-F238E27FC236}">
                  <a16:creationId xmlns:a16="http://schemas.microsoft.com/office/drawing/2014/main" id="{F52A1675-FC31-E74D-85EB-268957FEF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48"/>
              <a:ext cx="50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it-IT" altLang="it-IT" sz="1200">
                  <a:solidFill>
                    <a:srgbClr val="000000"/>
                  </a:solidFill>
                  <a:latin typeface="Helvetica" pitchFamily="2" charset="0"/>
                </a:rPr>
                <a:t>2</a:t>
              </a:r>
              <a:endParaRPr lang="it-IT" altLang="it-IT" sz="2000"/>
            </a:p>
          </p:txBody>
        </p:sp>
        <p:sp>
          <p:nvSpPr>
            <p:cNvPr id="172093" name="Line 61">
              <a:extLst>
                <a:ext uri="{FF2B5EF4-FFF2-40B4-BE49-F238E27FC236}">
                  <a16:creationId xmlns:a16="http://schemas.microsoft.com/office/drawing/2014/main" id="{BAAD6990-BF05-634A-92C7-F9B82D77EF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2" y="2706"/>
              <a:ext cx="1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094" name="Line 62">
              <a:extLst>
                <a:ext uri="{FF2B5EF4-FFF2-40B4-BE49-F238E27FC236}">
                  <a16:creationId xmlns:a16="http://schemas.microsoft.com/office/drawing/2014/main" id="{DBE0034F-9693-2C47-B103-34FD1582A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2" y="1194"/>
              <a:ext cx="1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095" name="Rectangle 63">
              <a:extLst>
                <a:ext uri="{FF2B5EF4-FFF2-40B4-BE49-F238E27FC236}">
                  <a16:creationId xmlns:a16="http://schemas.microsoft.com/office/drawing/2014/main" id="{F3D2D0BA-A237-334B-A6A7-BD8C9F1CB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48"/>
              <a:ext cx="50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it-IT" altLang="it-IT" sz="1200">
                  <a:solidFill>
                    <a:srgbClr val="000000"/>
                  </a:solidFill>
                  <a:latin typeface="Helvetica" pitchFamily="2" charset="0"/>
                </a:rPr>
                <a:t>3</a:t>
              </a:r>
              <a:endParaRPr lang="it-IT" altLang="it-IT" sz="2000"/>
            </a:p>
          </p:txBody>
        </p:sp>
        <p:sp>
          <p:nvSpPr>
            <p:cNvPr id="172096" name="Line 64">
              <a:extLst>
                <a:ext uri="{FF2B5EF4-FFF2-40B4-BE49-F238E27FC236}">
                  <a16:creationId xmlns:a16="http://schemas.microsoft.com/office/drawing/2014/main" id="{B1BF7A23-A040-954E-9F14-B8050172A6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6" y="2706"/>
              <a:ext cx="1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097" name="Line 65">
              <a:extLst>
                <a:ext uri="{FF2B5EF4-FFF2-40B4-BE49-F238E27FC236}">
                  <a16:creationId xmlns:a16="http://schemas.microsoft.com/office/drawing/2014/main" id="{6C6A933F-DF70-B541-9C66-3DFBFDDC3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" y="1194"/>
              <a:ext cx="1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098" name="Rectangle 66">
              <a:extLst>
                <a:ext uri="{FF2B5EF4-FFF2-40B4-BE49-F238E27FC236}">
                  <a16:creationId xmlns:a16="http://schemas.microsoft.com/office/drawing/2014/main" id="{12D6BFBB-AA8D-AA4F-980E-9A8B35274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" y="2748"/>
              <a:ext cx="50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it-IT" altLang="it-IT" sz="1200">
                  <a:solidFill>
                    <a:srgbClr val="000000"/>
                  </a:solidFill>
                  <a:latin typeface="Helvetica" pitchFamily="2" charset="0"/>
                </a:rPr>
                <a:t>4</a:t>
              </a:r>
              <a:endParaRPr lang="it-IT" altLang="it-IT" sz="2000"/>
            </a:p>
          </p:txBody>
        </p:sp>
        <p:sp>
          <p:nvSpPr>
            <p:cNvPr id="172099" name="Rectangle 67">
              <a:extLst>
                <a:ext uri="{FF2B5EF4-FFF2-40B4-BE49-F238E27FC236}">
                  <a16:creationId xmlns:a16="http://schemas.microsoft.com/office/drawing/2014/main" id="{B86981C4-0A24-2E41-8CE8-B2BB24255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" y="2904"/>
              <a:ext cx="172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it-IT" altLang="it-IT" sz="1200">
                  <a:solidFill>
                    <a:srgbClr val="000000"/>
                  </a:solidFill>
                  <a:latin typeface="Helvetica" pitchFamily="2" charset="0"/>
                </a:rPr>
                <a:t>x 10</a:t>
              </a:r>
              <a:endParaRPr lang="it-IT" altLang="it-IT" sz="2000"/>
            </a:p>
          </p:txBody>
        </p:sp>
        <p:sp>
          <p:nvSpPr>
            <p:cNvPr id="172100" name="Rectangle 68">
              <a:extLst>
                <a:ext uri="{FF2B5EF4-FFF2-40B4-BE49-F238E27FC236}">
                  <a16:creationId xmlns:a16="http://schemas.microsoft.com/office/drawing/2014/main" id="{F0C025C3-002F-EB4E-9D19-E7F63473C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2874"/>
              <a:ext cx="54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it-IT" altLang="it-IT" sz="800">
                  <a:solidFill>
                    <a:srgbClr val="000000"/>
                  </a:solidFill>
                  <a:latin typeface="Helvetica" pitchFamily="2" charset="0"/>
                </a:rPr>
                <a:t>-3</a:t>
              </a:r>
              <a:endParaRPr lang="it-IT" altLang="it-IT" sz="2000"/>
            </a:p>
          </p:txBody>
        </p:sp>
        <p:sp>
          <p:nvSpPr>
            <p:cNvPr id="172101" name="Line 69">
              <a:extLst>
                <a:ext uri="{FF2B5EF4-FFF2-40B4-BE49-F238E27FC236}">
                  <a16:creationId xmlns:a16="http://schemas.microsoft.com/office/drawing/2014/main" id="{E9D87546-3423-814C-BC25-5AE04D12B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8" y="2724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02" name="Line 70">
              <a:extLst>
                <a:ext uri="{FF2B5EF4-FFF2-40B4-BE49-F238E27FC236}">
                  <a16:creationId xmlns:a16="http://schemas.microsoft.com/office/drawing/2014/main" id="{EBFDED6F-4DD7-A44C-915D-885DF29B34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724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03" name="Rectangle 71">
              <a:extLst>
                <a:ext uri="{FF2B5EF4-FFF2-40B4-BE49-F238E27FC236}">
                  <a16:creationId xmlns:a16="http://schemas.microsoft.com/office/drawing/2014/main" id="{3705073E-066A-344F-ACF8-931C84C77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" y="2670"/>
              <a:ext cx="8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it-IT" altLang="it-IT" sz="1200">
                  <a:solidFill>
                    <a:srgbClr val="000000"/>
                  </a:solidFill>
                  <a:latin typeface="Helvetica" pitchFamily="2" charset="0"/>
                </a:rPr>
                <a:t>-1</a:t>
              </a:r>
              <a:endParaRPr lang="it-IT" altLang="it-IT" sz="2000"/>
            </a:p>
          </p:txBody>
        </p:sp>
        <p:sp>
          <p:nvSpPr>
            <p:cNvPr id="172104" name="Line 72">
              <a:extLst>
                <a:ext uri="{FF2B5EF4-FFF2-40B4-BE49-F238E27FC236}">
                  <a16:creationId xmlns:a16="http://schemas.microsoft.com/office/drawing/2014/main" id="{17B3F27C-0E8E-FF4B-B3A3-2DAB4DFF1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8" y="2340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05" name="Line 73">
              <a:extLst>
                <a:ext uri="{FF2B5EF4-FFF2-40B4-BE49-F238E27FC236}">
                  <a16:creationId xmlns:a16="http://schemas.microsoft.com/office/drawing/2014/main" id="{5C3F2E4E-CC89-DB43-88D1-E0A63DEA21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340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06" name="Rectangle 74">
              <a:extLst>
                <a:ext uri="{FF2B5EF4-FFF2-40B4-BE49-F238E27FC236}">
                  <a16:creationId xmlns:a16="http://schemas.microsoft.com/office/drawing/2014/main" id="{D06265D8-6AC3-3B48-8740-481FCD275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2287"/>
              <a:ext cx="157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it-IT" altLang="it-IT" sz="1200">
                  <a:solidFill>
                    <a:srgbClr val="000000"/>
                  </a:solidFill>
                  <a:latin typeface="Helvetica" pitchFamily="2" charset="0"/>
                </a:rPr>
                <a:t>-0.5</a:t>
              </a:r>
              <a:endParaRPr lang="it-IT" altLang="it-IT" sz="2000"/>
            </a:p>
          </p:txBody>
        </p:sp>
        <p:sp>
          <p:nvSpPr>
            <p:cNvPr id="172107" name="Line 75">
              <a:extLst>
                <a:ext uri="{FF2B5EF4-FFF2-40B4-BE49-F238E27FC236}">
                  <a16:creationId xmlns:a16="http://schemas.microsoft.com/office/drawing/2014/main" id="{170634D3-B8DC-6B45-9B7E-3D504B027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8" y="1962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08" name="Line 76">
              <a:extLst>
                <a:ext uri="{FF2B5EF4-FFF2-40B4-BE49-F238E27FC236}">
                  <a16:creationId xmlns:a16="http://schemas.microsoft.com/office/drawing/2014/main" id="{8D2A66C2-71F4-F04E-A73F-4BFB3A2B86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1962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09" name="Rectangle 77">
              <a:extLst>
                <a:ext uri="{FF2B5EF4-FFF2-40B4-BE49-F238E27FC236}">
                  <a16:creationId xmlns:a16="http://schemas.microsoft.com/office/drawing/2014/main" id="{F128BE0A-50E5-D64D-A4AD-0356C9294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908"/>
              <a:ext cx="50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it-IT" altLang="it-IT" sz="120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it-IT" altLang="it-IT" sz="2000"/>
            </a:p>
          </p:txBody>
        </p:sp>
        <p:sp>
          <p:nvSpPr>
            <p:cNvPr id="172110" name="Line 78">
              <a:extLst>
                <a:ext uri="{FF2B5EF4-FFF2-40B4-BE49-F238E27FC236}">
                  <a16:creationId xmlns:a16="http://schemas.microsoft.com/office/drawing/2014/main" id="{DA0E9E18-1461-3141-8FAC-8B77CD9C0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8" y="1578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11" name="Line 79">
              <a:extLst>
                <a:ext uri="{FF2B5EF4-FFF2-40B4-BE49-F238E27FC236}">
                  <a16:creationId xmlns:a16="http://schemas.microsoft.com/office/drawing/2014/main" id="{79EF72D6-D650-BC4D-B9C7-74E5199F1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1578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12" name="Rectangle 80">
              <a:extLst>
                <a:ext uri="{FF2B5EF4-FFF2-40B4-BE49-F238E27FC236}">
                  <a16:creationId xmlns:a16="http://schemas.microsoft.com/office/drawing/2014/main" id="{BA66C941-5140-0B45-841F-03E5A88E1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24"/>
              <a:ext cx="127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it-IT" altLang="it-IT" sz="1200">
                  <a:solidFill>
                    <a:srgbClr val="000000"/>
                  </a:solidFill>
                  <a:latin typeface="Helvetica" pitchFamily="2" charset="0"/>
                </a:rPr>
                <a:t>0.5</a:t>
              </a:r>
              <a:endParaRPr lang="it-IT" altLang="it-IT" sz="2000"/>
            </a:p>
          </p:txBody>
        </p:sp>
        <p:sp>
          <p:nvSpPr>
            <p:cNvPr id="172113" name="Line 81">
              <a:extLst>
                <a:ext uri="{FF2B5EF4-FFF2-40B4-BE49-F238E27FC236}">
                  <a16:creationId xmlns:a16="http://schemas.microsoft.com/office/drawing/2014/main" id="{089470E3-17BC-0B43-AC36-5BE42F532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8" y="1194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14" name="Line 82">
              <a:extLst>
                <a:ext uri="{FF2B5EF4-FFF2-40B4-BE49-F238E27FC236}">
                  <a16:creationId xmlns:a16="http://schemas.microsoft.com/office/drawing/2014/main" id="{0131216A-6E60-814B-9C2A-4845E93A5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1194"/>
              <a:ext cx="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15" name="Rectangle 83">
              <a:extLst>
                <a:ext uri="{FF2B5EF4-FFF2-40B4-BE49-F238E27FC236}">
                  <a16:creationId xmlns:a16="http://schemas.microsoft.com/office/drawing/2014/main" id="{27F8E40D-5A45-2447-8ED1-BA1281E38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140"/>
              <a:ext cx="50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it-IT" altLang="it-IT" sz="120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it-IT" altLang="it-IT" sz="2000"/>
            </a:p>
          </p:txBody>
        </p:sp>
        <p:sp>
          <p:nvSpPr>
            <p:cNvPr id="172116" name="Line 84">
              <a:extLst>
                <a:ext uri="{FF2B5EF4-FFF2-40B4-BE49-F238E27FC236}">
                  <a16:creationId xmlns:a16="http://schemas.microsoft.com/office/drawing/2014/main" id="{D9D2B029-6112-A04B-8CA2-E26C81C57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8" y="2724"/>
              <a:ext cx="19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17" name="Line 85">
              <a:extLst>
                <a:ext uri="{FF2B5EF4-FFF2-40B4-BE49-F238E27FC236}">
                  <a16:creationId xmlns:a16="http://schemas.microsoft.com/office/drawing/2014/main" id="{8737D777-B96A-B442-A752-9824283C6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8" y="1194"/>
              <a:ext cx="19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18" name="Line 86">
              <a:extLst>
                <a:ext uri="{FF2B5EF4-FFF2-40B4-BE49-F238E27FC236}">
                  <a16:creationId xmlns:a16="http://schemas.microsoft.com/office/drawing/2014/main" id="{BE692F79-105F-0340-9EB1-F5DBFC559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8" y="1194"/>
              <a:ext cx="1" cy="15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19" name="Line 87">
              <a:extLst>
                <a:ext uri="{FF2B5EF4-FFF2-40B4-BE49-F238E27FC236}">
                  <a16:creationId xmlns:a16="http://schemas.microsoft.com/office/drawing/2014/main" id="{A28BDA1B-5EBE-7F48-BF84-39F73C7468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6" y="1194"/>
              <a:ext cx="1" cy="15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20" name="Line 88">
              <a:extLst>
                <a:ext uri="{FF2B5EF4-FFF2-40B4-BE49-F238E27FC236}">
                  <a16:creationId xmlns:a16="http://schemas.microsoft.com/office/drawing/2014/main" id="{BF4B3FE4-3AB5-7044-8F3F-C489E9517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8" y="2724"/>
              <a:ext cx="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21" name="Line 89">
              <a:extLst>
                <a:ext uri="{FF2B5EF4-FFF2-40B4-BE49-F238E27FC236}">
                  <a16:creationId xmlns:a16="http://schemas.microsoft.com/office/drawing/2014/main" id="{6188B6C7-796F-574D-8916-679B56B74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" y="1194"/>
              <a:ext cx="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22" name="Line 90">
              <a:extLst>
                <a:ext uri="{FF2B5EF4-FFF2-40B4-BE49-F238E27FC236}">
                  <a16:creationId xmlns:a16="http://schemas.microsoft.com/office/drawing/2014/main" id="{89B316F9-1E93-5642-9103-40F4D3BB7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8" y="1962"/>
              <a:ext cx="24" cy="1"/>
            </a:xfrm>
            <a:prstGeom prst="line">
              <a:avLst/>
            </a:prstGeom>
            <a:noFill/>
            <a:ln w="9525">
              <a:solidFill>
                <a:srgbClr val="0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23" name="Line 91">
              <a:extLst>
                <a:ext uri="{FF2B5EF4-FFF2-40B4-BE49-F238E27FC236}">
                  <a16:creationId xmlns:a16="http://schemas.microsoft.com/office/drawing/2014/main" id="{6A9A4B96-8A07-984F-BF39-61FF79FAC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8" y="1938"/>
              <a:ext cx="1" cy="48"/>
            </a:xfrm>
            <a:prstGeom prst="line">
              <a:avLst/>
            </a:prstGeom>
            <a:noFill/>
            <a:ln w="9525">
              <a:solidFill>
                <a:srgbClr val="0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24" name="Line 92">
              <a:extLst>
                <a:ext uri="{FF2B5EF4-FFF2-40B4-BE49-F238E27FC236}">
                  <a16:creationId xmlns:a16="http://schemas.microsoft.com/office/drawing/2014/main" id="{B1A37524-480C-EE41-8360-C90ED58C4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8" y="1962"/>
              <a:ext cx="24" cy="24"/>
            </a:xfrm>
            <a:prstGeom prst="line">
              <a:avLst/>
            </a:prstGeom>
            <a:noFill/>
            <a:ln w="9525">
              <a:solidFill>
                <a:srgbClr val="0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25" name="Line 93">
              <a:extLst>
                <a:ext uri="{FF2B5EF4-FFF2-40B4-BE49-F238E27FC236}">
                  <a16:creationId xmlns:a16="http://schemas.microsoft.com/office/drawing/2014/main" id="{2AC7E555-932A-744E-A5E1-76D05229CC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8" y="1938"/>
              <a:ext cx="24" cy="24"/>
            </a:xfrm>
            <a:prstGeom prst="line">
              <a:avLst/>
            </a:prstGeom>
            <a:noFill/>
            <a:ln w="9525">
              <a:solidFill>
                <a:srgbClr val="0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26" name="Line 94">
              <a:extLst>
                <a:ext uri="{FF2B5EF4-FFF2-40B4-BE49-F238E27FC236}">
                  <a16:creationId xmlns:a16="http://schemas.microsoft.com/office/drawing/2014/main" id="{39258A2F-36FA-7E44-9499-AE8D166A9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4" y="1194"/>
              <a:ext cx="48" cy="1"/>
            </a:xfrm>
            <a:prstGeom prst="line">
              <a:avLst/>
            </a:prstGeom>
            <a:noFill/>
            <a:ln w="9525">
              <a:solidFill>
                <a:srgbClr val="0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27" name="Line 95">
              <a:extLst>
                <a:ext uri="{FF2B5EF4-FFF2-40B4-BE49-F238E27FC236}">
                  <a16:creationId xmlns:a16="http://schemas.microsoft.com/office/drawing/2014/main" id="{35DCD0DF-11FA-A34A-B536-C727AF25B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1194"/>
              <a:ext cx="1" cy="24"/>
            </a:xfrm>
            <a:prstGeom prst="line">
              <a:avLst/>
            </a:prstGeom>
            <a:noFill/>
            <a:ln w="9525">
              <a:solidFill>
                <a:srgbClr val="0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28" name="Line 96">
              <a:extLst>
                <a:ext uri="{FF2B5EF4-FFF2-40B4-BE49-F238E27FC236}">
                  <a16:creationId xmlns:a16="http://schemas.microsoft.com/office/drawing/2014/main" id="{98FB4551-937D-6A4B-ABE8-DCB911AAE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1194"/>
              <a:ext cx="24" cy="24"/>
            </a:xfrm>
            <a:prstGeom prst="line">
              <a:avLst/>
            </a:prstGeom>
            <a:noFill/>
            <a:ln w="9525">
              <a:solidFill>
                <a:srgbClr val="0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29" name="Line 97">
              <a:extLst>
                <a:ext uri="{FF2B5EF4-FFF2-40B4-BE49-F238E27FC236}">
                  <a16:creationId xmlns:a16="http://schemas.microsoft.com/office/drawing/2014/main" id="{F1689B7E-D8D3-9245-B3FD-33C9A7F4FF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54" y="1194"/>
              <a:ext cx="24" cy="24"/>
            </a:xfrm>
            <a:prstGeom prst="line">
              <a:avLst/>
            </a:prstGeom>
            <a:noFill/>
            <a:ln w="9525">
              <a:solidFill>
                <a:srgbClr val="0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30" name="Line 98">
              <a:extLst>
                <a:ext uri="{FF2B5EF4-FFF2-40B4-BE49-F238E27FC236}">
                  <a16:creationId xmlns:a16="http://schemas.microsoft.com/office/drawing/2014/main" id="{AA2B6423-B705-A540-BF8B-156DC1708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956"/>
              <a:ext cx="48" cy="1"/>
            </a:xfrm>
            <a:prstGeom prst="line">
              <a:avLst/>
            </a:prstGeom>
            <a:noFill/>
            <a:ln w="9525">
              <a:solidFill>
                <a:srgbClr val="0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31" name="Line 99">
              <a:extLst>
                <a:ext uri="{FF2B5EF4-FFF2-40B4-BE49-F238E27FC236}">
                  <a16:creationId xmlns:a16="http://schemas.microsoft.com/office/drawing/2014/main" id="{4A5827D3-556F-0D45-B247-DDE0D92FB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2" y="1932"/>
              <a:ext cx="1" cy="48"/>
            </a:xfrm>
            <a:prstGeom prst="line">
              <a:avLst/>
            </a:prstGeom>
            <a:noFill/>
            <a:ln w="9525">
              <a:solidFill>
                <a:srgbClr val="0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32" name="Line 100">
              <a:extLst>
                <a:ext uri="{FF2B5EF4-FFF2-40B4-BE49-F238E27FC236}">
                  <a16:creationId xmlns:a16="http://schemas.microsoft.com/office/drawing/2014/main" id="{B06153E4-9C80-FD4D-A538-A9A40F640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932"/>
              <a:ext cx="48" cy="48"/>
            </a:xfrm>
            <a:prstGeom prst="line">
              <a:avLst/>
            </a:prstGeom>
            <a:noFill/>
            <a:ln w="9525">
              <a:solidFill>
                <a:srgbClr val="0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33" name="Line 101">
              <a:extLst>
                <a:ext uri="{FF2B5EF4-FFF2-40B4-BE49-F238E27FC236}">
                  <a16:creationId xmlns:a16="http://schemas.microsoft.com/office/drawing/2014/main" id="{2431379B-96DE-BE40-99DE-4CF6CD84A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1932"/>
              <a:ext cx="48" cy="48"/>
            </a:xfrm>
            <a:prstGeom prst="line">
              <a:avLst/>
            </a:prstGeom>
            <a:noFill/>
            <a:ln w="9525">
              <a:solidFill>
                <a:srgbClr val="0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34" name="Line 102">
              <a:extLst>
                <a:ext uri="{FF2B5EF4-FFF2-40B4-BE49-F238E27FC236}">
                  <a16:creationId xmlns:a16="http://schemas.microsoft.com/office/drawing/2014/main" id="{63678923-76CE-9E48-B376-4C40DB776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724"/>
              <a:ext cx="48" cy="1"/>
            </a:xfrm>
            <a:prstGeom prst="line">
              <a:avLst/>
            </a:prstGeom>
            <a:noFill/>
            <a:ln w="9525">
              <a:solidFill>
                <a:srgbClr val="0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35" name="Line 103">
              <a:extLst>
                <a:ext uri="{FF2B5EF4-FFF2-40B4-BE49-F238E27FC236}">
                  <a16:creationId xmlns:a16="http://schemas.microsoft.com/office/drawing/2014/main" id="{76B6B695-9EFA-CD46-ADB2-B8501B824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2" y="2700"/>
              <a:ext cx="1" cy="30"/>
            </a:xfrm>
            <a:prstGeom prst="line">
              <a:avLst/>
            </a:prstGeom>
            <a:noFill/>
            <a:ln w="9525">
              <a:solidFill>
                <a:srgbClr val="0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36" name="Line 104">
              <a:extLst>
                <a:ext uri="{FF2B5EF4-FFF2-40B4-BE49-F238E27FC236}">
                  <a16:creationId xmlns:a16="http://schemas.microsoft.com/office/drawing/2014/main" id="{B23E95C8-E5AD-5F4B-8D55-C07A4B58E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700"/>
              <a:ext cx="30" cy="30"/>
            </a:xfrm>
            <a:prstGeom prst="line">
              <a:avLst/>
            </a:prstGeom>
            <a:noFill/>
            <a:ln w="9525">
              <a:solidFill>
                <a:srgbClr val="0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37" name="Line 105">
              <a:extLst>
                <a:ext uri="{FF2B5EF4-FFF2-40B4-BE49-F238E27FC236}">
                  <a16:creationId xmlns:a16="http://schemas.microsoft.com/office/drawing/2014/main" id="{2D8490E7-AB53-5840-A8EF-CD1DC17D99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6" y="2700"/>
              <a:ext cx="30" cy="30"/>
            </a:xfrm>
            <a:prstGeom prst="line">
              <a:avLst/>
            </a:prstGeom>
            <a:noFill/>
            <a:ln w="9525">
              <a:solidFill>
                <a:srgbClr val="0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38" name="Line 106">
              <a:extLst>
                <a:ext uri="{FF2B5EF4-FFF2-40B4-BE49-F238E27FC236}">
                  <a16:creationId xmlns:a16="http://schemas.microsoft.com/office/drawing/2014/main" id="{8B2FAAD1-634F-D544-8850-D953EA1A0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2" y="1962"/>
              <a:ext cx="30" cy="1"/>
            </a:xfrm>
            <a:prstGeom prst="line">
              <a:avLst/>
            </a:prstGeom>
            <a:noFill/>
            <a:ln w="9525">
              <a:solidFill>
                <a:srgbClr val="0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39" name="Line 107">
              <a:extLst>
                <a:ext uri="{FF2B5EF4-FFF2-40B4-BE49-F238E27FC236}">
                  <a16:creationId xmlns:a16="http://schemas.microsoft.com/office/drawing/2014/main" id="{5DDA37BE-C079-E04A-8813-47E0558D4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" y="1938"/>
              <a:ext cx="1" cy="48"/>
            </a:xfrm>
            <a:prstGeom prst="line">
              <a:avLst/>
            </a:prstGeom>
            <a:noFill/>
            <a:ln w="9525">
              <a:solidFill>
                <a:srgbClr val="0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40" name="Line 108">
              <a:extLst>
                <a:ext uri="{FF2B5EF4-FFF2-40B4-BE49-F238E27FC236}">
                  <a16:creationId xmlns:a16="http://schemas.microsoft.com/office/drawing/2014/main" id="{3A3E83D2-0AB1-BB41-9675-E9DF11CB9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2" y="1938"/>
              <a:ext cx="30" cy="30"/>
            </a:xfrm>
            <a:prstGeom prst="line">
              <a:avLst/>
            </a:prstGeom>
            <a:noFill/>
            <a:ln w="9525">
              <a:solidFill>
                <a:srgbClr val="0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41" name="Line 109">
              <a:extLst>
                <a:ext uri="{FF2B5EF4-FFF2-40B4-BE49-F238E27FC236}">
                  <a16:creationId xmlns:a16="http://schemas.microsoft.com/office/drawing/2014/main" id="{5D5BC6CA-0D7F-EF4C-9411-30FDD60267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2" y="1956"/>
              <a:ext cx="30" cy="30"/>
            </a:xfrm>
            <a:prstGeom prst="line">
              <a:avLst/>
            </a:prstGeom>
            <a:noFill/>
            <a:ln w="9525">
              <a:solidFill>
                <a:srgbClr val="0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42" name="Line 110">
              <a:extLst>
                <a:ext uri="{FF2B5EF4-FFF2-40B4-BE49-F238E27FC236}">
                  <a16:creationId xmlns:a16="http://schemas.microsoft.com/office/drawing/2014/main" id="{156623FC-CF2F-294E-817E-CD0AE85F2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8" y="1962"/>
              <a:ext cx="24" cy="1"/>
            </a:xfrm>
            <a:prstGeom prst="line">
              <a:avLst/>
            </a:prstGeom>
            <a:noFill/>
            <a:ln w="9525">
              <a:solidFill>
                <a:srgbClr val="11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43" name="Line 111">
              <a:extLst>
                <a:ext uri="{FF2B5EF4-FFF2-40B4-BE49-F238E27FC236}">
                  <a16:creationId xmlns:a16="http://schemas.microsoft.com/office/drawing/2014/main" id="{84880B39-2A45-2C48-B4B5-CCE2FD755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8" y="1938"/>
              <a:ext cx="1" cy="48"/>
            </a:xfrm>
            <a:prstGeom prst="line">
              <a:avLst/>
            </a:prstGeom>
            <a:noFill/>
            <a:ln w="9525">
              <a:solidFill>
                <a:srgbClr val="11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44" name="Line 112">
              <a:extLst>
                <a:ext uri="{FF2B5EF4-FFF2-40B4-BE49-F238E27FC236}">
                  <a16:creationId xmlns:a16="http://schemas.microsoft.com/office/drawing/2014/main" id="{70FC561C-8D04-804B-85EF-A08184A05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8" y="1962"/>
              <a:ext cx="24" cy="24"/>
            </a:xfrm>
            <a:prstGeom prst="line">
              <a:avLst/>
            </a:prstGeom>
            <a:noFill/>
            <a:ln w="9525">
              <a:solidFill>
                <a:srgbClr val="11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45" name="Line 113">
              <a:extLst>
                <a:ext uri="{FF2B5EF4-FFF2-40B4-BE49-F238E27FC236}">
                  <a16:creationId xmlns:a16="http://schemas.microsoft.com/office/drawing/2014/main" id="{8E2C4044-2C93-E649-873D-3FF493F02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8" y="1938"/>
              <a:ext cx="24" cy="24"/>
            </a:xfrm>
            <a:prstGeom prst="line">
              <a:avLst/>
            </a:prstGeom>
            <a:noFill/>
            <a:ln w="9525">
              <a:solidFill>
                <a:srgbClr val="11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46" name="Line 114">
              <a:extLst>
                <a:ext uri="{FF2B5EF4-FFF2-40B4-BE49-F238E27FC236}">
                  <a16:creationId xmlns:a16="http://schemas.microsoft.com/office/drawing/2014/main" id="{FE12F404-EA71-B446-8FB5-547C47CEF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4" y="1194"/>
              <a:ext cx="48" cy="1"/>
            </a:xfrm>
            <a:prstGeom prst="line">
              <a:avLst/>
            </a:prstGeom>
            <a:noFill/>
            <a:ln w="9525">
              <a:solidFill>
                <a:srgbClr val="11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47" name="Line 115">
              <a:extLst>
                <a:ext uri="{FF2B5EF4-FFF2-40B4-BE49-F238E27FC236}">
                  <a16:creationId xmlns:a16="http://schemas.microsoft.com/office/drawing/2014/main" id="{4C99D8A8-8D17-8C49-950E-D8034E0C8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1194"/>
              <a:ext cx="1" cy="24"/>
            </a:xfrm>
            <a:prstGeom prst="line">
              <a:avLst/>
            </a:prstGeom>
            <a:noFill/>
            <a:ln w="9525">
              <a:solidFill>
                <a:srgbClr val="11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48" name="Line 116">
              <a:extLst>
                <a:ext uri="{FF2B5EF4-FFF2-40B4-BE49-F238E27FC236}">
                  <a16:creationId xmlns:a16="http://schemas.microsoft.com/office/drawing/2014/main" id="{A286241F-65CF-AC4B-8C1F-D9CBAA45B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1194"/>
              <a:ext cx="24" cy="24"/>
            </a:xfrm>
            <a:prstGeom prst="line">
              <a:avLst/>
            </a:prstGeom>
            <a:noFill/>
            <a:ln w="9525">
              <a:solidFill>
                <a:srgbClr val="11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49" name="Line 117">
              <a:extLst>
                <a:ext uri="{FF2B5EF4-FFF2-40B4-BE49-F238E27FC236}">
                  <a16:creationId xmlns:a16="http://schemas.microsoft.com/office/drawing/2014/main" id="{FDA2CA2A-7E88-C74D-9414-4DAC88CA33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54" y="1194"/>
              <a:ext cx="24" cy="24"/>
            </a:xfrm>
            <a:prstGeom prst="line">
              <a:avLst/>
            </a:prstGeom>
            <a:noFill/>
            <a:ln w="9525">
              <a:solidFill>
                <a:srgbClr val="11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50" name="Line 118">
              <a:extLst>
                <a:ext uri="{FF2B5EF4-FFF2-40B4-BE49-F238E27FC236}">
                  <a16:creationId xmlns:a16="http://schemas.microsoft.com/office/drawing/2014/main" id="{D85919C0-C6F3-E649-B080-215FE4397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956"/>
              <a:ext cx="48" cy="1"/>
            </a:xfrm>
            <a:prstGeom prst="line">
              <a:avLst/>
            </a:prstGeom>
            <a:noFill/>
            <a:ln w="9525">
              <a:solidFill>
                <a:srgbClr val="11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51" name="Line 119">
              <a:extLst>
                <a:ext uri="{FF2B5EF4-FFF2-40B4-BE49-F238E27FC236}">
                  <a16:creationId xmlns:a16="http://schemas.microsoft.com/office/drawing/2014/main" id="{571CDFD3-DA5D-5F47-9DA8-3A8B76D3E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2" y="1932"/>
              <a:ext cx="1" cy="48"/>
            </a:xfrm>
            <a:prstGeom prst="line">
              <a:avLst/>
            </a:prstGeom>
            <a:noFill/>
            <a:ln w="9525">
              <a:solidFill>
                <a:srgbClr val="11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52" name="Line 120">
              <a:extLst>
                <a:ext uri="{FF2B5EF4-FFF2-40B4-BE49-F238E27FC236}">
                  <a16:creationId xmlns:a16="http://schemas.microsoft.com/office/drawing/2014/main" id="{00C81E41-31ED-784A-87A8-E1901D0D1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932"/>
              <a:ext cx="48" cy="48"/>
            </a:xfrm>
            <a:prstGeom prst="line">
              <a:avLst/>
            </a:prstGeom>
            <a:noFill/>
            <a:ln w="9525">
              <a:solidFill>
                <a:srgbClr val="11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53" name="Line 121">
              <a:extLst>
                <a:ext uri="{FF2B5EF4-FFF2-40B4-BE49-F238E27FC236}">
                  <a16:creationId xmlns:a16="http://schemas.microsoft.com/office/drawing/2014/main" id="{2A87A0B7-77E8-8D4F-BB1F-68B1897693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1932"/>
              <a:ext cx="48" cy="48"/>
            </a:xfrm>
            <a:prstGeom prst="line">
              <a:avLst/>
            </a:prstGeom>
            <a:noFill/>
            <a:ln w="9525">
              <a:solidFill>
                <a:srgbClr val="11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54" name="Line 122">
              <a:extLst>
                <a:ext uri="{FF2B5EF4-FFF2-40B4-BE49-F238E27FC236}">
                  <a16:creationId xmlns:a16="http://schemas.microsoft.com/office/drawing/2014/main" id="{14F720D9-D62F-7241-9971-08E23C81D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724"/>
              <a:ext cx="48" cy="1"/>
            </a:xfrm>
            <a:prstGeom prst="line">
              <a:avLst/>
            </a:prstGeom>
            <a:noFill/>
            <a:ln w="9525">
              <a:solidFill>
                <a:srgbClr val="11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55" name="Line 123">
              <a:extLst>
                <a:ext uri="{FF2B5EF4-FFF2-40B4-BE49-F238E27FC236}">
                  <a16:creationId xmlns:a16="http://schemas.microsoft.com/office/drawing/2014/main" id="{7EDA681A-DC9A-A045-A9C0-F2FC2F08E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2" y="2700"/>
              <a:ext cx="1" cy="30"/>
            </a:xfrm>
            <a:prstGeom prst="line">
              <a:avLst/>
            </a:prstGeom>
            <a:noFill/>
            <a:ln w="9525">
              <a:solidFill>
                <a:srgbClr val="11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56" name="Line 124">
              <a:extLst>
                <a:ext uri="{FF2B5EF4-FFF2-40B4-BE49-F238E27FC236}">
                  <a16:creationId xmlns:a16="http://schemas.microsoft.com/office/drawing/2014/main" id="{D5A809F4-7FF4-C74D-A8F9-7959D37BD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700"/>
              <a:ext cx="30" cy="30"/>
            </a:xfrm>
            <a:prstGeom prst="line">
              <a:avLst/>
            </a:prstGeom>
            <a:noFill/>
            <a:ln w="9525">
              <a:solidFill>
                <a:srgbClr val="11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57" name="Line 125">
              <a:extLst>
                <a:ext uri="{FF2B5EF4-FFF2-40B4-BE49-F238E27FC236}">
                  <a16:creationId xmlns:a16="http://schemas.microsoft.com/office/drawing/2014/main" id="{A872CF8E-2932-D349-A247-B7E796B041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6" y="2700"/>
              <a:ext cx="30" cy="30"/>
            </a:xfrm>
            <a:prstGeom prst="line">
              <a:avLst/>
            </a:prstGeom>
            <a:noFill/>
            <a:ln w="9525">
              <a:solidFill>
                <a:srgbClr val="11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58" name="Line 126">
              <a:extLst>
                <a:ext uri="{FF2B5EF4-FFF2-40B4-BE49-F238E27FC236}">
                  <a16:creationId xmlns:a16="http://schemas.microsoft.com/office/drawing/2014/main" id="{11FC1350-491C-C541-96EC-C720A48FD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2" y="1962"/>
              <a:ext cx="30" cy="1"/>
            </a:xfrm>
            <a:prstGeom prst="line">
              <a:avLst/>
            </a:prstGeom>
            <a:noFill/>
            <a:ln w="9525">
              <a:solidFill>
                <a:srgbClr val="11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59" name="Line 127">
              <a:extLst>
                <a:ext uri="{FF2B5EF4-FFF2-40B4-BE49-F238E27FC236}">
                  <a16:creationId xmlns:a16="http://schemas.microsoft.com/office/drawing/2014/main" id="{03A4FC75-AC03-FF44-BA69-5EEA68C28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" y="1938"/>
              <a:ext cx="1" cy="48"/>
            </a:xfrm>
            <a:prstGeom prst="line">
              <a:avLst/>
            </a:prstGeom>
            <a:noFill/>
            <a:ln w="9525">
              <a:solidFill>
                <a:srgbClr val="11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60" name="Line 128">
              <a:extLst>
                <a:ext uri="{FF2B5EF4-FFF2-40B4-BE49-F238E27FC236}">
                  <a16:creationId xmlns:a16="http://schemas.microsoft.com/office/drawing/2014/main" id="{48F31C2F-B010-6141-847C-BBD3608CC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2" y="1938"/>
              <a:ext cx="30" cy="30"/>
            </a:xfrm>
            <a:prstGeom prst="line">
              <a:avLst/>
            </a:prstGeom>
            <a:noFill/>
            <a:ln w="9525">
              <a:solidFill>
                <a:srgbClr val="11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61" name="Line 129">
              <a:extLst>
                <a:ext uri="{FF2B5EF4-FFF2-40B4-BE49-F238E27FC236}">
                  <a16:creationId xmlns:a16="http://schemas.microsoft.com/office/drawing/2014/main" id="{361EAF07-1A61-4A45-8A10-FB5EEE9D55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2" y="1956"/>
              <a:ext cx="30" cy="30"/>
            </a:xfrm>
            <a:prstGeom prst="line">
              <a:avLst/>
            </a:prstGeom>
            <a:noFill/>
            <a:ln w="9525">
              <a:solidFill>
                <a:srgbClr val="11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62" name="Freeform 130">
              <a:extLst>
                <a:ext uri="{FF2B5EF4-FFF2-40B4-BE49-F238E27FC236}">
                  <a16:creationId xmlns:a16="http://schemas.microsoft.com/office/drawing/2014/main" id="{50536526-28B8-CC4A-9B08-A6FB1D326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" y="1194"/>
              <a:ext cx="1908" cy="1530"/>
            </a:xfrm>
            <a:custGeom>
              <a:avLst/>
              <a:gdLst>
                <a:gd name="T0" fmla="*/ 0 w 1908"/>
                <a:gd name="T1" fmla="*/ 768 h 1530"/>
                <a:gd name="T2" fmla="*/ 48 w 1908"/>
                <a:gd name="T3" fmla="*/ 648 h 1530"/>
                <a:gd name="T4" fmla="*/ 96 w 1908"/>
                <a:gd name="T5" fmla="*/ 528 h 1530"/>
                <a:gd name="T6" fmla="*/ 144 w 1908"/>
                <a:gd name="T7" fmla="*/ 420 h 1530"/>
                <a:gd name="T8" fmla="*/ 192 w 1908"/>
                <a:gd name="T9" fmla="*/ 318 h 1530"/>
                <a:gd name="T10" fmla="*/ 240 w 1908"/>
                <a:gd name="T11" fmla="*/ 222 h 1530"/>
                <a:gd name="T12" fmla="*/ 288 w 1908"/>
                <a:gd name="T13" fmla="*/ 144 h 1530"/>
                <a:gd name="T14" fmla="*/ 336 w 1908"/>
                <a:gd name="T15" fmla="*/ 84 h 1530"/>
                <a:gd name="T16" fmla="*/ 384 w 1908"/>
                <a:gd name="T17" fmla="*/ 36 h 1530"/>
                <a:gd name="T18" fmla="*/ 432 w 1908"/>
                <a:gd name="T19" fmla="*/ 12 h 1530"/>
                <a:gd name="T20" fmla="*/ 480 w 1908"/>
                <a:gd name="T21" fmla="*/ 0 h 1530"/>
                <a:gd name="T22" fmla="*/ 522 w 1908"/>
                <a:gd name="T23" fmla="*/ 12 h 1530"/>
                <a:gd name="T24" fmla="*/ 570 w 1908"/>
                <a:gd name="T25" fmla="*/ 36 h 1530"/>
                <a:gd name="T26" fmla="*/ 618 w 1908"/>
                <a:gd name="T27" fmla="*/ 84 h 1530"/>
                <a:gd name="T28" fmla="*/ 666 w 1908"/>
                <a:gd name="T29" fmla="*/ 144 h 1530"/>
                <a:gd name="T30" fmla="*/ 714 w 1908"/>
                <a:gd name="T31" fmla="*/ 222 h 1530"/>
                <a:gd name="T32" fmla="*/ 762 w 1908"/>
                <a:gd name="T33" fmla="*/ 318 h 1530"/>
                <a:gd name="T34" fmla="*/ 810 w 1908"/>
                <a:gd name="T35" fmla="*/ 420 h 1530"/>
                <a:gd name="T36" fmla="*/ 858 w 1908"/>
                <a:gd name="T37" fmla="*/ 528 h 1530"/>
                <a:gd name="T38" fmla="*/ 906 w 1908"/>
                <a:gd name="T39" fmla="*/ 648 h 1530"/>
                <a:gd name="T40" fmla="*/ 954 w 1908"/>
                <a:gd name="T41" fmla="*/ 762 h 1530"/>
                <a:gd name="T42" fmla="*/ 1002 w 1908"/>
                <a:gd name="T43" fmla="*/ 882 h 1530"/>
                <a:gd name="T44" fmla="*/ 1050 w 1908"/>
                <a:gd name="T45" fmla="*/ 1002 h 1530"/>
                <a:gd name="T46" fmla="*/ 1098 w 1908"/>
                <a:gd name="T47" fmla="*/ 1110 h 1530"/>
                <a:gd name="T48" fmla="*/ 1146 w 1908"/>
                <a:gd name="T49" fmla="*/ 1212 h 1530"/>
                <a:gd name="T50" fmla="*/ 1194 w 1908"/>
                <a:gd name="T51" fmla="*/ 1308 h 1530"/>
                <a:gd name="T52" fmla="*/ 1242 w 1908"/>
                <a:gd name="T53" fmla="*/ 1386 h 1530"/>
                <a:gd name="T54" fmla="*/ 1290 w 1908"/>
                <a:gd name="T55" fmla="*/ 1446 h 1530"/>
                <a:gd name="T56" fmla="*/ 1338 w 1908"/>
                <a:gd name="T57" fmla="*/ 1494 h 1530"/>
                <a:gd name="T58" fmla="*/ 1386 w 1908"/>
                <a:gd name="T59" fmla="*/ 1518 h 1530"/>
                <a:gd name="T60" fmla="*/ 1434 w 1908"/>
                <a:gd name="T61" fmla="*/ 1530 h 1530"/>
                <a:gd name="T62" fmla="*/ 1476 w 1908"/>
                <a:gd name="T63" fmla="*/ 1518 h 1530"/>
                <a:gd name="T64" fmla="*/ 1524 w 1908"/>
                <a:gd name="T65" fmla="*/ 1494 h 1530"/>
                <a:gd name="T66" fmla="*/ 1572 w 1908"/>
                <a:gd name="T67" fmla="*/ 1446 h 1530"/>
                <a:gd name="T68" fmla="*/ 1620 w 1908"/>
                <a:gd name="T69" fmla="*/ 1386 h 1530"/>
                <a:gd name="T70" fmla="*/ 1668 w 1908"/>
                <a:gd name="T71" fmla="*/ 1308 h 1530"/>
                <a:gd name="T72" fmla="*/ 1716 w 1908"/>
                <a:gd name="T73" fmla="*/ 1212 h 1530"/>
                <a:gd name="T74" fmla="*/ 1764 w 1908"/>
                <a:gd name="T75" fmla="*/ 1110 h 1530"/>
                <a:gd name="T76" fmla="*/ 1812 w 1908"/>
                <a:gd name="T77" fmla="*/ 1002 h 1530"/>
                <a:gd name="T78" fmla="*/ 1860 w 1908"/>
                <a:gd name="T79" fmla="*/ 882 h 1530"/>
                <a:gd name="T80" fmla="*/ 1908 w 1908"/>
                <a:gd name="T81" fmla="*/ 768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08" h="1530">
                  <a:moveTo>
                    <a:pt x="0" y="768"/>
                  </a:moveTo>
                  <a:lnTo>
                    <a:pt x="48" y="648"/>
                  </a:lnTo>
                  <a:lnTo>
                    <a:pt x="96" y="528"/>
                  </a:lnTo>
                  <a:lnTo>
                    <a:pt x="144" y="420"/>
                  </a:lnTo>
                  <a:lnTo>
                    <a:pt x="192" y="318"/>
                  </a:lnTo>
                  <a:lnTo>
                    <a:pt x="240" y="222"/>
                  </a:lnTo>
                  <a:lnTo>
                    <a:pt x="288" y="144"/>
                  </a:lnTo>
                  <a:lnTo>
                    <a:pt x="336" y="84"/>
                  </a:lnTo>
                  <a:lnTo>
                    <a:pt x="384" y="36"/>
                  </a:lnTo>
                  <a:lnTo>
                    <a:pt x="432" y="12"/>
                  </a:lnTo>
                  <a:lnTo>
                    <a:pt x="480" y="0"/>
                  </a:lnTo>
                  <a:lnTo>
                    <a:pt x="522" y="12"/>
                  </a:lnTo>
                  <a:lnTo>
                    <a:pt x="570" y="36"/>
                  </a:lnTo>
                  <a:lnTo>
                    <a:pt x="618" y="84"/>
                  </a:lnTo>
                  <a:lnTo>
                    <a:pt x="666" y="144"/>
                  </a:lnTo>
                  <a:lnTo>
                    <a:pt x="714" y="222"/>
                  </a:lnTo>
                  <a:lnTo>
                    <a:pt x="762" y="318"/>
                  </a:lnTo>
                  <a:lnTo>
                    <a:pt x="810" y="420"/>
                  </a:lnTo>
                  <a:lnTo>
                    <a:pt x="858" y="528"/>
                  </a:lnTo>
                  <a:lnTo>
                    <a:pt x="906" y="648"/>
                  </a:lnTo>
                  <a:lnTo>
                    <a:pt x="954" y="762"/>
                  </a:lnTo>
                  <a:lnTo>
                    <a:pt x="1002" y="882"/>
                  </a:lnTo>
                  <a:lnTo>
                    <a:pt x="1050" y="1002"/>
                  </a:lnTo>
                  <a:lnTo>
                    <a:pt x="1098" y="1110"/>
                  </a:lnTo>
                  <a:lnTo>
                    <a:pt x="1146" y="1212"/>
                  </a:lnTo>
                  <a:lnTo>
                    <a:pt x="1194" y="1308"/>
                  </a:lnTo>
                  <a:lnTo>
                    <a:pt x="1242" y="1386"/>
                  </a:lnTo>
                  <a:lnTo>
                    <a:pt x="1290" y="1446"/>
                  </a:lnTo>
                  <a:lnTo>
                    <a:pt x="1338" y="1494"/>
                  </a:lnTo>
                  <a:lnTo>
                    <a:pt x="1386" y="1518"/>
                  </a:lnTo>
                  <a:lnTo>
                    <a:pt x="1434" y="1530"/>
                  </a:lnTo>
                  <a:lnTo>
                    <a:pt x="1476" y="1518"/>
                  </a:lnTo>
                  <a:lnTo>
                    <a:pt x="1524" y="1494"/>
                  </a:lnTo>
                  <a:lnTo>
                    <a:pt x="1572" y="1446"/>
                  </a:lnTo>
                  <a:lnTo>
                    <a:pt x="1620" y="1386"/>
                  </a:lnTo>
                  <a:lnTo>
                    <a:pt x="1668" y="1308"/>
                  </a:lnTo>
                  <a:lnTo>
                    <a:pt x="1716" y="1212"/>
                  </a:lnTo>
                  <a:lnTo>
                    <a:pt x="1764" y="1110"/>
                  </a:lnTo>
                  <a:lnTo>
                    <a:pt x="1812" y="1002"/>
                  </a:lnTo>
                  <a:lnTo>
                    <a:pt x="1860" y="882"/>
                  </a:lnTo>
                  <a:lnTo>
                    <a:pt x="1908" y="768"/>
                  </a:lnTo>
                </a:path>
              </a:pathLst>
            </a:custGeom>
            <a:noFill/>
            <a:ln w="28575" cmpd="sng">
              <a:solidFill>
                <a:srgbClr val="FF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163" name="Freeform 131">
              <a:extLst>
                <a:ext uri="{FF2B5EF4-FFF2-40B4-BE49-F238E27FC236}">
                  <a16:creationId xmlns:a16="http://schemas.microsoft.com/office/drawing/2014/main" id="{7539CC8A-29E9-BB48-8072-5244294BF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" y="1194"/>
              <a:ext cx="1908" cy="1530"/>
            </a:xfrm>
            <a:custGeom>
              <a:avLst/>
              <a:gdLst>
                <a:gd name="T0" fmla="*/ 0 w 1908"/>
                <a:gd name="T1" fmla="*/ 768 h 1530"/>
                <a:gd name="T2" fmla="*/ 48 w 1908"/>
                <a:gd name="T3" fmla="*/ 222 h 1530"/>
                <a:gd name="T4" fmla="*/ 96 w 1908"/>
                <a:gd name="T5" fmla="*/ 0 h 1530"/>
                <a:gd name="T6" fmla="*/ 144 w 1908"/>
                <a:gd name="T7" fmla="*/ 222 h 1530"/>
                <a:gd name="T8" fmla="*/ 192 w 1908"/>
                <a:gd name="T9" fmla="*/ 768 h 1530"/>
                <a:gd name="T10" fmla="*/ 240 w 1908"/>
                <a:gd name="T11" fmla="*/ 1308 h 1530"/>
                <a:gd name="T12" fmla="*/ 288 w 1908"/>
                <a:gd name="T13" fmla="*/ 1530 h 1530"/>
                <a:gd name="T14" fmla="*/ 336 w 1908"/>
                <a:gd name="T15" fmla="*/ 1308 h 1530"/>
                <a:gd name="T16" fmla="*/ 384 w 1908"/>
                <a:gd name="T17" fmla="*/ 762 h 1530"/>
                <a:gd name="T18" fmla="*/ 432 w 1908"/>
                <a:gd name="T19" fmla="*/ 222 h 1530"/>
                <a:gd name="T20" fmla="*/ 480 w 1908"/>
                <a:gd name="T21" fmla="*/ 0 h 1530"/>
                <a:gd name="T22" fmla="*/ 522 w 1908"/>
                <a:gd name="T23" fmla="*/ 222 h 1530"/>
                <a:gd name="T24" fmla="*/ 570 w 1908"/>
                <a:gd name="T25" fmla="*/ 768 h 1530"/>
                <a:gd name="T26" fmla="*/ 618 w 1908"/>
                <a:gd name="T27" fmla="*/ 1308 h 1530"/>
                <a:gd name="T28" fmla="*/ 666 w 1908"/>
                <a:gd name="T29" fmla="*/ 1530 h 1530"/>
                <a:gd name="T30" fmla="*/ 714 w 1908"/>
                <a:gd name="T31" fmla="*/ 1308 h 1530"/>
                <a:gd name="T32" fmla="*/ 762 w 1908"/>
                <a:gd name="T33" fmla="*/ 762 h 1530"/>
                <a:gd name="T34" fmla="*/ 810 w 1908"/>
                <a:gd name="T35" fmla="*/ 222 h 1530"/>
                <a:gd name="T36" fmla="*/ 858 w 1908"/>
                <a:gd name="T37" fmla="*/ 0 h 1530"/>
                <a:gd name="T38" fmla="*/ 906 w 1908"/>
                <a:gd name="T39" fmla="*/ 222 h 1530"/>
                <a:gd name="T40" fmla="*/ 954 w 1908"/>
                <a:gd name="T41" fmla="*/ 762 h 1530"/>
                <a:gd name="T42" fmla="*/ 1002 w 1908"/>
                <a:gd name="T43" fmla="*/ 1308 h 1530"/>
                <a:gd name="T44" fmla="*/ 1050 w 1908"/>
                <a:gd name="T45" fmla="*/ 1530 h 1530"/>
                <a:gd name="T46" fmla="*/ 1098 w 1908"/>
                <a:gd name="T47" fmla="*/ 1308 h 1530"/>
                <a:gd name="T48" fmla="*/ 1146 w 1908"/>
                <a:gd name="T49" fmla="*/ 762 h 1530"/>
                <a:gd name="T50" fmla="*/ 1194 w 1908"/>
                <a:gd name="T51" fmla="*/ 222 h 1530"/>
                <a:gd name="T52" fmla="*/ 1242 w 1908"/>
                <a:gd name="T53" fmla="*/ 0 h 1530"/>
                <a:gd name="T54" fmla="*/ 1290 w 1908"/>
                <a:gd name="T55" fmla="*/ 222 h 1530"/>
                <a:gd name="T56" fmla="*/ 1338 w 1908"/>
                <a:gd name="T57" fmla="*/ 762 h 1530"/>
                <a:gd name="T58" fmla="*/ 1386 w 1908"/>
                <a:gd name="T59" fmla="*/ 1308 h 1530"/>
                <a:gd name="T60" fmla="*/ 1434 w 1908"/>
                <a:gd name="T61" fmla="*/ 1530 h 1530"/>
                <a:gd name="T62" fmla="*/ 1476 w 1908"/>
                <a:gd name="T63" fmla="*/ 1308 h 1530"/>
                <a:gd name="T64" fmla="*/ 1524 w 1908"/>
                <a:gd name="T65" fmla="*/ 762 h 1530"/>
                <a:gd name="T66" fmla="*/ 1572 w 1908"/>
                <a:gd name="T67" fmla="*/ 222 h 1530"/>
                <a:gd name="T68" fmla="*/ 1620 w 1908"/>
                <a:gd name="T69" fmla="*/ 0 h 1530"/>
                <a:gd name="T70" fmla="*/ 1668 w 1908"/>
                <a:gd name="T71" fmla="*/ 222 h 1530"/>
                <a:gd name="T72" fmla="*/ 1716 w 1908"/>
                <a:gd name="T73" fmla="*/ 768 h 1530"/>
                <a:gd name="T74" fmla="*/ 1764 w 1908"/>
                <a:gd name="T75" fmla="*/ 1308 h 1530"/>
                <a:gd name="T76" fmla="*/ 1812 w 1908"/>
                <a:gd name="T77" fmla="*/ 1530 h 1530"/>
                <a:gd name="T78" fmla="*/ 1860 w 1908"/>
                <a:gd name="T79" fmla="*/ 1308 h 1530"/>
                <a:gd name="T80" fmla="*/ 1908 w 1908"/>
                <a:gd name="T81" fmla="*/ 768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08" h="1530">
                  <a:moveTo>
                    <a:pt x="0" y="768"/>
                  </a:moveTo>
                  <a:lnTo>
                    <a:pt x="48" y="222"/>
                  </a:lnTo>
                  <a:lnTo>
                    <a:pt x="96" y="0"/>
                  </a:lnTo>
                  <a:lnTo>
                    <a:pt x="144" y="222"/>
                  </a:lnTo>
                  <a:lnTo>
                    <a:pt x="192" y="768"/>
                  </a:lnTo>
                  <a:lnTo>
                    <a:pt x="240" y="1308"/>
                  </a:lnTo>
                  <a:lnTo>
                    <a:pt x="288" y="1530"/>
                  </a:lnTo>
                  <a:lnTo>
                    <a:pt x="336" y="1308"/>
                  </a:lnTo>
                  <a:lnTo>
                    <a:pt x="384" y="762"/>
                  </a:lnTo>
                  <a:lnTo>
                    <a:pt x="432" y="222"/>
                  </a:lnTo>
                  <a:lnTo>
                    <a:pt x="480" y="0"/>
                  </a:lnTo>
                  <a:lnTo>
                    <a:pt x="522" y="222"/>
                  </a:lnTo>
                  <a:lnTo>
                    <a:pt x="570" y="768"/>
                  </a:lnTo>
                  <a:lnTo>
                    <a:pt x="618" y="1308"/>
                  </a:lnTo>
                  <a:lnTo>
                    <a:pt x="666" y="1530"/>
                  </a:lnTo>
                  <a:lnTo>
                    <a:pt x="714" y="1308"/>
                  </a:lnTo>
                  <a:lnTo>
                    <a:pt x="762" y="762"/>
                  </a:lnTo>
                  <a:lnTo>
                    <a:pt x="810" y="222"/>
                  </a:lnTo>
                  <a:lnTo>
                    <a:pt x="858" y="0"/>
                  </a:lnTo>
                  <a:lnTo>
                    <a:pt x="906" y="222"/>
                  </a:lnTo>
                  <a:lnTo>
                    <a:pt x="954" y="762"/>
                  </a:lnTo>
                  <a:lnTo>
                    <a:pt x="1002" y="1308"/>
                  </a:lnTo>
                  <a:lnTo>
                    <a:pt x="1050" y="1530"/>
                  </a:lnTo>
                  <a:lnTo>
                    <a:pt x="1098" y="1308"/>
                  </a:lnTo>
                  <a:lnTo>
                    <a:pt x="1146" y="762"/>
                  </a:lnTo>
                  <a:lnTo>
                    <a:pt x="1194" y="222"/>
                  </a:lnTo>
                  <a:lnTo>
                    <a:pt x="1242" y="0"/>
                  </a:lnTo>
                  <a:lnTo>
                    <a:pt x="1290" y="222"/>
                  </a:lnTo>
                  <a:lnTo>
                    <a:pt x="1338" y="762"/>
                  </a:lnTo>
                  <a:lnTo>
                    <a:pt x="1386" y="1308"/>
                  </a:lnTo>
                  <a:lnTo>
                    <a:pt x="1434" y="1530"/>
                  </a:lnTo>
                  <a:lnTo>
                    <a:pt x="1476" y="1308"/>
                  </a:lnTo>
                  <a:lnTo>
                    <a:pt x="1524" y="762"/>
                  </a:lnTo>
                  <a:lnTo>
                    <a:pt x="1572" y="222"/>
                  </a:lnTo>
                  <a:lnTo>
                    <a:pt x="1620" y="0"/>
                  </a:lnTo>
                  <a:lnTo>
                    <a:pt x="1668" y="222"/>
                  </a:lnTo>
                  <a:lnTo>
                    <a:pt x="1716" y="768"/>
                  </a:lnTo>
                  <a:lnTo>
                    <a:pt x="1764" y="1308"/>
                  </a:lnTo>
                  <a:lnTo>
                    <a:pt x="1812" y="1530"/>
                  </a:lnTo>
                  <a:lnTo>
                    <a:pt x="1860" y="1308"/>
                  </a:lnTo>
                  <a:lnTo>
                    <a:pt x="1908" y="768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72164" name="AutoShape 132">
            <a:extLst>
              <a:ext uri="{FF2B5EF4-FFF2-40B4-BE49-F238E27FC236}">
                <a16:creationId xmlns:a16="http://schemas.microsoft.com/office/drawing/2014/main" id="{DFCDE1C6-3DEF-2A46-BF13-89F3756B1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1700213"/>
            <a:ext cx="304800" cy="171450"/>
          </a:xfrm>
          <a:prstGeom prst="star5">
            <a:avLst/>
          </a:prstGeom>
          <a:solidFill>
            <a:srgbClr val="00CC00"/>
          </a:solidFill>
          <a:ln w="12700">
            <a:solidFill>
              <a:srgbClr val="00CC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2165" name="AutoShape 133">
            <a:extLst>
              <a:ext uri="{FF2B5EF4-FFF2-40B4-BE49-F238E27FC236}">
                <a16:creationId xmlns:a16="http://schemas.microsoft.com/office/drawing/2014/main" id="{EE22E596-4704-334B-A439-8F8D545A9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822325"/>
            <a:ext cx="304800" cy="171450"/>
          </a:xfrm>
          <a:prstGeom prst="star5">
            <a:avLst/>
          </a:prstGeom>
          <a:solidFill>
            <a:srgbClr val="00CC00"/>
          </a:solidFill>
          <a:ln w="12700">
            <a:solidFill>
              <a:srgbClr val="00CC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2166" name="AutoShape 134">
            <a:extLst>
              <a:ext uri="{FF2B5EF4-FFF2-40B4-BE49-F238E27FC236}">
                <a16:creationId xmlns:a16="http://schemas.microsoft.com/office/drawing/2014/main" id="{450BEFFF-8D9A-6A4B-AC29-5D13D56DC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00" y="1700213"/>
            <a:ext cx="304800" cy="171450"/>
          </a:xfrm>
          <a:prstGeom prst="star5">
            <a:avLst/>
          </a:prstGeom>
          <a:solidFill>
            <a:srgbClr val="00CC00"/>
          </a:solidFill>
          <a:ln w="12700">
            <a:solidFill>
              <a:srgbClr val="00CC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2167" name="AutoShape 135">
            <a:extLst>
              <a:ext uri="{FF2B5EF4-FFF2-40B4-BE49-F238E27FC236}">
                <a16:creationId xmlns:a16="http://schemas.microsoft.com/office/drawing/2014/main" id="{B218EE41-514B-DD47-BE40-2831DC54B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2536825"/>
            <a:ext cx="304800" cy="171450"/>
          </a:xfrm>
          <a:prstGeom prst="star5">
            <a:avLst/>
          </a:prstGeom>
          <a:solidFill>
            <a:srgbClr val="00CC00"/>
          </a:solidFill>
          <a:ln w="12700">
            <a:solidFill>
              <a:srgbClr val="00CC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2168" name="AutoShape 136">
            <a:extLst>
              <a:ext uri="{FF2B5EF4-FFF2-40B4-BE49-F238E27FC236}">
                <a16:creationId xmlns:a16="http://schemas.microsoft.com/office/drawing/2014/main" id="{233751E5-443F-114A-9853-05C9C6B67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0100" y="1685925"/>
            <a:ext cx="304800" cy="171450"/>
          </a:xfrm>
          <a:prstGeom prst="star5">
            <a:avLst/>
          </a:prstGeom>
          <a:solidFill>
            <a:srgbClr val="00CC00"/>
          </a:solidFill>
          <a:ln w="12700">
            <a:solidFill>
              <a:srgbClr val="00CC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2169" name="Rectangle 137">
            <a:extLst>
              <a:ext uri="{FF2B5EF4-FFF2-40B4-BE49-F238E27FC236}">
                <a16:creationId xmlns:a16="http://schemas.microsoft.com/office/drawing/2014/main" id="{7029B7EC-0382-BB4F-A3BD-67FAA6FFC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1" y="2678114"/>
            <a:ext cx="4829655" cy="4623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y</a:t>
            </a:r>
            <a:r>
              <a:rPr lang="it-IT" altLang="it-IT" sz="2000" baseline="-25000"/>
              <a:t>2</a:t>
            </a:r>
            <a:r>
              <a:rPr lang="it-IT" altLang="it-IT" sz="2000"/>
              <a:t>(iT</a:t>
            </a:r>
            <a:r>
              <a:rPr lang="it-IT" altLang="it-IT" sz="2000" baseline="-25000"/>
              <a:t>C</a:t>
            </a:r>
            <a:r>
              <a:rPr lang="it-IT" altLang="it-IT" sz="2000"/>
              <a:t>)=sin[(2 </a:t>
            </a:r>
            <a:r>
              <a:rPr lang="it-IT" altLang="it-IT" sz="2000">
                <a:latin typeface="Symbol" pitchFamily="2" charset="2"/>
              </a:rPr>
              <a:t>p</a:t>
            </a:r>
            <a:r>
              <a:rPr lang="it-IT" altLang="it-IT" sz="2000"/>
              <a:t> +</a:t>
            </a:r>
            <a:r>
              <a:rPr lang="it-IT" altLang="it-IT" sz="2000">
                <a:latin typeface="Symbol" pitchFamily="2" charset="2"/>
              </a:rPr>
              <a:t>p</a:t>
            </a:r>
            <a:r>
              <a:rPr lang="it-IT" altLang="it-IT" sz="2000"/>
              <a:t>/2)i]=sin(</a:t>
            </a:r>
            <a:r>
              <a:rPr lang="it-IT" altLang="it-IT" sz="2000">
                <a:latin typeface="Symbol" pitchFamily="2" charset="2"/>
              </a:rPr>
              <a:t>p</a:t>
            </a:r>
            <a:r>
              <a:rPr lang="it-IT" altLang="it-IT" sz="2000"/>
              <a:t>/2 </a:t>
            </a:r>
            <a:r>
              <a:rPr lang="it-IT" altLang="it-IT" sz="2400" baseline="30000"/>
              <a:t>.</a:t>
            </a:r>
            <a:r>
              <a:rPr lang="it-IT" altLang="it-IT" sz="2400"/>
              <a:t> </a:t>
            </a:r>
            <a:r>
              <a:rPr lang="it-IT" altLang="it-IT" sz="2000"/>
              <a:t>i)</a:t>
            </a:r>
          </a:p>
        </p:txBody>
      </p:sp>
      <p:sp>
        <p:nvSpPr>
          <p:cNvPr id="172171" name="Rectangle 139">
            <a:extLst>
              <a:ext uri="{FF2B5EF4-FFF2-40B4-BE49-F238E27FC236}">
                <a16:creationId xmlns:a16="http://schemas.microsoft.com/office/drawing/2014/main" id="{C90DE6E3-D8FF-6E44-BEBA-28F7EA530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325" y="884238"/>
            <a:ext cx="513715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Esempio semplice , T</a:t>
            </a:r>
            <a:r>
              <a:rPr lang="it-IT" altLang="it-IT" sz="2000" baseline="-25000"/>
              <a:t>C</a:t>
            </a:r>
            <a:r>
              <a:rPr lang="it-IT" altLang="it-IT" sz="2000"/>
              <a:t> = 1 msec</a:t>
            </a:r>
          </a:p>
        </p:txBody>
      </p:sp>
      <p:grpSp>
        <p:nvGrpSpPr>
          <p:cNvPr id="172178" name="Group 146">
            <a:extLst>
              <a:ext uri="{FF2B5EF4-FFF2-40B4-BE49-F238E27FC236}">
                <a16:creationId xmlns:a16="http://schemas.microsoft.com/office/drawing/2014/main" id="{C496A86F-B825-6D4D-9986-0B751A256BB0}"/>
              </a:ext>
            </a:extLst>
          </p:cNvPr>
          <p:cNvGrpSpPr>
            <a:grpSpLocks/>
          </p:cNvGrpSpPr>
          <p:nvPr/>
        </p:nvGrpSpPr>
        <p:grpSpPr bwMode="auto">
          <a:xfrm>
            <a:off x="1339851" y="3132138"/>
            <a:ext cx="4140201" cy="400050"/>
            <a:chOff x="124" y="2093"/>
            <a:chExt cx="2608" cy="252"/>
          </a:xfrm>
        </p:grpSpPr>
        <p:sp>
          <p:nvSpPr>
            <p:cNvPr id="172037" name="Rectangle 5">
              <a:extLst>
                <a:ext uri="{FF2B5EF4-FFF2-40B4-BE49-F238E27FC236}">
                  <a16:creationId xmlns:a16="http://schemas.microsoft.com/office/drawing/2014/main" id="{4FED54B5-6C11-DE42-A241-5E826E940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" y="2093"/>
              <a:ext cx="26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it-IT" altLang="it-IT" sz="2000"/>
                <a:t>i.e. f=1250 Hz      T=0.8 msec</a:t>
              </a:r>
            </a:p>
          </p:txBody>
        </p:sp>
        <p:sp>
          <p:nvSpPr>
            <p:cNvPr id="172038" name="Line 6">
              <a:extLst>
                <a:ext uri="{FF2B5EF4-FFF2-40B4-BE49-F238E27FC236}">
                  <a16:creationId xmlns:a16="http://schemas.microsoft.com/office/drawing/2014/main" id="{A191F306-E67E-5C4A-8E10-ACCA8BE16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3" y="2210"/>
              <a:ext cx="237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72170" name="Rectangle 138">
            <a:extLst>
              <a:ext uri="{FF2B5EF4-FFF2-40B4-BE49-F238E27FC236}">
                <a16:creationId xmlns:a16="http://schemas.microsoft.com/office/drawing/2014/main" id="{45FA9E1F-E265-FB41-81AA-D99CD6252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495" y="1408736"/>
            <a:ext cx="186013" cy="4623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 eaLnBrk="1" hangingPunct="1"/>
            <a:endParaRPr lang="en-US" altLang="it-IT" sz="2400"/>
          </a:p>
        </p:txBody>
      </p:sp>
      <p:sp>
        <p:nvSpPr>
          <p:cNvPr id="172173" name="Rectangle 141">
            <a:extLst>
              <a:ext uri="{FF2B5EF4-FFF2-40B4-BE49-F238E27FC236}">
                <a16:creationId xmlns:a16="http://schemas.microsoft.com/office/drawing/2014/main" id="{78A92802-6B35-6940-8691-7BA6F1733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200150"/>
            <a:ext cx="30480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y</a:t>
            </a:r>
            <a:r>
              <a:rPr lang="it-IT" altLang="it-IT" sz="2000" baseline="-25000"/>
              <a:t>1</a:t>
            </a:r>
            <a:r>
              <a:rPr lang="it-IT" altLang="it-IT" sz="2000"/>
              <a:t>(t)=sin(500</a:t>
            </a:r>
            <a:r>
              <a:rPr lang="it-IT" altLang="it-IT" sz="2000">
                <a:latin typeface="Symbol" pitchFamily="2" charset="2"/>
              </a:rPr>
              <a:t>p</a:t>
            </a:r>
            <a:r>
              <a:rPr lang="it-IT" altLang="it-IT" sz="2000"/>
              <a:t>t)</a:t>
            </a:r>
          </a:p>
        </p:txBody>
      </p:sp>
      <p:grpSp>
        <p:nvGrpSpPr>
          <p:cNvPr id="172179" name="Group 147">
            <a:extLst>
              <a:ext uri="{FF2B5EF4-FFF2-40B4-BE49-F238E27FC236}">
                <a16:creationId xmlns:a16="http://schemas.microsoft.com/office/drawing/2014/main" id="{54453238-641B-0540-8BE7-DA57D5F6B0C1}"/>
              </a:ext>
            </a:extLst>
          </p:cNvPr>
          <p:cNvGrpSpPr>
            <a:grpSpLocks/>
          </p:cNvGrpSpPr>
          <p:nvPr/>
        </p:nvGrpSpPr>
        <p:grpSpPr bwMode="auto">
          <a:xfrm>
            <a:off x="1349376" y="2005013"/>
            <a:ext cx="3721101" cy="400050"/>
            <a:chOff x="0" y="1263"/>
            <a:chExt cx="2344" cy="252"/>
          </a:xfrm>
        </p:grpSpPr>
        <p:sp>
          <p:nvSpPr>
            <p:cNvPr id="172172" name="Line 140">
              <a:extLst>
                <a:ext uri="{FF2B5EF4-FFF2-40B4-BE49-F238E27FC236}">
                  <a16:creationId xmlns:a16="http://schemas.microsoft.com/office/drawing/2014/main" id="{A13E6C5E-CBA8-084E-A4CB-3C8FCE37A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3" y="1388"/>
              <a:ext cx="23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174" name="Rectangle 142">
              <a:extLst>
                <a:ext uri="{FF2B5EF4-FFF2-40B4-BE49-F238E27FC236}">
                  <a16:creationId xmlns:a16="http://schemas.microsoft.com/office/drawing/2014/main" id="{BA3129FC-1C16-E548-B0DE-ACA95F03B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63"/>
              <a:ext cx="23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it-IT" altLang="it-IT" sz="2000"/>
                <a:t>i.e. f=250 Hz      T=4 msec</a:t>
              </a:r>
            </a:p>
          </p:txBody>
        </p:sp>
      </p:grpSp>
      <p:sp>
        <p:nvSpPr>
          <p:cNvPr id="172175" name="Rectangle 143">
            <a:extLst>
              <a:ext uri="{FF2B5EF4-FFF2-40B4-BE49-F238E27FC236}">
                <a16:creationId xmlns:a16="http://schemas.microsoft.com/office/drawing/2014/main" id="{F76C88B1-6B62-A048-B3B9-1ADF1A8AE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64" y="1546226"/>
            <a:ext cx="259987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y</a:t>
            </a:r>
            <a:r>
              <a:rPr lang="it-IT" altLang="it-IT" sz="2000" baseline="-25000"/>
              <a:t>1</a:t>
            </a:r>
            <a:r>
              <a:rPr lang="it-IT" altLang="it-IT" sz="2000"/>
              <a:t>(iT</a:t>
            </a:r>
            <a:r>
              <a:rPr lang="it-IT" altLang="it-IT" sz="2000" baseline="-25000"/>
              <a:t>C</a:t>
            </a:r>
            <a:r>
              <a:rPr lang="it-IT" altLang="it-IT" sz="2000"/>
              <a:t>)=sin(</a:t>
            </a:r>
            <a:r>
              <a:rPr lang="it-IT" altLang="it-IT" sz="2000">
                <a:latin typeface="Symbol" pitchFamily="2" charset="2"/>
              </a:rPr>
              <a:t>p</a:t>
            </a:r>
            <a:r>
              <a:rPr lang="it-IT" altLang="it-IT" sz="2000"/>
              <a:t>/2 </a:t>
            </a:r>
            <a:r>
              <a:rPr lang="it-IT" altLang="it-IT" sz="2400" baseline="30000"/>
              <a:t>.</a:t>
            </a:r>
            <a:r>
              <a:rPr lang="it-IT" altLang="it-IT" sz="2400"/>
              <a:t> </a:t>
            </a:r>
            <a:r>
              <a:rPr lang="it-IT" altLang="it-IT" sz="2000"/>
              <a:t>i)</a:t>
            </a:r>
          </a:p>
        </p:txBody>
      </p:sp>
      <p:sp>
        <p:nvSpPr>
          <p:cNvPr id="172176" name="Rectangle 144">
            <a:extLst>
              <a:ext uri="{FF2B5EF4-FFF2-40B4-BE49-F238E27FC236}">
                <a16:creationId xmlns:a16="http://schemas.microsoft.com/office/drawing/2014/main" id="{D1F1ED58-AC36-F945-99F4-A799E1334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343150"/>
            <a:ext cx="28702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y</a:t>
            </a:r>
            <a:r>
              <a:rPr lang="it-IT" altLang="it-IT" sz="2000" baseline="-25000"/>
              <a:t>2</a:t>
            </a:r>
            <a:r>
              <a:rPr lang="it-IT" altLang="it-IT" sz="2000"/>
              <a:t>(t)=sin(2500</a:t>
            </a:r>
            <a:r>
              <a:rPr lang="it-IT" altLang="it-IT" sz="2000">
                <a:latin typeface="Symbol" pitchFamily="2" charset="2"/>
              </a:rPr>
              <a:t>p</a:t>
            </a:r>
            <a:r>
              <a:rPr lang="it-IT" altLang="it-IT" sz="2000"/>
              <a:t>t)</a:t>
            </a:r>
          </a:p>
        </p:txBody>
      </p:sp>
    </p:spTree>
    <p:extLst>
      <p:ext uri="{BB962C8B-B14F-4D97-AF65-F5344CB8AC3E}">
        <p14:creationId xmlns:p14="http://schemas.microsoft.com/office/powerpoint/2010/main" val="410661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939" name="Object 1027">
            <a:extLst>
              <a:ext uri="{FF2B5EF4-FFF2-40B4-BE49-F238E27FC236}">
                <a16:creationId xmlns:a16="http://schemas.microsoft.com/office/drawing/2014/main" id="{0B573AC0-1A0E-4D40-95C7-323E01242E07}"/>
              </a:ext>
            </a:extLst>
          </p:cNvPr>
          <p:cNvGraphicFramePr>
            <a:graphicFrameLocks/>
          </p:cNvGraphicFramePr>
          <p:nvPr/>
        </p:nvGraphicFramePr>
        <p:xfrm>
          <a:off x="2913064" y="639764"/>
          <a:ext cx="2357437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4" name="Equation" r:id="rId3" imgW="72263000" imgH="19900900" progId="Equation.DSMT4">
                  <p:embed/>
                </p:oleObj>
              </mc:Choice>
              <mc:Fallback>
                <p:oleObj name="Equation" r:id="rId3" imgW="72263000" imgH="19900900" progId="Equation.DSMT4">
                  <p:embed/>
                  <p:pic>
                    <p:nvPicPr>
                      <p:cNvPr id="167939" name="Object 1027">
                        <a:extLst>
                          <a:ext uri="{FF2B5EF4-FFF2-40B4-BE49-F238E27FC236}">
                            <a16:creationId xmlns:a16="http://schemas.microsoft.com/office/drawing/2014/main" id="{0B573AC0-1A0E-4D40-95C7-323E01242E07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4" y="639764"/>
                        <a:ext cx="2357437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0" name="Object 1028">
            <a:extLst>
              <a:ext uri="{FF2B5EF4-FFF2-40B4-BE49-F238E27FC236}">
                <a16:creationId xmlns:a16="http://schemas.microsoft.com/office/drawing/2014/main" id="{3643347C-3643-0147-A316-93826632A90C}"/>
              </a:ext>
            </a:extLst>
          </p:cNvPr>
          <p:cNvGraphicFramePr>
            <a:graphicFrameLocks/>
          </p:cNvGraphicFramePr>
          <p:nvPr/>
        </p:nvGraphicFramePr>
        <p:xfrm>
          <a:off x="2997201" y="1701800"/>
          <a:ext cx="33766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5" name="Equation" r:id="rId5" imgW="103860600" imgH="19900900" progId="Equation.DSMT4">
                  <p:embed/>
                </p:oleObj>
              </mc:Choice>
              <mc:Fallback>
                <p:oleObj name="Equation" r:id="rId5" imgW="103860600" imgH="19900900" progId="Equation.DSMT4">
                  <p:embed/>
                  <p:pic>
                    <p:nvPicPr>
                      <p:cNvPr id="167940" name="Object 1028">
                        <a:extLst>
                          <a:ext uri="{FF2B5EF4-FFF2-40B4-BE49-F238E27FC236}">
                            <a16:creationId xmlns:a16="http://schemas.microsoft.com/office/drawing/2014/main" id="{3643347C-3643-0147-A316-93826632A90C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1" y="1701800"/>
                        <a:ext cx="33766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1030">
            <a:extLst>
              <a:ext uri="{FF2B5EF4-FFF2-40B4-BE49-F238E27FC236}">
                <a16:creationId xmlns:a16="http://schemas.microsoft.com/office/drawing/2014/main" id="{E0631E08-916B-3949-A21B-221C96F1CCED}"/>
              </a:ext>
            </a:extLst>
          </p:cNvPr>
          <p:cNvGraphicFramePr>
            <a:graphicFrameLocks/>
          </p:cNvGraphicFramePr>
          <p:nvPr/>
        </p:nvGraphicFramePr>
        <p:xfrm>
          <a:off x="2794001" y="1293814"/>
          <a:ext cx="428307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6" name="Equation" r:id="rId7" imgW="107670600" imgH="11404600" progId="Equation.DSMT4">
                  <p:embed/>
                </p:oleObj>
              </mc:Choice>
              <mc:Fallback>
                <p:oleObj name="Equation" r:id="rId7" imgW="107670600" imgH="11404600" progId="Equation.DSMT4">
                  <p:embed/>
                  <p:pic>
                    <p:nvPicPr>
                      <p:cNvPr id="167942" name="Object 1030">
                        <a:extLst>
                          <a:ext uri="{FF2B5EF4-FFF2-40B4-BE49-F238E27FC236}">
                            <a16:creationId xmlns:a16="http://schemas.microsoft.com/office/drawing/2014/main" id="{E0631E08-916B-3949-A21B-221C96F1CCED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1" y="1293814"/>
                        <a:ext cx="4283075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3" name="Rectangle 1031">
            <a:extLst>
              <a:ext uri="{FF2B5EF4-FFF2-40B4-BE49-F238E27FC236}">
                <a16:creationId xmlns:a16="http://schemas.microsoft.com/office/drawing/2014/main" id="{4D26D8E2-2662-5A4C-89B1-16D700870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0" y="1308100"/>
            <a:ext cx="948978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>
                <a:solidFill>
                  <a:srgbClr val="00CC00"/>
                </a:solidFill>
              </a:rPr>
              <a:t>REM</a:t>
            </a:r>
            <a:r>
              <a:rPr lang="it-IT" altLang="it-IT" sz="2000"/>
              <a:t> :</a:t>
            </a:r>
          </a:p>
        </p:txBody>
      </p:sp>
      <p:graphicFrame>
        <p:nvGraphicFramePr>
          <p:cNvPr id="167944" name="Object 1032">
            <a:extLst>
              <a:ext uri="{FF2B5EF4-FFF2-40B4-BE49-F238E27FC236}">
                <a16:creationId xmlns:a16="http://schemas.microsoft.com/office/drawing/2014/main" id="{77037558-1EFF-524D-8512-7D6024E3497C}"/>
              </a:ext>
            </a:extLst>
          </p:cNvPr>
          <p:cNvGraphicFramePr>
            <a:graphicFrameLocks/>
          </p:cNvGraphicFramePr>
          <p:nvPr/>
        </p:nvGraphicFramePr>
        <p:xfrm>
          <a:off x="3008313" y="3167064"/>
          <a:ext cx="23114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7" name="Equazione" r:id="rId9" imgW="13322300" imgH="4368800" progId="Equation.3">
                  <p:embed/>
                </p:oleObj>
              </mc:Choice>
              <mc:Fallback>
                <p:oleObj name="Equazione" r:id="rId9" imgW="13322300" imgH="4368800" progId="Equation.3">
                  <p:embed/>
                  <p:pic>
                    <p:nvPicPr>
                      <p:cNvPr id="167944" name="Object 1032">
                        <a:extLst>
                          <a:ext uri="{FF2B5EF4-FFF2-40B4-BE49-F238E27FC236}">
                            <a16:creationId xmlns:a16="http://schemas.microsoft.com/office/drawing/2014/main" id="{77037558-1EFF-524D-8512-7D6024E3497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3167064"/>
                        <a:ext cx="23114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5" name="Object 1033">
            <a:extLst>
              <a:ext uri="{FF2B5EF4-FFF2-40B4-BE49-F238E27FC236}">
                <a16:creationId xmlns:a16="http://schemas.microsoft.com/office/drawing/2014/main" id="{5E469DDD-B028-DC40-BB47-5E7D0C085B5C}"/>
              </a:ext>
            </a:extLst>
          </p:cNvPr>
          <p:cNvGraphicFramePr>
            <a:graphicFrameLocks/>
          </p:cNvGraphicFramePr>
          <p:nvPr/>
        </p:nvGraphicFramePr>
        <p:xfrm>
          <a:off x="7423150" y="3298825"/>
          <a:ext cx="1612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8" name="Equazione" r:id="rId11" imgW="37160200" imgH="7607300" progId="Equation.3">
                  <p:embed/>
                </p:oleObj>
              </mc:Choice>
              <mc:Fallback>
                <p:oleObj name="Equazione" r:id="rId11" imgW="37160200" imgH="7607300" progId="Equation.3">
                  <p:embed/>
                  <p:pic>
                    <p:nvPicPr>
                      <p:cNvPr id="167945" name="Object 1033">
                        <a:extLst>
                          <a:ext uri="{FF2B5EF4-FFF2-40B4-BE49-F238E27FC236}">
                            <a16:creationId xmlns:a16="http://schemas.microsoft.com/office/drawing/2014/main" id="{5E469DDD-B028-DC40-BB47-5E7D0C085B5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3150" y="3298825"/>
                        <a:ext cx="1612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6" name="Rectangle 1034">
            <a:extLst>
              <a:ext uri="{FF2B5EF4-FFF2-40B4-BE49-F238E27FC236}">
                <a16:creationId xmlns:a16="http://schemas.microsoft.com/office/drawing/2014/main" id="{CDA1CF95-FA24-D649-A2B1-431720F72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254375"/>
            <a:ext cx="90805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per</a:t>
            </a:r>
          </a:p>
        </p:txBody>
      </p:sp>
      <p:sp>
        <p:nvSpPr>
          <p:cNvPr id="167948" name="Rectangle 1036">
            <a:extLst>
              <a:ext uri="{FF2B5EF4-FFF2-40B4-BE49-F238E27FC236}">
                <a16:creationId xmlns:a16="http://schemas.microsoft.com/office/drawing/2014/main" id="{2BD56F7E-C5CE-0B4E-A590-F1F4901BB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0" y="3911600"/>
            <a:ext cx="1013098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Quindi</a:t>
            </a:r>
          </a:p>
        </p:txBody>
      </p:sp>
      <p:graphicFrame>
        <p:nvGraphicFramePr>
          <p:cNvPr id="167949" name="Object 1037">
            <a:extLst>
              <a:ext uri="{FF2B5EF4-FFF2-40B4-BE49-F238E27FC236}">
                <a16:creationId xmlns:a16="http://schemas.microsoft.com/office/drawing/2014/main" id="{F0D220FF-01C8-874C-84FE-76E33CD83EFA}"/>
              </a:ext>
            </a:extLst>
          </p:cNvPr>
          <p:cNvGraphicFramePr>
            <a:graphicFrameLocks/>
          </p:cNvGraphicFramePr>
          <p:nvPr/>
        </p:nvGraphicFramePr>
        <p:xfrm>
          <a:off x="2727325" y="3883025"/>
          <a:ext cx="284003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9" name="Equation" r:id="rId13" imgW="65239900" imgH="10820400" progId="Equation.DSMT4">
                  <p:embed/>
                </p:oleObj>
              </mc:Choice>
              <mc:Fallback>
                <p:oleObj name="Equation" r:id="rId13" imgW="65239900" imgH="10820400" progId="Equation.DSMT4">
                  <p:embed/>
                  <p:pic>
                    <p:nvPicPr>
                      <p:cNvPr id="167949" name="Object 1037">
                        <a:extLst>
                          <a:ext uri="{FF2B5EF4-FFF2-40B4-BE49-F238E27FC236}">
                            <a16:creationId xmlns:a16="http://schemas.microsoft.com/office/drawing/2014/main" id="{F0D220FF-01C8-874C-84FE-76E33CD83EF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3883025"/>
                        <a:ext cx="284003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50" name="Rectangle 1038">
            <a:extLst>
              <a:ext uri="{FF2B5EF4-FFF2-40B4-BE49-F238E27FC236}">
                <a16:creationId xmlns:a16="http://schemas.microsoft.com/office/drawing/2014/main" id="{9336E95E-11CF-144D-9705-3C783A185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75" y="3935413"/>
            <a:ext cx="2298706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K=…,-1,0,1,2,...</a:t>
            </a:r>
          </a:p>
        </p:txBody>
      </p:sp>
      <p:sp>
        <p:nvSpPr>
          <p:cNvPr id="167952" name="Rectangle 1040">
            <a:extLst>
              <a:ext uri="{FF2B5EF4-FFF2-40B4-BE49-F238E27FC236}">
                <a16:creationId xmlns:a16="http://schemas.microsoft.com/office/drawing/2014/main" id="{9254E3FD-B566-0446-836E-650E64BDB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0" y="4456113"/>
            <a:ext cx="4296048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Ovvero </a:t>
            </a:r>
            <a:r>
              <a:rPr lang="it-IT" altLang="it-IT" sz="2000">
                <a:solidFill>
                  <a:srgbClr val="FF3300"/>
                </a:solidFill>
              </a:rPr>
              <a:t>X</a:t>
            </a:r>
            <a:r>
              <a:rPr lang="it-IT" altLang="it-IT" sz="2000" baseline="30000">
                <a:solidFill>
                  <a:srgbClr val="FF3300"/>
                </a:solidFill>
              </a:rPr>
              <a:t>*</a:t>
            </a:r>
            <a:r>
              <a:rPr lang="it-IT" altLang="it-IT" sz="2000">
                <a:solidFill>
                  <a:srgbClr val="FF3300"/>
                </a:solidFill>
              </a:rPr>
              <a:t>(s) è periodica</a:t>
            </a:r>
            <a:r>
              <a:rPr lang="it-IT" altLang="it-IT" sz="2000"/>
              <a:t> </a:t>
            </a:r>
          </a:p>
          <a:p>
            <a:pPr eaLnBrk="1" hangingPunct="1"/>
            <a:r>
              <a:rPr lang="it-IT" altLang="it-IT" sz="2000"/>
              <a:t>rispetto a  </a:t>
            </a:r>
            <a:r>
              <a:rPr lang="it-IT" altLang="it-IT" sz="2000">
                <a:latin typeface="Symbol" pitchFamily="2" charset="2"/>
              </a:rPr>
              <a:t>w</a:t>
            </a:r>
            <a:r>
              <a:rPr lang="it-IT" altLang="it-IT" sz="2000"/>
              <a:t>=Im[s] con periodo</a:t>
            </a:r>
          </a:p>
        </p:txBody>
      </p:sp>
      <p:graphicFrame>
        <p:nvGraphicFramePr>
          <p:cNvPr id="167953" name="Object 1041">
            <a:extLst>
              <a:ext uri="{FF2B5EF4-FFF2-40B4-BE49-F238E27FC236}">
                <a16:creationId xmlns:a16="http://schemas.microsoft.com/office/drawing/2014/main" id="{876ED1BA-8232-E74A-B05B-4197C8927222}"/>
              </a:ext>
            </a:extLst>
          </p:cNvPr>
          <p:cNvGraphicFramePr>
            <a:graphicFrameLocks/>
          </p:cNvGraphicFramePr>
          <p:nvPr/>
        </p:nvGraphicFramePr>
        <p:xfrm>
          <a:off x="7842251" y="4573589"/>
          <a:ext cx="10191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0" name="Equation" r:id="rId15" imgW="5854700" imgH="4368800" progId="Equation.DSMT4">
                  <p:embed/>
                </p:oleObj>
              </mc:Choice>
              <mc:Fallback>
                <p:oleObj name="Equation" r:id="rId15" imgW="5854700" imgH="4368800" progId="Equation.DSMT4">
                  <p:embed/>
                  <p:pic>
                    <p:nvPicPr>
                      <p:cNvPr id="167953" name="Object 1041">
                        <a:extLst>
                          <a:ext uri="{FF2B5EF4-FFF2-40B4-BE49-F238E27FC236}">
                            <a16:creationId xmlns:a16="http://schemas.microsoft.com/office/drawing/2014/main" id="{876ED1BA-8232-E74A-B05B-4197C892722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1" y="4573589"/>
                        <a:ext cx="101917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55" name="Rectangle 1043">
            <a:extLst>
              <a:ext uri="{FF2B5EF4-FFF2-40B4-BE49-F238E27FC236}">
                <a16:creationId xmlns:a16="http://schemas.microsoft.com/office/drawing/2014/main" id="{A781E563-424E-A148-AA21-C0766FC8B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4" y="5614988"/>
            <a:ext cx="221887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Vero anche per </a:t>
            </a:r>
          </a:p>
        </p:txBody>
      </p:sp>
      <p:graphicFrame>
        <p:nvGraphicFramePr>
          <p:cNvPr id="167956" name="Object 1044">
            <a:extLst>
              <a:ext uri="{FF2B5EF4-FFF2-40B4-BE49-F238E27FC236}">
                <a16:creationId xmlns:a16="http://schemas.microsoft.com/office/drawing/2014/main" id="{8CAA99B4-5216-524D-87EE-42DAB252581E}"/>
              </a:ext>
            </a:extLst>
          </p:cNvPr>
          <p:cNvGraphicFramePr>
            <a:graphicFrameLocks/>
          </p:cNvGraphicFramePr>
          <p:nvPr/>
        </p:nvGraphicFramePr>
        <p:xfrm>
          <a:off x="5008564" y="5475289"/>
          <a:ext cx="24907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1" name="Equation" r:id="rId17" imgW="14312900" imgH="4622800" progId="Equation.DSMT4">
                  <p:embed/>
                </p:oleObj>
              </mc:Choice>
              <mc:Fallback>
                <p:oleObj name="Equation" r:id="rId17" imgW="14312900" imgH="4622800" progId="Equation.DSMT4">
                  <p:embed/>
                  <p:pic>
                    <p:nvPicPr>
                      <p:cNvPr id="167956" name="Object 1044">
                        <a:extLst>
                          <a:ext uri="{FF2B5EF4-FFF2-40B4-BE49-F238E27FC236}">
                            <a16:creationId xmlns:a16="http://schemas.microsoft.com/office/drawing/2014/main" id="{8CAA99B4-5216-524D-87EE-42DAB252581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4" y="5475289"/>
                        <a:ext cx="249078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7" name="Object 1045">
            <a:extLst>
              <a:ext uri="{FF2B5EF4-FFF2-40B4-BE49-F238E27FC236}">
                <a16:creationId xmlns:a16="http://schemas.microsoft.com/office/drawing/2014/main" id="{46970AF4-2899-5F42-A8CC-6A3DF5623A21}"/>
              </a:ext>
            </a:extLst>
          </p:cNvPr>
          <p:cNvGraphicFramePr>
            <a:graphicFrameLocks/>
          </p:cNvGraphicFramePr>
          <p:nvPr/>
        </p:nvGraphicFramePr>
        <p:xfrm>
          <a:off x="3490914" y="2749550"/>
          <a:ext cx="51911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2" name="Equation" r:id="rId19" imgW="119659400" imgH="10528300" progId="Equation.DSMT4">
                  <p:embed/>
                </p:oleObj>
              </mc:Choice>
              <mc:Fallback>
                <p:oleObj name="Equation" r:id="rId19" imgW="119659400" imgH="10528300" progId="Equation.DSMT4">
                  <p:embed/>
                  <p:pic>
                    <p:nvPicPr>
                      <p:cNvPr id="167957" name="Object 1045">
                        <a:extLst>
                          <a:ext uri="{FF2B5EF4-FFF2-40B4-BE49-F238E27FC236}">
                            <a16:creationId xmlns:a16="http://schemas.microsoft.com/office/drawing/2014/main" id="{46970AF4-2899-5F42-A8CC-6A3DF5623A2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4" y="2749550"/>
                        <a:ext cx="51911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58" name="Rectangle 1046">
            <a:extLst>
              <a:ext uri="{FF2B5EF4-FFF2-40B4-BE49-F238E27FC236}">
                <a16:creationId xmlns:a16="http://schemas.microsoft.com/office/drawing/2014/main" id="{2F477DCF-E513-8D4E-B8E9-F844E2775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88" y="2774950"/>
            <a:ext cx="948978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>
                <a:solidFill>
                  <a:srgbClr val="00CC00"/>
                </a:solidFill>
              </a:rPr>
              <a:t>REM</a:t>
            </a:r>
            <a:r>
              <a:rPr lang="it-IT" altLang="it-IT" sz="2000"/>
              <a:t> :</a:t>
            </a:r>
          </a:p>
        </p:txBody>
      </p:sp>
      <p:sp>
        <p:nvSpPr>
          <p:cNvPr id="167960" name="Line 1048">
            <a:extLst>
              <a:ext uri="{FF2B5EF4-FFF2-40B4-BE49-F238E27FC236}">
                <a16:creationId xmlns:a16="http://schemas.microsoft.com/office/drawing/2014/main" id="{A67A1099-31B2-994F-B8F4-096F4BE88D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18425" y="1484313"/>
            <a:ext cx="0" cy="1155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7961" name="Line 1049">
            <a:extLst>
              <a:ext uri="{FF2B5EF4-FFF2-40B4-BE49-F238E27FC236}">
                <a16:creationId xmlns:a16="http://schemas.microsoft.com/office/drawing/2014/main" id="{353CB433-2295-9342-8D45-E73E9BAC7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8563" y="2566988"/>
            <a:ext cx="1477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7962" name="Line 1050">
            <a:extLst>
              <a:ext uri="{FF2B5EF4-FFF2-40B4-BE49-F238E27FC236}">
                <a16:creationId xmlns:a16="http://schemas.microsoft.com/office/drawing/2014/main" id="{4AFF1754-999C-8340-96C7-105820D9F4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20013" y="2017714"/>
            <a:ext cx="842962" cy="547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7963" name="Rectangle 1051">
            <a:extLst>
              <a:ext uri="{FF2B5EF4-FFF2-40B4-BE49-F238E27FC236}">
                <a16:creationId xmlns:a16="http://schemas.microsoft.com/office/drawing/2014/main" id="{202573A1-0075-F44D-9588-A7E5E3076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6" y="1716088"/>
            <a:ext cx="34945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/>
              <a:t>1</a:t>
            </a:r>
          </a:p>
        </p:txBody>
      </p:sp>
      <p:sp>
        <p:nvSpPr>
          <p:cNvPr id="167964" name="Rectangle 1052">
            <a:extLst>
              <a:ext uri="{FF2B5EF4-FFF2-40B4-BE49-F238E27FC236}">
                <a16:creationId xmlns:a16="http://schemas.microsoft.com/office/drawing/2014/main" id="{4B5B2B09-9E3B-D346-9E3E-4FF49976F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589" y="2114550"/>
            <a:ext cx="63459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it-IT" altLang="it-IT" sz="2000">
                <a:latin typeface="Symbol" pitchFamily="2" charset="2"/>
              </a:rPr>
              <a:t>w</a:t>
            </a:r>
            <a:r>
              <a:rPr lang="it-IT" altLang="it-IT" sz="2000"/>
              <a:t>T</a:t>
            </a:r>
            <a:r>
              <a:rPr lang="it-IT" altLang="it-IT" sz="2000" baseline="-25000"/>
              <a:t>C</a:t>
            </a:r>
            <a:endParaRPr lang="it-IT" altLang="it-IT" sz="2000">
              <a:latin typeface="Symbol" pitchFamily="2" charset="2"/>
            </a:endParaRPr>
          </a:p>
        </p:txBody>
      </p:sp>
      <p:sp>
        <p:nvSpPr>
          <p:cNvPr id="167965" name="Freeform 1053">
            <a:extLst>
              <a:ext uri="{FF2B5EF4-FFF2-40B4-BE49-F238E27FC236}">
                <a16:creationId xmlns:a16="http://schemas.microsoft.com/office/drawing/2014/main" id="{0ACC5DC7-0CB8-4142-BABE-7E0ACDF64062}"/>
              </a:ext>
            </a:extLst>
          </p:cNvPr>
          <p:cNvSpPr>
            <a:spLocks/>
          </p:cNvSpPr>
          <p:nvPr/>
        </p:nvSpPr>
        <p:spPr bwMode="auto">
          <a:xfrm>
            <a:off x="8201025" y="2259013"/>
            <a:ext cx="185738" cy="315912"/>
          </a:xfrm>
          <a:custGeom>
            <a:avLst/>
            <a:gdLst>
              <a:gd name="T0" fmla="*/ 0 w 88"/>
              <a:gd name="T1" fmla="*/ 0 h 151"/>
              <a:gd name="T2" fmla="*/ 11 w 88"/>
              <a:gd name="T3" fmla="*/ 7 h 151"/>
              <a:gd name="T4" fmla="*/ 32 w 88"/>
              <a:gd name="T5" fmla="*/ 17 h 151"/>
              <a:gd name="T6" fmla="*/ 54 w 88"/>
              <a:gd name="T7" fmla="*/ 31 h 151"/>
              <a:gd name="T8" fmla="*/ 71 w 88"/>
              <a:gd name="T9" fmla="*/ 49 h 151"/>
              <a:gd name="T10" fmla="*/ 76 w 88"/>
              <a:gd name="T11" fmla="*/ 73 h 151"/>
              <a:gd name="T12" fmla="*/ 82 w 88"/>
              <a:gd name="T13" fmla="*/ 101 h 151"/>
              <a:gd name="T14" fmla="*/ 82 w 88"/>
              <a:gd name="T15" fmla="*/ 129 h 151"/>
              <a:gd name="T16" fmla="*/ 87 w 88"/>
              <a:gd name="T17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151">
                <a:moveTo>
                  <a:pt x="0" y="0"/>
                </a:moveTo>
                <a:lnTo>
                  <a:pt x="11" y="7"/>
                </a:lnTo>
                <a:lnTo>
                  <a:pt x="32" y="17"/>
                </a:lnTo>
                <a:lnTo>
                  <a:pt x="54" y="31"/>
                </a:lnTo>
                <a:lnTo>
                  <a:pt x="71" y="49"/>
                </a:lnTo>
                <a:lnTo>
                  <a:pt x="76" y="73"/>
                </a:lnTo>
                <a:lnTo>
                  <a:pt x="82" y="101"/>
                </a:lnTo>
                <a:lnTo>
                  <a:pt x="82" y="129"/>
                </a:lnTo>
                <a:lnTo>
                  <a:pt x="87" y="15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7966" name="Rectangle 1054">
            <a:extLst>
              <a:ext uri="{FF2B5EF4-FFF2-40B4-BE49-F238E27FC236}">
                <a16:creationId xmlns:a16="http://schemas.microsoft.com/office/drawing/2014/main" id="{F3977A42-1D5F-744A-B571-976ABBDCF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19326" y="134939"/>
            <a:ext cx="8405813" cy="515206"/>
          </a:xfrm>
          <a:noFill/>
          <a:ln/>
        </p:spPr>
        <p:txBody>
          <a:bodyPr/>
          <a:lstStyle/>
          <a:p>
            <a:r>
              <a:rPr lang="it-IT" altLang="it-IT"/>
              <a:t>Spettro di un segnale campionato</a:t>
            </a:r>
          </a:p>
        </p:txBody>
      </p:sp>
      <p:sp>
        <p:nvSpPr>
          <p:cNvPr id="167967" name="AutoShape 1055">
            <a:extLst>
              <a:ext uri="{FF2B5EF4-FFF2-40B4-BE49-F238E27FC236}">
                <a16:creationId xmlns:a16="http://schemas.microsoft.com/office/drawing/2014/main" id="{702805DD-4506-FE49-A3F2-C5F5305B7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3" y="3268663"/>
            <a:ext cx="539750" cy="355600"/>
          </a:xfrm>
          <a:prstGeom prst="rightArrow">
            <a:avLst>
              <a:gd name="adj1" fmla="val 43815"/>
              <a:gd name="adj2" fmla="val 6488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659528"/>
      </p:ext>
    </p:extLst>
  </p:cSld>
  <p:clrMapOvr>
    <a:masterClrMapping/>
  </p:clrMapOvr>
</p:sld>
</file>

<file path=ppt/theme/theme1.xml><?xml version="1.0" encoding="utf-8"?>
<a:theme xmlns:a="http://schemas.openxmlformats.org/drawingml/2006/main" name="uliSpare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liSpare">
      <a:majorFont>
        <a:latin typeface="Copperplate Gothic 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Verdana" pitchFamily="34" charset="0"/>
          <a:buChar char="◊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Verdana" pitchFamily="34" charset="0"/>
          <a:buChar char="◊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uliSpa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iSpar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R&amp;SpA</Template>
  <TotalTime>964</TotalTime>
  <Words>2686</Words>
  <Application>Microsoft Macintosh PowerPoint</Application>
  <PresentationFormat>Widescreen</PresentationFormat>
  <Paragraphs>637</Paragraphs>
  <Slides>49</Slides>
  <Notes>27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4</vt:i4>
      </vt:variant>
      <vt:variant>
        <vt:lpstr>Titoli diapositive</vt:lpstr>
      </vt:variant>
      <vt:variant>
        <vt:i4>49</vt:i4>
      </vt:variant>
    </vt:vector>
  </HeadingPairs>
  <TitlesOfParts>
    <vt:vector size="63" baseType="lpstr">
      <vt:lpstr>Arial</vt:lpstr>
      <vt:lpstr>Comic Sans MS</vt:lpstr>
      <vt:lpstr>CommercialScript BT</vt:lpstr>
      <vt:lpstr>Copperplate Gothic Light</vt:lpstr>
      <vt:lpstr>Helvetica</vt:lpstr>
      <vt:lpstr>Symbol</vt:lpstr>
      <vt:lpstr>TIMES</vt:lpstr>
      <vt:lpstr>Times New Roman</vt:lpstr>
      <vt:lpstr>Verdana</vt:lpstr>
      <vt:lpstr>uliSpare</vt:lpstr>
      <vt:lpstr>Image</vt:lpstr>
      <vt:lpstr>Equation</vt:lpstr>
      <vt:lpstr>Equazione</vt:lpstr>
      <vt:lpstr>MathType Equation</vt:lpstr>
      <vt:lpstr>Sistemi di controllo a Segnali campionati</vt:lpstr>
      <vt:lpstr>Parte prima</vt:lpstr>
      <vt:lpstr>Un sistema di controllo digitale</vt:lpstr>
      <vt:lpstr>Discretizzazione</vt:lpstr>
      <vt:lpstr>Campionamento (A/D)</vt:lpstr>
      <vt:lpstr>Teorema del Campionamento</vt:lpstr>
      <vt:lpstr>Cosa accade con Fc troppo bassa</vt:lpstr>
      <vt:lpstr>Esempio di aliasing</vt:lpstr>
      <vt:lpstr>Spettro di un segnale campionato</vt:lpstr>
      <vt:lpstr>Perché non usiamo un filtro ideale?</vt:lpstr>
      <vt:lpstr>Organo di Tenuta: ZOH</vt:lpstr>
      <vt:lpstr>Approssimazione dello ZOH</vt:lpstr>
      <vt:lpstr>Risposta Armonica ZOH</vt:lpstr>
      <vt:lpstr>Risposta in Freq ZOH - 2</vt:lpstr>
      <vt:lpstr>Guadagno del campionamento</vt:lpstr>
      <vt:lpstr>Parte seconda</vt:lpstr>
      <vt:lpstr>Sistemi a segnali campionati (2)</vt:lpstr>
      <vt:lpstr>La Z-trasformata</vt:lpstr>
      <vt:lpstr>Alcune Z - Trasformate</vt:lpstr>
      <vt:lpstr>Alcune Z - Trasformate</vt:lpstr>
      <vt:lpstr> da F(s) a F(z): Metodo “esatto”</vt:lpstr>
      <vt:lpstr>Risposta a Segnali Campionati</vt:lpstr>
      <vt:lpstr>FdT a Tempo Discreto </vt:lpstr>
      <vt:lpstr>Determinazione di F(z)</vt:lpstr>
      <vt:lpstr>Con organo di tenuta</vt:lpstr>
      <vt:lpstr>Proprietà –1</vt:lpstr>
      <vt:lpstr>Proprietà –2 </vt:lpstr>
      <vt:lpstr>Proprietà –3 </vt:lpstr>
      <vt:lpstr>Equazioni alle Differenze</vt:lpstr>
      <vt:lpstr>Infatti…</vt:lpstr>
      <vt:lpstr>Soluzione dell’Eq. Alle differenze</vt:lpstr>
      <vt:lpstr>Tipiche risposte impulsive</vt:lpstr>
      <vt:lpstr>Inversione   Z - trasformata</vt:lpstr>
      <vt:lpstr>Mapping  S  Z</vt:lpstr>
      <vt:lpstr>Mapping S  Z (2)</vt:lpstr>
      <vt:lpstr>Mapping  S  Z (3)</vt:lpstr>
      <vt:lpstr>Metodi di Trasformazione Approx</vt:lpstr>
      <vt:lpstr>Altri  metodi (approx)</vt:lpstr>
      <vt:lpstr>Confronti</vt:lpstr>
      <vt:lpstr>Risposta in Frequenza</vt:lpstr>
      <vt:lpstr>Richiami</vt:lpstr>
      <vt:lpstr>Metodi di sintesi</vt:lpstr>
      <vt:lpstr>Regolatore PID discreto</vt:lpstr>
      <vt:lpstr>PID: Esempio di programma</vt:lpstr>
      <vt:lpstr>Scelta del Tc</vt:lpstr>
      <vt:lpstr>Scelta del Tc (2)</vt:lpstr>
      <vt:lpstr>Controllo dead - beat</vt:lpstr>
      <vt:lpstr>Identificazione dei parametri</vt:lpstr>
      <vt:lpstr>Identif. dei parametri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Equazioni Differenziali</dc:title>
  <dc:creator>Stefano Panzieri</dc:creator>
  <cp:lastModifiedBy>Stefano Panzieri</cp:lastModifiedBy>
  <cp:revision>121</cp:revision>
  <cp:lastPrinted>1998-03-25T13:12:00Z</cp:lastPrinted>
  <dcterms:created xsi:type="dcterms:W3CDTF">2018-03-12T14:43:51Z</dcterms:created>
  <dcterms:modified xsi:type="dcterms:W3CDTF">2020-05-28T17:00:22Z</dcterms:modified>
</cp:coreProperties>
</file>