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90" r:id="rId2"/>
    <p:sldId id="343" r:id="rId3"/>
    <p:sldId id="344" r:id="rId4"/>
    <p:sldId id="298" r:id="rId5"/>
    <p:sldId id="292" r:id="rId6"/>
    <p:sldId id="285" r:id="rId7"/>
    <p:sldId id="268" r:id="rId8"/>
    <p:sldId id="269" r:id="rId9"/>
    <p:sldId id="297" r:id="rId10"/>
  </p:sldIdLst>
  <p:sldSz cx="12192000" cy="6858000"/>
  <p:notesSz cx="6858000" cy="96567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1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62B1"/>
    <a:srgbClr val="5A73FF"/>
    <a:srgbClr val="006600"/>
    <a:srgbClr val="008000"/>
    <a:srgbClr val="99CC00"/>
    <a:srgbClr val="FFFFCC"/>
    <a:srgbClr val="FFFF99"/>
    <a:srgbClr val="CC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3" autoAdjust="0"/>
    <p:restoredTop sz="93621" autoAdjust="0"/>
  </p:normalViewPr>
  <p:slideViewPr>
    <p:cSldViewPr snapToGrid="0">
      <p:cViewPr varScale="1">
        <p:scale>
          <a:sx n="93" d="100"/>
          <a:sy n="93" d="100"/>
        </p:scale>
        <p:origin x="89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648" y="-58"/>
      </p:cViewPr>
      <p:guideLst>
        <p:guide orient="horz" pos="231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C1906-D963-455B-A403-2CB9C827A8D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A5A53CBE-85B0-4E45-8649-317D79378D02}">
      <dgm:prSet phldrT="[Testo]"/>
      <dgm:spPr/>
      <dgm:t>
        <a:bodyPr/>
        <a:lstStyle/>
        <a:p>
          <a:pPr algn="l"/>
          <a:r>
            <a:rPr lang="en-GB" dirty="0"/>
            <a:t>Alto </a:t>
          </a:r>
          <a:r>
            <a:rPr lang="en-GB" dirty="0" err="1"/>
            <a:t>guadagno</a:t>
          </a:r>
          <a:r>
            <a:rPr lang="en-GB" dirty="0"/>
            <a:t> di </a:t>
          </a:r>
          <a:r>
            <a:rPr lang="en-GB" dirty="0" err="1"/>
            <a:t>anello</a:t>
          </a:r>
          <a:endParaRPr lang="en-GB" dirty="0"/>
        </a:p>
      </dgm:t>
    </dgm:pt>
    <dgm:pt modelId="{761627B8-48D2-C64F-B9FC-02A5C005ECCC}" type="parTrans" cxnId="{E07F856A-F03D-B445-8042-0D9C12A2AEC9}">
      <dgm:prSet/>
      <dgm:spPr/>
      <dgm:t>
        <a:bodyPr/>
        <a:lstStyle/>
        <a:p>
          <a:endParaRPr lang="it-IT"/>
        </a:p>
      </dgm:t>
    </dgm:pt>
    <dgm:pt modelId="{40C55064-0ADE-2349-AF42-6875196F4CEE}" type="sibTrans" cxnId="{E07F856A-F03D-B445-8042-0D9C12A2AEC9}">
      <dgm:prSet/>
      <dgm:spPr/>
      <dgm:t>
        <a:bodyPr/>
        <a:lstStyle/>
        <a:p>
          <a:endParaRPr lang="it-IT"/>
        </a:p>
      </dgm:t>
    </dgm:pt>
    <dgm:pt modelId="{599142C6-3EE8-C24C-9F9A-94FA1886025F}">
      <dgm:prSet phldrT="[Testo]"/>
      <dgm:spPr/>
      <dgm:t>
        <a:bodyPr/>
        <a:lstStyle/>
        <a:p>
          <a:pPr algn="l"/>
          <a:r>
            <a:rPr lang="en-GB" dirty="0" err="1"/>
            <a:t>L'integratore</a:t>
          </a:r>
          <a:r>
            <a:rPr lang="en-GB" dirty="0"/>
            <a:t> come alto </a:t>
          </a:r>
          <a:r>
            <a:rPr lang="en-GB" dirty="0" err="1"/>
            <a:t>guadagno</a:t>
          </a:r>
          <a:endParaRPr lang="en-GB" dirty="0"/>
        </a:p>
      </dgm:t>
    </dgm:pt>
    <dgm:pt modelId="{982344DF-0939-DC44-90EC-ECC398391F1E}" type="parTrans" cxnId="{AB7CD3D0-269A-8045-BD8E-41E3FDD4AA15}">
      <dgm:prSet/>
      <dgm:spPr/>
      <dgm:t>
        <a:bodyPr/>
        <a:lstStyle/>
        <a:p>
          <a:endParaRPr lang="it-IT"/>
        </a:p>
      </dgm:t>
    </dgm:pt>
    <dgm:pt modelId="{72225F4C-AFA7-5F4E-B08A-57E1A0B1EA73}" type="sibTrans" cxnId="{AB7CD3D0-269A-8045-BD8E-41E3FDD4AA15}">
      <dgm:prSet/>
      <dgm:spPr/>
      <dgm:t>
        <a:bodyPr/>
        <a:lstStyle/>
        <a:p>
          <a:endParaRPr lang="it-IT"/>
        </a:p>
      </dgm:t>
    </dgm:pt>
    <dgm:pt modelId="{CEB39618-6092-6447-9EDF-F16B79B2DDD8}">
      <dgm:prSet phldrT="[Testo]"/>
      <dgm:spPr/>
      <dgm:t>
        <a:bodyPr/>
        <a:lstStyle/>
        <a:p>
          <a:pPr algn="l"/>
          <a:r>
            <a:rPr lang="en-GB" dirty="0" err="1"/>
            <a:t>L'amplificatore</a:t>
          </a:r>
          <a:r>
            <a:rPr lang="en-GB" dirty="0"/>
            <a:t> </a:t>
          </a:r>
          <a:r>
            <a:rPr lang="en-GB" dirty="0" err="1"/>
            <a:t>operazionale</a:t>
          </a:r>
          <a:endParaRPr lang="en-GB" dirty="0"/>
        </a:p>
      </dgm:t>
    </dgm:pt>
    <dgm:pt modelId="{A8AB594E-EA65-5344-8296-6E9877BF1B5E}" type="parTrans" cxnId="{6AD9B129-4275-3C41-AC89-6EFDF3537BB5}">
      <dgm:prSet/>
      <dgm:spPr/>
      <dgm:t>
        <a:bodyPr/>
        <a:lstStyle/>
        <a:p>
          <a:endParaRPr lang="it-IT"/>
        </a:p>
      </dgm:t>
    </dgm:pt>
    <dgm:pt modelId="{4BACB7BF-26D6-8246-9287-0F149A32A094}" type="sibTrans" cxnId="{6AD9B129-4275-3C41-AC89-6EFDF3537BB5}">
      <dgm:prSet/>
      <dgm:spPr/>
      <dgm:t>
        <a:bodyPr/>
        <a:lstStyle/>
        <a:p>
          <a:endParaRPr lang="it-IT"/>
        </a:p>
      </dgm:t>
    </dgm:pt>
    <dgm:pt modelId="{9B777CAB-DF9D-C849-AA81-379BC72243E1}">
      <dgm:prSet phldrT="[Testo]"/>
      <dgm:spPr/>
      <dgm:t>
        <a:bodyPr/>
        <a:lstStyle/>
        <a:p>
          <a:pPr algn="l"/>
          <a:r>
            <a:rPr lang="en-GB" dirty="0" err="1"/>
            <a:t>Linearizzazione</a:t>
          </a:r>
          <a:r>
            <a:rPr lang="en-GB" dirty="0"/>
            <a:t> </a:t>
          </a:r>
          <a:r>
            <a:rPr lang="en-GB" dirty="0" err="1"/>
            <a:t>operata</a:t>
          </a:r>
          <a:r>
            <a:rPr lang="en-GB" dirty="0"/>
            <a:t> </a:t>
          </a:r>
          <a:r>
            <a:rPr lang="en-GB" dirty="0" err="1"/>
            <a:t>dalal</a:t>
          </a:r>
          <a:r>
            <a:rPr lang="en-GB" dirty="0"/>
            <a:t> </a:t>
          </a:r>
          <a:r>
            <a:rPr lang="en-GB" dirty="0" err="1"/>
            <a:t>controreazione</a:t>
          </a:r>
          <a:endParaRPr lang="en-GB" dirty="0"/>
        </a:p>
      </dgm:t>
    </dgm:pt>
    <dgm:pt modelId="{30A7D742-6345-4745-97DA-16F69604DEB2}" type="parTrans" cxnId="{5673D2D8-2F8F-A64A-87AE-21F539244CF4}">
      <dgm:prSet/>
      <dgm:spPr/>
      <dgm:t>
        <a:bodyPr/>
        <a:lstStyle/>
        <a:p>
          <a:endParaRPr lang="it-IT"/>
        </a:p>
      </dgm:t>
    </dgm:pt>
    <dgm:pt modelId="{E8DE3CAB-6E79-A540-9047-5D1F3082DA96}" type="sibTrans" cxnId="{5673D2D8-2F8F-A64A-87AE-21F539244CF4}">
      <dgm:prSet/>
      <dgm:spPr/>
      <dgm:t>
        <a:bodyPr/>
        <a:lstStyle/>
        <a:p>
          <a:endParaRPr lang="it-IT"/>
        </a:p>
      </dgm:t>
    </dgm:pt>
    <dgm:pt modelId="{84A977FF-0ED7-40C7-B19A-F80EFBC6350B}" type="pres">
      <dgm:prSet presAssocID="{9B9C1906-D963-455B-A403-2CB9C827A8D4}" presName="Name0" presStyleCnt="0">
        <dgm:presLayoutVars>
          <dgm:chMax val="7"/>
          <dgm:chPref val="7"/>
          <dgm:dir/>
        </dgm:presLayoutVars>
      </dgm:prSet>
      <dgm:spPr/>
    </dgm:pt>
    <dgm:pt modelId="{ABCD8F0B-0FE5-4A31-A00A-A46138C36D35}" type="pres">
      <dgm:prSet presAssocID="{9B9C1906-D963-455B-A403-2CB9C827A8D4}" presName="Name1" presStyleCnt="0"/>
      <dgm:spPr/>
    </dgm:pt>
    <dgm:pt modelId="{AA6952B3-8E90-40D3-877B-942E1267DFB1}" type="pres">
      <dgm:prSet presAssocID="{9B9C1906-D963-455B-A403-2CB9C827A8D4}" presName="cycle" presStyleCnt="0"/>
      <dgm:spPr/>
    </dgm:pt>
    <dgm:pt modelId="{30D0E3BC-12D7-4486-B4DC-26B0EF3DA5E8}" type="pres">
      <dgm:prSet presAssocID="{9B9C1906-D963-455B-A403-2CB9C827A8D4}" presName="srcNode" presStyleLbl="node1" presStyleIdx="0" presStyleCnt="4"/>
      <dgm:spPr/>
    </dgm:pt>
    <dgm:pt modelId="{74E8505A-EA4B-433B-A032-55251C78DB3B}" type="pres">
      <dgm:prSet presAssocID="{9B9C1906-D963-455B-A403-2CB9C827A8D4}" presName="conn" presStyleLbl="parChTrans1D2" presStyleIdx="0" presStyleCnt="1"/>
      <dgm:spPr/>
    </dgm:pt>
    <dgm:pt modelId="{0339759A-1E1A-403D-BA55-A4C30FEEFEE6}" type="pres">
      <dgm:prSet presAssocID="{9B9C1906-D963-455B-A403-2CB9C827A8D4}" presName="extraNode" presStyleLbl="node1" presStyleIdx="0" presStyleCnt="4"/>
      <dgm:spPr/>
    </dgm:pt>
    <dgm:pt modelId="{35D41E2A-CA0F-41BC-8762-20618474EE61}" type="pres">
      <dgm:prSet presAssocID="{9B9C1906-D963-455B-A403-2CB9C827A8D4}" presName="dstNode" presStyleLbl="node1" presStyleIdx="0" presStyleCnt="4"/>
      <dgm:spPr/>
    </dgm:pt>
    <dgm:pt modelId="{698AE575-3B6B-E84E-B060-396B987AC374}" type="pres">
      <dgm:prSet presAssocID="{A5A53CBE-85B0-4E45-8649-317D79378D02}" presName="text_1" presStyleLbl="node1" presStyleIdx="0" presStyleCnt="4">
        <dgm:presLayoutVars>
          <dgm:bulletEnabled val="1"/>
        </dgm:presLayoutVars>
      </dgm:prSet>
      <dgm:spPr/>
    </dgm:pt>
    <dgm:pt modelId="{98152A3F-976F-2942-8938-1C3CBF373C01}" type="pres">
      <dgm:prSet presAssocID="{A5A53CBE-85B0-4E45-8649-317D79378D02}" presName="accent_1" presStyleCnt="0"/>
      <dgm:spPr/>
    </dgm:pt>
    <dgm:pt modelId="{967D4FD0-C4E8-AC42-A482-D355D744B4D4}" type="pres">
      <dgm:prSet presAssocID="{A5A53CBE-85B0-4E45-8649-317D79378D02}" presName="accentRepeatNode" presStyleLbl="solidFgAcc1" presStyleIdx="0" presStyleCnt="4"/>
      <dgm:spPr/>
    </dgm:pt>
    <dgm:pt modelId="{FBE262AE-A4C1-C541-96C0-FBF47FDACC7F}" type="pres">
      <dgm:prSet presAssocID="{599142C6-3EE8-C24C-9F9A-94FA1886025F}" presName="text_2" presStyleLbl="node1" presStyleIdx="1" presStyleCnt="4">
        <dgm:presLayoutVars>
          <dgm:bulletEnabled val="1"/>
        </dgm:presLayoutVars>
      </dgm:prSet>
      <dgm:spPr/>
    </dgm:pt>
    <dgm:pt modelId="{41CF482E-3479-5240-90DE-3E43D6058222}" type="pres">
      <dgm:prSet presAssocID="{599142C6-3EE8-C24C-9F9A-94FA1886025F}" presName="accent_2" presStyleCnt="0"/>
      <dgm:spPr/>
    </dgm:pt>
    <dgm:pt modelId="{844A8C77-EF80-1440-A41D-5D89752EC380}" type="pres">
      <dgm:prSet presAssocID="{599142C6-3EE8-C24C-9F9A-94FA1886025F}" presName="accentRepeatNode" presStyleLbl="solidFgAcc1" presStyleIdx="1" presStyleCnt="4"/>
      <dgm:spPr/>
    </dgm:pt>
    <dgm:pt modelId="{A730D4A5-7867-DD4E-87D7-0A3C8A4B97E5}" type="pres">
      <dgm:prSet presAssocID="{CEB39618-6092-6447-9EDF-F16B79B2DDD8}" presName="text_3" presStyleLbl="node1" presStyleIdx="2" presStyleCnt="4">
        <dgm:presLayoutVars>
          <dgm:bulletEnabled val="1"/>
        </dgm:presLayoutVars>
      </dgm:prSet>
      <dgm:spPr/>
    </dgm:pt>
    <dgm:pt modelId="{DA007C81-7F50-6448-BF7A-CEA9159D4C21}" type="pres">
      <dgm:prSet presAssocID="{CEB39618-6092-6447-9EDF-F16B79B2DDD8}" presName="accent_3" presStyleCnt="0"/>
      <dgm:spPr/>
    </dgm:pt>
    <dgm:pt modelId="{CF60314C-5E11-014C-ADF7-79A5A4E07603}" type="pres">
      <dgm:prSet presAssocID="{CEB39618-6092-6447-9EDF-F16B79B2DDD8}" presName="accentRepeatNode" presStyleLbl="solidFgAcc1" presStyleIdx="2" presStyleCnt="4"/>
      <dgm:spPr/>
    </dgm:pt>
    <dgm:pt modelId="{30054642-50AF-C944-81BA-A571E5A6B003}" type="pres">
      <dgm:prSet presAssocID="{9B777CAB-DF9D-C849-AA81-379BC72243E1}" presName="text_4" presStyleLbl="node1" presStyleIdx="3" presStyleCnt="4">
        <dgm:presLayoutVars>
          <dgm:bulletEnabled val="1"/>
        </dgm:presLayoutVars>
      </dgm:prSet>
      <dgm:spPr/>
    </dgm:pt>
    <dgm:pt modelId="{4920A586-B8C5-644C-A97A-03EAEC827E24}" type="pres">
      <dgm:prSet presAssocID="{9B777CAB-DF9D-C849-AA81-379BC72243E1}" presName="accent_4" presStyleCnt="0"/>
      <dgm:spPr/>
    </dgm:pt>
    <dgm:pt modelId="{77482C23-152B-E149-A357-6025FCAC88B6}" type="pres">
      <dgm:prSet presAssocID="{9B777CAB-DF9D-C849-AA81-379BC72243E1}" presName="accentRepeatNode" presStyleLbl="solidFgAcc1" presStyleIdx="3" presStyleCnt="4"/>
      <dgm:spPr/>
    </dgm:pt>
  </dgm:ptLst>
  <dgm:cxnLst>
    <dgm:cxn modelId="{6AD9B129-4275-3C41-AC89-6EFDF3537BB5}" srcId="{9B9C1906-D963-455B-A403-2CB9C827A8D4}" destId="{CEB39618-6092-6447-9EDF-F16B79B2DDD8}" srcOrd="2" destOrd="0" parTransId="{A8AB594E-EA65-5344-8296-6E9877BF1B5E}" sibTransId="{4BACB7BF-26D6-8246-9287-0F149A32A094}"/>
    <dgm:cxn modelId="{C98F3440-E50C-9A4C-A1B8-3F282C81C56B}" type="presOf" srcId="{40C55064-0ADE-2349-AF42-6875196F4CEE}" destId="{74E8505A-EA4B-433B-A032-55251C78DB3B}" srcOrd="0" destOrd="0" presId="urn:microsoft.com/office/officeart/2008/layout/VerticalCurvedList"/>
    <dgm:cxn modelId="{83776E58-A6AA-F64A-9109-063B4B789AE9}" type="presOf" srcId="{CEB39618-6092-6447-9EDF-F16B79B2DDD8}" destId="{A730D4A5-7867-DD4E-87D7-0A3C8A4B97E5}" srcOrd="0" destOrd="0" presId="urn:microsoft.com/office/officeart/2008/layout/VerticalCurvedList"/>
    <dgm:cxn modelId="{87C04960-334F-2C4D-BD4F-683F56AF720F}" type="presOf" srcId="{9B777CAB-DF9D-C849-AA81-379BC72243E1}" destId="{30054642-50AF-C944-81BA-A571E5A6B003}" srcOrd="0" destOrd="0" presId="urn:microsoft.com/office/officeart/2008/layout/VerticalCurvedList"/>
    <dgm:cxn modelId="{E07F856A-F03D-B445-8042-0D9C12A2AEC9}" srcId="{9B9C1906-D963-455B-A403-2CB9C827A8D4}" destId="{A5A53CBE-85B0-4E45-8649-317D79378D02}" srcOrd="0" destOrd="0" parTransId="{761627B8-48D2-C64F-B9FC-02A5C005ECCC}" sibTransId="{40C55064-0ADE-2349-AF42-6875196F4CEE}"/>
    <dgm:cxn modelId="{F72E79AC-EEF9-3D48-A46B-2831C0A53904}" type="presOf" srcId="{A5A53CBE-85B0-4E45-8649-317D79378D02}" destId="{698AE575-3B6B-E84E-B060-396B987AC374}" srcOrd="0" destOrd="0" presId="urn:microsoft.com/office/officeart/2008/layout/VerticalCurvedList"/>
    <dgm:cxn modelId="{F5F7D0B5-8A68-2D48-BB99-53398D38EECC}" type="presOf" srcId="{599142C6-3EE8-C24C-9F9A-94FA1886025F}" destId="{FBE262AE-A4C1-C541-96C0-FBF47FDACC7F}" srcOrd="0" destOrd="0" presId="urn:microsoft.com/office/officeart/2008/layout/VerticalCurvedList"/>
    <dgm:cxn modelId="{AB7CD3D0-269A-8045-BD8E-41E3FDD4AA15}" srcId="{9B9C1906-D963-455B-A403-2CB9C827A8D4}" destId="{599142C6-3EE8-C24C-9F9A-94FA1886025F}" srcOrd="1" destOrd="0" parTransId="{982344DF-0939-DC44-90EC-ECC398391F1E}" sibTransId="{72225F4C-AFA7-5F4E-B08A-57E1A0B1EA73}"/>
    <dgm:cxn modelId="{5673D2D8-2F8F-A64A-87AE-21F539244CF4}" srcId="{9B9C1906-D963-455B-A403-2CB9C827A8D4}" destId="{9B777CAB-DF9D-C849-AA81-379BC72243E1}" srcOrd="3" destOrd="0" parTransId="{30A7D742-6345-4745-97DA-16F69604DEB2}" sibTransId="{E8DE3CAB-6E79-A540-9047-5D1F3082DA96}"/>
    <dgm:cxn modelId="{8872FAEA-B76C-4243-9298-B44A57E3DE0B}" type="presOf" srcId="{9B9C1906-D963-455B-A403-2CB9C827A8D4}" destId="{84A977FF-0ED7-40C7-B19A-F80EFBC6350B}" srcOrd="0" destOrd="0" presId="urn:microsoft.com/office/officeart/2008/layout/VerticalCurvedList"/>
    <dgm:cxn modelId="{9BB7DEFE-57AE-434A-8A8B-ED1B2B3D7E61}" type="presParOf" srcId="{84A977FF-0ED7-40C7-B19A-F80EFBC6350B}" destId="{ABCD8F0B-0FE5-4A31-A00A-A46138C36D35}" srcOrd="0" destOrd="0" presId="urn:microsoft.com/office/officeart/2008/layout/VerticalCurvedList"/>
    <dgm:cxn modelId="{FA7A85E2-EC01-44B3-B056-A8219D799F64}" type="presParOf" srcId="{ABCD8F0B-0FE5-4A31-A00A-A46138C36D35}" destId="{AA6952B3-8E90-40D3-877B-942E1267DFB1}" srcOrd="0" destOrd="0" presId="urn:microsoft.com/office/officeart/2008/layout/VerticalCurvedList"/>
    <dgm:cxn modelId="{879F90AF-B58C-4756-81EE-4CD90A467C36}" type="presParOf" srcId="{AA6952B3-8E90-40D3-877B-942E1267DFB1}" destId="{30D0E3BC-12D7-4486-B4DC-26B0EF3DA5E8}" srcOrd="0" destOrd="0" presId="urn:microsoft.com/office/officeart/2008/layout/VerticalCurvedList"/>
    <dgm:cxn modelId="{65062783-0B79-45B0-A49B-914B94A9EC7B}" type="presParOf" srcId="{AA6952B3-8E90-40D3-877B-942E1267DFB1}" destId="{74E8505A-EA4B-433B-A032-55251C78DB3B}" srcOrd="1" destOrd="0" presId="urn:microsoft.com/office/officeart/2008/layout/VerticalCurvedList"/>
    <dgm:cxn modelId="{AD477454-9D1A-45E0-B39F-E071D043F1E9}" type="presParOf" srcId="{AA6952B3-8E90-40D3-877B-942E1267DFB1}" destId="{0339759A-1E1A-403D-BA55-A4C30FEEFEE6}" srcOrd="2" destOrd="0" presId="urn:microsoft.com/office/officeart/2008/layout/VerticalCurvedList"/>
    <dgm:cxn modelId="{0785901C-E15D-4DDA-8DEA-D229A7ECD144}" type="presParOf" srcId="{AA6952B3-8E90-40D3-877B-942E1267DFB1}" destId="{35D41E2A-CA0F-41BC-8762-20618474EE61}" srcOrd="3" destOrd="0" presId="urn:microsoft.com/office/officeart/2008/layout/VerticalCurvedList"/>
    <dgm:cxn modelId="{15E7B4E9-BF8E-8341-9D68-C42F6F792218}" type="presParOf" srcId="{ABCD8F0B-0FE5-4A31-A00A-A46138C36D35}" destId="{698AE575-3B6B-E84E-B060-396B987AC374}" srcOrd="1" destOrd="0" presId="urn:microsoft.com/office/officeart/2008/layout/VerticalCurvedList"/>
    <dgm:cxn modelId="{7C91F894-E3E0-9A47-B7E3-263AFBA6D5D4}" type="presParOf" srcId="{ABCD8F0B-0FE5-4A31-A00A-A46138C36D35}" destId="{98152A3F-976F-2942-8938-1C3CBF373C01}" srcOrd="2" destOrd="0" presId="urn:microsoft.com/office/officeart/2008/layout/VerticalCurvedList"/>
    <dgm:cxn modelId="{63455672-5B79-C443-AF1F-517AB01B4ABD}" type="presParOf" srcId="{98152A3F-976F-2942-8938-1C3CBF373C01}" destId="{967D4FD0-C4E8-AC42-A482-D355D744B4D4}" srcOrd="0" destOrd="0" presId="urn:microsoft.com/office/officeart/2008/layout/VerticalCurvedList"/>
    <dgm:cxn modelId="{8B141EAF-6BC4-2246-B500-510DB48FE62C}" type="presParOf" srcId="{ABCD8F0B-0FE5-4A31-A00A-A46138C36D35}" destId="{FBE262AE-A4C1-C541-96C0-FBF47FDACC7F}" srcOrd="3" destOrd="0" presId="urn:microsoft.com/office/officeart/2008/layout/VerticalCurvedList"/>
    <dgm:cxn modelId="{A84F5CF8-5F29-B140-8E19-6230A67BD174}" type="presParOf" srcId="{ABCD8F0B-0FE5-4A31-A00A-A46138C36D35}" destId="{41CF482E-3479-5240-90DE-3E43D6058222}" srcOrd="4" destOrd="0" presId="urn:microsoft.com/office/officeart/2008/layout/VerticalCurvedList"/>
    <dgm:cxn modelId="{150BFC80-C32D-394F-A908-221CE947E57C}" type="presParOf" srcId="{41CF482E-3479-5240-90DE-3E43D6058222}" destId="{844A8C77-EF80-1440-A41D-5D89752EC380}" srcOrd="0" destOrd="0" presId="urn:microsoft.com/office/officeart/2008/layout/VerticalCurvedList"/>
    <dgm:cxn modelId="{8BE77489-E343-4540-BCCB-5CA0199A9793}" type="presParOf" srcId="{ABCD8F0B-0FE5-4A31-A00A-A46138C36D35}" destId="{A730D4A5-7867-DD4E-87D7-0A3C8A4B97E5}" srcOrd="5" destOrd="0" presId="urn:microsoft.com/office/officeart/2008/layout/VerticalCurvedList"/>
    <dgm:cxn modelId="{17A6BF0C-5114-9446-A9C5-5CBC19D0BB28}" type="presParOf" srcId="{ABCD8F0B-0FE5-4A31-A00A-A46138C36D35}" destId="{DA007C81-7F50-6448-BF7A-CEA9159D4C21}" srcOrd="6" destOrd="0" presId="urn:microsoft.com/office/officeart/2008/layout/VerticalCurvedList"/>
    <dgm:cxn modelId="{F408B7B9-FC5D-C147-B762-64A70F3E5497}" type="presParOf" srcId="{DA007C81-7F50-6448-BF7A-CEA9159D4C21}" destId="{CF60314C-5E11-014C-ADF7-79A5A4E07603}" srcOrd="0" destOrd="0" presId="urn:microsoft.com/office/officeart/2008/layout/VerticalCurvedList"/>
    <dgm:cxn modelId="{9FF92997-9413-714C-BA76-69F83FAE8295}" type="presParOf" srcId="{ABCD8F0B-0FE5-4A31-A00A-A46138C36D35}" destId="{30054642-50AF-C944-81BA-A571E5A6B003}" srcOrd="7" destOrd="0" presId="urn:microsoft.com/office/officeart/2008/layout/VerticalCurvedList"/>
    <dgm:cxn modelId="{1E325F0C-A909-EA47-82CB-D5387673E8AD}" type="presParOf" srcId="{ABCD8F0B-0FE5-4A31-A00A-A46138C36D35}" destId="{4920A586-B8C5-644C-A97A-03EAEC827E24}" srcOrd="8" destOrd="0" presId="urn:microsoft.com/office/officeart/2008/layout/VerticalCurvedList"/>
    <dgm:cxn modelId="{23F53E19-930A-9040-8E7F-AA28B6ED0E90}" type="presParOf" srcId="{4920A586-B8C5-644C-A97A-03EAEC827E24}" destId="{77482C23-152B-E149-A357-6025FCAC88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8505A-EA4B-433B-A032-55251C78DB3B}">
      <dsp:nvSpPr>
        <dsp:cNvPr id="0" name=""/>
        <dsp:cNvSpPr/>
      </dsp:nvSpPr>
      <dsp:spPr>
        <a:xfrm>
          <a:off x="-5147747" y="-788541"/>
          <a:ext cx="6130229" cy="6130229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AE575-3B6B-E84E-B060-396B987AC374}">
      <dsp:nvSpPr>
        <dsp:cNvPr id="0" name=""/>
        <dsp:cNvSpPr/>
      </dsp:nvSpPr>
      <dsp:spPr>
        <a:xfrm>
          <a:off x="514426" y="350045"/>
          <a:ext cx="8167591" cy="7004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98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Alto </a:t>
          </a:r>
          <a:r>
            <a:rPr lang="en-GB" sz="2600" kern="1200" dirty="0" err="1"/>
            <a:t>guadagno</a:t>
          </a:r>
          <a:r>
            <a:rPr lang="en-GB" sz="2600" kern="1200" dirty="0"/>
            <a:t> di </a:t>
          </a:r>
          <a:r>
            <a:rPr lang="en-GB" sz="2600" kern="1200" dirty="0" err="1"/>
            <a:t>anello</a:t>
          </a:r>
          <a:endParaRPr lang="en-GB" sz="2600" kern="1200" dirty="0"/>
        </a:p>
      </dsp:txBody>
      <dsp:txXfrm>
        <a:off x="514426" y="350045"/>
        <a:ext cx="8167591" cy="700456"/>
      </dsp:txXfrm>
    </dsp:sp>
    <dsp:sp modelId="{967D4FD0-C4E8-AC42-A482-D355D744B4D4}">
      <dsp:nvSpPr>
        <dsp:cNvPr id="0" name=""/>
        <dsp:cNvSpPr/>
      </dsp:nvSpPr>
      <dsp:spPr>
        <a:xfrm>
          <a:off x="76641" y="262488"/>
          <a:ext cx="875570" cy="875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262AE-A4C1-C541-96C0-FBF47FDACC7F}">
      <dsp:nvSpPr>
        <dsp:cNvPr id="0" name=""/>
        <dsp:cNvSpPr/>
      </dsp:nvSpPr>
      <dsp:spPr>
        <a:xfrm>
          <a:off x="916014" y="1400912"/>
          <a:ext cx="7766004" cy="700456"/>
        </a:xfrm>
        <a:prstGeom prst="rect">
          <a:avLst/>
        </a:prstGeom>
        <a:solidFill>
          <a:schemeClr val="accent2">
            <a:hueOff val="-3022401"/>
            <a:satOff val="1745"/>
            <a:lumOff val="-32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98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/>
            <a:t>L'integratore</a:t>
          </a:r>
          <a:r>
            <a:rPr lang="en-GB" sz="2600" kern="1200" dirty="0"/>
            <a:t> come alto </a:t>
          </a:r>
          <a:r>
            <a:rPr lang="en-GB" sz="2600" kern="1200" dirty="0" err="1"/>
            <a:t>guadagno</a:t>
          </a:r>
          <a:endParaRPr lang="en-GB" sz="2600" kern="1200" dirty="0"/>
        </a:p>
      </dsp:txBody>
      <dsp:txXfrm>
        <a:off x="916014" y="1400912"/>
        <a:ext cx="7766004" cy="700456"/>
      </dsp:txXfrm>
    </dsp:sp>
    <dsp:sp modelId="{844A8C77-EF80-1440-A41D-5D89752EC380}">
      <dsp:nvSpPr>
        <dsp:cNvPr id="0" name=""/>
        <dsp:cNvSpPr/>
      </dsp:nvSpPr>
      <dsp:spPr>
        <a:xfrm>
          <a:off x="478229" y="1313355"/>
          <a:ext cx="875570" cy="875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022401"/>
              <a:satOff val="1745"/>
              <a:lumOff val="-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0D4A5-7867-DD4E-87D7-0A3C8A4B97E5}">
      <dsp:nvSpPr>
        <dsp:cNvPr id="0" name=""/>
        <dsp:cNvSpPr/>
      </dsp:nvSpPr>
      <dsp:spPr>
        <a:xfrm>
          <a:off x="916014" y="2451778"/>
          <a:ext cx="7766004" cy="700456"/>
        </a:xfrm>
        <a:prstGeom prst="rect">
          <a:avLst/>
        </a:prstGeom>
        <a:solidFill>
          <a:schemeClr val="accent2">
            <a:hueOff val="-6044802"/>
            <a:satOff val="3491"/>
            <a:lumOff val="-6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98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/>
            <a:t>L'amplificatore</a:t>
          </a:r>
          <a:r>
            <a:rPr lang="en-GB" sz="2600" kern="1200" dirty="0"/>
            <a:t> </a:t>
          </a:r>
          <a:r>
            <a:rPr lang="en-GB" sz="2600" kern="1200" dirty="0" err="1"/>
            <a:t>operazionale</a:t>
          </a:r>
          <a:endParaRPr lang="en-GB" sz="2600" kern="1200" dirty="0"/>
        </a:p>
      </dsp:txBody>
      <dsp:txXfrm>
        <a:off x="916014" y="2451778"/>
        <a:ext cx="7766004" cy="700456"/>
      </dsp:txXfrm>
    </dsp:sp>
    <dsp:sp modelId="{CF60314C-5E11-014C-ADF7-79A5A4E07603}">
      <dsp:nvSpPr>
        <dsp:cNvPr id="0" name=""/>
        <dsp:cNvSpPr/>
      </dsp:nvSpPr>
      <dsp:spPr>
        <a:xfrm>
          <a:off x="478229" y="2364221"/>
          <a:ext cx="875570" cy="875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044802"/>
              <a:satOff val="3491"/>
              <a:lumOff val="-6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54642-50AF-C944-81BA-A571E5A6B003}">
      <dsp:nvSpPr>
        <dsp:cNvPr id="0" name=""/>
        <dsp:cNvSpPr/>
      </dsp:nvSpPr>
      <dsp:spPr>
        <a:xfrm>
          <a:off x="514426" y="3502644"/>
          <a:ext cx="8167591" cy="700456"/>
        </a:xfrm>
        <a:prstGeom prst="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98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/>
            <a:t>Linearizzazione</a:t>
          </a:r>
          <a:r>
            <a:rPr lang="en-GB" sz="2600" kern="1200" dirty="0"/>
            <a:t> </a:t>
          </a:r>
          <a:r>
            <a:rPr lang="en-GB" sz="2600" kern="1200" dirty="0" err="1"/>
            <a:t>operata</a:t>
          </a:r>
          <a:r>
            <a:rPr lang="en-GB" sz="2600" kern="1200" dirty="0"/>
            <a:t> </a:t>
          </a:r>
          <a:r>
            <a:rPr lang="en-GB" sz="2600" kern="1200" dirty="0" err="1"/>
            <a:t>dalal</a:t>
          </a:r>
          <a:r>
            <a:rPr lang="en-GB" sz="2600" kern="1200" dirty="0"/>
            <a:t> </a:t>
          </a:r>
          <a:r>
            <a:rPr lang="en-GB" sz="2600" kern="1200" dirty="0" err="1"/>
            <a:t>controreazione</a:t>
          </a:r>
          <a:endParaRPr lang="en-GB" sz="2600" kern="1200" dirty="0"/>
        </a:p>
      </dsp:txBody>
      <dsp:txXfrm>
        <a:off x="514426" y="3502644"/>
        <a:ext cx="8167591" cy="700456"/>
      </dsp:txXfrm>
    </dsp:sp>
    <dsp:sp modelId="{77482C23-152B-E149-A357-6025FCAC88B6}">
      <dsp:nvSpPr>
        <dsp:cNvPr id="0" name=""/>
        <dsp:cNvSpPr/>
      </dsp:nvSpPr>
      <dsp:spPr>
        <a:xfrm>
          <a:off x="76641" y="3415087"/>
          <a:ext cx="875570" cy="875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88" y="76200"/>
            <a:ext cx="29527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76200"/>
            <a:ext cx="29638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6988" y="801688"/>
            <a:ext cx="6924676" cy="389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2325" y="4775200"/>
            <a:ext cx="521335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0638" y="9101138"/>
            <a:ext cx="2974976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01138"/>
            <a:ext cx="29289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1027C7-758A-4B4C-8D16-4346B43339F8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1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egnaposto immagine diapositiva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988" y="801688"/>
            <a:ext cx="6924676" cy="3895725"/>
          </a:xfrm>
          <a:ln/>
        </p:spPr>
      </p:sp>
      <p:sp>
        <p:nvSpPr>
          <p:cNvPr id="6146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t-IT" altLang="en-US">
              <a:latin typeface="Times New Roman" charset="0"/>
            </a:endParaRPr>
          </a:p>
        </p:txBody>
      </p:sp>
      <p:sp>
        <p:nvSpPr>
          <p:cNvPr id="6147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68D66BE-A4A3-FA4B-B4FC-4EA3DA541421}" type="slidenum">
              <a:rPr lang="en-US" altLang="en-US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099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Fondamenti di Automatica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4" name="Object 21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5" name="Image" r:id="rId3" imgW="9752381" imgH="1015515" progId="Photoshop.Image.7">
                  <p:embed/>
                </p:oleObj>
              </mc:Choice>
              <mc:Fallback>
                <p:oleObj name="Image" r:id="rId3" imgW="9752381" imgH="101551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3A4D893E-8580-A049-9F5E-11FCECA470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96020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Controllo ad alto guadagno - </a:t>
            </a:r>
            <a:fld id="{16BC5AAD-2C94-DC44-9012-B8598B763F2D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161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8115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530462" y="414339"/>
            <a:ext cx="1100622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414339"/>
            <a:ext cx="80645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8978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729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44026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9634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597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226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263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39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689318"/>
            <a:ext cx="4011084" cy="7457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363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984733"/>
            <a:ext cx="7315200" cy="3826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61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9068" y="414339"/>
            <a:ext cx="10632017" cy="51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t-IT" altLang="en-US"/>
              <a:t>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>
                <a:solidFill>
                  <a:schemeClr val="bg1"/>
                </a:solidFill>
              </a:rPr>
              <a:t>Robotica Autonoma &amp; Fusione Sensoriale</a:t>
            </a:r>
            <a:endParaRPr lang="en-GB" altLang="en-US" sz="1200">
              <a:solidFill>
                <a:schemeClr val="bg1"/>
              </a:solidFill>
            </a:endParaRPr>
          </a:p>
        </p:txBody>
      </p:sp>
      <p:sp>
        <p:nvSpPr>
          <p:cNvPr id="1031" name="Rectangle 18"/>
          <p:cNvSpPr>
            <a:spLocks noChangeArrowheads="1"/>
          </p:cNvSpPr>
          <p:nvPr userDrawn="1"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2" name="Rectangle 19"/>
          <p:cNvSpPr>
            <a:spLocks noChangeArrowheads="1"/>
          </p:cNvSpPr>
          <p:nvPr userDrawn="1"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34" name="Group 21"/>
          <p:cNvGrpSpPr>
            <a:grpSpLocks/>
          </p:cNvGrpSpPr>
          <p:nvPr userDrawn="1"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037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038" name="Rectangle 23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graphicFrame>
        <p:nvGraphicFramePr>
          <p:cNvPr id="1035" name="Object 24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Image" r:id="rId14" imgW="9752381" imgH="1015515" progId="Photoshop.Image.7">
                  <p:embed/>
                </p:oleObj>
              </mc:Choice>
              <mc:Fallback>
                <p:oleObj name="Image" r:id="rId14" imgW="9752381" imgH="1015515" progId="Photoshop.Image.7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Text Box 7"/>
          <p:cNvSpPr txBox="1">
            <a:spLocks noChangeArrowheads="1"/>
          </p:cNvSpPr>
          <p:nvPr/>
        </p:nvSpPr>
        <p:spPr bwMode="auto">
          <a:xfrm>
            <a:off x="3296020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Controllo ad alto guadagno - </a:t>
            </a:r>
            <a:fld id="{16BC5AAD-2C94-DC44-9012-B8598B763F2D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+mj-lt"/>
          <a:ea typeface="+mj-ea"/>
          <a:cs typeface="+mj-cs"/>
        </a:defRPr>
      </a:lvl1pPr>
      <a:lvl2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2pPr>
      <a:lvl3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3pPr>
      <a:lvl4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4pPr>
      <a:lvl5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5pPr>
      <a:lvl6pPr marL="4572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6pPr>
      <a:lvl7pPr marL="9144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7pPr>
      <a:lvl8pPr marL="13716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8pPr>
      <a:lvl9pPr marL="18288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>
          <a:solidFill>
            <a:srgbClr val="B82C00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6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image" Target="../media/image5.png"/><Relationship Id="rId10" Type="http://schemas.openxmlformats.org/officeDocument/2006/relationships/image" Target="../media/image8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5.png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5.png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65037" y="5264514"/>
            <a:ext cx="7717162" cy="515206"/>
          </a:xfrm>
        </p:spPr>
        <p:txBody>
          <a:bodyPr/>
          <a:lstStyle/>
          <a:p>
            <a:pPr algn="ctr"/>
            <a:r>
              <a:rPr lang="it-IT" altLang="en-US" dirty="0"/>
              <a:t>Controllo ad alto guadagno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0975B4E-CCA7-A14A-A415-30429B8E9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413" y="783771"/>
            <a:ext cx="6386301" cy="4072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4A7A3A9-C874-4866-A7FE-421AF8B0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301" y="414338"/>
            <a:ext cx="7974013" cy="515206"/>
          </a:xfrm>
        </p:spPr>
        <p:txBody>
          <a:bodyPr/>
          <a:lstStyle/>
          <a:p>
            <a:r>
              <a:rPr lang="it-IT" dirty="0"/>
              <a:t>Indice</a:t>
            </a:r>
            <a:endParaRPr lang="en-GB" dirty="0"/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D2387444-623C-4E09-97B8-7B16AFA27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553804"/>
              </p:ext>
            </p:extLst>
          </p:nvPr>
        </p:nvGraphicFramePr>
        <p:xfrm>
          <a:off x="2532669" y="1404595"/>
          <a:ext cx="8744931" cy="4553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05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0">
            <a:extLst>
              <a:ext uri="{FF2B5EF4-FFF2-40B4-BE49-F238E27FC236}">
                <a16:creationId xmlns:a16="http://schemas.microsoft.com/office/drawing/2014/main" id="{BEFB3CD8-4036-514D-857E-F275E9EEC2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6676" y="914400"/>
          <a:ext cx="8264525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Equation" r:id="rId3" imgW="92163900" imgH="41833800" progId="Equation.DSMT4">
                  <p:embed/>
                </p:oleObj>
              </mc:Choice>
              <mc:Fallback>
                <p:oleObj name="Equation" r:id="rId3" imgW="92163900" imgH="41833800" progId="Equation.DSMT4">
                  <p:embed/>
                  <p:pic>
                    <p:nvPicPr>
                      <p:cNvPr id="4098" name="Object 20">
                        <a:extLst>
                          <a:ext uri="{FF2B5EF4-FFF2-40B4-BE49-F238E27FC236}">
                            <a16:creationId xmlns:a16="http://schemas.microsoft.com/office/drawing/2014/main" id="{BEFB3CD8-4036-514D-857E-F275E9EEC2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6" y="914400"/>
                        <a:ext cx="8264525" cy="3752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4">
            <a:extLst>
              <a:ext uri="{FF2B5EF4-FFF2-40B4-BE49-F238E27FC236}">
                <a16:creationId xmlns:a16="http://schemas.microsoft.com/office/drawing/2014/main" id="{11FFC404-C02E-3040-A3AF-10721BC5F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Controllo ad Alto Guadagno di Anello</a:t>
            </a:r>
          </a:p>
        </p:txBody>
      </p:sp>
      <p:grpSp>
        <p:nvGrpSpPr>
          <p:cNvPr id="4100" name="Group 5">
            <a:extLst>
              <a:ext uri="{FF2B5EF4-FFF2-40B4-BE49-F238E27FC236}">
                <a16:creationId xmlns:a16="http://schemas.microsoft.com/office/drawing/2014/main" id="{7C79149E-7D29-E647-ACF0-00DE0A0240FF}"/>
              </a:ext>
            </a:extLst>
          </p:cNvPr>
          <p:cNvGrpSpPr>
            <a:grpSpLocks/>
          </p:cNvGrpSpPr>
          <p:nvPr/>
        </p:nvGrpSpPr>
        <p:grpSpPr bwMode="auto">
          <a:xfrm>
            <a:off x="6672264" y="765176"/>
            <a:ext cx="3671887" cy="1660525"/>
            <a:chOff x="398" y="482"/>
            <a:chExt cx="2313" cy="1046"/>
          </a:xfrm>
        </p:grpSpPr>
        <p:sp>
          <p:nvSpPr>
            <p:cNvPr id="4102" name="Text Box 6" descr="Diagonali larghe verso l'alto">
              <a:extLst>
                <a:ext uri="{FF2B5EF4-FFF2-40B4-BE49-F238E27FC236}">
                  <a16:creationId xmlns:a16="http://schemas.microsoft.com/office/drawing/2014/main" id="{902D6E68-9969-D243-9E25-A9E164D42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" y="634"/>
              <a:ext cx="681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G(s)</a:t>
              </a:r>
            </a:p>
          </p:txBody>
        </p:sp>
        <p:sp>
          <p:nvSpPr>
            <p:cNvPr id="4103" name="Text Box 7" descr="Diagonali larghe verso l'alto">
              <a:extLst>
                <a:ext uri="{FF2B5EF4-FFF2-40B4-BE49-F238E27FC236}">
                  <a16:creationId xmlns:a16="http://schemas.microsoft.com/office/drawing/2014/main" id="{E1A64834-CEAA-E94F-975C-A1A6EC35C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" y="1237"/>
              <a:ext cx="681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h</a:t>
              </a:r>
            </a:p>
          </p:txBody>
        </p:sp>
        <p:sp>
          <p:nvSpPr>
            <p:cNvPr id="4104" name="Oval 8" descr="Diagonali larghe verso l'alto">
              <a:extLst>
                <a:ext uri="{FF2B5EF4-FFF2-40B4-BE49-F238E27FC236}">
                  <a16:creationId xmlns:a16="http://schemas.microsoft.com/office/drawing/2014/main" id="{11633B73-E5B6-A14D-832F-302AE4E29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634"/>
              <a:ext cx="317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4105" name="Line 9">
              <a:extLst>
                <a:ext uri="{FF2B5EF4-FFF2-40B4-BE49-F238E27FC236}">
                  <a16:creationId xmlns:a16="http://schemas.microsoft.com/office/drawing/2014/main" id="{423A91A9-5B25-1C46-8054-A8A38D50F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8" y="770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06" name="Line 10">
              <a:extLst>
                <a:ext uri="{FF2B5EF4-FFF2-40B4-BE49-F238E27FC236}">
                  <a16:creationId xmlns:a16="http://schemas.microsoft.com/office/drawing/2014/main" id="{678F4F1D-9B2E-4E4B-9406-B4FA32A64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770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07" name="Line 11">
              <a:extLst>
                <a:ext uri="{FF2B5EF4-FFF2-40B4-BE49-F238E27FC236}">
                  <a16:creationId xmlns:a16="http://schemas.microsoft.com/office/drawing/2014/main" id="{B1A6A389-55A1-AA42-BCDC-87E7F54C8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8" y="770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08" name="Line 12">
              <a:extLst>
                <a:ext uri="{FF2B5EF4-FFF2-40B4-BE49-F238E27FC236}">
                  <a16:creationId xmlns:a16="http://schemas.microsoft.com/office/drawing/2014/main" id="{3EB9A623-4347-B840-9A83-C8122B09DB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6" y="136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09" name="Line 13">
              <a:extLst>
                <a:ext uri="{FF2B5EF4-FFF2-40B4-BE49-F238E27FC236}">
                  <a16:creationId xmlns:a16="http://schemas.microsoft.com/office/drawing/2014/main" id="{212B1F61-3784-3749-8662-5205A01D07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2" y="1360"/>
              <a:ext cx="4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10" name="Line 14">
              <a:extLst>
                <a:ext uri="{FF2B5EF4-FFF2-40B4-BE49-F238E27FC236}">
                  <a16:creationId xmlns:a16="http://schemas.microsoft.com/office/drawing/2014/main" id="{49BBF09D-4295-9640-9FBE-24B4E1DEE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" y="952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11" name="Line 15">
              <a:extLst>
                <a:ext uri="{FF2B5EF4-FFF2-40B4-BE49-F238E27FC236}">
                  <a16:creationId xmlns:a16="http://schemas.microsoft.com/office/drawing/2014/main" id="{B16CE974-2869-9A45-8B8C-041F7B631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" y="770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12" name="Text Box 16" descr="Diagonali larghe verso l'alto">
              <a:extLst>
                <a:ext uri="{FF2B5EF4-FFF2-40B4-BE49-F238E27FC236}">
                  <a16:creationId xmlns:a16="http://schemas.microsoft.com/office/drawing/2014/main" id="{61DD4FB5-66D3-3E47-A6E1-286DCAEB8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" y="543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+</a:t>
              </a:r>
            </a:p>
          </p:txBody>
        </p:sp>
        <p:sp>
          <p:nvSpPr>
            <p:cNvPr id="4113" name="Text Box 17" descr="Diagonali larghe verso l'alto">
              <a:extLst>
                <a:ext uri="{FF2B5EF4-FFF2-40B4-BE49-F238E27FC236}">
                  <a16:creationId xmlns:a16="http://schemas.microsoft.com/office/drawing/2014/main" id="{183E1C71-ABAA-B541-AEAE-832915145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890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-</a:t>
              </a:r>
            </a:p>
          </p:txBody>
        </p:sp>
        <p:sp>
          <p:nvSpPr>
            <p:cNvPr id="4114" name="Text Box 18" descr="Diagonali larghe verso l'alto">
              <a:extLst>
                <a:ext uri="{FF2B5EF4-FFF2-40B4-BE49-F238E27FC236}">
                  <a16:creationId xmlns:a16="http://schemas.microsoft.com/office/drawing/2014/main" id="{9AB4B3F3-E804-D347-AB28-FF4DADA0F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48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u</a:t>
              </a:r>
            </a:p>
          </p:txBody>
        </p:sp>
        <p:sp>
          <p:nvSpPr>
            <p:cNvPr id="4115" name="Text Box 19" descr="Diagonali larghe verso l'alto">
              <a:extLst>
                <a:ext uri="{FF2B5EF4-FFF2-40B4-BE49-F238E27FC236}">
                  <a16:creationId xmlns:a16="http://schemas.microsoft.com/office/drawing/2014/main" id="{61274A4B-540C-F44B-814B-7D32E3ABA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48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y</a:t>
              </a:r>
            </a:p>
          </p:txBody>
        </p:sp>
      </p:grpSp>
      <p:graphicFrame>
        <p:nvGraphicFramePr>
          <p:cNvPr id="4101" name="Object 21">
            <a:extLst>
              <a:ext uri="{FF2B5EF4-FFF2-40B4-BE49-F238E27FC236}">
                <a16:creationId xmlns:a16="http://schemas.microsoft.com/office/drawing/2014/main" id="{C0419DF4-0B11-9B4E-9F18-96964E03F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6013" y="4116388"/>
          <a:ext cx="5999162" cy="240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6" imgW="63487300" imgH="25450800" progId="Equation.DSMT4">
                  <p:embed/>
                </p:oleObj>
              </mc:Choice>
              <mc:Fallback>
                <p:oleObj name="Equation" r:id="rId6" imgW="63487300" imgH="25450800" progId="Equation.DSMT4">
                  <p:embed/>
                  <p:pic>
                    <p:nvPicPr>
                      <p:cNvPr id="4101" name="Object 21">
                        <a:extLst>
                          <a:ext uri="{FF2B5EF4-FFF2-40B4-BE49-F238E27FC236}">
                            <a16:creationId xmlns:a16="http://schemas.microsoft.com/office/drawing/2014/main" id="{C0419DF4-0B11-9B4E-9F18-96964E03F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4116388"/>
                        <a:ext cx="5999162" cy="24050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16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1D23186-0415-FD4F-9EC9-59137B8D7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448905"/>
          </a:xfrm>
        </p:spPr>
        <p:txBody>
          <a:bodyPr/>
          <a:lstStyle/>
          <a:p>
            <a:r>
              <a:rPr lang="it-IT" altLang="en-US" sz="2400"/>
              <a:t>L’ integratore come alto guadagno a basse frequenze</a:t>
            </a:r>
          </a:p>
        </p:txBody>
      </p:sp>
      <p:graphicFrame>
        <p:nvGraphicFramePr>
          <p:cNvPr id="5123" name="Object 4">
            <a:extLst>
              <a:ext uri="{FF2B5EF4-FFF2-40B4-BE49-F238E27FC236}">
                <a16:creationId xmlns:a16="http://schemas.microsoft.com/office/drawing/2014/main" id="{52AABDB4-B170-F24E-B347-04D25BB17D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391588"/>
              </p:ext>
            </p:extLst>
          </p:nvPr>
        </p:nvGraphicFramePr>
        <p:xfrm>
          <a:off x="1812925" y="4103463"/>
          <a:ext cx="818515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3" imgW="86601300" imgH="24866600" progId="Equation.DSMT4">
                  <p:embed/>
                </p:oleObj>
              </mc:Choice>
              <mc:Fallback>
                <p:oleObj name="Equation" r:id="rId3" imgW="86601300" imgH="24866600" progId="Equation.DSMT4">
                  <p:embed/>
                  <p:pic>
                    <p:nvPicPr>
                      <p:cNvPr id="5123" name="Object 4">
                        <a:extLst>
                          <a:ext uri="{FF2B5EF4-FFF2-40B4-BE49-F238E27FC236}">
                            <a16:creationId xmlns:a16="http://schemas.microsoft.com/office/drawing/2014/main" id="{52AABDB4-B170-F24E-B347-04D25BB17D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4103463"/>
                        <a:ext cx="8185150" cy="2349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4" name="Group 5">
            <a:extLst>
              <a:ext uri="{FF2B5EF4-FFF2-40B4-BE49-F238E27FC236}">
                <a16:creationId xmlns:a16="http://schemas.microsoft.com/office/drawing/2014/main" id="{BDF28A1C-A43F-F64B-ADA8-DCC6C16B21A0}"/>
              </a:ext>
            </a:extLst>
          </p:cNvPr>
          <p:cNvGrpSpPr>
            <a:grpSpLocks/>
          </p:cNvGrpSpPr>
          <p:nvPr/>
        </p:nvGrpSpPr>
        <p:grpSpPr bwMode="auto">
          <a:xfrm>
            <a:off x="6850064" y="1006476"/>
            <a:ext cx="3671887" cy="1660525"/>
            <a:chOff x="398" y="482"/>
            <a:chExt cx="2313" cy="1046"/>
          </a:xfrm>
        </p:grpSpPr>
        <p:sp>
          <p:nvSpPr>
            <p:cNvPr id="5128" name="Text Box 6" descr="Diagonali larghe verso l'alto">
              <a:extLst>
                <a:ext uri="{FF2B5EF4-FFF2-40B4-BE49-F238E27FC236}">
                  <a16:creationId xmlns:a16="http://schemas.microsoft.com/office/drawing/2014/main" id="{3ACF8141-9412-0B4A-96E7-4F4C88D64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" y="634"/>
              <a:ext cx="681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G(s)</a:t>
              </a:r>
            </a:p>
          </p:txBody>
        </p:sp>
        <p:sp>
          <p:nvSpPr>
            <p:cNvPr id="5129" name="Text Box 7" descr="Diagonali larghe verso l'alto">
              <a:extLst>
                <a:ext uri="{FF2B5EF4-FFF2-40B4-BE49-F238E27FC236}">
                  <a16:creationId xmlns:a16="http://schemas.microsoft.com/office/drawing/2014/main" id="{5FC3DB53-6F0D-7D40-88EB-AD6260A5C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" y="1237"/>
              <a:ext cx="681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h</a:t>
              </a:r>
            </a:p>
          </p:txBody>
        </p:sp>
        <p:sp>
          <p:nvSpPr>
            <p:cNvPr id="5130" name="Oval 8" descr="Diagonali larghe verso l'alto">
              <a:extLst>
                <a:ext uri="{FF2B5EF4-FFF2-40B4-BE49-F238E27FC236}">
                  <a16:creationId xmlns:a16="http://schemas.microsoft.com/office/drawing/2014/main" id="{6EB0676A-6869-8B45-9759-8DE000BC0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634"/>
              <a:ext cx="317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5131" name="Line 9">
              <a:extLst>
                <a:ext uri="{FF2B5EF4-FFF2-40B4-BE49-F238E27FC236}">
                  <a16:creationId xmlns:a16="http://schemas.microsoft.com/office/drawing/2014/main" id="{1E144FE5-3243-F74F-A4B1-15330DB32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8" y="770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2" name="Line 10">
              <a:extLst>
                <a:ext uri="{FF2B5EF4-FFF2-40B4-BE49-F238E27FC236}">
                  <a16:creationId xmlns:a16="http://schemas.microsoft.com/office/drawing/2014/main" id="{A3893DF5-FDD8-DC4F-93B1-766AEA860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770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3" name="Line 11">
              <a:extLst>
                <a:ext uri="{FF2B5EF4-FFF2-40B4-BE49-F238E27FC236}">
                  <a16:creationId xmlns:a16="http://schemas.microsoft.com/office/drawing/2014/main" id="{8D63533C-E528-3D48-BC49-4802C2B49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8" y="770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4" name="Line 12">
              <a:extLst>
                <a:ext uri="{FF2B5EF4-FFF2-40B4-BE49-F238E27FC236}">
                  <a16:creationId xmlns:a16="http://schemas.microsoft.com/office/drawing/2014/main" id="{BF8AC980-33AD-3749-9F6B-9B831177BD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6" y="136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5" name="Line 13">
              <a:extLst>
                <a:ext uri="{FF2B5EF4-FFF2-40B4-BE49-F238E27FC236}">
                  <a16:creationId xmlns:a16="http://schemas.microsoft.com/office/drawing/2014/main" id="{DF88B1E4-9A3F-CD4B-A03F-1C72150595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2" y="1360"/>
              <a:ext cx="4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6" name="Line 14">
              <a:extLst>
                <a:ext uri="{FF2B5EF4-FFF2-40B4-BE49-F238E27FC236}">
                  <a16:creationId xmlns:a16="http://schemas.microsoft.com/office/drawing/2014/main" id="{2028055B-8C99-6748-A638-C90264EE1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" y="952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7" name="Line 15">
              <a:extLst>
                <a:ext uri="{FF2B5EF4-FFF2-40B4-BE49-F238E27FC236}">
                  <a16:creationId xmlns:a16="http://schemas.microsoft.com/office/drawing/2014/main" id="{012CD18D-CB16-A84F-ABF4-492CE82CF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" y="770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8" name="Text Box 16" descr="Diagonali larghe verso l'alto">
              <a:extLst>
                <a:ext uri="{FF2B5EF4-FFF2-40B4-BE49-F238E27FC236}">
                  <a16:creationId xmlns:a16="http://schemas.microsoft.com/office/drawing/2014/main" id="{A0C85060-9CE2-F24A-B09A-45D92B6F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" y="543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+</a:t>
              </a:r>
            </a:p>
          </p:txBody>
        </p:sp>
        <p:sp>
          <p:nvSpPr>
            <p:cNvPr id="5139" name="Text Box 17" descr="Diagonali larghe verso l'alto">
              <a:extLst>
                <a:ext uri="{FF2B5EF4-FFF2-40B4-BE49-F238E27FC236}">
                  <a16:creationId xmlns:a16="http://schemas.microsoft.com/office/drawing/2014/main" id="{76C28C62-3A06-BC45-B76E-12476BEF9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890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-</a:t>
              </a:r>
            </a:p>
          </p:txBody>
        </p:sp>
        <p:sp>
          <p:nvSpPr>
            <p:cNvPr id="5140" name="Text Box 18" descr="Diagonali larghe verso l'alto">
              <a:extLst>
                <a:ext uri="{FF2B5EF4-FFF2-40B4-BE49-F238E27FC236}">
                  <a16:creationId xmlns:a16="http://schemas.microsoft.com/office/drawing/2014/main" id="{E4B29408-BDAB-5049-B889-F76C7569B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48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u</a:t>
              </a:r>
            </a:p>
          </p:txBody>
        </p:sp>
        <p:sp>
          <p:nvSpPr>
            <p:cNvPr id="5141" name="Text Box 19" descr="Diagonali larghe verso l'alto">
              <a:extLst>
                <a:ext uri="{FF2B5EF4-FFF2-40B4-BE49-F238E27FC236}">
                  <a16:creationId xmlns:a16="http://schemas.microsoft.com/office/drawing/2014/main" id="{18E9237D-6380-EF4F-AF21-836EDD7B7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48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y</a:t>
              </a:r>
            </a:p>
          </p:txBody>
        </p:sp>
      </p:grpSp>
      <p:pic>
        <p:nvPicPr>
          <p:cNvPr id="5125" name="Picture 22" descr="Diagonali larghe verso l'alto">
            <a:extLst>
              <a:ext uri="{FF2B5EF4-FFF2-40B4-BE49-F238E27FC236}">
                <a16:creationId xmlns:a16="http://schemas.microsoft.com/office/drawing/2014/main" id="{1008DAA4-5ABD-1445-8BF6-3035E0C74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31" y="227014"/>
            <a:ext cx="57626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26" name="Object 23">
            <a:extLst>
              <a:ext uri="{FF2B5EF4-FFF2-40B4-BE49-F238E27FC236}">
                <a16:creationId xmlns:a16="http://schemas.microsoft.com/office/drawing/2014/main" id="{43451342-E98A-6449-9528-716A172C7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3639" y="774700"/>
          <a:ext cx="12461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Equation" r:id="rId7" imgW="15798800" imgH="9652000" progId="Equation.DSMT4">
                  <p:embed/>
                </p:oleObj>
              </mc:Choice>
              <mc:Fallback>
                <p:oleObj name="Equation" r:id="rId7" imgW="15798800" imgH="9652000" progId="Equation.DSMT4">
                  <p:embed/>
                  <p:pic>
                    <p:nvPicPr>
                      <p:cNvPr id="5126" name="Object 23">
                        <a:extLst>
                          <a:ext uri="{FF2B5EF4-FFF2-40B4-BE49-F238E27FC236}">
                            <a16:creationId xmlns:a16="http://schemas.microsoft.com/office/drawing/2014/main" id="{43451342-E98A-6449-9528-716A172C7A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9" y="774700"/>
                        <a:ext cx="1246187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24">
            <a:extLst>
              <a:ext uri="{FF2B5EF4-FFF2-40B4-BE49-F238E27FC236}">
                <a16:creationId xmlns:a16="http://schemas.microsoft.com/office/drawing/2014/main" id="{BE061F3D-BEE1-F643-AB04-EB4735A6A9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1938" y="1381126"/>
          <a:ext cx="2540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Equation" r:id="rId9" imgW="3213100" imgH="9067800" progId="Equation.DSMT4">
                  <p:embed/>
                </p:oleObj>
              </mc:Choice>
              <mc:Fallback>
                <p:oleObj name="Equation" r:id="rId9" imgW="3213100" imgH="9067800" progId="Equation.DSMT4">
                  <p:embed/>
                  <p:pic>
                    <p:nvPicPr>
                      <p:cNvPr id="5127" name="Object 24">
                        <a:extLst>
                          <a:ext uri="{FF2B5EF4-FFF2-40B4-BE49-F238E27FC236}">
                            <a16:creationId xmlns:a16="http://schemas.microsoft.com/office/drawing/2014/main" id="{BE061F3D-BEE1-F643-AB04-EB4735A6A9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1381126"/>
                        <a:ext cx="254000" cy="715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554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E9271680-1AB2-224B-B810-A244E2CC6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Amplificatore Operazionale: analisi statica</a:t>
            </a:r>
          </a:p>
        </p:txBody>
      </p:sp>
      <p:grpSp>
        <p:nvGrpSpPr>
          <p:cNvPr id="6147" name="Group 5">
            <a:extLst>
              <a:ext uri="{FF2B5EF4-FFF2-40B4-BE49-F238E27FC236}">
                <a16:creationId xmlns:a16="http://schemas.microsoft.com/office/drawing/2014/main" id="{96E713C5-F545-A647-B0A4-4AE83A107C1F}"/>
              </a:ext>
            </a:extLst>
          </p:cNvPr>
          <p:cNvGrpSpPr>
            <a:grpSpLocks/>
          </p:cNvGrpSpPr>
          <p:nvPr/>
        </p:nvGrpSpPr>
        <p:grpSpPr bwMode="auto">
          <a:xfrm>
            <a:off x="1938339" y="871538"/>
            <a:ext cx="2771775" cy="3103562"/>
            <a:chOff x="4316" y="2141"/>
            <a:chExt cx="1747" cy="1955"/>
          </a:xfrm>
        </p:grpSpPr>
        <p:sp>
          <p:nvSpPr>
            <p:cNvPr id="6167" name="AutoShape 6" descr="Diagonali larghe verso l'alto">
              <a:extLst>
                <a:ext uri="{FF2B5EF4-FFF2-40B4-BE49-F238E27FC236}">
                  <a16:creationId xmlns:a16="http://schemas.microsoft.com/office/drawing/2014/main" id="{331FBBE0-B598-8649-87A2-B4FB49473A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836" y="2372"/>
              <a:ext cx="640" cy="51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6168" name="Freeform 7" descr="Diagonali larghe verso l'alto">
              <a:extLst>
                <a:ext uri="{FF2B5EF4-FFF2-40B4-BE49-F238E27FC236}">
                  <a16:creationId xmlns:a16="http://schemas.microsoft.com/office/drawing/2014/main" id="{730D124D-4253-C944-ABAA-D188C7566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" y="3008"/>
              <a:ext cx="772" cy="264"/>
            </a:xfrm>
            <a:custGeom>
              <a:avLst/>
              <a:gdLst>
                <a:gd name="T0" fmla="*/ 0 w 772"/>
                <a:gd name="T1" fmla="*/ 128 h 264"/>
                <a:gd name="T2" fmla="*/ 164 w 772"/>
                <a:gd name="T3" fmla="*/ 128 h 264"/>
                <a:gd name="T4" fmla="*/ 196 w 772"/>
                <a:gd name="T5" fmla="*/ 252 h 264"/>
                <a:gd name="T6" fmla="*/ 264 w 772"/>
                <a:gd name="T7" fmla="*/ 0 h 264"/>
                <a:gd name="T8" fmla="*/ 344 w 772"/>
                <a:gd name="T9" fmla="*/ 260 h 264"/>
                <a:gd name="T10" fmla="*/ 388 w 772"/>
                <a:gd name="T11" fmla="*/ 0 h 264"/>
                <a:gd name="T12" fmla="*/ 468 w 772"/>
                <a:gd name="T13" fmla="*/ 260 h 264"/>
                <a:gd name="T14" fmla="*/ 512 w 772"/>
                <a:gd name="T15" fmla="*/ 8 h 264"/>
                <a:gd name="T16" fmla="*/ 572 w 772"/>
                <a:gd name="T17" fmla="*/ 264 h 264"/>
                <a:gd name="T18" fmla="*/ 628 w 772"/>
                <a:gd name="T19" fmla="*/ 4 h 264"/>
                <a:gd name="T20" fmla="*/ 672 w 772"/>
                <a:gd name="T21" fmla="*/ 140 h 264"/>
                <a:gd name="T22" fmla="*/ 772 w 772"/>
                <a:gd name="T23" fmla="*/ 140 h 2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2" h="264">
                  <a:moveTo>
                    <a:pt x="0" y="128"/>
                  </a:moveTo>
                  <a:lnTo>
                    <a:pt x="164" y="128"/>
                  </a:lnTo>
                  <a:lnTo>
                    <a:pt x="196" y="252"/>
                  </a:lnTo>
                  <a:lnTo>
                    <a:pt x="264" y="0"/>
                  </a:lnTo>
                  <a:lnTo>
                    <a:pt x="344" y="260"/>
                  </a:lnTo>
                  <a:lnTo>
                    <a:pt x="388" y="0"/>
                  </a:lnTo>
                  <a:lnTo>
                    <a:pt x="468" y="260"/>
                  </a:lnTo>
                  <a:lnTo>
                    <a:pt x="512" y="8"/>
                  </a:lnTo>
                  <a:lnTo>
                    <a:pt x="572" y="264"/>
                  </a:lnTo>
                  <a:lnTo>
                    <a:pt x="628" y="4"/>
                  </a:lnTo>
                  <a:lnTo>
                    <a:pt x="672" y="140"/>
                  </a:lnTo>
                  <a:lnTo>
                    <a:pt x="772" y="14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9" name="Freeform 8" descr="Diagonali larghe verso l'alto">
              <a:extLst>
                <a:ext uri="{FF2B5EF4-FFF2-40B4-BE49-F238E27FC236}">
                  <a16:creationId xmlns:a16="http://schemas.microsoft.com/office/drawing/2014/main" id="{187FF57C-A8CE-E94B-B320-0375136F51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228" y="3396"/>
              <a:ext cx="772" cy="264"/>
            </a:xfrm>
            <a:custGeom>
              <a:avLst/>
              <a:gdLst>
                <a:gd name="T0" fmla="*/ 0 w 772"/>
                <a:gd name="T1" fmla="*/ 128 h 264"/>
                <a:gd name="T2" fmla="*/ 164 w 772"/>
                <a:gd name="T3" fmla="*/ 128 h 264"/>
                <a:gd name="T4" fmla="*/ 196 w 772"/>
                <a:gd name="T5" fmla="*/ 252 h 264"/>
                <a:gd name="T6" fmla="*/ 264 w 772"/>
                <a:gd name="T7" fmla="*/ 0 h 264"/>
                <a:gd name="T8" fmla="*/ 344 w 772"/>
                <a:gd name="T9" fmla="*/ 260 h 264"/>
                <a:gd name="T10" fmla="*/ 388 w 772"/>
                <a:gd name="T11" fmla="*/ 0 h 264"/>
                <a:gd name="T12" fmla="*/ 468 w 772"/>
                <a:gd name="T13" fmla="*/ 260 h 264"/>
                <a:gd name="T14" fmla="*/ 512 w 772"/>
                <a:gd name="T15" fmla="*/ 8 h 264"/>
                <a:gd name="T16" fmla="*/ 572 w 772"/>
                <a:gd name="T17" fmla="*/ 264 h 264"/>
                <a:gd name="T18" fmla="*/ 628 w 772"/>
                <a:gd name="T19" fmla="*/ 4 h 264"/>
                <a:gd name="T20" fmla="*/ 672 w 772"/>
                <a:gd name="T21" fmla="*/ 140 h 264"/>
                <a:gd name="T22" fmla="*/ 772 w 772"/>
                <a:gd name="T23" fmla="*/ 140 h 2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2" h="264">
                  <a:moveTo>
                    <a:pt x="0" y="128"/>
                  </a:moveTo>
                  <a:lnTo>
                    <a:pt x="164" y="128"/>
                  </a:lnTo>
                  <a:lnTo>
                    <a:pt x="196" y="252"/>
                  </a:lnTo>
                  <a:lnTo>
                    <a:pt x="264" y="0"/>
                  </a:lnTo>
                  <a:lnTo>
                    <a:pt x="344" y="260"/>
                  </a:lnTo>
                  <a:lnTo>
                    <a:pt x="388" y="0"/>
                  </a:lnTo>
                  <a:lnTo>
                    <a:pt x="468" y="260"/>
                  </a:lnTo>
                  <a:lnTo>
                    <a:pt x="512" y="8"/>
                  </a:lnTo>
                  <a:lnTo>
                    <a:pt x="572" y="264"/>
                  </a:lnTo>
                  <a:lnTo>
                    <a:pt x="628" y="4"/>
                  </a:lnTo>
                  <a:lnTo>
                    <a:pt x="672" y="140"/>
                  </a:lnTo>
                  <a:lnTo>
                    <a:pt x="772" y="14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70" name="Freeform 9" descr="Diagonali larghe verso l'alto">
              <a:extLst>
                <a:ext uri="{FF2B5EF4-FFF2-40B4-BE49-F238E27FC236}">
                  <a16:creationId xmlns:a16="http://schemas.microsoft.com/office/drawing/2014/main" id="{8A3EB76F-FFBF-1840-9216-DDF2399FC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" y="2848"/>
              <a:ext cx="316" cy="292"/>
            </a:xfrm>
            <a:custGeom>
              <a:avLst/>
              <a:gdLst>
                <a:gd name="T0" fmla="*/ 316 w 316"/>
                <a:gd name="T1" fmla="*/ 292 h 292"/>
                <a:gd name="T2" fmla="*/ 0 w 316"/>
                <a:gd name="T3" fmla="*/ 292 h 292"/>
                <a:gd name="T4" fmla="*/ 0 w 316"/>
                <a:gd name="T5" fmla="*/ 0 h 292"/>
                <a:gd name="T6" fmla="*/ 284 w 316"/>
                <a:gd name="T7" fmla="*/ 0 h 2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6" h="292">
                  <a:moveTo>
                    <a:pt x="316" y="292"/>
                  </a:moveTo>
                  <a:lnTo>
                    <a:pt x="0" y="292"/>
                  </a:lnTo>
                  <a:lnTo>
                    <a:pt x="0" y="0"/>
                  </a:lnTo>
                  <a:lnTo>
                    <a:pt x="28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71" name="Line 10">
              <a:extLst>
                <a:ext uri="{FF2B5EF4-FFF2-40B4-BE49-F238E27FC236}">
                  <a16:creationId xmlns:a16="http://schemas.microsoft.com/office/drawing/2014/main" id="{11DC10AD-C2C5-514F-BD78-AAD4F8698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2628"/>
              <a:ext cx="6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72" name="Line 11">
              <a:extLst>
                <a:ext uri="{FF2B5EF4-FFF2-40B4-BE49-F238E27FC236}">
                  <a16:creationId xmlns:a16="http://schemas.microsoft.com/office/drawing/2014/main" id="{67F71246-D3A0-E845-A361-4FA95B07B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2" y="2628"/>
              <a:ext cx="0" cy="5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73" name="Line 12">
              <a:extLst>
                <a:ext uri="{FF2B5EF4-FFF2-40B4-BE49-F238E27FC236}">
                  <a16:creationId xmlns:a16="http://schemas.microsoft.com/office/drawing/2014/main" id="{1368D814-2A4F-4D4D-B958-7B356B7A4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6" y="2416"/>
              <a:ext cx="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74" name="AutoShape 13" descr="Diagonali larghe verso l'alto">
              <a:extLst>
                <a:ext uri="{FF2B5EF4-FFF2-40B4-BE49-F238E27FC236}">
                  <a16:creationId xmlns:a16="http://schemas.microsoft.com/office/drawing/2014/main" id="{BD0C0374-9165-5249-A80D-CA93AC183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3912"/>
              <a:ext cx="524" cy="80"/>
            </a:xfrm>
            <a:prstGeom prst="flowChartInputOutpu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6175" name="Text Box 14" descr="Diagonali larghe verso l'alto">
              <a:extLst>
                <a:ext uri="{FF2B5EF4-FFF2-40B4-BE49-F238E27FC236}">
                  <a16:creationId xmlns:a16="http://schemas.microsoft.com/office/drawing/2014/main" id="{DAA5B161-20DC-264F-8DCE-3B7B3EDDB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" y="2301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+</a:t>
              </a:r>
            </a:p>
          </p:txBody>
        </p:sp>
        <p:sp>
          <p:nvSpPr>
            <p:cNvPr id="6176" name="Text Box 15" descr="Diagonali larghe verso l'alto">
              <a:extLst>
                <a:ext uri="{FF2B5EF4-FFF2-40B4-BE49-F238E27FC236}">
                  <a16:creationId xmlns:a16="http://schemas.microsoft.com/office/drawing/2014/main" id="{D380A6C7-5742-9D4E-9891-EF6FA8117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6" y="2641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-</a:t>
              </a:r>
            </a:p>
          </p:txBody>
        </p:sp>
        <p:sp>
          <p:nvSpPr>
            <p:cNvPr id="6177" name="Text Box 16" descr="Diagonali larghe verso l'alto">
              <a:extLst>
                <a:ext uri="{FF2B5EF4-FFF2-40B4-BE49-F238E27FC236}">
                  <a16:creationId xmlns:a16="http://schemas.microsoft.com/office/drawing/2014/main" id="{8575AF08-AF05-B444-9A9B-375B1A634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3321"/>
              <a:ext cx="2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R</a:t>
              </a:r>
              <a:r>
                <a:rPr lang="it-IT" altLang="en-US" sz="1000"/>
                <a:t>1</a:t>
              </a:r>
            </a:p>
          </p:txBody>
        </p:sp>
        <p:sp>
          <p:nvSpPr>
            <p:cNvPr id="6178" name="Text Box 17" descr="Diagonali larghe verso l'alto">
              <a:extLst>
                <a:ext uri="{FF2B5EF4-FFF2-40B4-BE49-F238E27FC236}">
                  <a16:creationId xmlns:a16="http://schemas.microsoft.com/office/drawing/2014/main" id="{DD56AE99-0F0B-0D44-AC1B-F46E06B6B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" y="3417"/>
              <a:ext cx="2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R</a:t>
              </a:r>
              <a:r>
                <a:rPr lang="it-IT" altLang="en-US" sz="1000"/>
                <a:t>2</a:t>
              </a:r>
            </a:p>
          </p:txBody>
        </p:sp>
        <p:sp>
          <p:nvSpPr>
            <p:cNvPr id="6179" name="Text Box 18" descr="Diagonali larghe verso l'alto">
              <a:extLst>
                <a:ext uri="{FF2B5EF4-FFF2-40B4-BE49-F238E27FC236}">
                  <a16:creationId xmlns:a16="http://schemas.microsoft.com/office/drawing/2014/main" id="{5906192D-1485-DB45-9C1F-815BF74AE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6" y="2313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v</a:t>
              </a:r>
              <a:r>
                <a:rPr lang="it-IT" altLang="en-US" sz="1400"/>
                <a:t>out</a:t>
              </a:r>
            </a:p>
          </p:txBody>
        </p:sp>
        <p:sp>
          <p:nvSpPr>
            <p:cNvPr id="6180" name="Text Box 19" descr="Diagonali larghe verso l'alto">
              <a:extLst>
                <a:ext uri="{FF2B5EF4-FFF2-40B4-BE49-F238E27FC236}">
                  <a16:creationId xmlns:a16="http://schemas.microsoft.com/office/drawing/2014/main" id="{7D8843F3-950C-FC43-A222-EA61F4EBD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" y="2141"/>
              <a:ext cx="2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v</a:t>
              </a:r>
              <a:r>
                <a:rPr lang="it-IT" altLang="en-US" sz="1400"/>
                <a:t>in</a:t>
              </a:r>
            </a:p>
          </p:txBody>
        </p:sp>
        <p:sp>
          <p:nvSpPr>
            <p:cNvPr id="6181" name="Rectangle 20">
              <a:extLst>
                <a:ext uri="{FF2B5EF4-FFF2-40B4-BE49-F238E27FC236}">
                  <a16:creationId xmlns:a16="http://schemas.microsoft.com/office/drawing/2014/main" id="{0AB0A3B9-DC9E-864F-B90F-555B32381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992"/>
              <a:ext cx="568" cy="1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it-IT"/>
            </a:p>
          </p:txBody>
        </p:sp>
      </p:grpSp>
      <p:grpSp>
        <p:nvGrpSpPr>
          <p:cNvPr id="6148" name="Group 40">
            <a:extLst>
              <a:ext uri="{FF2B5EF4-FFF2-40B4-BE49-F238E27FC236}">
                <a16:creationId xmlns:a16="http://schemas.microsoft.com/office/drawing/2014/main" id="{4F220CB5-8FB2-3F43-94ED-313F98FF5D63}"/>
              </a:ext>
            </a:extLst>
          </p:cNvPr>
          <p:cNvGrpSpPr>
            <a:grpSpLocks/>
          </p:cNvGrpSpPr>
          <p:nvPr/>
        </p:nvGrpSpPr>
        <p:grpSpPr bwMode="auto">
          <a:xfrm>
            <a:off x="6253164" y="1171575"/>
            <a:ext cx="3900487" cy="1817688"/>
            <a:chOff x="3051" y="954"/>
            <a:chExt cx="2457" cy="1145"/>
          </a:xfrm>
        </p:grpSpPr>
        <p:sp>
          <p:nvSpPr>
            <p:cNvPr id="6152" name="Text Box 22" descr="Diagonali larghe verso l'alto">
              <a:extLst>
                <a:ext uri="{FF2B5EF4-FFF2-40B4-BE49-F238E27FC236}">
                  <a16:creationId xmlns:a16="http://schemas.microsoft.com/office/drawing/2014/main" id="{B3D34A29-1CA3-B042-BB12-3E9DA6E9D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106"/>
              <a:ext cx="681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 i="1"/>
                <a:t>K</a:t>
              </a:r>
              <a:r>
                <a:rPr lang="it-IT" altLang="en-US" sz="2000" i="1"/>
                <a:t>a</a:t>
              </a:r>
            </a:p>
          </p:txBody>
        </p:sp>
        <p:sp>
          <p:nvSpPr>
            <p:cNvPr id="6153" name="Text Box 23" descr="Diagonali larghe verso l'alto">
              <a:extLst>
                <a:ext uri="{FF2B5EF4-FFF2-40B4-BE49-F238E27FC236}">
                  <a16:creationId xmlns:a16="http://schemas.microsoft.com/office/drawing/2014/main" id="{42AE9E88-F575-664A-9710-43B4B945C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565"/>
              <a:ext cx="681" cy="53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t-IT" altLang="en-US"/>
            </a:p>
            <a:p>
              <a:endParaRPr lang="it-IT" altLang="en-US"/>
            </a:p>
          </p:txBody>
        </p:sp>
        <p:sp>
          <p:nvSpPr>
            <p:cNvPr id="6154" name="Oval 24" descr="Diagonali larghe verso l'alto">
              <a:extLst>
                <a:ext uri="{FF2B5EF4-FFF2-40B4-BE49-F238E27FC236}">
                  <a16:creationId xmlns:a16="http://schemas.microsoft.com/office/drawing/2014/main" id="{1DDE0F6E-9B04-B344-AAC0-9FD6B2152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1106"/>
              <a:ext cx="318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6155" name="Line 25">
              <a:extLst>
                <a:ext uri="{FF2B5EF4-FFF2-40B4-BE49-F238E27FC236}">
                  <a16:creationId xmlns:a16="http://schemas.microsoft.com/office/drawing/2014/main" id="{2E88A23D-529B-AB4D-8275-B8903C187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3" y="1242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6" name="Line 26">
              <a:extLst>
                <a:ext uri="{FF2B5EF4-FFF2-40B4-BE49-F238E27FC236}">
                  <a16:creationId xmlns:a16="http://schemas.microsoft.com/office/drawing/2014/main" id="{1BA91BEA-C4AC-D44B-8A4C-8F766A37B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1" y="1242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7" name="Line 27">
              <a:extLst>
                <a:ext uri="{FF2B5EF4-FFF2-40B4-BE49-F238E27FC236}">
                  <a16:creationId xmlns:a16="http://schemas.microsoft.com/office/drawing/2014/main" id="{659B55FF-CB1A-944C-8B33-B463CB262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1242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8" name="Line 28">
              <a:extLst>
                <a:ext uri="{FF2B5EF4-FFF2-40B4-BE49-F238E27FC236}">
                  <a16:creationId xmlns:a16="http://schemas.microsoft.com/office/drawing/2014/main" id="{F4848818-71E4-5148-9F23-A0E5E07C2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1" y="1832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9" name="Line 29">
              <a:extLst>
                <a:ext uri="{FF2B5EF4-FFF2-40B4-BE49-F238E27FC236}">
                  <a16:creationId xmlns:a16="http://schemas.microsoft.com/office/drawing/2014/main" id="{40C569A9-F060-9A45-AEED-94B499D3F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7" y="1832"/>
              <a:ext cx="4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0" name="Line 30">
              <a:extLst>
                <a:ext uri="{FF2B5EF4-FFF2-40B4-BE49-F238E27FC236}">
                  <a16:creationId xmlns:a16="http://schemas.microsoft.com/office/drawing/2014/main" id="{E52F35BA-3B04-1448-B630-B3736A2CE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7" y="1424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1" name="Line 31">
              <a:extLst>
                <a:ext uri="{FF2B5EF4-FFF2-40B4-BE49-F238E27FC236}">
                  <a16:creationId xmlns:a16="http://schemas.microsoft.com/office/drawing/2014/main" id="{F17612D2-2A0B-F940-BE08-44D56A4CD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42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2" name="Text Box 32" descr="Diagonali larghe verso l'alto">
              <a:extLst>
                <a:ext uri="{FF2B5EF4-FFF2-40B4-BE49-F238E27FC236}">
                  <a16:creationId xmlns:a16="http://schemas.microsoft.com/office/drawing/2014/main" id="{443E3BD5-A09D-1B40-A1FC-260891927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4" y="1015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+</a:t>
              </a:r>
            </a:p>
          </p:txBody>
        </p:sp>
        <p:sp>
          <p:nvSpPr>
            <p:cNvPr id="6163" name="Text Box 33" descr="Diagonali larghe verso l'alto">
              <a:extLst>
                <a:ext uri="{FF2B5EF4-FFF2-40B4-BE49-F238E27FC236}">
                  <a16:creationId xmlns:a16="http://schemas.microsoft.com/office/drawing/2014/main" id="{37138782-6754-6B40-A6ED-0008D9441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" y="1362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-</a:t>
              </a:r>
            </a:p>
          </p:txBody>
        </p:sp>
        <p:sp>
          <p:nvSpPr>
            <p:cNvPr id="6164" name="Text Box 34" descr="Diagonali larghe verso l'alto">
              <a:extLst>
                <a:ext uri="{FF2B5EF4-FFF2-40B4-BE49-F238E27FC236}">
                  <a16:creationId xmlns:a16="http://schemas.microsoft.com/office/drawing/2014/main" id="{6D87522A-A780-AC41-A437-929DBA51A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1" y="954"/>
              <a:ext cx="3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V</a:t>
              </a:r>
              <a:r>
                <a:rPr lang="it-IT" altLang="en-US" sz="2000"/>
                <a:t>in</a:t>
              </a:r>
            </a:p>
          </p:txBody>
        </p:sp>
        <p:sp>
          <p:nvSpPr>
            <p:cNvPr id="6165" name="Text Box 35" descr="Diagonali larghe verso l'alto">
              <a:extLst>
                <a:ext uri="{FF2B5EF4-FFF2-40B4-BE49-F238E27FC236}">
                  <a16:creationId xmlns:a16="http://schemas.microsoft.com/office/drawing/2014/main" id="{9092A6E0-2C49-134A-AB21-CE307DA65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" y="954"/>
              <a:ext cx="4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V</a:t>
              </a:r>
              <a:r>
                <a:rPr lang="it-IT" altLang="en-US" sz="1800"/>
                <a:t>out</a:t>
              </a:r>
            </a:p>
          </p:txBody>
        </p:sp>
        <p:graphicFrame>
          <p:nvGraphicFramePr>
            <p:cNvPr id="6166" name="Object 36">
              <a:extLst>
                <a:ext uri="{FF2B5EF4-FFF2-40B4-BE49-F238E27FC236}">
                  <a16:creationId xmlns:a16="http://schemas.microsoft.com/office/drawing/2014/main" id="{C550008E-0C87-7140-829A-80E8EE2F95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5" y="1582"/>
            <a:ext cx="590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0" name="Equation" r:id="rId4" imgW="11404600" imgH="9944100" progId="Equation.DSMT4">
                    <p:embed/>
                  </p:oleObj>
                </mc:Choice>
                <mc:Fallback>
                  <p:oleObj name="Equation" r:id="rId4" imgW="11404600" imgH="9944100" progId="Equation.DSMT4">
                    <p:embed/>
                    <p:pic>
                      <p:nvPicPr>
                        <p:cNvPr id="6166" name="Object 36">
                          <a:extLst>
                            <a:ext uri="{FF2B5EF4-FFF2-40B4-BE49-F238E27FC236}">
                              <a16:creationId xmlns:a16="http://schemas.microsoft.com/office/drawing/2014/main" id="{C550008E-0C87-7140-829A-80E8EE2F95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5" y="1582"/>
                          <a:ext cx="590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9" name="Rectangle 37" descr="Diagonali larghe verso l'alto">
            <a:extLst>
              <a:ext uri="{FF2B5EF4-FFF2-40B4-BE49-F238E27FC236}">
                <a16:creationId xmlns:a16="http://schemas.microsoft.com/office/drawing/2014/main" id="{84349D87-7D53-8F40-AB6A-481A80EE3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140970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en-US" i="1"/>
              <a:t>Ka</a:t>
            </a:r>
          </a:p>
        </p:txBody>
      </p:sp>
      <p:graphicFrame>
        <p:nvGraphicFramePr>
          <p:cNvPr id="6150" name="Object 38">
            <a:extLst>
              <a:ext uri="{FF2B5EF4-FFF2-40B4-BE49-F238E27FC236}">
                <a16:creationId xmlns:a16="http://schemas.microsoft.com/office/drawing/2014/main" id="{E243D277-3D85-9648-B0D4-D9185ACE24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6838" y="4402138"/>
          <a:ext cx="932815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Equation" r:id="rId6" imgW="67297300" imgH="14338300" progId="Equation.DSMT4">
                  <p:embed/>
                </p:oleObj>
              </mc:Choice>
              <mc:Fallback>
                <p:oleObj name="Equation" r:id="rId6" imgW="67297300" imgH="14338300" progId="Equation.DSMT4">
                  <p:embed/>
                  <p:pic>
                    <p:nvPicPr>
                      <p:cNvPr id="6150" name="Object 38">
                        <a:extLst>
                          <a:ext uri="{FF2B5EF4-FFF2-40B4-BE49-F238E27FC236}">
                            <a16:creationId xmlns:a16="http://schemas.microsoft.com/office/drawing/2014/main" id="{E243D277-3D85-9648-B0D4-D9185ACE24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4402138"/>
                        <a:ext cx="9328150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39">
            <a:extLst>
              <a:ext uri="{FF2B5EF4-FFF2-40B4-BE49-F238E27FC236}">
                <a16:creationId xmlns:a16="http://schemas.microsoft.com/office/drawing/2014/main" id="{EB8A2E27-4C70-824A-BC7A-5A6782BB8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6925" y="3095626"/>
          <a:ext cx="21034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Equation" r:id="rId8" imgW="13169900" imgH="5270500" progId="Equation.DSMT4">
                  <p:embed/>
                </p:oleObj>
              </mc:Choice>
              <mc:Fallback>
                <p:oleObj name="Equation" r:id="rId8" imgW="13169900" imgH="5270500" progId="Equation.DSMT4">
                  <p:embed/>
                  <p:pic>
                    <p:nvPicPr>
                      <p:cNvPr id="6151" name="Object 39">
                        <a:extLst>
                          <a:ext uri="{FF2B5EF4-FFF2-40B4-BE49-F238E27FC236}">
                            <a16:creationId xmlns:a16="http://schemas.microsoft.com/office/drawing/2014/main" id="{EB8A2E27-4C70-824A-BC7A-5A6782BB8D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3095626"/>
                        <a:ext cx="2103438" cy="841375"/>
                      </a:xfrm>
                      <a:prstGeom prst="rect">
                        <a:avLst/>
                      </a:prstGeom>
                      <a:solidFill>
                        <a:srgbClr val="D4FFA9"/>
                      </a:solidFill>
                      <a:ln w="12700">
                        <a:solidFill>
                          <a:schemeClr val="accent2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62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78B6D2A8-D068-5947-B710-A142F0BC3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Influenza sulla banda passante</a:t>
            </a:r>
          </a:p>
        </p:txBody>
      </p:sp>
      <p:pic>
        <p:nvPicPr>
          <p:cNvPr id="7171" name="Picture 7" descr="Diagonali larghe verso l'alto">
            <a:extLst>
              <a:ext uri="{FF2B5EF4-FFF2-40B4-BE49-F238E27FC236}">
                <a16:creationId xmlns:a16="http://schemas.microsoft.com/office/drawing/2014/main" id="{3DF6D3C1-0B29-1D48-AC70-D659A9A98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1019176"/>
            <a:ext cx="7561263" cy="571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72" name="Object 8">
            <a:extLst>
              <a:ext uri="{FF2B5EF4-FFF2-40B4-BE49-F238E27FC236}">
                <a16:creationId xmlns:a16="http://schemas.microsoft.com/office/drawing/2014/main" id="{ACC5FB03-96B9-1C43-9F25-BAAE84075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625918"/>
              </p:ext>
            </p:extLst>
          </p:nvPr>
        </p:nvGraphicFramePr>
        <p:xfrm>
          <a:off x="702470" y="647021"/>
          <a:ext cx="3467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tion" r:id="rId4" imgW="49149000" imgH="10236200" progId="Equation.DSMT4">
                  <p:embed/>
                </p:oleObj>
              </mc:Choice>
              <mc:Fallback>
                <p:oleObj name="Equation" r:id="rId4" imgW="49149000" imgH="10236200" progId="Equation.DSMT4">
                  <p:embed/>
                  <p:pic>
                    <p:nvPicPr>
                      <p:cNvPr id="7172" name="Object 8">
                        <a:extLst>
                          <a:ext uri="{FF2B5EF4-FFF2-40B4-BE49-F238E27FC236}">
                            <a16:creationId xmlns:a16="http://schemas.microsoft.com/office/drawing/2014/main" id="{ACC5FB03-96B9-1C43-9F25-BAAE840755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70" y="647021"/>
                        <a:ext cx="3467100" cy="7223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accent2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3" name="Group 9">
            <a:extLst>
              <a:ext uri="{FF2B5EF4-FFF2-40B4-BE49-F238E27FC236}">
                <a16:creationId xmlns:a16="http://schemas.microsoft.com/office/drawing/2014/main" id="{44215E70-30FA-7A42-AAA4-AEAA852AB5FF}"/>
              </a:ext>
            </a:extLst>
          </p:cNvPr>
          <p:cNvGrpSpPr>
            <a:grpSpLocks/>
          </p:cNvGrpSpPr>
          <p:nvPr/>
        </p:nvGrpSpPr>
        <p:grpSpPr bwMode="auto">
          <a:xfrm>
            <a:off x="7358064" y="892176"/>
            <a:ext cx="3671887" cy="1660525"/>
            <a:chOff x="398" y="482"/>
            <a:chExt cx="2313" cy="1046"/>
          </a:xfrm>
        </p:grpSpPr>
        <p:sp>
          <p:nvSpPr>
            <p:cNvPr id="7193" name="Text Box 10" descr="Diagonali larghe verso l'alto">
              <a:extLst>
                <a:ext uri="{FF2B5EF4-FFF2-40B4-BE49-F238E27FC236}">
                  <a16:creationId xmlns:a16="http://schemas.microsoft.com/office/drawing/2014/main" id="{F4A2E8C6-B301-6441-859C-65EAE1E0F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" y="634"/>
              <a:ext cx="681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 i="1"/>
                <a:t>A(s)</a:t>
              </a:r>
            </a:p>
          </p:txBody>
        </p:sp>
        <p:sp>
          <p:nvSpPr>
            <p:cNvPr id="7194" name="Text Box 11" descr="Diagonali larghe verso l'alto">
              <a:extLst>
                <a:ext uri="{FF2B5EF4-FFF2-40B4-BE49-F238E27FC236}">
                  <a16:creationId xmlns:a16="http://schemas.microsoft.com/office/drawing/2014/main" id="{36C818C5-AE7C-9D42-A388-A6A252F6A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" y="1237"/>
              <a:ext cx="681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0.001</a:t>
              </a:r>
            </a:p>
          </p:txBody>
        </p:sp>
        <p:sp>
          <p:nvSpPr>
            <p:cNvPr id="7195" name="Oval 12" descr="Diagonali larghe verso l'alto">
              <a:extLst>
                <a:ext uri="{FF2B5EF4-FFF2-40B4-BE49-F238E27FC236}">
                  <a16:creationId xmlns:a16="http://schemas.microsoft.com/office/drawing/2014/main" id="{C82167D3-8204-6D4C-A8EB-FCF5FF31A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634"/>
              <a:ext cx="317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7196" name="Line 13">
              <a:extLst>
                <a:ext uri="{FF2B5EF4-FFF2-40B4-BE49-F238E27FC236}">
                  <a16:creationId xmlns:a16="http://schemas.microsoft.com/office/drawing/2014/main" id="{CC3235E9-8A24-574F-BF28-A9C3892DC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8" y="770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7" name="Line 14">
              <a:extLst>
                <a:ext uri="{FF2B5EF4-FFF2-40B4-BE49-F238E27FC236}">
                  <a16:creationId xmlns:a16="http://schemas.microsoft.com/office/drawing/2014/main" id="{8BA35900-7C34-2040-A42E-64A83B097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770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8" name="Line 15">
              <a:extLst>
                <a:ext uri="{FF2B5EF4-FFF2-40B4-BE49-F238E27FC236}">
                  <a16:creationId xmlns:a16="http://schemas.microsoft.com/office/drawing/2014/main" id="{6B602D6B-6CD7-2349-AF86-26202132C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8" y="770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9" name="Line 16">
              <a:extLst>
                <a:ext uri="{FF2B5EF4-FFF2-40B4-BE49-F238E27FC236}">
                  <a16:creationId xmlns:a16="http://schemas.microsoft.com/office/drawing/2014/main" id="{BE482704-2542-2647-A422-63E1B541A2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6" y="136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00" name="Line 17">
              <a:extLst>
                <a:ext uri="{FF2B5EF4-FFF2-40B4-BE49-F238E27FC236}">
                  <a16:creationId xmlns:a16="http://schemas.microsoft.com/office/drawing/2014/main" id="{C6BAF31E-46FB-724F-91FE-F4C83A2CA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2" y="1360"/>
              <a:ext cx="4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01" name="Line 18">
              <a:extLst>
                <a:ext uri="{FF2B5EF4-FFF2-40B4-BE49-F238E27FC236}">
                  <a16:creationId xmlns:a16="http://schemas.microsoft.com/office/drawing/2014/main" id="{B9316B4F-4997-5E44-927C-0A8AF8E82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" y="952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02" name="Line 19">
              <a:extLst>
                <a:ext uri="{FF2B5EF4-FFF2-40B4-BE49-F238E27FC236}">
                  <a16:creationId xmlns:a16="http://schemas.microsoft.com/office/drawing/2014/main" id="{74467619-51E4-5444-BF3C-27B019A97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" y="770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03" name="Text Box 20" descr="Diagonali larghe verso l'alto">
              <a:extLst>
                <a:ext uri="{FF2B5EF4-FFF2-40B4-BE49-F238E27FC236}">
                  <a16:creationId xmlns:a16="http://schemas.microsoft.com/office/drawing/2014/main" id="{F75DCD57-2F86-E84D-9F86-88309CFBE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" y="543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+</a:t>
              </a:r>
            </a:p>
          </p:txBody>
        </p:sp>
        <p:sp>
          <p:nvSpPr>
            <p:cNvPr id="7204" name="Text Box 21" descr="Diagonali larghe verso l'alto">
              <a:extLst>
                <a:ext uri="{FF2B5EF4-FFF2-40B4-BE49-F238E27FC236}">
                  <a16:creationId xmlns:a16="http://schemas.microsoft.com/office/drawing/2014/main" id="{9235BA94-1537-2B4A-B07E-655539F25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890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-</a:t>
              </a:r>
            </a:p>
          </p:txBody>
        </p:sp>
        <p:sp>
          <p:nvSpPr>
            <p:cNvPr id="7205" name="Text Box 22" descr="Diagonali larghe verso l'alto">
              <a:extLst>
                <a:ext uri="{FF2B5EF4-FFF2-40B4-BE49-F238E27FC236}">
                  <a16:creationId xmlns:a16="http://schemas.microsoft.com/office/drawing/2014/main" id="{B65ED43D-71BC-094E-8549-79CF1C758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48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u</a:t>
              </a:r>
            </a:p>
          </p:txBody>
        </p:sp>
        <p:sp>
          <p:nvSpPr>
            <p:cNvPr id="7206" name="Text Box 23" descr="Diagonali larghe verso l'alto">
              <a:extLst>
                <a:ext uri="{FF2B5EF4-FFF2-40B4-BE49-F238E27FC236}">
                  <a16:creationId xmlns:a16="http://schemas.microsoft.com/office/drawing/2014/main" id="{27CED6B3-7D19-D54E-B7DE-8A666E5D5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48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y</a:t>
              </a:r>
            </a:p>
          </p:txBody>
        </p:sp>
      </p:grpSp>
      <p:sp>
        <p:nvSpPr>
          <p:cNvPr id="7174" name="Text Box 42">
            <a:extLst>
              <a:ext uri="{FF2B5EF4-FFF2-40B4-BE49-F238E27FC236}">
                <a16:creationId xmlns:a16="http://schemas.microsoft.com/office/drawing/2014/main" id="{346FBB1B-E2B8-DE49-9673-19DCAFFCB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5763" y="1725614"/>
            <a:ext cx="677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en-US" sz="2000" b="1" i="1"/>
              <a:t>A(s)</a:t>
            </a:r>
          </a:p>
        </p:txBody>
      </p:sp>
      <p:sp>
        <p:nvSpPr>
          <p:cNvPr id="7175" name="Text Box 43">
            <a:extLst>
              <a:ext uri="{FF2B5EF4-FFF2-40B4-BE49-F238E27FC236}">
                <a16:creationId xmlns:a16="http://schemas.microsoft.com/office/drawing/2014/main" id="{226B4FF8-1DD5-4748-84A0-D0E7EE3BB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789" y="2474914"/>
            <a:ext cx="73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en-US" sz="2000" b="1" i="1"/>
              <a:t>W(s)</a:t>
            </a:r>
          </a:p>
        </p:txBody>
      </p:sp>
      <p:sp>
        <p:nvSpPr>
          <p:cNvPr id="7176" name="Text Box 44" descr="Diagonali larghe verso l'alto">
            <a:extLst>
              <a:ext uri="{FF2B5EF4-FFF2-40B4-BE49-F238E27FC236}">
                <a16:creationId xmlns:a16="http://schemas.microsoft.com/office/drawing/2014/main" id="{847674FD-D06D-FE41-9B7A-2B87F1B56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5763" y="1109615"/>
            <a:ext cx="2819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6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en-US" sz="1600" b="1" dirty="0">
                <a:solidFill>
                  <a:srgbClr val="00279F"/>
                </a:solidFill>
              </a:rPr>
              <a:t>Amplificatore Operazionale</a:t>
            </a:r>
          </a:p>
        </p:txBody>
      </p:sp>
      <p:grpSp>
        <p:nvGrpSpPr>
          <p:cNvPr id="7177" name="Group 46">
            <a:extLst>
              <a:ext uri="{FF2B5EF4-FFF2-40B4-BE49-F238E27FC236}">
                <a16:creationId xmlns:a16="http://schemas.microsoft.com/office/drawing/2014/main" id="{A9554457-1598-B646-A1D1-3D93F6715F0A}"/>
              </a:ext>
            </a:extLst>
          </p:cNvPr>
          <p:cNvGrpSpPr>
            <a:grpSpLocks/>
          </p:cNvGrpSpPr>
          <p:nvPr/>
        </p:nvGrpSpPr>
        <p:grpSpPr bwMode="auto">
          <a:xfrm>
            <a:off x="7994651" y="3398838"/>
            <a:ext cx="2773363" cy="3103562"/>
            <a:chOff x="4316" y="2141"/>
            <a:chExt cx="1747" cy="1955"/>
          </a:xfrm>
        </p:grpSpPr>
        <p:sp>
          <p:nvSpPr>
            <p:cNvPr id="7178" name="AutoShape 24" descr="Diagonali larghe verso l'alto">
              <a:extLst>
                <a:ext uri="{FF2B5EF4-FFF2-40B4-BE49-F238E27FC236}">
                  <a16:creationId xmlns:a16="http://schemas.microsoft.com/office/drawing/2014/main" id="{A5E44B06-8DD2-5147-89C2-23DA5E39EA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836" y="2372"/>
              <a:ext cx="640" cy="51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7179" name="Freeform 26" descr="Diagonali larghe verso l'alto">
              <a:extLst>
                <a:ext uri="{FF2B5EF4-FFF2-40B4-BE49-F238E27FC236}">
                  <a16:creationId xmlns:a16="http://schemas.microsoft.com/office/drawing/2014/main" id="{F23E7979-9DA5-1D46-B46D-BB3BEE599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" y="3008"/>
              <a:ext cx="772" cy="264"/>
            </a:xfrm>
            <a:custGeom>
              <a:avLst/>
              <a:gdLst>
                <a:gd name="T0" fmla="*/ 0 w 772"/>
                <a:gd name="T1" fmla="*/ 128 h 264"/>
                <a:gd name="T2" fmla="*/ 164 w 772"/>
                <a:gd name="T3" fmla="*/ 128 h 264"/>
                <a:gd name="T4" fmla="*/ 196 w 772"/>
                <a:gd name="T5" fmla="*/ 252 h 264"/>
                <a:gd name="T6" fmla="*/ 264 w 772"/>
                <a:gd name="T7" fmla="*/ 0 h 264"/>
                <a:gd name="T8" fmla="*/ 344 w 772"/>
                <a:gd name="T9" fmla="*/ 260 h 264"/>
                <a:gd name="T10" fmla="*/ 388 w 772"/>
                <a:gd name="T11" fmla="*/ 0 h 264"/>
                <a:gd name="T12" fmla="*/ 468 w 772"/>
                <a:gd name="T13" fmla="*/ 260 h 264"/>
                <a:gd name="T14" fmla="*/ 512 w 772"/>
                <a:gd name="T15" fmla="*/ 8 h 264"/>
                <a:gd name="T16" fmla="*/ 572 w 772"/>
                <a:gd name="T17" fmla="*/ 264 h 264"/>
                <a:gd name="T18" fmla="*/ 628 w 772"/>
                <a:gd name="T19" fmla="*/ 4 h 264"/>
                <a:gd name="T20" fmla="*/ 672 w 772"/>
                <a:gd name="T21" fmla="*/ 140 h 264"/>
                <a:gd name="T22" fmla="*/ 772 w 772"/>
                <a:gd name="T23" fmla="*/ 140 h 2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2" h="264">
                  <a:moveTo>
                    <a:pt x="0" y="128"/>
                  </a:moveTo>
                  <a:lnTo>
                    <a:pt x="164" y="128"/>
                  </a:lnTo>
                  <a:lnTo>
                    <a:pt x="196" y="252"/>
                  </a:lnTo>
                  <a:lnTo>
                    <a:pt x="264" y="0"/>
                  </a:lnTo>
                  <a:lnTo>
                    <a:pt x="344" y="260"/>
                  </a:lnTo>
                  <a:lnTo>
                    <a:pt x="388" y="0"/>
                  </a:lnTo>
                  <a:lnTo>
                    <a:pt x="468" y="260"/>
                  </a:lnTo>
                  <a:lnTo>
                    <a:pt x="512" y="8"/>
                  </a:lnTo>
                  <a:lnTo>
                    <a:pt x="572" y="264"/>
                  </a:lnTo>
                  <a:lnTo>
                    <a:pt x="628" y="4"/>
                  </a:lnTo>
                  <a:lnTo>
                    <a:pt x="672" y="140"/>
                  </a:lnTo>
                  <a:lnTo>
                    <a:pt x="772" y="14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0" name="Freeform 27" descr="Diagonali larghe verso l'alto">
              <a:extLst>
                <a:ext uri="{FF2B5EF4-FFF2-40B4-BE49-F238E27FC236}">
                  <a16:creationId xmlns:a16="http://schemas.microsoft.com/office/drawing/2014/main" id="{FC7A7474-956B-D542-B8EB-D376BF4270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228" y="3396"/>
              <a:ext cx="772" cy="264"/>
            </a:xfrm>
            <a:custGeom>
              <a:avLst/>
              <a:gdLst>
                <a:gd name="T0" fmla="*/ 0 w 772"/>
                <a:gd name="T1" fmla="*/ 128 h 264"/>
                <a:gd name="T2" fmla="*/ 164 w 772"/>
                <a:gd name="T3" fmla="*/ 128 h 264"/>
                <a:gd name="T4" fmla="*/ 196 w 772"/>
                <a:gd name="T5" fmla="*/ 252 h 264"/>
                <a:gd name="T6" fmla="*/ 264 w 772"/>
                <a:gd name="T7" fmla="*/ 0 h 264"/>
                <a:gd name="T8" fmla="*/ 344 w 772"/>
                <a:gd name="T9" fmla="*/ 260 h 264"/>
                <a:gd name="T10" fmla="*/ 388 w 772"/>
                <a:gd name="T11" fmla="*/ 0 h 264"/>
                <a:gd name="T12" fmla="*/ 468 w 772"/>
                <a:gd name="T13" fmla="*/ 260 h 264"/>
                <a:gd name="T14" fmla="*/ 512 w 772"/>
                <a:gd name="T15" fmla="*/ 8 h 264"/>
                <a:gd name="T16" fmla="*/ 572 w 772"/>
                <a:gd name="T17" fmla="*/ 264 h 264"/>
                <a:gd name="T18" fmla="*/ 628 w 772"/>
                <a:gd name="T19" fmla="*/ 4 h 264"/>
                <a:gd name="T20" fmla="*/ 672 w 772"/>
                <a:gd name="T21" fmla="*/ 140 h 264"/>
                <a:gd name="T22" fmla="*/ 772 w 772"/>
                <a:gd name="T23" fmla="*/ 140 h 2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2" h="264">
                  <a:moveTo>
                    <a:pt x="0" y="128"/>
                  </a:moveTo>
                  <a:lnTo>
                    <a:pt x="164" y="128"/>
                  </a:lnTo>
                  <a:lnTo>
                    <a:pt x="196" y="252"/>
                  </a:lnTo>
                  <a:lnTo>
                    <a:pt x="264" y="0"/>
                  </a:lnTo>
                  <a:lnTo>
                    <a:pt x="344" y="260"/>
                  </a:lnTo>
                  <a:lnTo>
                    <a:pt x="388" y="0"/>
                  </a:lnTo>
                  <a:lnTo>
                    <a:pt x="468" y="260"/>
                  </a:lnTo>
                  <a:lnTo>
                    <a:pt x="512" y="8"/>
                  </a:lnTo>
                  <a:lnTo>
                    <a:pt x="572" y="264"/>
                  </a:lnTo>
                  <a:lnTo>
                    <a:pt x="628" y="4"/>
                  </a:lnTo>
                  <a:lnTo>
                    <a:pt x="672" y="140"/>
                  </a:lnTo>
                  <a:lnTo>
                    <a:pt x="772" y="14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1" name="Freeform 29" descr="Diagonali larghe verso l'alto">
              <a:extLst>
                <a:ext uri="{FF2B5EF4-FFF2-40B4-BE49-F238E27FC236}">
                  <a16:creationId xmlns:a16="http://schemas.microsoft.com/office/drawing/2014/main" id="{686E4C74-2AA2-EA47-981B-A1FA59140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" y="2848"/>
              <a:ext cx="316" cy="292"/>
            </a:xfrm>
            <a:custGeom>
              <a:avLst/>
              <a:gdLst>
                <a:gd name="T0" fmla="*/ 316 w 316"/>
                <a:gd name="T1" fmla="*/ 292 h 292"/>
                <a:gd name="T2" fmla="*/ 0 w 316"/>
                <a:gd name="T3" fmla="*/ 292 h 292"/>
                <a:gd name="T4" fmla="*/ 0 w 316"/>
                <a:gd name="T5" fmla="*/ 0 h 292"/>
                <a:gd name="T6" fmla="*/ 284 w 316"/>
                <a:gd name="T7" fmla="*/ 0 h 2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6" h="292">
                  <a:moveTo>
                    <a:pt x="316" y="292"/>
                  </a:moveTo>
                  <a:lnTo>
                    <a:pt x="0" y="292"/>
                  </a:lnTo>
                  <a:lnTo>
                    <a:pt x="0" y="0"/>
                  </a:lnTo>
                  <a:lnTo>
                    <a:pt x="28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2" name="Line 30">
              <a:extLst>
                <a:ext uri="{FF2B5EF4-FFF2-40B4-BE49-F238E27FC236}">
                  <a16:creationId xmlns:a16="http://schemas.microsoft.com/office/drawing/2014/main" id="{B3469436-E892-7D42-BEC6-63F9A1BF8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2628"/>
              <a:ext cx="6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3" name="Line 31">
              <a:extLst>
                <a:ext uri="{FF2B5EF4-FFF2-40B4-BE49-F238E27FC236}">
                  <a16:creationId xmlns:a16="http://schemas.microsoft.com/office/drawing/2014/main" id="{EBF265F0-834C-D745-B5FC-1F75219D6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2" y="2628"/>
              <a:ext cx="0" cy="5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4" name="Line 32">
              <a:extLst>
                <a:ext uri="{FF2B5EF4-FFF2-40B4-BE49-F238E27FC236}">
                  <a16:creationId xmlns:a16="http://schemas.microsoft.com/office/drawing/2014/main" id="{503B36C9-8843-B84C-A056-E5B0C5F69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6" y="2416"/>
              <a:ext cx="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5" name="AutoShape 33" descr="Diagonali larghe verso l'alto">
              <a:extLst>
                <a:ext uri="{FF2B5EF4-FFF2-40B4-BE49-F238E27FC236}">
                  <a16:creationId xmlns:a16="http://schemas.microsoft.com/office/drawing/2014/main" id="{1C1345FB-7D05-3247-B6C2-C5F14AFF4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3912"/>
              <a:ext cx="524" cy="80"/>
            </a:xfrm>
            <a:prstGeom prst="flowChartInputOutpu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7186" name="Text Box 34" descr="Diagonali larghe verso l'alto">
              <a:extLst>
                <a:ext uri="{FF2B5EF4-FFF2-40B4-BE49-F238E27FC236}">
                  <a16:creationId xmlns:a16="http://schemas.microsoft.com/office/drawing/2014/main" id="{3FC75C4D-AB10-DC4E-9F9A-F1024E512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" y="2301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+</a:t>
              </a:r>
            </a:p>
          </p:txBody>
        </p:sp>
        <p:sp>
          <p:nvSpPr>
            <p:cNvPr id="7187" name="Text Box 36" descr="Diagonali larghe verso l'alto">
              <a:extLst>
                <a:ext uri="{FF2B5EF4-FFF2-40B4-BE49-F238E27FC236}">
                  <a16:creationId xmlns:a16="http://schemas.microsoft.com/office/drawing/2014/main" id="{7415804E-E2F3-F545-B71C-8D1DE8CD3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6" y="2641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-</a:t>
              </a:r>
            </a:p>
          </p:txBody>
        </p:sp>
        <p:sp>
          <p:nvSpPr>
            <p:cNvPr id="7188" name="Text Box 37" descr="Diagonali larghe verso l'alto">
              <a:extLst>
                <a:ext uri="{FF2B5EF4-FFF2-40B4-BE49-F238E27FC236}">
                  <a16:creationId xmlns:a16="http://schemas.microsoft.com/office/drawing/2014/main" id="{BDF024E5-82D4-9F49-8DE2-566643E12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3321"/>
              <a:ext cx="2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R</a:t>
              </a:r>
              <a:r>
                <a:rPr lang="it-IT" altLang="en-US" sz="1000"/>
                <a:t>1</a:t>
              </a:r>
            </a:p>
          </p:txBody>
        </p:sp>
        <p:sp>
          <p:nvSpPr>
            <p:cNvPr id="7189" name="Text Box 38" descr="Diagonali larghe verso l'alto">
              <a:extLst>
                <a:ext uri="{FF2B5EF4-FFF2-40B4-BE49-F238E27FC236}">
                  <a16:creationId xmlns:a16="http://schemas.microsoft.com/office/drawing/2014/main" id="{7BC4444A-EBFD-8645-BA74-4B994B57F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" y="3417"/>
              <a:ext cx="2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R</a:t>
              </a:r>
              <a:r>
                <a:rPr lang="it-IT" altLang="en-US" sz="1000"/>
                <a:t>2</a:t>
              </a:r>
            </a:p>
          </p:txBody>
        </p:sp>
        <p:sp>
          <p:nvSpPr>
            <p:cNvPr id="7190" name="Text Box 39" descr="Diagonali larghe verso l'alto">
              <a:extLst>
                <a:ext uri="{FF2B5EF4-FFF2-40B4-BE49-F238E27FC236}">
                  <a16:creationId xmlns:a16="http://schemas.microsoft.com/office/drawing/2014/main" id="{15B976C3-D25F-AF49-8F31-640536888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6" y="2313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v</a:t>
              </a:r>
              <a:r>
                <a:rPr lang="it-IT" altLang="en-US" sz="1400"/>
                <a:t>out</a:t>
              </a:r>
            </a:p>
          </p:txBody>
        </p:sp>
        <p:sp>
          <p:nvSpPr>
            <p:cNvPr id="7191" name="Text Box 40" descr="Diagonali larghe verso l'alto">
              <a:extLst>
                <a:ext uri="{FF2B5EF4-FFF2-40B4-BE49-F238E27FC236}">
                  <a16:creationId xmlns:a16="http://schemas.microsoft.com/office/drawing/2014/main" id="{82D5396B-AF23-E247-829C-9601196F6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" y="2141"/>
              <a:ext cx="2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/>
                <a:t>v</a:t>
              </a:r>
              <a:r>
                <a:rPr lang="it-IT" altLang="en-US" sz="1400"/>
                <a:t>in</a:t>
              </a:r>
            </a:p>
          </p:txBody>
        </p:sp>
        <p:sp>
          <p:nvSpPr>
            <p:cNvPr id="7192" name="Rectangle 45">
              <a:extLst>
                <a:ext uri="{FF2B5EF4-FFF2-40B4-BE49-F238E27FC236}">
                  <a16:creationId xmlns:a16="http://schemas.microsoft.com/office/drawing/2014/main" id="{C2FCFB7B-ADD4-7349-B15C-45CA2ABD1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992"/>
              <a:ext cx="568" cy="1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it-IT"/>
            </a:p>
          </p:txBody>
        </p:sp>
      </p:grpSp>
    </p:spTree>
    <p:extLst>
      <p:ext uri="{BB962C8B-B14F-4D97-AF65-F5344CB8AC3E}">
        <p14:creationId xmlns:p14="http://schemas.microsoft.com/office/powerpoint/2010/main" val="208483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>
            <a:extLst>
              <a:ext uri="{FF2B5EF4-FFF2-40B4-BE49-F238E27FC236}">
                <a16:creationId xmlns:a16="http://schemas.microsoft.com/office/drawing/2014/main" id="{6D159F49-D901-4741-A73A-A0DDF0B0E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933450"/>
            <a:ext cx="69342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/>
              <a:t>Relazione lineare desiderata:  y=x</a:t>
            </a:r>
          </a:p>
          <a:p>
            <a:r>
              <a:rPr lang="it-IT" altLang="en-US" sz="2000"/>
              <a:t>Relazione non lineare reale:   y=v+0.1v</a:t>
            </a:r>
            <a:r>
              <a:rPr lang="it-IT" altLang="en-US" sz="2000" baseline="30000"/>
              <a:t>3</a:t>
            </a:r>
            <a:r>
              <a:rPr lang="it-IT" altLang="en-US" sz="2000"/>
              <a:t>=f(v)</a:t>
            </a:r>
          </a:p>
        </p:txBody>
      </p:sp>
      <p:sp>
        <p:nvSpPr>
          <p:cNvPr id="15362" name="Rectangle 4">
            <a:extLst>
              <a:ext uri="{FF2B5EF4-FFF2-40B4-BE49-F238E27FC236}">
                <a16:creationId xmlns:a16="http://schemas.microsoft.com/office/drawing/2014/main" id="{0D8B7F7A-B22A-E14D-9F6B-E5588FBA0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1114426"/>
            <a:ext cx="1377950" cy="4810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pPr algn="ctr"/>
            <a:endParaRPr lang="en-GB" altLang="it-IT">
              <a:latin typeface="Arial" panose="020B0604020202020204" pitchFamily="34" charset="0"/>
            </a:endParaRPr>
          </a:p>
        </p:txBody>
      </p:sp>
      <p:sp>
        <p:nvSpPr>
          <p:cNvPr id="15363" name="Line 5">
            <a:extLst>
              <a:ext uri="{FF2B5EF4-FFF2-40B4-BE49-F238E27FC236}">
                <a16:creationId xmlns:a16="http://schemas.microsoft.com/office/drawing/2014/main" id="{A8E8DA12-2986-1C42-8D2B-3C241AFE6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314" y="1303338"/>
            <a:ext cx="536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4" name="Line 6">
            <a:extLst>
              <a:ext uri="{FF2B5EF4-FFF2-40B4-BE49-F238E27FC236}">
                <a16:creationId xmlns:a16="http://schemas.microsoft.com/office/drawing/2014/main" id="{96216E26-659D-5246-A30C-932016100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4989" y="1287463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5" name="Rectangle 7">
            <a:extLst>
              <a:ext uri="{FF2B5EF4-FFF2-40B4-BE49-F238E27FC236}">
                <a16:creationId xmlns:a16="http://schemas.microsoft.com/office/drawing/2014/main" id="{F00736BE-053B-6145-8A6C-61F0112B0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4" y="962025"/>
            <a:ext cx="31418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/>
              <a:t>v</a:t>
            </a:r>
          </a:p>
        </p:txBody>
      </p:sp>
      <p:sp>
        <p:nvSpPr>
          <p:cNvPr id="15366" name="Rectangle 8">
            <a:extLst>
              <a:ext uri="{FF2B5EF4-FFF2-40B4-BE49-F238E27FC236}">
                <a16:creationId xmlns:a16="http://schemas.microsoft.com/office/drawing/2014/main" id="{7EE3EB93-D3D7-064D-9F10-904309B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239" y="1114425"/>
            <a:ext cx="65883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/>
              <a:t> f(v)</a:t>
            </a:r>
          </a:p>
        </p:txBody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3AF32536-FB88-1643-8596-2F1B60C7E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5150" y="962025"/>
            <a:ext cx="32541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/>
              <a:t>y</a:t>
            </a:r>
          </a:p>
        </p:txBody>
      </p:sp>
      <p:grpSp>
        <p:nvGrpSpPr>
          <p:cNvPr id="15368" name="Group 54">
            <a:extLst>
              <a:ext uri="{FF2B5EF4-FFF2-40B4-BE49-F238E27FC236}">
                <a16:creationId xmlns:a16="http://schemas.microsoft.com/office/drawing/2014/main" id="{29D58882-F4A5-5F40-BC1C-55C3A79E4191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905001"/>
            <a:ext cx="5556250" cy="1446213"/>
            <a:chOff x="2399" y="1297"/>
            <a:chExt cx="3500" cy="911"/>
          </a:xfrm>
        </p:grpSpPr>
        <p:sp>
          <p:nvSpPr>
            <p:cNvPr id="15386" name="Oval 10">
              <a:extLst>
                <a:ext uri="{FF2B5EF4-FFF2-40B4-BE49-F238E27FC236}">
                  <a16:creationId xmlns:a16="http://schemas.microsoft.com/office/drawing/2014/main" id="{82007A51-3654-A648-88A0-641F8E96D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" y="1522"/>
              <a:ext cx="201" cy="1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9pPr>
            </a:lstStyle>
            <a:p>
              <a:pPr algn="ctr"/>
              <a:endParaRPr lang="en-GB" altLang="it-IT">
                <a:latin typeface="Arial" panose="020B0604020202020204" pitchFamily="34" charset="0"/>
              </a:endParaRPr>
            </a:p>
          </p:txBody>
        </p:sp>
        <p:sp>
          <p:nvSpPr>
            <p:cNvPr id="15387" name="Rectangle 11">
              <a:extLst>
                <a:ext uri="{FF2B5EF4-FFF2-40B4-BE49-F238E27FC236}">
                  <a16:creationId xmlns:a16="http://schemas.microsoft.com/office/drawing/2014/main" id="{F7541736-96BC-AD45-9E2F-08AF4A0B9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1400"/>
              <a:ext cx="452" cy="4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9pPr>
            </a:lstStyle>
            <a:p>
              <a:pPr algn="ctr"/>
              <a:endParaRPr lang="en-GB" altLang="it-IT">
                <a:latin typeface="Arial" panose="020B0604020202020204" pitchFamily="34" charset="0"/>
              </a:endParaRPr>
            </a:p>
          </p:txBody>
        </p:sp>
        <p:sp>
          <p:nvSpPr>
            <p:cNvPr id="15388" name="Rectangle 12">
              <a:extLst>
                <a:ext uri="{FF2B5EF4-FFF2-40B4-BE49-F238E27FC236}">
                  <a16:creationId xmlns:a16="http://schemas.microsoft.com/office/drawing/2014/main" id="{CCFCE59F-0745-A946-B0D5-D5A9B842A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1302"/>
              <a:ext cx="908" cy="5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9pPr>
            </a:lstStyle>
            <a:p>
              <a:pPr algn="ctr"/>
              <a:endParaRPr lang="en-GB" altLang="it-IT">
                <a:latin typeface="Arial" panose="020B0604020202020204" pitchFamily="34" charset="0"/>
              </a:endParaRPr>
            </a:p>
          </p:txBody>
        </p:sp>
        <p:sp>
          <p:nvSpPr>
            <p:cNvPr id="15389" name="Line 13">
              <a:extLst>
                <a:ext uri="{FF2B5EF4-FFF2-40B4-BE49-F238E27FC236}">
                  <a16:creationId xmlns:a16="http://schemas.microsoft.com/office/drawing/2014/main" id="{7E708C2C-B8E6-6F43-889E-3D65FFEBC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6" y="1629"/>
              <a:ext cx="4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90" name="Line 14">
              <a:extLst>
                <a:ext uri="{FF2B5EF4-FFF2-40B4-BE49-F238E27FC236}">
                  <a16:creationId xmlns:a16="http://schemas.microsoft.com/office/drawing/2014/main" id="{C37E657A-293A-F940-87AD-02D2AA50D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6" y="1627"/>
              <a:ext cx="337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91" name="Line 15">
              <a:extLst>
                <a:ext uri="{FF2B5EF4-FFF2-40B4-BE49-F238E27FC236}">
                  <a16:creationId xmlns:a16="http://schemas.microsoft.com/office/drawing/2014/main" id="{8B321BE7-F7E0-B34C-939F-7E7972234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1599"/>
              <a:ext cx="4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92" name="Line 16">
              <a:extLst>
                <a:ext uri="{FF2B5EF4-FFF2-40B4-BE49-F238E27FC236}">
                  <a16:creationId xmlns:a16="http://schemas.microsoft.com/office/drawing/2014/main" id="{C97191A5-2B59-7F40-8E1F-933AFD1FC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1" y="1573"/>
              <a:ext cx="4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93" name="Line 17">
              <a:extLst>
                <a:ext uri="{FF2B5EF4-FFF2-40B4-BE49-F238E27FC236}">
                  <a16:creationId xmlns:a16="http://schemas.microsoft.com/office/drawing/2014/main" id="{30140D2D-BA9A-A94E-A4AD-550C75DA8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9" y="1573"/>
              <a:ext cx="0" cy="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94" name="Line 18">
              <a:extLst>
                <a:ext uri="{FF2B5EF4-FFF2-40B4-BE49-F238E27FC236}">
                  <a16:creationId xmlns:a16="http://schemas.microsoft.com/office/drawing/2014/main" id="{ABB1C66B-005D-944A-A1F5-4B250E6AD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0" y="2208"/>
              <a:ext cx="26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95" name="Line 19">
              <a:extLst>
                <a:ext uri="{FF2B5EF4-FFF2-40B4-BE49-F238E27FC236}">
                  <a16:creationId xmlns:a16="http://schemas.microsoft.com/office/drawing/2014/main" id="{36430146-D362-204E-8BE4-3B6334A11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0" y="1684"/>
              <a:ext cx="0" cy="5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96" name="Rectangle 20">
              <a:extLst>
                <a:ext uri="{FF2B5EF4-FFF2-40B4-BE49-F238E27FC236}">
                  <a16:creationId xmlns:a16="http://schemas.microsoft.com/office/drawing/2014/main" id="{F5903145-53B5-1A44-B07F-297F08D0D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" y="1379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9pPr>
            </a:lstStyle>
            <a:p>
              <a:r>
                <a:rPr lang="it-IT" altLang="en-US" sz="2000"/>
                <a:t>x</a:t>
              </a:r>
            </a:p>
          </p:txBody>
        </p:sp>
        <p:sp>
          <p:nvSpPr>
            <p:cNvPr id="15397" name="Rectangle 21">
              <a:extLst>
                <a:ext uri="{FF2B5EF4-FFF2-40B4-BE49-F238E27FC236}">
                  <a16:creationId xmlns:a16="http://schemas.microsoft.com/office/drawing/2014/main" id="{9DE493DD-62E9-9446-8597-7FFCEBACA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395"/>
              <a:ext cx="2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9pPr>
            </a:lstStyle>
            <a:p>
              <a:r>
                <a:rPr lang="it-IT" altLang="en-US" sz="2000"/>
                <a:t>+</a:t>
              </a:r>
            </a:p>
          </p:txBody>
        </p:sp>
        <p:sp>
          <p:nvSpPr>
            <p:cNvPr id="15398" name="Rectangle 22">
              <a:extLst>
                <a:ext uri="{FF2B5EF4-FFF2-40B4-BE49-F238E27FC236}">
                  <a16:creationId xmlns:a16="http://schemas.microsoft.com/office/drawing/2014/main" id="{D78D1DCE-AF92-4548-B58E-E49C26AAC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615"/>
              <a:ext cx="1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9pPr>
            </a:lstStyle>
            <a:p>
              <a:r>
                <a:rPr lang="it-IT" altLang="en-US" sz="2000"/>
                <a:t>-</a:t>
              </a:r>
            </a:p>
          </p:txBody>
        </p:sp>
        <p:sp>
          <p:nvSpPr>
            <p:cNvPr id="15399" name="Rectangle 23">
              <a:extLst>
                <a:ext uri="{FF2B5EF4-FFF2-40B4-BE49-F238E27FC236}">
                  <a16:creationId xmlns:a16="http://schemas.microsoft.com/office/drawing/2014/main" id="{024A4237-481A-E24D-95A9-13321755A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1367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9pPr>
            </a:lstStyle>
            <a:p>
              <a:r>
                <a:rPr lang="it-IT" altLang="en-US" sz="2000"/>
                <a:t>e</a:t>
              </a:r>
            </a:p>
          </p:txBody>
        </p:sp>
        <p:sp>
          <p:nvSpPr>
            <p:cNvPr id="15400" name="Rectangle 24">
              <a:extLst>
                <a:ext uri="{FF2B5EF4-FFF2-40B4-BE49-F238E27FC236}">
                  <a16:creationId xmlns:a16="http://schemas.microsoft.com/office/drawing/2014/main" id="{83D5AA1A-FA28-3A40-B394-CB505D123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479"/>
              <a:ext cx="2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9pPr>
            </a:lstStyle>
            <a:p>
              <a:r>
                <a:rPr lang="it-IT" altLang="en-US" sz="2000"/>
                <a:t>K</a:t>
              </a:r>
            </a:p>
          </p:txBody>
        </p:sp>
        <p:sp>
          <p:nvSpPr>
            <p:cNvPr id="15401" name="Rectangle 25">
              <a:extLst>
                <a:ext uri="{FF2B5EF4-FFF2-40B4-BE49-F238E27FC236}">
                  <a16:creationId xmlns:a16="http://schemas.microsoft.com/office/drawing/2014/main" id="{478D01FF-D7E5-9C41-AA9A-401F54F39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1365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9pPr>
            </a:lstStyle>
            <a:p>
              <a:r>
                <a:rPr lang="it-IT" altLang="en-US" sz="2000"/>
                <a:t>v</a:t>
              </a:r>
            </a:p>
          </p:txBody>
        </p:sp>
        <p:sp>
          <p:nvSpPr>
            <p:cNvPr id="15402" name="Rectangle 26">
              <a:extLst>
                <a:ext uri="{FF2B5EF4-FFF2-40B4-BE49-F238E27FC236}">
                  <a16:creationId xmlns:a16="http://schemas.microsoft.com/office/drawing/2014/main" id="{6D5A4F6B-DD58-C749-BC7D-809EA0264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1479"/>
              <a:ext cx="6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9pPr>
            </a:lstStyle>
            <a:p>
              <a:r>
                <a:rPr lang="it-IT" altLang="en-US" sz="2000"/>
                <a:t>v+0.1v</a:t>
              </a:r>
              <a:r>
                <a:rPr lang="it-IT" altLang="en-US" sz="2000" baseline="30000"/>
                <a:t>3</a:t>
              </a:r>
            </a:p>
          </p:txBody>
        </p:sp>
        <p:sp>
          <p:nvSpPr>
            <p:cNvPr id="15403" name="Rectangle 27">
              <a:extLst>
                <a:ext uri="{FF2B5EF4-FFF2-40B4-BE49-F238E27FC236}">
                  <a16:creationId xmlns:a16="http://schemas.microsoft.com/office/drawing/2014/main" id="{275DCF04-A27A-F440-8FA6-BC60BAD56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" y="1297"/>
              <a:ext cx="2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9pPr>
            </a:lstStyle>
            <a:p>
              <a:r>
                <a:rPr lang="it-IT" altLang="en-US" sz="2000"/>
                <a:t>y</a:t>
              </a:r>
            </a:p>
          </p:txBody>
        </p:sp>
      </p:grpSp>
      <p:sp>
        <p:nvSpPr>
          <p:cNvPr id="15369" name="Rectangle 28">
            <a:extLst>
              <a:ext uri="{FF2B5EF4-FFF2-40B4-BE49-F238E27FC236}">
                <a16:creationId xmlns:a16="http://schemas.microsoft.com/office/drawing/2014/main" id="{6A03D7C8-6D6B-AD42-A8EC-C68A945FD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85800"/>
            <a:ext cx="1614224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>
                <a:solidFill>
                  <a:srgbClr val="FF0033"/>
                </a:solidFill>
              </a:rPr>
              <a:t>Open   loop</a:t>
            </a:r>
          </a:p>
        </p:txBody>
      </p:sp>
      <p:sp>
        <p:nvSpPr>
          <p:cNvPr id="15370" name="Rectangle 29">
            <a:extLst>
              <a:ext uri="{FF2B5EF4-FFF2-40B4-BE49-F238E27FC236}">
                <a16:creationId xmlns:a16="http://schemas.microsoft.com/office/drawing/2014/main" id="{5D4CA201-3C92-9447-8BE4-B4FB28A54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1" y="2286000"/>
            <a:ext cx="166712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>
                <a:solidFill>
                  <a:schemeClr val="accent1"/>
                </a:solidFill>
              </a:rPr>
              <a:t>Closed loop:</a:t>
            </a:r>
          </a:p>
        </p:txBody>
      </p:sp>
      <p:sp>
        <p:nvSpPr>
          <p:cNvPr id="15371" name="Rectangle 30">
            <a:extLst>
              <a:ext uri="{FF2B5EF4-FFF2-40B4-BE49-F238E27FC236}">
                <a16:creationId xmlns:a16="http://schemas.microsoft.com/office/drawing/2014/main" id="{360F4EB4-5F5E-C44F-9759-2CB2C9C7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9" y="2817813"/>
            <a:ext cx="235974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>
                <a:solidFill>
                  <a:schemeClr val="accent1"/>
                </a:solidFill>
              </a:rPr>
              <a:t>e=x-y            v=Ke</a:t>
            </a:r>
          </a:p>
        </p:txBody>
      </p:sp>
      <p:sp>
        <p:nvSpPr>
          <p:cNvPr id="15372" name="Rectangle 31">
            <a:extLst>
              <a:ext uri="{FF2B5EF4-FFF2-40B4-BE49-F238E27FC236}">
                <a16:creationId xmlns:a16="http://schemas.microsoft.com/office/drawing/2014/main" id="{278B7BCF-FDD0-D143-9DF2-ECFE0B4D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1" y="2743200"/>
            <a:ext cx="275588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/>
              <a:t>K(x-y)+0.1K</a:t>
            </a:r>
            <a:r>
              <a:rPr lang="it-IT" altLang="en-US" sz="2000" baseline="30000"/>
              <a:t>3</a:t>
            </a:r>
            <a:r>
              <a:rPr lang="it-IT" altLang="en-US" sz="2000"/>
              <a:t>(x-y)</a:t>
            </a:r>
            <a:r>
              <a:rPr lang="it-IT" altLang="en-US" sz="2000" baseline="30000"/>
              <a:t>3 </a:t>
            </a:r>
            <a:r>
              <a:rPr lang="it-IT" altLang="en-US" sz="2000"/>
              <a:t>= y</a:t>
            </a:r>
          </a:p>
        </p:txBody>
      </p:sp>
      <p:sp>
        <p:nvSpPr>
          <p:cNvPr id="15373" name="Rectangle 32">
            <a:extLst>
              <a:ext uri="{FF2B5EF4-FFF2-40B4-BE49-F238E27FC236}">
                <a16:creationId xmlns:a16="http://schemas.microsoft.com/office/drawing/2014/main" id="{83BA011B-AC7C-E644-9988-7B422F0EC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1" y="3962400"/>
            <a:ext cx="123206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>
                <a:solidFill>
                  <a:schemeClr val="accent2"/>
                </a:solidFill>
              </a:rPr>
              <a:t>Risolvere</a:t>
            </a:r>
          </a:p>
        </p:txBody>
      </p:sp>
      <p:sp>
        <p:nvSpPr>
          <p:cNvPr id="15374" name="Rectangle 33">
            <a:extLst>
              <a:ext uri="{FF2B5EF4-FFF2-40B4-BE49-F238E27FC236}">
                <a16:creationId xmlns:a16="http://schemas.microsoft.com/office/drawing/2014/main" id="{E0555013-7171-3640-8A45-12FD111E0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114" y="5783263"/>
            <a:ext cx="129753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/>
              <a:t>Altrimenti</a:t>
            </a:r>
          </a:p>
        </p:txBody>
      </p:sp>
      <p:sp>
        <p:nvSpPr>
          <p:cNvPr id="15375" name="Rectangle 38">
            <a:extLst>
              <a:ext uri="{FF2B5EF4-FFF2-40B4-BE49-F238E27FC236}">
                <a16:creationId xmlns:a16="http://schemas.microsoft.com/office/drawing/2014/main" id="{590DDA47-BEF0-3E4B-B711-E1CA8BF45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1" y="4710113"/>
            <a:ext cx="57868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>
                <a:solidFill>
                  <a:schemeClr val="accent2"/>
                </a:solidFill>
              </a:rPr>
              <a:t>per</a:t>
            </a:r>
          </a:p>
        </p:txBody>
      </p:sp>
      <p:sp>
        <p:nvSpPr>
          <p:cNvPr id="15376" name="Rectangle 39">
            <a:extLst>
              <a:ext uri="{FF2B5EF4-FFF2-40B4-BE49-F238E27FC236}">
                <a16:creationId xmlns:a16="http://schemas.microsoft.com/office/drawing/2014/main" id="{5B0A6373-49C0-134F-8BAE-2608AA1A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1" y="4724400"/>
            <a:ext cx="72776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>
                <a:solidFill>
                  <a:schemeClr val="accent2"/>
                </a:solidFill>
              </a:rPr>
              <a:t>si ha</a:t>
            </a:r>
          </a:p>
        </p:txBody>
      </p:sp>
      <p:sp>
        <p:nvSpPr>
          <p:cNvPr id="15377" name="Rectangle 40">
            <a:extLst>
              <a:ext uri="{FF2B5EF4-FFF2-40B4-BE49-F238E27FC236}">
                <a16:creationId xmlns:a16="http://schemas.microsoft.com/office/drawing/2014/main" id="{979696E0-173B-5F4E-9AB2-AABFCF0EE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4708525"/>
            <a:ext cx="113653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/>
              <a:t>(x-y)</a:t>
            </a:r>
            <a:r>
              <a:rPr lang="it-IT" altLang="en-US" sz="2000" baseline="30000"/>
              <a:t>3</a:t>
            </a:r>
            <a:r>
              <a:rPr lang="it-IT" altLang="en-US" sz="2000"/>
              <a:t>=0</a:t>
            </a:r>
          </a:p>
        </p:txBody>
      </p:sp>
      <p:sp>
        <p:nvSpPr>
          <p:cNvPr id="15378" name="Rectangle 41">
            <a:extLst>
              <a:ext uri="{FF2B5EF4-FFF2-40B4-BE49-F238E27FC236}">
                <a16:creationId xmlns:a16="http://schemas.microsoft.com/office/drawing/2014/main" id="{D20B6E17-6E6E-1B4D-96A0-566667D12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589" y="4691063"/>
            <a:ext cx="126523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/>
              <a:t>x=y  !</a:t>
            </a:r>
          </a:p>
        </p:txBody>
      </p:sp>
      <p:sp>
        <p:nvSpPr>
          <p:cNvPr id="15379" name="AutoShape 42">
            <a:extLst>
              <a:ext uri="{FF2B5EF4-FFF2-40B4-BE49-F238E27FC236}">
                <a16:creationId xmlns:a16="http://schemas.microsoft.com/office/drawing/2014/main" id="{B26F6760-2ACE-0C4A-A2DD-1F3BE897E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1" y="4829175"/>
            <a:ext cx="633413" cy="128588"/>
          </a:xfrm>
          <a:prstGeom prst="rightArrow">
            <a:avLst>
              <a:gd name="adj1" fmla="val 50000"/>
              <a:gd name="adj2" fmla="val 246318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pPr algn="ctr"/>
            <a:endParaRPr lang="en-GB" altLang="it-IT">
              <a:latin typeface="Arial" panose="020B0604020202020204" pitchFamily="34" charset="0"/>
            </a:endParaRPr>
          </a:p>
        </p:txBody>
      </p:sp>
      <p:graphicFrame>
        <p:nvGraphicFramePr>
          <p:cNvPr id="15380" name="Object 44">
            <a:extLst>
              <a:ext uri="{FF2B5EF4-FFF2-40B4-BE49-F238E27FC236}">
                <a16:creationId xmlns:a16="http://schemas.microsoft.com/office/drawing/2014/main" id="{C9AA1538-90BB-8642-A8EA-A044668BB0EF}"/>
              </a:ext>
            </a:extLst>
          </p:cNvPr>
          <p:cNvGraphicFramePr>
            <a:graphicFrameLocks/>
          </p:cNvGraphicFramePr>
          <p:nvPr/>
        </p:nvGraphicFramePr>
        <p:xfrm>
          <a:off x="2286000" y="4775200"/>
          <a:ext cx="11747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Equazione" r:id="rId3" imgW="17551400" imgH="4978400" progId="Equation.2">
                  <p:embed/>
                </p:oleObj>
              </mc:Choice>
              <mc:Fallback>
                <p:oleObj name="Equazione" r:id="rId3" imgW="17551400" imgH="4978400" progId="Equation.2">
                  <p:embed/>
                  <p:pic>
                    <p:nvPicPr>
                      <p:cNvPr id="15380" name="Object 44">
                        <a:extLst>
                          <a:ext uri="{FF2B5EF4-FFF2-40B4-BE49-F238E27FC236}">
                            <a16:creationId xmlns:a16="http://schemas.microsoft.com/office/drawing/2014/main" id="{C9AA1538-90BB-8642-A8EA-A044668BB0E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75200"/>
                        <a:ext cx="117475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Rectangle 50">
            <a:extLst>
              <a:ext uri="{FF2B5EF4-FFF2-40B4-BE49-F238E27FC236}">
                <a16:creationId xmlns:a16="http://schemas.microsoft.com/office/drawing/2014/main" id="{9C31E217-B92B-D643-93AF-68C79CBA0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28589"/>
            <a:ext cx="9601200" cy="515206"/>
          </a:xfrm>
        </p:spPr>
        <p:txBody>
          <a:bodyPr/>
          <a:lstStyle/>
          <a:p>
            <a:r>
              <a:rPr lang="it-IT" altLang="en-US"/>
              <a:t>Linearizzazione operata dalla controreazione</a:t>
            </a:r>
            <a:endParaRPr lang="it-IT" altLang="en-US" b="0"/>
          </a:p>
        </p:txBody>
      </p:sp>
      <p:graphicFrame>
        <p:nvGraphicFramePr>
          <p:cNvPr id="15382" name="Object 51">
            <a:extLst>
              <a:ext uri="{FF2B5EF4-FFF2-40B4-BE49-F238E27FC236}">
                <a16:creationId xmlns:a16="http://schemas.microsoft.com/office/drawing/2014/main" id="{E525BF07-0B09-BA44-9C8C-8CF84CD743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1988" y="3810000"/>
          <a:ext cx="292735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MathType Equation" r:id="rId5" imgW="67297300" imgH="15214600" progId="Equation">
                  <p:embed/>
                </p:oleObj>
              </mc:Choice>
              <mc:Fallback>
                <p:oleObj name="MathType Equation" r:id="rId5" imgW="67297300" imgH="15214600" progId="Equation">
                  <p:embed/>
                  <p:pic>
                    <p:nvPicPr>
                      <p:cNvPr id="15382" name="Object 51">
                        <a:extLst>
                          <a:ext uri="{FF2B5EF4-FFF2-40B4-BE49-F238E27FC236}">
                            <a16:creationId xmlns:a16="http://schemas.microsoft.com/office/drawing/2014/main" id="{E525BF07-0B09-BA44-9C8C-8CF84CD743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3810000"/>
                        <a:ext cx="292735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52">
            <a:extLst>
              <a:ext uri="{FF2B5EF4-FFF2-40B4-BE49-F238E27FC236}">
                <a16:creationId xmlns:a16="http://schemas.microsoft.com/office/drawing/2014/main" id="{79ACD762-4550-3945-919B-3CDAEB0E0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6900" y="5638800"/>
          <a:ext cx="2679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MathType Equation" r:id="rId7" imgW="61734700" imgH="15798800" progId="Equation">
                  <p:embed/>
                </p:oleObj>
              </mc:Choice>
              <mc:Fallback>
                <p:oleObj name="MathType Equation" r:id="rId7" imgW="61734700" imgH="15798800" progId="Equation">
                  <p:embed/>
                  <p:pic>
                    <p:nvPicPr>
                      <p:cNvPr id="15383" name="Object 52">
                        <a:extLst>
                          <a:ext uri="{FF2B5EF4-FFF2-40B4-BE49-F238E27FC236}">
                            <a16:creationId xmlns:a16="http://schemas.microsoft.com/office/drawing/2014/main" id="{79ACD762-4550-3945-919B-3CDAEB0E0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5638800"/>
                        <a:ext cx="2679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4" name="Text Box 55" descr="Diagonali larghe verso l'alto">
            <a:extLst>
              <a:ext uri="{FF2B5EF4-FFF2-40B4-BE49-F238E27FC236}">
                <a16:creationId xmlns:a16="http://schemas.microsoft.com/office/drawing/2014/main" id="{C354B911-A33F-1848-9E31-6E1693427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0" y="5638801"/>
            <a:ext cx="2598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9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>
                <a:solidFill>
                  <a:srgbClr val="FF0033"/>
                </a:solidFill>
              </a:rPr>
              <a:t>Diminuisce quando </a:t>
            </a:r>
          </a:p>
          <a:p>
            <a:r>
              <a:rPr lang="it-IT" altLang="en-US" sz="2000">
                <a:solidFill>
                  <a:srgbClr val="FF0033"/>
                </a:solidFill>
              </a:rPr>
              <a:t>K diminuisce</a:t>
            </a:r>
            <a:endParaRPr lang="en-GB" altLang="en-US"/>
          </a:p>
        </p:txBody>
      </p:sp>
      <p:sp>
        <p:nvSpPr>
          <p:cNvPr id="15385" name="Freeform 56" descr="Diagonali larghe verso l'alto">
            <a:extLst>
              <a:ext uri="{FF2B5EF4-FFF2-40B4-BE49-F238E27FC236}">
                <a16:creationId xmlns:a16="http://schemas.microsoft.com/office/drawing/2014/main" id="{4ADAF8B5-D6D3-894B-9391-0CFE207AE2EF}"/>
              </a:ext>
            </a:extLst>
          </p:cNvPr>
          <p:cNvSpPr>
            <a:spLocks/>
          </p:cNvSpPr>
          <p:nvPr/>
        </p:nvSpPr>
        <p:spPr bwMode="auto">
          <a:xfrm>
            <a:off x="6781800" y="5448300"/>
            <a:ext cx="1066800" cy="266700"/>
          </a:xfrm>
          <a:custGeom>
            <a:avLst/>
            <a:gdLst>
              <a:gd name="T0" fmla="*/ 2147483646 w 672"/>
              <a:gd name="T1" fmla="*/ 2147483646 h 168"/>
              <a:gd name="T2" fmla="*/ 2147483646 w 672"/>
              <a:gd name="T3" fmla="*/ 2147483646 h 168"/>
              <a:gd name="T4" fmla="*/ 2147483646 w 672"/>
              <a:gd name="T5" fmla="*/ 2147483646 h 168"/>
              <a:gd name="T6" fmla="*/ 0 w 672"/>
              <a:gd name="T7" fmla="*/ 2147483646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168">
                <a:moveTo>
                  <a:pt x="672" y="168"/>
                </a:moveTo>
                <a:cubicBezTo>
                  <a:pt x="596" y="108"/>
                  <a:pt x="520" y="48"/>
                  <a:pt x="432" y="24"/>
                </a:cubicBezTo>
                <a:cubicBezTo>
                  <a:pt x="344" y="0"/>
                  <a:pt x="216" y="8"/>
                  <a:pt x="144" y="24"/>
                </a:cubicBezTo>
                <a:cubicBezTo>
                  <a:pt x="72" y="40"/>
                  <a:pt x="24" y="104"/>
                  <a:pt x="0" y="120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9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8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rc 2">
            <a:extLst>
              <a:ext uri="{FF2B5EF4-FFF2-40B4-BE49-F238E27FC236}">
                <a16:creationId xmlns:a16="http://schemas.microsoft.com/office/drawing/2014/main" id="{39783673-CF71-8D49-8DBE-229AECB2851D}"/>
              </a:ext>
            </a:extLst>
          </p:cNvPr>
          <p:cNvSpPr>
            <a:spLocks/>
          </p:cNvSpPr>
          <p:nvPr/>
        </p:nvSpPr>
        <p:spPr bwMode="auto">
          <a:xfrm rot="20280000">
            <a:off x="2095501" y="3048001"/>
            <a:ext cx="2322513" cy="822325"/>
          </a:xfrm>
          <a:custGeom>
            <a:avLst/>
            <a:gdLst>
              <a:gd name="T0" fmla="*/ 0 w 22572"/>
              <a:gd name="T1" fmla="*/ 917176306 h 21600"/>
              <a:gd name="T2" fmla="*/ 2147483646 w 22572"/>
              <a:gd name="T3" fmla="*/ 3090077 h 21600"/>
              <a:gd name="T4" fmla="*/ 2147483646 w 22572"/>
              <a:gd name="T5" fmla="*/ 119185379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572" h="21600" fill="none" extrusionOk="0">
                <a:moveTo>
                  <a:pt x="0" y="16622"/>
                </a:moveTo>
                <a:cubicBezTo>
                  <a:pt x="2307" y="6879"/>
                  <a:pt x="11007" y="0"/>
                  <a:pt x="21019" y="0"/>
                </a:cubicBezTo>
                <a:cubicBezTo>
                  <a:pt x="21537" y="0"/>
                  <a:pt x="22055" y="18"/>
                  <a:pt x="22572" y="55"/>
                </a:cubicBezTo>
              </a:path>
              <a:path w="22572" h="21600" stroke="0" extrusionOk="0">
                <a:moveTo>
                  <a:pt x="0" y="16622"/>
                </a:moveTo>
                <a:cubicBezTo>
                  <a:pt x="2307" y="6879"/>
                  <a:pt x="11007" y="0"/>
                  <a:pt x="21019" y="0"/>
                </a:cubicBezTo>
                <a:cubicBezTo>
                  <a:pt x="21537" y="0"/>
                  <a:pt x="22055" y="18"/>
                  <a:pt x="22572" y="55"/>
                </a:cubicBezTo>
                <a:lnTo>
                  <a:pt x="21019" y="21600"/>
                </a:lnTo>
                <a:lnTo>
                  <a:pt x="0" y="16622"/>
                </a:lnTo>
                <a:close/>
              </a:path>
            </a:pathLst>
          </a:custGeom>
          <a:noFill/>
          <a:ln w="25400" cap="rnd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86" name="Line 3">
            <a:extLst>
              <a:ext uri="{FF2B5EF4-FFF2-40B4-BE49-F238E27FC236}">
                <a16:creationId xmlns:a16="http://schemas.microsoft.com/office/drawing/2014/main" id="{3381FEA8-501B-4944-B96B-292C3D680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3113" y="2592388"/>
            <a:ext cx="509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A491E437-26B8-E14D-85B6-AA07B5BEF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71700" y="722313"/>
            <a:ext cx="0" cy="3478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4667165A-81A5-0A49-A432-23A77D58B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695325"/>
            <a:ext cx="95699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>
                <a:solidFill>
                  <a:schemeClr val="accent1"/>
                </a:solidFill>
              </a:rPr>
              <a:t>20    y</a:t>
            </a:r>
          </a:p>
        </p:txBody>
      </p:sp>
      <p:sp>
        <p:nvSpPr>
          <p:cNvPr id="16389" name="Rectangle 6">
            <a:extLst>
              <a:ext uri="{FF2B5EF4-FFF2-40B4-BE49-F238E27FC236}">
                <a16:creationId xmlns:a16="http://schemas.microsoft.com/office/drawing/2014/main" id="{94220F34-1D9F-3C46-B0F9-C39D0E2E4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6" y="3795713"/>
            <a:ext cx="55944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>
                <a:solidFill>
                  <a:schemeClr val="accent1"/>
                </a:solidFill>
              </a:rPr>
              <a:t>-20</a:t>
            </a:r>
          </a:p>
        </p:txBody>
      </p:sp>
      <p:sp>
        <p:nvSpPr>
          <p:cNvPr id="16390" name="Rectangle 7">
            <a:extLst>
              <a:ext uri="{FF2B5EF4-FFF2-40B4-BE49-F238E27FC236}">
                <a16:creationId xmlns:a16="http://schemas.microsoft.com/office/drawing/2014/main" id="{62D21313-5659-8443-A2D2-955D7FBEC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2270125"/>
            <a:ext cx="40075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>
                <a:solidFill>
                  <a:schemeClr val="accent1"/>
                </a:solidFill>
              </a:rPr>
              <a:t>-5</a:t>
            </a:r>
          </a:p>
        </p:txBody>
      </p:sp>
      <p:sp>
        <p:nvSpPr>
          <p:cNvPr id="16391" name="Rectangle 8">
            <a:extLst>
              <a:ext uri="{FF2B5EF4-FFF2-40B4-BE49-F238E27FC236}">
                <a16:creationId xmlns:a16="http://schemas.microsoft.com/office/drawing/2014/main" id="{F15EAA7F-F897-5644-AC0C-65F323A3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1219200"/>
            <a:ext cx="77745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>
                <a:solidFill>
                  <a:srgbClr val="FF0033"/>
                </a:solidFill>
              </a:rPr>
              <a:t>open</a:t>
            </a:r>
            <a:endParaRPr lang="it-IT" altLang="en-US" sz="2000">
              <a:solidFill>
                <a:schemeClr val="accent1"/>
              </a:solidFill>
            </a:endParaRPr>
          </a:p>
        </p:txBody>
      </p:sp>
      <p:sp>
        <p:nvSpPr>
          <p:cNvPr id="16392" name="Line 9">
            <a:extLst>
              <a:ext uri="{FF2B5EF4-FFF2-40B4-BE49-F238E27FC236}">
                <a16:creationId xmlns:a16="http://schemas.microsoft.com/office/drawing/2014/main" id="{B49015DD-643C-F143-BE85-15578918C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7263" y="1614488"/>
            <a:ext cx="4845050" cy="172561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3" name="Arc 10">
            <a:extLst>
              <a:ext uri="{FF2B5EF4-FFF2-40B4-BE49-F238E27FC236}">
                <a16:creationId xmlns:a16="http://schemas.microsoft.com/office/drawing/2014/main" id="{72BD9811-69B4-D148-8789-73D0AD06A1AF}"/>
              </a:ext>
            </a:extLst>
          </p:cNvPr>
          <p:cNvSpPr>
            <a:spLocks/>
          </p:cNvSpPr>
          <p:nvPr/>
        </p:nvSpPr>
        <p:spPr bwMode="auto">
          <a:xfrm rot="9420000">
            <a:off x="4591051" y="1198564"/>
            <a:ext cx="2041525" cy="827087"/>
          </a:xfrm>
          <a:custGeom>
            <a:avLst/>
            <a:gdLst>
              <a:gd name="T0" fmla="*/ 0 w 21317"/>
              <a:gd name="T1" fmla="*/ 931068454 h 21600"/>
              <a:gd name="T2" fmla="*/ 2147483646 w 21317"/>
              <a:gd name="T3" fmla="*/ 112882 h 21600"/>
              <a:gd name="T4" fmla="*/ 2147483646 w 21317"/>
              <a:gd name="T5" fmla="*/ 121267963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17" h="21600" fill="none" extrusionOk="0">
                <a:moveTo>
                  <a:pt x="0" y="16584"/>
                </a:moveTo>
                <a:cubicBezTo>
                  <a:pt x="2321" y="6860"/>
                  <a:pt x="11012" y="0"/>
                  <a:pt x="21010" y="0"/>
                </a:cubicBezTo>
                <a:cubicBezTo>
                  <a:pt x="21112" y="0"/>
                  <a:pt x="21214" y="0"/>
                  <a:pt x="21316" y="2"/>
                </a:cubicBezTo>
              </a:path>
              <a:path w="21317" h="21600" stroke="0" extrusionOk="0">
                <a:moveTo>
                  <a:pt x="0" y="16584"/>
                </a:moveTo>
                <a:cubicBezTo>
                  <a:pt x="2321" y="6860"/>
                  <a:pt x="11012" y="0"/>
                  <a:pt x="21010" y="0"/>
                </a:cubicBezTo>
                <a:cubicBezTo>
                  <a:pt x="21112" y="0"/>
                  <a:pt x="21214" y="0"/>
                  <a:pt x="21316" y="2"/>
                </a:cubicBezTo>
                <a:lnTo>
                  <a:pt x="21010" y="21600"/>
                </a:lnTo>
                <a:lnTo>
                  <a:pt x="0" y="16584"/>
                </a:lnTo>
                <a:close/>
              </a:path>
            </a:pathLst>
          </a:custGeom>
          <a:noFill/>
          <a:ln w="25400" cap="rnd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4" name="Rectangle 11">
            <a:extLst>
              <a:ext uri="{FF2B5EF4-FFF2-40B4-BE49-F238E27FC236}">
                <a16:creationId xmlns:a16="http://schemas.microsoft.com/office/drawing/2014/main" id="{051C771B-6DEC-6A43-AA4E-13ACCC098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1" y="1219201"/>
            <a:ext cx="91916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>
                <a:solidFill>
                  <a:schemeClr val="accent2"/>
                </a:solidFill>
              </a:rPr>
              <a:t>closed</a:t>
            </a:r>
          </a:p>
          <a:p>
            <a:r>
              <a:rPr lang="it-IT" altLang="en-US" sz="2000">
                <a:solidFill>
                  <a:schemeClr val="accent2"/>
                </a:solidFill>
              </a:rPr>
              <a:t>K=10</a:t>
            </a:r>
          </a:p>
        </p:txBody>
      </p:sp>
      <p:sp>
        <p:nvSpPr>
          <p:cNvPr id="16395" name="Rectangle 12">
            <a:extLst>
              <a:ext uri="{FF2B5EF4-FFF2-40B4-BE49-F238E27FC236}">
                <a16:creationId xmlns:a16="http://schemas.microsoft.com/office/drawing/2014/main" id="{70A1C910-DA24-7E41-A932-B6DD28E79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413" y="2246313"/>
            <a:ext cx="32861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6396" name="Rectangle 13">
            <a:extLst>
              <a:ext uri="{FF2B5EF4-FFF2-40B4-BE49-F238E27FC236}">
                <a16:creationId xmlns:a16="http://schemas.microsoft.com/office/drawing/2014/main" id="{16D303EA-5748-334B-9BA4-DC556CA9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2643188"/>
            <a:ext cx="34464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6397" name="Rectangle 15">
            <a:extLst>
              <a:ext uri="{FF2B5EF4-FFF2-40B4-BE49-F238E27FC236}">
                <a16:creationId xmlns:a16="http://schemas.microsoft.com/office/drawing/2014/main" id="{0F6267E5-A668-DC41-B280-AB233A8FC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426" y="3276601"/>
            <a:ext cx="5643563" cy="3152775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en-US" sz="2000">
                <a:solidFill>
                  <a:schemeClr val="accent1"/>
                </a:solidFill>
              </a:rPr>
              <a:t>x	open		K=10		K=100</a:t>
            </a:r>
          </a:p>
          <a:p>
            <a:r>
              <a:rPr lang="it-IT" altLang="en-US" sz="2000">
                <a:solidFill>
                  <a:schemeClr val="accent1"/>
                </a:solidFill>
              </a:rPr>
              <a:t>-5	-17.5		-4.73		-4.95</a:t>
            </a:r>
          </a:p>
          <a:p>
            <a:r>
              <a:rPr lang="it-IT" altLang="en-US" sz="2000">
                <a:solidFill>
                  <a:schemeClr val="accent1"/>
                </a:solidFill>
              </a:rPr>
              <a:t>-4	-10.4		-3.76		-3.97</a:t>
            </a:r>
          </a:p>
          <a:p>
            <a:r>
              <a:rPr lang="it-IT" altLang="en-US" sz="2000">
                <a:solidFill>
                  <a:schemeClr val="accent1"/>
                </a:solidFill>
              </a:rPr>
              <a:t>..	......		......		......</a:t>
            </a:r>
          </a:p>
          <a:p>
            <a:r>
              <a:rPr lang="it-IT" altLang="en-US" sz="2000">
                <a:solidFill>
                  <a:schemeClr val="accent1"/>
                </a:solidFill>
              </a:rPr>
              <a:t>..	......		......		......</a:t>
            </a:r>
          </a:p>
          <a:p>
            <a:r>
              <a:rPr lang="it-IT" altLang="en-US" sz="2000">
                <a:solidFill>
                  <a:schemeClr val="accent1"/>
                </a:solidFill>
              </a:rPr>
              <a:t>0         	0		0		0</a:t>
            </a:r>
          </a:p>
          <a:p>
            <a:r>
              <a:rPr lang="it-IT" altLang="en-US" sz="2000">
                <a:solidFill>
                  <a:schemeClr val="accent1"/>
                </a:solidFill>
              </a:rPr>
              <a:t>..	......		......		......</a:t>
            </a:r>
          </a:p>
          <a:p>
            <a:r>
              <a:rPr lang="it-IT" altLang="en-US" sz="2000">
                <a:solidFill>
                  <a:schemeClr val="accent1"/>
                </a:solidFill>
              </a:rPr>
              <a:t>+4	+10.4		+3.76		+3.97</a:t>
            </a:r>
          </a:p>
          <a:p>
            <a:r>
              <a:rPr lang="it-IT" altLang="en-US" sz="2000">
                <a:solidFill>
                  <a:schemeClr val="accent1"/>
                </a:solidFill>
              </a:rPr>
              <a:t>+5	+17.5		+4.73		+4.95</a:t>
            </a:r>
          </a:p>
          <a:p>
            <a:r>
              <a:rPr lang="it-IT" altLang="en-US" sz="200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16398" name="Rectangle 16">
            <a:extLst>
              <a:ext uri="{FF2B5EF4-FFF2-40B4-BE49-F238E27FC236}">
                <a16:creationId xmlns:a16="http://schemas.microsoft.com/office/drawing/2014/main" id="{9EA65B99-BAB0-8B41-84C2-28E7ECFA7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3294064"/>
            <a:ext cx="5673725" cy="3182937"/>
          </a:xfrm>
          <a:prstGeom prst="rect">
            <a:avLst/>
          </a:prstGeom>
          <a:noFill/>
          <a:ln w="508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pPr algn="ctr"/>
            <a:endParaRPr lang="en-GB" altLang="it-IT">
              <a:latin typeface="Arial" panose="020B0604020202020204" pitchFamily="34" charset="0"/>
            </a:endParaRPr>
          </a:p>
        </p:txBody>
      </p:sp>
      <p:sp>
        <p:nvSpPr>
          <p:cNvPr id="16399" name="Rectangle 18">
            <a:extLst>
              <a:ext uri="{FF2B5EF4-FFF2-40B4-BE49-F238E27FC236}">
                <a16:creationId xmlns:a16="http://schemas.microsoft.com/office/drawing/2014/main" id="{311AF8E8-D4D3-E34F-819F-D93CD4DE3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1" y="320676"/>
            <a:ext cx="1860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endParaRPr lang="en-US" altLang="en-US" b="1">
              <a:solidFill>
                <a:schemeClr val="accent1"/>
              </a:solidFill>
            </a:endParaRPr>
          </a:p>
        </p:txBody>
      </p:sp>
      <p:sp>
        <p:nvSpPr>
          <p:cNvPr id="16400" name="Rectangle 22">
            <a:extLst>
              <a:ext uri="{FF2B5EF4-FFF2-40B4-BE49-F238E27FC236}">
                <a16:creationId xmlns:a16="http://schemas.microsoft.com/office/drawing/2014/main" id="{2E0963F7-F39B-D244-952C-70986E86B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...Risultati Numerici</a:t>
            </a:r>
            <a:endParaRPr lang="it-IT" altLang="en-US" sz="2400" b="0"/>
          </a:p>
        </p:txBody>
      </p:sp>
    </p:spTree>
    <p:extLst>
      <p:ext uri="{BB962C8B-B14F-4D97-AF65-F5344CB8AC3E}">
        <p14:creationId xmlns:p14="http://schemas.microsoft.com/office/powerpoint/2010/main" val="141043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3EEAFC47-AA17-5446-A118-1CEB60E2F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8812" y="120650"/>
            <a:ext cx="7420301" cy="515206"/>
          </a:xfrm>
          <a:noFill/>
        </p:spPr>
        <p:txBody>
          <a:bodyPr wrap="none"/>
          <a:lstStyle/>
          <a:p>
            <a:r>
              <a:rPr lang="it-IT" altLang="en-US"/>
              <a:t>Linearizzazione di un sistema dinamico</a:t>
            </a:r>
          </a:p>
        </p:txBody>
      </p:sp>
      <p:graphicFrame>
        <p:nvGraphicFramePr>
          <p:cNvPr id="17410" name="Object 18">
            <a:extLst>
              <a:ext uri="{FF2B5EF4-FFF2-40B4-BE49-F238E27FC236}">
                <a16:creationId xmlns:a16="http://schemas.microsoft.com/office/drawing/2014/main" id="{5B9427B6-4841-5A42-B0FA-D95905D5381E}"/>
              </a:ext>
            </a:extLst>
          </p:cNvPr>
          <p:cNvGraphicFramePr>
            <a:graphicFrameLocks/>
          </p:cNvGraphicFramePr>
          <p:nvPr/>
        </p:nvGraphicFramePr>
        <p:xfrm>
          <a:off x="1498600" y="706438"/>
          <a:ext cx="8547100" cy="543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Equation" r:id="rId3" imgW="77241400" imgH="53251100" progId="Equation.DSMT4">
                  <p:embed/>
                </p:oleObj>
              </mc:Choice>
              <mc:Fallback>
                <p:oleObj name="Equation" r:id="rId3" imgW="77241400" imgH="53251100" progId="Equation.DSMT4">
                  <p:embed/>
                  <p:pic>
                    <p:nvPicPr>
                      <p:cNvPr id="17410" name="Object 18">
                        <a:extLst>
                          <a:ext uri="{FF2B5EF4-FFF2-40B4-BE49-F238E27FC236}">
                            <a16:creationId xmlns:a16="http://schemas.microsoft.com/office/drawing/2014/main" id="{5B9427B6-4841-5A42-B0FA-D95905D5381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706438"/>
                        <a:ext cx="8547100" cy="543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1" name="Group 23">
            <a:extLst>
              <a:ext uri="{FF2B5EF4-FFF2-40B4-BE49-F238E27FC236}">
                <a16:creationId xmlns:a16="http://schemas.microsoft.com/office/drawing/2014/main" id="{1CF2D522-AD36-314B-AD82-C52425F097D5}"/>
              </a:ext>
            </a:extLst>
          </p:cNvPr>
          <p:cNvGrpSpPr>
            <a:grpSpLocks/>
          </p:cNvGrpSpPr>
          <p:nvPr/>
        </p:nvGrpSpPr>
        <p:grpSpPr bwMode="auto">
          <a:xfrm>
            <a:off x="8709025" y="3532189"/>
            <a:ext cx="1684336" cy="2557463"/>
            <a:chOff x="201" y="529"/>
            <a:chExt cx="1061" cy="1611"/>
          </a:xfrm>
        </p:grpSpPr>
        <p:sp>
          <p:nvSpPr>
            <p:cNvPr id="17412" name="Rectangle 4">
              <a:extLst>
                <a:ext uri="{FF2B5EF4-FFF2-40B4-BE49-F238E27FC236}">
                  <a16:creationId xmlns:a16="http://schemas.microsoft.com/office/drawing/2014/main" id="{99BE623C-9554-824F-BF6C-4DFDF0C9F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" y="989"/>
              <a:ext cx="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9pPr>
            </a:lstStyle>
            <a:p>
              <a:r>
                <a:rPr lang="it-IT" altLang="en-US">
                  <a:solidFill>
                    <a:srgbClr val="000000"/>
                  </a:solidFill>
                  <a:latin typeface="Belmont"/>
                </a:rPr>
                <a:t>  </a:t>
              </a:r>
              <a:endParaRPr lang="it-IT" altLang="en-US" sz="2800"/>
            </a:p>
          </p:txBody>
        </p:sp>
        <p:sp>
          <p:nvSpPr>
            <p:cNvPr id="17413" name="Rectangle 5">
              <a:extLst>
                <a:ext uri="{FF2B5EF4-FFF2-40B4-BE49-F238E27FC236}">
                  <a16:creationId xmlns:a16="http://schemas.microsoft.com/office/drawing/2014/main" id="{34033871-39EC-354F-AECF-8B7B0B0E7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" y="97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9pPr>
            </a:lstStyle>
            <a:p>
              <a:r>
                <a:rPr lang="it-IT" altLang="en-US">
                  <a:solidFill>
                    <a:srgbClr val="000000"/>
                  </a:solidFill>
                  <a:latin typeface="Palatino" pitchFamily="2" charset="77"/>
                </a:rPr>
                <a:t>  </a:t>
              </a:r>
              <a:endParaRPr lang="it-IT" altLang="en-US" sz="2800"/>
            </a:p>
          </p:txBody>
        </p:sp>
        <p:grpSp>
          <p:nvGrpSpPr>
            <p:cNvPr id="17414" name="Group 8">
              <a:extLst>
                <a:ext uri="{FF2B5EF4-FFF2-40B4-BE49-F238E27FC236}">
                  <a16:creationId xmlns:a16="http://schemas.microsoft.com/office/drawing/2014/main" id="{32E3ADF2-789B-8341-B9C2-646EB477A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" y="529"/>
              <a:ext cx="1043" cy="1575"/>
              <a:chOff x="4859" y="1465"/>
              <a:chExt cx="1043" cy="792"/>
            </a:xfrm>
          </p:grpSpPr>
          <p:sp>
            <p:nvSpPr>
              <p:cNvPr id="17417" name="Line 9">
                <a:extLst>
                  <a:ext uri="{FF2B5EF4-FFF2-40B4-BE49-F238E27FC236}">
                    <a16:creationId xmlns:a16="http://schemas.microsoft.com/office/drawing/2014/main" id="{6EC993CD-A0DA-3945-921C-A63EBAC64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4" y="1501"/>
                <a:ext cx="393" cy="55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18" name="Oval 10">
                <a:extLst>
                  <a:ext uri="{FF2B5EF4-FFF2-40B4-BE49-F238E27FC236}">
                    <a16:creationId xmlns:a16="http://schemas.microsoft.com/office/drawing/2014/main" id="{81BDA743-0019-9245-B563-8BFC83888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6" y="2063"/>
                <a:ext cx="404" cy="19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pPr algn="ctr"/>
                <a:endParaRPr lang="en-GB" altLang="it-IT">
                  <a:latin typeface="Arial" panose="020B0604020202020204" pitchFamily="34" charset="0"/>
                </a:endParaRPr>
              </a:p>
            </p:txBody>
          </p:sp>
          <p:sp>
            <p:nvSpPr>
              <p:cNvPr id="17419" name="Oval 11">
                <a:extLst>
                  <a:ext uri="{FF2B5EF4-FFF2-40B4-BE49-F238E27FC236}">
                    <a16:creationId xmlns:a16="http://schemas.microsoft.com/office/drawing/2014/main" id="{2E163C7D-C8FA-F640-B563-B61F7DCC4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" y="1465"/>
                <a:ext cx="127" cy="61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pPr algn="ctr"/>
                <a:endParaRPr lang="en-GB" altLang="it-IT">
                  <a:latin typeface="Arial" panose="020B0604020202020204" pitchFamily="34" charset="0"/>
                </a:endParaRPr>
              </a:p>
            </p:txBody>
          </p:sp>
          <p:sp>
            <p:nvSpPr>
              <p:cNvPr id="17420" name="Line 12">
                <a:extLst>
                  <a:ext uri="{FF2B5EF4-FFF2-40B4-BE49-F238E27FC236}">
                    <a16:creationId xmlns:a16="http://schemas.microsoft.com/office/drawing/2014/main" id="{9B0FCDC8-FF5F-E642-A375-E63433A0A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3" y="1498"/>
                <a:ext cx="0" cy="59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21" name="Rectangle 13">
                <a:extLst>
                  <a:ext uri="{FF2B5EF4-FFF2-40B4-BE49-F238E27FC236}">
                    <a16:creationId xmlns:a16="http://schemas.microsoft.com/office/drawing/2014/main" id="{235CC5A1-A23A-AE43-9B41-0D96E3EB8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1597"/>
                <a:ext cx="233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marL="279400" indent="-279400" defTabSz="152400"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952500" indent="-381000" defTabSz="152400"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524000" indent="-381000" defTabSz="152400"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2095500" indent="-381000" defTabSz="152400"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667000" indent="-381000" defTabSz="152400"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3124200" indent="-381000" defTabSz="152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3581400" indent="-381000" defTabSz="152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4038600" indent="-381000" defTabSz="152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4495800" indent="-381000" defTabSz="152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pPr>
                  <a:lnSpc>
                    <a:spcPct val="93000"/>
                  </a:lnSpc>
                  <a:spcBef>
                    <a:spcPct val="46000"/>
                  </a:spcBef>
                </a:pPr>
                <a:r>
                  <a:rPr lang="it-IT" altLang="en-US">
                    <a:latin typeface="Book Antiqua" panose="02040602050305030304" pitchFamily="18" charset="0"/>
                  </a:rPr>
                  <a:t>d</a:t>
                </a:r>
              </a:p>
            </p:txBody>
          </p:sp>
          <p:sp>
            <p:nvSpPr>
              <p:cNvPr id="17422" name="Rectangle 14">
                <a:extLst>
                  <a:ext uri="{FF2B5EF4-FFF2-40B4-BE49-F238E27FC236}">
                    <a16:creationId xmlns:a16="http://schemas.microsoft.com/office/drawing/2014/main" id="{1EDDF01C-04A1-5E4F-A36D-1BA6B4539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3" y="1929"/>
                <a:ext cx="299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marL="279400" indent="-279400" defTabSz="152400"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952500" indent="-381000" defTabSz="152400"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524000" indent="-381000" defTabSz="152400"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2095500" indent="-381000" defTabSz="152400"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667000" indent="-381000" defTabSz="152400"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3124200" indent="-381000" defTabSz="152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3581400" indent="-381000" defTabSz="152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4038600" indent="-381000" defTabSz="152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4495800" indent="-381000" defTabSz="152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pPr>
                  <a:lnSpc>
                    <a:spcPct val="93000"/>
                  </a:lnSpc>
                  <a:spcBef>
                    <a:spcPct val="46000"/>
                  </a:spcBef>
                </a:pPr>
                <a:r>
                  <a:rPr lang="it-IT" altLang="en-US">
                    <a:latin typeface="Book Antiqua" panose="02040602050305030304" pitchFamily="18" charset="0"/>
                  </a:rPr>
                  <a:t>M</a:t>
                </a:r>
              </a:p>
            </p:txBody>
          </p:sp>
        </p:grpSp>
        <p:sp>
          <p:nvSpPr>
            <p:cNvPr id="17415" name="Text Box 19" descr="Diagonali larghe verso l'alto">
              <a:extLst>
                <a:ext uri="{FF2B5EF4-FFF2-40B4-BE49-F238E27FC236}">
                  <a16:creationId xmlns:a16="http://schemas.microsoft.com/office/drawing/2014/main" id="{7CF70A27-9DAD-E149-B86A-372726BF9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" y="1849"/>
              <a:ext cx="1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anose="020B0602020204020303" pitchFamily="34" charset="-79"/>
                </a:defRPr>
              </a:lvl9pPr>
            </a:lstStyle>
            <a:p>
              <a:pPr algn="ctr"/>
              <a:r>
                <a:rPr lang="it-IT" altLang="en-US"/>
                <a:t> </a:t>
              </a:r>
              <a:endParaRPr lang="en-GB" altLang="en-US"/>
            </a:p>
          </p:txBody>
        </p:sp>
        <p:graphicFrame>
          <p:nvGraphicFramePr>
            <p:cNvPr id="17416" name="Object 22">
              <a:extLst>
                <a:ext uri="{FF2B5EF4-FFF2-40B4-BE49-F238E27FC236}">
                  <a16:creationId xmlns:a16="http://schemas.microsoft.com/office/drawing/2014/main" id="{DEBCFFDD-5850-7246-A610-CBBC5AA7976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3" y="1141"/>
            <a:ext cx="22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4" name="Equation" r:id="rId6" imgW="2921000" imgH="4102100" progId="Equation.DSMT4">
                    <p:embed/>
                  </p:oleObj>
                </mc:Choice>
                <mc:Fallback>
                  <p:oleObj name="Equation" r:id="rId6" imgW="2921000" imgH="4102100" progId="Equation.DSMT4">
                    <p:embed/>
                    <p:pic>
                      <p:nvPicPr>
                        <p:cNvPr id="17416" name="Object 22">
                          <a:extLst>
                            <a:ext uri="{FF2B5EF4-FFF2-40B4-BE49-F238E27FC236}">
                              <a16:creationId xmlns:a16="http://schemas.microsoft.com/office/drawing/2014/main" id="{DEBCFFDD-5850-7246-A610-CBBC5AA7976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" y="1141"/>
                          <a:ext cx="22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370147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liSpare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liSpare">
      <a:majorFont>
        <a:latin typeface="Copperplate Gothic 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uliSpa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iSpa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R&amp;SpA</Template>
  <TotalTime>979</TotalTime>
  <Words>309</Words>
  <Application>Microsoft Macintosh PowerPoint</Application>
  <PresentationFormat>Widescreen</PresentationFormat>
  <Paragraphs>101</Paragraphs>
  <Slides>9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4</vt:i4>
      </vt:variant>
      <vt:variant>
        <vt:lpstr>Titoli diapositive</vt:lpstr>
      </vt:variant>
      <vt:variant>
        <vt:i4>9</vt:i4>
      </vt:variant>
    </vt:vector>
  </HeadingPairs>
  <TitlesOfParts>
    <vt:vector size="22" baseType="lpstr">
      <vt:lpstr>Arial</vt:lpstr>
      <vt:lpstr>Belmont</vt:lpstr>
      <vt:lpstr>Book Antiqua</vt:lpstr>
      <vt:lpstr>Copperplate Gothic Light</vt:lpstr>
      <vt:lpstr>Futura Lt BT</vt:lpstr>
      <vt:lpstr>Palatino</vt:lpstr>
      <vt:lpstr>Times New Roman</vt:lpstr>
      <vt:lpstr>Verdana</vt:lpstr>
      <vt:lpstr>uliSpare</vt:lpstr>
      <vt:lpstr>Image</vt:lpstr>
      <vt:lpstr>Equation</vt:lpstr>
      <vt:lpstr>Equazione</vt:lpstr>
      <vt:lpstr>MathType Equation</vt:lpstr>
      <vt:lpstr>Controllo ad alto guadagno</vt:lpstr>
      <vt:lpstr>Indice</vt:lpstr>
      <vt:lpstr>Controllo ad Alto Guadagno di Anello</vt:lpstr>
      <vt:lpstr>L’ integratore come alto guadagno a basse frequenze</vt:lpstr>
      <vt:lpstr>Amplificatore Operazionale: analisi statica</vt:lpstr>
      <vt:lpstr>Influenza sulla banda passante</vt:lpstr>
      <vt:lpstr>Linearizzazione operata dalla controreazione</vt:lpstr>
      <vt:lpstr>...Risultati Numerici</vt:lpstr>
      <vt:lpstr>Linearizzazione di un sistema dinamico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Equazioni Differenziali</dc:title>
  <dc:creator>Stefano Panzieri</dc:creator>
  <cp:lastModifiedBy>Stefano Panzieri</cp:lastModifiedBy>
  <cp:revision>121</cp:revision>
  <cp:lastPrinted>1998-03-25T13:12:00Z</cp:lastPrinted>
  <dcterms:created xsi:type="dcterms:W3CDTF">2018-03-12T14:43:51Z</dcterms:created>
  <dcterms:modified xsi:type="dcterms:W3CDTF">2020-06-12T14:44:48Z</dcterms:modified>
</cp:coreProperties>
</file>