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90" r:id="rId2"/>
    <p:sldId id="343" r:id="rId3"/>
    <p:sldId id="256" r:id="rId4"/>
    <p:sldId id="344" r:id="rId5"/>
    <p:sldId id="345" r:id="rId6"/>
    <p:sldId id="348" r:id="rId7"/>
    <p:sldId id="346" r:id="rId8"/>
    <p:sldId id="347" r:id="rId9"/>
    <p:sldId id="258" r:id="rId10"/>
    <p:sldId id="265" r:id="rId11"/>
    <p:sldId id="262" r:id="rId12"/>
    <p:sldId id="263" r:id="rId13"/>
    <p:sldId id="264" r:id="rId14"/>
    <p:sldId id="349" r:id="rId15"/>
    <p:sldId id="284" r:id="rId16"/>
    <p:sldId id="257" r:id="rId17"/>
    <p:sldId id="350" r:id="rId18"/>
    <p:sldId id="281" r:id="rId19"/>
    <p:sldId id="282" r:id="rId20"/>
    <p:sldId id="259" r:id="rId21"/>
    <p:sldId id="283" r:id="rId22"/>
    <p:sldId id="285" r:id="rId23"/>
    <p:sldId id="275" r:id="rId24"/>
    <p:sldId id="276" r:id="rId25"/>
    <p:sldId id="277" r:id="rId26"/>
    <p:sldId id="279" r:id="rId27"/>
  </p:sldIdLst>
  <p:sldSz cx="9144000" cy="6858000" type="screen4x3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7" autoAdjust="0"/>
    <p:restoredTop sz="93793" autoAdjust="0"/>
  </p:normalViewPr>
  <p:slideViewPr>
    <p:cSldViewPr snapToGrid="0">
      <p:cViewPr varScale="1">
        <p:scale>
          <a:sx n="93" d="100"/>
          <a:sy n="93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it-IT" dirty="0"/>
            <a:t>Cosa è un modello</a:t>
          </a:r>
          <a:endParaRPr lang="en-GB" dirty="0"/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/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/>
        </a:p>
      </dgm:t>
    </dgm:pt>
    <dgm:pt modelId="{3B8768B4-3740-48AD-BF90-689D8B76D458}">
      <dgm:prSet phldrT="[Testo]"/>
      <dgm:spPr/>
      <dgm:t>
        <a:bodyPr/>
        <a:lstStyle/>
        <a:p>
          <a:pPr algn="l"/>
          <a:r>
            <a:rPr lang="it-IT" dirty="0"/>
            <a:t>Caratteristiche salienti</a:t>
          </a:r>
          <a:endParaRPr lang="en-GB" dirty="0"/>
        </a:p>
      </dgm:t>
    </dgm:pt>
    <dgm:pt modelId="{AC568D9B-C7A3-4A47-98A0-BB210D240893}" type="parTrans" cxnId="{F63153EF-745A-4497-BE2C-CC3EB6F9674D}">
      <dgm:prSet/>
      <dgm:spPr/>
      <dgm:t>
        <a:bodyPr/>
        <a:lstStyle/>
        <a:p>
          <a:endParaRPr lang="en-GB"/>
        </a:p>
      </dgm:t>
    </dgm:pt>
    <dgm:pt modelId="{C913BCA7-4BE8-41B3-8F7B-508FA7D83EF0}" type="sibTrans" cxnId="{F63153EF-745A-4497-BE2C-CC3EB6F9674D}">
      <dgm:prSet/>
      <dgm:spPr/>
      <dgm:t>
        <a:bodyPr/>
        <a:lstStyle/>
        <a:p>
          <a:endParaRPr lang="en-GB"/>
        </a:p>
      </dgm:t>
    </dgm:pt>
    <dgm:pt modelId="{C75D952A-1311-4C4C-88C8-394E7EAAF986}">
      <dgm:prSet phldrT="[Testo]"/>
      <dgm:spPr/>
      <dgm:t>
        <a:bodyPr/>
        <a:lstStyle/>
        <a:p>
          <a:pPr algn="l"/>
          <a:r>
            <a:rPr lang="it-IT" dirty="0"/>
            <a:t>Metodi formali</a:t>
          </a:r>
          <a:endParaRPr lang="en-GB" dirty="0"/>
        </a:p>
      </dgm:t>
    </dgm:pt>
    <dgm:pt modelId="{D2387682-DA5E-487C-9640-36D49B244BF8}" type="parTrans" cxnId="{40CB8A16-CECD-4041-BA64-A023884D52F6}">
      <dgm:prSet/>
      <dgm:spPr/>
      <dgm:t>
        <a:bodyPr/>
        <a:lstStyle/>
        <a:p>
          <a:endParaRPr lang="en-GB"/>
        </a:p>
      </dgm:t>
    </dgm:pt>
    <dgm:pt modelId="{658EF333-8324-46BF-98FC-EE39CA5F3FC8}" type="sibTrans" cxnId="{40CB8A16-CECD-4041-BA64-A023884D52F6}">
      <dgm:prSet/>
      <dgm:spPr/>
      <dgm:t>
        <a:bodyPr/>
        <a:lstStyle/>
        <a:p>
          <a:endParaRPr lang="en-GB"/>
        </a:p>
      </dgm:t>
    </dgm:pt>
    <dgm:pt modelId="{C331CDD3-2687-4900-9D27-AA703A8B5719}">
      <dgm:prSet phldrT="[Testo]"/>
      <dgm:spPr/>
      <dgm:t>
        <a:bodyPr/>
        <a:lstStyle/>
        <a:p>
          <a:pPr algn="l"/>
          <a:r>
            <a:rPr lang="it-IT" dirty="0"/>
            <a:t>Esempi</a:t>
          </a:r>
          <a:endParaRPr lang="en-GB" dirty="0"/>
        </a:p>
      </dgm:t>
    </dgm:pt>
    <dgm:pt modelId="{51E87D7B-E47E-4DB5-AB3D-728CF3B603B9}" type="parTrans" cxnId="{A3908649-445B-4A8F-AEC5-AD8A2A492912}">
      <dgm:prSet/>
      <dgm:spPr/>
      <dgm:t>
        <a:bodyPr/>
        <a:lstStyle/>
        <a:p>
          <a:endParaRPr lang="en-GB"/>
        </a:p>
      </dgm:t>
    </dgm:pt>
    <dgm:pt modelId="{5783C793-E942-4E85-8AC4-DCF7590300F8}" type="sibTrans" cxnId="{A3908649-445B-4A8F-AEC5-AD8A2A492912}">
      <dgm:prSet/>
      <dgm:spPr/>
      <dgm:t>
        <a:bodyPr/>
        <a:lstStyle/>
        <a:p>
          <a:endParaRPr lang="en-GB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4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4"/>
      <dgm:spPr/>
    </dgm:pt>
    <dgm:pt modelId="{35D41E2A-CA0F-41BC-8762-20618474EE61}" type="pres">
      <dgm:prSet presAssocID="{9B9C1906-D963-455B-A403-2CB9C827A8D4}" presName="dstNode" presStyleLbl="node1" presStyleIdx="0" presStyleCnt="4"/>
      <dgm:spPr/>
    </dgm:pt>
    <dgm:pt modelId="{64B08276-D666-46A5-8BAE-812777F55989}" type="pres">
      <dgm:prSet presAssocID="{F8FE91BD-A8C8-4C66-9EAD-55A1FC7946B9}" presName="text_1" presStyleLbl="node1" presStyleIdx="0" presStyleCnt="4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4"/>
      <dgm:spPr/>
    </dgm:pt>
    <dgm:pt modelId="{4D74D467-5CFD-4046-AEB6-A2ABF966DE9E}" type="pres">
      <dgm:prSet presAssocID="{3B8768B4-3740-48AD-BF90-689D8B76D458}" presName="text_2" presStyleLbl="node1" presStyleIdx="1" presStyleCnt="4">
        <dgm:presLayoutVars>
          <dgm:bulletEnabled val="1"/>
        </dgm:presLayoutVars>
      </dgm:prSet>
      <dgm:spPr/>
    </dgm:pt>
    <dgm:pt modelId="{F54C5AC1-6BC1-4878-8CF7-D1C0B6AC8A6C}" type="pres">
      <dgm:prSet presAssocID="{3B8768B4-3740-48AD-BF90-689D8B76D458}" presName="accent_2" presStyleCnt="0"/>
      <dgm:spPr/>
    </dgm:pt>
    <dgm:pt modelId="{13C12077-1C84-4D9D-AF39-0C00A2271216}" type="pres">
      <dgm:prSet presAssocID="{3B8768B4-3740-48AD-BF90-689D8B76D458}" presName="accentRepeatNode" presStyleLbl="solidFgAcc1" presStyleIdx="1" presStyleCnt="4"/>
      <dgm:spPr/>
    </dgm:pt>
    <dgm:pt modelId="{272B9F13-55F4-4E78-A97D-88A58E15A2C5}" type="pres">
      <dgm:prSet presAssocID="{C75D952A-1311-4C4C-88C8-394E7EAAF986}" presName="text_3" presStyleLbl="node1" presStyleIdx="2" presStyleCnt="4">
        <dgm:presLayoutVars>
          <dgm:bulletEnabled val="1"/>
        </dgm:presLayoutVars>
      </dgm:prSet>
      <dgm:spPr/>
    </dgm:pt>
    <dgm:pt modelId="{E9863B08-0101-4359-AF4D-480D6A09F427}" type="pres">
      <dgm:prSet presAssocID="{C75D952A-1311-4C4C-88C8-394E7EAAF986}" presName="accent_3" presStyleCnt="0"/>
      <dgm:spPr/>
    </dgm:pt>
    <dgm:pt modelId="{D1F21A8B-AD5D-4037-8D69-BAA6072F1F73}" type="pres">
      <dgm:prSet presAssocID="{C75D952A-1311-4C4C-88C8-394E7EAAF986}" presName="accentRepeatNode" presStyleLbl="solidFgAcc1" presStyleIdx="2" presStyleCnt="4"/>
      <dgm:spPr/>
    </dgm:pt>
    <dgm:pt modelId="{19F62D5D-A10F-4BED-95E5-A0FB198A75CA}" type="pres">
      <dgm:prSet presAssocID="{C331CDD3-2687-4900-9D27-AA703A8B5719}" presName="text_4" presStyleLbl="node1" presStyleIdx="3" presStyleCnt="4">
        <dgm:presLayoutVars>
          <dgm:bulletEnabled val="1"/>
        </dgm:presLayoutVars>
      </dgm:prSet>
      <dgm:spPr/>
    </dgm:pt>
    <dgm:pt modelId="{1960C628-E166-4CF1-9479-BB61A9D00963}" type="pres">
      <dgm:prSet presAssocID="{C331CDD3-2687-4900-9D27-AA703A8B5719}" presName="accent_4" presStyleCnt="0"/>
      <dgm:spPr/>
    </dgm:pt>
    <dgm:pt modelId="{ABD60B4C-2118-4A16-A930-0BECCA53D8F8}" type="pres">
      <dgm:prSet presAssocID="{C331CDD3-2687-4900-9D27-AA703A8B5719}" presName="accentRepeatNode" presStyleLbl="solidFgAcc1" presStyleIdx="3" presStyleCnt="4"/>
      <dgm:spPr/>
    </dgm:pt>
  </dgm:ptLst>
  <dgm:cxnLst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40CB8A16-CECD-4041-BA64-A023884D52F6}" srcId="{9B9C1906-D963-455B-A403-2CB9C827A8D4}" destId="{C75D952A-1311-4C4C-88C8-394E7EAAF986}" srcOrd="2" destOrd="0" parTransId="{D2387682-DA5E-487C-9640-36D49B244BF8}" sibTransId="{658EF333-8324-46BF-98FC-EE39CA5F3FC8}"/>
    <dgm:cxn modelId="{E77BC035-5CAD-4494-9956-9BE21F14BCF2}" type="presOf" srcId="{C331CDD3-2687-4900-9D27-AA703A8B5719}" destId="{19F62D5D-A10F-4BED-95E5-A0FB198A75CA}" srcOrd="0" destOrd="0" presId="urn:microsoft.com/office/officeart/2008/layout/VerticalCurvedList"/>
    <dgm:cxn modelId="{A3908649-445B-4A8F-AEC5-AD8A2A492912}" srcId="{9B9C1906-D963-455B-A403-2CB9C827A8D4}" destId="{C331CDD3-2687-4900-9D27-AA703A8B5719}" srcOrd="3" destOrd="0" parTransId="{51E87D7B-E47E-4DB5-AB3D-728CF3B603B9}" sibTransId="{5783C793-E942-4E85-8AC4-DCF7590300F8}"/>
    <dgm:cxn modelId="{47BE0E4F-3199-4C6E-A816-41705629CD20}" type="presOf" srcId="{3B8768B4-3740-48AD-BF90-689D8B76D458}" destId="{4D74D467-5CFD-4046-AEB6-A2ABF966DE9E}" srcOrd="0" destOrd="0" presId="urn:microsoft.com/office/officeart/2008/layout/VerticalCurvedList"/>
    <dgm:cxn modelId="{5B214DD5-F750-47D2-862E-9EED58FFE20F}" type="presOf" srcId="{C75D952A-1311-4C4C-88C8-394E7EAAF986}" destId="{272B9F13-55F4-4E78-A97D-88A58E15A2C5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F63153EF-745A-4497-BE2C-CC3EB6F9674D}" srcId="{9B9C1906-D963-455B-A403-2CB9C827A8D4}" destId="{3B8768B4-3740-48AD-BF90-689D8B76D458}" srcOrd="1" destOrd="0" parTransId="{AC568D9B-C7A3-4A47-98A0-BB210D240893}" sibTransId="{C913BCA7-4BE8-41B3-8F7B-508FA7D83EF0}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20D04F38-53D8-4C14-AA17-61ADB7F80271}" type="presParOf" srcId="{ABCD8F0B-0FE5-4A31-A00A-A46138C36D35}" destId="{4D74D467-5CFD-4046-AEB6-A2ABF966DE9E}" srcOrd="3" destOrd="0" presId="urn:microsoft.com/office/officeart/2008/layout/VerticalCurvedList"/>
    <dgm:cxn modelId="{85828542-BF22-4296-9726-AE6BF9A1314C}" type="presParOf" srcId="{ABCD8F0B-0FE5-4A31-A00A-A46138C36D35}" destId="{F54C5AC1-6BC1-4878-8CF7-D1C0B6AC8A6C}" srcOrd="4" destOrd="0" presId="urn:microsoft.com/office/officeart/2008/layout/VerticalCurvedList"/>
    <dgm:cxn modelId="{35103059-246E-4FF0-8EBD-97C975482CA0}" type="presParOf" srcId="{F54C5AC1-6BC1-4878-8CF7-D1C0B6AC8A6C}" destId="{13C12077-1C84-4D9D-AF39-0C00A2271216}" srcOrd="0" destOrd="0" presId="urn:microsoft.com/office/officeart/2008/layout/VerticalCurvedList"/>
    <dgm:cxn modelId="{E5809C9A-3048-4779-9CA7-82664248F5AA}" type="presParOf" srcId="{ABCD8F0B-0FE5-4A31-A00A-A46138C36D35}" destId="{272B9F13-55F4-4E78-A97D-88A58E15A2C5}" srcOrd="5" destOrd="0" presId="urn:microsoft.com/office/officeart/2008/layout/VerticalCurvedList"/>
    <dgm:cxn modelId="{35D42D9F-1088-49B3-84FC-783F51424EDC}" type="presParOf" srcId="{ABCD8F0B-0FE5-4A31-A00A-A46138C36D35}" destId="{E9863B08-0101-4359-AF4D-480D6A09F427}" srcOrd="6" destOrd="0" presId="urn:microsoft.com/office/officeart/2008/layout/VerticalCurvedList"/>
    <dgm:cxn modelId="{2315C868-F75B-4D30-8244-5107A81A222B}" type="presParOf" srcId="{E9863B08-0101-4359-AF4D-480D6A09F427}" destId="{D1F21A8B-AD5D-4037-8D69-BAA6072F1F73}" srcOrd="0" destOrd="0" presId="urn:microsoft.com/office/officeart/2008/layout/VerticalCurvedList"/>
    <dgm:cxn modelId="{298B51C1-C5C6-4118-B860-1C2B3D34BF81}" type="presParOf" srcId="{ABCD8F0B-0FE5-4A31-A00A-A46138C36D35}" destId="{19F62D5D-A10F-4BED-95E5-A0FB198A75CA}" srcOrd="7" destOrd="0" presId="urn:microsoft.com/office/officeart/2008/layout/VerticalCurvedList"/>
    <dgm:cxn modelId="{1AD92E72-8B92-4116-973B-4479B24A8A1C}" type="presParOf" srcId="{ABCD8F0B-0FE5-4A31-A00A-A46138C36D35}" destId="{1960C628-E166-4CF1-9479-BB61A9D00963}" srcOrd="8" destOrd="0" presId="urn:microsoft.com/office/officeart/2008/layout/VerticalCurvedList"/>
    <dgm:cxn modelId="{3AB98DBF-051E-4905-97AC-FD31226EBB77}" type="presParOf" srcId="{1960C628-E166-4CF1-9479-BB61A9D00963}" destId="{ABD60B4C-2118-4A16-A930-0BECCA53D8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7747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514426" y="350045"/>
          <a:ext cx="6549323" cy="700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Cosa è un modello</a:t>
          </a:r>
          <a:endParaRPr lang="en-GB" sz="3600" kern="1200" dirty="0"/>
        </a:p>
      </dsp:txBody>
      <dsp:txXfrm>
        <a:off x="514426" y="350045"/>
        <a:ext cx="6549323" cy="700456"/>
      </dsp:txXfrm>
    </dsp:sp>
    <dsp:sp modelId="{4D7FB870-9BE9-41F7-960F-8B72B0F1B401}">
      <dsp:nvSpPr>
        <dsp:cNvPr id="0" name=""/>
        <dsp:cNvSpPr/>
      </dsp:nvSpPr>
      <dsp:spPr>
        <a:xfrm>
          <a:off x="76641" y="262488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4D467-5CFD-4046-AEB6-A2ABF966DE9E}">
      <dsp:nvSpPr>
        <dsp:cNvPr id="0" name=""/>
        <dsp:cNvSpPr/>
      </dsp:nvSpPr>
      <dsp:spPr>
        <a:xfrm>
          <a:off x="916014" y="1400912"/>
          <a:ext cx="6147736" cy="700456"/>
        </a:xfrm>
        <a:prstGeom prst="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Caratteristiche salienti</a:t>
          </a:r>
          <a:endParaRPr lang="en-GB" sz="3600" kern="1200" dirty="0"/>
        </a:p>
      </dsp:txBody>
      <dsp:txXfrm>
        <a:off x="916014" y="1400912"/>
        <a:ext cx="6147736" cy="700456"/>
      </dsp:txXfrm>
    </dsp:sp>
    <dsp:sp modelId="{13C12077-1C84-4D9D-AF39-0C00A2271216}">
      <dsp:nvSpPr>
        <dsp:cNvPr id="0" name=""/>
        <dsp:cNvSpPr/>
      </dsp:nvSpPr>
      <dsp:spPr>
        <a:xfrm>
          <a:off x="478229" y="1313355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9F13-55F4-4E78-A97D-88A58E15A2C5}">
      <dsp:nvSpPr>
        <dsp:cNvPr id="0" name=""/>
        <dsp:cNvSpPr/>
      </dsp:nvSpPr>
      <dsp:spPr>
        <a:xfrm>
          <a:off x="916014" y="2451778"/>
          <a:ext cx="6147736" cy="700456"/>
        </a:xfrm>
        <a:prstGeom prst="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Metodi formali</a:t>
          </a:r>
          <a:endParaRPr lang="en-GB" sz="3600" kern="1200" dirty="0"/>
        </a:p>
      </dsp:txBody>
      <dsp:txXfrm>
        <a:off x="916014" y="2451778"/>
        <a:ext cx="6147736" cy="700456"/>
      </dsp:txXfrm>
    </dsp:sp>
    <dsp:sp modelId="{D1F21A8B-AD5D-4037-8D69-BAA6072F1F73}">
      <dsp:nvSpPr>
        <dsp:cNvPr id="0" name=""/>
        <dsp:cNvSpPr/>
      </dsp:nvSpPr>
      <dsp:spPr>
        <a:xfrm>
          <a:off x="478229" y="2364221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62D5D-A10F-4BED-95E5-A0FB198A75CA}">
      <dsp:nvSpPr>
        <dsp:cNvPr id="0" name=""/>
        <dsp:cNvSpPr/>
      </dsp:nvSpPr>
      <dsp:spPr>
        <a:xfrm>
          <a:off x="514426" y="3502644"/>
          <a:ext cx="6549323" cy="700456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9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Esempi</a:t>
          </a:r>
          <a:endParaRPr lang="en-GB" sz="3600" kern="1200" dirty="0"/>
        </a:p>
      </dsp:txBody>
      <dsp:txXfrm>
        <a:off x="514426" y="3502644"/>
        <a:ext cx="6549323" cy="700456"/>
      </dsp:txXfrm>
    </dsp:sp>
    <dsp:sp modelId="{ABD60B4C-2118-4A16-A930-0BECCA53D8F8}">
      <dsp:nvSpPr>
        <dsp:cNvPr id="0" name=""/>
        <dsp:cNvSpPr/>
      </dsp:nvSpPr>
      <dsp:spPr>
        <a:xfrm>
          <a:off x="76641" y="3415087"/>
          <a:ext cx="875570" cy="875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2.png"/><Relationship Id="rId1" Type="http://schemas.openxmlformats.org/officeDocument/2006/relationships/image" Target="../media/image44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4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2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8.wmf"/><Relationship Id="rId1" Type="http://schemas.openxmlformats.org/officeDocument/2006/relationships/image" Target="../media/image17.png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8200" y="801688"/>
            <a:ext cx="5194300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67868" y="3267868"/>
            <a:ext cx="6858000" cy="32226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5687219" y="3401219"/>
            <a:ext cx="6858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0" y="6802438"/>
            <a:ext cx="6858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67868" y="3267868"/>
            <a:ext cx="6858000" cy="32226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5687219" y="3401219"/>
            <a:ext cx="6858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57425" y="6802438"/>
            <a:ext cx="6858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9144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93862" y="3838575"/>
            <a:ext cx="3668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0" y="6488113"/>
          <a:ext cx="35544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88113"/>
                        <a:ext cx="35544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084388" y="6530975"/>
            <a:ext cx="5319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Modellistica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05727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57975" y="414338"/>
            <a:ext cx="2065338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414338"/>
            <a:ext cx="6048375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414338"/>
            <a:ext cx="79740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-5400000">
            <a:off x="5687219" y="3401219"/>
            <a:ext cx="6858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-5400000">
            <a:off x="-1693862" y="3838575"/>
            <a:ext cx="3668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0" name="Text Box 16"/>
          <p:cNvSpPr txBox="1">
            <a:spLocks noChangeArrowheads="1"/>
          </p:cNvSpPr>
          <p:nvPr userDrawn="1"/>
        </p:nvSpPr>
        <p:spPr bwMode="auto">
          <a:xfrm>
            <a:off x="7239000" y="6507163"/>
            <a:ext cx="1298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latin typeface="Arial" panose="020B0604020202020204" pitchFamily="34" charset="0"/>
              </a:rPr>
              <a:t>Stefano Panzieri</a:t>
            </a:r>
            <a:endParaRPr lang="en-GB" altLang="en-US" sz="1200" dirty="0">
              <a:latin typeface="Arial" panose="020B0604020202020204" pitchFamily="34" charset="0"/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-5400000">
            <a:off x="-3267868" y="3267868"/>
            <a:ext cx="6858000" cy="32226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-5400000">
            <a:off x="5687219" y="3401219"/>
            <a:ext cx="6858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2286000" y="6802438"/>
            <a:ext cx="6858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9144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0" y="6488113"/>
          <a:ext cx="35544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88113"/>
                        <a:ext cx="35544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2084388" y="6530975"/>
            <a:ext cx="5319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Modellistica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21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9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5.png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video" Target="https://www.youtube.com/embed/aH9JQ4Kash0?feature=oembed" TargetMode="External"/><Relationship Id="rId7" Type="http://schemas.openxmlformats.org/officeDocument/2006/relationships/oleObject" Target="../embeddings/oleObject19.bin"/><Relationship Id="rId2" Type="http://schemas.openxmlformats.org/officeDocument/2006/relationships/video" Target="https://www.youtube.com/embed/8xeX62mLcf8?feature=oembed" TargetMode="Externa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4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3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89000" y="4757738"/>
            <a:ext cx="7772400" cy="515206"/>
          </a:xfrm>
        </p:spPr>
        <p:txBody>
          <a:bodyPr/>
          <a:lstStyle/>
          <a:p>
            <a:pPr algn="ctr"/>
            <a:r>
              <a:rPr lang="it-IT" altLang="en-US"/>
              <a:t>Modellistica</a:t>
            </a:r>
            <a:endParaRPr lang="it-IT" alt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93C2270-66B1-457F-BE44-60A6E0F7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6" y="1210117"/>
            <a:ext cx="8176034" cy="31908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9" name="Picture 29" descr="Risultato immagini per fiamma">
            <a:extLst>
              <a:ext uri="{FF2B5EF4-FFF2-40B4-BE49-F238E27FC236}">
                <a16:creationId xmlns:a16="http://schemas.microsoft.com/office/drawing/2014/main" id="{51BF9781-4FAA-47F3-BF3D-244E3BAA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14" y="2385646"/>
            <a:ext cx="521947" cy="71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98" name="Group 10">
            <a:extLst>
              <a:ext uri="{FF2B5EF4-FFF2-40B4-BE49-F238E27FC236}">
                <a16:creationId xmlns:a16="http://schemas.microsoft.com/office/drawing/2014/main" id="{90EEE2C6-F3BF-4F7D-96A5-4A59FF84F86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541147" y="1078916"/>
            <a:ext cx="1947033" cy="1686010"/>
            <a:chOff x="2582" y="648"/>
            <a:chExt cx="920" cy="1663"/>
          </a:xfrm>
        </p:grpSpPr>
        <p:sp>
          <p:nvSpPr>
            <p:cNvPr id="12290" name="Arc 2">
              <a:extLst>
                <a:ext uri="{FF2B5EF4-FFF2-40B4-BE49-F238E27FC236}">
                  <a16:creationId xmlns:a16="http://schemas.microsoft.com/office/drawing/2014/main" id="{2636ED86-D9D1-4623-984A-437926B618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70" y="962"/>
              <a:ext cx="275" cy="1294"/>
            </a:xfrm>
            <a:custGeom>
              <a:avLst/>
              <a:gdLst>
                <a:gd name="G0" fmla="+- 79 0 0"/>
                <a:gd name="G1" fmla="+- 21600 0 0"/>
                <a:gd name="G2" fmla="+- 21600 0 0"/>
                <a:gd name="T0" fmla="*/ 0 w 21679"/>
                <a:gd name="T1" fmla="*/ 0 h 21600"/>
                <a:gd name="T2" fmla="*/ 21679 w 21679"/>
                <a:gd name="T3" fmla="*/ 21583 h 21600"/>
                <a:gd name="T4" fmla="*/ 79 w 216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9" h="21600" fill="none" extrusionOk="0">
                  <a:moveTo>
                    <a:pt x="0" y="0"/>
                  </a:moveTo>
                  <a:cubicBezTo>
                    <a:pt x="26" y="0"/>
                    <a:pt x="52" y="0"/>
                    <a:pt x="79" y="0"/>
                  </a:cubicBezTo>
                  <a:cubicBezTo>
                    <a:pt x="12001" y="0"/>
                    <a:pt x="21669" y="9660"/>
                    <a:pt x="21678" y="21583"/>
                  </a:cubicBezTo>
                </a:path>
                <a:path w="21679" h="21600" stroke="0" extrusionOk="0">
                  <a:moveTo>
                    <a:pt x="0" y="0"/>
                  </a:moveTo>
                  <a:cubicBezTo>
                    <a:pt x="26" y="0"/>
                    <a:pt x="52" y="0"/>
                    <a:pt x="79" y="0"/>
                  </a:cubicBezTo>
                  <a:cubicBezTo>
                    <a:pt x="12001" y="0"/>
                    <a:pt x="21669" y="9660"/>
                    <a:pt x="21678" y="21583"/>
                  </a:cubicBezTo>
                  <a:lnTo>
                    <a:pt x="79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1" name="Arc 3">
              <a:extLst>
                <a:ext uri="{FF2B5EF4-FFF2-40B4-BE49-F238E27FC236}">
                  <a16:creationId xmlns:a16="http://schemas.microsoft.com/office/drawing/2014/main" id="{6D7BC12D-1B3B-42CD-B1BA-0D582F4FCF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99" y="962"/>
              <a:ext cx="546" cy="1294"/>
            </a:xfrm>
            <a:custGeom>
              <a:avLst/>
              <a:gdLst>
                <a:gd name="G0" fmla="+- 40 0 0"/>
                <a:gd name="G1" fmla="+- 21600 0 0"/>
                <a:gd name="G2" fmla="+- 21600 0 0"/>
                <a:gd name="T0" fmla="*/ 0 w 21640"/>
                <a:gd name="T1" fmla="*/ 0 h 21600"/>
                <a:gd name="T2" fmla="*/ 21640 w 21640"/>
                <a:gd name="T3" fmla="*/ 21583 h 21600"/>
                <a:gd name="T4" fmla="*/ 40 w 2164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0" h="21600" fill="none" extrusionOk="0">
                  <a:moveTo>
                    <a:pt x="0" y="0"/>
                  </a:moveTo>
                  <a:cubicBezTo>
                    <a:pt x="13" y="0"/>
                    <a:pt x="26" y="0"/>
                    <a:pt x="40" y="0"/>
                  </a:cubicBezTo>
                  <a:cubicBezTo>
                    <a:pt x="11962" y="0"/>
                    <a:pt x="21630" y="9660"/>
                    <a:pt x="21639" y="21583"/>
                  </a:cubicBezTo>
                </a:path>
                <a:path w="21640" h="21600" stroke="0" extrusionOk="0">
                  <a:moveTo>
                    <a:pt x="0" y="0"/>
                  </a:moveTo>
                  <a:cubicBezTo>
                    <a:pt x="13" y="0"/>
                    <a:pt x="26" y="0"/>
                    <a:pt x="40" y="0"/>
                  </a:cubicBezTo>
                  <a:cubicBezTo>
                    <a:pt x="11962" y="0"/>
                    <a:pt x="21630" y="9660"/>
                    <a:pt x="21639" y="21583"/>
                  </a:cubicBezTo>
                  <a:lnTo>
                    <a:pt x="4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2" name="Line 4">
              <a:extLst>
                <a:ext uri="{FF2B5EF4-FFF2-40B4-BE49-F238E27FC236}">
                  <a16:creationId xmlns:a16="http://schemas.microsoft.com/office/drawing/2014/main" id="{5CD50225-784A-4AC4-AB3B-9A7B2F965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" y="2253"/>
              <a:ext cx="646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3" name="Line 5">
              <a:extLst>
                <a:ext uri="{FF2B5EF4-FFF2-40B4-BE49-F238E27FC236}">
                  <a16:creationId xmlns:a16="http://schemas.microsoft.com/office/drawing/2014/main" id="{4CC32D74-27EA-4684-B88E-2ED545FD2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4" y="795"/>
              <a:ext cx="0" cy="1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4" name="Rectangle 6">
              <a:extLst>
                <a:ext uri="{FF2B5EF4-FFF2-40B4-BE49-F238E27FC236}">
                  <a16:creationId xmlns:a16="http://schemas.microsoft.com/office/drawing/2014/main" id="{2FEE8F54-5C98-4AD1-8001-62D85AAB5D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534" y="763"/>
              <a:ext cx="406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x</a:t>
              </a:r>
              <a:r>
                <a:rPr lang="it-IT" altLang="en-US" sz="1846" baseline="-25000"/>
                <a:t>1</a:t>
              </a:r>
            </a:p>
          </p:txBody>
        </p:sp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35AC2C54-E5D1-4475-A08C-72ECE186CC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69" y="763"/>
              <a:ext cx="406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x</a:t>
              </a:r>
              <a:r>
                <a:rPr lang="it-IT" altLang="en-US" sz="1846" baseline="-25000"/>
                <a:t>2</a:t>
              </a:r>
            </a:p>
          </p:txBody>
        </p:sp>
        <p:sp>
          <p:nvSpPr>
            <p:cNvPr id="12296" name="Rectangle 8">
              <a:extLst>
                <a:ext uri="{FF2B5EF4-FFF2-40B4-BE49-F238E27FC236}">
                  <a16:creationId xmlns:a16="http://schemas.microsoft.com/office/drawing/2014/main" id="{9735CC3C-FAE6-474F-9D94-84E1BA46FB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513" y="2067"/>
              <a:ext cx="313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T</a:t>
              </a:r>
            </a:p>
          </p:txBody>
        </p:sp>
        <p:sp>
          <p:nvSpPr>
            <p:cNvPr id="12297" name="Rectangle 9">
              <a:extLst>
                <a:ext uri="{FF2B5EF4-FFF2-40B4-BE49-F238E27FC236}">
                  <a16:creationId xmlns:a16="http://schemas.microsoft.com/office/drawing/2014/main" id="{5CA24DED-A880-4043-BE2E-046B95FB41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284" y="885"/>
              <a:ext cx="261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t</a:t>
              </a:r>
            </a:p>
          </p:txBody>
        </p:sp>
      </p:grpSp>
      <p:sp>
        <p:nvSpPr>
          <p:cNvPr id="12299" name="Arc 11">
            <a:extLst>
              <a:ext uri="{FF2B5EF4-FFF2-40B4-BE49-F238E27FC236}">
                <a16:creationId xmlns:a16="http://schemas.microsoft.com/office/drawing/2014/main" id="{E09290F0-EB9D-4365-B813-6BDAF1FFE84E}"/>
              </a:ext>
            </a:extLst>
          </p:cNvPr>
          <p:cNvSpPr>
            <a:spLocks/>
          </p:cNvSpPr>
          <p:nvPr/>
        </p:nvSpPr>
        <p:spPr bwMode="auto">
          <a:xfrm>
            <a:off x="1515208" y="1676400"/>
            <a:ext cx="2590800" cy="66382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0" name="Arc 12">
            <a:extLst>
              <a:ext uri="{FF2B5EF4-FFF2-40B4-BE49-F238E27FC236}">
                <a16:creationId xmlns:a16="http://schemas.microsoft.com/office/drawing/2014/main" id="{8AA4F847-15D8-42E8-83D2-3A6DEA14CE4F}"/>
              </a:ext>
            </a:extLst>
          </p:cNvPr>
          <p:cNvSpPr>
            <a:spLocks/>
          </p:cNvSpPr>
          <p:nvPr/>
        </p:nvSpPr>
        <p:spPr bwMode="auto">
          <a:xfrm rot="540000">
            <a:off x="1446336" y="1343758"/>
            <a:ext cx="2587869" cy="66528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582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582" y="21599"/>
                </a:moveTo>
                <a:cubicBezTo>
                  <a:pt x="9659" y="21590"/>
                  <a:pt x="0" y="11922"/>
                  <a:pt x="0" y="0"/>
                </a:cubicBezTo>
              </a:path>
              <a:path w="21600" h="21600" stroke="0" extrusionOk="0">
                <a:moveTo>
                  <a:pt x="21582" y="21599"/>
                </a:moveTo>
                <a:cubicBezTo>
                  <a:pt x="9659" y="21590"/>
                  <a:pt x="0" y="11922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FDA3B921-B860-42E4-8DBA-DD0EBD522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5658" y="1059473"/>
            <a:ext cx="0" cy="1516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EFBFD930-F733-4459-98FB-509CA1E65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85" y="2385646"/>
            <a:ext cx="360777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29BB6505-3E54-4799-8ECC-CF57A8BE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54" y="1173774"/>
            <a:ext cx="317518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T</a:t>
            </a: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E362E684-5531-4DE9-9B99-FD42C874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15" y="1222131"/>
            <a:ext cx="365608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t</a:t>
            </a:r>
            <a:r>
              <a:rPr lang="it-IT" altLang="en-US" sz="1846" baseline="-25000"/>
              <a:t>2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D4A0A05B-49C6-4148-871D-2C539FF0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89" y="1932843"/>
            <a:ext cx="365608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t</a:t>
            </a:r>
            <a:r>
              <a:rPr lang="it-IT" altLang="en-US" sz="1846" baseline="-25000"/>
              <a:t>1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01F296B8-585C-4150-89A6-F5385E871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85" y="2357805"/>
            <a:ext cx="31110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x</a:t>
            </a:r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D14911FE-5C25-466D-B654-3AFAAC5D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43" y="2728546"/>
            <a:ext cx="3033346" cy="171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96773669-1A47-41D7-AEEB-DF247BBB0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8158" y="2624505"/>
            <a:ext cx="0" cy="378069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F529D5ED-95F1-4CAD-927C-F824445FF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5392" y="2624505"/>
            <a:ext cx="0" cy="378069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0" name="Rectangle 22">
            <a:extLst>
              <a:ext uri="{FF2B5EF4-FFF2-40B4-BE49-F238E27FC236}">
                <a16:creationId xmlns:a16="http://schemas.microsoft.com/office/drawing/2014/main" id="{0C6C4724-AEC9-46A0-8A85-57A029917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959" y="2406162"/>
            <a:ext cx="412094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339933"/>
                </a:solidFill>
              </a:rPr>
              <a:t>x</a:t>
            </a:r>
            <a:r>
              <a:rPr lang="it-IT" altLang="en-US" sz="1846" baseline="-25000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7CE3D224-4DDA-438A-B006-EDCDFB392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936" y="2406162"/>
            <a:ext cx="412094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339933"/>
                </a:solidFill>
              </a:rPr>
              <a:t>x</a:t>
            </a:r>
            <a:r>
              <a:rPr lang="it-IT" altLang="en-US" sz="1846" baseline="-25000">
                <a:solidFill>
                  <a:srgbClr val="339933"/>
                </a:solidFill>
              </a:rPr>
              <a:t>2</a:t>
            </a:r>
          </a:p>
        </p:txBody>
      </p:sp>
      <p:grpSp>
        <p:nvGrpSpPr>
          <p:cNvPr id="12319" name="Group 31">
            <a:extLst>
              <a:ext uri="{FF2B5EF4-FFF2-40B4-BE49-F238E27FC236}">
                <a16:creationId xmlns:a16="http://schemas.microsoft.com/office/drawing/2014/main" id="{082A015A-5D50-4DC8-AFA3-3927451269A8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3097824"/>
            <a:ext cx="756138" cy="379535"/>
            <a:chOff x="522" y="2794"/>
            <a:chExt cx="357" cy="374"/>
          </a:xfrm>
        </p:grpSpPr>
        <p:sp>
          <p:nvSpPr>
            <p:cNvPr id="12312" name="Line 24">
              <a:extLst>
                <a:ext uri="{FF2B5EF4-FFF2-40B4-BE49-F238E27FC236}">
                  <a16:creationId xmlns:a16="http://schemas.microsoft.com/office/drawing/2014/main" id="{CDE07A2D-4C58-4027-A63C-AED07C59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2794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3" name="Line 25">
              <a:extLst>
                <a:ext uri="{FF2B5EF4-FFF2-40B4-BE49-F238E27FC236}">
                  <a16:creationId xmlns:a16="http://schemas.microsoft.com/office/drawing/2014/main" id="{E8334FE4-F71F-4389-A225-F5226C6C7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794"/>
              <a:ext cx="0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4" name="Line 26">
              <a:extLst>
                <a:ext uri="{FF2B5EF4-FFF2-40B4-BE49-F238E27FC236}">
                  <a16:creationId xmlns:a16="http://schemas.microsoft.com/office/drawing/2014/main" id="{03685EA6-B63C-44C6-9B92-33CE7CD00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" y="2934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5" name="Line 27">
              <a:extLst>
                <a:ext uri="{FF2B5EF4-FFF2-40B4-BE49-F238E27FC236}">
                  <a16:creationId xmlns:a16="http://schemas.microsoft.com/office/drawing/2014/main" id="{DA9830F8-C953-4778-9AC4-8E6884005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2934"/>
              <a:ext cx="0" cy="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6" name="Line 28">
              <a:extLst>
                <a:ext uri="{FF2B5EF4-FFF2-40B4-BE49-F238E27FC236}">
                  <a16:creationId xmlns:a16="http://schemas.microsoft.com/office/drawing/2014/main" id="{529E6CF1-265C-4D03-8CDF-418519BBA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3168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7" name="Line 29">
              <a:extLst>
                <a:ext uri="{FF2B5EF4-FFF2-40B4-BE49-F238E27FC236}">
                  <a16:creationId xmlns:a16="http://schemas.microsoft.com/office/drawing/2014/main" id="{AFAE3156-FC22-4A13-8018-ECA4AC25E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93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8" name="Line 30">
              <a:extLst>
                <a:ext uri="{FF2B5EF4-FFF2-40B4-BE49-F238E27FC236}">
                  <a16:creationId xmlns:a16="http://schemas.microsoft.com/office/drawing/2014/main" id="{98CE1054-187B-46D8-B260-B93167A46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9" y="2934"/>
              <a:ext cx="0" cy="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D78A23A5-37FC-4425-B595-E004F67E4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85" y="606670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3B758247-61DD-4735-883C-105420B05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812" y="1417406"/>
            <a:ext cx="1191154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 dirty="0"/>
              <a:t>T=T(</a:t>
            </a:r>
            <a:r>
              <a:rPr lang="it-IT" altLang="en-US" sz="1846" dirty="0" err="1"/>
              <a:t>x,t</a:t>
            </a:r>
            <a:r>
              <a:rPr lang="it-IT" altLang="en-US" sz="1846" dirty="0"/>
              <a:t>)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5EF2033E-3FA1-4F2C-9A5B-511066B8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84" y="3528801"/>
            <a:ext cx="5989439" cy="235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altLang="en-US" sz="1846" dirty="0"/>
              <a:t>Equazione differenziale alle derivate parziali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en-US" sz="1846" dirty="0"/>
              <a:t>Difficilissima da trattare in generale</a:t>
            </a:r>
          </a:p>
          <a:p>
            <a:endParaRPr lang="it-IT" altLang="en-US" sz="1846" dirty="0">
              <a:solidFill>
                <a:srgbClr val="FF0033"/>
              </a:solidFill>
            </a:endParaRPr>
          </a:p>
          <a:p>
            <a:r>
              <a:rPr lang="it-IT" altLang="en-US" sz="1846" dirty="0">
                <a:solidFill>
                  <a:srgbClr val="FF0033"/>
                </a:solidFill>
              </a:rPr>
              <a:t>Soluzione</a:t>
            </a:r>
            <a:r>
              <a:rPr lang="it-IT" altLang="en-US" sz="1846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en-US" sz="1846" dirty="0"/>
              <a:t>Considerare N elementi(</a:t>
            </a:r>
            <a:r>
              <a:rPr lang="it-IT" altLang="en-US" sz="1846" dirty="0">
                <a:solidFill>
                  <a:schemeClr val="accent1"/>
                </a:solidFill>
              </a:rPr>
              <a:t>detti elementi finiti</a:t>
            </a:r>
            <a:r>
              <a:rPr lang="it-IT" altLang="en-US" sz="1846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en-US" sz="1846" dirty="0"/>
              <a:t>con T= costante all’interno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en-US" sz="1846" dirty="0"/>
              <a:t>Per ognuno scrivere un’equazione </a:t>
            </a:r>
            <a:br>
              <a:rPr lang="it-IT" altLang="en-US" sz="1846" dirty="0"/>
            </a:br>
            <a:r>
              <a:rPr lang="it-IT" altLang="en-US" sz="1846" dirty="0"/>
              <a:t>ottenendo N equazioni differenziali ordinarie</a:t>
            </a:r>
          </a:p>
        </p:txBody>
      </p:sp>
      <p:grpSp>
        <p:nvGrpSpPr>
          <p:cNvPr id="12342" name="Group 54">
            <a:extLst>
              <a:ext uri="{FF2B5EF4-FFF2-40B4-BE49-F238E27FC236}">
                <a16:creationId xmlns:a16="http://schemas.microsoft.com/office/drawing/2014/main" id="{AC98E0F3-5FDE-4838-BC4F-130199E738CB}"/>
              </a:ext>
            </a:extLst>
          </p:cNvPr>
          <p:cNvGrpSpPr>
            <a:grpSpLocks/>
          </p:cNvGrpSpPr>
          <p:nvPr/>
        </p:nvGrpSpPr>
        <p:grpSpPr bwMode="auto">
          <a:xfrm>
            <a:off x="4652393" y="5969257"/>
            <a:ext cx="3867150" cy="444012"/>
            <a:chOff x="759" y="4993"/>
            <a:chExt cx="2189" cy="347"/>
          </a:xfrm>
        </p:grpSpPr>
        <p:sp>
          <p:nvSpPr>
            <p:cNvPr id="12329" name="Rectangle 41">
              <a:extLst>
                <a:ext uri="{FF2B5EF4-FFF2-40B4-BE49-F238E27FC236}">
                  <a16:creationId xmlns:a16="http://schemas.microsoft.com/office/drawing/2014/main" id="{F85C6F6B-8AA8-43C3-922B-B2E86B64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5032"/>
              <a:ext cx="34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.....</a:t>
              </a:r>
            </a:p>
          </p:txBody>
        </p:sp>
        <p:sp>
          <p:nvSpPr>
            <p:cNvPr id="12330" name="Rectangle 42">
              <a:extLst>
                <a:ext uri="{FF2B5EF4-FFF2-40B4-BE49-F238E27FC236}">
                  <a16:creationId xmlns:a16="http://schemas.microsoft.com/office/drawing/2014/main" id="{07F9DC9D-6E58-4593-8A0A-DF16C0E1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5001"/>
              <a:ext cx="2181" cy="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31" name="Line 43">
              <a:extLst>
                <a:ext uri="{FF2B5EF4-FFF2-40B4-BE49-F238E27FC236}">
                  <a16:creationId xmlns:a16="http://schemas.microsoft.com/office/drawing/2014/main" id="{B6272E7D-BAFA-4D57-B643-777617D49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4993"/>
              <a:ext cx="0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32" name="Line 44">
              <a:extLst>
                <a:ext uri="{FF2B5EF4-FFF2-40B4-BE49-F238E27FC236}">
                  <a16:creationId xmlns:a16="http://schemas.microsoft.com/office/drawing/2014/main" id="{F2FD0DE4-6D1A-4E22-A2E6-C6F71355E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4993"/>
              <a:ext cx="0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33" name="Line 45">
              <a:extLst>
                <a:ext uri="{FF2B5EF4-FFF2-40B4-BE49-F238E27FC236}">
                  <a16:creationId xmlns:a16="http://schemas.microsoft.com/office/drawing/2014/main" id="{ADA66A05-B3D3-446E-BD75-FD2413814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4993"/>
              <a:ext cx="0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34" name="Line 46">
              <a:extLst>
                <a:ext uri="{FF2B5EF4-FFF2-40B4-BE49-F238E27FC236}">
                  <a16:creationId xmlns:a16="http://schemas.microsoft.com/office/drawing/2014/main" id="{0A00EF28-C9AB-421D-A30B-70517A572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4993"/>
              <a:ext cx="0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35" name="Line 47">
              <a:extLst>
                <a:ext uri="{FF2B5EF4-FFF2-40B4-BE49-F238E27FC236}">
                  <a16:creationId xmlns:a16="http://schemas.microsoft.com/office/drawing/2014/main" id="{9C33BCB6-2A53-406B-9C05-FE22DAA2E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9" y="4993"/>
              <a:ext cx="0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36" name="Line 48">
              <a:extLst>
                <a:ext uri="{FF2B5EF4-FFF2-40B4-BE49-F238E27FC236}">
                  <a16:creationId xmlns:a16="http://schemas.microsoft.com/office/drawing/2014/main" id="{123F278F-B7B0-4897-94F2-4880B529F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4993"/>
              <a:ext cx="0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37" name="Rectangle 49">
              <a:extLst>
                <a:ext uri="{FF2B5EF4-FFF2-40B4-BE49-F238E27FC236}">
                  <a16:creationId xmlns:a16="http://schemas.microsoft.com/office/drawing/2014/main" id="{C924E5E1-6257-421F-ACAB-5859CB388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5012"/>
              <a:ext cx="23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T</a:t>
              </a:r>
              <a:r>
                <a:rPr lang="it-IT" altLang="en-US" sz="1846" baseline="-250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2338" name="Rectangle 50">
              <a:extLst>
                <a:ext uri="{FF2B5EF4-FFF2-40B4-BE49-F238E27FC236}">
                  <a16:creationId xmlns:a16="http://schemas.microsoft.com/office/drawing/2014/main" id="{31649F3F-AD23-4C28-92A0-21DF9637C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5012"/>
              <a:ext cx="23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T</a:t>
              </a:r>
              <a:r>
                <a:rPr lang="it-IT" altLang="en-US" sz="1846" baseline="-2500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2339" name="Rectangle 51">
              <a:extLst>
                <a:ext uri="{FF2B5EF4-FFF2-40B4-BE49-F238E27FC236}">
                  <a16:creationId xmlns:a16="http://schemas.microsoft.com/office/drawing/2014/main" id="{40531984-B7CB-4458-8E30-6F7C300F0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5012"/>
              <a:ext cx="23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T</a:t>
              </a:r>
              <a:r>
                <a:rPr lang="it-IT" altLang="en-US" sz="1846" baseline="-2500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2340" name="Rectangle 52">
              <a:extLst>
                <a:ext uri="{FF2B5EF4-FFF2-40B4-BE49-F238E27FC236}">
                  <a16:creationId xmlns:a16="http://schemas.microsoft.com/office/drawing/2014/main" id="{6F6375DF-E7F5-4B5E-92C3-0B007FB8F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5012"/>
              <a:ext cx="23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T</a:t>
              </a:r>
              <a:r>
                <a:rPr lang="it-IT" altLang="en-US" sz="1846" baseline="-2500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2341" name="Rectangle 53">
              <a:extLst>
                <a:ext uri="{FF2B5EF4-FFF2-40B4-BE49-F238E27FC236}">
                  <a16:creationId xmlns:a16="http://schemas.microsoft.com/office/drawing/2014/main" id="{A5BDEB57-EA4B-476D-9310-240C6924F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5012"/>
              <a:ext cx="24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T</a:t>
              </a:r>
              <a:r>
                <a:rPr lang="it-IT" altLang="en-US" sz="1846" baseline="-25000">
                  <a:solidFill>
                    <a:schemeClr val="accent1"/>
                  </a:solidFill>
                </a:rPr>
                <a:t>N</a:t>
              </a:r>
            </a:p>
          </p:txBody>
        </p:sp>
      </p:grpSp>
      <p:sp>
        <p:nvSpPr>
          <p:cNvPr id="12345" name="Rectangle 57">
            <a:extLst>
              <a:ext uri="{FF2B5EF4-FFF2-40B4-BE49-F238E27FC236}">
                <a16:creationId xmlns:a16="http://schemas.microsoft.com/office/drawing/2014/main" id="{099783B9-730D-4A93-B95D-842F0521B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550" y="2769557"/>
            <a:ext cx="323241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/>
          <a:p>
            <a:pPr algn="l"/>
            <a:r>
              <a:rPr lang="it-IT" altLang="en-US" sz="1846" dirty="0">
                <a:solidFill>
                  <a:srgbClr val="339933"/>
                </a:solidFill>
              </a:rPr>
              <a:t>x</a:t>
            </a:r>
            <a:r>
              <a:rPr lang="it-IT" altLang="en-US" sz="1846" baseline="-25000" dirty="0">
                <a:solidFill>
                  <a:srgbClr val="339933"/>
                </a:solidFill>
              </a:rPr>
              <a:t>1 </a:t>
            </a:r>
            <a:r>
              <a:rPr lang="it-IT" altLang="en-US" sz="1846" dirty="0">
                <a:solidFill>
                  <a:srgbClr val="339933"/>
                </a:solidFill>
              </a:rPr>
              <a:t>, x</a:t>
            </a:r>
            <a:r>
              <a:rPr lang="it-IT" altLang="en-US" sz="1846" baseline="-25000" dirty="0">
                <a:solidFill>
                  <a:srgbClr val="339933"/>
                </a:solidFill>
              </a:rPr>
              <a:t>2 </a:t>
            </a:r>
            <a:r>
              <a:rPr lang="it-IT" altLang="en-US" sz="1846" dirty="0">
                <a:solidFill>
                  <a:srgbClr val="339933"/>
                </a:solidFill>
              </a:rPr>
              <a:t>= punti di misura</a:t>
            </a:r>
          </a:p>
        </p:txBody>
      </p:sp>
      <p:sp>
        <p:nvSpPr>
          <p:cNvPr id="12348" name="Rectangle 60">
            <a:extLst>
              <a:ext uri="{FF2B5EF4-FFF2-40B4-BE49-F238E27FC236}">
                <a16:creationId xmlns:a16="http://schemas.microsoft.com/office/drawing/2014/main" id="{9045124A-9215-47FB-B4EE-A5631D429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altLang="en-US" dirty="0"/>
              <a:t>Modelli a Parametri   Distribuiti</a:t>
            </a:r>
            <a:endParaRPr lang="it-IT" altLang="en-US" b="0" dirty="0"/>
          </a:p>
        </p:txBody>
      </p:sp>
      <p:pic>
        <p:nvPicPr>
          <p:cNvPr id="51227" name="Picture 27" descr="Risultato immagini per fiamma">
            <a:extLst>
              <a:ext uri="{FF2B5EF4-FFF2-40B4-BE49-F238E27FC236}">
                <a16:creationId xmlns:a16="http://schemas.microsoft.com/office/drawing/2014/main" id="{E40471F0-11A9-4AA4-A4DB-8FD0752B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82" y="2419234"/>
            <a:ext cx="762982" cy="7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EE1BA3E-9907-8C43-BEA1-DD7115D40C6F}"/>
                  </a:ext>
                </a:extLst>
              </p:cNvPr>
              <p:cNvSpPr txBox="1"/>
              <p:nvPr/>
            </p:nvSpPr>
            <p:spPr>
              <a:xfrm>
                <a:off x="6362457" y="3801501"/>
                <a:ext cx="2605265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EE1BA3E-9907-8C43-BEA1-DD7115D40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457" y="3801501"/>
                <a:ext cx="2605265" cy="837345"/>
              </a:xfrm>
              <a:prstGeom prst="rect">
                <a:avLst/>
              </a:prstGeom>
              <a:blipFill>
                <a:blip r:embed="rId4"/>
                <a:stretch>
                  <a:fillRect l="-2913" r="-971"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E9B9E4-B60C-4439-B523-F51FA88A7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89" y="568569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173073-73CD-4AD2-A84B-3096E263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39" y="1459524"/>
            <a:ext cx="3548209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Sulle caratteristiche statiche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609375F-4AFA-42AB-AB13-6BD2EC2E7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39" y="2655277"/>
            <a:ext cx="2738052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 y=f(x)    </a:t>
            </a:r>
            <a:r>
              <a:rPr lang="it-IT" altLang="en-US" sz="1846">
                <a:solidFill>
                  <a:srgbClr val="339933"/>
                </a:solidFill>
              </a:rPr>
              <a:t>è lineare se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34C1BD3-DA23-4577-A22D-B7FACAD6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16" y="3147647"/>
            <a:ext cx="5023934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339933"/>
                </a:solidFill>
              </a:rPr>
              <a:t>detto  </a:t>
            </a:r>
            <a:r>
              <a:rPr lang="it-IT" altLang="en-US" sz="1846">
                <a:solidFill>
                  <a:schemeClr val="accent2"/>
                </a:solidFill>
              </a:rPr>
              <a:t>PRINCIPIO DI SOVRAPPOSIZIONE</a:t>
            </a:r>
          </a:p>
        </p:txBody>
      </p:sp>
      <p:grpSp>
        <p:nvGrpSpPr>
          <p:cNvPr id="9254" name="Group 38">
            <a:extLst>
              <a:ext uri="{FF2B5EF4-FFF2-40B4-BE49-F238E27FC236}">
                <a16:creationId xmlns:a16="http://schemas.microsoft.com/office/drawing/2014/main" id="{3FD2933C-7E05-4F43-B5D7-97B84311787D}"/>
              </a:ext>
            </a:extLst>
          </p:cNvPr>
          <p:cNvGrpSpPr>
            <a:grpSpLocks/>
          </p:cNvGrpSpPr>
          <p:nvPr/>
        </p:nvGrpSpPr>
        <p:grpSpPr bwMode="auto">
          <a:xfrm>
            <a:off x="4711212" y="896815"/>
            <a:ext cx="2883877" cy="1688123"/>
            <a:chOff x="3216" y="432"/>
            <a:chExt cx="1967" cy="909"/>
          </a:xfrm>
        </p:grpSpPr>
        <p:graphicFrame>
          <p:nvGraphicFramePr>
            <p:cNvPr id="9220" name="Object 4">
              <a:extLst>
                <a:ext uri="{FF2B5EF4-FFF2-40B4-BE49-F238E27FC236}">
                  <a16:creationId xmlns:a16="http://schemas.microsoft.com/office/drawing/2014/main" id="{80D5B399-22B2-468B-965C-266E157FD0B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08" y="432"/>
            <a:ext cx="1775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1" name="Immagine bitmap" r:id="rId3" imgW="2609829" imgH="1809890" progId="Paint.Picture">
                    <p:embed/>
                  </p:oleObj>
                </mc:Choice>
                <mc:Fallback>
                  <p:oleObj name="Immagine bitmap" r:id="rId3" imgW="2609829" imgH="1809890" progId="Paint.Picture">
                    <p:embed/>
                    <p:pic>
                      <p:nvPicPr>
                        <p:cNvPr id="9220" name="Object 4">
                          <a:extLst>
                            <a:ext uri="{FF2B5EF4-FFF2-40B4-BE49-F238E27FC236}">
                              <a16:creationId xmlns:a16="http://schemas.microsoft.com/office/drawing/2014/main" id="{80D5B399-22B2-468B-965C-266E157FD0B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432"/>
                          <a:ext cx="1775" cy="9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Rectangle 16">
              <a:extLst>
                <a:ext uri="{FF2B5EF4-FFF2-40B4-BE49-F238E27FC236}">
                  <a16:creationId xmlns:a16="http://schemas.microsoft.com/office/drawing/2014/main" id="{DC04C4B9-1770-4640-BAD7-09C19631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0"/>
              <a:ext cx="222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 b="1"/>
                <a:t>y</a:t>
              </a:r>
            </a:p>
          </p:txBody>
        </p:sp>
        <p:sp>
          <p:nvSpPr>
            <p:cNvPr id="9233" name="Rectangle 17">
              <a:extLst>
                <a:ext uri="{FF2B5EF4-FFF2-40B4-BE49-F238E27FC236}">
                  <a16:creationId xmlns:a16="http://schemas.microsoft.com/office/drawing/2014/main" id="{0E13A6BB-313E-450E-B035-9751E3184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960"/>
              <a:ext cx="225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 b="1"/>
                <a:t>x</a:t>
              </a:r>
            </a:p>
          </p:txBody>
        </p:sp>
      </p:grpSp>
      <p:sp>
        <p:nvSpPr>
          <p:cNvPr id="9234" name="Rectangle 18">
            <a:extLst>
              <a:ext uri="{FF2B5EF4-FFF2-40B4-BE49-F238E27FC236}">
                <a16:creationId xmlns:a16="http://schemas.microsoft.com/office/drawing/2014/main" id="{29D8ED72-13F1-4E12-A3C0-9301E8969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1" y="967154"/>
            <a:ext cx="1449238" cy="62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/>
              <a:t> lineare</a:t>
            </a:r>
            <a:endParaRPr lang="it-IT" altLang="en-US" sz="1846" b="1"/>
          </a:p>
          <a:p>
            <a:pPr algn="l"/>
            <a:r>
              <a:rPr lang="it-IT" altLang="en-US" sz="1846" b="1"/>
              <a:t> </a:t>
            </a:r>
            <a:r>
              <a:rPr lang="it-IT" altLang="en-US" sz="1662"/>
              <a:t>non lineare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2837BBD8-01FF-4376-BA17-AED76B4B0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8069"/>
            <a:ext cx="8405446" cy="511420"/>
          </a:xfrm>
        </p:spPr>
        <p:txBody>
          <a:bodyPr/>
          <a:lstStyle/>
          <a:p>
            <a:r>
              <a:rPr lang="it-IT" altLang="en-US" dirty="0"/>
              <a:t>Principio di Linearità</a:t>
            </a:r>
            <a:endParaRPr lang="it-IT" altLang="en-US" b="0" dirty="0"/>
          </a:p>
        </p:txBody>
      </p:sp>
      <p:graphicFrame>
        <p:nvGraphicFramePr>
          <p:cNvPr id="9244" name="Object 28">
            <a:extLst>
              <a:ext uri="{FF2B5EF4-FFF2-40B4-BE49-F238E27FC236}">
                <a16:creationId xmlns:a16="http://schemas.microsoft.com/office/drawing/2014/main" id="{984427F1-7A8A-40CC-9386-01BCCB4A9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725616"/>
          <a:ext cx="4711212" cy="27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2" name="MathType Equation" r:id="rId5" imgW="5105160" imgH="304560" progId="Equation">
                  <p:embed/>
                </p:oleObj>
              </mc:Choice>
              <mc:Fallback>
                <p:oleObj name="MathType Equation" r:id="rId5" imgW="5105160" imgH="304560" progId="Equation">
                  <p:embed/>
                  <p:pic>
                    <p:nvPicPr>
                      <p:cNvPr id="9244" name="Object 28">
                        <a:extLst>
                          <a:ext uri="{FF2B5EF4-FFF2-40B4-BE49-F238E27FC236}">
                            <a16:creationId xmlns:a16="http://schemas.microsoft.com/office/drawing/2014/main" id="{984427F1-7A8A-40CC-9386-01BCCB4A9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25616"/>
                        <a:ext cx="4711212" cy="279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53" name="Group 37">
            <a:extLst>
              <a:ext uri="{FF2B5EF4-FFF2-40B4-BE49-F238E27FC236}">
                <a16:creationId xmlns:a16="http://schemas.microsoft.com/office/drawing/2014/main" id="{05121647-0F5A-4DB3-904B-F668B8478C56}"/>
              </a:ext>
            </a:extLst>
          </p:cNvPr>
          <p:cNvGrpSpPr>
            <a:grpSpLocks/>
          </p:cNvGrpSpPr>
          <p:nvPr/>
        </p:nvGrpSpPr>
        <p:grpSpPr bwMode="auto">
          <a:xfrm>
            <a:off x="351693" y="3640016"/>
            <a:ext cx="5011615" cy="2618643"/>
            <a:chOff x="1136" y="2154"/>
            <a:chExt cx="3420" cy="1787"/>
          </a:xfrm>
        </p:grpSpPr>
        <p:graphicFrame>
          <p:nvGraphicFramePr>
            <p:cNvPr id="9245" name="Object 29">
              <a:extLst>
                <a:ext uri="{FF2B5EF4-FFF2-40B4-BE49-F238E27FC236}">
                  <a16:creationId xmlns:a16="http://schemas.microsoft.com/office/drawing/2014/main" id="{9500D268-3A34-459F-AE7B-4565743DD2E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64" y="2154"/>
            <a:ext cx="4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3" name="Equazione" r:id="rId7" imgW="114120" imgH="203040" progId="Equation.2">
                    <p:embed/>
                  </p:oleObj>
                </mc:Choice>
                <mc:Fallback>
                  <p:oleObj name="Equazione" r:id="rId7" imgW="114120" imgH="203040" progId="Equation.2">
                    <p:embed/>
                    <p:pic>
                      <p:nvPicPr>
                        <p:cNvPr id="9245" name="Object 29">
                          <a:extLst>
                            <a:ext uri="{FF2B5EF4-FFF2-40B4-BE49-F238E27FC236}">
                              <a16:creationId xmlns:a16="http://schemas.microsoft.com/office/drawing/2014/main" id="{9500D268-3A34-459F-AE7B-4565743DD2E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2154"/>
                          <a:ext cx="4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Rectangle 30">
              <a:extLst>
                <a:ext uri="{FF2B5EF4-FFF2-40B4-BE49-F238E27FC236}">
                  <a16:creationId xmlns:a16="http://schemas.microsoft.com/office/drawing/2014/main" id="{6234A908-AB74-474E-8D86-306CE2E7B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2228"/>
              <a:ext cx="8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LINEARE</a:t>
              </a:r>
              <a:endParaRPr lang="it-IT" altLang="en-US" sz="1846">
                <a:solidFill>
                  <a:schemeClr val="accent2"/>
                </a:solidFill>
              </a:endParaRPr>
            </a:p>
          </p:txBody>
        </p:sp>
        <p:sp>
          <p:nvSpPr>
            <p:cNvPr id="9247" name="Rectangle 31">
              <a:extLst>
                <a:ext uri="{FF2B5EF4-FFF2-40B4-BE49-F238E27FC236}">
                  <a16:creationId xmlns:a16="http://schemas.microsoft.com/office/drawing/2014/main" id="{AA8F8C77-F1F3-4801-895B-C68E6295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240"/>
              <a:ext cx="12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NON LINEARE</a:t>
              </a:r>
            </a:p>
          </p:txBody>
        </p:sp>
        <p:sp>
          <p:nvSpPr>
            <p:cNvPr id="9248" name="Rectangle 32">
              <a:extLst>
                <a:ext uri="{FF2B5EF4-FFF2-40B4-BE49-F238E27FC236}">
                  <a16:creationId xmlns:a16="http://schemas.microsoft.com/office/drawing/2014/main" id="{55252554-8EF9-4800-96D9-1E2FFE2D7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60"/>
              <a:ext cx="3388" cy="176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49" name="Line 33">
              <a:extLst>
                <a:ext uri="{FF2B5EF4-FFF2-40B4-BE49-F238E27FC236}">
                  <a16:creationId xmlns:a16="http://schemas.microsoft.com/office/drawing/2014/main" id="{3AB3C6E7-3A5E-4C4E-9F9E-8B769C187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2161"/>
              <a:ext cx="0" cy="1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50" name="Line 34">
              <a:extLst>
                <a:ext uri="{FF2B5EF4-FFF2-40B4-BE49-F238E27FC236}">
                  <a16:creationId xmlns:a16="http://schemas.microsoft.com/office/drawing/2014/main" id="{E05101A2-048C-4167-982D-4947DF983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560"/>
              <a:ext cx="34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9251" name="Object 35">
              <a:extLst>
                <a:ext uri="{FF2B5EF4-FFF2-40B4-BE49-F238E27FC236}">
                  <a16:creationId xmlns:a16="http://schemas.microsoft.com/office/drawing/2014/main" id="{3C05351C-CD57-4C10-B630-DC64262828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3" y="2595"/>
            <a:ext cx="696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4" name="Equation" r:id="rId9" imgW="1104840" imgH="1714320" progId="Equation">
                    <p:embed/>
                  </p:oleObj>
                </mc:Choice>
                <mc:Fallback>
                  <p:oleObj name="Equation" r:id="rId9" imgW="1104840" imgH="1714320" progId="Equation">
                    <p:embed/>
                    <p:pic>
                      <p:nvPicPr>
                        <p:cNvPr id="9251" name="Object 35">
                          <a:extLst>
                            <a:ext uri="{FF2B5EF4-FFF2-40B4-BE49-F238E27FC236}">
                              <a16:creationId xmlns:a16="http://schemas.microsoft.com/office/drawing/2014/main" id="{3C05351C-CD57-4C10-B630-DC64262828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2595"/>
                          <a:ext cx="696" cy="1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2" name="Object 36">
              <a:extLst>
                <a:ext uri="{FF2B5EF4-FFF2-40B4-BE49-F238E27FC236}">
                  <a16:creationId xmlns:a16="http://schemas.microsoft.com/office/drawing/2014/main" id="{6F65B301-1F81-4074-9CAF-D22AADCEB0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2" y="2636"/>
            <a:ext cx="896" cy="1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5" name="Equation" r:id="rId11" imgW="1422360" imgH="1917360" progId="Equation">
                    <p:embed/>
                  </p:oleObj>
                </mc:Choice>
                <mc:Fallback>
                  <p:oleObj name="Equation" r:id="rId11" imgW="1422360" imgH="1917360" progId="Equation">
                    <p:embed/>
                    <p:pic>
                      <p:nvPicPr>
                        <p:cNvPr id="9252" name="Object 36">
                          <a:extLst>
                            <a:ext uri="{FF2B5EF4-FFF2-40B4-BE49-F238E27FC236}">
                              <a16:creationId xmlns:a16="http://schemas.microsoft.com/office/drawing/2014/main" id="{6F65B301-1F81-4074-9CAF-D22AADCEB0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2636"/>
                          <a:ext cx="896" cy="1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9E88AF7-FFE1-3249-AFAC-02054A1B1DA2}"/>
                  </a:ext>
                </a:extLst>
              </p:cNvPr>
              <p:cNvSpPr txBox="1"/>
              <p:nvPr/>
            </p:nvSpPr>
            <p:spPr>
              <a:xfrm>
                <a:off x="745746" y="5371653"/>
                <a:ext cx="1153393" cy="7264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9E88AF7-FFE1-3249-AFAC-02054A1B1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6" y="5371653"/>
                <a:ext cx="1153393" cy="726481"/>
              </a:xfrm>
              <a:prstGeom prst="rect">
                <a:avLst/>
              </a:prstGeom>
              <a:blipFill>
                <a:blip r:embed="rId13"/>
                <a:stretch>
                  <a:fillRect l="-43478" t="-153448" r="-26087" b="-218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:a16="http://schemas.microsoft.com/office/drawing/2014/main" id="{EC27E533-2BF2-46FF-8E18-615A74BE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39" y="485043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10247" name="Rectangle 1031">
            <a:extLst>
              <a:ext uri="{FF2B5EF4-FFF2-40B4-BE49-F238E27FC236}">
                <a16:creationId xmlns:a16="http://schemas.microsoft.com/office/drawing/2014/main" id="{979C5DEC-34CA-48A6-B332-5AB7C856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35" y="5539154"/>
            <a:ext cx="8251580" cy="65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FF0033"/>
                </a:solidFill>
              </a:rPr>
              <a:t>Si intuisce che la conoscenza necessaria sul sistema si riduce notevolmente:  il modello può essere “compattato”</a:t>
            </a:r>
          </a:p>
        </p:txBody>
      </p:sp>
      <p:sp>
        <p:nvSpPr>
          <p:cNvPr id="10270" name="Rectangle 1054">
            <a:extLst>
              <a:ext uri="{FF2B5EF4-FFF2-40B4-BE49-F238E27FC236}">
                <a16:creationId xmlns:a16="http://schemas.microsoft.com/office/drawing/2014/main" id="{167DBC64-A0F8-40E8-ADBD-211601F4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12" y="2584939"/>
            <a:ext cx="461788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chemeClr val="accent1"/>
                </a:solidFill>
              </a:rPr>
              <a:t>da</a:t>
            </a:r>
          </a:p>
        </p:txBody>
      </p:sp>
      <p:grpSp>
        <p:nvGrpSpPr>
          <p:cNvPr id="10268" name="Group 1052">
            <a:extLst>
              <a:ext uri="{FF2B5EF4-FFF2-40B4-BE49-F238E27FC236}">
                <a16:creationId xmlns:a16="http://schemas.microsoft.com/office/drawing/2014/main" id="{848A799F-63D9-4EAC-97D7-DFE4F8D856ED}"/>
              </a:ext>
            </a:extLst>
          </p:cNvPr>
          <p:cNvGrpSpPr>
            <a:grpSpLocks/>
          </p:cNvGrpSpPr>
          <p:nvPr/>
        </p:nvGrpSpPr>
        <p:grpSpPr bwMode="auto">
          <a:xfrm>
            <a:off x="2820866" y="2022231"/>
            <a:ext cx="1626577" cy="1456592"/>
            <a:chOff x="2349" y="1252"/>
            <a:chExt cx="1487" cy="868"/>
          </a:xfrm>
        </p:grpSpPr>
        <p:graphicFrame>
          <p:nvGraphicFramePr>
            <p:cNvPr id="10266" name="Object 1050">
              <a:extLst>
                <a:ext uri="{FF2B5EF4-FFF2-40B4-BE49-F238E27FC236}">
                  <a16:creationId xmlns:a16="http://schemas.microsoft.com/office/drawing/2014/main" id="{A7136CFC-922D-48C4-BAE2-ABF39D31DB6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49" y="1252"/>
            <a:ext cx="1487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0" name="Immagine bitmap" r:id="rId3" imgW="2486134" imgH="1562189" progId="Paint.Picture">
                    <p:embed/>
                  </p:oleObj>
                </mc:Choice>
                <mc:Fallback>
                  <p:oleObj name="Immagine bitmap" r:id="rId3" imgW="2486134" imgH="1562189" progId="Paint.Picture">
                    <p:embed/>
                    <p:pic>
                      <p:nvPicPr>
                        <p:cNvPr id="10266" name="Object 1050">
                          <a:extLst>
                            <a:ext uri="{FF2B5EF4-FFF2-40B4-BE49-F238E27FC236}">
                              <a16:creationId xmlns:a16="http://schemas.microsoft.com/office/drawing/2014/main" id="{A7136CFC-922D-48C4-BAE2-ABF39D31DB6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9" y="1252"/>
                          <a:ext cx="1487" cy="8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Rectangle 1051">
              <a:extLst>
                <a:ext uri="{FF2B5EF4-FFF2-40B4-BE49-F238E27FC236}">
                  <a16:creationId xmlns:a16="http://schemas.microsoft.com/office/drawing/2014/main" id="{8A31C7CB-F3C5-4781-B2DF-CA0DFE4FD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563"/>
              <a:ext cx="52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662">
                  <a:solidFill>
                    <a:schemeClr val="accent1"/>
                  </a:solidFill>
                </a:rPr>
                <a:t>y(t)</a:t>
              </a:r>
            </a:p>
          </p:txBody>
        </p:sp>
      </p:grpSp>
      <p:graphicFrame>
        <p:nvGraphicFramePr>
          <p:cNvPr id="10269" name="Object 1053">
            <a:extLst>
              <a:ext uri="{FF2B5EF4-FFF2-40B4-BE49-F238E27FC236}">
                <a16:creationId xmlns:a16="http://schemas.microsoft.com/office/drawing/2014/main" id="{4A729469-48AF-42F8-AF03-884E754984E1}"/>
              </a:ext>
            </a:extLst>
          </p:cNvPr>
          <p:cNvGraphicFramePr>
            <a:graphicFrameLocks/>
          </p:cNvGraphicFramePr>
          <p:nvPr/>
        </p:nvGraphicFramePr>
        <p:xfrm>
          <a:off x="820615" y="3634154"/>
          <a:ext cx="1436077" cy="139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1" name="Immagine bitmap" r:id="rId5" imgW="2447648" imgH="1571271" progId="Paint.Picture">
                  <p:embed/>
                </p:oleObj>
              </mc:Choice>
              <mc:Fallback>
                <p:oleObj name="Immagine bitmap" r:id="rId5" imgW="2447648" imgH="1571271" progId="Paint.Picture">
                  <p:embed/>
                  <p:pic>
                    <p:nvPicPr>
                      <p:cNvPr id="10269" name="Object 1053">
                        <a:extLst>
                          <a:ext uri="{FF2B5EF4-FFF2-40B4-BE49-F238E27FC236}">
                            <a16:creationId xmlns:a16="http://schemas.microsoft.com/office/drawing/2014/main" id="{4A729469-48AF-42F8-AF03-884E754984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15" y="3634154"/>
                        <a:ext cx="1436077" cy="139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4" name="Group 1058">
            <a:extLst>
              <a:ext uri="{FF2B5EF4-FFF2-40B4-BE49-F238E27FC236}">
                <a16:creationId xmlns:a16="http://schemas.microsoft.com/office/drawing/2014/main" id="{D983845A-7163-4DFA-A498-0341EC19E3F8}"/>
              </a:ext>
            </a:extLst>
          </p:cNvPr>
          <p:cNvGrpSpPr>
            <a:grpSpLocks/>
          </p:cNvGrpSpPr>
          <p:nvPr/>
        </p:nvGrpSpPr>
        <p:grpSpPr bwMode="auto">
          <a:xfrm>
            <a:off x="770792" y="2123343"/>
            <a:ext cx="1496158" cy="1336431"/>
            <a:chOff x="510" y="1312"/>
            <a:chExt cx="1369" cy="796"/>
          </a:xfrm>
        </p:grpSpPr>
        <p:graphicFrame>
          <p:nvGraphicFramePr>
            <p:cNvPr id="10272" name="Object 1056">
              <a:extLst>
                <a:ext uri="{FF2B5EF4-FFF2-40B4-BE49-F238E27FC236}">
                  <a16:creationId xmlns:a16="http://schemas.microsoft.com/office/drawing/2014/main" id="{7E67EEE6-0B3D-42AB-BAC9-F32011F1CE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10" y="1312"/>
            <a:ext cx="1369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2" name="Immagine bitmap" r:id="rId7" imgW="2438520" imgH="1495017" progId="Paint.Picture">
                    <p:embed/>
                  </p:oleObj>
                </mc:Choice>
                <mc:Fallback>
                  <p:oleObj name="Immagine bitmap" r:id="rId7" imgW="2438520" imgH="1495017" progId="Paint.Picture">
                    <p:embed/>
                    <p:pic>
                      <p:nvPicPr>
                        <p:cNvPr id="10272" name="Object 1056">
                          <a:extLst>
                            <a:ext uri="{FF2B5EF4-FFF2-40B4-BE49-F238E27FC236}">
                              <a16:creationId xmlns:a16="http://schemas.microsoft.com/office/drawing/2014/main" id="{7E67EEE6-0B3D-42AB-BAC9-F32011F1CEC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1312"/>
                          <a:ext cx="1369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Rectangle 1057">
              <a:extLst>
                <a:ext uri="{FF2B5EF4-FFF2-40B4-BE49-F238E27FC236}">
                  <a16:creationId xmlns:a16="http://schemas.microsoft.com/office/drawing/2014/main" id="{318C0BC8-3F49-49A7-B017-1E89F08D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1484"/>
              <a:ext cx="52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662">
                  <a:solidFill>
                    <a:schemeClr val="accent1"/>
                  </a:solidFill>
                </a:rPr>
                <a:t>x(t)</a:t>
              </a:r>
            </a:p>
          </p:txBody>
        </p:sp>
      </p:grpSp>
      <p:sp>
        <p:nvSpPr>
          <p:cNvPr id="10275" name="Rectangle 1059">
            <a:extLst>
              <a:ext uri="{FF2B5EF4-FFF2-40B4-BE49-F238E27FC236}">
                <a16:creationId xmlns:a16="http://schemas.microsoft.com/office/drawing/2014/main" id="{C6E4021A-DB7B-440C-835D-53F3FBE2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35" y="4233497"/>
            <a:ext cx="721475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>
                <a:solidFill>
                  <a:schemeClr val="accent1"/>
                </a:solidFill>
              </a:rPr>
              <a:t>Kx(t)</a:t>
            </a:r>
          </a:p>
        </p:txBody>
      </p:sp>
      <p:grpSp>
        <p:nvGrpSpPr>
          <p:cNvPr id="10279" name="Group 1063">
            <a:extLst>
              <a:ext uri="{FF2B5EF4-FFF2-40B4-BE49-F238E27FC236}">
                <a16:creationId xmlns:a16="http://schemas.microsoft.com/office/drawing/2014/main" id="{6862B88A-F29B-46DE-A46D-A893EB955B3F}"/>
              </a:ext>
            </a:extLst>
          </p:cNvPr>
          <p:cNvGrpSpPr>
            <a:grpSpLocks/>
          </p:cNvGrpSpPr>
          <p:nvPr/>
        </p:nvGrpSpPr>
        <p:grpSpPr bwMode="auto">
          <a:xfrm>
            <a:off x="2836984" y="3593123"/>
            <a:ext cx="1478574" cy="1396512"/>
            <a:chOff x="2362" y="2188"/>
            <a:chExt cx="1354" cy="832"/>
          </a:xfrm>
        </p:grpSpPr>
        <p:graphicFrame>
          <p:nvGraphicFramePr>
            <p:cNvPr id="10277" name="Object 1061">
              <a:extLst>
                <a:ext uri="{FF2B5EF4-FFF2-40B4-BE49-F238E27FC236}">
                  <a16:creationId xmlns:a16="http://schemas.microsoft.com/office/drawing/2014/main" id="{69774EEF-7D51-40C9-BFE6-B98CD2B72E2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62" y="2188"/>
            <a:ext cx="1354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3" name="Immagine bitmap" r:id="rId9" imgW="2466558" imgH="1504983" progId="Paint.Picture">
                    <p:embed/>
                  </p:oleObj>
                </mc:Choice>
                <mc:Fallback>
                  <p:oleObj name="Immagine bitmap" r:id="rId9" imgW="2466558" imgH="1504983" progId="Paint.Picture">
                    <p:embed/>
                    <p:pic>
                      <p:nvPicPr>
                        <p:cNvPr id="10277" name="Object 1061">
                          <a:extLst>
                            <a:ext uri="{FF2B5EF4-FFF2-40B4-BE49-F238E27FC236}">
                              <a16:creationId xmlns:a16="http://schemas.microsoft.com/office/drawing/2014/main" id="{69774EEF-7D51-40C9-BFE6-B98CD2B72E2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2188"/>
                          <a:ext cx="1354" cy="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Rectangle 1062">
              <a:extLst>
                <a:ext uri="{FF2B5EF4-FFF2-40B4-BE49-F238E27FC236}">
                  <a16:creationId xmlns:a16="http://schemas.microsoft.com/office/drawing/2014/main" id="{E8A026EF-B5FC-44EF-85B3-A1478145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533"/>
              <a:ext cx="65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662">
                  <a:solidFill>
                    <a:schemeClr val="accent1"/>
                  </a:solidFill>
                </a:rPr>
                <a:t>Ky(t)</a:t>
              </a:r>
            </a:p>
          </p:txBody>
        </p:sp>
      </p:grpSp>
      <p:sp>
        <p:nvSpPr>
          <p:cNvPr id="10280" name="Rectangle 1064">
            <a:extLst>
              <a:ext uri="{FF2B5EF4-FFF2-40B4-BE49-F238E27FC236}">
                <a16:creationId xmlns:a16="http://schemas.microsoft.com/office/drawing/2014/main" id="{889CE08B-3B03-4D29-B5A1-ACD7B1A7F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1" y="3492012"/>
            <a:ext cx="171709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sz="1846">
              <a:solidFill>
                <a:schemeClr val="accent1"/>
              </a:solidFill>
            </a:endParaRPr>
          </a:p>
        </p:txBody>
      </p:sp>
      <p:sp>
        <p:nvSpPr>
          <p:cNvPr id="10282" name="Rectangle 1066">
            <a:extLst>
              <a:ext uri="{FF2B5EF4-FFF2-40B4-BE49-F238E27FC236}">
                <a16:creationId xmlns:a16="http://schemas.microsoft.com/office/drawing/2014/main" id="{2FB41B81-3B33-4AE8-AD31-EC63B923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66" y="3991708"/>
            <a:ext cx="312708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chemeClr val="accent1"/>
                </a:solidFill>
              </a:rPr>
              <a:t>e</a:t>
            </a:r>
          </a:p>
        </p:txBody>
      </p:sp>
      <p:grpSp>
        <p:nvGrpSpPr>
          <p:cNvPr id="10294" name="Group 1078">
            <a:extLst>
              <a:ext uri="{FF2B5EF4-FFF2-40B4-BE49-F238E27FC236}">
                <a16:creationId xmlns:a16="http://schemas.microsoft.com/office/drawing/2014/main" id="{93425057-78EA-4F96-816E-D186B92078BA}"/>
              </a:ext>
            </a:extLst>
          </p:cNvPr>
          <p:cNvGrpSpPr>
            <a:grpSpLocks/>
          </p:cNvGrpSpPr>
          <p:nvPr/>
        </p:nvGrpSpPr>
        <p:grpSpPr bwMode="auto">
          <a:xfrm>
            <a:off x="3587263" y="967154"/>
            <a:ext cx="3873013" cy="615462"/>
            <a:chOff x="2688" y="588"/>
            <a:chExt cx="2643" cy="296"/>
          </a:xfrm>
        </p:grpSpPr>
        <p:sp>
          <p:nvSpPr>
            <p:cNvPr id="10248" name="Rectangle 1032">
              <a:extLst>
                <a:ext uri="{FF2B5EF4-FFF2-40B4-BE49-F238E27FC236}">
                  <a16:creationId xmlns:a16="http://schemas.microsoft.com/office/drawing/2014/main" id="{27CBA6FA-5C0E-40A2-8E25-0D814AE0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641"/>
              <a:ext cx="1124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9" name="Line 1033">
              <a:extLst>
                <a:ext uri="{FF2B5EF4-FFF2-40B4-BE49-F238E27FC236}">
                  <a16:creationId xmlns:a16="http://schemas.microsoft.com/office/drawing/2014/main" id="{DC8990FA-E8C9-4F52-8F3A-CA66362F1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763"/>
              <a:ext cx="5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0" name="Line 1034">
              <a:extLst>
                <a:ext uri="{FF2B5EF4-FFF2-40B4-BE49-F238E27FC236}">
                  <a16:creationId xmlns:a16="http://schemas.microsoft.com/office/drawing/2014/main" id="{BADF551E-3076-417A-B7F4-0C1A14D19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763"/>
              <a:ext cx="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1" name="Rectangle 1035">
              <a:extLst>
                <a:ext uri="{FF2B5EF4-FFF2-40B4-BE49-F238E27FC236}">
                  <a16:creationId xmlns:a16="http://schemas.microsoft.com/office/drawing/2014/main" id="{5AA7BE93-0CE1-4A51-8BCD-1670AC4B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88"/>
              <a:ext cx="42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x(t)</a:t>
              </a:r>
            </a:p>
          </p:txBody>
        </p:sp>
        <p:sp>
          <p:nvSpPr>
            <p:cNvPr id="10252" name="Rectangle 1036">
              <a:extLst>
                <a:ext uri="{FF2B5EF4-FFF2-40B4-BE49-F238E27FC236}">
                  <a16:creationId xmlns:a16="http://schemas.microsoft.com/office/drawing/2014/main" id="{1B8423D4-5FD5-48FA-A567-06DC6560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588"/>
              <a:ext cx="42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y(t)</a:t>
              </a:r>
            </a:p>
          </p:txBody>
        </p:sp>
        <p:sp>
          <p:nvSpPr>
            <p:cNvPr id="10253" name="Rectangle 1037">
              <a:extLst>
                <a:ext uri="{FF2B5EF4-FFF2-40B4-BE49-F238E27FC236}">
                  <a16:creationId xmlns:a16="http://schemas.microsoft.com/office/drawing/2014/main" id="{4D08834D-56B7-4F99-8E01-3797553E7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640"/>
              <a:ext cx="13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0254" name="Object 1038">
              <a:extLst>
                <a:ext uri="{FF2B5EF4-FFF2-40B4-BE49-F238E27FC236}">
                  <a16:creationId xmlns:a16="http://schemas.microsoft.com/office/drawing/2014/main" id="{98CD014B-C8A5-4592-8482-496FD7095F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37" y="703"/>
            <a:ext cx="220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14" name="Equazione" r:id="rId11" imgW="304560" imgH="253800" progId="Equation.2">
                    <p:embed/>
                  </p:oleObj>
                </mc:Choice>
                <mc:Fallback>
                  <p:oleObj name="Equazione" r:id="rId11" imgW="304560" imgH="253800" progId="Equation.2">
                    <p:embed/>
                    <p:pic>
                      <p:nvPicPr>
                        <p:cNvPr id="10254" name="Object 1038">
                          <a:extLst>
                            <a:ext uri="{FF2B5EF4-FFF2-40B4-BE49-F238E27FC236}">
                              <a16:creationId xmlns:a16="http://schemas.microsoft.com/office/drawing/2014/main" id="{98CD014B-C8A5-4592-8482-496FD7095F0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" y="703"/>
                          <a:ext cx="220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1" name="Rectangle 1075">
            <a:extLst>
              <a:ext uri="{FF2B5EF4-FFF2-40B4-BE49-F238E27FC236}">
                <a16:creationId xmlns:a16="http://schemas.microsoft.com/office/drawing/2014/main" id="{898E593C-71D1-4C40-A292-B8F0AB207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1259"/>
            <a:ext cx="8405446" cy="511419"/>
          </a:xfrm>
        </p:spPr>
        <p:txBody>
          <a:bodyPr/>
          <a:lstStyle/>
          <a:p>
            <a:r>
              <a:rPr lang="it-IT" altLang="en-US"/>
              <a:t>Utilità  Della  Linearità</a:t>
            </a:r>
            <a:endParaRPr lang="it-IT" altLang="en-US" b="0"/>
          </a:p>
        </p:txBody>
      </p:sp>
      <p:sp>
        <p:nvSpPr>
          <p:cNvPr id="10271" name="Rectangle 1055">
            <a:extLst>
              <a:ext uri="{FF2B5EF4-FFF2-40B4-BE49-F238E27FC236}">
                <a16:creationId xmlns:a16="http://schemas.microsoft.com/office/drawing/2014/main" id="{C40F393A-1F14-401F-8F5F-AEC9E63C8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08" y="3780693"/>
            <a:ext cx="1374531" cy="369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chemeClr val="accent1"/>
                </a:solidFill>
              </a:rPr>
              <a:t>si  deduce</a:t>
            </a:r>
          </a:p>
        </p:txBody>
      </p:sp>
      <p:sp>
        <p:nvSpPr>
          <p:cNvPr id="10295" name="AutoShape 1079">
            <a:extLst>
              <a:ext uri="{FF2B5EF4-FFF2-40B4-BE49-F238E27FC236}">
                <a16:creationId xmlns:a16="http://schemas.microsoft.com/office/drawing/2014/main" id="{F4FFDD94-5709-49B7-AF32-29F719CBD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635" y="2655277"/>
            <a:ext cx="350226" cy="35169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96" name="AutoShape 1080" descr="Diagonali larghe verso l'alto">
            <a:extLst>
              <a:ext uri="{FF2B5EF4-FFF2-40B4-BE49-F238E27FC236}">
                <a16:creationId xmlns:a16="http://schemas.microsoft.com/office/drawing/2014/main" id="{F973954F-871A-4821-ACE5-1C0B4E1A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6" y="1881554"/>
            <a:ext cx="4009292" cy="17584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08" name="Rectangle 1092">
            <a:extLst>
              <a:ext uri="{FF2B5EF4-FFF2-40B4-BE49-F238E27FC236}">
                <a16:creationId xmlns:a16="http://schemas.microsoft.com/office/drawing/2014/main" id="{DCF901ED-1887-4D06-B659-6D8B054065C6}"/>
              </a:ext>
            </a:extLst>
          </p:cNvPr>
          <p:cNvSpPr>
            <a:spLocks noChangeArrowheads="1"/>
          </p:cNvSpPr>
          <p:nvPr/>
        </p:nvSpPr>
        <p:spPr bwMode="auto">
          <a:xfrm rot="8459">
            <a:off x="5827501" y="5115359"/>
            <a:ext cx="243027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  <a:t>stessa  frequenza !!!!</a:t>
            </a:r>
          </a:p>
        </p:txBody>
      </p:sp>
      <p:graphicFrame>
        <p:nvGraphicFramePr>
          <p:cNvPr id="10297" name="Object 1081">
            <a:extLst>
              <a:ext uri="{FF2B5EF4-FFF2-40B4-BE49-F238E27FC236}">
                <a16:creationId xmlns:a16="http://schemas.microsoft.com/office/drawing/2014/main" id="{55D46557-BE56-45E7-B677-8D9151BC5831}"/>
              </a:ext>
            </a:extLst>
          </p:cNvPr>
          <p:cNvGraphicFramePr>
            <a:graphicFrameLocks/>
          </p:cNvGraphicFramePr>
          <p:nvPr/>
        </p:nvGraphicFramePr>
        <p:xfrm>
          <a:off x="7133493" y="1984131"/>
          <a:ext cx="1658815" cy="131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5" name="Immagine bitmap" r:id="rId13" imgW="2848009" imgH="2523913" progId="Paint.Picture">
                  <p:embed/>
                </p:oleObj>
              </mc:Choice>
              <mc:Fallback>
                <p:oleObj name="Immagine bitmap" r:id="rId13" imgW="2848009" imgH="2523913" progId="Paint.Picture">
                  <p:embed/>
                  <p:pic>
                    <p:nvPicPr>
                      <p:cNvPr id="10297" name="Object 1081">
                        <a:extLst>
                          <a:ext uri="{FF2B5EF4-FFF2-40B4-BE49-F238E27FC236}">
                            <a16:creationId xmlns:a16="http://schemas.microsoft.com/office/drawing/2014/main" id="{55D46557-BE56-45E7-B677-8D9151BC58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3493" y="1984131"/>
                        <a:ext cx="1658815" cy="131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8" name="Object 1082">
            <a:extLst>
              <a:ext uri="{FF2B5EF4-FFF2-40B4-BE49-F238E27FC236}">
                <a16:creationId xmlns:a16="http://schemas.microsoft.com/office/drawing/2014/main" id="{FE19F984-790D-4CE2-A0D9-D2A30C51278B}"/>
              </a:ext>
            </a:extLst>
          </p:cNvPr>
          <p:cNvGraphicFramePr>
            <a:graphicFrameLocks/>
          </p:cNvGraphicFramePr>
          <p:nvPr/>
        </p:nvGraphicFramePr>
        <p:xfrm>
          <a:off x="7145216" y="3313235"/>
          <a:ext cx="1647092" cy="176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6" name="Immagine bitmap" r:id="rId15" imgW="2866739" imgH="2466558" progId="Paint.Picture">
                  <p:embed/>
                </p:oleObj>
              </mc:Choice>
              <mc:Fallback>
                <p:oleObj name="Immagine bitmap" r:id="rId15" imgW="2866739" imgH="2466558" progId="Paint.Picture">
                  <p:embed/>
                  <p:pic>
                    <p:nvPicPr>
                      <p:cNvPr id="10298" name="Object 1082">
                        <a:extLst>
                          <a:ext uri="{FF2B5EF4-FFF2-40B4-BE49-F238E27FC236}">
                            <a16:creationId xmlns:a16="http://schemas.microsoft.com/office/drawing/2014/main" id="{FE19F984-790D-4CE2-A0D9-D2A30C5127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216" y="3313235"/>
                        <a:ext cx="1647092" cy="1768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9" name="Object 1083">
            <a:extLst>
              <a:ext uri="{FF2B5EF4-FFF2-40B4-BE49-F238E27FC236}">
                <a16:creationId xmlns:a16="http://schemas.microsoft.com/office/drawing/2014/main" id="{685E3F9E-7398-4D85-8561-DFE7E18831FB}"/>
              </a:ext>
            </a:extLst>
          </p:cNvPr>
          <p:cNvGraphicFramePr>
            <a:graphicFrameLocks/>
          </p:cNvGraphicFramePr>
          <p:nvPr/>
        </p:nvGraphicFramePr>
        <p:xfrm>
          <a:off x="4853354" y="2017835"/>
          <a:ext cx="1780443" cy="118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7" name="Immagine bitmap" r:id="rId17" imgW="2733189" imgH="2190450" progId="Paint.Picture">
                  <p:embed/>
                </p:oleObj>
              </mc:Choice>
              <mc:Fallback>
                <p:oleObj name="Immagine bitmap" r:id="rId17" imgW="2733189" imgH="2190450" progId="Paint.Picture">
                  <p:embed/>
                  <p:pic>
                    <p:nvPicPr>
                      <p:cNvPr id="10299" name="Object 1083">
                        <a:extLst>
                          <a:ext uri="{FF2B5EF4-FFF2-40B4-BE49-F238E27FC236}">
                            <a16:creationId xmlns:a16="http://schemas.microsoft.com/office/drawing/2014/main" id="{685E3F9E-7398-4D85-8561-DFE7E18831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354" y="2017835"/>
                        <a:ext cx="1780443" cy="1189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0" name="Rectangle 1084">
            <a:extLst>
              <a:ext uri="{FF2B5EF4-FFF2-40B4-BE49-F238E27FC236}">
                <a16:creationId xmlns:a16="http://schemas.microsoft.com/office/drawing/2014/main" id="{E85353B7-D79D-48C8-8F50-2EE06F84F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739" y="2351943"/>
            <a:ext cx="573998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>
                <a:solidFill>
                  <a:srgbClr val="339933"/>
                </a:solidFill>
              </a:rPr>
              <a:t>x(t)</a:t>
            </a:r>
          </a:p>
        </p:txBody>
      </p:sp>
      <p:sp>
        <p:nvSpPr>
          <p:cNvPr id="10301" name="Rectangle 1085">
            <a:extLst>
              <a:ext uri="{FF2B5EF4-FFF2-40B4-BE49-F238E27FC236}">
                <a16:creationId xmlns:a16="http://schemas.microsoft.com/office/drawing/2014/main" id="{1CB4E259-51E5-4363-AE5E-5F209DF5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462" y="2294793"/>
            <a:ext cx="573998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>
                <a:solidFill>
                  <a:srgbClr val="339933"/>
                </a:solidFill>
              </a:rPr>
              <a:t>y(t)</a:t>
            </a:r>
          </a:p>
        </p:txBody>
      </p:sp>
      <p:graphicFrame>
        <p:nvGraphicFramePr>
          <p:cNvPr id="10302" name="Object 1086">
            <a:extLst>
              <a:ext uri="{FF2B5EF4-FFF2-40B4-BE49-F238E27FC236}">
                <a16:creationId xmlns:a16="http://schemas.microsoft.com/office/drawing/2014/main" id="{A75F75AB-D045-49F9-97C2-3B8AAE2627FB}"/>
              </a:ext>
            </a:extLst>
          </p:cNvPr>
          <p:cNvGraphicFramePr>
            <a:graphicFrameLocks/>
          </p:cNvGraphicFramePr>
          <p:nvPr/>
        </p:nvGraphicFramePr>
        <p:xfrm>
          <a:off x="4929554" y="3330820"/>
          <a:ext cx="1619250" cy="178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8" name="Immagine bitmap" r:id="rId19" imgW="2609829" imgH="2466558" progId="Paint.Picture">
                  <p:embed/>
                </p:oleObj>
              </mc:Choice>
              <mc:Fallback>
                <p:oleObj name="Immagine bitmap" r:id="rId19" imgW="2609829" imgH="2466558" progId="Paint.Picture">
                  <p:embed/>
                  <p:pic>
                    <p:nvPicPr>
                      <p:cNvPr id="10302" name="Object 1086">
                        <a:extLst>
                          <a:ext uri="{FF2B5EF4-FFF2-40B4-BE49-F238E27FC236}">
                            <a16:creationId xmlns:a16="http://schemas.microsoft.com/office/drawing/2014/main" id="{A75F75AB-D045-49F9-97C2-3B8AAE2627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554" y="3330820"/>
                        <a:ext cx="1619250" cy="178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3" name="Rectangle 1087">
            <a:extLst>
              <a:ext uri="{FF2B5EF4-FFF2-40B4-BE49-F238E27FC236}">
                <a16:creationId xmlns:a16="http://schemas.microsoft.com/office/drawing/2014/main" id="{650B1433-6E04-455D-9693-3C781C0F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689" y="3783624"/>
            <a:ext cx="721475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>
                <a:solidFill>
                  <a:schemeClr val="accent1"/>
                </a:solidFill>
              </a:rPr>
              <a:t>Kx(t)</a:t>
            </a:r>
          </a:p>
        </p:txBody>
      </p:sp>
      <p:sp>
        <p:nvSpPr>
          <p:cNvPr id="10304" name="Rectangle 1088">
            <a:extLst>
              <a:ext uri="{FF2B5EF4-FFF2-40B4-BE49-F238E27FC236}">
                <a16:creationId xmlns:a16="http://schemas.microsoft.com/office/drawing/2014/main" id="{8C8CC971-5387-4B39-BAA3-CD643A16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035" y="3802674"/>
            <a:ext cx="788480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>
                <a:solidFill>
                  <a:schemeClr val="accent1"/>
                </a:solidFill>
              </a:rPr>
              <a:t> Ky(t)</a:t>
            </a:r>
          </a:p>
        </p:txBody>
      </p:sp>
      <p:sp>
        <p:nvSpPr>
          <p:cNvPr id="10305" name="Rectangle 1089">
            <a:extLst>
              <a:ext uri="{FF2B5EF4-FFF2-40B4-BE49-F238E27FC236}">
                <a16:creationId xmlns:a16="http://schemas.microsoft.com/office/drawing/2014/main" id="{00A970D6-8F86-4B5B-B28B-BD556135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116" y="2054469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10307" name="Rectangle 1091">
            <a:extLst>
              <a:ext uri="{FF2B5EF4-FFF2-40B4-BE49-F238E27FC236}">
                <a16:creationId xmlns:a16="http://schemas.microsoft.com/office/drawing/2014/main" id="{3EAD024D-9B24-4171-BAFF-BE0444ADD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154" y="4484077"/>
            <a:ext cx="1266092" cy="6539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chemeClr val="accent1"/>
                </a:solidFill>
              </a:rPr>
              <a:t>si  deduce</a:t>
            </a:r>
          </a:p>
        </p:txBody>
      </p:sp>
      <p:sp>
        <p:nvSpPr>
          <p:cNvPr id="10311" name="AutoShape 1095">
            <a:extLst>
              <a:ext uri="{FF2B5EF4-FFF2-40B4-BE49-F238E27FC236}">
                <a16:creationId xmlns:a16="http://schemas.microsoft.com/office/drawing/2014/main" id="{74452DF3-3AEE-4C24-BB98-A3FF636B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154" y="2584939"/>
            <a:ext cx="351692" cy="35169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12" name="AutoShape 1096" descr="Diagonali larghe verso l'alto">
            <a:extLst>
              <a:ext uri="{FF2B5EF4-FFF2-40B4-BE49-F238E27FC236}">
                <a16:creationId xmlns:a16="http://schemas.microsoft.com/office/drawing/2014/main" id="{4897C368-0DFC-4AF8-9314-ECE6E394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16" y="1881554"/>
            <a:ext cx="4009292" cy="17584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25207ED-A460-4FD1-AA6D-92EEF34A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54" y="458666"/>
            <a:ext cx="171708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r"/>
            <a:endParaRPr lang="en-US" altLang="en-US" u="sng">
              <a:solidFill>
                <a:srgbClr val="FF0033"/>
              </a:solidFill>
            </a:endParaRPr>
          </a:p>
        </p:txBody>
      </p:sp>
      <p:sp>
        <p:nvSpPr>
          <p:cNvPr id="11369" name="Rectangle 105">
            <a:extLst>
              <a:ext uri="{FF2B5EF4-FFF2-40B4-BE49-F238E27FC236}">
                <a16:creationId xmlns:a16="http://schemas.microsoft.com/office/drawing/2014/main" id="{8C28B0C4-0F90-4FB3-8998-3476A5E2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1259"/>
            <a:ext cx="8405446" cy="47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615" tIns="23446" rIns="58615" bIns="23446">
            <a:spAutoFit/>
          </a:bodyPr>
          <a:lstStyle>
            <a:lvl1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1pPr>
            <a:lvl2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2pPr>
            <a:lvl3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3pPr>
            <a:lvl4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4pPr>
            <a:lvl5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5pPr>
            <a:lvl6pPr marL="4572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6pPr>
            <a:lvl7pPr marL="9144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7pPr>
            <a:lvl8pPr marL="13716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8pPr>
            <a:lvl9pPr marL="18288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9pPr>
          </a:lstStyle>
          <a:p>
            <a:r>
              <a:rPr lang="it-IT" altLang="en-US" sz="2585" dirty="0"/>
              <a:t>Modelli tempo varianti</a:t>
            </a:r>
            <a:endParaRPr lang="it-IT" altLang="en-US" sz="2585" b="0" dirty="0"/>
          </a:p>
        </p:txBody>
      </p:sp>
      <p:sp>
        <p:nvSpPr>
          <p:cNvPr id="11290" name="Rectangle 26">
            <a:extLst>
              <a:ext uri="{FF2B5EF4-FFF2-40B4-BE49-F238E27FC236}">
                <a16:creationId xmlns:a16="http://schemas.microsoft.com/office/drawing/2014/main" id="{F7467FD5-5B7B-4CA5-9EF5-894948C8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393" y="2353474"/>
            <a:ext cx="5758938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/>
          <a:p>
            <a:r>
              <a:rPr lang="it-IT" altLang="en-US" sz="1662" dirty="0">
                <a:solidFill>
                  <a:schemeClr val="accent1"/>
                </a:solidFill>
              </a:rPr>
              <a:t>(analogo ad un  missile che consuma il propellente)</a:t>
            </a:r>
          </a:p>
        </p:txBody>
      </p:sp>
      <p:graphicFrame>
        <p:nvGraphicFramePr>
          <p:cNvPr id="11364" name="Object 100">
            <a:extLst>
              <a:ext uri="{FF2B5EF4-FFF2-40B4-BE49-F238E27FC236}">
                <a16:creationId xmlns:a16="http://schemas.microsoft.com/office/drawing/2014/main" id="{924411B3-A1F0-46B1-A80C-0CB429569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144580"/>
              </p:ext>
            </p:extLst>
          </p:nvPr>
        </p:nvGraphicFramePr>
        <p:xfrm>
          <a:off x="401515" y="1359877"/>
          <a:ext cx="1160585" cy="32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0" name="Equation" r:id="rId5" imgW="1333440" imgH="342720" progId="Equation">
                  <p:embed/>
                </p:oleObj>
              </mc:Choice>
              <mc:Fallback>
                <p:oleObj name="Equation" r:id="rId5" imgW="1333440" imgH="342720" progId="Equation">
                  <p:embed/>
                  <p:pic>
                    <p:nvPicPr>
                      <p:cNvPr id="11364" name="Object 100">
                        <a:extLst>
                          <a:ext uri="{FF2B5EF4-FFF2-40B4-BE49-F238E27FC236}">
                            <a16:creationId xmlns:a16="http://schemas.microsoft.com/office/drawing/2014/main" id="{924411B3-A1F0-46B1-A80C-0CB429569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15" y="1359877"/>
                        <a:ext cx="1160585" cy="322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5" name="Object 101">
            <a:extLst>
              <a:ext uri="{FF2B5EF4-FFF2-40B4-BE49-F238E27FC236}">
                <a16:creationId xmlns:a16="http://schemas.microsoft.com/office/drawing/2014/main" id="{CC66DC5E-5F5B-400A-B101-8C4F7171B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27275"/>
              </p:ext>
            </p:extLst>
          </p:nvPr>
        </p:nvGraphicFramePr>
        <p:xfrm>
          <a:off x="445093" y="2393205"/>
          <a:ext cx="1538654" cy="30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1" name="Equation" r:id="rId7" imgW="1536480" imgH="317160" progId="Equation">
                  <p:embed/>
                </p:oleObj>
              </mc:Choice>
              <mc:Fallback>
                <p:oleObj name="Equation" r:id="rId7" imgW="1536480" imgH="317160" progId="Equation">
                  <p:embed/>
                  <p:pic>
                    <p:nvPicPr>
                      <p:cNvPr id="11365" name="Object 101">
                        <a:extLst>
                          <a:ext uri="{FF2B5EF4-FFF2-40B4-BE49-F238E27FC236}">
                            <a16:creationId xmlns:a16="http://schemas.microsoft.com/office/drawing/2014/main" id="{CC66DC5E-5F5B-400A-B101-8C4F7171B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93" y="2393205"/>
                        <a:ext cx="1538654" cy="30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" name="Text Box 104">
            <a:extLst>
              <a:ext uri="{FF2B5EF4-FFF2-40B4-BE49-F238E27FC236}">
                <a16:creationId xmlns:a16="http://schemas.microsoft.com/office/drawing/2014/main" id="{EED1B039-6CF9-4EB0-BE70-7831E8F5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566" y="514003"/>
            <a:ext cx="1847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585"/>
          </a:p>
        </p:txBody>
      </p:sp>
      <p:sp>
        <p:nvSpPr>
          <p:cNvPr id="11370" name="Text Box 106">
            <a:extLst>
              <a:ext uri="{FF2B5EF4-FFF2-40B4-BE49-F238E27FC236}">
                <a16:creationId xmlns:a16="http://schemas.microsoft.com/office/drawing/2014/main" id="{A45C6537-1F03-4919-B58D-A8163ECF6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808" y="1437195"/>
            <a:ext cx="1847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585"/>
          </a:p>
        </p:txBody>
      </p:sp>
      <p:sp>
        <p:nvSpPr>
          <p:cNvPr id="11371" name="Rectangle 107">
            <a:extLst>
              <a:ext uri="{FF2B5EF4-FFF2-40B4-BE49-F238E27FC236}">
                <a16:creationId xmlns:a16="http://schemas.microsoft.com/office/drawing/2014/main" id="{0B36E8AB-2B46-4096-B683-836F4753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09" y="876447"/>
            <a:ext cx="4657506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/>
          <a:p>
            <a:pPr algn="l"/>
            <a:r>
              <a:rPr lang="it-IT" altLang="en-US" u="sng" dirty="0">
                <a:solidFill>
                  <a:schemeClr val="accent2"/>
                </a:solidFill>
              </a:rPr>
              <a:t>Tempo varianti (non stazionari)</a:t>
            </a:r>
          </a:p>
        </p:txBody>
      </p:sp>
      <p:pic>
        <p:nvPicPr>
          <p:cNvPr id="2" name="Elementi multimediali online 1" title="Starlink Mission">
            <a:hlinkClick r:id="" action="ppaction://media"/>
            <a:extLst>
              <a:ext uri="{FF2B5EF4-FFF2-40B4-BE49-F238E27FC236}">
                <a16:creationId xmlns:a16="http://schemas.microsoft.com/office/drawing/2014/main" id="{97C7C454-C74B-48BE-B70F-FE8BEE08ADD4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9"/>
          <a:stretch>
            <a:fillRect/>
          </a:stretch>
        </p:blipFill>
        <p:spPr>
          <a:xfrm>
            <a:off x="0" y="3261674"/>
            <a:ext cx="4614963" cy="2595916"/>
          </a:xfrm>
          <a:prstGeom prst="rect">
            <a:avLst/>
          </a:prstGeom>
        </p:spPr>
      </p:pic>
      <p:sp>
        <p:nvSpPr>
          <p:cNvPr id="45" name="Rectangle 26">
            <a:extLst>
              <a:ext uri="{FF2B5EF4-FFF2-40B4-BE49-F238E27FC236}">
                <a16:creationId xmlns:a16="http://schemas.microsoft.com/office/drawing/2014/main" id="{F469049D-20EE-4A26-93DD-2B092B4F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393" y="1331524"/>
            <a:ext cx="5758938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/>
          <a:p>
            <a:r>
              <a:rPr lang="it-IT" altLang="en-US" sz="1662" dirty="0">
                <a:solidFill>
                  <a:schemeClr val="accent1"/>
                </a:solidFill>
              </a:rPr>
              <a:t>(molla con costante elastica variabile nel tempo)</a:t>
            </a:r>
          </a:p>
        </p:txBody>
      </p:sp>
      <p:pic>
        <p:nvPicPr>
          <p:cNvPr id="3" name="Elementi multimediali online 2" title="5 AMAZING SpaceX Rocket Landing Videos [FOR REAL?]">
            <a:hlinkClick r:id="" action="ppaction://media"/>
            <a:extLst>
              <a:ext uri="{FF2B5EF4-FFF2-40B4-BE49-F238E27FC236}">
                <a16:creationId xmlns:a16="http://schemas.microsoft.com/office/drawing/2014/main" id="{D4C3975A-C4A6-48CC-AC3F-C5764EC0F51D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0"/>
          <a:stretch>
            <a:fillRect/>
          </a:stretch>
        </p:blipFill>
        <p:spPr>
          <a:xfrm>
            <a:off x="4529038" y="3261674"/>
            <a:ext cx="4614962" cy="2595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25207ED-A460-4FD1-AA6D-92EEF34A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54" y="458666"/>
            <a:ext cx="171708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r"/>
            <a:endParaRPr lang="en-US" altLang="en-US" u="sng">
              <a:solidFill>
                <a:srgbClr val="FF0033"/>
              </a:solidFill>
            </a:endParaRPr>
          </a:p>
        </p:txBody>
      </p:sp>
      <p:sp>
        <p:nvSpPr>
          <p:cNvPr id="11369" name="Rectangle 105">
            <a:extLst>
              <a:ext uri="{FF2B5EF4-FFF2-40B4-BE49-F238E27FC236}">
                <a16:creationId xmlns:a16="http://schemas.microsoft.com/office/drawing/2014/main" id="{8C28B0C4-0F90-4FB3-8998-3476A5E2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1259"/>
            <a:ext cx="8405446" cy="47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615" tIns="23446" rIns="58615" bIns="23446">
            <a:spAutoFit/>
          </a:bodyPr>
          <a:lstStyle>
            <a:lvl1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1pPr>
            <a:lvl2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2pPr>
            <a:lvl3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3pPr>
            <a:lvl4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4pPr>
            <a:lvl5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5pPr>
            <a:lvl6pPr marL="4572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6pPr>
            <a:lvl7pPr marL="9144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7pPr>
            <a:lvl8pPr marL="13716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8pPr>
            <a:lvl9pPr marL="18288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9pPr>
          </a:lstStyle>
          <a:p>
            <a:r>
              <a:rPr lang="it-IT" altLang="en-US" sz="2585" dirty="0"/>
              <a:t>Modelli di Sistemi Discreti</a:t>
            </a:r>
            <a:endParaRPr lang="it-IT" altLang="en-US" sz="2585" b="0" dirty="0"/>
          </a:p>
        </p:txBody>
      </p:sp>
      <p:sp>
        <p:nvSpPr>
          <p:cNvPr id="11318" name="Rectangle 54">
            <a:extLst>
              <a:ext uri="{FF2B5EF4-FFF2-40B4-BE49-F238E27FC236}">
                <a16:creationId xmlns:a16="http://schemas.microsoft.com/office/drawing/2014/main" id="{38A403FF-03F4-4239-A0DA-6CEE6F73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20" y="5446093"/>
            <a:ext cx="5670585" cy="65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 dirty="0">
                <a:solidFill>
                  <a:schemeClr val="accent1"/>
                </a:solidFill>
              </a:rPr>
              <a:t>Invece di </a:t>
            </a:r>
            <a:r>
              <a:rPr lang="it-IT" altLang="en-US" sz="1846" dirty="0" err="1">
                <a:solidFill>
                  <a:schemeClr val="accent1"/>
                </a:solidFill>
              </a:rPr>
              <a:t>eq</a:t>
            </a:r>
            <a:r>
              <a:rPr lang="it-IT" altLang="en-US" sz="1846" dirty="0">
                <a:solidFill>
                  <a:schemeClr val="accent1"/>
                </a:solidFill>
              </a:rPr>
              <a:t>. differenziali, </a:t>
            </a:r>
            <a:r>
              <a:rPr lang="it-IT" altLang="en-US" sz="1846" dirty="0" err="1">
                <a:solidFill>
                  <a:schemeClr val="accent1"/>
                </a:solidFill>
              </a:rPr>
              <a:t>eq</a:t>
            </a:r>
            <a:r>
              <a:rPr lang="it-IT" altLang="en-US" sz="1846" dirty="0">
                <a:solidFill>
                  <a:schemeClr val="accent1"/>
                </a:solidFill>
              </a:rPr>
              <a:t>. alle differenze: </a:t>
            </a:r>
          </a:p>
          <a:p>
            <a:pPr algn="l"/>
            <a:r>
              <a:rPr lang="it-IT" altLang="en-US" sz="1846" dirty="0"/>
              <a:t>Es. Programmi di simulazione sul computer.</a:t>
            </a:r>
          </a:p>
        </p:txBody>
      </p:sp>
      <p:sp>
        <p:nvSpPr>
          <p:cNvPr id="11368" name="Text Box 104">
            <a:extLst>
              <a:ext uri="{FF2B5EF4-FFF2-40B4-BE49-F238E27FC236}">
                <a16:creationId xmlns:a16="http://schemas.microsoft.com/office/drawing/2014/main" id="{EED1B039-6CF9-4EB0-BE70-7831E8F5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566" y="514003"/>
            <a:ext cx="1847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585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48EA60E-F7E6-4D1F-A12A-46848B6328AC}"/>
              </a:ext>
            </a:extLst>
          </p:cNvPr>
          <p:cNvGrpSpPr/>
          <p:nvPr/>
        </p:nvGrpSpPr>
        <p:grpSpPr>
          <a:xfrm>
            <a:off x="375138" y="2966062"/>
            <a:ext cx="8569569" cy="1726823"/>
            <a:chOff x="317731" y="3075185"/>
            <a:chExt cx="8569569" cy="1726823"/>
          </a:xfrm>
        </p:grpSpPr>
        <p:sp>
          <p:nvSpPr>
            <p:cNvPr id="11291" name="Line 27">
              <a:extLst>
                <a:ext uri="{FF2B5EF4-FFF2-40B4-BE49-F238E27FC236}">
                  <a16:creationId xmlns:a16="http://schemas.microsoft.com/office/drawing/2014/main" id="{0C3DFF96-2099-4A96-B48F-0BF7861B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50" y="3075185"/>
              <a:ext cx="0" cy="1540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2" name="Line 28">
              <a:extLst>
                <a:ext uri="{FF2B5EF4-FFF2-40B4-BE49-F238E27FC236}">
                  <a16:creationId xmlns:a16="http://schemas.microsoft.com/office/drawing/2014/main" id="{87D92146-BEC2-4588-A6FA-CBADE21F8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731" y="4423339"/>
              <a:ext cx="2658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3" name="Line 29">
              <a:extLst>
                <a:ext uri="{FF2B5EF4-FFF2-40B4-BE49-F238E27FC236}">
                  <a16:creationId xmlns:a16="http://schemas.microsoft.com/office/drawing/2014/main" id="{E8815B27-3678-4F8C-AC5A-E275B0146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46" y="4357396"/>
              <a:ext cx="0" cy="1289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4" name="Line 30">
              <a:extLst>
                <a:ext uri="{FF2B5EF4-FFF2-40B4-BE49-F238E27FC236}">
                  <a16:creationId xmlns:a16="http://schemas.microsoft.com/office/drawing/2014/main" id="{8D3B1F2E-077B-45C2-801D-C80EBDB13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835" y="4357396"/>
              <a:ext cx="0" cy="1289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5" name="Line 31">
              <a:extLst>
                <a:ext uri="{FF2B5EF4-FFF2-40B4-BE49-F238E27FC236}">
                  <a16:creationId xmlns:a16="http://schemas.microsoft.com/office/drawing/2014/main" id="{909F8476-5709-4FAA-9F9E-FEB0604EF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584" y="4357397"/>
              <a:ext cx="0" cy="1919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6" name="Rectangle 32">
              <a:extLst>
                <a:ext uri="{FF2B5EF4-FFF2-40B4-BE49-F238E27FC236}">
                  <a16:creationId xmlns:a16="http://schemas.microsoft.com/office/drawing/2014/main" id="{E91DA12C-D806-40D4-BF52-569BE354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343" y="3724350"/>
              <a:ext cx="63011" cy="527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7" name="Rectangle 33">
              <a:extLst>
                <a:ext uri="{FF2B5EF4-FFF2-40B4-BE49-F238E27FC236}">
                  <a16:creationId xmlns:a16="http://schemas.microsoft.com/office/drawing/2014/main" id="{1E0AF4C1-8403-4014-9CE0-FBD16053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704" y="3979327"/>
              <a:ext cx="70338" cy="527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8" name="Rectangle 34">
              <a:extLst>
                <a:ext uri="{FF2B5EF4-FFF2-40B4-BE49-F238E27FC236}">
                  <a16:creationId xmlns:a16="http://schemas.microsoft.com/office/drawing/2014/main" id="{DC98A944-9ABA-4EB9-BBF8-7D707CEE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792" y="3787363"/>
              <a:ext cx="65943" cy="4982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9" name="Rectangle 35">
              <a:extLst>
                <a:ext uri="{FF2B5EF4-FFF2-40B4-BE49-F238E27FC236}">
                  <a16:creationId xmlns:a16="http://schemas.microsoft.com/office/drawing/2014/main" id="{6E36C110-5A66-4E13-AAEA-DA3A8620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254" y="3595397"/>
              <a:ext cx="70338" cy="4982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0" name="Rectangle 36">
              <a:extLst>
                <a:ext uri="{FF2B5EF4-FFF2-40B4-BE49-F238E27FC236}">
                  <a16:creationId xmlns:a16="http://schemas.microsoft.com/office/drawing/2014/main" id="{234A6817-CAC8-4C9B-A7B2-28891B588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4" y="4043804"/>
              <a:ext cx="70338" cy="5422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1" name="Rectangle 37">
              <a:extLst>
                <a:ext uri="{FF2B5EF4-FFF2-40B4-BE49-F238E27FC236}">
                  <a16:creationId xmlns:a16="http://schemas.microsoft.com/office/drawing/2014/main" id="{8D3713AA-B66E-4727-8ED2-6FD3933B1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843" y="4407219"/>
              <a:ext cx="277442" cy="362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b="1"/>
                <a:t>t</a:t>
              </a:r>
            </a:p>
          </p:txBody>
        </p:sp>
        <p:sp>
          <p:nvSpPr>
            <p:cNvPr id="11302" name="Rectangle 38">
              <a:extLst>
                <a:ext uri="{FF2B5EF4-FFF2-40B4-BE49-F238E27FC236}">
                  <a16:creationId xmlns:a16="http://schemas.microsoft.com/office/drawing/2014/main" id="{B2FE08C2-0A64-492D-90D3-77EB5E63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750" y="4432132"/>
              <a:ext cx="415493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Tc</a:t>
              </a:r>
            </a:p>
          </p:txBody>
        </p:sp>
        <p:sp>
          <p:nvSpPr>
            <p:cNvPr id="11304" name="Line 40">
              <a:extLst>
                <a:ext uri="{FF2B5EF4-FFF2-40B4-BE49-F238E27FC236}">
                  <a16:creationId xmlns:a16="http://schemas.microsoft.com/office/drawing/2014/main" id="{5D6DC72F-76E3-40DC-B0A9-7F0DD64B1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3312" y="3180693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5" name="Line 41">
              <a:extLst>
                <a:ext uri="{FF2B5EF4-FFF2-40B4-BE49-F238E27FC236}">
                  <a16:creationId xmlns:a16="http://schemas.microsoft.com/office/drawing/2014/main" id="{91110760-FDF7-4954-BB31-95072A599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146" y="4446785"/>
              <a:ext cx="28721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6" name="Line 42">
              <a:extLst>
                <a:ext uri="{FF2B5EF4-FFF2-40B4-BE49-F238E27FC236}">
                  <a16:creationId xmlns:a16="http://schemas.microsoft.com/office/drawing/2014/main" id="{2EC29463-B7D5-46FC-813D-8D30ED2DE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1108" y="4388170"/>
              <a:ext cx="0" cy="1216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7" name="Line 43">
              <a:extLst>
                <a:ext uri="{FF2B5EF4-FFF2-40B4-BE49-F238E27FC236}">
                  <a16:creationId xmlns:a16="http://schemas.microsoft.com/office/drawing/2014/main" id="{55E65282-4275-4E43-A06A-1CB66E542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8292" y="4388170"/>
              <a:ext cx="0" cy="1216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8" name="Line 44">
              <a:extLst>
                <a:ext uri="{FF2B5EF4-FFF2-40B4-BE49-F238E27FC236}">
                  <a16:creationId xmlns:a16="http://schemas.microsoft.com/office/drawing/2014/main" id="{E23848D5-2992-47EA-A4D4-C3D2FD21D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7796" y="4388170"/>
              <a:ext cx="0" cy="181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9" name="Rectangle 45">
              <a:extLst>
                <a:ext uri="{FF2B5EF4-FFF2-40B4-BE49-F238E27FC236}">
                  <a16:creationId xmlns:a16="http://schemas.microsoft.com/office/drawing/2014/main" id="{BDE15449-27F3-48A8-AC2C-AAFFFD029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881" y="3658409"/>
              <a:ext cx="63011" cy="4835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0" name="Rectangle 46">
              <a:extLst>
                <a:ext uri="{FF2B5EF4-FFF2-40B4-BE49-F238E27FC236}">
                  <a16:creationId xmlns:a16="http://schemas.microsoft.com/office/drawing/2014/main" id="{EF8F66EB-153F-43C0-B7F9-9AE1CAD7B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0450" y="3910455"/>
              <a:ext cx="76200" cy="4982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1" name="Rectangle 47">
              <a:extLst>
                <a:ext uri="{FF2B5EF4-FFF2-40B4-BE49-F238E27FC236}">
                  <a16:creationId xmlns:a16="http://schemas.microsoft.com/office/drawing/2014/main" id="{38FA0B8B-6264-4A1F-8D05-8EDEDE8C8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935" y="4032081"/>
              <a:ext cx="68873" cy="4835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2" name="Rectangle 48">
              <a:extLst>
                <a:ext uri="{FF2B5EF4-FFF2-40B4-BE49-F238E27FC236}">
                  <a16:creationId xmlns:a16="http://schemas.microsoft.com/office/drawing/2014/main" id="{C0C38517-0CE0-4755-A1DE-6FC82320C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7138" y="3875286"/>
              <a:ext cx="76200" cy="4835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3" name="Rectangle 49">
              <a:extLst>
                <a:ext uri="{FF2B5EF4-FFF2-40B4-BE49-F238E27FC236}">
                  <a16:creationId xmlns:a16="http://schemas.microsoft.com/office/drawing/2014/main" id="{22AB1B90-BA14-4954-9D57-DD4363181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8400" y="4093627"/>
              <a:ext cx="76200" cy="4835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4" name="Rectangle 50">
              <a:extLst>
                <a:ext uri="{FF2B5EF4-FFF2-40B4-BE49-F238E27FC236}">
                  <a16:creationId xmlns:a16="http://schemas.microsoft.com/office/drawing/2014/main" id="{CA97BB22-8339-4BE0-BF2A-A5F68330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104" y="4436527"/>
              <a:ext cx="277442" cy="362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b="1"/>
                <a:t>t</a:t>
              </a:r>
            </a:p>
          </p:txBody>
        </p:sp>
        <p:sp>
          <p:nvSpPr>
            <p:cNvPr id="11315" name="Rectangle 51">
              <a:extLst>
                <a:ext uri="{FF2B5EF4-FFF2-40B4-BE49-F238E27FC236}">
                  <a16:creationId xmlns:a16="http://schemas.microsoft.com/office/drawing/2014/main" id="{CD8F2F8E-FFF3-4891-97E7-C8429BB1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296" y="4432132"/>
              <a:ext cx="415493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Tc</a:t>
              </a:r>
            </a:p>
          </p:txBody>
        </p:sp>
        <p:sp>
          <p:nvSpPr>
            <p:cNvPr id="11352" name="Rectangle 88">
              <a:extLst>
                <a:ext uri="{FF2B5EF4-FFF2-40B4-BE49-F238E27FC236}">
                  <a16:creationId xmlns:a16="http://schemas.microsoft.com/office/drawing/2014/main" id="{38D255B8-80F5-4D59-A9DE-8BCC45F7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200" y="3796155"/>
              <a:ext cx="1015512" cy="4821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55" name="Rectangle 91">
              <a:extLst>
                <a:ext uri="{FF2B5EF4-FFF2-40B4-BE49-F238E27FC236}">
                  <a16:creationId xmlns:a16="http://schemas.microsoft.com/office/drawing/2014/main" id="{15757C0D-8B88-4ACF-82E2-1518454D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636" y="3885543"/>
              <a:ext cx="235926" cy="338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1357" name="Object 93">
              <a:extLst>
                <a:ext uri="{FF2B5EF4-FFF2-40B4-BE49-F238E27FC236}">
                  <a16:creationId xmlns:a16="http://schemas.microsoft.com/office/drawing/2014/main" id="{7AE82BC0-8AC9-4EDE-93C4-365E70CD90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5188502"/>
                </p:ext>
              </p:extLst>
            </p:nvPr>
          </p:nvGraphicFramePr>
          <p:xfrm>
            <a:off x="4677250" y="3884077"/>
            <a:ext cx="246185" cy="244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8" name="Equazione" r:id="rId3" imgW="304560" imgH="253800" progId="Equation.2">
                    <p:embed/>
                  </p:oleObj>
                </mc:Choice>
                <mc:Fallback>
                  <p:oleObj name="Equazione" r:id="rId3" imgW="304560" imgH="253800" progId="Equation.2">
                    <p:embed/>
                    <p:pic>
                      <p:nvPicPr>
                        <p:cNvPr id="11357" name="Object 93">
                          <a:extLst>
                            <a:ext uri="{FF2B5EF4-FFF2-40B4-BE49-F238E27FC236}">
                              <a16:creationId xmlns:a16="http://schemas.microsoft.com/office/drawing/2014/main" id="{7AE82BC0-8AC9-4EDE-93C4-365E70CD902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250" y="3884077"/>
                          <a:ext cx="246185" cy="244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4" name="Line 110">
              <a:extLst>
                <a:ext uri="{FF2B5EF4-FFF2-40B4-BE49-F238E27FC236}">
                  <a16:creationId xmlns:a16="http://schemas.microsoft.com/office/drawing/2014/main" id="{665B2D48-3EDB-4B94-82D5-02E1D1ABF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435" y="4073112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75" name="Line 111">
              <a:extLst>
                <a:ext uri="{FF2B5EF4-FFF2-40B4-BE49-F238E27FC236}">
                  <a16:creationId xmlns:a16="http://schemas.microsoft.com/office/drawing/2014/main" id="{709D14B8-1853-453A-9C30-F3ECAC5BD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327" y="4055527"/>
              <a:ext cx="6858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11377" name="Object 113" descr="Diagonali larghe verso l'alto">
            <a:extLst>
              <a:ext uri="{FF2B5EF4-FFF2-40B4-BE49-F238E27FC236}">
                <a16:creationId xmlns:a16="http://schemas.microsoft.com/office/drawing/2014/main" id="{479FC2EA-524F-4ADE-ABA2-8A377D1A9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543"/>
              </p:ext>
            </p:extLst>
          </p:nvPr>
        </p:nvGraphicFramePr>
        <p:xfrm>
          <a:off x="2029082" y="1681455"/>
          <a:ext cx="50704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zione" r:id="rId5" imgW="2031840" imgH="368280" progId="Equation.3">
                  <p:embed/>
                </p:oleObj>
              </mc:Choice>
              <mc:Fallback>
                <p:oleObj name="Equazione" r:id="rId5" imgW="2031840" imgH="368280" progId="Equation.3">
                  <p:embed/>
                  <p:pic>
                    <p:nvPicPr>
                      <p:cNvPr id="11377" name="Object 113" descr="Diagonali larghe verso l'alto">
                        <a:extLst>
                          <a:ext uri="{FF2B5EF4-FFF2-40B4-BE49-F238E27FC236}">
                            <a16:creationId xmlns:a16="http://schemas.microsoft.com/office/drawing/2014/main" id="{479FC2EA-524F-4ADE-ABA2-8A377D1A9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2" y="1681455"/>
                        <a:ext cx="50704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38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>
            <a:extLst>
              <a:ext uri="{FF2B5EF4-FFF2-40B4-BE49-F238E27FC236}">
                <a16:creationId xmlns:a16="http://schemas.microsoft.com/office/drawing/2014/main" id="{65BC4942-FE02-4138-A1C0-502B69F4D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992" y="1718897"/>
            <a:ext cx="0" cy="12353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27" name="Line 3">
            <a:extLst>
              <a:ext uri="{FF2B5EF4-FFF2-40B4-BE49-F238E27FC236}">
                <a16:creationId xmlns:a16="http://schemas.microsoft.com/office/drawing/2014/main" id="{69AF6663-6534-47E1-A6A7-8C39F7366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608" y="2798885"/>
            <a:ext cx="28091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72BDFB83-51CA-46BE-89A6-FD0B3C91C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992" y="3056793"/>
            <a:ext cx="0" cy="12353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7FBFEE5E-B76D-47B7-96B8-CF1E2BBD9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608" y="4138246"/>
            <a:ext cx="28091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CFA199C8-4A4D-41B3-BC3C-785B93B5B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993" y="2798885"/>
            <a:ext cx="5421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DCD36DF9-5E7D-434B-A09C-DDD94E031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0185" y="2337289"/>
            <a:ext cx="0" cy="4615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4582FF5A-9250-40AD-8DDF-97D258DF8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185" y="2337289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DD9DA191-0921-4B23-ABA8-60F56F88E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885" y="2337289"/>
            <a:ext cx="0" cy="4615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6C956B86-07B1-4FCC-BF45-407A04A3B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185" y="2798885"/>
            <a:ext cx="0" cy="13393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5" name="Arc 11">
            <a:extLst>
              <a:ext uri="{FF2B5EF4-FFF2-40B4-BE49-F238E27FC236}">
                <a16:creationId xmlns:a16="http://schemas.microsoft.com/office/drawing/2014/main" id="{BA12338D-91A6-4D77-94E4-7D41BEB95643}"/>
              </a:ext>
            </a:extLst>
          </p:cNvPr>
          <p:cNvSpPr>
            <a:spLocks/>
          </p:cNvSpPr>
          <p:nvPr/>
        </p:nvSpPr>
        <p:spPr bwMode="auto">
          <a:xfrm>
            <a:off x="1770185" y="3626827"/>
            <a:ext cx="1123950" cy="5143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2487"/>
              <a:gd name="T1" fmla="*/ 21515 h 21600"/>
              <a:gd name="T2" fmla="*/ 22487 w 22487"/>
              <a:gd name="T3" fmla="*/ 18 h 21600"/>
              <a:gd name="T4" fmla="*/ 21600 w 2248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87" h="21600" fill="none" extrusionOk="0">
                <a:moveTo>
                  <a:pt x="0" y="21515"/>
                </a:moveTo>
                <a:cubicBezTo>
                  <a:pt x="46" y="9618"/>
                  <a:pt x="9703" y="0"/>
                  <a:pt x="21600" y="0"/>
                </a:cubicBezTo>
                <a:cubicBezTo>
                  <a:pt x="21895" y="0"/>
                  <a:pt x="22191" y="6"/>
                  <a:pt x="22486" y="18"/>
                </a:cubicBezTo>
              </a:path>
              <a:path w="22487" h="21600" stroke="0" extrusionOk="0">
                <a:moveTo>
                  <a:pt x="0" y="21515"/>
                </a:moveTo>
                <a:cubicBezTo>
                  <a:pt x="46" y="9618"/>
                  <a:pt x="9703" y="0"/>
                  <a:pt x="21600" y="0"/>
                </a:cubicBezTo>
                <a:cubicBezTo>
                  <a:pt x="21895" y="0"/>
                  <a:pt x="22191" y="6"/>
                  <a:pt x="22486" y="18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6" name="Line 12">
            <a:extLst>
              <a:ext uri="{FF2B5EF4-FFF2-40B4-BE49-F238E27FC236}">
                <a16:creationId xmlns:a16="http://schemas.microsoft.com/office/drawing/2014/main" id="{79FC4B56-80A7-49EC-801A-82890F53B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735" y="3623897"/>
            <a:ext cx="64916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A2B3DDA1-7E51-41AA-B25D-86C99C1B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89" y="2028093"/>
            <a:ext cx="31110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x</a:t>
            </a: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7531F8AC-ECD3-4C25-9AFF-4EC1DA3E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89" y="3363059"/>
            <a:ext cx="31110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y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D848C27B-9AF3-4D70-BD3F-C62284CB73E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64529" y="3368621"/>
            <a:ext cx="1279320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190500" algn="l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algn="l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 lvl="1"/>
            <a:r>
              <a:rPr lang="it-IT" altLang="en-US" sz="1846">
                <a:solidFill>
                  <a:schemeClr val="accent1"/>
                </a:solidFill>
              </a:rPr>
              <a:t>causale</a:t>
            </a:r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FE5109D7-DA22-4BA3-91EC-F946A7547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446" y="1718897"/>
            <a:ext cx="0" cy="12939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C6762DDE-C3DD-4920-9653-E29E40883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4289" y="2848708"/>
            <a:ext cx="30729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84645054-99B4-4B0B-9ADC-D87D61CA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446" y="3121270"/>
            <a:ext cx="0" cy="12939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51E5AC7A-4D05-497F-AA9A-98CA965B9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4289" y="4252546"/>
            <a:ext cx="30729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BE501E69-4ED2-4555-885B-B8FC919D3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7708" y="2366597"/>
            <a:ext cx="0" cy="4821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C9B2DDF4-9051-4268-B290-F50D74B46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7708" y="2366597"/>
            <a:ext cx="704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6" name="Line 22">
            <a:extLst>
              <a:ext uri="{FF2B5EF4-FFF2-40B4-BE49-F238E27FC236}">
                <a16:creationId xmlns:a16="http://schemas.microsoft.com/office/drawing/2014/main" id="{65431ACC-FB2E-4A61-8CC3-F2D3AAEDA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2558" y="2366597"/>
            <a:ext cx="0" cy="4821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7" name="Line 23">
            <a:extLst>
              <a:ext uri="{FF2B5EF4-FFF2-40B4-BE49-F238E27FC236}">
                <a16:creationId xmlns:a16="http://schemas.microsoft.com/office/drawing/2014/main" id="{EA506B4A-B125-4012-AAEC-B6FA62528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5292" y="2831124"/>
            <a:ext cx="1466" cy="142142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8" name="Arc 24">
            <a:extLst>
              <a:ext uri="{FF2B5EF4-FFF2-40B4-BE49-F238E27FC236}">
                <a16:creationId xmlns:a16="http://schemas.microsoft.com/office/drawing/2014/main" id="{DD53DD31-E1E6-46CF-9D52-0C347B8B6F83}"/>
              </a:ext>
            </a:extLst>
          </p:cNvPr>
          <p:cNvSpPr>
            <a:spLocks/>
          </p:cNvSpPr>
          <p:nvPr/>
        </p:nvSpPr>
        <p:spPr bwMode="auto">
          <a:xfrm>
            <a:off x="5515708" y="3697166"/>
            <a:ext cx="1041889" cy="558311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2467"/>
              <a:gd name="T1" fmla="*/ 21600 h 21600"/>
              <a:gd name="T2" fmla="*/ 22467 w 22467"/>
              <a:gd name="T3" fmla="*/ 17 h 21600"/>
              <a:gd name="T4" fmla="*/ 21600 w 2246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67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1889" y="0"/>
                  <a:pt x="22178" y="5"/>
                  <a:pt x="22466" y="17"/>
                </a:cubicBezTo>
              </a:path>
              <a:path w="22467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1889" y="0"/>
                  <a:pt x="22178" y="5"/>
                  <a:pt x="22466" y="17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221D8F99-BDB2-4E67-B894-D4EBD429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12" y="2036885"/>
            <a:ext cx="31110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x</a:t>
            </a: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2BAF2258-D003-4C8D-9859-610563D7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612" y="3439259"/>
            <a:ext cx="31110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y</a:t>
            </a: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CB739B96-8F5C-49D4-B97C-FC42F62D140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21140" y="3346639"/>
            <a:ext cx="1585493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chemeClr val="accent1"/>
                </a:solidFill>
              </a:rPr>
              <a:t>non causale</a:t>
            </a:r>
          </a:p>
        </p:txBody>
      </p:sp>
      <p:sp>
        <p:nvSpPr>
          <p:cNvPr id="52252" name="Line 28">
            <a:extLst>
              <a:ext uri="{FF2B5EF4-FFF2-40B4-BE49-F238E27FC236}">
                <a16:creationId xmlns:a16="http://schemas.microsoft.com/office/drawing/2014/main" id="{B01EC86F-C3CF-4A3E-A13C-3439B8BD4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6415" y="2831123"/>
            <a:ext cx="9803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53" name="Line 29">
            <a:extLst>
              <a:ext uri="{FF2B5EF4-FFF2-40B4-BE49-F238E27FC236}">
                <a16:creationId xmlns:a16="http://schemas.microsoft.com/office/drawing/2014/main" id="{FBBEEF3D-141D-414E-875B-35E1A7D9D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6743" y="3679581"/>
            <a:ext cx="43082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54" name="Line 30">
            <a:extLst>
              <a:ext uri="{FF2B5EF4-FFF2-40B4-BE49-F238E27FC236}">
                <a16:creationId xmlns:a16="http://schemas.microsoft.com/office/drawing/2014/main" id="{06516CEC-6048-468D-BB88-B18BED915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404" y="4356589"/>
            <a:ext cx="59641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95C620F8-D350-4EBF-A51C-185F4A086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404" y="4297973"/>
            <a:ext cx="0" cy="1172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56" name="Line 32">
            <a:extLst>
              <a:ext uri="{FF2B5EF4-FFF2-40B4-BE49-F238E27FC236}">
                <a16:creationId xmlns:a16="http://schemas.microsoft.com/office/drawing/2014/main" id="{C3714E6F-1D3B-4DB3-A4FD-B6DBF8C53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815" y="4297973"/>
            <a:ext cx="0" cy="1172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57" name="Rectangle 33">
            <a:extLst>
              <a:ext uri="{FF2B5EF4-FFF2-40B4-BE49-F238E27FC236}">
                <a16:creationId xmlns:a16="http://schemas.microsoft.com/office/drawing/2014/main" id="{D25F036A-9823-4133-A332-241B95F3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043" y="4229100"/>
            <a:ext cx="410043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/>
              <a:t>To</a:t>
            </a:r>
          </a:p>
        </p:txBody>
      </p:sp>
      <p:sp>
        <p:nvSpPr>
          <p:cNvPr id="52261" name="Rectangle 37">
            <a:extLst>
              <a:ext uri="{FF2B5EF4-FFF2-40B4-BE49-F238E27FC236}">
                <a16:creationId xmlns:a16="http://schemas.microsoft.com/office/drawing/2014/main" id="{A50C23EB-336C-435E-852D-06B9BC0C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1259"/>
            <a:ext cx="8405446" cy="47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615" tIns="23446" rIns="58615" bIns="23446">
            <a:spAutoFit/>
          </a:bodyPr>
          <a:lstStyle>
            <a:lvl1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1pPr>
            <a:lvl2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2pPr>
            <a:lvl3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3pPr>
            <a:lvl4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4pPr>
            <a:lvl5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5pPr>
            <a:lvl6pPr marL="4572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6pPr>
            <a:lvl7pPr marL="9144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7pPr>
            <a:lvl8pPr marL="13716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8pPr>
            <a:lvl9pPr marL="18288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9pPr>
          </a:lstStyle>
          <a:p>
            <a:r>
              <a:rPr lang="it-IT" altLang="en-US" sz="2585" dirty="0"/>
              <a:t>Principio di Causalità</a:t>
            </a:r>
            <a:endParaRPr lang="it-IT" altLang="en-US" sz="2585" b="0" dirty="0"/>
          </a:p>
        </p:txBody>
      </p:sp>
      <p:pic>
        <p:nvPicPr>
          <p:cNvPr id="55323" name="Picture 27" descr="Risultato immagini per mago">
            <a:extLst>
              <a:ext uri="{FF2B5EF4-FFF2-40B4-BE49-F238E27FC236}">
                <a16:creationId xmlns:a16="http://schemas.microsoft.com/office/drawing/2014/main" id="{68A3F7DA-4103-4C1E-94F5-222D1EAE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47" y="4399900"/>
            <a:ext cx="2025894" cy="184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17">
            <a:extLst>
              <a:ext uri="{FF2B5EF4-FFF2-40B4-BE49-F238E27FC236}">
                <a16:creationId xmlns:a16="http://schemas.microsoft.com/office/drawing/2014/main" id="{756D9B9A-8B49-4AF7-81DE-5E8AE0F6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89" y="634512"/>
            <a:ext cx="6343650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5141" name="Rectangle 21">
            <a:extLst>
              <a:ext uri="{FF2B5EF4-FFF2-40B4-BE49-F238E27FC236}">
                <a16:creationId xmlns:a16="http://schemas.microsoft.com/office/drawing/2014/main" id="{DF590111-EB0A-490B-AE4F-B8B080242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489" y="414705"/>
            <a:ext cx="8405446" cy="511419"/>
          </a:xfrm>
        </p:spPr>
        <p:txBody>
          <a:bodyPr/>
          <a:lstStyle/>
          <a:p>
            <a:r>
              <a:rPr lang="it-IT" altLang="en-US"/>
              <a:t>Una tassonomia dei Modelli</a:t>
            </a:r>
            <a:endParaRPr lang="it-IT" altLang="en-US" b="0"/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05FA4A20-4306-4750-ABCA-1CE2E4C3E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4708" y="5615354"/>
            <a:ext cx="2998177" cy="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A1AD7A2A-DD16-4EE4-9EB6-D1F37CC7C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35" y="5615354"/>
            <a:ext cx="2655277" cy="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436466DD-2B68-41EC-9996-5CAE5F339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184" y="1396513"/>
            <a:ext cx="716574" cy="4015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E4712F68-68F6-4039-A055-1EBE3D4E2A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3466" y="2117481"/>
            <a:ext cx="789842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5C08426D-450D-4529-A76C-D7E59D568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1854" y="2813539"/>
            <a:ext cx="571500" cy="3194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B4B82C-0388-45E0-9B66-649DF5345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4685" y="3544766"/>
            <a:ext cx="742950" cy="3853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34AB406D-8DEA-46CC-912B-FC8C1B72A9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5292" y="4451838"/>
            <a:ext cx="968620" cy="4220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7C35ED9B-94BA-451D-ABA6-A4BD84799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9384" y="1396513"/>
            <a:ext cx="716574" cy="4015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80BC66E2-B713-452E-9145-A832D516F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50" y="2117482"/>
            <a:ext cx="920262" cy="41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3" name="Line 13">
            <a:extLst>
              <a:ext uri="{FF2B5EF4-FFF2-40B4-BE49-F238E27FC236}">
                <a16:creationId xmlns:a16="http://schemas.microsoft.com/office/drawing/2014/main" id="{FB99C9F8-E4D9-4123-83F5-19D0FE382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7962" y="3050931"/>
            <a:ext cx="709246" cy="26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BCD80068-71ED-4019-8501-CFDF968AE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0035" y="3544766"/>
            <a:ext cx="1207477" cy="4044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8EC26A29-8424-45E6-9293-E7D834F69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3512" y="4438651"/>
            <a:ext cx="1348154" cy="3912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6" name="Freeform 26">
            <a:extLst>
              <a:ext uri="{FF2B5EF4-FFF2-40B4-BE49-F238E27FC236}">
                <a16:creationId xmlns:a16="http://schemas.microsoft.com/office/drawing/2014/main" id="{46131A2D-E1E2-4408-A6D2-1759A826ADDB}"/>
              </a:ext>
            </a:extLst>
          </p:cNvPr>
          <p:cNvSpPr>
            <a:spLocks/>
          </p:cNvSpPr>
          <p:nvPr/>
        </p:nvSpPr>
        <p:spPr bwMode="auto">
          <a:xfrm>
            <a:off x="889489" y="1043355"/>
            <a:ext cx="6959111" cy="4171950"/>
          </a:xfrm>
          <a:custGeom>
            <a:avLst/>
            <a:gdLst>
              <a:gd name="T0" fmla="*/ 0 w 3288"/>
              <a:gd name="T1" fmla="*/ 3264 h 3564"/>
              <a:gd name="T2" fmla="*/ 2040 w 3288"/>
              <a:gd name="T3" fmla="*/ 0 h 3564"/>
              <a:gd name="T4" fmla="*/ 3288 w 3288"/>
              <a:gd name="T5" fmla="*/ 0 h 3564"/>
              <a:gd name="T6" fmla="*/ 1716 w 3288"/>
              <a:gd name="T7" fmla="*/ 2868 h 3564"/>
              <a:gd name="T8" fmla="*/ 2256 w 3288"/>
              <a:gd name="T9" fmla="*/ 3180 h 3564"/>
              <a:gd name="T10" fmla="*/ 3228 w 3288"/>
              <a:gd name="T11" fmla="*/ 3180 h 3564"/>
              <a:gd name="T12" fmla="*/ 3228 w 3288"/>
              <a:gd name="T13" fmla="*/ 3564 h 3564"/>
              <a:gd name="T14" fmla="*/ 12 w 3288"/>
              <a:gd name="T15" fmla="*/ 3564 h 3564"/>
              <a:gd name="T16" fmla="*/ 0 w 3288"/>
              <a:gd name="T17" fmla="*/ 3264 h 3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8" h="3564">
                <a:moveTo>
                  <a:pt x="0" y="3264"/>
                </a:moveTo>
                <a:lnTo>
                  <a:pt x="2040" y="0"/>
                </a:lnTo>
                <a:lnTo>
                  <a:pt x="3288" y="0"/>
                </a:lnTo>
                <a:lnTo>
                  <a:pt x="1716" y="2868"/>
                </a:lnTo>
                <a:lnTo>
                  <a:pt x="2256" y="3180"/>
                </a:lnTo>
                <a:lnTo>
                  <a:pt x="3228" y="3180"/>
                </a:lnTo>
                <a:lnTo>
                  <a:pt x="3228" y="3564"/>
                </a:lnTo>
                <a:lnTo>
                  <a:pt x="12" y="3564"/>
                </a:lnTo>
                <a:lnTo>
                  <a:pt x="0" y="3264"/>
                </a:lnTo>
                <a:close/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64" name="Text Box 44" descr="Diagonali larghe verso l'alto">
            <a:extLst>
              <a:ext uri="{FF2B5EF4-FFF2-40B4-BE49-F238E27FC236}">
                <a16:creationId xmlns:a16="http://schemas.microsoft.com/office/drawing/2014/main" id="{C0846D91-DC63-4E4F-802D-A0E18A5D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215" y="1014046"/>
            <a:ext cx="910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/>
              <a:t>Statici</a:t>
            </a:r>
            <a:endParaRPr lang="en-GB" altLang="en-US"/>
          </a:p>
        </p:txBody>
      </p:sp>
      <p:sp>
        <p:nvSpPr>
          <p:cNvPr id="5165" name="Text Box 45" descr="Diagonali larghe verso l'alto">
            <a:extLst>
              <a:ext uri="{FF2B5EF4-FFF2-40B4-BE49-F238E27FC236}">
                <a16:creationId xmlns:a16="http://schemas.microsoft.com/office/drawing/2014/main" id="{3639BBE9-D1B1-4CCB-9A97-CC042EB5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085" y="933450"/>
            <a:ext cx="1183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accent2"/>
                </a:solidFill>
              </a:rPr>
              <a:t>Dinamici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5166" name="Text Box 46" descr="Diagonali larghe verso l'alto">
            <a:extLst>
              <a:ext uri="{FF2B5EF4-FFF2-40B4-BE49-F238E27FC236}">
                <a16:creationId xmlns:a16="http://schemas.microsoft.com/office/drawing/2014/main" id="{CF6EC521-D24E-4324-ABF8-0A22ABF7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235" y="1654420"/>
            <a:ext cx="18678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accent2"/>
                </a:solidFill>
              </a:rPr>
              <a:t>Deterministici 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5167" name="Text Box 47" descr="Diagonali larghe verso l'alto">
            <a:extLst>
              <a:ext uri="{FF2B5EF4-FFF2-40B4-BE49-F238E27FC236}">
                <a16:creationId xmlns:a16="http://schemas.microsoft.com/office/drawing/2014/main" id="{A5884185-372E-4AB0-90BD-933CE6545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266" y="1740877"/>
            <a:ext cx="1290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bg2"/>
                </a:solidFill>
              </a:rPr>
              <a:t>Stocastici</a:t>
            </a:r>
            <a:endParaRPr lang="en-GB" altLang="en-US">
              <a:solidFill>
                <a:schemeClr val="bg2"/>
              </a:solidFill>
            </a:endParaRPr>
          </a:p>
        </p:txBody>
      </p:sp>
      <p:sp>
        <p:nvSpPr>
          <p:cNvPr id="5168" name="Text Box 48" descr="Diagonali larghe verso l'alto">
            <a:extLst>
              <a:ext uri="{FF2B5EF4-FFF2-40B4-BE49-F238E27FC236}">
                <a16:creationId xmlns:a16="http://schemas.microsoft.com/office/drawing/2014/main" id="{E4259EB4-AE89-41BD-9BCD-FD7DEE65A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554" y="2373923"/>
            <a:ext cx="2365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accent2"/>
                </a:solidFill>
              </a:rPr>
              <a:t>Param. concentrati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5169" name="Text Box 49" descr="Diagonali larghe verso l'alto">
            <a:extLst>
              <a:ext uri="{FF2B5EF4-FFF2-40B4-BE49-F238E27FC236}">
                <a16:creationId xmlns:a16="http://schemas.microsoft.com/office/drawing/2014/main" id="{1334347A-B4B5-4468-9BB2-7BBFCDCB9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939" y="2444261"/>
            <a:ext cx="15470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bg2"/>
                </a:solidFill>
              </a:rPr>
              <a:t>P. distribuiti</a:t>
            </a:r>
            <a:endParaRPr lang="en-GB" altLang="en-US">
              <a:solidFill>
                <a:schemeClr val="bg2"/>
              </a:solidFill>
            </a:endParaRPr>
          </a:p>
        </p:txBody>
      </p:sp>
      <p:sp>
        <p:nvSpPr>
          <p:cNvPr id="5170" name="Text Box 50" descr="Diagonali larghe verso l'alto">
            <a:extLst>
              <a:ext uri="{FF2B5EF4-FFF2-40B4-BE49-F238E27FC236}">
                <a16:creationId xmlns:a16="http://schemas.microsoft.com/office/drawing/2014/main" id="{C302908F-9A6C-4602-83F0-E20936AE0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3094892"/>
            <a:ext cx="960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accent2"/>
                </a:solidFill>
              </a:rPr>
              <a:t>Lineari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5171" name="Text Box 51" descr="Diagonali larghe verso l'alto">
            <a:extLst>
              <a:ext uri="{FF2B5EF4-FFF2-40B4-BE49-F238E27FC236}">
                <a16:creationId xmlns:a16="http://schemas.microsoft.com/office/drawing/2014/main" id="{F6BF53F6-305A-4988-B17B-7FBA3269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035" y="3217985"/>
            <a:ext cx="1354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bg2"/>
                </a:solidFill>
              </a:rPr>
              <a:t>Nonlineari</a:t>
            </a:r>
            <a:endParaRPr lang="en-GB" altLang="en-US">
              <a:solidFill>
                <a:schemeClr val="bg2"/>
              </a:solidFill>
            </a:endParaRPr>
          </a:p>
        </p:txBody>
      </p:sp>
      <p:sp>
        <p:nvSpPr>
          <p:cNvPr id="5172" name="Text Box 52" descr="Diagonali larghe verso l'alto">
            <a:extLst>
              <a:ext uri="{FF2B5EF4-FFF2-40B4-BE49-F238E27FC236}">
                <a16:creationId xmlns:a16="http://schemas.microsoft.com/office/drawing/2014/main" id="{34E29A96-19F1-4B55-AAF6-C7225E76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296" y="3815861"/>
            <a:ext cx="13051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accent2"/>
                </a:solidFill>
              </a:rPr>
              <a:t>stazionari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5173" name="Text Box 53" descr="Diagonali larghe verso l'alto">
            <a:extLst>
              <a:ext uri="{FF2B5EF4-FFF2-40B4-BE49-F238E27FC236}">
                <a16:creationId xmlns:a16="http://schemas.microsoft.com/office/drawing/2014/main" id="{1E90CA98-5E49-43FF-A5EE-DB462E87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562" y="3851031"/>
            <a:ext cx="1918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bg2"/>
                </a:solidFill>
              </a:rPr>
              <a:t>Tempo-varianti</a:t>
            </a:r>
            <a:endParaRPr lang="en-GB" altLang="en-US">
              <a:solidFill>
                <a:schemeClr val="bg2"/>
              </a:solidFill>
            </a:endParaRPr>
          </a:p>
        </p:txBody>
      </p:sp>
      <p:sp>
        <p:nvSpPr>
          <p:cNvPr id="5174" name="Text Box 54" descr="Diagonali larghe verso l'alto">
            <a:extLst>
              <a:ext uri="{FF2B5EF4-FFF2-40B4-BE49-F238E27FC236}">
                <a16:creationId xmlns:a16="http://schemas.microsoft.com/office/drawing/2014/main" id="{D013DA25-22FF-49AD-83AE-268F3FC5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108" y="4734658"/>
            <a:ext cx="1945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accent2"/>
                </a:solidFill>
              </a:rPr>
              <a:t>Tempo discreto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5175" name="Text Box 55" descr="Diagonali larghe verso l'alto">
            <a:extLst>
              <a:ext uri="{FF2B5EF4-FFF2-40B4-BE49-F238E27FC236}">
                <a16:creationId xmlns:a16="http://schemas.microsoft.com/office/drawing/2014/main" id="{14D9AA3F-2B06-4AC1-8886-6EF3DDBD8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066" y="4734658"/>
            <a:ext cx="2022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accent2"/>
                </a:solidFill>
              </a:rPr>
              <a:t>Tempo continuo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5176" name="Rectangle 56" descr="Diagonali larghe verso l'alto">
            <a:extLst>
              <a:ext uri="{FF2B5EF4-FFF2-40B4-BE49-F238E27FC236}">
                <a16:creationId xmlns:a16="http://schemas.microsoft.com/office/drawing/2014/main" id="{C72CD638-062A-416A-999B-140867C5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1" y="5615354"/>
            <a:ext cx="8334333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1846" i="1">
                <a:solidFill>
                  <a:srgbClr val="006600"/>
                </a:solidFill>
              </a:rPr>
              <a:t>semplicità d’uso				  aderenza alla realtà </a:t>
            </a:r>
            <a:endParaRPr lang="en-GB" altLang="en-US" sz="1846" i="1">
              <a:solidFill>
                <a:srgbClr val="006600"/>
              </a:solidFill>
            </a:endParaRPr>
          </a:p>
        </p:txBody>
      </p:sp>
      <p:sp>
        <p:nvSpPr>
          <p:cNvPr id="5178" name="Text Box 58">
            <a:extLst>
              <a:ext uri="{FF2B5EF4-FFF2-40B4-BE49-F238E27FC236}">
                <a16:creationId xmlns:a16="http://schemas.microsoft.com/office/drawing/2014/main" id="{3D4BE60B-7E29-4BEC-B465-A8B85112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3817327"/>
            <a:ext cx="2074607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>
                <a:solidFill>
                  <a:schemeClr val="accent1"/>
                </a:solidFill>
              </a:rPr>
              <a:t>Studiamo questi</a:t>
            </a:r>
            <a:endParaRPr lang="en-GB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E50DD-3561-49B9-A3E8-02BB3C75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13913"/>
          </a:xfrm>
        </p:spPr>
        <p:txBody>
          <a:bodyPr/>
          <a:lstStyle/>
          <a:p>
            <a:r>
              <a:rPr lang="it-IT" dirty="0"/>
              <a:t>ESEMPI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D6F0D3-3973-4843-8D63-99EEE07D0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0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E03A803-FC45-405A-95ED-11CA01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08" y="625720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B1FBC51-E7BF-42F8-A3DE-4F2E6FFF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90" y="4961793"/>
            <a:ext cx="7942658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/>
          <a:p>
            <a:pPr algn="l"/>
            <a:r>
              <a:rPr lang="it-IT" altLang="en-US" sz="1846" dirty="0">
                <a:solidFill>
                  <a:srgbClr val="FF0033"/>
                </a:solidFill>
              </a:rPr>
              <a:t>Modello in scala:</a:t>
            </a:r>
            <a:r>
              <a:rPr lang="it-IT" altLang="en-US" sz="1846" dirty="0"/>
              <a:t> non riportabile qui in quanto non è informazione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44CC4FD6-6771-4642-BC51-DBA2CEEEC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89" y="3719147"/>
            <a:ext cx="1441864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FF0033"/>
                </a:solidFill>
              </a:rPr>
              <a:t>diagrammi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8AE12FC7-FEBC-4F4A-A456-AC893FB7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377" y="3380643"/>
            <a:ext cx="1947771" cy="93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Si perde il </a:t>
            </a:r>
          </a:p>
          <a:p>
            <a:pPr algn="l"/>
            <a:r>
              <a:rPr lang="it-IT" altLang="en-US" sz="1846"/>
              <a:t>“meccanismo” </a:t>
            </a:r>
          </a:p>
          <a:p>
            <a:pPr algn="l"/>
            <a:r>
              <a:rPr lang="it-IT" altLang="en-US" sz="1846"/>
              <a:t>FISICO</a:t>
            </a:r>
          </a:p>
        </p:txBody>
      </p:sp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4009170D-7F71-49DA-84D7-435FB24CD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578627"/>
              </p:ext>
            </p:extLst>
          </p:nvPr>
        </p:nvGraphicFramePr>
        <p:xfrm>
          <a:off x="2330367" y="3149911"/>
          <a:ext cx="3524250" cy="149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4" name="Immagine bitmap" r:id="rId3" imgW="2647619" imgH="1257476" progId="Paint.Picture">
                  <p:embed/>
                </p:oleObj>
              </mc:Choice>
              <mc:Fallback>
                <p:oleObj name="Immagine bitmap" r:id="rId3" imgW="2647619" imgH="1257476" progId="Paint.Picture">
                  <p:embed/>
                  <p:pic>
                    <p:nvPicPr>
                      <p:cNvPr id="48136" name="Object 8">
                        <a:extLst>
                          <a:ext uri="{FF2B5EF4-FFF2-40B4-BE49-F238E27FC236}">
                            <a16:creationId xmlns:a16="http://schemas.microsoft.com/office/drawing/2014/main" id="{4009170D-7F71-49DA-84D7-435FB24CDE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367" y="3149911"/>
                        <a:ext cx="3524250" cy="1490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>
            <a:extLst>
              <a:ext uri="{FF2B5EF4-FFF2-40B4-BE49-F238E27FC236}">
                <a16:creationId xmlns:a16="http://schemas.microsoft.com/office/drawing/2014/main" id="{EC35F00B-CBE0-48DB-9620-BCB7B1DC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885" y="4069374"/>
            <a:ext cx="246986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/>
              <a:t>f</a:t>
            </a:r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80D08077-CF29-4714-95B3-DAF96F83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574" y="3789485"/>
            <a:ext cx="298282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/>
              <a:t>v</a:t>
            </a:r>
          </a:p>
        </p:txBody>
      </p:sp>
      <p:sp>
        <p:nvSpPr>
          <p:cNvPr id="48139" name="Rectangle 11">
            <a:extLst>
              <a:ext uri="{FF2B5EF4-FFF2-40B4-BE49-F238E27FC236}">
                <a16:creationId xmlns:a16="http://schemas.microsoft.com/office/drawing/2014/main" id="{6C50B9EB-7C0E-4D2F-85FB-245DA3AD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89" y="1356947"/>
            <a:ext cx="1194360" cy="65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FF0033"/>
                </a:solidFill>
              </a:rPr>
              <a:t>modello </a:t>
            </a:r>
          </a:p>
          <a:p>
            <a:pPr algn="l"/>
            <a:r>
              <a:rPr lang="it-IT" altLang="en-US" sz="1846">
                <a:solidFill>
                  <a:srgbClr val="FF0033"/>
                </a:solidFill>
              </a:rPr>
              <a:t>grafico</a:t>
            </a:r>
          </a:p>
        </p:txBody>
      </p:sp>
      <p:sp>
        <p:nvSpPr>
          <p:cNvPr id="48147" name="Rectangle 19">
            <a:extLst>
              <a:ext uri="{FF2B5EF4-FFF2-40B4-BE49-F238E27FC236}">
                <a16:creationId xmlns:a16="http://schemas.microsoft.com/office/drawing/2014/main" id="{25C3BC6D-1AA7-4A6F-BC92-1929CC93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89" y="2580543"/>
            <a:ext cx="1377102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FF0033"/>
                </a:solidFill>
              </a:rPr>
              <a:t>equazione</a:t>
            </a:r>
          </a:p>
        </p:txBody>
      </p:sp>
      <p:sp>
        <p:nvSpPr>
          <p:cNvPr id="48172" name="Text Box 44">
            <a:extLst>
              <a:ext uri="{FF2B5EF4-FFF2-40B4-BE49-F238E27FC236}">
                <a16:creationId xmlns:a16="http://schemas.microsoft.com/office/drawing/2014/main" id="{04E5F16C-5946-43E3-9CE7-8738C6C1C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685" y="396773"/>
            <a:ext cx="1847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585"/>
          </a:p>
        </p:txBody>
      </p:sp>
      <p:sp>
        <p:nvSpPr>
          <p:cNvPr id="48173" name="Rectangle 45">
            <a:extLst>
              <a:ext uri="{FF2B5EF4-FFF2-40B4-BE49-F238E27FC236}">
                <a16:creationId xmlns:a16="http://schemas.microsoft.com/office/drawing/2014/main" id="{3689FE76-C3D2-48A6-9056-0FB073CE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12" y="391259"/>
            <a:ext cx="8405446" cy="47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8615" tIns="23446" rIns="58615" bIns="23446">
            <a:spAutoFit/>
          </a:bodyPr>
          <a:lstStyle>
            <a:lvl1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1pPr>
            <a:lvl2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2pPr>
            <a:lvl3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3pPr>
            <a:lvl4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4pPr>
            <a:lvl5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5pPr>
            <a:lvl6pPr marL="4572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6pPr>
            <a:lvl7pPr marL="9144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7pPr>
            <a:lvl8pPr marL="13716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8pPr>
            <a:lvl9pPr marL="18288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0"/>
              </a:defRPr>
            </a:lvl9pPr>
          </a:lstStyle>
          <a:p>
            <a:r>
              <a:rPr lang="it-IT" altLang="en-US" sz="2585"/>
              <a:t>Sistema Massa - Smorzatore</a:t>
            </a:r>
            <a:endParaRPr lang="it-IT" altLang="en-US" sz="2585" b="0"/>
          </a:p>
        </p:txBody>
      </p:sp>
      <p:pic>
        <p:nvPicPr>
          <p:cNvPr id="24" name="Immagine 4">
            <a:extLst>
              <a:ext uri="{FF2B5EF4-FFF2-40B4-BE49-F238E27FC236}">
                <a16:creationId xmlns:a16="http://schemas.microsoft.com/office/drawing/2014/main" id="{8A6EE7B2-4F9C-457B-BED5-A48C9E7A6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7" t="21622" r="21062" b="21445"/>
          <a:stretch>
            <a:fillRect/>
          </a:stretch>
        </p:blipFill>
        <p:spPr bwMode="auto">
          <a:xfrm>
            <a:off x="2429756" y="761460"/>
            <a:ext cx="2626959" cy="153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A51F7A8E-8735-4E30-BBF8-359DF505BCF3}"/>
                  </a:ext>
                </a:extLst>
              </p:cNvPr>
              <p:cNvSpPr txBox="1"/>
              <p:nvPr/>
            </p:nvSpPr>
            <p:spPr>
              <a:xfrm>
                <a:off x="2437732" y="2466794"/>
                <a:ext cx="2469842" cy="52758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𝑐𝑣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A51F7A8E-8735-4E30-BBF8-359DF505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32" y="2466794"/>
                <a:ext cx="2469842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579A4A87-4A69-4CBD-87A7-4D15C61A827B}"/>
              </a:ext>
            </a:extLst>
          </p:cNvPr>
          <p:cNvSpPr/>
          <p:nvPr/>
        </p:nvSpPr>
        <p:spPr bwMode="auto">
          <a:xfrm>
            <a:off x="2689225" y="1683727"/>
            <a:ext cx="1171575" cy="327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75" name="Group 23">
            <a:extLst>
              <a:ext uri="{FF2B5EF4-FFF2-40B4-BE49-F238E27FC236}">
                <a16:creationId xmlns:a16="http://schemas.microsoft.com/office/drawing/2014/main" id="{4B85F456-8353-4159-A1D7-9F6F9BE1D322}"/>
              </a:ext>
            </a:extLst>
          </p:cNvPr>
          <p:cNvGrpSpPr>
            <a:grpSpLocks/>
          </p:cNvGrpSpPr>
          <p:nvPr/>
        </p:nvGrpSpPr>
        <p:grpSpPr bwMode="auto">
          <a:xfrm>
            <a:off x="508489" y="1248508"/>
            <a:ext cx="7911611" cy="5004289"/>
            <a:chOff x="347" y="2239"/>
            <a:chExt cx="5399" cy="1848"/>
          </a:xfrm>
        </p:grpSpPr>
        <p:sp>
          <p:nvSpPr>
            <p:cNvPr id="49154" name="Rectangle 2">
              <a:extLst>
                <a:ext uri="{FF2B5EF4-FFF2-40B4-BE49-F238E27FC236}">
                  <a16:creationId xmlns:a16="http://schemas.microsoft.com/office/drawing/2014/main" id="{6CFACBBF-1138-43A3-B784-8186215D1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" y="2239"/>
              <a:ext cx="291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 u="sng">
                  <a:solidFill>
                    <a:srgbClr val="FF0033"/>
                  </a:solidFill>
                </a:rPr>
                <a:t>ATTENZIONE  al livello di dettaglio</a:t>
              </a:r>
            </a:p>
          </p:txBody>
        </p:sp>
        <p:sp>
          <p:nvSpPr>
            <p:cNvPr id="49155" name="Rectangle 3">
              <a:extLst>
                <a:ext uri="{FF2B5EF4-FFF2-40B4-BE49-F238E27FC236}">
                  <a16:creationId xmlns:a16="http://schemas.microsoft.com/office/drawing/2014/main" id="{4641F67C-DA30-44AB-937F-F4BB747F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2469"/>
              <a:ext cx="2074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>
                <a:buFontTx/>
                <a:buChar char="•"/>
              </a:pPr>
              <a:r>
                <a:rPr lang="it-IT" altLang="en-US" sz="1846"/>
                <a:t> fenomeni molto lenti: </a:t>
              </a:r>
            </a:p>
          </p:txBody>
        </p:sp>
        <p:sp>
          <p:nvSpPr>
            <p:cNvPr id="49156" name="Rectangle 4">
              <a:extLst>
                <a:ext uri="{FF2B5EF4-FFF2-40B4-BE49-F238E27FC236}">
                  <a16:creationId xmlns:a16="http://schemas.microsoft.com/office/drawing/2014/main" id="{7A43B9C4-9054-4545-9D66-22E635296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2791"/>
              <a:ext cx="69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f = v D</a:t>
              </a:r>
            </a:p>
          </p:txBody>
        </p:sp>
        <p:grpSp>
          <p:nvGrpSpPr>
            <p:cNvPr id="49157" name="Group 5">
              <a:extLst>
                <a:ext uri="{FF2B5EF4-FFF2-40B4-BE49-F238E27FC236}">
                  <a16:creationId xmlns:a16="http://schemas.microsoft.com/office/drawing/2014/main" id="{7C616BDC-35E8-4697-B435-8902B7658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" y="2736"/>
              <a:ext cx="2421" cy="321"/>
              <a:chOff x="436" y="3952"/>
              <a:chExt cx="1676" cy="464"/>
            </a:xfrm>
          </p:grpSpPr>
          <p:graphicFrame>
            <p:nvGraphicFramePr>
              <p:cNvPr id="49158" name="Object 6">
                <a:extLst>
                  <a:ext uri="{FF2B5EF4-FFF2-40B4-BE49-F238E27FC236}">
                    <a16:creationId xmlns:a16="http://schemas.microsoft.com/office/drawing/2014/main" id="{20137057-363E-4DA6-AB13-9131B86C32A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6" y="3952"/>
              <a:ext cx="1676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06" name="Immagine bitmap" r:id="rId3" imgW="2761724" imgH="847545" progId="Paint.Picture">
                      <p:embed/>
                    </p:oleObj>
                  </mc:Choice>
                  <mc:Fallback>
                    <p:oleObj name="Immagine bitmap" r:id="rId3" imgW="2761724" imgH="847545" progId="Paint.Picture">
                      <p:embed/>
                      <p:pic>
                        <p:nvPicPr>
                          <p:cNvPr id="49158" name="Object 6">
                            <a:extLst>
                              <a:ext uri="{FF2B5EF4-FFF2-40B4-BE49-F238E27FC236}">
                                <a16:creationId xmlns:a16="http://schemas.microsoft.com/office/drawing/2014/main" id="{20137057-363E-4DA6-AB13-9131B86C32A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" y="3952"/>
                            <a:ext cx="1676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59" name="Rectangle 7">
                <a:extLst>
                  <a:ext uri="{FF2B5EF4-FFF2-40B4-BE49-F238E27FC236}">
                    <a16:creationId xmlns:a16="http://schemas.microsoft.com/office/drawing/2014/main" id="{2903DA58-0DC7-4B4F-B75F-AEBF13D74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3979"/>
                <a:ext cx="120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pPr algn="l"/>
                <a:r>
                  <a:rPr lang="it-IT" altLang="en-US" sz="1846"/>
                  <a:t>f</a:t>
                </a:r>
              </a:p>
            </p:txBody>
          </p:sp>
        </p:grpSp>
        <p:sp>
          <p:nvSpPr>
            <p:cNvPr id="49160" name="Rectangle 8">
              <a:extLst>
                <a:ext uri="{FF2B5EF4-FFF2-40B4-BE49-F238E27FC236}">
                  <a16:creationId xmlns:a16="http://schemas.microsoft.com/office/drawing/2014/main" id="{1B90A15D-BC73-47EC-8257-5079BBC2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" y="3099"/>
              <a:ext cx="2050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>
                <a:buFontTx/>
                <a:buChar char="•"/>
              </a:pPr>
              <a:r>
                <a:rPr lang="it-IT" altLang="en-US" b="1"/>
                <a:t> </a:t>
              </a:r>
              <a:r>
                <a:rPr lang="it-IT" altLang="en-US" sz="1846"/>
                <a:t>fenomeni molto veloci</a:t>
              </a:r>
            </a:p>
          </p:txBody>
        </p:sp>
        <p:grpSp>
          <p:nvGrpSpPr>
            <p:cNvPr id="49161" name="Group 9">
              <a:extLst>
                <a:ext uri="{FF2B5EF4-FFF2-40B4-BE49-F238E27FC236}">
                  <a16:creationId xmlns:a16="http://schemas.microsoft.com/office/drawing/2014/main" id="{FD560B42-5702-430B-A6B7-9ADDB56C3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" y="3639"/>
              <a:ext cx="5399" cy="448"/>
              <a:chOff x="240" y="5257"/>
              <a:chExt cx="3750" cy="622"/>
            </a:xfrm>
          </p:grpSpPr>
          <p:sp>
            <p:nvSpPr>
              <p:cNvPr id="49162" name="Rectangle 10">
                <a:extLst>
                  <a:ext uri="{FF2B5EF4-FFF2-40B4-BE49-F238E27FC236}">
                    <a16:creationId xmlns:a16="http://schemas.microsoft.com/office/drawing/2014/main" id="{2AB97275-7036-458C-AF0E-983FD203B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5381"/>
                <a:ext cx="2809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pPr algn="l"/>
                <a:r>
                  <a:rPr lang="it-IT" altLang="en-US" sz="1846">
                    <a:solidFill>
                      <a:schemeClr val="accent1"/>
                    </a:solidFill>
                  </a:rPr>
                  <a:t>Il modello “ottimo”  va determinato in base alle </a:t>
                </a:r>
              </a:p>
              <a:p>
                <a:pPr algn="l"/>
                <a:r>
                  <a:rPr lang="it-IT" altLang="en-US" sz="1846">
                    <a:solidFill>
                      <a:schemeClr val="accent1"/>
                    </a:solidFill>
                  </a:rPr>
                  <a:t>esigenze del problema</a:t>
                </a:r>
                <a:r>
                  <a:rPr lang="it-IT" altLang="en-US">
                    <a:solidFill>
                      <a:schemeClr val="accent1"/>
                    </a:solidFill>
                  </a:rPr>
                  <a:t> </a:t>
                </a:r>
                <a:endParaRPr lang="it-IT" altLang="en-US"/>
              </a:p>
            </p:txBody>
          </p:sp>
          <p:sp>
            <p:nvSpPr>
              <p:cNvPr id="49163" name="Line 11">
                <a:extLst>
                  <a:ext uri="{FF2B5EF4-FFF2-40B4-BE49-F238E27FC236}">
                    <a16:creationId xmlns:a16="http://schemas.microsoft.com/office/drawing/2014/main" id="{3FA7754A-B8FC-4B94-B19E-8DB075078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5257"/>
                <a:ext cx="0" cy="584"/>
              </a:xfrm>
              <a:prstGeom prst="line">
                <a:avLst/>
              </a:prstGeom>
              <a:noFill/>
              <a:ln w="57150" cmpd="tri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64" name="Line 12">
                <a:extLst>
                  <a:ext uri="{FF2B5EF4-FFF2-40B4-BE49-F238E27FC236}">
                    <a16:creationId xmlns:a16="http://schemas.microsoft.com/office/drawing/2014/main" id="{2A0140A3-D426-49E3-8B9B-5299D4752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5296"/>
                <a:ext cx="0" cy="583"/>
              </a:xfrm>
              <a:prstGeom prst="line">
                <a:avLst/>
              </a:prstGeom>
              <a:noFill/>
              <a:ln w="57150" cmpd="tri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9165" name="Rectangle 13">
              <a:extLst>
                <a:ext uri="{FF2B5EF4-FFF2-40B4-BE49-F238E27FC236}">
                  <a16:creationId xmlns:a16="http://schemas.microsoft.com/office/drawing/2014/main" id="{5FF636E9-6E09-4BA1-BB1B-A0CCA8F5C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3270"/>
              <a:ext cx="210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inoltre F non è costante </a:t>
              </a:r>
            </a:p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con la velocità di</a:t>
              </a:r>
            </a:p>
            <a:p>
              <a:pPr algn="l"/>
              <a:r>
                <a:rPr lang="it-IT" altLang="en-US" sz="1846">
                  <a:solidFill>
                    <a:schemeClr val="accent1"/>
                  </a:solidFill>
                </a:rPr>
                <a:t>spostamento</a:t>
              </a:r>
              <a:r>
                <a:rPr lang="it-IT" altLang="en-US" sz="1846" baseline="-25000">
                  <a:solidFill>
                    <a:schemeClr val="accent1"/>
                  </a:solidFill>
                </a:rPr>
                <a:t> </a:t>
              </a:r>
            </a:p>
          </p:txBody>
        </p:sp>
        <p:graphicFrame>
          <p:nvGraphicFramePr>
            <p:cNvPr id="49166" name="Object 14">
              <a:extLst>
                <a:ext uri="{FF2B5EF4-FFF2-40B4-BE49-F238E27FC236}">
                  <a16:creationId xmlns:a16="http://schemas.microsoft.com/office/drawing/2014/main" id="{6CAE5B56-926A-403D-8F71-BB573CC69A9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7" y="3314"/>
            <a:ext cx="270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7" name="Immagine bitmap" r:id="rId5" imgW="3533981" imgH="942784" progId="Paint.Picture">
                    <p:embed/>
                  </p:oleObj>
                </mc:Choice>
                <mc:Fallback>
                  <p:oleObj name="Immagine bitmap" r:id="rId5" imgW="3533981" imgH="942784" progId="Paint.Picture">
                    <p:embed/>
                    <p:pic>
                      <p:nvPicPr>
                        <p:cNvPr id="49166" name="Object 14">
                          <a:extLst>
                            <a:ext uri="{FF2B5EF4-FFF2-40B4-BE49-F238E27FC236}">
                              <a16:creationId xmlns:a16="http://schemas.microsoft.com/office/drawing/2014/main" id="{6CAE5B56-926A-403D-8F71-BB573CC69A9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3314"/>
                          <a:ext cx="2707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7" name="Rectangle 15">
              <a:extLst>
                <a:ext uri="{FF2B5EF4-FFF2-40B4-BE49-F238E27FC236}">
                  <a16:creationId xmlns:a16="http://schemas.microsoft.com/office/drawing/2014/main" id="{D1E187C7-3740-4501-9733-D6A230E04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" y="3369"/>
              <a:ext cx="174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f</a:t>
              </a:r>
            </a:p>
          </p:txBody>
        </p:sp>
        <p:sp>
          <p:nvSpPr>
            <p:cNvPr id="49168" name="Rectangle 16">
              <a:extLst>
                <a:ext uri="{FF2B5EF4-FFF2-40B4-BE49-F238E27FC236}">
                  <a16:creationId xmlns:a16="http://schemas.microsoft.com/office/drawing/2014/main" id="{49ED1E50-2960-40F6-B9BC-028B64FE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3455"/>
              <a:ext cx="253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M</a:t>
              </a:r>
            </a:p>
          </p:txBody>
        </p:sp>
        <p:sp>
          <p:nvSpPr>
            <p:cNvPr id="49169" name="Rectangle 17">
              <a:extLst>
                <a:ext uri="{FF2B5EF4-FFF2-40B4-BE49-F238E27FC236}">
                  <a16:creationId xmlns:a16="http://schemas.microsoft.com/office/drawing/2014/main" id="{6AD134C4-CD7F-40BB-8B31-21FE9E9F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331"/>
              <a:ext cx="319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Ke</a:t>
              </a:r>
            </a:p>
          </p:txBody>
        </p:sp>
        <p:sp>
          <p:nvSpPr>
            <p:cNvPr id="49170" name="Rectangle 18">
              <a:extLst>
                <a:ext uri="{FF2B5EF4-FFF2-40B4-BE49-F238E27FC236}">
                  <a16:creationId xmlns:a16="http://schemas.microsoft.com/office/drawing/2014/main" id="{EE22CF9F-ED32-438C-9764-342BF9E58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3439"/>
              <a:ext cx="339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m</a:t>
              </a:r>
              <a:r>
                <a:rPr lang="it-IT" altLang="en-US" sz="1846" baseline="-25000"/>
                <a:t>e</a:t>
              </a:r>
            </a:p>
          </p:txBody>
        </p:sp>
        <p:sp>
          <p:nvSpPr>
            <p:cNvPr id="49171" name="Rectangle 19">
              <a:extLst>
                <a:ext uri="{FF2B5EF4-FFF2-40B4-BE49-F238E27FC236}">
                  <a16:creationId xmlns:a16="http://schemas.microsoft.com/office/drawing/2014/main" id="{BAF5A04B-A6D3-4B9D-ADC0-ADE21E3E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672"/>
              <a:ext cx="242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l"/>
              <a:r>
                <a:rPr lang="it-IT" altLang="en-US" sz="1846"/>
                <a:t>D</a:t>
              </a:r>
            </a:p>
          </p:txBody>
        </p:sp>
        <p:graphicFrame>
          <p:nvGraphicFramePr>
            <p:cNvPr id="49172" name="Object 20">
              <a:extLst>
                <a:ext uri="{FF2B5EF4-FFF2-40B4-BE49-F238E27FC236}">
                  <a16:creationId xmlns:a16="http://schemas.microsoft.com/office/drawing/2014/main" id="{3711BD47-2C7B-4210-9A27-DFE10AF7FB3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29" y="3489"/>
            <a:ext cx="375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8" name="Immagine bitmap" r:id="rId7" imgW="3761918" imgH="714327" progId="Paint.Picture">
                    <p:embed/>
                  </p:oleObj>
                </mc:Choice>
                <mc:Fallback>
                  <p:oleObj name="Immagine bitmap" r:id="rId7" imgW="3761918" imgH="714327" progId="Paint.Picture">
                    <p:embed/>
                    <p:pic>
                      <p:nvPicPr>
                        <p:cNvPr id="49172" name="Object 20">
                          <a:extLst>
                            <a:ext uri="{FF2B5EF4-FFF2-40B4-BE49-F238E27FC236}">
                              <a16:creationId xmlns:a16="http://schemas.microsoft.com/office/drawing/2014/main" id="{3711BD47-2C7B-4210-9A27-DFE10AF7FB3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3489"/>
                          <a:ext cx="375" cy="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Line 21">
              <a:extLst>
                <a:ext uri="{FF2B5EF4-FFF2-40B4-BE49-F238E27FC236}">
                  <a16:creationId xmlns:a16="http://schemas.microsoft.com/office/drawing/2014/main" id="{1C5D8E80-AEDC-49B5-A510-3A3EE1A94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3534"/>
              <a:ext cx="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49174" name="Object 22">
              <a:extLst>
                <a:ext uri="{FF2B5EF4-FFF2-40B4-BE49-F238E27FC236}">
                  <a16:creationId xmlns:a16="http://schemas.microsoft.com/office/drawing/2014/main" id="{2B4EB7D1-33F6-4323-A164-58E4A5026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0" y="2456"/>
            <a:ext cx="56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9" name="Equazione" r:id="rId9" imgW="622080" imgH="393480" progId="Equation.3">
                    <p:embed/>
                  </p:oleObj>
                </mc:Choice>
                <mc:Fallback>
                  <p:oleObj name="Equazione" r:id="rId9" imgW="622080" imgH="393480" progId="Equation.3">
                    <p:embed/>
                    <p:pic>
                      <p:nvPicPr>
                        <p:cNvPr id="49174" name="Object 22">
                          <a:extLst>
                            <a:ext uri="{FF2B5EF4-FFF2-40B4-BE49-F238E27FC236}">
                              <a16:creationId xmlns:a16="http://schemas.microsoft.com/office/drawing/2014/main" id="{2B4EB7D1-33F6-4323-A164-58E4A50268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2456"/>
                          <a:ext cx="56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6" name="Rectangle 24" descr="Diagonali larghe verso l'alto">
            <a:extLst>
              <a:ext uri="{FF2B5EF4-FFF2-40B4-BE49-F238E27FC236}">
                <a16:creationId xmlns:a16="http://schemas.microsoft.com/office/drawing/2014/main" id="{6DBDF9CA-058F-4DA0-8E49-9A998AEA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435220"/>
            <a:ext cx="520398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2585" b="1">
                <a:solidFill>
                  <a:srgbClr val="00279F"/>
                </a:solidFill>
                <a:latin typeface="Copperplate Gothic Light" panose="020E0507020206020404" pitchFamily="34" charset="0"/>
              </a:rPr>
              <a:t>Sistema Massa - Smorzatore</a:t>
            </a:r>
            <a:endParaRPr lang="en-GB" altLang="en-US" sz="2585" b="1">
              <a:solidFill>
                <a:srgbClr val="00279F"/>
              </a:solidFill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834687"/>
              </p:ext>
            </p:extLst>
          </p:nvPr>
        </p:nvGraphicFramePr>
        <p:xfrm>
          <a:off x="1008668" y="1404594"/>
          <a:ext cx="7126663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Rectangle 34">
            <a:extLst>
              <a:ext uri="{FF2B5EF4-FFF2-40B4-BE49-F238E27FC236}">
                <a16:creationId xmlns:a16="http://schemas.microsoft.com/office/drawing/2014/main" id="{78A26CCF-1934-47BB-A413-FE179EE73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97" y="555381"/>
            <a:ext cx="3563815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B824A29-E4B0-4F16-87E2-28F3C377BF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813932" y="3121703"/>
            <a:ext cx="2908612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 u="sng">
                <a:solidFill>
                  <a:srgbClr val="FF0033"/>
                </a:solidFill>
              </a:rPr>
              <a:t>POSSIBILI     MODELLI</a:t>
            </a:r>
            <a:endParaRPr lang="it-IT" altLang="en-US" sz="1846">
              <a:solidFill>
                <a:srgbClr val="FF0033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BACA3C3-EC72-46A8-8B71-0DF832E5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5" y="1031631"/>
            <a:ext cx="2149750" cy="65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339933"/>
                </a:solidFill>
              </a:rPr>
              <a:t>anche  questo è </a:t>
            </a:r>
          </a:p>
          <a:p>
            <a:pPr algn="l"/>
            <a:r>
              <a:rPr lang="it-IT" altLang="en-US" sz="1846">
                <a:solidFill>
                  <a:srgbClr val="339933"/>
                </a:solidFill>
              </a:rPr>
              <a:t>un modello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C57EFB2-872F-444C-941F-A0370076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205" y="4916366"/>
            <a:ext cx="4221279" cy="65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Quello in scala ha l’inconveniente </a:t>
            </a:r>
          </a:p>
          <a:p>
            <a:pPr algn="l"/>
            <a:r>
              <a:rPr lang="it-IT" altLang="en-US" sz="1846"/>
              <a:t>di non essere informazione pura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7B40E58-795A-45F7-A84A-5A270904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792" y="4819651"/>
            <a:ext cx="6202974" cy="86018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267EE811-BFFF-495B-9A58-532824967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3259" y="1478574"/>
            <a:ext cx="1062403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EE85B571-DCD6-488E-BE9C-448F7EB7B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7912" y="2495550"/>
            <a:ext cx="1041888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B5416A39-8DE8-41CB-A7E7-435C55994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089" y="3911112"/>
            <a:ext cx="99060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12C7674E-D1FA-4529-9FD2-2CD749689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8862" y="5046785"/>
            <a:ext cx="1094643" cy="23446"/>
          </a:xfrm>
          <a:prstGeom prst="line">
            <a:avLst/>
          </a:prstGeom>
          <a:noFill/>
          <a:ln w="25400">
            <a:solidFill>
              <a:srgbClr val="FF0033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185" name="Group 17">
            <a:extLst>
              <a:ext uri="{FF2B5EF4-FFF2-40B4-BE49-F238E27FC236}">
                <a16:creationId xmlns:a16="http://schemas.microsoft.com/office/drawing/2014/main" id="{A1E3E06A-B9D2-4658-A155-AD7C8F2773AE}"/>
              </a:ext>
            </a:extLst>
          </p:cNvPr>
          <p:cNvGrpSpPr>
            <a:grpSpLocks/>
          </p:cNvGrpSpPr>
          <p:nvPr/>
        </p:nvGrpSpPr>
        <p:grpSpPr bwMode="auto">
          <a:xfrm>
            <a:off x="2771043" y="1255835"/>
            <a:ext cx="2791557" cy="279888"/>
            <a:chOff x="1309" y="912"/>
            <a:chExt cx="1319" cy="192"/>
          </a:xfrm>
        </p:grpSpPr>
        <p:graphicFrame>
          <p:nvGraphicFramePr>
            <p:cNvPr id="7183" name="Object 15">
              <a:extLst>
                <a:ext uri="{FF2B5EF4-FFF2-40B4-BE49-F238E27FC236}">
                  <a16:creationId xmlns:a16="http://schemas.microsoft.com/office/drawing/2014/main" id="{26D29BDF-1235-4E8B-99E0-1CAF2FFE82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09" y="912"/>
            <a:ext cx="66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0" name="Immagine bitmap" r:id="rId3" imgW="4305294" imgH="609445" progId="Paint.Picture">
                    <p:embed/>
                  </p:oleObj>
                </mc:Choice>
                <mc:Fallback>
                  <p:oleObj name="Immagine bitmap" r:id="rId3" imgW="4305294" imgH="609445" progId="Paint.Picture">
                    <p:embed/>
                    <p:pic>
                      <p:nvPicPr>
                        <p:cNvPr id="7183" name="Object 15">
                          <a:extLst>
                            <a:ext uri="{FF2B5EF4-FFF2-40B4-BE49-F238E27FC236}">
                              <a16:creationId xmlns:a16="http://schemas.microsoft.com/office/drawing/2014/main" id="{26D29BDF-1235-4E8B-99E0-1CAF2FFE827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912"/>
                          <a:ext cx="66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6">
              <a:extLst>
                <a:ext uri="{FF2B5EF4-FFF2-40B4-BE49-F238E27FC236}">
                  <a16:creationId xmlns:a16="http://schemas.microsoft.com/office/drawing/2014/main" id="{1E1F547C-6A8D-4157-8AA9-BB10A4C5EED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42" y="963"/>
            <a:ext cx="68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1" name="Immagine bitmap" r:id="rId5" imgW="3761918" imgH="714327" progId="Paint.Picture">
                    <p:embed/>
                  </p:oleObj>
                </mc:Choice>
                <mc:Fallback>
                  <p:oleObj name="Immagine bitmap" r:id="rId5" imgW="3761918" imgH="714327" progId="Paint.Picture">
                    <p:embed/>
                    <p:pic>
                      <p:nvPicPr>
                        <p:cNvPr id="7184" name="Object 16">
                          <a:extLst>
                            <a:ext uri="{FF2B5EF4-FFF2-40B4-BE49-F238E27FC236}">
                              <a16:creationId xmlns:a16="http://schemas.microsoft.com/office/drawing/2014/main" id="{1E1F547C-6A8D-4157-8AA9-BB10A4C5EED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963"/>
                          <a:ext cx="686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6" name="Rectangle 18">
            <a:extLst>
              <a:ext uri="{FF2B5EF4-FFF2-40B4-BE49-F238E27FC236}">
                <a16:creationId xmlns:a16="http://schemas.microsoft.com/office/drawing/2014/main" id="{01EF92DD-C2B3-42B4-BA73-74680541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908" y="1626577"/>
            <a:ext cx="303090" cy="3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477"/>
              <a:t>R</a:t>
            </a:r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80558C1F-10B4-46F0-98B9-A8B3D78A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197" y="1626577"/>
            <a:ext cx="277442" cy="3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477"/>
              <a:t>L</a:t>
            </a:r>
          </a:p>
        </p:txBody>
      </p:sp>
      <p:sp>
        <p:nvSpPr>
          <p:cNvPr id="7203" name="Line 35">
            <a:extLst>
              <a:ext uri="{FF2B5EF4-FFF2-40B4-BE49-F238E27FC236}">
                <a16:creationId xmlns:a16="http://schemas.microsoft.com/office/drawing/2014/main" id="{0A590FEB-B493-4181-98B2-B1B9D0981A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78469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4" name="Arc 36">
            <a:extLst>
              <a:ext uri="{FF2B5EF4-FFF2-40B4-BE49-F238E27FC236}">
                <a16:creationId xmlns:a16="http://schemas.microsoft.com/office/drawing/2014/main" id="{052F3C2D-163A-4358-8022-666A39243BA6}"/>
              </a:ext>
            </a:extLst>
          </p:cNvPr>
          <p:cNvSpPr>
            <a:spLocks/>
          </p:cNvSpPr>
          <p:nvPr/>
        </p:nvSpPr>
        <p:spPr bwMode="auto">
          <a:xfrm>
            <a:off x="3061189" y="3579935"/>
            <a:ext cx="750277" cy="665285"/>
          </a:xfrm>
          <a:custGeom>
            <a:avLst/>
            <a:gdLst>
              <a:gd name="G0" fmla="+- 21307 0 0"/>
              <a:gd name="G1" fmla="+- 21600 0 0"/>
              <a:gd name="G2" fmla="+- 21600 0 0"/>
              <a:gd name="T0" fmla="*/ 0 w 21307"/>
              <a:gd name="T1" fmla="*/ 18056 h 21600"/>
              <a:gd name="T2" fmla="*/ 21247 w 21307"/>
              <a:gd name="T3" fmla="*/ 0 h 21600"/>
              <a:gd name="T4" fmla="*/ 21307 w 213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7" h="21600" fill="none" extrusionOk="0">
                <a:moveTo>
                  <a:pt x="-1" y="18055"/>
                </a:moveTo>
                <a:cubicBezTo>
                  <a:pt x="1728" y="7659"/>
                  <a:pt x="10708" y="29"/>
                  <a:pt x="21247" y="0"/>
                </a:cubicBezTo>
              </a:path>
              <a:path w="21307" h="21600" stroke="0" extrusionOk="0">
                <a:moveTo>
                  <a:pt x="-1" y="18055"/>
                </a:moveTo>
                <a:cubicBezTo>
                  <a:pt x="1728" y="7659"/>
                  <a:pt x="10708" y="29"/>
                  <a:pt x="21247" y="0"/>
                </a:cubicBezTo>
                <a:lnTo>
                  <a:pt x="21307" y="21600"/>
                </a:lnTo>
                <a:close/>
              </a:path>
            </a:pathLst>
          </a:custGeom>
          <a:noFill/>
          <a:ln w="25400" cap="rnd">
            <a:solidFill>
              <a:srgbClr val="33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5" name="Line 37">
            <a:extLst>
              <a:ext uri="{FF2B5EF4-FFF2-40B4-BE49-F238E27FC236}">
                <a16:creationId xmlns:a16="http://schemas.microsoft.com/office/drawing/2014/main" id="{85F642A4-71CB-4D63-B935-EAE2879AF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143251"/>
            <a:ext cx="0" cy="1099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6" name="Line 38">
            <a:extLst>
              <a:ext uri="{FF2B5EF4-FFF2-40B4-BE49-F238E27FC236}">
                <a16:creationId xmlns:a16="http://schemas.microsoft.com/office/drawing/2014/main" id="{4601FAF1-79D7-47C1-8B1C-CF212980A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36781"/>
            <a:ext cx="3453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7" name="Line 39">
            <a:extLst>
              <a:ext uri="{FF2B5EF4-FFF2-40B4-BE49-F238E27FC236}">
                <a16:creationId xmlns:a16="http://schemas.microsoft.com/office/drawing/2014/main" id="{6E8AEBCE-ECBE-455D-824D-46F2E5F7F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78469"/>
            <a:ext cx="838200" cy="0"/>
          </a:xfrm>
          <a:prstGeom prst="line">
            <a:avLst/>
          </a:prstGeom>
          <a:noFill/>
          <a:ln w="12700">
            <a:solidFill>
              <a:srgbClr val="33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8" name="Arc 40">
            <a:extLst>
              <a:ext uri="{FF2B5EF4-FFF2-40B4-BE49-F238E27FC236}">
                <a16:creationId xmlns:a16="http://schemas.microsoft.com/office/drawing/2014/main" id="{645AAE7C-88B9-4E42-9862-FE70535977A5}"/>
              </a:ext>
            </a:extLst>
          </p:cNvPr>
          <p:cNvSpPr>
            <a:spLocks/>
          </p:cNvSpPr>
          <p:nvPr/>
        </p:nvSpPr>
        <p:spPr bwMode="auto">
          <a:xfrm>
            <a:off x="4624754" y="3562351"/>
            <a:ext cx="1065335" cy="558311"/>
          </a:xfrm>
          <a:custGeom>
            <a:avLst/>
            <a:gdLst>
              <a:gd name="G0" fmla="+- 21584 0 0"/>
              <a:gd name="G1" fmla="+- 0 0 0"/>
              <a:gd name="G2" fmla="+- 21600 0 0"/>
              <a:gd name="T0" fmla="*/ 23154 w 23154"/>
              <a:gd name="T1" fmla="*/ 21543 h 21600"/>
              <a:gd name="T2" fmla="*/ 0 w 23154"/>
              <a:gd name="T3" fmla="*/ 843 h 21600"/>
              <a:gd name="T4" fmla="*/ 21584 w 2315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54" h="21600" fill="none" extrusionOk="0">
                <a:moveTo>
                  <a:pt x="23153" y="21542"/>
                </a:moveTo>
                <a:cubicBezTo>
                  <a:pt x="22631" y="21580"/>
                  <a:pt x="22107" y="21600"/>
                  <a:pt x="21584" y="21600"/>
                </a:cubicBezTo>
                <a:cubicBezTo>
                  <a:pt x="9982" y="21600"/>
                  <a:pt x="453" y="12435"/>
                  <a:pt x="0" y="842"/>
                </a:cubicBezTo>
              </a:path>
              <a:path w="23154" h="21600" stroke="0" extrusionOk="0">
                <a:moveTo>
                  <a:pt x="23153" y="21542"/>
                </a:moveTo>
                <a:cubicBezTo>
                  <a:pt x="22631" y="21580"/>
                  <a:pt x="22107" y="21600"/>
                  <a:pt x="21584" y="21600"/>
                </a:cubicBezTo>
                <a:cubicBezTo>
                  <a:pt x="9982" y="21600"/>
                  <a:pt x="453" y="12435"/>
                  <a:pt x="0" y="842"/>
                </a:cubicBezTo>
                <a:lnTo>
                  <a:pt x="21584" y="0"/>
                </a:lnTo>
                <a:close/>
              </a:path>
            </a:pathLst>
          </a:custGeom>
          <a:noFill/>
          <a:ln w="25400" cap="rnd">
            <a:solidFill>
              <a:srgbClr val="3399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09" name="Line 41">
            <a:extLst>
              <a:ext uri="{FF2B5EF4-FFF2-40B4-BE49-F238E27FC236}">
                <a16:creationId xmlns:a16="http://schemas.microsoft.com/office/drawing/2014/main" id="{FA3DCF1C-CC2F-46E1-9484-9BA940792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3289" y="3578469"/>
            <a:ext cx="0" cy="55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10" name="Rectangle 42">
            <a:extLst>
              <a:ext uri="{FF2B5EF4-FFF2-40B4-BE49-F238E27FC236}">
                <a16:creationId xmlns:a16="http://schemas.microsoft.com/office/drawing/2014/main" id="{8444E1E7-E0CC-4823-8C77-75FDE10F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997" y="3679582"/>
            <a:ext cx="229352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>
                <a:solidFill>
                  <a:srgbClr val="339933"/>
                </a:solidFill>
              </a:rPr>
              <a:t>i</a:t>
            </a:r>
          </a:p>
        </p:txBody>
      </p:sp>
      <p:sp>
        <p:nvSpPr>
          <p:cNvPr id="7211" name="Rectangle 43">
            <a:extLst>
              <a:ext uri="{FF2B5EF4-FFF2-40B4-BE49-F238E27FC236}">
                <a16:creationId xmlns:a16="http://schemas.microsoft.com/office/drawing/2014/main" id="{07870BA4-61E2-401B-8BC5-518209F3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485" y="3732336"/>
            <a:ext cx="298282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/>
              <a:t>v</a:t>
            </a:r>
          </a:p>
        </p:txBody>
      </p:sp>
      <p:sp>
        <p:nvSpPr>
          <p:cNvPr id="7212" name="Rectangle 44">
            <a:extLst>
              <a:ext uri="{FF2B5EF4-FFF2-40B4-BE49-F238E27FC236}">
                <a16:creationId xmlns:a16="http://schemas.microsoft.com/office/drawing/2014/main" id="{EF27B1C9-11FF-4CB9-8896-364AD79C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597" y="4185139"/>
            <a:ext cx="255000" cy="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/>
              <a:t>t</a:t>
            </a:r>
          </a:p>
        </p:txBody>
      </p:sp>
      <p:sp>
        <p:nvSpPr>
          <p:cNvPr id="7217" name="Rectangle 49">
            <a:extLst>
              <a:ext uri="{FF2B5EF4-FFF2-40B4-BE49-F238E27FC236}">
                <a16:creationId xmlns:a16="http://schemas.microsoft.com/office/drawing/2014/main" id="{FF1A6988-AF82-4970-B83C-53DD9BBC4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altLang="en-US"/>
              <a:t>Circuito RL</a:t>
            </a:r>
            <a:endParaRPr lang="it-IT" altLang="en-US" b="0"/>
          </a:p>
        </p:txBody>
      </p:sp>
      <p:graphicFrame>
        <p:nvGraphicFramePr>
          <p:cNvPr id="7219" name="Object 51">
            <a:extLst>
              <a:ext uri="{FF2B5EF4-FFF2-40B4-BE49-F238E27FC236}">
                <a16:creationId xmlns:a16="http://schemas.microsoft.com/office/drawing/2014/main" id="{7724CA09-3C5B-4D41-A128-2C6B6F0D1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7035" y="2233246"/>
          <a:ext cx="1992923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2" name="MathType Equation" r:id="rId7" imgW="2158920" imgH="609480" progId="Equation">
                  <p:embed/>
                </p:oleObj>
              </mc:Choice>
              <mc:Fallback>
                <p:oleObj name="MathType Equation" r:id="rId7" imgW="2158920" imgH="609480" progId="Equation">
                  <p:embed/>
                  <p:pic>
                    <p:nvPicPr>
                      <p:cNvPr id="7219" name="Object 51">
                        <a:extLst>
                          <a:ext uri="{FF2B5EF4-FFF2-40B4-BE49-F238E27FC236}">
                            <a16:creationId xmlns:a16="http://schemas.microsoft.com/office/drawing/2014/main" id="{7724CA09-3C5B-4D41-A128-2C6B6F0D1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035" y="2233246"/>
                        <a:ext cx="1992923" cy="562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8F1A0A37-DC69-4D60-A869-CCCA20953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altLang="en-US"/>
              <a:t>Circuito RL</a:t>
            </a:r>
            <a:endParaRPr lang="en-GB" altLang="en-US"/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2F3F0F86-D8DC-45D4-80CE-4AE6C3220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39" y="1458681"/>
            <a:ext cx="639721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 dirty="0">
                <a:solidFill>
                  <a:schemeClr val="accent1"/>
                </a:solidFill>
              </a:rPr>
              <a:t>MA:</a:t>
            </a:r>
          </a:p>
        </p:txBody>
      </p:sp>
      <p:sp>
        <p:nvSpPr>
          <p:cNvPr id="50180" name="Rectangle 1028">
            <a:extLst>
              <a:ext uri="{FF2B5EF4-FFF2-40B4-BE49-F238E27FC236}">
                <a16:creationId xmlns:a16="http://schemas.microsoft.com/office/drawing/2014/main" id="{E4F2832F-8432-409E-8CBB-9B098E85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97" y="2079382"/>
            <a:ext cx="3778401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Se la frequenza è molto bassa</a:t>
            </a:r>
          </a:p>
        </p:txBody>
      </p:sp>
      <p:sp>
        <p:nvSpPr>
          <p:cNvPr id="50181" name="Rectangle 1029">
            <a:extLst>
              <a:ext uri="{FF2B5EF4-FFF2-40B4-BE49-F238E27FC236}">
                <a16:creationId xmlns:a16="http://schemas.microsoft.com/office/drawing/2014/main" id="{6867EA86-70AB-48F5-BD31-980A93650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96" y="2923443"/>
            <a:ext cx="3542760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Se la frequenza è molto alta</a:t>
            </a:r>
          </a:p>
        </p:txBody>
      </p:sp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57F90CC6-8896-4B6C-89B1-DBB31A67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97" y="3877408"/>
            <a:ext cx="4448649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996633"/>
                </a:solidFill>
              </a:rPr>
              <a:t>ed esistono altre varianti importanti</a:t>
            </a:r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858A9AD0-2F9F-4465-9477-E799111D8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39" y="4696559"/>
            <a:ext cx="4363689" cy="65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FF0033"/>
                </a:solidFill>
              </a:rPr>
              <a:t>Il modello “ottimo” va determinato</a:t>
            </a:r>
          </a:p>
          <a:p>
            <a:pPr algn="l"/>
            <a:r>
              <a:rPr lang="it-IT" altLang="en-US" sz="1846">
                <a:solidFill>
                  <a:srgbClr val="FF0033"/>
                </a:solidFill>
              </a:rPr>
              <a:t> in base alle esigenze del problema</a:t>
            </a:r>
          </a:p>
        </p:txBody>
      </p:sp>
      <p:graphicFrame>
        <p:nvGraphicFramePr>
          <p:cNvPr id="50184" name="Object 1032">
            <a:extLst>
              <a:ext uri="{FF2B5EF4-FFF2-40B4-BE49-F238E27FC236}">
                <a16:creationId xmlns:a16="http://schemas.microsoft.com/office/drawing/2014/main" id="{F83A0D53-DAA4-4993-B4D8-CB6BE64C35C4}"/>
              </a:ext>
            </a:extLst>
          </p:cNvPr>
          <p:cNvGraphicFramePr>
            <a:graphicFrameLocks/>
          </p:cNvGraphicFramePr>
          <p:nvPr/>
        </p:nvGraphicFramePr>
        <p:xfrm>
          <a:off x="6330462" y="2139462"/>
          <a:ext cx="1803889" cy="442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4" name="Immagine bitmap" r:id="rId3" imgW="4305294" imgH="609445" progId="Paint.Picture">
                  <p:embed/>
                </p:oleObj>
              </mc:Choice>
              <mc:Fallback>
                <p:oleObj name="Immagine bitmap" r:id="rId3" imgW="4305294" imgH="609445" progId="Paint.Picture">
                  <p:embed/>
                  <p:pic>
                    <p:nvPicPr>
                      <p:cNvPr id="50184" name="Object 1032">
                        <a:extLst>
                          <a:ext uri="{FF2B5EF4-FFF2-40B4-BE49-F238E27FC236}">
                            <a16:creationId xmlns:a16="http://schemas.microsoft.com/office/drawing/2014/main" id="{F83A0D53-DAA4-4993-B4D8-CB6BE64C35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462" y="2139462"/>
                        <a:ext cx="1803889" cy="442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34">
            <a:extLst>
              <a:ext uri="{FF2B5EF4-FFF2-40B4-BE49-F238E27FC236}">
                <a16:creationId xmlns:a16="http://schemas.microsoft.com/office/drawing/2014/main" id="{56DD3E27-18A8-4613-8F44-964F4477680D}"/>
              </a:ext>
            </a:extLst>
          </p:cNvPr>
          <p:cNvGraphicFramePr>
            <a:graphicFrameLocks/>
          </p:cNvGraphicFramePr>
          <p:nvPr/>
        </p:nvGraphicFramePr>
        <p:xfrm>
          <a:off x="6273312" y="3036277"/>
          <a:ext cx="1245577" cy="49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5" name="Immagine bitmap" r:id="rId5" imgW="4305294" imgH="609445" progId="Paint.Picture">
                  <p:embed/>
                </p:oleObj>
              </mc:Choice>
              <mc:Fallback>
                <p:oleObj name="Immagine bitmap" r:id="rId5" imgW="4305294" imgH="609445" progId="Paint.Picture">
                  <p:embed/>
                  <p:pic>
                    <p:nvPicPr>
                      <p:cNvPr id="50186" name="Object 1034">
                        <a:extLst>
                          <a:ext uri="{FF2B5EF4-FFF2-40B4-BE49-F238E27FC236}">
                            <a16:creationId xmlns:a16="http://schemas.microsoft.com/office/drawing/2014/main" id="{56DD3E27-18A8-4613-8F44-964F447768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312" y="3036277"/>
                        <a:ext cx="1245577" cy="496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035">
            <a:extLst>
              <a:ext uri="{FF2B5EF4-FFF2-40B4-BE49-F238E27FC236}">
                <a16:creationId xmlns:a16="http://schemas.microsoft.com/office/drawing/2014/main" id="{158F4790-6B14-4265-9BE0-66CAAA92E2F9}"/>
              </a:ext>
            </a:extLst>
          </p:cNvPr>
          <p:cNvGraphicFramePr>
            <a:graphicFrameLocks/>
          </p:cNvGraphicFramePr>
          <p:nvPr/>
        </p:nvGraphicFramePr>
        <p:xfrm>
          <a:off x="7457343" y="3121269"/>
          <a:ext cx="1280746" cy="37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6" name="Immagine bitmap" r:id="rId6" imgW="3761918" imgH="714327" progId="Paint.Picture">
                  <p:embed/>
                </p:oleObj>
              </mc:Choice>
              <mc:Fallback>
                <p:oleObj name="Immagine bitmap" r:id="rId6" imgW="3761918" imgH="714327" progId="Paint.Picture">
                  <p:embed/>
                  <p:pic>
                    <p:nvPicPr>
                      <p:cNvPr id="50187" name="Object 1035">
                        <a:extLst>
                          <a:ext uri="{FF2B5EF4-FFF2-40B4-BE49-F238E27FC236}">
                            <a16:creationId xmlns:a16="http://schemas.microsoft.com/office/drawing/2014/main" id="{158F4790-6B14-4265-9BE0-66CAAA92E2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7343" y="3121269"/>
                        <a:ext cx="1280746" cy="376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1036">
            <a:extLst>
              <a:ext uri="{FF2B5EF4-FFF2-40B4-BE49-F238E27FC236}">
                <a16:creationId xmlns:a16="http://schemas.microsoft.com/office/drawing/2014/main" id="{6761B9FA-AABD-4C3F-9CA6-335F481F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3259015"/>
            <a:ext cx="0" cy="615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9" name="Line 1037">
            <a:extLst>
              <a:ext uri="{FF2B5EF4-FFF2-40B4-BE49-F238E27FC236}">
                <a16:creationId xmlns:a16="http://schemas.microsoft.com/office/drawing/2014/main" id="{8F2FB977-06D9-4EAB-98D6-A9FDB616A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4047" y="3338146"/>
            <a:ext cx="34436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0" name="Line 1038">
            <a:extLst>
              <a:ext uri="{FF2B5EF4-FFF2-40B4-BE49-F238E27FC236}">
                <a16:creationId xmlns:a16="http://schemas.microsoft.com/office/drawing/2014/main" id="{1C94E628-9A47-4B8E-ABA2-DB63DDDEE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0762" y="3300046"/>
            <a:ext cx="0" cy="615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1" name="Line 1039">
            <a:extLst>
              <a:ext uri="{FF2B5EF4-FFF2-40B4-BE49-F238E27FC236}">
                <a16:creationId xmlns:a16="http://schemas.microsoft.com/office/drawing/2014/main" id="{55FD5DE5-CEB1-4891-8A5D-7984D5427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185" y="3887666"/>
            <a:ext cx="44108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2" name="Line 1040">
            <a:extLst>
              <a:ext uri="{FF2B5EF4-FFF2-40B4-BE49-F238E27FC236}">
                <a16:creationId xmlns:a16="http://schemas.microsoft.com/office/drawing/2014/main" id="{1FE61674-A305-4E10-B216-C9FDBC4B5B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2451" y="3889131"/>
            <a:ext cx="53486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3" name="Line 1041">
            <a:extLst>
              <a:ext uri="{FF2B5EF4-FFF2-40B4-BE49-F238E27FC236}">
                <a16:creationId xmlns:a16="http://schemas.microsoft.com/office/drawing/2014/main" id="{65C71D95-4BFB-4545-A8EA-6077F3FDE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6266" y="3632689"/>
            <a:ext cx="0" cy="5026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4" name="Line 1042">
            <a:extLst>
              <a:ext uri="{FF2B5EF4-FFF2-40B4-BE49-F238E27FC236}">
                <a16:creationId xmlns:a16="http://schemas.microsoft.com/office/drawing/2014/main" id="{F395E8F9-C55B-4565-A5E1-2DF680CA9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054" y="3626828"/>
            <a:ext cx="0" cy="501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5" name="Line 1043">
            <a:extLst>
              <a:ext uri="{FF2B5EF4-FFF2-40B4-BE49-F238E27FC236}">
                <a16:creationId xmlns:a16="http://schemas.microsoft.com/office/drawing/2014/main" id="{A0419EC2-D3B0-4DEC-A561-492FEBBE2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7512" y="3273669"/>
            <a:ext cx="71217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96" name="Rectangle 1044">
            <a:extLst>
              <a:ext uri="{FF2B5EF4-FFF2-40B4-BE49-F238E27FC236}">
                <a16:creationId xmlns:a16="http://schemas.microsoft.com/office/drawing/2014/main" id="{D8D074DC-8000-4271-A853-9062AE77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08" y="4561743"/>
            <a:ext cx="1277716" cy="59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662" b="1">
                <a:solidFill>
                  <a:schemeClr val="accent1"/>
                </a:solidFill>
              </a:rPr>
              <a:t>capacità</a:t>
            </a:r>
          </a:p>
          <a:p>
            <a:pPr algn="l"/>
            <a:r>
              <a:rPr lang="it-IT" altLang="en-US" sz="1662" b="1">
                <a:solidFill>
                  <a:schemeClr val="accent1"/>
                </a:solidFill>
              </a:rPr>
              <a:t>parassita</a:t>
            </a:r>
            <a:endParaRPr lang="it-IT" altLang="en-US" sz="1662" b="1">
              <a:solidFill>
                <a:schemeClr val="accent2"/>
              </a:solidFill>
            </a:endParaRPr>
          </a:p>
        </p:txBody>
      </p:sp>
      <p:sp>
        <p:nvSpPr>
          <p:cNvPr id="50197" name="Line 1045">
            <a:extLst>
              <a:ext uri="{FF2B5EF4-FFF2-40B4-BE49-F238E27FC236}">
                <a16:creationId xmlns:a16="http://schemas.microsoft.com/office/drawing/2014/main" id="{0182AEB6-2BD1-49A5-B2B3-E8469ABD9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094285"/>
            <a:ext cx="329712" cy="54512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2FED610B-BB19-456C-9246-7B156B854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414338"/>
            <a:ext cx="7974013" cy="515206"/>
          </a:xfrm>
        </p:spPr>
        <p:txBody>
          <a:bodyPr/>
          <a:lstStyle/>
          <a:p>
            <a:r>
              <a:rPr lang="it-IT" altLang="en-US"/>
              <a:t>2 masse 1 molla</a:t>
            </a:r>
            <a:endParaRPr lang="en-GB" altLang="en-US"/>
          </a:p>
        </p:txBody>
      </p:sp>
      <p:graphicFrame>
        <p:nvGraphicFramePr>
          <p:cNvPr id="53251" name="Object 1027">
            <a:extLst>
              <a:ext uri="{FF2B5EF4-FFF2-40B4-BE49-F238E27FC236}">
                <a16:creationId xmlns:a16="http://schemas.microsoft.com/office/drawing/2014/main" id="{50C7BFA8-C399-47DA-A8BD-BFBDDC4C278D}"/>
              </a:ext>
            </a:extLst>
          </p:cNvPr>
          <p:cNvGraphicFramePr>
            <a:graphicFrameLocks/>
          </p:cNvGraphicFramePr>
          <p:nvPr/>
        </p:nvGraphicFramePr>
        <p:xfrm>
          <a:off x="2077915" y="2463312"/>
          <a:ext cx="143607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2" name="Immagine bitmap" r:id="rId3" imgW="3761918" imgH="714327" progId="Paint.Picture">
                  <p:embed/>
                </p:oleObj>
              </mc:Choice>
              <mc:Fallback>
                <p:oleObj name="Immagine bitmap" r:id="rId3" imgW="3761918" imgH="714327" progId="Paint.Picture">
                  <p:embed/>
                  <p:pic>
                    <p:nvPicPr>
                      <p:cNvPr id="53251" name="Object 1027">
                        <a:extLst>
                          <a:ext uri="{FF2B5EF4-FFF2-40B4-BE49-F238E27FC236}">
                            <a16:creationId xmlns:a16="http://schemas.microsoft.com/office/drawing/2014/main" id="{50C7BFA8-C399-47DA-A8BD-BFBDDC4C27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915" y="2463312"/>
                        <a:ext cx="143607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2" name="Group 1028">
            <a:extLst>
              <a:ext uri="{FF2B5EF4-FFF2-40B4-BE49-F238E27FC236}">
                <a16:creationId xmlns:a16="http://schemas.microsoft.com/office/drawing/2014/main" id="{14BCEA4D-2FE6-4C3D-B21D-D669E1E2CAA9}"/>
              </a:ext>
            </a:extLst>
          </p:cNvPr>
          <p:cNvGrpSpPr>
            <a:grpSpLocks/>
          </p:cNvGrpSpPr>
          <p:nvPr/>
        </p:nvGrpSpPr>
        <p:grpSpPr bwMode="auto">
          <a:xfrm>
            <a:off x="1213339" y="2312377"/>
            <a:ext cx="848458" cy="874835"/>
            <a:chOff x="573" y="3775"/>
            <a:chExt cx="401" cy="503"/>
          </a:xfrm>
        </p:grpSpPr>
        <p:sp>
          <p:nvSpPr>
            <p:cNvPr id="53253" name="Rectangle 1029">
              <a:extLst>
                <a:ext uri="{FF2B5EF4-FFF2-40B4-BE49-F238E27FC236}">
                  <a16:creationId xmlns:a16="http://schemas.microsoft.com/office/drawing/2014/main" id="{ECFF1788-2C08-4026-96FE-5DCFE7862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3775"/>
              <a:ext cx="401" cy="3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4" name="Oval 1030">
              <a:extLst>
                <a:ext uri="{FF2B5EF4-FFF2-40B4-BE49-F238E27FC236}">
                  <a16:creationId xmlns:a16="http://schemas.microsoft.com/office/drawing/2014/main" id="{B882748E-1E99-4720-9079-EE09747F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4153"/>
              <a:ext cx="80" cy="1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5" name="Oval 1031">
              <a:extLst>
                <a:ext uri="{FF2B5EF4-FFF2-40B4-BE49-F238E27FC236}">
                  <a16:creationId xmlns:a16="http://schemas.microsoft.com/office/drawing/2014/main" id="{A7BE801F-71DC-49F7-856D-5FA86E311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4153"/>
              <a:ext cx="83" cy="1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3256" name="Group 1032">
            <a:extLst>
              <a:ext uri="{FF2B5EF4-FFF2-40B4-BE49-F238E27FC236}">
                <a16:creationId xmlns:a16="http://schemas.microsoft.com/office/drawing/2014/main" id="{E65DFD04-04A8-4557-AA32-2B1F01BB0EE7}"/>
              </a:ext>
            </a:extLst>
          </p:cNvPr>
          <p:cNvGrpSpPr>
            <a:grpSpLocks/>
          </p:cNvGrpSpPr>
          <p:nvPr/>
        </p:nvGrpSpPr>
        <p:grpSpPr bwMode="auto">
          <a:xfrm>
            <a:off x="3530112" y="2312377"/>
            <a:ext cx="851388" cy="874835"/>
            <a:chOff x="1668" y="3775"/>
            <a:chExt cx="402" cy="503"/>
          </a:xfrm>
        </p:grpSpPr>
        <p:sp>
          <p:nvSpPr>
            <p:cNvPr id="53257" name="Rectangle 1033">
              <a:extLst>
                <a:ext uri="{FF2B5EF4-FFF2-40B4-BE49-F238E27FC236}">
                  <a16:creationId xmlns:a16="http://schemas.microsoft.com/office/drawing/2014/main" id="{908E66AF-DAF7-4CF5-B14B-30DC5BB3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3775"/>
              <a:ext cx="402" cy="3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8" name="Oval 1034">
              <a:extLst>
                <a:ext uri="{FF2B5EF4-FFF2-40B4-BE49-F238E27FC236}">
                  <a16:creationId xmlns:a16="http://schemas.microsoft.com/office/drawing/2014/main" id="{0C23FE3F-67E9-4F28-A529-76917F01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4153"/>
              <a:ext cx="82" cy="1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9" name="Oval 1035">
              <a:extLst>
                <a:ext uri="{FF2B5EF4-FFF2-40B4-BE49-F238E27FC236}">
                  <a16:creationId xmlns:a16="http://schemas.microsoft.com/office/drawing/2014/main" id="{2EAB77CA-7F0D-48AA-8BD7-09CCDFF1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4153"/>
              <a:ext cx="79" cy="1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3260" name="Line 1036">
            <a:extLst>
              <a:ext uri="{FF2B5EF4-FFF2-40B4-BE49-F238E27FC236}">
                <a16:creationId xmlns:a16="http://schemas.microsoft.com/office/drawing/2014/main" id="{A452C04A-E07A-4840-96BB-806C5B84A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097" y="3200400"/>
            <a:ext cx="4223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61" name="Line 1037">
            <a:extLst>
              <a:ext uri="{FF2B5EF4-FFF2-40B4-BE49-F238E27FC236}">
                <a16:creationId xmlns:a16="http://schemas.microsoft.com/office/drawing/2014/main" id="{C7FCED4A-1C25-4733-AFC7-1B7CAE9D4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097" y="1648559"/>
            <a:ext cx="0" cy="18771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62" name="Rectangle 1038">
            <a:extLst>
              <a:ext uri="{FF2B5EF4-FFF2-40B4-BE49-F238E27FC236}">
                <a16:creationId xmlns:a16="http://schemas.microsoft.com/office/drawing/2014/main" id="{8EC5C488-066F-4A31-B4EF-065318C2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84" y="2499947"/>
            <a:ext cx="50346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m</a:t>
            </a:r>
            <a:r>
              <a:rPr lang="it-IT" altLang="en-US" sz="1846" baseline="-25000"/>
              <a:t>1</a:t>
            </a:r>
          </a:p>
        </p:txBody>
      </p:sp>
      <p:sp>
        <p:nvSpPr>
          <p:cNvPr id="53263" name="Rectangle 1039">
            <a:extLst>
              <a:ext uri="{FF2B5EF4-FFF2-40B4-BE49-F238E27FC236}">
                <a16:creationId xmlns:a16="http://schemas.microsoft.com/office/drawing/2014/main" id="{7F39CC5E-AE88-4952-979C-01B38F47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499947"/>
            <a:ext cx="50346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m</a:t>
            </a:r>
            <a:r>
              <a:rPr lang="it-IT" altLang="en-US" sz="1846" baseline="-25000"/>
              <a:t>2</a:t>
            </a:r>
          </a:p>
        </p:txBody>
      </p:sp>
      <p:sp>
        <p:nvSpPr>
          <p:cNvPr id="53264" name="Line 1040">
            <a:extLst>
              <a:ext uri="{FF2B5EF4-FFF2-40B4-BE49-F238E27FC236}">
                <a16:creationId xmlns:a16="http://schemas.microsoft.com/office/drawing/2014/main" id="{DD8C4122-342D-4E4A-9318-EB12E6B60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435" y="2625969"/>
            <a:ext cx="47331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65" name="Rectangle 1041">
            <a:extLst>
              <a:ext uri="{FF2B5EF4-FFF2-40B4-BE49-F238E27FC236}">
                <a16:creationId xmlns:a16="http://schemas.microsoft.com/office/drawing/2014/main" id="{798EBCFC-243E-49CD-8B1A-634A122AB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04" y="2266951"/>
            <a:ext cx="255000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f</a:t>
            </a:r>
          </a:p>
        </p:txBody>
      </p:sp>
      <p:sp>
        <p:nvSpPr>
          <p:cNvPr id="53266" name="Line 1042">
            <a:extLst>
              <a:ext uri="{FF2B5EF4-FFF2-40B4-BE49-F238E27FC236}">
                <a16:creationId xmlns:a16="http://schemas.microsoft.com/office/drawing/2014/main" id="{9AD6BF69-F424-4FE1-8B3D-B0C2CDEC6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985" y="2057400"/>
            <a:ext cx="131591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67" name="Line 1043">
            <a:extLst>
              <a:ext uri="{FF2B5EF4-FFF2-40B4-BE49-F238E27FC236}">
                <a16:creationId xmlns:a16="http://schemas.microsoft.com/office/drawing/2014/main" id="{A84A0400-2446-4AB3-ABCC-5FBC49D3E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866" y="2057400"/>
            <a:ext cx="12235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68" name="Rectangle 1044">
            <a:extLst>
              <a:ext uri="{FF2B5EF4-FFF2-40B4-BE49-F238E27FC236}">
                <a16:creationId xmlns:a16="http://schemas.microsoft.com/office/drawing/2014/main" id="{132411DC-0560-4975-8762-EA87F729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43" y="1600200"/>
            <a:ext cx="1396338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0          x</a:t>
            </a:r>
            <a:r>
              <a:rPr lang="it-IT" altLang="en-US" sz="1846" baseline="-25000"/>
              <a:t>1</a:t>
            </a:r>
          </a:p>
        </p:txBody>
      </p:sp>
      <p:sp>
        <p:nvSpPr>
          <p:cNvPr id="53269" name="Rectangle 1045">
            <a:extLst>
              <a:ext uri="{FF2B5EF4-FFF2-40B4-BE49-F238E27FC236}">
                <a16:creationId xmlns:a16="http://schemas.microsoft.com/office/drawing/2014/main" id="{C1F26BA5-74FE-435D-8732-8A2920BC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12" y="1600200"/>
            <a:ext cx="1396338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0          x</a:t>
            </a:r>
            <a:r>
              <a:rPr lang="it-IT" altLang="en-US" sz="1846" baseline="-25000"/>
              <a:t>2</a:t>
            </a:r>
          </a:p>
        </p:txBody>
      </p:sp>
      <p:sp>
        <p:nvSpPr>
          <p:cNvPr id="53270" name="Rectangle 1046">
            <a:extLst>
              <a:ext uri="{FF2B5EF4-FFF2-40B4-BE49-F238E27FC236}">
                <a16:creationId xmlns:a16="http://schemas.microsoft.com/office/drawing/2014/main" id="{F9ACB295-AB4E-4C47-87A3-8D5BE421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385" y="2089639"/>
            <a:ext cx="335150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K</a:t>
            </a:r>
          </a:p>
        </p:txBody>
      </p:sp>
      <p:sp>
        <p:nvSpPr>
          <p:cNvPr id="53271" name="Line 1047">
            <a:extLst>
              <a:ext uri="{FF2B5EF4-FFF2-40B4-BE49-F238E27FC236}">
                <a16:creationId xmlns:a16="http://schemas.microsoft.com/office/drawing/2014/main" id="{60EF1000-FF76-40C0-9786-61C8F6AA0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7405" y="2872154"/>
            <a:ext cx="47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72" name="Line 1048">
            <a:extLst>
              <a:ext uri="{FF2B5EF4-FFF2-40B4-BE49-F238E27FC236}">
                <a16:creationId xmlns:a16="http://schemas.microsoft.com/office/drawing/2014/main" id="{6760D12C-F121-4D4D-A43D-6E351C316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5754" y="3200400"/>
            <a:ext cx="203689" cy="7326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73" name="Line 1049">
            <a:extLst>
              <a:ext uri="{FF2B5EF4-FFF2-40B4-BE49-F238E27FC236}">
                <a16:creationId xmlns:a16="http://schemas.microsoft.com/office/drawing/2014/main" id="{B507F88D-7C35-4B14-B3FD-90876B16F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397" y="3200400"/>
            <a:ext cx="339969" cy="65209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74" name="Arc 1050">
            <a:extLst>
              <a:ext uri="{FF2B5EF4-FFF2-40B4-BE49-F238E27FC236}">
                <a16:creationId xmlns:a16="http://schemas.microsoft.com/office/drawing/2014/main" id="{CF7306BE-C64F-46E2-B7A8-343A6856DE21}"/>
              </a:ext>
            </a:extLst>
          </p:cNvPr>
          <p:cNvSpPr>
            <a:spLocks/>
          </p:cNvSpPr>
          <p:nvPr/>
        </p:nvSpPr>
        <p:spPr bwMode="auto">
          <a:xfrm>
            <a:off x="2970335" y="2873620"/>
            <a:ext cx="205154" cy="1041888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4204 w 21600"/>
              <a:gd name="T1" fmla="*/ 34403 h 34403"/>
              <a:gd name="T2" fmla="*/ 21376 w 21600"/>
              <a:gd name="T3" fmla="*/ 0 h 34403"/>
              <a:gd name="T4" fmla="*/ 21600 w 21600"/>
              <a:gd name="T5" fmla="*/ 21599 h 34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403" fill="none" extrusionOk="0">
                <a:moveTo>
                  <a:pt x="4204" y="34402"/>
                </a:moveTo>
                <a:cubicBezTo>
                  <a:pt x="1473" y="30692"/>
                  <a:pt x="0" y="26206"/>
                  <a:pt x="0" y="21599"/>
                </a:cubicBezTo>
                <a:cubicBezTo>
                  <a:pt x="0" y="9757"/>
                  <a:pt x="9534" y="122"/>
                  <a:pt x="21376" y="0"/>
                </a:cubicBezTo>
              </a:path>
              <a:path w="21600" h="34403" stroke="0" extrusionOk="0">
                <a:moveTo>
                  <a:pt x="4204" y="34402"/>
                </a:moveTo>
                <a:cubicBezTo>
                  <a:pt x="1473" y="30692"/>
                  <a:pt x="0" y="26206"/>
                  <a:pt x="0" y="21599"/>
                </a:cubicBezTo>
                <a:cubicBezTo>
                  <a:pt x="0" y="9757"/>
                  <a:pt x="9534" y="122"/>
                  <a:pt x="21376" y="0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75" name="Rectangle 1051">
            <a:extLst>
              <a:ext uri="{FF2B5EF4-FFF2-40B4-BE49-F238E27FC236}">
                <a16:creationId xmlns:a16="http://schemas.microsoft.com/office/drawing/2014/main" id="{204D4BE6-52C5-4462-83A2-C99580FDC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692" y="3887666"/>
            <a:ext cx="45537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D</a:t>
            </a:r>
            <a:r>
              <a:rPr lang="it-IT" altLang="en-US" sz="1846" baseline="-25000"/>
              <a:t>1</a:t>
            </a:r>
          </a:p>
        </p:txBody>
      </p:sp>
      <p:sp>
        <p:nvSpPr>
          <p:cNvPr id="53276" name="Rectangle 1052">
            <a:extLst>
              <a:ext uri="{FF2B5EF4-FFF2-40B4-BE49-F238E27FC236}">
                <a16:creationId xmlns:a16="http://schemas.microsoft.com/office/drawing/2014/main" id="{620947CE-848A-436A-A8C8-9A438EE2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966" y="3887666"/>
            <a:ext cx="45537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D</a:t>
            </a:r>
            <a:r>
              <a:rPr lang="it-IT" altLang="en-US" sz="1846" baseline="-25000"/>
              <a:t>2</a:t>
            </a:r>
          </a:p>
        </p:txBody>
      </p:sp>
      <p:sp>
        <p:nvSpPr>
          <p:cNvPr id="53277" name="Rectangle 1053">
            <a:extLst>
              <a:ext uri="{FF2B5EF4-FFF2-40B4-BE49-F238E27FC236}">
                <a16:creationId xmlns:a16="http://schemas.microsoft.com/office/drawing/2014/main" id="{D5003878-C6FA-4C12-8F62-5B5A980F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385" y="3969728"/>
            <a:ext cx="1409803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/>
              <a:t>f=K(x</a:t>
            </a:r>
            <a:r>
              <a:rPr lang="it-IT" altLang="en-US" sz="1846" baseline="-25000"/>
              <a:t>2</a:t>
            </a:r>
            <a:r>
              <a:rPr lang="it-IT" altLang="en-US" sz="1846"/>
              <a:t>-x</a:t>
            </a:r>
            <a:r>
              <a:rPr lang="it-IT" altLang="en-US" sz="1846" baseline="-25000"/>
              <a:t>1</a:t>
            </a:r>
            <a:r>
              <a:rPr lang="it-IT" altLang="en-US" sz="1846"/>
              <a:t>)</a:t>
            </a:r>
          </a:p>
        </p:txBody>
      </p:sp>
      <p:sp>
        <p:nvSpPr>
          <p:cNvPr id="53278" name="Rectangle 1054">
            <a:extLst>
              <a:ext uri="{FF2B5EF4-FFF2-40B4-BE49-F238E27FC236}">
                <a16:creationId xmlns:a16="http://schemas.microsoft.com/office/drawing/2014/main" id="{ECD83454-8179-4BB8-8E4F-4EBA8E13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866" y="1642696"/>
            <a:ext cx="2446306" cy="93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FF0033"/>
                </a:solidFill>
              </a:rPr>
              <a:t>Scelti in modo che</a:t>
            </a:r>
          </a:p>
          <a:p>
            <a:pPr algn="l"/>
            <a:r>
              <a:rPr lang="it-IT" altLang="en-US" sz="1846">
                <a:solidFill>
                  <a:srgbClr val="FF0033"/>
                </a:solidFill>
              </a:rPr>
              <a:t>quando </a:t>
            </a:r>
            <a:r>
              <a:rPr lang="it-IT" altLang="en-US" sz="1846">
                <a:solidFill>
                  <a:schemeClr val="accent1"/>
                </a:solidFill>
              </a:rPr>
              <a:t>x</a:t>
            </a:r>
            <a:r>
              <a:rPr lang="it-IT" altLang="en-US" sz="1846" baseline="-25000">
                <a:solidFill>
                  <a:schemeClr val="accent1"/>
                </a:solidFill>
              </a:rPr>
              <a:t>1</a:t>
            </a:r>
            <a:r>
              <a:rPr lang="it-IT" altLang="en-US" sz="1846">
                <a:solidFill>
                  <a:schemeClr val="accent1"/>
                </a:solidFill>
              </a:rPr>
              <a:t>=x</a:t>
            </a:r>
            <a:r>
              <a:rPr lang="it-IT" altLang="en-US" sz="1846" baseline="-25000">
                <a:solidFill>
                  <a:schemeClr val="accent1"/>
                </a:solidFill>
              </a:rPr>
              <a:t>2</a:t>
            </a:r>
            <a:r>
              <a:rPr lang="it-IT" altLang="en-US" sz="1846">
                <a:solidFill>
                  <a:srgbClr val="FF0033"/>
                </a:solidFill>
              </a:rPr>
              <a:t>=0 la</a:t>
            </a:r>
          </a:p>
          <a:p>
            <a:pPr algn="l"/>
            <a:r>
              <a:rPr lang="it-IT" altLang="en-US" sz="1846">
                <a:solidFill>
                  <a:srgbClr val="FF0033"/>
                </a:solidFill>
              </a:rPr>
              <a:t>molla sia a riposo</a:t>
            </a:r>
          </a:p>
        </p:txBody>
      </p:sp>
      <p:sp>
        <p:nvSpPr>
          <p:cNvPr id="53281" name="Line 1057">
            <a:extLst>
              <a:ext uri="{FF2B5EF4-FFF2-40B4-BE49-F238E27FC236}">
                <a16:creationId xmlns:a16="http://schemas.microsoft.com/office/drawing/2014/main" id="{9044700C-DDE7-412E-805A-C7122F74EB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2946" y="5042389"/>
            <a:ext cx="118697" cy="728296"/>
          </a:xfrm>
          <a:prstGeom prst="line">
            <a:avLst/>
          </a:prstGeom>
          <a:noFill/>
          <a:ln w="12700">
            <a:solidFill>
              <a:srgbClr val="9BDE5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3286" name="Object 1062" descr="Diagonali larghe verso l'alto">
            <a:extLst>
              <a:ext uri="{FF2B5EF4-FFF2-40B4-BE49-F238E27FC236}">
                <a16:creationId xmlns:a16="http://schemas.microsoft.com/office/drawing/2014/main" id="{52530ABA-104A-484E-BDF5-20A60BF1F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027" y="4554415"/>
          <a:ext cx="4254011" cy="166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3" name="Equation" r:id="rId5" imgW="1815840" imgH="711000" progId="Equation.DSMT4">
                  <p:embed/>
                </p:oleObj>
              </mc:Choice>
              <mc:Fallback>
                <p:oleObj name="Equation" r:id="rId5" imgW="1815840" imgH="711000" progId="Equation.DSMT4">
                  <p:embed/>
                  <p:pic>
                    <p:nvPicPr>
                      <p:cNvPr id="53286" name="Object 1062" descr="Diagonali larghe verso l'alto">
                        <a:extLst>
                          <a:ext uri="{FF2B5EF4-FFF2-40B4-BE49-F238E27FC236}">
                            <a16:creationId xmlns:a16="http://schemas.microsoft.com/office/drawing/2014/main" id="{52530ABA-104A-484E-BDF5-20A60BF1F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027" y="4554415"/>
                        <a:ext cx="4254011" cy="1666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wdUpDiag">
                              <a:fgClr>
                                <a:schemeClr val="tx2"/>
                              </a:fgClr>
                              <a:bgClr>
                                <a:schemeClr val="bg1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BD23B00-4ED1-4653-B26B-B766AC32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6330" y="357554"/>
            <a:ext cx="4940455" cy="514180"/>
          </a:xfrm>
          <a:noFill/>
          <a:ln/>
        </p:spPr>
        <p:txBody>
          <a:bodyPr wrap="none"/>
          <a:lstStyle/>
          <a:p>
            <a:r>
              <a:rPr lang="it-IT" altLang="en-US"/>
              <a:t>Passi per modellare un </a:t>
            </a:r>
            <a:r>
              <a:rPr lang="it-IT" altLang="en-US">
                <a:latin typeface="Symbol" panose="05050102010706020507" pitchFamily="18" charset="2"/>
              </a:rPr>
              <a:t></a:t>
            </a:r>
            <a:endParaRPr lang="it-IT" altLang="en-US" sz="1846">
              <a:latin typeface="Symbol" panose="05050102010706020507" pitchFamily="18" charset="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FC0316F-55A2-47E2-A7D2-77CE9FF2CA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3593" y="886787"/>
            <a:ext cx="8706582" cy="27974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3527" tIns="41031" rIns="83527" bIns="41031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SzTx/>
              <a:tabLst>
                <a:tab pos="2110207" algn="l"/>
              </a:tabLst>
            </a:pPr>
            <a:r>
              <a:rPr lang="it-IT" altLang="en-US" sz="2000" dirty="0">
                <a:solidFill>
                  <a:schemeClr val="accent1"/>
                </a:solidFill>
                <a:latin typeface="Futura Lt BT" pitchFamily="34" charset="0"/>
              </a:rPr>
              <a:t>Diagramma schematico</a:t>
            </a:r>
            <a:r>
              <a:rPr lang="it-IT" altLang="en-US" sz="2000" dirty="0">
                <a:latin typeface="Futura Lt BT" pitchFamily="34" charset="0"/>
              </a:rPr>
              <a:t> del sistema e definizione delle variabili</a:t>
            </a:r>
          </a:p>
          <a:p>
            <a:pPr>
              <a:lnSpc>
                <a:spcPct val="130000"/>
              </a:lnSpc>
              <a:spcBef>
                <a:spcPct val="0"/>
              </a:spcBef>
              <a:buSzTx/>
              <a:tabLst>
                <a:tab pos="2110207" algn="l"/>
              </a:tabLst>
            </a:pPr>
            <a:r>
              <a:rPr lang="it-IT" altLang="en-US" sz="2000" dirty="0">
                <a:latin typeface="Futura Lt BT" pitchFamily="34" charset="0"/>
              </a:rPr>
              <a:t>Derivazione delle </a:t>
            </a:r>
            <a:r>
              <a:rPr lang="it-IT" altLang="en-US" sz="2000" dirty="0">
                <a:solidFill>
                  <a:schemeClr val="accent1"/>
                </a:solidFill>
                <a:latin typeface="Futura Lt BT" pitchFamily="34" charset="0"/>
              </a:rPr>
              <a:t>equazioni matematiche</a:t>
            </a:r>
            <a:r>
              <a:rPr lang="it-IT" altLang="en-US" sz="2000" dirty="0">
                <a:latin typeface="Futura Lt BT" pitchFamily="34" charset="0"/>
              </a:rPr>
              <a:t> dei componenti elementari (blocchi).</a:t>
            </a:r>
          </a:p>
          <a:p>
            <a:pPr>
              <a:lnSpc>
                <a:spcPct val="130000"/>
              </a:lnSpc>
              <a:spcBef>
                <a:spcPct val="0"/>
              </a:spcBef>
              <a:buSzTx/>
              <a:tabLst>
                <a:tab pos="2110207" algn="l"/>
              </a:tabLst>
            </a:pPr>
            <a:r>
              <a:rPr lang="it-IT" altLang="en-US" sz="2000" dirty="0">
                <a:solidFill>
                  <a:schemeClr val="accent1"/>
                </a:solidFill>
                <a:latin typeface="Futura Lt BT" pitchFamily="34" charset="0"/>
              </a:rPr>
              <a:t>Interconnessione</a:t>
            </a:r>
            <a:r>
              <a:rPr lang="it-IT" altLang="en-US" sz="2000" dirty="0">
                <a:latin typeface="Futura Lt BT" pitchFamily="34" charset="0"/>
              </a:rPr>
              <a:t> dei modelli elementari</a:t>
            </a: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tabLst>
                <a:tab pos="2110207" algn="l"/>
              </a:tabLst>
            </a:pPr>
            <a:r>
              <a:rPr lang="it-IT" altLang="en-US" sz="2000" dirty="0">
                <a:solidFill>
                  <a:schemeClr val="tx2"/>
                </a:solidFill>
                <a:latin typeface="Futura Lt BT" pitchFamily="34" charset="0"/>
              </a:rPr>
              <a:t>Validazione</a:t>
            </a:r>
            <a:r>
              <a:rPr lang="it-IT" altLang="en-US" sz="2000" dirty="0">
                <a:latin typeface="Futura Lt BT" pitchFamily="34" charset="0"/>
              </a:rPr>
              <a:t> sperimentale (confronto tra simulazioni e esperimenti)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12B68BA-639E-4EAC-A83C-80738DEB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096" y="3477995"/>
            <a:ext cx="4359520" cy="1446314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>
            <a:spAutoFit/>
          </a:bodyPr>
          <a:lstStyle>
            <a:lvl1pPr algn="l" defTabSz="152400"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l"/>
              </a:tabLs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r>
              <a:rPr lang="it-IT" altLang="en-US" sz="2215"/>
              <a:t>eq. di equilibrio</a:t>
            </a:r>
          </a:p>
          <a:p>
            <a:r>
              <a:rPr lang="it-IT" altLang="en-US" sz="2215"/>
              <a:t>Kirchoff: 	</a:t>
            </a:r>
            <a:r>
              <a:rPr lang="it-IT" altLang="en-US" sz="2215">
                <a:latin typeface="Symbol" panose="05050102010706020507" pitchFamily="18" charset="2"/>
              </a:rPr>
              <a:t></a:t>
            </a:r>
            <a:r>
              <a:rPr lang="it-IT" altLang="en-US" sz="2215"/>
              <a:t> elettrici	</a:t>
            </a:r>
          </a:p>
          <a:p>
            <a:r>
              <a:rPr lang="it-IT" altLang="en-US" sz="2215"/>
              <a:t>Lagrange: 	</a:t>
            </a:r>
            <a:r>
              <a:rPr lang="it-IT" altLang="en-US" sz="2215">
                <a:latin typeface="Symbol" panose="05050102010706020507" pitchFamily="18" charset="2"/>
              </a:rPr>
              <a:t></a:t>
            </a:r>
            <a:r>
              <a:rPr lang="it-IT" altLang="en-US" sz="2215"/>
              <a:t> meccanici</a:t>
            </a:r>
          </a:p>
          <a:p>
            <a:r>
              <a:rPr lang="it-IT" altLang="en-US" sz="2215"/>
              <a:t>Bernoulli:</a:t>
            </a:r>
            <a:r>
              <a:rPr lang="it-IT" altLang="en-US" sz="2215">
                <a:latin typeface="Symbol" panose="05050102010706020507" pitchFamily="18" charset="2"/>
              </a:rPr>
              <a:t>	</a:t>
            </a:r>
            <a:r>
              <a:rPr lang="it-IT" altLang="en-US" sz="2215"/>
              <a:t> idraulici</a:t>
            </a:r>
            <a:r>
              <a:rPr lang="it-IT" altLang="en-US" sz="2215">
                <a:latin typeface="Symbol" panose="05050102010706020507" pitchFamily="18" charset="2"/>
              </a:rPr>
              <a:t></a:t>
            </a:r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6A8911DB-DBCC-4AA4-8060-8947BB1FF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92" y="5186729"/>
            <a:ext cx="883040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F849F556-6761-4B13-BEB8-83749AF2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5" y="5670792"/>
            <a:ext cx="3352001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 algn="r"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 dirty="0">
                <a:solidFill>
                  <a:schemeClr val="tx2"/>
                </a:solidFill>
              </a:rPr>
              <a:t>ALTERNATIVAMENTE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116C55E2-F1E3-4DA9-8D8F-46EECC9F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077" y="5353783"/>
            <a:ext cx="5134708" cy="103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 marL="342900" indent="-342900">
              <a:lnSpc>
                <a:spcPct val="93000"/>
              </a:lnSpc>
              <a:spcBef>
                <a:spcPct val="46000"/>
              </a:spcBef>
              <a:buFont typeface="Arial" panose="020B0604020202020204" pitchFamily="34" charset="0"/>
              <a:buChar char="•"/>
            </a:pPr>
            <a:r>
              <a:rPr lang="it-IT" altLang="en-US" sz="2215" dirty="0"/>
              <a:t>Identificazione del modello dalle </a:t>
            </a:r>
            <a:r>
              <a:rPr lang="it-IT" altLang="en-US" sz="2215" dirty="0">
                <a:solidFill>
                  <a:schemeClr val="accent1"/>
                </a:solidFill>
              </a:rPr>
              <a:t>misure</a:t>
            </a:r>
            <a:endParaRPr lang="it-IT" altLang="en-US" sz="2215" dirty="0"/>
          </a:p>
          <a:p>
            <a:pPr marL="342900" indent="-342900">
              <a:lnSpc>
                <a:spcPct val="93000"/>
              </a:lnSpc>
              <a:buFont typeface="Arial" panose="020B0604020202020204" pitchFamily="34" charset="0"/>
              <a:buChar char="•"/>
            </a:pPr>
            <a:r>
              <a:rPr lang="it-IT" altLang="en-US" sz="2215" dirty="0"/>
              <a:t>Stima del legame ingresso-uscita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0455B75-D41C-4707-B1A8-19D5B30A1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08565" y="334108"/>
            <a:ext cx="2925481" cy="514180"/>
          </a:xfrm>
          <a:noFill/>
          <a:ln/>
        </p:spPr>
        <p:txBody>
          <a:bodyPr wrap="none"/>
          <a:lstStyle/>
          <a:p>
            <a:r>
              <a:rPr lang="it-IT" altLang="en-US" b="0"/>
              <a:t>Un </a:t>
            </a:r>
            <a:r>
              <a:rPr lang="it-IT" altLang="en-US" b="0">
                <a:latin typeface="Symbol" panose="05050102010706020507" pitchFamily="18" charset="2"/>
              </a:rPr>
              <a:t></a:t>
            </a:r>
            <a:r>
              <a:rPr lang="it-IT" altLang="en-US" b="0"/>
              <a:t> elettrico</a:t>
            </a: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092C17ED-F0CF-4FF6-AEA4-D5E76E39D40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9" y="2936631"/>
            <a:ext cx="3086100" cy="72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id="{60C2AB8A-2C7C-47F5-B8C8-5461DB61E15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9" y="2162908"/>
            <a:ext cx="3566746" cy="65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>
            <a:extLst>
              <a:ext uri="{FF2B5EF4-FFF2-40B4-BE49-F238E27FC236}">
                <a16:creationId xmlns:a16="http://schemas.microsoft.com/office/drawing/2014/main" id="{29741C2E-48A1-4386-9405-5E5F1397872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9" y="3780693"/>
            <a:ext cx="1204546" cy="31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6" name="Picture 6">
            <a:extLst>
              <a:ext uri="{FF2B5EF4-FFF2-40B4-BE49-F238E27FC236}">
                <a16:creationId xmlns:a16="http://schemas.microsoft.com/office/drawing/2014/main" id="{B1AE50F0-75D5-4425-8543-C2D9254BB11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967154"/>
            <a:ext cx="1266092" cy="984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</p:pic>
      <p:sp>
        <p:nvSpPr>
          <p:cNvPr id="35847" name="Rectangle 7">
            <a:extLst>
              <a:ext uri="{FF2B5EF4-FFF2-40B4-BE49-F238E27FC236}">
                <a16:creationId xmlns:a16="http://schemas.microsoft.com/office/drawing/2014/main" id="{CB12AE07-89D7-46F6-9A47-C86606FE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639" y="3968262"/>
            <a:ext cx="1465515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/>
              <a:t>Oppure...</a:t>
            </a:r>
          </a:p>
        </p:txBody>
      </p:sp>
      <p:pic>
        <p:nvPicPr>
          <p:cNvPr id="35848" name="Picture 8">
            <a:extLst>
              <a:ext uri="{FF2B5EF4-FFF2-40B4-BE49-F238E27FC236}">
                <a16:creationId xmlns:a16="http://schemas.microsoft.com/office/drawing/2014/main" id="{5499EA3D-708D-4E5D-B8E6-FEF0FBF2746F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9" y="4695092"/>
            <a:ext cx="32575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9" name="Picture 9">
            <a:extLst>
              <a:ext uri="{FF2B5EF4-FFF2-40B4-BE49-F238E27FC236}">
                <a16:creationId xmlns:a16="http://schemas.microsoft.com/office/drawing/2014/main" id="{DE0EF7E8-88BE-4C77-91DD-8A086BD6C3F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1" y="5820508"/>
            <a:ext cx="1208943" cy="31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50" name="Rectangle 10">
            <a:extLst>
              <a:ext uri="{FF2B5EF4-FFF2-40B4-BE49-F238E27FC236}">
                <a16:creationId xmlns:a16="http://schemas.microsoft.com/office/drawing/2014/main" id="{95793321-E9AE-49D4-A494-21E5AF25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239" y="2993781"/>
            <a:ext cx="1564901" cy="87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chemeClr val="accent1"/>
                </a:solidFill>
              </a:rPr>
              <a:t>Un eq. del</a:t>
            </a:r>
          </a:p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chemeClr val="accent1"/>
                </a:solidFill>
              </a:rPr>
              <a:t>2° ordine</a:t>
            </a:r>
          </a:p>
        </p:txBody>
      </p:sp>
      <p:sp>
        <p:nvSpPr>
          <p:cNvPr id="35851" name="AutoShape 11">
            <a:extLst>
              <a:ext uri="{FF2B5EF4-FFF2-40B4-BE49-F238E27FC236}">
                <a16:creationId xmlns:a16="http://schemas.microsoft.com/office/drawing/2014/main" id="{6FF86DEB-15FA-4306-BF5D-F01B30CE4F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01105" y="3190143"/>
            <a:ext cx="490903" cy="234462"/>
          </a:xfrm>
          <a:prstGeom prst="rightArrow">
            <a:avLst>
              <a:gd name="adj1" fmla="val 50000"/>
              <a:gd name="adj2" fmla="val 104697"/>
            </a:avLst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BAA119D1-649D-4C6B-B8D6-61A66C92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1" y="4746381"/>
            <a:ext cx="1763674" cy="87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chemeClr val="accent1"/>
                </a:solidFill>
              </a:rPr>
              <a:t>Due eq. del</a:t>
            </a:r>
          </a:p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chemeClr val="accent1"/>
                </a:solidFill>
              </a:rPr>
              <a:t>1° ordine</a:t>
            </a:r>
          </a:p>
        </p:txBody>
      </p:sp>
      <p:sp>
        <p:nvSpPr>
          <p:cNvPr id="35853" name="AutoShape 13">
            <a:extLst>
              <a:ext uri="{FF2B5EF4-FFF2-40B4-BE49-F238E27FC236}">
                <a16:creationId xmlns:a16="http://schemas.microsoft.com/office/drawing/2014/main" id="{081B2926-06C5-4114-908F-A069BA9B6B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01105" y="4942743"/>
            <a:ext cx="490903" cy="235926"/>
          </a:xfrm>
          <a:prstGeom prst="rightArrow">
            <a:avLst>
              <a:gd name="adj1" fmla="val 50000"/>
              <a:gd name="adj2" fmla="val 104047"/>
            </a:avLst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3CCE67EB-1441-43EE-A779-841881A65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243" y="1531327"/>
            <a:ext cx="2051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81661BC1-C782-4681-9CC3-C538BCB7D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754" y="1742343"/>
            <a:ext cx="327383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0911E8C5-461E-43B9-8A57-EA8D0755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035" y="967154"/>
            <a:ext cx="293720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66E55ED5-8332-48E4-8275-63AD3904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612" y="967154"/>
            <a:ext cx="389900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D025AF41-E150-43B7-9BA0-FA032667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1" y="1787769"/>
            <a:ext cx="333795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24EE983F-A806-44F0-AC6E-31D512F8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905" y="1185497"/>
            <a:ext cx="236012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35860" name="Arc 20">
            <a:extLst>
              <a:ext uri="{FF2B5EF4-FFF2-40B4-BE49-F238E27FC236}">
                <a16:creationId xmlns:a16="http://schemas.microsoft.com/office/drawing/2014/main" id="{BD255784-FBFA-4241-9956-8F3056BBE4DA}"/>
              </a:ext>
            </a:extLst>
          </p:cNvPr>
          <p:cNvSpPr>
            <a:spLocks/>
          </p:cNvSpPr>
          <p:nvPr/>
        </p:nvSpPr>
        <p:spPr bwMode="auto">
          <a:xfrm>
            <a:off x="6604489" y="1551843"/>
            <a:ext cx="38100" cy="1436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1" name="Arc 21">
            <a:extLst>
              <a:ext uri="{FF2B5EF4-FFF2-40B4-BE49-F238E27FC236}">
                <a16:creationId xmlns:a16="http://schemas.microsoft.com/office/drawing/2014/main" id="{E6354565-FB6B-49F6-8E0B-1FCE19AE1940}"/>
              </a:ext>
            </a:extLst>
          </p:cNvPr>
          <p:cNvSpPr>
            <a:spLocks/>
          </p:cNvSpPr>
          <p:nvPr/>
        </p:nvSpPr>
        <p:spPr bwMode="auto">
          <a:xfrm>
            <a:off x="6576647" y="1551843"/>
            <a:ext cx="38100" cy="14360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2" name="Arc 22">
            <a:extLst>
              <a:ext uri="{FF2B5EF4-FFF2-40B4-BE49-F238E27FC236}">
                <a16:creationId xmlns:a16="http://schemas.microsoft.com/office/drawing/2014/main" id="{7DCD5D91-C475-4CDB-B8E4-9D2745092EF0}"/>
              </a:ext>
            </a:extLst>
          </p:cNvPr>
          <p:cNvSpPr>
            <a:spLocks/>
          </p:cNvSpPr>
          <p:nvPr/>
        </p:nvSpPr>
        <p:spPr bwMode="auto">
          <a:xfrm>
            <a:off x="6538547" y="1370135"/>
            <a:ext cx="104043" cy="181708"/>
          </a:xfrm>
          <a:custGeom>
            <a:avLst/>
            <a:gdLst>
              <a:gd name="G0" fmla="+- 284 0 0"/>
              <a:gd name="G1" fmla="+- 21600 0 0"/>
              <a:gd name="G2" fmla="+- 21600 0 0"/>
              <a:gd name="T0" fmla="*/ 0 w 21884"/>
              <a:gd name="T1" fmla="*/ 2 h 21600"/>
              <a:gd name="T2" fmla="*/ 21884 w 21884"/>
              <a:gd name="T3" fmla="*/ 21600 h 21600"/>
              <a:gd name="T4" fmla="*/ 284 w 2188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4" h="21600" fill="none" extrusionOk="0">
                <a:moveTo>
                  <a:pt x="-1" y="1"/>
                </a:moveTo>
                <a:cubicBezTo>
                  <a:pt x="94" y="0"/>
                  <a:pt x="189" y="0"/>
                  <a:pt x="284" y="0"/>
                </a:cubicBezTo>
                <a:cubicBezTo>
                  <a:pt x="12213" y="0"/>
                  <a:pt x="21884" y="9670"/>
                  <a:pt x="21884" y="21600"/>
                </a:cubicBezTo>
              </a:path>
              <a:path w="21884" h="21600" stroke="0" extrusionOk="0">
                <a:moveTo>
                  <a:pt x="-1" y="1"/>
                </a:moveTo>
                <a:cubicBezTo>
                  <a:pt x="94" y="0"/>
                  <a:pt x="189" y="0"/>
                  <a:pt x="284" y="0"/>
                </a:cubicBezTo>
                <a:cubicBezTo>
                  <a:pt x="12213" y="0"/>
                  <a:pt x="21884" y="9670"/>
                  <a:pt x="21884" y="21600"/>
                </a:cubicBezTo>
                <a:lnTo>
                  <a:pt x="28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3" name="Arc 23">
            <a:extLst>
              <a:ext uri="{FF2B5EF4-FFF2-40B4-BE49-F238E27FC236}">
                <a16:creationId xmlns:a16="http://schemas.microsoft.com/office/drawing/2014/main" id="{4F2FBAEA-BCD8-412A-AB1B-FEB3E49576A1}"/>
              </a:ext>
            </a:extLst>
          </p:cNvPr>
          <p:cNvSpPr>
            <a:spLocks/>
          </p:cNvSpPr>
          <p:nvPr/>
        </p:nvSpPr>
        <p:spPr bwMode="auto">
          <a:xfrm>
            <a:off x="6576647" y="1370135"/>
            <a:ext cx="104043" cy="181708"/>
          </a:xfrm>
          <a:custGeom>
            <a:avLst/>
            <a:gdLst>
              <a:gd name="G0" fmla="+- 21600 0 0"/>
              <a:gd name="G1" fmla="+- 21598 0 0"/>
              <a:gd name="G2" fmla="+- 21600 0 0"/>
              <a:gd name="T0" fmla="*/ 0 w 21600"/>
              <a:gd name="T1" fmla="*/ 21598 h 21598"/>
              <a:gd name="T2" fmla="*/ 21316 w 21600"/>
              <a:gd name="T3" fmla="*/ 0 h 21598"/>
              <a:gd name="T4" fmla="*/ 21600 w 21600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8" fill="none" extrusionOk="0">
                <a:moveTo>
                  <a:pt x="0" y="21598"/>
                </a:moveTo>
                <a:cubicBezTo>
                  <a:pt x="0" y="9779"/>
                  <a:pt x="9498" y="155"/>
                  <a:pt x="21315" y="-1"/>
                </a:cubicBezTo>
              </a:path>
              <a:path w="21600" h="21598" stroke="0" extrusionOk="0">
                <a:moveTo>
                  <a:pt x="0" y="21598"/>
                </a:moveTo>
                <a:cubicBezTo>
                  <a:pt x="0" y="9779"/>
                  <a:pt x="9498" y="155"/>
                  <a:pt x="21315" y="-1"/>
                </a:cubicBezTo>
                <a:lnTo>
                  <a:pt x="21600" y="2159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4" name="Arc 24">
            <a:extLst>
              <a:ext uri="{FF2B5EF4-FFF2-40B4-BE49-F238E27FC236}">
                <a16:creationId xmlns:a16="http://schemas.microsoft.com/office/drawing/2014/main" id="{755BF0F5-BBD0-4E2C-8A94-3DA7D3529554}"/>
              </a:ext>
            </a:extLst>
          </p:cNvPr>
          <p:cNvSpPr>
            <a:spLocks/>
          </p:cNvSpPr>
          <p:nvPr/>
        </p:nvSpPr>
        <p:spPr bwMode="auto">
          <a:xfrm>
            <a:off x="6730512" y="1551843"/>
            <a:ext cx="38100" cy="1436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5" name="Arc 25">
            <a:extLst>
              <a:ext uri="{FF2B5EF4-FFF2-40B4-BE49-F238E27FC236}">
                <a16:creationId xmlns:a16="http://schemas.microsoft.com/office/drawing/2014/main" id="{BB2D540F-953B-4FC4-A95D-2884832A09BA}"/>
              </a:ext>
            </a:extLst>
          </p:cNvPr>
          <p:cNvSpPr>
            <a:spLocks/>
          </p:cNvSpPr>
          <p:nvPr/>
        </p:nvSpPr>
        <p:spPr bwMode="auto">
          <a:xfrm>
            <a:off x="6707066" y="1551843"/>
            <a:ext cx="36634" cy="14360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6" name="Arc 26">
            <a:extLst>
              <a:ext uri="{FF2B5EF4-FFF2-40B4-BE49-F238E27FC236}">
                <a16:creationId xmlns:a16="http://schemas.microsoft.com/office/drawing/2014/main" id="{1E7B607B-4A61-438A-BC18-6D478EE34A6E}"/>
              </a:ext>
            </a:extLst>
          </p:cNvPr>
          <p:cNvSpPr>
            <a:spLocks/>
          </p:cNvSpPr>
          <p:nvPr/>
        </p:nvSpPr>
        <p:spPr bwMode="auto">
          <a:xfrm>
            <a:off x="6667500" y="1370135"/>
            <a:ext cx="101112" cy="181708"/>
          </a:xfrm>
          <a:custGeom>
            <a:avLst/>
            <a:gdLst>
              <a:gd name="G0" fmla="+- 284 0 0"/>
              <a:gd name="G1" fmla="+- 21600 0 0"/>
              <a:gd name="G2" fmla="+- 21600 0 0"/>
              <a:gd name="T0" fmla="*/ 0 w 21884"/>
              <a:gd name="T1" fmla="*/ 2 h 21600"/>
              <a:gd name="T2" fmla="*/ 21884 w 21884"/>
              <a:gd name="T3" fmla="*/ 21600 h 21600"/>
              <a:gd name="T4" fmla="*/ 284 w 2188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4" h="21600" fill="none" extrusionOk="0">
                <a:moveTo>
                  <a:pt x="-1" y="1"/>
                </a:moveTo>
                <a:cubicBezTo>
                  <a:pt x="94" y="0"/>
                  <a:pt x="189" y="0"/>
                  <a:pt x="284" y="0"/>
                </a:cubicBezTo>
                <a:cubicBezTo>
                  <a:pt x="12213" y="0"/>
                  <a:pt x="21884" y="9670"/>
                  <a:pt x="21884" y="21600"/>
                </a:cubicBezTo>
              </a:path>
              <a:path w="21884" h="21600" stroke="0" extrusionOk="0">
                <a:moveTo>
                  <a:pt x="-1" y="1"/>
                </a:moveTo>
                <a:cubicBezTo>
                  <a:pt x="94" y="0"/>
                  <a:pt x="189" y="0"/>
                  <a:pt x="284" y="0"/>
                </a:cubicBezTo>
                <a:cubicBezTo>
                  <a:pt x="12213" y="0"/>
                  <a:pt x="21884" y="9670"/>
                  <a:pt x="21884" y="21600"/>
                </a:cubicBezTo>
                <a:lnTo>
                  <a:pt x="28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7" name="Arc 27">
            <a:extLst>
              <a:ext uri="{FF2B5EF4-FFF2-40B4-BE49-F238E27FC236}">
                <a16:creationId xmlns:a16="http://schemas.microsoft.com/office/drawing/2014/main" id="{19790A83-0158-4E6E-A442-7FC67A3D5C26}"/>
              </a:ext>
            </a:extLst>
          </p:cNvPr>
          <p:cNvSpPr>
            <a:spLocks/>
          </p:cNvSpPr>
          <p:nvPr/>
        </p:nvSpPr>
        <p:spPr bwMode="auto">
          <a:xfrm>
            <a:off x="6707066" y="1370135"/>
            <a:ext cx="102577" cy="181708"/>
          </a:xfrm>
          <a:custGeom>
            <a:avLst/>
            <a:gdLst>
              <a:gd name="G0" fmla="+- 21600 0 0"/>
              <a:gd name="G1" fmla="+- 21598 0 0"/>
              <a:gd name="G2" fmla="+- 21600 0 0"/>
              <a:gd name="T0" fmla="*/ 0 w 21600"/>
              <a:gd name="T1" fmla="*/ 21598 h 21598"/>
              <a:gd name="T2" fmla="*/ 21316 w 21600"/>
              <a:gd name="T3" fmla="*/ 0 h 21598"/>
              <a:gd name="T4" fmla="*/ 21600 w 21600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8" fill="none" extrusionOk="0">
                <a:moveTo>
                  <a:pt x="0" y="21598"/>
                </a:moveTo>
                <a:cubicBezTo>
                  <a:pt x="0" y="9779"/>
                  <a:pt x="9498" y="155"/>
                  <a:pt x="21315" y="-1"/>
                </a:cubicBezTo>
              </a:path>
              <a:path w="21600" h="21598" stroke="0" extrusionOk="0">
                <a:moveTo>
                  <a:pt x="0" y="21598"/>
                </a:moveTo>
                <a:cubicBezTo>
                  <a:pt x="0" y="9779"/>
                  <a:pt x="9498" y="155"/>
                  <a:pt x="21315" y="-1"/>
                </a:cubicBezTo>
                <a:lnTo>
                  <a:pt x="21600" y="2159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8" name="Arc 28">
            <a:extLst>
              <a:ext uri="{FF2B5EF4-FFF2-40B4-BE49-F238E27FC236}">
                <a16:creationId xmlns:a16="http://schemas.microsoft.com/office/drawing/2014/main" id="{4B6C23B1-63CB-4FDD-8D19-9449D29BAB80}"/>
              </a:ext>
            </a:extLst>
          </p:cNvPr>
          <p:cNvSpPr>
            <a:spLocks/>
          </p:cNvSpPr>
          <p:nvPr/>
        </p:nvSpPr>
        <p:spPr bwMode="auto">
          <a:xfrm>
            <a:off x="6859466" y="1551843"/>
            <a:ext cx="38100" cy="1436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69" name="Arc 29">
            <a:extLst>
              <a:ext uri="{FF2B5EF4-FFF2-40B4-BE49-F238E27FC236}">
                <a16:creationId xmlns:a16="http://schemas.microsoft.com/office/drawing/2014/main" id="{2CA1BCB9-DC2C-42FB-92E1-5DCE25BCFFDE}"/>
              </a:ext>
            </a:extLst>
          </p:cNvPr>
          <p:cNvSpPr>
            <a:spLocks/>
          </p:cNvSpPr>
          <p:nvPr/>
        </p:nvSpPr>
        <p:spPr bwMode="auto">
          <a:xfrm>
            <a:off x="6834554" y="1551843"/>
            <a:ext cx="38100" cy="14360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0" name="Arc 30">
            <a:extLst>
              <a:ext uri="{FF2B5EF4-FFF2-40B4-BE49-F238E27FC236}">
                <a16:creationId xmlns:a16="http://schemas.microsoft.com/office/drawing/2014/main" id="{15F67D8E-5ED6-4EBB-9CD8-3B3DED870468}"/>
              </a:ext>
            </a:extLst>
          </p:cNvPr>
          <p:cNvSpPr>
            <a:spLocks/>
          </p:cNvSpPr>
          <p:nvPr/>
        </p:nvSpPr>
        <p:spPr bwMode="auto">
          <a:xfrm>
            <a:off x="6796454" y="1370135"/>
            <a:ext cx="104043" cy="181708"/>
          </a:xfrm>
          <a:custGeom>
            <a:avLst/>
            <a:gdLst>
              <a:gd name="G0" fmla="+- 284 0 0"/>
              <a:gd name="G1" fmla="+- 21600 0 0"/>
              <a:gd name="G2" fmla="+- 21600 0 0"/>
              <a:gd name="T0" fmla="*/ 0 w 21884"/>
              <a:gd name="T1" fmla="*/ 2 h 21600"/>
              <a:gd name="T2" fmla="*/ 21884 w 21884"/>
              <a:gd name="T3" fmla="*/ 21600 h 21600"/>
              <a:gd name="T4" fmla="*/ 284 w 2188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84" h="21600" fill="none" extrusionOk="0">
                <a:moveTo>
                  <a:pt x="-1" y="1"/>
                </a:moveTo>
                <a:cubicBezTo>
                  <a:pt x="94" y="0"/>
                  <a:pt x="189" y="0"/>
                  <a:pt x="284" y="0"/>
                </a:cubicBezTo>
                <a:cubicBezTo>
                  <a:pt x="12213" y="0"/>
                  <a:pt x="21884" y="9670"/>
                  <a:pt x="21884" y="21600"/>
                </a:cubicBezTo>
              </a:path>
              <a:path w="21884" h="21600" stroke="0" extrusionOk="0">
                <a:moveTo>
                  <a:pt x="-1" y="1"/>
                </a:moveTo>
                <a:cubicBezTo>
                  <a:pt x="94" y="0"/>
                  <a:pt x="189" y="0"/>
                  <a:pt x="284" y="0"/>
                </a:cubicBezTo>
                <a:cubicBezTo>
                  <a:pt x="12213" y="0"/>
                  <a:pt x="21884" y="9670"/>
                  <a:pt x="21884" y="21600"/>
                </a:cubicBezTo>
                <a:lnTo>
                  <a:pt x="28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1" name="Arc 31">
            <a:extLst>
              <a:ext uri="{FF2B5EF4-FFF2-40B4-BE49-F238E27FC236}">
                <a16:creationId xmlns:a16="http://schemas.microsoft.com/office/drawing/2014/main" id="{F06AAD2A-F79F-46D6-BBF1-618CC38C2876}"/>
              </a:ext>
            </a:extLst>
          </p:cNvPr>
          <p:cNvSpPr>
            <a:spLocks/>
          </p:cNvSpPr>
          <p:nvPr/>
        </p:nvSpPr>
        <p:spPr bwMode="auto">
          <a:xfrm>
            <a:off x="6834554" y="1370135"/>
            <a:ext cx="101112" cy="181708"/>
          </a:xfrm>
          <a:custGeom>
            <a:avLst/>
            <a:gdLst>
              <a:gd name="G0" fmla="+- 21600 0 0"/>
              <a:gd name="G1" fmla="+- 21598 0 0"/>
              <a:gd name="G2" fmla="+- 21600 0 0"/>
              <a:gd name="T0" fmla="*/ 0 w 21600"/>
              <a:gd name="T1" fmla="*/ 21598 h 21598"/>
              <a:gd name="T2" fmla="*/ 21316 w 21600"/>
              <a:gd name="T3" fmla="*/ 0 h 21598"/>
              <a:gd name="T4" fmla="*/ 21600 w 21600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8" fill="none" extrusionOk="0">
                <a:moveTo>
                  <a:pt x="0" y="21598"/>
                </a:moveTo>
                <a:cubicBezTo>
                  <a:pt x="0" y="9779"/>
                  <a:pt x="9498" y="155"/>
                  <a:pt x="21315" y="-1"/>
                </a:cubicBezTo>
              </a:path>
              <a:path w="21600" h="21598" stroke="0" extrusionOk="0">
                <a:moveTo>
                  <a:pt x="0" y="21598"/>
                </a:moveTo>
                <a:cubicBezTo>
                  <a:pt x="0" y="9779"/>
                  <a:pt x="9498" y="155"/>
                  <a:pt x="21315" y="-1"/>
                </a:cubicBezTo>
                <a:lnTo>
                  <a:pt x="21600" y="2159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2" name="Arc 32">
            <a:extLst>
              <a:ext uri="{FF2B5EF4-FFF2-40B4-BE49-F238E27FC236}">
                <a16:creationId xmlns:a16="http://schemas.microsoft.com/office/drawing/2014/main" id="{DDFF18A3-D764-4E81-98F1-54C6AE8F01D7}"/>
              </a:ext>
            </a:extLst>
          </p:cNvPr>
          <p:cNvSpPr>
            <a:spLocks/>
          </p:cNvSpPr>
          <p:nvPr/>
        </p:nvSpPr>
        <p:spPr bwMode="auto">
          <a:xfrm>
            <a:off x="6932735" y="1370135"/>
            <a:ext cx="95250" cy="162657"/>
          </a:xfrm>
          <a:custGeom>
            <a:avLst/>
            <a:gdLst>
              <a:gd name="G0" fmla="+- 300 0 0"/>
              <a:gd name="G1" fmla="+- 21600 0 0"/>
              <a:gd name="G2" fmla="+- 21600 0 0"/>
              <a:gd name="T0" fmla="*/ 0 w 21900"/>
              <a:gd name="T1" fmla="*/ 2 h 21600"/>
              <a:gd name="T2" fmla="*/ 21900 w 21900"/>
              <a:gd name="T3" fmla="*/ 21600 h 21600"/>
              <a:gd name="T4" fmla="*/ 300 w 219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00" h="21600" fill="none" extrusionOk="0">
                <a:moveTo>
                  <a:pt x="0" y="2"/>
                </a:moveTo>
                <a:cubicBezTo>
                  <a:pt x="99" y="0"/>
                  <a:pt x="199" y="0"/>
                  <a:pt x="300" y="0"/>
                </a:cubicBezTo>
                <a:cubicBezTo>
                  <a:pt x="12229" y="0"/>
                  <a:pt x="21900" y="9670"/>
                  <a:pt x="21900" y="21600"/>
                </a:cubicBezTo>
              </a:path>
              <a:path w="21900" h="21600" stroke="0" extrusionOk="0">
                <a:moveTo>
                  <a:pt x="0" y="2"/>
                </a:moveTo>
                <a:cubicBezTo>
                  <a:pt x="99" y="0"/>
                  <a:pt x="199" y="0"/>
                  <a:pt x="300" y="0"/>
                </a:cubicBezTo>
                <a:cubicBezTo>
                  <a:pt x="12229" y="0"/>
                  <a:pt x="21900" y="9670"/>
                  <a:pt x="21900" y="21600"/>
                </a:cubicBezTo>
                <a:lnTo>
                  <a:pt x="3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3" name="Arc 33">
            <a:extLst>
              <a:ext uri="{FF2B5EF4-FFF2-40B4-BE49-F238E27FC236}">
                <a16:creationId xmlns:a16="http://schemas.microsoft.com/office/drawing/2014/main" id="{0FF91A09-6426-4909-AF3A-A49EEEE66F5D}"/>
              </a:ext>
            </a:extLst>
          </p:cNvPr>
          <p:cNvSpPr>
            <a:spLocks/>
          </p:cNvSpPr>
          <p:nvPr/>
        </p:nvSpPr>
        <p:spPr bwMode="auto">
          <a:xfrm>
            <a:off x="6447693" y="1370135"/>
            <a:ext cx="96715" cy="162657"/>
          </a:xfrm>
          <a:custGeom>
            <a:avLst/>
            <a:gdLst>
              <a:gd name="G0" fmla="+- 21600 0 0"/>
              <a:gd name="G1" fmla="+- 21598 0 0"/>
              <a:gd name="G2" fmla="+- 21600 0 0"/>
              <a:gd name="T0" fmla="*/ 0 w 21600"/>
              <a:gd name="T1" fmla="*/ 21598 h 21598"/>
              <a:gd name="T2" fmla="*/ 21300 w 21600"/>
              <a:gd name="T3" fmla="*/ 0 h 21598"/>
              <a:gd name="T4" fmla="*/ 21600 w 21600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8" fill="none" extrusionOk="0">
                <a:moveTo>
                  <a:pt x="0" y="21598"/>
                </a:moveTo>
                <a:cubicBezTo>
                  <a:pt x="0" y="9785"/>
                  <a:pt x="9488" y="164"/>
                  <a:pt x="21300" y="0"/>
                </a:cubicBezTo>
              </a:path>
              <a:path w="21600" h="21598" stroke="0" extrusionOk="0">
                <a:moveTo>
                  <a:pt x="0" y="21598"/>
                </a:moveTo>
                <a:cubicBezTo>
                  <a:pt x="0" y="9785"/>
                  <a:pt x="9488" y="164"/>
                  <a:pt x="21300" y="0"/>
                </a:cubicBezTo>
                <a:lnTo>
                  <a:pt x="21600" y="2159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4" name="Line 34">
            <a:extLst>
              <a:ext uri="{FF2B5EF4-FFF2-40B4-BE49-F238E27FC236}">
                <a16:creationId xmlns:a16="http://schemas.microsoft.com/office/drawing/2014/main" id="{B49202F7-2AD8-4C58-9CA1-D2D66718F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050" y="1274885"/>
            <a:ext cx="0" cy="504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5" name="Line 35">
            <a:extLst>
              <a:ext uri="{FF2B5EF4-FFF2-40B4-BE49-F238E27FC236}">
                <a16:creationId xmlns:a16="http://schemas.microsoft.com/office/drawing/2014/main" id="{13A0DA6C-3E31-48F8-8BB0-2850505B9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8985" y="1274885"/>
            <a:ext cx="0" cy="504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76" name="Freeform 36">
            <a:extLst>
              <a:ext uri="{FF2B5EF4-FFF2-40B4-BE49-F238E27FC236}">
                <a16:creationId xmlns:a16="http://schemas.microsoft.com/office/drawing/2014/main" id="{41F1CA09-494C-4B42-838B-F6C54C635B08}"/>
              </a:ext>
            </a:extLst>
          </p:cNvPr>
          <p:cNvSpPr>
            <a:spLocks/>
          </p:cNvSpPr>
          <p:nvPr/>
        </p:nvSpPr>
        <p:spPr bwMode="auto">
          <a:xfrm>
            <a:off x="7980485" y="1613389"/>
            <a:ext cx="152400" cy="202223"/>
          </a:xfrm>
          <a:custGeom>
            <a:avLst/>
            <a:gdLst>
              <a:gd name="T0" fmla="*/ 56 w 113"/>
              <a:gd name="T1" fmla="*/ 0 h 169"/>
              <a:gd name="T2" fmla="*/ 56 w 113"/>
              <a:gd name="T3" fmla="*/ 64 h 169"/>
              <a:gd name="T4" fmla="*/ 112 w 113"/>
              <a:gd name="T5" fmla="*/ 104 h 169"/>
              <a:gd name="T6" fmla="*/ 0 w 113"/>
              <a:gd name="T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69">
                <a:moveTo>
                  <a:pt x="56" y="0"/>
                </a:moveTo>
                <a:lnTo>
                  <a:pt x="56" y="64"/>
                </a:lnTo>
                <a:lnTo>
                  <a:pt x="112" y="104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77" name="Freeform 37">
            <a:extLst>
              <a:ext uri="{FF2B5EF4-FFF2-40B4-BE49-F238E27FC236}">
                <a16:creationId xmlns:a16="http://schemas.microsoft.com/office/drawing/2014/main" id="{60C648B2-C408-4D13-9FF9-79A256B4730D}"/>
              </a:ext>
            </a:extLst>
          </p:cNvPr>
          <p:cNvSpPr>
            <a:spLocks/>
          </p:cNvSpPr>
          <p:nvPr/>
        </p:nvSpPr>
        <p:spPr bwMode="auto">
          <a:xfrm>
            <a:off x="7980485" y="1814146"/>
            <a:ext cx="152400" cy="458666"/>
          </a:xfrm>
          <a:custGeom>
            <a:avLst/>
            <a:gdLst>
              <a:gd name="T0" fmla="*/ 0 w 113"/>
              <a:gd name="T1" fmla="*/ 0 h 385"/>
              <a:gd name="T2" fmla="*/ 112 w 113"/>
              <a:gd name="T3" fmla="*/ 72 h 385"/>
              <a:gd name="T4" fmla="*/ 0 w 113"/>
              <a:gd name="T5" fmla="*/ 144 h 385"/>
              <a:gd name="T6" fmla="*/ 112 w 113"/>
              <a:gd name="T7" fmla="*/ 208 h 385"/>
              <a:gd name="T8" fmla="*/ 0 w 113"/>
              <a:gd name="T9" fmla="*/ 280 h 385"/>
              <a:gd name="T10" fmla="*/ 56 w 113"/>
              <a:gd name="T11" fmla="*/ 312 h 385"/>
              <a:gd name="T12" fmla="*/ 56 w 113"/>
              <a:gd name="T13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385">
                <a:moveTo>
                  <a:pt x="0" y="0"/>
                </a:moveTo>
                <a:lnTo>
                  <a:pt x="112" y="72"/>
                </a:lnTo>
                <a:lnTo>
                  <a:pt x="0" y="144"/>
                </a:lnTo>
                <a:lnTo>
                  <a:pt x="112" y="208"/>
                </a:lnTo>
                <a:lnTo>
                  <a:pt x="0" y="280"/>
                </a:lnTo>
                <a:lnTo>
                  <a:pt x="56" y="312"/>
                </a:lnTo>
                <a:lnTo>
                  <a:pt x="56" y="38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78" name="Freeform 38">
            <a:extLst>
              <a:ext uri="{FF2B5EF4-FFF2-40B4-BE49-F238E27FC236}">
                <a16:creationId xmlns:a16="http://schemas.microsoft.com/office/drawing/2014/main" id="{9C2C343C-6E1D-4AD8-BB13-D266AB2709B0}"/>
              </a:ext>
            </a:extLst>
          </p:cNvPr>
          <p:cNvSpPr>
            <a:spLocks/>
          </p:cNvSpPr>
          <p:nvPr/>
        </p:nvSpPr>
        <p:spPr bwMode="auto">
          <a:xfrm>
            <a:off x="7980485" y="1613389"/>
            <a:ext cx="152400" cy="659423"/>
          </a:xfrm>
          <a:custGeom>
            <a:avLst/>
            <a:gdLst>
              <a:gd name="T0" fmla="*/ 56 w 113"/>
              <a:gd name="T1" fmla="*/ 0 h 553"/>
              <a:gd name="T2" fmla="*/ 56 w 113"/>
              <a:gd name="T3" fmla="*/ 64 h 553"/>
              <a:gd name="T4" fmla="*/ 112 w 113"/>
              <a:gd name="T5" fmla="*/ 104 h 553"/>
              <a:gd name="T6" fmla="*/ 0 w 113"/>
              <a:gd name="T7" fmla="*/ 168 h 553"/>
              <a:gd name="T8" fmla="*/ 112 w 113"/>
              <a:gd name="T9" fmla="*/ 240 h 553"/>
              <a:gd name="T10" fmla="*/ 0 w 113"/>
              <a:gd name="T11" fmla="*/ 312 h 553"/>
              <a:gd name="T12" fmla="*/ 112 w 113"/>
              <a:gd name="T13" fmla="*/ 376 h 553"/>
              <a:gd name="T14" fmla="*/ 0 w 113"/>
              <a:gd name="T15" fmla="*/ 448 h 553"/>
              <a:gd name="T16" fmla="*/ 56 w 113"/>
              <a:gd name="T17" fmla="*/ 480 h 553"/>
              <a:gd name="T18" fmla="*/ 56 w 113"/>
              <a:gd name="T1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553">
                <a:moveTo>
                  <a:pt x="56" y="0"/>
                </a:moveTo>
                <a:lnTo>
                  <a:pt x="56" y="64"/>
                </a:lnTo>
                <a:lnTo>
                  <a:pt x="112" y="104"/>
                </a:lnTo>
                <a:lnTo>
                  <a:pt x="0" y="168"/>
                </a:lnTo>
                <a:lnTo>
                  <a:pt x="112" y="240"/>
                </a:lnTo>
                <a:lnTo>
                  <a:pt x="0" y="312"/>
                </a:lnTo>
                <a:lnTo>
                  <a:pt x="112" y="376"/>
                </a:lnTo>
                <a:lnTo>
                  <a:pt x="0" y="448"/>
                </a:lnTo>
                <a:lnTo>
                  <a:pt x="56" y="480"/>
                </a:lnTo>
                <a:lnTo>
                  <a:pt x="56" y="55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79" name="Line 39">
            <a:extLst>
              <a:ext uri="{FF2B5EF4-FFF2-40B4-BE49-F238E27FC236}">
                <a16:creationId xmlns:a16="http://schemas.microsoft.com/office/drawing/2014/main" id="{1C38E402-9948-4FAA-8EC2-268D60E8C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015" y="1531327"/>
            <a:ext cx="1304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0" name="Freeform 40">
            <a:extLst>
              <a:ext uri="{FF2B5EF4-FFF2-40B4-BE49-F238E27FC236}">
                <a16:creationId xmlns:a16="http://schemas.microsoft.com/office/drawing/2014/main" id="{4B77B9A7-18C9-45E0-B00A-86F6DA751B7F}"/>
              </a:ext>
            </a:extLst>
          </p:cNvPr>
          <p:cNvSpPr>
            <a:spLocks/>
          </p:cNvSpPr>
          <p:nvPr/>
        </p:nvSpPr>
        <p:spPr bwMode="auto">
          <a:xfrm>
            <a:off x="7397262" y="1528397"/>
            <a:ext cx="659423" cy="84992"/>
          </a:xfrm>
          <a:custGeom>
            <a:avLst/>
            <a:gdLst>
              <a:gd name="T0" fmla="*/ 0 w 489"/>
              <a:gd name="T1" fmla="*/ 0 h 73"/>
              <a:gd name="T2" fmla="*/ 488 w 489"/>
              <a:gd name="T3" fmla="*/ 0 h 73"/>
              <a:gd name="T4" fmla="*/ 488 w 489"/>
              <a:gd name="T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9" h="73">
                <a:moveTo>
                  <a:pt x="0" y="0"/>
                </a:moveTo>
                <a:lnTo>
                  <a:pt x="488" y="0"/>
                </a:lnTo>
                <a:lnTo>
                  <a:pt x="488" y="7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81" name="Freeform 41">
            <a:extLst>
              <a:ext uri="{FF2B5EF4-FFF2-40B4-BE49-F238E27FC236}">
                <a16:creationId xmlns:a16="http://schemas.microsoft.com/office/drawing/2014/main" id="{A4C5BCF5-B850-493A-A455-DB38B598BCEB}"/>
              </a:ext>
            </a:extLst>
          </p:cNvPr>
          <p:cNvSpPr>
            <a:spLocks/>
          </p:cNvSpPr>
          <p:nvPr/>
        </p:nvSpPr>
        <p:spPr bwMode="auto">
          <a:xfrm>
            <a:off x="7397262" y="1528397"/>
            <a:ext cx="659423" cy="84992"/>
          </a:xfrm>
          <a:custGeom>
            <a:avLst/>
            <a:gdLst>
              <a:gd name="T0" fmla="*/ 0 w 489"/>
              <a:gd name="T1" fmla="*/ 0 h 73"/>
              <a:gd name="T2" fmla="*/ 488 w 489"/>
              <a:gd name="T3" fmla="*/ 0 h 73"/>
              <a:gd name="T4" fmla="*/ 488 w 489"/>
              <a:gd name="T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9" h="73">
                <a:moveTo>
                  <a:pt x="0" y="0"/>
                </a:moveTo>
                <a:lnTo>
                  <a:pt x="488" y="0"/>
                </a:lnTo>
                <a:lnTo>
                  <a:pt x="488" y="7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82" name="Freeform 42">
            <a:extLst>
              <a:ext uri="{FF2B5EF4-FFF2-40B4-BE49-F238E27FC236}">
                <a16:creationId xmlns:a16="http://schemas.microsoft.com/office/drawing/2014/main" id="{D92AE447-1F84-4811-AFEF-46BB41FE34FE}"/>
              </a:ext>
            </a:extLst>
          </p:cNvPr>
          <p:cNvSpPr>
            <a:spLocks/>
          </p:cNvSpPr>
          <p:nvPr/>
        </p:nvSpPr>
        <p:spPr bwMode="auto">
          <a:xfrm>
            <a:off x="6301154" y="2272813"/>
            <a:ext cx="1755531" cy="172915"/>
          </a:xfrm>
          <a:custGeom>
            <a:avLst/>
            <a:gdLst>
              <a:gd name="T0" fmla="*/ 1304 w 1305"/>
              <a:gd name="T1" fmla="*/ 0 h 145"/>
              <a:gd name="T2" fmla="*/ 1304 w 1305"/>
              <a:gd name="T3" fmla="*/ 144 h 145"/>
              <a:gd name="T4" fmla="*/ 0 w 1305"/>
              <a:gd name="T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5" h="145">
                <a:moveTo>
                  <a:pt x="1304" y="0"/>
                </a:moveTo>
                <a:lnTo>
                  <a:pt x="1304" y="144"/>
                </a:ln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83" name="Freeform 43">
            <a:extLst>
              <a:ext uri="{FF2B5EF4-FFF2-40B4-BE49-F238E27FC236}">
                <a16:creationId xmlns:a16="http://schemas.microsoft.com/office/drawing/2014/main" id="{26A2C710-1D84-4DDB-AF45-5C485F88416B}"/>
              </a:ext>
            </a:extLst>
          </p:cNvPr>
          <p:cNvSpPr>
            <a:spLocks/>
          </p:cNvSpPr>
          <p:nvPr/>
        </p:nvSpPr>
        <p:spPr bwMode="auto">
          <a:xfrm>
            <a:off x="6301154" y="2272813"/>
            <a:ext cx="1755531" cy="172915"/>
          </a:xfrm>
          <a:custGeom>
            <a:avLst/>
            <a:gdLst>
              <a:gd name="T0" fmla="*/ 1304 w 1305"/>
              <a:gd name="T1" fmla="*/ 0 h 145"/>
              <a:gd name="T2" fmla="*/ 1304 w 1305"/>
              <a:gd name="T3" fmla="*/ 144 h 145"/>
              <a:gd name="T4" fmla="*/ 0 w 1305"/>
              <a:gd name="T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5" h="145">
                <a:moveTo>
                  <a:pt x="1304" y="0"/>
                </a:moveTo>
                <a:lnTo>
                  <a:pt x="1304" y="144"/>
                </a:lnTo>
                <a:lnTo>
                  <a:pt x="0" y="1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EB8727E8-310D-4281-B4D4-D221E758B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015" y="1531327"/>
            <a:ext cx="0" cy="2403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85" name="Line 45">
            <a:extLst>
              <a:ext uri="{FF2B5EF4-FFF2-40B4-BE49-F238E27FC236}">
                <a16:creationId xmlns:a16="http://schemas.microsoft.com/office/drawing/2014/main" id="{399D859E-459F-47F1-8943-9694C7E24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015" y="2086708"/>
            <a:ext cx="0" cy="3531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5886" name="Group 46">
            <a:extLst>
              <a:ext uri="{FF2B5EF4-FFF2-40B4-BE49-F238E27FC236}">
                <a16:creationId xmlns:a16="http://schemas.microsoft.com/office/drawing/2014/main" id="{975AEEA7-8A7B-4131-A765-8AE835199536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480039"/>
            <a:ext cx="348762" cy="87923"/>
            <a:chOff x="1700" y="1144"/>
            <a:chExt cx="261" cy="73"/>
          </a:xfrm>
        </p:grpSpPr>
        <p:sp>
          <p:nvSpPr>
            <p:cNvPr id="35887" name="Freeform 47">
              <a:extLst>
                <a:ext uri="{FF2B5EF4-FFF2-40B4-BE49-F238E27FC236}">
                  <a16:creationId xmlns:a16="http://schemas.microsoft.com/office/drawing/2014/main" id="{1A4EAA9E-8E3F-4C5D-AD0A-1735DC70D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144"/>
              <a:ext cx="113" cy="73"/>
            </a:xfrm>
            <a:custGeom>
              <a:avLst/>
              <a:gdLst>
                <a:gd name="T0" fmla="*/ 112 w 113"/>
                <a:gd name="T1" fmla="*/ 36 h 73"/>
                <a:gd name="T2" fmla="*/ 0 w 113"/>
                <a:gd name="T3" fmla="*/ 72 h 73"/>
                <a:gd name="T4" fmla="*/ 0 w 113"/>
                <a:gd name="T5" fmla="*/ 36 h 73"/>
                <a:gd name="T6" fmla="*/ 0 w 113"/>
                <a:gd name="T7" fmla="*/ 0 h 73"/>
                <a:gd name="T8" fmla="*/ 112 w 113"/>
                <a:gd name="T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73">
                  <a:moveTo>
                    <a:pt x="112" y="36"/>
                  </a:moveTo>
                  <a:lnTo>
                    <a:pt x="0" y="72"/>
                  </a:lnTo>
                  <a:lnTo>
                    <a:pt x="0" y="36"/>
                  </a:lnTo>
                  <a:lnTo>
                    <a:pt x="0" y="0"/>
                  </a:lnTo>
                  <a:lnTo>
                    <a:pt x="112" y="3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8" name="Line 48">
              <a:extLst>
                <a:ext uri="{FF2B5EF4-FFF2-40B4-BE49-F238E27FC236}">
                  <a16:creationId xmlns:a16="http://schemas.microsoft.com/office/drawing/2014/main" id="{C1FEAAF9-3582-4FDE-B04A-A7F9F8D92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1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89" name="Oval 49">
            <a:extLst>
              <a:ext uri="{FF2B5EF4-FFF2-40B4-BE49-F238E27FC236}">
                <a16:creationId xmlns:a16="http://schemas.microsoft.com/office/drawing/2014/main" id="{7ED99B8A-BE11-4EDB-B1EA-B35DF394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843" y="1771651"/>
            <a:ext cx="334108" cy="29600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0" name="Rectangle 50">
            <a:extLst>
              <a:ext uri="{FF2B5EF4-FFF2-40B4-BE49-F238E27FC236}">
                <a16:creationId xmlns:a16="http://schemas.microsoft.com/office/drawing/2014/main" id="{5BC91909-6260-4657-9E45-6C5E9454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315" y="1540120"/>
            <a:ext cx="338604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5891" name="Rectangle 51">
            <a:extLst>
              <a:ext uri="{FF2B5EF4-FFF2-40B4-BE49-F238E27FC236}">
                <a16:creationId xmlns:a16="http://schemas.microsoft.com/office/drawing/2014/main" id="{9160688E-9ED6-4E67-BDE6-D0BAF8A4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946" y="1723293"/>
            <a:ext cx="577362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rgbClr val="000000"/>
                </a:solidFill>
              </a:rPr>
              <a:t>v  </a:t>
            </a:r>
          </a:p>
        </p:txBody>
      </p:sp>
      <p:sp>
        <p:nvSpPr>
          <p:cNvPr id="35892" name="Rectangle 52">
            <a:extLst>
              <a:ext uri="{FF2B5EF4-FFF2-40B4-BE49-F238E27FC236}">
                <a16:creationId xmlns:a16="http://schemas.microsoft.com/office/drawing/2014/main" id="{87E129BC-56E0-42C4-B0F2-1FB96D59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808" y="1865435"/>
            <a:ext cx="219981" cy="32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1662" b="1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35893" name="Rectangle 53">
            <a:extLst>
              <a:ext uri="{FF2B5EF4-FFF2-40B4-BE49-F238E27FC236}">
                <a16:creationId xmlns:a16="http://schemas.microsoft.com/office/drawing/2014/main" id="{32ABCF15-8D19-4DC8-B55A-B8C77947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812" y="1811215"/>
            <a:ext cx="296926" cy="32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1662" b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35894" name="Line 54">
            <a:extLst>
              <a:ext uri="{FF2B5EF4-FFF2-40B4-BE49-F238E27FC236}">
                <a16:creationId xmlns:a16="http://schemas.microsoft.com/office/drawing/2014/main" id="{D441D455-1963-4E49-93BC-3C76C61B7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1154" y="1778977"/>
            <a:ext cx="0" cy="2784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95" name="Rectangle 55">
            <a:extLst>
              <a:ext uri="{FF2B5EF4-FFF2-40B4-BE49-F238E27FC236}">
                <a16:creationId xmlns:a16="http://schemas.microsoft.com/office/drawing/2014/main" id="{69E10770-94DD-45AB-AD2B-4686D51A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416" y="977412"/>
            <a:ext cx="2921977" cy="1538654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090455A-714A-4E62-B55B-71AFD563C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279" y="398584"/>
            <a:ext cx="3141887" cy="514180"/>
          </a:xfrm>
          <a:noFill/>
          <a:ln/>
        </p:spPr>
        <p:txBody>
          <a:bodyPr wrap="none"/>
          <a:lstStyle/>
          <a:p>
            <a:r>
              <a:rPr lang="it-IT" altLang="en-US"/>
              <a:t>Un </a:t>
            </a:r>
            <a:r>
              <a:rPr lang="it-IT" altLang="en-US">
                <a:latin typeface="Symbol" panose="05050102010706020507" pitchFamily="18" charset="2"/>
              </a:rPr>
              <a:t></a:t>
            </a:r>
            <a:r>
              <a:rPr lang="it-IT" altLang="en-US"/>
              <a:t> meccanico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430C35-0337-4A2F-A5A5-3FEBF2AB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4" y="899746"/>
            <a:ext cx="3631172" cy="39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2215" b="1">
                <a:solidFill>
                  <a:schemeClr val="accent2"/>
                </a:solidFill>
              </a:rPr>
              <a:t>Le equazioni di Lagrange</a:t>
            </a:r>
          </a:p>
        </p:txBody>
      </p: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3F96AD90-5BD3-4714-94C2-9BAB022D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24" y="1713036"/>
            <a:ext cx="105798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en-US">
                <a:solidFill>
                  <a:srgbClr val="000000"/>
                </a:solidFill>
                <a:latin typeface="Belmont" charset="0"/>
              </a:rPr>
              <a:t>  </a:t>
            </a:r>
            <a:endParaRPr lang="it-IT" altLang="en-US" sz="2585"/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7480E94E-7D26-4C9F-94DC-0D12575A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24" y="1696916"/>
            <a:ext cx="115416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en-US">
                <a:solidFill>
                  <a:srgbClr val="000000"/>
                </a:solidFill>
                <a:latin typeface="Palatino" pitchFamily="18" charset="0"/>
              </a:rPr>
              <a:t>  </a:t>
            </a:r>
            <a:endParaRPr lang="it-IT" altLang="en-US" sz="2585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A99912C3-6592-4E24-855A-9500AF1E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10" y="1579685"/>
            <a:ext cx="2831257" cy="7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it-IT" altLang="en-US" sz="2215" i="1" dirty="0">
                <a:latin typeface="Times New Roman" panose="02020603050405020304" pitchFamily="18" charset="0"/>
              </a:rPr>
              <a:t>T</a:t>
            </a:r>
            <a:r>
              <a:rPr lang="it-IT" altLang="en-US" sz="2215" dirty="0"/>
              <a:t> : en. cinetica</a:t>
            </a:r>
          </a:p>
          <a:p>
            <a:pPr>
              <a:lnSpc>
                <a:spcPct val="93000"/>
              </a:lnSpc>
            </a:pPr>
            <a:r>
              <a:rPr lang="it-IT" altLang="en-US" sz="2215" i="1" dirty="0">
                <a:latin typeface="Times New Roman" panose="02020603050405020304" pitchFamily="18" charset="0"/>
              </a:rPr>
              <a:t>U</a:t>
            </a:r>
            <a:r>
              <a:rPr lang="it-IT" altLang="en-US" sz="2215" dirty="0"/>
              <a:t> : en. potenziale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472254FC-D824-4325-BC30-A8386131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31" y="2444262"/>
            <a:ext cx="5421639" cy="45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527" tIns="41031" rIns="83527" bIns="41031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952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524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20955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667000" indent="-381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31242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5814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40386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495800" indent="-3810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it-IT" altLang="en-US" sz="2585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q</a:t>
            </a:r>
            <a:r>
              <a:rPr lang="it-IT" altLang="en-US" sz="2585" b="1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it-IT" altLang="en-US" sz="2215" b="1" dirty="0">
                <a:solidFill>
                  <a:schemeClr val="accent2"/>
                </a:solidFill>
              </a:rPr>
              <a:t>:  </a:t>
            </a:r>
            <a:r>
              <a:rPr lang="it-IT" altLang="en-US" sz="2215" b="1" dirty="0" err="1">
                <a:solidFill>
                  <a:schemeClr val="accent2"/>
                </a:solidFill>
              </a:rPr>
              <a:t>coord</a:t>
            </a:r>
            <a:r>
              <a:rPr lang="it-IT" altLang="en-US" sz="2215" b="1" dirty="0">
                <a:solidFill>
                  <a:schemeClr val="accent2"/>
                </a:solidFill>
              </a:rPr>
              <a:t>. Lagrangiane (posizioni)</a:t>
            </a:r>
          </a:p>
        </p:txBody>
      </p:sp>
      <p:grpSp>
        <p:nvGrpSpPr>
          <p:cNvPr id="36936" name="Group 72">
            <a:extLst>
              <a:ext uri="{FF2B5EF4-FFF2-40B4-BE49-F238E27FC236}">
                <a16:creationId xmlns:a16="http://schemas.microsoft.com/office/drawing/2014/main" id="{6EA41D76-AC10-4D33-B448-825B59939ED3}"/>
              </a:ext>
            </a:extLst>
          </p:cNvPr>
          <p:cNvGrpSpPr>
            <a:grpSpLocks/>
          </p:cNvGrpSpPr>
          <p:nvPr/>
        </p:nvGrpSpPr>
        <p:grpSpPr bwMode="auto">
          <a:xfrm>
            <a:off x="7120304" y="2410558"/>
            <a:ext cx="1528396" cy="2214196"/>
            <a:chOff x="4859" y="1465"/>
            <a:chExt cx="1043" cy="792"/>
          </a:xfrm>
        </p:grpSpPr>
        <p:sp>
          <p:nvSpPr>
            <p:cNvPr id="36873" name="Line 9">
              <a:extLst>
                <a:ext uri="{FF2B5EF4-FFF2-40B4-BE49-F238E27FC236}">
                  <a16:creationId xmlns:a16="http://schemas.microsoft.com/office/drawing/2014/main" id="{728AE91B-CE7D-4E8F-A93E-9F38A294F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4" y="1501"/>
              <a:ext cx="393" cy="55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4" name="Oval 10">
              <a:extLst>
                <a:ext uri="{FF2B5EF4-FFF2-40B4-BE49-F238E27FC236}">
                  <a16:creationId xmlns:a16="http://schemas.microsoft.com/office/drawing/2014/main" id="{CBD570D1-CE37-4C53-B9AC-8CF3A4AC1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63"/>
              <a:ext cx="404" cy="19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5" name="Oval 11">
              <a:extLst>
                <a:ext uri="{FF2B5EF4-FFF2-40B4-BE49-F238E27FC236}">
                  <a16:creationId xmlns:a16="http://schemas.microsoft.com/office/drawing/2014/main" id="{AAD7585E-14C3-4E16-9A7F-5F0ED46B8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1465"/>
              <a:ext cx="127" cy="61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6" name="Line 12">
              <a:extLst>
                <a:ext uri="{FF2B5EF4-FFF2-40B4-BE49-F238E27FC236}">
                  <a16:creationId xmlns:a16="http://schemas.microsoft.com/office/drawing/2014/main" id="{ACAE641C-1CE4-4F60-A846-532E44312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" y="1498"/>
              <a:ext cx="0" cy="593"/>
            </a:xfrm>
            <a:prstGeom prst="line">
              <a:avLst/>
            </a:prstGeom>
            <a:noFill/>
            <a:ln w="12700"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3" name="Rectangle 19">
              <a:extLst>
                <a:ext uri="{FF2B5EF4-FFF2-40B4-BE49-F238E27FC236}">
                  <a16:creationId xmlns:a16="http://schemas.microsoft.com/office/drawing/2014/main" id="{B0FAAFDF-17A6-4143-B304-EF593514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1597"/>
              <a:ext cx="23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>
              <a:lvl1pPr marL="279400" indent="-2794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1pPr>
              <a:lvl2pPr marL="952500" indent="-3810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2pPr>
              <a:lvl3pPr marL="1524000" indent="-3810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3pPr>
              <a:lvl4pPr marL="2095500" indent="-3810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4pPr>
              <a:lvl5pPr marL="2667000" indent="-3810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5pPr>
              <a:lvl6pPr marL="31242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6pPr>
              <a:lvl7pPr marL="35814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7pPr>
              <a:lvl8pPr marL="40386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8pPr>
              <a:lvl9pPr marL="44958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it-IT" altLang="en-US" sz="2215"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36884" name="Rectangle 20">
              <a:extLst>
                <a:ext uri="{FF2B5EF4-FFF2-40B4-BE49-F238E27FC236}">
                  <a16:creationId xmlns:a16="http://schemas.microsoft.com/office/drawing/2014/main" id="{CF764F83-E4E8-4E10-B3BE-2DAC578F8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1929"/>
              <a:ext cx="29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527" tIns="41031" rIns="83527" bIns="41031">
              <a:spAutoFit/>
            </a:bodyPr>
            <a:lstStyle>
              <a:lvl1pPr marL="279400" indent="-2794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1pPr>
              <a:lvl2pPr marL="952500" indent="-3810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2pPr>
              <a:lvl3pPr marL="1524000" indent="-3810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3pPr>
              <a:lvl4pPr marL="2095500" indent="-3810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4pPr>
              <a:lvl5pPr marL="2667000" indent="-381000" algn="l" defTabSz="152400"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5pPr>
              <a:lvl6pPr marL="31242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6pPr>
              <a:lvl7pPr marL="35814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7pPr>
              <a:lvl8pPr marL="40386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8pPr>
              <a:lvl9pPr marL="4495800" indent="-381000" defTabSz="15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Futura Lt BT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46000"/>
                </a:spcBef>
              </a:pPr>
              <a:r>
                <a:rPr lang="it-IT" altLang="en-US" sz="2215">
                  <a:latin typeface="Book Antiqua" panose="02040602050305030304" pitchFamily="18" charset="0"/>
                </a:rPr>
                <a:t>M</a:t>
              </a:r>
            </a:p>
          </p:txBody>
        </p:sp>
      </p:grpSp>
      <p:graphicFrame>
        <p:nvGraphicFramePr>
          <p:cNvPr id="36930" name="Object 66">
            <a:extLst>
              <a:ext uri="{FF2B5EF4-FFF2-40B4-BE49-F238E27FC236}">
                <a16:creationId xmlns:a16="http://schemas.microsoft.com/office/drawing/2014/main" id="{5DA6FCD1-78A7-4654-971E-D00806973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4425"/>
              </p:ext>
            </p:extLst>
          </p:nvPr>
        </p:nvGraphicFramePr>
        <p:xfrm>
          <a:off x="1136355" y="1329105"/>
          <a:ext cx="2725615" cy="107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0" name="Equation" r:id="rId3" imgW="2019240" imgH="799920" progId="Equation">
                  <p:embed/>
                </p:oleObj>
              </mc:Choice>
              <mc:Fallback>
                <p:oleObj name="Equation" r:id="rId3" imgW="2019240" imgH="799920" progId="Equation">
                  <p:embed/>
                  <p:pic>
                    <p:nvPicPr>
                      <p:cNvPr id="36930" name="Object 66">
                        <a:extLst>
                          <a:ext uri="{FF2B5EF4-FFF2-40B4-BE49-F238E27FC236}">
                            <a16:creationId xmlns:a16="http://schemas.microsoft.com/office/drawing/2014/main" id="{5DA6FCD1-78A7-4654-971E-D00806973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55" y="1329105"/>
                        <a:ext cx="2725615" cy="107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2" name="Object 68">
            <a:extLst>
              <a:ext uri="{FF2B5EF4-FFF2-40B4-BE49-F238E27FC236}">
                <a16:creationId xmlns:a16="http://schemas.microsoft.com/office/drawing/2014/main" id="{854CE267-E951-4B9A-B06E-29E568AE2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1331" y="1178170"/>
          <a:ext cx="1345223" cy="27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1" name="MathType Equation" r:id="rId5" imgW="1104840" imgH="228600" progId="Equation">
                  <p:embed/>
                </p:oleObj>
              </mc:Choice>
              <mc:Fallback>
                <p:oleObj name="MathType Equation" r:id="rId5" imgW="1104840" imgH="228600" progId="Equation">
                  <p:embed/>
                  <p:pic>
                    <p:nvPicPr>
                      <p:cNvPr id="36932" name="Object 68">
                        <a:extLst>
                          <a:ext uri="{FF2B5EF4-FFF2-40B4-BE49-F238E27FC236}">
                            <a16:creationId xmlns:a16="http://schemas.microsoft.com/office/drawing/2014/main" id="{854CE267-E951-4B9A-B06E-29E568AE2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331" y="1178170"/>
                        <a:ext cx="1345223" cy="278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3" name="Object 69">
            <a:extLst>
              <a:ext uri="{FF2B5EF4-FFF2-40B4-BE49-F238E27FC236}">
                <a16:creationId xmlns:a16="http://schemas.microsoft.com/office/drawing/2014/main" id="{665A9611-2FEE-457F-AFBD-DCE50A2DA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83598"/>
              </p:ext>
            </p:extLst>
          </p:nvPr>
        </p:nvGraphicFramePr>
        <p:xfrm>
          <a:off x="651979" y="3991708"/>
          <a:ext cx="4088297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2" name="MathType Equation" r:id="rId7" imgW="3759120" imgH="2260440" progId="Equation">
                  <p:embed/>
                </p:oleObj>
              </mc:Choice>
              <mc:Fallback>
                <p:oleObj name="MathType Equation" r:id="rId7" imgW="3759120" imgH="2260440" progId="Equation">
                  <p:embed/>
                  <p:pic>
                    <p:nvPicPr>
                      <p:cNvPr id="36933" name="Object 69">
                        <a:extLst>
                          <a:ext uri="{FF2B5EF4-FFF2-40B4-BE49-F238E27FC236}">
                            <a16:creationId xmlns:a16="http://schemas.microsoft.com/office/drawing/2014/main" id="{665A9611-2FEE-457F-AFBD-DCE50A2DA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79" y="3991708"/>
                        <a:ext cx="4088297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4" name="Object 70">
            <a:extLst>
              <a:ext uri="{FF2B5EF4-FFF2-40B4-BE49-F238E27FC236}">
                <a16:creationId xmlns:a16="http://schemas.microsoft.com/office/drawing/2014/main" id="{B6E4F9E6-8FEA-4D49-9B79-B7237F5526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849704"/>
              </p:ext>
            </p:extLst>
          </p:nvPr>
        </p:nvGraphicFramePr>
        <p:xfrm>
          <a:off x="5508279" y="5539153"/>
          <a:ext cx="3144818" cy="42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3" name="MathType Equation" r:id="rId9" imgW="2438280" imgH="317160" progId="Equation">
                  <p:embed/>
                </p:oleObj>
              </mc:Choice>
              <mc:Fallback>
                <p:oleObj name="MathType Equation" r:id="rId9" imgW="2438280" imgH="317160" progId="Equation">
                  <p:embed/>
                  <p:pic>
                    <p:nvPicPr>
                      <p:cNvPr id="36934" name="Object 70">
                        <a:extLst>
                          <a:ext uri="{FF2B5EF4-FFF2-40B4-BE49-F238E27FC236}">
                            <a16:creationId xmlns:a16="http://schemas.microsoft.com/office/drawing/2014/main" id="{B6E4F9E6-8FEA-4D49-9B79-B7237F5526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279" y="5539153"/>
                        <a:ext cx="3144818" cy="422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92" name="Text Box 128" descr="Diagonali larghe verso l'alto">
            <a:extLst>
              <a:ext uri="{FF2B5EF4-FFF2-40B4-BE49-F238E27FC236}">
                <a16:creationId xmlns:a16="http://schemas.microsoft.com/office/drawing/2014/main" id="{BC266641-9A4A-463A-ACDA-BB578660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55" y="2973266"/>
            <a:ext cx="266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/>
              <a:t> </a:t>
            </a:r>
            <a:endParaRPr lang="en-GB" altLang="en-US"/>
          </a:p>
        </p:txBody>
      </p:sp>
      <p:sp>
        <p:nvSpPr>
          <p:cNvPr id="36993" name="Text Box 129" descr="Diagonali larghe verso l'alto">
            <a:extLst>
              <a:ext uri="{FF2B5EF4-FFF2-40B4-BE49-F238E27FC236}">
                <a16:creationId xmlns:a16="http://schemas.microsoft.com/office/drawing/2014/main" id="{E7529535-070A-47C6-861F-B44D2F1B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2" y="3020159"/>
            <a:ext cx="4088299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en-US" sz="2585" b="1" i="1">
                <a:latin typeface="Times New Roman" panose="02020603050405020304" pitchFamily="18" charset="0"/>
              </a:rPr>
              <a:t>q: </a:t>
            </a:r>
            <a:r>
              <a:rPr lang="it-IT" altLang="en-US" sz="2585"/>
              <a:t>angolo dalla verticale</a:t>
            </a:r>
          </a:p>
          <a:p>
            <a:pPr algn="l"/>
            <a:r>
              <a:rPr lang="it-IT" altLang="en-US" sz="2585" i="1">
                <a:latin typeface="Times New Roman" panose="02020603050405020304" pitchFamily="18" charset="0"/>
              </a:rPr>
              <a:t>u:</a:t>
            </a:r>
            <a:r>
              <a:rPr lang="it-IT" altLang="en-US" sz="2585"/>
              <a:t> coppia al fulcro</a:t>
            </a:r>
            <a:endParaRPr lang="en-GB" altLang="en-US" sz="2585"/>
          </a:p>
        </p:txBody>
      </p:sp>
      <p:sp>
        <p:nvSpPr>
          <p:cNvPr id="36995" name="Rectangle 131">
            <a:extLst>
              <a:ext uri="{FF2B5EF4-FFF2-40B4-BE49-F238E27FC236}">
                <a16:creationId xmlns:a16="http://schemas.microsoft.com/office/drawing/2014/main" id="{C59F9BE1-A18A-4509-B25C-4FCC3416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189" y="4698024"/>
            <a:ext cx="3657600" cy="59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r>
              <a:rPr lang="it-IT" altLang="en-US" sz="1662">
                <a:solidFill>
                  <a:schemeClr val="accent2"/>
                </a:solidFill>
                <a:latin typeface="Times New Roman" panose="02020603050405020304" pitchFamily="18" charset="0"/>
              </a:rPr>
              <a:t>(vedi pendolo.wm, pendolo_coppia.wm  realizzati in Working Model 2D)</a:t>
            </a:r>
            <a:endParaRPr lang="it-IT" altLang="en-US" sz="1846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>
            <a:extLst>
              <a:ext uri="{FF2B5EF4-FFF2-40B4-BE49-F238E27FC236}">
                <a16:creationId xmlns:a16="http://schemas.microsoft.com/office/drawing/2014/main" id="{F028E4CA-F7A3-4CAE-87F8-73E71081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36" y="926123"/>
            <a:ext cx="4852413" cy="74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5715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143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17145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286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27432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2004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3657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1148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1846" dirty="0"/>
              <a:t>Due formati standard</a:t>
            </a:r>
          </a:p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1846" dirty="0"/>
              <a:t>a) Un equazione differenziale di ordine </a:t>
            </a:r>
            <a:r>
              <a:rPr lang="it-IT" altLang="en-US" sz="1846" b="1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8C32F035-2790-44E2-B728-0BCAA3BC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35" y="2634762"/>
            <a:ext cx="4567078" cy="34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5715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143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17145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286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27432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2004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3657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1148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1846"/>
              <a:t>b) </a:t>
            </a:r>
            <a:r>
              <a:rPr lang="it-IT" altLang="en-US" sz="1846" b="1">
                <a:solidFill>
                  <a:schemeClr val="accent1"/>
                </a:solidFill>
              </a:rPr>
              <a:t>N</a:t>
            </a:r>
            <a:r>
              <a:rPr lang="it-IT" altLang="en-US" sz="1846"/>
              <a:t> equazioni differenziali di 1° ordine</a:t>
            </a:r>
          </a:p>
        </p:txBody>
      </p:sp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10909720-FC2B-4188-A605-84E27617DCBE}"/>
              </a:ext>
            </a:extLst>
          </p:cNvPr>
          <p:cNvGraphicFramePr>
            <a:graphicFrameLocks/>
          </p:cNvGraphicFramePr>
          <p:nvPr/>
        </p:nvGraphicFramePr>
        <p:xfrm>
          <a:off x="493835" y="1664677"/>
          <a:ext cx="4563208" cy="73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zione" r:id="rId3" imgW="4940280" imgH="787320" progId="Equation.2">
                  <p:embed/>
                </p:oleObj>
              </mc:Choice>
              <mc:Fallback>
                <p:oleObj name="Equazione" r:id="rId3" imgW="4940280" imgH="787320" progId="Equation.2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10909720-FC2B-4188-A605-84E27617DCB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35" y="1664677"/>
                        <a:ext cx="4563208" cy="734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>
            <a:extLst>
              <a:ext uri="{FF2B5EF4-FFF2-40B4-BE49-F238E27FC236}">
                <a16:creationId xmlns:a16="http://schemas.microsoft.com/office/drawing/2014/main" id="{55DA542A-004A-4F12-8E8E-A462ECE7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908" y="3773366"/>
            <a:ext cx="2239518" cy="34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5715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143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17145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286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27432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2004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3657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1148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1846"/>
              <a:t>dove X è lo STATO</a:t>
            </a:r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578F20A9-F05B-481D-8A9F-B76C3459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15" y="5257800"/>
            <a:ext cx="5666738" cy="74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>
            <a:lvl1pPr marL="279400" indent="-2794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1pPr>
            <a:lvl2pPr marL="5715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2pPr>
            <a:lvl3pPr marL="1143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3pPr>
            <a:lvl4pPr marL="17145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4pPr>
            <a:lvl5pPr marL="2286000" algn="l" defTabSz="152400">
              <a:defRPr sz="2400">
                <a:solidFill>
                  <a:schemeClr val="tx1"/>
                </a:solidFill>
                <a:latin typeface="Futura Lt BT" pitchFamily="34" charset="0"/>
              </a:defRPr>
            </a:lvl5pPr>
            <a:lvl6pPr marL="27432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6pPr>
            <a:lvl7pPr marL="32004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7pPr>
            <a:lvl8pPr marL="3657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8pPr>
            <a:lvl9pPr marL="41148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Lt BT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1846" i="1"/>
              <a:t>Ma lo stato è qualcosa di più di una sostituzione</a:t>
            </a:r>
          </a:p>
          <a:p>
            <a:pPr>
              <a:lnSpc>
                <a:spcPct val="93000"/>
              </a:lnSpc>
              <a:spcBef>
                <a:spcPct val="46000"/>
              </a:spcBef>
            </a:pPr>
            <a:r>
              <a:rPr lang="it-IT" altLang="en-US" sz="1846" i="1"/>
              <a:t>di variabili ....</a:t>
            </a:r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DCFA210D-D4FF-4D97-8619-CCEB223FB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8069"/>
            <a:ext cx="8405446" cy="514180"/>
          </a:xfrm>
        </p:spPr>
        <p:txBody>
          <a:bodyPr/>
          <a:lstStyle/>
          <a:p>
            <a:r>
              <a:rPr lang="it-IT" altLang="en-US"/>
              <a:t>Tipi di Modelli  matematici</a:t>
            </a:r>
            <a:endParaRPr lang="it-IT" altLang="en-US" sz="2954">
              <a:latin typeface="Symbol" panose="05050102010706020507" pitchFamily="18" charset="2"/>
            </a:endParaRPr>
          </a:p>
        </p:txBody>
      </p:sp>
      <p:graphicFrame>
        <p:nvGraphicFramePr>
          <p:cNvPr id="39950" name="Object 14" descr="Diagonali larghe verso l'alto">
            <a:extLst>
              <a:ext uri="{FF2B5EF4-FFF2-40B4-BE49-F238E27FC236}">
                <a16:creationId xmlns:a16="http://schemas.microsoft.com/office/drawing/2014/main" id="{9EA37D7E-3C6D-4684-87E1-9A439F02F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868901"/>
              </p:ext>
            </p:extLst>
          </p:nvPr>
        </p:nvGraphicFramePr>
        <p:xfrm>
          <a:off x="457200" y="3084634"/>
          <a:ext cx="2891204" cy="183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1" name="MathType Equation" r:id="rId5" imgW="1562040" imgH="990360" progId="Equation">
                  <p:embed/>
                </p:oleObj>
              </mc:Choice>
              <mc:Fallback>
                <p:oleObj name="MathType Equation" r:id="rId5" imgW="1562040" imgH="990360" progId="Equation">
                  <p:embed/>
                  <p:pic>
                    <p:nvPicPr>
                      <p:cNvPr id="39950" name="Object 14" descr="Diagonali larghe verso l'alto">
                        <a:extLst>
                          <a:ext uri="{FF2B5EF4-FFF2-40B4-BE49-F238E27FC236}">
                            <a16:creationId xmlns:a16="http://schemas.microsoft.com/office/drawing/2014/main" id="{9EA37D7E-3C6D-4684-87E1-9A439F02F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84634"/>
                        <a:ext cx="2891204" cy="183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wdUpDiag">
                              <a:fgClr>
                                <a:schemeClr val="tx2"/>
                              </a:fgClr>
                              <a:bgClr>
                                <a:schemeClr val="bg1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Text Box 15" descr="Diagonali larghe verso l'alto">
            <a:extLst>
              <a:ext uri="{FF2B5EF4-FFF2-40B4-BE49-F238E27FC236}">
                <a16:creationId xmlns:a16="http://schemas.microsoft.com/office/drawing/2014/main" id="{8AEB04E0-2FC5-4263-8D7B-4CBA1DECD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446" y="1600201"/>
            <a:ext cx="2092239" cy="62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46000"/>
              </a:spcBef>
            </a:pPr>
            <a: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  <a:t>“Relazione </a:t>
            </a:r>
            <a:b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  <a:t>ingresso - uscita”</a:t>
            </a: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39952" name="Text Box 16" descr="Diagonali larghe verso l'alto">
            <a:extLst>
              <a:ext uri="{FF2B5EF4-FFF2-40B4-BE49-F238E27FC236}">
                <a16:creationId xmlns:a16="http://schemas.microsoft.com/office/drawing/2014/main" id="{A3681E81-99F7-480F-BEC6-F87B75A1B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446" y="2784231"/>
            <a:ext cx="201850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  <a:t>“Relazione </a:t>
            </a:r>
            <a:b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  <a:t>ingresso - stato”</a:t>
            </a:r>
            <a:endParaRPr lang="en-GB" altLang="en-US" sz="1846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3" name="Text Box 17" descr="Diagonali larghe verso l'alto">
            <a:extLst>
              <a:ext uri="{FF2B5EF4-FFF2-40B4-BE49-F238E27FC236}">
                <a16:creationId xmlns:a16="http://schemas.microsoft.com/office/drawing/2014/main" id="{F881A28F-5B73-4E67-A033-729FF4E7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797" y="4136782"/>
            <a:ext cx="2961067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chemeClr val="tx2"/>
                  </a:fgClr>
                  <a:bgClr>
                    <a:schemeClr val="bg1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  <a:t>per ora assumiamo che </a:t>
            </a:r>
            <a:b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it-IT" altLang="en-US" sz="1846">
                <a:solidFill>
                  <a:schemeClr val="accent2"/>
                </a:solidFill>
                <a:latin typeface="Comic Sans MS" panose="030F0702030302020204" pitchFamily="66" charset="0"/>
              </a:rPr>
              <a:t>l’uscita sia uno degli stati</a:t>
            </a:r>
            <a:endParaRPr lang="en-GB" altLang="en-US" sz="1846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F19844EB-861F-411A-AA72-A74E6FDA08BF}"/>
              </a:ext>
            </a:extLst>
          </p:cNvPr>
          <p:cNvGraphicFramePr>
            <a:graphicFrameLocks/>
          </p:cNvGraphicFramePr>
          <p:nvPr/>
        </p:nvGraphicFramePr>
        <p:xfrm>
          <a:off x="4901712" y="3411416"/>
          <a:ext cx="33703" cy="2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zione" r:id="rId3" imgW="114120" imgH="203040" progId="Equation.2">
                  <p:embed/>
                </p:oleObj>
              </mc:Choice>
              <mc:Fallback>
                <p:oleObj name="Equazione" r:id="rId3" imgW="114120" imgH="203040" progId="Equation.2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F19844EB-861F-411A-AA72-A74E6FDA08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712" y="3411416"/>
                        <a:ext cx="33703" cy="21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>
            <a:extLst>
              <a:ext uri="{FF2B5EF4-FFF2-40B4-BE49-F238E27FC236}">
                <a16:creationId xmlns:a16="http://schemas.microsoft.com/office/drawing/2014/main" id="{4C976D38-2F11-43D7-8ED7-248BEAFA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89" y="961293"/>
            <a:ext cx="8064011" cy="491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>
              <a:lnSpc>
                <a:spcPct val="90000"/>
              </a:lnSpc>
            </a:pPr>
            <a:r>
              <a:rPr lang="it-IT" altLang="en-US" sz="1846" dirty="0"/>
              <a:t>Descrizione  o realizzazione di un fenomeno o di un oggetto, che evidenzia alcuni aspetti di interesse</a:t>
            </a:r>
            <a:endParaRPr lang="it-IT" altLang="en-US" b="1" dirty="0"/>
          </a:p>
          <a:p>
            <a:pPr algn="l">
              <a:lnSpc>
                <a:spcPct val="90000"/>
              </a:lnSpc>
            </a:pPr>
            <a:endParaRPr lang="it-IT" altLang="en-US" b="1" dirty="0"/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ESEMPI</a:t>
            </a:r>
            <a:endParaRPr lang="it-IT" altLang="en-US" b="1" dirty="0"/>
          </a:p>
          <a:p>
            <a:pPr algn="l">
              <a:lnSpc>
                <a:spcPct val="90000"/>
              </a:lnSpc>
            </a:pPr>
            <a:r>
              <a:rPr lang="it-IT" altLang="en-US" b="1" dirty="0"/>
              <a:t>	</a:t>
            </a:r>
            <a:r>
              <a:rPr lang="it-IT" altLang="en-US" sz="1846" dirty="0"/>
              <a:t>Modello in scala			</a:t>
            </a:r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	Modello analogico			</a:t>
            </a:r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	Modello grafico</a:t>
            </a:r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	Modello matematico</a:t>
            </a:r>
            <a:r>
              <a:rPr lang="it-IT" altLang="en-US" sz="1846" b="1" dirty="0">
                <a:solidFill>
                  <a:srgbClr val="996633"/>
                </a:solidFill>
              </a:rPr>
              <a:t>*</a:t>
            </a:r>
            <a:endParaRPr lang="it-IT" altLang="en-US" b="1" dirty="0"/>
          </a:p>
          <a:p>
            <a:pPr algn="l">
              <a:lnSpc>
                <a:spcPct val="90000"/>
              </a:lnSpc>
            </a:pPr>
            <a:endParaRPr lang="it-IT" altLang="en-US" b="1" dirty="0">
              <a:solidFill>
                <a:srgbClr val="996633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en-US" sz="1846" b="1" dirty="0">
                <a:solidFill>
                  <a:srgbClr val="996633"/>
                </a:solidFill>
              </a:rPr>
              <a:t>* gli unici manipolabili in calcolatore.</a:t>
            </a:r>
            <a:endParaRPr lang="it-IT" altLang="en-US" b="1" dirty="0"/>
          </a:p>
          <a:p>
            <a:pPr algn="l">
              <a:lnSpc>
                <a:spcPct val="90000"/>
              </a:lnSpc>
            </a:pPr>
            <a:endParaRPr lang="it-IT" altLang="en-US" sz="1846" dirty="0"/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QUANTO DEVE ESSERE DETTAGLIATO UN MODELLO?</a:t>
            </a:r>
            <a:endParaRPr lang="it-IT" altLang="en-US" b="1" dirty="0"/>
          </a:p>
          <a:p>
            <a:pPr algn="l">
              <a:lnSpc>
                <a:spcPct val="90000"/>
              </a:lnSpc>
            </a:pPr>
            <a:endParaRPr lang="it-IT" altLang="en-US" b="1" dirty="0"/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Dipende dallo specifico caso.</a:t>
            </a:r>
            <a:endParaRPr lang="it-IT" altLang="en-US" b="1" dirty="0"/>
          </a:p>
          <a:p>
            <a:pPr algn="l">
              <a:lnSpc>
                <a:spcPct val="90000"/>
              </a:lnSpc>
            </a:pPr>
            <a:endParaRPr lang="it-IT" altLang="en-US" b="1" dirty="0"/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Esistono poche regole e l’esperienza.</a:t>
            </a:r>
          </a:p>
          <a:p>
            <a:pPr algn="l">
              <a:lnSpc>
                <a:spcPct val="90000"/>
              </a:lnSpc>
            </a:pPr>
            <a:endParaRPr lang="it-IT" altLang="en-US" sz="1846" dirty="0"/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Spesso si inizia con un modello semplice poi </a:t>
            </a:r>
          </a:p>
          <a:p>
            <a:pPr algn="l">
              <a:lnSpc>
                <a:spcPct val="90000"/>
              </a:lnSpc>
            </a:pPr>
            <a:r>
              <a:rPr lang="it-IT" altLang="en-US" sz="1846" dirty="0"/>
              <a:t>si è costretti ad affinarlo.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78CB48F4-C3BC-40E6-9E81-AB94600F7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738" y="1968012"/>
            <a:ext cx="0" cy="827942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2E5A0D8D-B647-49C4-ABDA-FD8E3E353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2938" y="2376854"/>
            <a:ext cx="0" cy="8763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9145796-6ED6-424A-83E7-26E94FF5C252}"/>
              </a:ext>
            </a:extLst>
          </p:cNvPr>
          <p:cNvSpPr>
            <a:spLocks noChangeArrowheads="1"/>
          </p:cNvSpPr>
          <p:nvPr/>
        </p:nvSpPr>
        <p:spPr bwMode="auto">
          <a:xfrm rot="16140000">
            <a:off x="3974565" y="2419051"/>
            <a:ext cx="1244695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rgbClr val="FF0033"/>
                </a:solidFill>
              </a:rPr>
              <a:t>Realismo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89F2A20-6869-4237-BB83-A23C4EF27E97}"/>
              </a:ext>
            </a:extLst>
          </p:cNvPr>
          <p:cNvSpPr>
            <a:spLocks noChangeArrowheads="1"/>
          </p:cNvSpPr>
          <p:nvPr/>
        </p:nvSpPr>
        <p:spPr bwMode="auto">
          <a:xfrm rot="16140000">
            <a:off x="5116134" y="2363367"/>
            <a:ext cx="1414613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r>
              <a:rPr lang="it-IT" altLang="en-US" sz="1846">
                <a:solidFill>
                  <a:schemeClr val="accent1"/>
                </a:solidFill>
              </a:rPr>
              <a:t>Astrazione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97AFB09-1480-46AC-A771-495D7994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08" y="691662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3E7E3EF-A3F7-46AE-AEC7-1340270D9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754" y="404446"/>
            <a:ext cx="8405446" cy="511420"/>
          </a:xfrm>
        </p:spPr>
        <p:txBody>
          <a:bodyPr/>
          <a:lstStyle/>
          <a:p>
            <a:r>
              <a:rPr lang="it-IT" altLang="en-US"/>
              <a:t>Modelli di Processi</a:t>
            </a:r>
            <a:endParaRPr lang="it-IT" alt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F19844EB-861F-411A-AA72-A74E6FDA08BF}"/>
              </a:ext>
            </a:extLst>
          </p:cNvPr>
          <p:cNvGraphicFramePr>
            <a:graphicFrameLocks/>
          </p:cNvGraphicFramePr>
          <p:nvPr/>
        </p:nvGraphicFramePr>
        <p:xfrm>
          <a:off x="4901712" y="3411416"/>
          <a:ext cx="33703" cy="2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name="Equazione" r:id="rId3" imgW="114120" imgH="203040" progId="Equation.2">
                  <p:embed/>
                </p:oleObj>
              </mc:Choice>
              <mc:Fallback>
                <p:oleObj name="Equazione" r:id="rId3" imgW="114120" imgH="203040" progId="Equation.2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F19844EB-861F-411A-AA72-A74E6FDA08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712" y="3411416"/>
                        <a:ext cx="33703" cy="21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>
            <a:extLst>
              <a:ext uri="{FF2B5EF4-FFF2-40B4-BE49-F238E27FC236}">
                <a16:creationId xmlns:a16="http://schemas.microsoft.com/office/drawing/2014/main" id="{4C976D38-2F11-43D7-8ED7-248BEAFA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89" y="3006909"/>
            <a:ext cx="8064011" cy="33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>
              <a:lnSpc>
                <a:spcPct val="90000"/>
              </a:lnSpc>
            </a:pPr>
            <a:endParaRPr lang="it-IT" altLang="en-US" b="1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97AFB09-1480-46AC-A771-495D7994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08" y="691662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3E7E3EF-A3F7-46AE-AEC7-1340270D9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Modelli di Processi</a:t>
            </a:r>
            <a:endParaRPr lang="it-IT" altLang="en-US" b="0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2A43183-CB65-43CB-86C1-9E9F50896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665663"/>
          </a:xfrm>
        </p:spPr>
        <p:txBody>
          <a:bodyPr/>
          <a:lstStyle/>
          <a:p>
            <a:r>
              <a:rPr lang="it-IT" sz="2000" dirty="0"/>
              <a:t>Dal latino </a:t>
            </a:r>
            <a:r>
              <a:rPr lang="it-IT" sz="2000" i="1" dirty="0" err="1">
                <a:solidFill>
                  <a:srgbClr val="FF0000"/>
                </a:solidFill>
              </a:rPr>
              <a:t>modellus</a:t>
            </a:r>
            <a:r>
              <a:rPr lang="it-IT" sz="2000" dirty="0"/>
              <a:t>, diminutivo di </a:t>
            </a:r>
            <a:r>
              <a:rPr lang="it-IT" sz="2000" i="1" dirty="0">
                <a:solidFill>
                  <a:srgbClr val="FF0000"/>
                </a:solidFill>
              </a:rPr>
              <a:t>modus</a:t>
            </a:r>
            <a:r>
              <a:rPr lang="it-IT" sz="2000" dirty="0"/>
              <a:t>: forma, esemplare, misura, modo</a:t>
            </a:r>
          </a:p>
          <a:p>
            <a:r>
              <a:rPr lang="it-IT" sz="2000" dirty="0"/>
              <a:t>In greco </a:t>
            </a:r>
            <a:r>
              <a:rPr lang="el-GR" sz="2000" i="1" dirty="0">
                <a:solidFill>
                  <a:srgbClr val="FF0000"/>
                </a:solidFill>
              </a:rPr>
              <a:t>παράδειγμα</a:t>
            </a:r>
            <a:r>
              <a:rPr lang="el-GR" sz="2000" dirty="0"/>
              <a:t> </a:t>
            </a:r>
            <a:r>
              <a:rPr lang="it-IT" sz="2000" dirty="0"/>
              <a:t>(paradigma): indica uno strumento che funge da modello, da termine di paragone, da base per il controllo; esso ha inoltre la funzione di rappresentare in modo semplificato l’insieme di oggetti a cui si riferisce, ma anche quella di esplicitare, mostrare, mettere in luce, sintetizzare proprietà e comportamenti</a:t>
            </a:r>
          </a:p>
          <a:p>
            <a:r>
              <a:rPr lang="it-IT" sz="2000" dirty="0"/>
              <a:t>I due sono simili nelle definizioni</a:t>
            </a:r>
          </a:p>
          <a:p>
            <a:r>
              <a:rPr lang="it-IT" altLang="en-US" sz="2000" dirty="0"/>
              <a:t>Un modello è dunque un paradigma e contiene la descrizione  o la realizzazione di un fenomeno o di un oggetto, e che evidenzia alcuni (non tutti) aspetti di interesse per lo studio che se intende fare</a:t>
            </a:r>
            <a:endParaRPr lang="it-IT" altLang="en-US" sz="2000" b="1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959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>
            <a:extLst>
              <a:ext uri="{FF2B5EF4-FFF2-40B4-BE49-F238E27FC236}">
                <a16:creationId xmlns:a16="http://schemas.microsoft.com/office/drawing/2014/main" id="{B97AFB09-1480-46AC-A771-495D7994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08" y="691662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3E7E3EF-A3F7-46AE-AEC7-1340270D9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754" y="404446"/>
            <a:ext cx="8405446" cy="511420"/>
          </a:xfrm>
        </p:spPr>
        <p:txBody>
          <a:bodyPr/>
          <a:lstStyle/>
          <a:p>
            <a:r>
              <a:rPr lang="it-IT" altLang="en-US" dirty="0"/>
              <a:t>Modello in scala</a:t>
            </a:r>
            <a:endParaRPr lang="it-IT" altLang="en-US" b="0" dirty="0"/>
          </a:p>
        </p:txBody>
      </p:sp>
      <p:pic>
        <p:nvPicPr>
          <p:cNvPr id="65538" name="Picture 2" descr="vasca navale">
            <a:extLst>
              <a:ext uri="{FF2B5EF4-FFF2-40B4-BE49-F238E27FC236}">
                <a16:creationId xmlns:a16="http://schemas.microsoft.com/office/drawing/2014/main" id="{01E5340D-D8D0-4559-A4B1-0E061E3A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1216193"/>
            <a:ext cx="6638422" cy="44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73B84D-4479-4BCC-9043-339CC089C988}"/>
              </a:ext>
            </a:extLst>
          </p:cNvPr>
          <p:cNvSpPr txBox="1"/>
          <p:nvPr/>
        </p:nvSpPr>
        <p:spPr>
          <a:xfrm>
            <a:off x="6509101" y="5641806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</a:rPr>
              <a:t>Vasca Navale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4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>
            <a:extLst>
              <a:ext uri="{FF2B5EF4-FFF2-40B4-BE49-F238E27FC236}">
                <a16:creationId xmlns:a16="http://schemas.microsoft.com/office/drawing/2014/main" id="{B97AFB09-1480-46AC-A771-495D7994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08" y="691662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3E7E3EF-A3F7-46AE-AEC7-1340270D9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754" y="404446"/>
            <a:ext cx="8405446" cy="511420"/>
          </a:xfrm>
        </p:spPr>
        <p:txBody>
          <a:bodyPr/>
          <a:lstStyle/>
          <a:p>
            <a:r>
              <a:rPr lang="it-IT" altLang="en-US" dirty="0"/>
              <a:t>Modello analogico</a:t>
            </a:r>
            <a:endParaRPr lang="it-IT" altLang="en-US" b="0" dirty="0"/>
          </a:p>
        </p:txBody>
      </p:sp>
      <p:pic>
        <p:nvPicPr>
          <p:cNvPr id="65540" name="Picture 4" descr="Risultato immagini per calcolatori analogici">
            <a:extLst>
              <a:ext uri="{FF2B5EF4-FFF2-40B4-BE49-F238E27FC236}">
                <a16:creationId xmlns:a16="http://schemas.microsoft.com/office/drawing/2014/main" id="{147699D6-93E6-4412-BDE6-A2390C48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7" y="1203082"/>
            <a:ext cx="3367028" cy="49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D5CEE0-066A-4CE7-A1C2-CD14363CDAD2}"/>
              </a:ext>
            </a:extLst>
          </p:cNvPr>
          <p:cNvSpPr txBox="1"/>
          <p:nvPr/>
        </p:nvSpPr>
        <p:spPr>
          <a:xfrm>
            <a:off x="4025245" y="5799406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bg1">
                    <a:lumMod val="50000"/>
                  </a:schemeClr>
                </a:solidFill>
              </a:rPr>
              <a:t>Calcolatore analogico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634" name="Picture 2" descr="Risultato immagini per circuito rc">
            <a:extLst>
              <a:ext uri="{FF2B5EF4-FFF2-40B4-BE49-F238E27FC236}">
                <a16:creationId xmlns:a16="http://schemas.microsoft.com/office/drawing/2014/main" id="{84DEC0EE-1C06-434F-A94D-5358054B3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r="19661" b="53802"/>
          <a:stretch/>
        </p:blipFill>
        <p:spPr bwMode="auto">
          <a:xfrm>
            <a:off x="6343058" y="2908779"/>
            <a:ext cx="2318994" cy="168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 descr="Risultato immagini per circuito rc">
            <a:extLst>
              <a:ext uri="{FF2B5EF4-FFF2-40B4-BE49-F238E27FC236}">
                <a16:creationId xmlns:a16="http://schemas.microsoft.com/office/drawing/2014/main" id="{DAD4A562-1875-4F9A-8A71-9F64E40C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01" y="1300654"/>
            <a:ext cx="2171700" cy="150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5D09FC0-BBD0-4974-99CD-A44B9B37666F}"/>
              </a:ext>
            </a:extLst>
          </p:cNvPr>
          <p:cNvGrpSpPr/>
          <p:nvPr/>
        </p:nvGrpSpPr>
        <p:grpSpPr>
          <a:xfrm>
            <a:off x="4807667" y="4711656"/>
            <a:ext cx="2490445" cy="1017291"/>
            <a:chOff x="4805901" y="4494899"/>
            <a:chExt cx="2490445" cy="10172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061AB1EB-06E5-4554-8604-29208B0EC424}"/>
                </a:ext>
              </a:extLst>
            </p:cNvPr>
            <p:cNvSpPr/>
            <p:nvPr/>
          </p:nvSpPr>
          <p:spPr bwMode="auto">
            <a:xfrm>
              <a:off x="4805901" y="4494899"/>
              <a:ext cx="2490445" cy="10172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DC98E539-647B-4426-9258-E486E2024658}"/>
                </a:ext>
              </a:extLst>
            </p:cNvPr>
            <p:cNvSpPr/>
            <p:nvPr/>
          </p:nvSpPr>
          <p:spPr bwMode="auto">
            <a:xfrm>
              <a:off x="5938886" y="4619134"/>
              <a:ext cx="804813" cy="44306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tabLst/>
              </a:pPr>
              <a:r>
                <a:rPr kumimoji="0" lang="it-IT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rPr>
                <a:t>M</a:t>
              </a: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B43CDCD6-46F5-498E-859C-54F1185EDB57}"/>
                </a:ext>
              </a:extLst>
            </p:cNvPr>
            <p:cNvSpPr/>
            <p:nvPr/>
          </p:nvSpPr>
          <p:spPr bwMode="auto">
            <a:xfrm>
              <a:off x="6033155" y="4967926"/>
              <a:ext cx="216816" cy="207389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163AFE54-A430-4C7E-8C6C-EE7DC88A4453}"/>
                </a:ext>
              </a:extLst>
            </p:cNvPr>
            <p:cNvSpPr/>
            <p:nvPr/>
          </p:nvSpPr>
          <p:spPr bwMode="auto">
            <a:xfrm>
              <a:off x="6411797" y="4978922"/>
              <a:ext cx="216816" cy="207389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5D655E83-6D71-40BE-AECC-5A8B1B7A8D4D}"/>
                </a:ext>
              </a:extLst>
            </p:cNvPr>
            <p:cNvCxnSpPr/>
            <p:nvPr/>
          </p:nvCxnSpPr>
          <p:spPr bwMode="auto">
            <a:xfrm flipV="1">
              <a:off x="4873659" y="5194169"/>
              <a:ext cx="2328421" cy="1099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" name="Freccia a destra 5">
              <a:extLst>
                <a:ext uri="{FF2B5EF4-FFF2-40B4-BE49-F238E27FC236}">
                  <a16:creationId xmlns:a16="http://schemas.microsoft.com/office/drawing/2014/main" id="{02D08D2A-5267-45CA-8D82-82F91A1D0522}"/>
                </a:ext>
              </a:extLst>
            </p:cNvPr>
            <p:cNvSpPr/>
            <p:nvPr/>
          </p:nvSpPr>
          <p:spPr bwMode="auto">
            <a:xfrm>
              <a:off x="5288436" y="4760537"/>
              <a:ext cx="603315" cy="207389"/>
            </a:xfrm>
            <a:prstGeom prst="right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Verdana" pitchFamily="34" charset="0"/>
                <a:buChar char="◊"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8661C0E-150E-416D-9A32-4CF347E3EFE5}"/>
                </a:ext>
              </a:extLst>
            </p:cNvPr>
            <p:cNvSpPr txBox="1"/>
            <p:nvPr/>
          </p:nvSpPr>
          <p:spPr>
            <a:xfrm>
              <a:off x="5402423" y="449489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</a:t>
              </a:r>
              <a:endParaRPr lang="en-GB" dirty="0"/>
            </a:p>
          </p:txBody>
        </p:sp>
      </p:grp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97E9BC57-701E-4D00-886C-7D2BCEA40304}"/>
              </a:ext>
            </a:extLst>
          </p:cNvPr>
          <p:cNvSpPr/>
          <p:nvPr/>
        </p:nvSpPr>
        <p:spPr bwMode="auto">
          <a:xfrm rot="5400000">
            <a:off x="7420045" y="2384982"/>
            <a:ext cx="849593" cy="684573"/>
          </a:xfrm>
          <a:prstGeom prst="bentArrow">
            <a:avLst>
              <a:gd name="adj1" fmla="val 19492"/>
              <a:gd name="adj2" fmla="val 18803"/>
              <a:gd name="adj3" fmla="val 37393"/>
              <a:gd name="adj4" fmla="val 4375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Freccia curva 23">
            <a:extLst>
              <a:ext uri="{FF2B5EF4-FFF2-40B4-BE49-F238E27FC236}">
                <a16:creationId xmlns:a16="http://schemas.microsoft.com/office/drawing/2014/main" id="{4F40855B-240E-4922-8350-AF1BBD84F3A8}"/>
              </a:ext>
            </a:extLst>
          </p:cNvPr>
          <p:cNvSpPr/>
          <p:nvPr/>
        </p:nvSpPr>
        <p:spPr bwMode="auto">
          <a:xfrm rot="5400000" flipH="1">
            <a:off x="7433785" y="4535034"/>
            <a:ext cx="822112" cy="684573"/>
          </a:xfrm>
          <a:prstGeom prst="bentArrow">
            <a:avLst>
              <a:gd name="adj1" fmla="val 19492"/>
              <a:gd name="adj2" fmla="val 18803"/>
              <a:gd name="adj3" fmla="val 37393"/>
              <a:gd name="adj4" fmla="val 4375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9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>
            <a:extLst>
              <a:ext uri="{FF2B5EF4-FFF2-40B4-BE49-F238E27FC236}">
                <a16:creationId xmlns:a16="http://schemas.microsoft.com/office/drawing/2014/main" id="{B97AFB09-1480-46AC-A771-495D7994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08" y="691662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3E7E3EF-A3F7-46AE-AEC7-1340270D9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754" y="404446"/>
            <a:ext cx="8405446" cy="511420"/>
          </a:xfrm>
        </p:spPr>
        <p:txBody>
          <a:bodyPr/>
          <a:lstStyle/>
          <a:p>
            <a:r>
              <a:rPr lang="it-IT" altLang="en-US" dirty="0"/>
              <a:t>Modello Grafico</a:t>
            </a:r>
            <a:endParaRPr lang="it-IT" altLang="en-US" b="0" dirty="0"/>
          </a:p>
        </p:txBody>
      </p:sp>
      <p:pic>
        <p:nvPicPr>
          <p:cNvPr id="67592" name="Picture 8" descr="Risultato immagini per modello grafico">
            <a:extLst>
              <a:ext uri="{FF2B5EF4-FFF2-40B4-BE49-F238E27FC236}">
                <a16:creationId xmlns:a16="http://schemas.microsoft.com/office/drawing/2014/main" id="{80E3677A-A0FB-450E-94C5-3EF62E80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80" y="1183650"/>
            <a:ext cx="3619893" cy="18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6" name="Picture 12">
            <a:extLst>
              <a:ext uri="{FF2B5EF4-FFF2-40B4-BE49-F238E27FC236}">
                <a16:creationId xmlns:a16="http://schemas.microsoft.com/office/drawing/2014/main" id="{3F5C1FEA-E2E1-442E-A751-D12D5058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20" y="3379203"/>
            <a:ext cx="4728180" cy="29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8" name="Picture 14" descr="Risultato immagini per andamento della velocità">
            <a:extLst>
              <a:ext uri="{FF2B5EF4-FFF2-40B4-BE49-F238E27FC236}">
                <a16:creationId xmlns:a16="http://schemas.microsoft.com/office/drawing/2014/main" id="{D9C491FC-E9A1-4445-B5EB-787E4255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0" y="552310"/>
            <a:ext cx="31242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00" name="Picture 16" descr="Risultato immagini per modello matematico">
            <a:extLst>
              <a:ext uri="{FF2B5EF4-FFF2-40B4-BE49-F238E27FC236}">
                <a16:creationId xmlns:a16="http://schemas.microsoft.com/office/drawing/2014/main" id="{4FCB05CF-5DE2-4276-999B-69249AAE1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9" y="3429000"/>
            <a:ext cx="3623182" cy="24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5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>
            <a:extLst>
              <a:ext uri="{FF2B5EF4-FFF2-40B4-BE49-F238E27FC236}">
                <a16:creationId xmlns:a16="http://schemas.microsoft.com/office/drawing/2014/main" id="{B97AFB09-1480-46AC-A771-495D7994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08" y="691662"/>
            <a:ext cx="1717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l"/>
            <a:endParaRPr lang="en-US" altLang="en-US" b="1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3E7E3EF-A3F7-46AE-AEC7-1340270D9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754" y="404446"/>
            <a:ext cx="8405446" cy="511420"/>
          </a:xfrm>
        </p:spPr>
        <p:txBody>
          <a:bodyPr/>
          <a:lstStyle/>
          <a:p>
            <a:r>
              <a:rPr lang="it-IT" altLang="en-US" dirty="0"/>
              <a:t>Modello Matematico</a:t>
            </a:r>
            <a:endParaRPr lang="it-IT" altLang="en-US" b="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4AA5494-F678-44D0-8184-9DE9368CB989}"/>
              </a:ext>
            </a:extLst>
          </p:cNvPr>
          <p:cNvSpPr/>
          <p:nvPr/>
        </p:nvSpPr>
        <p:spPr>
          <a:xfrm>
            <a:off x="572077" y="2772806"/>
            <a:ext cx="8254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solidFill>
                  <a:schemeClr val="accent2">
                    <a:lumMod val="75000"/>
                  </a:schemeClr>
                </a:solidFill>
              </a:rPr>
              <a:t>Equazione differenziale del secondo ordine alle derivate parziali di </a:t>
            </a:r>
            <a:r>
              <a:rPr lang="it-IT" b="1" i="1" dirty="0">
                <a:solidFill>
                  <a:schemeClr val="accent2">
                    <a:lumMod val="75000"/>
                  </a:schemeClr>
                </a:solidFill>
              </a:rPr>
              <a:t>d’Alembert</a:t>
            </a:r>
            <a:r>
              <a:rPr lang="it-IT" i="1" dirty="0">
                <a:solidFill>
                  <a:schemeClr val="accent2">
                    <a:lumMod val="75000"/>
                  </a:schemeClr>
                </a:solidFill>
              </a:rPr>
              <a:t> detta anche equazione delle onde monodimensionale, in quanto costituisce un modello matematico per i moti ondosi</a:t>
            </a:r>
            <a:endParaRPr lang="en-GB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C73335F-4D3E-448B-84F7-760DD6142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2" y="4043889"/>
            <a:ext cx="87575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it-IT" sz="800" b="1" dirty="0"/>
              <a:t>D’Alembert, </a:t>
            </a:r>
            <a:r>
              <a:rPr lang="it-IT" sz="800" b="1" i="1" dirty="0"/>
              <a:t>Enciclopedia</a:t>
            </a:r>
            <a:r>
              <a:rPr lang="it-IT" sz="800" b="1" dirty="0"/>
              <a:t>, Discorso preliminare (1750):</a:t>
            </a:r>
            <a:r>
              <a:rPr lang="it-IT" sz="800" dirty="0"/>
              <a:t> 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Il sistema delle nostre conoscenze è costituito da diversi settori, alcuni dei quali hanno uno stesso punto di incontro; e, dato che non è possibile, muovendo da questo punto, percorrere contemporaneamente ogni strada, deve esserci una scelta determinata dalla natura dei differenti spiriti.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é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pertanto assai raro che una medesima persona proceda al tempo stesso in varie direzioni. Nello studio della natura gli uomini si sono all’inizio dedicati, quasi spontaneamente, a soddisfare i bisogni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piú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urgenti; ma, una volta pervenuti alle conoscenze meno necessarie, essi hanno dovuto distribuirsele, e procedere ognuno da parte sua con un passo all’incirca eguale. Pertanto diverse scienze sono state all’incirca contemporanee; ma nell’ordine storico dei progressi dello spirito si può abbracciarle soltanto successivamente.</a:t>
            </a:r>
            <a:endParaRPr kumimoji="0" lang="it-IT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Lo stesso non avviene invece per l’ordine enciclopedico delle nostre conoscenze. Questo consiste nel riunirle nel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piú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piccolo spazio possibile, ponendo il filosofo al di sopra di questo vasto labirinto, in una prospettiva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cosí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elevata da poter considerare insieme le scienze e le arti principali, da poter vedere con un colpo d’occhio gli oggetti delle proprie speculazioni e le operazioni che può compiere su tali oggetti, e da poter distinguere i principali settori delle conoscenze umane, i punti che li separano e quelli che li uniscono, intravedendo anche, in qualche caso, i cammini segreti che li congiungono. [...]</a:t>
            </a:r>
            <a:endParaRPr kumimoji="0" lang="it-IT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Gli oggetti di cui la nostra anima si occupa sono oggetti 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spirituali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 od oggetti 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materiali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; e la nostra anima si riferisce ad essi o mediante idee dirette o mediante idee riflesse. Il sistema delle conoscenze dirette può consistere soltanto nella collezione puramente passiva, quasi meccanica, di queste medesime conoscenze: esso è ciò che chiamiamo 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memoria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. La riflessione è invece di due tipi, come si è osservato: essa ragiona sugli oggetti delle idee dirette, oppure li imita.</a:t>
            </a:r>
            <a:endParaRPr kumimoji="0" lang="it-IT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Pertanto la 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memoria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, la 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ragione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 propriamente detta e l’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immaginazione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 costituiscono le tre maniere differenti in cui la nostra anima opera sugli oggetti dei propri pensieri. Non intendiamo qui per immaginazione la facoltà di rappresentarsi gli oggetti - poiché questa non è altro che la memoria stessa degli oggetti sensibili, la quale sarebbe in continua attività se non fosse agevolata dall’invenzione dei segni: noi intendiamo l’immaginazione in un senso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piú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nobile e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piú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preciso, cioè come la capacità di creare mediante l’imitazione.</a:t>
            </a:r>
            <a:endParaRPr kumimoji="0" lang="it-IT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Queste tre facoltà formano le tre distinzioni generali del nostro sistema, e i tre oggetti generali delle conoscenze umane: la 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storia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, che si riferisce alla memoria; la 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filosofia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, che è il frutto della ragione; le </a:t>
            </a:r>
            <a:r>
              <a:rPr kumimoji="0" lang="it-IT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belle arti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, che sorgono in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virtú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dell’immaginazione. Collocando la ragione prima dell’immaginazione, questo ordine appare ben fondato, e conforme al naturale progresso delle operazioni dello spirito: l’immaginazione è una facoltà creativa, e lo spirito comincia - prima di creare - ragionando su quello che vede e che conosce. Un altro motivo che deve indurci a porre la ragione prima dell’immaginazione è il fatto che in questa facoltà dell’anima si trovano riunite in qualche misura le altre due, e che la ragione vi si congiunge con la memoria. Lo spirito non crea e non immagina se non oggetti che siano simili a quelli che ha conosciuto mediante idee dirette e mediante le sensazioni: quanto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piú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esso si discosta da questi oggetti, tanto </a:t>
            </a:r>
            <a:r>
              <a:rPr kumimoji="0" lang="it-IT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piú</a:t>
            </a:r>
            <a:r>
              <a:rPr kumimoji="0" lang="it-IT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gli esseri che esso forma risultano bizzarri e meno gradevoli. Nell’imitazione della natura l’invenzione stessa è sottoposta quindi ad alcune regole; e queste costituiscono principalmente la parte filosofica delle belle arti, finora assai imperfetta - poiché essa può essere soltanto opera del genio, mentre il genio preferisce creare anziché discutere.</a:t>
            </a:r>
            <a:endParaRPr kumimoji="0" lang="it-IT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7DF948-9D0A-4FEC-931C-58CC761B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432127"/>
            <a:ext cx="2990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6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>
            <a:extLst>
              <a:ext uri="{FF2B5EF4-FFF2-40B4-BE49-F238E27FC236}">
                <a16:creationId xmlns:a16="http://schemas.microsoft.com/office/drawing/2014/main" id="{86085BF4-90AD-4E03-9A50-2F239198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92" y="855603"/>
            <a:ext cx="8135815" cy="65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r>
              <a:rPr lang="it-IT" altLang="en-US" sz="1846" dirty="0">
                <a:solidFill>
                  <a:srgbClr val="996633"/>
                </a:solidFill>
              </a:rPr>
              <a:t>Il modello è deterministico quando sono “ben” noti tutti  gli ingressi applicati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6A63842-C211-4B22-B814-EABE77078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112" y="1485900"/>
            <a:ext cx="4976446" cy="21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r>
              <a:rPr lang="it-IT" altLang="en-US" sz="1662" dirty="0">
                <a:solidFill>
                  <a:schemeClr val="accent1"/>
                </a:solidFill>
              </a:rPr>
              <a:t>Esempio di situazione deterministica:</a:t>
            </a:r>
            <a:endParaRPr lang="it-IT" altLang="en-US" sz="1662" dirty="0">
              <a:solidFill>
                <a:schemeClr val="accent2"/>
              </a:solidFill>
            </a:endParaRPr>
          </a:p>
          <a:p>
            <a:pPr algn="l"/>
            <a:r>
              <a:rPr lang="it-IT" altLang="en-US" sz="1662" dirty="0"/>
              <a:t>pale soggette a una coppia  </a:t>
            </a:r>
            <a:r>
              <a:rPr lang="it-IT" altLang="en-US" sz="1662" dirty="0">
                <a:latin typeface="Symbol" panose="05050102010706020507" pitchFamily="18" charset="2"/>
              </a:rPr>
              <a:t>t</a:t>
            </a:r>
            <a:r>
              <a:rPr lang="it-IT" altLang="en-US" sz="1662" dirty="0"/>
              <a:t>(t) nota e descrivibile come funzione.</a:t>
            </a:r>
          </a:p>
          <a:p>
            <a:pPr algn="l"/>
            <a:endParaRPr lang="it-IT" altLang="en-US" sz="1662" dirty="0"/>
          </a:p>
          <a:p>
            <a:pPr algn="l"/>
            <a:r>
              <a:rPr lang="it-IT" altLang="en-US" sz="1662" dirty="0">
                <a:solidFill>
                  <a:srgbClr val="339933"/>
                </a:solidFill>
              </a:rPr>
              <a:t>Esempio di situazione non deterministica:</a:t>
            </a:r>
          </a:p>
          <a:p>
            <a:r>
              <a:rPr lang="it-IT" altLang="en-US" sz="1662" dirty="0"/>
              <a:t>pale soggette a una coppia </a:t>
            </a:r>
            <a:r>
              <a:rPr lang="it-IT" altLang="en-US" sz="1662" dirty="0">
                <a:latin typeface="Symbol" panose="05050102010706020507" pitchFamily="18" charset="2"/>
              </a:rPr>
              <a:t>t</a:t>
            </a:r>
            <a:r>
              <a:rPr lang="it-IT" altLang="en-US" sz="1662" dirty="0"/>
              <a:t>(t) derivante dalla pressione dal vento (caos dovuto a vorticosità)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1FF4BDA-3AEA-41BC-8868-E9650F47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6" y="4054374"/>
            <a:ext cx="8465526" cy="15060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r>
              <a:rPr lang="it-IT" altLang="en-US" sz="1846" dirty="0">
                <a:solidFill>
                  <a:schemeClr val="accent1"/>
                </a:solidFill>
              </a:rPr>
              <a:t>Caso non deterministico</a:t>
            </a:r>
            <a:r>
              <a:rPr lang="it-IT" altLang="en-US" sz="1846" dirty="0"/>
              <a:t>: non si può/non interessa determinare con esattezza il moto delle pale istante per istante, </a:t>
            </a:r>
            <a:br>
              <a:rPr lang="it-IT" altLang="en-US" sz="1846" dirty="0"/>
            </a:br>
            <a:r>
              <a:rPr lang="it-IT" altLang="en-US" sz="1846" dirty="0">
                <a:solidFill>
                  <a:schemeClr val="accent1"/>
                </a:solidFill>
              </a:rPr>
              <a:t>Modellazione </a:t>
            </a:r>
            <a:r>
              <a:rPr lang="it-IT" altLang="en-US" sz="1846" u="sng" dirty="0">
                <a:solidFill>
                  <a:schemeClr val="accent1"/>
                </a:solidFill>
              </a:rPr>
              <a:t>stocastica</a:t>
            </a:r>
            <a:r>
              <a:rPr lang="it-IT" altLang="en-US" sz="1846" dirty="0">
                <a:solidFill>
                  <a:schemeClr val="accent1"/>
                </a:solidFill>
              </a:rPr>
              <a:t>:</a:t>
            </a:r>
            <a:r>
              <a:rPr lang="it-IT" altLang="en-US" sz="1846" dirty="0"/>
              <a:t> il comportamento del sistema viene studiato utilizzando grandezze globali, invece di quelle istantanee </a:t>
            </a:r>
            <a:br>
              <a:rPr lang="it-IT" altLang="en-US" sz="1846" dirty="0"/>
            </a:br>
            <a:r>
              <a:rPr lang="it-IT" altLang="en-US" sz="1846" dirty="0"/>
              <a:t>(ad es. la media, la varianza, ecc..).  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5E61360-47F6-4828-B6CF-F6D33399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12" y="5822094"/>
            <a:ext cx="8043496" cy="36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92" tIns="42497" rIns="84992" bIns="42497">
            <a:spAutoFit/>
          </a:bodyPr>
          <a:lstStyle/>
          <a:p>
            <a:pPr algn="l"/>
            <a:r>
              <a:rPr lang="it-IT" altLang="en-US" sz="1846" dirty="0">
                <a:solidFill>
                  <a:srgbClr val="FF0033"/>
                </a:solidFill>
              </a:rPr>
              <a:t>Entrambi sono modelli matematici ma cambia il tipo di impiego</a:t>
            </a:r>
          </a:p>
        </p:txBody>
      </p:sp>
      <p:sp>
        <p:nvSpPr>
          <p:cNvPr id="6194" name="Rectangle 50">
            <a:extLst>
              <a:ext uri="{FF2B5EF4-FFF2-40B4-BE49-F238E27FC236}">
                <a16:creationId xmlns:a16="http://schemas.microsoft.com/office/drawing/2014/main" id="{A9B20F19-136C-4F4D-9455-D37403026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112" y="391259"/>
            <a:ext cx="8405446" cy="511419"/>
          </a:xfrm>
        </p:spPr>
        <p:txBody>
          <a:bodyPr/>
          <a:lstStyle/>
          <a:p>
            <a:r>
              <a:rPr lang="it-IT" altLang="en-US"/>
              <a:t>Modelli Deterministici e non</a:t>
            </a:r>
            <a:endParaRPr lang="it-IT" altLang="en-US" b="0"/>
          </a:p>
        </p:txBody>
      </p:sp>
      <p:pic>
        <p:nvPicPr>
          <p:cNvPr id="70658" name="Picture 2" descr="Risultato immagini per vento su pala">
            <a:extLst>
              <a:ext uri="{FF2B5EF4-FFF2-40B4-BE49-F238E27FC236}">
                <a16:creationId xmlns:a16="http://schemas.microsoft.com/office/drawing/2014/main" id="{572A39F1-F4D5-43FF-97AB-4CBD3DE25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8" y="1593826"/>
            <a:ext cx="3314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866</TotalTime>
  <Words>1720</Words>
  <Application>Microsoft Macintosh PowerPoint</Application>
  <PresentationFormat>Presentazione su schermo (4:3)</PresentationFormat>
  <Paragraphs>257</Paragraphs>
  <Slides>26</Slides>
  <Notes>1</Notes>
  <HiddenSlides>0</HiddenSlides>
  <MMClips>2</MMClips>
  <ScaleCrop>false</ScaleCrop>
  <HeadingPairs>
    <vt:vector size="8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5</vt:i4>
      </vt:variant>
      <vt:variant>
        <vt:lpstr>Titoli diapositive</vt:lpstr>
      </vt:variant>
      <vt:variant>
        <vt:i4>26</vt:i4>
      </vt:variant>
    </vt:vector>
  </HeadingPairs>
  <TitlesOfParts>
    <vt:vector size="44" baseType="lpstr">
      <vt:lpstr>Arial</vt:lpstr>
      <vt:lpstr>Arial Narrow</vt:lpstr>
      <vt:lpstr>Belmont</vt:lpstr>
      <vt:lpstr>Book Antiqua</vt:lpstr>
      <vt:lpstr>Cambria Math</vt:lpstr>
      <vt:lpstr>Comic Sans MS</vt:lpstr>
      <vt:lpstr>Copperplate Gothic Light</vt:lpstr>
      <vt:lpstr>Futura Lt BT</vt:lpstr>
      <vt:lpstr>Palatino</vt:lpstr>
      <vt:lpstr>Symbol</vt:lpstr>
      <vt:lpstr>Times New Roman</vt:lpstr>
      <vt:lpstr>Verdana</vt:lpstr>
      <vt:lpstr>uliSpare</vt:lpstr>
      <vt:lpstr>Image</vt:lpstr>
      <vt:lpstr>Equazione</vt:lpstr>
      <vt:lpstr>Immagine bitmap</vt:lpstr>
      <vt:lpstr>MathType Equation</vt:lpstr>
      <vt:lpstr>Equation</vt:lpstr>
      <vt:lpstr>Modellistica</vt:lpstr>
      <vt:lpstr>Indice</vt:lpstr>
      <vt:lpstr>Modelli di Processi</vt:lpstr>
      <vt:lpstr>Modelli di Processi</vt:lpstr>
      <vt:lpstr>Modello in scala</vt:lpstr>
      <vt:lpstr>Modello analogico</vt:lpstr>
      <vt:lpstr>Modello Grafico</vt:lpstr>
      <vt:lpstr>Modello Matematico</vt:lpstr>
      <vt:lpstr>Modelli Deterministici e non</vt:lpstr>
      <vt:lpstr>Modelli a Parametri   Distribuiti</vt:lpstr>
      <vt:lpstr>Principio di Linearità</vt:lpstr>
      <vt:lpstr>Utilità  Della  Linearità</vt:lpstr>
      <vt:lpstr>Presentazione standard di PowerPoint</vt:lpstr>
      <vt:lpstr>Presentazione standard di PowerPoint</vt:lpstr>
      <vt:lpstr>Presentazione standard di PowerPoint</vt:lpstr>
      <vt:lpstr>Una tassonomia dei Modelli</vt:lpstr>
      <vt:lpstr>ESEMPI</vt:lpstr>
      <vt:lpstr>Presentazione standard di PowerPoint</vt:lpstr>
      <vt:lpstr>Presentazione standard di PowerPoint</vt:lpstr>
      <vt:lpstr>Circuito RL</vt:lpstr>
      <vt:lpstr>Circuito RL</vt:lpstr>
      <vt:lpstr>2 masse 1 molla</vt:lpstr>
      <vt:lpstr>Passi per modellare un </vt:lpstr>
      <vt:lpstr>Un  elettrico</vt:lpstr>
      <vt:lpstr>Un  meccanico</vt:lpstr>
      <vt:lpstr>Tipi di Modelli  matematici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109</cp:revision>
  <cp:lastPrinted>1998-03-25T13:12:00Z</cp:lastPrinted>
  <dcterms:created xsi:type="dcterms:W3CDTF">2018-03-12T14:43:51Z</dcterms:created>
  <dcterms:modified xsi:type="dcterms:W3CDTF">2020-03-17T20:37:25Z</dcterms:modified>
</cp:coreProperties>
</file>