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90" r:id="rId2"/>
    <p:sldId id="34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 varScale="1">
        <p:scale>
          <a:sx n="93" d="100"/>
          <a:sy n="93" d="100"/>
        </p:scale>
        <p:origin x="8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1D403A00-8859-304E-9DEE-F87848B36AB4}">
      <dgm:prSet/>
      <dgm:spPr/>
      <dgm:t>
        <a:bodyPr/>
        <a:lstStyle/>
        <a:p>
          <a:r>
            <a:rPr lang="it-IT" altLang="en-US">
              <a:latin typeface="Copperplate Gothic Light" panose="020E0507020206020404" pitchFamily="34" charset="77"/>
            </a:rPr>
            <a:t>Comportamento a regime permanente</a:t>
          </a:r>
          <a:endParaRPr lang="it-IT" altLang="en-US" dirty="0">
            <a:latin typeface="Copperplate Gothic Light" panose="020E0507020206020404" pitchFamily="34" charset="77"/>
          </a:endParaRPr>
        </a:p>
      </dgm:t>
    </dgm:pt>
    <dgm:pt modelId="{A3E40673-54A3-0D48-AEF4-75249B7BE806}" type="parTrans" cxnId="{86E03F27-251F-254F-B5DC-453099FC48DB}">
      <dgm:prSet/>
      <dgm:spPr/>
      <dgm:t>
        <a:bodyPr/>
        <a:lstStyle/>
        <a:p>
          <a:endParaRPr lang="it-IT"/>
        </a:p>
      </dgm:t>
    </dgm:pt>
    <dgm:pt modelId="{012DC869-D6CC-D74E-89EA-C63BA1D4C6B5}" type="sibTrans" cxnId="{86E03F27-251F-254F-B5DC-453099FC48DB}">
      <dgm:prSet/>
      <dgm:spPr/>
      <dgm:t>
        <a:bodyPr/>
        <a:lstStyle/>
        <a:p>
          <a:endParaRPr lang="it-IT"/>
        </a:p>
      </dgm:t>
    </dgm:pt>
    <dgm:pt modelId="{45948C6A-36EC-4049-AE96-1FE9B16BA32D}">
      <dgm:prSet/>
      <dgm:spPr/>
      <dgm:t>
        <a:bodyPr/>
        <a:lstStyle/>
        <a:p>
          <a:r>
            <a:rPr lang="it-IT" altLang="en-US">
              <a:latin typeface="Copperplate Gothic Light" panose="020E0507020206020404" pitchFamily="34" charset="77"/>
            </a:rPr>
            <a:t>Classificazione in tipi</a:t>
          </a:r>
          <a:endParaRPr lang="it-IT" altLang="en-US" dirty="0">
            <a:latin typeface="Copperplate Gothic Light" panose="020E0507020206020404" pitchFamily="34" charset="77"/>
          </a:endParaRPr>
        </a:p>
      </dgm:t>
    </dgm:pt>
    <dgm:pt modelId="{5C5A394E-9891-0A43-A137-9581B5974E80}" type="parTrans" cxnId="{42B2FA02-15DA-E741-9A41-676893680D68}">
      <dgm:prSet/>
      <dgm:spPr/>
      <dgm:t>
        <a:bodyPr/>
        <a:lstStyle/>
        <a:p>
          <a:endParaRPr lang="it-IT"/>
        </a:p>
      </dgm:t>
    </dgm:pt>
    <dgm:pt modelId="{C0CB4390-5DB7-0446-AF15-77C6998B37E6}" type="sibTrans" cxnId="{42B2FA02-15DA-E741-9A41-676893680D68}">
      <dgm:prSet/>
      <dgm:spPr/>
      <dgm:t>
        <a:bodyPr/>
        <a:lstStyle/>
        <a:p>
          <a:endParaRPr lang="it-IT"/>
        </a:p>
      </dgm:t>
    </dgm:pt>
    <dgm:pt modelId="{4C80527C-EF19-D541-90AC-59E3C1ADF5DC}">
      <dgm:prSet/>
      <dgm:spPr/>
      <dgm:t>
        <a:bodyPr/>
        <a:lstStyle/>
        <a:p>
          <a:r>
            <a:rPr lang="it-IT" altLang="en-US" dirty="0">
              <a:latin typeface="Copperplate Gothic Light" panose="020E0507020206020404" pitchFamily="34" charset="77"/>
            </a:rPr>
            <a:t>Condizioni a Ciclo Chiuso e Aperto</a:t>
          </a:r>
        </a:p>
      </dgm:t>
    </dgm:pt>
    <dgm:pt modelId="{A6F7204D-FE6A-2C43-86D1-B22753625BB0}" type="parTrans" cxnId="{210A87FE-307E-D64F-BDAB-3DD4352B6F1E}">
      <dgm:prSet/>
      <dgm:spPr/>
      <dgm:t>
        <a:bodyPr/>
        <a:lstStyle/>
        <a:p>
          <a:endParaRPr lang="it-IT"/>
        </a:p>
      </dgm:t>
    </dgm:pt>
    <dgm:pt modelId="{A8D0BB05-232E-394A-B91E-C4FB6C496614}" type="sibTrans" cxnId="{210A87FE-307E-D64F-BDAB-3DD4352B6F1E}">
      <dgm:prSet/>
      <dgm:spPr/>
      <dgm:t>
        <a:bodyPr/>
        <a:lstStyle/>
        <a:p>
          <a:endParaRPr lang="it-IT"/>
        </a:p>
      </dgm:t>
    </dgm:pt>
    <dgm:pt modelId="{8A2F3E3E-90AC-584A-8A23-9EC99E51149D}">
      <dgm:prSet/>
      <dgm:spPr/>
      <dgm:t>
        <a:bodyPr/>
        <a:lstStyle/>
        <a:p>
          <a:r>
            <a:rPr lang="it-IT" altLang="en-US" dirty="0">
              <a:latin typeface="Copperplate Gothic Light" panose="020E0507020206020404" pitchFamily="34" charset="77"/>
            </a:rPr>
            <a:t>Risposta a Regime per Disturbi Costanti </a:t>
          </a:r>
        </a:p>
      </dgm:t>
    </dgm:pt>
    <dgm:pt modelId="{DE6F915F-8A35-D64E-AF2A-36929509BE9E}" type="parTrans" cxnId="{9C940B4B-EDF7-684B-A2F1-EEBAD0CE275F}">
      <dgm:prSet/>
      <dgm:spPr/>
      <dgm:t>
        <a:bodyPr/>
        <a:lstStyle/>
        <a:p>
          <a:endParaRPr lang="it-IT"/>
        </a:p>
      </dgm:t>
    </dgm:pt>
    <dgm:pt modelId="{72FE12B3-C07D-864A-8C97-EBD35A28A378}" type="sibTrans" cxnId="{9C940B4B-EDF7-684B-A2F1-EEBAD0CE275F}">
      <dgm:prSet/>
      <dgm:spPr/>
      <dgm:t>
        <a:bodyPr/>
        <a:lstStyle/>
        <a:p>
          <a:endParaRPr lang="it-IT"/>
        </a:p>
      </dgm:t>
    </dgm:pt>
    <dgm:pt modelId="{88D70A7B-28A8-AF47-A0DF-5496E777F7EB}">
      <dgm:prSet/>
      <dgm:spPr/>
      <dgm:t>
        <a:bodyPr/>
        <a:lstStyle/>
        <a:p>
          <a:r>
            <a:rPr lang="it-IT" altLang="en-US">
              <a:latin typeface="Copperplate Gothic Light" panose="020E0507020206020404" pitchFamily="34" charset="77"/>
            </a:rPr>
            <a:t>Disturbo sulla misura</a:t>
          </a:r>
          <a:endParaRPr lang="it-IT" altLang="en-US" dirty="0">
            <a:latin typeface="Copperplate Gothic Light" panose="020E0507020206020404" pitchFamily="34" charset="77"/>
          </a:endParaRPr>
        </a:p>
      </dgm:t>
    </dgm:pt>
    <dgm:pt modelId="{08BCEAA3-03A5-CB44-AA2F-3382E97933F7}" type="parTrans" cxnId="{0FD5BD7D-D6C9-E247-8550-27CD81A78919}">
      <dgm:prSet/>
      <dgm:spPr/>
      <dgm:t>
        <a:bodyPr/>
        <a:lstStyle/>
        <a:p>
          <a:endParaRPr lang="it-IT"/>
        </a:p>
      </dgm:t>
    </dgm:pt>
    <dgm:pt modelId="{7CAAEF19-639B-BD41-AD70-9C6E65383170}" type="sibTrans" cxnId="{0FD5BD7D-D6C9-E247-8550-27CD81A78919}">
      <dgm:prSet/>
      <dgm:spPr/>
      <dgm:t>
        <a:bodyPr/>
        <a:lstStyle/>
        <a:p>
          <a:endParaRPr lang="it-IT"/>
        </a:p>
      </dgm:t>
    </dgm:pt>
    <dgm:pt modelId="{247B1D20-F21E-0941-8DE9-2DDCF70DFFEB}">
      <dgm:prSet/>
      <dgm:spPr/>
      <dgm:t>
        <a:bodyPr/>
        <a:lstStyle/>
        <a:p>
          <a:r>
            <a:rPr lang="it-IT" altLang="en-US">
              <a:latin typeface="Copperplate Gothic Light" panose="020E0507020206020404" pitchFamily="34" charset="77"/>
            </a:rPr>
            <a:t>Risposta a regime per Ingressi Sinusoidali</a:t>
          </a:r>
          <a:endParaRPr lang="it-IT" altLang="en-US" dirty="0">
            <a:latin typeface="Copperplate Gothic Light" panose="020E0507020206020404" pitchFamily="34" charset="77"/>
          </a:endParaRPr>
        </a:p>
      </dgm:t>
    </dgm:pt>
    <dgm:pt modelId="{7C3942AD-5689-5B4C-821D-0A042C748FB5}" type="parTrans" cxnId="{7FADABED-4E64-3642-9BD2-3C467672FAC2}">
      <dgm:prSet/>
      <dgm:spPr/>
      <dgm:t>
        <a:bodyPr/>
        <a:lstStyle/>
        <a:p>
          <a:endParaRPr lang="it-IT"/>
        </a:p>
      </dgm:t>
    </dgm:pt>
    <dgm:pt modelId="{32AEA947-42CB-AB43-8170-9B8D9F2C1D8C}" type="sibTrans" cxnId="{7FADABED-4E64-3642-9BD2-3C467672FAC2}">
      <dgm:prSet/>
      <dgm:spPr/>
      <dgm:t>
        <a:bodyPr/>
        <a:lstStyle/>
        <a:p>
          <a:endParaRPr lang="it-IT"/>
        </a:p>
      </dgm:t>
    </dgm:pt>
    <dgm:pt modelId="{8F720C17-CC47-7345-B08B-83CAECEF4EFD}">
      <dgm:prSet/>
      <dgm:spPr/>
      <dgm:t>
        <a:bodyPr/>
        <a:lstStyle/>
        <a:p>
          <a:r>
            <a:rPr lang="it-IT" altLang="en-US" dirty="0">
              <a:latin typeface="Copperplate Gothic Light" panose="020E0507020206020404" pitchFamily="34" charset="77"/>
            </a:rPr>
            <a:t>Reiezione disturbi aleatori</a:t>
          </a:r>
        </a:p>
      </dgm:t>
    </dgm:pt>
    <dgm:pt modelId="{B16BAFAF-EE7B-4847-8CD5-C6A6658A9A25}" type="parTrans" cxnId="{1BBFD8D4-A67D-2A44-9A17-297A8F211F95}">
      <dgm:prSet/>
      <dgm:spPr/>
      <dgm:t>
        <a:bodyPr/>
        <a:lstStyle/>
        <a:p>
          <a:endParaRPr lang="it-IT"/>
        </a:p>
      </dgm:t>
    </dgm:pt>
    <dgm:pt modelId="{F74ADF24-BD47-D04E-8C87-B742D9B4393B}" type="sibTrans" cxnId="{1BBFD8D4-A67D-2A44-9A17-297A8F211F95}">
      <dgm:prSet/>
      <dgm:spPr/>
      <dgm:t>
        <a:bodyPr/>
        <a:lstStyle/>
        <a:p>
          <a:endParaRPr lang="it-IT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7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7"/>
      <dgm:spPr/>
    </dgm:pt>
    <dgm:pt modelId="{35D41E2A-CA0F-41BC-8762-20618474EE61}" type="pres">
      <dgm:prSet presAssocID="{9B9C1906-D963-455B-A403-2CB9C827A8D4}" presName="dstNode" presStyleLbl="node1" presStyleIdx="0" presStyleCnt="7"/>
      <dgm:spPr/>
    </dgm:pt>
    <dgm:pt modelId="{AB54884A-1BAE-3E4A-A96E-A0643B4F6530}" type="pres">
      <dgm:prSet presAssocID="{1D403A00-8859-304E-9DEE-F87848B36AB4}" presName="text_1" presStyleLbl="node1" presStyleIdx="0" presStyleCnt="7">
        <dgm:presLayoutVars>
          <dgm:bulletEnabled val="1"/>
        </dgm:presLayoutVars>
      </dgm:prSet>
      <dgm:spPr/>
    </dgm:pt>
    <dgm:pt modelId="{294084D8-F65A-A445-AFC0-042627F25D2B}" type="pres">
      <dgm:prSet presAssocID="{1D403A00-8859-304E-9DEE-F87848B36AB4}" presName="accent_1" presStyleCnt="0"/>
      <dgm:spPr/>
    </dgm:pt>
    <dgm:pt modelId="{FFC9ED64-3DA0-2E4D-AFF6-6BC15FF70FDC}" type="pres">
      <dgm:prSet presAssocID="{1D403A00-8859-304E-9DEE-F87848B36AB4}" presName="accentRepeatNode" presStyleLbl="solidFgAcc1" presStyleIdx="0" presStyleCnt="7"/>
      <dgm:spPr/>
    </dgm:pt>
    <dgm:pt modelId="{6AAB4974-EC1D-4941-B7B5-00781F8FD77F}" type="pres">
      <dgm:prSet presAssocID="{45948C6A-36EC-4049-AE96-1FE9B16BA32D}" presName="text_2" presStyleLbl="node1" presStyleIdx="1" presStyleCnt="7">
        <dgm:presLayoutVars>
          <dgm:bulletEnabled val="1"/>
        </dgm:presLayoutVars>
      </dgm:prSet>
      <dgm:spPr/>
    </dgm:pt>
    <dgm:pt modelId="{BCC1FC19-CD4B-A341-A8C0-19EB7B0D1C1B}" type="pres">
      <dgm:prSet presAssocID="{45948C6A-36EC-4049-AE96-1FE9B16BA32D}" presName="accent_2" presStyleCnt="0"/>
      <dgm:spPr/>
    </dgm:pt>
    <dgm:pt modelId="{8A181558-B53C-0741-81AF-D0FD168FC1B2}" type="pres">
      <dgm:prSet presAssocID="{45948C6A-36EC-4049-AE96-1FE9B16BA32D}" presName="accentRepeatNode" presStyleLbl="solidFgAcc1" presStyleIdx="1" presStyleCnt="7"/>
      <dgm:spPr/>
    </dgm:pt>
    <dgm:pt modelId="{3902449C-7998-C84D-9E13-656AC801D1C6}" type="pres">
      <dgm:prSet presAssocID="{4C80527C-EF19-D541-90AC-59E3C1ADF5DC}" presName="text_3" presStyleLbl="node1" presStyleIdx="2" presStyleCnt="7">
        <dgm:presLayoutVars>
          <dgm:bulletEnabled val="1"/>
        </dgm:presLayoutVars>
      </dgm:prSet>
      <dgm:spPr/>
    </dgm:pt>
    <dgm:pt modelId="{12B8A86E-B692-3F4C-BD00-CB40670C5DD1}" type="pres">
      <dgm:prSet presAssocID="{4C80527C-EF19-D541-90AC-59E3C1ADF5DC}" presName="accent_3" presStyleCnt="0"/>
      <dgm:spPr/>
    </dgm:pt>
    <dgm:pt modelId="{9D624830-CA82-304F-AA86-8752BBFDEA4A}" type="pres">
      <dgm:prSet presAssocID="{4C80527C-EF19-D541-90AC-59E3C1ADF5DC}" presName="accentRepeatNode" presStyleLbl="solidFgAcc1" presStyleIdx="2" presStyleCnt="7"/>
      <dgm:spPr/>
    </dgm:pt>
    <dgm:pt modelId="{545DF119-AF18-A146-8E8F-C8752BEB44BC}" type="pres">
      <dgm:prSet presAssocID="{8A2F3E3E-90AC-584A-8A23-9EC99E51149D}" presName="text_4" presStyleLbl="node1" presStyleIdx="3" presStyleCnt="7">
        <dgm:presLayoutVars>
          <dgm:bulletEnabled val="1"/>
        </dgm:presLayoutVars>
      </dgm:prSet>
      <dgm:spPr/>
    </dgm:pt>
    <dgm:pt modelId="{9C3287CE-A6D2-2441-98CC-EBFB634D76D4}" type="pres">
      <dgm:prSet presAssocID="{8A2F3E3E-90AC-584A-8A23-9EC99E51149D}" presName="accent_4" presStyleCnt="0"/>
      <dgm:spPr/>
    </dgm:pt>
    <dgm:pt modelId="{742BB13B-57F1-9841-AF1D-A5F492390FD3}" type="pres">
      <dgm:prSet presAssocID="{8A2F3E3E-90AC-584A-8A23-9EC99E51149D}" presName="accentRepeatNode" presStyleLbl="solidFgAcc1" presStyleIdx="3" presStyleCnt="7"/>
      <dgm:spPr/>
    </dgm:pt>
    <dgm:pt modelId="{177E8FC1-BD25-D34C-A233-FB3B09ECC151}" type="pres">
      <dgm:prSet presAssocID="{88D70A7B-28A8-AF47-A0DF-5496E777F7EB}" presName="text_5" presStyleLbl="node1" presStyleIdx="4" presStyleCnt="7">
        <dgm:presLayoutVars>
          <dgm:bulletEnabled val="1"/>
        </dgm:presLayoutVars>
      </dgm:prSet>
      <dgm:spPr/>
    </dgm:pt>
    <dgm:pt modelId="{1E4F37D4-13BC-164C-BDF0-B7E2140A13F0}" type="pres">
      <dgm:prSet presAssocID="{88D70A7B-28A8-AF47-A0DF-5496E777F7EB}" presName="accent_5" presStyleCnt="0"/>
      <dgm:spPr/>
    </dgm:pt>
    <dgm:pt modelId="{B62AF830-3AAF-494C-A55A-E30A2ADB4833}" type="pres">
      <dgm:prSet presAssocID="{88D70A7B-28A8-AF47-A0DF-5496E777F7EB}" presName="accentRepeatNode" presStyleLbl="solidFgAcc1" presStyleIdx="4" presStyleCnt="7"/>
      <dgm:spPr/>
    </dgm:pt>
    <dgm:pt modelId="{3E4EC3BB-3805-CB40-B249-CFDB7AD8C912}" type="pres">
      <dgm:prSet presAssocID="{247B1D20-F21E-0941-8DE9-2DDCF70DFFEB}" presName="text_6" presStyleLbl="node1" presStyleIdx="5" presStyleCnt="7">
        <dgm:presLayoutVars>
          <dgm:bulletEnabled val="1"/>
        </dgm:presLayoutVars>
      </dgm:prSet>
      <dgm:spPr/>
    </dgm:pt>
    <dgm:pt modelId="{3D7187EE-DBCF-6E4B-A945-45779105E177}" type="pres">
      <dgm:prSet presAssocID="{247B1D20-F21E-0941-8DE9-2DDCF70DFFEB}" presName="accent_6" presStyleCnt="0"/>
      <dgm:spPr/>
    </dgm:pt>
    <dgm:pt modelId="{CC2D15DF-6E6E-5C4F-A749-3D1ADE02AD0C}" type="pres">
      <dgm:prSet presAssocID="{247B1D20-F21E-0941-8DE9-2DDCF70DFFEB}" presName="accentRepeatNode" presStyleLbl="solidFgAcc1" presStyleIdx="5" presStyleCnt="7"/>
      <dgm:spPr/>
    </dgm:pt>
    <dgm:pt modelId="{4B4B46E8-EC02-3D47-AE1E-E209A8C724E3}" type="pres">
      <dgm:prSet presAssocID="{8F720C17-CC47-7345-B08B-83CAECEF4EFD}" presName="text_7" presStyleLbl="node1" presStyleIdx="6" presStyleCnt="7">
        <dgm:presLayoutVars>
          <dgm:bulletEnabled val="1"/>
        </dgm:presLayoutVars>
      </dgm:prSet>
      <dgm:spPr/>
    </dgm:pt>
    <dgm:pt modelId="{283EF193-583B-0540-9FC7-E888F5392E44}" type="pres">
      <dgm:prSet presAssocID="{8F720C17-CC47-7345-B08B-83CAECEF4EFD}" presName="accent_7" presStyleCnt="0"/>
      <dgm:spPr/>
    </dgm:pt>
    <dgm:pt modelId="{464DB2D9-1A98-5441-A339-69FE718A409C}" type="pres">
      <dgm:prSet presAssocID="{8F720C17-CC47-7345-B08B-83CAECEF4EFD}" presName="accentRepeatNode" presStyleLbl="solidFgAcc1" presStyleIdx="6" presStyleCnt="7"/>
      <dgm:spPr/>
    </dgm:pt>
  </dgm:ptLst>
  <dgm:cxnLst>
    <dgm:cxn modelId="{42B2FA02-15DA-E741-9A41-676893680D68}" srcId="{9B9C1906-D963-455B-A403-2CB9C827A8D4}" destId="{45948C6A-36EC-4049-AE96-1FE9B16BA32D}" srcOrd="1" destOrd="0" parTransId="{5C5A394E-9891-0A43-A137-9581B5974E80}" sibTransId="{C0CB4390-5DB7-0446-AF15-77C6998B37E6}"/>
    <dgm:cxn modelId="{86D32107-B885-994F-BA86-0B882F033D08}" type="presOf" srcId="{4C80527C-EF19-D541-90AC-59E3C1ADF5DC}" destId="{3902449C-7998-C84D-9E13-656AC801D1C6}" srcOrd="0" destOrd="0" presId="urn:microsoft.com/office/officeart/2008/layout/VerticalCurvedList"/>
    <dgm:cxn modelId="{886AB514-247A-3B43-9389-2EECFD53216C}" type="presOf" srcId="{8F720C17-CC47-7345-B08B-83CAECEF4EFD}" destId="{4B4B46E8-EC02-3D47-AE1E-E209A8C724E3}" srcOrd="0" destOrd="0" presId="urn:microsoft.com/office/officeart/2008/layout/VerticalCurvedList"/>
    <dgm:cxn modelId="{86E03F27-251F-254F-B5DC-453099FC48DB}" srcId="{9B9C1906-D963-455B-A403-2CB9C827A8D4}" destId="{1D403A00-8859-304E-9DEE-F87848B36AB4}" srcOrd="0" destOrd="0" parTransId="{A3E40673-54A3-0D48-AEF4-75249B7BE806}" sibTransId="{012DC869-D6CC-D74E-89EA-C63BA1D4C6B5}"/>
    <dgm:cxn modelId="{B6349D2D-8776-9247-9C9F-2F4F0CD1C1B6}" type="presOf" srcId="{1D403A00-8859-304E-9DEE-F87848B36AB4}" destId="{AB54884A-1BAE-3E4A-A96E-A0643B4F6530}" srcOrd="0" destOrd="0" presId="urn:microsoft.com/office/officeart/2008/layout/VerticalCurvedList"/>
    <dgm:cxn modelId="{9C940B4B-EDF7-684B-A2F1-EEBAD0CE275F}" srcId="{9B9C1906-D963-455B-A403-2CB9C827A8D4}" destId="{8A2F3E3E-90AC-584A-8A23-9EC99E51149D}" srcOrd="3" destOrd="0" parTransId="{DE6F915F-8A35-D64E-AF2A-36929509BE9E}" sibTransId="{72FE12B3-C07D-864A-8C97-EBD35A28A378}"/>
    <dgm:cxn modelId="{BFD4B079-A1C2-CD4D-A311-3B0034229EF9}" type="presOf" srcId="{247B1D20-F21E-0941-8DE9-2DDCF70DFFEB}" destId="{3E4EC3BB-3805-CB40-B249-CFDB7AD8C912}" srcOrd="0" destOrd="0" presId="urn:microsoft.com/office/officeart/2008/layout/VerticalCurvedList"/>
    <dgm:cxn modelId="{0FD5BD7D-D6C9-E247-8550-27CD81A78919}" srcId="{9B9C1906-D963-455B-A403-2CB9C827A8D4}" destId="{88D70A7B-28A8-AF47-A0DF-5496E777F7EB}" srcOrd="4" destOrd="0" parTransId="{08BCEAA3-03A5-CB44-AA2F-3382E97933F7}" sibTransId="{7CAAEF19-639B-BD41-AD70-9C6E65383170}"/>
    <dgm:cxn modelId="{E1F511BC-5075-7643-B157-122FCD88D423}" type="presOf" srcId="{8A2F3E3E-90AC-584A-8A23-9EC99E51149D}" destId="{545DF119-AF18-A146-8E8F-C8752BEB44BC}" srcOrd="0" destOrd="0" presId="urn:microsoft.com/office/officeart/2008/layout/VerticalCurvedList"/>
    <dgm:cxn modelId="{0C1145C5-DC28-A840-B1EB-F5409E543A2C}" type="presOf" srcId="{45948C6A-36EC-4049-AE96-1FE9B16BA32D}" destId="{6AAB4974-EC1D-4941-B7B5-00781F8FD77F}" srcOrd="0" destOrd="0" presId="urn:microsoft.com/office/officeart/2008/layout/VerticalCurvedList"/>
    <dgm:cxn modelId="{F7D11EC8-AF40-1F40-842E-7CDF4AF24FF9}" type="presOf" srcId="{012DC869-D6CC-D74E-89EA-C63BA1D4C6B5}" destId="{74E8505A-EA4B-433B-A032-55251C78DB3B}" srcOrd="0" destOrd="0" presId="urn:microsoft.com/office/officeart/2008/layout/VerticalCurvedList"/>
    <dgm:cxn modelId="{1BBFD8D4-A67D-2A44-9A17-297A8F211F95}" srcId="{9B9C1906-D963-455B-A403-2CB9C827A8D4}" destId="{8F720C17-CC47-7345-B08B-83CAECEF4EFD}" srcOrd="6" destOrd="0" parTransId="{B16BAFAF-EE7B-4847-8CD5-C6A6658A9A25}" sibTransId="{F74ADF24-BD47-D04E-8C87-B742D9B4393B}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7FADABED-4E64-3642-9BD2-3C467672FAC2}" srcId="{9B9C1906-D963-455B-A403-2CB9C827A8D4}" destId="{247B1D20-F21E-0941-8DE9-2DDCF70DFFEB}" srcOrd="5" destOrd="0" parTransId="{7C3942AD-5689-5B4C-821D-0A042C748FB5}" sibTransId="{32AEA947-42CB-AB43-8170-9B8D9F2C1D8C}"/>
    <dgm:cxn modelId="{067F65FB-0663-9F49-BC27-7527E64D6B7D}" type="presOf" srcId="{88D70A7B-28A8-AF47-A0DF-5496E777F7EB}" destId="{177E8FC1-BD25-D34C-A233-FB3B09ECC151}" srcOrd="0" destOrd="0" presId="urn:microsoft.com/office/officeart/2008/layout/VerticalCurvedList"/>
    <dgm:cxn modelId="{210A87FE-307E-D64F-BDAB-3DD4352B6F1E}" srcId="{9B9C1906-D963-455B-A403-2CB9C827A8D4}" destId="{4C80527C-EF19-D541-90AC-59E3C1ADF5DC}" srcOrd="2" destOrd="0" parTransId="{A6F7204D-FE6A-2C43-86D1-B22753625BB0}" sibTransId="{A8D0BB05-232E-394A-B91E-C4FB6C496614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79396B-8717-794F-B001-BCA28492B60D}" type="presParOf" srcId="{ABCD8F0B-0FE5-4A31-A00A-A46138C36D35}" destId="{AB54884A-1BAE-3E4A-A96E-A0643B4F6530}" srcOrd="1" destOrd="0" presId="urn:microsoft.com/office/officeart/2008/layout/VerticalCurvedList"/>
    <dgm:cxn modelId="{9B118BFB-4DFF-D24E-94A1-584C288E6C7B}" type="presParOf" srcId="{ABCD8F0B-0FE5-4A31-A00A-A46138C36D35}" destId="{294084D8-F65A-A445-AFC0-042627F25D2B}" srcOrd="2" destOrd="0" presId="urn:microsoft.com/office/officeart/2008/layout/VerticalCurvedList"/>
    <dgm:cxn modelId="{8FFCA267-C7C8-F348-8010-EA4EB8580E76}" type="presParOf" srcId="{294084D8-F65A-A445-AFC0-042627F25D2B}" destId="{FFC9ED64-3DA0-2E4D-AFF6-6BC15FF70FDC}" srcOrd="0" destOrd="0" presId="urn:microsoft.com/office/officeart/2008/layout/VerticalCurvedList"/>
    <dgm:cxn modelId="{B01BF2ED-03D1-7D43-ADC4-902C941449A5}" type="presParOf" srcId="{ABCD8F0B-0FE5-4A31-A00A-A46138C36D35}" destId="{6AAB4974-EC1D-4941-B7B5-00781F8FD77F}" srcOrd="3" destOrd="0" presId="urn:microsoft.com/office/officeart/2008/layout/VerticalCurvedList"/>
    <dgm:cxn modelId="{708074D6-7E09-B94F-B7EB-978D034A882C}" type="presParOf" srcId="{ABCD8F0B-0FE5-4A31-A00A-A46138C36D35}" destId="{BCC1FC19-CD4B-A341-A8C0-19EB7B0D1C1B}" srcOrd="4" destOrd="0" presId="urn:microsoft.com/office/officeart/2008/layout/VerticalCurvedList"/>
    <dgm:cxn modelId="{BB7E1EBF-7EA7-594E-A578-A3AF411D69C7}" type="presParOf" srcId="{BCC1FC19-CD4B-A341-A8C0-19EB7B0D1C1B}" destId="{8A181558-B53C-0741-81AF-D0FD168FC1B2}" srcOrd="0" destOrd="0" presId="urn:microsoft.com/office/officeart/2008/layout/VerticalCurvedList"/>
    <dgm:cxn modelId="{8B62CF50-4E50-CF4E-A8D8-57AA5B9F307A}" type="presParOf" srcId="{ABCD8F0B-0FE5-4A31-A00A-A46138C36D35}" destId="{3902449C-7998-C84D-9E13-656AC801D1C6}" srcOrd="5" destOrd="0" presId="urn:microsoft.com/office/officeart/2008/layout/VerticalCurvedList"/>
    <dgm:cxn modelId="{2A87F76A-2235-F447-9250-7552E2049253}" type="presParOf" srcId="{ABCD8F0B-0FE5-4A31-A00A-A46138C36D35}" destId="{12B8A86E-B692-3F4C-BD00-CB40670C5DD1}" srcOrd="6" destOrd="0" presId="urn:microsoft.com/office/officeart/2008/layout/VerticalCurvedList"/>
    <dgm:cxn modelId="{602C97D8-328A-324F-A5C0-57FBBF946A4D}" type="presParOf" srcId="{12B8A86E-B692-3F4C-BD00-CB40670C5DD1}" destId="{9D624830-CA82-304F-AA86-8752BBFDEA4A}" srcOrd="0" destOrd="0" presId="urn:microsoft.com/office/officeart/2008/layout/VerticalCurvedList"/>
    <dgm:cxn modelId="{7B6E6DDC-B015-7646-8072-A4752F10ED9B}" type="presParOf" srcId="{ABCD8F0B-0FE5-4A31-A00A-A46138C36D35}" destId="{545DF119-AF18-A146-8E8F-C8752BEB44BC}" srcOrd="7" destOrd="0" presId="urn:microsoft.com/office/officeart/2008/layout/VerticalCurvedList"/>
    <dgm:cxn modelId="{C99F932B-1940-7840-8B92-2DB3D01191BB}" type="presParOf" srcId="{ABCD8F0B-0FE5-4A31-A00A-A46138C36D35}" destId="{9C3287CE-A6D2-2441-98CC-EBFB634D76D4}" srcOrd="8" destOrd="0" presId="urn:microsoft.com/office/officeart/2008/layout/VerticalCurvedList"/>
    <dgm:cxn modelId="{5AE861FE-A224-1440-A8B3-FE8AABD77D4D}" type="presParOf" srcId="{9C3287CE-A6D2-2441-98CC-EBFB634D76D4}" destId="{742BB13B-57F1-9841-AF1D-A5F492390FD3}" srcOrd="0" destOrd="0" presId="urn:microsoft.com/office/officeart/2008/layout/VerticalCurvedList"/>
    <dgm:cxn modelId="{4274CCAB-AF9B-7D49-B074-854E0CE773D1}" type="presParOf" srcId="{ABCD8F0B-0FE5-4A31-A00A-A46138C36D35}" destId="{177E8FC1-BD25-D34C-A233-FB3B09ECC151}" srcOrd="9" destOrd="0" presId="urn:microsoft.com/office/officeart/2008/layout/VerticalCurvedList"/>
    <dgm:cxn modelId="{F89E7561-B566-014C-A058-BDC0C93D69BE}" type="presParOf" srcId="{ABCD8F0B-0FE5-4A31-A00A-A46138C36D35}" destId="{1E4F37D4-13BC-164C-BDF0-B7E2140A13F0}" srcOrd="10" destOrd="0" presId="urn:microsoft.com/office/officeart/2008/layout/VerticalCurvedList"/>
    <dgm:cxn modelId="{622C7141-9E17-DA4A-886E-115654027CFC}" type="presParOf" srcId="{1E4F37D4-13BC-164C-BDF0-B7E2140A13F0}" destId="{B62AF830-3AAF-494C-A55A-E30A2ADB4833}" srcOrd="0" destOrd="0" presId="urn:microsoft.com/office/officeart/2008/layout/VerticalCurvedList"/>
    <dgm:cxn modelId="{8BF3D5E7-BC21-8541-8FEC-D6AA377AAA6E}" type="presParOf" srcId="{ABCD8F0B-0FE5-4A31-A00A-A46138C36D35}" destId="{3E4EC3BB-3805-CB40-B249-CFDB7AD8C912}" srcOrd="11" destOrd="0" presId="urn:microsoft.com/office/officeart/2008/layout/VerticalCurvedList"/>
    <dgm:cxn modelId="{88AA787E-EF37-7B41-8708-9321296A1C43}" type="presParOf" srcId="{ABCD8F0B-0FE5-4A31-A00A-A46138C36D35}" destId="{3D7187EE-DBCF-6E4B-A945-45779105E177}" srcOrd="12" destOrd="0" presId="urn:microsoft.com/office/officeart/2008/layout/VerticalCurvedList"/>
    <dgm:cxn modelId="{85B72543-0604-F141-BED9-4D6B36750257}" type="presParOf" srcId="{3D7187EE-DBCF-6E4B-A945-45779105E177}" destId="{CC2D15DF-6E6E-5C4F-A749-3D1ADE02AD0C}" srcOrd="0" destOrd="0" presId="urn:microsoft.com/office/officeart/2008/layout/VerticalCurvedList"/>
    <dgm:cxn modelId="{E603B767-26BE-AF48-8985-751A2BEDB293}" type="presParOf" srcId="{ABCD8F0B-0FE5-4A31-A00A-A46138C36D35}" destId="{4B4B46E8-EC02-3D47-AE1E-E209A8C724E3}" srcOrd="13" destOrd="0" presId="urn:microsoft.com/office/officeart/2008/layout/VerticalCurvedList"/>
    <dgm:cxn modelId="{F397725F-E2D7-284C-BE02-EA6860A82409}" type="presParOf" srcId="{ABCD8F0B-0FE5-4A31-A00A-A46138C36D35}" destId="{283EF193-583B-0540-9FC7-E888F5392E44}" srcOrd="14" destOrd="0" presId="urn:microsoft.com/office/officeart/2008/layout/VerticalCurvedList"/>
    <dgm:cxn modelId="{FFC58E8F-25F7-6342-943A-56F8FA596883}" type="presParOf" srcId="{283EF193-583B-0540-9FC7-E888F5392E44}" destId="{464DB2D9-1A98-5441-A339-69FE718A40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871069" y="-899067"/>
          <a:ext cx="6993877" cy="6993877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4884A-1BAE-3E4A-A96E-A0643B4F6530}">
      <dsp:nvSpPr>
        <dsp:cNvPr id="0" name=""/>
        <dsp:cNvSpPr/>
      </dsp:nvSpPr>
      <dsp:spPr>
        <a:xfrm>
          <a:off x="364481" y="236198"/>
          <a:ext cx="8020141" cy="4721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>
              <a:latin typeface="Copperplate Gothic Light" panose="020E0507020206020404" pitchFamily="34" charset="77"/>
            </a:rPr>
            <a:t>Comportamento a regime permanente</a:t>
          </a:r>
          <a:endParaRPr lang="it-IT" altLang="en-US" sz="2500" kern="1200" dirty="0">
            <a:latin typeface="Copperplate Gothic Light" panose="020E0507020206020404" pitchFamily="34" charset="77"/>
          </a:endParaRPr>
        </a:p>
      </dsp:txBody>
      <dsp:txXfrm>
        <a:off x="364481" y="236198"/>
        <a:ext cx="8020141" cy="472189"/>
      </dsp:txXfrm>
    </dsp:sp>
    <dsp:sp modelId="{FFC9ED64-3DA0-2E4D-AFF6-6BC15FF70FDC}">
      <dsp:nvSpPr>
        <dsp:cNvPr id="0" name=""/>
        <dsp:cNvSpPr/>
      </dsp:nvSpPr>
      <dsp:spPr>
        <a:xfrm>
          <a:off x="69363" y="177174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B4974-EC1D-4941-B7B5-00781F8FD77F}">
      <dsp:nvSpPr>
        <dsp:cNvPr id="0" name=""/>
        <dsp:cNvSpPr/>
      </dsp:nvSpPr>
      <dsp:spPr>
        <a:xfrm>
          <a:off x="792090" y="944897"/>
          <a:ext cx="7592531" cy="472189"/>
        </a:xfrm>
        <a:prstGeom prst="rect">
          <a:avLst/>
        </a:prstGeom>
        <a:solidFill>
          <a:schemeClr val="accent2">
            <a:hueOff val="-1511201"/>
            <a:satOff val="873"/>
            <a:lumOff val="-160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>
              <a:latin typeface="Copperplate Gothic Light" panose="020E0507020206020404" pitchFamily="34" charset="77"/>
            </a:rPr>
            <a:t>Classificazione in tipi</a:t>
          </a:r>
          <a:endParaRPr lang="it-IT" altLang="en-US" sz="2500" kern="1200" dirty="0">
            <a:latin typeface="Copperplate Gothic Light" panose="020E0507020206020404" pitchFamily="34" charset="77"/>
          </a:endParaRPr>
        </a:p>
      </dsp:txBody>
      <dsp:txXfrm>
        <a:off x="792090" y="944897"/>
        <a:ext cx="7592531" cy="472189"/>
      </dsp:txXfrm>
    </dsp:sp>
    <dsp:sp modelId="{8A181558-B53C-0741-81AF-D0FD168FC1B2}">
      <dsp:nvSpPr>
        <dsp:cNvPr id="0" name=""/>
        <dsp:cNvSpPr/>
      </dsp:nvSpPr>
      <dsp:spPr>
        <a:xfrm>
          <a:off x="496972" y="885874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511201"/>
              <a:satOff val="873"/>
              <a:lumOff val="-1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449C-7998-C84D-9E13-656AC801D1C6}">
      <dsp:nvSpPr>
        <dsp:cNvPr id="0" name=""/>
        <dsp:cNvSpPr/>
      </dsp:nvSpPr>
      <dsp:spPr>
        <a:xfrm>
          <a:off x="1026418" y="1653077"/>
          <a:ext cx="7358204" cy="472189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 dirty="0">
              <a:latin typeface="Copperplate Gothic Light" panose="020E0507020206020404" pitchFamily="34" charset="77"/>
            </a:rPr>
            <a:t>Condizioni a Ciclo Chiuso e Aperto</a:t>
          </a:r>
        </a:p>
      </dsp:txBody>
      <dsp:txXfrm>
        <a:off x="1026418" y="1653077"/>
        <a:ext cx="7358204" cy="472189"/>
      </dsp:txXfrm>
    </dsp:sp>
    <dsp:sp modelId="{9D624830-CA82-304F-AA86-8752BBFDEA4A}">
      <dsp:nvSpPr>
        <dsp:cNvPr id="0" name=""/>
        <dsp:cNvSpPr/>
      </dsp:nvSpPr>
      <dsp:spPr>
        <a:xfrm>
          <a:off x="731300" y="1594053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DF119-AF18-A146-8E8F-C8752BEB44BC}">
      <dsp:nvSpPr>
        <dsp:cNvPr id="0" name=""/>
        <dsp:cNvSpPr/>
      </dsp:nvSpPr>
      <dsp:spPr>
        <a:xfrm>
          <a:off x="1101237" y="2361776"/>
          <a:ext cx="7283385" cy="472189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 dirty="0">
              <a:latin typeface="Copperplate Gothic Light" panose="020E0507020206020404" pitchFamily="34" charset="77"/>
            </a:rPr>
            <a:t>Risposta a Regime per Disturbi Costanti </a:t>
          </a:r>
        </a:p>
      </dsp:txBody>
      <dsp:txXfrm>
        <a:off x="1101237" y="2361776"/>
        <a:ext cx="7283385" cy="472189"/>
      </dsp:txXfrm>
    </dsp:sp>
    <dsp:sp modelId="{742BB13B-57F1-9841-AF1D-A5F492390FD3}">
      <dsp:nvSpPr>
        <dsp:cNvPr id="0" name=""/>
        <dsp:cNvSpPr/>
      </dsp:nvSpPr>
      <dsp:spPr>
        <a:xfrm>
          <a:off x="806119" y="2302752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8FC1-BD25-D34C-A233-FB3B09ECC151}">
      <dsp:nvSpPr>
        <dsp:cNvPr id="0" name=""/>
        <dsp:cNvSpPr/>
      </dsp:nvSpPr>
      <dsp:spPr>
        <a:xfrm>
          <a:off x="1026418" y="3070475"/>
          <a:ext cx="7358204" cy="472189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>
              <a:latin typeface="Copperplate Gothic Light" panose="020E0507020206020404" pitchFamily="34" charset="77"/>
            </a:rPr>
            <a:t>Disturbo sulla misura</a:t>
          </a:r>
          <a:endParaRPr lang="it-IT" altLang="en-US" sz="2500" kern="1200" dirty="0">
            <a:latin typeface="Copperplate Gothic Light" panose="020E0507020206020404" pitchFamily="34" charset="77"/>
          </a:endParaRPr>
        </a:p>
      </dsp:txBody>
      <dsp:txXfrm>
        <a:off x="1026418" y="3070475"/>
        <a:ext cx="7358204" cy="472189"/>
      </dsp:txXfrm>
    </dsp:sp>
    <dsp:sp modelId="{B62AF830-3AAF-494C-A55A-E30A2ADB4833}">
      <dsp:nvSpPr>
        <dsp:cNvPr id="0" name=""/>
        <dsp:cNvSpPr/>
      </dsp:nvSpPr>
      <dsp:spPr>
        <a:xfrm>
          <a:off x="731300" y="3011452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EC3BB-3805-CB40-B249-CFDB7AD8C912}">
      <dsp:nvSpPr>
        <dsp:cNvPr id="0" name=""/>
        <dsp:cNvSpPr/>
      </dsp:nvSpPr>
      <dsp:spPr>
        <a:xfrm>
          <a:off x="792090" y="3778655"/>
          <a:ext cx="7592531" cy="472189"/>
        </a:xfrm>
        <a:prstGeom prst="rect">
          <a:avLst/>
        </a:prstGeom>
        <a:solidFill>
          <a:schemeClr val="accent2">
            <a:hueOff val="-7556003"/>
            <a:satOff val="4363"/>
            <a:lumOff val="-80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>
              <a:latin typeface="Copperplate Gothic Light" panose="020E0507020206020404" pitchFamily="34" charset="77"/>
            </a:rPr>
            <a:t>Risposta a regime per Ingressi Sinusoidali</a:t>
          </a:r>
          <a:endParaRPr lang="it-IT" altLang="en-US" sz="2500" kern="1200" dirty="0">
            <a:latin typeface="Copperplate Gothic Light" panose="020E0507020206020404" pitchFamily="34" charset="77"/>
          </a:endParaRPr>
        </a:p>
      </dsp:txBody>
      <dsp:txXfrm>
        <a:off x="792090" y="3778655"/>
        <a:ext cx="7592531" cy="472189"/>
      </dsp:txXfrm>
    </dsp:sp>
    <dsp:sp modelId="{CC2D15DF-6E6E-5C4F-A749-3D1ADE02AD0C}">
      <dsp:nvSpPr>
        <dsp:cNvPr id="0" name=""/>
        <dsp:cNvSpPr/>
      </dsp:nvSpPr>
      <dsp:spPr>
        <a:xfrm>
          <a:off x="496972" y="3719631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556003"/>
              <a:satOff val="4363"/>
              <a:lumOff val="-8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B46E8-EC02-3D47-AE1E-E209A8C724E3}">
      <dsp:nvSpPr>
        <dsp:cNvPr id="0" name=""/>
        <dsp:cNvSpPr/>
      </dsp:nvSpPr>
      <dsp:spPr>
        <a:xfrm>
          <a:off x="364481" y="4487354"/>
          <a:ext cx="8020141" cy="472189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8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2500" kern="1200" dirty="0">
              <a:latin typeface="Copperplate Gothic Light" panose="020E0507020206020404" pitchFamily="34" charset="77"/>
            </a:rPr>
            <a:t>Reiezione disturbi aleatori</a:t>
          </a:r>
        </a:p>
      </dsp:txBody>
      <dsp:txXfrm>
        <a:off x="364481" y="4487354"/>
        <a:ext cx="8020141" cy="472189"/>
      </dsp:txXfrm>
    </dsp:sp>
    <dsp:sp modelId="{464DB2D9-1A98-5441-A339-69FE718A409C}">
      <dsp:nvSpPr>
        <dsp:cNvPr id="0" name=""/>
        <dsp:cNvSpPr/>
      </dsp:nvSpPr>
      <dsp:spPr>
        <a:xfrm>
          <a:off x="69363" y="4428330"/>
          <a:ext cx="590236" cy="590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7.emf"/><Relationship Id="rId1" Type="http://schemas.openxmlformats.org/officeDocument/2006/relationships/image" Target="../media/image49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12:55:30.8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20618 5383 7223,'-17'6'102,"2"-1"43,11-5-66,-2 0-46,0 0-55,1 0 2061,-3 0-1254,4 0 1276,0 1 3643,3-1-5603,8 0 167,2 0-32,27 2-203,-15-2 57,25 3 358,-14-3-471,3 1 113,11-1-90,-3 0-3257,-9 0 3358,-8 0 504,10 0-549,16 2-56,-6-2 0,4 2 44,-30-1-32,-8-1 21,42 2 1,-31 0-23,40 2 56,-11 1 0,0 0-2114,-1 1 2075,0-1 0,-6-1 51,-32-4 2216,-1 0-2251,-6 1-111,0-1 179,9 0 79,10 0-56,6 1-96,23 1 0,4 0-95,-8-1 89,3 1 1,3 0 72,-11 0 1,-4 1-141,-1-1 68,5 2 0,-5-1 3199,-27-1-3132,5 1-190,-13-1 122,0-1 57,37 3-124,-21-3 51,21 2 0,1-1 50,-16-2-101,24 2 68,-32 0-79,-9-2 56,3 2 1,-2-1 44,-5-1-56,7 0-23,7 1 213,32 1 1,6 0-3505,-1 0 3342,4 1 0,-2-1-679,-13-1 645,-5 1 1,2 0-331,-7-1 0,-1 0 364,7 1 0,-4 0 17,1-2-11,-8 0 2758,-12 0-2814,9 0 777,-12 0-699,41 0 11,-27 0-2179,30 0 2022,-39 0 147,-1 0 21,16 0-2358,3 0 2280,-1 0 34,-6 0-12,-18 0 34,-4 0-44,0 0-46,-5 0 2246,0 0-2111,2 0-101,-3 0 11,5 0 3325,5 0-3313,0 0 55,38-2 23,-5 0-79,13-1-495,-11 1 562,-15 1-106,8-1 1,2 0 60,5 0-38,14 0 0,3-1-23,-30 3 0,-1-1 56,18 0 0,6 0-32,0 0 1,4 1 0,-3 0-25,10-1 0,-1 1 35,-15 0 1,1-1 0,-1 1-42,-4 0 1,-1 0 0,-7 0-56,5 0 81,-1 0 1,9 0 0,-10 0 63,0 0-75,2 0 1,11 0 0,-9 0 7,-1 0 22,1 0 0,3 0-33,-12 0 0,-4 0 56,7 0-53,1 0 1,11 0-1,0 0 199,-5 0 1,0 0 0,2 0-215,17 0 1,3 0 0,-3 0 37,-16 0 0,-2 0 0,-3 0-15,8 0 0,-6 0-79,19 0 225,-32 0-208,19 1 1,6 1 117,-22 0 0,-1-1-73,5 1 0,-2 0-39,20 1 74,-15-2 1,7 0 0,-4 1-14,-5-1 1,1 1-25,10-1 1,5 1-1,-8 0 30,17 0 34,-11-1-22,-12 0-31,1-1 1,10 0-1,-7 0 31,15 1-1,-3 0 0,13 1 1,-12-1-68,-27 0 0,-2 1 67,28 0 1,-3 0-68,-4 0 45,8-1-1674,-6 0 1,1 1 1639,6-1 40,-10 0 0,0 1 50,10-2-79,4 1 53,-24 1 0,6 0 0,-5 1-58,-6-2 0,-1 1 69,11 1 0,4 1 0,-9 0 71,0-1 1578,2 1 1,-3-1-1635,-16-1 56,5 0-129,22 3 0,2 1 84,-16-2-72,5 2 1,19 2 0,7 1-1,-3 0 1,-14-3-7,-8 0 0,5-1-286,-9-1 1,12 0 0,10 1 0,7 0 0,4 1 0,3-1 0,-1 0-1,-2 0 1,-6 0 0,-8-1 0,-11-1 299,19 1 1,-13-1 0,10 0-9,-9 0 1,12 0 0,7 0 0,3 1 0,-3 0 0,-6-1 0,-13-1 0,-16 0-30,9 0 56,-10 0 12,-1 0-90,11 1 45,11 0 0,7 1 50,-12-1 0,4-1-53,-8 1 0,6-1 0,2 0 0,-1 0 25,1 0 0,2-1 0,-2 0 1,-5 1-351,-2-2 0,-5 1 1,2 0 341,16 0 1,1 1 0,-13-1-1898,-10 1 1849,5-1-134,-23 0 359,-18-1 2271,-7 0-2843,-2 0-1725,-6-9 2117,-21-28 0,14 20 0,-13-18 0</inkml:trace>
  <inkml:trace contextRef="#ctx0" brushRef="#br0" timeOffset="3460">25406 5904 14003,'-13'33'4975,"3"-4"-3866,-7 17 0,-5 14 0,2 2-639,4-6 1,2 1 0,-1 3-1335,1-4 0,-1 3 0,1 0 1,1-6 877,2-1 1,1-5 0,2-5 890,-1 21-435,9-59 326,-2-3-135,-8 0-605,-2-1-6,-32-6 1,-8-2-29,-3 3-28,1-3 1,-11 0 16,12 2 0,-6-1 0,0 1 1,7 0-29,-5-1 0,-1 0 42,0 0 0,-9-1 0,2 0 1,10 2 119,9 1 1,6 1-141,-5 1 1,2 1 118,-11 2 3257,12 0-2821,19 0-583,17 0-77,-6 0 55,12 0-740,0 0 595,4-2 123,5-2-1299,38-14 0,27-8 0,-12 4 1310,-4 0-135,11-1 1,11-4-1,-42 9-515,-59 15 662,11 0 44,-35 3 44,8 6 1,1 2-112,-6-1 156,-12 8 1,2-1 3336,26-6-3359,-20 6 23,45-13-12,0-1-347,3 7 437,10 10 325,21 26-359,-8-12-1589,11 6 1,-1-1 1532,-14-16-123,6 5 0,-1-2 112,-10-9 303,-2-2 33,-5-5 80,-7-6-6321,-2-1 6648,-1-6 1,1 4-1,-1-5 1</inkml:trace>
  <inkml:trace contextRef="#ctx0" brushRef="#br0" timeOffset="33658">14316 3373 9084,'2'8'5042,"-1"-2"-3809,-1-15-12,0 5-795,0-3 66,0 6 1918,0 1-2175,0 13-45,0-1-33,0 15-22,0 0 178,-4 22 1,-1 3-22,0 2-197,0 0 0,-1 1 6,2-19 0,-1-2-3303,-4 36 3235,4-30 1,0-1-1299,-2 15 1265,4 6-1779,2-32 1712,1 33-1133,-4-9 1256,1-6 591,-3 9-356,-2-3 496,2-22-675,0 9 1882,2-20-1971,3-9 2876,-2 6-2776,3-13 1164,-2 2-10856,-13-30 9569,0 6 0,-3-9 0,9 15 0</inkml:trace>
  <inkml:trace contextRef="#ctx0" brushRef="#br0" timeOffset="39359">14316 3473 9588,'7'-13'4224,"-1"8"-403,-2-34-2992,-1 18-302,4-39-516,-3 23 45,0-17 90,-2 28 213,-1 6-371,-1 15 91,0 3-202,0 2-315,1-2 461,0 1-12,1 0 78,1 1 752,44-9-897,-19 7 448,38-7-336,-44 9-3414,12 0 3369,-20 0-795,10 0 829,-1 0-921,-7 0 843,8 0 145,-15 0 224,5 0-246,-9 0 112,12 0-225,-2-1 292,25-1-112,-9 1 612,5-1-646,-11 1 913,-8 1-913,33 0-56,13 0 6,-17 0 0,2 0-73,-1-1 0,-1 0 50,-8 0 1,-2 1-152,29-2 179,-25 2-307,-4 0 300,7-1 0,11-1 0,-8 1-49,8-2-4,-10 2 1,7-1 0,-2 0-2,6-3 0,-7 1-2201,-3 1 2195,6-1 0,-5 1 1924,-29 2-1946,-2 1-12,7 0 257,-2 0-335,1 0 113,-9 0 66,-4 0 3103,1 0-3147,-1 0-3004,47 0 2948,-29 0-429,9 0 0,4 0 507,12 0-123,-9 0 67,7 0-1955,10 0 2011,-27 1-78,27 1 1499,-35-1-1309,39 2 616,-27-1-717,29 0 45,-20-2-101,18 1-28,-4 2 1,3 0-18,-24-2 0,0 1 62,21 1 0,-5-1 2860,-21-2-2955,11 0 738,-14 0-632,12 0 0,3 0-16,0 0-7,-2 0 1,0 0-50,2 0 44,-11 0 22,22 0-39,-19 0 1,-1 0 28,18 0 27,-3 0 0,-1 0-106,-9 0 71,12 0 0,14 0 0,-11 0-15,4 0 22,-9 0 1,9 0-1,-14 0-3331,-14 0 3353,10 0-313,-14 0 224,37 2 0,7 0 56,-36-1 0,0 1 15,16 0 0,6 0 1,-10 1 61,-2 1-144,-5-1 67,19 2 45,-28-2-67,27 2 111,-12-3-111,20 0-22,-10 0 55,12-1-33,-45 1 89,16-2 1,14 1-1,-5-1 3142,21 1-3239,-23-1 0,6 0 1,-8 0 51,3 0 40,9 0 0,3 0-1172,-24 0 0,1 0 1065,25 0 1,-2 1 81,-7-1-137,13 3-797,-9 0 964,10 1-168,-20-1 101,-2-1 1,0 0 89,2 0-135,13 0 0,-1 0 57,-21 0-12,31 2 0,2 1-33,-21 0 61,5 0 0,1 0 2542,1-1-2559,-21-2-4,8 1 1,10 0 0,-8-1 75,3 2-134,18 0 1,4 1 112,-27-2 0,-4 0-2246,23 2 2178,-15-2 1,-4-1 28,-13-1-23,9 0 12,-14 1-113,-1-1 112,10 1-66,8 0 77,18 2-10,-20-1-91,5 0 102,-33-2 56,5 1-1316,-6 0 1214,3 1 57,-5-2-34,0 1 2863,-3-1-2851,0 0-35,29 2 1,5 0 22,-7 0 23,10 0 0,1 0-113,-3-2 113,21 1-23,-13-1 0,9 0 0,-4-1-28,0 1 1,-1 0 19,-3 0 1,3-1 0,-8 1-4,7-1 33,-3 2 1,4 0-11,-3-1 0,4 1-65,5 0 1,6 1 0,-6 0 52,-5-1 0,-2 0-34,0 1 1,4 1 0,-8-1 855,-13 0 0,-1-1-811,20 1 1,6 1-46,8 1 1,-1-1-1658,-20-1 1,0 1 1696,12 0 0,-3 1-2375,-1 0 2425,-5-1-11,-12-1-112,10 0 79,-3 0-1585,-13-1 1517,9 1 79,-16-1-1,18 0-78,-16 0 68,14 0 22,-21-1-23,9 0-67,11 0 90,8 1-56,12-1 45,-16-1-68,5 0 23,-16 0 1539,6 0-1517,-15 0 23,11 0-158,-24 0 2449,9 0-2359,-11 0 3471,1 0-3482,15-1 45,-11 0 45,28-2-112,-15 1 95,9-2 0,3 1-39,-1-1-6,1 0 0,-3 0 51,-17 3-46,33-5-10,-34 5 44,21-4 34,-18 3-100,7-3-1,-11 3 56,1-1 34,-18 2-258,-1 1 269,0 3-78,-1 2 89,-2 4-34,-1 2-10,-6 9-57,-3 10 6,-2 9 0,-1 1 17,-1 4 16,1 0 1,1-3-1188,9-20 1227,-4 11-79,4-16 23,1 2 123,-8 26-224,4-18 157,-3 21 11,3-14-79,1 3 23,-3 8 56,-8 20-134,8-28 134,-6 12 67,8-25 1015,1-8-1138,-3 7-56,5-8-1422,-1-1 1591,3 2-226,0-6 137,1 1 43,0 1-191,2 4 181,0-4-125,0 2 360,1-9 1084,0-3-3147,-9-6-4269,-5-2 6040,-15-6 0,14 6 0,-3 0 0</inkml:trace>
  <inkml:trace contextRef="#ctx0" brushRef="#br0" timeOffset="46565">14167 4490 7325,'6'2'1209,"-1"-1"8621,-5-1-3871,1 0-5971,11 0 80,-1 0-113,18 0 101,4 2 11,1-1-67,5 1-90,-10-1 214,36 0-192,-16 0 118,-10 0 1,-3 0-140,-3 1 122,-8-1 12,-8 0-79,-5-1 113,8 0-79,24 0 0,4 0 67,-8 1-106,19-1 0,-3 0 106,-24 0-62,19 0 1,4 0-412,13 0 406,-19 0 0,-1 0-11,12 0 78,-25 0-145,0 0 44,34 0 79,-37 1-67,29-1 44,3 1 0,1 0-3301,2 0 3256,4 0 1,-4 1-1,-21-1-931,-9 1 1,1-1 874,16 2-289,-17-2 0,1 1 385,8 1 0,-3 0-39,-3 0 44,-3 0 0,2 0 57,17-2-638,-7 0 620,3-1 1,1 0 499,-1 0-555,-14 0 0,-2 0 2021,4 2-1993,5 1-61,0-1 1,10 1 0,-7-1 1182,22 0-1153,-21 0 1,5 0 0,-8-1 41,4-1-1800,0 1 1789,11-1 552,-24 0-603,2 0 0,2 0-28,17 0-6,-16 0 1,0 0 73,11 0-1,-4 0-112,-18 0 152,20 0 0,2 0-152,-6 0 107,4 0 0,-1 0 2952,-11 0-3002,-10 0 16,34 1 0,4 0 1254,-18-1-1208,-3 1 1,9 1 0,-11-1-108,-9 1 89,6 0 0,4 1-3151,25 1 3152,-1 0-113,-4-1 101,-30-2 56,32-1-2325,-6 1 2276,-12 0 1,7-1 0,-6 0-59,-12 1 1,-2-1-58,32 0 0,-1 1 108,-2-1 16,-18 0 1,2 0 28,1-1 0,0 1-96,-9 0 1,-1 0 61,23 0 45,-30-1-78,17 1 0,5 0 78,10 0-34,-10 0 0,-2 0-1277,-6 0 1165,-15 0 1652,0 0-1574,-1 0 46,39 0-79,-32 0 56,14 0 1,-1 1-102,-18-1 118,6 1 0,1 0-17,4 1-78,9 0 2391,8 2-2301,-24-1-12,9-2 0,12 0 0,-9 0 3325,0-1-3340,12 1 1,16-1-1,-16 0 27,-13 0 10,-4 0 1,3 0-1753,-5 0 1,-4 0 1796,11-3-771,-13 3 1,-1-2 681,0-1-155,-17 2 188,21 0 0,6 1-1783,6-1 1738,1 1 1,2-1 123,2 1-213,1-1 612,0 0-511,1 1 34,-12 0 5,10-1 0,2 0-129,4 0 134,-9 1 1,-2-1-68,-9 1 34,-2 0 65,-9 0-110,29 0 79,-29 0 22,25 1 1896,-21 0-1885,0-1-1818,16 1 1762,-25-1 118,13 1-129,-1-1-11,-13 0 89,37 1-89,-37-1-211,37 1 200,-19 2 1208,2-2-1186,19 3 5,-34-3 96,31 2-202,-31-3 134,7 1 1,1-1-34,6 0-34,-3 0 1,-1 0 89,-7 0-1858,24 0 1903,-37 0-329,27 0 138,-28 0 102,11 0 55,2 0-11,18 0-179,-7 0 1997,1 0-1930,-26 0 1425,-5 0-1347,1 0-2301,25 0 2335,-14 0-11,40 0-23,-27 0-1640,17 0 1641,-12 0 10,-12 0-10,-3 0 1415,-12 0-1404,18 0 2212,-12 0-2224,7 0 3393,-18 0-3415,-6 0 33,17 0-78,-11 0 124,21 0-79,4 0-23,17 0 12,0 0 28,-13-1 0,-2 0 16,-6 1-33,12-2-78,-28 1 100,-7-1 1,6 0-1,-4 1-89,3-1 33,0 1 135,2 0-179,17-1 167,8 0-201,-2-1 157,0 2-56,-17 0 78,-4 1-56,-1 0-22,-9 0-45,-3 0 79,0 0-12,0 0-34,22 0 91,-14 0-147,30 0 113,-26 0-12,4 0-100,3 0 89,-13 0-56,13 0 45,-17 0-11,4 0-112,7-3 78,-7 2-112,13-3 112,-18 4 68,2-1-34,-7 0-34,0 1-202,1 0 158,0 0 66,2-1-145,-1 1 45,-1 0 89,1 0-67,-2 0-190,-1-1 403,1-3-56,-1 1-56,0-4 0,0-6 0,1-7-11,1-1-23,2-6-89,5-5 78,-1 5 45,1-2 0,0 3 23,-5 16 10,3-9-44,-6 14 22,2-6 34,-3 3 0,2-7-56,-1 7-45,0-7 89,-1 7-10,1-3-12,2-8-90,-2 8 147,3-9-180,-3 13 134,-1 3 79,0 4 112,0-1-213,-22-10 0,16 8 0,-16-8 0</inkml:trace>
  <inkml:trace contextRef="#ctx0" brushRef="#br0" timeOffset="51804">23620 9078 16972,'1'-2'4684,"1"0"-4057,-2 2-302,1-1 258,4 1-460,1 0 325,27 0 1,5 0-349,-15 0 135,29 0 1,1 0-91,-24 0-178,19 0 89,-27 0-23,2 0-44,17 0 11,25 0 67,-24 0-156,14 0 201,-35 1-168,6 0 89,30 2 68,-16-1-78,26 4 44,-32-2-157,-6 0 101,-16-3 1,-7 0 10,0-1 112,-2 0 1,-1 1-146,16 0 78,-6 1-146,33 1 124,-19-2-34,14 3 34,13 0-23,-2 2 1,1 1-90,17 0 134,-21-1 0,12 2 1,-2-1-1,-11-1-78,10 0 78,-10 0 0,6 1 1,-12-2-57,-15-3 0,-6 0 135,14 1-202,-14-1 134,8 1 180,1 0-269,-12-1 347,14 2-236,-21-3-44,-3 0-168,-7-1 135,2 0 55,2 0-67,5 0-11,13 1 45,-4 0-90,24 1 169,-12-1-35,8-1-178,-10 0 145,-4 0-90,2 0 68,-5 0 10,0 0-88,-4 0 10,-5 0 34,10 0 34,-11 0 101,-1 0-124,-6 0 78,-3 0-55,13 0-45,-5 0 78,19 0-123,2-3 34,21-2 66,-11 0-55,5-1 22,-15 4-11,1 1-33,12 0 55,-16 0 1,1 1-46,-21 0 57,4-1-124,-3 1 135,1 0-34,4 0 45,4 0-89,21 0 55,-19 0-977,11 0 877,-30 0 67,0 0 11,2 0 201,9 0-10,-5 0-169,4 0-22,-10-1 1033,0-2-5056,-3-7 3175,-11-8 0,8 5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         Regime permanente polinomiale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1F35A87F-7514-D44C-A0D8-3A6397FA9A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         Regime permanente polinomiale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1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7.emf"/><Relationship Id="rId32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19.emf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11" Type="http://schemas.openxmlformats.org/officeDocument/2006/relationships/customXml" Target="../ink/ink1.xml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891078"/>
          </a:xfrm>
        </p:spPr>
        <p:txBody>
          <a:bodyPr/>
          <a:lstStyle/>
          <a:p>
            <a:pPr algn="ctr"/>
            <a:r>
              <a:rPr lang="it-IT" altLang="en-US" dirty="0"/>
              <a:t>Regime Permanente Polinomiale</a:t>
            </a:r>
            <a:br>
              <a:rPr lang="it-IT" altLang="en-US" dirty="0"/>
            </a:br>
            <a:r>
              <a:rPr lang="it-IT" altLang="en-US" sz="2000" dirty="0"/>
              <a:t>(vedi Vitelli-</a:t>
            </a:r>
            <a:r>
              <a:rPr lang="it-IT" altLang="en-US" sz="2000" dirty="0" err="1"/>
              <a:t>Petternella</a:t>
            </a:r>
            <a:r>
              <a:rPr lang="it-IT" altLang="en-US" sz="2000" dirty="0"/>
              <a:t> par. VI.1,VI.1.1,VI.2)</a:t>
            </a:r>
            <a:endParaRPr lang="it-IT" alt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D880D53-9F9C-F345-9540-4C6B6C86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80" y="266127"/>
            <a:ext cx="9157276" cy="4998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6F484CC-D9B3-4540-BAA5-AAA151D8B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Tabella riassuntiva</a:t>
            </a:r>
            <a:endParaRPr lang="en-US" altLang="en-US" b="0"/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4C88CC68-8559-F049-91D0-8337552D1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27743"/>
              </p:ext>
            </p:extLst>
          </p:nvPr>
        </p:nvGraphicFramePr>
        <p:xfrm>
          <a:off x="595745" y="930835"/>
          <a:ext cx="5246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MathType Equation" r:id="rId3" imgW="98602800" imgH="17551400" progId="Equation">
                  <p:embed/>
                </p:oleObj>
              </mc:Choice>
              <mc:Fallback>
                <p:oleObj name="MathType Equation" r:id="rId3" imgW="98602800" imgH="17551400" progId="Equation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4C88CC68-8559-F049-91D0-8337552D1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45" y="930835"/>
                        <a:ext cx="5246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>
            <a:extLst>
              <a:ext uri="{FF2B5EF4-FFF2-40B4-BE49-F238E27FC236}">
                <a16:creationId xmlns:a16="http://schemas.microsoft.com/office/drawing/2014/main" id="{D6F48AAE-7F78-0E41-B87B-DD660E7C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240" y="1022911"/>
            <a:ext cx="309700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 dirty="0">
                <a:solidFill>
                  <a:schemeClr val="tx1"/>
                </a:solidFill>
              </a:rPr>
              <a:t>k :  numero poli origine</a:t>
            </a:r>
          </a:p>
          <a:p>
            <a:r>
              <a:rPr lang="it-IT" altLang="en-US" b="0" dirty="0">
                <a:solidFill>
                  <a:schemeClr val="tx1"/>
                </a:solidFill>
              </a:rPr>
              <a:t>i :  ordine ingresso</a:t>
            </a:r>
          </a:p>
        </p:txBody>
      </p:sp>
      <p:sp>
        <p:nvSpPr>
          <p:cNvPr id="11269" name="AutoShape 6">
            <a:extLst>
              <a:ext uri="{FF2B5EF4-FFF2-40B4-BE49-F238E27FC236}">
                <a16:creationId xmlns:a16="http://schemas.microsoft.com/office/drawing/2014/main" id="{88111587-C9DF-324D-90D7-385F17EFEA54}"/>
              </a:ext>
            </a:extLst>
          </p:cNvPr>
          <p:cNvSpPr>
            <a:spLocks/>
          </p:cNvSpPr>
          <p:nvPr/>
        </p:nvSpPr>
        <p:spPr bwMode="auto">
          <a:xfrm>
            <a:off x="6011437" y="1156978"/>
            <a:ext cx="522419" cy="538315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grpSp>
        <p:nvGrpSpPr>
          <p:cNvPr id="11270" name="Group 65">
            <a:extLst>
              <a:ext uri="{FF2B5EF4-FFF2-40B4-BE49-F238E27FC236}">
                <a16:creationId xmlns:a16="http://schemas.microsoft.com/office/drawing/2014/main" id="{F7F57A07-DD40-7E44-933C-64521FF18070}"/>
              </a:ext>
            </a:extLst>
          </p:cNvPr>
          <p:cNvGrpSpPr>
            <a:grpSpLocks/>
          </p:cNvGrpSpPr>
          <p:nvPr/>
        </p:nvGrpSpPr>
        <p:grpSpPr bwMode="auto">
          <a:xfrm>
            <a:off x="1354571" y="2229411"/>
            <a:ext cx="7089775" cy="3576638"/>
            <a:chOff x="622" y="1824"/>
            <a:chExt cx="4466" cy="2253"/>
          </a:xfrm>
        </p:grpSpPr>
        <p:sp>
          <p:nvSpPr>
            <p:cNvPr id="11272" name="Line 20">
              <a:extLst>
                <a:ext uri="{FF2B5EF4-FFF2-40B4-BE49-F238E27FC236}">
                  <a16:creationId xmlns:a16="http://schemas.microsoft.com/office/drawing/2014/main" id="{0A22E220-E345-A34A-B01A-D87E4A9DC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595"/>
              <a:ext cx="6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3" name="Line 21">
              <a:extLst>
                <a:ext uri="{FF2B5EF4-FFF2-40B4-BE49-F238E27FC236}">
                  <a16:creationId xmlns:a16="http://schemas.microsoft.com/office/drawing/2014/main" id="{E76F900C-1B27-B846-9E7B-69113CD1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174"/>
              <a:ext cx="2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4" name="Line 22">
              <a:extLst>
                <a:ext uri="{FF2B5EF4-FFF2-40B4-BE49-F238E27FC236}">
                  <a16:creationId xmlns:a16="http://schemas.microsoft.com/office/drawing/2014/main" id="{8D668F19-1950-B246-87C8-A3E2406E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" y="3752"/>
              <a:ext cx="2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5" name="Rectangle 23">
              <a:extLst>
                <a:ext uri="{FF2B5EF4-FFF2-40B4-BE49-F238E27FC236}">
                  <a16:creationId xmlns:a16="http://schemas.microsoft.com/office/drawing/2014/main" id="{83F6D8C8-FE79-B747-B8F5-76668F0E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391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11276" name="Rectangle 24">
              <a:extLst>
                <a:ext uri="{FF2B5EF4-FFF2-40B4-BE49-F238E27FC236}">
                  <a16:creationId xmlns:a16="http://schemas.microsoft.com/office/drawing/2014/main" id="{06336BFE-5440-2D4E-B8DB-3C6CA6E5A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46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1277" name="Rectangle 25">
              <a:extLst>
                <a:ext uri="{FF2B5EF4-FFF2-40B4-BE49-F238E27FC236}">
                  <a16:creationId xmlns:a16="http://schemas.microsoft.com/office/drawing/2014/main" id="{EF7405B3-667B-3744-A2A0-6156C55E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61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1278" name="Rectangle 26">
              <a:extLst>
                <a:ext uri="{FF2B5EF4-FFF2-40B4-BE49-F238E27FC236}">
                  <a16:creationId xmlns:a16="http://schemas.microsoft.com/office/drawing/2014/main" id="{CF09DF0A-C617-CF48-AD9F-1E3ED268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33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11279" name="Rectangle 27">
              <a:extLst>
                <a:ext uri="{FF2B5EF4-FFF2-40B4-BE49-F238E27FC236}">
                  <a16:creationId xmlns:a16="http://schemas.microsoft.com/office/drawing/2014/main" id="{C43F11E6-7934-9041-8A55-82FF23B40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91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1280" name="Rectangle 28">
              <a:extLst>
                <a:ext uri="{FF2B5EF4-FFF2-40B4-BE49-F238E27FC236}">
                  <a16:creationId xmlns:a16="http://schemas.microsoft.com/office/drawing/2014/main" id="{701464E8-59AD-1545-AD9D-812D83BE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03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1281" name="Rectangle 29">
              <a:extLst>
                <a:ext uri="{FF2B5EF4-FFF2-40B4-BE49-F238E27FC236}">
                  <a16:creationId xmlns:a16="http://schemas.microsoft.com/office/drawing/2014/main" id="{D5568CB4-F386-7449-967E-1430F041A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75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11282" name="Rectangle 30">
              <a:extLst>
                <a:ext uri="{FF2B5EF4-FFF2-40B4-BE49-F238E27FC236}">
                  <a16:creationId xmlns:a16="http://schemas.microsoft.com/office/drawing/2014/main" id="{3A5DEA74-256F-F646-8283-9FFAF014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75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1283" name="Rectangle 31">
              <a:extLst>
                <a:ext uri="{FF2B5EF4-FFF2-40B4-BE49-F238E27FC236}">
                  <a16:creationId xmlns:a16="http://schemas.microsoft.com/office/drawing/2014/main" id="{3C213A5D-6F43-D54A-BF31-53190C54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230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1284" name="Rectangle 32">
              <a:extLst>
                <a:ext uri="{FF2B5EF4-FFF2-40B4-BE49-F238E27FC236}">
                  <a16:creationId xmlns:a16="http://schemas.microsoft.com/office/drawing/2014/main" id="{3C7E89AD-15E5-0F41-BA0D-80B15CAB0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45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1285" name="Rectangle 33">
              <a:extLst>
                <a:ext uri="{FF2B5EF4-FFF2-40B4-BE49-F238E27FC236}">
                  <a16:creationId xmlns:a16="http://schemas.microsoft.com/office/drawing/2014/main" id="{5186C3F1-16B3-1A40-A176-07165AB6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78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86" name="Rectangle 34">
              <a:extLst>
                <a:ext uri="{FF2B5EF4-FFF2-40B4-BE49-F238E27FC236}">
                  <a16:creationId xmlns:a16="http://schemas.microsoft.com/office/drawing/2014/main" id="{9D2438A6-122D-6448-A856-BB4805C4E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48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87" name="Rectangle 35">
              <a:extLst>
                <a:ext uri="{FF2B5EF4-FFF2-40B4-BE49-F238E27FC236}">
                  <a16:creationId xmlns:a16="http://schemas.microsoft.com/office/drawing/2014/main" id="{48F8133B-2B74-F449-93B4-9A65598B4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616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1288" name="Rectangle 36">
              <a:extLst>
                <a:ext uri="{FF2B5EF4-FFF2-40B4-BE49-F238E27FC236}">
                  <a16:creationId xmlns:a16="http://schemas.microsoft.com/office/drawing/2014/main" id="{BF3C4C26-8913-1742-AB51-32DEC81D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3616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1289" name="Rectangle 37">
              <a:extLst>
                <a:ext uri="{FF2B5EF4-FFF2-40B4-BE49-F238E27FC236}">
                  <a16:creationId xmlns:a16="http://schemas.microsoft.com/office/drawing/2014/main" id="{B18D027A-6BDE-EA4B-BD91-B5F19CEBB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3616"/>
              <a:ext cx="1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   </a:t>
              </a:r>
              <a:endParaRPr lang="en-US" altLang="en-US"/>
            </a:p>
          </p:txBody>
        </p:sp>
        <p:sp>
          <p:nvSpPr>
            <p:cNvPr id="11290" name="Rectangle 38">
              <a:extLst>
                <a:ext uri="{FF2B5EF4-FFF2-40B4-BE49-F238E27FC236}">
                  <a16:creationId xmlns:a16="http://schemas.microsoft.com/office/drawing/2014/main" id="{EED40200-99FE-8449-952B-B0F7D959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3616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8080"/>
                  </a:solidFill>
                </a:rPr>
                <a:t>2</a:t>
              </a:r>
              <a:endParaRPr lang="en-US" altLang="en-US">
                <a:solidFill>
                  <a:srgbClr val="008080"/>
                </a:solidFill>
              </a:endParaRPr>
            </a:p>
          </p:txBody>
        </p:sp>
        <p:sp>
          <p:nvSpPr>
            <p:cNvPr id="11291" name="Rectangle 39">
              <a:extLst>
                <a:ext uri="{FF2B5EF4-FFF2-40B4-BE49-F238E27FC236}">
                  <a16:creationId xmlns:a16="http://schemas.microsoft.com/office/drawing/2014/main" id="{8F3A8E97-F09D-C44F-AF72-E181C10B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3204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92" name="Rectangle 40">
              <a:extLst>
                <a:ext uri="{FF2B5EF4-FFF2-40B4-BE49-F238E27FC236}">
                  <a16:creationId xmlns:a16="http://schemas.microsoft.com/office/drawing/2014/main" id="{3FBDF23C-672B-2A47-B1A6-11AD50BFB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9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93" name="Rectangle 41">
              <a:extLst>
                <a:ext uri="{FF2B5EF4-FFF2-40B4-BE49-F238E27FC236}">
                  <a16:creationId xmlns:a16="http://schemas.microsoft.com/office/drawing/2014/main" id="{394E08E0-5CC2-8447-8DA3-CD054D70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303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1294" name="Rectangle 42">
              <a:extLst>
                <a:ext uri="{FF2B5EF4-FFF2-40B4-BE49-F238E27FC236}">
                  <a16:creationId xmlns:a16="http://schemas.microsoft.com/office/drawing/2014/main" id="{698FC06E-1400-9742-83EE-72032FAC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3038"/>
              <a:ext cx="1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   </a:t>
              </a:r>
              <a:endParaRPr lang="en-US" altLang="en-US"/>
            </a:p>
          </p:txBody>
        </p:sp>
        <p:sp>
          <p:nvSpPr>
            <p:cNvPr id="11295" name="Rectangle 43">
              <a:extLst>
                <a:ext uri="{FF2B5EF4-FFF2-40B4-BE49-F238E27FC236}">
                  <a16:creationId xmlns:a16="http://schemas.microsoft.com/office/drawing/2014/main" id="{533FC133-47EB-CC46-AB48-85D4A813F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3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8080"/>
                  </a:solidFill>
                </a:rPr>
                <a:t>1</a:t>
              </a:r>
              <a:endParaRPr lang="en-US" altLang="en-US">
                <a:solidFill>
                  <a:srgbClr val="008080"/>
                </a:solidFill>
              </a:endParaRPr>
            </a:p>
          </p:txBody>
        </p:sp>
        <p:sp>
          <p:nvSpPr>
            <p:cNvPr id="11296" name="Rectangle 44">
              <a:extLst>
                <a:ext uri="{FF2B5EF4-FFF2-40B4-BE49-F238E27FC236}">
                  <a16:creationId xmlns:a16="http://schemas.microsoft.com/office/drawing/2014/main" id="{20036B90-B8C6-D546-BA8F-B167B1B28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262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97" name="Rectangle 45">
              <a:extLst>
                <a:ext uri="{FF2B5EF4-FFF2-40B4-BE49-F238E27FC236}">
                  <a16:creationId xmlns:a16="http://schemas.microsoft.com/office/drawing/2014/main" id="{38E597EC-6BCA-624E-B2B5-7CA5EDA85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62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98" name="Rectangle 46">
              <a:extLst>
                <a:ext uri="{FF2B5EF4-FFF2-40B4-BE49-F238E27FC236}">
                  <a16:creationId xmlns:a16="http://schemas.microsoft.com/office/drawing/2014/main" id="{AFEA2DD0-2F61-3B4E-8A50-CD4117EB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32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11299" name="Rectangle 47">
              <a:extLst>
                <a:ext uri="{FF2B5EF4-FFF2-40B4-BE49-F238E27FC236}">
                  <a16:creationId xmlns:a16="http://schemas.microsoft.com/office/drawing/2014/main" id="{34EFFB2C-6C3F-0044-A14A-DC6EB57C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459"/>
              <a:ext cx="1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   </a:t>
              </a:r>
              <a:endParaRPr lang="en-US" altLang="en-US"/>
            </a:p>
          </p:txBody>
        </p:sp>
        <p:sp>
          <p:nvSpPr>
            <p:cNvPr id="11300" name="Rectangle 48">
              <a:extLst>
                <a:ext uri="{FF2B5EF4-FFF2-40B4-BE49-F238E27FC236}">
                  <a16:creationId xmlns:a16="http://schemas.microsoft.com/office/drawing/2014/main" id="{1FE5F2C0-E622-6446-9288-2322A46B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459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808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1301" name="Rectangle 49">
              <a:extLst>
                <a:ext uri="{FF2B5EF4-FFF2-40B4-BE49-F238E27FC236}">
                  <a16:creationId xmlns:a16="http://schemas.microsoft.com/office/drawing/2014/main" id="{CDB90115-2E3B-A448-BA93-A09A418B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1880"/>
              <a:ext cx="3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0000"/>
                  </a:solidFill>
                </a:rPr>
                <a:t>      </a:t>
              </a:r>
              <a:endParaRPr lang="en-US" altLang="en-US"/>
            </a:p>
          </p:txBody>
        </p:sp>
        <p:sp>
          <p:nvSpPr>
            <p:cNvPr id="11302" name="Rectangle 50">
              <a:extLst>
                <a:ext uri="{FF2B5EF4-FFF2-40B4-BE49-F238E27FC236}">
                  <a16:creationId xmlns:a16="http://schemas.microsoft.com/office/drawing/2014/main" id="{277CD532-B463-744F-981F-EDDDF4EF5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1880"/>
              <a:ext cx="5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0000"/>
                  </a:solidFill>
                </a:rPr>
                <a:t>          </a:t>
              </a:r>
              <a:endParaRPr lang="en-US" altLang="en-US"/>
            </a:p>
          </p:txBody>
        </p:sp>
        <p:sp>
          <p:nvSpPr>
            <p:cNvPr id="11303" name="Rectangle 51">
              <a:extLst>
                <a:ext uri="{FF2B5EF4-FFF2-40B4-BE49-F238E27FC236}">
                  <a16:creationId xmlns:a16="http://schemas.microsoft.com/office/drawing/2014/main" id="{404D4A4F-F1DA-9B4F-BF0A-69718271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880"/>
              <a:ext cx="2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0000"/>
                  </a:solidFill>
                </a:rPr>
                <a:t>    </a:t>
              </a:r>
              <a:endParaRPr lang="en-US" altLang="en-US"/>
            </a:p>
          </p:txBody>
        </p:sp>
        <p:sp>
          <p:nvSpPr>
            <p:cNvPr id="11304" name="Rectangle 52">
              <a:extLst>
                <a:ext uri="{FF2B5EF4-FFF2-40B4-BE49-F238E27FC236}">
                  <a16:creationId xmlns:a16="http://schemas.microsoft.com/office/drawing/2014/main" id="{67E9A6C4-576D-1B42-9316-24FF3BB2C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1880"/>
              <a:ext cx="5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>
                  <a:solidFill>
                    <a:srgbClr val="000000"/>
                  </a:solidFill>
                </a:rPr>
                <a:t>          </a:t>
              </a:r>
              <a:endParaRPr lang="en-US" altLang="en-US"/>
            </a:p>
          </p:txBody>
        </p:sp>
        <p:sp>
          <p:nvSpPr>
            <p:cNvPr id="11305" name="Rectangle 53">
              <a:extLst>
                <a:ext uri="{FF2B5EF4-FFF2-40B4-BE49-F238E27FC236}">
                  <a16:creationId xmlns:a16="http://schemas.microsoft.com/office/drawing/2014/main" id="{B611022E-7236-9148-A8BC-9279FF16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88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  </a:t>
              </a:r>
              <a:endParaRPr lang="en-US" altLang="en-US"/>
            </a:p>
          </p:txBody>
        </p:sp>
        <p:sp>
          <p:nvSpPr>
            <p:cNvPr id="11306" name="Rectangle 54">
              <a:extLst>
                <a:ext uri="{FF2B5EF4-FFF2-40B4-BE49-F238E27FC236}">
                  <a16:creationId xmlns:a16="http://schemas.microsoft.com/office/drawing/2014/main" id="{19219C29-E60E-E44C-AFA7-78EEC997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880"/>
              <a:ext cx="5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</a:rPr>
                <a:t>          </a:t>
              </a:r>
              <a:endParaRPr lang="en-US" altLang="en-US"/>
            </a:p>
          </p:txBody>
        </p:sp>
        <p:sp>
          <p:nvSpPr>
            <p:cNvPr id="11307" name="Rectangle 55">
              <a:extLst>
                <a:ext uri="{FF2B5EF4-FFF2-40B4-BE49-F238E27FC236}">
                  <a16:creationId xmlns:a16="http://schemas.microsoft.com/office/drawing/2014/main" id="{F8744F18-238A-CE45-B2FA-1424EEE93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854"/>
              <a:ext cx="1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0" b="0">
                  <a:solidFill>
                    <a:srgbClr val="000000"/>
                  </a:solidFill>
                </a:rPr>
                <a:t>  </a:t>
              </a:r>
              <a:endParaRPr lang="en-US" altLang="en-US"/>
            </a:p>
          </p:txBody>
        </p:sp>
        <p:sp>
          <p:nvSpPr>
            <p:cNvPr id="11308" name="Rectangle 56">
              <a:extLst>
                <a:ext uri="{FF2B5EF4-FFF2-40B4-BE49-F238E27FC236}">
                  <a16:creationId xmlns:a16="http://schemas.microsoft.com/office/drawing/2014/main" id="{A36D4007-6EDD-8443-8D1B-F091E7A0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1854"/>
              <a:ext cx="8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0">
                  <a:solidFill>
                    <a:srgbClr val="000000"/>
                  </a:solidFill>
                </a:rPr>
                <a:t>          </a:t>
              </a:r>
              <a:endParaRPr lang="en-US" altLang="en-US"/>
            </a:p>
          </p:txBody>
        </p:sp>
        <p:sp>
          <p:nvSpPr>
            <p:cNvPr id="11309" name="Rectangle 57">
              <a:extLst>
                <a:ext uri="{FF2B5EF4-FFF2-40B4-BE49-F238E27FC236}">
                  <a16:creationId xmlns:a16="http://schemas.microsoft.com/office/drawing/2014/main" id="{1AFC25FE-1AB4-B344-AE98-555DE270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3013"/>
              <a:ext cx="1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  <a:latin typeface="Symbol" pitchFamily="2" charset="2"/>
                </a:rPr>
                <a:t>¥</a:t>
              </a:r>
              <a:endParaRPr lang="en-US" altLang="en-US"/>
            </a:p>
          </p:txBody>
        </p:sp>
        <p:sp>
          <p:nvSpPr>
            <p:cNvPr id="11310" name="Rectangle 58">
              <a:extLst>
                <a:ext uri="{FF2B5EF4-FFF2-40B4-BE49-F238E27FC236}">
                  <a16:creationId xmlns:a16="http://schemas.microsoft.com/office/drawing/2014/main" id="{87A33D26-3527-F049-8840-B0D1BFE40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434"/>
              <a:ext cx="1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  <a:latin typeface="Symbol" pitchFamily="2" charset="2"/>
                </a:rPr>
                <a:t>¥</a:t>
              </a:r>
              <a:endParaRPr lang="en-US" altLang="en-US"/>
            </a:p>
          </p:txBody>
        </p:sp>
        <p:sp>
          <p:nvSpPr>
            <p:cNvPr id="11311" name="Rectangle 59">
              <a:extLst>
                <a:ext uri="{FF2B5EF4-FFF2-40B4-BE49-F238E27FC236}">
                  <a16:creationId xmlns:a16="http://schemas.microsoft.com/office/drawing/2014/main" id="{6ABF1069-B02F-674F-9118-6CE634C0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434"/>
              <a:ext cx="1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  <a:latin typeface="Symbol" pitchFamily="2" charset="2"/>
                </a:rPr>
                <a:t>¥</a:t>
              </a:r>
              <a:endParaRPr lang="en-US" altLang="en-US"/>
            </a:p>
          </p:txBody>
        </p:sp>
        <p:sp>
          <p:nvSpPr>
            <p:cNvPr id="11312" name="Rectangle 60">
              <a:extLst>
                <a:ext uri="{FF2B5EF4-FFF2-40B4-BE49-F238E27FC236}">
                  <a16:creationId xmlns:a16="http://schemas.microsoft.com/office/drawing/2014/main" id="{8B20E7C7-1CA8-DE4B-836B-C7AC999A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2600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7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en-US"/>
            </a:p>
          </p:txBody>
        </p:sp>
        <p:sp>
          <p:nvSpPr>
            <p:cNvPr id="11313" name="Freeform 9">
              <a:extLst>
                <a:ext uri="{FF2B5EF4-FFF2-40B4-BE49-F238E27FC236}">
                  <a16:creationId xmlns:a16="http://schemas.microsoft.com/office/drawing/2014/main" id="{587C82D6-5E32-3C47-B423-376C204C9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2266"/>
              <a:ext cx="4455" cy="1"/>
            </a:xfrm>
            <a:custGeom>
              <a:avLst/>
              <a:gdLst>
                <a:gd name="T0" fmla="*/ 0 w 4455"/>
                <a:gd name="T1" fmla="*/ 1 h 1"/>
                <a:gd name="T2" fmla="*/ 4455 w 445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55" h="1">
                  <a:moveTo>
                    <a:pt x="0" y="1"/>
                  </a:moveTo>
                  <a:lnTo>
                    <a:pt x="445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4" name="Line 10">
              <a:extLst>
                <a:ext uri="{FF2B5EF4-FFF2-40B4-BE49-F238E27FC236}">
                  <a16:creationId xmlns:a16="http://schemas.microsoft.com/office/drawing/2014/main" id="{B7561E6C-20E5-C744-9D7A-18CBE7EC6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928"/>
              <a:ext cx="4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5" name="Freeform 11">
              <a:extLst>
                <a:ext uri="{FF2B5EF4-FFF2-40B4-BE49-F238E27FC236}">
                  <a16:creationId xmlns:a16="http://schemas.microsoft.com/office/drawing/2014/main" id="{6331D4AE-028A-FB4F-8A10-04ABB657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455"/>
              <a:ext cx="4466" cy="1"/>
            </a:xfrm>
            <a:custGeom>
              <a:avLst/>
              <a:gdLst>
                <a:gd name="T0" fmla="*/ 0 w 4466"/>
                <a:gd name="T1" fmla="*/ 0 h 1"/>
                <a:gd name="T2" fmla="*/ 4466 w 4466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66" h="1">
                  <a:moveTo>
                    <a:pt x="0" y="0"/>
                  </a:moveTo>
                  <a:lnTo>
                    <a:pt x="4466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6" name="Freeform 12">
              <a:extLst>
                <a:ext uri="{FF2B5EF4-FFF2-40B4-BE49-F238E27FC236}">
                  <a16:creationId xmlns:a16="http://schemas.microsoft.com/office/drawing/2014/main" id="{07FDAFFA-C537-E94A-8804-6D88CDB1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845"/>
              <a:ext cx="3" cy="2232"/>
            </a:xfrm>
            <a:custGeom>
              <a:avLst/>
              <a:gdLst>
                <a:gd name="T0" fmla="*/ 3 w 3"/>
                <a:gd name="T1" fmla="*/ 0 h 2232"/>
                <a:gd name="T2" fmla="*/ 0 w 3"/>
                <a:gd name="T3" fmla="*/ 2232 h 22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232">
                  <a:moveTo>
                    <a:pt x="3" y="0"/>
                  </a:moveTo>
                  <a:lnTo>
                    <a:pt x="0" y="223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7" name="Freeform 13">
              <a:extLst>
                <a:ext uri="{FF2B5EF4-FFF2-40B4-BE49-F238E27FC236}">
                  <a16:creationId xmlns:a16="http://schemas.microsoft.com/office/drawing/2014/main" id="{B93851DE-12F1-1442-A2F4-B7C7DA46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1845"/>
              <a:ext cx="1" cy="2232"/>
            </a:xfrm>
            <a:custGeom>
              <a:avLst/>
              <a:gdLst>
                <a:gd name="T0" fmla="*/ 1 w 1"/>
                <a:gd name="T1" fmla="*/ 0 h 2232"/>
                <a:gd name="T2" fmla="*/ 0 w 1"/>
                <a:gd name="T3" fmla="*/ 2232 h 22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32">
                  <a:moveTo>
                    <a:pt x="1" y="0"/>
                  </a:moveTo>
                  <a:lnTo>
                    <a:pt x="0" y="223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8" name="Freeform 14">
              <a:extLst>
                <a:ext uri="{FF2B5EF4-FFF2-40B4-BE49-F238E27FC236}">
                  <a16:creationId xmlns:a16="http://schemas.microsoft.com/office/drawing/2014/main" id="{2AC5546A-229F-9040-BA2F-35A9D2A1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845"/>
              <a:ext cx="5" cy="2232"/>
            </a:xfrm>
            <a:custGeom>
              <a:avLst/>
              <a:gdLst>
                <a:gd name="T0" fmla="*/ 5 w 5"/>
                <a:gd name="T1" fmla="*/ 0 h 2232"/>
                <a:gd name="T2" fmla="*/ 0 w 5"/>
                <a:gd name="T3" fmla="*/ 2232 h 22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232">
                  <a:moveTo>
                    <a:pt x="5" y="0"/>
                  </a:moveTo>
                  <a:lnTo>
                    <a:pt x="0" y="223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9" name="Rectangle 15">
              <a:extLst>
                <a:ext uri="{FF2B5EF4-FFF2-40B4-BE49-F238E27FC236}">
                  <a16:creationId xmlns:a16="http://schemas.microsoft.com/office/drawing/2014/main" id="{4E5ADEE3-36F9-CD47-9149-5FAEB2B1E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1844"/>
              <a:ext cx="9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>
                  <a:solidFill>
                    <a:schemeClr val="accent2"/>
                  </a:solidFill>
                </a:rPr>
                <a:t>0 :  Gradino</a:t>
              </a:r>
            </a:p>
          </p:txBody>
        </p:sp>
        <p:sp>
          <p:nvSpPr>
            <p:cNvPr id="11320" name="Rectangle 16">
              <a:extLst>
                <a:ext uri="{FF2B5EF4-FFF2-40B4-BE49-F238E27FC236}">
                  <a16:creationId xmlns:a16="http://schemas.microsoft.com/office/drawing/2014/main" id="{962148F0-86F0-2345-A994-5989736D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1844"/>
              <a:ext cx="8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>
                  <a:solidFill>
                    <a:schemeClr val="accent2"/>
                  </a:solidFill>
                </a:rPr>
                <a:t>1 :  Rampa</a:t>
              </a:r>
            </a:p>
          </p:txBody>
        </p:sp>
        <p:sp>
          <p:nvSpPr>
            <p:cNvPr id="11321" name="Rectangle 17">
              <a:extLst>
                <a:ext uri="{FF2B5EF4-FFF2-40B4-BE49-F238E27FC236}">
                  <a16:creationId xmlns:a16="http://schemas.microsoft.com/office/drawing/2014/main" id="{B79C4EFE-F6BC-F34A-A810-0DEC09F10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844"/>
              <a:ext cx="10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>
                  <a:solidFill>
                    <a:schemeClr val="accent2"/>
                  </a:solidFill>
                </a:rPr>
                <a:t>2 :  Parabola</a:t>
              </a:r>
            </a:p>
          </p:txBody>
        </p:sp>
        <p:sp>
          <p:nvSpPr>
            <p:cNvPr id="11322" name="Rectangle 18">
              <a:extLst>
                <a:ext uri="{FF2B5EF4-FFF2-40B4-BE49-F238E27FC236}">
                  <a16:creationId xmlns:a16="http://schemas.microsoft.com/office/drawing/2014/main" id="{968ABA23-7297-FB4E-B5D8-57A1889C0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960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it-IT" altLang="en-US" sz="1800">
                  <a:solidFill>
                    <a:srgbClr val="008080"/>
                  </a:solidFill>
                </a:rPr>
                <a:t>Tipo</a:t>
              </a:r>
            </a:p>
            <a:p>
              <a:pPr>
                <a:lnSpc>
                  <a:spcPct val="80000"/>
                </a:lnSpc>
              </a:pPr>
              <a:r>
                <a:rPr lang="it-IT" altLang="en-US" sz="1800">
                  <a:solidFill>
                    <a:srgbClr val="008080"/>
                  </a:solidFill>
                </a:rPr>
                <a:t> del  sistema</a:t>
              </a:r>
              <a:endParaRPr lang="it-IT" altLang="en-US" sz="2000">
                <a:solidFill>
                  <a:srgbClr val="008080"/>
                </a:solidFill>
              </a:endParaRPr>
            </a:p>
          </p:txBody>
        </p:sp>
        <p:sp>
          <p:nvSpPr>
            <p:cNvPr id="11323" name="Rectangle 19">
              <a:extLst>
                <a:ext uri="{FF2B5EF4-FFF2-40B4-BE49-F238E27FC236}">
                  <a16:creationId xmlns:a16="http://schemas.microsoft.com/office/drawing/2014/main" id="{8189102A-D147-7344-94FC-BDEA88C6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824"/>
              <a:ext cx="6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>
                  <a:solidFill>
                    <a:schemeClr val="accent2"/>
                  </a:solidFill>
                </a:rPr>
                <a:t>Ingresso</a:t>
              </a:r>
            </a:p>
          </p:txBody>
        </p:sp>
        <p:sp>
          <p:nvSpPr>
            <p:cNvPr id="11324" name="Freeform 61">
              <a:extLst>
                <a:ext uri="{FF2B5EF4-FFF2-40B4-BE49-F238E27FC236}">
                  <a16:creationId xmlns:a16="http://schemas.microsoft.com/office/drawing/2014/main" id="{895D836B-8169-D645-A98B-DDD681A4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1927"/>
              <a:ext cx="1400" cy="233"/>
            </a:xfrm>
            <a:custGeom>
              <a:avLst/>
              <a:gdLst>
                <a:gd name="T0" fmla="*/ 1400 w 1400"/>
                <a:gd name="T1" fmla="*/ 444 h 444"/>
                <a:gd name="T2" fmla="*/ 0 w 1400"/>
                <a:gd name="T3" fmla="*/ 0 h 4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00" h="444">
                  <a:moveTo>
                    <a:pt x="1400" y="44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11271" name="Text Box 64">
            <a:extLst>
              <a:ext uri="{FF2B5EF4-FFF2-40B4-BE49-F238E27FC236}">
                <a16:creationId xmlns:a16="http://schemas.microsoft.com/office/drawing/2014/main" id="{75505B5D-902A-2145-8BA3-BFA31CE6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745" y="6036236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sz="2000" b="0"/>
              <a:t>N.B.</a:t>
            </a:r>
            <a:r>
              <a:rPr lang="it-IT" altLang="en-US" sz="2000" b="0">
                <a:solidFill>
                  <a:schemeClr val="tx1"/>
                </a:solidFill>
              </a:rPr>
              <a:t> Da moltiplicare per U, ampiezza dell’ingresso</a:t>
            </a:r>
          </a:p>
        </p:txBody>
      </p:sp>
    </p:spTree>
    <p:extLst>
      <p:ext uri="{BB962C8B-B14F-4D97-AF65-F5344CB8AC3E}">
        <p14:creationId xmlns:p14="http://schemas.microsoft.com/office/powerpoint/2010/main" val="21338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B8D17B1-4114-654F-BC61-5E64650D7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Esempi</a:t>
            </a:r>
            <a:endParaRPr lang="en-US" altLang="en-US" b="0"/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71BC40F4-E05A-9546-ADB4-18146E93E42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29545"/>
            <a:ext cx="3302496" cy="2055812"/>
            <a:chOff x="240" y="864"/>
            <a:chExt cx="1799" cy="1019"/>
          </a:xfrm>
        </p:grpSpPr>
        <p:sp>
          <p:nvSpPr>
            <p:cNvPr id="12321" name="Rectangle 4">
              <a:extLst>
                <a:ext uri="{FF2B5EF4-FFF2-40B4-BE49-F238E27FC236}">
                  <a16:creationId xmlns:a16="http://schemas.microsoft.com/office/drawing/2014/main" id="{C25E5C47-774B-ED42-B0E0-C5F28D44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64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12322" name="Rectangle 5">
              <a:extLst>
                <a:ext uri="{FF2B5EF4-FFF2-40B4-BE49-F238E27FC236}">
                  <a16:creationId xmlns:a16="http://schemas.microsoft.com/office/drawing/2014/main" id="{10E301B8-F6F9-F44B-9CAB-721B59FC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680"/>
              <a:ext cx="624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altLang="en-US" sz="2000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323" name="Line 6">
              <a:extLst>
                <a:ext uri="{FF2B5EF4-FFF2-40B4-BE49-F238E27FC236}">
                  <a16:creationId xmlns:a16="http://schemas.microsoft.com/office/drawing/2014/main" id="{DBFBFF04-2C08-3749-BE1F-A320F3AF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1128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324" name="Group 7">
              <a:extLst>
                <a:ext uri="{FF2B5EF4-FFF2-40B4-BE49-F238E27FC236}">
                  <a16:creationId xmlns:a16="http://schemas.microsoft.com/office/drawing/2014/main" id="{C505C23F-D8C4-D545-A213-EB2819B01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" y="1153"/>
              <a:ext cx="143" cy="647"/>
              <a:chOff x="1537" y="1153"/>
              <a:chExt cx="143" cy="647"/>
            </a:xfrm>
          </p:grpSpPr>
          <p:sp>
            <p:nvSpPr>
              <p:cNvPr id="12336" name="Line 8">
                <a:extLst>
                  <a:ext uri="{FF2B5EF4-FFF2-40B4-BE49-F238E27FC236}">
                    <a16:creationId xmlns:a16="http://schemas.microsoft.com/office/drawing/2014/main" id="{F9DE237B-A901-5F49-8717-91B31B4F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1800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37" name="Line 9">
                <a:extLst>
                  <a:ext uri="{FF2B5EF4-FFF2-40B4-BE49-F238E27FC236}">
                    <a16:creationId xmlns:a16="http://schemas.microsoft.com/office/drawing/2014/main" id="{1E009C90-B8EA-4A48-AB16-831579AFB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1153"/>
                <a:ext cx="0" cy="6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325" name="Group 10">
              <a:extLst>
                <a:ext uri="{FF2B5EF4-FFF2-40B4-BE49-F238E27FC236}">
                  <a16:creationId xmlns:a16="http://schemas.microsoft.com/office/drawing/2014/main" id="{75F47C88-932A-0F4B-8B46-2118CCAEC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" y="1177"/>
              <a:ext cx="240" cy="647"/>
              <a:chOff x="632" y="1177"/>
              <a:chExt cx="240" cy="647"/>
            </a:xfrm>
          </p:grpSpPr>
          <p:sp>
            <p:nvSpPr>
              <p:cNvPr id="12334" name="Line 11">
                <a:extLst>
                  <a:ext uri="{FF2B5EF4-FFF2-40B4-BE49-F238E27FC236}">
                    <a16:creationId xmlns:a16="http://schemas.microsoft.com/office/drawing/2014/main" id="{72ED5051-26C0-4F45-BDD8-4A55CCBAF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" y="1824"/>
                <a:ext cx="2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35" name="Line 12">
                <a:extLst>
                  <a:ext uri="{FF2B5EF4-FFF2-40B4-BE49-F238E27FC236}">
                    <a16:creationId xmlns:a16="http://schemas.microsoft.com/office/drawing/2014/main" id="{1D3E2AF9-3237-7747-80AA-72C07D99B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" y="1177"/>
                <a:ext cx="0" cy="6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326" name="Oval 13">
              <a:extLst>
                <a:ext uri="{FF2B5EF4-FFF2-40B4-BE49-F238E27FC236}">
                  <a16:creationId xmlns:a16="http://schemas.microsoft.com/office/drawing/2014/main" id="{C827925C-7485-794C-AE24-25109C5A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108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2327" name="Line 14">
              <a:extLst>
                <a:ext uri="{FF2B5EF4-FFF2-40B4-BE49-F238E27FC236}">
                  <a16:creationId xmlns:a16="http://schemas.microsoft.com/office/drawing/2014/main" id="{94A67BEC-66BB-7144-ABAA-6B5241C3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" y="112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28" name="Line 15">
              <a:extLst>
                <a:ext uri="{FF2B5EF4-FFF2-40B4-BE49-F238E27FC236}">
                  <a16:creationId xmlns:a16="http://schemas.microsoft.com/office/drawing/2014/main" id="{D3D87ECA-D0A9-AA46-AD2C-39EC4468B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12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29" name="Rectangle 16">
              <a:extLst>
                <a:ext uri="{FF2B5EF4-FFF2-40B4-BE49-F238E27FC236}">
                  <a16:creationId xmlns:a16="http://schemas.microsoft.com/office/drawing/2014/main" id="{FC25DF1B-E1BF-DE45-AA69-BFCB7A62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8"/>
              <a:ext cx="18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330" name="Rectangle 17">
              <a:extLst>
                <a:ext uri="{FF2B5EF4-FFF2-40B4-BE49-F238E27FC236}">
                  <a16:creationId xmlns:a16="http://schemas.microsoft.com/office/drawing/2014/main" id="{60221929-17DE-B646-95EE-AC33D313D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880"/>
              <a:ext cx="1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2331" name="Rectangle 18">
              <a:extLst>
                <a:ext uri="{FF2B5EF4-FFF2-40B4-BE49-F238E27FC236}">
                  <a16:creationId xmlns:a16="http://schemas.microsoft.com/office/drawing/2014/main" id="{682BBF12-1C4E-3348-8902-5AEB7A580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082"/>
              <a:ext cx="15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2332" name="Rectangle 19">
              <a:extLst>
                <a:ext uri="{FF2B5EF4-FFF2-40B4-BE49-F238E27FC236}">
                  <a16:creationId xmlns:a16="http://schemas.microsoft.com/office/drawing/2014/main" id="{DEED9A35-988D-5548-89CF-46EE33F8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864"/>
              <a:ext cx="18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  <p:graphicFrame>
          <p:nvGraphicFramePr>
            <p:cNvPr id="12333" name="Object 20">
              <a:extLst>
                <a:ext uri="{FF2B5EF4-FFF2-40B4-BE49-F238E27FC236}">
                  <a16:creationId xmlns:a16="http://schemas.microsoft.com/office/drawing/2014/main" id="{09B3A9FF-212A-A941-806C-F42683ED09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08" y="912"/>
            <a:ext cx="452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5" name="Equazione" r:id="rId3" imgW="4127500" imgH="4572000" progId="Equation.3">
                    <p:embed/>
                  </p:oleObj>
                </mc:Choice>
                <mc:Fallback>
                  <p:oleObj name="Equazione" r:id="rId3" imgW="4127500" imgH="4572000" progId="Equation.3">
                    <p:embed/>
                    <p:pic>
                      <p:nvPicPr>
                        <p:cNvPr id="12333" name="Object 20">
                          <a:extLst>
                            <a:ext uri="{FF2B5EF4-FFF2-40B4-BE49-F238E27FC236}">
                              <a16:creationId xmlns:a16="http://schemas.microsoft.com/office/drawing/2014/main" id="{09B3A9FF-212A-A941-806C-F42683ED097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12"/>
                          <a:ext cx="452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2" name="Group 21">
            <a:extLst>
              <a:ext uri="{FF2B5EF4-FFF2-40B4-BE49-F238E27FC236}">
                <a16:creationId xmlns:a16="http://schemas.microsoft.com/office/drawing/2014/main" id="{B03A46EA-B5AF-C643-BA4B-5AB73420661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274407"/>
            <a:ext cx="3612016" cy="1665288"/>
            <a:chOff x="144" y="3264"/>
            <a:chExt cx="1991" cy="912"/>
          </a:xfrm>
        </p:grpSpPr>
        <p:sp>
          <p:nvSpPr>
            <p:cNvPr id="12308" name="Rectangle 22">
              <a:extLst>
                <a:ext uri="{FF2B5EF4-FFF2-40B4-BE49-F238E27FC236}">
                  <a16:creationId xmlns:a16="http://schemas.microsoft.com/office/drawing/2014/main" id="{1F2D4DB2-20C7-9942-842C-1B3D1A6E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34"/>
              <a:ext cx="21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309" name="Rectangle 23">
              <a:extLst>
                <a:ext uri="{FF2B5EF4-FFF2-40B4-BE49-F238E27FC236}">
                  <a16:creationId xmlns:a16="http://schemas.microsoft.com/office/drawing/2014/main" id="{DA5C1AFE-D2EA-DC48-8853-96D81E631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3312"/>
              <a:ext cx="18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2310" name="Rectangle 24">
              <a:extLst>
                <a:ext uri="{FF2B5EF4-FFF2-40B4-BE49-F238E27FC236}">
                  <a16:creationId xmlns:a16="http://schemas.microsoft.com/office/drawing/2014/main" id="{86E0826F-5BFF-DF47-84BB-20F1164F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324"/>
              <a:ext cx="19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2311" name="Rectangle 25">
              <a:extLst>
                <a:ext uri="{FF2B5EF4-FFF2-40B4-BE49-F238E27FC236}">
                  <a16:creationId xmlns:a16="http://schemas.microsoft.com/office/drawing/2014/main" id="{CD7E9226-0C4A-5540-8E4D-A2F751A8E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12"/>
              <a:ext cx="816" cy="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it-IT" altLang="en-US" sz="1600" b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</a:pPr>
              <a:endParaRPr lang="it-IT" altLang="en-US" sz="1600" b="0">
                <a:solidFill>
                  <a:schemeClr val="tx1"/>
                </a:solidFill>
              </a:endParaRPr>
            </a:p>
          </p:txBody>
        </p:sp>
        <p:sp>
          <p:nvSpPr>
            <p:cNvPr id="12312" name="Line 26">
              <a:extLst>
                <a:ext uri="{FF2B5EF4-FFF2-40B4-BE49-F238E27FC236}">
                  <a16:creationId xmlns:a16="http://schemas.microsoft.com/office/drawing/2014/main" id="{DC7E78A5-78A2-1F4E-95C7-A0988BED2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3552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3" name="Line 27">
              <a:extLst>
                <a:ext uri="{FF2B5EF4-FFF2-40B4-BE49-F238E27FC236}">
                  <a16:creationId xmlns:a16="http://schemas.microsoft.com/office/drawing/2014/main" id="{7BC1EE91-6FEE-BD44-B264-874EA1BB6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553"/>
              <a:ext cx="0" cy="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4" name="Line 28">
              <a:extLst>
                <a:ext uri="{FF2B5EF4-FFF2-40B4-BE49-F238E27FC236}">
                  <a16:creationId xmlns:a16="http://schemas.microsoft.com/office/drawing/2014/main" id="{95EC1A50-CC41-4F4C-B8C7-769087F6F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4176"/>
              <a:ext cx="11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5" name="Line 29">
              <a:extLst>
                <a:ext uri="{FF2B5EF4-FFF2-40B4-BE49-F238E27FC236}">
                  <a16:creationId xmlns:a16="http://schemas.microsoft.com/office/drawing/2014/main" id="{42107FC9-47BB-B74C-AE05-FB0738342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3601"/>
              <a:ext cx="0" cy="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6" name="Oval 30">
              <a:extLst>
                <a:ext uri="{FF2B5EF4-FFF2-40B4-BE49-F238E27FC236}">
                  <a16:creationId xmlns:a16="http://schemas.microsoft.com/office/drawing/2014/main" id="{4DB4646B-B770-1D40-9FD3-672A9AF1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04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2317" name="Line 31">
              <a:extLst>
                <a:ext uri="{FF2B5EF4-FFF2-40B4-BE49-F238E27FC236}">
                  <a16:creationId xmlns:a16="http://schemas.microsoft.com/office/drawing/2014/main" id="{5AE9DBB8-3C2E-C244-BD7F-4BC83EF3B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" y="3552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8" name="Rectangle 32">
              <a:extLst>
                <a:ext uri="{FF2B5EF4-FFF2-40B4-BE49-F238E27FC236}">
                  <a16:creationId xmlns:a16="http://schemas.microsoft.com/office/drawing/2014/main" id="{AD34FD0F-6CB1-6749-904A-4641268B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3518"/>
              <a:ext cx="15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2319" name="Line 33">
              <a:extLst>
                <a:ext uri="{FF2B5EF4-FFF2-40B4-BE49-F238E27FC236}">
                  <a16:creationId xmlns:a16="http://schemas.microsoft.com/office/drawing/2014/main" id="{3674E0A1-BA07-474B-A7E2-863D36CAF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55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2320" name="Object 34">
              <a:extLst>
                <a:ext uri="{FF2B5EF4-FFF2-40B4-BE49-F238E27FC236}">
                  <a16:creationId xmlns:a16="http://schemas.microsoft.com/office/drawing/2014/main" id="{0AB83C6E-89F0-254A-82C0-D6117469D9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64" y="3264"/>
            <a:ext cx="550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6" name="Equazione" r:id="rId5" imgW="5029200" imgH="4584700" progId="Equation.3">
                    <p:embed/>
                  </p:oleObj>
                </mc:Choice>
                <mc:Fallback>
                  <p:oleObj name="Equazione" r:id="rId5" imgW="5029200" imgH="4584700" progId="Equation.3">
                    <p:embed/>
                    <p:pic>
                      <p:nvPicPr>
                        <p:cNvPr id="12320" name="Object 34">
                          <a:extLst>
                            <a:ext uri="{FF2B5EF4-FFF2-40B4-BE49-F238E27FC236}">
                              <a16:creationId xmlns:a16="http://schemas.microsoft.com/office/drawing/2014/main" id="{0AB83C6E-89F0-254A-82C0-D6117469D95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64"/>
                          <a:ext cx="550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Rectangle 35">
            <a:extLst>
              <a:ext uri="{FF2B5EF4-FFF2-40B4-BE49-F238E27FC236}">
                <a16:creationId xmlns:a16="http://schemas.microsoft.com/office/drawing/2014/main" id="{7BD31BAE-BDD2-0B44-908E-EF648C34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97808"/>
            <a:ext cx="12455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/>
              <a:t>TIPO  1</a:t>
            </a:r>
          </a:p>
        </p:txBody>
      </p:sp>
      <p:sp>
        <p:nvSpPr>
          <p:cNvPr id="12294" name="Rectangle 36">
            <a:extLst>
              <a:ext uri="{FF2B5EF4-FFF2-40B4-BE49-F238E27FC236}">
                <a16:creationId xmlns:a16="http://schemas.microsoft.com/office/drawing/2014/main" id="{0264E642-773A-1046-A1A8-33F5B819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1723296"/>
            <a:ext cx="26016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Errore al gradino :</a:t>
            </a:r>
            <a:r>
              <a:rPr lang="it-IT" altLang="en-US" b="0">
                <a:solidFill>
                  <a:schemeClr val="tx1"/>
                </a:solidFill>
              </a:rPr>
              <a:t>0</a:t>
            </a:r>
            <a:endParaRPr lang="it-IT" altLang="en-US" b="0">
              <a:solidFill>
                <a:schemeClr val="accent2"/>
              </a:solidFill>
            </a:endParaRPr>
          </a:p>
        </p:txBody>
      </p:sp>
      <p:sp>
        <p:nvSpPr>
          <p:cNvPr id="12295" name="Rectangle 37">
            <a:extLst>
              <a:ext uri="{FF2B5EF4-FFF2-40B4-BE49-F238E27FC236}">
                <a16:creationId xmlns:a16="http://schemas.microsoft.com/office/drawing/2014/main" id="{3046FD77-B0A2-7445-9177-461DCFB0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4" y="2201133"/>
            <a:ext cx="411811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Errore a rampa unitaria	  :</a:t>
            </a:r>
          </a:p>
        </p:txBody>
      </p:sp>
      <p:graphicFrame>
        <p:nvGraphicFramePr>
          <p:cNvPr id="12296" name="Object 40">
            <a:extLst>
              <a:ext uri="{FF2B5EF4-FFF2-40B4-BE49-F238E27FC236}">
                <a16:creationId xmlns:a16="http://schemas.microsoft.com/office/drawing/2014/main" id="{2B746376-B350-2C44-BF4B-8008EDA69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09536"/>
              </p:ext>
            </p:extLst>
          </p:nvPr>
        </p:nvGraphicFramePr>
        <p:xfrm>
          <a:off x="7467600" y="2217007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MathType Equation" r:id="rId7" imgW="18427700" imgH="6146800" progId="Equation">
                  <p:embed/>
                </p:oleObj>
              </mc:Choice>
              <mc:Fallback>
                <p:oleObj name="MathType Equation" r:id="rId7" imgW="18427700" imgH="6146800" progId="Equation">
                  <p:embed/>
                  <p:pic>
                    <p:nvPicPr>
                      <p:cNvPr id="12296" name="Object 40">
                        <a:extLst>
                          <a:ext uri="{FF2B5EF4-FFF2-40B4-BE49-F238E27FC236}">
                            <a16:creationId xmlns:a16="http://schemas.microsoft.com/office/drawing/2014/main" id="{2B746376-B350-2C44-BF4B-8008EDA69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17007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1">
            <a:extLst>
              <a:ext uri="{FF2B5EF4-FFF2-40B4-BE49-F238E27FC236}">
                <a16:creationId xmlns:a16="http://schemas.microsoft.com/office/drawing/2014/main" id="{3E27B312-85F7-BB41-B48F-A18D8BD12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33189"/>
              </p:ext>
            </p:extLst>
          </p:nvPr>
        </p:nvGraphicFramePr>
        <p:xfrm>
          <a:off x="5257800" y="2674207"/>
          <a:ext cx="239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MathType Equation" r:id="rId9" imgW="50901600" imgH="14046200" progId="Equation">
                  <p:embed/>
                </p:oleObj>
              </mc:Choice>
              <mc:Fallback>
                <p:oleObj name="MathType Equation" r:id="rId9" imgW="50901600" imgH="14046200" progId="Equation">
                  <p:embed/>
                  <p:pic>
                    <p:nvPicPr>
                      <p:cNvPr id="12297" name="Object 41">
                        <a:extLst>
                          <a:ext uri="{FF2B5EF4-FFF2-40B4-BE49-F238E27FC236}">
                            <a16:creationId xmlns:a16="http://schemas.microsoft.com/office/drawing/2014/main" id="{3E27B312-85F7-BB41-B48F-A18D8BD12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74207"/>
                        <a:ext cx="2393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42">
            <a:extLst>
              <a:ext uri="{FF2B5EF4-FFF2-40B4-BE49-F238E27FC236}">
                <a16:creationId xmlns:a16="http://schemas.microsoft.com/office/drawing/2014/main" id="{6460636D-4B34-7B46-AC8C-3FC59A6AF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88872"/>
              </p:ext>
            </p:extLst>
          </p:nvPr>
        </p:nvGraphicFramePr>
        <p:xfrm>
          <a:off x="5715001" y="1126395"/>
          <a:ext cx="9493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MathType Equation" r:id="rId11" imgW="20193000" imgH="7023100" progId="Equation">
                  <p:embed/>
                </p:oleObj>
              </mc:Choice>
              <mc:Fallback>
                <p:oleObj name="MathType Equation" r:id="rId11" imgW="20193000" imgH="7023100" progId="Equation">
                  <p:embed/>
                  <p:pic>
                    <p:nvPicPr>
                      <p:cNvPr id="12298" name="Object 42">
                        <a:extLst>
                          <a:ext uri="{FF2B5EF4-FFF2-40B4-BE49-F238E27FC236}">
                            <a16:creationId xmlns:a16="http://schemas.microsoft.com/office/drawing/2014/main" id="{6460636D-4B34-7B46-AC8C-3FC59A6AF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126395"/>
                        <a:ext cx="9493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43">
            <a:extLst>
              <a:ext uri="{FF2B5EF4-FFF2-40B4-BE49-F238E27FC236}">
                <a16:creationId xmlns:a16="http://schemas.microsoft.com/office/drawing/2014/main" id="{7D1F6AB8-FB5A-BE46-BC17-232457006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56595"/>
              </p:ext>
            </p:extLst>
          </p:nvPr>
        </p:nvGraphicFramePr>
        <p:xfrm>
          <a:off x="6856413" y="1126395"/>
          <a:ext cx="9906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MathType Equation" r:id="rId13" imgW="21069300" imgH="7023100" progId="Equation">
                  <p:embed/>
                </p:oleObj>
              </mc:Choice>
              <mc:Fallback>
                <p:oleObj name="MathType Equation" r:id="rId13" imgW="21069300" imgH="7023100" progId="Equation">
                  <p:embed/>
                  <p:pic>
                    <p:nvPicPr>
                      <p:cNvPr id="12299" name="Object 43">
                        <a:extLst>
                          <a:ext uri="{FF2B5EF4-FFF2-40B4-BE49-F238E27FC236}">
                            <a16:creationId xmlns:a16="http://schemas.microsoft.com/office/drawing/2014/main" id="{7D1F6AB8-FB5A-BE46-BC17-232457006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1126395"/>
                        <a:ext cx="9906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44">
            <a:extLst>
              <a:ext uri="{FF2B5EF4-FFF2-40B4-BE49-F238E27FC236}">
                <a16:creationId xmlns:a16="http://schemas.microsoft.com/office/drawing/2014/main" id="{6A1DAF6E-D515-F64F-9055-F9701C680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83654"/>
              </p:ext>
            </p:extLst>
          </p:nvPr>
        </p:nvGraphicFramePr>
        <p:xfrm>
          <a:off x="6858000" y="5042757"/>
          <a:ext cx="2057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MathType Equation" r:id="rId15" imgW="36283900" imgH="7315200" progId="Equation">
                  <p:embed/>
                </p:oleObj>
              </mc:Choice>
              <mc:Fallback>
                <p:oleObj name="MathType Equation" r:id="rId15" imgW="36283900" imgH="7315200" progId="Equation">
                  <p:embed/>
                  <p:pic>
                    <p:nvPicPr>
                      <p:cNvPr id="12300" name="Object 44">
                        <a:extLst>
                          <a:ext uri="{FF2B5EF4-FFF2-40B4-BE49-F238E27FC236}">
                            <a16:creationId xmlns:a16="http://schemas.microsoft.com/office/drawing/2014/main" id="{6A1DAF6E-D515-F64F-9055-F9701C680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042757"/>
                        <a:ext cx="2057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45">
            <a:extLst>
              <a:ext uri="{FF2B5EF4-FFF2-40B4-BE49-F238E27FC236}">
                <a16:creationId xmlns:a16="http://schemas.microsoft.com/office/drawing/2014/main" id="{9A4B6EFB-872E-504D-825F-59F23C0C9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73374"/>
              </p:ext>
            </p:extLst>
          </p:nvPr>
        </p:nvGraphicFramePr>
        <p:xfrm>
          <a:off x="5535614" y="5569807"/>
          <a:ext cx="21605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MathType Equation" r:id="rId17" imgW="45935900" imgH="14046200" progId="Equation">
                  <p:embed/>
                </p:oleObj>
              </mc:Choice>
              <mc:Fallback>
                <p:oleObj name="MathType Equation" r:id="rId17" imgW="45935900" imgH="14046200" progId="Equation">
                  <p:embed/>
                  <p:pic>
                    <p:nvPicPr>
                      <p:cNvPr id="12301" name="Object 45">
                        <a:extLst>
                          <a:ext uri="{FF2B5EF4-FFF2-40B4-BE49-F238E27FC236}">
                            <a16:creationId xmlns:a16="http://schemas.microsoft.com/office/drawing/2014/main" id="{9A4B6EFB-872E-504D-825F-59F23C0C9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4" y="5569807"/>
                        <a:ext cx="21605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48">
            <a:extLst>
              <a:ext uri="{FF2B5EF4-FFF2-40B4-BE49-F238E27FC236}">
                <a16:creationId xmlns:a16="http://schemas.microsoft.com/office/drawing/2014/main" id="{FE7063D9-9A4E-5940-A6A2-A182CCB3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5854"/>
            <a:ext cx="92202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12303" name="Rectangle 49">
            <a:extLst>
              <a:ext uri="{FF2B5EF4-FFF2-40B4-BE49-F238E27FC236}">
                <a16:creationId xmlns:a16="http://schemas.microsoft.com/office/drawing/2014/main" id="{38940858-9ED3-A946-B124-75802D16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26808"/>
            <a:ext cx="12455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/>
              <a:t>TIPO  0</a:t>
            </a:r>
          </a:p>
        </p:txBody>
      </p:sp>
      <p:graphicFrame>
        <p:nvGraphicFramePr>
          <p:cNvPr id="12304" name="Object 52">
            <a:extLst>
              <a:ext uri="{FF2B5EF4-FFF2-40B4-BE49-F238E27FC236}">
                <a16:creationId xmlns:a16="http://schemas.microsoft.com/office/drawing/2014/main" id="{145E4A24-20B9-5B48-A8B7-DDFD1E630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83349"/>
              </p:ext>
            </p:extLst>
          </p:nvPr>
        </p:nvGraphicFramePr>
        <p:xfrm>
          <a:off x="5948364" y="4463321"/>
          <a:ext cx="13668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MathType Equation" r:id="rId19" imgW="23406100" imgH="7023100" progId="Equation">
                  <p:embed/>
                </p:oleObj>
              </mc:Choice>
              <mc:Fallback>
                <p:oleObj name="MathType Equation" r:id="rId19" imgW="23406100" imgH="7023100" progId="Equation">
                  <p:embed/>
                  <p:pic>
                    <p:nvPicPr>
                      <p:cNvPr id="12304" name="Object 52">
                        <a:extLst>
                          <a:ext uri="{FF2B5EF4-FFF2-40B4-BE49-F238E27FC236}">
                            <a16:creationId xmlns:a16="http://schemas.microsoft.com/office/drawing/2014/main" id="{145E4A24-20B9-5B48-A8B7-DDFD1E630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4" y="4463321"/>
                        <a:ext cx="13668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53">
            <a:extLst>
              <a:ext uri="{FF2B5EF4-FFF2-40B4-BE49-F238E27FC236}">
                <a16:creationId xmlns:a16="http://schemas.microsoft.com/office/drawing/2014/main" id="{2D8419FF-486B-0D4D-90CA-5B73CAEB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95631"/>
              </p:ext>
            </p:extLst>
          </p:nvPr>
        </p:nvGraphicFramePr>
        <p:xfrm>
          <a:off x="7562850" y="4426808"/>
          <a:ext cx="9715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MathType Equation" r:id="rId21" imgW="15798800" imgH="7023100" progId="Equation">
                  <p:embed/>
                </p:oleObj>
              </mc:Choice>
              <mc:Fallback>
                <p:oleObj name="MathType Equation" r:id="rId21" imgW="15798800" imgH="7023100" progId="Equation">
                  <p:embed/>
                  <p:pic>
                    <p:nvPicPr>
                      <p:cNvPr id="12305" name="Object 53">
                        <a:extLst>
                          <a:ext uri="{FF2B5EF4-FFF2-40B4-BE49-F238E27FC236}">
                            <a16:creationId xmlns:a16="http://schemas.microsoft.com/office/drawing/2014/main" id="{2D8419FF-486B-0D4D-90CA-5B73CAEB3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4426808"/>
                        <a:ext cx="9715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54">
            <a:extLst>
              <a:ext uri="{FF2B5EF4-FFF2-40B4-BE49-F238E27FC236}">
                <a16:creationId xmlns:a16="http://schemas.microsoft.com/office/drawing/2014/main" id="{AF2673CE-AE28-A344-8112-8D49358AE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5036408"/>
            <a:ext cx="236282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Errore al gradino </a:t>
            </a:r>
          </a:p>
        </p:txBody>
      </p:sp>
      <p:sp>
        <p:nvSpPr>
          <p:cNvPr id="12307" name="Rectangle 55">
            <a:extLst>
              <a:ext uri="{FF2B5EF4-FFF2-40B4-BE49-F238E27FC236}">
                <a16:creationId xmlns:a16="http://schemas.microsoft.com/office/drawing/2014/main" id="{CF467157-5BFE-524E-91EC-F3734AAD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894" y="4995754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800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E902190-5206-E04E-8E75-FFFBE524C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Esempi</a:t>
            </a:r>
          </a:p>
        </p:txBody>
      </p:sp>
      <p:sp>
        <p:nvSpPr>
          <p:cNvPr id="13315" name="Rectangle 21">
            <a:extLst>
              <a:ext uri="{FF2B5EF4-FFF2-40B4-BE49-F238E27FC236}">
                <a16:creationId xmlns:a16="http://schemas.microsoft.com/office/drawing/2014/main" id="{182C53B6-4C10-064E-9573-B989972A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436" y="711199"/>
            <a:ext cx="116859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/>
              <a:t>TIPO 1</a:t>
            </a:r>
          </a:p>
        </p:txBody>
      </p:sp>
      <p:sp>
        <p:nvSpPr>
          <p:cNvPr id="13316" name="Rectangle 23">
            <a:extLst>
              <a:ext uri="{FF2B5EF4-FFF2-40B4-BE49-F238E27FC236}">
                <a16:creationId xmlns:a16="http://schemas.microsoft.com/office/drawing/2014/main" id="{6E55B667-DB9D-914B-8251-EE65969BC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436" y="1336673"/>
            <a:ext cx="5181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accent2"/>
                </a:solidFill>
              </a:rPr>
              <a:t>L’ uscita desiderata è a rampa :</a:t>
            </a:r>
          </a:p>
          <a:p>
            <a:r>
              <a:rPr lang="it-IT" altLang="en-US" sz="2000" b="0">
                <a:solidFill>
                  <a:schemeClr val="accent2"/>
                </a:solidFill>
              </a:rPr>
              <a:t>qual è l’errore ?</a:t>
            </a:r>
          </a:p>
        </p:txBody>
      </p:sp>
      <p:graphicFrame>
        <p:nvGraphicFramePr>
          <p:cNvPr id="13317" name="Object 24">
            <a:extLst>
              <a:ext uri="{FF2B5EF4-FFF2-40B4-BE49-F238E27FC236}">
                <a16:creationId xmlns:a16="http://schemas.microsoft.com/office/drawing/2014/main" id="{AF24A5C0-BBD9-8B40-9440-9E4166AA4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508397"/>
              </p:ext>
            </p:extLst>
          </p:nvPr>
        </p:nvGraphicFramePr>
        <p:xfrm>
          <a:off x="7502236" y="1336674"/>
          <a:ext cx="1524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zione" r:id="rId3" imgW="7061200" imgH="2692400" progId="Equation.3">
                  <p:embed/>
                </p:oleObj>
              </mc:Choice>
              <mc:Fallback>
                <p:oleObj name="Equazione" r:id="rId3" imgW="7061200" imgH="2692400" progId="Equation.3">
                  <p:embed/>
                  <p:pic>
                    <p:nvPicPr>
                      <p:cNvPr id="13317" name="Object 24">
                        <a:extLst>
                          <a:ext uri="{FF2B5EF4-FFF2-40B4-BE49-F238E27FC236}">
                            <a16:creationId xmlns:a16="http://schemas.microsoft.com/office/drawing/2014/main" id="{AF24A5C0-BBD9-8B40-9440-9E4166AA48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236" y="1336674"/>
                        <a:ext cx="1524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5">
            <a:extLst>
              <a:ext uri="{FF2B5EF4-FFF2-40B4-BE49-F238E27FC236}">
                <a16:creationId xmlns:a16="http://schemas.microsoft.com/office/drawing/2014/main" id="{3BB011FC-B8FD-2342-85C8-1B2FBE8CD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40496"/>
              </p:ext>
            </p:extLst>
          </p:nvPr>
        </p:nvGraphicFramePr>
        <p:xfrm>
          <a:off x="5749636" y="825499"/>
          <a:ext cx="121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MathType Equation" r:id="rId5" imgW="23406100" imgH="7023100" progId="Equation">
                  <p:embed/>
                </p:oleObj>
              </mc:Choice>
              <mc:Fallback>
                <p:oleObj name="MathType Equation" r:id="rId5" imgW="23406100" imgH="7023100" progId="Equation">
                  <p:embed/>
                  <p:pic>
                    <p:nvPicPr>
                      <p:cNvPr id="13318" name="Object 25">
                        <a:extLst>
                          <a:ext uri="{FF2B5EF4-FFF2-40B4-BE49-F238E27FC236}">
                            <a16:creationId xmlns:a16="http://schemas.microsoft.com/office/drawing/2014/main" id="{3BB011FC-B8FD-2342-85C8-1B2FBE8CD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636" y="825499"/>
                        <a:ext cx="121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26">
            <a:extLst>
              <a:ext uri="{FF2B5EF4-FFF2-40B4-BE49-F238E27FC236}">
                <a16:creationId xmlns:a16="http://schemas.microsoft.com/office/drawing/2014/main" id="{73C0FF82-335E-A149-8617-4F1016033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78530"/>
              </p:ext>
            </p:extLst>
          </p:nvPr>
        </p:nvGraphicFramePr>
        <p:xfrm>
          <a:off x="7426036" y="803273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MathType Equation" r:id="rId7" imgW="19596100" imgH="7023100" progId="Equation">
                  <p:embed/>
                </p:oleObj>
              </mc:Choice>
              <mc:Fallback>
                <p:oleObj name="MathType Equation" r:id="rId7" imgW="19596100" imgH="7023100" progId="Equation">
                  <p:embed/>
                  <p:pic>
                    <p:nvPicPr>
                      <p:cNvPr id="13319" name="Object 26">
                        <a:extLst>
                          <a:ext uri="{FF2B5EF4-FFF2-40B4-BE49-F238E27FC236}">
                            <a16:creationId xmlns:a16="http://schemas.microsoft.com/office/drawing/2014/main" id="{73C0FF82-335E-A149-8617-4F1016033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036" y="803273"/>
                        <a:ext cx="106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7">
            <a:extLst>
              <a:ext uri="{FF2B5EF4-FFF2-40B4-BE49-F238E27FC236}">
                <a16:creationId xmlns:a16="http://schemas.microsoft.com/office/drawing/2014/main" id="{013BA15D-505F-044E-8D26-E85040E89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54025"/>
              </p:ext>
            </p:extLst>
          </p:nvPr>
        </p:nvGraphicFramePr>
        <p:xfrm>
          <a:off x="5673437" y="2098673"/>
          <a:ext cx="2174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MathType Equation" r:id="rId9" imgW="46228000" imgH="16090900" progId="Equation">
                  <p:embed/>
                </p:oleObj>
              </mc:Choice>
              <mc:Fallback>
                <p:oleObj name="MathType Equation" r:id="rId9" imgW="46228000" imgH="16090900" progId="Equation">
                  <p:embed/>
                  <p:pic>
                    <p:nvPicPr>
                      <p:cNvPr id="13320" name="Object 27">
                        <a:extLst>
                          <a:ext uri="{FF2B5EF4-FFF2-40B4-BE49-F238E27FC236}">
                            <a16:creationId xmlns:a16="http://schemas.microsoft.com/office/drawing/2014/main" id="{013BA15D-505F-044E-8D26-E85040E89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437" y="2098673"/>
                        <a:ext cx="21748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8">
            <a:extLst>
              <a:ext uri="{FF2B5EF4-FFF2-40B4-BE49-F238E27FC236}">
                <a16:creationId xmlns:a16="http://schemas.microsoft.com/office/drawing/2014/main" id="{5737BADE-A1BD-8E40-8CD3-A0DE1F341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0719"/>
              </p:ext>
            </p:extLst>
          </p:nvPr>
        </p:nvGraphicFramePr>
        <p:xfrm>
          <a:off x="5673436" y="2936873"/>
          <a:ext cx="239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MathType Equation" r:id="rId11" imgW="50901600" imgH="14046200" progId="Equation">
                  <p:embed/>
                </p:oleObj>
              </mc:Choice>
              <mc:Fallback>
                <p:oleObj name="MathType Equation" r:id="rId11" imgW="50901600" imgH="14046200" progId="Equation">
                  <p:embed/>
                  <p:pic>
                    <p:nvPicPr>
                      <p:cNvPr id="13321" name="Object 28">
                        <a:extLst>
                          <a:ext uri="{FF2B5EF4-FFF2-40B4-BE49-F238E27FC236}">
                            <a16:creationId xmlns:a16="http://schemas.microsoft.com/office/drawing/2014/main" id="{5737BADE-A1BD-8E40-8CD3-A0DE1F341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436" y="2936873"/>
                        <a:ext cx="2393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Line 29">
            <a:extLst>
              <a:ext uri="{FF2B5EF4-FFF2-40B4-BE49-F238E27FC236}">
                <a16:creationId xmlns:a16="http://schemas.microsoft.com/office/drawing/2014/main" id="{2B81E9FE-1198-BA43-9D2A-C6B026B19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836" y="3775073"/>
            <a:ext cx="5943600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3" name="Text Box 30">
            <a:extLst>
              <a:ext uri="{FF2B5EF4-FFF2-40B4-BE49-F238E27FC236}">
                <a16:creationId xmlns:a16="http://schemas.microsoft.com/office/drawing/2014/main" id="{F964B1A8-50E0-8740-987E-058CF215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61" y="3927474"/>
            <a:ext cx="7486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In genere si usano le formule inverse:</a:t>
            </a:r>
            <a:b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qual è deve essere il guadagno </a:t>
            </a:r>
            <a:r>
              <a:rPr lang="it-IT" altLang="en-US" sz="2000" b="0">
                <a:solidFill>
                  <a:schemeClr val="accent2"/>
                </a:solidFill>
              </a:rPr>
              <a:t>k</a:t>
            </a:r>
            <a:r>
              <a:rPr lang="it-IT" altLang="en-US" sz="2000" b="0" baseline="-25000">
                <a:solidFill>
                  <a:schemeClr val="accent2"/>
                </a:solidFill>
              </a:rPr>
              <a:t>G</a:t>
            </a:r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 affinché :  errore &lt; valore dato</a:t>
            </a:r>
          </a:p>
        </p:txBody>
      </p:sp>
      <p:graphicFrame>
        <p:nvGraphicFramePr>
          <p:cNvPr id="13324" name="Object 31">
            <a:extLst>
              <a:ext uri="{FF2B5EF4-FFF2-40B4-BE49-F238E27FC236}">
                <a16:creationId xmlns:a16="http://schemas.microsoft.com/office/drawing/2014/main" id="{59E75CE2-2E8C-D34A-8D6C-F715F4A05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65031"/>
              </p:ext>
            </p:extLst>
          </p:nvPr>
        </p:nvGraphicFramePr>
        <p:xfrm>
          <a:off x="3692236" y="4765673"/>
          <a:ext cx="191135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MathType Equation" r:id="rId13" imgW="40665400" imgH="35699700" progId="Equation">
                  <p:embed/>
                </p:oleObj>
              </mc:Choice>
              <mc:Fallback>
                <p:oleObj name="MathType Equation" r:id="rId13" imgW="40665400" imgH="35699700" progId="Equation">
                  <p:embed/>
                  <p:pic>
                    <p:nvPicPr>
                      <p:cNvPr id="13324" name="Object 31">
                        <a:extLst>
                          <a:ext uri="{FF2B5EF4-FFF2-40B4-BE49-F238E27FC236}">
                            <a16:creationId xmlns:a16="http://schemas.microsoft.com/office/drawing/2014/main" id="{59E75CE2-2E8C-D34A-8D6C-F715F4A0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236" y="4765673"/>
                        <a:ext cx="191135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32">
            <a:extLst>
              <a:ext uri="{FF2B5EF4-FFF2-40B4-BE49-F238E27FC236}">
                <a16:creationId xmlns:a16="http://schemas.microsoft.com/office/drawing/2014/main" id="{C83B5838-4054-6444-A991-115B7203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236" y="4994274"/>
            <a:ext cx="1029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b="0">
                <a:solidFill>
                  <a:schemeClr val="tx1"/>
                </a:solidFill>
                <a:latin typeface="Arial" panose="020B0604020202020204" pitchFamily="34" charset="0"/>
              </a:rPr>
              <a:t>Tipo 0</a:t>
            </a:r>
          </a:p>
          <a:p>
            <a:pPr eaLnBrk="1" hangingPunct="1"/>
            <a:endParaRPr lang="it-IT" altLang="en-US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it-IT" altLang="en-US" b="0">
                <a:solidFill>
                  <a:schemeClr val="tx1"/>
                </a:solidFill>
                <a:latin typeface="Arial" panose="020B0604020202020204" pitchFamily="34" charset="0"/>
              </a:rPr>
              <a:t>Altri</a:t>
            </a:r>
          </a:p>
        </p:txBody>
      </p:sp>
      <p:grpSp>
        <p:nvGrpSpPr>
          <p:cNvPr id="13326" name="Group 52">
            <a:extLst>
              <a:ext uri="{FF2B5EF4-FFF2-40B4-BE49-F238E27FC236}">
                <a16:creationId xmlns:a16="http://schemas.microsoft.com/office/drawing/2014/main" id="{58B8565E-3CE5-EB47-B1B3-4FD0B232A14B}"/>
              </a:ext>
            </a:extLst>
          </p:cNvPr>
          <p:cNvGrpSpPr>
            <a:grpSpLocks/>
          </p:cNvGrpSpPr>
          <p:nvPr/>
        </p:nvGrpSpPr>
        <p:grpSpPr bwMode="auto">
          <a:xfrm>
            <a:off x="720437" y="1330323"/>
            <a:ext cx="2830513" cy="2063750"/>
            <a:chOff x="336" y="860"/>
            <a:chExt cx="1783" cy="1300"/>
          </a:xfrm>
        </p:grpSpPr>
        <p:sp>
          <p:nvSpPr>
            <p:cNvPr id="13327" name="Rectangle 34">
              <a:extLst>
                <a:ext uri="{FF2B5EF4-FFF2-40B4-BE49-F238E27FC236}">
                  <a16:creationId xmlns:a16="http://schemas.microsoft.com/office/drawing/2014/main" id="{97E5BC00-04AB-8049-B6A6-E9D51BDAE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912"/>
              <a:ext cx="804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it-IT" altLang="en-US" sz="2000" b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3328" name="Rectangle 35">
              <a:extLst>
                <a:ext uri="{FF2B5EF4-FFF2-40B4-BE49-F238E27FC236}">
                  <a16:creationId xmlns:a16="http://schemas.microsoft.com/office/drawing/2014/main" id="{8898ECF1-40AF-D34A-B7E6-BF9C4439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1902"/>
              <a:ext cx="804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altLang="en-US" sz="2000" b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13329" name="Line 36">
              <a:extLst>
                <a:ext uri="{FF2B5EF4-FFF2-40B4-BE49-F238E27FC236}">
                  <a16:creationId xmlns:a16="http://schemas.microsoft.com/office/drawing/2014/main" id="{C050907C-CE23-5247-8E3D-9D9090F5C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17"/>
              <a:ext cx="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30" name="Group 37">
              <a:extLst>
                <a:ext uri="{FF2B5EF4-FFF2-40B4-BE49-F238E27FC236}">
                  <a16:creationId xmlns:a16="http://schemas.microsoft.com/office/drawing/2014/main" id="{868F4861-60F8-7A40-ACF6-9DCED2234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9" y="1228"/>
              <a:ext cx="184" cy="801"/>
              <a:chOff x="1515" y="1321"/>
              <a:chExt cx="143" cy="599"/>
            </a:xfrm>
          </p:grpSpPr>
          <p:sp>
            <p:nvSpPr>
              <p:cNvPr id="13342" name="Line 38">
                <a:extLst>
                  <a:ext uri="{FF2B5EF4-FFF2-40B4-BE49-F238E27FC236}">
                    <a16:creationId xmlns:a16="http://schemas.microsoft.com/office/drawing/2014/main" id="{4CCAAD61-F74A-A846-8929-14E214832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5" y="1920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3" name="Line 39">
                <a:extLst>
                  <a:ext uri="{FF2B5EF4-FFF2-40B4-BE49-F238E27FC236}">
                    <a16:creationId xmlns:a16="http://schemas.microsoft.com/office/drawing/2014/main" id="{871202FF-B2C1-A640-A5D6-FBC98EAE5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8" y="1321"/>
                <a:ext cx="0" cy="5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331" name="Group 40">
              <a:extLst>
                <a:ext uri="{FF2B5EF4-FFF2-40B4-BE49-F238E27FC236}">
                  <a16:creationId xmlns:a16="http://schemas.microsoft.com/office/drawing/2014/main" id="{6840295C-A40F-3A42-8641-83799FDBC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" y="1326"/>
              <a:ext cx="295" cy="703"/>
              <a:chOff x="602" y="1369"/>
              <a:chExt cx="240" cy="551"/>
            </a:xfrm>
          </p:grpSpPr>
          <p:sp>
            <p:nvSpPr>
              <p:cNvPr id="13340" name="Line 41">
                <a:extLst>
                  <a:ext uri="{FF2B5EF4-FFF2-40B4-BE49-F238E27FC236}">
                    <a16:creationId xmlns:a16="http://schemas.microsoft.com/office/drawing/2014/main" id="{AAB73660-7B07-6F45-99E8-310BD9341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1920"/>
                <a:ext cx="2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1" name="Line 42">
                <a:extLst>
                  <a:ext uri="{FF2B5EF4-FFF2-40B4-BE49-F238E27FC236}">
                    <a16:creationId xmlns:a16="http://schemas.microsoft.com/office/drawing/2014/main" id="{CD64F38D-D1BE-0A4C-B39F-37C44FF7A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2" y="1369"/>
                <a:ext cx="0" cy="5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332" name="Oval 43">
              <a:extLst>
                <a:ext uri="{FF2B5EF4-FFF2-40B4-BE49-F238E27FC236}">
                  <a16:creationId xmlns:a16="http://schemas.microsoft.com/office/drawing/2014/main" id="{8C09CF97-E033-ED4A-86A0-CF868BC3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127"/>
              <a:ext cx="115" cy="1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3333" name="Line 44">
              <a:extLst>
                <a:ext uri="{FF2B5EF4-FFF2-40B4-BE49-F238E27FC236}">
                  <a16:creationId xmlns:a16="http://schemas.microsoft.com/office/drawing/2014/main" id="{4B3B35F4-AD6D-6948-B7DD-7E8B9C921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1217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4" name="Line 45">
              <a:extLst>
                <a:ext uri="{FF2B5EF4-FFF2-40B4-BE49-F238E27FC236}">
                  <a16:creationId xmlns:a16="http://schemas.microsoft.com/office/drawing/2014/main" id="{3CD377A9-E154-624E-BAE1-93E4E085C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1217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5" name="Rectangle 46">
              <a:extLst>
                <a:ext uri="{FF2B5EF4-FFF2-40B4-BE49-F238E27FC236}">
                  <a16:creationId xmlns:a16="http://schemas.microsoft.com/office/drawing/2014/main" id="{A776E5A8-6BAA-0C46-82B6-8BBE8AEC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0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3336" name="Rectangle 47">
              <a:extLst>
                <a:ext uri="{FF2B5EF4-FFF2-40B4-BE49-F238E27FC236}">
                  <a16:creationId xmlns:a16="http://schemas.microsoft.com/office/drawing/2014/main" id="{92859F56-72A0-2048-9D70-829AB400D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90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337" name="Rectangle 48">
              <a:extLst>
                <a:ext uri="{FF2B5EF4-FFF2-40B4-BE49-F238E27FC236}">
                  <a16:creationId xmlns:a16="http://schemas.microsoft.com/office/drawing/2014/main" id="{9F3043C0-A2CE-0142-8F51-6B52925D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130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338" name="Rectangle 49">
              <a:extLst>
                <a:ext uri="{FF2B5EF4-FFF2-40B4-BE49-F238E27FC236}">
                  <a16:creationId xmlns:a16="http://schemas.microsoft.com/office/drawing/2014/main" id="{3D5202A1-22A2-534A-88F1-8D1B82A2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90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  <p:graphicFrame>
          <p:nvGraphicFramePr>
            <p:cNvPr id="13339" name="Object 50">
              <a:extLst>
                <a:ext uri="{FF2B5EF4-FFF2-40B4-BE49-F238E27FC236}">
                  <a16:creationId xmlns:a16="http://schemas.microsoft.com/office/drawing/2014/main" id="{6F3F3C4E-7296-414B-B356-5ECDCFBC012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49" y="930"/>
            <a:ext cx="61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3" name="Equazione" r:id="rId15" imgW="5041900" imgH="4610100" progId="Equation.3">
                    <p:embed/>
                  </p:oleObj>
                </mc:Choice>
                <mc:Fallback>
                  <p:oleObj name="Equazione" r:id="rId15" imgW="5041900" imgH="4610100" progId="Equation.3">
                    <p:embed/>
                    <p:pic>
                      <p:nvPicPr>
                        <p:cNvPr id="13339" name="Object 50">
                          <a:extLst>
                            <a:ext uri="{FF2B5EF4-FFF2-40B4-BE49-F238E27FC236}">
                              <a16:creationId xmlns:a16="http://schemas.microsoft.com/office/drawing/2014/main" id="{6F3F3C4E-7296-414B-B356-5ECDCFBC012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930"/>
                          <a:ext cx="61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645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7885572-6255-5340-9FBD-3F731623C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Considerazioni Qualitative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630814D-6D9B-AC49-82B5-B480C8DF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315" y="2481260"/>
            <a:ext cx="5867400" cy="6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it-IT" altLang="en-US" b="0"/>
              <a:t>Fedeltà elevata per segnali a bassa frequenza</a:t>
            </a:r>
            <a:r>
              <a:rPr lang="it-IT" altLang="en-US" b="0">
                <a:solidFill>
                  <a:schemeClr val="tx1"/>
                </a:solidFill>
              </a:rPr>
              <a:t>, </a:t>
            </a:r>
            <a:br>
              <a:rPr lang="it-IT" altLang="en-US" b="0">
                <a:solidFill>
                  <a:schemeClr val="tx1"/>
                </a:solidFill>
              </a:rPr>
            </a:br>
            <a:r>
              <a:rPr lang="it-IT" altLang="en-US" b="0">
                <a:solidFill>
                  <a:schemeClr val="tx1"/>
                </a:solidFill>
              </a:rPr>
              <a:t>infinita a frequenza zero !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B6DD76AB-046C-9842-A9FA-B26EA8D4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3395661"/>
            <a:ext cx="8839200" cy="109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it-IT" altLang="en-US" b="0">
                <a:solidFill>
                  <a:schemeClr val="tx1"/>
                </a:solidFill>
              </a:rPr>
              <a:t> Influenza dei poli in s = 0 di G(s) sulla </a:t>
            </a:r>
            <a:r>
              <a:rPr lang="it-IT" altLang="en-US" b="0">
                <a:solidFill>
                  <a:schemeClr val="accent2"/>
                </a:solidFill>
              </a:rPr>
              <a:t>stabilità </a:t>
            </a:r>
            <a:r>
              <a:rPr lang="it-IT" altLang="en-US" b="0">
                <a:solidFill>
                  <a:schemeClr val="tx1"/>
                </a:solidFill>
              </a:rPr>
              <a:t>ad anello chiuso:</a:t>
            </a:r>
            <a:br>
              <a:rPr lang="it-IT" altLang="en-US" b="0">
                <a:solidFill>
                  <a:schemeClr val="tx1"/>
                </a:solidFill>
              </a:rPr>
            </a:br>
            <a:r>
              <a:rPr lang="it-IT" altLang="en-US" b="0">
                <a:solidFill>
                  <a:schemeClr val="tx1"/>
                </a:solidFill>
              </a:rPr>
              <a:t>                 - ogni polo nell’origine dà uno sfasamento di  -90° e</a:t>
            </a:r>
            <a:br>
              <a:rPr lang="it-IT" altLang="en-US" b="0">
                <a:solidFill>
                  <a:schemeClr val="tx1"/>
                </a:solidFill>
              </a:rPr>
            </a:br>
            <a:r>
              <a:rPr lang="it-IT" altLang="en-US" b="0">
                <a:solidFill>
                  <a:schemeClr val="tx1"/>
                </a:solidFill>
              </a:rPr>
              <a:t>                 - </a:t>
            </a:r>
            <a:r>
              <a:rPr lang="it-IT" altLang="en-US" b="0"/>
              <a:t>peggiora drasticamente i margini di stabilità</a:t>
            </a:r>
            <a:endParaRPr lang="it-IT" altLang="en-US" b="0">
              <a:solidFill>
                <a:schemeClr val="tx1"/>
              </a:solidFill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256403F5-F65D-AB40-B377-15B5CD83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652461"/>
            <a:ext cx="38100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it-IT" altLang="en-US" b="0">
                <a:solidFill>
                  <a:schemeClr val="tx1"/>
                </a:solidFill>
              </a:rPr>
              <a:t>Polo nell’origine in </a:t>
            </a:r>
          </a:p>
          <a:p>
            <a:r>
              <a:rPr lang="it-IT" altLang="en-US" b="0">
                <a:solidFill>
                  <a:schemeClr val="tx1"/>
                </a:solidFill>
              </a:rPr>
              <a:t>  catena diretta		</a:t>
            </a:r>
          </a:p>
        </p:txBody>
      </p:sp>
      <p:graphicFrame>
        <p:nvGraphicFramePr>
          <p:cNvPr id="14342" name="Object 12">
            <a:extLst>
              <a:ext uri="{FF2B5EF4-FFF2-40B4-BE49-F238E27FC236}">
                <a16:creationId xmlns:a16="http://schemas.microsoft.com/office/drawing/2014/main" id="{F422F749-57BB-9140-AA8B-D45DDE091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22544"/>
              </p:ext>
            </p:extLst>
          </p:nvPr>
        </p:nvGraphicFramePr>
        <p:xfrm>
          <a:off x="3745441" y="1490660"/>
          <a:ext cx="2987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MathType Equation" r:id="rId3" imgW="63487300" imgH="17843500" progId="Equation">
                  <p:embed/>
                </p:oleObj>
              </mc:Choice>
              <mc:Fallback>
                <p:oleObj name="MathType Equation" r:id="rId3" imgW="63487300" imgH="17843500" progId="Equation">
                  <p:embed/>
                  <p:pic>
                    <p:nvPicPr>
                      <p:cNvPr id="14342" name="Object 12">
                        <a:extLst>
                          <a:ext uri="{FF2B5EF4-FFF2-40B4-BE49-F238E27FC236}">
                            <a16:creationId xmlns:a16="http://schemas.microsoft.com/office/drawing/2014/main" id="{F422F749-57BB-9140-AA8B-D45DDE091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441" y="1490660"/>
                        <a:ext cx="2987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13">
            <a:extLst>
              <a:ext uri="{FF2B5EF4-FFF2-40B4-BE49-F238E27FC236}">
                <a16:creationId xmlns:a16="http://schemas.microsoft.com/office/drawing/2014/main" id="{24730235-EB4D-7C49-AD37-B50F9EC5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07" y="5359232"/>
            <a:ext cx="15260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 dirty="0">
                <a:solidFill>
                  <a:srgbClr val="008080"/>
                </a:solidFill>
              </a:rPr>
              <a:t>Nota bene:</a:t>
            </a:r>
          </a:p>
        </p:txBody>
      </p:sp>
      <p:sp>
        <p:nvSpPr>
          <p:cNvPr id="14344" name="Rectangle 14">
            <a:extLst>
              <a:ext uri="{FF2B5EF4-FFF2-40B4-BE49-F238E27FC236}">
                <a16:creationId xmlns:a16="http://schemas.microsoft.com/office/drawing/2014/main" id="{7418F60C-F8AC-6447-9EF9-BCFD9607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157" y="4981407"/>
            <a:ext cx="48154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è al </a:t>
            </a:r>
            <a:r>
              <a:rPr lang="it-IT" altLang="en-US" b="0">
                <a:solidFill>
                  <a:schemeClr val="accent2"/>
                </a:solidFill>
              </a:rPr>
              <a:t>limite di stabilità</a:t>
            </a:r>
            <a:r>
              <a:rPr lang="it-IT" altLang="en-US" b="0">
                <a:solidFill>
                  <a:schemeClr val="tx1"/>
                </a:solidFill>
              </a:rPr>
              <a:t> ad anello aperto</a:t>
            </a:r>
          </a:p>
        </p:txBody>
      </p:sp>
      <p:sp>
        <p:nvSpPr>
          <p:cNvPr id="14345" name="Rectangle 15">
            <a:extLst>
              <a:ext uri="{FF2B5EF4-FFF2-40B4-BE49-F238E27FC236}">
                <a16:creationId xmlns:a16="http://schemas.microsoft.com/office/drawing/2014/main" id="{ED147C18-8325-BF4D-B309-388ED06A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044" y="5806907"/>
            <a:ext cx="347851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è </a:t>
            </a:r>
            <a:r>
              <a:rPr lang="it-IT" altLang="en-US" b="0">
                <a:solidFill>
                  <a:schemeClr val="accent2"/>
                </a:solidFill>
              </a:rPr>
              <a:t>instabile</a:t>
            </a:r>
            <a:r>
              <a:rPr lang="it-IT" altLang="en-US" b="0">
                <a:solidFill>
                  <a:schemeClr val="tx1"/>
                </a:solidFill>
              </a:rPr>
              <a:t> ad anello aperto</a:t>
            </a:r>
          </a:p>
        </p:txBody>
      </p:sp>
      <p:graphicFrame>
        <p:nvGraphicFramePr>
          <p:cNvPr id="14346" name="Object 16">
            <a:extLst>
              <a:ext uri="{FF2B5EF4-FFF2-40B4-BE49-F238E27FC236}">
                <a16:creationId xmlns:a16="http://schemas.microsoft.com/office/drawing/2014/main" id="{EFB10DED-EEA1-854D-A4C5-F7F76E37A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40906"/>
              </p:ext>
            </p:extLst>
          </p:nvPr>
        </p:nvGraphicFramePr>
        <p:xfrm>
          <a:off x="2743007" y="4898856"/>
          <a:ext cx="163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MathType Equation" r:id="rId5" imgW="3505200" imgH="14046200" progId="Equation">
                  <p:embed/>
                </p:oleObj>
              </mc:Choice>
              <mc:Fallback>
                <p:oleObj name="MathType Equation" r:id="rId5" imgW="3505200" imgH="14046200" progId="Equation">
                  <p:embed/>
                  <p:pic>
                    <p:nvPicPr>
                      <p:cNvPr id="14346" name="Object 16">
                        <a:extLst>
                          <a:ext uri="{FF2B5EF4-FFF2-40B4-BE49-F238E27FC236}">
                            <a16:creationId xmlns:a16="http://schemas.microsoft.com/office/drawing/2014/main" id="{EFB10DED-EEA1-854D-A4C5-F7F76E37A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007" y="4898856"/>
                        <a:ext cx="1635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7">
            <a:extLst>
              <a:ext uri="{FF2B5EF4-FFF2-40B4-BE49-F238E27FC236}">
                <a16:creationId xmlns:a16="http://schemas.microsoft.com/office/drawing/2014/main" id="{2BE8CEB1-7C0A-5649-A437-B2C9D75FB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12324"/>
              </p:ext>
            </p:extLst>
          </p:nvPr>
        </p:nvGraphicFramePr>
        <p:xfrm>
          <a:off x="2646169" y="5724357"/>
          <a:ext cx="342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MathType Equation" r:id="rId7" imgW="7315200" imgH="14922500" progId="Equation">
                  <p:embed/>
                </p:oleObj>
              </mc:Choice>
              <mc:Fallback>
                <p:oleObj name="MathType Equation" r:id="rId7" imgW="7315200" imgH="14922500" progId="Equation">
                  <p:embed/>
                  <p:pic>
                    <p:nvPicPr>
                      <p:cNvPr id="14347" name="Object 17">
                        <a:extLst>
                          <a:ext uri="{FF2B5EF4-FFF2-40B4-BE49-F238E27FC236}">
                            <a16:creationId xmlns:a16="http://schemas.microsoft.com/office/drawing/2014/main" id="{2BE8CEB1-7C0A-5649-A437-B2C9D75FB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169" y="5724357"/>
                        <a:ext cx="3429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8">
            <a:extLst>
              <a:ext uri="{FF2B5EF4-FFF2-40B4-BE49-F238E27FC236}">
                <a16:creationId xmlns:a16="http://schemas.microsoft.com/office/drawing/2014/main" id="{0FBD275D-FD4E-4C43-A219-6FAEECA1F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11903"/>
              </p:ext>
            </p:extLst>
          </p:nvPr>
        </p:nvGraphicFramePr>
        <p:xfrm>
          <a:off x="3227916" y="728661"/>
          <a:ext cx="454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MathType Equation" r:id="rId9" imgW="9652000" imgH="14922500" progId="Equation">
                  <p:embed/>
                </p:oleObj>
              </mc:Choice>
              <mc:Fallback>
                <p:oleObj name="MathType Equation" r:id="rId9" imgW="9652000" imgH="14922500" progId="Equation">
                  <p:embed/>
                  <p:pic>
                    <p:nvPicPr>
                      <p:cNvPr id="14348" name="Object 18">
                        <a:extLst>
                          <a:ext uri="{FF2B5EF4-FFF2-40B4-BE49-F238E27FC236}">
                            <a16:creationId xmlns:a16="http://schemas.microsoft.com/office/drawing/2014/main" id="{0FBD275D-FD4E-4C43-A219-6FAEECA1F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916" y="728661"/>
                        <a:ext cx="4540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22">
            <a:extLst>
              <a:ext uri="{FF2B5EF4-FFF2-40B4-BE49-F238E27FC236}">
                <a16:creationId xmlns:a16="http://schemas.microsoft.com/office/drawing/2014/main" id="{732666C1-B32C-1945-A9D7-4EB11B0D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786" y="864161"/>
            <a:ext cx="50694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 dirty="0">
                <a:solidFill>
                  <a:schemeClr val="accent2"/>
                </a:solidFill>
              </a:rPr>
              <a:t>Guadagno infinito per frequenza zero</a:t>
            </a:r>
            <a:endParaRPr lang="it-IT" altLang="en-US" b="0" dirty="0">
              <a:solidFill>
                <a:schemeClr val="tx1"/>
              </a:solidFill>
            </a:endParaRPr>
          </a:p>
        </p:txBody>
      </p:sp>
      <p:sp>
        <p:nvSpPr>
          <p:cNvPr id="14350" name="AutoShape 23">
            <a:extLst>
              <a:ext uri="{FF2B5EF4-FFF2-40B4-BE49-F238E27FC236}">
                <a16:creationId xmlns:a16="http://schemas.microsoft.com/office/drawing/2014/main" id="{A7B6FB4C-3437-4945-B9C2-2256FA94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47" y="711623"/>
            <a:ext cx="1455539" cy="796077"/>
          </a:xfrm>
          <a:prstGeom prst="leftRightArrow">
            <a:avLst>
              <a:gd name="adj1" fmla="val 50000"/>
              <a:gd name="adj2" fmla="val 3911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>
                <a:solidFill>
                  <a:schemeClr val="tx1"/>
                </a:solidFill>
              </a:rPr>
              <a:t>Equivale</a:t>
            </a:r>
            <a:endParaRPr lang="it-IT" altLang="en-US"/>
          </a:p>
        </p:txBody>
      </p:sp>
      <p:sp>
        <p:nvSpPr>
          <p:cNvPr id="14351" name="AutoShape 31">
            <a:extLst>
              <a:ext uri="{FF2B5EF4-FFF2-40B4-BE49-F238E27FC236}">
                <a16:creationId xmlns:a16="http://schemas.microsoft.com/office/drawing/2014/main" id="{534FCFAB-B58B-714B-90B3-5E5ED3D90C6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23015" y="1452560"/>
            <a:ext cx="1600200" cy="1676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740 h 21600"/>
              <a:gd name="T20" fmla="*/ 18506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09" y="0"/>
                </a:moveTo>
                <a:lnTo>
                  <a:pt x="13818" y="6054"/>
                </a:lnTo>
                <a:lnTo>
                  <a:pt x="16912" y="6054"/>
                </a:lnTo>
                <a:lnTo>
                  <a:pt x="16912" y="19740"/>
                </a:lnTo>
                <a:lnTo>
                  <a:pt x="0" y="19740"/>
                </a:lnTo>
                <a:lnTo>
                  <a:pt x="0" y="21600"/>
                </a:lnTo>
                <a:lnTo>
                  <a:pt x="18506" y="21600"/>
                </a:lnTo>
                <a:lnTo>
                  <a:pt x="18506" y="6054"/>
                </a:lnTo>
                <a:lnTo>
                  <a:pt x="21600" y="6054"/>
                </a:lnTo>
                <a:lnTo>
                  <a:pt x="17709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14352" name="AutoShape 32">
            <a:extLst>
              <a:ext uri="{FF2B5EF4-FFF2-40B4-BE49-F238E27FC236}">
                <a16:creationId xmlns:a16="http://schemas.microsoft.com/office/drawing/2014/main" id="{0AD94A4C-6116-2949-971F-A48B4FC03CDE}"/>
              </a:ext>
            </a:extLst>
          </p:cNvPr>
          <p:cNvSpPr>
            <a:spLocks/>
          </p:cNvSpPr>
          <p:nvPr/>
        </p:nvSpPr>
        <p:spPr bwMode="auto">
          <a:xfrm>
            <a:off x="2176998" y="5356774"/>
            <a:ext cx="522419" cy="538315"/>
          </a:xfrm>
          <a:prstGeom prst="leftBrace">
            <a:avLst>
              <a:gd name="adj1" fmla="val 57637"/>
              <a:gd name="adj2" fmla="val 5079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64852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EA40DAA-B1F9-0D46-AF23-AA064946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Caso dei Servomeccanismi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3213265-1F7D-1349-8321-30425873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9" y="963611"/>
            <a:ext cx="922020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tx1"/>
                </a:solidFill>
              </a:rPr>
              <a:t>I poli nell’origine possono essere nel processo ovvero introdotti nel controllore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D611BD0-F20F-D448-8172-2400C85F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09" y="1649410"/>
            <a:ext cx="2895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Controllo di posizione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7689342-9CBE-FB41-8335-C0295DEDD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510" y="1649410"/>
            <a:ext cx="1865895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rgbClr val="009900"/>
                </a:solidFill>
                <a:latin typeface="Comic Sans MS" panose="030F0902030302020204" pitchFamily="66" charset="0"/>
              </a:rPr>
              <a:t>( y = posizione</a:t>
            </a:r>
            <a:br>
              <a:rPr lang="it-IT" altLang="en-US" sz="2000" b="0">
                <a:solidFill>
                  <a:srgbClr val="009900"/>
                </a:solidFill>
                <a:latin typeface="Comic Sans MS" panose="030F0902030302020204" pitchFamily="66" charset="0"/>
              </a:rPr>
            </a:br>
            <a:r>
              <a:rPr lang="it-IT" altLang="en-US" sz="2000" b="0">
                <a:solidFill>
                  <a:srgbClr val="009900"/>
                </a:solidFill>
                <a:latin typeface="Comic Sans MS" panose="030F0902030302020204" pitchFamily="66" charset="0"/>
              </a:rPr>
              <a:t>  u = forza 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DBFE3C4-832E-C04C-ADE6-F330ADAA7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673" y="3941760"/>
            <a:ext cx="1702389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rgbClr val="009900"/>
                </a:solidFill>
                <a:latin typeface="Comic Sans MS" panose="030F0902030302020204" pitchFamily="66" charset="0"/>
              </a:rPr>
              <a:t>( y = velocità</a:t>
            </a:r>
          </a:p>
          <a:p>
            <a:r>
              <a:rPr lang="it-IT" altLang="en-US" sz="2000" b="0">
                <a:solidFill>
                  <a:srgbClr val="009900"/>
                </a:solidFill>
                <a:latin typeface="Comic Sans MS" panose="030F0902030302020204" pitchFamily="66" charset="0"/>
              </a:rPr>
              <a:t>  u = forza )</a:t>
            </a:r>
          </a:p>
        </p:txBody>
      </p:sp>
      <p:grpSp>
        <p:nvGrpSpPr>
          <p:cNvPr id="15367" name="Group 14">
            <a:extLst>
              <a:ext uri="{FF2B5EF4-FFF2-40B4-BE49-F238E27FC236}">
                <a16:creationId xmlns:a16="http://schemas.microsoft.com/office/drawing/2014/main" id="{95960541-F6DC-A742-9B70-2ACDAECB59F8}"/>
              </a:ext>
            </a:extLst>
          </p:cNvPr>
          <p:cNvGrpSpPr>
            <a:grpSpLocks/>
          </p:cNvGrpSpPr>
          <p:nvPr/>
        </p:nvGrpSpPr>
        <p:grpSpPr bwMode="auto">
          <a:xfrm>
            <a:off x="1551710" y="4743448"/>
            <a:ext cx="2395913" cy="792162"/>
            <a:chOff x="240" y="3648"/>
            <a:chExt cx="1350" cy="393"/>
          </a:xfrm>
        </p:grpSpPr>
        <p:sp>
          <p:nvSpPr>
            <p:cNvPr id="15387" name="Rectangle 15">
              <a:extLst>
                <a:ext uri="{FF2B5EF4-FFF2-40B4-BE49-F238E27FC236}">
                  <a16:creationId xmlns:a16="http://schemas.microsoft.com/office/drawing/2014/main" id="{06C479CF-28DE-DA4F-90E0-A00E3CBCC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3720"/>
              <a:ext cx="528" cy="2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sz="3200" b="0">
                <a:solidFill>
                  <a:schemeClr val="tx1"/>
                </a:solidFill>
              </a:endParaRPr>
            </a:p>
          </p:txBody>
        </p:sp>
        <p:sp>
          <p:nvSpPr>
            <p:cNvPr id="15388" name="Line 16">
              <a:extLst>
                <a:ext uri="{FF2B5EF4-FFF2-40B4-BE49-F238E27FC236}">
                  <a16:creationId xmlns:a16="http://schemas.microsoft.com/office/drawing/2014/main" id="{069A9A36-FF2A-E945-9378-3EBA4067B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3864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9" name="Line 17">
              <a:extLst>
                <a:ext uri="{FF2B5EF4-FFF2-40B4-BE49-F238E27FC236}">
                  <a16:creationId xmlns:a16="http://schemas.microsoft.com/office/drawing/2014/main" id="{DA281976-EB86-7148-8771-17E0B0405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" y="386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0" name="Rectangle 18">
              <a:extLst>
                <a:ext uri="{FF2B5EF4-FFF2-40B4-BE49-F238E27FC236}">
                  <a16:creationId xmlns:a16="http://schemas.microsoft.com/office/drawing/2014/main" id="{F5060058-BA03-8649-97C7-C1CFD4029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648"/>
              <a:ext cx="22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200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5391" name="Rectangle 19">
              <a:extLst>
                <a:ext uri="{FF2B5EF4-FFF2-40B4-BE49-F238E27FC236}">
                  <a16:creationId xmlns:a16="http://schemas.microsoft.com/office/drawing/2014/main" id="{6A07BFA7-90A8-0740-868E-854ED64E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3672"/>
              <a:ext cx="22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200" b="0">
                  <a:solidFill>
                    <a:schemeClr val="tx1"/>
                  </a:solidFill>
                </a:rPr>
                <a:t>y</a:t>
              </a:r>
            </a:p>
          </p:txBody>
        </p:sp>
        <p:graphicFrame>
          <p:nvGraphicFramePr>
            <p:cNvPr id="15392" name="Object 20">
              <a:extLst>
                <a:ext uri="{FF2B5EF4-FFF2-40B4-BE49-F238E27FC236}">
                  <a16:creationId xmlns:a16="http://schemas.microsoft.com/office/drawing/2014/main" id="{E9820F30-9C97-054D-B5F2-6E8B233EF1E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4" y="3744"/>
            <a:ext cx="48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1" name="Equazione" r:id="rId3" imgW="4470400" imgH="2717800" progId="Equation.3">
                    <p:embed/>
                  </p:oleObj>
                </mc:Choice>
                <mc:Fallback>
                  <p:oleObj name="Equazione" r:id="rId3" imgW="4470400" imgH="2717800" progId="Equation.3">
                    <p:embed/>
                    <p:pic>
                      <p:nvPicPr>
                        <p:cNvPr id="15392" name="Object 20">
                          <a:extLst>
                            <a:ext uri="{FF2B5EF4-FFF2-40B4-BE49-F238E27FC236}">
                              <a16:creationId xmlns:a16="http://schemas.microsoft.com/office/drawing/2014/main" id="{E9820F30-9C97-054D-B5F2-6E8B233EF1E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744"/>
                          <a:ext cx="48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8" name="Rectangle 21">
            <a:extLst>
              <a:ext uri="{FF2B5EF4-FFF2-40B4-BE49-F238E27FC236}">
                <a16:creationId xmlns:a16="http://schemas.microsoft.com/office/drawing/2014/main" id="{505D6037-BBC3-AF41-8C3B-7257ACA4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09" y="3919535"/>
            <a:ext cx="2667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Controllo di velocità</a:t>
            </a:r>
          </a:p>
        </p:txBody>
      </p:sp>
      <p:sp>
        <p:nvSpPr>
          <p:cNvPr id="15369" name="Rectangle 22">
            <a:extLst>
              <a:ext uri="{FF2B5EF4-FFF2-40B4-BE49-F238E27FC236}">
                <a16:creationId xmlns:a16="http://schemas.microsoft.com/office/drawing/2014/main" id="{BD457D73-68F5-FB41-901E-E3B6AC1D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859" y="2686048"/>
            <a:ext cx="1066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latin typeface="Arial" panose="020B0604020202020204" pitchFamily="34" charset="0"/>
              </a:rPr>
              <a:t>Tipo 1</a:t>
            </a:r>
          </a:p>
        </p:txBody>
      </p:sp>
      <p:sp>
        <p:nvSpPr>
          <p:cNvPr id="15370" name="Rectangle 23">
            <a:extLst>
              <a:ext uri="{FF2B5EF4-FFF2-40B4-BE49-F238E27FC236}">
                <a16:creationId xmlns:a16="http://schemas.microsoft.com/office/drawing/2014/main" id="{D1D97AB7-5B4E-C44E-AF4F-FDED750D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9" y="4881560"/>
            <a:ext cx="1066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latin typeface="Arial" panose="020B0604020202020204" pitchFamily="34" charset="0"/>
              </a:rPr>
              <a:t>Tipo 0</a:t>
            </a:r>
          </a:p>
        </p:txBody>
      </p:sp>
      <p:graphicFrame>
        <p:nvGraphicFramePr>
          <p:cNvPr id="15371" name="Object 24">
            <a:extLst>
              <a:ext uri="{FF2B5EF4-FFF2-40B4-BE49-F238E27FC236}">
                <a16:creationId xmlns:a16="http://schemas.microsoft.com/office/drawing/2014/main" id="{BA247AE7-1241-BD4D-B59A-9E62D139D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53266"/>
              </p:ext>
            </p:extLst>
          </p:nvPr>
        </p:nvGraphicFramePr>
        <p:xfrm>
          <a:off x="4798147" y="1731960"/>
          <a:ext cx="17827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MathType Equation" r:id="rId5" imgW="29845000" imgH="6731000" progId="Equation">
                  <p:embed/>
                </p:oleObj>
              </mc:Choice>
              <mc:Fallback>
                <p:oleObj name="MathType Equation" r:id="rId5" imgW="29845000" imgH="6731000" progId="Equation">
                  <p:embed/>
                  <p:pic>
                    <p:nvPicPr>
                      <p:cNvPr id="15371" name="Object 24">
                        <a:extLst>
                          <a:ext uri="{FF2B5EF4-FFF2-40B4-BE49-F238E27FC236}">
                            <a16:creationId xmlns:a16="http://schemas.microsoft.com/office/drawing/2014/main" id="{BA247AE7-1241-BD4D-B59A-9E62D139D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147" y="1731960"/>
                        <a:ext cx="17827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5">
            <a:extLst>
              <a:ext uri="{FF2B5EF4-FFF2-40B4-BE49-F238E27FC236}">
                <a16:creationId xmlns:a16="http://schemas.microsoft.com/office/drawing/2014/main" id="{74239C7C-5679-1841-A7D0-7FD3F9C27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28792"/>
              </p:ext>
            </p:extLst>
          </p:nvPr>
        </p:nvGraphicFramePr>
        <p:xfrm>
          <a:off x="4809259" y="2535236"/>
          <a:ext cx="218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MathType Equation" r:id="rId7" imgW="46520100" imgH="15214600" progId="Equation">
                  <p:embed/>
                </p:oleObj>
              </mc:Choice>
              <mc:Fallback>
                <p:oleObj name="MathType Equation" r:id="rId7" imgW="46520100" imgH="15214600" progId="Equation">
                  <p:embed/>
                  <p:pic>
                    <p:nvPicPr>
                      <p:cNvPr id="15372" name="Object 25">
                        <a:extLst>
                          <a:ext uri="{FF2B5EF4-FFF2-40B4-BE49-F238E27FC236}">
                            <a16:creationId xmlns:a16="http://schemas.microsoft.com/office/drawing/2014/main" id="{74239C7C-5679-1841-A7D0-7FD3F9C27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59" y="2535236"/>
                        <a:ext cx="218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6">
            <a:extLst>
              <a:ext uri="{FF2B5EF4-FFF2-40B4-BE49-F238E27FC236}">
                <a16:creationId xmlns:a16="http://schemas.microsoft.com/office/drawing/2014/main" id="{951B9859-22A7-684B-924C-A2F356067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38285"/>
              </p:ext>
            </p:extLst>
          </p:nvPr>
        </p:nvGraphicFramePr>
        <p:xfrm>
          <a:off x="4983885" y="4024311"/>
          <a:ext cx="1749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MathType Equation" r:id="rId9" imgW="29845000" imgH="6731000" progId="Equation">
                  <p:embed/>
                </p:oleObj>
              </mc:Choice>
              <mc:Fallback>
                <p:oleObj name="MathType Equation" r:id="rId9" imgW="29845000" imgH="6731000" progId="Equation">
                  <p:embed/>
                  <p:pic>
                    <p:nvPicPr>
                      <p:cNvPr id="15373" name="Object 26">
                        <a:extLst>
                          <a:ext uri="{FF2B5EF4-FFF2-40B4-BE49-F238E27FC236}">
                            <a16:creationId xmlns:a16="http://schemas.microsoft.com/office/drawing/2014/main" id="{951B9859-22A7-684B-924C-A2F356067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885" y="4024311"/>
                        <a:ext cx="17494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7">
            <a:extLst>
              <a:ext uri="{FF2B5EF4-FFF2-40B4-BE49-F238E27FC236}">
                <a16:creationId xmlns:a16="http://schemas.microsoft.com/office/drawing/2014/main" id="{7A60E3A4-2A7F-484C-AF3D-1B1806604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367870"/>
              </p:ext>
            </p:extLst>
          </p:nvPr>
        </p:nvGraphicFramePr>
        <p:xfrm>
          <a:off x="4904510" y="4799010"/>
          <a:ext cx="19542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MathType Equation" r:id="rId11" imgW="41541700" imgH="14046200" progId="Equation">
                  <p:embed/>
                </p:oleObj>
              </mc:Choice>
              <mc:Fallback>
                <p:oleObj name="MathType Equation" r:id="rId11" imgW="41541700" imgH="14046200" progId="Equation">
                  <p:embed/>
                  <p:pic>
                    <p:nvPicPr>
                      <p:cNvPr id="15374" name="Object 27">
                        <a:extLst>
                          <a:ext uri="{FF2B5EF4-FFF2-40B4-BE49-F238E27FC236}">
                            <a16:creationId xmlns:a16="http://schemas.microsoft.com/office/drawing/2014/main" id="{7A60E3A4-2A7F-484C-AF3D-1B1806604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10" y="4799010"/>
                        <a:ext cx="19542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28">
            <a:extLst>
              <a:ext uri="{FF2B5EF4-FFF2-40B4-BE49-F238E27FC236}">
                <a16:creationId xmlns:a16="http://schemas.microsoft.com/office/drawing/2014/main" id="{157FCC2B-9B3A-5649-A4CA-CED863DE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10" y="6016624"/>
            <a:ext cx="39671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sz="2200" u="sng"/>
              <a:t>N.B.</a:t>
            </a:r>
            <a:r>
              <a:rPr lang="it-IT" altLang="en-US" sz="2200"/>
              <a:t>  </a:t>
            </a:r>
            <a:r>
              <a:rPr lang="it-IT" altLang="en-US" sz="2200" b="0">
                <a:solidFill>
                  <a:schemeClr val="tx1"/>
                </a:solidFill>
              </a:rPr>
              <a:t>Se </a:t>
            </a:r>
            <a:r>
              <a:rPr lang="it-IT" altLang="en-US" sz="2200">
                <a:solidFill>
                  <a:schemeClr val="tx1"/>
                </a:solidFill>
              </a:rPr>
              <a:t>d=0</a:t>
            </a:r>
            <a:r>
              <a:rPr lang="it-IT" altLang="en-US" sz="2200" b="0">
                <a:solidFill>
                  <a:schemeClr val="tx1"/>
                </a:solidFill>
              </a:rPr>
              <a:t>, il tipo aumenta di </a:t>
            </a:r>
            <a:r>
              <a:rPr lang="it-IT" altLang="en-US" sz="2200">
                <a:solidFill>
                  <a:schemeClr val="tx1"/>
                </a:solidFill>
              </a:rPr>
              <a:t>1</a:t>
            </a:r>
            <a:endParaRPr lang="it-IT" altLang="en-US" sz="2200" b="0"/>
          </a:p>
        </p:txBody>
      </p:sp>
      <p:sp>
        <p:nvSpPr>
          <p:cNvPr id="15376" name="Oval 30">
            <a:extLst>
              <a:ext uri="{FF2B5EF4-FFF2-40B4-BE49-F238E27FC236}">
                <a16:creationId xmlns:a16="http://schemas.microsoft.com/office/drawing/2014/main" id="{24673B00-A16D-0E43-8816-9AE3D90F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08" y="1758333"/>
            <a:ext cx="152401" cy="14883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15377" name="Oval 32">
            <a:extLst>
              <a:ext uri="{FF2B5EF4-FFF2-40B4-BE49-F238E27FC236}">
                <a16:creationId xmlns:a16="http://schemas.microsoft.com/office/drawing/2014/main" id="{E9AC760F-E584-A14E-B449-7977AE16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8" y="4028458"/>
            <a:ext cx="152401" cy="14883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grpSp>
        <p:nvGrpSpPr>
          <p:cNvPr id="15378" name="Group 41">
            <a:extLst>
              <a:ext uri="{FF2B5EF4-FFF2-40B4-BE49-F238E27FC236}">
                <a16:creationId xmlns:a16="http://schemas.microsoft.com/office/drawing/2014/main" id="{F90BEAE3-6C4B-5F41-942E-60644318BF22}"/>
              </a:ext>
            </a:extLst>
          </p:cNvPr>
          <p:cNvGrpSpPr>
            <a:grpSpLocks/>
          </p:cNvGrpSpPr>
          <p:nvPr/>
        </p:nvGrpSpPr>
        <p:grpSpPr bwMode="auto">
          <a:xfrm>
            <a:off x="1399310" y="2411410"/>
            <a:ext cx="2410223" cy="838200"/>
            <a:chOff x="240" y="2112"/>
            <a:chExt cx="1349" cy="407"/>
          </a:xfrm>
        </p:grpSpPr>
        <p:sp>
          <p:nvSpPr>
            <p:cNvPr id="15381" name="Rectangle 42">
              <a:extLst>
                <a:ext uri="{FF2B5EF4-FFF2-40B4-BE49-F238E27FC236}">
                  <a16:creationId xmlns:a16="http://schemas.microsoft.com/office/drawing/2014/main" id="{52A608F8-DC40-614D-9CC5-368BCB0F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184"/>
              <a:ext cx="527" cy="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sz="3200" b="0">
                <a:solidFill>
                  <a:schemeClr val="tx1"/>
                </a:solidFill>
              </a:endParaRPr>
            </a:p>
          </p:txBody>
        </p:sp>
        <p:sp>
          <p:nvSpPr>
            <p:cNvPr id="15382" name="Line 43">
              <a:extLst>
                <a:ext uri="{FF2B5EF4-FFF2-40B4-BE49-F238E27FC236}">
                  <a16:creationId xmlns:a16="http://schemas.microsoft.com/office/drawing/2014/main" id="{70EEDE04-704A-824A-8A78-A326D867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328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3" name="Line 44">
              <a:extLst>
                <a:ext uri="{FF2B5EF4-FFF2-40B4-BE49-F238E27FC236}">
                  <a16:creationId xmlns:a16="http://schemas.microsoft.com/office/drawing/2014/main" id="{D5D2E8AD-E1FF-9444-A5E5-BCE0D4A6D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" y="232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4" name="Rectangle 45">
              <a:extLst>
                <a:ext uri="{FF2B5EF4-FFF2-40B4-BE49-F238E27FC236}">
                  <a16:creationId xmlns:a16="http://schemas.microsoft.com/office/drawing/2014/main" id="{DD46226E-3471-7641-88B9-FC16E782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12"/>
              <a:ext cx="21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200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5385" name="Rectangle 46">
              <a:extLst>
                <a:ext uri="{FF2B5EF4-FFF2-40B4-BE49-F238E27FC236}">
                  <a16:creationId xmlns:a16="http://schemas.microsoft.com/office/drawing/2014/main" id="{90294C1C-C043-4A41-B02F-621D351F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136"/>
              <a:ext cx="21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200" b="0">
                  <a:solidFill>
                    <a:schemeClr val="tx1"/>
                  </a:solidFill>
                </a:rPr>
                <a:t>y</a:t>
              </a:r>
            </a:p>
          </p:txBody>
        </p:sp>
        <p:graphicFrame>
          <p:nvGraphicFramePr>
            <p:cNvPr id="15386" name="Object 47">
              <a:extLst>
                <a:ext uri="{FF2B5EF4-FFF2-40B4-BE49-F238E27FC236}">
                  <a16:creationId xmlns:a16="http://schemas.microsoft.com/office/drawing/2014/main" id="{3E6EB70D-32EA-E94F-A28B-A163607FDBC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4" y="2208"/>
            <a:ext cx="5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6" name="Equazione" r:id="rId13" imgW="4749800" imgH="2844800" progId="Equation.3">
                    <p:embed/>
                  </p:oleObj>
                </mc:Choice>
                <mc:Fallback>
                  <p:oleObj name="Equazione" r:id="rId13" imgW="4749800" imgH="2844800" progId="Equation.3">
                    <p:embed/>
                    <p:pic>
                      <p:nvPicPr>
                        <p:cNvPr id="15386" name="Object 47">
                          <a:extLst>
                            <a:ext uri="{FF2B5EF4-FFF2-40B4-BE49-F238E27FC236}">
                              <a16:creationId xmlns:a16="http://schemas.microsoft.com/office/drawing/2014/main" id="{3E6EB70D-32EA-E94F-A28B-A163607FDBC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52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9" name="AutoShape 48">
            <a:extLst>
              <a:ext uri="{FF2B5EF4-FFF2-40B4-BE49-F238E27FC236}">
                <a16:creationId xmlns:a16="http://schemas.microsoft.com/office/drawing/2014/main" id="{3DD86F6F-64EE-B141-BD6E-07EBF106EF40}"/>
              </a:ext>
            </a:extLst>
          </p:cNvPr>
          <p:cNvSpPr>
            <a:spLocks/>
          </p:cNvSpPr>
          <p:nvPr/>
        </p:nvSpPr>
        <p:spPr bwMode="auto">
          <a:xfrm>
            <a:off x="4583226" y="2200665"/>
            <a:ext cx="261569" cy="650091"/>
          </a:xfrm>
          <a:prstGeom prst="leftBracket">
            <a:avLst>
              <a:gd name="adj" fmla="val 19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15380" name="AutoShape 49">
            <a:extLst>
              <a:ext uri="{FF2B5EF4-FFF2-40B4-BE49-F238E27FC236}">
                <a16:creationId xmlns:a16="http://schemas.microsoft.com/office/drawing/2014/main" id="{1FE3DFEC-E338-1D4D-B091-08A4E447E1CB}"/>
              </a:ext>
            </a:extLst>
          </p:cNvPr>
          <p:cNvSpPr>
            <a:spLocks/>
          </p:cNvSpPr>
          <p:nvPr/>
        </p:nvSpPr>
        <p:spPr bwMode="auto">
          <a:xfrm>
            <a:off x="4697526" y="4473155"/>
            <a:ext cx="261569" cy="600910"/>
          </a:xfrm>
          <a:prstGeom prst="leftBracket">
            <a:avLst>
              <a:gd name="adj" fmla="val 9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5099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61523B1D-5365-9D47-9596-FA5A51842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altLang="en-US" b="0"/>
              <a:t>Caso dei servomeccanismi (2)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E39C4A04-FC71-E64B-A327-2375E0CEA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1352619"/>
            <a:ext cx="6400800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it-IT" altLang="en-US" b="0">
                <a:solidFill>
                  <a:schemeClr val="accent2"/>
                </a:solidFill>
              </a:rPr>
              <a:t>Asservimento di </a:t>
            </a:r>
            <a:r>
              <a:rPr lang="it-IT" altLang="en-US" b="0" u="sng">
                <a:solidFill>
                  <a:schemeClr val="accent2"/>
                </a:solidFill>
              </a:rPr>
              <a:t>posizione</a:t>
            </a:r>
            <a:r>
              <a:rPr lang="it-IT" altLang="en-US" b="0">
                <a:solidFill>
                  <a:schemeClr val="accent2"/>
                </a:solidFill>
              </a:rPr>
              <a:t> a regime, u=gradino</a:t>
            </a:r>
          </a:p>
        </p:txBody>
      </p:sp>
      <p:grpSp>
        <p:nvGrpSpPr>
          <p:cNvPr id="16388" name="Group 70">
            <a:extLst>
              <a:ext uri="{FF2B5EF4-FFF2-40B4-BE49-F238E27FC236}">
                <a16:creationId xmlns:a16="http://schemas.microsoft.com/office/drawing/2014/main" id="{E83BFF20-B666-734D-9EF2-DD0768E3C6AB}"/>
              </a:ext>
            </a:extLst>
          </p:cNvPr>
          <p:cNvGrpSpPr>
            <a:grpSpLocks/>
          </p:cNvGrpSpPr>
          <p:nvPr/>
        </p:nvGrpSpPr>
        <p:grpSpPr bwMode="auto">
          <a:xfrm>
            <a:off x="643465" y="1825693"/>
            <a:ext cx="5937250" cy="1704975"/>
            <a:chOff x="336" y="1252"/>
            <a:chExt cx="3740" cy="1074"/>
          </a:xfrm>
        </p:grpSpPr>
        <p:sp>
          <p:nvSpPr>
            <p:cNvPr id="16430" name="Rectangle 6">
              <a:extLst>
                <a:ext uri="{FF2B5EF4-FFF2-40B4-BE49-F238E27FC236}">
                  <a16:creationId xmlns:a16="http://schemas.microsoft.com/office/drawing/2014/main" id="{07062564-C537-774F-A588-B463E2CE4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6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graphicFrame>
          <p:nvGraphicFramePr>
            <p:cNvPr id="16431" name="Object 7">
              <a:extLst>
                <a:ext uri="{FF2B5EF4-FFF2-40B4-BE49-F238E27FC236}">
                  <a16:creationId xmlns:a16="http://schemas.microsoft.com/office/drawing/2014/main" id="{87322F55-AC3E-0444-9F22-5BF47A0344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43" y="1512"/>
            <a:ext cx="53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9" name="Equazione" r:id="rId3" imgW="4470400" imgH="2717800" progId="Equation.3">
                    <p:embed/>
                  </p:oleObj>
                </mc:Choice>
                <mc:Fallback>
                  <p:oleObj name="Equazione" r:id="rId3" imgW="4470400" imgH="2717800" progId="Equation.3">
                    <p:embed/>
                    <p:pic>
                      <p:nvPicPr>
                        <p:cNvPr id="16431" name="Object 7">
                          <a:extLst>
                            <a:ext uri="{FF2B5EF4-FFF2-40B4-BE49-F238E27FC236}">
                              <a16:creationId xmlns:a16="http://schemas.microsoft.com/office/drawing/2014/main" id="{87322F55-AC3E-0444-9F22-5BF47A0344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512"/>
                          <a:ext cx="53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2" name="Line 8">
              <a:extLst>
                <a:ext uri="{FF2B5EF4-FFF2-40B4-BE49-F238E27FC236}">
                  <a16:creationId xmlns:a16="http://schemas.microsoft.com/office/drawing/2014/main" id="{AC38C68F-19FB-AD4B-8D9E-BFAF3ACFD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1668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3" name="Line 9">
              <a:extLst>
                <a:ext uri="{FF2B5EF4-FFF2-40B4-BE49-F238E27FC236}">
                  <a16:creationId xmlns:a16="http://schemas.microsoft.com/office/drawing/2014/main" id="{D46A24B9-7419-A440-BE59-BA21ED53A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5" y="2084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4" name="Line 10">
              <a:extLst>
                <a:ext uri="{FF2B5EF4-FFF2-40B4-BE49-F238E27FC236}">
                  <a16:creationId xmlns:a16="http://schemas.microsoft.com/office/drawing/2014/main" id="{B29A50A3-FF5A-DB44-9711-24761192D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669"/>
              <a:ext cx="0" cy="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5" name="Line 11">
              <a:extLst>
                <a:ext uri="{FF2B5EF4-FFF2-40B4-BE49-F238E27FC236}">
                  <a16:creationId xmlns:a16="http://schemas.microsoft.com/office/drawing/2014/main" id="{1135B244-2809-5E48-B003-CA33EB302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83"/>
              <a:ext cx="11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6" name="Line 12">
              <a:extLst>
                <a:ext uri="{FF2B5EF4-FFF2-40B4-BE49-F238E27FC236}">
                  <a16:creationId xmlns:a16="http://schemas.microsoft.com/office/drawing/2014/main" id="{9CB06B17-A839-1746-BB42-3497E0B88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0" y="172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7" name="Oval 13">
              <a:extLst>
                <a:ext uri="{FF2B5EF4-FFF2-40B4-BE49-F238E27FC236}">
                  <a16:creationId xmlns:a16="http://schemas.microsoft.com/office/drawing/2014/main" id="{481A4901-D646-D243-A0F9-221F26D09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588"/>
              <a:ext cx="96" cy="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6438" name="Line 14">
              <a:extLst>
                <a:ext uri="{FF2B5EF4-FFF2-40B4-BE49-F238E27FC236}">
                  <a16:creationId xmlns:a16="http://schemas.microsoft.com/office/drawing/2014/main" id="{C6F4B450-B874-8F44-9A17-2F28516D5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64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9" name="Line 15">
              <a:extLst>
                <a:ext uri="{FF2B5EF4-FFF2-40B4-BE49-F238E27FC236}">
                  <a16:creationId xmlns:a16="http://schemas.microsoft.com/office/drawing/2014/main" id="{112D3C64-F97F-7F4D-8A51-6BFD6B9F1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164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0" name="Rectangle 16">
              <a:extLst>
                <a:ext uri="{FF2B5EF4-FFF2-40B4-BE49-F238E27FC236}">
                  <a16:creationId xmlns:a16="http://schemas.microsoft.com/office/drawing/2014/main" id="{3F969875-7840-9E41-B782-5CA3E5DA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60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  <a:r>
                <a:rPr lang="it-IT" altLang="en-US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41" name="Rectangle 17">
              <a:extLst>
                <a:ext uri="{FF2B5EF4-FFF2-40B4-BE49-F238E27FC236}">
                  <a16:creationId xmlns:a16="http://schemas.microsoft.com/office/drawing/2014/main" id="{AA8E5D06-CAB6-1B40-956E-E5F6E347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37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42" name="Rectangle 18">
              <a:extLst>
                <a:ext uri="{FF2B5EF4-FFF2-40B4-BE49-F238E27FC236}">
                  <a16:creationId xmlns:a16="http://schemas.microsoft.com/office/drawing/2014/main" id="{22C80D9F-0B56-484C-92C2-319CEB566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90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6443" name="Rectangle 19">
              <a:extLst>
                <a:ext uri="{FF2B5EF4-FFF2-40B4-BE49-F238E27FC236}">
                  <a16:creationId xmlns:a16="http://schemas.microsoft.com/office/drawing/2014/main" id="{85DD446A-405E-C84E-AFFB-87B07C69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4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444" name="Rectangle 20">
              <a:extLst>
                <a:ext uri="{FF2B5EF4-FFF2-40B4-BE49-F238E27FC236}">
                  <a16:creationId xmlns:a16="http://schemas.microsoft.com/office/drawing/2014/main" id="{F15FBB83-FE7C-2644-8E8E-3251081B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86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16445" name="Rectangle 21">
              <a:extLst>
                <a:ext uri="{FF2B5EF4-FFF2-40B4-BE49-F238E27FC236}">
                  <a16:creationId xmlns:a16="http://schemas.microsoft.com/office/drawing/2014/main" id="{AF703E8D-4D0D-A140-AE3F-2D7CA958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6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16446" name="Rectangle 22">
              <a:extLst>
                <a:ext uri="{FF2B5EF4-FFF2-40B4-BE49-F238E27FC236}">
                  <a16:creationId xmlns:a16="http://schemas.microsoft.com/office/drawing/2014/main" id="{A8900565-B4C1-9F4A-B712-D376BAB6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8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16447" name="Line 23">
              <a:extLst>
                <a:ext uri="{FF2B5EF4-FFF2-40B4-BE49-F238E27FC236}">
                  <a16:creationId xmlns:a16="http://schemas.microsoft.com/office/drawing/2014/main" id="{253CED2C-953E-1C42-AB36-005C379E3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66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8" name="Line 24">
              <a:extLst>
                <a:ext uri="{FF2B5EF4-FFF2-40B4-BE49-F238E27FC236}">
                  <a16:creationId xmlns:a16="http://schemas.microsoft.com/office/drawing/2014/main" id="{9A3277A2-6849-A84F-A24F-A5E12A9F0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166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9" name="Rectangle 25">
              <a:extLst>
                <a:ext uri="{FF2B5EF4-FFF2-40B4-BE49-F238E27FC236}">
                  <a16:creationId xmlns:a16="http://schemas.microsoft.com/office/drawing/2014/main" id="{9FE0C599-987D-8441-B647-BE6B88F0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12"/>
              <a:ext cx="3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1 / s</a:t>
              </a:r>
            </a:p>
          </p:txBody>
        </p:sp>
        <p:sp>
          <p:nvSpPr>
            <p:cNvPr id="16450" name="Rectangle 26">
              <a:extLst>
                <a:ext uri="{FF2B5EF4-FFF2-40B4-BE49-F238E27FC236}">
                  <a16:creationId xmlns:a16="http://schemas.microsoft.com/office/drawing/2014/main" id="{E97C5D8E-58B5-974A-BEB6-2A7BBB31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28"/>
              <a:ext cx="4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1 / k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51" name="Rectangle 27">
              <a:extLst>
                <a:ext uri="{FF2B5EF4-FFF2-40B4-BE49-F238E27FC236}">
                  <a16:creationId xmlns:a16="http://schemas.microsoft.com/office/drawing/2014/main" id="{64D7BB26-82B7-F447-887E-F8862654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88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k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a</a:t>
              </a:r>
              <a:r>
                <a:rPr lang="it-IT" altLang="en-US" sz="2000" b="0">
                  <a:solidFill>
                    <a:schemeClr val="tx1"/>
                  </a:solidFill>
                </a:rPr>
                <a:t>k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mot</a:t>
              </a:r>
            </a:p>
          </p:txBody>
        </p:sp>
        <p:sp>
          <p:nvSpPr>
            <p:cNvPr id="16452" name="Rectangle 28">
              <a:extLst>
                <a:ext uri="{FF2B5EF4-FFF2-40B4-BE49-F238E27FC236}">
                  <a16:creationId xmlns:a16="http://schemas.microsoft.com/office/drawing/2014/main" id="{521F1C80-E122-6242-9A2D-909ACC5A3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52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chemeClr val="tx1"/>
                  </a:solidFill>
                </a:rPr>
                <a:t>velocità</a:t>
              </a:r>
            </a:p>
          </p:txBody>
        </p:sp>
        <p:sp>
          <p:nvSpPr>
            <p:cNvPr id="16453" name="Rectangle 29">
              <a:extLst>
                <a:ext uri="{FF2B5EF4-FFF2-40B4-BE49-F238E27FC236}">
                  <a16:creationId xmlns:a16="http://schemas.microsoft.com/office/drawing/2014/main" id="{B852331D-0A4D-4E4F-B205-E4D9A6A7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5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chemeClr val="tx1"/>
                  </a:solidFill>
                </a:rPr>
                <a:t>forza</a:t>
              </a:r>
            </a:p>
          </p:txBody>
        </p:sp>
        <p:sp>
          <p:nvSpPr>
            <p:cNvPr id="16454" name="Rectangle 30">
              <a:extLst>
                <a:ext uri="{FF2B5EF4-FFF2-40B4-BE49-F238E27FC236}">
                  <a16:creationId xmlns:a16="http://schemas.microsoft.com/office/drawing/2014/main" id="{9D8861D7-5E2E-CA47-9581-7FB1E4DE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52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chemeClr val="tx1"/>
                  </a:solidFill>
                </a:rPr>
                <a:t>posizione</a:t>
              </a:r>
            </a:p>
          </p:txBody>
        </p:sp>
        <p:sp>
          <p:nvSpPr>
            <p:cNvPr id="16455" name="Rectangle 31">
              <a:extLst>
                <a:ext uri="{FF2B5EF4-FFF2-40B4-BE49-F238E27FC236}">
                  <a16:creationId xmlns:a16="http://schemas.microsoft.com/office/drawing/2014/main" id="{6F7B8FEE-1822-0B45-BBE5-AEC48E50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074"/>
              <a:ext cx="13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dirty="0">
                  <a:solidFill>
                    <a:schemeClr val="tx1"/>
                  </a:solidFill>
                </a:rPr>
                <a:t>misura di posizione</a:t>
              </a:r>
            </a:p>
          </p:txBody>
        </p:sp>
      </p:grpSp>
      <p:sp>
        <p:nvSpPr>
          <p:cNvPr id="16389" name="Rectangle 65">
            <a:extLst>
              <a:ext uri="{FF2B5EF4-FFF2-40B4-BE49-F238E27FC236}">
                <a16:creationId xmlns:a16="http://schemas.microsoft.com/office/drawing/2014/main" id="{BBF121DE-BB01-1140-A2E8-74D050EE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584" y="5915289"/>
            <a:ext cx="201818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 dirty="0">
                <a:solidFill>
                  <a:schemeClr val="tx1"/>
                </a:solidFill>
              </a:rPr>
              <a:t>misura di velocità</a:t>
            </a:r>
          </a:p>
        </p:txBody>
      </p:sp>
      <p:sp>
        <p:nvSpPr>
          <p:cNvPr id="16390" name="Rectangle 66">
            <a:extLst>
              <a:ext uri="{FF2B5EF4-FFF2-40B4-BE49-F238E27FC236}">
                <a16:creationId xmlns:a16="http://schemas.microsoft.com/office/drawing/2014/main" id="{D765E32E-6414-3144-BDD3-627D5159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35" y="3716376"/>
            <a:ext cx="632460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en-US" b="0" dirty="0">
                <a:solidFill>
                  <a:schemeClr val="accent2"/>
                </a:solidFill>
              </a:rPr>
              <a:t>In un asservimento di </a:t>
            </a:r>
            <a:r>
              <a:rPr lang="it-IT" altLang="en-US" b="0" u="sng" dirty="0">
                <a:solidFill>
                  <a:schemeClr val="accent2"/>
                </a:solidFill>
              </a:rPr>
              <a:t>velocità</a:t>
            </a:r>
            <a:endParaRPr lang="it-IT" altLang="en-US" b="0" dirty="0">
              <a:solidFill>
                <a:schemeClr val="tx1"/>
              </a:solidFill>
            </a:endParaRPr>
          </a:p>
        </p:txBody>
      </p:sp>
      <p:sp>
        <p:nvSpPr>
          <p:cNvPr id="16391" name="Rectangle 67">
            <a:extLst>
              <a:ext uri="{FF2B5EF4-FFF2-40B4-BE49-F238E27FC236}">
                <a16:creationId xmlns:a16="http://schemas.microsoft.com/office/drawing/2014/main" id="{7B30EB41-EA58-7A4E-B3A4-0FF8BB69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740" y="4561501"/>
            <a:ext cx="2743200" cy="16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L’ingresso al motore deve essere non nullo,</a:t>
            </a:r>
          </a:p>
          <a:p>
            <a:r>
              <a:rPr lang="it-IT" altLang="en-US" sz="2000" b="0">
                <a:solidFill>
                  <a:schemeClr val="tx1"/>
                </a:solidFill>
              </a:rPr>
              <a:t>ma, se K</a:t>
            </a:r>
            <a:r>
              <a:rPr lang="it-IT" altLang="en-US" sz="2000" b="0" baseline="-25000">
                <a:solidFill>
                  <a:schemeClr val="tx1"/>
                </a:solidFill>
              </a:rPr>
              <a:t>I</a:t>
            </a: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¹</a:t>
            </a:r>
            <a:r>
              <a:rPr lang="it-IT" altLang="en-US" sz="2000" b="0">
                <a:solidFill>
                  <a:schemeClr val="tx1"/>
                </a:solidFill>
              </a:rPr>
              <a:t>0, l’errore deve comunque essere zero.</a:t>
            </a:r>
          </a:p>
        </p:txBody>
      </p:sp>
      <p:grpSp>
        <p:nvGrpSpPr>
          <p:cNvPr id="16392" name="Group 71">
            <a:extLst>
              <a:ext uri="{FF2B5EF4-FFF2-40B4-BE49-F238E27FC236}">
                <a16:creationId xmlns:a16="http://schemas.microsoft.com/office/drawing/2014/main" id="{B5936292-8B72-524F-B777-F9E2AF11003A}"/>
              </a:ext>
            </a:extLst>
          </p:cNvPr>
          <p:cNvGrpSpPr>
            <a:grpSpLocks/>
          </p:cNvGrpSpPr>
          <p:nvPr/>
        </p:nvGrpSpPr>
        <p:grpSpPr bwMode="auto">
          <a:xfrm>
            <a:off x="603641" y="4180502"/>
            <a:ext cx="6272213" cy="2005013"/>
            <a:chOff x="336" y="3228"/>
            <a:chExt cx="3951" cy="1263"/>
          </a:xfrm>
        </p:grpSpPr>
        <p:sp>
          <p:nvSpPr>
            <p:cNvPr id="16395" name="Line 4">
              <a:extLst>
                <a:ext uri="{FF2B5EF4-FFF2-40B4-BE49-F238E27FC236}">
                  <a16:creationId xmlns:a16="http://schemas.microsoft.com/office/drawing/2014/main" id="{202A0E7C-D840-FE44-A4E5-FC920BF82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891"/>
              <a:ext cx="3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6" name="Rectangle 32">
              <a:extLst>
                <a:ext uri="{FF2B5EF4-FFF2-40B4-BE49-F238E27FC236}">
                  <a16:creationId xmlns:a16="http://schemas.microsoft.com/office/drawing/2014/main" id="{3DADE4D7-63F1-6F4D-AC5C-B35AEACD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27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graphicFrame>
          <p:nvGraphicFramePr>
            <p:cNvPr id="16397" name="Object 33">
              <a:extLst>
                <a:ext uri="{FF2B5EF4-FFF2-40B4-BE49-F238E27FC236}">
                  <a16:creationId xmlns:a16="http://schemas.microsoft.com/office/drawing/2014/main" id="{9F75B2AC-BDAC-104F-9A41-EF319C74D7A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39" y="3727"/>
            <a:ext cx="53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0" name="Equazione" r:id="rId5" imgW="4470400" imgH="2717800" progId="Equation.3">
                    <p:embed/>
                  </p:oleObj>
                </mc:Choice>
                <mc:Fallback>
                  <p:oleObj name="Equazione" r:id="rId5" imgW="4470400" imgH="2717800" progId="Equation.3">
                    <p:embed/>
                    <p:pic>
                      <p:nvPicPr>
                        <p:cNvPr id="16397" name="Object 33">
                          <a:extLst>
                            <a:ext uri="{FF2B5EF4-FFF2-40B4-BE49-F238E27FC236}">
                              <a16:creationId xmlns:a16="http://schemas.microsoft.com/office/drawing/2014/main" id="{9F75B2AC-BDAC-104F-9A41-EF319C74D7A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3727"/>
                          <a:ext cx="53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Line 34">
              <a:extLst>
                <a:ext uri="{FF2B5EF4-FFF2-40B4-BE49-F238E27FC236}">
                  <a16:creationId xmlns:a16="http://schemas.microsoft.com/office/drawing/2014/main" id="{AB1DE7DA-D938-EB4A-813A-EC1A36A94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3883"/>
              <a:ext cx="28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9" name="Line 35">
              <a:extLst>
                <a:ext uri="{FF2B5EF4-FFF2-40B4-BE49-F238E27FC236}">
                  <a16:creationId xmlns:a16="http://schemas.microsoft.com/office/drawing/2014/main" id="{13C2AB24-D31F-494E-8B37-D0C35BB9C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3" y="4351"/>
              <a:ext cx="6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0" name="Line 36">
              <a:extLst>
                <a:ext uri="{FF2B5EF4-FFF2-40B4-BE49-F238E27FC236}">
                  <a16:creationId xmlns:a16="http://schemas.microsoft.com/office/drawing/2014/main" id="{9B266DA8-45B5-F840-BC2F-C1F081979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885"/>
              <a:ext cx="0" cy="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1" name="Line 37">
              <a:extLst>
                <a:ext uri="{FF2B5EF4-FFF2-40B4-BE49-F238E27FC236}">
                  <a16:creationId xmlns:a16="http://schemas.microsoft.com/office/drawing/2014/main" id="{ECCCCEAB-FB6D-4B4B-A303-A5CB66C1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4353"/>
              <a:ext cx="7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2" name="Line 38">
              <a:extLst>
                <a:ext uri="{FF2B5EF4-FFF2-40B4-BE49-F238E27FC236}">
                  <a16:creationId xmlns:a16="http://schemas.microsoft.com/office/drawing/2014/main" id="{C0DE1842-0159-D24A-BEF8-C5FEF1BE1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" y="3989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3" name="Oval 39">
              <a:extLst>
                <a:ext uri="{FF2B5EF4-FFF2-40B4-BE49-F238E27FC236}">
                  <a16:creationId xmlns:a16="http://schemas.microsoft.com/office/drawing/2014/main" id="{0BBD3353-FB5A-5649-8B69-FC1CE500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829"/>
              <a:ext cx="96" cy="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6404" name="Line 40">
              <a:extLst>
                <a:ext uri="{FF2B5EF4-FFF2-40B4-BE49-F238E27FC236}">
                  <a16:creationId xmlns:a16="http://schemas.microsoft.com/office/drawing/2014/main" id="{24F3E9CD-A218-B942-B340-DEDC5BA5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3881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5" name="Line 41">
              <a:extLst>
                <a:ext uri="{FF2B5EF4-FFF2-40B4-BE49-F238E27FC236}">
                  <a16:creationId xmlns:a16="http://schemas.microsoft.com/office/drawing/2014/main" id="{09AD6D25-7826-8443-92B6-35D4CF1AA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881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6" name="Rectangle 42">
              <a:extLst>
                <a:ext uri="{FF2B5EF4-FFF2-40B4-BE49-F238E27FC236}">
                  <a16:creationId xmlns:a16="http://schemas.microsoft.com/office/drawing/2014/main" id="{FA05D6E2-BCA6-9A41-BA63-C845D2BEC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361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7" name="Rectangle 43">
              <a:extLst>
                <a:ext uri="{FF2B5EF4-FFF2-40B4-BE49-F238E27FC236}">
                  <a16:creationId xmlns:a16="http://schemas.microsoft.com/office/drawing/2014/main" id="{E7D294DE-9DBF-334D-8FBF-0A6AE85B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831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6408" name="Rectangle 44">
              <a:extLst>
                <a:ext uri="{FF2B5EF4-FFF2-40B4-BE49-F238E27FC236}">
                  <a16:creationId xmlns:a16="http://schemas.microsoft.com/office/drawing/2014/main" id="{46AEBBE4-322C-2543-9C53-06B3618D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68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8080"/>
                  </a:solidFill>
                </a:rPr>
                <a:t>y</a:t>
              </a:r>
            </a:p>
          </p:txBody>
        </p:sp>
        <p:sp>
          <p:nvSpPr>
            <p:cNvPr id="16409" name="Rectangle 45">
              <a:extLst>
                <a:ext uri="{FF2B5EF4-FFF2-40B4-BE49-F238E27FC236}">
                  <a16:creationId xmlns:a16="http://schemas.microsoft.com/office/drawing/2014/main" id="{DEAD57CB-1491-6646-8C3F-A4D0737A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727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16410" name="Rectangle 46">
              <a:extLst>
                <a:ext uri="{FF2B5EF4-FFF2-40B4-BE49-F238E27FC236}">
                  <a16:creationId xmlns:a16="http://schemas.microsoft.com/office/drawing/2014/main" id="{3973D702-1FF1-D146-9DB3-7E32CD68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3727"/>
              <a:ext cx="528" cy="29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bg2"/>
                </a:solidFill>
              </a:endParaRPr>
            </a:p>
          </p:txBody>
        </p:sp>
        <p:sp>
          <p:nvSpPr>
            <p:cNvPr id="16411" name="Rectangle 47">
              <a:extLst>
                <a:ext uri="{FF2B5EF4-FFF2-40B4-BE49-F238E27FC236}">
                  <a16:creationId xmlns:a16="http://schemas.microsoft.com/office/drawing/2014/main" id="{41DE5A4B-ACEE-864B-BC6B-365E74682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195"/>
              <a:ext cx="52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16412" name="Line 48">
              <a:extLst>
                <a:ext uri="{FF2B5EF4-FFF2-40B4-BE49-F238E27FC236}">
                  <a16:creationId xmlns:a16="http://schemas.microsoft.com/office/drawing/2014/main" id="{8919D89F-9CBA-C449-B250-CF3AA03F1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3883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3" name="Line 49">
              <a:extLst>
                <a:ext uri="{FF2B5EF4-FFF2-40B4-BE49-F238E27FC236}">
                  <a16:creationId xmlns:a16="http://schemas.microsoft.com/office/drawing/2014/main" id="{81434144-610A-9C4D-9A14-1B20A25D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88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4" name="Rectangle 50">
              <a:extLst>
                <a:ext uri="{FF2B5EF4-FFF2-40B4-BE49-F238E27FC236}">
                  <a16:creationId xmlns:a16="http://schemas.microsoft.com/office/drawing/2014/main" id="{0AB20B56-6994-DF40-9FC8-BE5E6AF40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727"/>
              <a:ext cx="3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rgbClr val="008080"/>
                  </a:solidFill>
                </a:rPr>
                <a:t>1 / s</a:t>
              </a:r>
              <a:endParaRPr lang="it-IT" alt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16415" name="Rectangle 51">
              <a:extLst>
                <a:ext uri="{FF2B5EF4-FFF2-40B4-BE49-F238E27FC236}">
                  <a16:creationId xmlns:a16="http://schemas.microsoft.com/office/drawing/2014/main" id="{6A906F35-C83F-4A48-83F6-2A84E08C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4195"/>
              <a:ext cx="4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1 / k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16416" name="Group 52">
              <a:extLst>
                <a:ext uri="{FF2B5EF4-FFF2-40B4-BE49-F238E27FC236}">
                  <a16:creationId xmlns:a16="http://schemas.microsoft.com/office/drawing/2014/main" id="{EE3E3896-3AFA-5C40-B5C3-373F87644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228"/>
              <a:ext cx="528" cy="327"/>
              <a:chOff x="960" y="3072"/>
              <a:chExt cx="528" cy="302"/>
            </a:xfrm>
          </p:grpSpPr>
          <p:sp>
            <p:nvSpPr>
              <p:cNvPr id="16428" name="Rectangle 53">
                <a:extLst>
                  <a:ext uri="{FF2B5EF4-FFF2-40B4-BE49-F238E27FC236}">
                    <a16:creationId xmlns:a16="http://schemas.microsoft.com/office/drawing/2014/main" id="{9BF69AF9-2CF6-D141-80C4-D6101FBF2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101"/>
                <a:ext cx="528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it-IT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29" name="Rectangle 54">
                <a:extLst>
                  <a:ext uri="{FF2B5EF4-FFF2-40B4-BE49-F238E27FC236}">
                    <a16:creationId xmlns:a16="http://schemas.microsoft.com/office/drawing/2014/main" id="{24791EA6-26FD-274C-801F-FA37FE663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43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b="0">
                    <a:solidFill>
                      <a:schemeClr val="tx1"/>
                    </a:solidFill>
                  </a:rPr>
                  <a:t>K</a:t>
                </a:r>
                <a:r>
                  <a:rPr lang="it-IT" altLang="en-US" b="0" baseline="-25000">
                    <a:solidFill>
                      <a:schemeClr val="tx1"/>
                    </a:solidFill>
                  </a:rPr>
                  <a:t>I</a:t>
                </a:r>
                <a:r>
                  <a:rPr lang="it-IT" altLang="en-US" b="0">
                    <a:solidFill>
                      <a:schemeClr val="tx1"/>
                    </a:solidFill>
                  </a:rPr>
                  <a:t>/s</a:t>
                </a:r>
              </a:p>
            </p:txBody>
          </p:sp>
        </p:grpSp>
        <p:sp>
          <p:nvSpPr>
            <p:cNvPr id="16417" name="Oval 55">
              <a:extLst>
                <a:ext uri="{FF2B5EF4-FFF2-40B4-BE49-F238E27FC236}">
                  <a16:creationId xmlns:a16="http://schemas.microsoft.com/office/drawing/2014/main" id="{8E73D07F-FEFB-BA47-98C5-3AA9C60BC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831"/>
              <a:ext cx="96" cy="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6418" name="Line 56">
              <a:extLst>
                <a:ext uri="{FF2B5EF4-FFF2-40B4-BE49-F238E27FC236}">
                  <a16:creationId xmlns:a16="http://schemas.microsoft.com/office/drawing/2014/main" id="{6C12EEDA-54A9-2F42-9C6C-681EC981E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3883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9" name="Rectangle 57">
              <a:extLst>
                <a:ext uri="{FF2B5EF4-FFF2-40B4-BE49-F238E27FC236}">
                  <a16:creationId xmlns:a16="http://schemas.microsoft.com/office/drawing/2014/main" id="{752FB63A-0794-2040-9D0E-964BF4FE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675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  <a:r>
                <a:rPr lang="it-IT" altLang="en-US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20" name="Rectangle 58">
              <a:extLst>
                <a:ext uri="{FF2B5EF4-FFF2-40B4-BE49-F238E27FC236}">
                  <a16:creationId xmlns:a16="http://schemas.microsoft.com/office/drawing/2014/main" id="{6DD7E02D-58D9-D946-B3A6-1872B2F5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70"/>
              <a:ext cx="7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rgbClr val="008080"/>
                  </a:solidFill>
                </a:rPr>
                <a:t>posizione</a:t>
              </a:r>
              <a:endParaRPr lang="it-IT" altLang="en-US" sz="2000" b="0"/>
            </a:p>
          </p:txBody>
        </p:sp>
        <p:sp>
          <p:nvSpPr>
            <p:cNvPr id="16421" name="Rectangle 59">
              <a:extLst>
                <a:ext uri="{FF2B5EF4-FFF2-40B4-BE49-F238E27FC236}">
                  <a16:creationId xmlns:a16="http://schemas.microsoft.com/office/drawing/2014/main" id="{FAF2760D-B0DE-D846-B269-64C98DFB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70"/>
              <a:ext cx="6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velocità</a:t>
              </a:r>
            </a:p>
          </p:txBody>
        </p:sp>
        <p:sp>
          <p:nvSpPr>
            <p:cNvPr id="16422" name="Rectangle 60">
              <a:extLst>
                <a:ext uri="{FF2B5EF4-FFF2-40B4-BE49-F238E27FC236}">
                  <a16:creationId xmlns:a16="http://schemas.microsoft.com/office/drawing/2014/main" id="{5AA88415-8EEE-544B-958D-38847C042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470"/>
              <a:ext cx="4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forza</a:t>
              </a:r>
            </a:p>
          </p:txBody>
        </p:sp>
        <p:sp>
          <p:nvSpPr>
            <p:cNvPr id="16423" name="Line 61">
              <a:extLst>
                <a:ext uri="{FF2B5EF4-FFF2-40B4-BE49-F238E27FC236}">
                  <a16:creationId xmlns:a16="http://schemas.microsoft.com/office/drawing/2014/main" id="{F1CFFCFB-5B93-DF47-888B-F832492E1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417"/>
              <a:ext cx="0" cy="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4" name="Line 62">
              <a:extLst>
                <a:ext uri="{FF2B5EF4-FFF2-40B4-BE49-F238E27FC236}">
                  <a16:creationId xmlns:a16="http://schemas.microsoft.com/office/drawing/2014/main" id="{0588C498-A808-ED4C-A328-8C7C3A19F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3415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5" name="Line 63">
              <a:extLst>
                <a:ext uri="{FF2B5EF4-FFF2-40B4-BE49-F238E27FC236}">
                  <a16:creationId xmlns:a16="http://schemas.microsoft.com/office/drawing/2014/main" id="{86004406-4CEC-7149-B506-9E27A0979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417"/>
              <a:ext cx="0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6" name="Line 64">
              <a:extLst>
                <a:ext uri="{FF2B5EF4-FFF2-40B4-BE49-F238E27FC236}">
                  <a16:creationId xmlns:a16="http://schemas.microsoft.com/office/drawing/2014/main" id="{31043D40-2EB6-4B48-9701-CF484875D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" y="3415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7" name="Rectangle 68">
              <a:extLst>
                <a:ext uri="{FF2B5EF4-FFF2-40B4-BE49-F238E27FC236}">
                  <a16:creationId xmlns:a16="http://schemas.microsoft.com/office/drawing/2014/main" id="{C125CE6D-649F-0641-A977-8F9CA6F3C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8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k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a</a:t>
              </a:r>
              <a:r>
                <a:rPr lang="it-IT" altLang="en-US" sz="2000" b="0">
                  <a:solidFill>
                    <a:schemeClr val="tx1"/>
                  </a:solidFill>
                </a:rPr>
                <a:t>k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mot</a:t>
              </a:r>
            </a:p>
          </p:txBody>
        </p:sp>
      </p:grpSp>
      <p:sp>
        <p:nvSpPr>
          <p:cNvPr id="16393" name="Text Box 69">
            <a:extLst>
              <a:ext uri="{FF2B5EF4-FFF2-40B4-BE49-F238E27FC236}">
                <a16:creationId xmlns:a16="http://schemas.microsoft.com/office/drawing/2014/main" id="{CB33169F-877F-AB40-A0EB-A46E956D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538" y="806441"/>
            <a:ext cx="683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b="0" dirty="0"/>
              <a:t>A regime, l’ingresso di un integratore deve essere zero</a:t>
            </a:r>
          </a:p>
        </p:txBody>
      </p:sp>
      <p:sp>
        <p:nvSpPr>
          <p:cNvPr id="16394" name="Text Box 73">
            <a:extLst>
              <a:ext uri="{FF2B5EF4-FFF2-40B4-BE49-F238E27FC236}">
                <a16:creationId xmlns:a16="http://schemas.microsoft.com/office/drawing/2014/main" id="{B8620CF0-1EE8-C249-ABF7-CA55B726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715" y="1901893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L’ingresso al motore </a:t>
            </a:r>
          </a:p>
          <a:p>
            <a:pPr>
              <a:lnSpc>
                <a:spcPct val="9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deve essere zero, altrimenti y varia. </a:t>
            </a:r>
            <a:endParaRPr lang="it-IT" altLang="en-US" sz="2000"/>
          </a:p>
        </p:txBody>
      </p:sp>
    </p:spTree>
    <p:extLst>
      <p:ext uri="{BB962C8B-B14F-4D97-AF65-F5344CB8AC3E}">
        <p14:creationId xmlns:p14="http://schemas.microsoft.com/office/powerpoint/2010/main" val="262693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7602C62-F71E-F34F-A8C5-921CB41AC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Risp. a regime per disturbi costanti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D7455287-B4B7-D447-A97E-CCD5A4A2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698391"/>
            <a:ext cx="6019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it-IT" altLang="en-US" b="0">
                <a:solidFill>
                  <a:schemeClr val="tx1"/>
                </a:solidFill>
              </a:rPr>
              <a:t> </a:t>
            </a:r>
            <a:r>
              <a:rPr lang="it-IT" altLang="en-US" sz="2200" b="0">
                <a:solidFill>
                  <a:schemeClr val="tx1"/>
                </a:solidFill>
              </a:rPr>
              <a:t>Stesse tecniche viste per gli ingressi.</a:t>
            </a:r>
          </a:p>
        </p:txBody>
      </p:sp>
      <p:grpSp>
        <p:nvGrpSpPr>
          <p:cNvPr id="17412" name="Group 41">
            <a:extLst>
              <a:ext uri="{FF2B5EF4-FFF2-40B4-BE49-F238E27FC236}">
                <a16:creationId xmlns:a16="http://schemas.microsoft.com/office/drawing/2014/main" id="{92E7246C-E00D-C545-9454-8A57A998EB04}"/>
              </a:ext>
            </a:extLst>
          </p:cNvPr>
          <p:cNvGrpSpPr>
            <a:grpSpLocks/>
          </p:cNvGrpSpPr>
          <p:nvPr/>
        </p:nvGrpSpPr>
        <p:grpSpPr bwMode="auto">
          <a:xfrm>
            <a:off x="408710" y="3441591"/>
            <a:ext cx="3330575" cy="1852613"/>
            <a:chOff x="288" y="2112"/>
            <a:chExt cx="2098" cy="1167"/>
          </a:xfrm>
        </p:grpSpPr>
        <p:sp>
          <p:nvSpPr>
            <p:cNvPr id="17426" name="Rectangle 6">
              <a:extLst>
                <a:ext uri="{FF2B5EF4-FFF2-40B4-BE49-F238E27FC236}">
                  <a16:creationId xmlns:a16="http://schemas.microsoft.com/office/drawing/2014/main" id="{20FE81DA-CFCC-4A4C-94C0-04A043B9F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463"/>
              <a:ext cx="67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it-IT" altLang="en-US" b="0">
                  <a:solidFill>
                    <a:schemeClr val="tx1"/>
                  </a:solidFill>
                </a:rPr>
                <a:t>G(s)</a:t>
              </a:r>
            </a:p>
          </p:txBody>
        </p:sp>
        <p:sp>
          <p:nvSpPr>
            <p:cNvPr id="17427" name="Rectangle 7">
              <a:extLst>
                <a:ext uri="{FF2B5EF4-FFF2-40B4-BE49-F238E27FC236}">
                  <a16:creationId xmlns:a16="http://schemas.microsoft.com/office/drawing/2014/main" id="{826E8B7F-E6EA-3047-91F1-8F0987801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983"/>
              <a:ext cx="67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it-IT" altLang="en-US" b="0">
                  <a:solidFill>
                    <a:schemeClr val="tx1"/>
                  </a:solidFill>
                </a:rPr>
                <a:t>H(s)</a:t>
              </a:r>
            </a:p>
          </p:txBody>
        </p:sp>
        <p:sp>
          <p:nvSpPr>
            <p:cNvPr id="17428" name="Line 8">
              <a:extLst>
                <a:ext uri="{FF2B5EF4-FFF2-40B4-BE49-F238E27FC236}">
                  <a16:creationId xmlns:a16="http://schemas.microsoft.com/office/drawing/2014/main" id="{26F58E2E-A421-C74A-953D-07F21D6DD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" y="3113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9" name="Line 9">
              <a:extLst>
                <a:ext uri="{FF2B5EF4-FFF2-40B4-BE49-F238E27FC236}">
                  <a16:creationId xmlns:a16="http://schemas.microsoft.com/office/drawing/2014/main" id="{78152842-5927-9649-8BB5-32C9C57ED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4"/>
              <a:ext cx="0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7430" name="Group 10">
              <a:extLst>
                <a:ext uri="{FF2B5EF4-FFF2-40B4-BE49-F238E27FC236}">
                  <a16:creationId xmlns:a16="http://schemas.microsoft.com/office/drawing/2014/main" id="{B069F6AD-A814-144F-8683-26649660F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" y="2672"/>
              <a:ext cx="240" cy="467"/>
              <a:chOff x="698" y="2965"/>
              <a:chExt cx="240" cy="431"/>
            </a:xfrm>
          </p:grpSpPr>
          <p:sp>
            <p:nvSpPr>
              <p:cNvPr id="17445" name="Line 11">
                <a:extLst>
                  <a:ext uri="{FF2B5EF4-FFF2-40B4-BE49-F238E27FC236}">
                    <a16:creationId xmlns:a16="http://schemas.microsoft.com/office/drawing/2014/main" id="{7888EC2A-454C-8640-99B2-E63E3DB10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" y="3396"/>
                <a:ext cx="2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46" name="Line 12">
                <a:extLst>
                  <a:ext uri="{FF2B5EF4-FFF2-40B4-BE49-F238E27FC236}">
                    <a16:creationId xmlns:a16="http://schemas.microsoft.com/office/drawing/2014/main" id="{6AC33A4C-C7AA-7A46-B5B8-818EE1681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8" y="2965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431" name="Oval 13">
              <a:extLst>
                <a:ext uri="{FF2B5EF4-FFF2-40B4-BE49-F238E27FC236}">
                  <a16:creationId xmlns:a16="http://schemas.microsoft.com/office/drawing/2014/main" id="{682B9CB3-335D-CA49-925E-C1B02669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567"/>
              <a:ext cx="96" cy="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7432" name="Line 14">
              <a:extLst>
                <a:ext uri="{FF2B5EF4-FFF2-40B4-BE49-F238E27FC236}">
                  <a16:creationId xmlns:a16="http://schemas.microsoft.com/office/drawing/2014/main" id="{D7DE6EF5-418B-AE49-9802-20C98A931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2619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3" name="Line 15">
              <a:extLst>
                <a:ext uri="{FF2B5EF4-FFF2-40B4-BE49-F238E27FC236}">
                  <a16:creationId xmlns:a16="http://schemas.microsoft.com/office/drawing/2014/main" id="{397D50ED-9CF5-974B-A0E0-69E69F113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" y="2619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4" name="Rectangle 16">
              <a:extLst>
                <a:ext uri="{FF2B5EF4-FFF2-40B4-BE49-F238E27FC236}">
                  <a16:creationId xmlns:a16="http://schemas.microsoft.com/office/drawing/2014/main" id="{046FF909-A8A2-7641-A063-8395A1C7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3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7435" name="Rectangle 17">
              <a:extLst>
                <a:ext uri="{FF2B5EF4-FFF2-40B4-BE49-F238E27FC236}">
                  <a16:creationId xmlns:a16="http://schemas.microsoft.com/office/drawing/2014/main" id="{398B24E3-BCDD-0447-BC07-744B2B7C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235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7436" name="Rectangle 18">
              <a:extLst>
                <a:ext uri="{FF2B5EF4-FFF2-40B4-BE49-F238E27FC236}">
                  <a16:creationId xmlns:a16="http://schemas.microsoft.com/office/drawing/2014/main" id="{E472D80C-93C4-CF4D-B321-9B6F0E18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69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7437" name="Rectangle 19">
              <a:extLst>
                <a:ext uri="{FF2B5EF4-FFF2-40B4-BE49-F238E27FC236}">
                  <a16:creationId xmlns:a16="http://schemas.microsoft.com/office/drawing/2014/main" id="{0D9BD50A-579D-F74D-8828-30DBA88C0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39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7438" name="Line 20">
              <a:extLst>
                <a:ext uri="{FF2B5EF4-FFF2-40B4-BE49-F238E27FC236}">
                  <a16:creationId xmlns:a16="http://schemas.microsoft.com/office/drawing/2014/main" id="{34C0361F-E896-2F44-B81F-371E86C93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2593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9" name="Oval 21">
              <a:extLst>
                <a:ext uri="{FF2B5EF4-FFF2-40B4-BE49-F238E27FC236}">
                  <a16:creationId xmlns:a16="http://schemas.microsoft.com/office/drawing/2014/main" id="{D3DAF845-B978-014C-9E55-836833C7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1"/>
              <a:ext cx="96" cy="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7440" name="Line 22">
              <a:extLst>
                <a:ext uri="{FF2B5EF4-FFF2-40B4-BE49-F238E27FC236}">
                  <a16:creationId xmlns:a16="http://schemas.microsoft.com/office/drawing/2014/main" id="{F18FCD8C-E8FB-294A-A3B3-3A7188B70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5" y="2593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1" name="Rectangle 23">
              <a:extLst>
                <a:ext uri="{FF2B5EF4-FFF2-40B4-BE49-F238E27FC236}">
                  <a16:creationId xmlns:a16="http://schemas.microsoft.com/office/drawing/2014/main" id="{D7AFF495-4984-0E45-B4CD-C260B4A27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5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7442" name="Rectangle 24">
              <a:extLst>
                <a:ext uri="{FF2B5EF4-FFF2-40B4-BE49-F238E27FC236}">
                  <a16:creationId xmlns:a16="http://schemas.microsoft.com/office/drawing/2014/main" id="{3A77BF35-F5D1-0A4D-9D1A-AF7A8726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04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7443" name="Rectangle 25">
              <a:extLst>
                <a:ext uri="{FF2B5EF4-FFF2-40B4-BE49-F238E27FC236}">
                  <a16:creationId xmlns:a16="http://schemas.microsoft.com/office/drawing/2014/main" id="{92424C0A-C597-B642-AD36-B664A205D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2112"/>
              <a:ext cx="2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444" name="Line 26">
              <a:extLst>
                <a:ext uri="{FF2B5EF4-FFF2-40B4-BE49-F238E27FC236}">
                  <a16:creationId xmlns:a16="http://schemas.microsoft.com/office/drawing/2014/main" id="{776453F1-5A02-944D-BF38-784FFB01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34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413" name="Rectangle 27">
            <a:extLst>
              <a:ext uri="{FF2B5EF4-FFF2-40B4-BE49-F238E27FC236}">
                <a16:creationId xmlns:a16="http://schemas.microsoft.com/office/drawing/2014/main" id="{EC9DAC58-FB10-084C-AA31-2BC5D62F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1165116"/>
            <a:ext cx="9220200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it-IT" altLang="en-US" b="0">
                <a:solidFill>
                  <a:schemeClr val="tx1"/>
                </a:solidFill>
              </a:rPr>
              <a:t> </a:t>
            </a:r>
            <a:r>
              <a:rPr lang="it-IT" altLang="en-US" sz="2200" b="0">
                <a:solidFill>
                  <a:schemeClr val="tx1"/>
                </a:solidFill>
              </a:rPr>
              <a:t>Sistema di controllo </a:t>
            </a:r>
            <a:r>
              <a:rPr lang="it-IT" altLang="en-US" sz="2200" b="0">
                <a:solidFill>
                  <a:schemeClr val="accent2"/>
                </a:solidFill>
              </a:rPr>
              <a:t>Astatico</a:t>
            </a:r>
            <a:r>
              <a:rPr lang="it-IT" altLang="en-US" sz="2200" b="0">
                <a:solidFill>
                  <a:schemeClr val="tx1"/>
                </a:solidFill>
              </a:rPr>
              <a:t> se </a:t>
            </a:r>
            <a:r>
              <a:rPr lang="it-IT" altLang="en-US" sz="2200" b="0">
                <a:solidFill>
                  <a:schemeClr val="accent2"/>
                </a:solidFill>
              </a:rPr>
              <a:t>risposta a regime nulla </a:t>
            </a:r>
            <a:r>
              <a:rPr lang="it-IT" altLang="en-US" sz="2200" b="0">
                <a:solidFill>
                  <a:schemeClr val="tx1"/>
                </a:solidFill>
              </a:rPr>
              <a:t>a disturbo costante:</a:t>
            </a:r>
          </a:p>
        </p:txBody>
      </p:sp>
      <p:sp>
        <p:nvSpPr>
          <p:cNvPr id="17414" name="Rectangle 31">
            <a:extLst>
              <a:ext uri="{FF2B5EF4-FFF2-40B4-BE49-F238E27FC236}">
                <a16:creationId xmlns:a16="http://schemas.microsoft.com/office/drawing/2014/main" id="{3F37003F-C6FF-7347-9A61-F89333C3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909" y="4157554"/>
            <a:ext cx="5410200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tx1"/>
                </a:solidFill>
              </a:rPr>
              <a:t>Astatismo: G(s) ha un polo in s=0</a:t>
            </a:r>
            <a:r>
              <a:rPr lang="it-IT" altLang="en-US" sz="2000" b="0">
                <a:solidFill>
                  <a:schemeClr val="tx1"/>
                </a:solidFill>
              </a:rPr>
              <a:t> </a:t>
            </a:r>
          </a:p>
          <a:p>
            <a:r>
              <a:rPr lang="it-IT" altLang="en-US" sz="2000" b="0" i="1">
                <a:solidFill>
                  <a:schemeClr val="tx1"/>
                </a:solidFill>
              </a:rPr>
              <a:t>                  H(s) con un polo in s=0: non va bene </a:t>
            </a:r>
            <a:br>
              <a:rPr lang="it-IT" altLang="en-US" sz="2000" b="0" i="1">
                <a:solidFill>
                  <a:schemeClr val="tx1"/>
                </a:solidFill>
              </a:rPr>
            </a:br>
            <a:r>
              <a:rPr lang="it-IT" altLang="en-US" sz="2000" b="0" i="1">
                <a:solidFill>
                  <a:schemeClr val="tx1"/>
                </a:solidFill>
              </a:rPr>
              <a:t>	    se si assume un sistema di controllo 	    proporzionale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17415" name="Rectangle 32">
            <a:extLst>
              <a:ext uri="{FF2B5EF4-FFF2-40B4-BE49-F238E27FC236}">
                <a16:creationId xmlns:a16="http://schemas.microsoft.com/office/drawing/2014/main" id="{839AC8DA-71BB-C24F-BC31-DE5EC98F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" y="5524391"/>
            <a:ext cx="1362552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tx1"/>
                </a:solidFill>
              </a:rPr>
              <a:t>Altrimenti</a:t>
            </a:r>
          </a:p>
        </p:txBody>
      </p:sp>
      <p:sp>
        <p:nvSpPr>
          <p:cNvPr id="17416" name="Rectangle 33">
            <a:extLst>
              <a:ext uri="{FF2B5EF4-FFF2-40B4-BE49-F238E27FC236}">
                <a16:creationId xmlns:a16="http://schemas.microsoft.com/office/drawing/2014/main" id="{89A5E088-9CAE-B648-8180-24E22CD5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" y="6032391"/>
            <a:ext cx="739140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tx1"/>
                </a:solidFill>
              </a:rPr>
              <a:t>può essere ridotto aumentando il guadagno in catena diretta K</a:t>
            </a:r>
            <a:r>
              <a:rPr lang="it-IT" altLang="en-US" sz="2200" b="0" baseline="-25000">
                <a:solidFill>
                  <a:schemeClr val="tx1"/>
                </a:solidFill>
              </a:rPr>
              <a:t>G</a:t>
            </a:r>
            <a:endParaRPr lang="it-IT" altLang="en-US" sz="2200" b="0">
              <a:solidFill>
                <a:schemeClr val="tx1"/>
              </a:solidFill>
            </a:endParaRPr>
          </a:p>
        </p:txBody>
      </p:sp>
      <p:sp>
        <p:nvSpPr>
          <p:cNvPr id="17417" name="Rectangle 34">
            <a:extLst>
              <a:ext uri="{FF2B5EF4-FFF2-40B4-BE49-F238E27FC236}">
                <a16:creationId xmlns:a16="http://schemas.microsoft.com/office/drawing/2014/main" id="{F7E0A927-40FF-4441-A6E7-A08C6270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673" y="5522804"/>
            <a:ext cx="1497205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tx1"/>
                </a:solidFill>
              </a:rPr>
              <a:t>(Z unitario)</a:t>
            </a:r>
          </a:p>
        </p:txBody>
      </p:sp>
      <p:grpSp>
        <p:nvGrpSpPr>
          <p:cNvPr id="17418" name="Group 43">
            <a:extLst>
              <a:ext uri="{FF2B5EF4-FFF2-40B4-BE49-F238E27FC236}">
                <a16:creationId xmlns:a16="http://schemas.microsoft.com/office/drawing/2014/main" id="{DA5CAB01-3DE2-BE4B-8B62-E3244B20FFF1}"/>
              </a:ext>
            </a:extLst>
          </p:cNvPr>
          <p:cNvGrpSpPr>
            <a:grpSpLocks/>
          </p:cNvGrpSpPr>
          <p:nvPr/>
        </p:nvGrpSpPr>
        <p:grpSpPr bwMode="auto">
          <a:xfrm>
            <a:off x="484909" y="2222391"/>
            <a:ext cx="6019800" cy="1033463"/>
            <a:chOff x="1440" y="912"/>
            <a:chExt cx="3792" cy="651"/>
          </a:xfrm>
        </p:grpSpPr>
        <p:sp>
          <p:nvSpPr>
            <p:cNvPr id="17424" name="Rectangle 29">
              <a:extLst>
                <a:ext uri="{FF2B5EF4-FFF2-40B4-BE49-F238E27FC236}">
                  <a16:creationId xmlns:a16="http://schemas.microsoft.com/office/drawing/2014/main" id="{1D0A4B85-2B6B-D146-8401-73214F68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12"/>
              <a:ext cx="3792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it-IT" altLang="en-US" sz="2200" b="0">
                  <a:solidFill>
                    <a:schemeClr val="tx1"/>
                  </a:solidFill>
                </a:rPr>
                <a:t>Altrimenti l’errore indotto in uscita da un disturbo costante di ampiezza unitaria è :</a:t>
              </a:r>
            </a:p>
          </p:txBody>
        </p:sp>
        <p:graphicFrame>
          <p:nvGraphicFramePr>
            <p:cNvPr id="17425" name="Object 36">
              <a:extLst>
                <a:ext uri="{FF2B5EF4-FFF2-40B4-BE49-F238E27FC236}">
                  <a16:creationId xmlns:a16="http://schemas.microsoft.com/office/drawing/2014/main" id="{52A31D3F-1610-574F-AF78-E94AB991E4A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1227"/>
            <a:ext cx="10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7" name="Equazione" r:id="rId3" imgW="9194800" imgH="2451100" progId="Equation.3">
                    <p:embed/>
                  </p:oleObj>
                </mc:Choice>
                <mc:Fallback>
                  <p:oleObj name="Equazione" r:id="rId3" imgW="9194800" imgH="2451100" progId="Equation.3">
                    <p:embed/>
                    <p:pic>
                      <p:nvPicPr>
                        <p:cNvPr id="17425" name="Object 36">
                          <a:extLst>
                            <a:ext uri="{FF2B5EF4-FFF2-40B4-BE49-F238E27FC236}">
                              <a16:creationId xmlns:a16="http://schemas.microsoft.com/office/drawing/2014/main" id="{52A31D3F-1610-574F-AF78-E94AB991E4A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27"/>
                          <a:ext cx="10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9" name="Object 37">
            <a:extLst>
              <a:ext uri="{FF2B5EF4-FFF2-40B4-BE49-F238E27FC236}">
                <a16:creationId xmlns:a16="http://schemas.microsoft.com/office/drawing/2014/main" id="{C489D9D9-CE97-A24C-AB28-9990D599A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89699"/>
              </p:ext>
            </p:extLst>
          </p:nvPr>
        </p:nvGraphicFramePr>
        <p:xfrm>
          <a:off x="7038109" y="3060591"/>
          <a:ext cx="2590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MathType Equation" r:id="rId5" imgW="54711600" imgH="15214600" progId="Equation">
                  <p:embed/>
                </p:oleObj>
              </mc:Choice>
              <mc:Fallback>
                <p:oleObj name="MathType Equation" r:id="rId5" imgW="54711600" imgH="15214600" progId="Equation">
                  <p:embed/>
                  <p:pic>
                    <p:nvPicPr>
                      <p:cNvPr id="17419" name="Object 37">
                        <a:extLst>
                          <a:ext uri="{FF2B5EF4-FFF2-40B4-BE49-F238E27FC236}">
                            <a16:creationId xmlns:a16="http://schemas.microsoft.com/office/drawing/2014/main" id="{C489D9D9-CE97-A24C-AB28-9990D599A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109" y="3060591"/>
                        <a:ext cx="2590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38">
            <a:extLst>
              <a:ext uri="{FF2B5EF4-FFF2-40B4-BE49-F238E27FC236}">
                <a16:creationId xmlns:a16="http://schemas.microsoft.com/office/drawing/2014/main" id="{9F7A2225-3515-1440-9391-1CD745B43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38480"/>
              </p:ext>
            </p:extLst>
          </p:nvPr>
        </p:nvGraphicFramePr>
        <p:xfrm>
          <a:off x="2153373" y="5427553"/>
          <a:ext cx="19129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MathType Equation" r:id="rId7" imgW="40665400" imgH="15798800" progId="Equation">
                  <p:embed/>
                </p:oleObj>
              </mc:Choice>
              <mc:Fallback>
                <p:oleObj name="MathType Equation" r:id="rId7" imgW="40665400" imgH="15798800" progId="Equation">
                  <p:embed/>
                  <p:pic>
                    <p:nvPicPr>
                      <p:cNvPr id="17420" name="Object 38">
                        <a:extLst>
                          <a:ext uri="{FF2B5EF4-FFF2-40B4-BE49-F238E27FC236}">
                            <a16:creationId xmlns:a16="http://schemas.microsoft.com/office/drawing/2014/main" id="{9F7A2225-3515-1440-9391-1CD745B43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373" y="5427553"/>
                        <a:ext cx="19129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39">
            <a:extLst>
              <a:ext uri="{FF2B5EF4-FFF2-40B4-BE49-F238E27FC236}">
                <a16:creationId xmlns:a16="http://schemas.microsoft.com/office/drawing/2014/main" id="{1B887140-1072-D145-8DEB-0C2AB3012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10" y="3166954"/>
            <a:ext cx="64420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it-IT" altLang="en-US" sz="2100" b="0">
                <a:solidFill>
                  <a:schemeClr val="tx1"/>
                </a:solidFill>
              </a:rPr>
              <a:t> </a:t>
            </a:r>
            <a:r>
              <a:rPr lang="it-IT" altLang="en-US" sz="2200" b="0">
                <a:solidFill>
                  <a:schemeClr val="tx1"/>
                </a:solidFill>
              </a:rPr>
              <a:t>Risp. a regime per disturbi costanti. </a:t>
            </a:r>
            <a:r>
              <a:rPr lang="it-IT" altLang="en-US" sz="2200" b="0" u="sng">
                <a:solidFill>
                  <a:schemeClr val="accent2"/>
                </a:solidFill>
              </a:rPr>
              <a:t>Disturbo in Uscita</a:t>
            </a:r>
          </a:p>
        </p:txBody>
      </p:sp>
      <p:sp>
        <p:nvSpPr>
          <p:cNvPr id="17422" name="AutoShape 40">
            <a:extLst>
              <a:ext uri="{FF2B5EF4-FFF2-40B4-BE49-F238E27FC236}">
                <a16:creationId xmlns:a16="http://schemas.microsoft.com/office/drawing/2014/main" id="{4F2377EF-B92D-014C-871F-D69F9545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509" y="4706445"/>
            <a:ext cx="205802" cy="480191"/>
          </a:xfrm>
          <a:prstGeom prst="bracketPair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7423" name="Text Box 42">
            <a:extLst>
              <a:ext uri="{FF2B5EF4-FFF2-40B4-BE49-F238E27FC236}">
                <a16:creationId xmlns:a16="http://schemas.microsoft.com/office/drawing/2014/main" id="{4290F820-F6BF-C34F-8330-21EA0A48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710" y="1688991"/>
            <a:ext cx="59077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>
                <a:solidFill>
                  <a:schemeClr val="tx1"/>
                </a:solidFill>
              </a:rPr>
              <a:t>CNES Astatismo:   W</a:t>
            </a:r>
            <a:r>
              <a:rPr lang="it-IT" altLang="en-US" baseline="-25000">
                <a:solidFill>
                  <a:schemeClr val="tx1"/>
                </a:solidFill>
              </a:rPr>
              <a:t>z</a:t>
            </a:r>
            <a:r>
              <a:rPr lang="it-IT" altLang="en-US">
                <a:solidFill>
                  <a:schemeClr val="tx1"/>
                </a:solidFill>
              </a:rPr>
              <a:t>(s) ha uno </a:t>
            </a:r>
            <a:r>
              <a:rPr lang="it-IT" altLang="en-US"/>
              <a:t>zero in s=0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58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E63491-D0A0-4B4C-BA63-B7935CE5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Risp. a regime per disturbi costanti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3226241-45FF-7549-AC94-4F489420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595746"/>
            <a:ext cx="4038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u="sng">
                <a:solidFill>
                  <a:schemeClr val="accent2"/>
                </a:solidFill>
              </a:rPr>
              <a:t>Disturbo in Catena Diretta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1BDF366-D8ED-DA48-AC7E-1B127EB8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15" y="2688071"/>
            <a:ext cx="15949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Astatismo :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5B5ECA0-D339-204C-B037-FAFB7869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115" y="2764271"/>
            <a:ext cx="7696200" cy="12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it-IT" altLang="en-US" b="0">
                <a:solidFill>
                  <a:schemeClr val="accent2"/>
                </a:solidFill>
              </a:rPr>
              <a:t>G</a:t>
            </a:r>
            <a:r>
              <a:rPr lang="it-IT" altLang="en-US" b="0" baseline="-25000">
                <a:solidFill>
                  <a:schemeClr val="accent2"/>
                </a:solidFill>
              </a:rPr>
              <a:t>1</a:t>
            </a:r>
            <a:r>
              <a:rPr lang="it-IT" altLang="en-US" b="0">
                <a:solidFill>
                  <a:schemeClr val="accent2"/>
                </a:solidFill>
              </a:rPr>
              <a:t>(s) ha un polo in s=0 </a:t>
            </a:r>
            <a:br>
              <a:rPr lang="it-IT" altLang="en-US" b="0">
                <a:solidFill>
                  <a:schemeClr val="accent2"/>
                </a:solidFill>
              </a:rPr>
            </a:br>
            <a:endParaRPr lang="it-IT" altLang="en-US" b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it-IT" altLang="en-US" b="0" i="1">
                <a:solidFill>
                  <a:schemeClr val="tx1"/>
                </a:solidFill>
              </a:rPr>
              <a:t>(G</a:t>
            </a:r>
            <a:r>
              <a:rPr lang="it-IT" altLang="en-US" b="0" i="1" baseline="-25000">
                <a:solidFill>
                  <a:schemeClr val="tx1"/>
                </a:solidFill>
              </a:rPr>
              <a:t>2</a:t>
            </a:r>
            <a:r>
              <a:rPr lang="it-IT" altLang="en-US" b="0" i="1">
                <a:solidFill>
                  <a:schemeClr val="tx1"/>
                </a:solidFill>
              </a:rPr>
              <a:t>(s) con uno zero in s=0 non è compatibile con il carattere proporzionale del controllore)</a:t>
            </a: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0AF9BABA-3FEC-B94B-B263-A1B326E9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15" y="1533958"/>
            <a:ext cx="1066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b="0">
                <a:solidFill>
                  <a:schemeClr val="tx1"/>
                </a:solidFill>
              </a:rPr>
              <a:t>G</a:t>
            </a:r>
            <a:r>
              <a:rPr lang="it-IT" altLang="en-US" b="0" baseline="-25000">
                <a:solidFill>
                  <a:schemeClr val="tx1"/>
                </a:solidFill>
              </a:rPr>
              <a:t>1</a:t>
            </a:r>
            <a:r>
              <a:rPr lang="it-IT" altLang="en-US" b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69CC3D43-11D7-BE4E-861C-96B09412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240" y="2119745"/>
            <a:ext cx="1066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b="0">
                <a:solidFill>
                  <a:schemeClr val="tx1"/>
                </a:solidFill>
              </a:rPr>
              <a:t>H(s)</a:t>
            </a:r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14CD7706-BEF8-6F42-817B-77B964594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1628" y="2367395"/>
            <a:ext cx="1141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08A413B1-EFB1-2840-B6EA-05153806C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3040" y="1803833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F3E5C1D4-7D04-F14A-9E83-32AFFFB40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603" y="2367395"/>
            <a:ext cx="1370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143A3D0F-8B38-6C4B-BA90-68B4C6ABC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4015" y="1886383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Oval 13">
            <a:extLst>
              <a:ext uri="{FF2B5EF4-FFF2-40B4-BE49-F238E27FC236}">
                <a16:creationId xmlns:a16="http://schemas.microsoft.com/office/drawing/2014/main" id="{477A61B1-C42F-D646-B2F8-D111DBD3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15" y="1699058"/>
            <a:ext cx="152400" cy="16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51F2EDC5-8AAC-2C47-9E7C-7C7BA1610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4503" y="1781608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A88388F5-D3F2-8347-A252-FCF2D4695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603" y="1781608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32EEA60C-E472-4141-BA2A-21ADC3E9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41" y="149268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444CF1B8-153E-4C45-BF05-FB20684E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16" y="1354571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60FB2646-E50E-0542-9DE7-ED5CF75D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1" y="1702234"/>
            <a:ext cx="2885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450" name="Rectangle 19">
            <a:extLst>
              <a:ext uri="{FF2B5EF4-FFF2-40B4-BE49-F238E27FC236}">
                <a16:creationId xmlns:a16="http://schemas.microsoft.com/office/drawing/2014/main" id="{9E6353C0-E5EA-9945-8A63-F907600C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66" y="147204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451" name="Line 20">
            <a:extLst>
              <a:ext uri="{FF2B5EF4-FFF2-40B4-BE49-F238E27FC236}">
                <a16:creationId xmlns:a16="http://schemas.microsoft.com/office/drawing/2014/main" id="{57488161-87DB-384E-9B53-7CF6B579C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1028" y="1740333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2" name="Oval 21">
            <a:extLst>
              <a:ext uri="{FF2B5EF4-FFF2-40B4-BE49-F238E27FC236}">
                <a16:creationId xmlns:a16="http://schemas.microsoft.com/office/drawing/2014/main" id="{142A943B-721C-B448-BAB8-9908C336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440" y="1657783"/>
            <a:ext cx="152400" cy="16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8453" name="Line 22">
            <a:extLst>
              <a:ext uri="{FF2B5EF4-FFF2-40B4-BE49-F238E27FC236}">
                <a16:creationId xmlns:a16="http://schemas.microsoft.com/office/drawing/2014/main" id="{10BFF23D-FC72-F449-BE5E-D60EDA3DB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2228" y="1781608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4" name="Rectangle 23">
            <a:extLst>
              <a:ext uri="{FF2B5EF4-FFF2-40B4-BE49-F238E27FC236}">
                <a16:creationId xmlns:a16="http://schemas.microsoft.com/office/drawing/2014/main" id="{F99309F2-EC3A-0746-8547-F6E6A948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616" y="1310121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455" name="Rectangle 24">
            <a:extLst>
              <a:ext uri="{FF2B5EF4-FFF2-40B4-BE49-F238E27FC236}">
                <a16:creationId xmlns:a16="http://schemas.microsoft.com/office/drawing/2014/main" id="{922B2D2D-E81C-2C4A-8A51-BCF3F5E1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841" y="1657784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 b="0">
              <a:solidFill>
                <a:schemeClr val="tx1"/>
              </a:solidFill>
            </a:endParaRPr>
          </a:p>
        </p:txBody>
      </p:sp>
      <p:sp>
        <p:nvSpPr>
          <p:cNvPr id="18456" name="Rectangle 25">
            <a:extLst>
              <a:ext uri="{FF2B5EF4-FFF2-40B4-BE49-F238E27FC236}">
                <a16:creationId xmlns:a16="http://schemas.microsoft.com/office/drawing/2014/main" id="{72145970-71F0-CB4F-AA6E-8844A36E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15" y="976746"/>
            <a:ext cx="32220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457" name="Line 26">
            <a:extLst>
              <a:ext uri="{FF2B5EF4-FFF2-40B4-BE49-F238E27FC236}">
                <a16:creationId xmlns:a16="http://schemas.microsoft.com/office/drawing/2014/main" id="{119047D0-AE24-994D-AC69-6BE8A9E9F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640" y="1329171"/>
            <a:ext cx="0" cy="328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DA14B4CF-39C0-EA4D-9488-559F133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840" y="1554595"/>
            <a:ext cx="1066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b="0">
                <a:solidFill>
                  <a:schemeClr val="tx1"/>
                </a:solidFill>
              </a:rPr>
              <a:t>G</a:t>
            </a:r>
            <a:r>
              <a:rPr lang="it-IT" altLang="en-US" b="0" baseline="-25000">
                <a:solidFill>
                  <a:schemeClr val="tx1"/>
                </a:solidFill>
              </a:rPr>
              <a:t>2</a:t>
            </a:r>
            <a:r>
              <a:rPr lang="it-IT" altLang="en-US" b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18459" name="Line 28">
            <a:extLst>
              <a:ext uri="{FF2B5EF4-FFF2-40B4-BE49-F238E27FC236}">
                <a16:creationId xmlns:a16="http://schemas.microsoft.com/office/drawing/2014/main" id="{9E20B78E-5AFD-C141-8750-984C5B22B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4428" y="171969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B182407D-778E-094E-B6CB-ECD50286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15" y="4329546"/>
            <a:ext cx="7620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altrimenti</a:t>
            </a:r>
            <a:r>
              <a:rPr lang="it-IT" altLang="en-US" b="0">
                <a:solidFill>
                  <a:schemeClr val="tx1"/>
                </a:solidFill>
              </a:rPr>
              <a:t> in uscita si ha, per un disturbo unitario</a:t>
            </a:r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DC126B25-95CD-B74F-9341-DAC8C98A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15" y="5837670"/>
            <a:ext cx="3276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(se G</a:t>
            </a:r>
            <a:r>
              <a:rPr lang="it-IT" altLang="en-US" sz="2000" b="0" baseline="-25000">
                <a:solidFill>
                  <a:schemeClr val="tx1"/>
                </a:solidFill>
              </a:rPr>
              <a:t>2</a:t>
            </a:r>
            <a:r>
              <a:rPr lang="it-IT" altLang="en-US" sz="2000" b="0">
                <a:solidFill>
                  <a:schemeClr val="tx1"/>
                </a:solidFill>
              </a:rPr>
              <a:t> non ha poli in s = 0)</a:t>
            </a:r>
          </a:p>
        </p:txBody>
      </p:sp>
      <p:sp>
        <p:nvSpPr>
          <p:cNvPr id="18462" name="Rectangle 31">
            <a:extLst>
              <a:ext uri="{FF2B5EF4-FFF2-40B4-BE49-F238E27FC236}">
                <a16:creationId xmlns:a16="http://schemas.microsoft.com/office/drawing/2014/main" id="{D2F1E6A8-CF5D-D841-A29A-6ECA0BD6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515" y="5837670"/>
            <a:ext cx="3048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(se G</a:t>
            </a:r>
            <a:r>
              <a:rPr lang="it-IT" altLang="en-US" sz="2000" b="0" baseline="-25000">
                <a:solidFill>
                  <a:schemeClr val="tx1"/>
                </a:solidFill>
              </a:rPr>
              <a:t>2</a:t>
            </a:r>
            <a:r>
              <a:rPr lang="it-IT" altLang="en-US" sz="2000" b="0">
                <a:solidFill>
                  <a:schemeClr val="tx1"/>
                </a:solidFill>
              </a:rPr>
              <a:t> ha poli in s = 0)</a:t>
            </a:r>
          </a:p>
        </p:txBody>
      </p:sp>
      <p:sp>
        <p:nvSpPr>
          <p:cNvPr id="18463" name="Rectangle 32">
            <a:extLst>
              <a:ext uri="{FF2B5EF4-FFF2-40B4-BE49-F238E27FC236}">
                <a16:creationId xmlns:a16="http://schemas.microsoft.com/office/drawing/2014/main" id="{72720216-3C27-DF45-B99D-73C847BB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15" y="4939146"/>
            <a:ext cx="25908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 u="sng"/>
              <a:t>REM:</a:t>
            </a:r>
            <a:endParaRPr lang="it-IT" altLang="en-US" b="0">
              <a:solidFill>
                <a:schemeClr val="tx1"/>
              </a:solidFill>
            </a:endParaRPr>
          </a:p>
          <a:p>
            <a:r>
              <a:rPr lang="it-IT" altLang="en-US" b="0">
                <a:solidFill>
                  <a:schemeClr val="tx1"/>
                </a:solidFill>
              </a:rPr>
              <a:t>Riducibili incrementando k</a:t>
            </a:r>
            <a:r>
              <a:rPr lang="it-IT" altLang="en-US" b="0" baseline="-25000">
                <a:solidFill>
                  <a:schemeClr val="tx1"/>
                </a:solidFill>
              </a:rPr>
              <a:t>G1</a:t>
            </a:r>
          </a:p>
        </p:txBody>
      </p:sp>
      <p:graphicFrame>
        <p:nvGraphicFramePr>
          <p:cNvPr id="18464" name="Object 33">
            <a:extLst>
              <a:ext uri="{FF2B5EF4-FFF2-40B4-BE49-F238E27FC236}">
                <a16:creationId xmlns:a16="http://schemas.microsoft.com/office/drawing/2014/main" id="{0419ED19-E7B1-234C-8FCF-3DF148A7B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85110"/>
              </p:ext>
            </p:extLst>
          </p:nvPr>
        </p:nvGraphicFramePr>
        <p:xfrm>
          <a:off x="5971115" y="1433945"/>
          <a:ext cx="3384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MathType Equation" r:id="rId3" imgW="71970900" imgH="15798800" progId="Equation">
                  <p:embed/>
                </p:oleObj>
              </mc:Choice>
              <mc:Fallback>
                <p:oleObj name="MathType Equation" r:id="rId3" imgW="71970900" imgH="15798800" progId="Equation">
                  <p:embed/>
                  <p:pic>
                    <p:nvPicPr>
                      <p:cNvPr id="18464" name="Object 33">
                        <a:extLst>
                          <a:ext uri="{FF2B5EF4-FFF2-40B4-BE49-F238E27FC236}">
                            <a16:creationId xmlns:a16="http://schemas.microsoft.com/office/drawing/2014/main" id="{0419ED19-E7B1-234C-8FCF-3DF148A7B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115" y="1433945"/>
                        <a:ext cx="33845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4">
            <a:extLst>
              <a:ext uri="{FF2B5EF4-FFF2-40B4-BE49-F238E27FC236}">
                <a16:creationId xmlns:a16="http://schemas.microsoft.com/office/drawing/2014/main" id="{87B9F68D-2E42-BA4C-8352-D2548965B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70007"/>
              </p:ext>
            </p:extLst>
          </p:nvPr>
        </p:nvGraphicFramePr>
        <p:xfrm>
          <a:off x="1033991" y="4986771"/>
          <a:ext cx="22701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MathType Equation" r:id="rId5" imgW="48272700" imgH="18427700" progId="Equation">
                  <p:embed/>
                </p:oleObj>
              </mc:Choice>
              <mc:Fallback>
                <p:oleObj name="MathType Equation" r:id="rId5" imgW="48272700" imgH="18427700" progId="Equation">
                  <p:embed/>
                  <p:pic>
                    <p:nvPicPr>
                      <p:cNvPr id="18465" name="Object 34">
                        <a:extLst>
                          <a:ext uri="{FF2B5EF4-FFF2-40B4-BE49-F238E27FC236}">
                            <a16:creationId xmlns:a16="http://schemas.microsoft.com/office/drawing/2014/main" id="{87B9F68D-2E42-BA4C-8352-D2548965B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991" y="4986771"/>
                        <a:ext cx="22701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5">
            <a:extLst>
              <a:ext uri="{FF2B5EF4-FFF2-40B4-BE49-F238E27FC236}">
                <a16:creationId xmlns:a16="http://schemas.microsoft.com/office/drawing/2014/main" id="{07747692-51E9-E54E-8175-20292844A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15208"/>
              </p:ext>
            </p:extLst>
          </p:nvPr>
        </p:nvGraphicFramePr>
        <p:xfrm>
          <a:off x="4772553" y="4978833"/>
          <a:ext cx="14589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MathType Equation" r:id="rId7" imgW="31013400" imgH="16967200" progId="Equation">
                  <p:embed/>
                </p:oleObj>
              </mc:Choice>
              <mc:Fallback>
                <p:oleObj name="MathType Equation" r:id="rId7" imgW="31013400" imgH="16967200" progId="Equation">
                  <p:embed/>
                  <p:pic>
                    <p:nvPicPr>
                      <p:cNvPr id="18466" name="Object 35">
                        <a:extLst>
                          <a:ext uri="{FF2B5EF4-FFF2-40B4-BE49-F238E27FC236}">
                            <a16:creationId xmlns:a16="http://schemas.microsoft.com/office/drawing/2014/main" id="{07747692-51E9-E54E-8175-20292844A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553" y="4978833"/>
                        <a:ext cx="14589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Line 37">
            <a:extLst>
              <a:ext uri="{FF2B5EF4-FFF2-40B4-BE49-F238E27FC236}">
                <a16:creationId xmlns:a16="http://schemas.microsoft.com/office/drawing/2014/main" id="{89828FF0-DCA3-3D41-99BE-ED087B125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915" y="4862945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26F97-70F4-144A-917B-924BA2419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Disturbo sulla misura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C1CC2199-2EB5-6E47-BB9D-AE279E8B1603}"/>
              </a:ext>
            </a:extLst>
          </p:cNvPr>
          <p:cNvGrpSpPr>
            <a:grpSpLocks/>
          </p:cNvGrpSpPr>
          <p:nvPr/>
        </p:nvGrpSpPr>
        <p:grpSpPr bwMode="auto">
          <a:xfrm>
            <a:off x="408710" y="881062"/>
            <a:ext cx="3463925" cy="2019695"/>
            <a:chOff x="240" y="930"/>
            <a:chExt cx="2182" cy="1175"/>
          </a:xfrm>
        </p:grpSpPr>
        <p:sp>
          <p:nvSpPr>
            <p:cNvPr id="19472" name="Rectangle 4">
              <a:extLst>
                <a:ext uri="{FF2B5EF4-FFF2-40B4-BE49-F238E27FC236}">
                  <a16:creationId xmlns:a16="http://schemas.microsoft.com/office/drawing/2014/main" id="{3A4BA606-7B4A-8849-829C-637E7B74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6"/>
              <a:ext cx="20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9473" name="Rectangle 5">
              <a:extLst>
                <a:ext uri="{FF2B5EF4-FFF2-40B4-BE49-F238E27FC236}">
                  <a16:creationId xmlns:a16="http://schemas.microsoft.com/office/drawing/2014/main" id="{1DA7F9D8-6387-0C42-BE58-CD06DC84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930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19474" name="Group 6">
              <a:extLst>
                <a:ext uri="{FF2B5EF4-FFF2-40B4-BE49-F238E27FC236}">
                  <a16:creationId xmlns:a16="http://schemas.microsoft.com/office/drawing/2014/main" id="{14C05312-2083-0D4A-9A19-C928CABB1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008"/>
              <a:ext cx="2182" cy="912"/>
              <a:chOff x="240" y="1008"/>
              <a:chExt cx="2182" cy="912"/>
            </a:xfrm>
          </p:grpSpPr>
          <p:sp>
            <p:nvSpPr>
              <p:cNvPr id="19475" name="Rectangle 7">
                <a:extLst>
                  <a:ext uri="{FF2B5EF4-FFF2-40B4-BE49-F238E27FC236}">
                    <a16:creationId xmlns:a16="http://schemas.microsoft.com/office/drawing/2014/main" id="{288F7358-50C9-1343-AA10-7BC8EE2D2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044"/>
                <a:ext cx="672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it-IT" altLang="en-US" b="0">
                    <a:solidFill>
                      <a:schemeClr val="tx1"/>
                    </a:solidFill>
                  </a:rPr>
                  <a:t>G(s)</a:t>
                </a:r>
              </a:p>
            </p:txBody>
          </p:sp>
          <p:sp>
            <p:nvSpPr>
              <p:cNvPr id="19476" name="Rectangle 8">
                <a:extLst>
                  <a:ext uri="{FF2B5EF4-FFF2-40B4-BE49-F238E27FC236}">
                    <a16:creationId xmlns:a16="http://schemas.microsoft.com/office/drawing/2014/main" id="{C1123008-17BC-D748-A31A-C692B8018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" y="1536"/>
                <a:ext cx="672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it-IT" altLang="en-US" b="0">
                    <a:solidFill>
                      <a:schemeClr val="tx1"/>
                    </a:solidFill>
                  </a:rPr>
                  <a:t>H(s)</a:t>
                </a:r>
              </a:p>
            </p:txBody>
          </p:sp>
          <p:sp>
            <p:nvSpPr>
              <p:cNvPr id="19477" name="Line 9">
                <a:extLst>
                  <a:ext uri="{FF2B5EF4-FFF2-40B4-BE49-F238E27FC236}">
                    <a16:creationId xmlns:a16="http://schemas.microsoft.com/office/drawing/2014/main" id="{230FE6B9-5E56-D44F-9468-485E508F0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680"/>
                <a:ext cx="2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8" name="Line 10">
                <a:extLst>
                  <a:ext uri="{FF2B5EF4-FFF2-40B4-BE49-F238E27FC236}">
                    <a16:creationId xmlns:a16="http://schemas.microsoft.com/office/drawing/2014/main" id="{99065154-FA21-F743-B031-EE31762C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680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9" name="Line 11">
                <a:extLst>
                  <a:ext uri="{FF2B5EF4-FFF2-40B4-BE49-F238E27FC236}">
                    <a16:creationId xmlns:a16="http://schemas.microsoft.com/office/drawing/2014/main" id="{D532FE83-86D8-B447-864E-5C0855DC4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" y="1249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0" name="Oval 12">
                <a:extLst>
                  <a:ext uri="{FF2B5EF4-FFF2-40B4-BE49-F238E27FC236}">
                    <a16:creationId xmlns:a16="http://schemas.microsoft.com/office/drawing/2014/main" id="{DE5327D7-39D2-DC43-8F59-15FC2D78C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11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9481" name="Line 13">
                <a:extLst>
                  <a:ext uri="{FF2B5EF4-FFF2-40B4-BE49-F238E27FC236}">
                    <a16:creationId xmlns:a16="http://schemas.microsoft.com/office/drawing/2014/main" id="{686C95CA-3387-944E-B751-6D0ED1D68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8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2" name="Line 14">
                <a:extLst>
                  <a:ext uri="{FF2B5EF4-FFF2-40B4-BE49-F238E27FC236}">
                    <a16:creationId xmlns:a16="http://schemas.microsoft.com/office/drawing/2014/main" id="{99251B1F-3415-BB4F-8DB9-8ADB22B00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" y="1188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3" name="Rectangle 15">
                <a:extLst>
                  <a:ext uri="{FF2B5EF4-FFF2-40B4-BE49-F238E27FC236}">
                    <a16:creationId xmlns:a16="http://schemas.microsoft.com/office/drawing/2014/main" id="{FB712969-2F59-1E42-BEDC-B4573A7F4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b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19484" name="Rectangle 16">
                <a:extLst>
                  <a:ext uri="{FF2B5EF4-FFF2-40B4-BE49-F238E27FC236}">
                    <a16:creationId xmlns:a16="http://schemas.microsoft.com/office/drawing/2014/main" id="{4F67847C-556D-EE40-8E13-FC7B7DC41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41"/>
                <a:ext cx="18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b="0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19485" name="Rectangle 17">
                <a:extLst>
                  <a:ext uri="{FF2B5EF4-FFF2-40B4-BE49-F238E27FC236}">
                    <a16:creationId xmlns:a16="http://schemas.microsoft.com/office/drawing/2014/main" id="{7910EF16-22E7-024E-BDC3-82A2898C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008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b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486" name="Oval 18">
                <a:extLst>
                  <a:ext uri="{FF2B5EF4-FFF2-40B4-BE49-F238E27FC236}">
                    <a16:creationId xmlns:a16="http://schemas.microsoft.com/office/drawing/2014/main" id="{3A9F680C-1609-544E-8E83-3CB63AC44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9487" name="Line 19">
                <a:extLst>
                  <a:ext uri="{FF2B5EF4-FFF2-40B4-BE49-F238E27FC236}">
                    <a16:creationId xmlns:a16="http://schemas.microsoft.com/office/drawing/2014/main" id="{5B2E64D2-7BD6-274C-8B97-A70280A5A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200"/>
                <a:ext cx="5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8" name="Rectangle 20">
                <a:extLst>
                  <a:ext uri="{FF2B5EF4-FFF2-40B4-BE49-F238E27FC236}">
                    <a16:creationId xmlns:a16="http://schemas.microsoft.com/office/drawing/2014/main" id="{DAD95776-3E6D-134B-82C6-DF0A32518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4" y="1440"/>
                <a:ext cx="22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b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9489" name="Rectangle 21">
                <a:extLst>
                  <a:ext uri="{FF2B5EF4-FFF2-40B4-BE49-F238E27FC236}">
                    <a16:creationId xmlns:a16="http://schemas.microsoft.com/office/drawing/2014/main" id="{4E9A8C31-20E5-E447-96BB-1E041A048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1632"/>
                <a:ext cx="22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b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9490" name="Line 22">
                <a:extLst>
                  <a:ext uri="{FF2B5EF4-FFF2-40B4-BE49-F238E27FC236}">
                    <a16:creationId xmlns:a16="http://schemas.microsoft.com/office/drawing/2014/main" id="{93626AE4-1080-AB48-AEA6-F189CD54F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201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1" name="Line 23">
                <a:extLst>
                  <a:ext uri="{FF2B5EF4-FFF2-40B4-BE49-F238E27FC236}">
                    <a16:creationId xmlns:a16="http://schemas.microsoft.com/office/drawing/2014/main" id="{CCD74F8B-142E-4947-9B9A-5AE6544A6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9460" name="Rectangle 24">
            <a:extLst>
              <a:ext uri="{FF2B5EF4-FFF2-40B4-BE49-F238E27FC236}">
                <a16:creationId xmlns:a16="http://schemas.microsoft.com/office/drawing/2014/main" id="{3DF279E5-62C3-6F4A-8762-BEB753AB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9" y="3319461"/>
            <a:ext cx="2286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latin typeface="Arial" panose="020B0604020202020204" pitchFamily="34" charset="0"/>
              </a:rPr>
              <a:t>MAI ASTATICO !</a:t>
            </a:r>
          </a:p>
        </p:txBody>
      </p:sp>
      <p:graphicFrame>
        <p:nvGraphicFramePr>
          <p:cNvPr id="19461" name="Object 28">
            <a:extLst>
              <a:ext uri="{FF2B5EF4-FFF2-40B4-BE49-F238E27FC236}">
                <a16:creationId xmlns:a16="http://schemas.microsoft.com/office/drawing/2014/main" id="{A1C5EAD2-608E-B642-9CE3-1C074AE7D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01784"/>
              </p:ext>
            </p:extLst>
          </p:nvPr>
        </p:nvGraphicFramePr>
        <p:xfrm>
          <a:off x="5239473" y="1414462"/>
          <a:ext cx="25606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MathType Equation" r:id="rId3" imgW="54419500" imgH="15214600" progId="Equation">
                  <p:embed/>
                </p:oleObj>
              </mc:Choice>
              <mc:Fallback>
                <p:oleObj name="MathType Equation" r:id="rId3" imgW="54419500" imgH="15214600" progId="Equation">
                  <p:embed/>
                  <p:pic>
                    <p:nvPicPr>
                      <p:cNvPr id="19461" name="Object 28">
                        <a:extLst>
                          <a:ext uri="{FF2B5EF4-FFF2-40B4-BE49-F238E27FC236}">
                            <a16:creationId xmlns:a16="http://schemas.microsoft.com/office/drawing/2014/main" id="{A1C5EAD2-608E-B642-9CE3-1C074AE7D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473" y="1414462"/>
                        <a:ext cx="25606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38">
            <a:extLst>
              <a:ext uri="{FF2B5EF4-FFF2-40B4-BE49-F238E27FC236}">
                <a16:creationId xmlns:a16="http://schemas.microsoft.com/office/drawing/2014/main" id="{79531C54-F89C-4843-AEFC-47A18C30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709" y="2806614"/>
            <a:ext cx="5791200" cy="14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en-US" b="0" i="1">
                <a:solidFill>
                  <a:schemeClr val="tx1"/>
                </a:solidFill>
              </a:rPr>
              <a:t>- zero in s = 0 per G(s) : non va bene con il 			controllo  proporzionale;</a:t>
            </a:r>
          </a:p>
          <a:p>
            <a:pPr>
              <a:lnSpc>
                <a:spcPct val="90000"/>
              </a:lnSpc>
            </a:pPr>
            <a:r>
              <a:rPr lang="it-IT" altLang="en-US" b="0" i="1">
                <a:solidFill>
                  <a:schemeClr val="tx1"/>
                </a:solidFill>
              </a:rPr>
              <a:t>- zero in s = 0 per H(s) : annulla la 				controreazione per y costante.</a:t>
            </a:r>
          </a:p>
        </p:txBody>
      </p:sp>
      <p:sp>
        <p:nvSpPr>
          <p:cNvPr id="19463" name="AutoShape 39">
            <a:extLst>
              <a:ext uri="{FF2B5EF4-FFF2-40B4-BE49-F238E27FC236}">
                <a16:creationId xmlns:a16="http://schemas.microsoft.com/office/drawing/2014/main" id="{76B2EB44-FE9A-A040-A40A-3ECE7DD7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710" y="3280257"/>
            <a:ext cx="854075" cy="429246"/>
          </a:xfrm>
          <a:prstGeom prst="rightArrow">
            <a:avLst>
              <a:gd name="adj1" fmla="val 50000"/>
              <a:gd name="adj2" fmla="val 6086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en-US" sz="800"/>
          </a:p>
        </p:txBody>
      </p:sp>
      <p:sp>
        <p:nvSpPr>
          <p:cNvPr id="19464" name="AutoShape 41">
            <a:extLst>
              <a:ext uri="{FF2B5EF4-FFF2-40B4-BE49-F238E27FC236}">
                <a16:creationId xmlns:a16="http://schemas.microsoft.com/office/drawing/2014/main" id="{109F54A7-A7AB-8C41-BCEB-5C6ECE0B9AAC}"/>
              </a:ext>
            </a:extLst>
          </p:cNvPr>
          <p:cNvSpPr>
            <a:spLocks/>
          </p:cNvSpPr>
          <p:nvPr/>
        </p:nvSpPr>
        <p:spPr bwMode="auto">
          <a:xfrm>
            <a:off x="3837709" y="3204939"/>
            <a:ext cx="152400" cy="533844"/>
          </a:xfrm>
          <a:prstGeom prst="leftBracket">
            <a:avLst>
              <a:gd name="adj" fmla="val 83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grpSp>
        <p:nvGrpSpPr>
          <p:cNvPr id="19465" name="Group 44">
            <a:extLst>
              <a:ext uri="{FF2B5EF4-FFF2-40B4-BE49-F238E27FC236}">
                <a16:creationId xmlns:a16="http://schemas.microsoft.com/office/drawing/2014/main" id="{55CD0695-EFB1-F842-A8CB-277ABCE8A7B1}"/>
              </a:ext>
            </a:extLst>
          </p:cNvPr>
          <p:cNvGrpSpPr>
            <a:grpSpLocks/>
          </p:cNvGrpSpPr>
          <p:nvPr/>
        </p:nvGrpSpPr>
        <p:grpSpPr bwMode="auto">
          <a:xfrm>
            <a:off x="1627909" y="4614861"/>
            <a:ext cx="6858000" cy="1828800"/>
            <a:chOff x="1056" y="2832"/>
            <a:chExt cx="4320" cy="1152"/>
          </a:xfrm>
        </p:grpSpPr>
        <p:sp>
          <p:nvSpPr>
            <p:cNvPr id="19466" name="Rectangle 26">
              <a:extLst>
                <a:ext uri="{FF2B5EF4-FFF2-40B4-BE49-F238E27FC236}">
                  <a16:creationId xmlns:a16="http://schemas.microsoft.com/office/drawing/2014/main" id="{6D4F67FD-71EA-CD44-99D1-513790DE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590"/>
              <a:ext cx="17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G senza poli in s = 0</a:t>
              </a:r>
            </a:p>
          </p:txBody>
        </p:sp>
        <p:sp>
          <p:nvSpPr>
            <p:cNvPr id="19467" name="Rectangle 27">
              <a:extLst>
                <a:ext uri="{FF2B5EF4-FFF2-40B4-BE49-F238E27FC236}">
                  <a16:creationId xmlns:a16="http://schemas.microsoft.com/office/drawing/2014/main" id="{3421516A-BD45-C346-A2DC-3FCAEC7A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90"/>
              <a:ext cx="1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G con polo in s = 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graphicFrame>
          <p:nvGraphicFramePr>
            <p:cNvPr id="19468" name="Object 29">
              <a:extLst>
                <a:ext uri="{FF2B5EF4-FFF2-40B4-BE49-F238E27FC236}">
                  <a16:creationId xmlns:a16="http://schemas.microsoft.com/office/drawing/2014/main" id="{7D736F56-ADD3-894F-A331-755094D61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2" y="2979"/>
            <a:ext cx="1101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6" name="MathType Equation" r:id="rId5" imgW="37160200" imgH="16090900" progId="Equation">
                    <p:embed/>
                  </p:oleObj>
                </mc:Choice>
                <mc:Fallback>
                  <p:oleObj name="MathType Equation" r:id="rId5" imgW="37160200" imgH="16090900" progId="Equation">
                    <p:embed/>
                    <p:pic>
                      <p:nvPicPr>
                        <p:cNvPr id="19468" name="Object 29">
                          <a:extLst>
                            <a:ext uri="{FF2B5EF4-FFF2-40B4-BE49-F238E27FC236}">
                              <a16:creationId xmlns:a16="http://schemas.microsoft.com/office/drawing/2014/main" id="{7D736F56-ADD3-894F-A331-755094D613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979"/>
                          <a:ext cx="1101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30">
              <a:extLst>
                <a:ext uri="{FF2B5EF4-FFF2-40B4-BE49-F238E27FC236}">
                  <a16:creationId xmlns:a16="http://schemas.microsoft.com/office/drawing/2014/main" id="{F82D2E95-BC58-934F-9826-2B94517ECA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3" y="3162"/>
            <a:ext cx="57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7" name="MathType Equation" r:id="rId7" imgW="19304000" imgH="6731000" progId="Equation">
                    <p:embed/>
                  </p:oleObj>
                </mc:Choice>
                <mc:Fallback>
                  <p:oleObj name="MathType Equation" r:id="rId7" imgW="19304000" imgH="6731000" progId="Equation">
                    <p:embed/>
                    <p:pic>
                      <p:nvPicPr>
                        <p:cNvPr id="19469" name="Object 30">
                          <a:extLst>
                            <a:ext uri="{FF2B5EF4-FFF2-40B4-BE49-F238E27FC236}">
                              <a16:creationId xmlns:a16="http://schemas.microsoft.com/office/drawing/2014/main" id="{F82D2E95-BC58-934F-9826-2B94517ECA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162"/>
                          <a:ext cx="57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Rectangle 42">
              <a:extLst>
                <a:ext uri="{FF2B5EF4-FFF2-40B4-BE49-F238E27FC236}">
                  <a16:creationId xmlns:a16="http://schemas.microsoft.com/office/drawing/2014/main" id="{B60E89EA-4850-034E-9740-CD59E410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08"/>
              <a:ext cx="4320" cy="2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9471" name="Line 43">
              <a:extLst>
                <a:ext uri="{FF2B5EF4-FFF2-40B4-BE49-F238E27FC236}">
                  <a16:creationId xmlns:a16="http://schemas.microsoft.com/office/drawing/2014/main" id="{A0E77B82-8649-2D40-B731-48427C5F1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209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42573"/>
              </p:ext>
            </p:extLst>
          </p:nvPr>
        </p:nvGraphicFramePr>
        <p:xfrm>
          <a:off x="2273301" y="1247920"/>
          <a:ext cx="8453986" cy="519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D04572A3-5879-5F4A-A12C-2C5058934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altLang="en-US" b="0"/>
              <a:t>Comportamento a regime permanente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BFBF51C3-6FA9-BA47-BC29-79DCEED1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5" y="861309"/>
            <a:ext cx="85344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rgbClr val="009900"/>
                </a:solidFill>
              </a:rPr>
              <a:t>Risposta di un sistema Lineare =Risposta Transitoria + Risposta Permanente</a:t>
            </a: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BDC93E73-EC64-E044-B23F-15846B98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240" y="2431347"/>
            <a:ext cx="990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Errore 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868F3439-832F-6D4C-885A-133CF425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5" y="1242309"/>
            <a:ext cx="1524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/>
              <a:t>Nel tempo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4102" name="Rectangle 8">
            <a:extLst>
              <a:ext uri="{FF2B5EF4-FFF2-40B4-BE49-F238E27FC236}">
                <a16:creationId xmlns:a16="http://schemas.microsoft.com/office/drawing/2014/main" id="{7F646A23-89F8-534E-93C7-97CEB082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190" y="1759834"/>
            <a:ext cx="2667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condizioni iniziali : </a:t>
            </a:r>
          </a:p>
        </p:txBody>
      </p:sp>
      <p:graphicFrame>
        <p:nvGraphicFramePr>
          <p:cNvPr id="4103" name="Object 13">
            <a:extLst>
              <a:ext uri="{FF2B5EF4-FFF2-40B4-BE49-F238E27FC236}">
                <a16:creationId xmlns:a16="http://schemas.microsoft.com/office/drawing/2014/main" id="{08D70ABB-3375-224F-9783-4A2D23779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8934"/>
              </p:ext>
            </p:extLst>
          </p:nvPr>
        </p:nvGraphicFramePr>
        <p:xfrm>
          <a:off x="5093229" y="2513897"/>
          <a:ext cx="38830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MathType Equation" r:id="rId3" imgW="82499200" imgH="7023100" progId="Equation">
                  <p:embed/>
                </p:oleObj>
              </mc:Choice>
              <mc:Fallback>
                <p:oleObj name="MathType Equation" r:id="rId3" imgW="82499200" imgH="7023100" progId="Equation">
                  <p:embed/>
                  <p:pic>
                    <p:nvPicPr>
                      <p:cNvPr id="4103" name="Object 13">
                        <a:extLst>
                          <a:ext uri="{FF2B5EF4-FFF2-40B4-BE49-F238E27FC236}">
                            <a16:creationId xmlns:a16="http://schemas.microsoft.com/office/drawing/2014/main" id="{08D70ABB-3375-224F-9783-4A2D23779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229" y="2513897"/>
                        <a:ext cx="38830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4">
            <a:extLst>
              <a:ext uri="{FF2B5EF4-FFF2-40B4-BE49-F238E27FC236}">
                <a16:creationId xmlns:a16="http://schemas.microsoft.com/office/drawing/2014/main" id="{13A5A76D-05EA-B746-95BC-ACB92AAF1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41486"/>
              </p:ext>
            </p:extLst>
          </p:nvPr>
        </p:nvGraphicFramePr>
        <p:xfrm>
          <a:off x="875241" y="1691573"/>
          <a:ext cx="26574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MathType Equation" r:id="rId5" imgW="56464200" imgH="19596100" progId="Equation">
                  <p:embed/>
                </p:oleObj>
              </mc:Choice>
              <mc:Fallback>
                <p:oleObj name="MathType Equation" r:id="rId5" imgW="56464200" imgH="19596100" progId="Equation">
                  <p:embed/>
                  <p:pic>
                    <p:nvPicPr>
                      <p:cNvPr id="4104" name="Object 14">
                        <a:extLst>
                          <a:ext uri="{FF2B5EF4-FFF2-40B4-BE49-F238E27FC236}">
                            <a16:creationId xmlns:a16="http://schemas.microsoft.com/office/drawing/2014/main" id="{13A5A76D-05EA-B746-95BC-ACB92AAF1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41" y="1691573"/>
                        <a:ext cx="26574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5">
            <a:extLst>
              <a:ext uri="{FF2B5EF4-FFF2-40B4-BE49-F238E27FC236}">
                <a16:creationId xmlns:a16="http://schemas.microsoft.com/office/drawing/2014/main" id="{34EEBF80-1FD6-0E4B-AF75-C5C80014A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25056"/>
              </p:ext>
            </p:extLst>
          </p:nvPr>
        </p:nvGraphicFramePr>
        <p:xfrm>
          <a:off x="6306078" y="1789998"/>
          <a:ext cx="16494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MathType Equation" r:id="rId7" imgW="35102800" imgH="6731000" progId="Equation">
                  <p:embed/>
                </p:oleObj>
              </mc:Choice>
              <mc:Fallback>
                <p:oleObj name="MathType Equation" r:id="rId7" imgW="35102800" imgH="6731000" progId="Equation">
                  <p:embed/>
                  <p:pic>
                    <p:nvPicPr>
                      <p:cNvPr id="4105" name="Object 15">
                        <a:extLst>
                          <a:ext uri="{FF2B5EF4-FFF2-40B4-BE49-F238E27FC236}">
                            <a16:creationId xmlns:a16="http://schemas.microsoft.com/office/drawing/2014/main" id="{34EEBF80-1FD6-0E4B-AF75-C5C80014A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078" y="1789998"/>
                        <a:ext cx="164941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6">
            <a:extLst>
              <a:ext uri="{FF2B5EF4-FFF2-40B4-BE49-F238E27FC236}">
                <a16:creationId xmlns:a16="http://schemas.microsoft.com/office/drawing/2014/main" id="{65E5143C-E9BB-9F40-8E68-224772AC8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19786"/>
              </p:ext>
            </p:extLst>
          </p:nvPr>
        </p:nvGraphicFramePr>
        <p:xfrm>
          <a:off x="8061853" y="1789998"/>
          <a:ext cx="15668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MathType Equation" r:id="rId9" imgW="33350200" imgH="6731000" progId="Equation">
                  <p:embed/>
                </p:oleObj>
              </mc:Choice>
              <mc:Fallback>
                <p:oleObj name="MathType Equation" r:id="rId9" imgW="33350200" imgH="6731000" progId="Equation">
                  <p:embed/>
                  <p:pic>
                    <p:nvPicPr>
                      <p:cNvPr id="4106" name="Object 16">
                        <a:extLst>
                          <a:ext uri="{FF2B5EF4-FFF2-40B4-BE49-F238E27FC236}">
                            <a16:creationId xmlns:a16="http://schemas.microsoft.com/office/drawing/2014/main" id="{65E5143C-E9BB-9F40-8E68-224772AC8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853" y="1789998"/>
                        <a:ext cx="15668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64">
            <a:extLst>
              <a:ext uri="{FF2B5EF4-FFF2-40B4-BE49-F238E27FC236}">
                <a16:creationId xmlns:a16="http://schemas.microsoft.com/office/drawing/2014/main" id="{7145866C-576E-5D43-9484-9B138129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854" y="4091872"/>
            <a:ext cx="769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rgbClr val="000000"/>
                </a:solidFill>
              </a:rPr>
              <a:t>          </a:t>
            </a:r>
            <a:endParaRPr lang="it-IT" altLang="en-US" b="0">
              <a:solidFill>
                <a:schemeClr val="tx1"/>
              </a:solidFill>
            </a:endParaRPr>
          </a:p>
        </p:txBody>
      </p:sp>
      <p:sp>
        <p:nvSpPr>
          <p:cNvPr id="4108" name="Rectangle 65">
            <a:extLst>
              <a:ext uri="{FF2B5EF4-FFF2-40B4-BE49-F238E27FC236}">
                <a16:creationId xmlns:a16="http://schemas.microsoft.com/office/drawing/2014/main" id="{41B35BF8-196F-CB40-92B0-3429BECA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091" y="4091872"/>
            <a:ext cx="769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rgbClr val="000000"/>
                </a:solidFill>
              </a:rPr>
              <a:t>          </a:t>
            </a:r>
            <a:endParaRPr lang="it-IT" altLang="en-US" b="0">
              <a:solidFill>
                <a:schemeClr val="tx1"/>
              </a:solidFill>
            </a:endParaRPr>
          </a:p>
        </p:txBody>
      </p:sp>
      <p:sp>
        <p:nvSpPr>
          <p:cNvPr id="4109" name="Rectangle 9">
            <a:extLst>
              <a:ext uri="{FF2B5EF4-FFF2-40B4-BE49-F238E27FC236}">
                <a16:creationId xmlns:a16="http://schemas.microsoft.com/office/drawing/2014/main" id="{F33779F9-525F-D64A-8697-847F4764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5" y="2994909"/>
            <a:ext cx="2133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/>
              <a:t>Nel dominio di s :</a:t>
            </a:r>
            <a:endParaRPr lang="it-IT" altLang="en-US" sz="2000" b="0">
              <a:solidFill>
                <a:schemeClr val="accent1"/>
              </a:solidFill>
            </a:endParaRPr>
          </a:p>
        </p:txBody>
      </p:sp>
      <p:sp>
        <p:nvSpPr>
          <p:cNvPr id="4110" name="Rectangle 11">
            <a:extLst>
              <a:ext uri="{FF2B5EF4-FFF2-40B4-BE49-F238E27FC236}">
                <a16:creationId xmlns:a16="http://schemas.microsoft.com/office/drawing/2014/main" id="{4506C365-1A67-BB4C-8DC5-22541BC8D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315" y="4442709"/>
            <a:ext cx="5715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accent2"/>
                </a:solidFill>
              </a:rPr>
              <a:t>Risposta Forzata			Risposta Libera</a:t>
            </a:r>
          </a:p>
        </p:txBody>
      </p:sp>
      <p:sp>
        <p:nvSpPr>
          <p:cNvPr id="4111" name="Rectangle 34">
            <a:extLst>
              <a:ext uri="{FF2B5EF4-FFF2-40B4-BE49-F238E27FC236}">
                <a16:creationId xmlns:a16="http://schemas.microsoft.com/office/drawing/2014/main" id="{349FA9E8-9028-5849-9B89-483CEDBD9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490" y="4069647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 i="1">
                <a:solidFill>
                  <a:srgbClr val="000000"/>
                </a:solidFill>
              </a:rPr>
              <a:t>i</a:t>
            </a:r>
            <a:endParaRPr lang="it-IT" altLang="en-US" b="0">
              <a:solidFill>
                <a:schemeClr val="tx1"/>
              </a:solidFill>
            </a:endParaRPr>
          </a:p>
        </p:txBody>
      </p:sp>
      <p:sp>
        <p:nvSpPr>
          <p:cNvPr id="4112" name="Rectangle 37">
            <a:extLst>
              <a:ext uri="{FF2B5EF4-FFF2-40B4-BE49-F238E27FC236}">
                <a16:creationId xmlns:a16="http://schemas.microsoft.com/office/drawing/2014/main" id="{AC4A754E-CCDE-954D-A405-0910C7498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90" y="4069647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 i="1">
                <a:solidFill>
                  <a:srgbClr val="000000"/>
                </a:solidFill>
              </a:rPr>
              <a:t>i</a:t>
            </a:r>
            <a:endParaRPr lang="it-IT" altLang="en-US" b="0">
              <a:solidFill>
                <a:schemeClr val="tx1"/>
              </a:solidFill>
            </a:endParaRPr>
          </a:p>
        </p:txBody>
      </p:sp>
      <p:grpSp>
        <p:nvGrpSpPr>
          <p:cNvPr id="4113" name="Group 91">
            <a:extLst>
              <a:ext uri="{FF2B5EF4-FFF2-40B4-BE49-F238E27FC236}">
                <a16:creationId xmlns:a16="http://schemas.microsoft.com/office/drawing/2014/main" id="{7AFE22DB-1F2F-1A41-8444-C8E7C7B68D52}"/>
              </a:ext>
            </a:extLst>
          </p:cNvPr>
          <p:cNvGrpSpPr>
            <a:grpSpLocks/>
          </p:cNvGrpSpPr>
          <p:nvPr/>
        </p:nvGrpSpPr>
        <p:grpSpPr bwMode="auto">
          <a:xfrm>
            <a:off x="759353" y="3356859"/>
            <a:ext cx="6873874" cy="1009650"/>
            <a:chOff x="269" y="2100"/>
            <a:chExt cx="4330" cy="636"/>
          </a:xfrm>
        </p:grpSpPr>
        <p:sp>
          <p:nvSpPr>
            <p:cNvPr id="4124" name="Line 19">
              <a:extLst>
                <a:ext uri="{FF2B5EF4-FFF2-40B4-BE49-F238E27FC236}">
                  <a16:creationId xmlns:a16="http://schemas.microsoft.com/office/drawing/2014/main" id="{4D3CBC06-40BE-4746-A0D4-EA9F98747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27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5" name="Line 20">
              <a:extLst>
                <a:ext uri="{FF2B5EF4-FFF2-40B4-BE49-F238E27FC236}">
                  <a16:creationId xmlns:a16="http://schemas.microsoft.com/office/drawing/2014/main" id="{39DF46B2-E4B7-634E-9431-4082C3D36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427"/>
              <a:ext cx="123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6" name="Rectangle 21">
              <a:extLst>
                <a:ext uri="{FF2B5EF4-FFF2-40B4-BE49-F238E27FC236}">
                  <a16:creationId xmlns:a16="http://schemas.microsoft.com/office/drawing/2014/main" id="{0A96BE37-2930-9148-BFA0-4C3315878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2306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Y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27" name="Rectangle 22">
              <a:extLst>
                <a:ext uri="{FF2B5EF4-FFF2-40B4-BE49-F238E27FC236}">
                  <a16:creationId xmlns:a16="http://schemas.microsoft.com/office/drawing/2014/main" id="{2348D805-3AAA-8A4A-A4D6-9DB17028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306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28" name="Rectangle 23">
              <a:extLst>
                <a:ext uri="{FF2B5EF4-FFF2-40B4-BE49-F238E27FC236}">
                  <a16:creationId xmlns:a16="http://schemas.microsoft.com/office/drawing/2014/main" id="{98BE82A6-DE72-6A4C-9089-A168DFDA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b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29" name="Rectangle 24">
              <a:extLst>
                <a:ext uri="{FF2B5EF4-FFF2-40B4-BE49-F238E27FC236}">
                  <a16:creationId xmlns:a16="http://schemas.microsoft.com/office/drawing/2014/main" id="{656DEA01-9C5B-CC47-8C06-F2954049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a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0" name="Rectangle 25">
              <a:extLst>
                <a:ext uri="{FF2B5EF4-FFF2-40B4-BE49-F238E27FC236}">
                  <a16:creationId xmlns:a16="http://schemas.microsoft.com/office/drawing/2014/main" id="{B1F72D5B-9A60-8846-83C2-7D4DBEDC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470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a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1" name="Rectangle 26">
              <a:extLst>
                <a:ext uri="{FF2B5EF4-FFF2-40B4-BE49-F238E27FC236}">
                  <a16:creationId xmlns:a16="http://schemas.microsoft.com/office/drawing/2014/main" id="{2F517E09-35EF-8642-9D4F-93F88AE3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2470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2" name="Rectangle 27">
              <a:extLst>
                <a:ext uri="{FF2B5EF4-FFF2-40B4-BE49-F238E27FC236}">
                  <a16:creationId xmlns:a16="http://schemas.microsoft.com/office/drawing/2014/main" id="{71DF7B68-939D-F648-87CB-ABBFF26F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30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U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3" name="Rectangle 28">
              <a:extLst>
                <a:ext uri="{FF2B5EF4-FFF2-40B4-BE49-F238E27FC236}">
                  <a16:creationId xmlns:a16="http://schemas.microsoft.com/office/drawing/2014/main" id="{F02C6EFC-727A-C248-8A0A-6A0B3F88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306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4" name="Rectangle 29">
              <a:extLst>
                <a:ext uri="{FF2B5EF4-FFF2-40B4-BE49-F238E27FC236}">
                  <a16:creationId xmlns:a16="http://schemas.microsoft.com/office/drawing/2014/main" id="{78894DD9-7E20-A440-8228-0A7834307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18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u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5" name="Rectangle 30">
              <a:extLst>
                <a:ext uri="{FF2B5EF4-FFF2-40B4-BE49-F238E27FC236}">
                  <a16:creationId xmlns:a16="http://schemas.microsoft.com/office/drawing/2014/main" id="{191183F0-3FFB-E748-8F68-B54E32D98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470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a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6" name="Rectangle 31">
              <a:extLst>
                <a:ext uri="{FF2B5EF4-FFF2-40B4-BE49-F238E27FC236}">
                  <a16:creationId xmlns:a16="http://schemas.microsoft.com/office/drawing/2014/main" id="{4790F4C6-0943-B247-AD17-CB37A4B0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470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7" name="Rectangle 32">
              <a:extLst>
                <a:ext uri="{FF2B5EF4-FFF2-40B4-BE49-F238E27FC236}">
                  <a16:creationId xmlns:a16="http://schemas.microsoft.com/office/drawing/2014/main" id="{5CBC73FC-3499-144A-87B6-51C2FE15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33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j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8" name="Rectangle 33">
              <a:extLst>
                <a:ext uri="{FF2B5EF4-FFF2-40B4-BE49-F238E27FC236}">
                  <a16:creationId xmlns:a16="http://schemas.microsoft.com/office/drawing/2014/main" id="{6C9C9A18-F314-2649-A625-451EC15D4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10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j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39" name="Rectangle 35">
              <a:extLst>
                <a:ext uri="{FF2B5EF4-FFF2-40B4-BE49-F238E27FC236}">
                  <a16:creationId xmlns:a16="http://schemas.microsoft.com/office/drawing/2014/main" id="{EC8B4B0D-BC8F-F94A-8B40-640D66CF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417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i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0" name="Rectangle 36">
              <a:extLst>
                <a:ext uri="{FF2B5EF4-FFF2-40B4-BE49-F238E27FC236}">
                  <a16:creationId xmlns:a16="http://schemas.microsoft.com/office/drawing/2014/main" id="{84943277-7F4C-524F-B99A-B56C2216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2134"/>
              <a:ext cx="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k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1" name="Rectangle 38">
              <a:extLst>
                <a:ext uri="{FF2B5EF4-FFF2-40B4-BE49-F238E27FC236}">
                  <a16:creationId xmlns:a16="http://schemas.microsoft.com/office/drawing/2014/main" id="{D7C74869-2A8D-2143-9525-7B6E19648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417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i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2" name="Rectangle 39">
              <a:extLst>
                <a:ext uri="{FF2B5EF4-FFF2-40B4-BE49-F238E27FC236}">
                  <a16:creationId xmlns:a16="http://schemas.microsoft.com/office/drawing/2014/main" id="{01222579-0C38-9F46-93B5-28FE1F5F2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2281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(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3" name="Rectangle 40">
              <a:extLst>
                <a:ext uri="{FF2B5EF4-FFF2-40B4-BE49-F238E27FC236}">
                  <a16:creationId xmlns:a16="http://schemas.microsoft.com/office/drawing/2014/main" id="{D2B31BDF-FB21-0C40-B261-6DE21741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2281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)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4" name="Rectangle 41">
              <a:extLst>
                <a:ext uri="{FF2B5EF4-FFF2-40B4-BE49-F238E27FC236}">
                  <a16:creationId xmlns:a16="http://schemas.microsoft.com/office/drawing/2014/main" id="{E98DB75A-A47B-9143-9027-282C9880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2284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5" name="Rectangle 42">
              <a:extLst>
                <a:ext uri="{FF2B5EF4-FFF2-40B4-BE49-F238E27FC236}">
                  <a16:creationId xmlns:a16="http://schemas.microsoft.com/office/drawing/2014/main" id="{45C8D1F2-EE05-BF4A-A40A-307F3E32D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284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6" name="Rectangle 48">
              <a:extLst>
                <a:ext uri="{FF2B5EF4-FFF2-40B4-BE49-F238E27FC236}">
                  <a16:creationId xmlns:a16="http://schemas.microsoft.com/office/drawing/2014/main" id="{3904D4E0-9422-374D-8D61-42D13942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109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000" b="0">
                  <a:solidFill>
                    <a:srgbClr val="000000"/>
                  </a:solidFill>
                  <a:latin typeface="Symbol" pitchFamily="2" charset="2"/>
                </a:rPr>
                <a:t>å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7" name="Rectangle 49">
              <a:extLst>
                <a:ext uri="{FF2B5EF4-FFF2-40B4-BE49-F238E27FC236}">
                  <a16:creationId xmlns:a16="http://schemas.microsoft.com/office/drawing/2014/main" id="{C47543A3-67EC-F949-AFE2-D041822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425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000" b="0">
                  <a:solidFill>
                    <a:srgbClr val="000000"/>
                  </a:solidFill>
                  <a:latin typeface="Symbol" pitchFamily="2" charset="2"/>
                </a:rPr>
                <a:t>å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8" name="Rectangle 50">
              <a:extLst>
                <a:ext uri="{FF2B5EF4-FFF2-40B4-BE49-F238E27FC236}">
                  <a16:creationId xmlns:a16="http://schemas.microsoft.com/office/drawing/2014/main" id="{4D023C65-F855-2A4A-BBCC-FC5B839F6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425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000" b="0">
                  <a:solidFill>
                    <a:srgbClr val="000000"/>
                  </a:solidFill>
                  <a:latin typeface="Symbol" pitchFamily="2" charset="2"/>
                </a:rPr>
                <a:t>å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49" name="Rectangle 51">
              <a:extLst>
                <a:ext uri="{FF2B5EF4-FFF2-40B4-BE49-F238E27FC236}">
                  <a16:creationId xmlns:a16="http://schemas.microsoft.com/office/drawing/2014/main" id="{749A75D7-5C74-8C44-BE1A-E8BCE5074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306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(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0" name="Rectangle 52">
              <a:extLst>
                <a:ext uri="{FF2B5EF4-FFF2-40B4-BE49-F238E27FC236}">
                  <a16:creationId xmlns:a16="http://schemas.microsoft.com/office/drawing/2014/main" id="{BDC3C2AC-A590-514B-B202-3826960D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06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)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1" name="Rectangle 53">
              <a:extLst>
                <a:ext uri="{FF2B5EF4-FFF2-40B4-BE49-F238E27FC236}">
                  <a16:creationId xmlns:a16="http://schemas.microsoft.com/office/drawing/2014/main" id="{8996F547-9AEA-BD42-9998-3DC3243D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188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(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2" name="Rectangle 54">
              <a:extLst>
                <a:ext uri="{FF2B5EF4-FFF2-40B4-BE49-F238E27FC236}">
                  <a16:creationId xmlns:a16="http://schemas.microsoft.com/office/drawing/2014/main" id="{BF8F4B60-AAB2-3144-89A7-D75F2ED7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2188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)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3" name="Rectangle 55">
              <a:extLst>
                <a:ext uri="{FF2B5EF4-FFF2-40B4-BE49-F238E27FC236}">
                  <a16:creationId xmlns:a16="http://schemas.microsoft.com/office/drawing/2014/main" id="{E1D1E1B0-62D5-A746-A5BA-0758465B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188"/>
              <a:ext cx="7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termini in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4" name="Rectangle 56">
              <a:extLst>
                <a:ext uri="{FF2B5EF4-FFF2-40B4-BE49-F238E27FC236}">
                  <a16:creationId xmlns:a16="http://schemas.microsoft.com/office/drawing/2014/main" id="{E1487BE3-0B59-B24A-81A4-8B9FCD80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18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 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5" name="Rectangle 57">
              <a:extLst>
                <a:ext uri="{FF2B5EF4-FFF2-40B4-BE49-F238E27FC236}">
                  <a16:creationId xmlns:a16="http://schemas.microsoft.com/office/drawing/2014/main" id="{CEF7E867-10E9-1143-BCB6-FEF28D158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18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0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6" name="Line 60">
              <a:extLst>
                <a:ext uri="{FF2B5EF4-FFF2-40B4-BE49-F238E27FC236}">
                  <a16:creationId xmlns:a16="http://schemas.microsoft.com/office/drawing/2014/main" id="{CDF4D743-4272-BA4A-BE97-9467271CF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2422"/>
              <a:ext cx="122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57" name="Rectangle 61">
              <a:extLst>
                <a:ext uri="{FF2B5EF4-FFF2-40B4-BE49-F238E27FC236}">
                  <a16:creationId xmlns:a16="http://schemas.microsoft.com/office/drawing/2014/main" id="{8C3853E3-565D-F946-A5BF-5F9FCB4C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323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     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8" name="Rectangle 62">
              <a:extLst>
                <a:ext uri="{FF2B5EF4-FFF2-40B4-BE49-F238E27FC236}">
                  <a16:creationId xmlns:a16="http://schemas.microsoft.com/office/drawing/2014/main" id="{8D630240-FFDB-BA4F-9300-B9B898D8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183"/>
              <a:ext cx="7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termini in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59" name="Rectangle 63">
              <a:extLst>
                <a:ext uri="{FF2B5EF4-FFF2-40B4-BE49-F238E27FC236}">
                  <a16:creationId xmlns:a16="http://schemas.microsoft.com/office/drawing/2014/main" id="{6257C501-29B0-8840-A38A-808EF7F27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218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 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0" name="Rectangle 66">
              <a:extLst>
                <a:ext uri="{FF2B5EF4-FFF2-40B4-BE49-F238E27FC236}">
                  <a16:creationId xmlns:a16="http://schemas.microsoft.com/office/drawing/2014/main" id="{78E56A9D-C757-604C-88DC-33D75599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304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1" name="Rectangle 70">
              <a:extLst>
                <a:ext uri="{FF2B5EF4-FFF2-40B4-BE49-F238E27FC236}">
                  <a16:creationId xmlns:a16="http://schemas.microsoft.com/office/drawing/2014/main" id="{85704C1A-C6BF-0649-80E2-802347A91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2420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3000" b="0">
                  <a:solidFill>
                    <a:srgbClr val="000000"/>
                  </a:solidFill>
                  <a:latin typeface="Symbol" pitchFamily="2" charset="2"/>
                </a:rPr>
                <a:t>å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2" name="Rectangle 71">
              <a:extLst>
                <a:ext uri="{FF2B5EF4-FFF2-40B4-BE49-F238E27FC236}">
                  <a16:creationId xmlns:a16="http://schemas.microsoft.com/office/drawing/2014/main" id="{844431EF-8A18-B84B-8285-BA607AC1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2183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y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3" name="Rectangle 72">
              <a:extLst>
                <a:ext uri="{FF2B5EF4-FFF2-40B4-BE49-F238E27FC236}">
                  <a16:creationId xmlns:a16="http://schemas.microsoft.com/office/drawing/2014/main" id="{3EB0698F-CFE0-F745-8D15-C84502567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46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a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4" name="Rectangle 73">
              <a:extLst>
                <a:ext uri="{FF2B5EF4-FFF2-40B4-BE49-F238E27FC236}">
                  <a16:creationId xmlns:a16="http://schemas.microsoft.com/office/drawing/2014/main" id="{0FB303E3-3991-EF46-A8CB-88E50432F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465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 i="1">
                  <a:solidFill>
                    <a:srgbClr val="000000"/>
                  </a:solidFill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5" name="Rectangle 74">
              <a:extLst>
                <a:ext uri="{FF2B5EF4-FFF2-40B4-BE49-F238E27FC236}">
                  <a16:creationId xmlns:a16="http://schemas.microsoft.com/office/drawing/2014/main" id="{245802DF-8BFC-F64D-836D-ACC3399A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129"/>
              <a:ext cx="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k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6" name="Rectangle 75">
              <a:extLst>
                <a:ext uri="{FF2B5EF4-FFF2-40B4-BE49-F238E27FC236}">
                  <a16:creationId xmlns:a16="http://schemas.microsoft.com/office/drawing/2014/main" id="{7F8A42B2-5748-3E4D-B9EE-CC6BF2BB1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254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i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7" name="Rectangle 76">
              <a:extLst>
                <a:ext uri="{FF2B5EF4-FFF2-40B4-BE49-F238E27FC236}">
                  <a16:creationId xmlns:a16="http://schemas.microsoft.com/office/drawing/2014/main" id="{98A7C9BE-D507-244D-9ADF-6DC3F3C1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412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 i="1">
                  <a:solidFill>
                    <a:srgbClr val="000000"/>
                  </a:solidFill>
                </a:rPr>
                <a:t>i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8" name="Rectangle 77">
              <a:extLst>
                <a:ext uri="{FF2B5EF4-FFF2-40B4-BE49-F238E27FC236}">
                  <a16:creationId xmlns:a16="http://schemas.microsoft.com/office/drawing/2014/main" id="{BF6D46AC-E180-8547-9710-41479A6D2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18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(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69" name="Rectangle 78">
              <a:extLst>
                <a:ext uri="{FF2B5EF4-FFF2-40B4-BE49-F238E27FC236}">
                  <a16:creationId xmlns:a16="http://schemas.microsoft.com/office/drawing/2014/main" id="{CD9B4F0D-C813-A544-9482-54A4F9510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18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)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4170" name="Rectangle 79">
              <a:extLst>
                <a:ext uri="{FF2B5EF4-FFF2-40B4-BE49-F238E27FC236}">
                  <a16:creationId xmlns:a16="http://schemas.microsoft.com/office/drawing/2014/main" id="{F0BEDC93-E73C-7E47-8E12-B8A034443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218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</a:rPr>
                <a:t>0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4114" name="AutoShape 59">
            <a:extLst>
              <a:ext uri="{FF2B5EF4-FFF2-40B4-BE49-F238E27FC236}">
                <a16:creationId xmlns:a16="http://schemas.microsoft.com/office/drawing/2014/main" id="{BD2B83ED-C5C1-6540-A6F8-F26C274578DA}"/>
              </a:ext>
            </a:extLst>
          </p:cNvPr>
          <p:cNvSpPr>
            <a:spLocks/>
          </p:cNvSpPr>
          <p:nvPr/>
        </p:nvSpPr>
        <p:spPr bwMode="auto">
          <a:xfrm rot="5373799">
            <a:off x="3304115" y="2461509"/>
            <a:ext cx="228600" cy="3886200"/>
          </a:xfrm>
          <a:prstGeom prst="rightBrace">
            <a:avLst>
              <a:gd name="adj1" fmla="val 120574"/>
              <a:gd name="adj2" fmla="val 5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4115" name="AutoShape 80">
            <a:extLst>
              <a:ext uri="{FF2B5EF4-FFF2-40B4-BE49-F238E27FC236}">
                <a16:creationId xmlns:a16="http://schemas.microsoft.com/office/drawing/2014/main" id="{C79BD8D0-A05C-4046-BCDF-061C8A6D655C}"/>
              </a:ext>
            </a:extLst>
          </p:cNvPr>
          <p:cNvSpPr>
            <a:spLocks/>
          </p:cNvSpPr>
          <p:nvPr/>
        </p:nvSpPr>
        <p:spPr bwMode="auto">
          <a:xfrm rot="5373799">
            <a:off x="6656915" y="3452109"/>
            <a:ext cx="228600" cy="1905000"/>
          </a:xfrm>
          <a:prstGeom prst="rightBrace">
            <a:avLst>
              <a:gd name="adj1" fmla="val 62539"/>
              <a:gd name="adj2" fmla="val 55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it-IT" altLang="en-US" b="0">
              <a:solidFill>
                <a:schemeClr val="tx1"/>
              </a:solidFill>
            </a:endParaRPr>
          </a:p>
        </p:txBody>
      </p:sp>
      <p:sp>
        <p:nvSpPr>
          <p:cNvPr id="4116" name="Line 81">
            <a:extLst>
              <a:ext uri="{FF2B5EF4-FFF2-40B4-BE49-F238E27FC236}">
                <a16:creationId xmlns:a16="http://schemas.microsoft.com/office/drawing/2014/main" id="{BE471882-B857-7D4D-BE68-34AFE5580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790" y="6517572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7" name="Rectangle 82">
            <a:extLst>
              <a:ext uri="{FF2B5EF4-FFF2-40B4-BE49-F238E27FC236}">
                <a16:creationId xmlns:a16="http://schemas.microsoft.com/office/drawing/2014/main" id="{0160F317-6CC5-A141-A1C2-0A3DC82E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90" y="4823709"/>
            <a:ext cx="5334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Se il sistema è </a:t>
            </a:r>
            <a:r>
              <a:rPr lang="it-IT" altLang="en-US" sz="2000" b="0" u="sng"/>
              <a:t>asintoticamente</a:t>
            </a:r>
            <a:r>
              <a:rPr lang="it-IT" altLang="en-US" sz="2000" b="0"/>
              <a:t> </a:t>
            </a:r>
            <a:r>
              <a:rPr lang="it-IT" altLang="en-US" sz="2000" b="0" u="sng"/>
              <a:t>stabile</a:t>
            </a:r>
            <a:r>
              <a:rPr lang="it-IT" altLang="en-US" sz="2000" b="0"/>
              <a:t>,</a:t>
            </a:r>
            <a:r>
              <a:rPr lang="it-IT" altLang="en-US" sz="2000" b="0">
                <a:solidFill>
                  <a:schemeClr val="tx1"/>
                </a:solidFill>
              </a:rPr>
              <a:t> cioè se: </a:t>
            </a:r>
          </a:p>
        </p:txBody>
      </p:sp>
      <p:sp>
        <p:nvSpPr>
          <p:cNvPr id="4118" name="Rectangle 86">
            <a:extLst>
              <a:ext uri="{FF2B5EF4-FFF2-40B4-BE49-F238E27FC236}">
                <a16:creationId xmlns:a16="http://schemas.microsoft.com/office/drawing/2014/main" id="{05072363-D47E-4644-94B3-3DE38216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6042909"/>
            <a:ext cx="9525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/>
              <a:t>Allora la risposta permanente </a:t>
            </a:r>
            <a:r>
              <a:rPr lang="it-IT" altLang="en-US" sz="2000" b="0" u="sng"/>
              <a:t>non</a:t>
            </a:r>
            <a:r>
              <a:rPr lang="it-IT" altLang="en-US" sz="2000" b="0"/>
              <a:t> dipende dalle condizioni iniziali di y e di u.  </a:t>
            </a:r>
          </a:p>
        </p:txBody>
      </p:sp>
      <p:grpSp>
        <p:nvGrpSpPr>
          <p:cNvPr id="4119" name="Group 90">
            <a:extLst>
              <a:ext uri="{FF2B5EF4-FFF2-40B4-BE49-F238E27FC236}">
                <a16:creationId xmlns:a16="http://schemas.microsoft.com/office/drawing/2014/main" id="{077E25D4-3FCD-0C4E-A321-2A137A47D1BD}"/>
              </a:ext>
            </a:extLst>
          </p:cNvPr>
          <p:cNvGrpSpPr>
            <a:grpSpLocks/>
          </p:cNvGrpSpPr>
          <p:nvPr/>
        </p:nvGrpSpPr>
        <p:grpSpPr bwMode="auto">
          <a:xfrm>
            <a:off x="2465915" y="5265034"/>
            <a:ext cx="5410200" cy="781050"/>
            <a:chOff x="3312" y="3408"/>
            <a:chExt cx="3408" cy="492"/>
          </a:xfrm>
        </p:grpSpPr>
        <p:sp>
          <p:nvSpPr>
            <p:cNvPr id="4120" name="Rectangle 83">
              <a:extLst>
                <a:ext uri="{FF2B5EF4-FFF2-40B4-BE49-F238E27FC236}">
                  <a16:creationId xmlns:a16="http://schemas.microsoft.com/office/drawing/2014/main" id="{A448FBCF-96FD-9F42-9B8B-33C7B805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08"/>
              <a:ext cx="158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accent2"/>
                  </a:solidFill>
                </a:rPr>
                <a:t>poli di G(s) sono a parte reale negativa</a:t>
              </a:r>
            </a:p>
          </p:txBody>
        </p:sp>
        <p:sp>
          <p:nvSpPr>
            <p:cNvPr id="4121" name="Line 84">
              <a:extLst>
                <a:ext uri="{FF2B5EF4-FFF2-40B4-BE49-F238E27FC236}">
                  <a16:creationId xmlns:a16="http://schemas.microsoft.com/office/drawing/2014/main" id="{6D162621-EB60-7346-8E63-1ECDBE963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60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22" name="Rectangle 85">
              <a:extLst>
                <a:ext uri="{FF2B5EF4-FFF2-40B4-BE49-F238E27FC236}">
                  <a16:creationId xmlns:a16="http://schemas.microsoft.com/office/drawing/2014/main" id="{1FA500D7-B74E-D847-9FCD-1750698D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648"/>
              <a:ext cx="1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(risposta impulsiva)</a:t>
              </a:r>
            </a:p>
          </p:txBody>
        </p:sp>
        <p:graphicFrame>
          <p:nvGraphicFramePr>
            <p:cNvPr id="4123" name="Object 87">
              <a:extLst>
                <a:ext uri="{FF2B5EF4-FFF2-40B4-BE49-F238E27FC236}">
                  <a16:creationId xmlns:a16="http://schemas.microsoft.com/office/drawing/2014/main" id="{91384C84-3B8F-DF4B-870A-E25782470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3456"/>
            <a:ext cx="88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7" name="MathType Equation" r:id="rId11" imgW="29845000" imgH="9944100" progId="Equation">
                    <p:embed/>
                  </p:oleObj>
                </mc:Choice>
                <mc:Fallback>
                  <p:oleObj name="MathType Equation" r:id="rId11" imgW="29845000" imgH="9944100" progId="Equation">
                    <p:embed/>
                    <p:pic>
                      <p:nvPicPr>
                        <p:cNvPr id="4123" name="Object 87">
                          <a:extLst>
                            <a:ext uri="{FF2B5EF4-FFF2-40B4-BE49-F238E27FC236}">
                              <a16:creationId xmlns:a16="http://schemas.microsoft.com/office/drawing/2014/main" id="{91384C84-3B8F-DF4B-870A-E257824705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456"/>
                          <a:ext cx="88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394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4370A5B-3A30-D64F-B575-EFFF543DB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it-IT" altLang="en-US" b="0"/>
              <a:t>Comportamento a Regime Permanente </a:t>
            </a:r>
            <a:r>
              <a:rPr lang="it-IT" altLang="en-US" sz="1400" b="0"/>
              <a:t>(vedi Marro par. 4.4)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BC6E1532-DDF9-2245-A49B-62277C02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929545"/>
            <a:ext cx="92964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Per “saggiare” il sistema lineare, si usano ingressi particolari</a:t>
            </a:r>
          </a:p>
        </p:txBody>
      </p:sp>
      <p:sp>
        <p:nvSpPr>
          <p:cNvPr id="5124" name="Line 6">
            <a:extLst>
              <a:ext uri="{FF2B5EF4-FFF2-40B4-BE49-F238E27FC236}">
                <a16:creationId xmlns:a16="http://schemas.microsoft.com/office/drawing/2014/main" id="{2BB35B49-ED0E-CF48-AF1C-A424B2196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4340" y="1464532"/>
            <a:ext cx="0" cy="989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5" name="Line 7">
            <a:extLst>
              <a:ext uri="{FF2B5EF4-FFF2-40B4-BE49-F238E27FC236}">
                <a16:creationId xmlns:a16="http://schemas.microsoft.com/office/drawing/2014/main" id="{2FA7E615-6E64-9A4B-9EBD-05E291E84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928" y="2040794"/>
            <a:ext cx="106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Line 8">
            <a:extLst>
              <a:ext uri="{FF2B5EF4-FFF2-40B4-BE49-F238E27FC236}">
                <a16:creationId xmlns:a16="http://schemas.microsoft.com/office/drawing/2014/main" id="{3811DCAB-7ECB-F248-84FF-41A1BAD8E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4340" y="1712182"/>
            <a:ext cx="0" cy="328612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127" name="Group 30">
            <a:extLst>
              <a:ext uri="{FF2B5EF4-FFF2-40B4-BE49-F238E27FC236}">
                <a16:creationId xmlns:a16="http://schemas.microsoft.com/office/drawing/2014/main" id="{EB809F2B-F02F-BB42-B8BE-60F3A07465B0}"/>
              </a:ext>
            </a:extLst>
          </p:cNvPr>
          <p:cNvGrpSpPr>
            <a:grpSpLocks/>
          </p:cNvGrpSpPr>
          <p:nvPr/>
        </p:nvGrpSpPr>
        <p:grpSpPr bwMode="auto">
          <a:xfrm>
            <a:off x="7953903" y="1767744"/>
            <a:ext cx="760412" cy="533400"/>
            <a:chOff x="2911" y="1008"/>
            <a:chExt cx="479" cy="184"/>
          </a:xfrm>
        </p:grpSpPr>
        <p:graphicFrame>
          <p:nvGraphicFramePr>
            <p:cNvPr id="5171" name="Object 31">
              <a:extLst>
                <a:ext uri="{FF2B5EF4-FFF2-40B4-BE49-F238E27FC236}">
                  <a16:creationId xmlns:a16="http://schemas.microsoft.com/office/drawing/2014/main" id="{D8CDF424-512A-EF47-BEF4-BF3193A8E84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02" y="1008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1" name="Equazione" r:id="rId3" imgW="1231900" imgH="1676400" progId="Equation.3">
                    <p:embed/>
                  </p:oleObj>
                </mc:Choice>
                <mc:Fallback>
                  <p:oleObj name="Equazione" r:id="rId3" imgW="1231900" imgH="1676400" progId="Equation.3">
                    <p:embed/>
                    <p:pic>
                      <p:nvPicPr>
                        <p:cNvPr id="5171" name="Object 31">
                          <a:extLst>
                            <a:ext uri="{FF2B5EF4-FFF2-40B4-BE49-F238E27FC236}">
                              <a16:creationId xmlns:a16="http://schemas.microsoft.com/office/drawing/2014/main" id="{D8CDF424-512A-EF47-BEF4-BF3193A8E84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1008"/>
                          <a:ext cx="13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2" name="Line 32">
              <a:extLst>
                <a:ext uri="{FF2B5EF4-FFF2-40B4-BE49-F238E27FC236}">
                  <a16:creationId xmlns:a16="http://schemas.microsoft.com/office/drawing/2014/main" id="{5F082078-0A24-A141-BC3B-CE565385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110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3" name="Line 33">
              <a:extLst>
                <a:ext uri="{FF2B5EF4-FFF2-40B4-BE49-F238E27FC236}">
                  <a16:creationId xmlns:a16="http://schemas.microsoft.com/office/drawing/2014/main" id="{5EBD684A-A74C-F648-A813-17125A81E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10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8" name="Line 19">
            <a:extLst>
              <a:ext uri="{FF2B5EF4-FFF2-40B4-BE49-F238E27FC236}">
                <a16:creationId xmlns:a16="http://schemas.microsoft.com/office/drawing/2014/main" id="{EE33A697-D770-9B4C-8963-49D8ECD98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5340" y="1464532"/>
            <a:ext cx="0" cy="989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9" name="Line 20">
            <a:extLst>
              <a:ext uri="{FF2B5EF4-FFF2-40B4-BE49-F238E27FC236}">
                <a16:creationId xmlns:a16="http://schemas.microsoft.com/office/drawing/2014/main" id="{EDA61CD2-2DB2-E341-9785-37F8EE1BD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928" y="2040794"/>
            <a:ext cx="106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0" name="Arc 21">
            <a:extLst>
              <a:ext uri="{FF2B5EF4-FFF2-40B4-BE49-F238E27FC236}">
                <a16:creationId xmlns:a16="http://schemas.microsoft.com/office/drawing/2014/main" id="{D93DCFB7-AA1F-324E-BAD2-87A01DA6F06B}"/>
              </a:ext>
            </a:extLst>
          </p:cNvPr>
          <p:cNvSpPr>
            <a:spLocks/>
          </p:cNvSpPr>
          <p:nvPr/>
        </p:nvSpPr>
        <p:spPr bwMode="auto">
          <a:xfrm>
            <a:off x="9295340" y="1628044"/>
            <a:ext cx="304800" cy="412750"/>
          </a:xfrm>
          <a:custGeom>
            <a:avLst/>
            <a:gdLst>
              <a:gd name="T0" fmla="*/ 60692834 w 21600"/>
              <a:gd name="T1" fmla="*/ 0 h 21600"/>
              <a:gd name="T2" fmla="*/ 0 w 21600"/>
              <a:gd name="T3" fmla="*/ 15071405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8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1" name="Rectangle 34">
            <a:extLst>
              <a:ext uri="{FF2B5EF4-FFF2-40B4-BE49-F238E27FC236}">
                <a16:creationId xmlns:a16="http://schemas.microsoft.com/office/drawing/2014/main" id="{1650DC43-D791-C14C-8015-4F9552AA4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715" y="2536094"/>
            <a:ext cx="16764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>
                <a:solidFill>
                  <a:srgbClr val="008080"/>
                </a:solidFill>
              </a:rPr>
              <a:t>PARABOLA</a:t>
            </a:r>
          </a:p>
        </p:txBody>
      </p:sp>
      <p:sp>
        <p:nvSpPr>
          <p:cNvPr id="5132" name="Line 15">
            <a:extLst>
              <a:ext uri="{FF2B5EF4-FFF2-40B4-BE49-F238E27FC236}">
                <a16:creationId xmlns:a16="http://schemas.microsoft.com/office/drawing/2014/main" id="{2C5A41E8-FC8E-2149-B56E-1B3961CB9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1715" y="1464532"/>
            <a:ext cx="0" cy="989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3" name="Line 16">
            <a:extLst>
              <a:ext uri="{FF2B5EF4-FFF2-40B4-BE49-F238E27FC236}">
                <a16:creationId xmlns:a16="http://schemas.microsoft.com/office/drawing/2014/main" id="{B65CAE9A-A868-AA46-8AF3-DCDC682E2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303" y="2040794"/>
            <a:ext cx="106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Line 17">
            <a:extLst>
              <a:ext uri="{FF2B5EF4-FFF2-40B4-BE49-F238E27FC236}">
                <a16:creationId xmlns:a16="http://schemas.microsoft.com/office/drawing/2014/main" id="{DDE7427B-6071-E64C-B6D5-041525D9E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3303" y="1712182"/>
            <a:ext cx="455612" cy="328612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5" name="Rectangle 35">
            <a:extLst>
              <a:ext uri="{FF2B5EF4-FFF2-40B4-BE49-F238E27FC236}">
                <a16:creationId xmlns:a16="http://schemas.microsoft.com/office/drawing/2014/main" id="{56AE446B-762D-3141-B86F-8CD2C3B2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15" y="2536094"/>
            <a:ext cx="1371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>
                <a:solidFill>
                  <a:srgbClr val="008080"/>
                </a:solidFill>
              </a:rPr>
              <a:t>RAMPA</a:t>
            </a:r>
          </a:p>
        </p:txBody>
      </p:sp>
      <p:sp>
        <p:nvSpPr>
          <p:cNvPr id="5136" name="Line 10">
            <a:extLst>
              <a:ext uri="{FF2B5EF4-FFF2-40B4-BE49-F238E27FC236}">
                <a16:creationId xmlns:a16="http://schemas.microsoft.com/office/drawing/2014/main" id="{152A3D73-9E2C-B546-9B3D-4445256A9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3315" y="1464532"/>
            <a:ext cx="0" cy="989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7" name="Line 11">
            <a:extLst>
              <a:ext uri="{FF2B5EF4-FFF2-40B4-BE49-F238E27FC236}">
                <a16:creationId xmlns:a16="http://schemas.microsoft.com/office/drawing/2014/main" id="{B6896697-F106-D341-A229-96D8F66BE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903" y="2040794"/>
            <a:ext cx="106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8" name="Line 12">
            <a:extLst>
              <a:ext uri="{FF2B5EF4-FFF2-40B4-BE49-F238E27FC236}">
                <a16:creationId xmlns:a16="http://schemas.microsoft.com/office/drawing/2014/main" id="{66A5B921-B0DB-FA46-87F5-CD4A0D2D8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3315" y="1794732"/>
            <a:ext cx="0" cy="246062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9" name="Line 13">
            <a:extLst>
              <a:ext uri="{FF2B5EF4-FFF2-40B4-BE49-F238E27FC236}">
                <a16:creationId xmlns:a16="http://schemas.microsoft.com/office/drawing/2014/main" id="{9199FB7C-E748-C048-9049-1BB4B4BA0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903" y="1793144"/>
            <a:ext cx="531812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0" name="Rectangle 36">
            <a:extLst>
              <a:ext uri="{FF2B5EF4-FFF2-40B4-BE49-F238E27FC236}">
                <a16:creationId xmlns:a16="http://schemas.microsoft.com/office/drawing/2014/main" id="{C9B00FC1-7212-D149-A987-1221D980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515" y="2536094"/>
            <a:ext cx="16764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>
                <a:solidFill>
                  <a:srgbClr val="008080"/>
                </a:solidFill>
              </a:rPr>
              <a:t>GRADINO</a:t>
            </a:r>
          </a:p>
        </p:txBody>
      </p:sp>
      <p:sp>
        <p:nvSpPr>
          <p:cNvPr id="5141" name="Rectangle 37">
            <a:extLst>
              <a:ext uri="{FF2B5EF4-FFF2-40B4-BE49-F238E27FC236}">
                <a16:creationId xmlns:a16="http://schemas.microsoft.com/office/drawing/2014/main" id="{04565D0A-FE22-5942-8A59-2DD1DEB7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5" y="2536094"/>
            <a:ext cx="1371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>
                <a:solidFill>
                  <a:srgbClr val="008080"/>
                </a:solidFill>
              </a:rPr>
              <a:t>IMPULSO</a:t>
            </a:r>
            <a:endParaRPr lang="it-IT" altLang="en-US" sz="2000" b="0">
              <a:solidFill>
                <a:srgbClr val="009900"/>
              </a:solidFill>
            </a:endParaRPr>
          </a:p>
        </p:txBody>
      </p:sp>
      <p:grpSp>
        <p:nvGrpSpPr>
          <p:cNvPr id="5142" name="Group 40">
            <a:extLst>
              <a:ext uri="{FF2B5EF4-FFF2-40B4-BE49-F238E27FC236}">
                <a16:creationId xmlns:a16="http://schemas.microsoft.com/office/drawing/2014/main" id="{4A00CB15-EA49-D846-92A3-60D5E4623ED1}"/>
              </a:ext>
            </a:extLst>
          </p:cNvPr>
          <p:cNvGrpSpPr>
            <a:grpSpLocks/>
          </p:cNvGrpSpPr>
          <p:nvPr/>
        </p:nvGrpSpPr>
        <p:grpSpPr bwMode="auto">
          <a:xfrm>
            <a:off x="5513916" y="1767744"/>
            <a:ext cx="760413" cy="533400"/>
            <a:chOff x="2911" y="1008"/>
            <a:chExt cx="479" cy="184"/>
          </a:xfrm>
        </p:grpSpPr>
        <p:graphicFrame>
          <p:nvGraphicFramePr>
            <p:cNvPr id="5168" name="Object 41">
              <a:extLst>
                <a:ext uri="{FF2B5EF4-FFF2-40B4-BE49-F238E27FC236}">
                  <a16:creationId xmlns:a16="http://schemas.microsoft.com/office/drawing/2014/main" id="{19FB9BB4-C35E-C94F-B738-95AD8C8D88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02" y="1008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name="Equazione" r:id="rId5" imgW="1231900" imgH="1676400" progId="Equation.3">
                    <p:embed/>
                  </p:oleObj>
                </mc:Choice>
                <mc:Fallback>
                  <p:oleObj name="Equazione" r:id="rId5" imgW="1231900" imgH="1676400" progId="Equation.3">
                    <p:embed/>
                    <p:pic>
                      <p:nvPicPr>
                        <p:cNvPr id="5168" name="Object 41">
                          <a:extLst>
                            <a:ext uri="{FF2B5EF4-FFF2-40B4-BE49-F238E27FC236}">
                              <a16:creationId xmlns:a16="http://schemas.microsoft.com/office/drawing/2014/main" id="{19FB9BB4-C35E-C94F-B738-95AD8C8D88A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1008"/>
                          <a:ext cx="13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9" name="Line 42">
              <a:extLst>
                <a:ext uri="{FF2B5EF4-FFF2-40B4-BE49-F238E27FC236}">
                  <a16:creationId xmlns:a16="http://schemas.microsoft.com/office/drawing/2014/main" id="{442364FD-4042-B440-8770-9A4D57755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110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0" name="Line 43">
              <a:extLst>
                <a:ext uri="{FF2B5EF4-FFF2-40B4-BE49-F238E27FC236}">
                  <a16:creationId xmlns:a16="http://schemas.microsoft.com/office/drawing/2014/main" id="{A5699D5A-0229-2B46-8F76-35B34DB52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10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143" name="Group 45">
            <a:extLst>
              <a:ext uri="{FF2B5EF4-FFF2-40B4-BE49-F238E27FC236}">
                <a16:creationId xmlns:a16="http://schemas.microsoft.com/office/drawing/2014/main" id="{A4C84511-0026-8743-BFC0-377934880599}"/>
              </a:ext>
            </a:extLst>
          </p:cNvPr>
          <p:cNvGrpSpPr>
            <a:grpSpLocks/>
          </p:cNvGrpSpPr>
          <p:nvPr/>
        </p:nvGrpSpPr>
        <p:grpSpPr bwMode="auto">
          <a:xfrm>
            <a:off x="2618316" y="1767744"/>
            <a:ext cx="760413" cy="533400"/>
            <a:chOff x="2911" y="1008"/>
            <a:chExt cx="479" cy="184"/>
          </a:xfrm>
        </p:grpSpPr>
        <p:graphicFrame>
          <p:nvGraphicFramePr>
            <p:cNvPr id="5165" name="Object 46">
              <a:extLst>
                <a:ext uri="{FF2B5EF4-FFF2-40B4-BE49-F238E27FC236}">
                  <a16:creationId xmlns:a16="http://schemas.microsoft.com/office/drawing/2014/main" id="{411F41F6-2EC8-4348-9569-0F77C41C77D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02" y="1008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Equazione" r:id="rId6" imgW="1231900" imgH="1676400" progId="Equation.3">
                    <p:embed/>
                  </p:oleObj>
                </mc:Choice>
                <mc:Fallback>
                  <p:oleObj name="Equazione" r:id="rId6" imgW="1231900" imgH="1676400" progId="Equation.3">
                    <p:embed/>
                    <p:pic>
                      <p:nvPicPr>
                        <p:cNvPr id="5165" name="Object 46">
                          <a:extLst>
                            <a:ext uri="{FF2B5EF4-FFF2-40B4-BE49-F238E27FC236}">
                              <a16:creationId xmlns:a16="http://schemas.microsoft.com/office/drawing/2014/main" id="{411F41F6-2EC8-4348-9569-0F77C41C77D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1008"/>
                          <a:ext cx="13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Line 47">
              <a:extLst>
                <a:ext uri="{FF2B5EF4-FFF2-40B4-BE49-F238E27FC236}">
                  <a16:creationId xmlns:a16="http://schemas.microsoft.com/office/drawing/2014/main" id="{2F09BB21-D41F-454A-85EC-851AB2F91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110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7" name="Line 48">
              <a:extLst>
                <a:ext uri="{FF2B5EF4-FFF2-40B4-BE49-F238E27FC236}">
                  <a16:creationId xmlns:a16="http://schemas.microsoft.com/office/drawing/2014/main" id="{02131904-4256-1649-A75D-6A658A1C5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10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44" name="Rectangle 50">
            <a:extLst>
              <a:ext uri="{FF2B5EF4-FFF2-40B4-BE49-F238E27FC236}">
                <a16:creationId xmlns:a16="http://schemas.microsoft.com/office/drawing/2014/main" id="{64171D54-0FDE-B044-AE9F-E3311E59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15" y="3596544"/>
            <a:ext cx="203260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(solo di principio)</a:t>
            </a:r>
          </a:p>
        </p:txBody>
      </p:sp>
      <p:graphicFrame>
        <p:nvGraphicFramePr>
          <p:cNvPr id="5145" name="Object 55">
            <a:extLst>
              <a:ext uri="{FF2B5EF4-FFF2-40B4-BE49-F238E27FC236}">
                <a16:creationId xmlns:a16="http://schemas.microsoft.com/office/drawing/2014/main" id="{F8B6E4E9-BB7F-3240-A234-B470B4CB9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606568"/>
              </p:ext>
            </p:extLst>
          </p:nvPr>
        </p:nvGraphicFramePr>
        <p:xfrm>
          <a:off x="789516" y="3101244"/>
          <a:ext cx="1419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MathType Equation" r:id="rId7" imgW="30137100" imgH="7315200" progId="Equation">
                  <p:embed/>
                </p:oleObj>
              </mc:Choice>
              <mc:Fallback>
                <p:oleObj name="MathType Equation" r:id="rId7" imgW="30137100" imgH="7315200" progId="Equation">
                  <p:embed/>
                  <p:pic>
                    <p:nvPicPr>
                      <p:cNvPr id="5145" name="Object 55">
                        <a:extLst>
                          <a:ext uri="{FF2B5EF4-FFF2-40B4-BE49-F238E27FC236}">
                            <a16:creationId xmlns:a16="http://schemas.microsoft.com/office/drawing/2014/main" id="{F8B6E4E9-BB7F-3240-A234-B470B4CB9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16" y="3101244"/>
                        <a:ext cx="14192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56">
            <a:extLst>
              <a:ext uri="{FF2B5EF4-FFF2-40B4-BE49-F238E27FC236}">
                <a16:creationId xmlns:a16="http://schemas.microsoft.com/office/drawing/2014/main" id="{0D65977B-A471-0340-AD68-9EF7D5CFE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72917"/>
              </p:ext>
            </p:extLst>
          </p:nvPr>
        </p:nvGraphicFramePr>
        <p:xfrm>
          <a:off x="3901015" y="3102832"/>
          <a:ext cx="1536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MathType Equation" r:id="rId9" imgW="32766000" imgH="7315200" progId="Equation">
                  <p:embed/>
                </p:oleObj>
              </mc:Choice>
              <mc:Fallback>
                <p:oleObj name="MathType Equation" r:id="rId9" imgW="32766000" imgH="7315200" progId="Equation">
                  <p:embed/>
                  <p:pic>
                    <p:nvPicPr>
                      <p:cNvPr id="5146" name="Object 56">
                        <a:extLst>
                          <a:ext uri="{FF2B5EF4-FFF2-40B4-BE49-F238E27FC236}">
                            <a16:creationId xmlns:a16="http://schemas.microsoft.com/office/drawing/2014/main" id="{0D65977B-A471-0340-AD68-9EF7D5CFE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015" y="3102832"/>
                        <a:ext cx="15367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57">
            <a:extLst>
              <a:ext uri="{FF2B5EF4-FFF2-40B4-BE49-F238E27FC236}">
                <a16:creationId xmlns:a16="http://schemas.microsoft.com/office/drawing/2014/main" id="{3A705135-822A-EE46-8E05-DAB6232D3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43997"/>
              </p:ext>
            </p:extLst>
          </p:nvPr>
        </p:nvGraphicFramePr>
        <p:xfrm>
          <a:off x="6352115" y="3102832"/>
          <a:ext cx="16335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MathType Equation" r:id="rId11" imgW="34810700" imgH="7315200" progId="Equation">
                  <p:embed/>
                </p:oleObj>
              </mc:Choice>
              <mc:Fallback>
                <p:oleObj name="MathType Equation" r:id="rId11" imgW="34810700" imgH="7315200" progId="Equation">
                  <p:embed/>
                  <p:pic>
                    <p:nvPicPr>
                      <p:cNvPr id="5147" name="Object 57">
                        <a:extLst>
                          <a:ext uri="{FF2B5EF4-FFF2-40B4-BE49-F238E27FC236}">
                            <a16:creationId xmlns:a16="http://schemas.microsoft.com/office/drawing/2014/main" id="{3A705135-822A-EE46-8E05-DAB6232D3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115" y="3102832"/>
                        <a:ext cx="163353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Object 58">
            <a:extLst>
              <a:ext uri="{FF2B5EF4-FFF2-40B4-BE49-F238E27FC236}">
                <a16:creationId xmlns:a16="http://schemas.microsoft.com/office/drawing/2014/main" id="{6E25B205-AA95-4E4E-9771-DA7A1AF07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04928"/>
              </p:ext>
            </p:extLst>
          </p:nvPr>
        </p:nvGraphicFramePr>
        <p:xfrm>
          <a:off x="8409515" y="2878995"/>
          <a:ext cx="1676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MathType Equation" r:id="rId13" imgW="39789100" imgH="16090900" progId="Equation">
                  <p:embed/>
                </p:oleObj>
              </mc:Choice>
              <mc:Fallback>
                <p:oleObj name="MathType Equation" r:id="rId13" imgW="39789100" imgH="16090900" progId="Equation">
                  <p:embed/>
                  <p:pic>
                    <p:nvPicPr>
                      <p:cNvPr id="5148" name="Object 58">
                        <a:extLst>
                          <a:ext uri="{FF2B5EF4-FFF2-40B4-BE49-F238E27FC236}">
                            <a16:creationId xmlns:a16="http://schemas.microsoft.com/office/drawing/2014/main" id="{6E25B205-AA95-4E4E-9771-DA7A1AF07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515" y="2878995"/>
                        <a:ext cx="1676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59">
            <a:extLst>
              <a:ext uri="{FF2B5EF4-FFF2-40B4-BE49-F238E27FC236}">
                <a16:creationId xmlns:a16="http://schemas.microsoft.com/office/drawing/2014/main" id="{0FD49BF5-EABB-CE40-B402-7AF3129F9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260970"/>
              </p:ext>
            </p:extLst>
          </p:nvPr>
        </p:nvGraphicFramePr>
        <p:xfrm>
          <a:off x="816503" y="3672744"/>
          <a:ext cx="9636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MathType Equation" r:id="rId15" imgW="20485100" imgH="6146800" progId="Equation">
                  <p:embed/>
                </p:oleObj>
              </mc:Choice>
              <mc:Fallback>
                <p:oleObj name="MathType Equation" r:id="rId15" imgW="20485100" imgH="6146800" progId="Equation">
                  <p:embed/>
                  <p:pic>
                    <p:nvPicPr>
                      <p:cNvPr id="5149" name="Object 59">
                        <a:extLst>
                          <a:ext uri="{FF2B5EF4-FFF2-40B4-BE49-F238E27FC236}">
                            <a16:creationId xmlns:a16="http://schemas.microsoft.com/office/drawing/2014/main" id="{0FD49BF5-EABB-CE40-B402-7AF3129F9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503" y="3672744"/>
                        <a:ext cx="9636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60">
            <a:extLst>
              <a:ext uri="{FF2B5EF4-FFF2-40B4-BE49-F238E27FC236}">
                <a16:creationId xmlns:a16="http://schemas.microsoft.com/office/drawing/2014/main" id="{ED0D58A1-E60A-8F4A-913F-392E6881B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34100"/>
              </p:ext>
            </p:extLst>
          </p:nvPr>
        </p:nvGraphicFramePr>
        <p:xfrm>
          <a:off x="3913715" y="3469544"/>
          <a:ext cx="10048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MathType Equation" r:id="rId17" imgW="21361400" imgH="14046200" progId="Equation">
                  <p:embed/>
                </p:oleObj>
              </mc:Choice>
              <mc:Fallback>
                <p:oleObj name="MathType Equation" r:id="rId17" imgW="21361400" imgH="14046200" progId="Equation">
                  <p:embed/>
                  <p:pic>
                    <p:nvPicPr>
                      <p:cNvPr id="5150" name="Object 60">
                        <a:extLst>
                          <a:ext uri="{FF2B5EF4-FFF2-40B4-BE49-F238E27FC236}">
                            <a16:creationId xmlns:a16="http://schemas.microsoft.com/office/drawing/2014/main" id="{ED0D58A1-E60A-8F4A-913F-392E6881B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715" y="3469544"/>
                        <a:ext cx="10048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61">
            <a:extLst>
              <a:ext uri="{FF2B5EF4-FFF2-40B4-BE49-F238E27FC236}">
                <a16:creationId xmlns:a16="http://schemas.microsoft.com/office/drawing/2014/main" id="{93C48C01-A204-C44F-B6B0-C54275250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5748"/>
              </p:ext>
            </p:extLst>
          </p:nvPr>
        </p:nvGraphicFramePr>
        <p:xfrm>
          <a:off x="6352116" y="3444144"/>
          <a:ext cx="12049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MathType Equation" r:id="rId19" imgW="13754100" imgH="8191500" progId="Equation">
                  <p:embed/>
                </p:oleObj>
              </mc:Choice>
              <mc:Fallback>
                <p:oleObj name="MathType Equation" r:id="rId19" imgW="13754100" imgH="8191500" progId="Equation">
                  <p:embed/>
                  <p:pic>
                    <p:nvPicPr>
                      <p:cNvPr id="5151" name="Object 61">
                        <a:extLst>
                          <a:ext uri="{FF2B5EF4-FFF2-40B4-BE49-F238E27FC236}">
                            <a16:creationId xmlns:a16="http://schemas.microsoft.com/office/drawing/2014/main" id="{93C48C01-A204-C44F-B6B0-C54275250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116" y="3444144"/>
                        <a:ext cx="12049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62">
            <a:extLst>
              <a:ext uri="{FF2B5EF4-FFF2-40B4-BE49-F238E27FC236}">
                <a16:creationId xmlns:a16="http://schemas.microsoft.com/office/drawing/2014/main" id="{E20407EE-E43B-B146-AA63-4FF3EC6DD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10284"/>
              </p:ext>
            </p:extLst>
          </p:nvPr>
        </p:nvGraphicFramePr>
        <p:xfrm>
          <a:off x="8409515" y="3444145"/>
          <a:ext cx="1143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MathType Equation" r:id="rId21" imgW="13462000" imgH="8191500" progId="Equation">
                  <p:embed/>
                </p:oleObj>
              </mc:Choice>
              <mc:Fallback>
                <p:oleObj name="MathType Equation" r:id="rId21" imgW="13462000" imgH="8191500" progId="Equation">
                  <p:embed/>
                  <p:pic>
                    <p:nvPicPr>
                      <p:cNvPr id="5152" name="Object 62">
                        <a:extLst>
                          <a:ext uri="{FF2B5EF4-FFF2-40B4-BE49-F238E27FC236}">
                            <a16:creationId xmlns:a16="http://schemas.microsoft.com/office/drawing/2014/main" id="{E20407EE-E43B-B146-AA63-4FF3EC6DD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515" y="3444145"/>
                        <a:ext cx="1143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Rectangle 63">
            <a:extLst>
              <a:ext uri="{FF2B5EF4-FFF2-40B4-BE49-F238E27FC236}">
                <a16:creationId xmlns:a16="http://schemas.microsoft.com/office/drawing/2014/main" id="{D65CDD3A-5A9E-114C-BA69-82EE360C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5" y="4358545"/>
            <a:ext cx="388620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rgbClr val="008080"/>
                </a:solidFill>
              </a:rPr>
              <a:t>In generale polinomi di ordine k:</a:t>
            </a:r>
            <a:endParaRPr lang="it-IT" altLang="en-US" sz="2200" b="0">
              <a:solidFill>
                <a:srgbClr val="009900"/>
              </a:solidFill>
            </a:endParaRPr>
          </a:p>
        </p:txBody>
      </p:sp>
      <p:sp>
        <p:nvSpPr>
          <p:cNvPr id="5154" name="Rectangle 64">
            <a:extLst>
              <a:ext uri="{FF2B5EF4-FFF2-40B4-BE49-F238E27FC236}">
                <a16:creationId xmlns:a16="http://schemas.microsoft.com/office/drawing/2014/main" id="{900E3C03-8114-0749-ADFD-55AAA113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378" y="4358545"/>
            <a:ext cx="3497752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rgbClr val="008080"/>
                </a:solidFill>
              </a:rPr>
              <a:t>ed anche ingressi sinusoidali:</a:t>
            </a:r>
          </a:p>
        </p:txBody>
      </p:sp>
      <p:graphicFrame>
        <p:nvGraphicFramePr>
          <p:cNvPr id="5155" name="Object 65">
            <a:extLst>
              <a:ext uri="{FF2B5EF4-FFF2-40B4-BE49-F238E27FC236}">
                <a16:creationId xmlns:a16="http://schemas.microsoft.com/office/drawing/2014/main" id="{40424252-1F61-3744-AB9D-4A471362C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20423"/>
              </p:ext>
            </p:extLst>
          </p:nvPr>
        </p:nvGraphicFramePr>
        <p:xfrm>
          <a:off x="4335991" y="4187094"/>
          <a:ext cx="1025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MathType Equation" r:id="rId23" imgW="23406100" imgH="16090900" progId="Equation">
                  <p:embed/>
                </p:oleObj>
              </mc:Choice>
              <mc:Fallback>
                <p:oleObj name="MathType Equation" r:id="rId23" imgW="23406100" imgH="16090900" progId="Equation">
                  <p:embed/>
                  <p:pic>
                    <p:nvPicPr>
                      <p:cNvPr id="5155" name="Object 65">
                        <a:extLst>
                          <a:ext uri="{FF2B5EF4-FFF2-40B4-BE49-F238E27FC236}">
                            <a16:creationId xmlns:a16="http://schemas.microsoft.com/office/drawing/2014/main" id="{40424252-1F61-3744-AB9D-4A471362C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991" y="4187094"/>
                        <a:ext cx="10255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6" name="Object 66">
            <a:extLst>
              <a:ext uri="{FF2B5EF4-FFF2-40B4-BE49-F238E27FC236}">
                <a16:creationId xmlns:a16="http://schemas.microsoft.com/office/drawing/2014/main" id="{51FB5D4E-2767-B64F-9FC4-E1877C57E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03859"/>
              </p:ext>
            </p:extLst>
          </p:nvPr>
        </p:nvGraphicFramePr>
        <p:xfrm>
          <a:off x="8790515" y="4452208"/>
          <a:ext cx="14732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MathType Equation" r:id="rId25" imgW="31305500" imgH="6146800" progId="Equation">
                  <p:embed/>
                </p:oleObj>
              </mc:Choice>
              <mc:Fallback>
                <p:oleObj name="MathType Equation" r:id="rId25" imgW="31305500" imgH="6146800" progId="Equation">
                  <p:embed/>
                  <p:pic>
                    <p:nvPicPr>
                      <p:cNvPr id="5156" name="Object 66">
                        <a:extLst>
                          <a:ext uri="{FF2B5EF4-FFF2-40B4-BE49-F238E27FC236}">
                            <a16:creationId xmlns:a16="http://schemas.microsoft.com/office/drawing/2014/main" id="{51FB5D4E-2767-B64F-9FC4-E1877C57E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515" y="4452208"/>
                        <a:ext cx="14732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Rectangle 67">
            <a:extLst>
              <a:ext uri="{FF2B5EF4-FFF2-40B4-BE49-F238E27FC236}">
                <a16:creationId xmlns:a16="http://schemas.microsoft.com/office/drawing/2014/main" id="{7FF76D61-0D7D-9846-B979-A7DBF3C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4891944"/>
            <a:ext cx="91440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tx1"/>
                </a:solidFill>
              </a:rPr>
              <a:t>Con un ingresso canonico u(t), un sistema lineare asintoticamente stabile ha una</a:t>
            </a:r>
          </a:p>
          <a:p>
            <a:r>
              <a:rPr lang="it-IT" altLang="en-US" sz="2200" b="0">
                <a:solidFill>
                  <a:schemeClr val="tx1"/>
                </a:solidFill>
              </a:rPr>
              <a:t> </a:t>
            </a:r>
            <a:r>
              <a:rPr lang="it-IT" altLang="en-US" sz="2200" b="0"/>
              <a:t>risposta permanente	     </a:t>
            </a:r>
            <a:r>
              <a:rPr lang="it-IT" altLang="en-US" sz="2200" b="0">
                <a:solidFill>
                  <a:schemeClr val="tx1"/>
                </a:solidFill>
              </a:rPr>
              <a:t>e :</a:t>
            </a:r>
            <a:endParaRPr lang="it-IT" altLang="en-US" sz="2200" b="0"/>
          </a:p>
        </p:txBody>
      </p:sp>
      <p:graphicFrame>
        <p:nvGraphicFramePr>
          <p:cNvPr id="5158" name="Object 68">
            <a:extLst>
              <a:ext uri="{FF2B5EF4-FFF2-40B4-BE49-F238E27FC236}">
                <a16:creationId xmlns:a16="http://schemas.microsoft.com/office/drawing/2014/main" id="{2112D4B8-AD86-5545-B544-4C4EAFA86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97513"/>
              </p:ext>
            </p:extLst>
          </p:nvPr>
        </p:nvGraphicFramePr>
        <p:xfrm>
          <a:off x="3151715" y="5272945"/>
          <a:ext cx="4968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MathType Equation" r:id="rId27" imgW="10528300" imgH="6731000" progId="Equation">
                  <p:embed/>
                </p:oleObj>
              </mc:Choice>
              <mc:Fallback>
                <p:oleObj name="MathType Equation" r:id="rId27" imgW="10528300" imgH="6731000" progId="Equation">
                  <p:embed/>
                  <p:pic>
                    <p:nvPicPr>
                      <p:cNvPr id="5158" name="Object 68">
                        <a:extLst>
                          <a:ext uri="{FF2B5EF4-FFF2-40B4-BE49-F238E27FC236}">
                            <a16:creationId xmlns:a16="http://schemas.microsoft.com/office/drawing/2014/main" id="{2112D4B8-AD86-5545-B544-4C4EAFA86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715" y="5272945"/>
                        <a:ext cx="4968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Rectangle 69">
            <a:extLst>
              <a:ext uri="{FF2B5EF4-FFF2-40B4-BE49-F238E27FC236}">
                <a16:creationId xmlns:a16="http://schemas.microsoft.com/office/drawing/2014/main" id="{32E0F72F-D132-E448-B13D-F4631BAE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340" y="5554306"/>
            <a:ext cx="195887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accent2"/>
                </a:solidFill>
              </a:rPr>
              <a:t>Errore a regime</a:t>
            </a:r>
          </a:p>
        </p:txBody>
      </p:sp>
      <p:sp>
        <p:nvSpPr>
          <p:cNvPr id="5160" name="Rectangle 70">
            <a:extLst>
              <a:ext uri="{FF2B5EF4-FFF2-40B4-BE49-F238E27FC236}">
                <a16:creationId xmlns:a16="http://schemas.microsoft.com/office/drawing/2014/main" id="{6583F3D5-0178-2348-9B94-FC80EB21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341" y="6059131"/>
            <a:ext cx="2140009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200" b="0">
                <a:solidFill>
                  <a:schemeClr val="accent2"/>
                </a:solidFill>
              </a:rPr>
              <a:t>Errore transitorio</a:t>
            </a:r>
          </a:p>
        </p:txBody>
      </p:sp>
      <p:sp>
        <p:nvSpPr>
          <p:cNvPr id="5161" name="Rectangle 71">
            <a:extLst>
              <a:ext uri="{FF2B5EF4-FFF2-40B4-BE49-F238E27FC236}">
                <a16:creationId xmlns:a16="http://schemas.microsoft.com/office/drawing/2014/main" id="{983FD10D-54B8-CD4A-9AC4-3C8855CD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176" y="6059131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dipende dalle condizioni iniziali</a:t>
            </a:r>
          </a:p>
          <a:p>
            <a:pPr>
              <a:lnSpc>
                <a:spcPct val="9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(oltre che dall’ingresso)</a:t>
            </a:r>
          </a:p>
        </p:txBody>
      </p:sp>
      <p:graphicFrame>
        <p:nvGraphicFramePr>
          <p:cNvPr id="5162" name="Object 72">
            <a:extLst>
              <a:ext uri="{FF2B5EF4-FFF2-40B4-BE49-F238E27FC236}">
                <a16:creationId xmlns:a16="http://schemas.microsoft.com/office/drawing/2014/main" id="{9AFC6D2B-EE67-E841-AEA0-0B8257A7A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892976"/>
              </p:ext>
            </p:extLst>
          </p:nvPr>
        </p:nvGraphicFramePr>
        <p:xfrm>
          <a:off x="5572653" y="5674955"/>
          <a:ext cx="235426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MathType Equation" r:id="rId29" imgW="50025300" imgH="7023100" progId="Equation">
                  <p:embed/>
                </p:oleObj>
              </mc:Choice>
              <mc:Fallback>
                <p:oleObj name="MathType Equation" r:id="rId29" imgW="50025300" imgH="7023100" progId="Equation">
                  <p:embed/>
                  <p:pic>
                    <p:nvPicPr>
                      <p:cNvPr id="5162" name="Object 72">
                        <a:extLst>
                          <a:ext uri="{FF2B5EF4-FFF2-40B4-BE49-F238E27FC236}">
                            <a16:creationId xmlns:a16="http://schemas.microsoft.com/office/drawing/2014/main" id="{9AFC6D2B-EE67-E841-AEA0-0B8257A7A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653" y="5674955"/>
                        <a:ext cx="235426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3" name="Object 73">
            <a:extLst>
              <a:ext uri="{FF2B5EF4-FFF2-40B4-BE49-F238E27FC236}">
                <a16:creationId xmlns:a16="http://schemas.microsoft.com/office/drawing/2014/main" id="{DE0DD131-BE96-2549-9FC2-F97FBBB8B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28848"/>
              </p:ext>
            </p:extLst>
          </p:nvPr>
        </p:nvGraphicFramePr>
        <p:xfrm>
          <a:off x="5542490" y="6132155"/>
          <a:ext cx="21605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MathType Equation" r:id="rId31" imgW="45935900" imgH="7023100" progId="Equation">
                  <p:embed/>
                </p:oleObj>
              </mc:Choice>
              <mc:Fallback>
                <p:oleObj name="MathType Equation" r:id="rId31" imgW="45935900" imgH="7023100" progId="Equation">
                  <p:embed/>
                  <p:pic>
                    <p:nvPicPr>
                      <p:cNvPr id="5163" name="Object 73">
                        <a:extLst>
                          <a:ext uri="{FF2B5EF4-FFF2-40B4-BE49-F238E27FC236}">
                            <a16:creationId xmlns:a16="http://schemas.microsoft.com/office/drawing/2014/main" id="{DE0DD131-BE96-2549-9FC2-F97FBBB8B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490" y="6132155"/>
                        <a:ext cx="21605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9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1A0F3302-057F-2E4C-BB92-0B1BB860A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altLang="en-US" sz="2600" b="0"/>
              <a:t>Classificazione dei sistemi di controllo in tipi</a:t>
            </a:r>
            <a:endParaRPr lang="it-IT" altLang="en-US" sz="2400" b="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2C9A1420-4E6F-BE4F-B7C2-B35697B4C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69" y="1113696"/>
            <a:ext cx="6625311" cy="22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t-IT" altLang="en-US" b="0" dirty="0">
                <a:solidFill>
                  <a:schemeClr val="accent2"/>
                </a:solidFill>
              </a:rPr>
              <a:t>Sistema di controllo di TIPO K se la risposta permanente ad un ingresso  canonico di ordine K:</a:t>
            </a:r>
          </a:p>
          <a:p>
            <a:pPr>
              <a:lnSpc>
                <a:spcPct val="90000"/>
              </a:lnSpc>
            </a:pPr>
            <a:endParaRPr lang="it-IT" altLang="en-US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it-IT" altLang="en-US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it-IT" altLang="en-US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it-IT" altLang="en-US" b="0" dirty="0">
                <a:solidFill>
                  <a:schemeClr val="accent2"/>
                </a:solidFill>
              </a:rPr>
              <a:t>differisce per una quantità costante e non nulla da: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2FE8D180-E8D2-AC4E-9E31-28A8E7EC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5" y="5299399"/>
            <a:ext cx="931545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 u="sng"/>
              <a:t>Corollario</a:t>
            </a:r>
            <a:r>
              <a:rPr lang="it-IT" altLang="en-US" b="0"/>
              <a:t>: Per un sistema di tipo k, </a:t>
            </a:r>
          </a:p>
          <a:p>
            <a:pPr lvl="1">
              <a:buFontTx/>
              <a:buChar char="•"/>
            </a:pPr>
            <a:r>
              <a:rPr lang="it-IT" altLang="en-US" b="0"/>
              <a:t>l’errore è </a:t>
            </a:r>
            <a:r>
              <a:rPr lang="it-IT" altLang="en-US" b="0" u="sng"/>
              <a:t>nullo</a:t>
            </a:r>
            <a:r>
              <a:rPr lang="it-IT" altLang="en-US" b="0"/>
              <a:t> per ingressi canonici d’ordine </a:t>
            </a:r>
            <a:r>
              <a:rPr lang="it-IT" altLang="en-US" b="0" u="sng"/>
              <a:t>inferiore</a:t>
            </a:r>
          </a:p>
          <a:p>
            <a:pPr lvl="1">
              <a:buFontTx/>
              <a:buChar char="•"/>
            </a:pPr>
            <a:r>
              <a:rPr lang="it-IT" altLang="en-US" b="0"/>
              <a:t>l’errore è </a:t>
            </a:r>
            <a:r>
              <a:rPr lang="it-IT" altLang="en-US" b="0" u="sng"/>
              <a:t>illimitato</a:t>
            </a:r>
            <a:r>
              <a:rPr lang="it-IT" altLang="en-US" b="0"/>
              <a:t> per ingressi canonici d’ordine </a:t>
            </a:r>
            <a:r>
              <a:rPr lang="it-IT" altLang="en-US" b="0" u="sng"/>
              <a:t>superiore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6D363CA4-D585-014F-9397-1A5831EF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506" y="4369124"/>
            <a:ext cx="402353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fig</a:t>
            </a:r>
            <a:r>
              <a:rPr lang="it-IT" altLang="en-US" sz="2000">
                <a:solidFill>
                  <a:schemeClr val="tx1"/>
                </a:solidFill>
              </a:rPr>
              <a:t>:</a:t>
            </a: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b="0">
                <a:solidFill>
                  <a:schemeClr val="tx1"/>
                </a:solidFill>
              </a:rPr>
              <a:t>Errore costante , non nullo </a:t>
            </a:r>
          </a:p>
          <a:p>
            <a:r>
              <a:rPr lang="it-IT" altLang="en-US" b="0">
                <a:solidFill>
                  <a:schemeClr val="tx1"/>
                </a:solidFill>
              </a:rPr>
              <a:t>       	      </a:t>
            </a:r>
            <a:r>
              <a:rPr lang="it-IT" altLang="en-US" sz="2000">
                <a:solidFill>
                  <a:schemeClr val="accent2"/>
                </a:solidFill>
              </a:rPr>
              <a:t>SISTEMA</a:t>
            </a:r>
            <a:r>
              <a:rPr lang="it-IT" altLang="en-US" sz="2000" b="0">
                <a:solidFill>
                  <a:schemeClr val="accent2"/>
                </a:solidFill>
              </a:rPr>
              <a:t> </a:t>
            </a:r>
            <a:r>
              <a:rPr lang="it-IT" altLang="en-US" sz="2000">
                <a:solidFill>
                  <a:schemeClr val="accent2"/>
                </a:solidFill>
              </a:rPr>
              <a:t>di TIPO 1</a:t>
            </a:r>
          </a:p>
        </p:txBody>
      </p:sp>
      <p:grpSp>
        <p:nvGrpSpPr>
          <p:cNvPr id="6150" name="Group 11">
            <a:extLst>
              <a:ext uri="{FF2B5EF4-FFF2-40B4-BE49-F238E27FC236}">
                <a16:creationId xmlns:a16="http://schemas.microsoft.com/office/drawing/2014/main" id="{1BB76FD6-35C6-344C-8334-910AC4366D67}"/>
              </a:ext>
            </a:extLst>
          </p:cNvPr>
          <p:cNvGrpSpPr>
            <a:grpSpLocks/>
          </p:cNvGrpSpPr>
          <p:nvPr/>
        </p:nvGrpSpPr>
        <p:grpSpPr bwMode="auto">
          <a:xfrm>
            <a:off x="999068" y="1165549"/>
            <a:ext cx="3771900" cy="3419475"/>
            <a:chOff x="313" y="1950"/>
            <a:chExt cx="1901" cy="1092"/>
          </a:xfrm>
        </p:grpSpPr>
        <p:grpSp>
          <p:nvGrpSpPr>
            <p:cNvPr id="6162" name="Group 12">
              <a:extLst>
                <a:ext uri="{FF2B5EF4-FFF2-40B4-BE49-F238E27FC236}">
                  <a16:creationId xmlns:a16="http://schemas.microsoft.com/office/drawing/2014/main" id="{4C42309A-768E-5A4F-8C33-2A0FCC18D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" y="1950"/>
              <a:ext cx="1901" cy="1092"/>
              <a:chOff x="313" y="1950"/>
              <a:chExt cx="1901" cy="1092"/>
            </a:xfrm>
          </p:grpSpPr>
          <p:sp>
            <p:nvSpPr>
              <p:cNvPr id="6166" name="Line 13">
                <a:extLst>
                  <a:ext uri="{FF2B5EF4-FFF2-40B4-BE49-F238E27FC236}">
                    <a16:creationId xmlns:a16="http://schemas.microsoft.com/office/drawing/2014/main" id="{E925F2D4-FB7B-1241-96B0-1142A9985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" y="1950"/>
                <a:ext cx="0" cy="10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67" name="Line 14">
                <a:extLst>
                  <a:ext uri="{FF2B5EF4-FFF2-40B4-BE49-F238E27FC236}">
                    <a16:creationId xmlns:a16="http://schemas.microsoft.com/office/drawing/2014/main" id="{83673B72-FEBA-094D-A37C-30025A46D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" y="2928"/>
                <a:ext cx="1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68" name="Line 15">
                <a:extLst>
                  <a:ext uri="{FF2B5EF4-FFF2-40B4-BE49-F238E27FC236}">
                    <a16:creationId xmlns:a16="http://schemas.microsoft.com/office/drawing/2014/main" id="{1DD9B74A-E2E3-8E4E-B254-8E8B0B2F2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" y="2239"/>
                <a:ext cx="1152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69" name="Line 16">
                <a:extLst>
                  <a:ext uri="{FF2B5EF4-FFF2-40B4-BE49-F238E27FC236}">
                    <a16:creationId xmlns:a16="http://schemas.microsoft.com/office/drawing/2014/main" id="{BCF73774-45EC-9940-9F1D-ECC40A868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3" y="2077"/>
                <a:ext cx="237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0" name="Line 17">
                <a:extLst>
                  <a:ext uri="{FF2B5EF4-FFF2-40B4-BE49-F238E27FC236}">
                    <a16:creationId xmlns:a16="http://schemas.microsoft.com/office/drawing/2014/main" id="{60DE36FA-B8B7-814B-8B05-3E9390007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4" y="2410"/>
                <a:ext cx="0" cy="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1" name="Freeform 18">
                <a:extLst>
                  <a:ext uri="{FF2B5EF4-FFF2-40B4-BE49-F238E27FC236}">
                    <a16:creationId xmlns:a16="http://schemas.microsoft.com/office/drawing/2014/main" id="{69E9337B-59D6-7649-ADFC-22489C095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" y="2398"/>
                <a:ext cx="1247" cy="530"/>
              </a:xfrm>
              <a:custGeom>
                <a:avLst/>
                <a:gdLst>
                  <a:gd name="T0" fmla="*/ 17 w 1247"/>
                  <a:gd name="T1" fmla="*/ 524 h 530"/>
                  <a:gd name="T2" fmla="*/ 33 w 1247"/>
                  <a:gd name="T3" fmla="*/ 520 h 530"/>
                  <a:gd name="T4" fmla="*/ 35 w 1247"/>
                  <a:gd name="T5" fmla="*/ 520 h 530"/>
                  <a:gd name="T6" fmla="*/ 46 w 1247"/>
                  <a:gd name="T7" fmla="*/ 510 h 530"/>
                  <a:gd name="T8" fmla="*/ 62 w 1247"/>
                  <a:gd name="T9" fmla="*/ 487 h 530"/>
                  <a:gd name="T10" fmla="*/ 79 w 1247"/>
                  <a:gd name="T11" fmla="*/ 468 h 530"/>
                  <a:gd name="T12" fmla="*/ 92 w 1247"/>
                  <a:gd name="T13" fmla="*/ 449 h 530"/>
                  <a:gd name="T14" fmla="*/ 103 w 1247"/>
                  <a:gd name="T15" fmla="*/ 440 h 530"/>
                  <a:gd name="T16" fmla="*/ 151 w 1247"/>
                  <a:gd name="T17" fmla="*/ 421 h 530"/>
                  <a:gd name="T18" fmla="*/ 176 w 1247"/>
                  <a:gd name="T19" fmla="*/ 412 h 530"/>
                  <a:gd name="T20" fmla="*/ 192 w 1247"/>
                  <a:gd name="T21" fmla="*/ 412 h 530"/>
                  <a:gd name="T22" fmla="*/ 211 w 1247"/>
                  <a:gd name="T23" fmla="*/ 421 h 530"/>
                  <a:gd name="T24" fmla="*/ 240 w 1247"/>
                  <a:gd name="T25" fmla="*/ 421 h 530"/>
                  <a:gd name="T26" fmla="*/ 259 w 1247"/>
                  <a:gd name="T27" fmla="*/ 421 h 530"/>
                  <a:gd name="T28" fmla="*/ 273 w 1247"/>
                  <a:gd name="T29" fmla="*/ 421 h 530"/>
                  <a:gd name="T30" fmla="*/ 289 w 1247"/>
                  <a:gd name="T31" fmla="*/ 421 h 530"/>
                  <a:gd name="T32" fmla="*/ 302 w 1247"/>
                  <a:gd name="T33" fmla="*/ 412 h 530"/>
                  <a:gd name="T34" fmla="*/ 324 w 1247"/>
                  <a:gd name="T35" fmla="*/ 403 h 530"/>
                  <a:gd name="T36" fmla="*/ 343 w 1247"/>
                  <a:gd name="T37" fmla="*/ 393 h 530"/>
                  <a:gd name="T38" fmla="*/ 362 w 1247"/>
                  <a:gd name="T39" fmla="*/ 384 h 530"/>
                  <a:gd name="T40" fmla="*/ 397 w 1247"/>
                  <a:gd name="T41" fmla="*/ 370 h 530"/>
                  <a:gd name="T42" fmla="*/ 424 w 1247"/>
                  <a:gd name="T43" fmla="*/ 365 h 530"/>
                  <a:gd name="T44" fmla="*/ 448 w 1247"/>
                  <a:gd name="T45" fmla="*/ 360 h 530"/>
                  <a:gd name="T46" fmla="*/ 453 w 1247"/>
                  <a:gd name="T47" fmla="*/ 360 h 530"/>
                  <a:gd name="T48" fmla="*/ 456 w 1247"/>
                  <a:gd name="T49" fmla="*/ 360 h 530"/>
                  <a:gd name="T50" fmla="*/ 478 w 1247"/>
                  <a:gd name="T51" fmla="*/ 360 h 530"/>
                  <a:gd name="T52" fmla="*/ 491 w 1247"/>
                  <a:gd name="T53" fmla="*/ 365 h 530"/>
                  <a:gd name="T54" fmla="*/ 499 w 1247"/>
                  <a:gd name="T55" fmla="*/ 365 h 530"/>
                  <a:gd name="T56" fmla="*/ 502 w 1247"/>
                  <a:gd name="T57" fmla="*/ 370 h 530"/>
                  <a:gd name="T58" fmla="*/ 515 w 1247"/>
                  <a:gd name="T59" fmla="*/ 370 h 530"/>
                  <a:gd name="T60" fmla="*/ 540 w 1247"/>
                  <a:gd name="T61" fmla="*/ 374 h 530"/>
                  <a:gd name="T62" fmla="*/ 564 w 1247"/>
                  <a:gd name="T63" fmla="*/ 374 h 530"/>
                  <a:gd name="T64" fmla="*/ 588 w 1247"/>
                  <a:gd name="T65" fmla="*/ 365 h 530"/>
                  <a:gd name="T66" fmla="*/ 602 w 1247"/>
                  <a:gd name="T67" fmla="*/ 356 h 530"/>
                  <a:gd name="T68" fmla="*/ 610 w 1247"/>
                  <a:gd name="T69" fmla="*/ 356 h 530"/>
                  <a:gd name="T70" fmla="*/ 618 w 1247"/>
                  <a:gd name="T71" fmla="*/ 351 h 530"/>
                  <a:gd name="T72" fmla="*/ 645 w 1247"/>
                  <a:gd name="T73" fmla="*/ 342 h 530"/>
                  <a:gd name="T74" fmla="*/ 658 w 1247"/>
                  <a:gd name="T75" fmla="*/ 337 h 530"/>
                  <a:gd name="T76" fmla="*/ 656 w 1247"/>
                  <a:gd name="T77" fmla="*/ 332 h 530"/>
                  <a:gd name="T78" fmla="*/ 661 w 1247"/>
                  <a:gd name="T79" fmla="*/ 328 h 530"/>
                  <a:gd name="T80" fmla="*/ 664 w 1247"/>
                  <a:gd name="T81" fmla="*/ 328 h 530"/>
                  <a:gd name="T82" fmla="*/ 664 w 1247"/>
                  <a:gd name="T83" fmla="*/ 328 h 530"/>
                  <a:gd name="T84" fmla="*/ 680 w 1247"/>
                  <a:gd name="T85" fmla="*/ 318 h 530"/>
                  <a:gd name="T86" fmla="*/ 715 w 1247"/>
                  <a:gd name="T87" fmla="*/ 300 h 530"/>
                  <a:gd name="T88" fmla="*/ 753 w 1247"/>
                  <a:gd name="T89" fmla="*/ 281 h 530"/>
                  <a:gd name="T90" fmla="*/ 807 w 1247"/>
                  <a:gd name="T91" fmla="*/ 253 h 530"/>
                  <a:gd name="T92" fmla="*/ 912 w 1247"/>
                  <a:gd name="T93" fmla="*/ 192 h 530"/>
                  <a:gd name="T94" fmla="*/ 1063 w 1247"/>
                  <a:gd name="T95" fmla="*/ 108 h 530"/>
                  <a:gd name="T96" fmla="*/ 1168 w 1247"/>
                  <a:gd name="T97" fmla="*/ 47 h 530"/>
                  <a:gd name="T98" fmla="*/ 1224 w 1247"/>
                  <a:gd name="T99" fmla="*/ 14 h 53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47" h="530">
                    <a:moveTo>
                      <a:pt x="0" y="529"/>
                    </a:moveTo>
                    <a:lnTo>
                      <a:pt x="17" y="524"/>
                    </a:lnTo>
                    <a:lnTo>
                      <a:pt x="27" y="524"/>
                    </a:lnTo>
                    <a:lnTo>
                      <a:pt x="33" y="520"/>
                    </a:lnTo>
                    <a:lnTo>
                      <a:pt x="35" y="520"/>
                    </a:lnTo>
                    <a:lnTo>
                      <a:pt x="38" y="515"/>
                    </a:lnTo>
                    <a:lnTo>
                      <a:pt x="46" y="510"/>
                    </a:lnTo>
                    <a:lnTo>
                      <a:pt x="54" y="501"/>
                    </a:lnTo>
                    <a:lnTo>
                      <a:pt x="62" y="487"/>
                    </a:lnTo>
                    <a:lnTo>
                      <a:pt x="71" y="473"/>
                    </a:lnTo>
                    <a:lnTo>
                      <a:pt x="79" y="468"/>
                    </a:lnTo>
                    <a:lnTo>
                      <a:pt x="84" y="454"/>
                    </a:lnTo>
                    <a:lnTo>
                      <a:pt x="92" y="449"/>
                    </a:lnTo>
                    <a:lnTo>
                      <a:pt x="98" y="445"/>
                    </a:lnTo>
                    <a:lnTo>
                      <a:pt x="103" y="440"/>
                    </a:lnTo>
                    <a:lnTo>
                      <a:pt x="127" y="431"/>
                    </a:lnTo>
                    <a:lnTo>
                      <a:pt x="151" y="421"/>
                    </a:lnTo>
                    <a:lnTo>
                      <a:pt x="165" y="417"/>
                    </a:lnTo>
                    <a:lnTo>
                      <a:pt x="176" y="412"/>
                    </a:lnTo>
                    <a:lnTo>
                      <a:pt x="184" y="412"/>
                    </a:lnTo>
                    <a:lnTo>
                      <a:pt x="192" y="412"/>
                    </a:lnTo>
                    <a:lnTo>
                      <a:pt x="200" y="417"/>
                    </a:lnTo>
                    <a:lnTo>
                      <a:pt x="211" y="421"/>
                    </a:lnTo>
                    <a:lnTo>
                      <a:pt x="224" y="421"/>
                    </a:lnTo>
                    <a:lnTo>
                      <a:pt x="240" y="421"/>
                    </a:lnTo>
                    <a:lnTo>
                      <a:pt x="251" y="421"/>
                    </a:lnTo>
                    <a:lnTo>
                      <a:pt x="259" y="421"/>
                    </a:lnTo>
                    <a:lnTo>
                      <a:pt x="267" y="421"/>
                    </a:lnTo>
                    <a:lnTo>
                      <a:pt x="273" y="421"/>
                    </a:lnTo>
                    <a:lnTo>
                      <a:pt x="281" y="421"/>
                    </a:lnTo>
                    <a:lnTo>
                      <a:pt x="289" y="421"/>
                    </a:lnTo>
                    <a:lnTo>
                      <a:pt x="297" y="417"/>
                    </a:lnTo>
                    <a:lnTo>
                      <a:pt x="302" y="412"/>
                    </a:lnTo>
                    <a:lnTo>
                      <a:pt x="313" y="407"/>
                    </a:lnTo>
                    <a:lnTo>
                      <a:pt x="324" y="403"/>
                    </a:lnTo>
                    <a:lnTo>
                      <a:pt x="335" y="398"/>
                    </a:lnTo>
                    <a:lnTo>
                      <a:pt x="343" y="393"/>
                    </a:lnTo>
                    <a:lnTo>
                      <a:pt x="351" y="393"/>
                    </a:lnTo>
                    <a:lnTo>
                      <a:pt x="362" y="384"/>
                    </a:lnTo>
                    <a:lnTo>
                      <a:pt x="378" y="379"/>
                    </a:lnTo>
                    <a:lnTo>
                      <a:pt x="397" y="370"/>
                    </a:lnTo>
                    <a:lnTo>
                      <a:pt x="410" y="365"/>
                    </a:lnTo>
                    <a:lnTo>
                      <a:pt x="424" y="365"/>
                    </a:lnTo>
                    <a:lnTo>
                      <a:pt x="437" y="360"/>
                    </a:lnTo>
                    <a:lnTo>
                      <a:pt x="448" y="360"/>
                    </a:lnTo>
                    <a:lnTo>
                      <a:pt x="451" y="360"/>
                    </a:lnTo>
                    <a:lnTo>
                      <a:pt x="453" y="360"/>
                    </a:lnTo>
                    <a:lnTo>
                      <a:pt x="456" y="360"/>
                    </a:lnTo>
                    <a:lnTo>
                      <a:pt x="470" y="360"/>
                    </a:lnTo>
                    <a:lnTo>
                      <a:pt x="478" y="360"/>
                    </a:lnTo>
                    <a:lnTo>
                      <a:pt x="483" y="365"/>
                    </a:lnTo>
                    <a:lnTo>
                      <a:pt x="491" y="365"/>
                    </a:lnTo>
                    <a:lnTo>
                      <a:pt x="497" y="365"/>
                    </a:lnTo>
                    <a:lnTo>
                      <a:pt x="499" y="365"/>
                    </a:lnTo>
                    <a:lnTo>
                      <a:pt x="502" y="370"/>
                    </a:lnTo>
                    <a:lnTo>
                      <a:pt x="507" y="370"/>
                    </a:lnTo>
                    <a:lnTo>
                      <a:pt x="515" y="370"/>
                    </a:lnTo>
                    <a:lnTo>
                      <a:pt x="529" y="374"/>
                    </a:lnTo>
                    <a:lnTo>
                      <a:pt x="540" y="374"/>
                    </a:lnTo>
                    <a:lnTo>
                      <a:pt x="550" y="374"/>
                    </a:lnTo>
                    <a:lnTo>
                      <a:pt x="564" y="374"/>
                    </a:lnTo>
                    <a:lnTo>
                      <a:pt x="575" y="370"/>
                    </a:lnTo>
                    <a:lnTo>
                      <a:pt x="588" y="365"/>
                    </a:lnTo>
                    <a:lnTo>
                      <a:pt x="596" y="360"/>
                    </a:lnTo>
                    <a:lnTo>
                      <a:pt x="602" y="356"/>
                    </a:lnTo>
                    <a:lnTo>
                      <a:pt x="607" y="356"/>
                    </a:lnTo>
                    <a:lnTo>
                      <a:pt x="610" y="356"/>
                    </a:lnTo>
                    <a:lnTo>
                      <a:pt x="612" y="356"/>
                    </a:lnTo>
                    <a:lnTo>
                      <a:pt x="618" y="351"/>
                    </a:lnTo>
                    <a:lnTo>
                      <a:pt x="631" y="346"/>
                    </a:lnTo>
                    <a:lnTo>
                      <a:pt x="645" y="342"/>
                    </a:lnTo>
                    <a:lnTo>
                      <a:pt x="653" y="337"/>
                    </a:lnTo>
                    <a:lnTo>
                      <a:pt x="658" y="337"/>
                    </a:lnTo>
                    <a:lnTo>
                      <a:pt x="656" y="332"/>
                    </a:lnTo>
                    <a:lnTo>
                      <a:pt x="661" y="328"/>
                    </a:lnTo>
                    <a:lnTo>
                      <a:pt x="664" y="328"/>
                    </a:lnTo>
                    <a:lnTo>
                      <a:pt x="669" y="328"/>
                    </a:lnTo>
                    <a:lnTo>
                      <a:pt x="680" y="318"/>
                    </a:lnTo>
                    <a:lnTo>
                      <a:pt x="701" y="309"/>
                    </a:lnTo>
                    <a:lnTo>
                      <a:pt x="715" y="300"/>
                    </a:lnTo>
                    <a:lnTo>
                      <a:pt x="731" y="290"/>
                    </a:lnTo>
                    <a:lnTo>
                      <a:pt x="753" y="281"/>
                    </a:lnTo>
                    <a:lnTo>
                      <a:pt x="780" y="267"/>
                    </a:lnTo>
                    <a:lnTo>
                      <a:pt x="807" y="253"/>
                    </a:lnTo>
                    <a:lnTo>
                      <a:pt x="839" y="234"/>
                    </a:lnTo>
                    <a:lnTo>
                      <a:pt x="912" y="192"/>
                    </a:lnTo>
                    <a:lnTo>
                      <a:pt x="987" y="150"/>
                    </a:lnTo>
                    <a:lnTo>
                      <a:pt x="1063" y="108"/>
                    </a:lnTo>
                    <a:lnTo>
                      <a:pt x="1135" y="65"/>
                    </a:lnTo>
                    <a:lnTo>
                      <a:pt x="1168" y="47"/>
                    </a:lnTo>
                    <a:lnTo>
                      <a:pt x="1197" y="28"/>
                    </a:lnTo>
                    <a:lnTo>
                      <a:pt x="1224" y="14"/>
                    </a:lnTo>
                    <a:lnTo>
                      <a:pt x="124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2" name="Line 19">
                <a:extLst>
                  <a:ext uri="{FF2B5EF4-FFF2-40B4-BE49-F238E27FC236}">
                    <a16:creationId xmlns:a16="http://schemas.microsoft.com/office/drawing/2014/main" id="{470C61E7-E6DB-094A-A390-039979216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2276"/>
                <a:ext cx="172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163" name="Line 20">
              <a:extLst>
                <a:ext uri="{FF2B5EF4-FFF2-40B4-BE49-F238E27FC236}">
                  <a16:creationId xmlns:a16="http://schemas.microsoft.com/office/drawing/2014/main" id="{6E01BA01-BDFB-8946-852F-29300102A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2" y="2498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4" name="Line 21">
              <a:extLst>
                <a:ext uri="{FF2B5EF4-FFF2-40B4-BE49-F238E27FC236}">
                  <a16:creationId xmlns:a16="http://schemas.microsoft.com/office/drawing/2014/main" id="{913346CC-5E1E-9945-AB43-9F788D8C5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2040"/>
              <a:ext cx="0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5" name="Line 22">
              <a:extLst>
                <a:ext uri="{FF2B5EF4-FFF2-40B4-BE49-F238E27FC236}">
                  <a16:creationId xmlns:a16="http://schemas.microsoft.com/office/drawing/2014/main" id="{36C68B62-C670-8546-947B-675CAEE14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296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51" name="Rectangle 23">
            <a:extLst>
              <a:ext uri="{FF2B5EF4-FFF2-40B4-BE49-F238E27FC236}">
                <a16:creationId xmlns:a16="http://schemas.microsoft.com/office/drawing/2014/main" id="{7C17F9C7-4C1F-BB48-8371-FF6EB699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155" y="3892874"/>
            <a:ext cx="27090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t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6152" name="Rectangle 24">
            <a:extLst>
              <a:ext uri="{FF2B5EF4-FFF2-40B4-BE49-F238E27FC236}">
                <a16:creationId xmlns:a16="http://schemas.microsoft.com/office/drawing/2014/main" id="{6390B5C6-46F4-634C-99ED-FBA09DC2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56" y="771849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</a:rPr>
              <a:t>y(t)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6153" name="Object 25">
            <a:extLst>
              <a:ext uri="{FF2B5EF4-FFF2-40B4-BE49-F238E27FC236}">
                <a16:creationId xmlns:a16="http://schemas.microsoft.com/office/drawing/2014/main" id="{193B8587-ECAE-AD47-B8B0-A77F826EE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14943"/>
              </p:ext>
            </p:extLst>
          </p:nvPr>
        </p:nvGraphicFramePr>
        <p:xfrm>
          <a:off x="3508905" y="2668912"/>
          <a:ext cx="4460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zione" r:id="rId3" imgW="4025900" imgH="2857500" progId="Equation.3">
                  <p:embed/>
                </p:oleObj>
              </mc:Choice>
              <mc:Fallback>
                <p:oleObj name="Equazione" r:id="rId3" imgW="4025900" imgH="2857500" progId="Equation.3">
                  <p:embed/>
                  <p:pic>
                    <p:nvPicPr>
                      <p:cNvPr id="6153" name="Object 25">
                        <a:extLst>
                          <a:ext uri="{FF2B5EF4-FFF2-40B4-BE49-F238E27FC236}">
                            <a16:creationId xmlns:a16="http://schemas.microsoft.com/office/drawing/2014/main" id="{193B8587-ECAE-AD47-B8B0-A77F826EE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05" y="2668912"/>
                        <a:ext cx="4460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26">
            <a:extLst>
              <a:ext uri="{FF2B5EF4-FFF2-40B4-BE49-F238E27FC236}">
                <a16:creationId xmlns:a16="http://schemas.microsoft.com/office/drawing/2014/main" id="{E91B11A4-C671-8E47-8CA2-267EFFD90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8592"/>
              </p:ext>
            </p:extLst>
          </p:nvPr>
        </p:nvGraphicFramePr>
        <p:xfrm>
          <a:off x="2645305" y="2067248"/>
          <a:ext cx="533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zione" r:id="rId5" imgW="2730500" imgH="2730500" progId="Equation.3">
                  <p:embed/>
                </p:oleObj>
              </mc:Choice>
              <mc:Fallback>
                <p:oleObj name="Equazione" r:id="rId5" imgW="2730500" imgH="2730500" progId="Equation.3">
                  <p:embed/>
                  <p:pic>
                    <p:nvPicPr>
                      <p:cNvPr id="6154" name="Object 26">
                        <a:extLst>
                          <a:ext uri="{FF2B5EF4-FFF2-40B4-BE49-F238E27FC236}">
                            <a16:creationId xmlns:a16="http://schemas.microsoft.com/office/drawing/2014/main" id="{E91B11A4-C671-8E47-8CA2-267EFFD90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305" y="2067248"/>
                        <a:ext cx="533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27">
            <a:extLst>
              <a:ext uri="{FF2B5EF4-FFF2-40B4-BE49-F238E27FC236}">
                <a16:creationId xmlns:a16="http://schemas.microsoft.com/office/drawing/2014/main" id="{B785D926-8955-814C-A4F8-1E8674D4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44" y="4321499"/>
            <a:ext cx="144911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transitorio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6156" name="Rectangle 28">
            <a:extLst>
              <a:ext uri="{FF2B5EF4-FFF2-40B4-BE49-F238E27FC236}">
                <a16:creationId xmlns:a16="http://schemas.microsoft.com/office/drawing/2014/main" id="{070A507C-9B8C-7A4B-9E8D-21D8832A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044" y="4302449"/>
            <a:ext cx="16190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accent2"/>
                </a:solidFill>
              </a:rPr>
              <a:t>permanente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6157" name="Object 29">
            <a:extLst>
              <a:ext uri="{FF2B5EF4-FFF2-40B4-BE49-F238E27FC236}">
                <a16:creationId xmlns:a16="http://schemas.microsoft.com/office/drawing/2014/main" id="{5CEF5D32-9DF4-134C-9EF7-4345ACE6E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41205"/>
              </p:ext>
            </p:extLst>
          </p:nvPr>
        </p:nvGraphicFramePr>
        <p:xfrm>
          <a:off x="6683906" y="1991048"/>
          <a:ext cx="11017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MathType Equation" r:id="rId7" imgW="23406100" imgH="16090900" progId="Equation">
                  <p:embed/>
                </p:oleObj>
              </mc:Choice>
              <mc:Fallback>
                <p:oleObj name="MathType Equation" r:id="rId7" imgW="23406100" imgH="16090900" progId="Equation">
                  <p:embed/>
                  <p:pic>
                    <p:nvPicPr>
                      <p:cNvPr id="6157" name="Object 29">
                        <a:extLst>
                          <a:ext uri="{FF2B5EF4-FFF2-40B4-BE49-F238E27FC236}">
                            <a16:creationId xmlns:a16="http://schemas.microsoft.com/office/drawing/2014/main" id="{5CEF5D32-9DF4-134C-9EF7-4345ACE6E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906" y="1991048"/>
                        <a:ext cx="11017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30">
            <a:extLst>
              <a:ext uri="{FF2B5EF4-FFF2-40B4-BE49-F238E27FC236}">
                <a16:creationId xmlns:a16="http://schemas.microsoft.com/office/drawing/2014/main" id="{482A6382-019B-794B-896B-89A77B2DD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92647"/>
              </p:ext>
            </p:extLst>
          </p:nvPr>
        </p:nvGraphicFramePr>
        <p:xfrm>
          <a:off x="6555319" y="3367412"/>
          <a:ext cx="16525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MathType Equation" r:id="rId9" imgW="35102800" imgH="16090900" progId="Equation">
                  <p:embed/>
                </p:oleObj>
              </mc:Choice>
              <mc:Fallback>
                <p:oleObj name="MathType Equation" r:id="rId9" imgW="35102800" imgH="16090900" progId="Equation">
                  <p:embed/>
                  <p:pic>
                    <p:nvPicPr>
                      <p:cNvPr id="6158" name="Object 30">
                        <a:extLst>
                          <a:ext uri="{FF2B5EF4-FFF2-40B4-BE49-F238E27FC236}">
                            <a16:creationId xmlns:a16="http://schemas.microsoft.com/office/drawing/2014/main" id="{482A6382-019B-794B-896B-89A77B2DD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319" y="3367412"/>
                        <a:ext cx="16525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35">
            <a:extLst>
              <a:ext uri="{FF2B5EF4-FFF2-40B4-BE49-F238E27FC236}">
                <a16:creationId xmlns:a16="http://schemas.microsoft.com/office/drawing/2014/main" id="{E7A7B85F-371B-3644-AE02-4EA2E60B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05" y="481044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6160" name="AutoShape 36">
            <a:extLst>
              <a:ext uri="{FF2B5EF4-FFF2-40B4-BE49-F238E27FC236}">
                <a16:creationId xmlns:a16="http://schemas.microsoft.com/office/drawing/2014/main" id="{9AF63C4B-8303-2347-9750-CF38FFF7128D}"/>
              </a:ext>
            </a:extLst>
          </p:cNvPr>
          <p:cNvSpPr>
            <a:spLocks/>
          </p:cNvSpPr>
          <p:nvPr/>
        </p:nvSpPr>
        <p:spPr bwMode="auto">
          <a:xfrm>
            <a:off x="5388505" y="4429448"/>
            <a:ext cx="76200" cy="685800"/>
          </a:xfrm>
          <a:prstGeom prst="leftBracket">
            <a:avLst>
              <a:gd name="adj" fmla="val 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6161" name="AutoShape 38">
            <a:extLst>
              <a:ext uri="{FF2B5EF4-FFF2-40B4-BE49-F238E27FC236}">
                <a16:creationId xmlns:a16="http://schemas.microsoft.com/office/drawing/2014/main" id="{C203D2B6-E7AF-A141-B27E-B31DF7659964}"/>
              </a:ext>
            </a:extLst>
          </p:cNvPr>
          <p:cNvSpPr>
            <a:spLocks/>
          </p:cNvSpPr>
          <p:nvPr/>
        </p:nvSpPr>
        <p:spPr bwMode="auto">
          <a:xfrm>
            <a:off x="9274705" y="4429448"/>
            <a:ext cx="76200" cy="685800"/>
          </a:xfrm>
          <a:prstGeom prst="rightBracket">
            <a:avLst>
              <a:gd name="adj" fmla="val 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42169647-E7AB-FC48-A443-A9806CD5B9C9}"/>
                  </a:ext>
                </a:extLst>
              </p14:cNvPr>
              <p14:cNvContentPartPr/>
              <p14:nvPr/>
            </p14:nvContentPartPr>
            <p14:xfrm>
              <a:off x="5095800" y="1124280"/>
              <a:ext cx="6598080" cy="219204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42169647-E7AB-FC48-A443-A9806CD5B9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86440" y="1114920"/>
                <a:ext cx="6616800" cy="22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20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50D23B5-DC76-E544-9E76-B21DA4D2F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Condizioni a Ciclo Chiuso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737682-4EFD-3A4A-B7B3-8E0DB30F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72399"/>
            <a:ext cx="8610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2"/>
                </a:solidFill>
              </a:rPr>
              <a:t>Condizione sulla funzione di trasferimento W(s)  a </a:t>
            </a:r>
            <a:r>
              <a:rPr lang="it-IT" altLang="en-US" b="0"/>
              <a:t>ciclo chiuso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BD6B5C5-B51B-1345-9C9B-4095D47F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23425"/>
            <a:ext cx="47244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b="0">
                <a:solidFill>
                  <a:schemeClr val="tx1"/>
                </a:solidFill>
              </a:rPr>
              <a:t>L’errore a regime permanente :</a:t>
            </a: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0830D7D0-5A54-C44A-B80D-DC5904922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03704"/>
              </p:ext>
            </p:extLst>
          </p:nvPr>
        </p:nvGraphicFramePr>
        <p:xfrm>
          <a:off x="2514600" y="1680425"/>
          <a:ext cx="4572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MathType Equation" r:id="rId3" imgW="97129600" imgH="18719800" progId="Equation">
                  <p:embed/>
                </p:oleObj>
              </mc:Choice>
              <mc:Fallback>
                <p:oleObj name="MathType Equation" r:id="rId3" imgW="97129600" imgH="18719800" progId="Equation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0830D7D0-5A54-C44A-B80D-DC5904922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80425"/>
                        <a:ext cx="4572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38">
            <a:extLst>
              <a:ext uri="{FF2B5EF4-FFF2-40B4-BE49-F238E27FC236}">
                <a16:creationId xmlns:a16="http://schemas.microsoft.com/office/drawing/2014/main" id="{7A2A5FB1-1CBF-DB41-94F9-4DC023D37A53}"/>
              </a:ext>
            </a:extLst>
          </p:cNvPr>
          <p:cNvGrpSpPr>
            <a:grpSpLocks/>
          </p:cNvGrpSpPr>
          <p:nvPr/>
        </p:nvGrpSpPr>
        <p:grpSpPr bwMode="auto">
          <a:xfrm>
            <a:off x="6480177" y="3433027"/>
            <a:ext cx="3122613" cy="855663"/>
            <a:chOff x="4012" y="2256"/>
            <a:chExt cx="1967" cy="539"/>
          </a:xfrm>
        </p:grpSpPr>
        <p:sp>
          <p:nvSpPr>
            <p:cNvPr id="7220" name="Rectangle 11">
              <a:extLst>
                <a:ext uri="{FF2B5EF4-FFF2-40B4-BE49-F238E27FC236}">
                  <a16:creationId xmlns:a16="http://schemas.microsoft.com/office/drawing/2014/main" id="{2312306E-3FD6-ED4C-BB1A-4C38E6D8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591"/>
              <a:ext cx="41" cy="1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221" name="Rectangle 12">
              <a:extLst>
                <a:ext uri="{FF2B5EF4-FFF2-40B4-BE49-F238E27FC236}">
                  <a16:creationId xmlns:a16="http://schemas.microsoft.com/office/drawing/2014/main" id="{198AB700-DE08-B141-A951-52DF22A3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388"/>
              <a:ext cx="12" cy="21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222" name="Rectangle 13">
              <a:extLst>
                <a:ext uri="{FF2B5EF4-FFF2-40B4-BE49-F238E27FC236}">
                  <a16:creationId xmlns:a16="http://schemas.microsoft.com/office/drawing/2014/main" id="{5AF24BFD-1D65-2A49-8958-DCF1F17E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388"/>
              <a:ext cx="41" cy="1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223" name="Rectangle 14">
              <a:extLst>
                <a:ext uri="{FF2B5EF4-FFF2-40B4-BE49-F238E27FC236}">
                  <a16:creationId xmlns:a16="http://schemas.microsoft.com/office/drawing/2014/main" id="{9E188B2C-D387-804E-B4A7-E8FDF681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591"/>
              <a:ext cx="41" cy="1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224" name="Rectangle 15">
              <a:extLst>
                <a:ext uri="{FF2B5EF4-FFF2-40B4-BE49-F238E27FC236}">
                  <a16:creationId xmlns:a16="http://schemas.microsoft.com/office/drawing/2014/main" id="{8734BAB7-FC8F-F749-B33C-622FAA89A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2388"/>
              <a:ext cx="12" cy="21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225" name="Rectangle 16">
              <a:extLst>
                <a:ext uri="{FF2B5EF4-FFF2-40B4-BE49-F238E27FC236}">
                  <a16:creationId xmlns:a16="http://schemas.microsoft.com/office/drawing/2014/main" id="{04822463-60F9-9247-9933-07C1287C9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388"/>
              <a:ext cx="41" cy="1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226" name="Line 17">
              <a:extLst>
                <a:ext uri="{FF2B5EF4-FFF2-40B4-BE49-F238E27FC236}">
                  <a16:creationId xmlns:a16="http://schemas.microsoft.com/office/drawing/2014/main" id="{ECCFD4F9-6DFF-6643-A5BE-98C597293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9" y="2495"/>
              <a:ext cx="34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27" name="Rectangle 19">
              <a:extLst>
                <a:ext uri="{FF2B5EF4-FFF2-40B4-BE49-F238E27FC236}">
                  <a16:creationId xmlns:a16="http://schemas.microsoft.com/office/drawing/2014/main" id="{EEC9EB27-71DB-5841-A652-9457397B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5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28" name="Rectangle 20">
              <a:extLst>
                <a:ext uri="{FF2B5EF4-FFF2-40B4-BE49-F238E27FC236}">
                  <a16:creationId xmlns:a16="http://schemas.microsoft.com/office/drawing/2014/main" id="{FFF456EF-7B5F-DC4E-B2DF-9957E88A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353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29" name="Rectangle 21">
              <a:extLst>
                <a:ext uri="{FF2B5EF4-FFF2-40B4-BE49-F238E27FC236}">
                  <a16:creationId xmlns:a16="http://schemas.microsoft.com/office/drawing/2014/main" id="{63788412-4A08-E646-A33E-D1B0D2F1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" y="2353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0" name="Rectangle 22">
              <a:extLst>
                <a:ext uri="{FF2B5EF4-FFF2-40B4-BE49-F238E27FC236}">
                  <a16:creationId xmlns:a16="http://schemas.microsoft.com/office/drawing/2014/main" id="{A53116B1-96A1-EE44-82BB-CC14BC922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2544"/>
              <a:ext cx="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1" name="Rectangle 23">
              <a:extLst>
                <a:ext uri="{FF2B5EF4-FFF2-40B4-BE49-F238E27FC236}">
                  <a16:creationId xmlns:a16="http://schemas.microsoft.com/office/drawing/2014/main" id="{553E63BD-82D6-4543-9F2E-BB54CDB3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4" y="2467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2" name="Rectangle 24">
              <a:extLst>
                <a:ext uri="{FF2B5EF4-FFF2-40B4-BE49-F238E27FC236}">
                  <a16:creationId xmlns:a16="http://schemas.microsoft.com/office/drawing/2014/main" id="{CBAEDE0A-BE25-F741-AA41-7BF3CBA2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2375"/>
              <a:ext cx="2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lim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3" name="Rectangle 25">
              <a:extLst>
                <a:ext uri="{FF2B5EF4-FFF2-40B4-BE49-F238E27FC236}">
                  <a16:creationId xmlns:a16="http://schemas.microsoft.com/office/drawing/2014/main" id="{8F7E7360-50E2-234E-91B6-A6A3FC4F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37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k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4" name="Rectangle 26">
              <a:extLst>
                <a:ext uri="{FF2B5EF4-FFF2-40B4-BE49-F238E27FC236}">
                  <a16:creationId xmlns:a16="http://schemas.microsoft.com/office/drawing/2014/main" id="{021DF87F-2445-E044-9C47-2C16C3AD0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375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W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5" name="Rectangle 27">
              <a:extLst>
                <a:ext uri="{FF2B5EF4-FFF2-40B4-BE49-F238E27FC236}">
                  <a16:creationId xmlns:a16="http://schemas.microsoft.com/office/drawing/2014/main" id="{ED2DB6A7-BE57-7E48-B17A-E59BF3F1A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375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6" name="Rectangle 28">
              <a:extLst>
                <a:ext uri="{FF2B5EF4-FFF2-40B4-BE49-F238E27FC236}">
                  <a16:creationId xmlns:a16="http://schemas.microsoft.com/office/drawing/2014/main" id="{8B50B400-4133-D94E-A995-32AD8F339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" y="2540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7" name="Rectangle 29">
              <a:extLst>
                <a:ext uri="{FF2B5EF4-FFF2-40B4-BE49-F238E27FC236}">
                  <a16:creationId xmlns:a16="http://schemas.microsoft.com/office/drawing/2014/main" id="{BBEC7E21-2D1B-574B-82CD-5457A9D7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2562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8" name="Rectangle 30">
              <a:extLst>
                <a:ext uri="{FF2B5EF4-FFF2-40B4-BE49-F238E27FC236}">
                  <a16:creationId xmlns:a16="http://schemas.microsoft.com/office/drawing/2014/main" id="{1D738934-A2A6-A547-B8AF-C774E2EA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4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d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39" name="Rectangle 31">
              <a:extLst>
                <a:ext uri="{FF2B5EF4-FFF2-40B4-BE49-F238E27FC236}">
                  <a16:creationId xmlns:a16="http://schemas.microsoft.com/office/drawing/2014/main" id="{E6AADD82-3993-DA48-A5A3-4A29A39F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248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k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40" name="Rectangle 32">
              <a:extLst>
                <a:ext uri="{FF2B5EF4-FFF2-40B4-BE49-F238E27FC236}">
                  <a16:creationId xmlns:a16="http://schemas.microsoft.com/office/drawing/2014/main" id="{A06FECD3-6BC8-8343-A02D-8F6D42FF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256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0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41" name="Rectangle 33">
              <a:extLst>
                <a:ext uri="{FF2B5EF4-FFF2-40B4-BE49-F238E27FC236}">
                  <a16:creationId xmlns:a16="http://schemas.microsoft.com/office/drawing/2014/main" id="{EA17C8D1-B0DE-6540-A144-0CE38F85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248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1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42" name="Rectangle 34">
              <a:extLst>
                <a:ext uri="{FF2B5EF4-FFF2-40B4-BE49-F238E27FC236}">
                  <a16:creationId xmlns:a16="http://schemas.microsoft.com/office/drawing/2014/main" id="{D35C678A-5593-0D4C-AD39-1C2AE920A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225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1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43" name="Rectangle 35">
              <a:extLst>
                <a:ext uri="{FF2B5EF4-FFF2-40B4-BE49-F238E27FC236}">
                  <a16:creationId xmlns:a16="http://schemas.microsoft.com/office/drawing/2014/main" id="{920F4921-6BCD-2E44-805B-AEED427A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2375"/>
              <a:ext cx="1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 s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44" name="Rectangle 36">
              <a:extLst>
                <a:ext uri="{FF2B5EF4-FFF2-40B4-BE49-F238E27FC236}">
                  <a16:creationId xmlns:a16="http://schemas.microsoft.com/office/drawing/2014/main" id="{E03CEDA8-6B22-A044-ABC2-EAA941AC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37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(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  <p:sp>
          <p:nvSpPr>
            <p:cNvPr id="7245" name="Rectangle 37">
              <a:extLst>
                <a:ext uri="{FF2B5EF4-FFF2-40B4-BE49-F238E27FC236}">
                  <a16:creationId xmlns:a16="http://schemas.microsoft.com/office/drawing/2014/main" id="{4A8F6358-45D4-564A-8239-0F300751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237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rgbClr val="000000"/>
                  </a:solidFill>
                  <a:latin typeface="Times" pitchFamily="2" charset="0"/>
                </a:rPr>
                <a:t>)</a:t>
              </a:r>
              <a:endParaRPr lang="it-IT" altLang="en-US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75" name="Object 8">
            <a:extLst>
              <a:ext uri="{FF2B5EF4-FFF2-40B4-BE49-F238E27FC236}">
                <a16:creationId xmlns:a16="http://schemas.microsoft.com/office/drawing/2014/main" id="{D82701A2-DDCF-7F47-9EB1-ADF8C637A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04376"/>
              </p:ext>
            </p:extLst>
          </p:nvPr>
        </p:nvGraphicFramePr>
        <p:xfrm>
          <a:off x="1066800" y="4423624"/>
          <a:ext cx="7721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MathType Equation" r:id="rId5" imgW="182880000" imgH="19558000" progId="Equation">
                  <p:embed/>
                </p:oleObj>
              </mc:Choice>
              <mc:Fallback>
                <p:oleObj name="MathType Equation" r:id="rId5" imgW="182880000" imgH="19558000" progId="Equation">
                  <p:embed/>
                  <p:pic>
                    <p:nvPicPr>
                      <p:cNvPr id="7175" name="Object 8">
                        <a:extLst>
                          <a:ext uri="{FF2B5EF4-FFF2-40B4-BE49-F238E27FC236}">
                            <a16:creationId xmlns:a16="http://schemas.microsoft.com/office/drawing/2014/main" id="{D82701A2-DDCF-7F47-9EB1-ADF8C637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23624"/>
                        <a:ext cx="77216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9">
            <a:extLst>
              <a:ext uri="{FF2B5EF4-FFF2-40B4-BE49-F238E27FC236}">
                <a16:creationId xmlns:a16="http://schemas.microsoft.com/office/drawing/2014/main" id="{0A032BC1-C3D7-B54E-B43B-8FC508402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871424"/>
            <a:ext cx="554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b="0">
                <a:solidFill>
                  <a:schemeClr val="accent2"/>
                </a:solidFill>
                <a:latin typeface="Comic Sans MS" panose="030F0902030302020204" pitchFamily="66" charset="0"/>
              </a:rPr>
              <a:t>Funzione di Trasferimento dell’errore</a:t>
            </a:r>
          </a:p>
        </p:txBody>
      </p:sp>
      <p:sp>
        <p:nvSpPr>
          <p:cNvPr id="7177" name="Freeform 10">
            <a:extLst>
              <a:ext uri="{FF2B5EF4-FFF2-40B4-BE49-F238E27FC236}">
                <a16:creationId xmlns:a16="http://schemas.microsoft.com/office/drawing/2014/main" id="{B63F18BB-F5E7-8F42-8AE6-9EE0741C1C6E}"/>
              </a:ext>
            </a:extLst>
          </p:cNvPr>
          <p:cNvSpPr>
            <a:spLocks/>
          </p:cNvSpPr>
          <p:nvPr/>
        </p:nvSpPr>
        <p:spPr bwMode="auto">
          <a:xfrm>
            <a:off x="2209800" y="5406287"/>
            <a:ext cx="6324600" cy="330200"/>
          </a:xfrm>
          <a:custGeom>
            <a:avLst/>
            <a:gdLst>
              <a:gd name="T0" fmla="*/ 0 w 3264"/>
              <a:gd name="T1" fmla="*/ 0 h 192"/>
              <a:gd name="T2" fmla="*/ 0 w 3264"/>
              <a:gd name="T3" fmla="*/ 2147483646 h 192"/>
              <a:gd name="T4" fmla="*/ 2147483646 w 3264"/>
              <a:gd name="T5" fmla="*/ 2147483646 h 192"/>
              <a:gd name="T6" fmla="*/ 2147483646 w 326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64" h="192">
                <a:moveTo>
                  <a:pt x="0" y="0"/>
                </a:moveTo>
                <a:lnTo>
                  <a:pt x="0" y="192"/>
                </a:lnTo>
                <a:lnTo>
                  <a:pt x="3264" y="192"/>
                </a:lnTo>
                <a:lnTo>
                  <a:pt x="3264" y="0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Line 41">
            <a:extLst>
              <a:ext uri="{FF2B5EF4-FFF2-40B4-BE49-F238E27FC236}">
                <a16:creationId xmlns:a16="http://schemas.microsoft.com/office/drawing/2014/main" id="{AC1A6CE1-F098-0747-A7F0-847557348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3855299"/>
            <a:ext cx="2841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9" name="Rectangle 42">
            <a:extLst>
              <a:ext uri="{FF2B5EF4-FFF2-40B4-BE49-F238E27FC236}">
                <a16:creationId xmlns:a16="http://schemas.microsoft.com/office/drawing/2014/main" id="{1475D0C6-7C20-1A45-8426-3266D8CA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y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0" name="Rectangle 43">
            <a:extLst>
              <a:ext uri="{FF2B5EF4-FFF2-40B4-BE49-F238E27FC236}">
                <a16:creationId xmlns:a16="http://schemas.microsoft.com/office/drawing/2014/main" id="{95E7233F-A762-B14A-BDFF-5EFF59AB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3682262"/>
            <a:ext cx="7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1" name="Rectangle 44">
            <a:extLst>
              <a:ext uri="{FF2B5EF4-FFF2-40B4-BE49-F238E27FC236}">
                <a16:creationId xmlns:a16="http://schemas.microsoft.com/office/drawing/2014/main" id="{60FFE382-8162-5E4F-8440-E0206F2A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y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2" name="Rectangle 45">
            <a:extLst>
              <a:ext uri="{FF2B5EF4-FFF2-40B4-BE49-F238E27FC236}">
                <a16:creationId xmlns:a16="http://schemas.microsoft.com/office/drawing/2014/main" id="{8E36D58E-8238-9D4C-8329-5AF899F9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3682262"/>
            <a:ext cx="7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3" name="Rectangle 46">
            <a:extLst>
              <a:ext uri="{FF2B5EF4-FFF2-40B4-BE49-F238E27FC236}">
                <a16:creationId xmlns:a16="http://schemas.microsoft.com/office/drawing/2014/main" id="{E5CF0B78-EAED-FA4A-BCBC-EA2BE4C9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k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4" name="Rectangle 47">
            <a:extLst>
              <a:ext uri="{FF2B5EF4-FFF2-40B4-BE49-F238E27FC236}">
                <a16:creationId xmlns:a16="http://schemas.microsoft.com/office/drawing/2014/main" id="{7C558666-7D5C-C647-A4BE-F4D764EA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u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5" name="Rectangle 48">
            <a:extLst>
              <a:ext uri="{FF2B5EF4-FFF2-40B4-BE49-F238E27FC236}">
                <a16:creationId xmlns:a16="http://schemas.microsoft.com/office/drawing/2014/main" id="{35FB7324-2E99-284A-B381-81C3DF01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3682262"/>
            <a:ext cx="7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6" name="Rectangle 49">
            <a:extLst>
              <a:ext uri="{FF2B5EF4-FFF2-40B4-BE49-F238E27FC236}">
                <a16:creationId xmlns:a16="http://schemas.microsoft.com/office/drawing/2014/main" id="{958145A6-EA3B-D447-A6B3-F552090B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y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7" name="Rectangle 50">
            <a:extLst>
              <a:ext uri="{FF2B5EF4-FFF2-40B4-BE49-F238E27FC236}">
                <a16:creationId xmlns:a16="http://schemas.microsoft.com/office/drawing/2014/main" id="{33AB4A7C-BFE7-9740-9CF6-B59EB990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3682262"/>
            <a:ext cx="7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8" name="Rectangle 51">
            <a:extLst>
              <a:ext uri="{FF2B5EF4-FFF2-40B4-BE49-F238E27FC236}">
                <a16:creationId xmlns:a16="http://schemas.microsoft.com/office/drawing/2014/main" id="{5D2269F9-D7F3-814A-B1C4-67B0F18E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682262"/>
            <a:ext cx="37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lim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89" name="Rectangle 52">
            <a:extLst>
              <a:ext uri="{FF2B5EF4-FFF2-40B4-BE49-F238E27FC236}">
                <a16:creationId xmlns:a16="http://schemas.microsoft.com/office/drawing/2014/main" id="{6169464C-1B83-2140-A4B7-607F787D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k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0" name="Rectangle 53">
            <a:extLst>
              <a:ext uri="{FF2B5EF4-FFF2-40B4-BE49-F238E27FC236}">
                <a16:creationId xmlns:a16="http://schemas.microsoft.com/office/drawing/2014/main" id="{F92D486A-A59C-EE4F-90CC-604ACCB9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3509224"/>
            <a:ext cx="7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1" name="Rectangle 54">
            <a:extLst>
              <a:ext uri="{FF2B5EF4-FFF2-40B4-BE49-F238E27FC236}">
                <a16:creationId xmlns:a16="http://schemas.microsoft.com/office/drawing/2014/main" id="{7B5BE02D-7CFE-B24A-83B0-A7B77FF0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3890224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k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2" name="Rectangle 55">
            <a:extLst>
              <a:ext uri="{FF2B5EF4-FFF2-40B4-BE49-F238E27FC236}">
                <a16:creationId xmlns:a16="http://schemas.microsoft.com/office/drawing/2014/main" id="{5890D49B-66A9-9145-B0C3-E0C87AEE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682262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y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3" name="Rectangle 56">
            <a:extLst>
              <a:ext uri="{FF2B5EF4-FFF2-40B4-BE49-F238E27FC236}">
                <a16:creationId xmlns:a16="http://schemas.microsoft.com/office/drawing/2014/main" id="{5CD80019-D074-0D42-9B64-E6C5D4F1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3682262"/>
            <a:ext cx="7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4" name="Rectangle 57">
            <a:extLst>
              <a:ext uri="{FF2B5EF4-FFF2-40B4-BE49-F238E27FC236}">
                <a16:creationId xmlns:a16="http://schemas.microsoft.com/office/drawing/2014/main" id="{E636AD10-F30A-A74C-9801-2B5D56D1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787038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Times" pitchFamily="2" charset="0"/>
              </a:rPr>
              <a:t>d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5" name="Rectangle 58">
            <a:extLst>
              <a:ext uri="{FF2B5EF4-FFF2-40B4-BE49-F238E27FC236}">
                <a16:creationId xmlns:a16="http://schemas.microsoft.com/office/drawing/2014/main" id="{A07B455A-CAA3-B24D-A164-37CFF90F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787038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Times" pitchFamily="2" charset="0"/>
              </a:rPr>
              <a:t>d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6" name="Rectangle 59">
            <a:extLst>
              <a:ext uri="{FF2B5EF4-FFF2-40B4-BE49-F238E27FC236}">
                <a16:creationId xmlns:a16="http://schemas.microsoft.com/office/drawing/2014/main" id="{9E2B1C4C-3656-2F4D-B2FE-B6207D99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952138"/>
            <a:ext cx="64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Times" pitchFamily="2" charset="0"/>
              </a:rPr>
              <a:t>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7" name="Rectangle 60">
            <a:extLst>
              <a:ext uri="{FF2B5EF4-FFF2-40B4-BE49-F238E27FC236}">
                <a16:creationId xmlns:a16="http://schemas.microsoft.com/office/drawing/2014/main" id="{D7ABF7B4-01C4-594F-98F4-3E4BCA8C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787038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Times" pitchFamily="2" charset="0"/>
              </a:rPr>
              <a:t>d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8" name="Rectangle 61">
            <a:extLst>
              <a:ext uri="{FF2B5EF4-FFF2-40B4-BE49-F238E27FC236}">
                <a16:creationId xmlns:a16="http://schemas.microsoft.com/office/drawing/2014/main" id="{3FE238A0-BBFE-1743-93C8-E87BF9F0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423500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Times" pitchFamily="2" charset="0"/>
              </a:rPr>
              <a:t>k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99" name="Rectangle 62">
            <a:extLst>
              <a:ext uri="{FF2B5EF4-FFF2-40B4-BE49-F238E27FC236}">
                <a16:creationId xmlns:a16="http://schemas.microsoft.com/office/drawing/2014/main" id="{CFF06F08-84F5-7544-B0CB-5193A75F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(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0" name="Rectangle 63">
            <a:extLst>
              <a:ext uri="{FF2B5EF4-FFF2-40B4-BE49-F238E27FC236}">
                <a16:creationId xmlns:a16="http://schemas.microsoft.com/office/drawing/2014/main" id="{EFE0EC78-439E-0E45-BB61-063DC794B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1" name="Rectangle 64">
            <a:extLst>
              <a:ext uri="{FF2B5EF4-FFF2-40B4-BE49-F238E27FC236}">
                <a16:creationId xmlns:a16="http://schemas.microsoft.com/office/drawing/2014/main" id="{C124B473-F427-5542-A524-A36807BA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87012"/>
            <a:ext cx="1522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~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2" name="Rectangle 65">
            <a:extLst>
              <a:ext uri="{FF2B5EF4-FFF2-40B4-BE49-F238E27FC236}">
                <a16:creationId xmlns:a16="http://schemas.microsoft.com/office/drawing/2014/main" id="{451F0479-23AB-0A4A-9DE3-C18CE43D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(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3" name="Rectangle 66">
            <a:extLst>
              <a:ext uri="{FF2B5EF4-FFF2-40B4-BE49-F238E27FC236}">
                <a16:creationId xmlns:a16="http://schemas.microsoft.com/office/drawing/2014/main" id="{B3679A6E-8456-A642-8861-2B865312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4" name="Rectangle 67">
            <a:extLst>
              <a:ext uri="{FF2B5EF4-FFF2-40B4-BE49-F238E27FC236}">
                <a16:creationId xmlns:a16="http://schemas.microsoft.com/office/drawing/2014/main" id="{E00D357D-58FE-3249-AF45-4B97CD7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(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5" name="Rectangle 68">
            <a:extLst>
              <a:ext uri="{FF2B5EF4-FFF2-40B4-BE49-F238E27FC236}">
                <a16:creationId xmlns:a16="http://schemas.microsoft.com/office/drawing/2014/main" id="{551E3A38-F79C-5643-9F1F-78875DB6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6" name="Rectangle 69">
            <a:extLst>
              <a:ext uri="{FF2B5EF4-FFF2-40B4-BE49-F238E27FC236}">
                <a16:creationId xmlns:a16="http://schemas.microsoft.com/office/drawing/2014/main" id="{A4E392E0-8C24-2047-9859-9343CF5F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3587012"/>
            <a:ext cx="1522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~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7" name="Rectangle 70">
            <a:extLst>
              <a:ext uri="{FF2B5EF4-FFF2-40B4-BE49-F238E27FC236}">
                <a16:creationId xmlns:a16="http://schemas.microsoft.com/office/drawing/2014/main" id="{B3D585C2-F70B-4242-A6F6-894D315E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(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8" name="Rectangle 71">
            <a:extLst>
              <a:ext uri="{FF2B5EF4-FFF2-40B4-BE49-F238E27FC236}">
                <a16:creationId xmlns:a16="http://schemas.microsoft.com/office/drawing/2014/main" id="{C5A4D034-38E3-AE47-8430-89A0C238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09" name="Rectangle 72">
            <a:extLst>
              <a:ext uri="{FF2B5EF4-FFF2-40B4-BE49-F238E27FC236}">
                <a16:creationId xmlns:a16="http://schemas.microsoft.com/office/drawing/2014/main" id="{FB4DEDA0-30C0-BE46-9DD9-353CB6F5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3890224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!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0" name="Rectangle 73">
            <a:extLst>
              <a:ext uri="{FF2B5EF4-FFF2-40B4-BE49-F238E27FC236}">
                <a16:creationId xmlns:a16="http://schemas.microsoft.com/office/drawing/2014/main" id="{4A098F36-8828-7848-ADFC-96E2B513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(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1" name="Rectangle 74">
            <a:extLst>
              <a:ext uri="{FF2B5EF4-FFF2-40B4-BE49-F238E27FC236}">
                <a16:creationId xmlns:a16="http://schemas.microsoft.com/office/drawing/2014/main" id="{F6E6B45E-8DE7-2049-845C-34DB9F78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682262"/>
            <a:ext cx="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Times" pitchFamily="2" charset="0"/>
              </a:rPr>
              <a:t>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2" name="Rectangle 75">
            <a:extLst>
              <a:ext uri="{FF2B5EF4-FFF2-40B4-BE49-F238E27FC236}">
                <a16:creationId xmlns:a16="http://schemas.microsoft.com/office/drawing/2014/main" id="{98029E48-5E2D-F841-8167-E038C92E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650512"/>
            <a:ext cx="15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Symbol" pitchFamily="2" charset="2"/>
              </a:rPr>
              <a:t>-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3" name="Rectangle 76">
            <a:extLst>
              <a:ext uri="{FF2B5EF4-FFF2-40B4-BE49-F238E27FC236}">
                <a16:creationId xmlns:a16="http://schemas.microsoft.com/office/drawing/2014/main" id="{EB1C34D0-6C27-0C46-8A42-816C02BA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650512"/>
            <a:ext cx="15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Symbol" pitchFamily="2" charset="2"/>
              </a:rPr>
              <a:t>=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4" name="Rectangle 77">
            <a:extLst>
              <a:ext uri="{FF2B5EF4-FFF2-40B4-BE49-F238E27FC236}">
                <a16:creationId xmlns:a16="http://schemas.microsoft.com/office/drawing/2014/main" id="{42E91169-8AE0-E341-8C51-38E4A59F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3650512"/>
            <a:ext cx="15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Symbol" pitchFamily="2" charset="2"/>
              </a:rPr>
              <a:t>-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5" name="Rectangle 78">
            <a:extLst>
              <a:ext uri="{FF2B5EF4-FFF2-40B4-BE49-F238E27FC236}">
                <a16:creationId xmlns:a16="http://schemas.microsoft.com/office/drawing/2014/main" id="{1B6B9F92-A05A-914C-B1DB-AD534222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3650512"/>
            <a:ext cx="15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Symbol" pitchFamily="2" charset="2"/>
              </a:rPr>
              <a:t>=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6" name="Rectangle 79">
            <a:extLst>
              <a:ext uri="{FF2B5EF4-FFF2-40B4-BE49-F238E27FC236}">
                <a16:creationId xmlns:a16="http://schemas.microsoft.com/office/drawing/2014/main" id="{E77040E0-3D0C-5044-B428-3F10F0DA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3650512"/>
            <a:ext cx="15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Symbol" pitchFamily="2" charset="2"/>
              </a:rPr>
              <a:t>-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7" name="Rectangle 86">
            <a:extLst>
              <a:ext uri="{FF2B5EF4-FFF2-40B4-BE49-F238E27FC236}">
                <a16:creationId xmlns:a16="http://schemas.microsoft.com/office/drawing/2014/main" id="{05AB7A69-B523-7347-B51D-209D95FD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3650512"/>
            <a:ext cx="15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Symbol" pitchFamily="2" charset="2"/>
              </a:rPr>
              <a:t>=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8" name="Rectangle 87">
            <a:extLst>
              <a:ext uri="{FF2B5EF4-FFF2-40B4-BE49-F238E27FC236}">
                <a16:creationId xmlns:a16="http://schemas.microsoft.com/office/drawing/2014/main" id="{DD1E9128-3BAD-C14B-A4EC-1313814C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925150"/>
            <a:ext cx="227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Symbol" pitchFamily="2" charset="2"/>
              </a:rPr>
              <a:t>®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219" name="Rectangle 88">
            <a:extLst>
              <a:ext uri="{FF2B5EF4-FFF2-40B4-BE49-F238E27FC236}">
                <a16:creationId xmlns:a16="http://schemas.microsoft.com/office/drawing/2014/main" id="{9EB60111-7772-B044-882E-5BADC6CC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925150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  <a:latin typeface="Symbol" pitchFamily="2" charset="2"/>
              </a:rPr>
              <a:t>¥</a:t>
            </a:r>
            <a:endParaRPr lang="en-US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F69E5A4C-A1D0-1A45-B821-3460FF1AC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altLang="en-US" b="0"/>
              <a:t>Condizioni a ciclo chiuso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929257C7-8BC7-EA4E-844C-8CDD7BB7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51655"/>
            <a:ext cx="914400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200" b="0">
                <a:solidFill>
                  <a:schemeClr val="tx1"/>
                </a:solidFill>
              </a:rPr>
              <a:t>Affinché abbia valore FINITO e NON NULLO occorre ed è sufficiente che: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5C6BE799-FDEC-AE43-876E-9EAA15C9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36205"/>
            <a:ext cx="6096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b="0">
                <a:solidFill>
                  <a:schemeClr val="tx1"/>
                </a:solidFill>
              </a:rPr>
              <a:t>Il </a:t>
            </a:r>
            <a:r>
              <a:rPr lang="it-IT" altLang="en-US" b="0">
                <a:solidFill>
                  <a:schemeClr val="accent2"/>
                </a:solidFill>
              </a:rPr>
              <a:t>valore dell’errore di regime</a:t>
            </a:r>
            <a:r>
              <a:rPr lang="it-IT" altLang="en-US" b="0">
                <a:solidFill>
                  <a:schemeClr val="tx1"/>
                </a:solidFill>
              </a:rPr>
              <a:t> è:</a:t>
            </a: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7CDE6672-1DF3-5140-BA58-B0751733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6729"/>
            <a:ext cx="2895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0"/>
              <a:t>W</a:t>
            </a:r>
            <a:r>
              <a:rPr lang="it-IT" altLang="en-US" sz="2000" b="0" baseline="-25000"/>
              <a:t>e</a:t>
            </a:r>
            <a:r>
              <a:rPr lang="it-IT" altLang="en-US" sz="2000" b="0"/>
              <a:t>(s) ha uno zero in s=0 di molteplicità K</a:t>
            </a:r>
          </a:p>
        </p:txBody>
      </p:sp>
      <p:graphicFrame>
        <p:nvGraphicFramePr>
          <p:cNvPr id="8198" name="Object 7">
            <a:extLst>
              <a:ext uri="{FF2B5EF4-FFF2-40B4-BE49-F238E27FC236}">
                <a16:creationId xmlns:a16="http://schemas.microsoft.com/office/drawing/2014/main" id="{7A4E31DD-0E81-D84E-9D0A-E02D39F8D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04729"/>
              </p:ext>
            </p:extLst>
          </p:nvPr>
        </p:nvGraphicFramePr>
        <p:xfrm>
          <a:off x="2057400" y="1230880"/>
          <a:ext cx="6858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MathType Equation" r:id="rId3" imgW="88353900" imgH="9652000" progId="Equation">
                  <p:embed/>
                </p:oleObj>
              </mc:Choice>
              <mc:Fallback>
                <p:oleObj name="MathType Equation" r:id="rId3" imgW="88353900" imgH="9652000" progId="Equation">
                  <p:embed/>
                  <p:pic>
                    <p:nvPicPr>
                      <p:cNvPr id="8198" name="Object 7">
                        <a:extLst>
                          <a:ext uri="{FF2B5EF4-FFF2-40B4-BE49-F238E27FC236}">
                            <a16:creationId xmlns:a16="http://schemas.microsoft.com/office/drawing/2014/main" id="{7A4E31DD-0E81-D84E-9D0A-E02D39F8D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30880"/>
                        <a:ext cx="6858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56">
            <a:extLst>
              <a:ext uri="{FF2B5EF4-FFF2-40B4-BE49-F238E27FC236}">
                <a16:creationId xmlns:a16="http://schemas.microsoft.com/office/drawing/2014/main" id="{956BE821-2946-8B42-AD5E-FD04E3E8A32C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3199380"/>
            <a:ext cx="3324330" cy="1930670"/>
            <a:chOff x="1760" y="1858"/>
            <a:chExt cx="1965" cy="1121"/>
          </a:xfrm>
        </p:grpSpPr>
        <p:sp>
          <p:nvSpPr>
            <p:cNvPr id="8201" name="Line 10">
              <a:extLst>
                <a:ext uri="{FF2B5EF4-FFF2-40B4-BE49-F238E27FC236}">
                  <a16:creationId xmlns:a16="http://schemas.microsoft.com/office/drawing/2014/main" id="{B87C7C46-2344-6E44-8712-69510C03A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100"/>
              <a:ext cx="20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2" name="Line 11">
              <a:extLst>
                <a:ext uri="{FF2B5EF4-FFF2-40B4-BE49-F238E27FC236}">
                  <a16:creationId xmlns:a16="http://schemas.microsoft.com/office/drawing/2014/main" id="{8515F068-EA7E-5341-BA7C-89D89C6B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2100"/>
              <a:ext cx="17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3FBA8921-6D8F-5441-A7EF-EF3895591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100"/>
              <a:ext cx="3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51AFC07E-FC8B-7C44-A781-736185BE2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662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5" name="Rectangle 14">
              <a:extLst>
                <a:ext uri="{FF2B5EF4-FFF2-40B4-BE49-F238E27FC236}">
                  <a16:creationId xmlns:a16="http://schemas.microsoft.com/office/drawing/2014/main" id="{2970F1D2-4BE4-A147-83C9-089782FD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858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b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06" name="Rectangle 15">
              <a:extLst>
                <a:ext uri="{FF2B5EF4-FFF2-40B4-BE49-F238E27FC236}">
                  <a16:creationId xmlns:a16="http://schemas.microsoft.com/office/drawing/2014/main" id="{258DF8A9-1512-394C-ACF6-2AC7CD50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124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a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07" name="Rectangle 16">
              <a:extLst>
                <a:ext uri="{FF2B5EF4-FFF2-40B4-BE49-F238E27FC236}">
                  <a16:creationId xmlns:a16="http://schemas.microsoft.com/office/drawing/2014/main" id="{BC7A6521-7E57-674D-8E3A-4589FBC46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860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b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08" name="Rectangle 17">
              <a:extLst>
                <a:ext uri="{FF2B5EF4-FFF2-40B4-BE49-F238E27FC236}">
                  <a16:creationId xmlns:a16="http://schemas.microsoft.com/office/drawing/2014/main" id="{0C9E9B6A-9F5B-5345-A39F-93DF8B69C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2124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a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09" name="Rectangle 18">
              <a:extLst>
                <a:ext uri="{FF2B5EF4-FFF2-40B4-BE49-F238E27FC236}">
                  <a16:creationId xmlns:a16="http://schemas.microsoft.com/office/drawing/2014/main" id="{98149A88-7B9C-9B42-B0D6-D1C6A08B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858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b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0" name="Rectangle 19">
              <a:extLst>
                <a:ext uri="{FF2B5EF4-FFF2-40B4-BE49-F238E27FC236}">
                  <a16:creationId xmlns:a16="http://schemas.microsoft.com/office/drawing/2014/main" id="{FCA6BDBC-2FEF-DB44-848F-486C8A2A7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124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a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04257DAE-282A-A44C-9F78-2122A59D5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980"/>
              <a:ext cx="8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k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2" name="Rectangle 21">
              <a:extLst>
                <a:ext uri="{FF2B5EF4-FFF2-40B4-BE49-F238E27FC236}">
                  <a16:creationId xmlns:a16="http://schemas.microsoft.com/office/drawing/2014/main" id="{CF529013-F9CB-864B-A462-17BDB875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419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b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3" name="Rectangle 22">
              <a:extLst>
                <a:ext uri="{FF2B5EF4-FFF2-40B4-BE49-F238E27FC236}">
                  <a16:creationId xmlns:a16="http://schemas.microsoft.com/office/drawing/2014/main" id="{39B21CE1-F3E6-3048-B686-DD75E14B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686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a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4" name="Rectangle 23">
              <a:extLst>
                <a:ext uri="{FF2B5EF4-FFF2-40B4-BE49-F238E27FC236}">
                  <a16:creationId xmlns:a16="http://schemas.microsoft.com/office/drawing/2014/main" id="{549C064C-71FF-CB4D-BD6F-139F38E7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541"/>
              <a:ext cx="8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k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5" name="Rectangle 24">
              <a:extLst>
                <a:ext uri="{FF2B5EF4-FFF2-40B4-BE49-F238E27FC236}">
                  <a16:creationId xmlns:a16="http://schemas.microsoft.com/office/drawing/2014/main" id="{F2533C2A-65E2-3940-9F85-582AB53C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1937"/>
              <a:ext cx="8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k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6" name="Rectangle 25">
              <a:extLst>
                <a:ext uri="{FF2B5EF4-FFF2-40B4-BE49-F238E27FC236}">
                  <a16:creationId xmlns:a16="http://schemas.microsoft.com/office/drawing/2014/main" id="{FF66DA7B-119E-4941-B02B-98CDDC2C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204"/>
              <a:ext cx="8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k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7" name="Rectangle 26">
              <a:extLst>
                <a:ext uri="{FF2B5EF4-FFF2-40B4-BE49-F238E27FC236}">
                  <a16:creationId xmlns:a16="http://schemas.microsoft.com/office/drawing/2014/main" id="{5E7EF98E-60BA-D042-8F29-ECEC6872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059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d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8" name="Rectangle 27">
              <a:extLst>
                <a:ext uri="{FF2B5EF4-FFF2-40B4-BE49-F238E27FC236}">
                  <a16:creationId xmlns:a16="http://schemas.microsoft.com/office/drawing/2014/main" id="{68050C5B-EACA-084D-A350-C2107BB5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2498"/>
              <a:ext cx="8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k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19" name="Rectangle 28">
              <a:extLst>
                <a:ext uri="{FF2B5EF4-FFF2-40B4-BE49-F238E27FC236}">
                  <a16:creationId xmlns:a16="http://schemas.microsoft.com/office/drawing/2014/main" id="{F27A0E79-79FF-6B4E-81A3-3B1FDB55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765"/>
              <a:ext cx="8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k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0" name="Rectangle 29">
              <a:extLst>
                <a:ext uri="{FF2B5EF4-FFF2-40B4-BE49-F238E27FC236}">
                  <a16:creationId xmlns:a16="http://schemas.microsoft.com/office/drawing/2014/main" id="{AE260E66-7A65-0B42-AAEE-9835C841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620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 i="1">
                  <a:solidFill>
                    <a:srgbClr val="000000"/>
                  </a:solidFill>
                </a:rPr>
                <a:t>d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1" name="Rectangle 30">
              <a:extLst>
                <a:ext uri="{FF2B5EF4-FFF2-40B4-BE49-F238E27FC236}">
                  <a16:creationId xmlns:a16="http://schemas.microsoft.com/office/drawing/2014/main" id="{5E1C296B-EC30-9546-B711-13347D5F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936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0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2" name="Rectangle 31">
              <a:extLst>
                <a:ext uri="{FF2B5EF4-FFF2-40B4-BE49-F238E27FC236}">
                  <a16:creationId xmlns:a16="http://schemas.microsoft.com/office/drawing/2014/main" id="{EC0BA541-AFD9-4F48-B07C-10B13B2F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203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0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3" name="Rectangle 32">
              <a:extLst>
                <a:ext uri="{FF2B5EF4-FFF2-40B4-BE49-F238E27FC236}">
                  <a16:creationId xmlns:a16="http://schemas.microsoft.com/office/drawing/2014/main" id="{E0055EF2-7F86-C04E-82E3-AF152ECE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1939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4" name="Rectangle 33">
              <a:extLst>
                <a:ext uri="{FF2B5EF4-FFF2-40B4-BE49-F238E27FC236}">
                  <a16:creationId xmlns:a16="http://schemas.microsoft.com/office/drawing/2014/main" id="{C4F1B0A9-048E-CE40-A8F5-026AA82EE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203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5" name="Rectangle 34">
              <a:extLst>
                <a:ext uri="{FF2B5EF4-FFF2-40B4-BE49-F238E27FC236}">
                  <a16:creationId xmlns:a16="http://schemas.microsoft.com/office/drawing/2014/main" id="{22667760-A614-3D49-9E2D-52105F01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937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6" name="Rectangle 35">
              <a:extLst>
                <a:ext uri="{FF2B5EF4-FFF2-40B4-BE49-F238E27FC236}">
                  <a16:creationId xmlns:a16="http://schemas.microsoft.com/office/drawing/2014/main" id="{8492D06F-6688-A143-BD53-89F58341D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204"/>
              <a:ext cx="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7" name="Rectangle 36">
              <a:extLst>
                <a:ext uri="{FF2B5EF4-FFF2-40B4-BE49-F238E27FC236}">
                  <a16:creationId xmlns:a16="http://schemas.microsoft.com/office/drawing/2014/main" id="{AE6F0382-A0F5-0E45-AB4F-333924CA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1958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8" name="Rectangle 37">
              <a:extLst>
                <a:ext uri="{FF2B5EF4-FFF2-40B4-BE49-F238E27FC236}">
                  <a16:creationId xmlns:a16="http://schemas.microsoft.com/office/drawing/2014/main" id="{67391281-0623-6B42-9A75-44446A6E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958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29" name="Rectangle 38">
              <a:extLst>
                <a:ext uri="{FF2B5EF4-FFF2-40B4-BE49-F238E27FC236}">
                  <a16:creationId xmlns:a16="http://schemas.microsoft.com/office/drawing/2014/main" id="{F7CEBA3B-1D8F-6A46-9242-DA4CFE171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958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0" name="Rectangle 39">
              <a:extLst>
                <a:ext uri="{FF2B5EF4-FFF2-40B4-BE49-F238E27FC236}">
                  <a16:creationId xmlns:a16="http://schemas.microsoft.com/office/drawing/2014/main" id="{94446881-AA1D-E542-99D8-2477A9317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958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1" name="Rectangle 40">
              <a:extLst>
                <a:ext uri="{FF2B5EF4-FFF2-40B4-BE49-F238E27FC236}">
                  <a16:creationId xmlns:a16="http://schemas.microsoft.com/office/drawing/2014/main" id="{0468CAAE-7833-B746-89DD-82921DD39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2519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¹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2" name="Rectangle 48">
              <a:extLst>
                <a:ext uri="{FF2B5EF4-FFF2-40B4-BE49-F238E27FC236}">
                  <a16:creationId xmlns:a16="http://schemas.microsoft.com/office/drawing/2014/main" id="{BCC6BF62-0C19-7F47-A40D-1BD818D8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919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3" name="Rectangle 49">
              <a:extLst>
                <a:ext uri="{FF2B5EF4-FFF2-40B4-BE49-F238E27FC236}">
                  <a16:creationId xmlns:a16="http://schemas.microsoft.com/office/drawing/2014/main" id="{C8BE6268-788B-454C-B0AA-0B383D12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186"/>
              <a:ext cx="9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4" name="Rectangle 50">
              <a:extLst>
                <a:ext uri="{FF2B5EF4-FFF2-40B4-BE49-F238E27FC236}">
                  <a16:creationId xmlns:a16="http://schemas.microsoft.com/office/drawing/2014/main" id="{BD966E12-9E68-2B40-AF8C-C0444044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1980"/>
              <a:ext cx="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.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5" name="Rectangle 51">
              <a:extLst>
                <a:ext uri="{FF2B5EF4-FFF2-40B4-BE49-F238E27FC236}">
                  <a16:creationId xmlns:a16="http://schemas.microsoft.com/office/drawing/2014/main" id="{8D5D7DEA-20B6-4849-AFF5-40C4AC3D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980"/>
              <a:ext cx="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.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6" name="Rectangle 52">
              <a:extLst>
                <a:ext uri="{FF2B5EF4-FFF2-40B4-BE49-F238E27FC236}">
                  <a16:creationId xmlns:a16="http://schemas.microsoft.com/office/drawing/2014/main" id="{1F7C97D7-808C-DD46-933F-90421261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980"/>
              <a:ext cx="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.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7" name="Rectangle 53">
              <a:extLst>
                <a:ext uri="{FF2B5EF4-FFF2-40B4-BE49-F238E27FC236}">
                  <a16:creationId xmlns:a16="http://schemas.microsoft.com/office/drawing/2014/main" id="{0412D289-148E-5C45-9AC9-840F8FBD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980"/>
              <a:ext cx="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.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8" name="Rectangle 54">
              <a:extLst>
                <a:ext uri="{FF2B5EF4-FFF2-40B4-BE49-F238E27FC236}">
                  <a16:creationId xmlns:a16="http://schemas.microsoft.com/office/drawing/2014/main" id="{D04C7194-389B-4E4D-B718-2CE268BC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980"/>
              <a:ext cx="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.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39" name="Rectangle 55">
              <a:extLst>
                <a:ext uri="{FF2B5EF4-FFF2-40B4-BE49-F238E27FC236}">
                  <a16:creationId xmlns:a16="http://schemas.microsoft.com/office/drawing/2014/main" id="{AE7F3751-70D0-954D-86AE-6A1DA867F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980"/>
              <a:ext cx="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</a:rPr>
                <a:t>.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200" name="Object 9">
            <a:extLst>
              <a:ext uri="{FF2B5EF4-FFF2-40B4-BE49-F238E27FC236}">
                <a16:creationId xmlns:a16="http://schemas.microsoft.com/office/drawing/2014/main" id="{BEAC882B-46BB-7144-978D-A78872759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612161"/>
              </p:ext>
            </p:extLst>
          </p:nvPr>
        </p:nvGraphicFramePr>
        <p:xfrm>
          <a:off x="4799014" y="5534592"/>
          <a:ext cx="21351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MathType Equation" r:id="rId5" imgW="38912800" imgH="16090900" progId="Equation">
                  <p:embed/>
                </p:oleObj>
              </mc:Choice>
              <mc:Fallback>
                <p:oleObj name="MathType Equation" r:id="rId5" imgW="38912800" imgH="16090900" progId="Equation">
                  <p:embed/>
                  <p:pic>
                    <p:nvPicPr>
                      <p:cNvPr id="8200" name="Object 9">
                        <a:extLst>
                          <a:ext uri="{FF2B5EF4-FFF2-40B4-BE49-F238E27FC236}">
                            <a16:creationId xmlns:a16="http://schemas.microsoft.com/office/drawing/2014/main" id="{BEAC882B-46BB-7144-978D-A78872759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4" y="5534592"/>
                        <a:ext cx="21351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67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CF989D-77B5-494F-80FD-CCE51D1E6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Condizioni a Ciclo Aperto</a:t>
            </a:r>
            <a:endParaRPr lang="en-US" altLang="en-US" b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5EA731E-7A44-134A-8103-8447079B2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50" y="1124806"/>
            <a:ext cx="89154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chemeClr val="tx1"/>
                </a:solidFill>
                <a:latin typeface="Arial" panose="020B0604020202020204" pitchFamily="34" charset="0"/>
              </a:rPr>
              <a:t>Come si riconosce </a:t>
            </a:r>
            <a:r>
              <a:rPr lang="it-IT" altLang="en-US" b="0">
                <a:solidFill>
                  <a:schemeClr val="accent2"/>
                </a:solidFill>
                <a:latin typeface="Arial" panose="020B0604020202020204" pitchFamily="34" charset="0"/>
              </a:rPr>
              <a:t>un sistema di controllo di tipo K</a:t>
            </a:r>
            <a:r>
              <a:rPr lang="it-IT" altLang="en-US" b="0">
                <a:solidFill>
                  <a:schemeClr val="tx1"/>
                </a:solidFill>
                <a:latin typeface="Arial" panose="020B0604020202020204" pitchFamily="34" charset="0"/>
              </a:rPr>
              <a:t> dalla funzione di trasferimento del processo G(s)  ad </a:t>
            </a:r>
            <a:r>
              <a:rPr lang="it-IT" altLang="en-US" b="0">
                <a:latin typeface="Arial" panose="020B0604020202020204" pitchFamily="34" charset="0"/>
              </a:rPr>
              <a:t>anello aperto</a:t>
            </a:r>
            <a:r>
              <a:rPr lang="it-IT" altLang="en-US" b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9D13111F-31B3-0243-947E-5CAFF072CBB4}"/>
              </a:ext>
            </a:extLst>
          </p:cNvPr>
          <p:cNvGrpSpPr>
            <a:grpSpLocks/>
          </p:cNvGrpSpPr>
          <p:nvPr/>
        </p:nvGrpSpPr>
        <p:grpSpPr bwMode="auto">
          <a:xfrm>
            <a:off x="1286550" y="1899505"/>
            <a:ext cx="2400300" cy="1816100"/>
            <a:chOff x="144" y="1488"/>
            <a:chExt cx="1538" cy="809"/>
          </a:xfrm>
        </p:grpSpPr>
        <p:sp>
          <p:nvSpPr>
            <p:cNvPr id="9257" name="Rectangle 5">
              <a:extLst>
                <a:ext uri="{FF2B5EF4-FFF2-40B4-BE49-F238E27FC236}">
                  <a16:creationId xmlns:a16="http://schemas.microsoft.com/office/drawing/2014/main" id="{7C7A3558-DD46-9741-AAF6-1529CA17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08"/>
              <a:ext cx="673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altLang="en-US" b="0">
                  <a:solidFill>
                    <a:schemeClr val="tx1"/>
                  </a:solidFill>
                </a:rPr>
                <a:t>G(s)</a:t>
              </a:r>
            </a:p>
          </p:txBody>
        </p:sp>
        <p:sp>
          <p:nvSpPr>
            <p:cNvPr id="9258" name="Rectangle 6">
              <a:extLst>
                <a:ext uri="{FF2B5EF4-FFF2-40B4-BE49-F238E27FC236}">
                  <a16:creationId xmlns:a16="http://schemas.microsoft.com/office/drawing/2014/main" id="{16FF3ED1-5BDA-854B-9B4A-52314C004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2088"/>
              <a:ext cx="673" cy="2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altLang="en-US" b="0">
                  <a:solidFill>
                    <a:schemeClr val="tx1"/>
                  </a:solidFill>
                </a:rPr>
                <a:t>1/k</a:t>
              </a:r>
              <a:r>
                <a:rPr lang="it-IT" altLang="en-US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59" name="Line 7">
              <a:extLst>
                <a:ext uri="{FF2B5EF4-FFF2-40B4-BE49-F238E27FC236}">
                  <a16:creationId xmlns:a16="http://schemas.microsoft.com/office/drawing/2014/main" id="{CF72EE5A-FB88-D645-9E8F-264651490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1752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260" name="Group 8">
              <a:extLst>
                <a:ext uri="{FF2B5EF4-FFF2-40B4-BE49-F238E27FC236}">
                  <a16:creationId xmlns:a16="http://schemas.microsoft.com/office/drawing/2014/main" id="{67450774-ED23-E544-914D-60032FC6F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" y="1753"/>
              <a:ext cx="143" cy="479"/>
              <a:chOff x="1371" y="1753"/>
              <a:chExt cx="143" cy="479"/>
            </a:xfrm>
          </p:grpSpPr>
          <p:sp>
            <p:nvSpPr>
              <p:cNvPr id="9271" name="Line 9">
                <a:extLst>
                  <a:ext uri="{FF2B5EF4-FFF2-40B4-BE49-F238E27FC236}">
                    <a16:creationId xmlns:a16="http://schemas.microsoft.com/office/drawing/2014/main" id="{5C86C2B7-F381-B647-8287-E11D1AA2A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1" y="2232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72" name="Line 10">
                <a:extLst>
                  <a:ext uri="{FF2B5EF4-FFF2-40B4-BE49-F238E27FC236}">
                    <a16:creationId xmlns:a16="http://schemas.microsoft.com/office/drawing/2014/main" id="{0D1BFCBF-7C8F-2B4B-9D5C-E483CAF82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4" y="1753"/>
                <a:ext cx="0" cy="4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261" name="Group 11">
              <a:extLst>
                <a:ext uri="{FF2B5EF4-FFF2-40B4-BE49-F238E27FC236}">
                  <a16:creationId xmlns:a16="http://schemas.microsoft.com/office/drawing/2014/main" id="{09FE6DDA-F5A5-1C41-994E-C992A62D1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" y="1801"/>
              <a:ext cx="240" cy="431"/>
              <a:chOff x="458" y="1801"/>
              <a:chExt cx="240" cy="431"/>
            </a:xfrm>
          </p:grpSpPr>
          <p:sp>
            <p:nvSpPr>
              <p:cNvPr id="9269" name="Line 12">
                <a:extLst>
                  <a:ext uri="{FF2B5EF4-FFF2-40B4-BE49-F238E27FC236}">
                    <a16:creationId xmlns:a16="http://schemas.microsoft.com/office/drawing/2014/main" id="{6E0BCBC7-5CFC-F843-80B1-7AAA7AA09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" y="2232"/>
                <a:ext cx="2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70" name="Line 13">
                <a:extLst>
                  <a:ext uri="{FF2B5EF4-FFF2-40B4-BE49-F238E27FC236}">
                    <a16:creationId xmlns:a16="http://schemas.microsoft.com/office/drawing/2014/main" id="{EF293300-FEFC-2145-B272-A2832ADED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" y="1801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62" name="Oval 14">
              <a:extLst>
                <a:ext uri="{FF2B5EF4-FFF2-40B4-BE49-F238E27FC236}">
                  <a16:creationId xmlns:a16="http://schemas.microsoft.com/office/drawing/2014/main" id="{F41C67E0-FBB5-564E-AF53-261B73B5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704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9263" name="Line 15">
              <a:extLst>
                <a:ext uri="{FF2B5EF4-FFF2-40B4-BE49-F238E27FC236}">
                  <a16:creationId xmlns:a16="http://schemas.microsoft.com/office/drawing/2014/main" id="{6807D9B5-1FCC-4242-9C1B-1E21F1856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" y="175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64" name="Line 16">
              <a:extLst>
                <a:ext uri="{FF2B5EF4-FFF2-40B4-BE49-F238E27FC236}">
                  <a16:creationId xmlns:a16="http://schemas.microsoft.com/office/drawing/2014/main" id="{3C1D251C-0EDF-EC4F-9D43-8E1D29B73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" y="175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65" name="Rectangle 17">
              <a:extLst>
                <a:ext uri="{FF2B5EF4-FFF2-40B4-BE49-F238E27FC236}">
                  <a16:creationId xmlns:a16="http://schemas.microsoft.com/office/drawing/2014/main" id="{85474DCA-FD71-BB4E-9DCE-FE0C6D51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22"/>
              <a:ext cx="21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266" name="Rectangle 18">
              <a:extLst>
                <a:ext uri="{FF2B5EF4-FFF2-40B4-BE49-F238E27FC236}">
                  <a16:creationId xmlns:a16="http://schemas.microsoft.com/office/drawing/2014/main" id="{E9B5FA38-0505-6744-8E70-1B257441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504"/>
              <a:ext cx="22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267" name="Rectangle 19">
              <a:extLst>
                <a:ext uri="{FF2B5EF4-FFF2-40B4-BE49-F238E27FC236}">
                  <a16:creationId xmlns:a16="http://schemas.microsoft.com/office/drawing/2014/main" id="{9A70E021-B8F0-6942-89D6-42BB1DB7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06"/>
              <a:ext cx="18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9268" name="Rectangle 20">
              <a:extLst>
                <a:ext uri="{FF2B5EF4-FFF2-40B4-BE49-F238E27FC236}">
                  <a16:creationId xmlns:a16="http://schemas.microsoft.com/office/drawing/2014/main" id="{C666582B-C42E-EF4E-BC38-552D9120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488"/>
              <a:ext cx="21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9221" name="Group 21">
            <a:extLst>
              <a:ext uri="{FF2B5EF4-FFF2-40B4-BE49-F238E27FC236}">
                <a16:creationId xmlns:a16="http://schemas.microsoft.com/office/drawing/2014/main" id="{3C57BD3C-840C-404A-9D1E-441D7D9A01E6}"/>
              </a:ext>
            </a:extLst>
          </p:cNvPr>
          <p:cNvGrpSpPr>
            <a:grpSpLocks/>
          </p:cNvGrpSpPr>
          <p:nvPr/>
        </p:nvGrpSpPr>
        <p:grpSpPr bwMode="auto">
          <a:xfrm>
            <a:off x="6353851" y="1886805"/>
            <a:ext cx="3360847" cy="1676400"/>
            <a:chOff x="2064" y="1440"/>
            <a:chExt cx="2047" cy="752"/>
          </a:xfrm>
        </p:grpSpPr>
        <p:sp>
          <p:nvSpPr>
            <p:cNvPr id="9243" name="Rectangle 22">
              <a:extLst>
                <a:ext uri="{FF2B5EF4-FFF2-40B4-BE49-F238E27FC236}">
                  <a16:creationId xmlns:a16="http://schemas.microsoft.com/office/drawing/2014/main" id="{DF132DC1-D5D5-2548-AB42-D74738B97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72"/>
              <a:ext cx="2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244" name="Rectangle 23">
              <a:extLst>
                <a:ext uri="{FF2B5EF4-FFF2-40B4-BE49-F238E27FC236}">
                  <a16:creationId xmlns:a16="http://schemas.microsoft.com/office/drawing/2014/main" id="{DA673886-3DCC-F74B-82BD-9055CC8C7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568"/>
              <a:ext cx="817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altLang="en-US" b="0">
                  <a:solidFill>
                    <a:schemeClr val="tx1"/>
                  </a:solidFill>
                </a:rPr>
                <a:t>G(s)/ k</a:t>
              </a:r>
              <a:r>
                <a:rPr lang="it-IT" altLang="en-US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45" name="Line 24">
              <a:extLst>
                <a:ext uri="{FF2B5EF4-FFF2-40B4-BE49-F238E27FC236}">
                  <a16:creationId xmlns:a16="http://schemas.microsoft.com/office/drawing/2014/main" id="{F420CA84-D1C1-234E-8292-790EDB4DC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" y="171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46" name="Line 25">
              <a:extLst>
                <a:ext uri="{FF2B5EF4-FFF2-40B4-BE49-F238E27FC236}">
                  <a16:creationId xmlns:a16="http://schemas.microsoft.com/office/drawing/2014/main" id="{5E578461-AD6A-D844-A3C1-1FC02E45E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1713"/>
              <a:ext cx="0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47" name="Line 26">
              <a:extLst>
                <a:ext uri="{FF2B5EF4-FFF2-40B4-BE49-F238E27FC236}">
                  <a16:creationId xmlns:a16="http://schemas.microsoft.com/office/drawing/2014/main" id="{789A7ED8-AA84-2E4A-B186-589331E9F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" y="219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48" name="Line 27">
              <a:extLst>
                <a:ext uri="{FF2B5EF4-FFF2-40B4-BE49-F238E27FC236}">
                  <a16:creationId xmlns:a16="http://schemas.microsoft.com/office/drawing/2014/main" id="{7D2D797E-4888-0049-9EA3-6F563793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61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49" name="Oval 28">
              <a:extLst>
                <a:ext uri="{FF2B5EF4-FFF2-40B4-BE49-F238E27FC236}">
                  <a16:creationId xmlns:a16="http://schemas.microsoft.com/office/drawing/2014/main" id="{2A5F8C84-2C5D-6D4A-9569-FFB57585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64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9250" name="Line 29">
              <a:extLst>
                <a:ext uri="{FF2B5EF4-FFF2-40B4-BE49-F238E27FC236}">
                  <a16:creationId xmlns:a16="http://schemas.microsoft.com/office/drawing/2014/main" id="{49375EF9-55AA-EF43-BED9-6480E8B5F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1712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1" name="Rectangle 30">
              <a:extLst>
                <a:ext uri="{FF2B5EF4-FFF2-40B4-BE49-F238E27FC236}">
                  <a16:creationId xmlns:a16="http://schemas.microsoft.com/office/drawing/2014/main" id="{462ED28D-3EC8-5849-9B38-E9109807E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8"/>
              <a:ext cx="21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252" name="Rectangle 31">
              <a:extLst>
                <a:ext uri="{FF2B5EF4-FFF2-40B4-BE49-F238E27FC236}">
                  <a16:creationId xmlns:a16="http://schemas.microsoft.com/office/drawing/2014/main" id="{EAD671C9-F486-3D40-9996-D2897055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1666"/>
              <a:ext cx="17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9253" name="Rectangle 32">
              <a:extLst>
                <a:ext uri="{FF2B5EF4-FFF2-40B4-BE49-F238E27FC236}">
                  <a16:creationId xmlns:a16="http://schemas.microsoft.com/office/drawing/2014/main" id="{3A2D1484-0E09-3B48-AE52-1BAA1606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1440"/>
              <a:ext cx="2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b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254" name="Rectangle 33">
              <a:extLst>
                <a:ext uri="{FF2B5EF4-FFF2-40B4-BE49-F238E27FC236}">
                  <a16:creationId xmlns:a16="http://schemas.microsoft.com/office/drawing/2014/main" id="{0129655B-9A3D-C543-88C0-CCBC4A21E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568"/>
              <a:ext cx="336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altLang="en-US" b="0">
                  <a:solidFill>
                    <a:schemeClr val="tx1"/>
                  </a:solidFill>
                </a:rPr>
                <a:t>k</a:t>
              </a:r>
              <a:r>
                <a:rPr lang="it-IT" altLang="en-US" b="0" baseline="-25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55" name="Line 34">
              <a:extLst>
                <a:ext uri="{FF2B5EF4-FFF2-40B4-BE49-F238E27FC236}">
                  <a16:creationId xmlns:a16="http://schemas.microsoft.com/office/drawing/2014/main" id="{051D4901-8546-704B-A32B-195C7EE79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71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6" name="Line 35">
              <a:extLst>
                <a:ext uri="{FF2B5EF4-FFF2-40B4-BE49-F238E27FC236}">
                  <a16:creationId xmlns:a16="http://schemas.microsoft.com/office/drawing/2014/main" id="{64EB21F4-64DB-8F48-A26E-1703A7197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172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222" name="Rectangle 42">
            <a:extLst>
              <a:ext uri="{FF2B5EF4-FFF2-40B4-BE49-F238E27FC236}">
                <a16:creationId xmlns:a16="http://schemas.microsoft.com/office/drawing/2014/main" id="{130E112F-160E-E345-BB13-8DB46F60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50" y="4277580"/>
            <a:ext cx="7391400" cy="112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en-US" b="0">
                <a:solidFill>
                  <a:schemeClr val="accent2"/>
                </a:solidFill>
              </a:rPr>
              <a:t>Funzione di trasferimento</a:t>
            </a:r>
          </a:p>
          <a:p>
            <a:pPr>
              <a:lnSpc>
                <a:spcPct val="90000"/>
              </a:lnSpc>
            </a:pPr>
            <a:r>
              <a:rPr lang="it-IT" altLang="en-US" b="0">
                <a:solidFill>
                  <a:schemeClr val="accent2"/>
                </a:solidFill>
              </a:rPr>
              <a:t>di  ERRORE We(s):</a:t>
            </a:r>
            <a:endParaRPr lang="it-IT" altLang="en-US" b="0">
              <a:solidFill>
                <a:schemeClr val="tx1"/>
              </a:solidFill>
            </a:endParaRPr>
          </a:p>
          <a:p>
            <a:r>
              <a:rPr lang="it-IT" altLang="en-US" b="0">
                <a:solidFill>
                  <a:schemeClr val="tx1"/>
                </a:solidFill>
              </a:rPr>
              <a:t>			</a:t>
            </a:r>
          </a:p>
        </p:txBody>
      </p:sp>
      <p:grpSp>
        <p:nvGrpSpPr>
          <p:cNvPr id="9223" name="Group 71">
            <a:extLst>
              <a:ext uri="{FF2B5EF4-FFF2-40B4-BE49-F238E27FC236}">
                <a16:creationId xmlns:a16="http://schemas.microsoft.com/office/drawing/2014/main" id="{F4C1B30F-B9F0-E04E-B583-4F426BB6526D}"/>
              </a:ext>
            </a:extLst>
          </p:cNvPr>
          <p:cNvGrpSpPr>
            <a:grpSpLocks/>
          </p:cNvGrpSpPr>
          <p:nvPr/>
        </p:nvGrpSpPr>
        <p:grpSpPr bwMode="auto">
          <a:xfrm>
            <a:off x="4293275" y="2877406"/>
            <a:ext cx="1855788" cy="1196975"/>
            <a:chOff x="2542" y="1536"/>
            <a:chExt cx="1169" cy="754"/>
          </a:xfrm>
        </p:grpSpPr>
        <p:sp>
          <p:nvSpPr>
            <p:cNvPr id="9233" name="Line 60">
              <a:extLst>
                <a:ext uri="{FF2B5EF4-FFF2-40B4-BE49-F238E27FC236}">
                  <a16:creationId xmlns:a16="http://schemas.microsoft.com/office/drawing/2014/main" id="{6BA68CDB-2AE1-FA4B-B24B-4BD9CB5AE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96"/>
              <a:ext cx="341" cy="1"/>
            </a:xfrm>
            <a:prstGeom prst="line">
              <a:avLst/>
            </a:prstGeom>
            <a:noFill/>
            <a:ln w="31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4" name="Line 61">
              <a:extLst>
                <a:ext uri="{FF2B5EF4-FFF2-40B4-BE49-F238E27FC236}">
                  <a16:creationId xmlns:a16="http://schemas.microsoft.com/office/drawing/2014/main" id="{AC83CBFE-BC4C-5045-8A5C-2968DD82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1774"/>
              <a:ext cx="600" cy="1"/>
            </a:xfrm>
            <a:prstGeom prst="line">
              <a:avLst/>
            </a:prstGeom>
            <a:noFill/>
            <a:ln w="63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5" name="Rectangle 62">
              <a:extLst>
                <a:ext uri="{FF2B5EF4-FFF2-40B4-BE49-F238E27FC236}">
                  <a16:creationId xmlns:a16="http://schemas.microsoft.com/office/drawing/2014/main" id="{4929F50E-5481-134A-91E9-A5C341321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654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W(s)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36" name="Rectangle 63">
              <a:extLst>
                <a:ext uri="{FF2B5EF4-FFF2-40B4-BE49-F238E27FC236}">
                  <a16:creationId xmlns:a16="http://schemas.microsoft.com/office/drawing/2014/main" id="{9605FD68-2485-564A-BD1C-FC47C318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654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=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37" name="Rectangle 64">
              <a:extLst>
                <a:ext uri="{FF2B5EF4-FFF2-40B4-BE49-F238E27FC236}">
                  <a16:creationId xmlns:a16="http://schemas.microsoft.com/office/drawing/2014/main" id="{61C8D39C-AD17-9F41-B04C-8CA854DE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536"/>
              <a:ext cx="3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G(s)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38" name="Rectangle 65">
              <a:extLst>
                <a:ext uri="{FF2B5EF4-FFF2-40B4-BE49-F238E27FC236}">
                  <a16:creationId xmlns:a16="http://schemas.microsoft.com/office/drawing/2014/main" id="{03C6A284-F763-8845-9252-B2D31A41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87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1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39" name="Rectangle 66">
              <a:extLst>
                <a:ext uri="{FF2B5EF4-FFF2-40B4-BE49-F238E27FC236}">
                  <a16:creationId xmlns:a16="http://schemas.microsoft.com/office/drawing/2014/main" id="{7984663D-331B-A34B-9991-6184534E4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875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+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40" name="Rectangle 67">
              <a:extLst>
                <a:ext uri="{FF2B5EF4-FFF2-40B4-BE49-F238E27FC236}">
                  <a16:creationId xmlns:a16="http://schemas.microsoft.com/office/drawing/2014/main" id="{F2554795-7DB6-B24D-AC14-68601ED0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757"/>
              <a:ext cx="3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G(s)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41" name="Rectangle 68">
              <a:extLst>
                <a:ext uri="{FF2B5EF4-FFF2-40B4-BE49-F238E27FC236}">
                  <a16:creationId xmlns:a16="http://schemas.microsoft.com/office/drawing/2014/main" id="{D5048B48-CF83-584D-8EC5-45BA34CC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1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>
                  <a:solidFill>
                    <a:srgbClr val="000099"/>
                  </a:solidFill>
                </a:rPr>
                <a:t>k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  <p:sp>
          <p:nvSpPr>
            <p:cNvPr id="9242" name="Rectangle 69">
              <a:extLst>
                <a:ext uri="{FF2B5EF4-FFF2-40B4-BE49-F238E27FC236}">
                  <a16:creationId xmlns:a16="http://schemas.microsoft.com/office/drawing/2014/main" id="{309612DB-FD63-ED4A-9A5F-01EA3895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09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99"/>
                  </a:solidFill>
                </a:rPr>
                <a:t>d</a:t>
              </a:r>
              <a:endParaRPr lang="it-IT" altLang="en-US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9224" name="Object 45">
            <a:extLst>
              <a:ext uri="{FF2B5EF4-FFF2-40B4-BE49-F238E27FC236}">
                <a16:creationId xmlns:a16="http://schemas.microsoft.com/office/drawing/2014/main" id="{EA6DD806-5977-A847-AF7B-4583F9C30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64074"/>
              </p:ext>
            </p:extLst>
          </p:nvPr>
        </p:nvGraphicFramePr>
        <p:xfrm>
          <a:off x="3351888" y="4626831"/>
          <a:ext cx="36115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MathType Equation" r:id="rId3" imgW="76657200" imgH="8191500" progId="Equation">
                  <p:embed/>
                </p:oleObj>
              </mc:Choice>
              <mc:Fallback>
                <p:oleObj name="MathType Equation" r:id="rId3" imgW="76657200" imgH="8191500" progId="Equation">
                  <p:embed/>
                  <p:pic>
                    <p:nvPicPr>
                      <p:cNvPr id="9224" name="Object 45">
                        <a:extLst>
                          <a:ext uri="{FF2B5EF4-FFF2-40B4-BE49-F238E27FC236}">
                            <a16:creationId xmlns:a16="http://schemas.microsoft.com/office/drawing/2014/main" id="{EA6DD806-5977-A847-AF7B-4583F9C30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888" y="4626831"/>
                        <a:ext cx="36115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6">
            <a:extLst>
              <a:ext uri="{FF2B5EF4-FFF2-40B4-BE49-F238E27FC236}">
                <a16:creationId xmlns:a16="http://schemas.microsoft.com/office/drawing/2014/main" id="{A0367602-6B10-AF4E-944D-A0CC40D3A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60336"/>
              </p:ext>
            </p:extLst>
          </p:nvPr>
        </p:nvGraphicFramePr>
        <p:xfrm>
          <a:off x="3153451" y="5606319"/>
          <a:ext cx="26955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MathType Equation" r:id="rId5" imgW="57340500" imgH="18135600" progId="Equation">
                  <p:embed/>
                </p:oleObj>
              </mc:Choice>
              <mc:Fallback>
                <p:oleObj name="MathType Equation" r:id="rId5" imgW="57340500" imgH="18135600" progId="Equation">
                  <p:embed/>
                  <p:pic>
                    <p:nvPicPr>
                      <p:cNvPr id="9225" name="Object 46">
                        <a:extLst>
                          <a:ext uri="{FF2B5EF4-FFF2-40B4-BE49-F238E27FC236}">
                            <a16:creationId xmlns:a16="http://schemas.microsoft.com/office/drawing/2014/main" id="{A0367602-6B10-AF4E-944D-A0CC40D3A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451" y="5606319"/>
                        <a:ext cx="26955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48">
            <a:extLst>
              <a:ext uri="{FF2B5EF4-FFF2-40B4-BE49-F238E27FC236}">
                <a16:creationId xmlns:a16="http://schemas.microsoft.com/office/drawing/2014/main" id="{D87DC96B-0EEC-1C4B-B347-86247E973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250" y="501100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Line 49">
            <a:extLst>
              <a:ext uri="{FF2B5EF4-FFF2-40B4-BE49-F238E27FC236}">
                <a16:creationId xmlns:a16="http://schemas.microsoft.com/office/drawing/2014/main" id="{12446FFA-F67A-6A42-83EF-6823E4277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250" y="539200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8" name="Line 50">
            <a:extLst>
              <a:ext uri="{FF2B5EF4-FFF2-40B4-BE49-F238E27FC236}">
                <a16:creationId xmlns:a16="http://schemas.microsoft.com/office/drawing/2014/main" id="{1617F288-B729-ED4E-80B6-E40ECFFA95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450" y="493480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9" name="Text Box 51">
            <a:extLst>
              <a:ext uri="{FF2B5EF4-FFF2-40B4-BE49-F238E27FC236}">
                <a16:creationId xmlns:a16="http://schemas.microsoft.com/office/drawing/2014/main" id="{7CC6C628-B7AB-A34D-9D1D-4ADEBB9C6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050" y="577300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b="0">
                <a:solidFill>
                  <a:srgbClr val="008080"/>
                </a:solidFill>
              </a:rPr>
              <a:t>Zeri di k</a:t>
            </a:r>
            <a:r>
              <a:rPr lang="it-IT" altLang="en-US" b="0" baseline="-25000">
                <a:solidFill>
                  <a:srgbClr val="008080"/>
                </a:solidFill>
              </a:rPr>
              <a:t>d</a:t>
            </a:r>
            <a:r>
              <a:rPr lang="it-IT" altLang="en-US" b="0">
                <a:solidFill>
                  <a:srgbClr val="008080"/>
                </a:solidFill>
              </a:rPr>
              <a:t>-W(s) </a:t>
            </a:r>
            <a:r>
              <a:rPr lang="it-IT" altLang="en-US" b="0">
                <a:solidFill>
                  <a:srgbClr val="008080"/>
                </a:solidFill>
                <a:latin typeface="Symbol" pitchFamily="2" charset="2"/>
              </a:rPr>
              <a:t>º</a:t>
            </a:r>
            <a:r>
              <a:rPr lang="it-IT" altLang="en-US" b="0">
                <a:solidFill>
                  <a:srgbClr val="008080"/>
                </a:solidFill>
              </a:rPr>
              <a:t>  Poli di G(s)</a:t>
            </a:r>
          </a:p>
        </p:txBody>
      </p:sp>
      <p:sp>
        <p:nvSpPr>
          <p:cNvPr id="9230" name="AutoShape 56">
            <a:extLst>
              <a:ext uri="{FF2B5EF4-FFF2-40B4-BE49-F238E27FC236}">
                <a16:creationId xmlns:a16="http://schemas.microsoft.com/office/drawing/2014/main" id="{2178C5A5-A005-2240-A47B-69685C95E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25" y="2074555"/>
            <a:ext cx="2052638" cy="796077"/>
          </a:xfrm>
          <a:prstGeom prst="leftRightArrow">
            <a:avLst>
              <a:gd name="adj1" fmla="val 50000"/>
              <a:gd name="adj2" fmla="val 55494"/>
            </a:avLst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>
                <a:solidFill>
                  <a:srgbClr val="000099"/>
                </a:solidFill>
              </a:rPr>
              <a:t>Coincide</a:t>
            </a:r>
            <a:endParaRPr lang="it-IT" altLang="en-US" sz="2000">
              <a:solidFill>
                <a:srgbClr val="008080"/>
              </a:solidFill>
            </a:endParaRPr>
          </a:p>
        </p:txBody>
      </p:sp>
      <p:sp>
        <p:nvSpPr>
          <p:cNvPr id="9231" name="Line 58">
            <a:extLst>
              <a:ext uri="{FF2B5EF4-FFF2-40B4-BE49-F238E27FC236}">
                <a16:creationId xmlns:a16="http://schemas.microsoft.com/office/drawing/2014/main" id="{27929C07-4645-EB4B-9766-24D2B1761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250" y="539200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9232" name="Line 59">
            <a:extLst>
              <a:ext uri="{FF2B5EF4-FFF2-40B4-BE49-F238E27FC236}">
                <a16:creationId xmlns:a16="http://schemas.microsoft.com/office/drawing/2014/main" id="{579E0A12-7411-1749-9D61-5B3A482B9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250" y="600160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1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36B7B0-96E5-F64E-9559-313CA13D1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Condizioni a Ciclo Aperto</a:t>
            </a:r>
            <a:endParaRPr lang="en-US" altLang="en-US" b="0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E17BC92C-5298-9840-A090-DC581BE6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28661"/>
            <a:ext cx="53340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Il sistema di controllo è </a:t>
            </a:r>
          </a:p>
          <a:p>
            <a:r>
              <a:rPr lang="it-IT" altLang="en-US" sz="2000" b="0">
                <a:solidFill>
                  <a:schemeClr val="tx1"/>
                </a:solidFill>
              </a:rPr>
              <a:t>di </a:t>
            </a:r>
            <a:r>
              <a:rPr lang="it-IT" altLang="en-US" sz="2000" b="0"/>
              <a:t>tipo k</a:t>
            </a:r>
            <a:r>
              <a:rPr lang="it-IT" altLang="en-US" sz="2000" b="0">
                <a:solidFill>
                  <a:schemeClr val="tx1"/>
                </a:solidFill>
              </a:rPr>
              <a:t> se e solo se: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88F8F7A5-3FE4-5042-9A77-FED183F6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95350"/>
            <a:ext cx="6324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u="sng"/>
              <a:t>G(s) ha un polo di molteplicità k in s = 0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245EC702-2257-4441-900B-F82BE91E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55786"/>
            <a:ext cx="12192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ovvero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FF88089B-1BF9-3542-B489-404A4712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76662"/>
            <a:ext cx="7239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/>
              <a:t>La catena diretta ha k integratori in cascata !</a:t>
            </a:r>
          </a:p>
        </p:txBody>
      </p:sp>
      <p:graphicFrame>
        <p:nvGraphicFramePr>
          <p:cNvPr id="10247" name="Object 10">
            <a:extLst>
              <a:ext uri="{FF2B5EF4-FFF2-40B4-BE49-F238E27FC236}">
                <a16:creationId xmlns:a16="http://schemas.microsoft.com/office/drawing/2014/main" id="{2990AD72-4366-9F40-B743-EDD38D0E9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45884"/>
              </p:ext>
            </p:extLst>
          </p:nvPr>
        </p:nvGraphicFramePr>
        <p:xfrm>
          <a:off x="2895600" y="1550987"/>
          <a:ext cx="3505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MathType Equation" r:id="rId3" imgW="33058100" imgH="10528300" progId="Equation">
                  <p:embed/>
                </p:oleObj>
              </mc:Choice>
              <mc:Fallback>
                <p:oleObj name="MathType Equation" r:id="rId3" imgW="33058100" imgH="10528300" progId="Equation">
                  <p:embed/>
                  <p:pic>
                    <p:nvPicPr>
                      <p:cNvPr id="10247" name="Object 10">
                        <a:extLst>
                          <a:ext uri="{FF2B5EF4-FFF2-40B4-BE49-F238E27FC236}">
                            <a16:creationId xmlns:a16="http://schemas.microsoft.com/office/drawing/2014/main" id="{2990AD72-4366-9F40-B743-EDD38D0E9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50987"/>
                        <a:ext cx="3505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1">
            <a:extLst>
              <a:ext uri="{FF2B5EF4-FFF2-40B4-BE49-F238E27FC236}">
                <a16:creationId xmlns:a16="http://schemas.microsoft.com/office/drawing/2014/main" id="{7FCE8FD6-373F-EA46-9DE5-86597614F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8864"/>
              </p:ext>
            </p:extLst>
          </p:nvPr>
        </p:nvGraphicFramePr>
        <p:xfrm>
          <a:off x="3116264" y="4981575"/>
          <a:ext cx="17605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MathType Equation" r:id="rId5" imgW="34226500" imgH="18135600" progId="Equation">
                  <p:embed/>
                </p:oleObj>
              </mc:Choice>
              <mc:Fallback>
                <p:oleObj name="MathType Equation" r:id="rId5" imgW="34226500" imgH="18135600" progId="Equation">
                  <p:embed/>
                  <p:pic>
                    <p:nvPicPr>
                      <p:cNvPr id="10248" name="Object 11">
                        <a:extLst>
                          <a:ext uri="{FF2B5EF4-FFF2-40B4-BE49-F238E27FC236}">
                            <a16:creationId xmlns:a16="http://schemas.microsoft.com/office/drawing/2014/main" id="{7FCE8FD6-373F-EA46-9DE5-86597614F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4" y="4981575"/>
                        <a:ext cx="176053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2">
            <a:extLst>
              <a:ext uri="{FF2B5EF4-FFF2-40B4-BE49-F238E27FC236}">
                <a16:creationId xmlns:a16="http://schemas.microsoft.com/office/drawing/2014/main" id="{539E6E7B-A3BF-3E4D-93F4-8D066DD06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32454"/>
              </p:ext>
            </p:extLst>
          </p:nvPr>
        </p:nvGraphicFramePr>
        <p:xfrm>
          <a:off x="6172200" y="4981575"/>
          <a:ext cx="1143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MathType Equation" r:id="rId7" imgW="21945600" imgH="18135600" progId="Equation">
                  <p:embed/>
                </p:oleObj>
              </mc:Choice>
              <mc:Fallback>
                <p:oleObj name="MathType Equation" r:id="rId7" imgW="21945600" imgH="18135600" progId="Equation">
                  <p:embed/>
                  <p:pic>
                    <p:nvPicPr>
                      <p:cNvPr id="10249" name="Object 12">
                        <a:extLst>
                          <a:ext uri="{FF2B5EF4-FFF2-40B4-BE49-F238E27FC236}">
                            <a16:creationId xmlns:a16="http://schemas.microsoft.com/office/drawing/2014/main" id="{539E6E7B-A3BF-3E4D-93F4-8D066DD06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981575"/>
                        <a:ext cx="11430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3">
            <a:extLst>
              <a:ext uri="{FF2B5EF4-FFF2-40B4-BE49-F238E27FC236}">
                <a16:creationId xmlns:a16="http://schemas.microsoft.com/office/drawing/2014/main" id="{523646A1-86F1-9E46-AD53-5A629C1F9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77648"/>
              </p:ext>
            </p:extLst>
          </p:nvPr>
        </p:nvGraphicFramePr>
        <p:xfrm>
          <a:off x="3124200" y="5922961"/>
          <a:ext cx="433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MathType Equation" r:id="rId9" imgW="92163900" imgH="11112500" progId="Equation">
                  <p:embed/>
                </p:oleObj>
              </mc:Choice>
              <mc:Fallback>
                <p:oleObj name="MathType Equation" r:id="rId9" imgW="92163900" imgH="11112500" progId="Equation">
                  <p:embed/>
                  <p:pic>
                    <p:nvPicPr>
                      <p:cNvPr id="10250" name="Object 13">
                        <a:extLst>
                          <a:ext uri="{FF2B5EF4-FFF2-40B4-BE49-F238E27FC236}">
                            <a16:creationId xmlns:a16="http://schemas.microsoft.com/office/drawing/2014/main" id="{523646A1-86F1-9E46-AD53-5A629C1F9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922961"/>
                        <a:ext cx="433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5">
            <a:extLst>
              <a:ext uri="{FF2B5EF4-FFF2-40B4-BE49-F238E27FC236}">
                <a16:creationId xmlns:a16="http://schemas.microsoft.com/office/drawing/2014/main" id="{13FE901D-CA23-F94E-AF1D-93B8E3DD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1" y="4538662"/>
            <a:ext cx="667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en-US" sz="2000">
                <a:solidFill>
                  <a:schemeClr val="accent2"/>
                </a:solidFill>
              </a:rPr>
              <a:t>L’ERRORE VALE:</a:t>
            </a:r>
            <a:r>
              <a:rPr lang="it-IT" altLang="en-US" sz="2000" b="0">
                <a:solidFill>
                  <a:schemeClr val="accent2"/>
                </a:solidFill>
              </a:rPr>
              <a:t>	  </a:t>
            </a:r>
            <a:r>
              <a:rPr lang="it-IT" altLang="en-US" sz="2000">
                <a:solidFill>
                  <a:schemeClr val="accent2"/>
                </a:solidFill>
              </a:rPr>
              <a:t>TIPO 0	</a:t>
            </a:r>
            <a:r>
              <a:rPr lang="it-IT" altLang="en-US" sz="2000" b="0">
                <a:solidFill>
                  <a:schemeClr val="accent2"/>
                </a:solidFill>
              </a:rPr>
              <a:t>	  </a:t>
            </a:r>
            <a:r>
              <a:rPr lang="it-IT" altLang="en-US" sz="2000">
                <a:solidFill>
                  <a:schemeClr val="accent2"/>
                </a:solidFill>
              </a:rPr>
              <a:t>TIPO K</a:t>
            </a:r>
          </a:p>
        </p:txBody>
      </p:sp>
      <p:graphicFrame>
        <p:nvGraphicFramePr>
          <p:cNvPr id="10252" name="Object 16">
            <a:extLst>
              <a:ext uri="{FF2B5EF4-FFF2-40B4-BE49-F238E27FC236}">
                <a16:creationId xmlns:a16="http://schemas.microsoft.com/office/drawing/2014/main" id="{000C49A1-E0ED-F144-8168-897904745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993693"/>
              </p:ext>
            </p:extLst>
          </p:nvPr>
        </p:nvGraphicFramePr>
        <p:xfrm>
          <a:off x="2817814" y="2633662"/>
          <a:ext cx="68595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MathType Equation" r:id="rId11" imgW="65824100" imgH="10528300" progId="Equation">
                  <p:embed/>
                </p:oleObj>
              </mc:Choice>
              <mc:Fallback>
                <p:oleObj name="MathType Equation" r:id="rId11" imgW="65824100" imgH="10528300" progId="Equation">
                  <p:embed/>
                  <p:pic>
                    <p:nvPicPr>
                      <p:cNvPr id="10252" name="Object 16">
                        <a:extLst>
                          <a:ext uri="{FF2B5EF4-FFF2-40B4-BE49-F238E27FC236}">
                            <a16:creationId xmlns:a16="http://schemas.microsoft.com/office/drawing/2014/main" id="{000C49A1-E0ED-F144-8168-897904745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4" y="2633662"/>
                        <a:ext cx="68595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17">
            <a:extLst>
              <a:ext uri="{FF2B5EF4-FFF2-40B4-BE49-F238E27FC236}">
                <a16:creationId xmlns:a16="http://schemas.microsoft.com/office/drawing/2014/main" id="{EC213D27-89A6-4E4F-98D2-8731ED2C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55786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10254" name="Rectangle 18">
            <a:extLst>
              <a:ext uri="{FF2B5EF4-FFF2-40B4-BE49-F238E27FC236}">
                <a16:creationId xmlns:a16="http://schemas.microsoft.com/office/drawing/2014/main" id="{65DA553E-08B6-F44E-8838-D71918B2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62261"/>
            <a:ext cx="12192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ovvero</a:t>
            </a:r>
          </a:p>
        </p:txBody>
      </p:sp>
      <p:sp>
        <p:nvSpPr>
          <p:cNvPr id="10255" name="AutoShape 19">
            <a:extLst>
              <a:ext uri="{FF2B5EF4-FFF2-40B4-BE49-F238E27FC236}">
                <a16:creationId xmlns:a16="http://schemas.microsoft.com/office/drawing/2014/main" id="{A58BFAA8-D8B2-B243-9F17-89DA1EF9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62261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10256" name="Line 20">
            <a:extLst>
              <a:ext uri="{FF2B5EF4-FFF2-40B4-BE49-F238E27FC236}">
                <a16:creationId xmlns:a16="http://schemas.microsoft.com/office/drawing/2014/main" id="{5E757BEF-29DE-BD46-A420-2666CB62D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538661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10257" name="Rectangle 21">
            <a:extLst>
              <a:ext uri="{FF2B5EF4-FFF2-40B4-BE49-F238E27FC236}">
                <a16:creationId xmlns:a16="http://schemas.microsoft.com/office/drawing/2014/main" id="{64A5AEC2-317B-7349-9CCE-F4BA0EEB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994" y="5260008"/>
            <a:ext cx="186013" cy="4623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  <p:sp>
        <p:nvSpPr>
          <p:cNvPr id="10258" name="Line 22">
            <a:extLst>
              <a:ext uri="{FF2B5EF4-FFF2-40B4-BE49-F238E27FC236}">
                <a16:creationId xmlns:a16="http://schemas.microsoft.com/office/drawing/2014/main" id="{7D37A4AB-675A-B444-B9F5-FCC5C54D1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91966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10259" name="Line 23">
            <a:extLst>
              <a:ext uri="{FF2B5EF4-FFF2-40B4-BE49-F238E27FC236}">
                <a16:creationId xmlns:a16="http://schemas.microsoft.com/office/drawing/2014/main" id="{87B5AC39-3A2E-1545-994A-4B468859A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83406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405526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1053</TotalTime>
  <Words>1361</Words>
  <Application>Microsoft Macintosh PowerPoint</Application>
  <PresentationFormat>Widescreen</PresentationFormat>
  <Paragraphs>422</Paragraphs>
  <Slides>18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18</vt:i4>
      </vt:variant>
    </vt:vector>
  </HeadingPairs>
  <TitlesOfParts>
    <vt:vector size="29" baseType="lpstr">
      <vt:lpstr>Arial</vt:lpstr>
      <vt:lpstr>Comic Sans MS</vt:lpstr>
      <vt:lpstr>Copperplate Gothic Light</vt:lpstr>
      <vt:lpstr>Symbol</vt:lpstr>
      <vt:lpstr>Times</vt:lpstr>
      <vt:lpstr>Times New Roman</vt:lpstr>
      <vt:lpstr>Verdana</vt:lpstr>
      <vt:lpstr>uliSpare</vt:lpstr>
      <vt:lpstr>Image</vt:lpstr>
      <vt:lpstr>MathType Equation</vt:lpstr>
      <vt:lpstr>Equazione</vt:lpstr>
      <vt:lpstr>Regime Permanente Polinomiale (vedi Vitelli-Petternella par. VI.1,VI.1.1,VI.2)</vt:lpstr>
      <vt:lpstr>Indice</vt:lpstr>
      <vt:lpstr>Comportamento a regime permanente</vt:lpstr>
      <vt:lpstr>Comportamento a Regime Permanente (vedi Marro par. 4.4)</vt:lpstr>
      <vt:lpstr>Classificazione dei sistemi di controllo in tipi</vt:lpstr>
      <vt:lpstr>Condizioni a Ciclo Chiuso</vt:lpstr>
      <vt:lpstr>Condizioni a ciclo chiuso</vt:lpstr>
      <vt:lpstr>Condizioni a Ciclo Aperto</vt:lpstr>
      <vt:lpstr>Condizioni a Ciclo Aperto</vt:lpstr>
      <vt:lpstr>Tabella riassuntiva</vt:lpstr>
      <vt:lpstr>Esempi</vt:lpstr>
      <vt:lpstr>Esempi</vt:lpstr>
      <vt:lpstr>Considerazioni Qualitative</vt:lpstr>
      <vt:lpstr>Caso dei Servomeccanismi</vt:lpstr>
      <vt:lpstr>Caso dei servomeccanismi (2)</vt:lpstr>
      <vt:lpstr>Risp. a regime per disturbi costanti</vt:lpstr>
      <vt:lpstr>Risp. a regime per disturbi costanti</vt:lpstr>
      <vt:lpstr>Disturbo sulla misura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122</cp:revision>
  <cp:lastPrinted>1998-03-25T13:12:00Z</cp:lastPrinted>
  <dcterms:created xsi:type="dcterms:W3CDTF">2018-03-12T14:43:51Z</dcterms:created>
  <dcterms:modified xsi:type="dcterms:W3CDTF">2020-04-02T13:48:53Z</dcterms:modified>
</cp:coreProperties>
</file>