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0" r:id="rId3"/>
    <p:sldId id="273" r:id="rId4"/>
    <p:sldId id="271" r:id="rId5"/>
    <p:sldId id="257" r:id="rId6"/>
    <p:sldId id="281" r:id="rId7"/>
    <p:sldId id="263" r:id="rId8"/>
    <p:sldId id="259" r:id="rId9"/>
    <p:sldId id="267" r:id="rId10"/>
    <p:sldId id="266" r:id="rId11"/>
    <p:sldId id="278" r:id="rId12"/>
    <p:sldId id="282" r:id="rId13"/>
    <p:sldId id="264" r:id="rId14"/>
    <p:sldId id="260" r:id="rId15"/>
    <p:sldId id="274" r:id="rId16"/>
    <p:sldId id="268" r:id="rId17"/>
    <p:sldId id="283" r:id="rId18"/>
    <p:sldId id="261" r:id="rId19"/>
    <p:sldId id="279" r:id="rId20"/>
    <p:sldId id="275" r:id="rId21"/>
    <p:sldId id="284" r:id="rId22"/>
    <p:sldId id="269" r:id="rId23"/>
    <p:sldId id="262" r:id="rId24"/>
    <p:sldId id="272" r:id="rId25"/>
    <p:sldId id="270" r:id="rId26"/>
    <p:sldId id="26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36" y="5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204EC4-ADB8-4E71-A410-13F3427D1EFD}" type="datetimeFigureOut">
              <a:rPr lang="en-IN" smtClean="0"/>
              <a:t>31-12-2018</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D9DC0F-C148-4D68-88EF-01599963FA09}" type="slidenum">
              <a:rPr lang="en-IN" smtClean="0"/>
              <a:t>‹#›</a:t>
            </a:fld>
            <a:endParaRPr lang="en-IN"/>
          </a:p>
        </p:txBody>
      </p:sp>
    </p:spTree>
    <p:extLst>
      <p:ext uri="{BB962C8B-B14F-4D97-AF65-F5344CB8AC3E}">
        <p14:creationId xmlns:p14="http://schemas.microsoft.com/office/powerpoint/2010/main" val="3710214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5D9DC0F-C148-4D68-88EF-01599963FA09}" type="slidenum">
              <a:rPr lang="en-IN" smtClean="0"/>
              <a:t>19</a:t>
            </a:fld>
            <a:endParaRPr lang="en-IN"/>
          </a:p>
        </p:txBody>
      </p:sp>
    </p:spTree>
    <p:extLst>
      <p:ext uri="{BB962C8B-B14F-4D97-AF65-F5344CB8AC3E}">
        <p14:creationId xmlns:p14="http://schemas.microsoft.com/office/powerpoint/2010/main" val="3947955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FDEAE-4187-49E7-8DF8-B39F55729C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0F1D4A-F95C-48FB-9A18-D68BF5BF25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C06FA5-569F-4D45-8FFC-F419E709D0A7}"/>
              </a:ext>
            </a:extLst>
          </p:cNvPr>
          <p:cNvSpPr>
            <a:spLocks noGrp="1"/>
          </p:cNvSpPr>
          <p:nvPr>
            <p:ph type="dt" sz="half" idx="10"/>
          </p:nvPr>
        </p:nvSpPr>
        <p:spPr/>
        <p:txBody>
          <a:bodyPr/>
          <a:lstStyle/>
          <a:p>
            <a:fld id="{228B2069-677D-4E83-B2FF-49F734A77C0C}" type="datetimeFigureOut">
              <a:rPr lang="en-US" smtClean="0"/>
              <a:t>Mon-31-Dec-2018</a:t>
            </a:fld>
            <a:endParaRPr lang="en-US"/>
          </a:p>
        </p:txBody>
      </p:sp>
      <p:sp>
        <p:nvSpPr>
          <p:cNvPr id="5" name="Footer Placeholder 4">
            <a:extLst>
              <a:ext uri="{FF2B5EF4-FFF2-40B4-BE49-F238E27FC236}">
                <a16:creationId xmlns:a16="http://schemas.microsoft.com/office/drawing/2014/main" id="{0D66CD38-C1D2-424E-8651-6317F3FEB8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9404CF-EE63-4898-B2CC-101C8A8097D1}"/>
              </a:ext>
            </a:extLst>
          </p:cNvPr>
          <p:cNvSpPr>
            <a:spLocks noGrp="1"/>
          </p:cNvSpPr>
          <p:nvPr>
            <p:ph type="sldNum" sz="quarter" idx="12"/>
          </p:nvPr>
        </p:nvSpPr>
        <p:spPr/>
        <p:txBody>
          <a:bodyPr/>
          <a:lstStyle/>
          <a:p>
            <a:fld id="{7FF4EC08-0B4B-4AF1-949D-A611CEB792C0}" type="slidenum">
              <a:rPr lang="en-US" smtClean="0"/>
              <a:t>‹#›</a:t>
            </a:fld>
            <a:endParaRPr lang="en-US"/>
          </a:p>
        </p:txBody>
      </p:sp>
    </p:spTree>
    <p:extLst>
      <p:ext uri="{BB962C8B-B14F-4D97-AF65-F5344CB8AC3E}">
        <p14:creationId xmlns:p14="http://schemas.microsoft.com/office/powerpoint/2010/main" val="3787234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4696E-9C43-4E56-89B9-770806F0CF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B9CD8D-D11B-4D1F-A0AC-239EB8E9CC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7C47CE-BCE2-4AF4-A24F-E608BF2C61C7}"/>
              </a:ext>
            </a:extLst>
          </p:cNvPr>
          <p:cNvSpPr>
            <a:spLocks noGrp="1"/>
          </p:cNvSpPr>
          <p:nvPr>
            <p:ph type="dt" sz="half" idx="10"/>
          </p:nvPr>
        </p:nvSpPr>
        <p:spPr/>
        <p:txBody>
          <a:bodyPr/>
          <a:lstStyle/>
          <a:p>
            <a:fld id="{228B2069-677D-4E83-B2FF-49F734A77C0C}" type="datetimeFigureOut">
              <a:rPr lang="en-US" smtClean="0"/>
              <a:t>Mon-31-Dec-2018</a:t>
            </a:fld>
            <a:endParaRPr lang="en-US"/>
          </a:p>
        </p:txBody>
      </p:sp>
      <p:sp>
        <p:nvSpPr>
          <p:cNvPr id="5" name="Footer Placeholder 4">
            <a:extLst>
              <a:ext uri="{FF2B5EF4-FFF2-40B4-BE49-F238E27FC236}">
                <a16:creationId xmlns:a16="http://schemas.microsoft.com/office/drawing/2014/main" id="{B71E0066-4F46-40F3-829E-8A226A78DD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2FF4B-B783-451B-844D-BAE88341D704}"/>
              </a:ext>
            </a:extLst>
          </p:cNvPr>
          <p:cNvSpPr>
            <a:spLocks noGrp="1"/>
          </p:cNvSpPr>
          <p:nvPr>
            <p:ph type="sldNum" sz="quarter" idx="12"/>
          </p:nvPr>
        </p:nvSpPr>
        <p:spPr/>
        <p:txBody>
          <a:bodyPr/>
          <a:lstStyle/>
          <a:p>
            <a:fld id="{7FF4EC08-0B4B-4AF1-949D-A611CEB792C0}" type="slidenum">
              <a:rPr lang="en-US" smtClean="0"/>
              <a:t>‹#›</a:t>
            </a:fld>
            <a:endParaRPr lang="en-US"/>
          </a:p>
        </p:txBody>
      </p:sp>
    </p:spTree>
    <p:extLst>
      <p:ext uri="{BB962C8B-B14F-4D97-AF65-F5344CB8AC3E}">
        <p14:creationId xmlns:p14="http://schemas.microsoft.com/office/powerpoint/2010/main" val="226977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B82C6B-3711-4041-B45B-0B65E0F008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EF4C0F-95FE-426F-9731-1EA5D72750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EA635-736B-496E-89F0-DF2511DDA1ED}"/>
              </a:ext>
            </a:extLst>
          </p:cNvPr>
          <p:cNvSpPr>
            <a:spLocks noGrp="1"/>
          </p:cNvSpPr>
          <p:nvPr>
            <p:ph type="dt" sz="half" idx="10"/>
          </p:nvPr>
        </p:nvSpPr>
        <p:spPr/>
        <p:txBody>
          <a:bodyPr/>
          <a:lstStyle/>
          <a:p>
            <a:fld id="{228B2069-677D-4E83-B2FF-49F734A77C0C}" type="datetimeFigureOut">
              <a:rPr lang="en-US" smtClean="0"/>
              <a:t>Mon-31-Dec-2018</a:t>
            </a:fld>
            <a:endParaRPr lang="en-US"/>
          </a:p>
        </p:txBody>
      </p:sp>
      <p:sp>
        <p:nvSpPr>
          <p:cNvPr id="5" name="Footer Placeholder 4">
            <a:extLst>
              <a:ext uri="{FF2B5EF4-FFF2-40B4-BE49-F238E27FC236}">
                <a16:creationId xmlns:a16="http://schemas.microsoft.com/office/drawing/2014/main" id="{6B0C4BCC-981C-45AF-8037-F2CE109FD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BFF4C-E3F6-48E9-A71D-9AEE4144117D}"/>
              </a:ext>
            </a:extLst>
          </p:cNvPr>
          <p:cNvSpPr>
            <a:spLocks noGrp="1"/>
          </p:cNvSpPr>
          <p:nvPr>
            <p:ph type="sldNum" sz="quarter" idx="12"/>
          </p:nvPr>
        </p:nvSpPr>
        <p:spPr/>
        <p:txBody>
          <a:bodyPr/>
          <a:lstStyle/>
          <a:p>
            <a:fld id="{7FF4EC08-0B4B-4AF1-949D-A611CEB792C0}" type="slidenum">
              <a:rPr lang="en-US" smtClean="0"/>
              <a:t>‹#›</a:t>
            </a:fld>
            <a:endParaRPr lang="en-US"/>
          </a:p>
        </p:txBody>
      </p:sp>
    </p:spTree>
    <p:extLst>
      <p:ext uri="{BB962C8B-B14F-4D97-AF65-F5344CB8AC3E}">
        <p14:creationId xmlns:p14="http://schemas.microsoft.com/office/powerpoint/2010/main" val="2740202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A9CA-278A-4E2B-97BA-E6BFBB3010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AC9BB1-059D-43B9-AD37-9B47FB87E95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B65023-2E8E-4F6D-A027-B3614B2247C2}"/>
              </a:ext>
            </a:extLst>
          </p:cNvPr>
          <p:cNvSpPr>
            <a:spLocks noGrp="1"/>
          </p:cNvSpPr>
          <p:nvPr>
            <p:ph type="dt" sz="half" idx="10"/>
          </p:nvPr>
        </p:nvSpPr>
        <p:spPr/>
        <p:txBody>
          <a:bodyPr/>
          <a:lstStyle/>
          <a:p>
            <a:fld id="{228B2069-677D-4E83-B2FF-49F734A77C0C}" type="datetimeFigureOut">
              <a:rPr lang="en-US" smtClean="0"/>
              <a:t>Mon-31-Dec-2018</a:t>
            </a:fld>
            <a:endParaRPr lang="en-US"/>
          </a:p>
        </p:txBody>
      </p:sp>
      <p:sp>
        <p:nvSpPr>
          <p:cNvPr id="5" name="Footer Placeholder 4">
            <a:extLst>
              <a:ext uri="{FF2B5EF4-FFF2-40B4-BE49-F238E27FC236}">
                <a16:creationId xmlns:a16="http://schemas.microsoft.com/office/drawing/2014/main" id="{9CE053C2-FFC7-40CE-8FAD-C572D18C29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C683EA-6D09-4F9D-88B6-5778ADBA75A1}"/>
              </a:ext>
            </a:extLst>
          </p:cNvPr>
          <p:cNvSpPr>
            <a:spLocks noGrp="1"/>
          </p:cNvSpPr>
          <p:nvPr>
            <p:ph type="sldNum" sz="quarter" idx="12"/>
          </p:nvPr>
        </p:nvSpPr>
        <p:spPr/>
        <p:txBody>
          <a:bodyPr/>
          <a:lstStyle/>
          <a:p>
            <a:fld id="{7FF4EC08-0B4B-4AF1-949D-A611CEB792C0}" type="slidenum">
              <a:rPr lang="en-US" smtClean="0"/>
              <a:t>‹#›</a:t>
            </a:fld>
            <a:endParaRPr lang="en-US"/>
          </a:p>
        </p:txBody>
      </p:sp>
    </p:spTree>
    <p:extLst>
      <p:ext uri="{BB962C8B-B14F-4D97-AF65-F5344CB8AC3E}">
        <p14:creationId xmlns:p14="http://schemas.microsoft.com/office/powerpoint/2010/main" val="1096809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1FE9C-699A-4045-B132-CF8EED3A25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0615C3-089C-4831-9808-FD2AE52426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EB89A9-FB33-49D3-A832-44604403592C}"/>
              </a:ext>
            </a:extLst>
          </p:cNvPr>
          <p:cNvSpPr>
            <a:spLocks noGrp="1"/>
          </p:cNvSpPr>
          <p:nvPr>
            <p:ph type="dt" sz="half" idx="10"/>
          </p:nvPr>
        </p:nvSpPr>
        <p:spPr/>
        <p:txBody>
          <a:bodyPr/>
          <a:lstStyle/>
          <a:p>
            <a:fld id="{228B2069-677D-4E83-B2FF-49F734A77C0C}" type="datetimeFigureOut">
              <a:rPr lang="en-US" smtClean="0"/>
              <a:t>Mon-31-Dec-2018</a:t>
            </a:fld>
            <a:endParaRPr lang="en-US"/>
          </a:p>
        </p:txBody>
      </p:sp>
      <p:sp>
        <p:nvSpPr>
          <p:cNvPr id="5" name="Footer Placeholder 4">
            <a:extLst>
              <a:ext uri="{FF2B5EF4-FFF2-40B4-BE49-F238E27FC236}">
                <a16:creationId xmlns:a16="http://schemas.microsoft.com/office/drawing/2014/main" id="{1F212A5F-20D5-40D4-BB82-626B44443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7F09A7-9632-45C7-975D-2F0E0A072CF0}"/>
              </a:ext>
            </a:extLst>
          </p:cNvPr>
          <p:cNvSpPr>
            <a:spLocks noGrp="1"/>
          </p:cNvSpPr>
          <p:nvPr>
            <p:ph type="sldNum" sz="quarter" idx="12"/>
          </p:nvPr>
        </p:nvSpPr>
        <p:spPr/>
        <p:txBody>
          <a:bodyPr/>
          <a:lstStyle/>
          <a:p>
            <a:fld id="{7FF4EC08-0B4B-4AF1-949D-A611CEB792C0}" type="slidenum">
              <a:rPr lang="en-US" smtClean="0"/>
              <a:t>‹#›</a:t>
            </a:fld>
            <a:endParaRPr lang="en-US"/>
          </a:p>
        </p:txBody>
      </p:sp>
    </p:spTree>
    <p:extLst>
      <p:ext uri="{BB962C8B-B14F-4D97-AF65-F5344CB8AC3E}">
        <p14:creationId xmlns:p14="http://schemas.microsoft.com/office/powerpoint/2010/main" val="340503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6A596-1431-4077-B7A4-C6534E329F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B5BF20-A930-4CF0-8460-F7EBD136DA6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CE33FA-3797-458F-9002-6139704DB5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FDBDBE-508D-4375-BEA8-FB73EA3B7D68}"/>
              </a:ext>
            </a:extLst>
          </p:cNvPr>
          <p:cNvSpPr>
            <a:spLocks noGrp="1"/>
          </p:cNvSpPr>
          <p:nvPr>
            <p:ph type="dt" sz="half" idx="10"/>
          </p:nvPr>
        </p:nvSpPr>
        <p:spPr/>
        <p:txBody>
          <a:bodyPr/>
          <a:lstStyle/>
          <a:p>
            <a:fld id="{228B2069-677D-4E83-B2FF-49F734A77C0C}" type="datetimeFigureOut">
              <a:rPr lang="en-US" smtClean="0"/>
              <a:t>Mon-31-Dec-2018</a:t>
            </a:fld>
            <a:endParaRPr lang="en-US"/>
          </a:p>
        </p:txBody>
      </p:sp>
      <p:sp>
        <p:nvSpPr>
          <p:cNvPr id="6" name="Footer Placeholder 5">
            <a:extLst>
              <a:ext uri="{FF2B5EF4-FFF2-40B4-BE49-F238E27FC236}">
                <a16:creationId xmlns:a16="http://schemas.microsoft.com/office/drawing/2014/main" id="{8156B2C8-CD09-4E97-9703-E3CEAC7320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A9249-DFF8-4E39-9D17-3376B46F8903}"/>
              </a:ext>
            </a:extLst>
          </p:cNvPr>
          <p:cNvSpPr>
            <a:spLocks noGrp="1"/>
          </p:cNvSpPr>
          <p:nvPr>
            <p:ph type="sldNum" sz="quarter" idx="12"/>
          </p:nvPr>
        </p:nvSpPr>
        <p:spPr/>
        <p:txBody>
          <a:bodyPr/>
          <a:lstStyle/>
          <a:p>
            <a:fld id="{7FF4EC08-0B4B-4AF1-949D-A611CEB792C0}" type="slidenum">
              <a:rPr lang="en-US" smtClean="0"/>
              <a:t>‹#›</a:t>
            </a:fld>
            <a:endParaRPr lang="en-US"/>
          </a:p>
        </p:txBody>
      </p:sp>
    </p:spTree>
    <p:extLst>
      <p:ext uri="{BB962C8B-B14F-4D97-AF65-F5344CB8AC3E}">
        <p14:creationId xmlns:p14="http://schemas.microsoft.com/office/powerpoint/2010/main" val="1543964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6700-6B31-4107-A357-3A634D077F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C47238-341C-441D-A064-D20ABB3C1F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849F38D-9CE8-4EC2-9159-94A6827A527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F76032-93AD-4E1E-AC31-648B46A992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1DB87-4BDA-4CCA-804F-EEF414E7E73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966810-DF5C-425A-9F17-E8B38EAF4667}"/>
              </a:ext>
            </a:extLst>
          </p:cNvPr>
          <p:cNvSpPr>
            <a:spLocks noGrp="1"/>
          </p:cNvSpPr>
          <p:nvPr>
            <p:ph type="dt" sz="half" idx="10"/>
          </p:nvPr>
        </p:nvSpPr>
        <p:spPr/>
        <p:txBody>
          <a:bodyPr/>
          <a:lstStyle/>
          <a:p>
            <a:fld id="{228B2069-677D-4E83-B2FF-49F734A77C0C}" type="datetimeFigureOut">
              <a:rPr lang="en-US" smtClean="0"/>
              <a:t>Mon-31-Dec-2018</a:t>
            </a:fld>
            <a:endParaRPr lang="en-US"/>
          </a:p>
        </p:txBody>
      </p:sp>
      <p:sp>
        <p:nvSpPr>
          <p:cNvPr id="8" name="Footer Placeholder 7">
            <a:extLst>
              <a:ext uri="{FF2B5EF4-FFF2-40B4-BE49-F238E27FC236}">
                <a16:creationId xmlns:a16="http://schemas.microsoft.com/office/drawing/2014/main" id="{732D46FC-EC29-4A20-A87E-9565BC2975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06ECFD-12B9-4C6C-AAF4-49C4AEFDE240}"/>
              </a:ext>
            </a:extLst>
          </p:cNvPr>
          <p:cNvSpPr>
            <a:spLocks noGrp="1"/>
          </p:cNvSpPr>
          <p:nvPr>
            <p:ph type="sldNum" sz="quarter" idx="12"/>
          </p:nvPr>
        </p:nvSpPr>
        <p:spPr/>
        <p:txBody>
          <a:bodyPr/>
          <a:lstStyle/>
          <a:p>
            <a:fld id="{7FF4EC08-0B4B-4AF1-949D-A611CEB792C0}" type="slidenum">
              <a:rPr lang="en-US" smtClean="0"/>
              <a:t>‹#›</a:t>
            </a:fld>
            <a:endParaRPr lang="en-US"/>
          </a:p>
        </p:txBody>
      </p:sp>
    </p:spTree>
    <p:extLst>
      <p:ext uri="{BB962C8B-B14F-4D97-AF65-F5344CB8AC3E}">
        <p14:creationId xmlns:p14="http://schemas.microsoft.com/office/powerpoint/2010/main" val="2925574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ACE44-914D-493D-9883-3337169107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15AA6F-0286-40C0-B6A2-0B1A2E1BE72A}"/>
              </a:ext>
            </a:extLst>
          </p:cNvPr>
          <p:cNvSpPr>
            <a:spLocks noGrp="1"/>
          </p:cNvSpPr>
          <p:nvPr>
            <p:ph type="dt" sz="half" idx="10"/>
          </p:nvPr>
        </p:nvSpPr>
        <p:spPr/>
        <p:txBody>
          <a:bodyPr/>
          <a:lstStyle/>
          <a:p>
            <a:fld id="{228B2069-677D-4E83-B2FF-49F734A77C0C}" type="datetimeFigureOut">
              <a:rPr lang="en-US" smtClean="0"/>
              <a:t>Mon-31-Dec-2018</a:t>
            </a:fld>
            <a:endParaRPr lang="en-US"/>
          </a:p>
        </p:txBody>
      </p:sp>
      <p:sp>
        <p:nvSpPr>
          <p:cNvPr id="4" name="Footer Placeholder 3">
            <a:extLst>
              <a:ext uri="{FF2B5EF4-FFF2-40B4-BE49-F238E27FC236}">
                <a16:creationId xmlns:a16="http://schemas.microsoft.com/office/drawing/2014/main" id="{745C9A36-C8B1-4027-93A6-9980D88B70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30D524-A250-405D-A5BD-FAAE993152E2}"/>
              </a:ext>
            </a:extLst>
          </p:cNvPr>
          <p:cNvSpPr>
            <a:spLocks noGrp="1"/>
          </p:cNvSpPr>
          <p:nvPr>
            <p:ph type="sldNum" sz="quarter" idx="12"/>
          </p:nvPr>
        </p:nvSpPr>
        <p:spPr/>
        <p:txBody>
          <a:bodyPr/>
          <a:lstStyle/>
          <a:p>
            <a:fld id="{7FF4EC08-0B4B-4AF1-949D-A611CEB792C0}" type="slidenum">
              <a:rPr lang="en-US" smtClean="0"/>
              <a:t>‹#›</a:t>
            </a:fld>
            <a:endParaRPr lang="en-US"/>
          </a:p>
        </p:txBody>
      </p:sp>
    </p:spTree>
    <p:extLst>
      <p:ext uri="{BB962C8B-B14F-4D97-AF65-F5344CB8AC3E}">
        <p14:creationId xmlns:p14="http://schemas.microsoft.com/office/powerpoint/2010/main" val="3737125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5F969C-FED9-457E-83BD-87E91CE94EE7}"/>
              </a:ext>
            </a:extLst>
          </p:cNvPr>
          <p:cNvSpPr>
            <a:spLocks noGrp="1"/>
          </p:cNvSpPr>
          <p:nvPr>
            <p:ph type="dt" sz="half" idx="10"/>
          </p:nvPr>
        </p:nvSpPr>
        <p:spPr/>
        <p:txBody>
          <a:bodyPr/>
          <a:lstStyle/>
          <a:p>
            <a:fld id="{228B2069-677D-4E83-B2FF-49F734A77C0C}" type="datetimeFigureOut">
              <a:rPr lang="en-US" smtClean="0"/>
              <a:t>Mon-31-Dec-2018</a:t>
            </a:fld>
            <a:endParaRPr lang="en-US"/>
          </a:p>
        </p:txBody>
      </p:sp>
      <p:sp>
        <p:nvSpPr>
          <p:cNvPr id="3" name="Footer Placeholder 2">
            <a:extLst>
              <a:ext uri="{FF2B5EF4-FFF2-40B4-BE49-F238E27FC236}">
                <a16:creationId xmlns:a16="http://schemas.microsoft.com/office/drawing/2014/main" id="{93C6787E-E37D-4390-9F87-04AE55993D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48D2D6-244C-4B8E-9496-26519F4046F5}"/>
              </a:ext>
            </a:extLst>
          </p:cNvPr>
          <p:cNvSpPr>
            <a:spLocks noGrp="1"/>
          </p:cNvSpPr>
          <p:nvPr>
            <p:ph type="sldNum" sz="quarter" idx="12"/>
          </p:nvPr>
        </p:nvSpPr>
        <p:spPr/>
        <p:txBody>
          <a:bodyPr/>
          <a:lstStyle/>
          <a:p>
            <a:fld id="{7FF4EC08-0B4B-4AF1-949D-A611CEB792C0}" type="slidenum">
              <a:rPr lang="en-US" smtClean="0"/>
              <a:t>‹#›</a:t>
            </a:fld>
            <a:endParaRPr lang="en-US"/>
          </a:p>
        </p:txBody>
      </p:sp>
    </p:spTree>
    <p:extLst>
      <p:ext uri="{BB962C8B-B14F-4D97-AF65-F5344CB8AC3E}">
        <p14:creationId xmlns:p14="http://schemas.microsoft.com/office/powerpoint/2010/main" val="2798671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6634-3EEA-48F4-BA92-47BCCCAE14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2CBAAA-C8C0-4E91-A5F3-A7EE85592E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26E6EC-2A4D-4BAB-BAB9-38FB74A10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55D5E1-9753-41BF-8C01-9C38E94C4331}"/>
              </a:ext>
            </a:extLst>
          </p:cNvPr>
          <p:cNvSpPr>
            <a:spLocks noGrp="1"/>
          </p:cNvSpPr>
          <p:nvPr>
            <p:ph type="dt" sz="half" idx="10"/>
          </p:nvPr>
        </p:nvSpPr>
        <p:spPr/>
        <p:txBody>
          <a:bodyPr/>
          <a:lstStyle/>
          <a:p>
            <a:fld id="{228B2069-677D-4E83-B2FF-49F734A77C0C}" type="datetimeFigureOut">
              <a:rPr lang="en-US" smtClean="0"/>
              <a:t>Mon-31-Dec-2018</a:t>
            </a:fld>
            <a:endParaRPr lang="en-US"/>
          </a:p>
        </p:txBody>
      </p:sp>
      <p:sp>
        <p:nvSpPr>
          <p:cNvPr id="6" name="Footer Placeholder 5">
            <a:extLst>
              <a:ext uri="{FF2B5EF4-FFF2-40B4-BE49-F238E27FC236}">
                <a16:creationId xmlns:a16="http://schemas.microsoft.com/office/drawing/2014/main" id="{BB1B0977-72AE-4226-94AF-CA5277A414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4A68C6-453E-4DB1-9AF3-2226F3163535}"/>
              </a:ext>
            </a:extLst>
          </p:cNvPr>
          <p:cNvSpPr>
            <a:spLocks noGrp="1"/>
          </p:cNvSpPr>
          <p:nvPr>
            <p:ph type="sldNum" sz="quarter" idx="12"/>
          </p:nvPr>
        </p:nvSpPr>
        <p:spPr/>
        <p:txBody>
          <a:bodyPr/>
          <a:lstStyle/>
          <a:p>
            <a:fld id="{7FF4EC08-0B4B-4AF1-949D-A611CEB792C0}" type="slidenum">
              <a:rPr lang="en-US" smtClean="0"/>
              <a:t>‹#›</a:t>
            </a:fld>
            <a:endParaRPr lang="en-US"/>
          </a:p>
        </p:txBody>
      </p:sp>
    </p:spTree>
    <p:extLst>
      <p:ext uri="{BB962C8B-B14F-4D97-AF65-F5344CB8AC3E}">
        <p14:creationId xmlns:p14="http://schemas.microsoft.com/office/powerpoint/2010/main" val="1841158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CA5A8-0328-42C2-95D1-F81A76D9E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9937B8-47EC-4B2C-AA81-B1294ECF8E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6EDB83-7811-4B5B-9FD6-1AA9E875BC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DA806C-7B48-4E28-9E9F-E157754CFC43}"/>
              </a:ext>
            </a:extLst>
          </p:cNvPr>
          <p:cNvSpPr>
            <a:spLocks noGrp="1"/>
          </p:cNvSpPr>
          <p:nvPr>
            <p:ph type="dt" sz="half" idx="10"/>
          </p:nvPr>
        </p:nvSpPr>
        <p:spPr/>
        <p:txBody>
          <a:bodyPr/>
          <a:lstStyle/>
          <a:p>
            <a:fld id="{228B2069-677D-4E83-B2FF-49F734A77C0C}" type="datetimeFigureOut">
              <a:rPr lang="en-US" smtClean="0"/>
              <a:t>Mon-31-Dec-2018</a:t>
            </a:fld>
            <a:endParaRPr lang="en-US"/>
          </a:p>
        </p:txBody>
      </p:sp>
      <p:sp>
        <p:nvSpPr>
          <p:cNvPr id="6" name="Footer Placeholder 5">
            <a:extLst>
              <a:ext uri="{FF2B5EF4-FFF2-40B4-BE49-F238E27FC236}">
                <a16:creationId xmlns:a16="http://schemas.microsoft.com/office/drawing/2014/main" id="{7A13AD1F-A7DF-4EDA-BE4A-6EE6C2FF9E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A6561C-2DCD-4A57-AC40-ED9A610FB998}"/>
              </a:ext>
            </a:extLst>
          </p:cNvPr>
          <p:cNvSpPr>
            <a:spLocks noGrp="1"/>
          </p:cNvSpPr>
          <p:nvPr>
            <p:ph type="sldNum" sz="quarter" idx="12"/>
          </p:nvPr>
        </p:nvSpPr>
        <p:spPr/>
        <p:txBody>
          <a:bodyPr/>
          <a:lstStyle/>
          <a:p>
            <a:fld id="{7FF4EC08-0B4B-4AF1-949D-A611CEB792C0}" type="slidenum">
              <a:rPr lang="en-US" smtClean="0"/>
              <a:t>‹#›</a:t>
            </a:fld>
            <a:endParaRPr lang="en-US"/>
          </a:p>
        </p:txBody>
      </p:sp>
    </p:spTree>
    <p:extLst>
      <p:ext uri="{BB962C8B-B14F-4D97-AF65-F5344CB8AC3E}">
        <p14:creationId xmlns:p14="http://schemas.microsoft.com/office/powerpoint/2010/main" val="1664471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F68271-1CC5-479E-80BD-C2D12B90F4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B51880-CE11-4648-8F2F-840BCD5812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9B9EA-4799-40F8-B4D9-91CD7331FF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8B2069-677D-4E83-B2FF-49F734A77C0C}" type="datetimeFigureOut">
              <a:rPr lang="en-US" smtClean="0"/>
              <a:t>Mon-31-Dec-2018</a:t>
            </a:fld>
            <a:endParaRPr lang="en-US"/>
          </a:p>
        </p:txBody>
      </p:sp>
      <p:sp>
        <p:nvSpPr>
          <p:cNvPr id="5" name="Footer Placeholder 4">
            <a:extLst>
              <a:ext uri="{FF2B5EF4-FFF2-40B4-BE49-F238E27FC236}">
                <a16:creationId xmlns:a16="http://schemas.microsoft.com/office/drawing/2014/main" id="{DD1B263A-9F80-4B6B-9A9F-24A5D1E370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C4A86C-7D32-46BF-8C43-CFAD18E1F5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F4EC08-0B4B-4AF1-949D-A611CEB792C0}" type="slidenum">
              <a:rPr lang="en-US" smtClean="0"/>
              <a:t>‹#›</a:t>
            </a:fld>
            <a:endParaRPr lang="en-US"/>
          </a:p>
        </p:txBody>
      </p:sp>
    </p:spTree>
    <p:extLst>
      <p:ext uri="{BB962C8B-B14F-4D97-AF65-F5344CB8AC3E}">
        <p14:creationId xmlns:p14="http://schemas.microsoft.com/office/powerpoint/2010/main" val="1081426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taneresme/churn-prediction/dat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B78EE-EB38-4410-A377-F2BFB0C928A2}"/>
              </a:ext>
            </a:extLst>
          </p:cNvPr>
          <p:cNvSpPr>
            <a:spLocks noGrp="1"/>
          </p:cNvSpPr>
          <p:nvPr>
            <p:ph type="ctrTitle"/>
          </p:nvPr>
        </p:nvSpPr>
        <p:spPr/>
        <p:txBody>
          <a:bodyPr/>
          <a:lstStyle/>
          <a:p>
            <a:r>
              <a:rPr lang="en-US" dirty="0"/>
              <a:t>Customer Churn Prediction</a:t>
            </a:r>
          </a:p>
        </p:txBody>
      </p:sp>
    </p:spTree>
    <p:extLst>
      <p:ext uri="{BB962C8B-B14F-4D97-AF65-F5344CB8AC3E}">
        <p14:creationId xmlns:p14="http://schemas.microsoft.com/office/powerpoint/2010/main" val="3585745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3714-B62B-4E4D-BECC-93864F411E6F}"/>
              </a:ext>
            </a:extLst>
          </p:cNvPr>
          <p:cNvSpPr>
            <a:spLocks noGrp="1"/>
          </p:cNvSpPr>
          <p:nvPr>
            <p:ph type="title"/>
          </p:nvPr>
        </p:nvSpPr>
        <p:spPr/>
        <p:txBody>
          <a:bodyPr/>
          <a:lstStyle/>
          <a:p>
            <a:r>
              <a:rPr lang="en-US" dirty="0"/>
              <a:t>Pre-processing the dataset</a:t>
            </a:r>
          </a:p>
        </p:txBody>
      </p:sp>
      <p:sp>
        <p:nvSpPr>
          <p:cNvPr id="3" name="Content Placeholder 2">
            <a:extLst>
              <a:ext uri="{FF2B5EF4-FFF2-40B4-BE49-F238E27FC236}">
                <a16:creationId xmlns:a16="http://schemas.microsoft.com/office/drawing/2014/main" id="{85FC3371-D25B-43C3-9467-8EB01878E1EB}"/>
              </a:ext>
            </a:extLst>
          </p:cNvPr>
          <p:cNvSpPr>
            <a:spLocks noGrp="1"/>
          </p:cNvSpPr>
          <p:nvPr>
            <p:ph idx="1"/>
          </p:nvPr>
        </p:nvSpPr>
        <p:spPr/>
        <p:txBody>
          <a:bodyPr>
            <a:normAutofit fontScale="85000" lnSpcReduction="20000"/>
          </a:bodyPr>
          <a:lstStyle/>
          <a:p>
            <a:r>
              <a:rPr lang="en-US" dirty="0"/>
              <a:t>Remove outliers.</a:t>
            </a:r>
          </a:p>
          <a:p>
            <a:r>
              <a:rPr lang="en-US" dirty="0"/>
              <a:t>Handle missing values.</a:t>
            </a:r>
          </a:p>
          <a:p>
            <a:r>
              <a:rPr lang="en-US" dirty="0"/>
              <a:t>Check for number and types of columns.</a:t>
            </a:r>
          </a:p>
          <a:p>
            <a:r>
              <a:rPr lang="en-US" dirty="0"/>
              <a:t>We need to create derived attributes for binning the age ranges.</a:t>
            </a:r>
          </a:p>
          <a:p>
            <a:r>
              <a:rPr lang="en-US" dirty="0"/>
              <a:t>For the attributes, Gender, Geography the categorical variables needs to be convert to factor values for other statistical models other than Decision tree model.</a:t>
            </a:r>
          </a:p>
          <a:p>
            <a:r>
              <a:rPr lang="en-US" dirty="0"/>
              <a:t>The dummy variables for categorical attributes were created for your reference to look into corresponding mappings for the factorial levels. Later point while applying to the model, these dummy variables were deleted.</a:t>
            </a:r>
          </a:p>
          <a:p>
            <a:r>
              <a:rPr lang="en-US" dirty="0"/>
              <a:t>In this scenario, as the data is structured and formatted, the text processing was not needed.</a:t>
            </a:r>
          </a:p>
          <a:p>
            <a:r>
              <a:rPr lang="en-US" dirty="0"/>
              <a:t>Feature importance analysis.</a:t>
            </a:r>
          </a:p>
        </p:txBody>
      </p:sp>
    </p:spTree>
    <p:extLst>
      <p:ext uri="{BB962C8B-B14F-4D97-AF65-F5344CB8AC3E}">
        <p14:creationId xmlns:p14="http://schemas.microsoft.com/office/powerpoint/2010/main" val="765726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E6EF3-A5F8-4302-93DE-F5E6938F5A3C}"/>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F41FF531-F5BE-465C-AC2B-9C16E8F9418F}"/>
              </a:ext>
            </a:extLst>
          </p:cNvPr>
          <p:cNvSpPr>
            <a:spLocks noGrp="1"/>
          </p:cNvSpPr>
          <p:nvPr>
            <p:ph idx="1"/>
          </p:nvPr>
        </p:nvSpPr>
        <p:spPr/>
        <p:txBody>
          <a:bodyPr>
            <a:normAutofit/>
          </a:bodyPr>
          <a:lstStyle/>
          <a:p>
            <a:r>
              <a:rPr lang="en-US" dirty="0"/>
              <a:t>Pre-processing</a:t>
            </a:r>
          </a:p>
          <a:p>
            <a:pPr lvl="1"/>
            <a:r>
              <a:rPr lang="en-US" dirty="0"/>
              <a:t>Conversion of Categorical values to factor values : Gender, Geography variables were converted from categorical to factors.</a:t>
            </a:r>
          </a:p>
          <a:p>
            <a:pPr lvl="1"/>
            <a:endParaRPr lang="en-US" dirty="0"/>
          </a:p>
          <a:p>
            <a:pPr marL="0" indent="0">
              <a:buNone/>
            </a:pPr>
            <a:endParaRPr lang="en-US" dirty="0"/>
          </a:p>
          <a:p>
            <a:endParaRPr lang="en-US" dirty="0"/>
          </a:p>
          <a:p>
            <a:pPr lvl="1"/>
            <a:endParaRPr lang="en-US" dirty="0"/>
          </a:p>
          <a:p>
            <a:pPr lvl="1"/>
            <a:r>
              <a:rPr lang="en-US" dirty="0"/>
              <a:t>Creation of bin variables for the Age, Balance, </a:t>
            </a:r>
            <a:r>
              <a:rPr lang="en-US" dirty="0" err="1"/>
              <a:t>EstimatedSalary</a:t>
            </a:r>
            <a:r>
              <a:rPr lang="en-US" dirty="0"/>
              <a:t> variables</a:t>
            </a:r>
          </a:p>
          <a:p>
            <a:pPr lvl="1"/>
            <a:endParaRPr lang="en-US" dirty="0"/>
          </a:p>
          <a:p>
            <a:pPr lvl="1"/>
            <a:endParaRPr lang="en-US" dirty="0"/>
          </a:p>
        </p:txBody>
      </p:sp>
      <p:pic>
        <p:nvPicPr>
          <p:cNvPr id="4" name="Picture 3"/>
          <p:cNvPicPr/>
          <p:nvPr/>
        </p:nvPicPr>
        <p:blipFill>
          <a:blip r:embed="rId2"/>
          <a:stretch>
            <a:fillRect/>
          </a:stretch>
        </p:blipFill>
        <p:spPr>
          <a:xfrm>
            <a:off x="2234851" y="3046212"/>
            <a:ext cx="7222299" cy="1617345"/>
          </a:xfrm>
          <a:prstGeom prst="rect">
            <a:avLst/>
          </a:prstGeom>
        </p:spPr>
      </p:pic>
      <p:pic>
        <p:nvPicPr>
          <p:cNvPr id="5" name="Picture 4"/>
          <p:cNvPicPr/>
          <p:nvPr/>
        </p:nvPicPr>
        <p:blipFill>
          <a:blip r:embed="rId3"/>
          <a:stretch>
            <a:fillRect/>
          </a:stretch>
        </p:blipFill>
        <p:spPr>
          <a:xfrm>
            <a:off x="2347586" y="5137150"/>
            <a:ext cx="7109564" cy="1720850"/>
          </a:xfrm>
          <a:prstGeom prst="rect">
            <a:avLst/>
          </a:prstGeom>
        </p:spPr>
      </p:pic>
    </p:spTree>
    <p:extLst>
      <p:ext uri="{BB962C8B-B14F-4D97-AF65-F5344CB8AC3E}">
        <p14:creationId xmlns:p14="http://schemas.microsoft.com/office/powerpoint/2010/main" val="2605877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6F9C4-A8F2-47F3-BC33-DE91F4FF0373}"/>
              </a:ext>
            </a:extLst>
          </p:cNvPr>
          <p:cNvSpPr>
            <a:spLocks noGrp="1"/>
          </p:cNvSpPr>
          <p:nvPr>
            <p:ph type="title"/>
          </p:nvPr>
        </p:nvSpPr>
        <p:spPr/>
        <p:txBody>
          <a:bodyPr/>
          <a:lstStyle/>
          <a:p>
            <a:r>
              <a:rPr lang="en-US" dirty="0"/>
              <a:t>Modeling techniques for churn prediction</a:t>
            </a:r>
          </a:p>
        </p:txBody>
      </p:sp>
      <p:sp>
        <p:nvSpPr>
          <p:cNvPr id="3" name="Content Placeholder 2">
            <a:extLst>
              <a:ext uri="{FF2B5EF4-FFF2-40B4-BE49-F238E27FC236}">
                <a16:creationId xmlns:a16="http://schemas.microsoft.com/office/drawing/2014/main" id="{97A6E959-CBC4-4E14-9FC1-F1709AF9940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66966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E6EF3-A5F8-4302-93DE-F5E6938F5A3C}"/>
              </a:ext>
            </a:extLst>
          </p:cNvPr>
          <p:cNvSpPr>
            <a:spLocks noGrp="1"/>
          </p:cNvSpPr>
          <p:nvPr>
            <p:ph type="title"/>
          </p:nvPr>
        </p:nvSpPr>
        <p:spPr/>
        <p:txBody>
          <a:bodyPr/>
          <a:lstStyle/>
          <a:p>
            <a:r>
              <a:rPr lang="en-US" dirty="0"/>
              <a:t>Technologies/concepts Used</a:t>
            </a:r>
          </a:p>
        </p:txBody>
      </p:sp>
      <p:sp>
        <p:nvSpPr>
          <p:cNvPr id="3" name="Content Placeholder 2">
            <a:extLst>
              <a:ext uri="{FF2B5EF4-FFF2-40B4-BE49-F238E27FC236}">
                <a16:creationId xmlns:a16="http://schemas.microsoft.com/office/drawing/2014/main" id="{F41FF531-F5BE-465C-AC2B-9C16E8F9418F}"/>
              </a:ext>
            </a:extLst>
          </p:cNvPr>
          <p:cNvSpPr>
            <a:spLocks noGrp="1"/>
          </p:cNvSpPr>
          <p:nvPr>
            <p:ph idx="1"/>
          </p:nvPr>
        </p:nvSpPr>
        <p:spPr/>
        <p:txBody>
          <a:bodyPr>
            <a:normAutofit fontScale="55000" lnSpcReduction="20000"/>
          </a:bodyPr>
          <a:lstStyle/>
          <a:p>
            <a:r>
              <a:rPr lang="en-US" b="1" dirty="0"/>
              <a:t>Features identification : </a:t>
            </a:r>
            <a:endParaRPr lang="en-IN" b="1" dirty="0"/>
          </a:p>
          <a:p>
            <a:pPr lvl="1"/>
            <a:r>
              <a:rPr lang="en-US" dirty="0"/>
              <a:t>To determine the importance of variables over the predicted outcome. Here, in our case we need to identify the impact of a variable over Exited column. Ideally, the variables with less importance can be ignored in model building.</a:t>
            </a:r>
            <a:endParaRPr lang="en-IN" dirty="0"/>
          </a:p>
          <a:p>
            <a:r>
              <a:rPr lang="en-US" b="1" dirty="0"/>
              <a:t>Logistic Regression : </a:t>
            </a:r>
            <a:endParaRPr lang="en-IN" b="1" dirty="0"/>
          </a:p>
          <a:p>
            <a:pPr lvl="1"/>
            <a:r>
              <a:rPr lang="en-US" dirty="0"/>
              <a:t>This model can be used to model a binary dependent variable where the two outcomes are 0 and 1.</a:t>
            </a:r>
          </a:p>
          <a:p>
            <a:r>
              <a:rPr lang="en-US" b="1" dirty="0"/>
              <a:t>Naïve Bayes Classifier : </a:t>
            </a:r>
            <a:endParaRPr lang="en-IN" b="1" dirty="0"/>
          </a:p>
          <a:p>
            <a:pPr lvl="1"/>
            <a:r>
              <a:rPr lang="en-US" dirty="0"/>
              <a:t>This model is basically a simple probabilistic classifier considering all the features are independent with each other.</a:t>
            </a:r>
            <a:endParaRPr lang="en-IN" sz="2000" dirty="0"/>
          </a:p>
          <a:p>
            <a:r>
              <a:rPr lang="en-US" b="1" dirty="0"/>
              <a:t>Support Vector Machines (SVM) : </a:t>
            </a:r>
            <a:endParaRPr lang="en-IN" b="1" dirty="0"/>
          </a:p>
          <a:p>
            <a:pPr lvl="1"/>
            <a:r>
              <a:rPr lang="en-US" dirty="0"/>
              <a:t>This model can be used for supervised learning for a classification and regression analysis. SVM model is a representation of points in space and considers as a </a:t>
            </a:r>
            <a:r>
              <a:rPr lang="en-US" dirty="0" err="1"/>
              <a:t>hyperplane</a:t>
            </a:r>
            <a:r>
              <a:rPr lang="en-US" dirty="0"/>
              <a:t> equation to solve the problem.</a:t>
            </a:r>
            <a:endParaRPr lang="en-IN" sz="2000" dirty="0"/>
          </a:p>
          <a:p>
            <a:r>
              <a:rPr lang="en-US" b="1" dirty="0"/>
              <a:t>Decision Trees : </a:t>
            </a:r>
            <a:endParaRPr lang="en-IN" b="1" dirty="0"/>
          </a:p>
          <a:p>
            <a:pPr lvl="1"/>
            <a:r>
              <a:rPr lang="en-US" dirty="0"/>
              <a:t>This model is used to build a decision making using the tree like structure. The corresponding outcome can be derived by traversing over the tree structure.</a:t>
            </a:r>
            <a:endParaRPr lang="en-IN" sz="2000" dirty="0"/>
          </a:p>
          <a:p>
            <a:r>
              <a:rPr lang="en-US" b="1" dirty="0"/>
              <a:t>K-nearest </a:t>
            </a:r>
            <a:r>
              <a:rPr lang="en-US" b="1" dirty="0" err="1"/>
              <a:t>Neighbours</a:t>
            </a:r>
            <a:r>
              <a:rPr lang="en-US" b="1" dirty="0"/>
              <a:t>(KNN) : </a:t>
            </a:r>
            <a:endParaRPr lang="en-IN" b="1" dirty="0"/>
          </a:p>
          <a:p>
            <a:pPr lvl="1"/>
            <a:r>
              <a:rPr lang="en-US" dirty="0"/>
              <a:t>K-nearest neighbors algorithm is a non-parametric method used for classification and regression problems. The outcome result can be classified by majority of nearest neighbor </a:t>
            </a:r>
            <a:r>
              <a:rPr lang="en-US" dirty="0" err="1"/>
              <a:t>poins</a:t>
            </a:r>
            <a:r>
              <a:rPr lang="en-US" dirty="0"/>
              <a:t>.</a:t>
            </a:r>
            <a:endParaRPr lang="en-IN" sz="2000" dirty="0"/>
          </a:p>
          <a:p>
            <a:r>
              <a:rPr lang="en-US" b="1" dirty="0"/>
              <a:t>Neural Networks : </a:t>
            </a:r>
            <a:endParaRPr lang="en-IN" b="1" dirty="0"/>
          </a:p>
          <a:p>
            <a:pPr lvl="1"/>
            <a:r>
              <a:rPr lang="en-US" dirty="0"/>
              <a:t>This algorithm used to identify the relationships in a set of data through a process as similar to human brain operates. Neural network generates the best possible result without redesign the output criteria. </a:t>
            </a:r>
          </a:p>
        </p:txBody>
      </p:sp>
    </p:spTree>
    <p:extLst>
      <p:ext uri="{BB962C8B-B14F-4D97-AF65-F5344CB8AC3E}">
        <p14:creationId xmlns:p14="http://schemas.microsoft.com/office/powerpoint/2010/main" val="977535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3D2CE-C4B6-48BE-99CE-37232A3CFBD3}"/>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8D951F9B-E7B0-46B5-A074-AA6FDAD81CC4}"/>
              </a:ext>
            </a:extLst>
          </p:cNvPr>
          <p:cNvSpPr>
            <a:spLocks noGrp="1"/>
          </p:cNvSpPr>
          <p:nvPr>
            <p:ph idx="1"/>
          </p:nvPr>
        </p:nvSpPr>
        <p:spPr/>
        <p:txBody>
          <a:bodyPr>
            <a:normAutofit fontScale="92500" lnSpcReduction="20000"/>
          </a:bodyPr>
          <a:lstStyle/>
          <a:p>
            <a:r>
              <a:rPr lang="en-US" dirty="0"/>
              <a:t>The following classifiers were used to classify the target variable</a:t>
            </a:r>
          </a:p>
          <a:p>
            <a:pPr lvl="1"/>
            <a:r>
              <a:rPr lang="en-US" dirty="0"/>
              <a:t>Logistic regression</a:t>
            </a:r>
          </a:p>
          <a:p>
            <a:pPr lvl="1"/>
            <a:r>
              <a:rPr lang="en-US" dirty="0"/>
              <a:t>Naïve Bayes</a:t>
            </a:r>
          </a:p>
          <a:p>
            <a:pPr lvl="1"/>
            <a:r>
              <a:rPr lang="en-US" dirty="0"/>
              <a:t>Support Vector Machines</a:t>
            </a:r>
          </a:p>
          <a:p>
            <a:pPr lvl="1"/>
            <a:r>
              <a:rPr lang="en-US" dirty="0"/>
              <a:t>Decision Tree</a:t>
            </a:r>
          </a:p>
          <a:p>
            <a:pPr lvl="1"/>
            <a:r>
              <a:rPr lang="en-US" dirty="0"/>
              <a:t>K-Nearest </a:t>
            </a:r>
            <a:r>
              <a:rPr lang="en-US" dirty="0" err="1"/>
              <a:t>Neighbours</a:t>
            </a:r>
            <a:r>
              <a:rPr lang="en-US" dirty="0"/>
              <a:t> (KNN)</a:t>
            </a:r>
          </a:p>
          <a:p>
            <a:pPr lvl="1"/>
            <a:r>
              <a:rPr lang="en-US" dirty="0"/>
              <a:t>Neural Networks</a:t>
            </a:r>
          </a:p>
          <a:p>
            <a:r>
              <a:rPr lang="en-US" dirty="0"/>
              <a:t>The test data is being passed to the trained models to predict the outcome classes.</a:t>
            </a:r>
          </a:p>
          <a:p>
            <a:r>
              <a:rPr lang="en-US" dirty="0"/>
              <a:t>Used </a:t>
            </a:r>
            <a:r>
              <a:rPr lang="en-US" dirty="0" err="1"/>
              <a:t>sklearn</a:t>
            </a:r>
            <a:r>
              <a:rPr lang="en-US" dirty="0"/>
              <a:t> package for feature selection / identification and for models.</a:t>
            </a:r>
          </a:p>
          <a:p>
            <a:r>
              <a:rPr lang="en-US" dirty="0"/>
              <a:t>The accuracy measures and ROC curve was drawn to compare the accuracy metrics among all the models.</a:t>
            </a:r>
          </a:p>
        </p:txBody>
      </p:sp>
    </p:spTree>
    <p:extLst>
      <p:ext uri="{BB962C8B-B14F-4D97-AF65-F5344CB8AC3E}">
        <p14:creationId xmlns:p14="http://schemas.microsoft.com/office/powerpoint/2010/main" val="1799660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4121063" y="5098093"/>
            <a:ext cx="1490597" cy="13402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0E89F0B-8594-4906-B3D4-4E45A02A4B5F}"/>
              </a:ext>
            </a:extLst>
          </p:cNvPr>
          <p:cNvSpPr>
            <a:spLocks noGrp="1"/>
          </p:cNvSpPr>
          <p:nvPr>
            <p:ph type="title"/>
          </p:nvPr>
        </p:nvSpPr>
        <p:spPr/>
        <p:txBody>
          <a:bodyPr/>
          <a:lstStyle/>
          <a:p>
            <a:r>
              <a:rPr lang="en-US" dirty="0"/>
              <a:t>Architecture details of the system</a:t>
            </a:r>
          </a:p>
        </p:txBody>
      </p:sp>
      <p:sp>
        <p:nvSpPr>
          <p:cNvPr id="3" name="Content Placeholder 2">
            <a:extLst>
              <a:ext uri="{FF2B5EF4-FFF2-40B4-BE49-F238E27FC236}">
                <a16:creationId xmlns:a16="http://schemas.microsoft.com/office/drawing/2014/main" id="{37CACAF9-99E4-4225-A9E4-522841B5EFE0}"/>
              </a:ext>
            </a:extLst>
          </p:cNvPr>
          <p:cNvSpPr>
            <a:spLocks noGrp="1"/>
          </p:cNvSpPr>
          <p:nvPr>
            <p:ph idx="1"/>
          </p:nvPr>
        </p:nvSpPr>
        <p:spPr/>
        <p:txBody>
          <a:bodyPr>
            <a:normAutofit/>
          </a:bodyPr>
          <a:lstStyle/>
          <a:p>
            <a:r>
              <a:rPr lang="en-US" sz="2400" dirty="0"/>
              <a:t>What are the main components in the system?</a:t>
            </a:r>
          </a:p>
          <a:p>
            <a:pPr lvl="1"/>
            <a:r>
              <a:rPr lang="en-US" sz="2000" dirty="0"/>
              <a:t>This Machine learning model can be used as the processing layer to identify the churn out of customers dataset.</a:t>
            </a:r>
          </a:p>
          <a:p>
            <a:pPr lvl="1"/>
            <a:r>
              <a:rPr lang="en-US" sz="2000" dirty="0"/>
              <a:t>The feedback loop can be implemented to continuous training of the model.</a:t>
            </a:r>
          </a:p>
          <a:p>
            <a:r>
              <a:rPr lang="en-US" sz="2400" dirty="0"/>
              <a:t>What do each of these components do?</a:t>
            </a:r>
          </a:p>
          <a:p>
            <a:pPr lvl="1"/>
            <a:r>
              <a:rPr lang="en-US" sz="2000" dirty="0"/>
              <a:t>The Machine learning model builds the statistical model by fitting the equation over the dataset and can be used to predict the results.</a:t>
            </a:r>
          </a:p>
          <a:p>
            <a:r>
              <a:rPr lang="en-US" sz="2400" dirty="0"/>
              <a:t>An architecture diagram showing various system modules and their input and output.</a:t>
            </a:r>
          </a:p>
          <a:p>
            <a:endParaRPr lang="en-US" sz="2400" dirty="0"/>
          </a:p>
        </p:txBody>
      </p:sp>
      <p:sp>
        <p:nvSpPr>
          <p:cNvPr id="4" name="Rectangle 3"/>
          <p:cNvSpPr/>
          <p:nvPr/>
        </p:nvSpPr>
        <p:spPr>
          <a:xfrm>
            <a:off x="2154477" y="5260931"/>
            <a:ext cx="726509" cy="7891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solidFill>
                <a:schemeClr val="dk1"/>
              </a:solidFill>
            </a:endParaRPr>
          </a:p>
        </p:txBody>
      </p:sp>
      <p:sp>
        <p:nvSpPr>
          <p:cNvPr id="5" name="Rectangle 4"/>
          <p:cNvSpPr/>
          <p:nvPr/>
        </p:nvSpPr>
        <p:spPr>
          <a:xfrm>
            <a:off x="2219195" y="5350701"/>
            <a:ext cx="726509" cy="7891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6" name="Rectangle 5"/>
          <p:cNvSpPr/>
          <p:nvPr/>
        </p:nvSpPr>
        <p:spPr>
          <a:xfrm>
            <a:off x="2321491" y="5440471"/>
            <a:ext cx="726509" cy="7891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Input</a:t>
            </a:r>
          </a:p>
        </p:txBody>
      </p:sp>
      <p:sp>
        <p:nvSpPr>
          <p:cNvPr id="7" name="Rectangle 6"/>
          <p:cNvSpPr/>
          <p:nvPr/>
        </p:nvSpPr>
        <p:spPr>
          <a:xfrm>
            <a:off x="6703510" y="5271369"/>
            <a:ext cx="726509" cy="78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768228" y="5361139"/>
            <a:ext cx="726509" cy="78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870524" y="5450909"/>
            <a:ext cx="726509" cy="789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Output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1488" y="5802159"/>
            <a:ext cx="12096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descr="Image result for python language symbo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3534" y="5273978"/>
            <a:ext cx="785582" cy="530268"/>
          </a:xfrm>
          <a:prstGeom prst="rect">
            <a:avLst/>
          </a:prstGeom>
          <a:noFill/>
          <a:extLst>
            <a:ext uri="{909E8E84-426E-40DD-AFC4-6F175D3DCCD1}">
              <a14:hiddenFill xmlns:a14="http://schemas.microsoft.com/office/drawing/2010/main">
                <a:solidFill>
                  <a:srgbClr val="FFFFFF"/>
                </a:solidFill>
              </a14:hiddenFill>
            </a:ext>
          </a:extLst>
        </p:spPr>
      </p:pic>
      <p:sp>
        <p:nvSpPr>
          <p:cNvPr id="11" name="Right Arrow 10"/>
          <p:cNvSpPr/>
          <p:nvPr/>
        </p:nvSpPr>
        <p:spPr>
          <a:xfrm>
            <a:off x="3048000" y="5745271"/>
            <a:ext cx="1073063" cy="1002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5611660" y="5734833"/>
            <a:ext cx="1073063" cy="1002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70113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36635-62A9-45A1-A0E5-719F90F138DE}"/>
              </a:ext>
            </a:extLst>
          </p:cNvPr>
          <p:cNvSpPr>
            <a:spLocks noGrp="1"/>
          </p:cNvSpPr>
          <p:nvPr>
            <p:ph type="title"/>
          </p:nvPr>
        </p:nvSpPr>
        <p:spPr/>
        <p:txBody>
          <a:bodyPr/>
          <a:lstStyle/>
          <a:p>
            <a:r>
              <a:rPr lang="en-US" dirty="0"/>
              <a:t>Implementation Details</a:t>
            </a:r>
          </a:p>
        </p:txBody>
      </p:sp>
      <p:sp>
        <p:nvSpPr>
          <p:cNvPr id="3" name="Content Placeholder 2">
            <a:extLst>
              <a:ext uri="{FF2B5EF4-FFF2-40B4-BE49-F238E27FC236}">
                <a16:creationId xmlns:a16="http://schemas.microsoft.com/office/drawing/2014/main" id="{2DA9D963-39E8-4927-811C-DF29D0876C2C}"/>
              </a:ext>
            </a:extLst>
          </p:cNvPr>
          <p:cNvSpPr>
            <a:spLocks noGrp="1"/>
          </p:cNvSpPr>
          <p:nvPr>
            <p:ph idx="1"/>
          </p:nvPr>
        </p:nvSpPr>
        <p:spPr/>
        <p:txBody>
          <a:bodyPr>
            <a:normAutofit/>
          </a:bodyPr>
          <a:lstStyle/>
          <a:p>
            <a:r>
              <a:rPr lang="en-US" dirty="0"/>
              <a:t>What libraries/tools you used to train the model?</a:t>
            </a:r>
          </a:p>
          <a:p>
            <a:pPr lvl="1"/>
            <a:r>
              <a:rPr lang="en-US" dirty="0"/>
              <a:t>Pandas, </a:t>
            </a:r>
            <a:r>
              <a:rPr lang="en-US" dirty="0" err="1"/>
              <a:t>matplotlib</a:t>
            </a:r>
            <a:r>
              <a:rPr lang="en-US" dirty="0"/>
              <a:t>, </a:t>
            </a:r>
            <a:r>
              <a:rPr lang="en-US" dirty="0" err="1"/>
              <a:t>numpy</a:t>
            </a:r>
            <a:r>
              <a:rPr lang="en-US" dirty="0"/>
              <a:t>, </a:t>
            </a:r>
            <a:r>
              <a:rPr lang="en-US" dirty="0" err="1"/>
              <a:t>sklearn</a:t>
            </a:r>
            <a:endParaRPr lang="en-US" dirty="0"/>
          </a:p>
          <a:p>
            <a:r>
              <a:rPr lang="en-US" dirty="0"/>
              <a:t>What metrics will you use to report results? Describe each metric in detail.</a:t>
            </a:r>
          </a:p>
          <a:p>
            <a:pPr lvl="1"/>
            <a:r>
              <a:rPr lang="en-US" b="1" dirty="0"/>
              <a:t>Accuracy :</a:t>
            </a:r>
            <a:r>
              <a:rPr lang="en-US" dirty="0"/>
              <a:t> This metric represents the accuracy of the model by calculating the successful calculation of positives as true positives and negatives as true negatives.</a:t>
            </a:r>
          </a:p>
          <a:p>
            <a:pPr lvl="1"/>
            <a:r>
              <a:rPr lang="en-US" b="1" dirty="0"/>
              <a:t>ROC curve : </a:t>
            </a:r>
            <a:r>
              <a:rPr lang="en-US" dirty="0"/>
              <a:t>ROC curve, is a graphical plot that illustrates the diagnostic ability of a binary classifier system as its discrimination threshold is varied. The ROC curve is created by plotting the true positive rate against the false positive rate at various threshold settings</a:t>
            </a:r>
          </a:p>
          <a:p>
            <a:pPr lvl="1"/>
            <a:endParaRPr lang="en-US" dirty="0"/>
          </a:p>
          <a:p>
            <a:pPr lvl="1"/>
            <a:endParaRPr lang="en-US" dirty="0"/>
          </a:p>
          <a:p>
            <a:endParaRPr lang="en-US" dirty="0"/>
          </a:p>
        </p:txBody>
      </p:sp>
    </p:spTree>
    <p:extLst>
      <p:ext uri="{BB962C8B-B14F-4D97-AF65-F5344CB8AC3E}">
        <p14:creationId xmlns:p14="http://schemas.microsoft.com/office/powerpoint/2010/main" val="3329805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416C8-EC38-44AA-A107-33274CA607B1}"/>
              </a:ext>
            </a:extLst>
          </p:cNvPr>
          <p:cNvSpPr>
            <a:spLocks noGrp="1"/>
          </p:cNvSpPr>
          <p:nvPr>
            <p:ph type="title"/>
          </p:nvPr>
        </p:nvSpPr>
        <p:spPr/>
        <p:txBody>
          <a:bodyPr/>
          <a:lstStyle/>
          <a:p>
            <a:r>
              <a:rPr lang="en-US" dirty="0"/>
              <a:t>Churn Prediction Results</a:t>
            </a:r>
          </a:p>
        </p:txBody>
      </p:sp>
      <p:sp>
        <p:nvSpPr>
          <p:cNvPr id="3" name="Content Placeholder 2">
            <a:extLst>
              <a:ext uri="{FF2B5EF4-FFF2-40B4-BE49-F238E27FC236}">
                <a16:creationId xmlns:a16="http://schemas.microsoft.com/office/drawing/2014/main" id="{42613B60-3639-4B0A-A2E4-FABD0E788E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816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58B95-588A-4A32-BA70-E2A0E872748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2EDD1831-A6AB-4865-857F-678C4B16B201}"/>
              </a:ext>
            </a:extLst>
          </p:cNvPr>
          <p:cNvSpPr>
            <a:spLocks noGrp="1"/>
          </p:cNvSpPr>
          <p:nvPr>
            <p:ph idx="1"/>
          </p:nvPr>
        </p:nvSpPr>
        <p:spPr/>
        <p:txBody>
          <a:bodyPr>
            <a:normAutofit/>
          </a:bodyPr>
          <a:lstStyle/>
          <a:p>
            <a:r>
              <a:rPr lang="en-US" dirty="0"/>
              <a:t>Accuracy comparison across different classifiers (or methods).</a:t>
            </a:r>
          </a:p>
          <a:p>
            <a:r>
              <a:rPr lang="en-US" sz="3000" dirty="0"/>
              <a:t>As this dataset columns are independent with each other, the Naïve Bayes classification gave good results.</a:t>
            </a:r>
          </a:p>
        </p:txBody>
      </p:sp>
    </p:spTree>
    <p:extLst>
      <p:ext uri="{BB962C8B-B14F-4D97-AF65-F5344CB8AC3E}">
        <p14:creationId xmlns:p14="http://schemas.microsoft.com/office/powerpoint/2010/main" val="848970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58B95-588A-4A32-BA70-E2A0E872748F}"/>
              </a:ext>
            </a:extLst>
          </p:cNvPr>
          <p:cNvSpPr>
            <a:spLocks noGrp="1"/>
          </p:cNvSpPr>
          <p:nvPr>
            <p:ph type="title"/>
          </p:nvPr>
        </p:nvSpPr>
        <p:spPr/>
        <p:txBody>
          <a:bodyPr/>
          <a:lstStyle/>
          <a:p>
            <a:r>
              <a:rPr lang="en-US" dirty="0"/>
              <a:t>Results</a:t>
            </a:r>
          </a:p>
        </p:txBody>
      </p:sp>
      <p:pic>
        <p:nvPicPr>
          <p:cNvPr id="3" name="Picture 2">
            <a:extLst>
              <a:ext uri="{FF2B5EF4-FFF2-40B4-BE49-F238E27FC236}">
                <a16:creationId xmlns:a16="http://schemas.microsoft.com/office/drawing/2014/main" id="{BC4A4501-59AB-4F8F-A7EC-B0AC11F878B3}"/>
              </a:ext>
            </a:extLst>
          </p:cNvPr>
          <p:cNvPicPr>
            <a:picLocks noChangeAspect="1"/>
          </p:cNvPicPr>
          <p:nvPr/>
        </p:nvPicPr>
        <p:blipFill>
          <a:blip r:embed="rId3"/>
          <a:stretch>
            <a:fillRect/>
          </a:stretch>
        </p:blipFill>
        <p:spPr>
          <a:xfrm>
            <a:off x="675232" y="1925041"/>
            <a:ext cx="4922005" cy="3569672"/>
          </a:xfrm>
          <a:prstGeom prst="rect">
            <a:avLst/>
          </a:prstGeom>
        </p:spPr>
      </p:pic>
      <p:pic>
        <p:nvPicPr>
          <p:cNvPr id="4" name="Picture 3">
            <a:extLst>
              <a:ext uri="{FF2B5EF4-FFF2-40B4-BE49-F238E27FC236}">
                <a16:creationId xmlns:a16="http://schemas.microsoft.com/office/drawing/2014/main" id="{BA500DA5-B68F-497B-BE29-EBB5BD4A50D0}"/>
              </a:ext>
            </a:extLst>
          </p:cNvPr>
          <p:cNvPicPr>
            <a:picLocks noChangeAspect="1"/>
          </p:cNvPicPr>
          <p:nvPr/>
        </p:nvPicPr>
        <p:blipFill>
          <a:blip r:embed="rId4"/>
          <a:stretch>
            <a:fillRect/>
          </a:stretch>
        </p:blipFill>
        <p:spPr>
          <a:xfrm>
            <a:off x="6198481" y="2798617"/>
            <a:ext cx="4843851" cy="2867371"/>
          </a:xfrm>
          <a:prstGeom prst="rect">
            <a:avLst/>
          </a:prstGeom>
        </p:spPr>
      </p:pic>
      <p:sp>
        <p:nvSpPr>
          <p:cNvPr id="5" name="TextBox 4">
            <a:extLst>
              <a:ext uri="{FF2B5EF4-FFF2-40B4-BE49-F238E27FC236}">
                <a16:creationId xmlns:a16="http://schemas.microsoft.com/office/drawing/2014/main" id="{3A874E5F-3F68-4804-85DD-7EBA9DD0403D}"/>
              </a:ext>
            </a:extLst>
          </p:cNvPr>
          <p:cNvSpPr txBox="1"/>
          <p:nvPr/>
        </p:nvSpPr>
        <p:spPr>
          <a:xfrm>
            <a:off x="7967695" y="2371898"/>
            <a:ext cx="1305422" cy="369332"/>
          </a:xfrm>
          <a:prstGeom prst="rect">
            <a:avLst/>
          </a:prstGeom>
          <a:noFill/>
        </p:spPr>
        <p:txBody>
          <a:bodyPr wrap="none" rtlCol="0">
            <a:spAutoFit/>
          </a:bodyPr>
          <a:lstStyle/>
          <a:p>
            <a:r>
              <a:rPr lang="en-US" dirty="0"/>
              <a:t>Naïve Bayes</a:t>
            </a:r>
          </a:p>
        </p:txBody>
      </p:sp>
    </p:spTree>
    <p:extLst>
      <p:ext uri="{BB962C8B-B14F-4D97-AF65-F5344CB8AC3E}">
        <p14:creationId xmlns:p14="http://schemas.microsoft.com/office/powerpoint/2010/main" val="299936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70DF0-ACD6-45C7-9108-F2AEDAAE1E13}"/>
              </a:ext>
            </a:extLst>
          </p:cNvPr>
          <p:cNvSpPr>
            <a:spLocks noGrp="1"/>
          </p:cNvSpPr>
          <p:nvPr>
            <p:ph type="title"/>
          </p:nvPr>
        </p:nvSpPr>
        <p:spPr/>
        <p:txBody>
          <a:bodyPr/>
          <a:lstStyle/>
          <a:p>
            <a:r>
              <a:rPr lang="en-US" dirty="0"/>
              <a:t>Introduction to the Churn Prediction Problem</a:t>
            </a:r>
          </a:p>
        </p:txBody>
      </p:sp>
      <p:sp>
        <p:nvSpPr>
          <p:cNvPr id="3" name="Content Placeholder 2">
            <a:extLst>
              <a:ext uri="{FF2B5EF4-FFF2-40B4-BE49-F238E27FC236}">
                <a16:creationId xmlns:a16="http://schemas.microsoft.com/office/drawing/2014/main" id="{D3E929C6-C04E-4C31-83C5-58F5460952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71939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53068-78BD-40BC-AF3E-33F74CA6F4F9}"/>
              </a:ext>
            </a:extLst>
          </p:cNvPr>
          <p:cNvSpPr>
            <a:spLocks noGrp="1"/>
          </p:cNvSpPr>
          <p:nvPr>
            <p:ph type="title"/>
          </p:nvPr>
        </p:nvSpPr>
        <p:spPr/>
        <p:txBody>
          <a:bodyPr/>
          <a:lstStyle/>
          <a:p>
            <a:r>
              <a:rPr lang="en-US" dirty="0"/>
              <a:t>Code description</a:t>
            </a:r>
          </a:p>
        </p:txBody>
      </p:sp>
      <p:sp>
        <p:nvSpPr>
          <p:cNvPr id="3" name="Content Placeholder 2">
            <a:extLst>
              <a:ext uri="{FF2B5EF4-FFF2-40B4-BE49-F238E27FC236}">
                <a16:creationId xmlns:a16="http://schemas.microsoft.com/office/drawing/2014/main" id="{3A8389D2-B96E-4379-84B2-D43CE7998839}"/>
              </a:ext>
            </a:extLst>
          </p:cNvPr>
          <p:cNvSpPr>
            <a:spLocks noGrp="1"/>
          </p:cNvSpPr>
          <p:nvPr>
            <p:ph idx="1"/>
          </p:nvPr>
        </p:nvSpPr>
        <p:spPr/>
        <p:txBody>
          <a:bodyPr/>
          <a:lstStyle/>
          <a:p>
            <a:r>
              <a:rPr lang="en-US" dirty="0"/>
              <a:t>What are the main code files in the project?</a:t>
            </a:r>
          </a:p>
          <a:p>
            <a:pPr lvl="1"/>
            <a:r>
              <a:rPr lang="en-US" dirty="0" err="1"/>
              <a:t>ChurnPrediction.ipynb</a:t>
            </a:r>
            <a:r>
              <a:rPr lang="en-US" dirty="0"/>
              <a:t> – This code was built using </a:t>
            </a:r>
            <a:r>
              <a:rPr lang="en-US" dirty="0" err="1"/>
              <a:t>Jupyter</a:t>
            </a:r>
            <a:r>
              <a:rPr lang="en-US" dirty="0"/>
              <a:t> notebooks, and by uploading this script to </a:t>
            </a:r>
            <a:r>
              <a:rPr lang="en-US" dirty="0" err="1"/>
              <a:t>jupyter</a:t>
            </a:r>
            <a:r>
              <a:rPr lang="en-US" dirty="0"/>
              <a:t> notebooks to run this module.</a:t>
            </a:r>
          </a:p>
          <a:p>
            <a:pPr lvl="1"/>
            <a:r>
              <a:rPr lang="en-US" dirty="0"/>
              <a:t>ChurnPrediction.py – A python file to run it as a python application.</a:t>
            </a:r>
          </a:p>
        </p:txBody>
      </p:sp>
    </p:spTree>
    <p:extLst>
      <p:ext uri="{BB962C8B-B14F-4D97-AF65-F5344CB8AC3E}">
        <p14:creationId xmlns:p14="http://schemas.microsoft.com/office/powerpoint/2010/main" val="1150105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A1886-9D32-41B8-BAC7-A3834BECEED2}"/>
              </a:ext>
            </a:extLst>
          </p:cNvPr>
          <p:cNvSpPr>
            <a:spLocks noGrp="1"/>
          </p:cNvSpPr>
          <p:nvPr>
            <p:ph type="title"/>
          </p:nvPr>
        </p:nvSpPr>
        <p:spPr/>
        <p:txBody>
          <a:bodyPr/>
          <a:lstStyle/>
          <a:p>
            <a:r>
              <a:rPr lang="en-US"/>
              <a:t>Concluding the Churn Prediction Project</a:t>
            </a:r>
            <a:endParaRPr lang="en-US" dirty="0"/>
          </a:p>
        </p:txBody>
      </p:sp>
      <p:sp>
        <p:nvSpPr>
          <p:cNvPr id="3" name="Content Placeholder 2">
            <a:extLst>
              <a:ext uri="{FF2B5EF4-FFF2-40B4-BE49-F238E27FC236}">
                <a16:creationId xmlns:a16="http://schemas.microsoft.com/office/drawing/2014/main" id="{1128692D-0FEB-41A5-8EA1-06A8919FD2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4255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66F9-F326-4B02-9622-7C4BF5AA42D2}"/>
              </a:ext>
            </a:extLst>
          </p:cNvPr>
          <p:cNvSpPr>
            <a:spLocks noGrp="1"/>
          </p:cNvSpPr>
          <p:nvPr>
            <p:ph type="title"/>
          </p:nvPr>
        </p:nvSpPr>
        <p:spPr/>
        <p:txBody>
          <a:bodyPr/>
          <a:lstStyle/>
          <a:p>
            <a:r>
              <a:rPr lang="en-US" dirty="0"/>
              <a:t>Model Deployment</a:t>
            </a:r>
          </a:p>
        </p:txBody>
      </p:sp>
      <p:sp>
        <p:nvSpPr>
          <p:cNvPr id="3" name="Content Placeholder 2">
            <a:extLst>
              <a:ext uri="{FF2B5EF4-FFF2-40B4-BE49-F238E27FC236}">
                <a16:creationId xmlns:a16="http://schemas.microsoft.com/office/drawing/2014/main" id="{F6D7D6B3-722E-4962-B453-EEEC8F1D4FA3}"/>
              </a:ext>
            </a:extLst>
          </p:cNvPr>
          <p:cNvSpPr>
            <a:spLocks noGrp="1"/>
          </p:cNvSpPr>
          <p:nvPr>
            <p:ph idx="1"/>
          </p:nvPr>
        </p:nvSpPr>
        <p:spPr/>
        <p:txBody>
          <a:bodyPr/>
          <a:lstStyle/>
          <a:p>
            <a:r>
              <a:rPr lang="en-US" dirty="0"/>
              <a:t>Hardware requirement: OS/RAM required.</a:t>
            </a:r>
          </a:p>
          <a:p>
            <a:pPr lvl="1"/>
            <a:r>
              <a:rPr lang="en-US" dirty="0"/>
              <a:t>Windows / Linux / Mac</a:t>
            </a:r>
          </a:p>
          <a:p>
            <a:r>
              <a:rPr lang="en-US" dirty="0"/>
              <a:t>Software requirement: Python</a:t>
            </a:r>
          </a:p>
          <a:p>
            <a:r>
              <a:rPr lang="en-US" dirty="0"/>
              <a:t>Hardware/software requirement if client wants to train the model on their own data.</a:t>
            </a:r>
          </a:p>
          <a:p>
            <a:pPr lvl="1"/>
            <a:r>
              <a:rPr lang="en-US" dirty="0"/>
              <a:t>Depends on the amount of datasets and the performance time. In general the Python applications will run with minimum configuration of 2GB RAM. It can be configured to even more to improvise the processing time.</a:t>
            </a:r>
          </a:p>
        </p:txBody>
      </p:sp>
    </p:spTree>
    <p:extLst>
      <p:ext uri="{BB962C8B-B14F-4D97-AF65-F5344CB8AC3E}">
        <p14:creationId xmlns:p14="http://schemas.microsoft.com/office/powerpoint/2010/main" val="2119556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1E11-0C4A-4EE5-A423-680CDF28C89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41956F8-B916-4E15-8CF8-5083CE8ECB1E}"/>
              </a:ext>
            </a:extLst>
          </p:cNvPr>
          <p:cNvSpPr>
            <a:spLocks noGrp="1"/>
          </p:cNvSpPr>
          <p:nvPr>
            <p:ph idx="1"/>
          </p:nvPr>
        </p:nvSpPr>
        <p:spPr/>
        <p:txBody>
          <a:bodyPr>
            <a:normAutofit lnSpcReduction="10000"/>
          </a:bodyPr>
          <a:lstStyle/>
          <a:p>
            <a:r>
              <a:rPr lang="en-US" dirty="0"/>
              <a:t>The problem definition is to identify the customers who will churn from the bank.</a:t>
            </a:r>
          </a:p>
          <a:p>
            <a:r>
              <a:rPr lang="en-US" dirty="0"/>
              <a:t>The Machine learning approach was used to fasten the process in an automated way to identify the churn customers and to minimize the burden of manual processing.</a:t>
            </a:r>
          </a:p>
          <a:p>
            <a:r>
              <a:rPr lang="en-US" dirty="0"/>
              <a:t>The accuracy metrics and ROC curve for comparing the accuracy metrics among the built models. Identified the customers who will churn.</a:t>
            </a:r>
          </a:p>
          <a:p>
            <a:r>
              <a:rPr lang="en-US" dirty="0"/>
              <a:t>The churn model can be easily integrate with customer applications to identify the churn and to promote the offers to the customers to maintain the customers without churn.</a:t>
            </a:r>
          </a:p>
        </p:txBody>
      </p:sp>
    </p:spTree>
    <p:extLst>
      <p:ext uri="{BB962C8B-B14F-4D97-AF65-F5344CB8AC3E}">
        <p14:creationId xmlns:p14="http://schemas.microsoft.com/office/powerpoint/2010/main" val="3369810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C8CA5-159C-4B45-8DC1-B2F24FDD8EFB}"/>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3CA4D698-3685-4165-BA64-3A4D8F0774BC}"/>
              </a:ext>
            </a:extLst>
          </p:cNvPr>
          <p:cNvSpPr>
            <a:spLocks noGrp="1"/>
          </p:cNvSpPr>
          <p:nvPr>
            <p:ph idx="1"/>
          </p:nvPr>
        </p:nvSpPr>
        <p:spPr/>
        <p:txBody>
          <a:bodyPr>
            <a:normAutofit lnSpcReduction="10000"/>
          </a:bodyPr>
          <a:lstStyle/>
          <a:p>
            <a:r>
              <a:rPr lang="en-US" dirty="0"/>
              <a:t>Can we improve the approach further?</a:t>
            </a:r>
          </a:p>
          <a:p>
            <a:pPr lvl="1"/>
            <a:r>
              <a:rPr lang="en-US" dirty="0"/>
              <a:t>This can be improvised by continuous feedback implementation to identify the future trends and with the additional attributes. </a:t>
            </a:r>
          </a:p>
          <a:p>
            <a:r>
              <a:rPr lang="en-US" dirty="0"/>
              <a:t>Can we get better data to design an improved solution?</a:t>
            </a:r>
          </a:p>
          <a:p>
            <a:pPr lvl="1"/>
            <a:r>
              <a:rPr lang="en-US" dirty="0"/>
              <a:t>We can request the additional data from the customer to use the extra features to improvise the solution.</a:t>
            </a:r>
          </a:p>
          <a:p>
            <a:r>
              <a:rPr lang="en-US" dirty="0"/>
              <a:t>Can we try any other experimental settings like some other pre-processing steps?</a:t>
            </a:r>
          </a:p>
          <a:p>
            <a:pPr lvl="1"/>
            <a:r>
              <a:rPr lang="en-US" dirty="0"/>
              <a:t>The customer datasets might have missing values, those can be handled with imputation techniques as a pre-processing steps and the proper imputation methods and other pre-processing steps can be considered to best improvise the model.</a:t>
            </a:r>
          </a:p>
        </p:txBody>
      </p:sp>
    </p:spTree>
    <p:extLst>
      <p:ext uri="{BB962C8B-B14F-4D97-AF65-F5344CB8AC3E}">
        <p14:creationId xmlns:p14="http://schemas.microsoft.com/office/powerpoint/2010/main" val="2182520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BA8F-A26F-44FD-97B1-6E51D3627E2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B646576-8FA9-48F0-BFA9-97A75A1A6395}"/>
              </a:ext>
            </a:extLst>
          </p:cNvPr>
          <p:cNvSpPr>
            <a:spLocks noGrp="1"/>
          </p:cNvSpPr>
          <p:nvPr>
            <p:ph idx="1"/>
          </p:nvPr>
        </p:nvSpPr>
        <p:spPr/>
        <p:txBody>
          <a:bodyPr>
            <a:normAutofit fontScale="40000" lnSpcReduction="20000"/>
          </a:bodyPr>
          <a:lstStyle/>
          <a:p>
            <a:pPr marL="0" indent="0">
              <a:buNone/>
            </a:pPr>
            <a:r>
              <a:rPr lang="en-US" dirty="0"/>
              <a:t>[1] C. F. T. a. Y. H. Lu, "Customer churn prediction by hybrid neural networks," Expert Systems Application, vol. 36, no. 10, p. 12547—12553, 2009. </a:t>
            </a:r>
          </a:p>
          <a:p>
            <a:pPr marL="0" indent="0">
              <a:buNone/>
            </a:pPr>
            <a:r>
              <a:rPr lang="en-US" dirty="0"/>
              <a:t>[2] M. T. K. a. B. B. B. Huang, "Customer churn </a:t>
            </a:r>
            <a:r>
              <a:rPr lang="en-US" dirty="0" err="1"/>
              <a:t>predictionin</a:t>
            </a:r>
            <a:r>
              <a:rPr lang="en-US" dirty="0"/>
              <a:t> telecommunications," Expert Systems with Applications, vol. 39, no. 1, pp. 1414-1425, 2012. </a:t>
            </a:r>
          </a:p>
          <a:p>
            <a:pPr marL="0" indent="0">
              <a:buNone/>
            </a:pPr>
            <a:r>
              <a:rPr lang="en-US" dirty="0"/>
              <a:t>[3] P. K. a. I. Y. </a:t>
            </a:r>
            <a:r>
              <a:rPr lang="en-US" dirty="0" err="1"/>
              <a:t>Topcu</a:t>
            </a:r>
            <a:r>
              <a:rPr lang="en-US" dirty="0"/>
              <a:t>, "Applying Bayesian belief network approach to customer churn analysis: a case study on the telecom industry of Turkey.," Expert Systems with Applications, vol. 38, no. 1, pp. 7151-7157, 2010. </a:t>
            </a:r>
          </a:p>
          <a:p>
            <a:pPr marL="0" indent="0">
              <a:buNone/>
            </a:pPr>
            <a:r>
              <a:rPr lang="en-US" dirty="0"/>
              <a:t>[4] D. M. C. M. a. B. B. W. Verbeke, "Building comprehensible customer churn prediction models with advanced rule </a:t>
            </a:r>
            <a:r>
              <a:rPr lang="en-US" dirty="0" err="1"/>
              <a:t>inductiontechniques</a:t>
            </a:r>
            <a:r>
              <a:rPr lang="en-US" dirty="0"/>
              <a:t>," Expert Systems with Applications, vol. 38, no. 1, p. 2354—2364., 2011. </a:t>
            </a:r>
          </a:p>
          <a:p>
            <a:pPr marL="0" indent="0">
              <a:buNone/>
            </a:pPr>
            <a:r>
              <a:rPr lang="en-US" dirty="0"/>
              <a:t>[5] K. W. B. a. D. V. Poel, "An empirical evaluation of rotation-based ensemble classiﬁers for customer churn prediction.," Expert Systems with Applications, vol. 38, no. 10, pp. 12293-–12301, 2011 . </a:t>
            </a:r>
          </a:p>
          <a:p>
            <a:pPr marL="0" indent="0">
              <a:buNone/>
            </a:pPr>
            <a:r>
              <a:rPr lang="en-US" dirty="0"/>
              <a:t>[6] V. V. R. a. M. S. V. </a:t>
            </a:r>
            <a:r>
              <a:rPr lang="en-US" dirty="0" err="1"/>
              <a:t>Yeshwanth</a:t>
            </a:r>
            <a:r>
              <a:rPr lang="en-US" dirty="0"/>
              <a:t>, "Evolutionary churn prediction in mobile networks using hybrid learning," in Proc. of </a:t>
            </a:r>
            <a:r>
              <a:rPr lang="en-US" dirty="0" err="1"/>
              <a:t>XXIVFlorida</a:t>
            </a:r>
            <a:r>
              <a:rPr lang="en-US" dirty="0"/>
              <a:t> Artiﬁcial Intelligence Research Society Conference, Florida, 2011. </a:t>
            </a:r>
          </a:p>
          <a:p>
            <a:pPr marL="0" indent="0">
              <a:buNone/>
            </a:pPr>
            <a:r>
              <a:rPr lang="en-US" dirty="0"/>
              <a:t>[7] B. L. a. X. L. Y. Zhao, "Customer churn prediction using </a:t>
            </a:r>
            <a:r>
              <a:rPr lang="en-US" dirty="0" err="1"/>
              <a:t>improvedone</a:t>
            </a:r>
            <a:r>
              <a:rPr lang="en-US" dirty="0"/>
              <a:t>-class support vector machine.," Lecture Notes in Artiﬁcial Intelligence, vol. 3584, no. 1, pp. 300-306, 2005. </a:t>
            </a:r>
          </a:p>
          <a:p>
            <a:pPr marL="0" indent="0">
              <a:buNone/>
            </a:pPr>
            <a:r>
              <a:rPr lang="en-US" dirty="0"/>
              <a:t>[8] F. T. a. C. L. A. </a:t>
            </a:r>
            <a:r>
              <a:rPr lang="en-US" dirty="0" err="1"/>
              <a:t>Ghorbani</a:t>
            </a:r>
            <a:r>
              <a:rPr lang="en-US" dirty="0"/>
              <a:t>, "The application of the locally linear model tree on customer churn prediction," in Proceedings of </a:t>
            </a:r>
            <a:r>
              <a:rPr lang="en-US" dirty="0" err="1"/>
              <a:t>theInternational</a:t>
            </a:r>
            <a:r>
              <a:rPr lang="en-US" dirty="0"/>
              <a:t> Conference of Soft Computing and Pattern Recognition(SOCPAR’09), Malaysia, 2009. </a:t>
            </a:r>
          </a:p>
          <a:p>
            <a:pPr marL="0" indent="0">
              <a:buNone/>
            </a:pPr>
            <a:r>
              <a:rPr lang="en-US" dirty="0"/>
              <a:t>[9] C.-P. a. C. I.-T. Wei, "Turning telecommunications call details to churn prediction: a data mining approach," Expert systems with applications, vol. 23, no. 2, pp. 103-112, 2002. </a:t>
            </a:r>
          </a:p>
          <a:p>
            <a:pPr marL="0" indent="0">
              <a:buNone/>
            </a:pPr>
            <a:r>
              <a:rPr lang="en-US" dirty="0"/>
              <a:t>[10] W.-H. a. C. K. C. a. Y. X. Au, "A novel evolutionary data mining algorithm with applications to churn prediction," IEEE transactions on evolutionary computation, vol. 7, no. 6, pp. 532-545, 2003. </a:t>
            </a:r>
          </a:p>
          <a:p>
            <a:pPr marL="0" indent="0">
              <a:buNone/>
            </a:pPr>
            <a:r>
              <a:rPr lang="en-US" dirty="0"/>
              <a:t>[11] J. a. V. d. P. D. </a:t>
            </a:r>
            <a:r>
              <a:rPr lang="en-US" dirty="0" err="1"/>
              <a:t>Burez</a:t>
            </a:r>
            <a:r>
              <a:rPr lang="en-US" dirty="0"/>
              <a:t>, "Handling class imbalance in customer churn prediction," Expert Systems with Applications, vol. 36, no. 3, pp. 4626--4636, 2009. </a:t>
            </a:r>
          </a:p>
          <a:p>
            <a:pPr marL="0" indent="0">
              <a:buNone/>
            </a:pPr>
            <a:r>
              <a:rPr lang="en-US" dirty="0"/>
              <a:t>[12] K. a. V. d. P. D. </a:t>
            </a:r>
            <a:r>
              <a:rPr lang="en-US" dirty="0" err="1"/>
              <a:t>Coussement</a:t>
            </a:r>
            <a:r>
              <a:rPr lang="en-US" dirty="0"/>
              <a:t>, "Churn prediction in subscription services: An application of support vector machines while comparing two parameter-selection techniques," </a:t>
            </a:r>
            <a:r>
              <a:rPr lang="en-US" dirty="0" err="1"/>
              <a:t>xpert</a:t>
            </a:r>
            <a:r>
              <a:rPr lang="en-US" dirty="0"/>
              <a:t> systems with applications, vol. 34, no. 1, pp. 313--327, 2008.</a:t>
            </a:r>
          </a:p>
        </p:txBody>
      </p:sp>
    </p:spTree>
    <p:extLst>
      <p:ext uri="{BB962C8B-B14F-4D97-AF65-F5344CB8AC3E}">
        <p14:creationId xmlns:p14="http://schemas.microsoft.com/office/powerpoint/2010/main" val="2045966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DCD7F-381E-44C5-B1A7-00FA524BEE11}"/>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id="{DB8E953B-3E17-4276-A69E-9A18C6629B2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82595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06167-8BB0-4792-896D-921AA5753B2E}"/>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D3284650-034D-4C78-86A5-8FF96915281B}"/>
              </a:ext>
            </a:extLst>
          </p:cNvPr>
          <p:cNvSpPr>
            <a:spLocks noGrp="1"/>
          </p:cNvSpPr>
          <p:nvPr>
            <p:ph idx="1"/>
          </p:nvPr>
        </p:nvSpPr>
        <p:spPr>
          <a:xfrm>
            <a:off x="838200" y="1352811"/>
            <a:ext cx="10515600" cy="4824152"/>
          </a:xfrm>
        </p:spPr>
        <p:txBody>
          <a:bodyPr>
            <a:normAutofit fontScale="92500" lnSpcReduction="20000"/>
          </a:bodyPr>
          <a:lstStyle/>
          <a:p>
            <a:r>
              <a:rPr lang="en-US" dirty="0"/>
              <a:t>Customers of a big international bank decided to leave the bank. </a:t>
            </a:r>
          </a:p>
          <a:p>
            <a:r>
              <a:rPr lang="en-US" dirty="0"/>
              <a:t>The bank is investigating a very high rate of customer leaving the bank. </a:t>
            </a:r>
          </a:p>
          <a:p>
            <a:r>
              <a:rPr lang="en-US" dirty="0"/>
              <a:t>The dataset contains 10000 records, and we use it to investigate and predict which of the customers are more likely to leave the bank soon. </a:t>
            </a:r>
          </a:p>
          <a:p>
            <a:r>
              <a:rPr lang="en-US" dirty="0"/>
              <a:t>The approach here is supervised classification; the classification model to be built on historical data and then used to predict the classes for the current customers to identify the churn. </a:t>
            </a:r>
          </a:p>
          <a:p>
            <a:r>
              <a:rPr lang="en-US" dirty="0"/>
              <a:t>The dataset contains 13 features, and also the label column (Exited or not). The best accuracy was obtained with the Naïve Bayes </a:t>
            </a:r>
            <a:r>
              <a:rPr lang="en-US"/>
              <a:t>model (82.39%). </a:t>
            </a:r>
            <a:endParaRPr lang="en-US" dirty="0"/>
          </a:p>
          <a:p>
            <a:r>
              <a:rPr lang="en-US" dirty="0"/>
              <a:t>Such churn prediction models could be very useful for applications such as churn prediction in Telecom sector to identify the customers who are switching from current network, and also for Churn prediction in subscription services.</a:t>
            </a:r>
          </a:p>
        </p:txBody>
      </p:sp>
    </p:spTree>
    <p:extLst>
      <p:ext uri="{BB962C8B-B14F-4D97-AF65-F5344CB8AC3E}">
        <p14:creationId xmlns:p14="http://schemas.microsoft.com/office/powerpoint/2010/main" val="3428951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CD4B9-3891-44F0-B0EF-9FF1DD178C73}"/>
              </a:ext>
            </a:extLst>
          </p:cNvPr>
          <p:cNvSpPr>
            <a:spLocks noGrp="1"/>
          </p:cNvSpPr>
          <p:nvPr>
            <p:ph type="title"/>
          </p:nvPr>
        </p:nvSpPr>
        <p:spPr/>
        <p:txBody>
          <a:bodyPr/>
          <a:lstStyle/>
          <a:p>
            <a:r>
              <a:rPr lang="en-US" dirty="0"/>
              <a:t>Motivation for the project.</a:t>
            </a:r>
          </a:p>
        </p:txBody>
      </p:sp>
      <p:sp>
        <p:nvSpPr>
          <p:cNvPr id="3" name="Content Placeholder 2">
            <a:extLst>
              <a:ext uri="{FF2B5EF4-FFF2-40B4-BE49-F238E27FC236}">
                <a16:creationId xmlns:a16="http://schemas.microsoft.com/office/drawing/2014/main" id="{C8377CED-5F2B-4D74-81B9-1274329B496B}"/>
              </a:ext>
            </a:extLst>
          </p:cNvPr>
          <p:cNvSpPr>
            <a:spLocks noGrp="1"/>
          </p:cNvSpPr>
          <p:nvPr>
            <p:ph idx="1"/>
          </p:nvPr>
        </p:nvSpPr>
        <p:spPr>
          <a:xfrm>
            <a:off x="838200" y="1377863"/>
            <a:ext cx="10515600" cy="4922730"/>
          </a:xfrm>
        </p:spPr>
        <p:txBody>
          <a:bodyPr>
            <a:noAutofit/>
          </a:bodyPr>
          <a:lstStyle/>
          <a:p>
            <a:pPr lvl="0"/>
            <a:r>
              <a:rPr lang="en-US" sz="1600" dirty="0"/>
              <a:t>Using the solution to this problem, the bank can easily identify the customers who are willing to exit the bank soon. </a:t>
            </a:r>
          </a:p>
          <a:p>
            <a:pPr lvl="0"/>
            <a:r>
              <a:rPr lang="en-US" sz="1600" dirty="0"/>
              <a:t>From the larger datasets, the bank can easily identify the churn customers using machine learning approach, thus this can reduce the manual intervention and the cost to the bank. Using machine learning solutions, the bank can save processing time and manual intervention to investigate the complete records. The system can take quicker decisions with statistical models with optimal accuracy metrics.</a:t>
            </a:r>
          </a:p>
          <a:p>
            <a:pPr lvl="0"/>
            <a:r>
              <a:rPr lang="en-US" sz="1600" dirty="0"/>
              <a:t>With the investigation of the customers who are churning soon, the bank has an option to reduce the churn by further investigating the reason of leaving the bank and to convince the customers by providing or improvising the services rendered to them. </a:t>
            </a:r>
          </a:p>
          <a:p>
            <a:pPr lvl="0"/>
            <a:r>
              <a:rPr lang="en-US" sz="1600" dirty="0"/>
              <a:t>The churn model can be integrated with the call center / business software, so that the proper discounting can be provided to the identified customers. Targeted marketing strategies can be used.</a:t>
            </a:r>
          </a:p>
          <a:p>
            <a:pPr lvl="0"/>
            <a:r>
              <a:rPr lang="en-US" sz="1600" dirty="0"/>
              <a:t>Monitoring of the customer trends and building the alerting mechanism to the business users on a daily / monthly basis.</a:t>
            </a:r>
          </a:p>
          <a:p>
            <a:pPr lvl="0"/>
            <a:r>
              <a:rPr lang="en-US" sz="1600" dirty="0"/>
              <a:t>This problem can be applicable to any industry (for e.g., Telecom) to identify the churn customers within their organizations.</a:t>
            </a:r>
          </a:p>
          <a:p>
            <a:pPr lvl="0"/>
            <a:endParaRPr lang="en-US" sz="1600" dirty="0"/>
          </a:p>
        </p:txBody>
      </p:sp>
    </p:spTree>
    <p:extLst>
      <p:ext uri="{BB962C8B-B14F-4D97-AF65-F5344CB8AC3E}">
        <p14:creationId xmlns:p14="http://schemas.microsoft.com/office/powerpoint/2010/main" val="2161632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F712E-5B3D-4F1E-94BD-590981A64082}"/>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28D268C6-0876-46A3-A7BF-61C106B466B6}"/>
              </a:ext>
            </a:extLst>
          </p:cNvPr>
          <p:cNvSpPr>
            <a:spLocks noGrp="1"/>
          </p:cNvSpPr>
          <p:nvPr>
            <p:ph idx="1"/>
          </p:nvPr>
        </p:nvSpPr>
        <p:spPr/>
        <p:txBody>
          <a:bodyPr>
            <a:normAutofit fontScale="77500" lnSpcReduction="20000"/>
          </a:bodyPr>
          <a:lstStyle/>
          <a:p>
            <a:pPr lvl="0"/>
            <a:r>
              <a:rPr lang="en-US" dirty="0"/>
              <a:t>The leading international bank wants to investigate the reason for the customers leaving the bank. The bank needs an automated way to predict the customers who are more likely to leave the bank soon. </a:t>
            </a:r>
          </a:p>
          <a:p>
            <a:pPr lvl="0"/>
            <a:r>
              <a:rPr lang="en-US" dirty="0"/>
              <a:t>The manual intervention to identify the customers who are churning costs the bank in terms of money and the effort to identify the large scale.</a:t>
            </a:r>
          </a:p>
          <a:p>
            <a:pPr lvl="0"/>
            <a:r>
              <a:rPr lang="en-US" dirty="0"/>
              <a:t>So, the bank is looking for a solution with the machine learning algorithms to best fit their historical datasets and to predict the current customers who are likely to churn.</a:t>
            </a:r>
          </a:p>
          <a:p>
            <a:pPr lvl="0"/>
            <a:r>
              <a:rPr lang="en-US" dirty="0"/>
              <a:t>Given: various features of a customer including surname, credit score, geography, gender, age, tenure, balance, number of products, has credit card or not, is active member, estimated salary.</a:t>
            </a:r>
          </a:p>
          <a:p>
            <a:pPr lvl="0"/>
            <a:r>
              <a:rPr lang="en-US" dirty="0"/>
              <a:t>Predict: is he/she likely to leave the bank.</a:t>
            </a:r>
          </a:p>
          <a:p>
            <a:r>
              <a:rPr lang="en-US" dirty="0"/>
              <a:t>Assumptions</a:t>
            </a:r>
          </a:p>
          <a:p>
            <a:pPr lvl="1"/>
            <a:r>
              <a:rPr lang="en-US" sz="1800" dirty="0"/>
              <a:t>As the customer has provided the limited dataset with limited number of attributes, hence we assume that these are the most important attributes in all their data models.</a:t>
            </a:r>
          </a:p>
        </p:txBody>
      </p:sp>
    </p:spTree>
    <p:extLst>
      <p:ext uri="{BB962C8B-B14F-4D97-AF65-F5344CB8AC3E}">
        <p14:creationId xmlns:p14="http://schemas.microsoft.com/office/powerpoint/2010/main" val="2615213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764A-7AAD-4690-BA2A-B2262F52F8F0}"/>
              </a:ext>
            </a:extLst>
          </p:cNvPr>
          <p:cNvSpPr>
            <a:spLocks noGrp="1"/>
          </p:cNvSpPr>
          <p:nvPr>
            <p:ph type="title"/>
          </p:nvPr>
        </p:nvSpPr>
        <p:spPr/>
        <p:txBody>
          <a:bodyPr/>
          <a:lstStyle/>
          <a:p>
            <a:r>
              <a:rPr lang="en-US" dirty="0"/>
              <a:t>Exploratory data analysis and Pre-processing for churn prediction</a:t>
            </a:r>
          </a:p>
        </p:txBody>
      </p:sp>
      <p:sp>
        <p:nvSpPr>
          <p:cNvPr id="3" name="Content Placeholder 2">
            <a:extLst>
              <a:ext uri="{FF2B5EF4-FFF2-40B4-BE49-F238E27FC236}">
                <a16:creationId xmlns:a16="http://schemas.microsoft.com/office/drawing/2014/main" id="{F83ADBD3-42EE-447E-8EC5-8AAA3019282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15038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282B-E12B-478D-A414-D7A84A0089D8}"/>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C83E52F1-E4FA-4C98-BD3C-2860576232DC}"/>
              </a:ext>
            </a:extLst>
          </p:cNvPr>
          <p:cNvSpPr>
            <a:spLocks noGrp="1"/>
          </p:cNvSpPr>
          <p:nvPr>
            <p:ph idx="1"/>
          </p:nvPr>
        </p:nvSpPr>
        <p:spPr/>
        <p:txBody>
          <a:bodyPr>
            <a:normAutofit fontScale="47500" lnSpcReduction="20000"/>
          </a:bodyPr>
          <a:lstStyle/>
          <a:p>
            <a:r>
              <a:rPr lang="en-US" dirty="0"/>
              <a:t>There are numerous predictive modeling techniques for predicting customer churn. </a:t>
            </a:r>
          </a:p>
          <a:p>
            <a:r>
              <a:rPr lang="en-US" dirty="0"/>
              <a:t>These vary in terms of statistical technique (e.g., neural nets versus logistic regression versus survival analysis), and variable selection method (e.g., theory versus stepwise selection). </a:t>
            </a:r>
          </a:p>
          <a:p>
            <a:r>
              <a:rPr lang="en-US" dirty="0"/>
              <a:t>Depending on the domain, many domain specific features have been used for churn prediction in the past. For example, for telecom sector, the following features have been used: account length, international plan, voice mail plan, number of voice mail messages, total day minutes used, day calls made, total day charge, total evening minutes, total evening calls, total evening charge, total night minutes, total night calls, total night charge, total international minutes used, total international calls made, total international charge, number customer service calls made. </a:t>
            </a:r>
          </a:p>
          <a:p>
            <a:r>
              <a:rPr lang="en-US" dirty="0"/>
              <a:t>Tsai and Lu used two different hybrid models to develop customer churn prediction model. The developed hybrid model is a combination of two artiﬁcial neural networks and the second hybrid model is a combination of self organizing maps and artiﬁcial neural networks. First models are used for data reduction and second models are used for actual classiﬁer [1]. </a:t>
            </a:r>
          </a:p>
          <a:p>
            <a:r>
              <a:rPr lang="en-US" dirty="0" err="1"/>
              <a:t>Kechadi</a:t>
            </a:r>
            <a:r>
              <a:rPr lang="en-US" dirty="0"/>
              <a:t> and Buckley used attribute derivation process to increase the correct prediction rate [2]. </a:t>
            </a:r>
          </a:p>
          <a:p>
            <a:r>
              <a:rPr lang="en-US" dirty="0"/>
              <a:t>Bayesian Belief Network method is tried in a study which is conducted by </a:t>
            </a:r>
            <a:r>
              <a:rPr lang="en-US" dirty="0" err="1"/>
              <a:t>Kisioglu</a:t>
            </a:r>
            <a:r>
              <a:rPr lang="en-US" dirty="0"/>
              <a:t> and </a:t>
            </a:r>
            <a:r>
              <a:rPr lang="en-US" dirty="0" err="1"/>
              <a:t>Topcu</a:t>
            </a:r>
            <a:r>
              <a:rPr lang="en-US" dirty="0"/>
              <a:t> [3]. </a:t>
            </a:r>
          </a:p>
          <a:p>
            <a:r>
              <a:rPr lang="en-US" dirty="0"/>
              <a:t>Verbeke et al. increased the accuracy by using two different rules extraction method. These methods were </a:t>
            </a:r>
            <a:r>
              <a:rPr lang="en-US" dirty="0" err="1"/>
              <a:t>AntMiner</a:t>
            </a:r>
            <a:r>
              <a:rPr lang="en-US" dirty="0"/>
              <a:t>+ and ALBA [4]. </a:t>
            </a:r>
          </a:p>
          <a:p>
            <a:r>
              <a:rPr lang="en-US" dirty="0"/>
              <a:t>Bock and Poel used two different rotation based ensemble classiﬁers. These are Rotation Forest and </a:t>
            </a:r>
            <a:r>
              <a:rPr lang="en-US" dirty="0" err="1"/>
              <a:t>Adaboost</a:t>
            </a:r>
            <a:r>
              <a:rPr lang="en-US" dirty="0"/>
              <a:t> [5]. </a:t>
            </a:r>
          </a:p>
          <a:p>
            <a:r>
              <a:rPr lang="en-US" dirty="0" err="1"/>
              <a:t>Yeshwanth</a:t>
            </a:r>
            <a:r>
              <a:rPr lang="en-US" dirty="0"/>
              <a:t> et al. suggested a new hybrid model that combines C4.5 decision tree   programming [6]. </a:t>
            </a:r>
          </a:p>
          <a:p>
            <a:r>
              <a:rPr lang="en-US" dirty="0"/>
              <a:t>Zhao et al. used one class support vector machine to increase the performance [7]. </a:t>
            </a:r>
          </a:p>
          <a:p>
            <a:r>
              <a:rPr lang="en-US" dirty="0" err="1"/>
              <a:t>Ghorbani</a:t>
            </a:r>
            <a:r>
              <a:rPr lang="en-US" dirty="0"/>
              <a:t> </a:t>
            </a:r>
            <a:r>
              <a:rPr lang="en-US" dirty="0" err="1"/>
              <a:t>etal</a:t>
            </a:r>
            <a:r>
              <a:rPr lang="en-US" dirty="0"/>
              <a:t>. created a new hybrid model by combining neural network, tree models and fuzzy modeling [8]. </a:t>
            </a:r>
          </a:p>
          <a:p>
            <a:r>
              <a:rPr lang="en-US" dirty="0"/>
              <a:t>Other recent popular work on churn prediction includes the following: [9], [10], [11], [12].</a:t>
            </a:r>
          </a:p>
        </p:txBody>
      </p:sp>
    </p:spTree>
    <p:extLst>
      <p:ext uri="{BB962C8B-B14F-4D97-AF65-F5344CB8AC3E}">
        <p14:creationId xmlns:p14="http://schemas.microsoft.com/office/powerpoint/2010/main" val="3002624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2D0BB-D946-4AB2-A00F-01C18A842E92}"/>
              </a:ext>
            </a:extLst>
          </p:cNvPr>
          <p:cNvSpPr>
            <a:spLocks noGrp="1"/>
          </p:cNvSpPr>
          <p:nvPr>
            <p:ph type="title"/>
          </p:nvPr>
        </p:nvSpPr>
        <p:spPr/>
        <p:txBody>
          <a:bodyPr/>
          <a:lstStyle/>
          <a:p>
            <a:r>
              <a:rPr lang="en-US" dirty="0"/>
              <a:t>Dataset Details</a:t>
            </a:r>
          </a:p>
        </p:txBody>
      </p:sp>
      <p:sp>
        <p:nvSpPr>
          <p:cNvPr id="3" name="Content Placeholder 2">
            <a:extLst>
              <a:ext uri="{FF2B5EF4-FFF2-40B4-BE49-F238E27FC236}">
                <a16:creationId xmlns:a16="http://schemas.microsoft.com/office/drawing/2014/main" id="{31E5AF66-AA10-4700-9E6C-FDF7DEA93A99}"/>
              </a:ext>
            </a:extLst>
          </p:cNvPr>
          <p:cNvSpPr>
            <a:spLocks noGrp="1"/>
          </p:cNvSpPr>
          <p:nvPr>
            <p:ph idx="1"/>
          </p:nvPr>
        </p:nvSpPr>
        <p:spPr>
          <a:xfrm>
            <a:off x="838200" y="1340285"/>
            <a:ext cx="10515600" cy="4132330"/>
          </a:xfrm>
        </p:spPr>
        <p:txBody>
          <a:bodyPr>
            <a:normAutofit fontScale="55000" lnSpcReduction="20000"/>
          </a:bodyPr>
          <a:lstStyle/>
          <a:p>
            <a:r>
              <a:rPr lang="en-US" dirty="0"/>
              <a:t>The dataset contains 10000 rows with 14 columns</a:t>
            </a:r>
          </a:p>
          <a:p>
            <a:r>
              <a:rPr lang="en-US" dirty="0"/>
              <a:t>From where did we get this data?</a:t>
            </a:r>
          </a:p>
          <a:p>
            <a:pPr lvl="1"/>
            <a:r>
              <a:rPr lang="en-US" dirty="0"/>
              <a:t>The source of the dataset is from </a:t>
            </a:r>
            <a:r>
              <a:rPr lang="en-US" dirty="0" err="1"/>
              <a:t>Kaggle</a:t>
            </a:r>
            <a:r>
              <a:rPr lang="en-US" dirty="0"/>
              <a:t>.</a:t>
            </a:r>
          </a:p>
          <a:p>
            <a:r>
              <a:rPr lang="en-US" dirty="0"/>
              <a:t>What does each attribute stand for?</a:t>
            </a:r>
          </a:p>
          <a:p>
            <a:pPr lvl="1"/>
            <a:r>
              <a:rPr lang="en-US" dirty="0"/>
              <a:t>The dataset contain the columns as listed below </a:t>
            </a:r>
          </a:p>
          <a:p>
            <a:pPr lvl="2"/>
            <a:r>
              <a:rPr lang="en-US" dirty="0" err="1"/>
              <a:t>customerId</a:t>
            </a:r>
            <a:r>
              <a:rPr lang="en-US" dirty="0"/>
              <a:t> – represents the customer unique id provided by bank</a:t>
            </a:r>
          </a:p>
          <a:p>
            <a:pPr lvl="2"/>
            <a:r>
              <a:rPr lang="en-US" dirty="0"/>
              <a:t>Surname – </a:t>
            </a:r>
            <a:r>
              <a:rPr lang="en-US" dirty="0" err="1"/>
              <a:t>sur</a:t>
            </a:r>
            <a:r>
              <a:rPr lang="en-US" dirty="0"/>
              <a:t> name of the customer</a:t>
            </a:r>
          </a:p>
          <a:p>
            <a:pPr lvl="2"/>
            <a:r>
              <a:rPr lang="en-US" dirty="0"/>
              <a:t>Credit Score – The credit score for the customer.</a:t>
            </a:r>
          </a:p>
          <a:p>
            <a:pPr lvl="2"/>
            <a:r>
              <a:rPr lang="en-US" dirty="0"/>
              <a:t>Geography – The region where the customer located.</a:t>
            </a:r>
          </a:p>
          <a:p>
            <a:pPr lvl="2"/>
            <a:r>
              <a:rPr lang="en-US" dirty="0"/>
              <a:t>Gender – Male / Female</a:t>
            </a:r>
          </a:p>
          <a:p>
            <a:pPr lvl="2"/>
            <a:r>
              <a:rPr lang="en-US" dirty="0"/>
              <a:t>Age – The customer’s age</a:t>
            </a:r>
          </a:p>
          <a:p>
            <a:pPr lvl="2"/>
            <a:r>
              <a:rPr lang="en-US" dirty="0"/>
              <a:t>Tenure – The duration in years</a:t>
            </a:r>
          </a:p>
          <a:p>
            <a:pPr lvl="2"/>
            <a:r>
              <a:rPr lang="en-US" dirty="0"/>
              <a:t>Balance – The account balance of customer</a:t>
            </a:r>
          </a:p>
          <a:p>
            <a:pPr lvl="2"/>
            <a:r>
              <a:rPr lang="en-US" dirty="0" err="1"/>
              <a:t>NumOfProducts</a:t>
            </a:r>
            <a:r>
              <a:rPr lang="en-US" dirty="0"/>
              <a:t> – The number of products subscribed / used by the customer.</a:t>
            </a:r>
          </a:p>
          <a:p>
            <a:pPr lvl="2"/>
            <a:r>
              <a:rPr lang="en-US" dirty="0" err="1"/>
              <a:t>HasCrCard</a:t>
            </a:r>
            <a:r>
              <a:rPr lang="en-US" dirty="0"/>
              <a:t> – The flag to indicate the credit card</a:t>
            </a:r>
          </a:p>
          <a:p>
            <a:pPr lvl="2"/>
            <a:r>
              <a:rPr lang="en-US" dirty="0" err="1"/>
              <a:t>IsActiveMember</a:t>
            </a:r>
            <a:r>
              <a:rPr lang="en-US" dirty="0"/>
              <a:t> – The activeness of the customer.</a:t>
            </a:r>
          </a:p>
          <a:p>
            <a:pPr lvl="2"/>
            <a:r>
              <a:rPr lang="en-US" dirty="0" err="1"/>
              <a:t>EstimatedSalary</a:t>
            </a:r>
            <a:r>
              <a:rPr lang="en-US" dirty="0"/>
              <a:t> – The estimated salary for the customer</a:t>
            </a:r>
          </a:p>
          <a:p>
            <a:pPr lvl="2"/>
            <a:r>
              <a:rPr lang="en-US" dirty="0"/>
              <a:t>Exited – Indicates the customer who churned if the value is 1.</a:t>
            </a:r>
          </a:p>
          <a:p>
            <a:r>
              <a:rPr lang="en-US" dirty="0"/>
              <a:t>Link to the dataset.</a:t>
            </a:r>
          </a:p>
          <a:p>
            <a:pPr lvl="1"/>
            <a:r>
              <a:rPr lang="en-US" dirty="0">
                <a:hlinkClick r:id="rId2"/>
              </a:rPr>
              <a:t>https://www.kaggle.com/taneresme/churn-prediction/data</a:t>
            </a:r>
            <a:r>
              <a:rPr lang="en-US" dirty="0"/>
              <a:t> </a:t>
            </a:r>
          </a:p>
          <a:p>
            <a:endParaRPr lang="en-US" dirty="0"/>
          </a:p>
        </p:txBody>
      </p:sp>
      <p:pic>
        <p:nvPicPr>
          <p:cNvPr id="4" name="Picture 3"/>
          <p:cNvPicPr/>
          <p:nvPr/>
        </p:nvPicPr>
        <p:blipFill>
          <a:blip r:embed="rId3"/>
          <a:stretch>
            <a:fillRect/>
          </a:stretch>
        </p:blipFill>
        <p:spPr>
          <a:xfrm>
            <a:off x="1415441" y="5711868"/>
            <a:ext cx="7089731" cy="1064713"/>
          </a:xfrm>
          <a:prstGeom prst="rect">
            <a:avLst/>
          </a:prstGeom>
        </p:spPr>
      </p:pic>
    </p:spTree>
    <p:extLst>
      <p:ext uri="{BB962C8B-B14F-4D97-AF65-F5344CB8AC3E}">
        <p14:creationId xmlns:p14="http://schemas.microsoft.com/office/powerpoint/2010/main" val="3627190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135D-89B2-4250-ADA4-2B68036EF625}"/>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62811166-FCBB-49C7-89A8-CF5EA88B096F}"/>
              </a:ext>
            </a:extLst>
          </p:cNvPr>
          <p:cNvSpPr>
            <a:spLocks noGrp="1"/>
          </p:cNvSpPr>
          <p:nvPr>
            <p:ph idx="1"/>
          </p:nvPr>
        </p:nvSpPr>
        <p:spPr/>
        <p:txBody>
          <a:bodyPr>
            <a:normAutofit fontScale="92500" lnSpcReduction="10000"/>
          </a:bodyPr>
          <a:lstStyle/>
          <a:p>
            <a:endParaRPr lang="en-US" dirty="0"/>
          </a:p>
          <a:p>
            <a:endParaRPr lang="en-US" dirty="0"/>
          </a:p>
          <a:p>
            <a:pPr marL="0" indent="0">
              <a:buNone/>
            </a:pPr>
            <a:endParaRPr lang="en-US" sz="2400" dirty="0"/>
          </a:p>
          <a:p>
            <a:pPr marL="0" indent="0">
              <a:buNone/>
            </a:pPr>
            <a:r>
              <a:rPr lang="en-US" sz="2400" dirty="0"/>
              <a:t>Check for missing values.</a:t>
            </a:r>
          </a:p>
          <a:p>
            <a:pPr marL="0" indent="0">
              <a:buNone/>
            </a:pPr>
            <a:endParaRPr lang="en-US" dirty="0"/>
          </a:p>
          <a:p>
            <a:pPr marL="0" indent="0">
              <a:buNone/>
            </a:pPr>
            <a:r>
              <a:rPr lang="en-US" sz="2400" dirty="0"/>
              <a:t>      Check for outliers</a:t>
            </a:r>
          </a:p>
          <a:p>
            <a:pPr marL="0" indent="0">
              <a:buNone/>
            </a:pPr>
            <a:endParaRPr lang="en-US" dirty="0"/>
          </a:p>
          <a:p>
            <a:pPr marL="0" indent="0">
              <a:buNone/>
            </a:pPr>
            <a:endParaRPr lang="en-US" dirty="0"/>
          </a:p>
          <a:p>
            <a:pPr marL="0" indent="0">
              <a:buNone/>
            </a:pPr>
            <a:r>
              <a:rPr lang="en-US" dirty="0"/>
              <a:t>					</a:t>
            </a:r>
          </a:p>
          <a:p>
            <a:pPr marL="0" indent="0">
              <a:buNone/>
            </a:pPr>
            <a:r>
              <a:rPr lang="en-US" dirty="0"/>
              <a:t>				</a:t>
            </a:r>
            <a:r>
              <a:rPr lang="en-US" sz="2400" dirty="0"/>
              <a:t>Class distribution.</a:t>
            </a:r>
            <a:endParaRPr lang="en-US" dirty="0"/>
          </a:p>
          <a:p>
            <a:endParaRPr lang="en-US" dirty="0"/>
          </a:p>
        </p:txBody>
      </p:sp>
      <p:pic>
        <p:nvPicPr>
          <p:cNvPr id="6" name="Picture 5"/>
          <p:cNvPicPr/>
          <p:nvPr/>
        </p:nvPicPr>
        <p:blipFill>
          <a:blip r:embed="rId2"/>
          <a:stretch>
            <a:fillRect/>
          </a:stretch>
        </p:blipFill>
        <p:spPr>
          <a:xfrm>
            <a:off x="989556" y="1448791"/>
            <a:ext cx="6218024" cy="1457247"/>
          </a:xfrm>
          <a:prstGeom prst="rect">
            <a:avLst/>
          </a:prstGeom>
        </p:spPr>
      </p:pic>
      <p:pic>
        <p:nvPicPr>
          <p:cNvPr id="7" name="Picture 6"/>
          <p:cNvPicPr/>
          <p:nvPr/>
        </p:nvPicPr>
        <p:blipFill>
          <a:blip r:embed="rId3"/>
          <a:stretch>
            <a:fillRect/>
          </a:stretch>
        </p:blipFill>
        <p:spPr>
          <a:xfrm>
            <a:off x="8210315" y="2833101"/>
            <a:ext cx="3211830" cy="2419350"/>
          </a:xfrm>
          <a:prstGeom prst="rect">
            <a:avLst/>
          </a:prstGeom>
        </p:spPr>
      </p:pic>
      <p:cxnSp>
        <p:nvCxnSpPr>
          <p:cNvPr id="9" name="Straight Arrow Connector 8"/>
          <p:cNvCxnSpPr/>
          <p:nvPr/>
        </p:nvCxnSpPr>
        <p:spPr>
          <a:xfrm>
            <a:off x="3883068" y="3269294"/>
            <a:ext cx="4327247"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818323" y="1917592"/>
            <a:ext cx="3056351" cy="369332"/>
          </a:xfrm>
          <a:prstGeom prst="rect">
            <a:avLst/>
          </a:prstGeom>
          <a:noFill/>
        </p:spPr>
        <p:txBody>
          <a:bodyPr wrap="square" rtlCol="0">
            <a:spAutoFit/>
          </a:bodyPr>
          <a:lstStyle/>
          <a:p>
            <a:r>
              <a:rPr lang="en-IN" dirty="0"/>
              <a:t>Understanding Dataset</a:t>
            </a:r>
          </a:p>
        </p:txBody>
      </p:sp>
      <p:cxnSp>
        <p:nvCxnSpPr>
          <p:cNvPr id="12" name="Straight Arrow Connector 11"/>
          <p:cNvCxnSpPr>
            <a:stCxn id="10" idx="1"/>
          </p:cNvCxnSpPr>
          <p:nvPr/>
        </p:nvCxnSpPr>
        <p:spPr>
          <a:xfrm flipH="1">
            <a:off x="7207580" y="2102258"/>
            <a:ext cx="161074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2278" y="3503243"/>
            <a:ext cx="294322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Arrow Connector 13"/>
          <p:cNvCxnSpPr/>
          <p:nvPr/>
        </p:nvCxnSpPr>
        <p:spPr>
          <a:xfrm>
            <a:off x="3482236" y="4133589"/>
            <a:ext cx="133004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237" y="4737971"/>
            <a:ext cx="196215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Arrow Connector 16"/>
          <p:cNvCxnSpPr/>
          <p:nvPr/>
        </p:nvCxnSpPr>
        <p:spPr>
          <a:xfrm flipH="1">
            <a:off x="2718017" y="5866879"/>
            <a:ext cx="161074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12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TotalTime>
  <Words>2761</Words>
  <Application>Microsoft Office PowerPoint</Application>
  <PresentationFormat>Widescreen</PresentationFormat>
  <Paragraphs>175</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Customer Churn Prediction</vt:lpstr>
      <vt:lpstr>Introduction to the Churn Prediction Problem</vt:lpstr>
      <vt:lpstr>Abstract</vt:lpstr>
      <vt:lpstr>Motivation for the project.</vt:lpstr>
      <vt:lpstr>Problem Definition</vt:lpstr>
      <vt:lpstr>Exploratory data analysis and Pre-processing for churn prediction</vt:lpstr>
      <vt:lpstr>Related Work</vt:lpstr>
      <vt:lpstr>Dataset Details</vt:lpstr>
      <vt:lpstr>Exploratory data analysis</vt:lpstr>
      <vt:lpstr>Pre-processing the dataset</vt:lpstr>
      <vt:lpstr>Pre-processing</vt:lpstr>
      <vt:lpstr>Modeling techniques for churn prediction</vt:lpstr>
      <vt:lpstr>Technologies/concepts Used</vt:lpstr>
      <vt:lpstr>Approach</vt:lpstr>
      <vt:lpstr>Architecture details of the system</vt:lpstr>
      <vt:lpstr>Implementation Details</vt:lpstr>
      <vt:lpstr>Churn Prediction Results</vt:lpstr>
      <vt:lpstr>Results</vt:lpstr>
      <vt:lpstr>Results</vt:lpstr>
      <vt:lpstr>Code description</vt:lpstr>
      <vt:lpstr>Concluding the Churn Prediction Project</vt:lpstr>
      <vt:lpstr>Model Deployment</vt:lpstr>
      <vt:lpstr>Conclusion</vt:lpstr>
      <vt:lpstr>Future Work</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Prediction</dc:title>
  <dc:creator>Manish Gupta (BING-IDC)</dc:creator>
  <cp:lastModifiedBy>Manish Gupta (BING-IDC)</cp:lastModifiedBy>
  <cp:revision>88</cp:revision>
  <dcterms:created xsi:type="dcterms:W3CDTF">2018-12-20T03:46:01Z</dcterms:created>
  <dcterms:modified xsi:type="dcterms:W3CDTF">2018-12-31T12:11:50Z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gmanish@microsoft.com</vt:lpwstr>
  </property>
  <property fmtid="{D5CDD505-2E9C-101B-9397-08002B2CF9AE}" pid="5" name="MSIP_Label_f42aa342-8706-4288-bd11-ebb85995028c_SetDate">
    <vt:lpwstr>2018-12-20T03:47:05.8944967Z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