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63" r:id="rId3"/>
    <p:sldId id="273" r:id="rId4"/>
    <p:sldId id="271" r:id="rId5"/>
    <p:sldId id="277" r:id="rId6"/>
    <p:sldId id="278" r:id="rId7"/>
    <p:sldId id="257" r:id="rId8"/>
    <p:sldId id="465" r:id="rId9"/>
    <p:sldId id="386" r:id="rId10"/>
    <p:sldId id="452" r:id="rId11"/>
    <p:sldId id="279" r:id="rId12"/>
    <p:sldId id="282" r:id="rId13"/>
    <p:sldId id="283" r:id="rId14"/>
    <p:sldId id="285" r:id="rId15"/>
    <p:sldId id="454" r:id="rId16"/>
    <p:sldId id="458" r:id="rId17"/>
    <p:sldId id="455" r:id="rId18"/>
    <p:sldId id="456" r:id="rId19"/>
    <p:sldId id="464" r:id="rId20"/>
    <p:sldId id="263" r:id="rId21"/>
    <p:sldId id="259" r:id="rId22"/>
    <p:sldId id="457" r:id="rId23"/>
    <p:sldId id="267" r:id="rId24"/>
    <p:sldId id="266" r:id="rId25"/>
    <p:sldId id="459" r:id="rId26"/>
    <p:sldId id="466" r:id="rId27"/>
    <p:sldId id="460" r:id="rId28"/>
    <p:sldId id="461" r:id="rId29"/>
    <p:sldId id="275" r:id="rId30"/>
    <p:sldId id="269" r:id="rId31"/>
    <p:sldId id="467" r:id="rId32"/>
    <p:sldId id="262" r:id="rId33"/>
    <p:sldId id="272" r:id="rId34"/>
    <p:sldId id="270" r:id="rId35"/>
    <p:sldId id="462"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3"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DEAE-4187-49E7-8DF8-B39F55729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F1D4A-F95C-48FB-9A18-D68BF5BF2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C06FA5-569F-4D45-8FFC-F419E709D0A7}"/>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0D66CD38-C1D2-424E-8651-6317F3FEB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404CF-EE63-4898-B2CC-101C8A8097D1}"/>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3787234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696E-9C43-4E56-89B9-770806F0C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B9CD8D-D11B-4D1F-A0AC-239EB8E9CC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C47CE-BCE2-4AF4-A24F-E608BF2C61C7}"/>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B71E0066-4F46-40F3-829E-8A226A78D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FF4B-B783-451B-844D-BAE88341D704}"/>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226977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82C6B-3711-4041-B45B-0B65E0F008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EF4C0F-95FE-426F-9731-1EA5D72750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EA635-736B-496E-89F0-DF2511DDA1ED}"/>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6B0C4BCC-981C-45AF-8037-F2CE109FD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BFF4C-E3F6-48E9-A71D-9AEE4144117D}"/>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274020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A9CA-278A-4E2B-97BA-E6BFBB301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C9BB1-059D-43B9-AD37-9B47FB87E9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65023-2E8E-4F6D-A027-B3614B2247C2}"/>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9CE053C2-FFC7-40CE-8FAD-C572D18C2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683EA-6D09-4F9D-88B6-5778ADBA75A1}"/>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109680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FE9C-699A-4045-B132-CF8EED3A25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0615C3-089C-4831-9808-FD2AE5242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EB89A9-FB33-49D3-A832-44604403592C}"/>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1F212A5F-20D5-40D4-BB82-626B44443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F09A7-9632-45C7-975D-2F0E0A072CF0}"/>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340503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A596-1431-4077-B7A4-C6534E329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5BF20-A930-4CF0-8460-F7EBD136DA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E33FA-3797-458F-9002-6139704DB5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FDBDBE-508D-4375-BEA8-FB73EA3B7D68}"/>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6" name="Footer Placeholder 5">
            <a:extLst>
              <a:ext uri="{FF2B5EF4-FFF2-40B4-BE49-F238E27FC236}">
                <a16:creationId xmlns:a16="http://schemas.microsoft.com/office/drawing/2014/main" id="{8156B2C8-CD09-4E97-9703-E3CEAC732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A9249-DFF8-4E39-9D17-3376B46F8903}"/>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154396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6700-6B31-4107-A357-3A634D077F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C47238-341C-441D-A064-D20ABB3C1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49F38D-9CE8-4EC2-9159-94A6827A52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76032-93AD-4E1E-AC31-648B46A99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1DB87-4BDA-4CCA-804F-EEF414E7E7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966810-DF5C-425A-9F17-E8B38EAF4667}"/>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8" name="Footer Placeholder 7">
            <a:extLst>
              <a:ext uri="{FF2B5EF4-FFF2-40B4-BE49-F238E27FC236}">
                <a16:creationId xmlns:a16="http://schemas.microsoft.com/office/drawing/2014/main" id="{732D46FC-EC29-4A20-A87E-9565BC2975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06ECFD-12B9-4C6C-AAF4-49C4AEFDE240}"/>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292557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CE44-914D-493D-9883-3337169107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15AA6F-0286-40C0-B6A2-0B1A2E1BE72A}"/>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4" name="Footer Placeholder 3">
            <a:extLst>
              <a:ext uri="{FF2B5EF4-FFF2-40B4-BE49-F238E27FC236}">
                <a16:creationId xmlns:a16="http://schemas.microsoft.com/office/drawing/2014/main" id="{745C9A36-C8B1-4027-93A6-9980D88B70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30D524-A250-405D-A5BD-FAAE993152E2}"/>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373712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F969C-FED9-457E-83BD-87E91CE94EE7}"/>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3" name="Footer Placeholder 2">
            <a:extLst>
              <a:ext uri="{FF2B5EF4-FFF2-40B4-BE49-F238E27FC236}">
                <a16:creationId xmlns:a16="http://schemas.microsoft.com/office/drawing/2014/main" id="{93C6787E-E37D-4390-9F87-04AE55993D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48D2D6-244C-4B8E-9496-26519F4046F5}"/>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279867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6634-3EEA-48F4-BA92-47BCCCAE1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2CBAAA-C8C0-4E91-A5F3-A7EE85592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26E6EC-2A4D-4BAB-BAB9-38FB74A10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55D5E1-9753-41BF-8C01-9C38E94C4331}"/>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6" name="Footer Placeholder 5">
            <a:extLst>
              <a:ext uri="{FF2B5EF4-FFF2-40B4-BE49-F238E27FC236}">
                <a16:creationId xmlns:a16="http://schemas.microsoft.com/office/drawing/2014/main" id="{BB1B0977-72AE-4226-94AF-CA5277A41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A68C6-453E-4DB1-9AF3-2226F3163535}"/>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184115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A5A8-0328-42C2-95D1-F81A76D9E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937B8-47EC-4B2C-AA81-B1294ECF8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6EDB83-7811-4B5B-9FD6-1AA9E875B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DA806C-7B48-4E28-9E9F-E157754CFC43}"/>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6" name="Footer Placeholder 5">
            <a:extLst>
              <a:ext uri="{FF2B5EF4-FFF2-40B4-BE49-F238E27FC236}">
                <a16:creationId xmlns:a16="http://schemas.microsoft.com/office/drawing/2014/main" id="{7A13AD1F-A7DF-4EDA-BE4A-6EE6C2FF9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6561C-2DCD-4A57-AC40-ED9A610FB998}"/>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166447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68271-1CC5-479E-80BD-C2D12B90F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51880-CE11-4648-8F2F-840BCD581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9B9EA-4799-40F8-B4D9-91CD7331F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DD1B263A-9F80-4B6B-9A9F-24A5D1E37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4A86C-7D32-46BF-8C43-CFAD18E1F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4EC08-0B4B-4AF1-949D-A611CEB792C0}" type="slidenum">
              <a:rPr lang="en-US" smtClean="0"/>
              <a:t>‹#›</a:t>
            </a:fld>
            <a:endParaRPr lang="en-US"/>
          </a:p>
        </p:txBody>
      </p:sp>
    </p:spTree>
    <p:extLst>
      <p:ext uri="{BB962C8B-B14F-4D97-AF65-F5344CB8AC3E}">
        <p14:creationId xmlns:p14="http://schemas.microsoft.com/office/powerpoint/2010/main" val="1081426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78EE-EB38-4410-A377-F2BFB0C928A2}"/>
              </a:ext>
            </a:extLst>
          </p:cNvPr>
          <p:cNvSpPr>
            <a:spLocks noGrp="1"/>
          </p:cNvSpPr>
          <p:nvPr>
            <p:ph type="ctrTitle"/>
          </p:nvPr>
        </p:nvSpPr>
        <p:spPr/>
        <p:txBody>
          <a:bodyPr/>
          <a:lstStyle/>
          <a:p>
            <a:r>
              <a:rPr lang="en-US" dirty="0"/>
              <a:t>Twitter </a:t>
            </a:r>
            <a:r>
              <a:rPr lang="en-US"/>
              <a:t>Sentiment Analysis</a:t>
            </a:r>
            <a:endParaRPr lang="en-US" dirty="0"/>
          </a:p>
        </p:txBody>
      </p:sp>
      <p:sp>
        <p:nvSpPr>
          <p:cNvPr id="3" name="Subtitle 2">
            <a:extLst>
              <a:ext uri="{FF2B5EF4-FFF2-40B4-BE49-F238E27FC236}">
                <a16:creationId xmlns:a16="http://schemas.microsoft.com/office/drawing/2014/main" id="{015C4002-F7F1-42AD-9A1C-EA195962B8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574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65FE-A3AF-495E-AA91-41E321445F09}"/>
              </a:ext>
            </a:extLst>
          </p:cNvPr>
          <p:cNvSpPr>
            <a:spLocks noGrp="1"/>
          </p:cNvSpPr>
          <p:nvPr>
            <p:ph type="title"/>
          </p:nvPr>
        </p:nvSpPr>
        <p:spPr/>
        <p:txBody>
          <a:bodyPr/>
          <a:lstStyle/>
          <a:p>
            <a:r>
              <a:rPr lang="en-US" dirty="0"/>
              <a:t>Approaches: Machine Learning (KNNs)</a:t>
            </a:r>
          </a:p>
        </p:txBody>
      </p:sp>
      <p:sp>
        <p:nvSpPr>
          <p:cNvPr id="4" name="TextBox 3">
            <a:extLst>
              <a:ext uri="{FF2B5EF4-FFF2-40B4-BE49-F238E27FC236}">
                <a16:creationId xmlns:a16="http://schemas.microsoft.com/office/drawing/2014/main" id="{BBC94B86-D1D9-429B-A38B-F2122AB2DE81}"/>
              </a:ext>
            </a:extLst>
          </p:cNvPr>
          <p:cNvSpPr txBox="1"/>
          <p:nvPr/>
        </p:nvSpPr>
        <p:spPr>
          <a:xfrm>
            <a:off x="5095241" y="2148840"/>
            <a:ext cx="5199885" cy="2308324"/>
          </a:xfrm>
          <a:prstGeom prst="rect">
            <a:avLst/>
          </a:prstGeom>
          <a:noFill/>
        </p:spPr>
        <p:txBody>
          <a:bodyPr wrap="none" rtlCol="0">
            <a:spAutoFit/>
          </a:bodyPr>
          <a:lstStyle/>
          <a:p>
            <a:pPr marL="285750" indent="-285750">
              <a:buFont typeface="Arial" panose="020B0604020202020204" pitchFamily="34" charset="0"/>
              <a:buChar char="•"/>
            </a:pPr>
            <a:r>
              <a:rPr lang="en-US" dirty="0"/>
              <a:t>Pros:</a:t>
            </a:r>
          </a:p>
          <a:p>
            <a:pPr marL="742950" lvl="1" indent="-285750">
              <a:buFont typeface="Arial" panose="020B0604020202020204" pitchFamily="34" charset="0"/>
              <a:buChar char="•"/>
            </a:pPr>
            <a:r>
              <a:rPr lang="en-US" dirty="0"/>
              <a:t>Simple process</a:t>
            </a:r>
          </a:p>
          <a:p>
            <a:pPr marL="742950" lvl="1" indent="-285750">
              <a:buFont typeface="Arial" panose="020B0604020202020204" pitchFamily="34" charset="0"/>
              <a:buChar char="•"/>
            </a:pPr>
            <a:r>
              <a:rPr lang="en-US" dirty="0"/>
              <a:t>Quick to train</a:t>
            </a:r>
          </a:p>
          <a:p>
            <a:pPr marL="285750" indent="-285750">
              <a:buFont typeface="Arial" panose="020B0604020202020204" pitchFamily="34" charset="0"/>
              <a:buChar char="•"/>
            </a:pPr>
            <a:r>
              <a:rPr lang="en-US" dirty="0"/>
              <a:t>Cons</a:t>
            </a:r>
          </a:p>
          <a:p>
            <a:pPr marL="742950" lvl="1" indent="-285750">
              <a:buFont typeface="Arial" panose="020B0604020202020204" pitchFamily="34" charset="0"/>
              <a:buChar char="•"/>
            </a:pPr>
            <a:r>
              <a:rPr lang="en-US" dirty="0"/>
              <a:t>Curse of dimensionality </a:t>
            </a:r>
          </a:p>
          <a:p>
            <a:pPr marL="742950" lvl="1" indent="-285750">
              <a:buFont typeface="Arial" panose="020B0604020202020204" pitchFamily="34" charset="0"/>
              <a:buChar char="•"/>
            </a:pPr>
            <a:r>
              <a:rPr lang="en-US" dirty="0"/>
              <a:t>Slow to test</a:t>
            </a:r>
          </a:p>
          <a:p>
            <a:pPr marL="742950" lvl="1" indent="-285750">
              <a:buFont typeface="Arial" panose="020B0604020202020204" pitchFamily="34" charset="0"/>
              <a:buChar char="•"/>
            </a:pPr>
            <a:r>
              <a:rPr lang="en-US" dirty="0"/>
              <a:t>Requires more memory</a:t>
            </a:r>
          </a:p>
          <a:p>
            <a:pPr marL="742950" lvl="1" indent="-285750">
              <a:buFont typeface="Arial" panose="020B0604020202020204" pitchFamily="34" charset="0"/>
              <a:buChar char="•"/>
            </a:pPr>
            <a:r>
              <a:rPr lang="en-US" dirty="0"/>
              <a:t>Missing values need to be handled separately</a:t>
            </a:r>
          </a:p>
        </p:txBody>
      </p:sp>
      <p:pic>
        <p:nvPicPr>
          <p:cNvPr id="6" name="Picture 2" descr="Image result for knn classifier">
            <a:extLst>
              <a:ext uri="{FF2B5EF4-FFF2-40B4-BE49-F238E27FC236}">
                <a16:creationId xmlns:a16="http://schemas.microsoft.com/office/drawing/2014/main" id="{71FF5296-FD76-41E0-8324-AC5877C59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31" y="2097539"/>
            <a:ext cx="385762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68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2474-8F63-45B3-BC84-7D7751F7813C}"/>
              </a:ext>
            </a:extLst>
          </p:cNvPr>
          <p:cNvSpPr>
            <a:spLocks noGrp="1"/>
          </p:cNvSpPr>
          <p:nvPr>
            <p:ph type="title"/>
          </p:nvPr>
        </p:nvSpPr>
        <p:spPr/>
        <p:txBody>
          <a:bodyPr/>
          <a:lstStyle/>
          <a:p>
            <a:r>
              <a:rPr lang="en-US" dirty="0"/>
              <a:t>Approaches: Machine Learning (SVMs)</a:t>
            </a:r>
          </a:p>
        </p:txBody>
      </p:sp>
      <p:sp>
        <p:nvSpPr>
          <p:cNvPr id="4" name="Rectangle 3">
            <a:extLst>
              <a:ext uri="{FF2B5EF4-FFF2-40B4-BE49-F238E27FC236}">
                <a16:creationId xmlns:a16="http://schemas.microsoft.com/office/drawing/2014/main" id="{5F12A0E7-9171-42E7-AA90-88B5E7066873}"/>
              </a:ext>
            </a:extLst>
          </p:cNvPr>
          <p:cNvSpPr/>
          <p:nvPr/>
        </p:nvSpPr>
        <p:spPr>
          <a:xfrm>
            <a:off x="5872480" y="2156381"/>
            <a:ext cx="6096000" cy="3970318"/>
          </a:xfrm>
          <a:prstGeom prst="rect">
            <a:avLst/>
          </a:prstGeom>
        </p:spPr>
        <p:txBody>
          <a:bodyPr>
            <a:spAutoFit/>
          </a:bodyPr>
          <a:lstStyle/>
          <a:p>
            <a:pPr marL="285750" indent="-285750">
              <a:spcBef>
                <a:spcPct val="50000"/>
              </a:spcBef>
              <a:buFont typeface="Arial" panose="020B0604020202020204" pitchFamily="34" charset="0"/>
              <a:buChar char="•"/>
            </a:pPr>
            <a:r>
              <a:rPr lang="en-US" i="1" dirty="0"/>
              <a:t>SVM searches for the hyperplane with the largest margin</a:t>
            </a:r>
            <a:r>
              <a:rPr lang="en-US" dirty="0"/>
              <a:t>, i.e., maximum marginal hyperplane (MMH) using constrained convex quadratic optimization</a:t>
            </a:r>
          </a:p>
          <a:p>
            <a:pPr marL="285750" indent="-285750">
              <a:buFont typeface="Arial" panose="020B0604020202020204" pitchFamily="34" charset="0"/>
              <a:buChar char="•"/>
            </a:pPr>
            <a:r>
              <a:rPr lang="en-US" dirty="0"/>
              <a:t>Pros: 1. High accuracy 2. Nice theoretical guarantees regarding overfitting 3. With an appropriate kernel they can work well even if your data is not linearly separable in the base feature space 4. Good for high-dimensional data (like text)</a:t>
            </a:r>
          </a:p>
          <a:p>
            <a:pPr marL="285750" indent="-285750">
              <a:buFont typeface="Arial" panose="020B0604020202020204" pitchFamily="34" charset="0"/>
              <a:buChar char="•"/>
            </a:pPr>
            <a:r>
              <a:rPr lang="en-US" dirty="0"/>
              <a:t>Cons: 1. Memory-intensive 2. Hard to interpret 3. Annoying to run and tune (long training time) 4. Not easy to incorporate domain knowledge (priors)</a:t>
            </a:r>
          </a:p>
          <a:p>
            <a:pPr marL="285750" indent="-285750">
              <a:buFont typeface="Arial" panose="020B0604020202020204" pitchFamily="34" charset="0"/>
              <a:buChar char="•"/>
            </a:pPr>
            <a:r>
              <a:rPr lang="en-US" dirty="0"/>
              <a:t>Kernel Trick</a:t>
            </a:r>
          </a:p>
          <a:p>
            <a:pPr>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348A910-3CDB-4A75-A5CF-31BF059B0E0F}"/>
              </a:ext>
            </a:extLst>
          </p:cNvPr>
          <p:cNvPicPr>
            <a:picLocks noChangeAspect="1"/>
          </p:cNvPicPr>
          <p:nvPr/>
        </p:nvPicPr>
        <p:blipFill rotWithShape="1">
          <a:blip r:embed="rId2"/>
          <a:srcRect l="939" r="2492"/>
          <a:stretch/>
        </p:blipFill>
        <p:spPr>
          <a:xfrm>
            <a:off x="370839" y="1849058"/>
            <a:ext cx="5445761" cy="3815141"/>
          </a:xfrm>
          <a:prstGeom prst="rect">
            <a:avLst/>
          </a:prstGeom>
        </p:spPr>
      </p:pic>
    </p:spTree>
    <p:extLst>
      <p:ext uri="{BB962C8B-B14F-4D97-AF65-F5344CB8AC3E}">
        <p14:creationId xmlns:p14="http://schemas.microsoft.com/office/powerpoint/2010/main" val="362607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2474-8F63-45B3-BC84-7D7751F7813C}"/>
              </a:ext>
            </a:extLst>
          </p:cNvPr>
          <p:cNvSpPr>
            <a:spLocks noGrp="1"/>
          </p:cNvSpPr>
          <p:nvPr>
            <p:ph type="title"/>
          </p:nvPr>
        </p:nvSpPr>
        <p:spPr/>
        <p:txBody>
          <a:bodyPr/>
          <a:lstStyle/>
          <a:p>
            <a:r>
              <a:rPr lang="en-US" dirty="0"/>
              <a:t>Approaches: Machine Learning (Ensemble Learning)</a:t>
            </a:r>
          </a:p>
        </p:txBody>
      </p:sp>
      <p:sp>
        <p:nvSpPr>
          <p:cNvPr id="3" name="Content Placeholder 2">
            <a:extLst>
              <a:ext uri="{FF2B5EF4-FFF2-40B4-BE49-F238E27FC236}">
                <a16:creationId xmlns:a16="http://schemas.microsoft.com/office/drawing/2014/main" id="{15CCF249-5FF1-4136-92AB-86C12104C26C}"/>
              </a:ext>
            </a:extLst>
          </p:cNvPr>
          <p:cNvSpPr>
            <a:spLocks noGrp="1"/>
          </p:cNvSpPr>
          <p:nvPr>
            <p:ph idx="1"/>
          </p:nvPr>
        </p:nvSpPr>
        <p:spPr/>
        <p:txBody>
          <a:bodyPr/>
          <a:lstStyle/>
          <a:p>
            <a:r>
              <a:rPr lang="en-US" sz="2000" dirty="0">
                <a:latin typeface="Segoe UI" panose="020B0502040204020203" pitchFamily="34" charset="0"/>
                <a:cs typeface="Segoe UI" panose="020B0502040204020203" pitchFamily="34" charset="0"/>
              </a:rPr>
              <a:t>Use a combination of models to increase accuracy</a:t>
            </a:r>
          </a:p>
          <a:p>
            <a:r>
              <a:rPr lang="en-US" sz="2000" dirty="0">
                <a:latin typeface="Segoe UI" panose="020B0502040204020203" pitchFamily="34" charset="0"/>
                <a:cs typeface="Segoe UI" panose="020B0502040204020203" pitchFamily="34" charset="0"/>
              </a:rPr>
              <a:t>Popular ensemble methods</a:t>
            </a:r>
          </a:p>
          <a:p>
            <a:pPr marL="1121814" lvl="1" indent="-342900"/>
            <a:r>
              <a:rPr lang="en-US" sz="2000" dirty="0">
                <a:latin typeface="Segoe UI" panose="020B0502040204020203" pitchFamily="34" charset="0"/>
                <a:cs typeface="Segoe UI" panose="020B0502040204020203" pitchFamily="34" charset="0"/>
              </a:rPr>
              <a:t>Bagging: averaging the prediction over a collection of classifiers</a:t>
            </a:r>
          </a:p>
          <a:p>
            <a:pPr marL="1121814" lvl="1" indent="-342900"/>
            <a:r>
              <a:rPr lang="en-US" sz="2000" dirty="0">
                <a:latin typeface="Segoe UI" panose="020B0502040204020203" pitchFamily="34" charset="0"/>
                <a:cs typeface="Segoe UI" panose="020B0502040204020203" pitchFamily="34" charset="0"/>
              </a:rPr>
              <a:t>Boosting: weighted vote with a collection of iteratively learned classifiers</a:t>
            </a:r>
          </a:p>
          <a:p>
            <a:pPr marL="1521864" lvl="2" indent="-342900"/>
            <a:r>
              <a:rPr lang="en-US" sz="1600" dirty="0">
                <a:latin typeface="Segoe UI" panose="020B0502040204020203" pitchFamily="34" charset="0"/>
                <a:cs typeface="Segoe UI" panose="020B0502040204020203" pitchFamily="34" charset="0"/>
              </a:rPr>
              <a:t>AdaBoost</a:t>
            </a:r>
          </a:p>
          <a:p>
            <a:pPr marL="1521864" lvl="2" indent="-342900"/>
            <a:r>
              <a:rPr lang="en-US" sz="1600" dirty="0">
                <a:latin typeface="Segoe UI" panose="020B0502040204020203" pitchFamily="34" charset="0"/>
                <a:cs typeface="Segoe UI" panose="020B0502040204020203" pitchFamily="34" charset="0"/>
              </a:rPr>
              <a:t>Gradient Boosting</a:t>
            </a:r>
          </a:p>
          <a:p>
            <a:pPr marL="1121814" lvl="1" indent="-342900"/>
            <a:r>
              <a:rPr lang="en-US" sz="2000" dirty="0">
                <a:latin typeface="Segoe UI" panose="020B0502040204020203" pitchFamily="34" charset="0"/>
                <a:cs typeface="Segoe UI" panose="020B0502040204020203" pitchFamily="34" charset="0"/>
              </a:rPr>
              <a:t>Random Forest: Each classifier in the ensemble is a decision tree classifier and is generated using a random selection of attributes at each node to determine the split</a:t>
            </a:r>
          </a:p>
          <a:p>
            <a:r>
              <a:rPr lang="en-US" sz="2000" dirty="0">
                <a:latin typeface="Segoe UI" panose="020B0502040204020203" pitchFamily="34" charset="0"/>
                <a:cs typeface="Segoe UI" panose="020B0502040204020203" pitchFamily="34" charset="0"/>
              </a:rPr>
              <a:t>Pros: Highly effective in presence of large amount of training data</a:t>
            </a:r>
          </a:p>
          <a:p>
            <a:r>
              <a:rPr lang="en-US" sz="2000" dirty="0">
                <a:latin typeface="Segoe UI" panose="020B0502040204020203" pitchFamily="34" charset="0"/>
                <a:cs typeface="Segoe UI" panose="020B0502040204020203" pitchFamily="34" charset="0"/>
              </a:rPr>
              <a:t>Cons: Take long time to train</a:t>
            </a:r>
          </a:p>
          <a:p>
            <a:endParaRPr lang="en-US" sz="2000" dirty="0"/>
          </a:p>
          <a:p>
            <a:endParaRPr lang="en-US" dirty="0"/>
          </a:p>
        </p:txBody>
      </p:sp>
    </p:spTree>
    <p:extLst>
      <p:ext uri="{BB962C8B-B14F-4D97-AF65-F5344CB8AC3E}">
        <p14:creationId xmlns:p14="http://schemas.microsoft.com/office/powerpoint/2010/main" val="150056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2474-8F63-45B3-BC84-7D7751F7813C}"/>
              </a:ext>
            </a:extLst>
          </p:cNvPr>
          <p:cNvSpPr>
            <a:spLocks noGrp="1"/>
          </p:cNvSpPr>
          <p:nvPr>
            <p:ph type="title"/>
          </p:nvPr>
        </p:nvSpPr>
        <p:spPr/>
        <p:txBody>
          <a:bodyPr/>
          <a:lstStyle/>
          <a:p>
            <a:r>
              <a:rPr lang="en-US" dirty="0"/>
              <a:t>Approaches: Machine Learning (Logistic Regression)</a:t>
            </a:r>
          </a:p>
        </p:txBody>
      </p:sp>
      <p:pic>
        <p:nvPicPr>
          <p:cNvPr id="4" name="Content Placeholder 3">
            <a:extLst>
              <a:ext uri="{FF2B5EF4-FFF2-40B4-BE49-F238E27FC236}">
                <a16:creationId xmlns:a16="http://schemas.microsoft.com/office/drawing/2014/main" id="{763CAA3A-169D-4F7B-9B0E-0E99B04F09D9}"/>
              </a:ext>
            </a:extLst>
          </p:cNvPr>
          <p:cNvPicPr>
            <a:picLocks noGrp="1" noChangeAspect="1"/>
          </p:cNvPicPr>
          <p:nvPr>
            <p:ph idx="1"/>
          </p:nvPr>
        </p:nvPicPr>
        <p:blipFill>
          <a:blip r:embed="rId2"/>
          <a:stretch>
            <a:fillRect/>
          </a:stretch>
        </p:blipFill>
        <p:spPr>
          <a:xfrm>
            <a:off x="838200" y="1979271"/>
            <a:ext cx="6239834" cy="2399689"/>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21E392E-F7B0-42C1-8793-D6E56F7E3E14}"/>
                  </a:ext>
                </a:extLst>
              </p:cNvPr>
              <p:cNvSpPr/>
              <p:nvPr/>
            </p:nvSpPr>
            <p:spPr>
              <a:xfrm>
                <a:off x="1538114" y="4942084"/>
                <a:ext cx="3883371" cy="661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𝑦</m:t>
                          </m:r>
                        </m:e>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𝜎</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r>
                            <a:rPr lang="en-US" i="1">
                              <a:latin typeface="Cambria Math" panose="02040503050406030204" pitchFamily="18" charset="0"/>
                            </a:rPr>
                            <m:t>𝑋</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m:rPr>
                              <m:sty m:val="p"/>
                            </m:rPr>
                            <a:rPr lang="en-US">
                              <a:latin typeface="Cambria Math" panose="02040503050406030204" pitchFamily="18" charset="0"/>
                            </a:rPr>
                            <m:t>exp</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m:t>
                          </m:r>
                        </m:den>
                      </m:f>
                    </m:oMath>
                  </m:oMathPara>
                </a14:m>
                <a:endParaRPr lang="en-US" dirty="0"/>
              </a:p>
            </p:txBody>
          </p:sp>
        </mc:Choice>
        <mc:Fallback xmlns="">
          <p:sp>
            <p:nvSpPr>
              <p:cNvPr id="5" name="Rectangle 4">
                <a:extLst>
                  <a:ext uri="{FF2B5EF4-FFF2-40B4-BE49-F238E27FC236}">
                    <a16:creationId xmlns:a16="http://schemas.microsoft.com/office/drawing/2014/main" id="{B21E392E-F7B0-42C1-8793-D6E56F7E3E14}"/>
                  </a:ext>
                </a:extLst>
              </p:cNvPr>
              <p:cNvSpPr>
                <a:spLocks noRot="1" noChangeAspect="1" noMove="1" noResize="1" noEditPoints="1" noAdjustHandles="1" noChangeArrowheads="1" noChangeShapeType="1" noTextEdit="1"/>
              </p:cNvSpPr>
              <p:nvPr/>
            </p:nvSpPr>
            <p:spPr>
              <a:xfrm>
                <a:off x="1538114" y="4942084"/>
                <a:ext cx="3883371" cy="66191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45D5A7A-F177-41CD-849A-3F50B53D578E}"/>
                  </a:ext>
                </a:extLst>
              </p:cNvPr>
              <p:cNvSpPr/>
              <p:nvPr/>
            </p:nvSpPr>
            <p:spPr>
              <a:xfrm>
                <a:off x="7345680" y="3179115"/>
                <a:ext cx="6096000" cy="1602042"/>
              </a:xfrm>
              <a:prstGeom prst="rect">
                <a:avLst/>
              </a:prstGeom>
            </p:spPr>
            <p:txBody>
              <a:bodyPr>
                <a:spAutoFit/>
              </a:bodyPr>
              <a:lstStyle/>
              <a:p>
                <a:r>
                  <a:rPr lang="en-US" dirty="0"/>
                  <a:t>For multi-class categorization</a:t>
                </a:r>
              </a:p>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𝑘</m:t>
                          </m:r>
                        </m:e>
                        <m:e>
                          <m:r>
                            <a:rPr lang="en-US" i="1">
                              <a:latin typeface="Cambria Math" panose="02040503050406030204" pitchFamily="18" charset="0"/>
                            </a:rPr>
                            <m:t>𝑋</m:t>
                          </m:r>
                        </m:e>
                      </m:d>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𝑘</m:t>
                                  </m:r>
                                </m:sub>
                                <m:sup>
                                  <m:r>
                                    <a:rPr lang="en-US" i="1">
                                      <a:latin typeface="Cambria Math" panose="02040503050406030204" pitchFamily="18" charset="0"/>
                                    </a:rPr>
                                    <m:t>𝑇</m:t>
                                  </m:r>
                                </m:sup>
                              </m:sSubSup>
                              <m:r>
                                <a:rPr lang="en-US" i="1">
                                  <a:latin typeface="Cambria Math" panose="02040503050406030204" pitchFamily="18" charset="0"/>
                                </a:rPr>
                                <m:t>𝑋</m:t>
                              </m:r>
                              <m:r>
                                <a:rPr lang="en-US" i="1">
                                  <a:latin typeface="Cambria Math" panose="02040503050406030204" pitchFamily="18" charset="0"/>
                                </a:rPr>
                                <m:t>)</m:t>
                              </m:r>
                            </m:e>
                          </m:func>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𝐾</m:t>
                              </m:r>
                            </m:sup>
                            <m:e>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i="1">
                                      <a:latin typeface="Cambria Math" panose="02040503050406030204" pitchFamily="18" charset="0"/>
                                    </a:rPr>
                                    <m:t>𝑋</m:t>
                                  </m:r>
                                  <m:r>
                                    <a:rPr lang="en-US" i="1">
                                      <a:latin typeface="Cambria Math" panose="02040503050406030204" pitchFamily="18" charset="0"/>
                                    </a:rPr>
                                    <m:t>)</m:t>
                                  </m:r>
                                </m:e>
                              </m:func>
                            </m:e>
                          </m:nary>
                        </m:den>
                      </m:f>
                    </m:oMath>
                  </m:oMathPara>
                </a14:m>
                <a:endParaRPr lang="en-US" dirty="0"/>
              </a:p>
              <a:p>
                <a:pPr lvl="1"/>
                <a:endParaRPr lang="en-US" i="1" dirty="0">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𝑘</m:t>
                          </m:r>
                        </m:e>
                        <m:e>
                          <m:r>
                            <a:rPr lang="en-US" i="1">
                              <a:latin typeface="Cambria Math" panose="02040503050406030204" pitchFamily="18" charset="0"/>
                            </a:rPr>
                            <m:t>𝑋</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𝑘</m:t>
                              </m:r>
                            </m:sub>
                            <m:sup>
                              <m:r>
                                <a:rPr lang="en-US" i="1">
                                  <a:latin typeface="Cambria Math" panose="02040503050406030204" pitchFamily="18" charset="0"/>
                                </a:rPr>
                                <m:t>𝑇</m:t>
                              </m:r>
                            </m:sup>
                          </m:sSubSup>
                          <m:r>
                            <a:rPr lang="en-US" i="1">
                              <a:latin typeface="Cambria Math" panose="02040503050406030204" pitchFamily="18" charset="0"/>
                            </a:rPr>
                            <m:t>𝑋</m:t>
                          </m:r>
                          <m:r>
                            <a:rPr lang="en-US" i="1">
                              <a:latin typeface="Cambria Math" panose="02040503050406030204" pitchFamily="18" charset="0"/>
                            </a:rPr>
                            <m:t>)</m:t>
                          </m:r>
                        </m:e>
                      </m:func>
                    </m:oMath>
                  </m:oMathPara>
                </a14:m>
                <a:endParaRPr lang="en-US" dirty="0"/>
              </a:p>
            </p:txBody>
          </p:sp>
        </mc:Choice>
        <mc:Fallback xmlns="">
          <p:sp>
            <p:nvSpPr>
              <p:cNvPr id="6" name="Rectangle 5">
                <a:extLst>
                  <a:ext uri="{FF2B5EF4-FFF2-40B4-BE49-F238E27FC236}">
                    <a16:creationId xmlns:a16="http://schemas.microsoft.com/office/drawing/2014/main" id="{945D5A7A-F177-41CD-849A-3F50B53D578E}"/>
                  </a:ext>
                </a:extLst>
              </p:cNvPr>
              <p:cNvSpPr>
                <a:spLocks noRot="1" noChangeAspect="1" noMove="1" noResize="1" noEditPoints="1" noAdjustHandles="1" noChangeArrowheads="1" noChangeShapeType="1" noTextEdit="1"/>
              </p:cNvSpPr>
              <p:nvPr/>
            </p:nvSpPr>
            <p:spPr>
              <a:xfrm>
                <a:off x="7345680" y="3179115"/>
                <a:ext cx="6096000" cy="1602042"/>
              </a:xfrm>
              <a:prstGeom prst="rect">
                <a:avLst/>
              </a:prstGeom>
              <a:blipFill>
                <a:blip r:embed="rId4"/>
                <a:stretch>
                  <a:fillRect l="-800" t="-2290" b="-2672"/>
                </a:stretch>
              </a:blipFill>
            </p:spPr>
            <p:txBody>
              <a:bodyPr/>
              <a:lstStyle/>
              <a:p>
                <a:r>
                  <a:rPr lang="en-US">
                    <a:noFill/>
                  </a:rPr>
                  <a:t> </a:t>
                </a:r>
              </a:p>
            </p:txBody>
          </p:sp>
        </mc:Fallback>
      </mc:AlternateContent>
    </p:spTree>
    <p:extLst>
      <p:ext uri="{BB962C8B-B14F-4D97-AF65-F5344CB8AC3E}">
        <p14:creationId xmlns:p14="http://schemas.microsoft.com/office/powerpoint/2010/main" val="132230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2474-8F63-45B3-BC84-7D7751F7813C}"/>
              </a:ext>
            </a:extLst>
          </p:cNvPr>
          <p:cNvSpPr>
            <a:spLocks noGrp="1"/>
          </p:cNvSpPr>
          <p:nvPr>
            <p:ph type="title"/>
          </p:nvPr>
        </p:nvSpPr>
        <p:spPr/>
        <p:txBody>
          <a:bodyPr/>
          <a:lstStyle/>
          <a:p>
            <a:r>
              <a:rPr lang="en-US" dirty="0"/>
              <a:t>Approaches: Machine Learning (Naïve Bayes)</a:t>
            </a:r>
          </a:p>
        </p:txBody>
      </p:sp>
      <p:grpSp>
        <p:nvGrpSpPr>
          <p:cNvPr id="4" name="Group 3">
            <a:extLst>
              <a:ext uri="{FF2B5EF4-FFF2-40B4-BE49-F238E27FC236}">
                <a16:creationId xmlns:a16="http://schemas.microsoft.com/office/drawing/2014/main" id="{A919A2CB-7A72-4F60-90AC-586BC77E4F42}"/>
              </a:ext>
            </a:extLst>
          </p:cNvPr>
          <p:cNvGrpSpPr/>
          <p:nvPr/>
        </p:nvGrpSpPr>
        <p:grpSpPr>
          <a:xfrm>
            <a:off x="2479675" y="2203450"/>
            <a:ext cx="5145088" cy="2333625"/>
            <a:chOff x="2479675" y="2203450"/>
            <a:chExt cx="5145088" cy="2333625"/>
          </a:xfrm>
        </p:grpSpPr>
        <p:graphicFrame>
          <p:nvGraphicFramePr>
            <p:cNvPr id="5" name="Object 3">
              <a:extLst>
                <a:ext uri="{FF2B5EF4-FFF2-40B4-BE49-F238E27FC236}">
                  <a16:creationId xmlns:a16="http://schemas.microsoft.com/office/drawing/2014/main" id="{A575E82E-9D65-47AE-BCEE-EB87FD62F1EE}"/>
                </a:ext>
              </a:extLst>
            </p:cNvPr>
            <p:cNvGraphicFramePr>
              <a:graphicFrameLocks noChangeAspect="1"/>
            </p:cNvGraphicFramePr>
            <p:nvPr>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7180" name="Equation" r:id="rId3" imgW="1371600" imgH="419100" progId="Equation.3">
                    <p:embed/>
                  </p:oleObj>
                </mc:Choice>
                <mc:Fallback>
                  <p:oleObj name="Equation" r:id="rId3" imgW="1371600" imgH="419100" progId="Equation.3">
                    <p:embed/>
                    <p:pic>
                      <p:nvPicPr>
                        <p:cNvPr id="5" name="Object 3">
                          <a:extLst>
                            <a:ext uri="{FF2B5EF4-FFF2-40B4-BE49-F238E27FC236}">
                              <a16:creationId xmlns:a16="http://schemas.microsoft.com/office/drawing/2014/main" id="{A575E82E-9D65-47AE-BCEE-EB87FD62F1EE}"/>
                            </a:ext>
                          </a:extLst>
                        </p:cNvPr>
                        <p:cNvPicPr>
                          <a:picLocks noChangeAspect="1" noChangeArrowheads="1"/>
                        </p:cNvPicPr>
                        <p:nvPr/>
                      </p:nvPicPr>
                      <p:blipFill>
                        <a:blip r:embed="rId4"/>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
          <p:nvSpPr>
            <p:cNvPr id="6" name="Text Box 7">
              <a:extLst>
                <a:ext uri="{FF2B5EF4-FFF2-40B4-BE49-F238E27FC236}">
                  <a16:creationId xmlns:a16="http://schemas.microsoft.com/office/drawing/2014/main" id="{3293B8D9-420A-4624-8F2A-C543849DF83F}"/>
                </a:ext>
              </a:extLst>
            </p:cNvPr>
            <p:cNvSpPr txBox="1">
              <a:spLocks noChangeArrowheads="1"/>
            </p:cNvSpPr>
            <p:nvPr/>
          </p:nvSpPr>
          <p:spPr bwMode="auto">
            <a:xfrm>
              <a:off x="4343400" y="22352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dirty="0">
                  <a:solidFill>
                    <a:srgbClr val="0000FF"/>
                  </a:solidFill>
                  <a:latin typeface="Arial" panose="020B0604020202020204" pitchFamily="34" charset="0"/>
                </a:rPr>
                <a:t>Likelihood</a:t>
              </a:r>
            </a:p>
          </p:txBody>
        </p:sp>
        <p:sp>
          <p:nvSpPr>
            <p:cNvPr id="7" name="Line 10">
              <a:extLst>
                <a:ext uri="{FF2B5EF4-FFF2-40B4-BE49-F238E27FC236}">
                  <a16:creationId xmlns:a16="http://schemas.microsoft.com/office/drawing/2014/main" id="{D103DAD5-D437-493C-B41C-AA0F24FB90F6}"/>
                </a:ext>
              </a:extLst>
            </p:cNvPr>
            <p:cNvSpPr>
              <a:spLocks noChangeShapeType="1"/>
            </p:cNvSpPr>
            <p:nvPr/>
          </p:nvSpPr>
          <p:spPr bwMode="auto">
            <a:xfrm>
              <a:off x="4876800" y="25400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ext Box 8">
              <a:extLst>
                <a:ext uri="{FF2B5EF4-FFF2-40B4-BE49-F238E27FC236}">
                  <a16:creationId xmlns:a16="http://schemas.microsoft.com/office/drawing/2014/main" id="{CB8C9F85-E23C-4F08-B122-0A53F4919715}"/>
                </a:ext>
              </a:extLst>
            </p:cNvPr>
            <p:cNvSpPr txBox="1">
              <a:spLocks noChangeArrowheads="1"/>
            </p:cNvSpPr>
            <p:nvPr/>
          </p:nvSpPr>
          <p:spPr bwMode="auto">
            <a:xfrm>
              <a:off x="6176963" y="220345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solidFill>
                    <a:srgbClr val="800080"/>
                  </a:solidFill>
                  <a:latin typeface="Arial" panose="020B0604020202020204" pitchFamily="34" charset="0"/>
                </a:rPr>
                <a:t>Prior</a:t>
              </a:r>
            </a:p>
          </p:txBody>
        </p:sp>
        <p:sp>
          <p:nvSpPr>
            <p:cNvPr id="9" name="Line 9">
              <a:extLst>
                <a:ext uri="{FF2B5EF4-FFF2-40B4-BE49-F238E27FC236}">
                  <a16:creationId xmlns:a16="http://schemas.microsoft.com/office/drawing/2014/main" id="{AEF5CDF3-914A-42CF-9A18-1AA0706E6835}"/>
                </a:ext>
              </a:extLst>
            </p:cNvPr>
            <p:cNvSpPr>
              <a:spLocks noChangeShapeType="1"/>
            </p:cNvSpPr>
            <p:nvPr/>
          </p:nvSpPr>
          <p:spPr bwMode="auto">
            <a:xfrm flipH="1">
              <a:off x="6405563" y="2508250"/>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6">
              <a:extLst>
                <a:ext uri="{FF2B5EF4-FFF2-40B4-BE49-F238E27FC236}">
                  <a16:creationId xmlns:a16="http://schemas.microsoft.com/office/drawing/2014/main" id="{255A57F9-F113-4460-9CD3-E69E849D51A4}"/>
                </a:ext>
              </a:extLst>
            </p:cNvPr>
            <p:cNvSpPr txBox="1">
              <a:spLocks noChangeArrowheads="1"/>
            </p:cNvSpPr>
            <p:nvPr/>
          </p:nvSpPr>
          <p:spPr bwMode="auto">
            <a:xfrm>
              <a:off x="4060032" y="4200525"/>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solidFill>
                    <a:schemeClr val="hlink"/>
                  </a:solidFill>
                  <a:latin typeface="Arial" panose="020B0604020202020204" pitchFamily="34" charset="0"/>
                </a:rPr>
                <a:t>Normalization Constant</a:t>
              </a:r>
            </a:p>
          </p:txBody>
        </p:sp>
        <p:sp>
          <p:nvSpPr>
            <p:cNvPr id="11" name="Line 12">
              <a:extLst>
                <a:ext uri="{FF2B5EF4-FFF2-40B4-BE49-F238E27FC236}">
                  <a16:creationId xmlns:a16="http://schemas.microsoft.com/office/drawing/2014/main" id="{2A65E4C7-BFDE-4A51-A4ED-19F61A764FE5}"/>
                </a:ext>
              </a:extLst>
            </p:cNvPr>
            <p:cNvSpPr>
              <a:spLocks noChangeShapeType="1"/>
            </p:cNvSpPr>
            <p:nvPr/>
          </p:nvSpPr>
          <p:spPr bwMode="auto">
            <a:xfrm flipV="1">
              <a:off x="5203032" y="40481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12" name="Object 5">
            <a:extLst>
              <a:ext uri="{FF2B5EF4-FFF2-40B4-BE49-F238E27FC236}">
                <a16:creationId xmlns:a16="http://schemas.microsoft.com/office/drawing/2014/main" id="{37186AD3-94F8-4F0C-A589-737A534996A1}"/>
              </a:ext>
            </a:extLst>
          </p:cNvPr>
          <p:cNvGraphicFramePr>
            <a:graphicFrameLocks noChangeAspect="1"/>
          </p:cNvGraphicFramePr>
          <p:nvPr>
            <p:extLst/>
          </p:nvPr>
        </p:nvGraphicFramePr>
        <p:xfrm>
          <a:off x="1921371" y="4951412"/>
          <a:ext cx="6563321" cy="1228725"/>
        </p:xfrm>
        <a:graphic>
          <a:graphicData uri="http://schemas.openxmlformats.org/presentationml/2006/ole">
            <mc:AlternateContent xmlns:mc="http://schemas.openxmlformats.org/markup-compatibility/2006">
              <mc:Choice xmlns:v="urn:schemas-microsoft-com:vml" Requires="v">
                <p:oleObj spid="_x0000_s7181" name="Equation" r:id="rId5" imgW="3377880" imgH="711000" progId="Equation.3">
                  <p:embed/>
                </p:oleObj>
              </mc:Choice>
              <mc:Fallback>
                <p:oleObj name="Equation" r:id="rId5" imgW="3377880" imgH="711000" progId="Equation.3">
                  <p:embed/>
                  <p:pic>
                    <p:nvPicPr>
                      <p:cNvPr id="12" name="Object 5">
                        <a:extLst>
                          <a:ext uri="{FF2B5EF4-FFF2-40B4-BE49-F238E27FC236}">
                            <a16:creationId xmlns:a16="http://schemas.microsoft.com/office/drawing/2014/main" id="{37186AD3-94F8-4F0C-A589-737A534996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1371" y="4951412"/>
                        <a:ext cx="6563321"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535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9FF5-CDDC-42F7-8D54-DA931BFBEE76}"/>
              </a:ext>
            </a:extLst>
          </p:cNvPr>
          <p:cNvSpPr>
            <a:spLocks noGrp="1"/>
          </p:cNvSpPr>
          <p:nvPr>
            <p:ph type="title"/>
          </p:nvPr>
        </p:nvSpPr>
        <p:spPr/>
        <p:txBody>
          <a:bodyPr/>
          <a:lstStyle/>
          <a:p>
            <a:r>
              <a:rPr lang="en-US" dirty="0"/>
              <a:t>Approaches: NLP (TF-IDF)</a:t>
            </a:r>
          </a:p>
        </p:txBody>
      </p:sp>
      <p:sp>
        <p:nvSpPr>
          <p:cNvPr id="3" name="Content Placeholder 2">
            <a:extLst>
              <a:ext uri="{FF2B5EF4-FFF2-40B4-BE49-F238E27FC236}">
                <a16:creationId xmlns:a16="http://schemas.microsoft.com/office/drawing/2014/main" id="{85366DB0-281F-4177-B62A-BC6AE04DC044}"/>
              </a:ext>
            </a:extLst>
          </p:cNvPr>
          <p:cNvSpPr>
            <a:spLocks noGrp="1"/>
          </p:cNvSpPr>
          <p:nvPr>
            <p:ph idx="1"/>
          </p:nvPr>
        </p:nvSpPr>
        <p:spPr/>
        <p:txBody>
          <a:bodyPr/>
          <a:lstStyle/>
          <a:p>
            <a:r>
              <a:rPr lang="en-IN" dirty="0"/>
              <a:t>Term frequency-inverse document frequency (TF-IDF) is a common term weighting scheme for the bag-of-words model, which lets us identify words in a collection of documents that can guide in deciding a document’s topic. </a:t>
            </a:r>
          </a:p>
          <a:p>
            <a:endParaRPr lang="en-US" dirty="0"/>
          </a:p>
          <a:p>
            <a:endParaRPr lang="en-US" dirty="0"/>
          </a:p>
          <a:p>
            <a:r>
              <a:rPr lang="en-IN" dirty="0"/>
              <a:t>Here D is the entire corpus of documents, and N is the total number of documents in the corpus. As the number of documents where a term appears increases, the ratio inside the logarithm will decrease towards 1, making the </a:t>
            </a:r>
            <a:r>
              <a:rPr lang="en-IN" dirty="0" err="1"/>
              <a:t>idf</a:t>
            </a:r>
            <a:r>
              <a:rPr lang="en-IN" dirty="0"/>
              <a:t> approach 0.</a:t>
            </a:r>
            <a:endParaRPr lang="en-US" dirty="0"/>
          </a:p>
        </p:txBody>
      </p:sp>
      <p:pic>
        <p:nvPicPr>
          <p:cNvPr id="4" name="Picture 3">
            <a:extLst>
              <a:ext uri="{FF2B5EF4-FFF2-40B4-BE49-F238E27FC236}">
                <a16:creationId xmlns:a16="http://schemas.microsoft.com/office/drawing/2014/main" id="{07BC9F18-D6D6-4761-B5AF-7C852766F78C}"/>
              </a:ext>
            </a:extLst>
          </p:cNvPr>
          <p:cNvPicPr/>
          <p:nvPr/>
        </p:nvPicPr>
        <p:blipFill>
          <a:blip r:embed="rId2"/>
          <a:stretch>
            <a:fillRect/>
          </a:stretch>
        </p:blipFill>
        <p:spPr>
          <a:xfrm>
            <a:off x="4986337" y="3243262"/>
            <a:ext cx="2219325" cy="371475"/>
          </a:xfrm>
          <a:prstGeom prst="rect">
            <a:avLst/>
          </a:prstGeom>
        </p:spPr>
      </p:pic>
      <p:pic>
        <p:nvPicPr>
          <p:cNvPr id="5" name="Picture 4">
            <a:extLst>
              <a:ext uri="{FF2B5EF4-FFF2-40B4-BE49-F238E27FC236}">
                <a16:creationId xmlns:a16="http://schemas.microsoft.com/office/drawing/2014/main" id="{CDC7914C-2170-4398-A7A7-D5C4F7447867}"/>
              </a:ext>
            </a:extLst>
          </p:cNvPr>
          <p:cNvPicPr/>
          <p:nvPr/>
        </p:nvPicPr>
        <p:blipFill>
          <a:blip r:embed="rId3"/>
          <a:stretch>
            <a:fillRect/>
          </a:stretch>
        </p:blipFill>
        <p:spPr>
          <a:xfrm>
            <a:off x="4200524" y="3772694"/>
            <a:ext cx="3790950" cy="457200"/>
          </a:xfrm>
          <a:prstGeom prst="rect">
            <a:avLst/>
          </a:prstGeom>
        </p:spPr>
      </p:pic>
    </p:spTree>
    <p:extLst>
      <p:ext uri="{BB962C8B-B14F-4D97-AF65-F5344CB8AC3E}">
        <p14:creationId xmlns:p14="http://schemas.microsoft.com/office/powerpoint/2010/main" val="4281550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8A46-9938-4202-9E13-8AD088C5338A}"/>
              </a:ext>
            </a:extLst>
          </p:cNvPr>
          <p:cNvSpPr>
            <a:spLocks noGrp="1"/>
          </p:cNvSpPr>
          <p:nvPr>
            <p:ph type="title"/>
          </p:nvPr>
        </p:nvSpPr>
        <p:spPr/>
        <p:txBody>
          <a:bodyPr/>
          <a:lstStyle/>
          <a:p>
            <a:r>
              <a:rPr lang="en-US" dirty="0"/>
              <a:t>Approaches: NLP (TF-IDF example)</a:t>
            </a:r>
          </a:p>
        </p:txBody>
      </p:sp>
      <p:sp>
        <p:nvSpPr>
          <p:cNvPr id="3" name="Content Placeholder 2">
            <a:extLst>
              <a:ext uri="{FF2B5EF4-FFF2-40B4-BE49-F238E27FC236}">
                <a16:creationId xmlns:a16="http://schemas.microsoft.com/office/drawing/2014/main" id="{8DB0E56A-B492-43E1-BB21-2EFF40E82C19}"/>
              </a:ext>
            </a:extLst>
          </p:cNvPr>
          <p:cNvSpPr>
            <a:spLocks noGrp="1"/>
          </p:cNvSpPr>
          <p:nvPr>
            <p:ph idx="1"/>
          </p:nvPr>
        </p:nvSpPr>
        <p:spPr/>
        <p:txBody>
          <a:bodyPr/>
          <a:lstStyle/>
          <a:p>
            <a:r>
              <a:rPr lang="en-US" dirty="0"/>
              <a:t>Consider a document containing 100 words wherein the word 'Cauvery' appears 3 times.</a:t>
            </a:r>
          </a:p>
          <a:p>
            <a:pPr lvl="0"/>
            <a:r>
              <a:rPr lang="en-US" dirty="0"/>
              <a:t>The term frequency (</a:t>
            </a:r>
            <a:r>
              <a:rPr lang="en-US" dirty="0" err="1"/>
              <a:t>tf</a:t>
            </a:r>
            <a:r>
              <a:rPr lang="en-US" dirty="0"/>
              <a:t>) for 'Cauvery' is then TF = (3 / 100) = 0.03.</a:t>
            </a:r>
          </a:p>
          <a:p>
            <a:pPr lvl="0"/>
            <a:r>
              <a:rPr lang="en-US" dirty="0"/>
              <a:t>Now, assume we have 10 million documents and the word 'Cauvery' appears in 1000 of these. Then, the inverse document frequency (</a:t>
            </a:r>
            <a:r>
              <a:rPr lang="en-US" dirty="0" err="1"/>
              <a:t>idf</a:t>
            </a:r>
            <a:r>
              <a:rPr lang="en-US" dirty="0"/>
              <a:t>) is calculated as IDF = log(10,000,000 / 1,000) = 4.</a:t>
            </a:r>
          </a:p>
          <a:p>
            <a:pPr lvl="0"/>
            <a:r>
              <a:rPr lang="en-US" dirty="0"/>
              <a:t>Thus, the </a:t>
            </a:r>
            <a:r>
              <a:rPr lang="en-US" dirty="0" err="1"/>
              <a:t>Tf-idf</a:t>
            </a:r>
            <a:r>
              <a:rPr lang="en-US" dirty="0"/>
              <a:t> weight is the product of these quantities TF-IDF = 0.03 * 4 = 0.12.</a:t>
            </a:r>
          </a:p>
          <a:p>
            <a:endParaRPr lang="en-US" dirty="0"/>
          </a:p>
        </p:txBody>
      </p:sp>
    </p:spTree>
    <p:extLst>
      <p:ext uri="{BB962C8B-B14F-4D97-AF65-F5344CB8AC3E}">
        <p14:creationId xmlns:p14="http://schemas.microsoft.com/office/powerpoint/2010/main" val="369372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17F1-F03F-4B2F-84AA-D64A3641E118}"/>
              </a:ext>
            </a:extLst>
          </p:cNvPr>
          <p:cNvSpPr>
            <a:spLocks noGrp="1"/>
          </p:cNvSpPr>
          <p:nvPr>
            <p:ph type="title"/>
          </p:nvPr>
        </p:nvSpPr>
        <p:spPr/>
        <p:txBody>
          <a:bodyPr/>
          <a:lstStyle/>
          <a:p>
            <a:r>
              <a:rPr lang="en-US" dirty="0"/>
              <a:t>Tools: </a:t>
            </a:r>
            <a:r>
              <a:rPr lang="en-US" dirty="0" err="1"/>
              <a:t>Scikit</a:t>
            </a:r>
            <a:r>
              <a:rPr lang="en-US" dirty="0"/>
              <a:t> Learn</a:t>
            </a:r>
          </a:p>
        </p:txBody>
      </p:sp>
      <p:sp>
        <p:nvSpPr>
          <p:cNvPr id="3" name="Content Placeholder 2">
            <a:extLst>
              <a:ext uri="{FF2B5EF4-FFF2-40B4-BE49-F238E27FC236}">
                <a16:creationId xmlns:a16="http://schemas.microsoft.com/office/drawing/2014/main" id="{DD274F86-9901-4475-A56B-B34310C4F292}"/>
              </a:ext>
            </a:extLst>
          </p:cNvPr>
          <p:cNvSpPr>
            <a:spLocks noGrp="1"/>
          </p:cNvSpPr>
          <p:nvPr>
            <p:ph idx="1"/>
          </p:nvPr>
        </p:nvSpPr>
        <p:spPr/>
        <p:txBody>
          <a:bodyPr>
            <a:normAutofit fontScale="92500" lnSpcReduction="10000"/>
          </a:bodyPr>
          <a:lstStyle/>
          <a:p>
            <a:r>
              <a:rPr lang="en-IN" dirty="0" err="1"/>
              <a:t>Scikit</a:t>
            </a:r>
            <a:r>
              <a:rPr lang="en-IN" dirty="0"/>
              <a:t>-learn [</a:t>
            </a:r>
            <a:r>
              <a:rPr lang="en-IN" dirty="0" err="1"/>
              <a:t>Pedregosa</a:t>
            </a:r>
            <a:r>
              <a:rPr lang="en-IN" dirty="0"/>
              <a:t> et al., 2011] is a framework for the Python programming language that offers machine learning models as well as tools for performing </a:t>
            </a:r>
            <a:r>
              <a:rPr lang="en-IN" dirty="0" err="1"/>
              <a:t>preprocessing</a:t>
            </a:r>
            <a:r>
              <a:rPr lang="en-IN" dirty="0"/>
              <a:t> and data analysis.</a:t>
            </a:r>
          </a:p>
          <a:p>
            <a:r>
              <a:rPr lang="en-IN" dirty="0"/>
              <a:t>Transformer objects are an essential part of performing machine learning with </a:t>
            </a:r>
            <a:r>
              <a:rPr lang="en-IN" dirty="0" err="1"/>
              <a:t>Scikit</a:t>
            </a:r>
            <a:r>
              <a:rPr lang="en-IN" dirty="0"/>
              <a:t>-learn, and are objects that may “clean, reduce, expand, or generate feature representations”.</a:t>
            </a:r>
          </a:p>
          <a:p>
            <a:r>
              <a:rPr lang="en-IN" dirty="0" err="1"/>
              <a:t>Scikit</a:t>
            </a:r>
            <a:r>
              <a:rPr lang="en-IN" dirty="0"/>
              <a:t>-learn provides a framework for pipelining machine learning tools, making it easy to chain tasks such as </a:t>
            </a:r>
            <a:r>
              <a:rPr lang="en-IN" dirty="0" err="1"/>
              <a:t>preprocessing</a:t>
            </a:r>
            <a:r>
              <a:rPr lang="en-IN" dirty="0"/>
              <a:t> and feature extraction together with a machine learning algorithm in a tidy manner. </a:t>
            </a:r>
          </a:p>
          <a:p>
            <a:r>
              <a:rPr lang="en-IN" dirty="0"/>
              <a:t>One of the benefits of using the Pipeline framework is that it allows performing a parameter grid search across all the estimators in the Pipeline.</a:t>
            </a:r>
          </a:p>
          <a:p>
            <a:endParaRPr lang="en-US" dirty="0"/>
          </a:p>
        </p:txBody>
      </p:sp>
    </p:spTree>
    <p:extLst>
      <p:ext uri="{BB962C8B-B14F-4D97-AF65-F5344CB8AC3E}">
        <p14:creationId xmlns:p14="http://schemas.microsoft.com/office/powerpoint/2010/main" val="257329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51F9-59CF-4DFE-A953-8815ADCA81DA}"/>
              </a:ext>
            </a:extLst>
          </p:cNvPr>
          <p:cNvSpPr>
            <a:spLocks noGrp="1"/>
          </p:cNvSpPr>
          <p:nvPr>
            <p:ph type="title"/>
          </p:nvPr>
        </p:nvSpPr>
        <p:spPr/>
        <p:txBody>
          <a:bodyPr/>
          <a:lstStyle/>
          <a:p>
            <a:r>
              <a:rPr lang="en-US" dirty="0"/>
              <a:t>Tools: Pandas</a:t>
            </a:r>
          </a:p>
        </p:txBody>
      </p:sp>
      <p:sp>
        <p:nvSpPr>
          <p:cNvPr id="3" name="Content Placeholder 2">
            <a:extLst>
              <a:ext uri="{FF2B5EF4-FFF2-40B4-BE49-F238E27FC236}">
                <a16:creationId xmlns:a16="http://schemas.microsoft.com/office/drawing/2014/main" id="{96414C61-40F4-4450-8D1F-97E4F518A359}"/>
              </a:ext>
            </a:extLst>
          </p:cNvPr>
          <p:cNvSpPr>
            <a:spLocks noGrp="1"/>
          </p:cNvSpPr>
          <p:nvPr>
            <p:ph idx="1"/>
          </p:nvPr>
        </p:nvSpPr>
        <p:spPr/>
        <p:txBody>
          <a:bodyPr/>
          <a:lstStyle/>
          <a:p>
            <a:r>
              <a:rPr lang="en-IN" dirty="0"/>
              <a:t>Pandas [McKinney, 2012] is an open-source library providing high-performance data structures and data analysis tools for the Python programming language. </a:t>
            </a:r>
          </a:p>
          <a:p>
            <a:r>
              <a:rPr lang="en-IN" dirty="0"/>
              <a:t>It also includes tools for efficiently reading and writing data between in-memory data structures and different textual file formats, such as comma-separated value files.</a:t>
            </a:r>
            <a:endParaRPr lang="en-US" dirty="0"/>
          </a:p>
        </p:txBody>
      </p:sp>
    </p:spTree>
    <p:extLst>
      <p:ext uri="{BB962C8B-B14F-4D97-AF65-F5344CB8AC3E}">
        <p14:creationId xmlns:p14="http://schemas.microsoft.com/office/powerpoint/2010/main" val="114926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1DB5-271D-4741-87F4-089A247A7257}"/>
              </a:ext>
            </a:extLst>
          </p:cNvPr>
          <p:cNvSpPr>
            <a:spLocks noGrp="1"/>
          </p:cNvSpPr>
          <p:nvPr>
            <p:ph type="title"/>
          </p:nvPr>
        </p:nvSpPr>
        <p:spPr/>
        <p:txBody>
          <a:bodyPr/>
          <a:lstStyle/>
          <a:p>
            <a:r>
              <a:rPr lang="en-US" dirty="0"/>
              <a:t>Exploratory data analysis and Pre-processing for Twitter Sentiment Analysis</a:t>
            </a:r>
          </a:p>
        </p:txBody>
      </p:sp>
      <p:sp>
        <p:nvSpPr>
          <p:cNvPr id="3" name="Content Placeholder 2">
            <a:extLst>
              <a:ext uri="{FF2B5EF4-FFF2-40B4-BE49-F238E27FC236}">
                <a16:creationId xmlns:a16="http://schemas.microsoft.com/office/drawing/2014/main" id="{BC530228-99F3-4444-8D42-6D17664017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818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1DB5-271D-4741-87F4-089A247A7257}"/>
              </a:ext>
            </a:extLst>
          </p:cNvPr>
          <p:cNvSpPr>
            <a:spLocks noGrp="1"/>
          </p:cNvSpPr>
          <p:nvPr>
            <p:ph type="title"/>
          </p:nvPr>
        </p:nvSpPr>
        <p:spPr/>
        <p:txBody>
          <a:bodyPr/>
          <a:lstStyle/>
          <a:p>
            <a:r>
              <a:rPr lang="en-US" dirty="0"/>
              <a:t>Introduction to Twitter Sentiment Analysis</a:t>
            </a:r>
          </a:p>
        </p:txBody>
      </p:sp>
      <p:sp>
        <p:nvSpPr>
          <p:cNvPr id="3" name="Content Placeholder 2">
            <a:extLst>
              <a:ext uri="{FF2B5EF4-FFF2-40B4-BE49-F238E27FC236}">
                <a16:creationId xmlns:a16="http://schemas.microsoft.com/office/drawing/2014/main" id="{BC530228-99F3-4444-8D42-6D17664017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9488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282B-E12B-478D-A414-D7A84A0089D8}"/>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C83E52F1-E4FA-4C98-BD3C-2860576232DC}"/>
              </a:ext>
            </a:extLst>
          </p:cNvPr>
          <p:cNvSpPr>
            <a:spLocks noGrp="1"/>
          </p:cNvSpPr>
          <p:nvPr>
            <p:ph idx="1"/>
          </p:nvPr>
        </p:nvSpPr>
        <p:spPr/>
        <p:txBody>
          <a:bodyPr>
            <a:normAutofit fontScale="55000" lnSpcReduction="20000"/>
          </a:bodyPr>
          <a:lstStyle/>
          <a:p>
            <a:r>
              <a:rPr lang="en-IN" dirty="0"/>
              <a:t>Sentiment analysis has been studied for a long time in the research community. </a:t>
            </a:r>
          </a:p>
          <a:p>
            <a:r>
              <a:rPr lang="en-IN" dirty="0"/>
              <a:t>While the simplest version of the problem is to classify a document as positive or negative, a more difficult version is to assign a rating, say on a scale of 1-10. Further, in some settings, finding the source and target of the sentiment is useful. In some other settings, fine grained moods like happy, peaceful, calm, etc. are more useful to discover from the documents. </a:t>
            </a:r>
          </a:p>
          <a:p>
            <a:r>
              <a:rPr lang="en-IN" dirty="0"/>
              <a:t>Typically researchers have used classification based approaches for sentiment analysis. There has been quite some work on extracting interesting feature values for the task, including simple frequency counts to TFIDF to scaled likelihood. </a:t>
            </a:r>
          </a:p>
          <a:p>
            <a:r>
              <a:rPr lang="en-IN" dirty="0"/>
              <a:t>There have also been efforts to build sentiment lexicons. Quite a few manually generated sentiment lexicons are publicly available. </a:t>
            </a:r>
            <a:r>
              <a:rPr lang="en-IN" dirty="0" err="1"/>
              <a:t>SentiWordNet</a:t>
            </a:r>
            <a:r>
              <a:rPr lang="en-IN" dirty="0"/>
              <a:t> is an automatically generated lexicon which is quite popular as well. </a:t>
            </a:r>
          </a:p>
          <a:p>
            <a:r>
              <a:rPr lang="en-IN" dirty="0"/>
              <a:t>There have also been semi-supervised approaches proposed for the sentiment analysis task to increase sentiment lexicon size. These include using simple heuristics like (a) words separated by “and” have same sentiment polarity while words separated by “but” have different sentiment polarity. (b) dictionaries and thesaurus can be used to include synonyms of positive words in positive set and antonyms of positive words in negative set, and (c) words frequently co-occurring with extremely positive words are positive, while words frequently cooccurring with extremely negative words are negative.</a:t>
            </a:r>
            <a:endParaRPr lang="en-US" dirty="0"/>
          </a:p>
          <a:p>
            <a:r>
              <a:rPr lang="en-IN" dirty="0"/>
              <a:t>Recently there has also been work on extracting sentiment lexicons per domain, extracting sentiment carrying phrases, and also performing aspect based sentiment analysis. </a:t>
            </a:r>
          </a:p>
          <a:p>
            <a:r>
              <a:rPr lang="en-IN" dirty="0"/>
              <a:t>[Pang and Lee, 2008] and [Liu 2012] are good books on research done in the field of sentiment analysis. Further, we redirect the reader interested in reading more about previous work on sentiment analysis for Twitter data to [Alexander and </a:t>
            </a:r>
            <a:r>
              <a:rPr lang="en-IN" dirty="0" err="1"/>
              <a:t>Paroubek</a:t>
            </a:r>
            <a:r>
              <a:rPr lang="en-IN" dirty="0"/>
              <a:t>, 2010], [</a:t>
            </a:r>
            <a:r>
              <a:rPr lang="en-IN" dirty="0" err="1"/>
              <a:t>Kouloumpis</a:t>
            </a:r>
            <a:r>
              <a:rPr lang="en-IN" dirty="0"/>
              <a:t> et al., 2011], [Agarwal et al., 2011], and [</a:t>
            </a:r>
            <a:r>
              <a:rPr lang="en-IN" dirty="0" err="1"/>
              <a:t>Jørgen</a:t>
            </a:r>
            <a:r>
              <a:rPr lang="en-IN" dirty="0"/>
              <a:t> and </a:t>
            </a:r>
            <a:r>
              <a:rPr lang="en-IN" dirty="0" err="1"/>
              <a:t>Reitan</a:t>
            </a:r>
            <a:r>
              <a:rPr lang="en-IN" dirty="0"/>
              <a:t>, 2011]. </a:t>
            </a:r>
            <a:endParaRPr lang="en-US" dirty="0"/>
          </a:p>
        </p:txBody>
      </p:sp>
    </p:spTree>
    <p:extLst>
      <p:ext uri="{BB962C8B-B14F-4D97-AF65-F5344CB8AC3E}">
        <p14:creationId xmlns:p14="http://schemas.microsoft.com/office/powerpoint/2010/main" val="3002624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D0BB-D946-4AB2-A00F-01C18A842E92}"/>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id="{31E5AF66-AA10-4700-9E6C-FDF7DEA93A99}"/>
              </a:ext>
            </a:extLst>
          </p:cNvPr>
          <p:cNvSpPr>
            <a:spLocks noGrp="1"/>
          </p:cNvSpPr>
          <p:nvPr>
            <p:ph idx="1"/>
          </p:nvPr>
        </p:nvSpPr>
        <p:spPr>
          <a:xfrm>
            <a:off x="838200" y="1825625"/>
            <a:ext cx="10515600" cy="2269779"/>
          </a:xfrm>
        </p:spPr>
        <p:txBody>
          <a:bodyPr>
            <a:normAutofit fontScale="70000" lnSpcReduction="20000"/>
          </a:bodyPr>
          <a:lstStyle/>
          <a:p>
            <a:r>
              <a:rPr lang="en-IN" dirty="0"/>
              <a:t>Some people build a program to collect automatically a corpus of tweets based on two classes, “positive” and “negative”, by querying Twitter with two type of emoticons:</a:t>
            </a:r>
            <a:endParaRPr lang="en-US" dirty="0"/>
          </a:p>
          <a:p>
            <a:pPr lvl="1"/>
            <a:r>
              <a:rPr lang="en-IN" dirty="0"/>
              <a:t>Happy emoticons, such as “:)”, “:P”, “:­)” etc. </a:t>
            </a:r>
            <a:endParaRPr lang="en-US" dirty="0"/>
          </a:p>
          <a:p>
            <a:pPr lvl="1"/>
            <a:r>
              <a:rPr lang="en-IN" dirty="0"/>
              <a:t>Sad emoticons, such as “:(“, “:’(”, “=(“.</a:t>
            </a:r>
            <a:endParaRPr lang="en-US" dirty="0"/>
          </a:p>
          <a:p>
            <a:r>
              <a:rPr lang="en-IN" dirty="0"/>
              <a:t>Others make their own dataset of tweets my collecting and annotating them manually which very long and fastidious.</a:t>
            </a:r>
          </a:p>
          <a:p>
            <a:r>
              <a:rPr lang="en-IN" dirty="0"/>
              <a:t>Our dataset consists of 1600000 tweets in English coming from two sources: Kaggle and Sentiment140.</a:t>
            </a:r>
          </a:p>
          <a:p>
            <a:endParaRPr lang="en-US" dirty="0"/>
          </a:p>
        </p:txBody>
      </p:sp>
      <p:pic>
        <p:nvPicPr>
          <p:cNvPr id="4" name="Picture 3">
            <a:extLst>
              <a:ext uri="{FF2B5EF4-FFF2-40B4-BE49-F238E27FC236}">
                <a16:creationId xmlns:a16="http://schemas.microsoft.com/office/drawing/2014/main" id="{166B7E2E-64C5-4F05-A955-E009461C37A5}"/>
              </a:ext>
            </a:extLst>
          </p:cNvPr>
          <p:cNvPicPr/>
          <p:nvPr/>
        </p:nvPicPr>
        <p:blipFill rotWithShape="1">
          <a:blip r:embed="rId2"/>
          <a:srcRect r="55852"/>
          <a:stretch/>
        </p:blipFill>
        <p:spPr>
          <a:xfrm>
            <a:off x="2189018" y="4095404"/>
            <a:ext cx="4034443" cy="1806632"/>
          </a:xfrm>
          <a:prstGeom prst="rect">
            <a:avLst/>
          </a:prstGeom>
        </p:spPr>
      </p:pic>
      <p:pic>
        <p:nvPicPr>
          <p:cNvPr id="5" name="Picture 4">
            <a:extLst>
              <a:ext uri="{FF2B5EF4-FFF2-40B4-BE49-F238E27FC236}">
                <a16:creationId xmlns:a16="http://schemas.microsoft.com/office/drawing/2014/main" id="{D4B86DAD-C26C-4E10-952C-BDD56033779D}"/>
              </a:ext>
            </a:extLst>
          </p:cNvPr>
          <p:cNvPicPr/>
          <p:nvPr/>
        </p:nvPicPr>
        <p:blipFill rotWithShape="1">
          <a:blip r:embed="rId2"/>
          <a:srcRect l="54834"/>
          <a:stretch/>
        </p:blipFill>
        <p:spPr>
          <a:xfrm>
            <a:off x="6223461" y="4095404"/>
            <a:ext cx="3314007" cy="1806632"/>
          </a:xfrm>
          <a:prstGeom prst="rect">
            <a:avLst/>
          </a:prstGeom>
        </p:spPr>
      </p:pic>
    </p:spTree>
    <p:extLst>
      <p:ext uri="{BB962C8B-B14F-4D97-AF65-F5344CB8AC3E}">
        <p14:creationId xmlns:p14="http://schemas.microsoft.com/office/powerpoint/2010/main" val="3627190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2AD4-5219-442F-B641-1FAB0AF323C9}"/>
              </a:ext>
            </a:extLst>
          </p:cNvPr>
          <p:cNvSpPr>
            <a:spLocks noGrp="1"/>
          </p:cNvSpPr>
          <p:nvPr>
            <p:ph type="title"/>
          </p:nvPr>
        </p:nvSpPr>
        <p:spPr/>
        <p:txBody>
          <a:bodyPr/>
          <a:lstStyle/>
          <a:p>
            <a:r>
              <a:rPr lang="en-US" dirty="0"/>
              <a:t>Challenges with Twitter data</a:t>
            </a:r>
          </a:p>
        </p:txBody>
      </p:sp>
      <p:sp>
        <p:nvSpPr>
          <p:cNvPr id="3" name="Content Placeholder 2">
            <a:extLst>
              <a:ext uri="{FF2B5EF4-FFF2-40B4-BE49-F238E27FC236}">
                <a16:creationId xmlns:a16="http://schemas.microsoft.com/office/drawing/2014/main" id="{4F2EDC09-8060-428A-B895-E3DA273F2B69}"/>
              </a:ext>
            </a:extLst>
          </p:cNvPr>
          <p:cNvSpPr>
            <a:spLocks noGrp="1"/>
          </p:cNvSpPr>
          <p:nvPr>
            <p:ph idx="1"/>
          </p:nvPr>
        </p:nvSpPr>
        <p:spPr/>
        <p:txBody>
          <a:bodyPr>
            <a:normAutofit fontScale="77500" lnSpcReduction="20000"/>
          </a:bodyPr>
          <a:lstStyle/>
          <a:p>
            <a:r>
              <a:rPr lang="en-US" dirty="0"/>
              <a:t>The presence of acronyms "bf" or more complicated "APL". Does it means apple ? Apple (the company) ? </a:t>
            </a:r>
          </a:p>
          <a:p>
            <a:r>
              <a:rPr lang="en-US" dirty="0"/>
              <a:t>The presence of sequences of repeated </a:t>
            </a:r>
            <a:r>
              <a:rPr lang="en-US" dirty="0" err="1"/>
              <a:t>characterssuch</a:t>
            </a:r>
            <a:r>
              <a:rPr lang="en-US" dirty="0"/>
              <a:t> as "</a:t>
            </a:r>
            <a:r>
              <a:rPr lang="en-US" dirty="0" err="1"/>
              <a:t>Juuuuuuuuuuuuuuuuussssst</a:t>
            </a:r>
            <a:r>
              <a:rPr lang="en-US" dirty="0"/>
              <a:t>", "</a:t>
            </a:r>
            <a:r>
              <a:rPr lang="en-US" dirty="0" err="1"/>
              <a:t>hmmmm</a:t>
            </a:r>
            <a:r>
              <a:rPr lang="en-US" dirty="0"/>
              <a:t>". In general when we repeat several characters in a word, it is to emphasize it, to increase its impact. </a:t>
            </a:r>
          </a:p>
          <a:p>
            <a:r>
              <a:rPr lang="en-US" dirty="0"/>
              <a:t>The presence of emoticons, ":O", "T_T", ":¬|" and much more, give insights about user's moods. </a:t>
            </a:r>
          </a:p>
          <a:p>
            <a:r>
              <a:rPr lang="en-US" dirty="0"/>
              <a:t>Spelling mistakes and “urban grammar” like "</a:t>
            </a:r>
            <a:r>
              <a:rPr lang="en-US" dirty="0" err="1"/>
              <a:t>im</a:t>
            </a:r>
            <a:r>
              <a:rPr lang="en-US" dirty="0"/>
              <a:t> </a:t>
            </a:r>
            <a:r>
              <a:rPr lang="en-US" dirty="0" err="1"/>
              <a:t>gunna</a:t>
            </a:r>
            <a:r>
              <a:rPr lang="en-US" dirty="0"/>
              <a:t>" or "mi". </a:t>
            </a:r>
          </a:p>
          <a:p>
            <a:r>
              <a:rPr lang="en-US" dirty="0"/>
              <a:t>The presence of nouns such as "TV", "New Moon".</a:t>
            </a:r>
          </a:p>
          <a:p>
            <a:r>
              <a:rPr lang="en-US" dirty="0"/>
              <a:t>Furthermore, we can also add, </a:t>
            </a:r>
          </a:p>
          <a:p>
            <a:r>
              <a:rPr lang="en-US" dirty="0"/>
              <a:t>People also indicate their moods, emotions, states, between two such as, *\cries*, *hummin*, *sigh*. </a:t>
            </a:r>
          </a:p>
          <a:p>
            <a:r>
              <a:rPr lang="en-US" dirty="0"/>
              <a:t>The negation, “can't”, “cannot”, “don't”, “haven't” that we need to handle like: “I don’t like chocolate”, “like” in this case is negative. </a:t>
            </a:r>
          </a:p>
          <a:p>
            <a:endParaRPr lang="en-US" dirty="0"/>
          </a:p>
        </p:txBody>
      </p:sp>
    </p:spTree>
    <p:extLst>
      <p:ext uri="{BB962C8B-B14F-4D97-AF65-F5344CB8AC3E}">
        <p14:creationId xmlns:p14="http://schemas.microsoft.com/office/powerpoint/2010/main" val="345713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135D-89B2-4250-ADA4-2B68036EF625}"/>
              </a:ext>
            </a:extLst>
          </p:cNvPr>
          <p:cNvSpPr>
            <a:spLocks noGrp="1"/>
          </p:cNvSpPr>
          <p:nvPr>
            <p:ph type="title"/>
          </p:nvPr>
        </p:nvSpPr>
        <p:spPr/>
        <p:txBody>
          <a:bodyPr/>
          <a:lstStyle/>
          <a:p>
            <a:r>
              <a:rPr lang="en-US" dirty="0"/>
              <a:t>Exploratory data analysis</a:t>
            </a:r>
          </a:p>
        </p:txBody>
      </p:sp>
      <p:pic>
        <p:nvPicPr>
          <p:cNvPr id="6" name="Content Placeholder 5">
            <a:extLst>
              <a:ext uri="{FF2B5EF4-FFF2-40B4-BE49-F238E27FC236}">
                <a16:creationId xmlns:a16="http://schemas.microsoft.com/office/drawing/2014/main" id="{A576BAD4-4252-4EBD-850E-1B4CE1032F89}"/>
              </a:ext>
            </a:extLst>
          </p:cNvPr>
          <p:cNvPicPr>
            <a:picLocks noGrp="1"/>
          </p:cNvPicPr>
          <p:nvPr>
            <p:ph idx="1"/>
          </p:nvPr>
        </p:nvPicPr>
        <p:blipFill>
          <a:blip r:embed="rId2"/>
          <a:stretch>
            <a:fillRect/>
          </a:stretch>
        </p:blipFill>
        <p:spPr>
          <a:xfrm>
            <a:off x="454430" y="1390997"/>
            <a:ext cx="6678670" cy="734565"/>
          </a:xfrm>
          <a:prstGeom prst="rect">
            <a:avLst/>
          </a:prstGeom>
        </p:spPr>
      </p:pic>
      <p:pic>
        <p:nvPicPr>
          <p:cNvPr id="7" name="Picture 6">
            <a:extLst>
              <a:ext uri="{FF2B5EF4-FFF2-40B4-BE49-F238E27FC236}">
                <a16:creationId xmlns:a16="http://schemas.microsoft.com/office/drawing/2014/main" id="{DD6B55DF-AE58-4D17-A51D-9C3240DC84FF}"/>
              </a:ext>
            </a:extLst>
          </p:cNvPr>
          <p:cNvPicPr/>
          <p:nvPr/>
        </p:nvPicPr>
        <p:blipFill>
          <a:blip r:embed="rId3"/>
          <a:stretch>
            <a:fillRect/>
          </a:stretch>
        </p:blipFill>
        <p:spPr>
          <a:xfrm>
            <a:off x="609600" y="2384627"/>
            <a:ext cx="5486400" cy="1811655"/>
          </a:xfrm>
          <a:prstGeom prst="rect">
            <a:avLst/>
          </a:prstGeom>
        </p:spPr>
      </p:pic>
      <p:pic>
        <p:nvPicPr>
          <p:cNvPr id="8" name="Picture 7">
            <a:extLst>
              <a:ext uri="{FF2B5EF4-FFF2-40B4-BE49-F238E27FC236}">
                <a16:creationId xmlns:a16="http://schemas.microsoft.com/office/drawing/2014/main" id="{4ECD9A7F-D160-429F-93B2-D2BD9D7DF43D}"/>
              </a:ext>
            </a:extLst>
          </p:cNvPr>
          <p:cNvPicPr/>
          <p:nvPr/>
        </p:nvPicPr>
        <p:blipFill>
          <a:blip r:embed="rId4"/>
          <a:stretch>
            <a:fillRect/>
          </a:stretch>
        </p:blipFill>
        <p:spPr>
          <a:xfrm>
            <a:off x="609600" y="4391314"/>
            <a:ext cx="5486400" cy="1877060"/>
          </a:xfrm>
          <a:prstGeom prst="rect">
            <a:avLst/>
          </a:prstGeom>
        </p:spPr>
      </p:pic>
      <p:sp>
        <p:nvSpPr>
          <p:cNvPr id="9" name="TextBox 8">
            <a:extLst>
              <a:ext uri="{FF2B5EF4-FFF2-40B4-BE49-F238E27FC236}">
                <a16:creationId xmlns:a16="http://schemas.microsoft.com/office/drawing/2014/main" id="{514D43BE-7A75-49AD-8B32-BA741E643F6B}"/>
              </a:ext>
            </a:extLst>
          </p:cNvPr>
          <p:cNvSpPr txBox="1"/>
          <p:nvPr/>
        </p:nvSpPr>
        <p:spPr>
          <a:xfrm>
            <a:off x="2322022" y="2015295"/>
            <a:ext cx="2817310" cy="369332"/>
          </a:xfrm>
          <a:prstGeom prst="rect">
            <a:avLst/>
          </a:prstGeom>
          <a:noFill/>
        </p:spPr>
        <p:txBody>
          <a:bodyPr wrap="none" rtlCol="0">
            <a:spAutoFit/>
          </a:bodyPr>
          <a:lstStyle/>
          <a:p>
            <a:r>
              <a:rPr lang="en-US" dirty="0"/>
              <a:t>Data contains HTML entities</a:t>
            </a:r>
          </a:p>
        </p:txBody>
      </p:sp>
      <p:sp>
        <p:nvSpPr>
          <p:cNvPr id="10" name="TextBox 9">
            <a:extLst>
              <a:ext uri="{FF2B5EF4-FFF2-40B4-BE49-F238E27FC236}">
                <a16:creationId xmlns:a16="http://schemas.microsoft.com/office/drawing/2014/main" id="{EDBCC0BC-A2E8-412D-B771-1A9F6A0C0B91}"/>
              </a:ext>
            </a:extLst>
          </p:cNvPr>
          <p:cNvSpPr txBox="1"/>
          <p:nvPr/>
        </p:nvSpPr>
        <p:spPr>
          <a:xfrm>
            <a:off x="2164080" y="4109132"/>
            <a:ext cx="2602507" cy="369332"/>
          </a:xfrm>
          <a:prstGeom prst="rect">
            <a:avLst/>
          </a:prstGeom>
          <a:noFill/>
        </p:spPr>
        <p:txBody>
          <a:bodyPr wrap="none" rtlCol="0">
            <a:spAutoFit/>
          </a:bodyPr>
          <a:lstStyle/>
          <a:p>
            <a:r>
              <a:rPr lang="en-US" dirty="0"/>
              <a:t>Data contains @mentions</a:t>
            </a:r>
          </a:p>
        </p:txBody>
      </p:sp>
      <p:sp>
        <p:nvSpPr>
          <p:cNvPr id="11" name="TextBox 10">
            <a:extLst>
              <a:ext uri="{FF2B5EF4-FFF2-40B4-BE49-F238E27FC236}">
                <a16:creationId xmlns:a16="http://schemas.microsoft.com/office/drawing/2014/main" id="{A98CE488-1410-4E92-9EA0-71B2CC0E8F8D}"/>
              </a:ext>
            </a:extLst>
          </p:cNvPr>
          <p:cNvSpPr txBox="1"/>
          <p:nvPr/>
        </p:nvSpPr>
        <p:spPr>
          <a:xfrm>
            <a:off x="2164079" y="6268374"/>
            <a:ext cx="1973041" cy="369332"/>
          </a:xfrm>
          <a:prstGeom prst="rect">
            <a:avLst/>
          </a:prstGeom>
          <a:noFill/>
        </p:spPr>
        <p:txBody>
          <a:bodyPr wrap="none" rtlCol="0">
            <a:spAutoFit/>
          </a:bodyPr>
          <a:lstStyle/>
          <a:p>
            <a:r>
              <a:rPr lang="en-US" dirty="0"/>
              <a:t>Data contains URLs</a:t>
            </a:r>
          </a:p>
        </p:txBody>
      </p:sp>
      <p:pic>
        <p:nvPicPr>
          <p:cNvPr id="12" name="Picture 11">
            <a:extLst>
              <a:ext uri="{FF2B5EF4-FFF2-40B4-BE49-F238E27FC236}">
                <a16:creationId xmlns:a16="http://schemas.microsoft.com/office/drawing/2014/main" id="{E7BBD5B1-FC15-4B25-97ED-5935D4D76BC1}"/>
              </a:ext>
            </a:extLst>
          </p:cNvPr>
          <p:cNvPicPr/>
          <p:nvPr/>
        </p:nvPicPr>
        <p:blipFill>
          <a:blip r:embed="rId5"/>
          <a:stretch>
            <a:fillRect/>
          </a:stretch>
        </p:blipFill>
        <p:spPr>
          <a:xfrm>
            <a:off x="6413197" y="2800278"/>
            <a:ext cx="5486400" cy="1857375"/>
          </a:xfrm>
          <a:prstGeom prst="rect">
            <a:avLst/>
          </a:prstGeom>
        </p:spPr>
      </p:pic>
      <p:sp>
        <p:nvSpPr>
          <p:cNvPr id="13" name="TextBox 12">
            <a:extLst>
              <a:ext uri="{FF2B5EF4-FFF2-40B4-BE49-F238E27FC236}">
                <a16:creationId xmlns:a16="http://schemas.microsoft.com/office/drawing/2014/main" id="{A19287D3-F564-4D10-B495-A62CD95DD9C8}"/>
              </a:ext>
            </a:extLst>
          </p:cNvPr>
          <p:cNvSpPr txBox="1"/>
          <p:nvPr/>
        </p:nvSpPr>
        <p:spPr>
          <a:xfrm>
            <a:off x="2164080" y="6268374"/>
            <a:ext cx="1973041" cy="369332"/>
          </a:xfrm>
          <a:prstGeom prst="rect">
            <a:avLst/>
          </a:prstGeom>
          <a:noFill/>
        </p:spPr>
        <p:txBody>
          <a:bodyPr wrap="none" rtlCol="0">
            <a:spAutoFit/>
          </a:bodyPr>
          <a:lstStyle/>
          <a:p>
            <a:r>
              <a:rPr lang="en-US" dirty="0"/>
              <a:t>Data contains URLs</a:t>
            </a:r>
          </a:p>
        </p:txBody>
      </p:sp>
      <p:sp>
        <p:nvSpPr>
          <p:cNvPr id="15" name="TextBox 14">
            <a:extLst>
              <a:ext uri="{FF2B5EF4-FFF2-40B4-BE49-F238E27FC236}">
                <a16:creationId xmlns:a16="http://schemas.microsoft.com/office/drawing/2014/main" id="{16861EC5-5E4E-47DC-AFDC-C2127BE353DE}"/>
              </a:ext>
            </a:extLst>
          </p:cNvPr>
          <p:cNvSpPr txBox="1"/>
          <p:nvPr/>
        </p:nvSpPr>
        <p:spPr>
          <a:xfrm>
            <a:off x="7318522" y="4646812"/>
            <a:ext cx="3675750" cy="369332"/>
          </a:xfrm>
          <a:prstGeom prst="rect">
            <a:avLst/>
          </a:prstGeom>
          <a:noFill/>
        </p:spPr>
        <p:txBody>
          <a:bodyPr wrap="none" rtlCol="0">
            <a:spAutoFit/>
          </a:bodyPr>
          <a:lstStyle/>
          <a:p>
            <a:r>
              <a:rPr lang="en-US" dirty="0"/>
              <a:t>Data contains UTF8 encoded symbols</a:t>
            </a:r>
          </a:p>
        </p:txBody>
      </p:sp>
    </p:spTree>
    <p:extLst>
      <p:ext uri="{BB962C8B-B14F-4D97-AF65-F5344CB8AC3E}">
        <p14:creationId xmlns:p14="http://schemas.microsoft.com/office/powerpoint/2010/main" val="284912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3714-B62B-4E4D-BECC-93864F411E6F}"/>
              </a:ext>
            </a:extLst>
          </p:cNvPr>
          <p:cNvSpPr>
            <a:spLocks noGrp="1"/>
          </p:cNvSpPr>
          <p:nvPr>
            <p:ph type="title"/>
          </p:nvPr>
        </p:nvSpPr>
        <p:spPr/>
        <p:txBody>
          <a:bodyPr/>
          <a:lstStyle/>
          <a:p>
            <a:r>
              <a:rPr lang="en-US" dirty="0"/>
              <a:t>Pre-processing the dataset</a:t>
            </a:r>
          </a:p>
        </p:txBody>
      </p:sp>
      <p:sp>
        <p:nvSpPr>
          <p:cNvPr id="3" name="Content Placeholder 2">
            <a:extLst>
              <a:ext uri="{FF2B5EF4-FFF2-40B4-BE49-F238E27FC236}">
                <a16:creationId xmlns:a16="http://schemas.microsoft.com/office/drawing/2014/main" id="{85FC3371-D25B-43C3-9467-8EB01878E1EB}"/>
              </a:ext>
            </a:extLst>
          </p:cNvPr>
          <p:cNvSpPr>
            <a:spLocks noGrp="1"/>
          </p:cNvSpPr>
          <p:nvPr>
            <p:ph idx="1"/>
          </p:nvPr>
        </p:nvSpPr>
        <p:spPr/>
        <p:txBody>
          <a:bodyPr>
            <a:normAutofit fontScale="85000" lnSpcReduction="20000"/>
          </a:bodyPr>
          <a:lstStyle/>
          <a:p>
            <a:r>
              <a:rPr lang="en-IN" dirty="0"/>
              <a:t>Cleaning up the HTML entities, and any other HTML tags</a:t>
            </a:r>
          </a:p>
          <a:p>
            <a:r>
              <a:rPr lang="en-IN" dirty="0"/>
              <a:t>Remove @mentions</a:t>
            </a:r>
          </a:p>
          <a:p>
            <a:r>
              <a:rPr lang="en-IN" dirty="0"/>
              <a:t>Remove URLs from tweets</a:t>
            </a:r>
          </a:p>
          <a:p>
            <a:r>
              <a:rPr lang="en-IN" dirty="0"/>
              <a:t>Convert short forms of negation words to their full forms. </a:t>
            </a:r>
          </a:p>
          <a:p>
            <a:pPr lvl="1"/>
            <a:r>
              <a:rPr lang="en-IN" sz="1800" dirty="0"/>
              <a:t>"</a:t>
            </a:r>
            <a:r>
              <a:rPr lang="en-IN" sz="1800" dirty="0" err="1"/>
              <a:t>isn't":"is</a:t>
            </a:r>
            <a:r>
              <a:rPr lang="en-IN" sz="1800" dirty="0"/>
              <a:t> not", "</a:t>
            </a:r>
            <a:r>
              <a:rPr lang="en-IN" sz="1800" dirty="0" err="1"/>
              <a:t>aren't":"are</a:t>
            </a:r>
            <a:r>
              <a:rPr lang="en-IN" sz="1800" dirty="0"/>
              <a:t> not", "</a:t>
            </a:r>
            <a:r>
              <a:rPr lang="en-IN" sz="1800" dirty="0" err="1"/>
              <a:t>wasn't":"was</a:t>
            </a:r>
            <a:r>
              <a:rPr lang="en-IN" sz="1800" dirty="0"/>
              <a:t> not", "</a:t>
            </a:r>
            <a:r>
              <a:rPr lang="en-IN" sz="1800" dirty="0" err="1"/>
              <a:t>weren't":"were</a:t>
            </a:r>
            <a:r>
              <a:rPr lang="en-IN" sz="1800" dirty="0"/>
              <a:t> not", "</a:t>
            </a:r>
            <a:r>
              <a:rPr lang="en-IN" sz="1800" dirty="0" err="1"/>
              <a:t>haven't":"have</a:t>
            </a:r>
            <a:r>
              <a:rPr lang="en-IN" sz="1800" dirty="0"/>
              <a:t> not", "</a:t>
            </a:r>
            <a:r>
              <a:rPr lang="en-IN" sz="1800" dirty="0" err="1"/>
              <a:t>hasn't":"has</a:t>
            </a:r>
            <a:r>
              <a:rPr lang="en-IN" sz="1800" dirty="0"/>
              <a:t> not", "</a:t>
            </a:r>
            <a:r>
              <a:rPr lang="en-IN" sz="1800" dirty="0" err="1"/>
              <a:t>hadn't":"had</a:t>
            </a:r>
            <a:r>
              <a:rPr lang="en-IN" sz="1800" dirty="0"/>
              <a:t> not", "</a:t>
            </a:r>
            <a:r>
              <a:rPr lang="en-IN" sz="1800" dirty="0" err="1"/>
              <a:t>won't":"will</a:t>
            </a:r>
            <a:r>
              <a:rPr lang="en-IN" sz="1800" dirty="0"/>
              <a:t> not", "</a:t>
            </a:r>
            <a:r>
              <a:rPr lang="en-IN" sz="1800" dirty="0" err="1"/>
              <a:t>wouldn't":"would</a:t>
            </a:r>
            <a:r>
              <a:rPr lang="en-IN" sz="1800" dirty="0"/>
              <a:t> not", "</a:t>
            </a:r>
            <a:r>
              <a:rPr lang="en-IN" sz="1800" dirty="0" err="1"/>
              <a:t>don't":"do</a:t>
            </a:r>
            <a:r>
              <a:rPr lang="en-IN" sz="1800" dirty="0"/>
              <a:t> not", "</a:t>
            </a:r>
            <a:r>
              <a:rPr lang="en-IN" sz="1800" dirty="0" err="1"/>
              <a:t>doesn't":"does</a:t>
            </a:r>
            <a:r>
              <a:rPr lang="en-IN" sz="1800" dirty="0"/>
              <a:t> not", "</a:t>
            </a:r>
            <a:r>
              <a:rPr lang="en-IN" sz="1800" dirty="0" err="1"/>
              <a:t>didn't":"did</a:t>
            </a:r>
            <a:r>
              <a:rPr lang="en-IN" sz="1800" dirty="0"/>
              <a:t> not", "</a:t>
            </a:r>
            <a:r>
              <a:rPr lang="en-IN" sz="1800" dirty="0" err="1"/>
              <a:t>can't":"can</a:t>
            </a:r>
            <a:r>
              <a:rPr lang="en-IN" sz="1800" dirty="0"/>
              <a:t> not", "</a:t>
            </a:r>
            <a:r>
              <a:rPr lang="en-IN" sz="1800" dirty="0" err="1"/>
              <a:t>couldn't":"could</a:t>
            </a:r>
            <a:r>
              <a:rPr lang="en-IN" sz="1800" dirty="0"/>
              <a:t> not", "</a:t>
            </a:r>
            <a:r>
              <a:rPr lang="en-IN" sz="1800" dirty="0" err="1"/>
              <a:t>shouldn't":"should</a:t>
            </a:r>
            <a:r>
              <a:rPr lang="en-IN" sz="1800" dirty="0"/>
              <a:t> not", "</a:t>
            </a:r>
            <a:r>
              <a:rPr lang="en-IN" sz="1800" dirty="0" err="1"/>
              <a:t>mightn't":"might</a:t>
            </a:r>
            <a:r>
              <a:rPr lang="en-IN" sz="1800" dirty="0"/>
              <a:t> not", "</a:t>
            </a:r>
            <a:r>
              <a:rPr lang="en-IN" sz="1800" dirty="0" err="1"/>
              <a:t>mustn't":"must</a:t>
            </a:r>
            <a:r>
              <a:rPr lang="en-IN" sz="1800" dirty="0"/>
              <a:t> not”</a:t>
            </a:r>
          </a:p>
          <a:p>
            <a:r>
              <a:rPr lang="en-IN" dirty="0"/>
              <a:t>Decode UTF8 encoded symbols</a:t>
            </a:r>
          </a:p>
          <a:p>
            <a:pPr lvl="0"/>
            <a:r>
              <a:rPr lang="en-IN" dirty="0"/>
              <a:t>Replace non-alphabetic characters to spaces.</a:t>
            </a:r>
            <a:endParaRPr lang="en-US" dirty="0"/>
          </a:p>
          <a:p>
            <a:pPr lvl="0"/>
            <a:r>
              <a:rPr lang="en-IN" dirty="0"/>
              <a:t>Ignore words of size 1.</a:t>
            </a:r>
            <a:endParaRPr lang="en-US" dirty="0"/>
          </a:p>
          <a:p>
            <a:pPr lvl="0"/>
            <a:r>
              <a:rPr lang="en-IN" dirty="0"/>
              <a:t>Remove punctuations</a:t>
            </a:r>
            <a:endParaRPr lang="en-US" dirty="0"/>
          </a:p>
          <a:p>
            <a:r>
              <a:rPr lang="en-IN" dirty="0"/>
              <a:t>Perform word lemmatization</a:t>
            </a:r>
            <a:endParaRPr lang="en-US" dirty="0"/>
          </a:p>
          <a:p>
            <a:endParaRPr lang="en-US" dirty="0"/>
          </a:p>
        </p:txBody>
      </p:sp>
    </p:spTree>
    <p:extLst>
      <p:ext uri="{BB962C8B-B14F-4D97-AF65-F5344CB8AC3E}">
        <p14:creationId xmlns:p14="http://schemas.microsoft.com/office/powerpoint/2010/main" val="765726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65CD-A71F-454D-803F-2FB4AD82E829}"/>
              </a:ext>
            </a:extLst>
          </p:cNvPr>
          <p:cNvSpPr>
            <a:spLocks noGrp="1"/>
          </p:cNvSpPr>
          <p:nvPr>
            <p:ph type="title"/>
          </p:nvPr>
        </p:nvSpPr>
        <p:spPr/>
        <p:txBody>
          <a:bodyPr/>
          <a:lstStyle/>
          <a:p>
            <a:r>
              <a:rPr lang="en-US" dirty="0"/>
              <a:t>TF-IDF vectorization, train/test split, cross validation</a:t>
            </a:r>
          </a:p>
        </p:txBody>
      </p:sp>
      <p:sp>
        <p:nvSpPr>
          <p:cNvPr id="3" name="Content Placeholder 2">
            <a:extLst>
              <a:ext uri="{FF2B5EF4-FFF2-40B4-BE49-F238E27FC236}">
                <a16:creationId xmlns:a16="http://schemas.microsoft.com/office/drawing/2014/main" id="{3CF01938-3AB3-4193-92C6-0194A1F97D27}"/>
              </a:ext>
            </a:extLst>
          </p:cNvPr>
          <p:cNvSpPr>
            <a:spLocks noGrp="1"/>
          </p:cNvSpPr>
          <p:nvPr>
            <p:ph idx="1"/>
          </p:nvPr>
        </p:nvSpPr>
        <p:spPr>
          <a:xfrm>
            <a:off x="838200" y="1825625"/>
            <a:ext cx="8273635" cy="4351338"/>
          </a:xfrm>
        </p:spPr>
        <p:txBody>
          <a:bodyPr>
            <a:normAutofit fontScale="92500" lnSpcReduction="10000"/>
          </a:bodyPr>
          <a:lstStyle/>
          <a:p>
            <a:r>
              <a:rPr lang="en-IN" dirty="0"/>
              <a:t>We start by splitting the data randomly into two parts: train and test. We use 80% data for training and the remaining for testing.</a:t>
            </a:r>
            <a:endParaRPr lang="en-US" dirty="0"/>
          </a:p>
          <a:p>
            <a:r>
              <a:rPr lang="en-IN" dirty="0"/>
              <a:t>We extract TFIDF features from tweets using TFIDF vectorizer. It converts a collection of raw documents to a matrix of TF-IDF features.</a:t>
            </a:r>
            <a:endParaRPr lang="en-US" dirty="0"/>
          </a:p>
          <a:p>
            <a:r>
              <a:rPr lang="en-IN" dirty="0"/>
              <a:t>Further, we use these features to learn multiple classifiers. For each type of classifier, we first train the classifier on train data and report the accuracy on test data. We also report cross validation accuracy with 10 folds.</a:t>
            </a:r>
            <a:endParaRPr lang="en-US" dirty="0"/>
          </a:p>
          <a:p>
            <a:r>
              <a:rPr lang="en-US" dirty="0"/>
              <a:t>We report confusion matrix and accuracy values for each classifier.</a:t>
            </a:r>
          </a:p>
        </p:txBody>
      </p:sp>
      <p:pic>
        <p:nvPicPr>
          <p:cNvPr id="4" name="Picture 3">
            <a:extLst>
              <a:ext uri="{FF2B5EF4-FFF2-40B4-BE49-F238E27FC236}">
                <a16:creationId xmlns:a16="http://schemas.microsoft.com/office/drawing/2014/main" id="{6C99CDB0-6BA0-4832-929E-5AA0A3080E0D}"/>
              </a:ext>
            </a:extLst>
          </p:cNvPr>
          <p:cNvPicPr/>
          <p:nvPr/>
        </p:nvPicPr>
        <p:blipFill>
          <a:blip r:embed="rId2"/>
          <a:stretch>
            <a:fillRect/>
          </a:stretch>
        </p:blipFill>
        <p:spPr>
          <a:xfrm>
            <a:off x="9354722" y="4256933"/>
            <a:ext cx="2562225" cy="1781175"/>
          </a:xfrm>
          <a:prstGeom prst="rect">
            <a:avLst/>
          </a:prstGeom>
        </p:spPr>
      </p:pic>
    </p:spTree>
    <p:extLst>
      <p:ext uri="{BB962C8B-B14F-4D97-AF65-F5344CB8AC3E}">
        <p14:creationId xmlns:p14="http://schemas.microsoft.com/office/powerpoint/2010/main" val="1835757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1DB5-271D-4741-87F4-089A247A7257}"/>
              </a:ext>
            </a:extLst>
          </p:cNvPr>
          <p:cNvSpPr>
            <a:spLocks noGrp="1"/>
          </p:cNvSpPr>
          <p:nvPr>
            <p:ph type="title"/>
          </p:nvPr>
        </p:nvSpPr>
        <p:spPr/>
        <p:txBody>
          <a:bodyPr/>
          <a:lstStyle/>
          <a:p>
            <a:r>
              <a:rPr lang="en-US" dirty="0"/>
              <a:t>Twitter Sentiment Analysis Results</a:t>
            </a:r>
          </a:p>
        </p:txBody>
      </p:sp>
      <p:sp>
        <p:nvSpPr>
          <p:cNvPr id="3" name="Content Placeholder 2">
            <a:extLst>
              <a:ext uri="{FF2B5EF4-FFF2-40B4-BE49-F238E27FC236}">
                <a16:creationId xmlns:a16="http://schemas.microsoft.com/office/drawing/2014/main" id="{BC530228-99F3-4444-8D42-6D17664017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9077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F11A-1BEA-4996-9F06-98B38D8B551C}"/>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7C909207-E70A-4456-A102-FEEBDCA3F749}"/>
              </a:ext>
            </a:extLst>
          </p:cNvPr>
          <p:cNvGraphicFramePr>
            <a:graphicFrameLocks noGrp="1"/>
          </p:cNvGraphicFramePr>
          <p:nvPr>
            <p:ph idx="1"/>
            <p:extLst>
              <p:ext uri="{D42A27DB-BD31-4B8C-83A1-F6EECF244321}">
                <p14:modId xmlns:p14="http://schemas.microsoft.com/office/powerpoint/2010/main" val="594492210"/>
              </p:ext>
            </p:extLst>
          </p:nvPr>
        </p:nvGraphicFramePr>
        <p:xfrm>
          <a:off x="3854739" y="942404"/>
          <a:ext cx="5480050" cy="1496568"/>
        </p:xfrm>
        <a:graphic>
          <a:graphicData uri="http://schemas.openxmlformats.org/drawingml/2006/table">
            <a:tbl>
              <a:tblPr firstRow="1" firstCol="1" bandRow="1">
                <a:tableStyleId>{5C22544A-7EE6-4342-B048-85BDC9FD1C3A}</a:tableStyleId>
              </a:tblPr>
              <a:tblGrid>
                <a:gridCol w="1826260">
                  <a:extLst>
                    <a:ext uri="{9D8B030D-6E8A-4147-A177-3AD203B41FA5}">
                      <a16:colId xmlns:a16="http://schemas.microsoft.com/office/drawing/2014/main" val="1482363715"/>
                    </a:ext>
                  </a:extLst>
                </a:gridCol>
                <a:gridCol w="1826895">
                  <a:extLst>
                    <a:ext uri="{9D8B030D-6E8A-4147-A177-3AD203B41FA5}">
                      <a16:colId xmlns:a16="http://schemas.microsoft.com/office/drawing/2014/main" val="3295074336"/>
                    </a:ext>
                  </a:extLst>
                </a:gridCol>
                <a:gridCol w="1826895">
                  <a:extLst>
                    <a:ext uri="{9D8B030D-6E8A-4147-A177-3AD203B41FA5}">
                      <a16:colId xmlns:a16="http://schemas.microsoft.com/office/drawing/2014/main" val="2114446704"/>
                    </a:ext>
                  </a:extLst>
                </a:gridCol>
              </a:tblGrid>
              <a:tr h="0">
                <a:tc>
                  <a:txBody>
                    <a:bodyPr/>
                    <a:lstStyle/>
                    <a:p>
                      <a:pPr marL="0" marR="0">
                        <a:lnSpc>
                          <a:spcPct val="107000"/>
                        </a:lnSpc>
                        <a:spcBef>
                          <a:spcPts val="0"/>
                        </a:spcBef>
                        <a:spcAft>
                          <a:spcPts val="0"/>
                        </a:spcAft>
                      </a:pPr>
                      <a:r>
                        <a:rPr lang="en-IN" sz="1200">
                          <a:effectLst/>
                        </a:rPr>
                        <a:t>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Test Acc.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Cross Validation Acc.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8904315"/>
                  </a:ext>
                </a:extLst>
              </a:tr>
              <a:tr h="0">
                <a:tc>
                  <a:txBody>
                    <a:bodyPr/>
                    <a:lstStyle/>
                    <a:p>
                      <a:pPr marL="0" marR="0">
                        <a:lnSpc>
                          <a:spcPct val="107000"/>
                        </a:lnSpc>
                        <a:spcBef>
                          <a:spcPts val="0"/>
                        </a:spcBef>
                        <a:spcAft>
                          <a:spcPts val="0"/>
                        </a:spcAft>
                      </a:pPr>
                      <a:r>
                        <a:rPr lang="en-IN" sz="1200">
                          <a:effectLst/>
                        </a:rPr>
                        <a:t>Naïve 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0.7623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0.7524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9243083"/>
                  </a:ext>
                </a:extLst>
              </a:tr>
              <a:tr h="0">
                <a:tc>
                  <a:txBody>
                    <a:bodyPr/>
                    <a:lstStyle/>
                    <a:p>
                      <a:pPr marL="0" marR="0">
                        <a:lnSpc>
                          <a:spcPct val="107000"/>
                        </a:lnSpc>
                        <a:spcBef>
                          <a:spcPts val="0"/>
                        </a:spcBef>
                        <a:spcAft>
                          <a:spcPts val="0"/>
                        </a:spcAft>
                      </a:pPr>
                      <a:r>
                        <a:rPr lang="en-IN" sz="1200">
                          <a:effectLst/>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0.7776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0.7757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988748"/>
                  </a:ext>
                </a:extLst>
              </a:tr>
              <a:tr h="0">
                <a:tc>
                  <a:txBody>
                    <a:bodyPr/>
                    <a:lstStyle/>
                    <a:p>
                      <a:pPr marL="0" marR="0">
                        <a:lnSpc>
                          <a:spcPct val="107000"/>
                        </a:lnSpc>
                        <a:spcBef>
                          <a:spcPts val="0"/>
                        </a:spcBef>
                        <a:spcAft>
                          <a:spcPts val="0"/>
                        </a:spcAft>
                      </a:pPr>
                      <a:r>
                        <a:rPr lang="en-IN" sz="1200">
                          <a:effectLst/>
                        </a:rPr>
                        <a:t>Linear 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0.7867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0.7842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393298"/>
                  </a:ext>
                </a:extLst>
              </a:tr>
              <a:tr h="0">
                <a:tc>
                  <a:txBody>
                    <a:bodyPr/>
                    <a:lstStyle/>
                    <a:p>
                      <a:pPr marL="0" marR="0">
                        <a:lnSpc>
                          <a:spcPct val="107000"/>
                        </a:lnSpc>
                        <a:spcBef>
                          <a:spcPts val="0"/>
                        </a:spcBef>
                        <a:spcAft>
                          <a:spcPts val="0"/>
                        </a:spcAft>
                      </a:pPr>
                      <a:r>
                        <a:rPr lang="en-IN" sz="1200">
                          <a:effectLst/>
                        </a:rPr>
                        <a:t>Decision Trees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0.5663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0.5758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706958"/>
                  </a:ext>
                </a:extLst>
              </a:tr>
              <a:tr h="0">
                <a:tc>
                  <a:txBody>
                    <a:bodyPr/>
                    <a:lstStyle/>
                    <a:p>
                      <a:pPr marL="0" marR="0">
                        <a:lnSpc>
                          <a:spcPct val="107000"/>
                        </a:lnSpc>
                        <a:spcBef>
                          <a:spcPts val="0"/>
                        </a:spcBef>
                        <a:spcAft>
                          <a:spcPts val="0"/>
                        </a:spcAft>
                      </a:pPr>
                      <a:r>
                        <a:rPr lang="en-IN" sz="1200">
                          <a:effectLst/>
                        </a:rPr>
                        <a:t>Boosted Trees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0.7284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0.7161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2925910"/>
                  </a:ext>
                </a:extLst>
              </a:tr>
              <a:tr h="0">
                <a:tc>
                  <a:txBody>
                    <a:bodyPr/>
                    <a:lstStyle/>
                    <a:p>
                      <a:pPr marL="0" marR="0">
                        <a:lnSpc>
                          <a:spcPct val="107000"/>
                        </a:lnSpc>
                        <a:spcBef>
                          <a:spcPts val="0"/>
                        </a:spcBef>
                        <a:spcAft>
                          <a:spcPts val="0"/>
                        </a:spcAft>
                      </a:pPr>
                      <a:r>
                        <a:rPr lang="en-IN" sz="1200">
                          <a:effectLst/>
                        </a:rPr>
                        <a:t>Random Forests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0.7637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0.7609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8160166"/>
                  </a:ext>
                </a:extLst>
              </a:tr>
              <a:tr h="0">
                <a:tc>
                  <a:txBody>
                    <a:bodyPr/>
                    <a:lstStyle/>
                    <a:p>
                      <a:pPr marL="0" marR="0">
                        <a:lnSpc>
                          <a:spcPct val="107000"/>
                        </a:lnSpc>
                        <a:spcBef>
                          <a:spcPts val="0"/>
                        </a:spcBef>
                        <a:spcAft>
                          <a:spcPts val="0"/>
                        </a:spcAft>
                      </a:pPr>
                      <a:r>
                        <a:rPr lang="en-IN" sz="1200">
                          <a:effectLst/>
                        </a:rPr>
                        <a:t>Nearest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a:effectLst/>
                        </a:rPr>
                        <a:t>0.5347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200" dirty="0">
                          <a:effectLst/>
                        </a:rPr>
                        <a:t>0.5163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875299"/>
                  </a:ext>
                </a:extLst>
              </a:tr>
            </a:tbl>
          </a:graphicData>
        </a:graphic>
      </p:graphicFrame>
      <p:sp>
        <p:nvSpPr>
          <p:cNvPr id="5" name="Content Placeholder 2">
            <a:extLst>
              <a:ext uri="{FF2B5EF4-FFF2-40B4-BE49-F238E27FC236}">
                <a16:creationId xmlns:a16="http://schemas.microsoft.com/office/drawing/2014/main" id="{867AA13B-01BA-4180-90AC-EC299823297E}"/>
              </a:ext>
            </a:extLst>
          </p:cNvPr>
          <p:cNvSpPr txBox="1">
            <a:spLocks/>
          </p:cNvSpPr>
          <p:nvPr/>
        </p:nvSpPr>
        <p:spPr>
          <a:xfrm>
            <a:off x="838200" y="2637905"/>
            <a:ext cx="10515600" cy="35390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We obtain the maximum accuracy using Linear SVM. However, also notice that logistic regression and random forests also lead to similar accuracy values. </a:t>
            </a:r>
          </a:p>
          <a:p>
            <a:r>
              <a:rPr lang="en-IN" dirty="0"/>
              <a:t>However, simple classifiers like decision trees and nearest </a:t>
            </a:r>
            <a:r>
              <a:rPr lang="en-IN" dirty="0" err="1"/>
              <a:t>neighbors</a:t>
            </a:r>
            <a:r>
              <a:rPr lang="en-IN" dirty="0"/>
              <a:t> somehow cannot provide good results at all. </a:t>
            </a:r>
          </a:p>
          <a:p>
            <a:r>
              <a:rPr lang="en-IN" dirty="0"/>
              <a:t>We used default hyper parameter settings for all the classifiers as provided by </a:t>
            </a:r>
            <a:r>
              <a:rPr lang="en-IN" dirty="0" err="1"/>
              <a:t>scikit</a:t>
            </a:r>
            <a:r>
              <a:rPr lang="en-IN" dirty="0"/>
              <a:t> learn. Tuning those hyper parameters can lead to further accuracy boost and we plan to explore that as part of future work.</a:t>
            </a:r>
            <a:endParaRPr lang="en-US" dirty="0"/>
          </a:p>
          <a:p>
            <a:endParaRPr lang="en-US" dirty="0"/>
          </a:p>
        </p:txBody>
      </p:sp>
    </p:spTree>
    <p:extLst>
      <p:ext uri="{BB962C8B-B14F-4D97-AF65-F5344CB8AC3E}">
        <p14:creationId xmlns:p14="http://schemas.microsoft.com/office/powerpoint/2010/main" val="265271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7D4F-C2FC-4809-A324-22840F871F03}"/>
              </a:ext>
            </a:extLst>
          </p:cNvPr>
          <p:cNvSpPr>
            <a:spLocks noGrp="1"/>
          </p:cNvSpPr>
          <p:nvPr>
            <p:ph type="title"/>
          </p:nvPr>
        </p:nvSpPr>
        <p:spPr/>
        <p:txBody>
          <a:bodyPr/>
          <a:lstStyle/>
          <a:p>
            <a:r>
              <a:rPr lang="en-US" dirty="0"/>
              <a:t>Results: Confusion Matrices</a:t>
            </a:r>
          </a:p>
        </p:txBody>
      </p:sp>
      <p:pic>
        <p:nvPicPr>
          <p:cNvPr id="5127" name="Picture 11">
            <a:extLst>
              <a:ext uri="{FF2B5EF4-FFF2-40B4-BE49-F238E27FC236}">
                <a16:creationId xmlns:a16="http://schemas.microsoft.com/office/drawing/2014/main" id="{4528C749-EBF2-492A-80D1-E5BE4D0D2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888" y="2456015"/>
            <a:ext cx="2472457" cy="56644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12">
            <a:extLst>
              <a:ext uri="{FF2B5EF4-FFF2-40B4-BE49-F238E27FC236}">
                <a16:creationId xmlns:a16="http://schemas.microsoft.com/office/drawing/2014/main" id="{94CA54E5-7A11-4F18-AF3C-FF1369C18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090" y="3332315"/>
            <a:ext cx="2458206" cy="523349"/>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13">
            <a:extLst>
              <a:ext uri="{FF2B5EF4-FFF2-40B4-BE49-F238E27FC236}">
                <a16:creationId xmlns:a16="http://schemas.microsoft.com/office/drawing/2014/main" id="{FB7389C9-3415-48CB-A821-A87267287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892" y="4141941"/>
            <a:ext cx="2401204" cy="4864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14">
            <a:extLst>
              <a:ext uri="{FF2B5EF4-FFF2-40B4-BE49-F238E27FC236}">
                <a16:creationId xmlns:a16="http://schemas.microsoft.com/office/drawing/2014/main" id="{A88B675C-69F6-4B32-BBDA-B0CFA841D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2185" y="2360861"/>
            <a:ext cx="2458204" cy="58491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15">
            <a:extLst>
              <a:ext uri="{FF2B5EF4-FFF2-40B4-BE49-F238E27FC236}">
                <a16:creationId xmlns:a16="http://schemas.microsoft.com/office/drawing/2014/main" id="{110EE090-5726-4487-989B-E098B498B9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380" y="3265735"/>
            <a:ext cx="2479584" cy="52950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16">
            <a:extLst>
              <a:ext uri="{FF2B5EF4-FFF2-40B4-BE49-F238E27FC236}">
                <a16:creationId xmlns:a16="http://schemas.microsoft.com/office/drawing/2014/main" id="{F75E0C23-6816-4F57-849C-9B03028D8F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83" y="4084886"/>
            <a:ext cx="2458205" cy="535662"/>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2">
            <a:extLst>
              <a:ext uri="{FF2B5EF4-FFF2-40B4-BE49-F238E27FC236}">
                <a16:creationId xmlns:a16="http://schemas.microsoft.com/office/drawing/2014/main" id="{1DB8A8BF-71B1-4305-AF35-61C6111FF6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171" y="7447114"/>
            <a:ext cx="3238500" cy="790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8">
            <a:extLst>
              <a:ext uri="{FF2B5EF4-FFF2-40B4-BE49-F238E27FC236}">
                <a16:creationId xmlns:a16="http://schemas.microsoft.com/office/drawing/2014/main" id="{5A362BD7-8F1E-4EEF-AB60-159D53287DF4}"/>
              </a:ext>
            </a:extLst>
          </p:cNvPr>
          <p:cNvSpPr>
            <a:spLocks noChangeArrowheads="1"/>
          </p:cNvSpPr>
          <p:nvPr/>
        </p:nvSpPr>
        <p:spPr bwMode="auto">
          <a:xfrm>
            <a:off x="1038464" y="22031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Naive Bayes:</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9">
            <a:extLst>
              <a:ext uri="{FF2B5EF4-FFF2-40B4-BE49-F238E27FC236}">
                <a16:creationId xmlns:a16="http://schemas.microsoft.com/office/drawing/2014/main" id="{A3CD71ED-C66B-4447-A4B2-D772B15BCDFE}"/>
              </a:ext>
            </a:extLst>
          </p:cNvPr>
          <p:cNvSpPr>
            <a:spLocks noChangeArrowheads="1"/>
          </p:cNvSpPr>
          <p:nvPr/>
        </p:nvSpPr>
        <p:spPr bwMode="auto">
          <a:xfrm>
            <a:off x="1005821" y="3332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Logistic Regression:</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0">
            <a:extLst>
              <a:ext uri="{FF2B5EF4-FFF2-40B4-BE49-F238E27FC236}">
                <a16:creationId xmlns:a16="http://schemas.microsoft.com/office/drawing/2014/main" id="{22619FA5-BD24-4563-B9A3-83D1A6E1F7A0}"/>
              </a:ext>
            </a:extLst>
          </p:cNvPr>
          <p:cNvSpPr>
            <a:spLocks noChangeArrowheads="1"/>
          </p:cNvSpPr>
          <p:nvPr/>
        </p:nvSpPr>
        <p:spPr bwMode="auto">
          <a:xfrm>
            <a:off x="1005821" y="41419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Linear SVM</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1">
            <a:extLst>
              <a:ext uri="{FF2B5EF4-FFF2-40B4-BE49-F238E27FC236}">
                <a16:creationId xmlns:a16="http://schemas.microsoft.com/office/drawing/2014/main" id="{7445A634-003C-45A9-B28D-D8B78F474EB0}"/>
              </a:ext>
            </a:extLst>
          </p:cNvPr>
          <p:cNvSpPr>
            <a:spLocks noChangeArrowheads="1"/>
          </p:cNvSpPr>
          <p:nvPr/>
        </p:nvSpPr>
        <p:spPr bwMode="auto">
          <a:xfrm>
            <a:off x="6041914" y="23608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Decision Trees:</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7D58F236-3F5C-434B-93EE-57557D444376}"/>
              </a:ext>
            </a:extLst>
          </p:cNvPr>
          <p:cNvSpPr>
            <a:spLocks noChangeArrowheads="1"/>
          </p:cNvSpPr>
          <p:nvPr/>
        </p:nvSpPr>
        <p:spPr bwMode="auto">
          <a:xfrm>
            <a:off x="6041914" y="32657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Boosted Trees:</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3EA564E2-2BAA-441B-9A8A-3001DBC098C3}"/>
              </a:ext>
            </a:extLst>
          </p:cNvPr>
          <p:cNvSpPr>
            <a:spLocks noChangeArrowheads="1"/>
          </p:cNvSpPr>
          <p:nvPr/>
        </p:nvSpPr>
        <p:spPr bwMode="auto">
          <a:xfrm>
            <a:off x="6041914" y="4084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Random Forests:</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4">
            <a:extLst>
              <a:ext uri="{FF2B5EF4-FFF2-40B4-BE49-F238E27FC236}">
                <a16:creationId xmlns:a16="http://schemas.microsoft.com/office/drawing/2014/main" id="{979B642E-6031-4980-BFA8-2D3E158D3AD1}"/>
              </a:ext>
            </a:extLst>
          </p:cNvPr>
          <p:cNvSpPr>
            <a:spLocks noChangeArrowheads="1"/>
          </p:cNvSpPr>
          <p:nvPr/>
        </p:nvSpPr>
        <p:spPr bwMode="auto">
          <a:xfrm>
            <a:off x="1005821" y="74471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Nearest Neighbors: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39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3068-78BD-40BC-AF3E-33F74CA6F4F9}"/>
              </a:ext>
            </a:extLst>
          </p:cNvPr>
          <p:cNvSpPr>
            <a:spLocks noGrp="1"/>
          </p:cNvSpPr>
          <p:nvPr>
            <p:ph type="title"/>
          </p:nvPr>
        </p:nvSpPr>
        <p:spPr/>
        <p:txBody>
          <a:bodyPr/>
          <a:lstStyle/>
          <a:p>
            <a:r>
              <a:rPr lang="en-US" dirty="0"/>
              <a:t>Code and data</a:t>
            </a:r>
          </a:p>
        </p:txBody>
      </p:sp>
      <p:sp>
        <p:nvSpPr>
          <p:cNvPr id="3" name="Content Placeholder 2">
            <a:extLst>
              <a:ext uri="{FF2B5EF4-FFF2-40B4-BE49-F238E27FC236}">
                <a16:creationId xmlns:a16="http://schemas.microsoft.com/office/drawing/2014/main" id="{3A8389D2-B96E-4379-84B2-D43CE7998839}"/>
              </a:ext>
            </a:extLst>
          </p:cNvPr>
          <p:cNvSpPr>
            <a:spLocks noGrp="1"/>
          </p:cNvSpPr>
          <p:nvPr>
            <p:ph idx="1"/>
          </p:nvPr>
        </p:nvSpPr>
        <p:spPr/>
        <p:txBody>
          <a:bodyPr/>
          <a:lstStyle/>
          <a:p>
            <a:r>
              <a:rPr lang="en-US" dirty="0"/>
              <a:t>The code is contained in the </a:t>
            </a:r>
            <a:r>
              <a:rPr lang="en-US" dirty="0" err="1"/>
              <a:t>Jupyter</a:t>
            </a:r>
            <a:r>
              <a:rPr lang="en-US" dirty="0"/>
              <a:t> notebook: </a:t>
            </a:r>
            <a:r>
              <a:rPr lang="en-US" dirty="0" err="1"/>
              <a:t>TwitterSentimentAnalysis.ipynb</a:t>
            </a:r>
            <a:endParaRPr lang="en-US" dirty="0"/>
          </a:p>
          <a:p>
            <a:pPr lvl="1"/>
            <a:r>
              <a:rPr lang="en-US" dirty="0"/>
              <a:t>To be able to run this, you must have </a:t>
            </a:r>
            <a:r>
              <a:rPr lang="en-US" dirty="0" err="1"/>
              <a:t>Jupyter</a:t>
            </a:r>
            <a:r>
              <a:rPr lang="en-US" dirty="0"/>
              <a:t> notebook installed on your machine.</a:t>
            </a:r>
          </a:p>
          <a:p>
            <a:pPr lvl="1"/>
            <a:r>
              <a:rPr lang="en-US" dirty="0"/>
              <a:t>It can be run on any platform: Windows, Linux, Mac-OS</a:t>
            </a:r>
          </a:p>
          <a:p>
            <a:r>
              <a:rPr lang="en-US" dirty="0"/>
              <a:t>The data is supplied as a csv file: TwitterSentimentAnalysis.csv</a:t>
            </a:r>
          </a:p>
          <a:p>
            <a:r>
              <a:rPr lang="en-US" dirty="0"/>
              <a:t>Installations needed</a:t>
            </a:r>
          </a:p>
          <a:p>
            <a:pPr lvl="1"/>
            <a:r>
              <a:rPr lang="en-IN" dirty="0"/>
              <a:t>Anaconda prompt, </a:t>
            </a:r>
            <a:r>
              <a:rPr lang="en-IN" dirty="0" err="1"/>
              <a:t>Jupyter</a:t>
            </a:r>
            <a:r>
              <a:rPr lang="en-IN" dirty="0"/>
              <a:t> notebook, </a:t>
            </a:r>
            <a:r>
              <a:rPr lang="en-IN" dirty="0" err="1"/>
              <a:t>numpy</a:t>
            </a:r>
            <a:r>
              <a:rPr lang="en-IN" dirty="0"/>
              <a:t>, pandas, </a:t>
            </a:r>
            <a:r>
              <a:rPr lang="en-IN" dirty="0" err="1"/>
              <a:t>sklearn</a:t>
            </a:r>
            <a:r>
              <a:rPr lang="en-IN" dirty="0"/>
              <a:t>, NLTK</a:t>
            </a:r>
            <a:endParaRPr lang="en-US" dirty="0"/>
          </a:p>
        </p:txBody>
      </p:sp>
    </p:spTree>
    <p:extLst>
      <p:ext uri="{BB962C8B-B14F-4D97-AF65-F5344CB8AC3E}">
        <p14:creationId xmlns:p14="http://schemas.microsoft.com/office/powerpoint/2010/main" val="115010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6167-8BB0-4792-896D-921AA5753B2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3284650-034D-4C78-86A5-8FF96915281B}"/>
              </a:ext>
            </a:extLst>
          </p:cNvPr>
          <p:cNvSpPr>
            <a:spLocks noGrp="1"/>
          </p:cNvSpPr>
          <p:nvPr>
            <p:ph idx="1"/>
          </p:nvPr>
        </p:nvSpPr>
        <p:spPr/>
        <p:txBody>
          <a:bodyPr>
            <a:normAutofit fontScale="70000" lnSpcReduction="20000"/>
          </a:bodyPr>
          <a:lstStyle/>
          <a:p>
            <a:r>
              <a:rPr lang="en-US" dirty="0"/>
              <a:t>The blast of Web 2.0 has prompted expanded action in Podcasting, Blogging, Tagging, Contributing to RSS, Social Bookmarking, and Social Networking. </a:t>
            </a:r>
          </a:p>
          <a:p>
            <a:r>
              <a:rPr lang="en-US" dirty="0"/>
              <a:t>Subsequently there has been a sudden increase of enthusiasm for individuals to mine these tremendous assets of information for suppositions. Sentiment analysis or Opinion Mining is mining of sentiment polarities from online social media. </a:t>
            </a:r>
          </a:p>
          <a:p>
            <a:r>
              <a:rPr lang="en-US" dirty="0"/>
              <a:t>In this project we will talk about a procedure which permits use and understanding of twitter information for sentiment analysis. </a:t>
            </a:r>
          </a:p>
          <a:p>
            <a:r>
              <a:rPr lang="en-US" dirty="0"/>
              <a:t>We perform several steps of text pre-processing, and then experiment with multiple classification mechanisms. </a:t>
            </a:r>
          </a:p>
          <a:p>
            <a:r>
              <a:rPr lang="en-US" dirty="0"/>
              <a:t>Using a dataset of 50000 tweets and TFIDF features, we comparison the accuracy obtained using various classifiers for this task. </a:t>
            </a:r>
          </a:p>
          <a:p>
            <a:r>
              <a:rPr lang="en-US" dirty="0"/>
              <a:t>We find that linear SVMs provide us the best accuracy results among the various classifiers tried. </a:t>
            </a:r>
          </a:p>
          <a:p>
            <a:r>
              <a:rPr lang="en-US" dirty="0"/>
              <a:t>Sentiment analysis classifier could be useful for many applications like market analysis of different features of a new product or public opinion for a new movie or speech by a political candidate.</a:t>
            </a:r>
          </a:p>
        </p:txBody>
      </p:sp>
    </p:spTree>
    <p:extLst>
      <p:ext uri="{BB962C8B-B14F-4D97-AF65-F5344CB8AC3E}">
        <p14:creationId xmlns:p14="http://schemas.microsoft.com/office/powerpoint/2010/main" val="3428951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66F9-F326-4B02-9622-7C4BF5AA42D2}"/>
              </a:ext>
            </a:extLst>
          </p:cNvPr>
          <p:cNvSpPr>
            <a:spLocks noGrp="1"/>
          </p:cNvSpPr>
          <p:nvPr>
            <p:ph type="title"/>
          </p:nvPr>
        </p:nvSpPr>
        <p:spPr/>
        <p:txBody>
          <a:bodyPr/>
          <a:lstStyle/>
          <a:p>
            <a:r>
              <a:rPr lang="en-US" dirty="0"/>
              <a:t>Model Deployment</a:t>
            </a:r>
          </a:p>
        </p:txBody>
      </p:sp>
      <p:sp>
        <p:nvSpPr>
          <p:cNvPr id="3" name="Content Placeholder 2">
            <a:extLst>
              <a:ext uri="{FF2B5EF4-FFF2-40B4-BE49-F238E27FC236}">
                <a16:creationId xmlns:a16="http://schemas.microsoft.com/office/drawing/2014/main" id="{F6D7D6B3-722E-4962-B453-EEEC8F1D4FA3}"/>
              </a:ext>
            </a:extLst>
          </p:cNvPr>
          <p:cNvSpPr>
            <a:spLocks noGrp="1"/>
          </p:cNvSpPr>
          <p:nvPr>
            <p:ph idx="1"/>
          </p:nvPr>
        </p:nvSpPr>
        <p:spPr/>
        <p:txBody>
          <a:bodyPr/>
          <a:lstStyle/>
          <a:p>
            <a:r>
              <a:rPr lang="en-US" dirty="0"/>
              <a:t>Hardware requirement: Any operating system that supports Python. Less than 2 GB RAM.</a:t>
            </a:r>
          </a:p>
          <a:p>
            <a:pPr lvl="1"/>
            <a:r>
              <a:rPr lang="en-US" dirty="0"/>
              <a:t>Training the model takes a few hours on a machine with 8 processors.</a:t>
            </a:r>
          </a:p>
          <a:p>
            <a:r>
              <a:rPr lang="en-US" dirty="0"/>
              <a:t>Software requirement: Python</a:t>
            </a:r>
          </a:p>
          <a:p>
            <a:r>
              <a:rPr lang="en-US" dirty="0"/>
              <a:t>All the generated models can be saved using Python pickle library and can be easily loaded on machines with small RAM.</a:t>
            </a:r>
          </a:p>
        </p:txBody>
      </p:sp>
    </p:spTree>
    <p:extLst>
      <p:ext uri="{BB962C8B-B14F-4D97-AF65-F5344CB8AC3E}">
        <p14:creationId xmlns:p14="http://schemas.microsoft.com/office/powerpoint/2010/main" val="2119556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1DB5-271D-4741-87F4-089A247A7257}"/>
              </a:ext>
            </a:extLst>
          </p:cNvPr>
          <p:cNvSpPr>
            <a:spLocks noGrp="1"/>
          </p:cNvSpPr>
          <p:nvPr>
            <p:ph type="title"/>
          </p:nvPr>
        </p:nvSpPr>
        <p:spPr/>
        <p:txBody>
          <a:bodyPr/>
          <a:lstStyle/>
          <a:p>
            <a:r>
              <a:rPr lang="en-US" dirty="0"/>
              <a:t>Concluding the Twitter Sentiment Analysis Project</a:t>
            </a:r>
          </a:p>
        </p:txBody>
      </p:sp>
      <p:sp>
        <p:nvSpPr>
          <p:cNvPr id="3" name="Content Placeholder 2">
            <a:extLst>
              <a:ext uri="{FF2B5EF4-FFF2-40B4-BE49-F238E27FC236}">
                <a16:creationId xmlns:a16="http://schemas.microsoft.com/office/drawing/2014/main" id="{BC530228-99F3-4444-8D42-6D17664017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4966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1E11-0C4A-4EE5-A423-680CDF28C89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41956F8-B916-4E15-8CF8-5083CE8ECB1E}"/>
              </a:ext>
            </a:extLst>
          </p:cNvPr>
          <p:cNvSpPr>
            <a:spLocks noGrp="1"/>
          </p:cNvSpPr>
          <p:nvPr>
            <p:ph idx="1"/>
          </p:nvPr>
        </p:nvSpPr>
        <p:spPr/>
        <p:txBody>
          <a:bodyPr/>
          <a:lstStyle/>
          <a:p>
            <a:r>
              <a:rPr lang="en-US" dirty="0"/>
              <a:t>In this project, we discussed the problem of classifying whether a tweet is positive or negative.</a:t>
            </a:r>
          </a:p>
          <a:p>
            <a:r>
              <a:rPr lang="en-US" dirty="0"/>
              <a:t>We performed classification using TF-IDF features and experimented with multiple classifiers.</a:t>
            </a:r>
          </a:p>
          <a:p>
            <a:r>
              <a:rPr lang="en-US" dirty="0"/>
              <a:t>We used a Python library, </a:t>
            </a:r>
            <a:r>
              <a:rPr lang="en-US" dirty="0" err="1"/>
              <a:t>Scikit</a:t>
            </a:r>
            <a:r>
              <a:rPr lang="en-US" dirty="0"/>
              <a:t> Learn for building classifiers.</a:t>
            </a:r>
          </a:p>
          <a:p>
            <a:r>
              <a:rPr lang="en-US" dirty="0"/>
              <a:t>The results show that Linear SVMs work well on our dataset.</a:t>
            </a:r>
          </a:p>
          <a:p>
            <a:r>
              <a:rPr lang="en-US" dirty="0"/>
              <a:t>The solution can be useful for multiple stake-holders.</a:t>
            </a:r>
          </a:p>
        </p:txBody>
      </p:sp>
    </p:spTree>
    <p:extLst>
      <p:ext uri="{BB962C8B-B14F-4D97-AF65-F5344CB8AC3E}">
        <p14:creationId xmlns:p14="http://schemas.microsoft.com/office/powerpoint/2010/main" val="3369810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8CA5-159C-4B45-8DC1-B2F24FDD8EF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CA4D698-3685-4165-BA64-3A4D8F0774BC}"/>
              </a:ext>
            </a:extLst>
          </p:cNvPr>
          <p:cNvSpPr>
            <a:spLocks noGrp="1"/>
          </p:cNvSpPr>
          <p:nvPr>
            <p:ph idx="1"/>
          </p:nvPr>
        </p:nvSpPr>
        <p:spPr/>
        <p:txBody>
          <a:bodyPr/>
          <a:lstStyle/>
          <a:p>
            <a:r>
              <a:rPr lang="en-IN" dirty="0"/>
              <a:t>We could further improve our classifier </a:t>
            </a:r>
          </a:p>
          <a:p>
            <a:pPr lvl="1"/>
            <a:r>
              <a:rPr lang="en-IN" dirty="0"/>
              <a:t>By trying to extract more features from the tweets, </a:t>
            </a:r>
          </a:p>
          <a:p>
            <a:pPr lvl="1"/>
            <a:r>
              <a:rPr lang="en-IN" dirty="0"/>
              <a:t>By trying different kinds of features, </a:t>
            </a:r>
          </a:p>
          <a:p>
            <a:pPr lvl="1"/>
            <a:r>
              <a:rPr lang="en-IN" dirty="0"/>
              <a:t>By tuning the parameters of the classifiers, or </a:t>
            </a:r>
          </a:p>
          <a:p>
            <a:pPr lvl="2"/>
            <a:r>
              <a:rPr lang="en-IN" dirty="0"/>
              <a:t>We could try logistic regression without any regularization or try say L1 regularization. </a:t>
            </a:r>
          </a:p>
          <a:p>
            <a:pPr lvl="2"/>
            <a:r>
              <a:rPr lang="en-IN" dirty="0"/>
              <a:t>For SVMs, we could try SVMs with various kinds of kernels or also vary the complexity parameter C and see the impact. </a:t>
            </a:r>
          </a:p>
          <a:p>
            <a:pPr lvl="2"/>
            <a:r>
              <a:rPr lang="en-IN" dirty="0"/>
              <a:t>For decision trees, we could try different levels of pruning. </a:t>
            </a:r>
          </a:p>
          <a:p>
            <a:pPr lvl="2"/>
            <a:r>
              <a:rPr lang="en-IN" dirty="0"/>
              <a:t>For random forests, we experimented with 100 trees, but we could vary the number of trees and check its impact on accuracy. </a:t>
            </a:r>
          </a:p>
          <a:p>
            <a:pPr lvl="2"/>
            <a:r>
              <a:rPr lang="en-IN" dirty="0"/>
              <a:t>For nearest </a:t>
            </a:r>
            <a:r>
              <a:rPr lang="en-IN" dirty="0" err="1"/>
              <a:t>neighbors</a:t>
            </a:r>
            <a:r>
              <a:rPr lang="en-IN" dirty="0"/>
              <a:t>, we used k=5. We could try varying the value of k.</a:t>
            </a:r>
          </a:p>
          <a:p>
            <a:pPr lvl="1"/>
            <a:r>
              <a:rPr lang="en-IN" dirty="0"/>
              <a:t>By trying more classifiers like deep learning architectures.</a:t>
            </a:r>
            <a:endParaRPr lang="en-US" dirty="0"/>
          </a:p>
        </p:txBody>
      </p:sp>
    </p:spTree>
    <p:extLst>
      <p:ext uri="{BB962C8B-B14F-4D97-AF65-F5344CB8AC3E}">
        <p14:creationId xmlns:p14="http://schemas.microsoft.com/office/powerpoint/2010/main" val="2182520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BA8F-A26F-44FD-97B1-6E51D3627E2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B646576-8FA9-48F0-BFA9-97A75A1A6395}"/>
              </a:ext>
            </a:extLst>
          </p:cNvPr>
          <p:cNvSpPr>
            <a:spLocks noGrp="1"/>
          </p:cNvSpPr>
          <p:nvPr>
            <p:ph idx="1"/>
          </p:nvPr>
        </p:nvSpPr>
        <p:spPr/>
        <p:txBody>
          <a:bodyPr>
            <a:normAutofit fontScale="40000" lnSpcReduction="20000"/>
          </a:bodyPr>
          <a:lstStyle/>
          <a:p>
            <a:pPr lvl="0"/>
            <a:r>
              <a:rPr lang="en-IN" dirty="0" err="1"/>
              <a:t>Beevolve</a:t>
            </a:r>
            <a:r>
              <a:rPr lang="en-IN" dirty="0"/>
              <a:t>. (2012, October 10). An exhaustive study of Twitter users across the world. Retrieved December 18, 2014, from http://www.beevolve.com/twitter-statistics/#c1</a:t>
            </a:r>
            <a:endParaRPr lang="en-US" dirty="0"/>
          </a:p>
          <a:p>
            <a:pPr lvl="0"/>
            <a:r>
              <a:rPr lang="en-IN" dirty="0" err="1"/>
              <a:t>Councill</a:t>
            </a:r>
            <a:r>
              <a:rPr lang="en-IN" dirty="0"/>
              <a:t>, I. G., McDonald, R. &amp; </a:t>
            </a:r>
            <a:r>
              <a:rPr lang="en-IN" dirty="0" err="1"/>
              <a:t>Velikovich</a:t>
            </a:r>
            <a:r>
              <a:rPr lang="en-IN" dirty="0"/>
              <a:t>, L. (2010). What’s great and what’s not: learning to classify the scope of negation for improved sentiment analysis. In Proceedings of the workshop on negation and speculation in natural language processing (pp. 51–59). </a:t>
            </a:r>
            <a:r>
              <a:rPr lang="en-IN" dirty="0" err="1"/>
              <a:t>NeSp</a:t>
            </a:r>
            <a:r>
              <a:rPr lang="en-IN" dirty="0"/>
              <a:t>-NLP ’10. Uppsala, Sweden: Association for Computational Linguistics.</a:t>
            </a:r>
            <a:endParaRPr lang="en-US" dirty="0"/>
          </a:p>
          <a:p>
            <a:pPr lvl="0"/>
            <a:r>
              <a:rPr lang="en-IN" dirty="0" err="1"/>
              <a:t>Kiritchenko</a:t>
            </a:r>
            <a:r>
              <a:rPr lang="en-IN" dirty="0"/>
              <a:t>, S., Zhu, X. &amp; Mohammad, S. M. (2014). Sentiment analysis of short informal texts. Journal of Artificial Intelligence Research, 50, 723–762.</a:t>
            </a:r>
            <a:endParaRPr lang="en-US" dirty="0"/>
          </a:p>
          <a:p>
            <a:pPr lvl="0"/>
            <a:r>
              <a:rPr lang="en-IN" dirty="0"/>
              <a:t>Cortes, C. &amp; </a:t>
            </a:r>
            <a:r>
              <a:rPr lang="en-IN" dirty="0" err="1"/>
              <a:t>Vapnik</a:t>
            </a:r>
            <a:r>
              <a:rPr lang="en-IN" dirty="0"/>
              <a:t>, V. (1995). Support-vector networks. Machine Learning, 20 (3), 273–297.</a:t>
            </a:r>
            <a:endParaRPr lang="en-US" dirty="0"/>
          </a:p>
          <a:p>
            <a:pPr lvl="0"/>
            <a:r>
              <a:rPr lang="en-IN" dirty="0"/>
              <a:t>Fletcher, T. (2009). Support vector machines explained, tutorial paper. http://www.tristanfletcher.co.uk/SVM%20Explained.pdf. Retrieved June 11, 2015.</a:t>
            </a:r>
            <a:endParaRPr lang="en-US" dirty="0"/>
          </a:p>
          <a:p>
            <a:pPr lvl="0"/>
            <a:r>
              <a:rPr lang="en-IN" dirty="0"/>
              <a:t>Hsu, C.-W. &amp; Lin, C.-J. (2002). A comparison of methods for multiclass support vector machines. IEEE Transactions on Neural Networks, 13 (2), 415–425.</a:t>
            </a:r>
            <a:endParaRPr lang="en-US" dirty="0"/>
          </a:p>
          <a:p>
            <a:pPr lvl="0"/>
            <a:r>
              <a:rPr lang="en-IN" dirty="0"/>
              <a:t>Mitchell, T. M. (1997). Machine learning (1st ed.). New York, NY, USA: McGraw-Hill, Inc.</a:t>
            </a:r>
            <a:endParaRPr lang="en-US" dirty="0"/>
          </a:p>
          <a:p>
            <a:pPr lvl="0"/>
            <a:r>
              <a:rPr lang="en-IN" dirty="0" err="1"/>
              <a:t>Vryniotis</a:t>
            </a:r>
            <a:r>
              <a:rPr lang="en-IN" dirty="0"/>
              <a:t>, V. (2013, November 20). Machine learning tutorial: the max entropy text classifier. Retrieved December 16, 2014, from http: //blog.datumbox.com/machine-learning-tutorial-the-</a:t>
            </a:r>
            <a:r>
              <a:rPr lang="en-IN" dirty="0" err="1"/>
              <a:t>maxentropy</a:t>
            </a:r>
            <a:r>
              <a:rPr lang="en-IN" dirty="0"/>
              <a:t>- text-classifier/</a:t>
            </a:r>
            <a:endParaRPr lang="en-US" dirty="0"/>
          </a:p>
          <a:p>
            <a:pPr lvl="0"/>
            <a:r>
              <a:rPr lang="en-IN" dirty="0" err="1"/>
              <a:t>Givón</a:t>
            </a:r>
            <a:r>
              <a:rPr lang="en-IN" dirty="0"/>
              <a:t>, T. (1993). English grammar: a function-based introduction. John </a:t>
            </a:r>
            <a:r>
              <a:rPr lang="en-IN" dirty="0" err="1"/>
              <a:t>Benjamins</a:t>
            </a:r>
            <a:r>
              <a:rPr lang="en-IN" dirty="0"/>
              <a:t> Publishing.</a:t>
            </a:r>
            <a:endParaRPr lang="en-US" dirty="0"/>
          </a:p>
          <a:p>
            <a:pPr lvl="0"/>
            <a:r>
              <a:rPr lang="en-IN" dirty="0" err="1"/>
              <a:t>Morante</a:t>
            </a:r>
            <a:r>
              <a:rPr lang="en-IN" dirty="0"/>
              <a:t>, R. &amp; </a:t>
            </a:r>
            <a:r>
              <a:rPr lang="en-IN" dirty="0" err="1"/>
              <a:t>Sporleder</a:t>
            </a:r>
            <a:r>
              <a:rPr lang="en-IN" dirty="0"/>
              <a:t>, C. (2012). Modality and negation: an introduction to the special issue. Computational Linguistics, 38 (2), 223–260.</a:t>
            </a:r>
            <a:endParaRPr lang="en-US" dirty="0"/>
          </a:p>
          <a:p>
            <a:pPr lvl="0"/>
            <a:r>
              <a:rPr lang="en-IN" dirty="0" err="1"/>
              <a:t>Tottie</a:t>
            </a:r>
            <a:r>
              <a:rPr lang="en-IN" dirty="0"/>
              <a:t>, G. (1991). Negation in English speech and writing: a study in variation. Academic Press.</a:t>
            </a:r>
            <a:endParaRPr lang="en-US" dirty="0"/>
          </a:p>
          <a:p>
            <a:pPr lvl="0"/>
            <a:r>
              <a:rPr lang="en-IN" dirty="0"/>
              <a:t>Polanyi, L. &amp; </a:t>
            </a:r>
            <a:r>
              <a:rPr lang="en-IN" dirty="0" err="1"/>
              <a:t>Zaenen</a:t>
            </a:r>
            <a:r>
              <a:rPr lang="en-IN" dirty="0"/>
              <a:t>, A. (2006). Contextual valence shifters (J. G. Shanahan, Y. Qu &amp; J. Wiebe, Eds.). Springer.</a:t>
            </a:r>
            <a:endParaRPr lang="en-US" dirty="0"/>
          </a:p>
          <a:p>
            <a:pPr lvl="0"/>
            <a:r>
              <a:rPr lang="en-IN" dirty="0"/>
              <a:t>Manning, C. D., Raghavan, P. &amp; </a:t>
            </a:r>
            <a:r>
              <a:rPr lang="en-IN" dirty="0" err="1"/>
              <a:t>Schütze</a:t>
            </a:r>
            <a:r>
              <a:rPr lang="en-IN" dirty="0"/>
              <a:t>, H. (2008). Introduction to information retrieval. Cambridge, UK: Cambridge University Press.</a:t>
            </a:r>
            <a:endParaRPr lang="en-US" dirty="0"/>
          </a:p>
          <a:p>
            <a:pPr lvl="0"/>
            <a:r>
              <a:rPr lang="en-IN" dirty="0"/>
              <a:t>Marcus, M. P., </a:t>
            </a:r>
            <a:r>
              <a:rPr lang="en-IN" dirty="0" err="1"/>
              <a:t>Marcinkiewicz</a:t>
            </a:r>
            <a:r>
              <a:rPr lang="en-IN" dirty="0"/>
              <a:t>, M. A. &amp; Santorini, B. (1993). Building a large annotated corpus of English: the Penn Treebank. Computational Linguistics, 19 (2), 313–330.</a:t>
            </a:r>
            <a:endParaRPr lang="en-US" dirty="0"/>
          </a:p>
          <a:p>
            <a:endParaRPr lang="en-US" dirty="0"/>
          </a:p>
        </p:txBody>
      </p:sp>
      <p:pic>
        <p:nvPicPr>
          <p:cNvPr id="9" name="Picture 8">
            <a:extLst>
              <a:ext uri="{FF2B5EF4-FFF2-40B4-BE49-F238E27FC236}">
                <a16:creationId xmlns:a16="http://schemas.microsoft.com/office/drawing/2014/main" id="{DC41BABD-5CC2-465F-A4B8-FD799C455008}"/>
              </a:ext>
            </a:extLst>
          </p:cNvPr>
          <p:cNvPicPr>
            <a:picLocks noChangeAspect="1"/>
          </p:cNvPicPr>
          <p:nvPr/>
        </p:nvPicPr>
        <p:blipFill>
          <a:blip r:embed="rId2"/>
          <a:stretch>
            <a:fillRect/>
          </a:stretch>
        </p:blipFill>
        <p:spPr>
          <a:xfrm>
            <a:off x="7290334" y="3580443"/>
            <a:ext cx="271463" cy="266700"/>
          </a:xfrm>
          <a:prstGeom prst="rect">
            <a:avLst/>
          </a:prstGeom>
        </p:spPr>
      </p:pic>
    </p:spTree>
    <p:extLst>
      <p:ext uri="{BB962C8B-B14F-4D97-AF65-F5344CB8AC3E}">
        <p14:creationId xmlns:p14="http://schemas.microsoft.com/office/powerpoint/2010/main" val="2045966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E4B3-3F17-44D6-9358-496A17F91A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562B1A4-2742-41C6-85A3-1B2775B8473F}"/>
              </a:ext>
            </a:extLst>
          </p:cNvPr>
          <p:cNvSpPr>
            <a:spLocks noGrp="1"/>
          </p:cNvSpPr>
          <p:nvPr>
            <p:ph idx="1"/>
          </p:nvPr>
        </p:nvSpPr>
        <p:spPr/>
        <p:txBody>
          <a:bodyPr>
            <a:normAutofit fontScale="40000" lnSpcReduction="20000"/>
          </a:bodyPr>
          <a:lstStyle/>
          <a:p>
            <a:pPr lvl="0"/>
            <a:r>
              <a:rPr lang="en-IN" dirty="0" err="1"/>
              <a:t>Gimpel</a:t>
            </a:r>
            <a:r>
              <a:rPr lang="en-IN" dirty="0"/>
              <a:t>, K., Schneider, N., O’Connor, B., Das, D., Mills, D., Eisenstein, J., Heilman, M., </a:t>
            </a:r>
            <a:r>
              <a:rPr lang="en-IN" dirty="0" err="1"/>
              <a:t>Yogatama</a:t>
            </a:r>
            <a:r>
              <a:rPr lang="en-IN" dirty="0"/>
              <a:t>, D., Flanigan, J. &amp; Smith, N. A. (2011). Part-of-speech tagging for Twitter: annotation, features, and experiments. In Proceedings of the 49th annual meeting of the Association for Computational Linguistics: human language technologies: short papers (Vol. 2, pp. 42–47). Association for Computational Linguistics. Portland, Oregon.</a:t>
            </a:r>
            <a:endParaRPr lang="en-US" dirty="0"/>
          </a:p>
          <a:p>
            <a:pPr lvl="0"/>
            <a:r>
              <a:rPr lang="en-IN" dirty="0"/>
              <a:t>Collins, M. (2003). Head-driven statistical models for natural language parsing. Computational Linguistics, 29 (4), 589–637.</a:t>
            </a:r>
            <a:endParaRPr lang="en-US" dirty="0"/>
          </a:p>
          <a:p>
            <a:pPr lvl="0"/>
            <a:r>
              <a:rPr lang="en-IN" dirty="0"/>
              <a:t>Hudson, R. (2010). An </a:t>
            </a:r>
            <a:r>
              <a:rPr lang="en-IN" dirty="0" err="1"/>
              <a:t>encyclopedia</a:t>
            </a:r>
            <a:r>
              <a:rPr lang="en-IN" dirty="0"/>
              <a:t> of word grammar and English grammar. Retrieved December 16, 2014, from http://tinyurl.com/wgencyc</a:t>
            </a:r>
            <a:endParaRPr lang="en-US" dirty="0"/>
          </a:p>
          <a:p>
            <a:pPr lvl="0"/>
            <a:r>
              <a:rPr lang="en-IN" dirty="0"/>
              <a:t>McKinney, W. (2012). Pandas: a Python data analysis library. Retrieved May 13, 2015, from http://pandas.pydata.org</a:t>
            </a:r>
            <a:endParaRPr lang="en-US" dirty="0"/>
          </a:p>
          <a:p>
            <a:pPr lvl="0"/>
            <a:r>
              <a:rPr lang="en-IN" dirty="0"/>
              <a:t>Kong, L., Schneider, N., </a:t>
            </a:r>
            <a:r>
              <a:rPr lang="en-IN" dirty="0" err="1"/>
              <a:t>Swayamdipta</a:t>
            </a:r>
            <a:r>
              <a:rPr lang="en-IN" dirty="0"/>
              <a:t>, S., Bhatia, A., Dyer, C. &amp; Smith, N. (2014). A dependency parser for tweets. In Proceedings of the conference on empirical methods in natural language processing (pp. 1001– 1012). EMNLP ’14. Doha, Qatar.</a:t>
            </a:r>
            <a:endParaRPr lang="en-US" dirty="0"/>
          </a:p>
          <a:p>
            <a:pPr lvl="0"/>
            <a:r>
              <a:rPr lang="en-IN" dirty="0" err="1"/>
              <a:t>Owoputi</a:t>
            </a:r>
            <a:r>
              <a:rPr lang="en-IN" dirty="0"/>
              <a:t>, O., O’Connor, B., Dyer, C., </a:t>
            </a:r>
            <a:r>
              <a:rPr lang="en-IN" dirty="0" err="1"/>
              <a:t>Gimpel</a:t>
            </a:r>
            <a:r>
              <a:rPr lang="en-IN" dirty="0"/>
              <a:t>, K., Schneider, N. &amp; Smith, N. A. (2013). Improved part-of-speech tagging for online conversational text with word clusters. In Proceedings of the 2013 conference of the North American Chapter of the Association for Computational Linguistics: human language technologies (pp. 380–390). Atlanta, GA, USA.</a:t>
            </a:r>
            <a:endParaRPr lang="en-US" dirty="0"/>
          </a:p>
          <a:p>
            <a:pPr lvl="0"/>
            <a:r>
              <a:rPr lang="en-IN" dirty="0" err="1"/>
              <a:t>Pedregosa</a:t>
            </a:r>
            <a:r>
              <a:rPr lang="en-IN" dirty="0"/>
              <a:t>, F., </a:t>
            </a:r>
            <a:r>
              <a:rPr lang="en-IN" dirty="0" err="1"/>
              <a:t>Varoquaux</a:t>
            </a:r>
            <a:r>
              <a:rPr lang="en-IN" dirty="0"/>
              <a:t>, G., </a:t>
            </a:r>
            <a:r>
              <a:rPr lang="en-IN" dirty="0" err="1"/>
              <a:t>Gramfort</a:t>
            </a:r>
            <a:r>
              <a:rPr lang="en-IN" dirty="0"/>
              <a:t>, A., Michel, V., </a:t>
            </a:r>
            <a:r>
              <a:rPr lang="en-IN" dirty="0" err="1"/>
              <a:t>Thirion</a:t>
            </a:r>
            <a:r>
              <a:rPr lang="en-IN" dirty="0"/>
              <a:t>, B., Grisel, O., Blondel, M., </a:t>
            </a:r>
            <a:r>
              <a:rPr lang="en-IN" dirty="0" err="1"/>
              <a:t>Prettenhofer</a:t>
            </a:r>
            <a:r>
              <a:rPr lang="en-IN" dirty="0"/>
              <a:t>, P., Weiss, R., </a:t>
            </a:r>
            <a:r>
              <a:rPr lang="en-IN" dirty="0" err="1"/>
              <a:t>Dubourg</a:t>
            </a:r>
            <a:r>
              <a:rPr lang="en-IN" dirty="0"/>
              <a:t>, V., </a:t>
            </a:r>
            <a:r>
              <a:rPr lang="en-IN" dirty="0" err="1"/>
              <a:t>Vanderplas</a:t>
            </a:r>
            <a:r>
              <a:rPr lang="en-IN" dirty="0"/>
              <a:t>, J., </a:t>
            </a:r>
            <a:r>
              <a:rPr lang="en-IN" dirty="0" err="1"/>
              <a:t>Passos</a:t>
            </a:r>
            <a:r>
              <a:rPr lang="en-IN" dirty="0"/>
              <a:t>, A., </a:t>
            </a:r>
            <a:r>
              <a:rPr lang="en-IN" dirty="0" err="1"/>
              <a:t>Cournapeau</a:t>
            </a:r>
            <a:r>
              <a:rPr lang="en-IN" dirty="0"/>
              <a:t>, D., </a:t>
            </a:r>
            <a:r>
              <a:rPr lang="en-IN" dirty="0" err="1"/>
              <a:t>Brucher</a:t>
            </a:r>
            <a:r>
              <a:rPr lang="en-IN" dirty="0"/>
              <a:t>, M., Perrot, M. &amp; </a:t>
            </a:r>
            <a:r>
              <a:rPr lang="en-IN" dirty="0" err="1"/>
              <a:t>Duchesnay</a:t>
            </a:r>
            <a:r>
              <a:rPr lang="en-IN" dirty="0"/>
              <a:t>, E. (2011). </a:t>
            </a:r>
            <a:r>
              <a:rPr lang="en-IN" dirty="0" err="1"/>
              <a:t>Scikit</a:t>
            </a:r>
            <a:r>
              <a:rPr lang="en-IN" dirty="0"/>
              <a:t>-learn: machine learning in Python. Journal of Machine Learning Research, 12, 2825–2830.</a:t>
            </a:r>
            <a:endParaRPr lang="en-US" dirty="0"/>
          </a:p>
          <a:p>
            <a:pPr lvl="0"/>
            <a:r>
              <a:rPr lang="en-IN" dirty="0"/>
              <a:t>Pang, Bo, and Lillian Lee. "Opinion mining and sentiment analysis." </a:t>
            </a:r>
            <a:r>
              <a:rPr lang="en-IN" i="1" dirty="0"/>
              <a:t>Foundations and Trends® in Information Retrieval</a:t>
            </a:r>
            <a:r>
              <a:rPr lang="en-IN" dirty="0"/>
              <a:t> 2, no. 1–2 (2008): 1-135.</a:t>
            </a:r>
            <a:endParaRPr lang="en-US" dirty="0"/>
          </a:p>
          <a:p>
            <a:pPr lvl="0"/>
            <a:r>
              <a:rPr lang="en-IN" dirty="0"/>
              <a:t>Liu, Bing. "Sentiment analysis and opinion mining." </a:t>
            </a:r>
            <a:r>
              <a:rPr lang="en-IN" i="1" dirty="0"/>
              <a:t>Synthesis lectures on human language technologies</a:t>
            </a:r>
            <a:r>
              <a:rPr lang="en-IN" dirty="0"/>
              <a:t> 5, no. 1 (2012): 1-167.</a:t>
            </a:r>
            <a:endParaRPr lang="en-US" dirty="0"/>
          </a:p>
          <a:p>
            <a:pPr lvl="0"/>
            <a:r>
              <a:rPr lang="en-IN" dirty="0"/>
              <a:t>Pak, Alexander, and Patrick </a:t>
            </a:r>
            <a:r>
              <a:rPr lang="en-IN" dirty="0" err="1"/>
              <a:t>Paroubek</a:t>
            </a:r>
            <a:r>
              <a:rPr lang="en-IN" dirty="0"/>
              <a:t>. "Twitter as a corpus for sentiment analysis and opinion mining." In </a:t>
            </a:r>
            <a:r>
              <a:rPr lang="en-IN" i="1" dirty="0" err="1"/>
              <a:t>LREc</a:t>
            </a:r>
            <a:r>
              <a:rPr lang="en-IN" dirty="0"/>
              <a:t>, vol. 10, no. 2010, pp. 1320-1326. 2010.</a:t>
            </a:r>
            <a:endParaRPr lang="en-US" dirty="0"/>
          </a:p>
          <a:p>
            <a:pPr lvl="0"/>
            <a:r>
              <a:rPr lang="en-IN" dirty="0" err="1"/>
              <a:t>Kouloumpis</a:t>
            </a:r>
            <a:r>
              <a:rPr lang="en-IN" dirty="0"/>
              <a:t>, </a:t>
            </a:r>
            <a:r>
              <a:rPr lang="en-IN" dirty="0" err="1"/>
              <a:t>Efthymios</a:t>
            </a:r>
            <a:r>
              <a:rPr lang="en-IN" dirty="0"/>
              <a:t>, Theresa Wilson, and Johanna D. Moore. "Twitter sentiment analysis: The good the bad and the omg!." </a:t>
            </a:r>
            <a:r>
              <a:rPr lang="en-IN" i="1" dirty="0" err="1"/>
              <a:t>Icwsm</a:t>
            </a:r>
            <a:r>
              <a:rPr lang="en-IN" dirty="0"/>
              <a:t> 11, no. 538-541 (2011): 164.</a:t>
            </a:r>
            <a:endParaRPr lang="en-US" dirty="0"/>
          </a:p>
          <a:p>
            <a:pPr lvl="0"/>
            <a:r>
              <a:rPr lang="en-IN" dirty="0"/>
              <a:t>Agarwal, </a:t>
            </a:r>
            <a:r>
              <a:rPr lang="en-IN" dirty="0" err="1"/>
              <a:t>Apoorv</a:t>
            </a:r>
            <a:r>
              <a:rPr lang="en-IN" dirty="0"/>
              <a:t>, </a:t>
            </a:r>
            <a:r>
              <a:rPr lang="en-IN" dirty="0" err="1"/>
              <a:t>Boyi</a:t>
            </a:r>
            <a:r>
              <a:rPr lang="en-IN" dirty="0"/>
              <a:t> </a:t>
            </a:r>
            <a:r>
              <a:rPr lang="en-IN" dirty="0" err="1"/>
              <a:t>Xie</a:t>
            </a:r>
            <a:r>
              <a:rPr lang="en-IN" dirty="0"/>
              <a:t>, Ilia </a:t>
            </a:r>
            <a:r>
              <a:rPr lang="en-IN" dirty="0" err="1"/>
              <a:t>Vovsha</a:t>
            </a:r>
            <a:r>
              <a:rPr lang="en-IN" dirty="0"/>
              <a:t>, Owen </a:t>
            </a:r>
            <a:r>
              <a:rPr lang="en-IN" dirty="0" err="1"/>
              <a:t>Rambow</a:t>
            </a:r>
            <a:r>
              <a:rPr lang="en-IN" dirty="0"/>
              <a:t>, and Rebecca </a:t>
            </a:r>
            <a:r>
              <a:rPr lang="en-IN" dirty="0" err="1"/>
              <a:t>Passonneau</a:t>
            </a:r>
            <a:r>
              <a:rPr lang="en-IN" dirty="0"/>
              <a:t>. "Sentiment analysis of twitter data." In </a:t>
            </a:r>
            <a:r>
              <a:rPr lang="en-IN" i="1" dirty="0"/>
              <a:t>Proceedings of the workshop on languages in social media</a:t>
            </a:r>
            <a:r>
              <a:rPr lang="en-IN" dirty="0"/>
              <a:t>, pp. 30-38. Association for Computational Linguistics, 2011.</a:t>
            </a:r>
            <a:endParaRPr lang="en-US" dirty="0"/>
          </a:p>
          <a:p>
            <a:pPr lvl="0"/>
            <a:r>
              <a:rPr lang="en-IN" dirty="0" err="1"/>
              <a:t>Faret</a:t>
            </a:r>
            <a:r>
              <a:rPr lang="en-IN" dirty="0"/>
              <a:t>, </a:t>
            </a:r>
            <a:r>
              <a:rPr lang="en-IN" dirty="0" err="1"/>
              <a:t>Jørgen</a:t>
            </a:r>
            <a:r>
              <a:rPr lang="en-IN" dirty="0"/>
              <a:t>, and Johan </a:t>
            </a:r>
            <a:r>
              <a:rPr lang="en-IN" dirty="0" err="1"/>
              <a:t>Reitan</a:t>
            </a:r>
            <a:r>
              <a:rPr lang="en-IN" dirty="0"/>
              <a:t>. "Twitter sentiment analysis." (2011).</a:t>
            </a:r>
            <a:endParaRPr lang="en-US" dirty="0"/>
          </a:p>
          <a:p>
            <a:endParaRPr lang="en-US" dirty="0"/>
          </a:p>
        </p:txBody>
      </p:sp>
    </p:spTree>
    <p:extLst>
      <p:ext uri="{BB962C8B-B14F-4D97-AF65-F5344CB8AC3E}">
        <p14:creationId xmlns:p14="http://schemas.microsoft.com/office/powerpoint/2010/main" val="1002055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CD7F-381E-44C5-B1A7-00FA524BEE11}"/>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DB8E953B-3E17-4276-A69E-9A18C6629B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259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D4B9-3891-44F0-B0EF-9FF1DD178C73}"/>
              </a:ext>
            </a:extLst>
          </p:cNvPr>
          <p:cNvSpPr>
            <a:spLocks noGrp="1"/>
          </p:cNvSpPr>
          <p:nvPr>
            <p:ph type="title"/>
          </p:nvPr>
        </p:nvSpPr>
        <p:spPr/>
        <p:txBody>
          <a:bodyPr/>
          <a:lstStyle/>
          <a:p>
            <a:r>
              <a:rPr lang="en-US" dirty="0"/>
              <a:t>Motivation for the project</a:t>
            </a:r>
          </a:p>
        </p:txBody>
      </p:sp>
      <p:sp>
        <p:nvSpPr>
          <p:cNvPr id="3" name="Content Placeholder 2">
            <a:extLst>
              <a:ext uri="{FF2B5EF4-FFF2-40B4-BE49-F238E27FC236}">
                <a16:creationId xmlns:a16="http://schemas.microsoft.com/office/drawing/2014/main" id="{C8377CED-5F2B-4D74-81B9-1274329B496B}"/>
              </a:ext>
            </a:extLst>
          </p:cNvPr>
          <p:cNvSpPr>
            <a:spLocks noGrp="1"/>
          </p:cNvSpPr>
          <p:nvPr>
            <p:ph idx="1"/>
          </p:nvPr>
        </p:nvSpPr>
        <p:spPr/>
        <p:txBody>
          <a:bodyPr>
            <a:normAutofit lnSpcReduction="10000"/>
          </a:bodyPr>
          <a:lstStyle/>
          <a:p>
            <a:r>
              <a:rPr lang="en-IN" dirty="0"/>
              <a:t>Sentiment analysis (SA), also known as opinion mining is the process of classifying the emotion conveyed by a text, for example as negative, positive or neutral.</a:t>
            </a:r>
          </a:p>
          <a:p>
            <a:r>
              <a:rPr lang="en-US" dirty="0"/>
              <a:t>Also called as Opinion extraction, Opinion mining, Sentiment mining, Subjectivity analysis</a:t>
            </a:r>
          </a:p>
          <a:p>
            <a:r>
              <a:rPr lang="en-IN" i="1" dirty="0">
                <a:cs typeface="ＭＳ Ｐゴシック" pitchFamily="-65" charset="-128"/>
              </a:rPr>
              <a:t>Applications</a:t>
            </a:r>
            <a:endParaRPr lang="en-US" i="1" dirty="0">
              <a:cs typeface="ＭＳ Ｐゴシック" pitchFamily="-65" charset="-128"/>
            </a:endParaRPr>
          </a:p>
          <a:p>
            <a:pPr lvl="1"/>
            <a:r>
              <a:rPr lang="en-US" i="1" dirty="0">
                <a:cs typeface="ＭＳ Ｐゴシック" pitchFamily="-65" charset="-128"/>
              </a:rPr>
              <a:t>Movie</a:t>
            </a:r>
            <a:r>
              <a:rPr lang="en-US" dirty="0">
                <a:cs typeface="ＭＳ Ｐゴシック" pitchFamily="-65" charset="-128"/>
              </a:rPr>
              <a:t>:  is this review positive or negative?</a:t>
            </a:r>
          </a:p>
          <a:p>
            <a:pPr lvl="1"/>
            <a:r>
              <a:rPr lang="en-US" i="1" dirty="0">
                <a:cs typeface="ＭＳ Ｐゴシック" pitchFamily="-65" charset="-128"/>
              </a:rPr>
              <a:t>Products</a:t>
            </a:r>
            <a:r>
              <a:rPr lang="en-US" dirty="0">
                <a:cs typeface="ＭＳ Ｐゴシック" pitchFamily="-65" charset="-128"/>
              </a:rPr>
              <a:t>: what do people think about the new iPhone?</a:t>
            </a:r>
          </a:p>
          <a:p>
            <a:pPr lvl="1"/>
            <a:r>
              <a:rPr lang="en-US" i="1" dirty="0">
                <a:cs typeface="ＭＳ Ｐゴシック" pitchFamily="-65" charset="-128"/>
              </a:rPr>
              <a:t>Public sentiment</a:t>
            </a:r>
            <a:r>
              <a:rPr lang="en-US" dirty="0">
                <a:cs typeface="ＭＳ Ｐゴシック" pitchFamily="-65" charset="-128"/>
              </a:rPr>
              <a:t>: how is consumer confidence? Is despair increasing?</a:t>
            </a:r>
          </a:p>
          <a:p>
            <a:pPr lvl="1"/>
            <a:r>
              <a:rPr lang="en-US" i="1" dirty="0">
                <a:cs typeface="ＭＳ Ｐゴシック" pitchFamily="-65" charset="-128"/>
              </a:rPr>
              <a:t>Politics</a:t>
            </a:r>
            <a:r>
              <a:rPr lang="en-US" dirty="0">
                <a:cs typeface="ＭＳ Ｐゴシック" pitchFamily="-65" charset="-128"/>
              </a:rPr>
              <a:t>: what do people think about this candidate or issue?</a:t>
            </a:r>
          </a:p>
          <a:p>
            <a:pPr lvl="1"/>
            <a:r>
              <a:rPr lang="en-US" i="1" dirty="0">
                <a:cs typeface="ＭＳ Ｐゴシック" pitchFamily="-65" charset="-128"/>
              </a:rPr>
              <a:t>Prediction</a:t>
            </a:r>
            <a:r>
              <a:rPr lang="en-US" dirty="0">
                <a:cs typeface="ＭＳ Ｐゴシック" pitchFamily="-65" charset="-128"/>
              </a:rPr>
              <a:t>: predict election outcomes or market trends from sentiment</a:t>
            </a:r>
          </a:p>
          <a:p>
            <a:endParaRPr lang="en-US" dirty="0"/>
          </a:p>
        </p:txBody>
      </p:sp>
    </p:spTree>
    <p:extLst>
      <p:ext uri="{BB962C8B-B14F-4D97-AF65-F5344CB8AC3E}">
        <p14:creationId xmlns:p14="http://schemas.microsoft.com/office/powerpoint/2010/main" val="216163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3ECF-7D22-4D92-A59C-05E2FDF0CC66}"/>
              </a:ext>
            </a:extLst>
          </p:cNvPr>
          <p:cNvSpPr>
            <a:spLocks noGrp="1"/>
          </p:cNvSpPr>
          <p:nvPr>
            <p:ph type="title"/>
          </p:nvPr>
        </p:nvSpPr>
        <p:spPr/>
        <p:txBody>
          <a:bodyPr/>
          <a:lstStyle/>
          <a:p>
            <a:r>
              <a:rPr lang="en-US" dirty="0"/>
              <a:t>Large data for sentiment analysis on Twitter</a:t>
            </a:r>
          </a:p>
        </p:txBody>
      </p:sp>
      <p:sp>
        <p:nvSpPr>
          <p:cNvPr id="3" name="Content Placeholder 2">
            <a:extLst>
              <a:ext uri="{FF2B5EF4-FFF2-40B4-BE49-F238E27FC236}">
                <a16:creationId xmlns:a16="http://schemas.microsoft.com/office/drawing/2014/main" id="{D2A30FCF-A225-43AB-8698-6311B14E9AB4}"/>
              </a:ext>
            </a:extLst>
          </p:cNvPr>
          <p:cNvSpPr>
            <a:spLocks noGrp="1"/>
          </p:cNvSpPr>
          <p:nvPr>
            <p:ph idx="1"/>
          </p:nvPr>
        </p:nvSpPr>
        <p:spPr/>
        <p:txBody>
          <a:bodyPr/>
          <a:lstStyle/>
          <a:p>
            <a:r>
              <a:rPr lang="en-IN" dirty="0"/>
              <a:t>A popular social medium is Twitter, a micro-blogging site that allows users to write textual entries of up to 140 characters, commonly referred to as tweets.</a:t>
            </a:r>
          </a:p>
          <a:p>
            <a:r>
              <a:rPr lang="en-IN" dirty="0"/>
              <a:t>As of June 2015, Twitter has over 302 million monthly active users according to their homepage, whereof approximately 88 % have their tweets freely readable. </a:t>
            </a:r>
          </a:p>
          <a:p>
            <a:r>
              <a:rPr lang="en-IN" dirty="0"/>
              <a:t>Data created by Twitter is made available through Twitter’s API, and represents a </a:t>
            </a:r>
            <a:r>
              <a:rPr lang="en-IN" dirty="0" err="1"/>
              <a:t>realtime</a:t>
            </a:r>
            <a:r>
              <a:rPr lang="en-IN" dirty="0"/>
              <a:t> information stream of opinionated data.</a:t>
            </a:r>
            <a:endParaRPr lang="en-US" dirty="0"/>
          </a:p>
        </p:txBody>
      </p:sp>
    </p:spTree>
    <p:extLst>
      <p:ext uri="{BB962C8B-B14F-4D97-AF65-F5344CB8AC3E}">
        <p14:creationId xmlns:p14="http://schemas.microsoft.com/office/powerpoint/2010/main" val="258304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D699-5CEE-4CEF-84EE-C79AAFEDB320}"/>
              </a:ext>
            </a:extLst>
          </p:cNvPr>
          <p:cNvSpPr>
            <a:spLocks noGrp="1"/>
          </p:cNvSpPr>
          <p:nvPr>
            <p:ph type="title"/>
          </p:nvPr>
        </p:nvSpPr>
        <p:spPr/>
        <p:txBody>
          <a:bodyPr/>
          <a:lstStyle/>
          <a:p>
            <a:r>
              <a:rPr lang="en-US" dirty="0"/>
              <a:t>Challenges in handling Twitter data</a:t>
            </a:r>
          </a:p>
        </p:txBody>
      </p:sp>
      <p:sp>
        <p:nvSpPr>
          <p:cNvPr id="3" name="Content Placeholder 2">
            <a:extLst>
              <a:ext uri="{FF2B5EF4-FFF2-40B4-BE49-F238E27FC236}">
                <a16:creationId xmlns:a16="http://schemas.microsoft.com/office/drawing/2014/main" id="{C39D118D-4AA1-4437-BC02-0A7887EB6A94}"/>
              </a:ext>
            </a:extLst>
          </p:cNvPr>
          <p:cNvSpPr>
            <a:spLocks noGrp="1"/>
          </p:cNvSpPr>
          <p:nvPr>
            <p:ph idx="1"/>
          </p:nvPr>
        </p:nvSpPr>
        <p:spPr/>
        <p:txBody>
          <a:bodyPr>
            <a:normAutofit fontScale="92500" lnSpcReduction="20000"/>
          </a:bodyPr>
          <a:lstStyle/>
          <a:p>
            <a:r>
              <a:rPr lang="en-IN" dirty="0"/>
              <a:t>Tweets often contain misspellings, and the constrictive limit of 140 characters encourages slang and abbreviations. </a:t>
            </a:r>
          </a:p>
          <a:p>
            <a:r>
              <a:rPr lang="en-IN" dirty="0"/>
              <a:t>Unconventional linguistic means are also used, such as capitalization or elongation of words to show emphasis. </a:t>
            </a:r>
          </a:p>
          <a:p>
            <a:r>
              <a:rPr lang="en-IN" dirty="0"/>
              <a:t>Additionally, tweets contain special features like emoticons and hashtags that may have an analytical value. </a:t>
            </a:r>
          </a:p>
          <a:p>
            <a:r>
              <a:rPr lang="en-IN" dirty="0"/>
              <a:t>Hashtags are labels used for search and categorization, and are included in the text prepended by a “#”. </a:t>
            </a:r>
          </a:p>
          <a:p>
            <a:r>
              <a:rPr lang="en-IN" dirty="0"/>
              <a:t>Emoticons are expressions of emotion, and can either be written as a string of characters e.g., “:-)”, or as a </a:t>
            </a:r>
            <a:r>
              <a:rPr lang="en-IN" dirty="0" err="1"/>
              <a:t>unicode</a:t>
            </a:r>
            <a:r>
              <a:rPr lang="en-IN" dirty="0"/>
              <a:t> symbol. </a:t>
            </a:r>
          </a:p>
          <a:p>
            <a:r>
              <a:rPr lang="en-IN" dirty="0"/>
              <a:t>Finally, if a tweet is a reply or is directed to another Twitter user, mentions can be used by prepending a username with “@”.</a:t>
            </a:r>
            <a:endParaRPr lang="en-US" dirty="0"/>
          </a:p>
          <a:p>
            <a:endParaRPr lang="en-US" dirty="0"/>
          </a:p>
        </p:txBody>
      </p:sp>
    </p:spTree>
    <p:extLst>
      <p:ext uri="{BB962C8B-B14F-4D97-AF65-F5344CB8AC3E}">
        <p14:creationId xmlns:p14="http://schemas.microsoft.com/office/powerpoint/2010/main" val="362672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712E-5B3D-4F1E-94BD-590981A64082}"/>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28D268C6-0876-46A3-A7BF-61C106B466B6}"/>
              </a:ext>
            </a:extLst>
          </p:cNvPr>
          <p:cNvSpPr>
            <a:spLocks noGrp="1"/>
          </p:cNvSpPr>
          <p:nvPr>
            <p:ph idx="1"/>
          </p:nvPr>
        </p:nvSpPr>
        <p:spPr/>
        <p:txBody>
          <a:bodyPr/>
          <a:lstStyle/>
          <a:p>
            <a:r>
              <a:rPr lang="en-US" dirty="0"/>
              <a:t>Given: Tweet</a:t>
            </a:r>
          </a:p>
          <a:p>
            <a:r>
              <a:rPr lang="en-US" dirty="0"/>
              <a:t>Predict: Sentiment polarity of the tweet – positive vs negative.</a:t>
            </a:r>
          </a:p>
        </p:txBody>
      </p:sp>
    </p:spTree>
    <p:extLst>
      <p:ext uri="{BB962C8B-B14F-4D97-AF65-F5344CB8AC3E}">
        <p14:creationId xmlns:p14="http://schemas.microsoft.com/office/powerpoint/2010/main" val="261521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BC67-F32A-4E1E-9A37-6D261E56190F}"/>
              </a:ext>
            </a:extLst>
          </p:cNvPr>
          <p:cNvSpPr>
            <a:spLocks noGrp="1"/>
          </p:cNvSpPr>
          <p:nvPr>
            <p:ph type="title"/>
          </p:nvPr>
        </p:nvSpPr>
        <p:spPr/>
        <p:txBody>
          <a:bodyPr>
            <a:normAutofit/>
          </a:bodyPr>
          <a:lstStyle/>
          <a:p>
            <a:r>
              <a:rPr lang="en-US" dirty="0"/>
              <a:t>Basic ML and NLP techniques and tools needed for Twitter Sentiment Analysis</a:t>
            </a:r>
          </a:p>
        </p:txBody>
      </p:sp>
      <p:sp>
        <p:nvSpPr>
          <p:cNvPr id="3" name="Content Placeholder 2">
            <a:extLst>
              <a:ext uri="{FF2B5EF4-FFF2-40B4-BE49-F238E27FC236}">
                <a16:creationId xmlns:a16="http://schemas.microsoft.com/office/drawing/2014/main" id="{3DD78E4B-DFCA-4C12-9990-FD88A0D675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61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804D-0D8C-4D6D-A1D5-9ECC1E505B68}"/>
              </a:ext>
            </a:extLst>
          </p:cNvPr>
          <p:cNvSpPr>
            <a:spLocks noGrp="1"/>
          </p:cNvSpPr>
          <p:nvPr>
            <p:ph type="title"/>
          </p:nvPr>
        </p:nvSpPr>
        <p:spPr>
          <a:xfrm>
            <a:off x="0" y="0"/>
            <a:ext cx="10515600" cy="1325563"/>
          </a:xfrm>
        </p:spPr>
        <p:txBody>
          <a:bodyPr/>
          <a:lstStyle/>
          <a:p>
            <a:r>
              <a:rPr lang="en-US" dirty="0"/>
              <a:t>Approaches: Machine Learning (Decision Trees)</a:t>
            </a:r>
          </a:p>
        </p:txBody>
      </p:sp>
      <p:grpSp>
        <p:nvGrpSpPr>
          <p:cNvPr id="5" name="Group 4">
            <a:extLst>
              <a:ext uri="{FF2B5EF4-FFF2-40B4-BE49-F238E27FC236}">
                <a16:creationId xmlns:a16="http://schemas.microsoft.com/office/drawing/2014/main" id="{946F2002-636C-4E7A-9C31-99DDD9D73A08}"/>
              </a:ext>
            </a:extLst>
          </p:cNvPr>
          <p:cNvGrpSpPr>
            <a:grpSpLocks/>
          </p:cNvGrpSpPr>
          <p:nvPr/>
        </p:nvGrpSpPr>
        <p:grpSpPr bwMode="auto">
          <a:xfrm>
            <a:off x="800101" y="1370013"/>
            <a:ext cx="3567113" cy="4313238"/>
            <a:chOff x="288" y="950"/>
            <a:chExt cx="2247" cy="2717"/>
          </a:xfrm>
        </p:grpSpPr>
        <p:graphicFrame>
          <p:nvGraphicFramePr>
            <p:cNvPr id="6" name="Object 5">
              <a:extLst>
                <a:ext uri="{FF2B5EF4-FFF2-40B4-BE49-F238E27FC236}">
                  <a16:creationId xmlns:a16="http://schemas.microsoft.com/office/drawing/2014/main" id="{AD55A4D4-118A-469E-B9E9-9785BB843751}"/>
                </a:ext>
              </a:extLst>
            </p:cNvPr>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6151" name="Document" r:id="rId3" imgW="5405040" imgH="5780160" progId="Word.Document.8">
                    <p:embed/>
                  </p:oleObj>
                </mc:Choice>
                <mc:Fallback>
                  <p:oleObj name="Document" r:id="rId3" imgW="5405040" imgH="5780160" progId="Word.Document.8">
                    <p:embed/>
                    <p:pic>
                      <p:nvPicPr>
                        <p:cNvPr id="6" name="Object 5">
                          <a:extLst>
                            <a:ext uri="{FF2B5EF4-FFF2-40B4-BE49-F238E27FC236}">
                              <a16:creationId xmlns:a16="http://schemas.microsoft.com/office/drawing/2014/main" id="{AD55A4D4-118A-469E-B9E9-9785BB843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C445D77A-49B1-46A5-9A73-246112D34DFB}"/>
                </a:ext>
              </a:extLst>
            </p:cNvPr>
            <p:cNvSpPr txBox="1">
              <a:spLocks noChangeArrowheads="1"/>
            </p:cNvSpPr>
            <p:nvPr/>
          </p:nvSpPr>
          <p:spPr bwMode="auto">
            <a:xfrm rot="19183191">
              <a:off x="698" y="950"/>
              <a:ext cx="74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panose="020B0604020202020204" pitchFamily="34" charset="0"/>
                </a:rPr>
                <a:t>categorical</a:t>
              </a:r>
              <a:endParaRPr lang="en-US" sz="1600">
                <a:solidFill>
                  <a:schemeClr val="bg2"/>
                </a:solidFill>
                <a:latin typeface="Arial" panose="020B0604020202020204" pitchFamily="34" charset="0"/>
              </a:endParaRPr>
            </a:p>
          </p:txBody>
        </p:sp>
        <p:sp>
          <p:nvSpPr>
            <p:cNvPr id="8" name="Text Box 6">
              <a:extLst>
                <a:ext uri="{FF2B5EF4-FFF2-40B4-BE49-F238E27FC236}">
                  <a16:creationId xmlns:a16="http://schemas.microsoft.com/office/drawing/2014/main" id="{BA192DB1-3A8C-4AF9-839E-0507A480589E}"/>
                </a:ext>
              </a:extLst>
            </p:cNvPr>
            <p:cNvSpPr txBox="1">
              <a:spLocks noChangeArrowheads="1"/>
            </p:cNvSpPr>
            <p:nvPr/>
          </p:nvSpPr>
          <p:spPr bwMode="auto">
            <a:xfrm rot="19183191">
              <a:off x="1130" y="950"/>
              <a:ext cx="74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panose="020B0604020202020204" pitchFamily="34" charset="0"/>
                </a:rPr>
                <a:t>categorical</a:t>
              </a:r>
              <a:endParaRPr lang="en-US" sz="1600">
                <a:solidFill>
                  <a:schemeClr val="bg2"/>
                </a:solidFill>
                <a:latin typeface="Arial" panose="020B0604020202020204" pitchFamily="34" charset="0"/>
              </a:endParaRPr>
            </a:p>
          </p:txBody>
        </p:sp>
        <p:sp>
          <p:nvSpPr>
            <p:cNvPr id="9" name="Text Box 7">
              <a:extLst>
                <a:ext uri="{FF2B5EF4-FFF2-40B4-BE49-F238E27FC236}">
                  <a16:creationId xmlns:a16="http://schemas.microsoft.com/office/drawing/2014/main" id="{777A329E-DE1E-4BB2-BA61-CA568445FE3C}"/>
                </a:ext>
              </a:extLst>
            </p:cNvPr>
            <p:cNvSpPr txBox="1">
              <a:spLocks noChangeArrowheads="1"/>
            </p:cNvSpPr>
            <p:nvPr/>
          </p:nvSpPr>
          <p:spPr bwMode="auto">
            <a:xfrm rot="19183191">
              <a:off x="1664" y="950"/>
              <a:ext cx="74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panose="020B0604020202020204" pitchFamily="34" charset="0"/>
                </a:rPr>
                <a:t>continuous</a:t>
              </a:r>
              <a:endParaRPr lang="en-US" sz="1600">
                <a:solidFill>
                  <a:schemeClr val="bg2"/>
                </a:solidFill>
                <a:latin typeface="Arial" panose="020B0604020202020204" pitchFamily="34" charset="0"/>
              </a:endParaRPr>
            </a:p>
          </p:txBody>
        </p:sp>
        <p:sp>
          <p:nvSpPr>
            <p:cNvPr id="10" name="Text Box 8">
              <a:extLst>
                <a:ext uri="{FF2B5EF4-FFF2-40B4-BE49-F238E27FC236}">
                  <a16:creationId xmlns:a16="http://schemas.microsoft.com/office/drawing/2014/main" id="{6061E30A-41AE-47AB-98D6-F58A9AAD2D50}"/>
                </a:ext>
              </a:extLst>
            </p:cNvPr>
            <p:cNvSpPr txBox="1">
              <a:spLocks noChangeArrowheads="1"/>
            </p:cNvSpPr>
            <p:nvPr/>
          </p:nvSpPr>
          <p:spPr bwMode="auto">
            <a:xfrm rot="19183191">
              <a:off x="2125" y="1046"/>
              <a:ext cx="41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panose="020B0604020202020204" pitchFamily="34" charset="0"/>
                </a:rPr>
                <a:t>class</a:t>
              </a:r>
              <a:endParaRPr lang="en-US" sz="1600">
                <a:solidFill>
                  <a:schemeClr val="bg2"/>
                </a:solidFill>
                <a:latin typeface="Arial" panose="020B0604020202020204" pitchFamily="34" charset="0"/>
              </a:endParaRPr>
            </a:p>
          </p:txBody>
        </p:sp>
      </p:grpSp>
      <p:sp>
        <p:nvSpPr>
          <p:cNvPr id="11" name="Line 9">
            <a:extLst>
              <a:ext uri="{FF2B5EF4-FFF2-40B4-BE49-F238E27FC236}">
                <a16:creationId xmlns:a16="http://schemas.microsoft.com/office/drawing/2014/main" id="{247F9A6F-3BA5-4B4B-BB9A-D8A542FFA4A2}"/>
              </a:ext>
            </a:extLst>
          </p:cNvPr>
          <p:cNvSpPr>
            <a:spLocks noChangeShapeType="1"/>
          </p:cNvSpPr>
          <p:nvPr/>
        </p:nvSpPr>
        <p:spPr bwMode="auto">
          <a:xfrm>
            <a:off x="7537450" y="450532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a:extLst>
              <a:ext uri="{FF2B5EF4-FFF2-40B4-BE49-F238E27FC236}">
                <a16:creationId xmlns:a16="http://schemas.microsoft.com/office/drawing/2014/main" id="{C21EDBCE-1431-46D1-A3F2-1B373C547AD9}"/>
              </a:ext>
            </a:extLst>
          </p:cNvPr>
          <p:cNvSpPr>
            <a:spLocks noChangeShapeType="1"/>
          </p:cNvSpPr>
          <p:nvPr/>
        </p:nvSpPr>
        <p:spPr bwMode="auto">
          <a:xfrm flipH="1">
            <a:off x="6407150" y="450532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a:extLst>
              <a:ext uri="{FF2B5EF4-FFF2-40B4-BE49-F238E27FC236}">
                <a16:creationId xmlns:a16="http://schemas.microsoft.com/office/drawing/2014/main" id="{C940CC3A-55CB-4A3C-9F41-ABE29F1BD4E1}"/>
              </a:ext>
            </a:extLst>
          </p:cNvPr>
          <p:cNvSpPr>
            <a:spLocks noChangeShapeType="1"/>
          </p:cNvSpPr>
          <p:nvPr/>
        </p:nvSpPr>
        <p:spPr bwMode="auto">
          <a:xfrm flipH="1">
            <a:off x="7053264" y="371157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a:extLst>
              <a:ext uri="{FF2B5EF4-FFF2-40B4-BE49-F238E27FC236}">
                <a16:creationId xmlns:a16="http://schemas.microsoft.com/office/drawing/2014/main" id="{5B02537A-2548-478D-8605-9A5DFE9BF629}"/>
              </a:ext>
            </a:extLst>
          </p:cNvPr>
          <p:cNvSpPr>
            <a:spLocks noChangeShapeType="1"/>
          </p:cNvSpPr>
          <p:nvPr/>
        </p:nvSpPr>
        <p:spPr bwMode="auto">
          <a:xfrm>
            <a:off x="8264525" y="371157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a:extLst>
              <a:ext uri="{FF2B5EF4-FFF2-40B4-BE49-F238E27FC236}">
                <a16:creationId xmlns:a16="http://schemas.microsoft.com/office/drawing/2014/main" id="{2BC305F5-92C6-4E10-9069-6D434F23AEA5}"/>
              </a:ext>
            </a:extLst>
          </p:cNvPr>
          <p:cNvSpPr>
            <a:spLocks noChangeShapeType="1"/>
          </p:cNvSpPr>
          <p:nvPr/>
        </p:nvSpPr>
        <p:spPr bwMode="auto">
          <a:xfrm>
            <a:off x="7215188"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a:extLst>
              <a:ext uri="{FF2B5EF4-FFF2-40B4-BE49-F238E27FC236}">
                <a16:creationId xmlns:a16="http://schemas.microsoft.com/office/drawing/2014/main" id="{F5BEBA45-1978-43EE-A432-9A1F56D10E1B}"/>
              </a:ext>
            </a:extLst>
          </p:cNvPr>
          <p:cNvSpPr>
            <a:spLocks noChangeShapeType="1"/>
          </p:cNvSpPr>
          <p:nvPr/>
        </p:nvSpPr>
        <p:spPr bwMode="auto">
          <a:xfrm flipH="1">
            <a:off x="5842000"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5">
            <a:extLst>
              <a:ext uri="{FF2B5EF4-FFF2-40B4-BE49-F238E27FC236}">
                <a16:creationId xmlns:a16="http://schemas.microsoft.com/office/drawing/2014/main" id="{A15E9ED5-9AD1-4502-9EC4-1E8B3216AFDE}"/>
              </a:ext>
            </a:extLst>
          </p:cNvPr>
          <p:cNvSpPr txBox="1">
            <a:spLocks noChangeArrowheads="1"/>
          </p:cNvSpPr>
          <p:nvPr/>
        </p:nvSpPr>
        <p:spPr bwMode="auto">
          <a:xfrm>
            <a:off x="6359526" y="272097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panose="020B0604020202020204" pitchFamily="34" charset="0"/>
              </a:rPr>
              <a:t>Refund</a:t>
            </a:r>
            <a:endParaRPr lang="en-US" sz="1600">
              <a:solidFill>
                <a:schemeClr val="bg2"/>
              </a:solidFill>
              <a:latin typeface="Arial" panose="020B0604020202020204" pitchFamily="34" charset="0"/>
            </a:endParaRPr>
          </a:p>
        </p:txBody>
      </p:sp>
      <p:sp>
        <p:nvSpPr>
          <p:cNvPr id="18" name="Text Box 16">
            <a:extLst>
              <a:ext uri="{FF2B5EF4-FFF2-40B4-BE49-F238E27FC236}">
                <a16:creationId xmlns:a16="http://schemas.microsoft.com/office/drawing/2014/main" id="{8702C72F-432B-433F-BAF1-E83F9CFDD54C}"/>
              </a:ext>
            </a:extLst>
          </p:cNvPr>
          <p:cNvSpPr txBox="1">
            <a:spLocks noChangeArrowheads="1"/>
          </p:cNvSpPr>
          <p:nvPr/>
        </p:nvSpPr>
        <p:spPr bwMode="auto">
          <a:xfrm>
            <a:off x="7375525" y="344805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panose="020B0604020202020204" pitchFamily="34" charset="0"/>
              </a:rPr>
              <a:t>MarSt</a:t>
            </a:r>
            <a:endParaRPr lang="en-US" sz="1600">
              <a:solidFill>
                <a:schemeClr val="bg2"/>
              </a:solidFill>
              <a:latin typeface="Arial" panose="020B0604020202020204" pitchFamily="34" charset="0"/>
            </a:endParaRPr>
          </a:p>
        </p:txBody>
      </p:sp>
      <p:sp>
        <p:nvSpPr>
          <p:cNvPr id="19" name="Text Box 17">
            <a:extLst>
              <a:ext uri="{FF2B5EF4-FFF2-40B4-BE49-F238E27FC236}">
                <a16:creationId xmlns:a16="http://schemas.microsoft.com/office/drawing/2014/main" id="{3EEA0B61-740B-43A8-9E90-22605CA16195}"/>
              </a:ext>
            </a:extLst>
          </p:cNvPr>
          <p:cNvSpPr txBox="1">
            <a:spLocks noChangeArrowheads="1"/>
          </p:cNvSpPr>
          <p:nvPr/>
        </p:nvSpPr>
        <p:spPr bwMode="auto">
          <a:xfrm>
            <a:off x="6650039" y="424021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panose="020B0604020202020204" pitchFamily="34" charset="0"/>
              </a:rPr>
              <a:t>TaxInc</a:t>
            </a:r>
            <a:endParaRPr lang="en-US" sz="1600">
              <a:solidFill>
                <a:schemeClr val="bg2"/>
              </a:solidFill>
              <a:latin typeface="Arial" panose="020B0604020202020204" pitchFamily="34" charset="0"/>
            </a:endParaRPr>
          </a:p>
        </p:txBody>
      </p:sp>
      <p:sp>
        <p:nvSpPr>
          <p:cNvPr id="20" name="AutoShape 18">
            <a:extLst>
              <a:ext uri="{FF2B5EF4-FFF2-40B4-BE49-F238E27FC236}">
                <a16:creationId xmlns:a16="http://schemas.microsoft.com/office/drawing/2014/main" id="{1062EFB2-04FD-449A-A9DC-35EAC27A6898}"/>
              </a:ext>
            </a:extLst>
          </p:cNvPr>
          <p:cNvSpPr>
            <a:spLocks noChangeArrowheads="1"/>
          </p:cNvSpPr>
          <p:nvPr/>
        </p:nvSpPr>
        <p:spPr bwMode="auto">
          <a:xfrm>
            <a:off x="7577138" y="5029201"/>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9">
            <a:extLst>
              <a:ext uri="{FF2B5EF4-FFF2-40B4-BE49-F238E27FC236}">
                <a16:creationId xmlns:a16="http://schemas.microsoft.com/office/drawing/2014/main" id="{003038BA-064D-47BD-BC0E-DA04E78D947B}"/>
              </a:ext>
            </a:extLst>
          </p:cNvPr>
          <p:cNvSpPr txBox="1">
            <a:spLocks noChangeArrowheads="1"/>
          </p:cNvSpPr>
          <p:nvPr/>
        </p:nvSpPr>
        <p:spPr bwMode="auto">
          <a:xfrm>
            <a:off x="7500938" y="502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panose="020B0604020202020204" pitchFamily="34" charset="0"/>
              </a:rPr>
              <a:t>YES</a:t>
            </a:r>
            <a:endParaRPr lang="en-US" sz="1600">
              <a:solidFill>
                <a:schemeClr val="bg2"/>
              </a:solidFill>
              <a:latin typeface="Arial" panose="020B0604020202020204" pitchFamily="34" charset="0"/>
            </a:endParaRPr>
          </a:p>
        </p:txBody>
      </p:sp>
      <p:sp>
        <p:nvSpPr>
          <p:cNvPr id="22" name="AutoShape 20">
            <a:extLst>
              <a:ext uri="{FF2B5EF4-FFF2-40B4-BE49-F238E27FC236}">
                <a16:creationId xmlns:a16="http://schemas.microsoft.com/office/drawing/2014/main" id="{7B76C326-9BC4-4B9E-9FDC-F5948D141CBC}"/>
              </a:ext>
            </a:extLst>
          </p:cNvPr>
          <p:cNvSpPr>
            <a:spLocks noChangeArrowheads="1"/>
          </p:cNvSpPr>
          <p:nvPr/>
        </p:nvSpPr>
        <p:spPr bwMode="auto">
          <a:xfrm>
            <a:off x="6084888" y="5046664"/>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1">
            <a:extLst>
              <a:ext uri="{FF2B5EF4-FFF2-40B4-BE49-F238E27FC236}">
                <a16:creationId xmlns:a16="http://schemas.microsoft.com/office/drawing/2014/main" id="{1E464B30-C950-4792-82FB-577FFCA03F2D}"/>
              </a:ext>
            </a:extLst>
          </p:cNvPr>
          <p:cNvSpPr txBox="1">
            <a:spLocks noChangeArrowheads="1"/>
          </p:cNvSpPr>
          <p:nvPr/>
        </p:nvSpPr>
        <p:spPr bwMode="auto">
          <a:xfrm>
            <a:off x="6181725" y="5032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panose="020B0604020202020204" pitchFamily="34" charset="0"/>
              </a:rPr>
              <a:t>NO</a:t>
            </a:r>
            <a:endParaRPr lang="en-US" sz="1600">
              <a:solidFill>
                <a:schemeClr val="bg2"/>
              </a:solidFill>
              <a:latin typeface="Arial" panose="020B0604020202020204" pitchFamily="34" charset="0"/>
            </a:endParaRPr>
          </a:p>
        </p:txBody>
      </p:sp>
      <p:sp>
        <p:nvSpPr>
          <p:cNvPr id="24" name="AutoShape 22">
            <a:extLst>
              <a:ext uri="{FF2B5EF4-FFF2-40B4-BE49-F238E27FC236}">
                <a16:creationId xmlns:a16="http://schemas.microsoft.com/office/drawing/2014/main" id="{8BFE13B2-FFF5-42B9-8AD5-C2781A11331D}"/>
              </a:ext>
            </a:extLst>
          </p:cNvPr>
          <p:cNvSpPr>
            <a:spLocks noChangeArrowheads="1"/>
          </p:cNvSpPr>
          <p:nvPr/>
        </p:nvSpPr>
        <p:spPr bwMode="auto">
          <a:xfrm>
            <a:off x="5519738" y="34623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3">
            <a:extLst>
              <a:ext uri="{FF2B5EF4-FFF2-40B4-BE49-F238E27FC236}">
                <a16:creationId xmlns:a16="http://schemas.microsoft.com/office/drawing/2014/main" id="{C4659B2A-71E5-47A2-9989-08F8CBB7E103}"/>
              </a:ext>
            </a:extLst>
          </p:cNvPr>
          <p:cNvSpPr txBox="1">
            <a:spLocks noChangeArrowheads="1"/>
          </p:cNvSpPr>
          <p:nvPr/>
        </p:nvSpPr>
        <p:spPr bwMode="auto">
          <a:xfrm>
            <a:off x="5614988" y="34480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panose="020B0604020202020204" pitchFamily="34" charset="0"/>
              </a:rPr>
              <a:t>NO</a:t>
            </a:r>
            <a:endParaRPr lang="en-US" sz="1600">
              <a:solidFill>
                <a:srgbClr val="00FFFF"/>
              </a:solidFill>
              <a:latin typeface="Arial" panose="020B0604020202020204" pitchFamily="34" charset="0"/>
            </a:endParaRPr>
          </a:p>
        </p:txBody>
      </p:sp>
      <p:sp>
        <p:nvSpPr>
          <p:cNvPr id="26" name="AutoShape 24">
            <a:extLst>
              <a:ext uri="{FF2B5EF4-FFF2-40B4-BE49-F238E27FC236}">
                <a16:creationId xmlns:a16="http://schemas.microsoft.com/office/drawing/2014/main" id="{9A8508C3-E368-4D83-88FF-C55453ED9441}"/>
              </a:ext>
            </a:extLst>
          </p:cNvPr>
          <p:cNvSpPr>
            <a:spLocks noChangeArrowheads="1"/>
          </p:cNvSpPr>
          <p:nvPr/>
        </p:nvSpPr>
        <p:spPr bwMode="auto">
          <a:xfrm>
            <a:off x="8415338" y="426720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5">
            <a:extLst>
              <a:ext uri="{FF2B5EF4-FFF2-40B4-BE49-F238E27FC236}">
                <a16:creationId xmlns:a16="http://schemas.microsoft.com/office/drawing/2014/main" id="{DF3BC690-1C4A-4E5A-981D-4E8A5C0080C4}"/>
              </a:ext>
            </a:extLst>
          </p:cNvPr>
          <p:cNvSpPr txBox="1">
            <a:spLocks noChangeArrowheads="1"/>
          </p:cNvSpPr>
          <p:nvPr/>
        </p:nvSpPr>
        <p:spPr bwMode="auto">
          <a:xfrm>
            <a:off x="8491538" y="42672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panose="020B0604020202020204" pitchFamily="34" charset="0"/>
              </a:rPr>
              <a:t>NO</a:t>
            </a:r>
            <a:endParaRPr lang="en-US" sz="1600">
              <a:solidFill>
                <a:schemeClr val="bg2"/>
              </a:solidFill>
              <a:latin typeface="Arial" panose="020B0604020202020204" pitchFamily="34" charset="0"/>
            </a:endParaRPr>
          </a:p>
        </p:txBody>
      </p:sp>
      <p:sp>
        <p:nvSpPr>
          <p:cNvPr id="28" name="Text Box 26">
            <a:extLst>
              <a:ext uri="{FF2B5EF4-FFF2-40B4-BE49-F238E27FC236}">
                <a16:creationId xmlns:a16="http://schemas.microsoft.com/office/drawing/2014/main" id="{9CD1E19D-8F4C-4390-B612-9FD3F7A91DC6}"/>
              </a:ext>
            </a:extLst>
          </p:cNvPr>
          <p:cNvSpPr txBox="1">
            <a:spLocks noChangeArrowheads="1"/>
          </p:cNvSpPr>
          <p:nvPr/>
        </p:nvSpPr>
        <p:spPr bwMode="auto">
          <a:xfrm>
            <a:off x="5632450" y="29845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sz="1600">
                <a:latin typeface="Arial" panose="020B0604020202020204" pitchFamily="34" charset="0"/>
              </a:rPr>
              <a:t>Yes</a:t>
            </a:r>
            <a:endParaRPr lang="en-US" sz="1600">
              <a:solidFill>
                <a:schemeClr val="bg2"/>
              </a:solidFill>
              <a:latin typeface="Arial" panose="020B0604020202020204" pitchFamily="34" charset="0"/>
            </a:endParaRPr>
          </a:p>
        </p:txBody>
      </p:sp>
      <p:sp>
        <p:nvSpPr>
          <p:cNvPr id="29" name="Text Box 27">
            <a:extLst>
              <a:ext uri="{FF2B5EF4-FFF2-40B4-BE49-F238E27FC236}">
                <a16:creationId xmlns:a16="http://schemas.microsoft.com/office/drawing/2014/main" id="{CA41C82E-E6C1-47C0-BC6A-2F96DBE6AC8A}"/>
              </a:ext>
            </a:extLst>
          </p:cNvPr>
          <p:cNvSpPr txBox="1">
            <a:spLocks noChangeArrowheads="1"/>
          </p:cNvSpPr>
          <p:nvPr/>
        </p:nvSpPr>
        <p:spPr bwMode="auto">
          <a:xfrm>
            <a:off x="7497763" y="298450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sz="1600">
                <a:latin typeface="Arial" panose="020B0604020202020204" pitchFamily="34" charset="0"/>
              </a:rPr>
              <a:t>No</a:t>
            </a:r>
            <a:endParaRPr lang="en-US" sz="1600">
              <a:solidFill>
                <a:schemeClr val="bg2"/>
              </a:solidFill>
              <a:latin typeface="Arial" panose="020B0604020202020204" pitchFamily="34" charset="0"/>
            </a:endParaRPr>
          </a:p>
        </p:txBody>
      </p:sp>
      <p:sp>
        <p:nvSpPr>
          <p:cNvPr id="30" name="Text Box 28">
            <a:extLst>
              <a:ext uri="{FF2B5EF4-FFF2-40B4-BE49-F238E27FC236}">
                <a16:creationId xmlns:a16="http://schemas.microsoft.com/office/drawing/2014/main" id="{714B5E67-D99B-41A8-978A-043FC4587ABA}"/>
              </a:ext>
            </a:extLst>
          </p:cNvPr>
          <p:cNvSpPr txBox="1">
            <a:spLocks noChangeArrowheads="1"/>
          </p:cNvSpPr>
          <p:nvPr/>
        </p:nvSpPr>
        <p:spPr bwMode="auto">
          <a:xfrm>
            <a:off x="8480426" y="374967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sz="1600">
                <a:latin typeface="Arial" panose="020B0604020202020204" pitchFamily="34" charset="0"/>
              </a:rPr>
              <a:t>Married</a:t>
            </a:r>
            <a:r>
              <a:rPr lang="en-US" sz="1600">
                <a:solidFill>
                  <a:schemeClr val="bg2"/>
                </a:solidFill>
                <a:latin typeface="Arial" panose="020B0604020202020204" pitchFamily="34" charset="0"/>
              </a:rPr>
              <a:t> </a:t>
            </a:r>
          </a:p>
        </p:txBody>
      </p:sp>
      <p:sp>
        <p:nvSpPr>
          <p:cNvPr id="31" name="Text Box 29">
            <a:extLst>
              <a:ext uri="{FF2B5EF4-FFF2-40B4-BE49-F238E27FC236}">
                <a16:creationId xmlns:a16="http://schemas.microsoft.com/office/drawing/2014/main" id="{E001B2EF-1D18-40F9-A333-2ED982ABD7A3}"/>
              </a:ext>
            </a:extLst>
          </p:cNvPr>
          <p:cNvSpPr txBox="1">
            <a:spLocks noChangeArrowheads="1"/>
          </p:cNvSpPr>
          <p:nvPr/>
        </p:nvSpPr>
        <p:spPr bwMode="auto">
          <a:xfrm>
            <a:off x="6264276" y="377825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sz="1600">
                <a:latin typeface="Arial" panose="020B0604020202020204" pitchFamily="34" charset="0"/>
              </a:rPr>
              <a:t>Single, Divorced</a:t>
            </a:r>
            <a:endParaRPr lang="en-US" sz="1600">
              <a:solidFill>
                <a:schemeClr val="bg2"/>
              </a:solidFill>
              <a:latin typeface="Arial" panose="020B0604020202020204" pitchFamily="34" charset="0"/>
            </a:endParaRPr>
          </a:p>
        </p:txBody>
      </p:sp>
      <p:sp>
        <p:nvSpPr>
          <p:cNvPr id="32" name="Text Box 30">
            <a:extLst>
              <a:ext uri="{FF2B5EF4-FFF2-40B4-BE49-F238E27FC236}">
                <a16:creationId xmlns:a16="http://schemas.microsoft.com/office/drawing/2014/main" id="{853E4C79-4039-43D7-B808-001DC0366161}"/>
              </a:ext>
            </a:extLst>
          </p:cNvPr>
          <p:cNvSpPr txBox="1">
            <a:spLocks noChangeArrowheads="1"/>
          </p:cNvSpPr>
          <p:nvPr/>
        </p:nvSpPr>
        <p:spPr bwMode="auto">
          <a:xfrm>
            <a:off x="5884864"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sz="1600">
                <a:latin typeface="Arial" panose="020B0604020202020204" pitchFamily="34" charset="0"/>
              </a:rPr>
              <a:t>&lt; 80K</a:t>
            </a:r>
            <a:endParaRPr lang="en-US" sz="1600">
              <a:solidFill>
                <a:schemeClr val="bg2"/>
              </a:solidFill>
              <a:latin typeface="Arial" panose="020B0604020202020204" pitchFamily="34" charset="0"/>
            </a:endParaRPr>
          </a:p>
        </p:txBody>
      </p:sp>
      <p:sp>
        <p:nvSpPr>
          <p:cNvPr id="33" name="Text Box 31">
            <a:extLst>
              <a:ext uri="{FF2B5EF4-FFF2-40B4-BE49-F238E27FC236}">
                <a16:creationId xmlns:a16="http://schemas.microsoft.com/office/drawing/2014/main" id="{8FFFA971-63FF-411E-AD52-CC9137B07DFE}"/>
              </a:ext>
            </a:extLst>
          </p:cNvPr>
          <p:cNvSpPr txBox="1">
            <a:spLocks noChangeArrowheads="1"/>
          </p:cNvSpPr>
          <p:nvPr/>
        </p:nvSpPr>
        <p:spPr bwMode="auto">
          <a:xfrm>
            <a:off x="7659689"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sz="1600">
                <a:latin typeface="Arial" panose="020B0604020202020204" pitchFamily="34" charset="0"/>
              </a:rPr>
              <a:t>&gt; 80K</a:t>
            </a:r>
            <a:endParaRPr lang="en-US" sz="1600">
              <a:solidFill>
                <a:schemeClr val="bg2"/>
              </a:solidFill>
              <a:latin typeface="Arial" panose="020B0604020202020204" pitchFamily="34" charset="0"/>
            </a:endParaRPr>
          </a:p>
        </p:txBody>
      </p:sp>
      <p:sp>
        <p:nvSpPr>
          <p:cNvPr id="36" name="AutoShape 34">
            <a:extLst>
              <a:ext uri="{FF2B5EF4-FFF2-40B4-BE49-F238E27FC236}">
                <a16:creationId xmlns:a16="http://schemas.microsoft.com/office/drawing/2014/main" id="{49511127-3E19-43AC-AF86-CFC8517E680F}"/>
              </a:ext>
            </a:extLst>
          </p:cNvPr>
          <p:cNvSpPr>
            <a:spLocks noChangeArrowheads="1"/>
          </p:cNvSpPr>
          <p:nvPr/>
        </p:nvSpPr>
        <p:spPr bwMode="auto">
          <a:xfrm>
            <a:off x="4381500" y="381000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36">
            <a:extLst>
              <a:ext uri="{FF2B5EF4-FFF2-40B4-BE49-F238E27FC236}">
                <a16:creationId xmlns:a16="http://schemas.microsoft.com/office/drawing/2014/main" id="{A0217BD7-8389-4427-9E32-AFD487D7C573}"/>
              </a:ext>
            </a:extLst>
          </p:cNvPr>
          <p:cNvSpPr txBox="1">
            <a:spLocks noChangeArrowheads="1"/>
          </p:cNvSpPr>
          <p:nvPr/>
        </p:nvSpPr>
        <p:spPr bwMode="auto">
          <a:xfrm>
            <a:off x="1333500" y="58674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panose="020B0604020202020204" pitchFamily="34" charset="0"/>
              </a:rPr>
              <a:t>Training Data</a:t>
            </a:r>
            <a:endParaRPr lang="en-US" sz="2000">
              <a:solidFill>
                <a:schemeClr val="bg2"/>
              </a:solidFill>
              <a:latin typeface="Arial" panose="020B0604020202020204" pitchFamily="34" charset="0"/>
            </a:endParaRPr>
          </a:p>
        </p:txBody>
      </p:sp>
      <p:sp>
        <p:nvSpPr>
          <p:cNvPr id="39" name="Text Box 37">
            <a:extLst>
              <a:ext uri="{FF2B5EF4-FFF2-40B4-BE49-F238E27FC236}">
                <a16:creationId xmlns:a16="http://schemas.microsoft.com/office/drawing/2014/main" id="{2D8A25FB-BC32-4DE6-B3C8-A5D2C847EBEC}"/>
              </a:ext>
            </a:extLst>
          </p:cNvPr>
          <p:cNvSpPr txBox="1">
            <a:spLocks noChangeArrowheads="1"/>
          </p:cNvSpPr>
          <p:nvPr/>
        </p:nvSpPr>
        <p:spPr bwMode="auto">
          <a:xfrm>
            <a:off x="5600700" y="583565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panose="020B0604020202020204" pitchFamily="34" charset="0"/>
              </a:rPr>
              <a:t>Model:  Decision Tree</a:t>
            </a:r>
            <a:endParaRPr lang="en-US" sz="2000">
              <a:solidFill>
                <a:schemeClr val="bg2"/>
              </a:solidFill>
              <a:latin typeface="Arial" panose="020B0604020202020204" pitchFamily="34" charset="0"/>
            </a:endParaRPr>
          </a:p>
        </p:txBody>
      </p:sp>
      <p:pic>
        <p:nvPicPr>
          <p:cNvPr id="40" name="Picture 39">
            <a:extLst>
              <a:ext uri="{FF2B5EF4-FFF2-40B4-BE49-F238E27FC236}">
                <a16:creationId xmlns:a16="http://schemas.microsoft.com/office/drawing/2014/main" id="{E77BBDD5-A383-4925-B83A-0D69606F361C}"/>
              </a:ext>
            </a:extLst>
          </p:cNvPr>
          <p:cNvPicPr>
            <a:picLocks noChangeAspect="1"/>
          </p:cNvPicPr>
          <p:nvPr/>
        </p:nvPicPr>
        <p:blipFill>
          <a:blip r:embed="rId5"/>
          <a:stretch>
            <a:fillRect/>
          </a:stretch>
        </p:blipFill>
        <p:spPr>
          <a:xfrm>
            <a:off x="7658894" y="923227"/>
            <a:ext cx="4355264" cy="1748832"/>
          </a:xfrm>
          <a:prstGeom prst="rect">
            <a:avLst/>
          </a:prstGeom>
        </p:spPr>
      </p:pic>
      <p:sp>
        <p:nvSpPr>
          <p:cNvPr id="37" name="Text Placeholder 4">
            <a:extLst>
              <a:ext uri="{FF2B5EF4-FFF2-40B4-BE49-F238E27FC236}">
                <a16:creationId xmlns:a16="http://schemas.microsoft.com/office/drawing/2014/main" id="{B5EB187F-04B1-45AF-BF35-93EAA4127950}"/>
              </a:ext>
            </a:extLst>
          </p:cNvPr>
          <p:cNvSpPr txBox="1">
            <a:spLocks/>
          </p:cNvSpPr>
          <p:nvPr/>
        </p:nvSpPr>
        <p:spPr>
          <a:xfrm>
            <a:off x="791139" y="6304000"/>
            <a:ext cx="7715480" cy="456867"/>
          </a:xfrm>
          <a:prstGeom prst="rect">
            <a:avLst/>
          </a:prstGeom>
          <a:noFill/>
        </p:spPr>
        <p:txBody>
          <a:bodyPr lIns="143446" tIns="107585" rIns="143446" bIns="107585">
            <a:noAutofit/>
          </a:bodyPr>
          <a:lstStyle>
            <a:lvl1pPr marL="0" marR="0" indent="0" algn="l" defTabSz="1243625" rtl="0" eaLnBrk="1" fontAlgn="auto" latinLnBrk="0" hangingPunct="1">
              <a:lnSpc>
                <a:spcPct val="90000"/>
              </a:lnSpc>
              <a:spcBef>
                <a:spcPts val="0"/>
              </a:spcBef>
              <a:spcAft>
                <a:spcPts val="0"/>
              </a:spcAft>
              <a:buClrTx/>
              <a:buSzPct val="90000"/>
              <a:buFont typeface="Arial" pitchFamily="34" charset="0"/>
              <a:buNone/>
              <a:tabLst/>
              <a:defRPr sz="4800" kern="1200" spc="0" baseline="0">
                <a:gradFill>
                  <a:gsLst>
                    <a:gs pos="2917">
                      <a:srgbClr val="FFFFFF"/>
                    </a:gs>
                    <a:gs pos="30000">
                      <a:srgbClr val="FFFFFF"/>
                    </a:gs>
                  </a:gsLst>
                  <a:lin ang="5400000" scaled="0"/>
                </a:gradFill>
                <a:latin typeface="+mj-lt"/>
                <a:ea typeface="+mn-ea"/>
                <a:cs typeface="+mn-cs"/>
              </a:defRPr>
            </a:lvl1pPr>
            <a:lvl2pPr marL="778914" marR="0" indent="-321725" algn="l" defTabSz="1243625"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1066773" marR="0" indent="-304792" algn="l" defTabSz="1243625"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371566" marR="0" indent="-304792" algn="l" defTabSz="124362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676358" marR="0" indent="-304792" algn="l" defTabSz="124362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3419968" indent="-310907" algn="l" defTabSz="124362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4041782" indent="-310907" algn="l" defTabSz="124362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663594" indent="-310907" algn="l" defTabSz="124362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285408" indent="-310907" algn="l" defTabSz="1243625"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353" dirty="0">
                <a:solidFill>
                  <a:schemeClr val="tx1"/>
                </a:solidFill>
                <a:latin typeface="Segoe UI" panose="020B0502040204020203" pitchFamily="34" charset="0"/>
                <a:cs typeface="Segoe UI" panose="020B0502040204020203" pitchFamily="34" charset="0"/>
              </a:rPr>
              <a:t>Predict whether a person will cheat or not?</a:t>
            </a:r>
          </a:p>
        </p:txBody>
      </p:sp>
      <p:sp>
        <p:nvSpPr>
          <p:cNvPr id="3" name="Rectangle 2">
            <a:extLst>
              <a:ext uri="{FF2B5EF4-FFF2-40B4-BE49-F238E27FC236}">
                <a16:creationId xmlns:a16="http://schemas.microsoft.com/office/drawing/2014/main" id="{57FB561E-3534-44A0-9D58-A0AB28A23708}"/>
              </a:ext>
            </a:extLst>
          </p:cNvPr>
          <p:cNvSpPr/>
          <p:nvPr/>
        </p:nvSpPr>
        <p:spPr>
          <a:xfrm>
            <a:off x="9101138" y="4675187"/>
            <a:ext cx="3014664" cy="923330"/>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A tree-like graph or model of decisions and their possible consequences</a:t>
            </a:r>
          </a:p>
        </p:txBody>
      </p:sp>
    </p:spTree>
    <p:extLst>
      <p:ext uri="{BB962C8B-B14F-4D97-AF65-F5344CB8AC3E}">
        <p14:creationId xmlns:p14="http://schemas.microsoft.com/office/powerpoint/2010/main" val="309447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3550</Words>
  <Application>Microsoft Office PowerPoint</Application>
  <PresentationFormat>Widescreen</PresentationFormat>
  <Paragraphs>251</Paragraphs>
  <Slides>36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5" baseType="lpstr">
      <vt:lpstr>Arial</vt:lpstr>
      <vt:lpstr>Calibri</vt:lpstr>
      <vt:lpstr>Calibri Light</vt:lpstr>
      <vt:lpstr>Cambria Math</vt:lpstr>
      <vt:lpstr>Monotype Sorts</vt:lpstr>
      <vt:lpstr>Segoe UI</vt:lpstr>
      <vt:lpstr>Office Theme</vt:lpstr>
      <vt:lpstr>Document</vt:lpstr>
      <vt:lpstr>Equation</vt:lpstr>
      <vt:lpstr>Twitter Sentiment Analysis</vt:lpstr>
      <vt:lpstr>Introduction to Twitter Sentiment Analysis</vt:lpstr>
      <vt:lpstr>Abstract</vt:lpstr>
      <vt:lpstr>Motivation for the project</vt:lpstr>
      <vt:lpstr>Large data for sentiment analysis on Twitter</vt:lpstr>
      <vt:lpstr>Challenges in handling Twitter data</vt:lpstr>
      <vt:lpstr>Problem Definition</vt:lpstr>
      <vt:lpstr>Basic ML and NLP techniques and tools needed for Twitter Sentiment Analysis</vt:lpstr>
      <vt:lpstr>Approaches: Machine Learning (Decision Trees)</vt:lpstr>
      <vt:lpstr>Approaches: Machine Learning (KNNs)</vt:lpstr>
      <vt:lpstr>Approaches: Machine Learning (SVMs)</vt:lpstr>
      <vt:lpstr>Approaches: Machine Learning (Ensemble Learning)</vt:lpstr>
      <vt:lpstr>Approaches: Machine Learning (Logistic Regression)</vt:lpstr>
      <vt:lpstr>Approaches: Machine Learning (Naïve Bayes)</vt:lpstr>
      <vt:lpstr>Approaches: NLP (TF-IDF)</vt:lpstr>
      <vt:lpstr>Approaches: NLP (TF-IDF example)</vt:lpstr>
      <vt:lpstr>Tools: Scikit Learn</vt:lpstr>
      <vt:lpstr>Tools: Pandas</vt:lpstr>
      <vt:lpstr>Exploratory data analysis and Pre-processing for Twitter Sentiment Analysis</vt:lpstr>
      <vt:lpstr>Related Work</vt:lpstr>
      <vt:lpstr>Dataset Details</vt:lpstr>
      <vt:lpstr>Challenges with Twitter data</vt:lpstr>
      <vt:lpstr>Exploratory data analysis</vt:lpstr>
      <vt:lpstr>Pre-processing the dataset</vt:lpstr>
      <vt:lpstr>TF-IDF vectorization, train/test split, cross validation</vt:lpstr>
      <vt:lpstr>Twitter Sentiment Analysis Results</vt:lpstr>
      <vt:lpstr>Results</vt:lpstr>
      <vt:lpstr>Results: Confusion Matrices</vt:lpstr>
      <vt:lpstr>Code and data</vt:lpstr>
      <vt:lpstr>Model Deployment</vt:lpstr>
      <vt:lpstr>Concluding the Twitter Sentiment Analysis Project</vt:lpstr>
      <vt:lpstr>Conclusion</vt:lpstr>
      <vt:lpstr>Future Work</vt:lpstr>
      <vt:lpstr>References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dc:title>
  <dc:creator>Manish Gupta (BING-IDC)</dc:creator>
  <cp:lastModifiedBy>Manish Gupta (BING-IDC)</cp:lastModifiedBy>
  <cp:revision>66</cp:revision>
  <dcterms:created xsi:type="dcterms:W3CDTF">2018-12-20T03:46:01Z</dcterms:created>
  <dcterms:modified xsi:type="dcterms:W3CDTF">2018-12-31T10:52:05Z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gmanish@microsoft.com</vt:lpwstr>
  </property>
  <property fmtid="{D5CDD505-2E9C-101B-9397-08002B2CF9AE}" pid="5" name="MSIP_Label_f42aa342-8706-4288-bd11-ebb85995028c_SetDate">
    <vt:lpwstr>2018-12-20T03:47:05.8944967Z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