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441" r:id="rId3"/>
    <p:sldId id="391" r:id="rId4"/>
    <p:sldId id="429" r:id="rId5"/>
    <p:sldId id="420" r:id="rId6"/>
    <p:sldId id="422" r:id="rId7"/>
    <p:sldId id="423" r:id="rId8"/>
    <p:sldId id="424" r:id="rId9"/>
    <p:sldId id="425" r:id="rId10"/>
    <p:sldId id="439" r:id="rId11"/>
    <p:sldId id="427" r:id="rId12"/>
    <p:sldId id="426" r:id="rId13"/>
    <p:sldId id="428" r:id="rId14"/>
    <p:sldId id="430" r:id="rId15"/>
    <p:sldId id="431" r:id="rId16"/>
    <p:sldId id="433" r:id="rId17"/>
    <p:sldId id="434" r:id="rId18"/>
    <p:sldId id="435" r:id="rId19"/>
    <p:sldId id="436" r:id="rId20"/>
    <p:sldId id="437" r:id="rId21"/>
    <p:sldId id="440" r:id="rId22"/>
    <p:sldId id="417" r:id="rId23"/>
    <p:sldId id="419" r:id="rId24"/>
    <p:sldId id="41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36" userDrawn="1">
          <p15:clr>
            <a:srgbClr val="A4A3A4"/>
          </p15:clr>
        </p15:guide>
        <p15:guide id="4" pos="622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153"/>
    <a:srgbClr val="3494B6"/>
    <a:srgbClr val="D12C45"/>
    <a:srgbClr val="F23557"/>
    <a:srgbClr val="1DB0D9"/>
    <a:srgbClr val="3B4A6B"/>
    <a:srgbClr val="F22D50"/>
    <a:srgbClr val="6E5FCE"/>
    <a:srgbClr val="080808"/>
    <a:srgbClr val="FF7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5216" autoAdjust="0"/>
  </p:normalViewPr>
  <p:slideViewPr>
    <p:cSldViewPr snapToGrid="0">
      <p:cViewPr varScale="1">
        <p:scale>
          <a:sx n="105" d="100"/>
          <a:sy n="105" d="100"/>
        </p:scale>
        <p:origin x="978" y="108"/>
      </p:cViewPr>
      <p:guideLst>
        <p:guide orient="horz" pos="2500"/>
        <p:guide pos="3840"/>
        <p:guide pos="1436"/>
        <p:guide pos="6221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9EFD-45CA-46AA-B803-6F1F7F7B483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185D-3EAB-4307-AC60-15F02B21E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507CD-2694-EE96-14DB-24DE9F2F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B6FE24-B277-A244-F097-56A336EB0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506FD4-75F6-F526-51F5-30525EA44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667C8-DAFF-6B32-B812-D328470C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1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3D7F2-146A-4E59-4162-EEBE182F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367074-9125-CA03-2992-5FA39257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6ED99F-2343-0BBF-A6E4-654BF5B9D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46A73-636A-8BE5-A30C-DC70D3AB1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4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B300-02D6-4D07-239A-CE56506B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6CB3AD-1179-FC1E-381E-6083CB213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55E057-2F07-97B5-092B-77E885E52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52F55-9AF9-2FC1-3F4B-EEC279DAE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3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8F74-861F-0730-51E1-73A793B6D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E4A566-5276-FA94-C32C-51C70F24A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579E0A-D1F5-DC09-D90B-A313BE69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FF1A9-39E7-BBEA-1B44-1E5842325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0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A040D-1204-D4E9-7C38-0F57C271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E61F4B-0D1E-4D9A-DB67-8ECAFC647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84872D-41CA-2B45-2698-EBF3071AC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1B0CCC-2042-0040-0E3B-83D2E398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8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5A6E-A51C-DE68-5391-72891E7A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EB93EC-EF86-15C2-4EE1-F66EC9AD1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4309DB-5CCC-4876-B5AF-FB0AF4871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31F19-8A1C-AFFE-8BB2-D009A7736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3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9AB89-8AED-8356-5AA8-582767559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94B33-CDFB-C7A1-7A49-0A63A7C96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C1526-8487-D8AA-3A7A-784D59DD3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E4E54-3B70-352C-A2BD-C71BF8D24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7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6EE4-41A0-967D-1A8D-C22ECB663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C8C91F-85F1-8CB8-8E58-C5E858E58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619570-8B14-001E-47BC-5A2C3B6CA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F800F-109B-56D9-3ED9-3E99D3AC9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94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C8E9-BA24-F44B-E1D3-6624D4BE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15EFD9-63B8-43F5-267B-EE172B98F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723736-090B-0A16-F07F-0987E2720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B6BCD-A2FA-F0C3-8585-ACD40714C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39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A0329-CEF9-607B-12D2-21A32A32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4AF771-BDED-7D8B-E8D8-903C2F12A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C866CB-E38B-EE28-0C02-FE89909C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853F77-1E3F-19D3-9CEA-22357E09D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07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8B8A6-6F7F-B1C6-7ED3-276A0793F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BB49EF-98E0-5A1D-0225-CF4D26769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1AA15B-844D-B180-C063-932AC6585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6EACB-E5A4-7679-20ED-55CF0FB6D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3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92088-DD21-1499-C148-ECFF4FCD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B995D7-ADDA-4E41-1685-BEFA60178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252937-D72C-7872-571D-39C813879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67E90-BA76-D430-3860-9F72C2EF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6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B103-3497-1459-A24D-68131C00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112AFD-19AC-0C16-156B-6AEE63531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8453F3-016C-C375-931F-F4783ECF8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1C4FC-87A2-35C9-A05A-F6C32EA3B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4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8F55E-1F48-8A42-33B2-53C8FA92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57D29B-1611-6CB0-8050-CA905A350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84394D-57FB-C6A1-4BCB-99BD2F629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233EA-48A6-D6C8-7863-5A3B1F5B5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63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964C-522A-2CD8-D303-23A03B988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138786-551F-5C2C-7DC9-B7AC0E92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8E28BF-C60D-9EE9-6AF3-386B79667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CA884-1CC4-4091-C00A-CBCF5836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2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B67E-0607-DD7E-B214-52B7C0C0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B58C73-00D8-E84C-AAEB-24D552383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F0E5B-2CAC-AE78-B3C5-C74482AD6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EC825-F20C-E2D3-3005-48536367D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8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AAB-84F7-9F76-DF29-ACFFDDF7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1DE43D-C6BD-B217-B6FF-56793F101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160FEC-1C07-8836-0FF9-1E59DBDD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F02F2-7B9D-0771-886D-6C0643BC4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4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0676-5EAC-2F17-B07B-995884F3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D06B8-3F79-4094-23C3-E8260DA28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19AC4D-931B-B035-99DD-4CD2A13F5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4BD8A-25C9-8324-E4BA-72B10FB3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4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B001-00CC-736C-C306-856F61B4F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C6E41B-7E7B-0576-BD88-6E3F3F1ED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648CDB-934E-A8C4-BABC-790349D3C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2E650-DC37-6D6C-487B-C1D14E498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9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D8561-AF05-AA50-92D3-686D395D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652AD7-C49D-E141-0F6B-B34B44607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88E96C-F65A-1D99-5B33-BBD503468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895DD-7F2B-E761-0A6E-A9C34AA4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2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77BF-D541-64F6-78E9-8CBD06F18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30717B-13EC-949F-48F5-DDE3E97EF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AD0D5F-C50D-AB81-F3AB-B81A6EC3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0E02D-1ADF-8B6C-E5B9-2869498FC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3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83DA-169C-3B02-B5F5-FA0ACE47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034C04-8C03-333D-CD1E-7C2FDBAD5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469AF6-655B-14B5-80B2-5DAD31EE2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ADD18-595D-B410-E8CE-8AF896845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8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5A508-9F5A-5AE6-EE40-7F94D88B4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88736B-65C9-75D7-5FAB-7FE3A8B7C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03B087-C150-AD9C-9A75-EB16E5F71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145FE-D794-9E2B-290D-B90083F7A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D0CE-84AC-BA96-C0B0-7030EF5B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E06AD-5D3A-224B-0F3A-14D805A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9543-58F5-ADFB-873E-16A7B6E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C4D-785E-9543-D4F3-35CB2D5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473D-A3E5-C498-DE42-C41ACF6F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D78C-86B3-BC70-DC1B-DD30CF1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9542-6768-38C5-9908-20556A13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AC3-31EA-532C-BCB5-2D7B185B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57CC-852A-32E5-DD71-582A746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622E-572B-49AD-B424-C2191E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241CE-01E8-26B2-FEF5-AD9DC669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E73E2-FC95-4C02-DECB-9D669EBC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F9A0-B546-FC51-3DFE-756BB06B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F0D-5591-45D5-7E7F-92D46F9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5506-425C-E483-F3C8-5208D11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D0CE-84AC-BA96-C0B0-7030EF5B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E06AD-5D3A-224B-0F3A-14D805A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9543-58F5-ADFB-873E-16A7B6E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C4D-785E-9543-D4F3-35CB2D5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473D-A3E5-C498-DE42-C41ACF6F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7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B543-9B47-F32E-76E1-6D543D9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84C6E-8816-D6CC-D691-45FE7CE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4807-9C8B-FF95-6E9C-4E22F11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3E67C-5998-9F97-DB8D-842F2AF3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7688D-76FB-B582-3B81-434AD20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6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3B8C-3C79-3A25-4AFE-7BD51EE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CBAFA-27FF-BBEB-020D-B4C746B5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8551-0141-42F9-1B43-FDD77EB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EE15-B74D-CD43-A503-461973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1B56-DEDE-EC12-E4B7-C905C3D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2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72EC-B139-CE3D-C8CC-281951B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8828-7BBE-5D98-AB69-7F18C502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2AA72-2B66-13CA-A097-4DAC0BD3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47019-0599-79E8-E5A4-5DCE1025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E530-016A-318B-3E6E-035E9B5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2EB8-6BA4-C6E1-6B76-4CDFB55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4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D27D-64F2-D69B-B0D6-B3BEA678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A634D-B2CB-9725-1430-9F4A4AB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E973-4EED-E4AF-D6CE-21FA245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55C33-0B86-CDD9-7681-E5F84E46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24BFA-AAAA-6F56-88DE-D0A32701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488B-875E-CB17-50D5-55B4F334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7A8D-C20F-4DE5-D873-32C24A2C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44CE1-0E04-CEE3-4B15-77C1FD7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3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B45-A9C0-E0AE-834F-EEC6C59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76AF-A7B4-84E3-C78B-AAD0C02E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E3620-0F52-D855-75D0-436C24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5EBC7-BE89-4073-0151-A130F80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33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DA776-2719-51C7-D3BD-54E95606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58897-47EA-4F5F-89CA-208F2D6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112E-16E3-5087-A90A-22F88C9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1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51ED-253E-0471-A577-6FDF564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D5D3-4FE5-3025-089B-F3AD5A9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02DB-4E50-82E4-F086-77B2F2D2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8C59-DB62-71FB-0C6E-24F7771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C5B83-D576-B04F-B8CE-094B8C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AC0C4-E734-778C-46B5-3DE1EB4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B543-9B47-F32E-76E1-6D543D9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84C6E-8816-D6CC-D691-45FE7CE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4807-9C8B-FF95-6E9C-4E22F11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3E67C-5998-9F97-DB8D-842F2AF3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7688D-76FB-B582-3B81-434AD20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F1D1-DC4C-2872-7933-0607ADE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4CEC7-6C96-C35F-9E49-347B7AE6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5262-DACB-8955-31EB-BB36B141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F5A30-17BC-80E4-8BC6-D5E95B8A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35162-7973-7148-255B-E62AD10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409C-994B-C1BF-6B82-E02861C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4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D78C-86B3-BC70-DC1B-DD30CF1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9542-6768-38C5-9908-20556A13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AC3-31EA-532C-BCB5-2D7B185B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57CC-852A-32E5-DD71-582A746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622E-572B-49AD-B424-C2191E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99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241CE-01E8-26B2-FEF5-AD9DC669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E73E2-FC95-4C02-DECB-9D669EBC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F9A0-B546-FC51-3DFE-756BB06B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F0D-5591-45D5-7E7F-92D46F9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5506-425C-E483-F3C8-5208D11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8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3B8C-3C79-3A25-4AFE-7BD51EE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CBAFA-27FF-BBEB-020D-B4C746B5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8551-0141-42F9-1B43-FDD77EB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EE15-B74D-CD43-A503-461973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1B56-DEDE-EC12-E4B7-C905C3D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72EC-B139-CE3D-C8CC-281951B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8828-7BBE-5D98-AB69-7F18C502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2AA72-2B66-13CA-A097-4DAC0BD3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47019-0599-79E8-E5A4-5DCE1025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E530-016A-318B-3E6E-035E9B5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2EB8-6BA4-C6E1-6B76-4CDFB55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D27D-64F2-D69B-B0D6-B3BEA678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A634D-B2CB-9725-1430-9F4A4AB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E973-4EED-E4AF-D6CE-21FA245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55C33-0B86-CDD9-7681-E5F84E46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24BFA-AAAA-6F56-88DE-D0A32701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488B-875E-CB17-50D5-55B4F334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7A8D-C20F-4DE5-D873-32C24A2C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44CE1-0E04-CEE3-4B15-77C1FD7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B45-A9C0-E0AE-834F-EEC6C59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76AF-A7B4-84E3-C78B-AAD0C02E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E3620-0F52-D855-75D0-436C24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5EBC7-BE89-4073-0151-A130F80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DA776-2719-51C7-D3BD-54E95606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58897-47EA-4F5F-89CA-208F2D6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112E-16E3-5087-A90A-22F88C9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51ED-253E-0471-A577-6FDF564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D5D3-4FE5-3025-089B-F3AD5A9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02DB-4E50-82E4-F086-77B2F2D2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8C59-DB62-71FB-0C6E-24F7771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C5B83-D576-B04F-B8CE-094B8C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AC0C4-E734-778C-46B5-3DE1EB4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F1D1-DC4C-2872-7933-0607ADE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4CEC7-6C96-C35F-9E49-347B7AE6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5262-DACB-8955-31EB-BB36B141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F5A30-17BC-80E4-8BC6-D5E95B8A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35162-7973-7148-255B-E62AD10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409C-994B-C1BF-6B82-E02861C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2A39B1-2017-3920-EA5A-7BAA125E165B}"/>
              </a:ext>
            </a:extLst>
          </p:cNvPr>
          <p:cNvSpPr/>
          <p:nvPr userDrawn="1"/>
        </p:nvSpPr>
        <p:spPr>
          <a:xfrm>
            <a:off x="0" y="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DF35A6-CD70-03B1-A4DC-90A30427A6D3}"/>
              </a:ext>
            </a:extLst>
          </p:cNvPr>
          <p:cNvGrpSpPr/>
          <p:nvPr userDrawn="1"/>
        </p:nvGrpSpPr>
        <p:grpSpPr>
          <a:xfrm>
            <a:off x="138005" y="134018"/>
            <a:ext cx="655782" cy="932781"/>
            <a:chOff x="359678" y="5791200"/>
            <a:chExt cx="655782" cy="932781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8B51356-ABB0-A1EA-5C7D-9DEC22CE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78" y="5791200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14D99-5982-B20A-FCA5-DC7BBDB166EF}"/>
                </a:ext>
              </a:extLst>
            </p:cNvPr>
            <p:cNvSpPr txBox="1"/>
            <p:nvPr/>
          </p:nvSpPr>
          <p:spPr>
            <a:xfrm>
              <a:off x="359678" y="6446982"/>
              <a:ext cx="65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>
                      <a:lumMod val="95000"/>
                    </a:schemeClr>
                  </a:solidFill>
                </a:rPr>
                <a:t>투 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873E17-2FE0-449F-20D3-6A7B46884073}"/>
              </a:ext>
            </a:extLst>
          </p:cNvPr>
          <p:cNvGrpSpPr/>
          <p:nvPr userDrawn="1"/>
        </p:nvGrpSpPr>
        <p:grpSpPr>
          <a:xfrm>
            <a:off x="11536216" y="5925218"/>
            <a:ext cx="655784" cy="932782"/>
            <a:chOff x="11536216" y="1"/>
            <a:chExt cx="655784" cy="932782"/>
          </a:xfrm>
        </p:grpSpPr>
        <p:pic>
          <p:nvPicPr>
            <p:cNvPr id="12" name="그림 11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D4576B34-0F3B-375E-02DA-91E8F4BA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E3373-7ECC-004B-62FD-379F1C50A3F6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DF35A6-CD70-03B1-A4DC-90A30427A6D3}"/>
              </a:ext>
            </a:extLst>
          </p:cNvPr>
          <p:cNvGrpSpPr/>
          <p:nvPr userDrawn="1"/>
        </p:nvGrpSpPr>
        <p:grpSpPr>
          <a:xfrm>
            <a:off x="138005" y="134018"/>
            <a:ext cx="655782" cy="932781"/>
            <a:chOff x="359678" y="5791200"/>
            <a:chExt cx="655782" cy="932781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8B51356-ABB0-A1EA-5C7D-9DEC22CE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78" y="5791200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14D99-5982-B20A-FCA5-DC7BBDB166EF}"/>
                </a:ext>
              </a:extLst>
            </p:cNvPr>
            <p:cNvSpPr txBox="1"/>
            <p:nvPr/>
          </p:nvSpPr>
          <p:spPr>
            <a:xfrm>
              <a:off x="359678" y="6446982"/>
              <a:ext cx="65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</a:rPr>
                <a:t>투 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873E17-2FE0-449F-20D3-6A7B46884073}"/>
              </a:ext>
            </a:extLst>
          </p:cNvPr>
          <p:cNvGrpSpPr/>
          <p:nvPr userDrawn="1"/>
        </p:nvGrpSpPr>
        <p:grpSpPr>
          <a:xfrm>
            <a:off x="11536216" y="5925218"/>
            <a:ext cx="655784" cy="932782"/>
            <a:chOff x="11536216" y="1"/>
            <a:chExt cx="655784" cy="932782"/>
          </a:xfrm>
        </p:grpSpPr>
        <p:pic>
          <p:nvPicPr>
            <p:cNvPr id="12" name="그림 11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D4576B34-0F3B-375E-02DA-91E8F4BA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E3373-7ECC-004B-62FD-379F1C50A3F6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2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2780-CC9D-2DBC-1418-C500EEB00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60E79-4F60-5466-12D6-F1BD46DD9331}"/>
              </a:ext>
            </a:extLst>
          </p:cNvPr>
          <p:cNvSpPr txBox="1"/>
          <p:nvPr/>
        </p:nvSpPr>
        <p:spPr>
          <a:xfrm>
            <a:off x="1342855" y="2320810"/>
            <a:ext cx="1014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자료는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‘24.12.16.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기준 작성 되었습니다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33193-2AD9-47DF-0A8B-AD896FB1804E}"/>
              </a:ext>
            </a:extLst>
          </p:cNvPr>
          <p:cNvSpPr txBox="1"/>
          <p:nvPr/>
        </p:nvSpPr>
        <p:spPr>
          <a:xfrm>
            <a:off x="1342854" y="3291809"/>
            <a:ext cx="1014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자산 배분 전략에 대한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맛보기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자료입니다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7C7D0-BCA5-0715-66B0-7512CF6F7085}"/>
              </a:ext>
            </a:extLst>
          </p:cNvPr>
          <p:cNvSpPr txBox="1"/>
          <p:nvPr/>
        </p:nvSpPr>
        <p:spPr>
          <a:xfrm>
            <a:off x="1342855" y="4262808"/>
            <a:ext cx="1014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내용이 향후 고수익을 보장하지 않습니다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79E52-15AD-CAF1-9B33-F0FF3DC7E711}"/>
              </a:ext>
            </a:extLst>
          </p:cNvPr>
          <p:cNvSpPr txBox="1"/>
          <p:nvPr/>
        </p:nvSpPr>
        <p:spPr>
          <a:xfrm>
            <a:off x="1342855" y="1226700"/>
            <a:ext cx="95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 분석 자료</a:t>
            </a:r>
            <a:endParaRPr lang="en-US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D56A-7108-F0EB-042B-CF2C81DC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C10B2-37C6-658F-C58E-6926EDA84B8D}"/>
              </a:ext>
            </a:extLst>
          </p:cNvPr>
          <p:cNvSpPr txBox="1"/>
          <p:nvPr/>
        </p:nvSpPr>
        <p:spPr>
          <a:xfrm>
            <a:off x="3861260" y="3075057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 최적화</a:t>
            </a:r>
          </a:p>
        </p:txBody>
      </p:sp>
    </p:spTree>
    <p:extLst>
      <p:ext uri="{BB962C8B-B14F-4D97-AF65-F5344CB8AC3E}">
        <p14:creationId xmlns:p14="http://schemas.microsoft.com/office/powerpoint/2010/main" val="223559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B76A5-0144-B536-152D-B55B2233B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D328E-9A2E-B4EE-1D41-7131D8FBD421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자산 배분은 서로 낮은 상관 관계를 가진 자산으로 포트폴리오를 구성하는 방법을 말합니다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통해 리스크를 분산시키고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장기적으로 안정적이고 지속 가능한 수익을 추구할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음의 상관관계를 보이고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가까운 상관관계를 보입니다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DA3B4E-E1F6-11D8-5600-3C530930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19" y="1107038"/>
            <a:ext cx="8655561" cy="57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4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07C0-C873-4BF4-C892-89D49A00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2DC3337-C7DB-2423-955E-89EAF75E312A}"/>
              </a:ext>
            </a:extLst>
          </p:cNvPr>
          <p:cNvGrpSpPr/>
          <p:nvPr/>
        </p:nvGrpSpPr>
        <p:grpSpPr>
          <a:xfrm>
            <a:off x="2072322" y="1089025"/>
            <a:ext cx="8047355" cy="5768975"/>
            <a:chOff x="2072322" y="0"/>
            <a:chExt cx="8047355" cy="57689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3BFEA5-7173-AB95-B592-E8F50D14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322" y="0"/>
              <a:ext cx="8047355" cy="576897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4EF2AB-3BFF-C0CC-F2A9-A2B46468A5A9}"/>
                </a:ext>
              </a:extLst>
            </p:cNvPr>
            <p:cNvGrpSpPr/>
            <p:nvPr/>
          </p:nvGrpSpPr>
          <p:grpSpPr>
            <a:xfrm>
              <a:off x="4473139" y="2571197"/>
              <a:ext cx="3245722" cy="636106"/>
              <a:chOff x="5492081" y="2453544"/>
              <a:chExt cx="3245722" cy="63610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934DF12-7AEA-B756-DB7F-C501C953AAF5}"/>
                  </a:ext>
                </a:extLst>
              </p:cNvPr>
              <p:cNvSpPr/>
              <p:nvPr/>
            </p:nvSpPr>
            <p:spPr>
              <a:xfrm>
                <a:off x="5492081" y="2453544"/>
                <a:ext cx="3245722" cy="636106"/>
              </a:xfrm>
              <a:prstGeom prst="roundRect">
                <a:avLst/>
              </a:prstGeom>
              <a:solidFill>
                <a:srgbClr val="D12C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412AA7-A6A6-E43E-3599-198AC6E4B14E}"/>
                  </a:ext>
                </a:extLst>
              </p:cNvPr>
              <p:cNvSpPr txBox="1"/>
              <p:nvPr/>
            </p:nvSpPr>
            <p:spPr>
              <a:xfrm>
                <a:off x="5563074" y="2586931"/>
                <a:ext cx="310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QQQ(35):TLT(35):Gold(30)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2EACF7-48D2-A335-B607-4E0A68A566C5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상관관계가 낮은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활용해 자산 배분 전략을 구현할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최적 포트폴리오 비중은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35:35:30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Sortino Ratio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기준입니다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변동 가능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Sortino Ratio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하방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리스크 대비 수익률을 의미합니다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71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C539-0FE3-572D-0940-45C97CF5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138FBA-8ADE-D21D-FF87-9C8CF38F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1089025"/>
            <a:ext cx="8682672" cy="576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EB97C-3AED-2D0A-D1F8-028FE10A745C}"/>
              </a:ext>
            </a:extLst>
          </p:cNvPr>
          <p:cNvSpPr txBox="1"/>
          <p:nvPr/>
        </p:nvSpPr>
        <p:spPr>
          <a:xfrm>
            <a:off x="2072322" y="161435"/>
            <a:ext cx="804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포트폴리오의 누적 수익률이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보다 낮은 것을 알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하지만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변동성 측면에서 포트폴리오가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훨씬 안정적인 수익률 곡선을 나타냅니다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46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9061-CFB9-7822-9352-CE310BEBF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1F4F81-5880-47F6-DBF9-BC1373C9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1286264"/>
            <a:ext cx="10811539" cy="5364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B55C7-E5E5-D487-222F-F2F1E08C35BE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단위 수익률 측면에서도 포트폴리오의 단위 수익률이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훨씬 안정적입니다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월 단위 수익률이 넓게 퍼져 있으나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포트폴리오는 중심부에 되어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(5%)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-4.03%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4%p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 안정적입니다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FD749E-1DBC-5322-F58D-AA5B7E8A7726}"/>
              </a:ext>
            </a:extLst>
          </p:cNvPr>
          <p:cNvSpPr/>
          <p:nvPr/>
        </p:nvSpPr>
        <p:spPr>
          <a:xfrm>
            <a:off x="1556184" y="6128182"/>
            <a:ext cx="471399" cy="471399"/>
          </a:xfrm>
          <a:prstGeom prst="ellipse">
            <a:avLst/>
          </a:prstGeom>
          <a:solidFill>
            <a:srgbClr val="BC4153">
              <a:alpha val="5098"/>
            </a:srgbClr>
          </a:solidFill>
          <a:ln>
            <a:solidFill>
              <a:srgbClr val="BC41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C3E9C4-6862-D373-9CE3-EF412EA6D9FF}"/>
              </a:ext>
            </a:extLst>
          </p:cNvPr>
          <p:cNvSpPr/>
          <p:nvPr/>
        </p:nvSpPr>
        <p:spPr>
          <a:xfrm>
            <a:off x="7075715" y="6128182"/>
            <a:ext cx="471399" cy="471399"/>
          </a:xfrm>
          <a:prstGeom prst="ellipse">
            <a:avLst/>
          </a:prstGeom>
          <a:solidFill>
            <a:srgbClr val="BC4153">
              <a:alpha val="5098"/>
            </a:srgbClr>
          </a:solidFill>
          <a:ln>
            <a:solidFill>
              <a:srgbClr val="BC41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8B1959-B430-6F14-4C89-AA3958BB06F9}"/>
              </a:ext>
            </a:extLst>
          </p:cNvPr>
          <p:cNvSpPr/>
          <p:nvPr/>
        </p:nvSpPr>
        <p:spPr>
          <a:xfrm>
            <a:off x="3378358" y="1776735"/>
            <a:ext cx="1267476" cy="2250032"/>
          </a:xfrm>
          <a:prstGeom prst="ellipse">
            <a:avLst/>
          </a:prstGeom>
          <a:solidFill>
            <a:srgbClr val="BC4153">
              <a:alpha val="5098"/>
            </a:srgbClr>
          </a:solidFill>
          <a:ln>
            <a:solidFill>
              <a:srgbClr val="BC41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990C-20B4-6A3D-45D5-B2E0ACF8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0C6AA7-4881-117F-3C41-B7CC0E8A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1286264"/>
            <a:ext cx="10811539" cy="5364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DE4B3-5377-C15C-0EE9-6D005EA4F562}"/>
              </a:ext>
            </a:extLst>
          </p:cNvPr>
          <p:cNvSpPr txBox="1"/>
          <p:nvPr/>
        </p:nvSpPr>
        <p:spPr>
          <a:xfrm>
            <a:off x="2072322" y="161435"/>
            <a:ext cx="83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단위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MDD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측면에서 포트폴리오는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절반 이하의 낮은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MDD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자산 배분 효과로 닷컴 버블 시기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하락을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상쇄했기 때문입니다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8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A5795-0904-8A55-4CA9-203BA8C2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5DBA1F-A328-991D-81A1-A022709F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1286264"/>
            <a:ext cx="10811540" cy="5364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644EF-48BB-19F4-643B-A9DB0B2A6F9C}"/>
              </a:ext>
            </a:extLst>
          </p:cNvPr>
          <p:cNvSpPr txBox="1"/>
          <p:nvPr/>
        </p:nvSpPr>
        <p:spPr>
          <a:xfrm>
            <a:off x="2072322" y="161435"/>
            <a:ext cx="83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TTR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1949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1/3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짧습니다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 전략이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회복 탄력성 측면에서 안정적입니다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9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31F7-B49B-70B3-D0D9-D05C501F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6A06F1-784E-D039-E5A4-E1A9180C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084262"/>
            <a:ext cx="8689975" cy="576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9B292-DC08-49A9-F6BC-4511BA7F3F25}"/>
              </a:ext>
            </a:extLst>
          </p:cNvPr>
          <p:cNvSpPr txBox="1"/>
          <p:nvPr/>
        </p:nvSpPr>
        <p:spPr>
          <a:xfrm>
            <a:off x="2072322" y="161435"/>
            <a:ext cx="83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Rolling-Return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안정적입니다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Rolling-Return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보다 낮은 구간은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1970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년대 후반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닷컴 버블 붕괴 구간입니다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0A5135-5FE3-FC9C-AE8B-8BA21508B77D}"/>
              </a:ext>
            </a:extLst>
          </p:cNvPr>
          <p:cNvSpPr/>
          <p:nvPr/>
        </p:nvSpPr>
        <p:spPr>
          <a:xfrm>
            <a:off x="2279650" y="3657599"/>
            <a:ext cx="8081459" cy="1391479"/>
          </a:xfrm>
          <a:prstGeom prst="rect">
            <a:avLst/>
          </a:prstGeom>
          <a:solidFill>
            <a:srgbClr val="BC415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6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20AD-2521-CCFA-B2C9-91AAF45C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BA07B8-A49B-2975-FEBF-F4E44231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1084262"/>
            <a:ext cx="8682672" cy="576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70185-26F1-5578-73E3-EB03F2384B6B}"/>
              </a:ext>
            </a:extLst>
          </p:cNvPr>
          <p:cNvSpPr txBox="1"/>
          <p:nvPr/>
        </p:nvSpPr>
        <p:spPr>
          <a:xfrm>
            <a:off x="2072322" y="161435"/>
            <a:ext cx="83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포트폴리오의 최저 수익률은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-0.91%, 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최저 수익률은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-19.0%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 전략은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대비 실제 투자 수익률을 가늠하기 훨씬 용이합니다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87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FDCA6-E633-A77C-4380-AA6E2640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3FEAD9-66C2-359D-08E6-2D6B4EE071E6}"/>
              </a:ext>
            </a:extLst>
          </p:cNvPr>
          <p:cNvSpPr txBox="1"/>
          <p:nvPr/>
        </p:nvSpPr>
        <p:spPr>
          <a:xfrm>
            <a:off x="1342855" y="2320810"/>
            <a:ext cx="1057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과거 성과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향후 성과를 보장하지 않습니다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0D9D7-09E0-3EA3-80D3-99B6884CF4A1}"/>
              </a:ext>
            </a:extLst>
          </p:cNvPr>
          <p:cNvSpPr txBox="1"/>
          <p:nvPr/>
        </p:nvSpPr>
        <p:spPr>
          <a:xfrm>
            <a:off x="1342855" y="3291809"/>
            <a:ext cx="1057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보수적인 낙관주의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실제 성과를 지킵니다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EC8DE-1E00-E4B1-3DB9-E92E27693947}"/>
              </a:ext>
            </a:extLst>
          </p:cNvPr>
          <p:cNvSpPr txBox="1"/>
          <p:nvPr/>
        </p:nvSpPr>
        <p:spPr>
          <a:xfrm>
            <a:off x="1342854" y="4262808"/>
            <a:ext cx="1057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개인별 상황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따라 자산과 비중을 조정합니다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02BB1-1A7E-7836-1CBA-D7962A852D19}"/>
              </a:ext>
            </a:extLst>
          </p:cNvPr>
          <p:cNvSpPr txBox="1"/>
          <p:nvPr/>
        </p:nvSpPr>
        <p:spPr>
          <a:xfrm>
            <a:off x="1342855" y="5233807"/>
            <a:ext cx="1057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투자는 </a:t>
            </a:r>
            <a:r>
              <a:rPr lang="ko-KR" altLang="en-US" sz="4000" dirty="0" err="1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멘탈</a:t>
            </a:r>
            <a:r>
              <a:rPr lang="ko-KR" altLang="en-US" sz="4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지키면서 지속하는 것입니다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D252-75ED-FAE5-6363-94E235854AD1}"/>
              </a:ext>
            </a:extLst>
          </p:cNvPr>
          <p:cNvSpPr txBox="1"/>
          <p:nvPr/>
        </p:nvSpPr>
        <p:spPr>
          <a:xfrm>
            <a:off x="1342855" y="1226700"/>
            <a:ext cx="95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자산 배분 전략의 활용</a:t>
            </a:r>
            <a:endParaRPr lang="en-US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6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F3EFE-F212-DED2-17E4-F597F8F8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40FBEE-CA81-ADA7-6A0F-F380B7EF3B81}"/>
              </a:ext>
            </a:extLst>
          </p:cNvPr>
          <p:cNvSpPr txBox="1"/>
          <p:nvPr/>
        </p:nvSpPr>
        <p:spPr>
          <a:xfrm>
            <a:off x="5291935" y="3075057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QQQ+</a:t>
            </a:r>
            <a:endParaRPr lang="ko-KR" altLang="en-US" sz="4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0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163DA-C0C0-1CE5-1CBA-5E1714EA2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A567CC-A71D-059F-CEF7-2E21970648AA}"/>
              </a:ext>
            </a:extLst>
          </p:cNvPr>
          <p:cNvSpPr/>
          <p:nvPr/>
        </p:nvSpPr>
        <p:spPr>
          <a:xfrm>
            <a:off x="3783429" y="3268336"/>
            <a:ext cx="4625141" cy="636106"/>
          </a:xfrm>
          <a:prstGeom prst="roundRect">
            <a:avLst/>
          </a:prstGeom>
          <a:solidFill>
            <a:srgbClr val="D12C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A70C-4A5A-8735-A3DE-BDAD93F62AAA}"/>
              </a:ext>
            </a:extLst>
          </p:cNvPr>
          <p:cNvSpPr txBox="1"/>
          <p:nvPr/>
        </p:nvSpPr>
        <p:spPr>
          <a:xfrm>
            <a:off x="4238655" y="3401723"/>
            <a:ext cx="37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QQQ(?):TLT(?):Gold(?):SGOV(?)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50FEC-2F3D-B54D-2EA3-81AD15E9B0F0}"/>
              </a:ext>
            </a:extLst>
          </p:cNvPr>
          <p:cNvSpPr txBox="1"/>
          <p:nvPr/>
        </p:nvSpPr>
        <p:spPr>
          <a:xfrm>
            <a:off x="1342855" y="1226700"/>
            <a:ext cx="95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Portfolio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67DCE53-6EEC-6BF0-A4C6-259297ACC422}"/>
              </a:ext>
            </a:extLst>
          </p:cNvPr>
          <p:cNvSpPr/>
          <p:nvPr/>
        </p:nvSpPr>
        <p:spPr>
          <a:xfrm>
            <a:off x="3783429" y="4037829"/>
            <a:ext cx="4625141" cy="636106"/>
          </a:xfrm>
          <a:prstGeom prst="roundRect">
            <a:avLst/>
          </a:prstGeom>
          <a:solidFill>
            <a:srgbClr val="D12C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7971E-DAC5-BBDB-8510-3FB991CF69A4}"/>
              </a:ext>
            </a:extLst>
          </p:cNvPr>
          <p:cNvSpPr txBox="1"/>
          <p:nvPr/>
        </p:nvSpPr>
        <p:spPr>
          <a:xfrm>
            <a:off x="4262501" y="4171216"/>
            <a:ext cx="36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VOO(?):TLT(?):Gold(?):SGOV(?)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EA22D9-10D4-B6B0-D1C6-34500205D299}"/>
              </a:ext>
            </a:extLst>
          </p:cNvPr>
          <p:cNvSpPr/>
          <p:nvPr/>
        </p:nvSpPr>
        <p:spPr>
          <a:xfrm>
            <a:off x="3783429" y="2473067"/>
            <a:ext cx="4625141" cy="636106"/>
          </a:xfrm>
          <a:prstGeom prst="roundRect">
            <a:avLst/>
          </a:prstGeom>
          <a:solidFill>
            <a:srgbClr val="D12C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0EFEE-CEE8-A28A-67BF-DC1D06C2F96D}"/>
              </a:ext>
            </a:extLst>
          </p:cNvPr>
          <p:cNvSpPr txBox="1"/>
          <p:nvPr/>
        </p:nvSpPr>
        <p:spPr>
          <a:xfrm>
            <a:off x="4134721" y="2606454"/>
            <a:ext cx="39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SCHD(?):TLT(?):Gold(?):SGOV(?)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70692F-81CE-54DF-CEBA-206BCB4AEF41}"/>
              </a:ext>
            </a:extLst>
          </p:cNvPr>
          <p:cNvSpPr/>
          <p:nvPr/>
        </p:nvSpPr>
        <p:spPr>
          <a:xfrm>
            <a:off x="3783429" y="4807322"/>
            <a:ext cx="4625141" cy="636106"/>
          </a:xfrm>
          <a:prstGeom prst="roundRect">
            <a:avLst/>
          </a:prstGeom>
          <a:solidFill>
            <a:srgbClr val="D12C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B7ECD-8F85-FB52-C35D-BB8CE42A2346}"/>
              </a:ext>
            </a:extLst>
          </p:cNvPr>
          <p:cNvSpPr txBox="1"/>
          <p:nvPr/>
        </p:nvSpPr>
        <p:spPr>
          <a:xfrm>
            <a:off x="4341446" y="4940709"/>
            <a:ext cx="350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VTI(?):TLT(?):Gold(?):SGOV(?)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1CDCA-227B-7E55-2A27-EE64102F95C5}"/>
              </a:ext>
            </a:extLst>
          </p:cNvPr>
          <p:cNvSpPr txBox="1"/>
          <p:nvPr/>
        </p:nvSpPr>
        <p:spPr>
          <a:xfrm>
            <a:off x="2072322" y="161435"/>
            <a:ext cx="836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분석을 희망하는 자산배분 전략을 알려주시면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직접 분석한 분석 결과를 제공해드립니다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9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1953-28FF-C110-3A9D-004E9928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8F545-6A1A-0CCC-D699-925F7A0BB75F}"/>
              </a:ext>
            </a:extLst>
          </p:cNvPr>
          <p:cNvSpPr txBox="1"/>
          <p:nvPr/>
        </p:nvSpPr>
        <p:spPr>
          <a:xfrm>
            <a:off x="5490710" y="25353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별첨</a:t>
            </a:r>
          </a:p>
        </p:txBody>
      </p:sp>
    </p:spTree>
    <p:extLst>
      <p:ext uri="{BB962C8B-B14F-4D97-AF65-F5344CB8AC3E}">
        <p14:creationId xmlns:p14="http://schemas.microsoft.com/office/powerpoint/2010/main" val="132618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4A01-DAF3-2155-512D-0C4ABA75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231DF2-CC78-C85B-A869-040AF5EF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93" y="1084262"/>
            <a:ext cx="9667614" cy="576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71736-7262-C515-BED4-A2C6323FEB3B}"/>
              </a:ext>
            </a:extLst>
          </p:cNvPr>
          <p:cNvSpPr txBox="1"/>
          <p:nvPr/>
        </p:nvSpPr>
        <p:spPr>
          <a:xfrm>
            <a:off x="2072322" y="161435"/>
            <a:ext cx="836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자산별 성과지표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분석기간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2008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이후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253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52991-7613-A476-6DFD-A5A1E67E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3F191-16F1-4095-9169-C12B645207E8}"/>
              </a:ext>
            </a:extLst>
          </p:cNvPr>
          <p:cNvSpPr txBox="1"/>
          <p:nvPr/>
        </p:nvSpPr>
        <p:spPr>
          <a:xfrm>
            <a:off x="2072322" y="161435"/>
            <a:ext cx="83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자산별 상관계수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주식형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채권형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부동산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귀금속 원자재로 상관관계의 군집이 형성됨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01130-6D24-5E67-54CF-3C658CDC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1065408"/>
            <a:ext cx="8682672" cy="5768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D74C-89E7-D05F-3329-BFE6FE972FB7}"/>
              </a:ext>
            </a:extLst>
          </p:cNvPr>
          <p:cNvSpPr/>
          <p:nvPr/>
        </p:nvSpPr>
        <p:spPr>
          <a:xfrm>
            <a:off x="2186609" y="1338942"/>
            <a:ext cx="2895600" cy="1875182"/>
          </a:xfrm>
          <a:prstGeom prst="rect">
            <a:avLst/>
          </a:prstGeom>
          <a:solidFill>
            <a:srgbClr val="F23557">
              <a:alpha val="10196"/>
            </a:srgbClr>
          </a:solidFill>
          <a:ln>
            <a:solidFill>
              <a:srgbClr val="F2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6011D-9CE3-1522-8324-7B868A630D91}"/>
              </a:ext>
            </a:extLst>
          </p:cNvPr>
          <p:cNvSpPr/>
          <p:nvPr/>
        </p:nvSpPr>
        <p:spPr>
          <a:xfrm>
            <a:off x="5475041" y="3429000"/>
            <a:ext cx="2038942" cy="1340362"/>
          </a:xfrm>
          <a:prstGeom prst="rect">
            <a:avLst/>
          </a:prstGeom>
          <a:solidFill>
            <a:srgbClr val="F23557">
              <a:alpha val="10196"/>
            </a:srgbClr>
          </a:solidFill>
          <a:ln>
            <a:solidFill>
              <a:srgbClr val="F2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67F5A8-5EB6-C7F8-F252-9105CE612BAA}"/>
              </a:ext>
            </a:extLst>
          </p:cNvPr>
          <p:cNvSpPr/>
          <p:nvPr/>
        </p:nvSpPr>
        <p:spPr>
          <a:xfrm>
            <a:off x="7513983" y="3708716"/>
            <a:ext cx="817848" cy="499796"/>
          </a:xfrm>
          <a:prstGeom prst="rect">
            <a:avLst/>
          </a:prstGeom>
          <a:solidFill>
            <a:srgbClr val="F23557">
              <a:alpha val="10196"/>
            </a:srgbClr>
          </a:solidFill>
          <a:ln>
            <a:solidFill>
              <a:srgbClr val="F2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9E361-9038-8E18-71E0-7CCE12D430BB}"/>
              </a:ext>
            </a:extLst>
          </p:cNvPr>
          <p:cNvSpPr/>
          <p:nvPr/>
        </p:nvSpPr>
        <p:spPr>
          <a:xfrm>
            <a:off x="8331831" y="4208513"/>
            <a:ext cx="420283" cy="266935"/>
          </a:xfrm>
          <a:prstGeom prst="rect">
            <a:avLst/>
          </a:prstGeom>
          <a:solidFill>
            <a:srgbClr val="F23557">
              <a:alpha val="10196"/>
            </a:srgbClr>
          </a:solidFill>
          <a:ln>
            <a:solidFill>
              <a:srgbClr val="F2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684A3B-30E7-F22C-12CD-507A65937A2A}"/>
              </a:ext>
            </a:extLst>
          </p:cNvPr>
          <p:cNvSpPr/>
          <p:nvPr/>
        </p:nvSpPr>
        <p:spPr>
          <a:xfrm>
            <a:off x="8752114" y="4475448"/>
            <a:ext cx="1198375" cy="766733"/>
          </a:xfrm>
          <a:prstGeom prst="rect">
            <a:avLst/>
          </a:prstGeom>
          <a:solidFill>
            <a:srgbClr val="F23557">
              <a:alpha val="10196"/>
            </a:srgbClr>
          </a:solidFill>
          <a:ln>
            <a:solidFill>
              <a:srgbClr val="F2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92B28-9F76-4D85-C9DD-41EC97BD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72DA47-23C9-554F-2A2D-9128794C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3" y="1089025"/>
            <a:ext cx="8682673" cy="5768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4D852-B209-8FDD-47BD-EC968D25E09D}"/>
              </a:ext>
            </a:extLst>
          </p:cNvPr>
          <p:cNvSpPr txBox="1"/>
          <p:nvPr/>
        </p:nvSpPr>
        <p:spPr>
          <a:xfrm>
            <a:off x="2072322" y="161435"/>
            <a:ext cx="804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1975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년부터 현재까지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누적 수익률 그래프입니다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가장 큰 기울기로 장기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우상향하지만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 침체기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음영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큰 폭의 변동성을 보입니다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7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814F-6C37-257C-59F9-08E48626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861E86-1D10-367E-62F2-3A71BC64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555"/>
            <a:ext cx="12192000" cy="4024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7D8D4-FE70-71DB-B428-EB49510C1A16}"/>
              </a:ext>
            </a:extLst>
          </p:cNvPr>
          <p:cNvSpPr txBox="1"/>
          <p:nvPr/>
        </p:nvSpPr>
        <p:spPr>
          <a:xfrm>
            <a:off x="2072322" y="161435"/>
            <a:ext cx="8047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단위 수익률의 분포는 단기적으로 투자 성과와 감당해야 할 리스크를 파악하는데 도움이 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비해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수익률 분포가 넓게 퍼져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순으로 </a:t>
            </a:r>
            <a:r>
              <a:rPr lang="en-US" altLang="ko-KR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(5%)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낮습니다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QQQ, Gold, TLT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순으로 변동성이 높음을 의미합니다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E1FCF-6F73-B269-8730-2B86A45938A8}"/>
              </a:ext>
            </a:extLst>
          </p:cNvPr>
          <p:cNvSpPr txBox="1"/>
          <p:nvPr/>
        </p:nvSpPr>
        <p:spPr>
          <a:xfrm>
            <a:off x="227180" y="5441445"/>
            <a:ext cx="5279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(5%):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단위기간 동안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5%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 하락할 수 있는 하락폭의 수준을 의미함</a:t>
            </a:r>
          </a:p>
        </p:txBody>
      </p:sp>
    </p:spTree>
    <p:extLst>
      <p:ext uri="{BB962C8B-B14F-4D97-AF65-F5344CB8AC3E}">
        <p14:creationId xmlns:p14="http://schemas.microsoft.com/office/powerpoint/2010/main" val="294046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F3F28-34E1-CA2A-F5C7-646AE701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84B0B7-3220-6179-95EF-7EBA9D29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555"/>
            <a:ext cx="12192000" cy="4024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02D45-23B9-E1DC-91A6-58E9479364DF}"/>
              </a:ext>
            </a:extLst>
          </p:cNvPr>
          <p:cNvSpPr txBox="1"/>
          <p:nvPr/>
        </p:nvSpPr>
        <p:spPr>
          <a:xfrm>
            <a:off x="2072322" y="161435"/>
            <a:ext cx="8047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고점 대비 하락한 폭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(Drawdown)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시각화한 그래프입니다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닷컴 버블 붕괴 이후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최대 낙폭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(MDD)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82.71%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자산의 상당 부분이 증발했습니다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TLT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Gold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40%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MDD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단일 자산군으로 투자 수익의 안정성을 확보하기 어렵습니다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15E1-D492-5E33-C758-110ECF6D59EA}"/>
              </a:ext>
            </a:extLst>
          </p:cNvPr>
          <p:cNvSpPr txBox="1"/>
          <p:nvPr/>
        </p:nvSpPr>
        <p:spPr>
          <a:xfrm>
            <a:off x="227180" y="5441445"/>
            <a:ext cx="363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Drawdown: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고점 대비 하락한 폭을 의미함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F0989-B76D-66AD-C939-EF59CA8FEF7B}"/>
              </a:ext>
            </a:extLst>
          </p:cNvPr>
          <p:cNvSpPr txBox="1"/>
          <p:nvPr/>
        </p:nvSpPr>
        <p:spPr>
          <a:xfrm>
            <a:off x="227180" y="5713246"/>
            <a:ext cx="327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MDD: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최대 낙폭으로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Drawdown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최소값</a:t>
            </a:r>
          </a:p>
        </p:txBody>
      </p:sp>
    </p:spTree>
    <p:extLst>
      <p:ext uri="{BB962C8B-B14F-4D97-AF65-F5344CB8AC3E}">
        <p14:creationId xmlns:p14="http://schemas.microsoft.com/office/powerpoint/2010/main" val="29403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6E3F6-1140-E92E-D270-C9E07EFC9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75D998-77ED-E816-96EC-64B63005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555"/>
            <a:ext cx="12192000" cy="4024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A1AC8-6447-1F39-9E0E-6EEA4EC42DB7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TTR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전 고점을 다시 회복하는데 걸린 기간을 수치화한 지표입니다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닷컴 버블 시점 이후 전 고점을 회복하는데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5,435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걸렸습니다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단일 자산에 투자했을 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최대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간 수익률 음수 구간을 감내해야 했음을 의미합니다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B229A-E7AD-1657-57DD-1C1F9B28D010}"/>
              </a:ext>
            </a:extLst>
          </p:cNvPr>
          <p:cNvSpPr txBox="1"/>
          <p:nvPr/>
        </p:nvSpPr>
        <p:spPr>
          <a:xfrm>
            <a:off x="227180" y="5441445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TTR: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 고점을 다시 회복하는데 걸린 시간을 의미함</a:t>
            </a:r>
          </a:p>
        </p:txBody>
      </p:sp>
    </p:spTree>
    <p:extLst>
      <p:ext uri="{BB962C8B-B14F-4D97-AF65-F5344CB8AC3E}">
        <p14:creationId xmlns:p14="http://schemas.microsoft.com/office/powerpoint/2010/main" val="362663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BB7D-14F5-1F27-9D1D-C6C17158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6F8CE2-E0C5-9032-89C6-06CBCA37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089025"/>
            <a:ext cx="8689975" cy="576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979AA-37B6-6B76-90F1-95C7F7271BE6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Rolling Return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투자 기간을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단위로 분할해서 투자 수익률을 계산하는 방식입니다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수익률 변동성을 지속적으로 관찰하여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투자 성과의 안정성과 일관성을 평가하기 위해 사용됩니다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투자 성과 일관성은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-20%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+40%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매우 극단적인 경향을 보입니다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0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A37A-4ACF-3C68-4978-A7F05B94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3DDBF9-04AF-7E1A-328B-F0989884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1089025"/>
            <a:ext cx="8682672" cy="576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A15A1-6C05-4B48-21A0-907D994B7E02}"/>
              </a:ext>
            </a:extLst>
          </p:cNvPr>
          <p:cNvSpPr txBox="1"/>
          <p:nvPr/>
        </p:nvSpPr>
        <p:spPr>
          <a:xfrm>
            <a:off x="2072322" y="161435"/>
            <a:ext cx="804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Rolling Return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Box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plot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확인하면 투자 성과의 안정성을 한눈에 비교할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-20%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+45%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넓은 폭의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Rolling Return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가집니다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안정성 낮음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이는 향후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투자했을 때 수익률을 정확히 가늠하기는 어렵다는 것을 의미합니다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9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5B4B8-418F-3A8E-129A-97951CB3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74C16-A0D3-7781-3275-DF75740CF084}"/>
              </a:ext>
            </a:extLst>
          </p:cNvPr>
          <p:cNvSpPr txBox="1"/>
          <p:nvPr/>
        </p:nvSpPr>
        <p:spPr>
          <a:xfrm>
            <a:off x="1342855" y="2320810"/>
            <a:ext cx="950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 sz="4000" dirty="0">
                <a:solidFill>
                  <a:srgbClr val="BC415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수익률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측면에서 훌륭하다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F266-88FA-30EB-E6D9-DEF9EBE83855}"/>
              </a:ext>
            </a:extLst>
          </p:cNvPr>
          <p:cNvSpPr txBox="1"/>
          <p:nvPr/>
        </p:nvSpPr>
        <p:spPr>
          <a:xfrm>
            <a:off x="1342855" y="3291809"/>
            <a:ext cx="950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수익률 </a:t>
            </a:r>
            <a:r>
              <a:rPr lang="ko-KR" altLang="en-US" sz="4000" dirty="0">
                <a:solidFill>
                  <a:srgbClr val="3494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변동성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크다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33734-54BB-44C6-5049-694021B3EDEC}"/>
              </a:ext>
            </a:extLst>
          </p:cNvPr>
          <p:cNvSpPr txBox="1"/>
          <p:nvPr/>
        </p:nvSpPr>
        <p:spPr>
          <a:xfrm>
            <a:off x="1342855" y="4262808"/>
            <a:ext cx="950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ko-KR" altLang="en-US" sz="4000" dirty="0">
                <a:solidFill>
                  <a:srgbClr val="3494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 침체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크게 반응한다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CC528-45DF-425A-BF20-CB894B0AF269}"/>
              </a:ext>
            </a:extLst>
          </p:cNvPr>
          <p:cNvSpPr txBox="1"/>
          <p:nvPr/>
        </p:nvSpPr>
        <p:spPr>
          <a:xfrm>
            <a:off x="1342855" y="5233807"/>
            <a:ext cx="1014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QQQ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 고점 회복에 </a:t>
            </a:r>
            <a:r>
              <a:rPr lang="en-US" altLang="ko-KR" sz="4000" dirty="0">
                <a:solidFill>
                  <a:srgbClr val="3494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r>
              <a:rPr lang="ko-KR" altLang="en-US" sz="4000" dirty="0">
                <a:solidFill>
                  <a:srgbClr val="3494B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걸린 적이 있다</a:t>
            </a:r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05FA4-F485-CE36-C879-712A8430A149}"/>
              </a:ext>
            </a:extLst>
          </p:cNvPr>
          <p:cNvSpPr txBox="1"/>
          <p:nvPr/>
        </p:nvSpPr>
        <p:spPr>
          <a:xfrm>
            <a:off x="1342855" y="1226700"/>
            <a:ext cx="95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자산 배분 전략이 필요한 이유</a:t>
            </a:r>
            <a:endParaRPr lang="en-US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31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779</Words>
  <Application>Microsoft Office PowerPoint</Application>
  <PresentationFormat>와이드스크린</PresentationFormat>
  <Paragraphs>92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배달의민족 도현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78</cp:revision>
  <dcterms:created xsi:type="dcterms:W3CDTF">2024-11-20T12:01:30Z</dcterms:created>
  <dcterms:modified xsi:type="dcterms:W3CDTF">2025-01-13T13:44:52Z</dcterms:modified>
</cp:coreProperties>
</file>