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0" r:id="rId4"/>
    <p:sldId id="272" r:id="rId5"/>
    <p:sldId id="273" r:id="rId6"/>
    <p:sldId id="270" r:id="rId7"/>
    <p:sldId id="262" r:id="rId8"/>
    <p:sldId id="287" r:id="rId9"/>
    <p:sldId id="291" r:id="rId10"/>
    <p:sldId id="289" r:id="rId11"/>
    <p:sldId id="274" r:id="rId12"/>
    <p:sldId id="290" r:id="rId13"/>
    <p:sldId id="278" r:id="rId14"/>
    <p:sldId id="288" r:id="rId15"/>
    <p:sldId id="295" r:id="rId16"/>
    <p:sldId id="258" r:id="rId17"/>
    <p:sldId id="292" r:id="rId18"/>
    <p:sldId id="281" r:id="rId19"/>
    <p:sldId id="282" r:id="rId20"/>
    <p:sldId id="283" r:id="rId21"/>
    <p:sldId id="284" r:id="rId22"/>
    <p:sldId id="285" r:id="rId23"/>
    <p:sldId id="293" r:id="rId24"/>
    <p:sldId id="29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  <p15:guide id="4" orient="horz" pos="82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2D50"/>
    <a:srgbClr val="1DB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64738" autoAdjust="0"/>
  </p:normalViewPr>
  <p:slideViewPr>
    <p:cSldViewPr snapToGrid="0" showGuides="1">
      <p:cViewPr varScale="1">
        <p:scale>
          <a:sx n="59" d="100"/>
          <a:sy n="59" d="100"/>
        </p:scale>
        <p:origin x="1498" y="58"/>
      </p:cViewPr>
      <p:guideLst>
        <p:guide orient="horz" pos="2160"/>
        <p:guide pos="3840"/>
        <p:guide orient="horz" pos="2387"/>
        <p:guide orient="horz" pos="822"/>
        <p:guide orient="horz" pos="392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A9FE-7FF6-463A-A415-1FBF968FB7FB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77DAE-6E9C-4F87-A8EC-C6E75F6BD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87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비록 </a:t>
            </a:r>
            <a:r>
              <a:rPr lang="ko-KR" altLang="en-US" dirty="0" err="1"/>
              <a:t>파이썬을</a:t>
            </a:r>
            <a:r>
              <a:rPr lang="ko-KR" altLang="en-US" dirty="0"/>
              <a:t> 활용한 데이터 분석이라는 주제로 강의안내를 </a:t>
            </a:r>
            <a:r>
              <a:rPr lang="ko-KR" altLang="en-US" dirty="0" err="1"/>
              <a:t>드리긴했지만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 영상을 보시고 오신 분들은 파이썬 사용법 자체가 궁금하신 분들은 별로 없으실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ko-KR" altLang="en-US" dirty="0" err="1"/>
              <a:t>파이썬을</a:t>
            </a:r>
            <a:r>
              <a:rPr lang="ko-KR" altLang="en-US" dirty="0"/>
              <a:t> 활용하는 방법 자체는 개발자나 데이터 분석가로 취업을 준비할 때는 유용하지만</a:t>
            </a:r>
          </a:p>
          <a:p>
            <a:r>
              <a:rPr lang="ko-KR" altLang="en-US" dirty="0"/>
              <a:t>미국 주식에 </a:t>
            </a:r>
            <a:r>
              <a:rPr lang="en-US" altLang="ko-KR" dirty="0"/>
              <a:t>"</a:t>
            </a:r>
            <a:r>
              <a:rPr lang="ko-KR" altLang="en-US" dirty="0"/>
              <a:t>투자</a:t>
            </a:r>
            <a:r>
              <a:rPr lang="en-US" altLang="ko-KR" dirty="0"/>
              <a:t>"</a:t>
            </a:r>
            <a:r>
              <a:rPr lang="ko-KR" altLang="en-US" dirty="0"/>
              <a:t>하기 위해 반드시 필요한 능력</a:t>
            </a:r>
            <a:r>
              <a:rPr lang="en-US" altLang="ko-KR" dirty="0"/>
              <a:t>? </a:t>
            </a:r>
            <a:r>
              <a:rPr lang="ko-KR" altLang="en-US" dirty="0"/>
              <a:t>이라고 생각되지는 않기 </a:t>
            </a:r>
            <a:r>
              <a:rPr lang="ko-KR" altLang="en-US" dirty="0" err="1"/>
              <a:t>때문일텐데요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여러분들에게 좀 더 실용적으로 와닿을 수 있도록</a:t>
            </a:r>
          </a:p>
          <a:p>
            <a:r>
              <a:rPr lang="ko-KR" altLang="en-US" dirty="0"/>
              <a:t>어떻게 투자 목표를 체계적으로 수립하고</a:t>
            </a:r>
          </a:p>
          <a:p>
            <a:r>
              <a:rPr lang="ko-KR" altLang="en-US" dirty="0"/>
              <a:t>전략을 데이터 기반으로 </a:t>
            </a:r>
            <a:r>
              <a:rPr lang="ko-KR" altLang="en-US" dirty="0" err="1"/>
              <a:t>테스하고</a:t>
            </a:r>
            <a:r>
              <a:rPr lang="ko-KR" altLang="en-US" dirty="0"/>
              <a:t> 구체화할 수 있는지를</a:t>
            </a:r>
          </a:p>
          <a:p>
            <a:r>
              <a:rPr lang="ko-KR" altLang="en-US" dirty="0" err="1"/>
              <a:t>설명드리면서</a:t>
            </a:r>
            <a:r>
              <a:rPr lang="ko-KR" altLang="en-US" dirty="0"/>
              <a:t> 도구로써 </a:t>
            </a:r>
            <a:r>
              <a:rPr lang="ko-KR" altLang="en-US" dirty="0" err="1"/>
              <a:t>파이썬의</a:t>
            </a:r>
            <a:r>
              <a:rPr lang="ko-KR" altLang="en-US" dirty="0"/>
              <a:t> 간단한 활용법 위주로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제가 사전에 배포해드린 프로그램을 활용하면</a:t>
            </a:r>
          </a:p>
          <a:p>
            <a:r>
              <a:rPr lang="ko-KR" altLang="en-US" dirty="0"/>
              <a:t>굳이 어려운 파이썬 코드를 직접 짜지 않아도</a:t>
            </a:r>
          </a:p>
          <a:p>
            <a:r>
              <a:rPr lang="ko-KR" altLang="en-US" dirty="0"/>
              <a:t>약간의 단축키만 활용해서</a:t>
            </a:r>
          </a:p>
          <a:p>
            <a:r>
              <a:rPr lang="ko-KR" altLang="en-US" dirty="0"/>
              <a:t>오늘 설명드릴 내용은 물론이고</a:t>
            </a:r>
          </a:p>
          <a:p>
            <a:r>
              <a:rPr lang="ko-KR" altLang="en-US" dirty="0"/>
              <a:t>포트폴리오 수립도 </a:t>
            </a:r>
            <a:r>
              <a:rPr lang="ko-KR" altLang="en-US" dirty="0" err="1"/>
              <a:t>직접해보실</a:t>
            </a:r>
            <a:r>
              <a:rPr lang="ko-KR" altLang="en-US" dirty="0"/>
              <a:t> 수 있으니까</a:t>
            </a:r>
          </a:p>
          <a:p>
            <a:r>
              <a:rPr lang="ko-KR" altLang="en-US" dirty="0"/>
              <a:t>너무 걱정하지 마세요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우리가 투자를 한다고 할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당연히 돈을 많이 벌면 벌수록 좋겠지만</a:t>
            </a:r>
          </a:p>
          <a:p>
            <a:r>
              <a:rPr lang="ko-KR" altLang="en-US" dirty="0"/>
              <a:t>그렇게 막연하게 많은 차익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그러니까 높은 수익률을 추구하면</a:t>
            </a:r>
          </a:p>
          <a:p>
            <a:r>
              <a:rPr lang="ko-KR" altLang="en-US" dirty="0"/>
              <a:t>자칫 감당할 수 없는 리스크에 놓이게 될 수 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투자 전략 수립의 가장 기본은 투자 목표 설정입니다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목표라고 해서 거창할 건 없고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현금흐름 얼마를 만들겠다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아니면 목돈 얼마를 만들겠다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식의 목표면 충분합니다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44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반대로 초기자산이 없어도</a:t>
            </a:r>
          </a:p>
          <a:p>
            <a:r>
              <a:rPr lang="ko-KR" altLang="en-US" dirty="0"/>
              <a:t>월 투자금을 늘리면 </a:t>
            </a:r>
            <a:r>
              <a:rPr lang="en-US" altLang="ko-KR" dirty="0"/>
              <a:t>5</a:t>
            </a:r>
            <a:r>
              <a:rPr lang="ko-KR" altLang="en-US" dirty="0"/>
              <a:t>억까지 가는 기간을 크게 줄일 수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월에 </a:t>
            </a:r>
            <a:r>
              <a:rPr lang="en-US" altLang="ko-KR" dirty="0"/>
              <a:t>50</a:t>
            </a:r>
            <a:r>
              <a:rPr lang="ko-KR" altLang="en-US" dirty="0"/>
              <a:t>만원씩 투자하면 </a:t>
            </a:r>
            <a:r>
              <a:rPr lang="en-US" altLang="ko-KR" dirty="0"/>
              <a:t>23</a:t>
            </a:r>
            <a:r>
              <a:rPr lang="ko-KR" altLang="en-US" dirty="0"/>
              <a:t>년 걸리던 목표달성 기간이</a:t>
            </a:r>
          </a:p>
          <a:p>
            <a:r>
              <a:rPr lang="en-US" altLang="ko-KR" dirty="0"/>
              <a:t>200</a:t>
            </a:r>
            <a:r>
              <a:rPr lang="ko-KR" altLang="en-US" dirty="0"/>
              <a:t>만원씩 투자할 수 있다고 하면 </a:t>
            </a:r>
            <a:r>
              <a:rPr lang="en-US" altLang="ko-KR" dirty="0"/>
              <a:t>12</a:t>
            </a:r>
            <a:r>
              <a:rPr lang="ko-KR" altLang="en-US" dirty="0"/>
              <a:t>년 밑으로 줄어듭니다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초반에 </a:t>
            </a:r>
            <a:r>
              <a:rPr lang="ko-KR" altLang="en-US" dirty="0" err="1"/>
              <a:t>시드를</a:t>
            </a:r>
            <a:r>
              <a:rPr lang="ko-KR" altLang="en-US" dirty="0"/>
              <a:t> 만들기 전에는 절약이 중요한 이유를 알 수 있죠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51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문제의 기대 수익률인데요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투자 전략이나 주식 관련 방송이 사실은</a:t>
            </a:r>
          </a:p>
          <a:p>
            <a:r>
              <a:rPr lang="ko-KR" altLang="en-US" dirty="0"/>
              <a:t>이 기대수익률을 높이자고 보게 되는 경우가 많죠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정확히 기대수익률이라는 단어를 사용하지는 않지만</a:t>
            </a:r>
          </a:p>
          <a:p>
            <a:r>
              <a:rPr lang="ko-KR" altLang="en-US" dirty="0"/>
              <a:t>결국 많이 벌겠다 라는 일념으로 유튜브나 방송</a:t>
            </a:r>
            <a:r>
              <a:rPr lang="en-US" altLang="ko-KR" dirty="0"/>
              <a:t>, </a:t>
            </a:r>
            <a:r>
              <a:rPr lang="ko-KR" altLang="en-US" dirty="0"/>
              <a:t>뉴스 </a:t>
            </a:r>
            <a:r>
              <a:rPr lang="ko-KR" altLang="en-US" dirty="0" err="1"/>
              <a:t>같은걸</a:t>
            </a:r>
            <a:endParaRPr lang="ko-KR" altLang="en-US" dirty="0"/>
          </a:p>
          <a:p>
            <a:r>
              <a:rPr lang="ko-KR" altLang="en-US" dirty="0"/>
              <a:t>시청하시는 거니까요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실제로 기대수익률을 </a:t>
            </a:r>
            <a:r>
              <a:rPr lang="en-US" altLang="ko-KR" dirty="0"/>
              <a:t>5%</a:t>
            </a:r>
            <a:r>
              <a:rPr lang="ko-KR" altLang="en-US" dirty="0"/>
              <a:t>늘릴 때 마다 목표달성 기간을 크게 줄일 수 있으니까</a:t>
            </a:r>
          </a:p>
          <a:p>
            <a:r>
              <a:rPr lang="ko-KR" altLang="en-US" dirty="0"/>
              <a:t>기대수익률이 높다고 </a:t>
            </a:r>
            <a:r>
              <a:rPr lang="ko-KR" altLang="en-US" dirty="0" err="1"/>
              <a:t>나쁠껀</a:t>
            </a:r>
            <a:r>
              <a:rPr lang="ko-KR" altLang="en-US" dirty="0"/>
              <a:t> 없죠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오히려 </a:t>
            </a:r>
            <a:r>
              <a:rPr lang="ko-KR" altLang="en-US" dirty="0" err="1"/>
              <a:t>좋은거죠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문제는 기대 수익률의 정반대편에 리스크가 있다는 건데요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82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예전에 올린 유튜브 영상에서도 </a:t>
            </a:r>
            <a:r>
              <a:rPr lang="ko-KR" altLang="en-US" dirty="0" err="1"/>
              <a:t>설명드린</a:t>
            </a:r>
            <a:r>
              <a:rPr lang="ko-KR" altLang="en-US" dirty="0"/>
              <a:t> 자료인데</a:t>
            </a:r>
          </a:p>
          <a:p>
            <a:r>
              <a:rPr lang="en-US" altLang="ko-KR" dirty="0"/>
              <a:t>TQQQ </a:t>
            </a:r>
            <a:r>
              <a:rPr lang="ko-KR" altLang="en-US" dirty="0"/>
              <a:t>나스닥 </a:t>
            </a:r>
            <a:r>
              <a:rPr lang="en-US" altLang="ko-KR" dirty="0"/>
              <a:t>3</a:t>
            </a:r>
            <a:r>
              <a:rPr lang="ko-KR" altLang="en-US" dirty="0"/>
              <a:t>배 </a:t>
            </a:r>
            <a:r>
              <a:rPr lang="ko-KR" altLang="en-US" dirty="0" err="1"/>
              <a:t>레버리지죠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TQQQ</a:t>
            </a:r>
            <a:r>
              <a:rPr lang="ko-KR" altLang="en-US" dirty="0"/>
              <a:t>에 안전자산을 섞는 방식으로 포트폴리오를 구성하는 건데</a:t>
            </a:r>
          </a:p>
          <a:p>
            <a:r>
              <a:rPr lang="ko-KR" altLang="en-US" dirty="0"/>
              <a:t>리턴이 높아지면 높아질수록 리스크도 같이 높아지는 경향을 확실하게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27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그러니까 높은 리턴에는 높은 리스크가 따른다는 건</a:t>
            </a:r>
          </a:p>
          <a:p>
            <a:r>
              <a:rPr lang="ko-KR" altLang="en-US" dirty="0"/>
              <a:t>이건 정확히 알고 가셔야 하는 거고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사실상 리스크가 없고 높은 리턴만 있다고 말하는 사람은</a:t>
            </a:r>
            <a:endParaRPr lang="en-US" altLang="ko-KR" dirty="0"/>
          </a:p>
          <a:p>
            <a:r>
              <a:rPr lang="en-US" altLang="ko-KR" dirty="0"/>
              <a:t>99% </a:t>
            </a:r>
            <a:r>
              <a:rPr lang="ko-KR" altLang="en-US" dirty="0"/>
              <a:t>사기꾼이거나 멍청이 둘 중에 하나라고 </a:t>
            </a:r>
            <a:r>
              <a:rPr lang="ko-KR" altLang="en-US" dirty="0" err="1"/>
              <a:t>보셔도</a:t>
            </a:r>
            <a:r>
              <a:rPr lang="ko-KR" altLang="en-US" dirty="0"/>
              <a:t> 무방합니다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</a:t>
            </a:r>
            <a:r>
              <a:rPr lang="en-US" altLang="ko-KR" dirty="0"/>
              <a:t> </a:t>
            </a:r>
            <a:r>
              <a:rPr lang="ko-KR" altLang="en-US" dirty="0"/>
              <a:t>사람들</a:t>
            </a:r>
            <a:r>
              <a:rPr lang="en-US" altLang="ko-KR" dirty="0"/>
              <a:t> </a:t>
            </a:r>
            <a:r>
              <a:rPr lang="ko-KR" altLang="en-US" dirty="0"/>
              <a:t>조심하시고요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34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3D186-F4BC-3192-AB38-B33A4F9F1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13DF70-2609-0AE4-DD58-4CFBDF78F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6852B1-589C-458F-D592-7A1CF8BC3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이 그래프처럼 리턴과 리스크가 직선으로 쭉 내려오는 게 아니라</a:t>
            </a:r>
            <a:endParaRPr lang="en-US" altLang="ko-KR" dirty="0"/>
          </a:p>
          <a:p>
            <a:r>
              <a:rPr lang="ko-KR" altLang="en-US" dirty="0"/>
              <a:t>이렇게 휘어지는 경우가 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경우를 활용해서 리턴 대비 리스크를 효율적으로 조절하는 방법이</a:t>
            </a:r>
            <a:endParaRPr lang="en-US" altLang="ko-KR" dirty="0"/>
          </a:p>
          <a:p>
            <a:r>
              <a:rPr lang="ko-KR" altLang="en-US" dirty="0"/>
              <a:t>제가 드린 프로그램을 활용하시면 직접 해보실 수 </a:t>
            </a:r>
            <a:r>
              <a:rPr lang="ko-KR" altLang="en-US" dirty="0" err="1"/>
              <a:t>있는거고</a:t>
            </a:r>
            <a:endParaRPr lang="en-US" altLang="ko-KR" dirty="0"/>
          </a:p>
          <a:p>
            <a:r>
              <a:rPr lang="ko-KR" altLang="en-US" dirty="0"/>
              <a:t>이렇게 효율적인 리턴 대비 리스크 포트폴리오를 구성하는 게 전략을 수립한다 행위의 진짜 </a:t>
            </a:r>
            <a:r>
              <a:rPr lang="ko-KR" altLang="en-US" dirty="0" err="1"/>
              <a:t>의미인거죠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68616-3CCC-6F0D-943D-B750EB819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69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이제 우리가 목표 자산을 </a:t>
            </a:r>
            <a:r>
              <a:rPr lang="en-US" altLang="ko-KR" dirty="0"/>
              <a:t>5</a:t>
            </a:r>
            <a:r>
              <a:rPr lang="ko-KR" altLang="en-US" dirty="0"/>
              <a:t>억으로 정했고</a:t>
            </a:r>
          </a:p>
          <a:p>
            <a:r>
              <a:rPr lang="ko-KR" altLang="en-US" dirty="0"/>
              <a:t>목표 자산을 구성하는 변수인 초기자산</a:t>
            </a:r>
            <a:r>
              <a:rPr lang="en-US" altLang="ko-KR" dirty="0"/>
              <a:t>, </a:t>
            </a:r>
            <a:r>
              <a:rPr lang="ko-KR" altLang="en-US" dirty="0"/>
              <a:t>월투자금</a:t>
            </a:r>
            <a:r>
              <a:rPr lang="en-US" altLang="ko-KR" dirty="0"/>
              <a:t>, </a:t>
            </a:r>
            <a:r>
              <a:rPr lang="ko-KR" altLang="en-US" dirty="0"/>
              <a:t>투자기간을 통해서</a:t>
            </a:r>
          </a:p>
          <a:p>
            <a:r>
              <a:rPr lang="ko-KR" altLang="en-US" dirty="0"/>
              <a:t>이건 사람마다 각자 다르겠죠</a:t>
            </a:r>
            <a:r>
              <a:rPr lang="en-US" altLang="ko-KR" dirty="0"/>
              <a:t>. </a:t>
            </a:r>
            <a:r>
              <a:rPr lang="ko-KR" altLang="en-US" dirty="0"/>
              <a:t>직접 입력해보시면 되고요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이걸 통해서 필요한 기대수익률을 알게 되실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기대수익률이 변동성과 반비례한다는 것도 설명을 통해서</a:t>
            </a:r>
            <a:endParaRPr lang="en-US" altLang="ko-KR" dirty="0"/>
          </a:p>
          <a:p>
            <a:r>
              <a:rPr lang="ko-KR" altLang="en-US" dirty="0"/>
              <a:t>어느 정도 이해는 하셨을 텐데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20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이 변동성이라는 게 확 와닿지는 않아요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일상적으로 사용하는 단어는 </a:t>
            </a:r>
            <a:r>
              <a:rPr lang="ko-KR" altLang="en-US" dirty="0" err="1"/>
              <a:t>아니라서</a:t>
            </a:r>
            <a:r>
              <a:rPr lang="ko-KR" altLang="en-US" dirty="0"/>
              <a:t> 그런지</a:t>
            </a:r>
            <a:endParaRPr lang="en-US" altLang="ko-KR" dirty="0"/>
          </a:p>
          <a:p>
            <a:r>
              <a:rPr lang="ko-KR" altLang="en-US" dirty="0"/>
              <a:t>도대체 얼마나 리스크를 감당하라는 건지 도통 모르겠죠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제가 자산들의</a:t>
            </a:r>
            <a:r>
              <a:rPr lang="en-US" altLang="ko-KR" dirty="0"/>
              <a:t> </a:t>
            </a:r>
            <a:r>
              <a:rPr lang="ko-KR" altLang="en-US" dirty="0"/>
              <a:t>기본적인 분석을 통해서 변동성에 대한 감을 잡을 수 있도록</a:t>
            </a:r>
            <a:endParaRPr lang="en-US" altLang="ko-KR" dirty="0"/>
          </a:p>
          <a:p>
            <a:r>
              <a:rPr lang="ko-KR" altLang="en-US" dirty="0"/>
              <a:t>첫번째 프로그램을 만들어 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조금 있다가 같이 돌려보시고 일단 먼저 장표로 보시죠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29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</a:t>
            </a:r>
            <a:r>
              <a:rPr lang="en-US" altLang="ko-KR" dirty="0"/>
              <a:t>QQQ </a:t>
            </a:r>
            <a:r>
              <a:rPr lang="ko-KR" altLang="en-US" dirty="0"/>
              <a:t>누적 수익률인데요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많이 보셨을 </a:t>
            </a:r>
            <a:r>
              <a:rPr lang="ko-KR" altLang="en-US" dirty="0" err="1"/>
              <a:t>그래프죠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그래프로 봐도 약간 변동성이 </a:t>
            </a:r>
            <a:r>
              <a:rPr lang="ko-KR" altLang="en-US" dirty="0" err="1"/>
              <a:t>뭔지는</a:t>
            </a:r>
            <a:r>
              <a:rPr lang="ko-KR" altLang="en-US" dirty="0"/>
              <a:t> 조금 감은 오죠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 경기 침체 기간 전후로 주가가 </a:t>
            </a:r>
            <a:r>
              <a:rPr lang="ko-KR" altLang="en-US" dirty="0" err="1"/>
              <a:t>출렁출렁하는게</a:t>
            </a:r>
            <a:r>
              <a:rPr lang="ko-KR" altLang="en-US" dirty="0"/>
              <a:t> 보이니까요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이걸 본다고 해서 </a:t>
            </a:r>
            <a:r>
              <a:rPr lang="en-US" altLang="ko-KR" dirty="0"/>
              <a:t>QQQ</a:t>
            </a:r>
            <a:r>
              <a:rPr lang="ko-KR" altLang="en-US" dirty="0"/>
              <a:t>를 투자하면서</a:t>
            </a:r>
            <a:endParaRPr lang="en-US" altLang="ko-KR" dirty="0"/>
          </a:p>
          <a:p>
            <a:r>
              <a:rPr lang="ko-KR" altLang="en-US" dirty="0"/>
              <a:t>도대체 얼마의 변동성을 감내해야 하는지는</a:t>
            </a:r>
            <a:endParaRPr lang="en-US" altLang="ko-KR" dirty="0"/>
          </a:p>
          <a:p>
            <a:r>
              <a:rPr lang="ko-KR" altLang="en-US" dirty="0"/>
              <a:t>잘 모르겠다</a:t>
            </a:r>
            <a:r>
              <a:rPr lang="en-US" altLang="ko-KR" dirty="0"/>
              <a:t>. </a:t>
            </a:r>
            <a:r>
              <a:rPr lang="ko-KR" altLang="en-US" dirty="0" err="1"/>
              <a:t>그쵸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61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금융 통계 분야에서 자주 활용하는 방법이</a:t>
            </a:r>
            <a:endParaRPr lang="en-US" altLang="ko-KR" dirty="0"/>
          </a:p>
          <a:p>
            <a:r>
              <a:rPr lang="ko-KR" altLang="en-US" dirty="0"/>
              <a:t>하루하루 수익률의 변동성을 이렇게 분포표로 표현하는 건데</a:t>
            </a:r>
            <a:endParaRPr lang="en-US" altLang="ko-KR" dirty="0"/>
          </a:p>
          <a:p>
            <a:r>
              <a:rPr lang="ko-KR" altLang="en-US" dirty="0"/>
              <a:t>이 분포표를 보면 하루에 </a:t>
            </a:r>
            <a:r>
              <a:rPr lang="en-US" altLang="ko-KR" dirty="0"/>
              <a:t>-2.17% </a:t>
            </a:r>
            <a:r>
              <a:rPr lang="ko-KR" altLang="en-US" dirty="0"/>
              <a:t>하락 정도를 감당하면 되는 건가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이렇게 생각하게 되죠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전문투자자나 기관에서는 이렇게 변동성을 측정해서</a:t>
            </a:r>
            <a:endParaRPr lang="en-US" altLang="ko-KR" dirty="0"/>
          </a:p>
          <a:p>
            <a:r>
              <a:rPr lang="ko-KR" altLang="en-US" dirty="0"/>
              <a:t>리스크 관리를 하기도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같은 개인 투자자한테는 크게 와닿지는 않죠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이것보다는 오히려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10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경기침체가 왔을 때</a:t>
            </a:r>
            <a:endParaRPr lang="en-US" altLang="ko-KR" dirty="0"/>
          </a:p>
          <a:p>
            <a:r>
              <a:rPr lang="ko-KR" altLang="en-US" dirty="0"/>
              <a:t>최대로 많이 떨어지는 게 어느 </a:t>
            </a:r>
            <a:r>
              <a:rPr lang="ko-KR" altLang="en-US" dirty="0" err="1"/>
              <a:t>정도냐</a:t>
            </a:r>
            <a:endParaRPr lang="en-US" altLang="ko-KR" dirty="0"/>
          </a:p>
          <a:p>
            <a:r>
              <a:rPr lang="ko-KR" altLang="en-US" dirty="0"/>
              <a:t>이런 지표가 훨씬 더 잘 와닿고요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QQQ</a:t>
            </a:r>
            <a:r>
              <a:rPr lang="ko-KR" altLang="en-US" dirty="0"/>
              <a:t>는 유명하죠</a:t>
            </a:r>
            <a:r>
              <a:rPr lang="en-US" altLang="ko-KR" dirty="0"/>
              <a:t>. </a:t>
            </a:r>
            <a:r>
              <a:rPr lang="ko-KR" altLang="en-US" dirty="0"/>
              <a:t>닷컴 버블에 </a:t>
            </a:r>
            <a:r>
              <a:rPr lang="en-US" altLang="ko-KR" dirty="0"/>
              <a:t>MDD -80%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81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제시하는 목표는 금융자산 </a:t>
            </a:r>
            <a:r>
              <a:rPr lang="en-US" altLang="ko-KR" dirty="0"/>
              <a:t>5</a:t>
            </a:r>
            <a:r>
              <a:rPr lang="ko-KR" altLang="en-US" dirty="0"/>
              <a:t>억인데요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하필 </a:t>
            </a:r>
            <a:r>
              <a:rPr lang="en-US" altLang="ko-KR" dirty="0"/>
              <a:t>5</a:t>
            </a:r>
            <a:r>
              <a:rPr lang="ko-KR" altLang="en-US" dirty="0"/>
              <a:t>억일까요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지금부터 제가 제시하는 목표 금액이 왜 </a:t>
            </a:r>
            <a:r>
              <a:rPr lang="en-US" altLang="ko-KR" dirty="0"/>
              <a:t>5</a:t>
            </a:r>
            <a:r>
              <a:rPr lang="ko-KR" altLang="en-US" dirty="0"/>
              <a:t>억인지</a:t>
            </a:r>
          </a:p>
          <a:p>
            <a:r>
              <a:rPr lang="ko-KR" altLang="en-US" dirty="0"/>
              <a:t>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14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MDD </a:t>
            </a:r>
            <a:r>
              <a:rPr lang="ko-KR" altLang="en-US" dirty="0"/>
              <a:t>못지않게 전고점을 회복하는데 얼마나 </a:t>
            </a:r>
            <a:r>
              <a:rPr lang="ko-KR" altLang="en-US" dirty="0" err="1"/>
              <a:t>걸렸느냐도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실제 개인 투자자 입장에서는 꽤나 중요한 지표고요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15</a:t>
            </a:r>
            <a:r>
              <a:rPr lang="ko-KR" altLang="en-US" dirty="0"/>
              <a:t>년을 물렸다 이건 보통일이 아니잖아요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08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같이 보면 좋은 방법이</a:t>
            </a:r>
            <a:endParaRPr lang="en-US" altLang="ko-KR" dirty="0"/>
          </a:p>
          <a:p>
            <a:r>
              <a:rPr lang="ko-KR" altLang="en-US" dirty="0"/>
              <a:t>저는 이렇게 보는 게 가장 현실적으로 도움이 된다고 생각하는데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년 단위로 끊어서 백테스트를 한 결과를 모은 거고요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롤링리턴이라고</a:t>
            </a:r>
            <a:r>
              <a:rPr lang="ko-KR" altLang="en-US" dirty="0"/>
              <a:t> 부르죠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투자했을 때 내가 만나게 될 투자 성과가 얼마나 </a:t>
            </a:r>
            <a:r>
              <a:rPr lang="ko-KR" altLang="en-US" dirty="0" err="1"/>
              <a:t>퍼져있는가</a:t>
            </a:r>
            <a:r>
              <a:rPr lang="ko-KR" altLang="en-US" dirty="0"/>
              <a:t> </a:t>
            </a:r>
            <a:r>
              <a:rPr lang="ko-KR" altLang="en-US" dirty="0" err="1"/>
              <a:t>하는거니까</a:t>
            </a:r>
            <a:endParaRPr lang="en-US" altLang="ko-KR" dirty="0"/>
          </a:p>
          <a:p>
            <a:r>
              <a:rPr lang="en-US" altLang="ko-KR" dirty="0"/>
              <a:t>QQQ</a:t>
            </a:r>
            <a:r>
              <a:rPr lang="ko-KR" altLang="en-US" dirty="0"/>
              <a:t>에 투자했을 때 </a:t>
            </a:r>
            <a:r>
              <a:rPr lang="ko-KR" altLang="en-US" dirty="0" err="1"/>
              <a:t>운좋으면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 err="1"/>
              <a:t>년동안</a:t>
            </a:r>
            <a:r>
              <a:rPr lang="ko-KR" altLang="en-US" dirty="0"/>
              <a:t> 매년 </a:t>
            </a:r>
            <a:r>
              <a:rPr lang="en-US" altLang="ko-KR" dirty="0"/>
              <a:t>40% </a:t>
            </a:r>
            <a:r>
              <a:rPr lang="ko-KR" altLang="en-US" dirty="0"/>
              <a:t>넘는 수익률을 올릴 수도 있지만</a:t>
            </a:r>
            <a:endParaRPr lang="en-US" altLang="ko-KR" dirty="0"/>
          </a:p>
          <a:p>
            <a:r>
              <a:rPr lang="ko-KR" altLang="en-US" dirty="0"/>
              <a:t>자칫하면 </a:t>
            </a:r>
            <a:r>
              <a:rPr lang="en-US" altLang="ko-KR" dirty="0"/>
              <a:t>-20%</a:t>
            </a:r>
            <a:r>
              <a:rPr lang="ko-KR" altLang="en-US" dirty="0"/>
              <a:t>를 매년 맞는 것과 같은 꼴이 날수도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걸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91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장표로 보는 건 </a:t>
            </a:r>
            <a:r>
              <a:rPr lang="ko-KR" altLang="en-US" dirty="0" err="1"/>
              <a:t>여기까지고요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실제 실습을 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24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1343D-F7DB-45AF-B4D6-54BDEB8A6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B71CD8-CBEF-46B2-D53D-574B2D3824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EB52F1-E986-B084-0109-B24F97D9C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C59972-0E3A-AE7E-78AD-BAA673048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5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제가 활용하고 있는 </a:t>
            </a:r>
            <a:r>
              <a:rPr lang="ko-KR" altLang="en-US" dirty="0" err="1"/>
              <a:t>배당시뮬레이션</a:t>
            </a:r>
            <a:r>
              <a:rPr lang="ko-KR" altLang="en-US" dirty="0"/>
              <a:t> 워크시트에서 </a:t>
            </a:r>
            <a:r>
              <a:rPr lang="ko-KR" altLang="en-US" dirty="0" err="1"/>
              <a:t>캡쳐한</a:t>
            </a:r>
            <a:r>
              <a:rPr lang="ko-KR" altLang="en-US" dirty="0"/>
              <a:t>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은퇴를 앞두고 있는 분들이 </a:t>
            </a:r>
            <a:r>
              <a:rPr lang="ko-KR" altLang="en-US" dirty="0" err="1"/>
              <a:t>여쭤보시면</a:t>
            </a:r>
            <a:endParaRPr lang="ko-KR" altLang="en-US" dirty="0"/>
          </a:p>
          <a:p>
            <a:r>
              <a:rPr lang="ko-KR" altLang="en-US" dirty="0"/>
              <a:t>직관적으로 알려드리기 위해 사용하고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슈드</a:t>
            </a:r>
            <a:r>
              <a:rPr lang="en-US" altLang="ko-KR" dirty="0"/>
              <a:t>, </a:t>
            </a:r>
            <a:r>
              <a:rPr lang="ko-KR" altLang="en-US" dirty="0" err="1"/>
              <a:t>제피</a:t>
            </a:r>
            <a:r>
              <a:rPr lang="en-US" altLang="ko-KR" dirty="0"/>
              <a:t>, TLT </a:t>
            </a:r>
            <a:r>
              <a:rPr lang="ko-KR" altLang="en-US" dirty="0"/>
              <a:t>장기채권이죠</a:t>
            </a:r>
            <a:r>
              <a:rPr lang="en-US" altLang="ko-KR" dirty="0"/>
              <a:t>. SGOV </a:t>
            </a:r>
            <a:r>
              <a:rPr lang="ko-KR" altLang="en-US" dirty="0"/>
              <a:t>단기채권이고요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25%</a:t>
            </a:r>
            <a:r>
              <a:rPr lang="ko-KR" altLang="en-US" dirty="0"/>
              <a:t>씩 포트폴리오를 구성하면 마르지 않는 배당 전략을 짤 수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배당률 </a:t>
            </a:r>
            <a:r>
              <a:rPr lang="en-US" altLang="ko-KR" dirty="0"/>
              <a:t>5.63%</a:t>
            </a:r>
            <a:r>
              <a:rPr lang="ko-KR" altLang="en-US" dirty="0"/>
              <a:t>에 자산가치 보존과 경기침체 같은 리스크 관리에도 꽤나 안정적인 포트폴리오입니다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포트폴리오 자체의 성과는 강의 후에 제가 배포해드린 프로그램을 활용해서 직접 테스트 해보시면</a:t>
            </a:r>
          </a:p>
          <a:p>
            <a:r>
              <a:rPr lang="ko-KR" altLang="en-US" dirty="0"/>
              <a:t>좋을 것 같고요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 강의에서는 원래 말씀드리려고 했던 </a:t>
            </a:r>
            <a:r>
              <a:rPr lang="en-US" altLang="ko-KR" dirty="0"/>
              <a:t>5</a:t>
            </a:r>
            <a:r>
              <a:rPr lang="ko-KR" altLang="en-US" dirty="0"/>
              <a:t>억이 왜 </a:t>
            </a:r>
            <a:r>
              <a:rPr lang="ko-KR" altLang="en-US" dirty="0" err="1"/>
              <a:t>목표냐의</a:t>
            </a:r>
            <a:r>
              <a:rPr lang="ko-KR" altLang="en-US" dirty="0"/>
              <a:t> 관점으로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5</a:t>
            </a:r>
            <a:r>
              <a:rPr lang="ko-KR" altLang="en-US" dirty="0"/>
              <a:t>억이냐 하면</a:t>
            </a:r>
            <a:r>
              <a:rPr lang="en-US" altLang="ko-KR" dirty="0"/>
              <a:t>, </a:t>
            </a:r>
            <a:r>
              <a:rPr lang="ko-KR" altLang="en-US" dirty="0"/>
              <a:t>월 배당 </a:t>
            </a:r>
            <a:r>
              <a:rPr lang="en-US" altLang="ko-KR" dirty="0"/>
              <a:t>200</a:t>
            </a:r>
            <a:r>
              <a:rPr lang="ko-KR" altLang="en-US" dirty="0"/>
              <a:t>만원을 안정적으로 받을 수 있는 자산 규모가 </a:t>
            </a:r>
            <a:r>
              <a:rPr lang="en-US" altLang="ko-KR" dirty="0"/>
              <a:t>5</a:t>
            </a:r>
            <a:r>
              <a:rPr lang="ko-KR" altLang="en-US" dirty="0"/>
              <a:t>억이기 때문인데요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포트폴리오를 이렇게 구성해 놓으면 매달 </a:t>
            </a:r>
            <a:r>
              <a:rPr lang="en-US" altLang="ko-KR" dirty="0"/>
              <a:t>200</a:t>
            </a:r>
            <a:r>
              <a:rPr lang="ko-KR" altLang="en-US" dirty="0"/>
              <a:t>만원을 안정적으로 받으면서</a:t>
            </a:r>
          </a:p>
          <a:p>
            <a:r>
              <a:rPr lang="ko-KR" altLang="en-US" dirty="0"/>
              <a:t>인플레이션이나 경기침체도 어느정도 회피할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매달 </a:t>
            </a:r>
            <a:r>
              <a:rPr lang="en-US" altLang="ko-KR" dirty="0"/>
              <a:t>200</a:t>
            </a:r>
            <a:r>
              <a:rPr lang="ko-KR" altLang="en-US" dirty="0"/>
              <a:t>만원이 풍족한 금액은 아닐 수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그래도 생활 수준의 존엄성이라고 할까요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그정도를</a:t>
            </a:r>
            <a:r>
              <a:rPr lang="ko-KR" altLang="en-US" dirty="0"/>
              <a:t> 지키면서 살아가기에는 거뜬하다고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약간의 부업이나 소일거리가 있고</a:t>
            </a:r>
          </a:p>
          <a:p>
            <a:r>
              <a:rPr lang="ko-KR" altLang="en-US" dirty="0"/>
              <a:t>플러스 </a:t>
            </a:r>
            <a:r>
              <a:rPr lang="en-US" altLang="ko-KR" dirty="0"/>
              <a:t>200</a:t>
            </a:r>
            <a:r>
              <a:rPr lang="ko-KR" altLang="en-US" dirty="0"/>
              <a:t>의 현금흐름이면 뭐 나쁘지는 않죠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이번 강의는 주로 대상이 사회 초년생이었는데</a:t>
            </a:r>
          </a:p>
          <a:p>
            <a:r>
              <a:rPr lang="ko-KR" altLang="en-US" dirty="0"/>
              <a:t>은퇴이야기를 하면 크게 공감이 </a:t>
            </a:r>
            <a:r>
              <a:rPr lang="ko-KR" altLang="en-US" dirty="0" err="1"/>
              <a:t>안가죠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얼마전까지만</a:t>
            </a:r>
            <a:r>
              <a:rPr lang="ko-KR" altLang="en-US" dirty="0"/>
              <a:t> 해도 파이어족이나 경제적 자유 등이 트랜드를 좀 탔었는데</a:t>
            </a:r>
          </a:p>
          <a:p>
            <a:r>
              <a:rPr lang="ko-KR" altLang="en-US" dirty="0"/>
              <a:t>요즘에는 거의 </a:t>
            </a:r>
            <a:r>
              <a:rPr lang="ko-KR" altLang="en-US" dirty="0" err="1"/>
              <a:t>쏙들어간</a:t>
            </a:r>
            <a:r>
              <a:rPr lang="ko-KR" altLang="en-US" dirty="0"/>
              <a:t> 것 같아요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저도 사실 처음에는 </a:t>
            </a:r>
            <a:r>
              <a:rPr lang="ko-KR" altLang="en-US" dirty="0" err="1"/>
              <a:t>직장생활하면서</a:t>
            </a:r>
            <a:r>
              <a:rPr lang="ko-KR" altLang="en-US" dirty="0"/>
              <a:t> 언제 </a:t>
            </a:r>
            <a:r>
              <a:rPr lang="ko-KR" altLang="en-US" dirty="0" err="1"/>
              <a:t>때려칠</a:t>
            </a:r>
            <a:r>
              <a:rPr lang="ko-KR" altLang="en-US" dirty="0"/>
              <a:t> 수 있을까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라고</a:t>
            </a:r>
            <a:r>
              <a:rPr lang="ko-KR" altLang="en-US" dirty="0"/>
              <a:t> 생각하면서 미국주식 투자를 시작했는데요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파이어족을 목표로 </a:t>
            </a:r>
            <a:r>
              <a:rPr lang="ko-KR" altLang="en-US" dirty="0" err="1"/>
              <a:t>했던거죠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회사를 좀 다니면서 막상 목표했던 금액에 도달하고 나니까</a:t>
            </a:r>
          </a:p>
          <a:p>
            <a:r>
              <a:rPr lang="ko-KR" altLang="en-US" dirty="0"/>
              <a:t>생각이 좀 바뀌더라고요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욕심이 생겼다고 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할 수 있을 때까지는 하는 것도 나쁘지 않겠다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생각을 하고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서울 내 집마련으로 좀 관심사를 바꿨는데요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2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서울 집값 정말 비싸죠</a:t>
            </a:r>
            <a:r>
              <a:rPr lang="en-US" altLang="ko-KR" dirty="0"/>
              <a:t>. </a:t>
            </a:r>
            <a:r>
              <a:rPr lang="ko-KR" altLang="en-US" dirty="0"/>
              <a:t>자료를 조사하면서 </a:t>
            </a:r>
            <a:r>
              <a:rPr lang="ko-KR" altLang="en-US" dirty="0" err="1"/>
              <a:t>세삼</a:t>
            </a:r>
            <a:r>
              <a:rPr lang="ko-KR" altLang="en-US" dirty="0"/>
              <a:t> 느꼈는데</a:t>
            </a:r>
          </a:p>
          <a:p>
            <a:r>
              <a:rPr lang="en-US" altLang="ko-KR" dirty="0"/>
              <a:t>30</a:t>
            </a:r>
            <a:r>
              <a:rPr lang="ko-KR" altLang="en-US" dirty="0" err="1"/>
              <a:t>평대는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억을 훌쩍 넘는 경우가 </a:t>
            </a:r>
            <a:r>
              <a:rPr lang="ko-KR" altLang="en-US" dirty="0" err="1"/>
              <a:t>다반사더라고요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25</a:t>
            </a:r>
            <a:r>
              <a:rPr lang="ko-KR" altLang="en-US" dirty="0" err="1"/>
              <a:t>평대를</a:t>
            </a:r>
            <a:r>
              <a:rPr lang="ko-KR" altLang="en-US" dirty="0"/>
              <a:t> 기준으로 정리해봤는데</a:t>
            </a:r>
          </a:p>
          <a:p>
            <a:r>
              <a:rPr lang="en-US" altLang="ko-KR" dirty="0"/>
              <a:t>25</a:t>
            </a:r>
            <a:r>
              <a:rPr lang="ko-KR" altLang="en-US" dirty="0" err="1"/>
              <a:t>평대</a:t>
            </a:r>
            <a:r>
              <a:rPr lang="ko-KR" altLang="en-US" dirty="0"/>
              <a:t> 집의 매가가 </a:t>
            </a:r>
            <a:r>
              <a:rPr lang="en-US" altLang="ko-KR" dirty="0"/>
              <a:t>11</a:t>
            </a:r>
            <a:r>
              <a:rPr lang="ko-KR" altLang="en-US" dirty="0"/>
              <a:t>억에서 </a:t>
            </a:r>
            <a:r>
              <a:rPr lang="en-US" altLang="ko-KR" dirty="0"/>
              <a:t>13</a:t>
            </a:r>
            <a:r>
              <a:rPr lang="ko-KR" altLang="en-US" dirty="0"/>
              <a:t>억 중간으로 약 </a:t>
            </a:r>
            <a:r>
              <a:rPr lang="en-US" altLang="ko-KR" dirty="0"/>
              <a:t>12</a:t>
            </a:r>
            <a:r>
              <a:rPr lang="ko-KR" altLang="en-US" dirty="0"/>
              <a:t>억 정도 되겠더라고요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강남이나 </a:t>
            </a:r>
            <a:r>
              <a:rPr lang="ko-KR" altLang="en-US" dirty="0" err="1"/>
              <a:t>마용성</a:t>
            </a:r>
            <a:r>
              <a:rPr lang="ko-KR" altLang="en-US" dirty="0"/>
              <a:t> 같은 완전 상급지는 힘들지만</a:t>
            </a:r>
          </a:p>
          <a:p>
            <a:r>
              <a:rPr lang="en-US" altLang="ko-KR" dirty="0"/>
              <a:t>DMC</a:t>
            </a:r>
            <a:r>
              <a:rPr lang="ko-KR" altLang="en-US" dirty="0"/>
              <a:t>나 상도동도 꽤 괜찮은 </a:t>
            </a:r>
            <a:r>
              <a:rPr lang="ko-KR" altLang="en-US" dirty="0" err="1"/>
              <a:t>동네죠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매가 </a:t>
            </a:r>
            <a:r>
              <a:rPr lang="en-US" altLang="ko-KR" dirty="0"/>
              <a:t>12</a:t>
            </a:r>
            <a:r>
              <a:rPr lang="ko-KR" altLang="en-US" dirty="0"/>
              <a:t>억이면 </a:t>
            </a:r>
            <a:r>
              <a:rPr lang="en-US" altLang="ko-KR" dirty="0"/>
              <a:t>5</a:t>
            </a:r>
            <a:r>
              <a:rPr lang="ko-KR" altLang="en-US" dirty="0"/>
              <a:t>억으로 </a:t>
            </a:r>
            <a:r>
              <a:rPr lang="ko-KR" altLang="en-US" dirty="0" err="1"/>
              <a:t>택도</a:t>
            </a:r>
            <a:r>
              <a:rPr lang="ko-KR" altLang="en-US" dirty="0"/>
              <a:t> 없다는 생각부터 들지만</a:t>
            </a:r>
          </a:p>
          <a:p>
            <a:r>
              <a:rPr lang="ko-KR" altLang="en-US" dirty="0"/>
              <a:t>사실 부동산은 레버리지 자산이죠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실거주를 목표로 한다면 직장생활을 계속한다는 가정하에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억 정도 대출을 받을 수 있을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투자금이 </a:t>
            </a:r>
            <a:r>
              <a:rPr lang="en-US" altLang="ko-KR" dirty="0"/>
              <a:t>5</a:t>
            </a:r>
            <a:r>
              <a:rPr lang="ko-KR" altLang="en-US" dirty="0"/>
              <a:t>억 정도 들고</a:t>
            </a:r>
          </a:p>
          <a:p>
            <a:endParaRPr lang="ko-KR" altLang="en-US" dirty="0"/>
          </a:p>
          <a:p>
            <a:r>
              <a:rPr lang="ko-KR" altLang="en-US" dirty="0" err="1"/>
              <a:t>갭투자</a:t>
            </a:r>
            <a:r>
              <a:rPr lang="ko-KR" altLang="en-US" dirty="0"/>
              <a:t> 역시</a:t>
            </a:r>
          </a:p>
          <a:p>
            <a:r>
              <a:rPr lang="ko-KR" altLang="en-US" dirty="0"/>
              <a:t>투자금 </a:t>
            </a:r>
            <a:r>
              <a:rPr lang="en-US" altLang="ko-KR" dirty="0"/>
              <a:t>5</a:t>
            </a:r>
            <a:r>
              <a:rPr lang="ko-KR" altLang="en-US" dirty="0"/>
              <a:t>억이면 </a:t>
            </a:r>
            <a:r>
              <a:rPr lang="en-US" altLang="ko-KR" dirty="0"/>
              <a:t>12</a:t>
            </a:r>
            <a:r>
              <a:rPr lang="ko-KR" altLang="en-US" dirty="0"/>
              <a:t>매가인 서울 </a:t>
            </a:r>
            <a:r>
              <a:rPr lang="en-US" altLang="ko-KR" dirty="0"/>
              <a:t>25</a:t>
            </a:r>
            <a:r>
              <a:rPr lang="ko-KR" altLang="en-US" dirty="0"/>
              <a:t>평 아파트를 매수할 수 있죠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억 전세로 </a:t>
            </a:r>
            <a:r>
              <a:rPr lang="ko-KR" altLang="en-US" dirty="0" err="1"/>
              <a:t>주면요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그러니까 제가 </a:t>
            </a:r>
            <a:r>
              <a:rPr lang="en-US" altLang="ko-KR" dirty="0"/>
              <a:t>5</a:t>
            </a:r>
            <a:r>
              <a:rPr lang="ko-KR" altLang="en-US" dirty="0"/>
              <a:t>억이라는 돈을 목표로 제시한 이유는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억이면 월 배당 </a:t>
            </a:r>
            <a:r>
              <a:rPr lang="en-US" altLang="ko-KR" dirty="0"/>
              <a:t>200</a:t>
            </a:r>
            <a:r>
              <a:rPr lang="ko-KR" altLang="en-US" dirty="0"/>
              <a:t>을 안정적으로 만들거나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서울 </a:t>
            </a:r>
            <a:r>
              <a:rPr lang="ko-KR" altLang="en-US" dirty="0" err="1"/>
              <a:t>내집</a:t>
            </a:r>
            <a:r>
              <a:rPr lang="ko-KR" altLang="en-US" dirty="0"/>
              <a:t> 마련을 노려볼 수 있는 금액이기 때문에</a:t>
            </a:r>
          </a:p>
          <a:p>
            <a:endParaRPr lang="ko-KR" altLang="en-US" dirty="0"/>
          </a:p>
          <a:p>
            <a:r>
              <a:rPr lang="ko-KR" altLang="en-US" dirty="0"/>
              <a:t>일단 </a:t>
            </a:r>
            <a:r>
              <a:rPr lang="en-US" altLang="ko-KR" dirty="0"/>
              <a:t>5</a:t>
            </a:r>
            <a:r>
              <a:rPr lang="ko-KR" altLang="en-US" dirty="0"/>
              <a:t>억을 목표로 미국 주식 투자를 시작해보자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말씀드리는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2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목표 금액은 새웠는데</a:t>
            </a:r>
          </a:p>
          <a:p>
            <a:r>
              <a:rPr lang="ko-KR" altLang="en-US" dirty="0"/>
              <a:t>이제 어떻게 그 목표 금액에 </a:t>
            </a:r>
            <a:r>
              <a:rPr lang="ko-KR" altLang="en-US" dirty="0" err="1"/>
              <a:t>도달할꺼냐</a:t>
            </a:r>
            <a:endParaRPr lang="ko-KR" altLang="en-US" dirty="0"/>
          </a:p>
          <a:p>
            <a:r>
              <a:rPr lang="ko-KR" altLang="en-US" dirty="0"/>
              <a:t>그게 필요하죠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그래서 제가 투자 전략 수립에 활용하는 방식을 공유해보려고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en-US" altLang="ko-KR" dirty="0"/>
              <a:t>S </a:t>
            </a:r>
            <a:r>
              <a:rPr lang="ko-KR" altLang="en-US" dirty="0"/>
              <a:t>어쩌고 저쩌고 수식이 나오죠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수식이 나온다고 절대 겁내실 필요는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수식을 풀 필요는 전혀 없고요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그냥 저희는 여기 </a:t>
            </a:r>
            <a:r>
              <a:rPr lang="ko-KR" altLang="en-US" dirty="0" err="1"/>
              <a:t>아래있는</a:t>
            </a:r>
            <a:r>
              <a:rPr lang="ko-KR" altLang="en-US" dirty="0"/>
              <a:t> 개념들만 </a:t>
            </a:r>
            <a:r>
              <a:rPr lang="ko-KR" altLang="en-US" dirty="0" err="1"/>
              <a:t>알면돼요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목표 자산은 초기자산과 현금흐름 그리고 투자기간</a:t>
            </a:r>
            <a:r>
              <a:rPr lang="en-US" altLang="ko-KR" dirty="0"/>
              <a:t>, </a:t>
            </a:r>
            <a:r>
              <a:rPr lang="ko-KR" altLang="en-US" dirty="0"/>
              <a:t>기대수익률로 구성되어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이것만 아시면 </a:t>
            </a:r>
            <a:r>
              <a:rPr lang="ko-KR" altLang="en-US" dirty="0" err="1"/>
              <a:t>여러분만의</a:t>
            </a:r>
            <a:r>
              <a:rPr lang="ko-KR" altLang="en-US" dirty="0"/>
              <a:t> 전략을 새워볼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4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목표자산 일단 </a:t>
            </a:r>
            <a:r>
              <a:rPr lang="en-US" altLang="ko-KR" dirty="0"/>
              <a:t>5</a:t>
            </a:r>
            <a:r>
              <a:rPr lang="ko-KR" altLang="en-US" dirty="0"/>
              <a:t>억이죠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 자산은 기존에 모아둔 돈이거나</a:t>
            </a:r>
            <a:r>
              <a:rPr lang="en-US" altLang="ko-KR" dirty="0"/>
              <a:t>, </a:t>
            </a:r>
            <a:r>
              <a:rPr lang="ko-KR" altLang="en-US" dirty="0"/>
              <a:t>증여</a:t>
            </a:r>
            <a:r>
              <a:rPr lang="en-US" altLang="ko-KR" dirty="0"/>
              <a:t>, </a:t>
            </a:r>
            <a:r>
              <a:rPr lang="ko-KR" altLang="en-US" dirty="0"/>
              <a:t>상속받은 돈 같은 거라고 생각하시면 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시드머니죠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현금흐름은 월급이나 사업 소득 </a:t>
            </a:r>
            <a:r>
              <a:rPr lang="ko-KR" altLang="en-US" dirty="0" err="1"/>
              <a:t>같은건데</a:t>
            </a:r>
            <a:r>
              <a:rPr lang="ko-KR" altLang="en-US" dirty="0"/>
              <a:t> 여기에 생활비를 </a:t>
            </a:r>
            <a:r>
              <a:rPr lang="ko-KR" altLang="en-US" dirty="0" err="1"/>
              <a:t>뺏</a:t>
            </a:r>
            <a:r>
              <a:rPr lang="ko-KR" altLang="en-US" dirty="0"/>
              <a:t> 투자가능 금액 이라고 생각하시면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매월 투자할 수 있는 금액이죠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투자 기간은 사회 초년생들이 가진 최고의 무기인데요</a:t>
            </a:r>
            <a:r>
              <a:rPr lang="en-US" altLang="ko-KR" dirty="0"/>
              <a:t>. </a:t>
            </a:r>
            <a:r>
              <a:rPr lang="ko-KR" altLang="en-US" dirty="0"/>
              <a:t>바로 생애 흑자 기간이죠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위에 현금흐름을 얼마나 오랫동안 지속할 수 있느냐 하는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기대수익률은 뭐냐</a:t>
            </a:r>
            <a:r>
              <a:rPr lang="en-US" altLang="ko-KR" dirty="0"/>
              <a:t>? </a:t>
            </a:r>
            <a:r>
              <a:rPr lang="ko-KR" altLang="en-US" dirty="0"/>
              <a:t>이게 전략과 직결된 부분인데 앞에 </a:t>
            </a:r>
            <a:r>
              <a:rPr lang="en-US" altLang="ko-KR" dirty="0"/>
              <a:t>SCT</a:t>
            </a:r>
            <a:r>
              <a:rPr lang="ko-KR" altLang="en-US" dirty="0"/>
              <a:t>를 알면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을 구할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은 이야기가 좀 기니까 조금 있다가 알아보도록 하고요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59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투자기간을 좀 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초기자산이 없고</a:t>
            </a:r>
            <a:r>
              <a:rPr lang="en-US" altLang="ko-KR" dirty="0"/>
              <a:t>, </a:t>
            </a:r>
            <a:r>
              <a:rPr lang="ko-KR" altLang="en-US" dirty="0"/>
              <a:t>매월 </a:t>
            </a:r>
            <a:r>
              <a:rPr lang="en-US" altLang="ko-KR" dirty="0"/>
              <a:t>100</a:t>
            </a:r>
            <a:r>
              <a:rPr lang="ko-KR" altLang="en-US" dirty="0"/>
              <a:t>만원씩 투자한다고 하고요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매년 </a:t>
            </a:r>
            <a:r>
              <a:rPr lang="en-US" altLang="ko-KR" dirty="0"/>
              <a:t>10%</a:t>
            </a:r>
            <a:r>
              <a:rPr lang="ko-KR" altLang="en-US" dirty="0"/>
              <a:t>씩 수익을 낸다고 하면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년 투자했을 때는 </a:t>
            </a:r>
            <a:r>
              <a:rPr lang="en-US" altLang="ko-KR" dirty="0"/>
              <a:t>7</a:t>
            </a:r>
            <a:r>
              <a:rPr lang="ko-KR" altLang="en-US" dirty="0"/>
              <a:t>천</a:t>
            </a:r>
            <a:r>
              <a:rPr lang="en-US" altLang="ko-KR" dirty="0"/>
              <a:t>3</a:t>
            </a:r>
            <a:r>
              <a:rPr lang="ko-KR" altLang="en-US" dirty="0"/>
              <a:t>백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년 투자했을 때는 </a:t>
            </a:r>
            <a:r>
              <a:rPr lang="en-US" altLang="ko-KR" dirty="0"/>
              <a:t>1</a:t>
            </a:r>
            <a:r>
              <a:rPr lang="ko-KR" altLang="en-US" dirty="0"/>
              <a:t>억</a:t>
            </a:r>
            <a:r>
              <a:rPr lang="en-US" altLang="ko-KR" dirty="0"/>
              <a:t>9</a:t>
            </a:r>
            <a:r>
              <a:rPr lang="ko-KR" altLang="en-US" dirty="0"/>
              <a:t>천</a:t>
            </a:r>
          </a:p>
          <a:p>
            <a:r>
              <a:rPr lang="en-US" altLang="ko-KR" dirty="0"/>
              <a:t>30</a:t>
            </a:r>
            <a:r>
              <a:rPr lang="ko-KR" altLang="en-US" dirty="0"/>
              <a:t>년 투자하면 </a:t>
            </a:r>
            <a:r>
              <a:rPr lang="en-US" altLang="ko-KR" dirty="0"/>
              <a:t>19</a:t>
            </a:r>
            <a:r>
              <a:rPr lang="ko-KR" altLang="en-US" dirty="0"/>
              <a:t>억</a:t>
            </a:r>
            <a:r>
              <a:rPr lang="en-US" altLang="ko-KR" dirty="0"/>
              <a:t>7</a:t>
            </a:r>
            <a:r>
              <a:rPr lang="ko-KR" altLang="en-US" dirty="0"/>
              <a:t>천을 만들 수 있고요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여러분이 잘 아시는 </a:t>
            </a:r>
            <a:r>
              <a:rPr lang="ko-KR" altLang="en-US" dirty="0" err="1"/>
              <a:t>복리효과죠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투자기간이 깡패입니다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9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못지않게 초기자산도 중요한데</a:t>
            </a:r>
          </a:p>
          <a:p>
            <a:r>
              <a:rPr lang="ko-KR" altLang="en-US" dirty="0"/>
              <a:t>초기 자산이 천만원 있었다면 매월 </a:t>
            </a:r>
            <a:r>
              <a:rPr lang="en-US" altLang="ko-KR" dirty="0"/>
              <a:t>100</a:t>
            </a:r>
            <a:r>
              <a:rPr lang="ko-KR" altLang="en-US" dirty="0"/>
              <a:t>만원씩 적립식으로 투자했을 때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억을 달성하는데 </a:t>
            </a:r>
            <a:r>
              <a:rPr lang="en-US" altLang="ko-KR" dirty="0"/>
              <a:t>16</a:t>
            </a:r>
            <a:r>
              <a:rPr lang="ko-KR" altLang="en-US" dirty="0"/>
              <a:t>년이 걸리고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억이 있었다면 </a:t>
            </a:r>
            <a:r>
              <a:rPr lang="en-US" altLang="ko-KR" dirty="0"/>
              <a:t>11</a:t>
            </a:r>
            <a:r>
              <a:rPr lang="ko-KR" altLang="en-US" dirty="0"/>
              <a:t>년이 걸립니다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더 많았다면 더 크게 단축할 수 </a:t>
            </a:r>
            <a:r>
              <a:rPr lang="ko-KR" altLang="en-US" dirty="0" err="1"/>
              <a:t>있었겠지만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이번 강의는 사회 초년생을 위한 </a:t>
            </a:r>
            <a:r>
              <a:rPr lang="ko-KR" altLang="en-US" dirty="0" err="1"/>
              <a:t>강의니까</a:t>
            </a:r>
            <a:endParaRPr lang="ko-KR" altLang="en-US" dirty="0"/>
          </a:p>
          <a:p>
            <a:r>
              <a:rPr lang="ko-KR" altLang="en-US" dirty="0"/>
              <a:t>초기자산은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ko-KR" altLang="en-US" dirty="0" err="1"/>
              <a:t>정도까지만</a:t>
            </a:r>
            <a:r>
              <a:rPr lang="ko-KR" altLang="en-US" dirty="0"/>
              <a:t>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3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6FFB2DC-4087-A1FC-6F57-0DFE1DFE0F39}"/>
              </a:ext>
            </a:extLst>
          </p:cNvPr>
          <p:cNvGrpSpPr/>
          <p:nvPr userDrawn="1"/>
        </p:nvGrpSpPr>
        <p:grpSpPr>
          <a:xfrm>
            <a:off x="11536216" y="1"/>
            <a:ext cx="655784" cy="932782"/>
            <a:chOff x="11536216" y="1"/>
            <a:chExt cx="655784" cy="932782"/>
          </a:xfrm>
        </p:grpSpPr>
        <p:pic>
          <p:nvPicPr>
            <p:cNvPr id="8" name="그림 7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5FF15CD4-0E44-37FD-6832-75A789974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A5683C-6AF1-9AC8-ACED-11DF7D133134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D23FAA-40ED-879C-8C49-77E5C6BDE2E3}"/>
              </a:ext>
            </a:extLst>
          </p:cNvPr>
          <p:cNvSpPr/>
          <p:nvPr userDrawn="1"/>
        </p:nvSpPr>
        <p:spPr>
          <a:xfrm>
            <a:off x="0" y="5791200"/>
            <a:ext cx="12192000" cy="10667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DD91C-EF01-3F60-10C5-50BB6826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89C96-1D28-A05F-0145-D003BC5E6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8D265-A2A4-437F-A999-6359EB49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45567-14FE-DB38-4D52-743AD3CA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79128-EA48-4AA5-5F90-69703F36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2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FC0C26-ED37-56CC-C059-95B831FEC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CC69A8-15A7-FD9F-3308-EFA33C6DA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4098C-1C7C-C39C-71BD-B19FF88B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7CF39-0B0D-EB7B-67AE-064415E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52C24-E3C0-9264-D9C8-0B6736C1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4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9D6EB72-530C-F9E8-67B6-9532979ED531}"/>
              </a:ext>
            </a:extLst>
          </p:cNvPr>
          <p:cNvSpPr/>
          <p:nvPr userDrawn="1"/>
        </p:nvSpPr>
        <p:spPr>
          <a:xfrm>
            <a:off x="0" y="0"/>
            <a:ext cx="12192000" cy="10667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7CAF52-F8CE-25EB-0708-CA3CE1BEB2FB}"/>
              </a:ext>
            </a:extLst>
          </p:cNvPr>
          <p:cNvGrpSpPr/>
          <p:nvPr userDrawn="1"/>
        </p:nvGrpSpPr>
        <p:grpSpPr>
          <a:xfrm>
            <a:off x="11536216" y="1"/>
            <a:ext cx="655784" cy="932782"/>
            <a:chOff x="11536216" y="1"/>
            <a:chExt cx="655784" cy="932782"/>
          </a:xfrm>
        </p:grpSpPr>
        <p:pic>
          <p:nvPicPr>
            <p:cNvPr id="9" name="그림 8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C4C59AA1-29A4-8D07-19F9-79509E2EE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10103C-E297-9FE2-3A62-69BDF1FAA479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2BF4D210-CF18-3C53-3A7C-C4CD84AD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17" y="270002"/>
            <a:ext cx="10619382" cy="66278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22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98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17FC6-CEEB-E6C3-63E7-291EACE9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2808D-D473-2E3E-56BB-42D584EB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8447C-165D-B756-AA08-BADC3771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1D717-CE9A-1178-D9C6-1EE483FA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13DAB-C69E-DB03-7CBA-E01D4B5E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05304-5D27-4E85-313C-D6F2236C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62FD3-5269-EDF8-2A72-6E7EAA88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6EEDF-C9FB-D1C9-0BE5-958F1A2C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4498C-AC13-7784-BD1D-636CE061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0FAE8-B694-8A1A-A5A7-3B487202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4290-6F10-8016-F2DA-095BE2A0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5591E-A7AC-F7EA-6B52-B92CDF7FE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40465-455A-4421-3D7C-2E6C7B18B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35E1E-A0E8-4A05-3949-2CA1E1B0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E9450-2D59-0276-E4E2-D78995D7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D646C-94AD-7178-5D19-EF80FEF1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0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A8971-BCE3-3349-5D1B-37D72E80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75AEB-DC93-816B-6D53-D603CCEC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6D76C-7A47-D3F5-6E0D-B9223EE50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9DA26C-3995-5816-2623-3EB002C94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0DD0B9-58C5-7F33-592C-EA8C436F6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CA985D-A100-52B4-CFBF-5CED91D6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038B0D-74AD-ED8F-33D3-708FFB96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4BC65-34C2-7AD1-C723-9E3AE226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5519A-D607-B8BB-5CC5-F450612F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AC642-A3C9-71FB-EA0E-BF31763F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677BC-E6E8-DBFB-C4AE-87C4480E4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11D78-2299-9340-61BB-1869D531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62E2-935C-3FAC-30E6-7F6D71E9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6F6EB-7A6E-5376-971C-492F43D0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7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BA379-2F9D-4238-F123-FB07C81C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F438E8-CE88-C01E-46AB-12321075D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B8E83-8E1C-4549-A76E-3DCF1E8D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24F53-9D97-9A90-A7AD-151E22A3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D2A29-D7AC-3C08-76B6-6D87EE59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6D61C-AFD4-BE91-C057-D972270E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4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5ACBFA4-FC1A-60C4-70C1-9C6AD57A6D23}"/>
              </a:ext>
            </a:extLst>
          </p:cNvPr>
          <p:cNvGrpSpPr/>
          <p:nvPr userDrawn="1"/>
        </p:nvGrpSpPr>
        <p:grpSpPr>
          <a:xfrm>
            <a:off x="11536216" y="1"/>
            <a:ext cx="655784" cy="932782"/>
            <a:chOff x="11536216" y="1"/>
            <a:chExt cx="655784" cy="932782"/>
          </a:xfrm>
        </p:grpSpPr>
        <p:pic>
          <p:nvPicPr>
            <p:cNvPr id="11" name="그림 10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F6377F2C-93A9-26CA-7239-8F854299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4894F0-A3BD-EB99-9E24-C6CB26CC3643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11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7E036D-0F31-EF93-126E-F78970F74765}"/>
              </a:ext>
            </a:extLst>
          </p:cNvPr>
          <p:cNvSpPr txBox="1"/>
          <p:nvPr/>
        </p:nvSpPr>
        <p:spPr>
          <a:xfrm>
            <a:off x="2726325" y="2921168"/>
            <a:ext cx="6739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 설정하기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3EA03-6BAE-424C-785E-25DE5E8B4AAB}"/>
              </a:ext>
            </a:extLst>
          </p:cNvPr>
          <p:cNvSpPr txBox="1"/>
          <p:nvPr/>
        </p:nvSpPr>
        <p:spPr>
          <a:xfrm>
            <a:off x="4208321" y="4121497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200,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 집 마련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= </a:t>
            </a:r>
            <a:r>
              <a:rPr lang="en-US" altLang="ko-KR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</a:t>
            </a:r>
            <a:r>
              <a:rPr lang="en-US" altLang="ko-KR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41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5DCB-5F80-07DE-F35A-E3B2DBD1A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52D1E2C-ED77-AEDD-5A1A-DA67D076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68" y="1416720"/>
            <a:ext cx="2159200" cy="4520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CB8AE9-3CA2-45BB-0CF2-7C5BE6A1D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7" y="1416720"/>
            <a:ext cx="6855248" cy="4722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04A581-F261-350D-A5D9-C5B74BCB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초기자산 </a:t>
            </a:r>
            <a:r>
              <a:rPr lang="en-US" altLang="ko-KR" dirty="0"/>
              <a:t>X </a:t>
            </a:r>
            <a:r>
              <a:rPr lang="ko-KR" altLang="en-US" dirty="0"/>
              <a:t>목표달성기간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35233-0264-6FF9-7BDE-6B2C48932FA2}"/>
              </a:ext>
            </a:extLst>
          </p:cNvPr>
          <p:cNvSpPr txBox="1"/>
          <p:nvPr/>
        </p:nvSpPr>
        <p:spPr>
          <a:xfrm>
            <a:off x="5574418" y="17021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5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B8AF1-F4F9-4376-4B87-0BE3ED961AC0}"/>
              </a:ext>
            </a:extLst>
          </p:cNvPr>
          <p:cNvSpPr txBox="1"/>
          <p:nvPr/>
        </p:nvSpPr>
        <p:spPr>
          <a:xfrm>
            <a:off x="5574418" y="2078792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투자금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BBFDC1-8085-A538-64D2-037F8D1DB2A1}"/>
              </a:ext>
            </a:extLst>
          </p:cNvPr>
          <p:cNvSpPr txBox="1"/>
          <p:nvPr/>
        </p:nvSpPr>
        <p:spPr>
          <a:xfrm>
            <a:off x="5574418" y="245544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기대수익률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10%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25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58627-83CF-F0D4-6F12-64853BD49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FDA8E1-37FF-1AF9-33EC-5E8051C33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67" y="1438274"/>
            <a:ext cx="2128131" cy="45146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9F678B-2AF0-03AC-6019-83C922192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7" y="1438275"/>
            <a:ext cx="6955877" cy="47005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4DB2F5-155E-7619-4E2E-03EB387F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월투자금 </a:t>
            </a:r>
            <a:r>
              <a:rPr lang="en-US" altLang="ko-KR" dirty="0"/>
              <a:t>X </a:t>
            </a:r>
            <a:r>
              <a:rPr lang="ko-KR" altLang="en-US" dirty="0"/>
              <a:t>목표달성기간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8D730-0675-F331-7727-E17D7504C2F3}"/>
              </a:ext>
            </a:extLst>
          </p:cNvPr>
          <p:cNvSpPr txBox="1"/>
          <p:nvPr/>
        </p:nvSpPr>
        <p:spPr>
          <a:xfrm>
            <a:off x="5574418" y="23371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5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9ED88-0849-6C4B-1C72-FD045A3B7A52}"/>
              </a:ext>
            </a:extLst>
          </p:cNvPr>
          <p:cNvSpPr txBox="1"/>
          <p:nvPr/>
        </p:nvSpPr>
        <p:spPr>
          <a:xfrm>
            <a:off x="5574418" y="2713792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초기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332FA0-0D36-A34D-362A-FBEBA3093FA3}"/>
              </a:ext>
            </a:extLst>
          </p:cNvPr>
          <p:cNvSpPr txBox="1"/>
          <p:nvPr/>
        </p:nvSpPr>
        <p:spPr>
          <a:xfrm>
            <a:off x="5574418" y="309044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기대수익률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10%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FD0BDAD-94E5-4D07-3EB7-216300945128}"/>
              </a:ext>
            </a:extLst>
          </p:cNvPr>
          <p:cNvSpPr/>
          <p:nvPr/>
        </p:nvSpPr>
        <p:spPr>
          <a:xfrm>
            <a:off x="8794376" y="1296740"/>
            <a:ext cx="2330824" cy="220994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38100">
            <a:solidFill>
              <a:srgbClr val="F22D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5FB7B-74DC-0829-4B11-324DA626C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D84E13-A879-6D86-5BBF-32224A6F0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68" y="1416719"/>
            <a:ext cx="2432231" cy="45820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EF1932-C228-4FD7-F5C9-422B19A4D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7" y="1416720"/>
            <a:ext cx="7049723" cy="4722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DA3BD6-CB22-ED85-818B-543DF83F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기대수익률 </a:t>
            </a:r>
            <a:r>
              <a:rPr lang="en-US" altLang="ko-KR" dirty="0"/>
              <a:t>X </a:t>
            </a:r>
            <a:r>
              <a:rPr lang="ko-KR" altLang="en-US" dirty="0"/>
              <a:t>목표달성기간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2D31A3-3C5E-265E-8A73-EAB18FD7E35D}"/>
              </a:ext>
            </a:extLst>
          </p:cNvPr>
          <p:cNvSpPr txBox="1"/>
          <p:nvPr/>
        </p:nvSpPr>
        <p:spPr>
          <a:xfrm>
            <a:off x="5574418" y="17021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5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18834E-D608-652C-1185-637F36BF7947}"/>
              </a:ext>
            </a:extLst>
          </p:cNvPr>
          <p:cNvSpPr txBox="1"/>
          <p:nvPr/>
        </p:nvSpPr>
        <p:spPr>
          <a:xfrm>
            <a:off x="5574418" y="2078792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초기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03A9B-0086-1061-CA0B-715F8632FA37}"/>
              </a:ext>
            </a:extLst>
          </p:cNvPr>
          <p:cNvSpPr txBox="1"/>
          <p:nvPr/>
        </p:nvSpPr>
        <p:spPr>
          <a:xfrm>
            <a:off x="5574418" y="2455446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투자금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E992AD-9162-403D-B7BD-29838C9F48B1}"/>
              </a:ext>
            </a:extLst>
          </p:cNvPr>
          <p:cNvSpPr/>
          <p:nvPr/>
        </p:nvSpPr>
        <p:spPr>
          <a:xfrm>
            <a:off x="8796956" y="1296740"/>
            <a:ext cx="2607644" cy="273551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38100">
            <a:solidFill>
              <a:srgbClr val="F22D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6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A146-F0F0-39D7-2F0E-2FEEC0610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DAAA4-6691-2F2B-5237-BBA9ED92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기대수익률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</a:t>
            </a:r>
            <a:r>
              <a:rPr lang="en-US" altLang="ko-KR" dirty="0"/>
              <a:t> </a:t>
            </a:r>
            <a:r>
              <a:rPr lang="ko-KR" altLang="en-US" dirty="0"/>
              <a:t>변동성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53CE23-02D8-B2C2-7312-7F6B844D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34" y="1334738"/>
            <a:ext cx="7388731" cy="4909249"/>
          </a:xfrm>
          <a:prstGeom prst="roundRect">
            <a:avLst>
              <a:gd name="adj" fmla="val 6330"/>
            </a:avLst>
          </a:prstGeom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9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9BD3F-01EA-9C22-4914-F6B00358F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B7D88-12E6-F733-66F8-DC72A9EC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구체화 </a:t>
            </a:r>
            <a:r>
              <a:rPr lang="en-US" altLang="ko-KR" dirty="0"/>
              <a:t>= </a:t>
            </a:r>
            <a:r>
              <a:rPr lang="ko-KR" altLang="en-US" dirty="0"/>
              <a:t>목표 수익률 찾기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6F99E-EAE5-2507-DD4C-3CD422D3BF04}"/>
              </a:ext>
            </a:extLst>
          </p:cNvPr>
          <p:cNvSpPr txBox="1"/>
          <p:nvPr/>
        </p:nvSpPr>
        <p:spPr>
          <a:xfrm>
            <a:off x="695616" y="1339966"/>
            <a:ext cx="10797884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목표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자산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5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억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초기 자산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기존 저축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증여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상속 등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월투자금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지출 외 노동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사업 소득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등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 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투자기간 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생애 흑자 기간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F22D50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기대수익률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  <a:sym typeface="Wingdings" panose="05000000000000000000" pitchFamily="2" charset="2"/>
              </a:rPr>
              <a:t>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변동성 교환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▶</a:t>
            </a:r>
            <a:r>
              <a:rPr lang="ko-KR" altLang="en-US" sz="40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47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C9D23-066A-A449-2878-8E679AFFB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09D90-48B2-8136-163B-7ABA2F31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기대수익률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</a:t>
            </a:r>
            <a:r>
              <a:rPr lang="en-US" altLang="ko-KR" dirty="0"/>
              <a:t> </a:t>
            </a:r>
            <a:r>
              <a:rPr lang="ko-KR" altLang="en-US" dirty="0"/>
              <a:t>변동성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7E8C8B-E9C5-9AB7-81FC-DE550EDD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59" y="1304925"/>
            <a:ext cx="6889680" cy="4939062"/>
          </a:xfrm>
          <a:prstGeom prst="roundRect">
            <a:avLst>
              <a:gd name="adj" fmla="val 408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23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0587-54D9-FD90-4D7F-220B090CD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26595-ACC7-0DAC-E277-CF469B462D29}"/>
              </a:ext>
            </a:extLst>
          </p:cNvPr>
          <p:cNvSpPr txBox="1"/>
          <p:nvPr/>
        </p:nvSpPr>
        <p:spPr>
          <a:xfrm>
            <a:off x="2190925" y="2921168"/>
            <a:ext cx="7810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 시뮬레이션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A2EB7-4DE6-BC2D-8846-9020BCFAB407}"/>
              </a:ext>
            </a:extLst>
          </p:cNvPr>
          <p:cNvSpPr txBox="1"/>
          <p:nvPr/>
        </p:nvSpPr>
        <p:spPr>
          <a:xfrm>
            <a:off x="4567382" y="4121497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목표수익률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 </a:t>
            </a:r>
            <a:r>
              <a:rPr lang="ko-KR" altLang="en-US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sym typeface="Wingdings" panose="05000000000000000000" pitchFamily="2" charset="2"/>
              </a:rPr>
              <a:t>변동성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36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588B4-8464-FE30-0D94-B15EA56D4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60322-A45F-1DB2-BAB6-6C8FFC756E1C}"/>
              </a:ext>
            </a:extLst>
          </p:cNvPr>
          <p:cNvSpPr txBox="1"/>
          <p:nvPr/>
        </p:nvSpPr>
        <p:spPr>
          <a:xfrm>
            <a:off x="4375818" y="2921168"/>
            <a:ext cx="3440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변동성</a:t>
            </a:r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27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E76C-7191-EF45-0ECA-39393A6A4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9B863-4E2D-F4C5-C4A0-C42FCC54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누적 수익률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AA6A12-B61C-94A0-B27C-3F9EBF93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173" y="1311841"/>
            <a:ext cx="7457653" cy="4955043"/>
          </a:xfrm>
          <a:prstGeom prst="roundRect">
            <a:avLst>
              <a:gd name="adj" fmla="val 654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4A57AF-C0DF-DDC1-500A-308EC0501B47}"/>
              </a:ext>
            </a:extLst>
          </p:cNvPr>
          <p:cNvSpPr/>
          <p:nvPr/>
        </p:nvSpPr>
        <p:spPr>
          <a:xfrm>
            <a:off x="6267076" y="2749550"/>
            <a:ext cx="609974" cy="121920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19050">
            <a:solidFill>
              <a:srgbClr val="F22D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5C418AC-261E-FAC1-EC8A-97BA25020458}"/>
              </a:ext>
            </a:extLst>
          </p:cNvPr>
          <p:cNvSpPr/>
          <p:nvPr/>
        </p:nvSpPr>
        <p:spPr>
          <a:xfrm>
            <a:off x="7270376" y="3194050"/>
            <a:ext cx="394074" cy="595313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19050">
            <a:solidFill>
              <a:srgbClr val="F22D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CB7F89-E086-6F4D-2446-5D54DC295B83}"/>
              </a:ext>
            </a:extLst>
          </p:cNvPr>
          <p:cNvSpPr/>
          <p:nvPr/>
        </p:nvSpPr>
        <p:spPr>
          <a:xfrm>
            <a:off x="9003926" y="1892301"/>
            <a:ext cx="336924" cy="38735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19050">
            <a:solidFill>
              <a:srgbClr val="F22D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E12469-AE58-8A01-A5E8-7A3D00525C8F}"/>
              </a:ext>
            </a:extLst>
          </p:cNvPr>
          <p:cNvSpPr/>
          <p:nvPr/>
        </p:nvSpPr>
        <p:spPr>
          <a:xfrm>
            <a:off x="4050926" y="4584700"/>
            <a:ext cx="394074" cy="520701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19050">
            <a:solidFill>
              <a:srgbClr val="F22D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4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EE98D-43C8-ACC8-338C-3EA1891E0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705E2-FBCC-8D86-2746-D06AABAD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수익률 변동성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F33D33-856B-8CD0-BED1-FCE36533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93" y="1304925"/>
            <a:ext cx="4938614" cy="4932363"/>
          </a:xfrm>
          <a:prstGeom prst="roundRect">
            <a:avLst>
              <a:gd name="adj" fmla="val 495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076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2E40A-E540-771C-4D34-61FFDA65D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CB713-3688-2AEF-E967-09102441FBA2}"/>
              </a:ext>
            </a:extLst>
          </p:cNvPr>
          <p:cNvSpPr txBox="1"/>
          <p:nvPr/>
        </p:nvSpPr>
        <p:spPr>
          <a:xfrm>
            <a:off x="4807027" y="2828835"/>
            <a:ext cx="2577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72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억？</a:t>
            </a:r>
          </a:p>
        </p:txBody>
      </p:sp>
    </p:spTree>
    <p:extLst>
      <p:ext uri="{BB962C8B-B14F-4D97-AF65-F5344CB8AC3E}">
        <p14:creationId xmlns:p14="http://schemas.microsoft.com/office/powerpoint/2010/main" val="3969747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BF639-C8AA-93BF-B235-4E2688BE6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A947-EF28-B2FB-15F2-E66F9F7A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F28032-15BD-5A44-F9D9-E2D44B9D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51" y="1329810"/>
            <a:ext cx="4913697" cy="4907478"/>
          </a:xfrm>
          <a:prstGeom prst="roundRect">
            <a:avLst>
              <a:gd name="adj" fmla="val 541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890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EA71-07B1-47E4-3F2A-2203F4EAA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385AE-7990-3442-CBF5-751112F4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157B37-111B-D33B-CCDA-3D8AD29A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51" y="1329811"/>
            <a:ext cx="4913697" cy="4907477"/>
          </a:xfrm>
          <a:prstGeom prst="roundRect">
            <a:avLst>
              <a:gd name="adj" fmla="val 620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041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87EE5-A0DD-CC14-0594-A49E421A9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DF06F-618C-978B-5105-0C9424DF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Rolling Returns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6286ED-FF63-87DE-55D1-0C5A70E3B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522" y="1300149"/>
            <a:ext cx="7436956" cy="4937139"/>
          </a:xfrm>
          <a:prstGeom prst="roundRect">
            <a:avLst>
              <a:gd name="adj" fmla="val 457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7767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B38F6-CB08-0B68-7BEE-65122A6D2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040FC-53B0-56D7-426C-DAE66DAAAF61}"/>
              </a:ext>
            </a:extLst>
          </p:cNvPr>
          <p:cNvSpPr txBox="1"/>
          <p:nvPr/>
        </p:nvSpPr>
        <p:spPr>
          <a:xfrm>
            <a:off x="4193877" y="2921168"/>
            <a:ext cx="3804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Python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12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87DD2-9874-6CC2-EED2-B5B5ED63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BE93AD-DB45-DBDD-E8A8-221980AD1A7E}"/>
              </a:ext>
            </a:extLst>
          </p:cNvPr>
          <p:cNvSpPr txBox="1"/>
          <p:nvPr/>
        </p:nvSpPr>
        <p:spPr>
          <a:xfrm>
            <a:off x="3654468" y="1376453"/>
            <a:ext cx="4883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파이썬 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08132-BB49-C206-C851-0ADBB0751851}"/>
              </a:ext>
            </a:extLst>
          </p:cNvPr>
          <p:cNvSpPr txBox="1"/>
          <p:nvPr/>
        </p:nvSpPr>
        <p:spPr>
          <a:xfrm>
            <a:off x="2033836" y="2576782"/>
            <a:ext cx="812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https://blog.naver.com/thuglife17/223734823307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CF48D-6E98-A2E5-6FA0-D509A9E03F8A}"/>
              </a:ext>
            </a:extLst>
          </p:cNvPr>
          <p:cNvSpPr txBox="1"/>
          <p:nvPr/>
        </p:nvSpPr>
        <p:spPr>
          <a:xfrm>
            <a:off x="4082585" y="3934701"/>
            <a:ext cx="4331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FED API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FA586-F7F0-72B7-578A-DE6BF85258DE}"/>
              </a:ext>
            </a:extLst>
          </p:cNvPr>
          <p:cNvSpPr txBox="1"/>
          <p:nvPr/>
        </p:nvSpPr>
        <p:spPr>
          <a:xfrm>
            <a:off x="2186236" y="5135030"/>
            <a:ext cx="812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https://blog.naver.com/thuglife17/223765220108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82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6972F-459A-532E-B7A9-BE17673AB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8FA788-28E2-18A4-C848-7B040FAC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월 배당 </a:t>
            </a:r>
            <a:r>
              <a:rPr lang="en-US" altLang="ko-KR" dirty="0"/>
              <a:t>200</a:t>
            </a:r>
            <a:r>
              <a:rPr lang="ko-KR" altLang="en-US" dirty="0"/>
              <a:t>만 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EEFF5C-9F0C-E056-D01F-75665BAB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341" y="2552777"/>
            <a:ext cx="9501318" cy="39483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B53EF-E446-34CE-D4E7-812D7E987C48}"/>
              </a:ext>
            </a:extLst>
          </p:cNvPr>
          <p:cNvSpPr txBox="1"/>
          <p:nvPr/>
        </p:nvSpPr>
        <p:spPr>
          <a:xfrm>
            <a:off x="8049098" y="2721114"/>
            <a:ext cx="2797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투자금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5</a:t>
            </a:r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07B3E4-D805-EBF6-6967-40E642756D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11" b="1"/>
          <a:stretch/>
        </p:blipFill>
        <p:spPr>
          <a:xfrm>
            <a:off x="2277684" y="1320799"/>
            <a:ext cx="7636631" cy="8247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72C19C-20DA-DA5F-99E1-D40538EC7FBE}"/>
              </a:ext>
            </a:extLst>
          </p:cNvPr>
          <p:cNvSpPr/>
          <p:nvPr/>
        </p:nvSpPr>
        <p:spPr>
          <a:xfrm>
            <a:off x="8845176" y="3472329"/>
            <a:ext cx="2001483" cy="657412"/>
          </a:xfrm>
          <a:prstGeom prst="roundRect">
            <a:avLst/>
          </a:prstGeom>
          <a:solidFill>
            <a:srgbClr val="F22D50">
              <a:alpha val="10196"/>
            </a:srgbClr>
          </a:solidFill>
          <a:ln w="38100">
            <a:solidFill>
              <a:srgbClr val="F22D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4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E5177-4B30-715A-E158-37629804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F10D9A-2670-4BEE-C60D-6B51DFFF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46" y="1466027"/>
            <a:ext cx="3086626" cy="46466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901588-82CB-6A51-D205-5ABEE04F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785" y="1466027"/>
            <a:ext cx="3152945" cy="46466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53A1E0-053F-1F28-5968-D6CC15CE0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56" y="1466028"/>
            <a:ext cx="3353559" cy="46466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56B9B99D-E799-9D95-56C2-B1DC0D3B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17" y="270002"/>
            <a:ext cx="10619382" cy="662782"/>
          </a:xfrm>
        </p:spPr>
        <p:txBody>
          <a:bodyPr/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서울 내 집 마련</a:t>
            </a:r>
          </a:p>
        </p:txBody>
      </p:sp>
    </p:spTree>
    <p:extLst>
      <p:ext uri="{BB962C8B-B14F-4D97-AF65-F5344CB8AC3E}">
        <p14:creationId xmlns:p14="http://schemas.microsoft.com/office/powerpoint/2010/main" val="334228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A367F-FA0D-BEEC-0886-BABE6A828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0328431-78B0-4045-4D4A-45A535C1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17" y="270002"/>
            <a:ext cx="10619382" cy="662782"/>
          </a:xfrm>
        </p:spPr>
        <p:txBody>
          <a:bodyPr/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서울 내 집 마련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F58C9-C17A-7D59-8335-8CDEBC9B8F78}"/>
              </a:ext>
            </a:extLst>
          </p:cNvPr>
          <p:cNvSpPr txBox="1"/>
          <p:nvPr/>
        </p:nvSpPr>
        <p:spPr>
          <a:xfrm>
            <a:off x="898057" y="1553382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실거주</a:t>
            </a:r>
            <a:endParaRPr lang="ko-KR" altLang="en-US" sz="3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57687-5FB4-96C7-12DC-DCB22C75F0FC}"/>
              </a:ext>
            </a:extLst>
          </p:cNvPr>
          <p:cNvSpPr txBox="1"/>
          <p:nvPr/>
        </p:nvSpPr>
        <p:spPr>
          <a:xfrm>
            <a:off x="1064971" y="2469178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매매가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12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62054-3BBB-8B44-FDEB-1E83F68CC855}"/>
              </a:ext>
            </a:extLst>
          </p:cNvPr>
          <p:cNvSpPr txBox="1"/>
          <p:nvPr/>
        </p:nvSpPr>
        <p:spPr>
          <a:xfrm>
            <a:off x="4536438" y="2475564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대출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7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D5C79-C240-7BA2-FD4A-3556606BF007}"/>
              </a:ext>
            </a:extLst>
          </p:cNvPr>
          <p:cNvSpPr txBox="1"/>
          <p:nvPr/>
        </p:nvSpPr>
        <p:spPr>
          <a:xfrm>
            <a:off x="7726036" y="2346065"/>
            <a:ext cx="3316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투자금</a:t>
            </a:r>
            <a:r>
              <a:rPr lang="en-US" altLang="ko-KR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5</a:t>
            </a:r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9882B-6E1A-EE6F-F1D9-A236E1DE1830}"/>
              </a:ext>
            </a:extLst>
          </p:cNvPr>
          <p:cNvSpPr txBox="1"/>
          <p:nvPr/>
        </p:nvSpPr>
        <p:spPr>
          <a:xfrm>
            <a:off x="3832458" y="246917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432B2-56DB-B500-0F02-E77232B74F20}"/>
              </a:ext>
            </a:extLst>
          </p:cNvPr>
          <p:cNvSpPr txBox="1"/>
          <p:nvPr/>
        </p:nvSpPr>
        <p:spPr>
          <a:xfrm>
            <a:off x="6962205" y="2469177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32415-A8AE-9DB7-6CD2-BE0DFDC7EB2E}"/>
              </a:ext>
            </a:extLst>
          </p:cNvPr>
          <p:cNvSpPr txBox="1"/>
          <p:nvPr/>
        </p:nvSpPr>
        <p:spPr>
          <a:xfrm>
            <a:off x="898057" y="4096434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갭투자</a:t>
            </a:r>
            <a:endParaRPr lang="ko-KR" altLang="en-US" sz="3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89F06-A6A6-E472-E0B4-BA18F8E83F41}"/>
              </a:ext>
            </a:extLst>
          </p:cNvPr>
          <p:cNvSpPr txBox="1"/>
          <p:nvPr/>
        </p:nvSpPr>
        <p:spPr>
          <a:xfrm>
            <a:off x="1064971" y="5012230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매매가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12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A633B-CD5C-7F0E-619C-7409E4407F43}"/>
              </a:ext>
            </a:extLst>
          </p:cNvPr>
          <p:cNvSpPr txBox="1"/>
          <p:nvPr/>
        </p:nvSpPr>
        <p:spPr>
          <a:xfrm>
            <a:off x="4536438" y="5012228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전세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7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FFDE7-BDB7-40F5-465C-9C5D10564E37}"/>
              </a:ext>
            </a:extLst>
          </p:cNvPr>
          <p:cNvSpPr txBox="1"/>
          <p:nvPr/>
        </p:nvSpPr>
        <p:spPr>
          <a:xfrm>
            <a:off x="7726036" y="4889116"/>
            <a:ext cx="3316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투자금</a:t>
            </a:r>
            <a:r>
              <a:rPr lang="en-US" altLang="ko-KR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5</a:t>
            </a:r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CD950C-0FBD-5D18-9784-8D78CA8B08FA}"/>
              </a:ext>
            </a:extLst>
          </p:cNvPr>
          <p:cNvSpPr txBox="1"/>
          <p:nvPr/>
        </p:nvSpPr>
        <p:spPr>
          <a:xfrm>
            <a:off x="3832458" y="501223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0A11F-98E1-4736-9466-7911DC08F544}"/>
              </a:ext>
            </a:extLst>
          </p:cNvPr>
          <p:cNvSpPr txBox="1"/>
          <p:nvPr/>
        </p:nvSpPr>
        <p:spPr>
          <a:xfrm>
            <a:off x="6962205" y="5012229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64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94A82-599D-C771-5BE4-FFC4AF8D8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D48CAE-1178-9F98-B6B7-4BA5D40DD80B}"/>
              </a:ext>
            </a:extLst>
          </p:cNvPr>
          <p:cNvSpPr txBox="1"/>
          <p:nvPr/>
        </p:nvSpPr>
        <p:spPr>
          <a:xfrm>
            <a:off x="2638161" y="2921168"/>
            <a:ext cx="6915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 수립하기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FE4BA-4ADE-C44D-3E37-D6527C6F2E88}"/>
              </a:ext>
            </a:extLst>
          </p:cNvPr>
          <p:cNvSpPr txBox="1"/>
          <p:nvPr/>
        </p:nvSpPr>
        <p:spPr>
          <a:xfrm>
            <a:off x="4904819" y="4121497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 = F(S,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C,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t, </a:t>
            </a:r>
            <a:r>
              <a:rPr lang="en-US" altLang="ko-KR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ko-KR" altLang="en-US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44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AE8F0-741C-0CC8-01A9-4D1581702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E34AA-83F4-F270-794F-C1C2FD33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전략 </a:t>
            </a:r>
            <a:r>
              <a:rPr lang="en-US" altLang="ko-KR" dirty="0"/>
              <a:t>= </a:t>
            </a:r>
            <a:r>
              <a:rPr lang="ko-KR" altLang="en-US" dirty="0"/>
              <a:t>목표 구체화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8E628-0641-1ACC-3C88-44A4BC587554}"/>
              </a:ext>
            </a:extLst>
          </p:cNvPr>
          <p:cNvSpPr txBox="1"/>
          <p:nvPr/>
        </p:nvSpPr>
        <p:spPr>
          <a:xfrm>
            <a:off x="3066853" y="2805142"/>
            <a:ext cx="6405621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목표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자산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(Target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Asset)</a:t>
            </a: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초기 자산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(Initial Capital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 투자금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(Regular Contribution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7800" indent="-1778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투자기간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(Investment Period)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기대수익률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(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Expected Return Rate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B0ABD6-C961-EDAD-F8B6-329BDA8A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857" y="1672983"/>
            <a:ext cx="4034285" cy="6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4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24105-4310-A806-0263-2962FD443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A4431-69E8-F7D2-0FE0-A6E99AC3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구체화 </a:t>
            </a:r>
            <a:r>
              <a:rPr lang="en-US" altLang="ko-KR" dirty="0"/>
              <a:t>= </a:t>
            </a:r>
            <a:r>
              <a:rPr lang="ko-KR" altLang="en-US" dirty="0"/>
              <a:t>목표 수익률 찾기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14BEA-9357-141A-04C2-C7DE511903D4}"/>
              </a:ext>
            </a:extLst>
          </p:cNvPr>
          <p:cNvSpPr txBox="1"/>
          <p:nvPr/>
        </p:nvSpPr>
        <p:spPr>
          <a:xfrm>
            <a:off x="695616" y="1339966"/>
            <a:ext cx="10797884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목표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자산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5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억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초기 자산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기존 저축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증여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상속 등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 투자금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지출 외 노동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사업 소득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등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 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투자기간 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생애 흑자 기간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F22D50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기대수익률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= ??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11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40525-8462-0C38-7ABC-6FDA4D3B8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F752B1-83E5-9E5C-48E8-CE8C8CF2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68" y="1416719"/>
            <a:ext cx="2223139" cy="47221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857244-62D7-C6CD-45E3-0A64F1CA1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8" y="1416719"/>
            <a:ext cx="7074840" cy="4722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195954-09A7-BAA8-18E0-8D0BECBC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투자기간 </a:t>
            </a:r>
            <a:r>
              <a:rPr lang="en-US" altLang="ko-KR" dirty="0"/>
              <a:t>X </a:t>
            </a:r>
            <a:r>
              <a:rPr lang="ko-KR" altLang="en-US" dirty="0"/>
              <a:t>달성금액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16AB3-8794-5C39-1D54-B836B05F12B5}"/>
              </a:ext>
            </a:extLst>
          </p:cNvPr>
          <p:cNvSpPr txBox="1"/>
          <p:nvPr/>
        </p:nvSpPr>
        <p:spPr>
          <a:xfrm>
            <a:off x="2024768" y="28959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초기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38B4C-F08A-8220-D1EB-76E3A988D2EB}"/>
              </a:ext>
            </a:extLst>
          </p:cNvPr>
          <p:cNvSpPr txBox="1"/>
          <p:nvPr/>
        </p:nvSpPr>
        <p:spPr>
          <a:xfrm>
            <a:off x="2024768" y="3272592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투자금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56F32-18A0-3103-C57C-63A8AE983AC5}"/>
              </a:ext>
            </a:extLst>
          </p:cNvPr>
          <p:cNvSpPr txBox="1"/>
          <p:nvPr/>
        </p:nvSpPr>
        <p:spPr>
          <a:xfrm>
            <a:off x="2024768" y="364924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기대수익률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10%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F9D58D-BF9D-E90D-F7E0-ED64BCAF2639}"/>
              </a:ext>
            </a:extLst>
          </p:cNvPr>
          <p:cNvSpPr/>
          <p:nvPr/>
        </p:nvSpPr>
        <p:spPr>
          <a:xfrm>
            <a:off x="8796956" y="1296740"/>
            <a:ext cx="2404444" cy="325621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38100">
            <a:solidFill>
              <a:srgbClr val="F22D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6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1766</Words>
  <Application>Microsoft Office PowerPoint</Application>
  <PresentationFormat>와이드스크린</PresentationFormat>
  <Paragraphs>310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G마켓 산스 TTF Bold</vt:lpstr>
      <vt:lpstr>G마켓 산스 TTF Light</vt:lpstr>
      <vt:lpstr>G마켓 산스 TTF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월 배당 200만 원</vt:lpstr>
      <vt:lpstr>서울 내 집 마련</vt:lpstr>
      <vt:lpstr>서울 내 집 마련</vt:lpstr>
      <vt:lpstr>PowerPoint 프레젠테이션</vt:lpstr>
      <vt:lpstr>전략 = 목표 구체화</vt:lpstr>
      <vt:lpstr>목표 구체화 = 목표 수익률 찾기</vt:lpstr>
      <vt:lpstr>투자기간 X 달성금액</vt:lpstr>
      <vt:lpstr>초기자산 X 목표달성기간</vt:lpstr>
      <vt:lpstr>월투자금 X 목표달성기간</vt:lpstr>
      <vt:lpstr>기대수익률 X 목표달성기간</vt:lpstr>
      <vt:lpstr>기대수익률  변동성</vt:lpstr>
      <vt:lpstr>목표 구체화 = 목표 수익률 찾기</vt:lpstr>
      <vt:lpstr>기대수익률  변동성</vt:lpstr>
      <vt:lpstr>PowerPoint 프레젠테이션</vt:lpstr>
      <vt:lpstr>PowerPoint 프레젠테이션</vt:lpstr>
      <vt:lpstr>누적 수익률</vt:lpstr>
      <vt:lpstr>수익률 변동성</vt:lpstr>
      <vt:lpstr>MDD</vt:lpstr>
      <vt:lpstr>TTR</vt:lpstr>
      <vt:lpstr>Rolling Returns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hansoo jeong</dc:creator>
  <cp:lastModifiedBy>정한수 (Hansoo Jeong)</cp:lastModifiedBy>
  <cp:revision>50</cp:revision>
  <dcterms:created xsi:type="dcterms:W3CDTF">2025-02-18T13:17:12Z</dcterms:created>
  <dcterms:modified xsi:type="dcterms:W3CDTF">2025-02-21T04:09:23Z</dcterms:modified>
</cp:coreProperties>
</file>