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Nunito"/>
      <p:regular r:id="rId40"/>
      <p:bold r:id="rId41"/>
      <p:italic r:id="rId42"/>
      <p:boldItalic r:id="rId43"/>
    </p:embeddedFont>
    <p:embeddedFont>
      <p:font typeface="Maven Pro"/>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44" Type="http://schemas.openxmlformats.org/officeDocument/2006/relationships/font" Target="fonts/MavenPro-regular.fntdata"/><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738d2284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738d2284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28e4f0cc3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8e4f0cc3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902ba78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902ba78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902ba78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902ba78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8e4f0cc3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8e4f0cc3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8e4f0cc3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8e4f0cc3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738d228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2738d228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2738d2284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2738d2284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2738d2284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2738d2284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738d2284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738d2284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738d228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738d228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bdebc6ab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bdebc6ab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bdebc6ab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bdebc6ab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bdebc6ab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bdebc6ab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738d2284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738d228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738d2284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2738d2284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2738d2284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2738d2284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2738d2284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2738d2284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1bdebc6ab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1bdebc6ab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2738d2284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2738d2284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bdebc6ab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1bdebc6ab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8e4f0cc3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8e4f0cc3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2e4b44fc0a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2e4b44fc0a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8e4f0cc33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8e4f0cc3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8e4f0cc3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8e4f0cc3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8e4f0cc3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8e4f0cc3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738d2284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738d2284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8e4f0cc3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8e4f0cc3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8e4f0cc3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8e4f0cc3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anaconda.com/products/distribution" TargetMode="External"/><Relationship Id="rId4" Type="http://schemas.openxmlformats.org/officeDocument/2006/relationships/hyperlink" Target="https://code.visualstudio.com/download" TargetMode="External"/><Relationship Id="rId5" Type="http://schemas.openxmlformats.org/officeDocument/2006/relationships/hyperlink" Target="https://www.markdownguide.org/" TargetMode="External"/><Relationship Id="rId6" Type="http://schemas.openxmlformats.org/officeDocument/2006/relationships/hyperlink" Target="https://github.com/" TargetMode="External"/><Relationship Id="rId7" Type="http://schemas.openxmlformats.org/officeDocument/2006/relationships/hyperlink" Target="https://desktop.github.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markdownguide.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Initiation Python </a:t>
            </a:r>
            <a:br>
              <a:rPr lang="fr"/>
            </a:br>
            <a:r>
              <a:rPr lang="fr"/>
              <a:t>Partie I</a:t>
            </a:r>
            <a:endParaRPr/>
          </a:p>
        </p:txBody>
      </p:sp>
      <p:sp>
        <p:nvSpPr>
          <p:cNvPr id="278" name="Google Shape;278;p13"/>
          <p:cNvSpPr txBox="1"/>
          <p:nvPr>
            <p:ph idx="4294967295"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A.Schutz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opérations de base</a:t>
            </a:r>
            <a:endParaRPr/>
          </a:p>
        </p:txBody>
      </p:sp>
      <p:sp>
        <p:nvSpPr>
          <p:cNvPr id="341" name="Google Shape;341;p22"/>
          <p:cNvSpPr txBox="1"/>
          <p:nvPr>
            <p:ph idx="1" type="body"/>
          </p:nvPr>
        </p:nvSpPr>
        <p:spPr>
          <a:xfrm>
            <a:off x="1303800" y="1334000"/>
            <a:ext cx="2764500" cy="31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Calcul</a:t>
            </a:r>
            <a:endParaRPr/>
          </a:p>
          <a:p>
            <a:pPr indent="0" lvl="0" marL="0" rtl="0" algn="l">
              <a:spcBef>
                <a:spcPts val="1200"/>
              </a:spcBef>
              <a:spcAft>
                <a:spcPts val="0"/>
              </a:spcAft>
              <a:buNone/>
            </a:pPr>
            <a:r>
              <a:rPr lang="fr"/>
              <a:t>2 + 3 = 5 → ‘</a:t>
            </a:r>
            <a:r>
              <a:rPr lang="fr">
                <a:highlight>
                  <a:srgbClr val="BBBBBB"/>
                </a:highlight>
              </a:rPr>
              <a:t>je</a:t>
            </a:r>
            <a:r>
              <a:rPr lang="fr"/>
              <a:t>‘+’</a:t>
            </a:r>
            <a:r>
              <a:rPr lang="fr">
                <a:highlight>
                  <a:srgbClr val="BBBBBB"/>
                </a:highlight>
              </a:rPr>
              <a:t> </a:t>
            </a:r>
            <a:r>
              <a:rPr lang="fr"/>
              <a:t>‘+’</a:t>
            </a:r>
            <a:r>
              <a:rPr lang="fr">
                <a:highlight>
                  <a:srgbClr val="BBBBBB"/>
                </a:highlight>
              </a:rPr>
              <a:t>suis</a:t>
            </a:r>
            <a:r>
              <a:rPr lang="fr"/>
              <a:t>’ = ‘</a:t>
            </a:r>
            <a:r>
              <a:rPr lang="fr">
                <a:highlight>
                  <a:srgbClr val="BBBBBB"/>
                </a:highlight>
              </a:rPr>
              <a:t>je suis</a:t>
            </a:r>
            <a:r>
              <a:rPr lang="fr"/>
              <a:t>’ </a:t>
            </a:r>
            <a:endParaRPr/>
          </a:p>
          <a:p>
            <a:pPr indent="0" lvl="0" marL="0" rtl="0" algn="l">
              <a:spcBef>
                <a:spcPts val="1200"/>
              </a:spcBef>
              <a:spcAft>
                <a:spcPts val="0"/>
              </a:spcAft>
              <a:buNone/>
            </a:pPr>
            <a:r>
              <a:rPr lang="fr"/>
              <a:t>2 - 3 = -1 </a:t>
            </a:r>
            <a:endParaRPr/>
          </a:p>
          <a:p>
            <a:pPr indent="0" lvl="0" marL="0" rtl="0" algn="l">
              <a:spcBef>
                <a:spcPts val="1200"/>
              </a:spcBef>
              <a:spcAft>
                <a:spcPts val="0"/>
              </a:spcAft>
              <a:buNone/>
            </a:pPr>
            <a:r>
              <a:rPr lang="fr"/>
              <a:t>2 * 3 = 6 → ‘</a:t>
            </a:r>
            <a:r>
              <a:rPr lang="fr">
                <a:highlight>
                  <a:srgbClr val="BBBBBB"/>
                </a:highlight>
              </a:rPr>
              <a:t>je</a:t>
            </a:r>
            <a:r>
              <a:rPr lang="fr"/>
              <a:t>’*2 = ‘</a:t>
            </a:r>
            <a:r>
              <a:rPr lang="fr">
                <a:highlight>
                  <a:srgbClr val="BBBBBB"/>
                </a:highlight>
              </a:rPr>
              <a:t>jeje</a:t>
            </a:r>
            <a:r>
              <a:rPr lang="fr"/>
              <a:t>’</a:t>
            </a:r>
            <a:endParaRPr/>
          </a:p>
          <a:p>
            <a:pPr indent="0" lvl="0" marL="0" rtl="0" algn="l">
              <a:spcBef>
                <a:spcPts val="1200"/>
              </a:spcBef>
              <a:spcAft>
                <a:spcPts val="0"/>
              </a:spcAft>
              <a:buNone/>
            </a:pPr>
            <a:r>
              <a:rPr lang="fr"/>
              <a:t>4 / 2 = 2 </a:t>
            </a:r>
            <a:endParaRPr/>
          </a:p>
          <a:p>
            <a:pPr indent="0" lvl="0" marL="0" rtl="0" algn="l">
              <a:spcBef>
                <a:spcPts val="1200"/>
              </a:spcBef>
              <a:spcAft>
                <a:spcPts val="0"/>
              </a:spcAft>
              <a:buNone/>
            </a:pPr>
            <a:r>
              <a:rPr lang="fr"/>
              <a:t>2 ** 3 = 8 (puissance)</a:t>
            </a:r>
            <a:endParaRPr/>
          </a:p>
          <a:p>
            <a:pPr indent="0" lvl="0" marL="0" rtl="0" algn="l">
              <a:spcBef>
                <a:spcPts val="1200"/>
              </a:spcBef>
              <a:spcAft>
                <a:spcPts val="0"/>
              </a:spcAft>
              <a:buNone/>
            </a:pPr>
            <a:r>
              <a:rPr lang="fr"/>
              <a:t>5 // 2 = 2 (division entière)</a:t>
            </a:r>
            <a:endParaRPr/>
          </a:p>
          <a:p>
            <a:pPr indent="0" lvl="0" marL="0" rtl="0" algn="l">
              <a:spcBef>
                <a:spcPts val="1200"/>
              </a:spcBef>
              <a:spcAft>
                <a:spcPts val="1200"/>
              </a:spcAft>
              <a:buNone/>
            </a:pPr>
            <a:r>
              <a:rPr lang="fr"/>
              <a:t>7 % 2 = 1 et 6 % 2 = 0 (modulo)</a:t>
            </a:r>
            <a:endParaRPr/>
          </a:p>
        </p:txBody>
      </p:sp>
      <p:sp>
        <p:nvSpPr>
          <p:cNvPr id="342" name="Google Shape;342;p22"/>
          <p:cNvSpPr txBox="1"/>
          <p:nvPr>
            <p:ph idx="1" type="body"/>
          </p:nvPr>
        </p:nvSpPr>
        <p:spPr>
          <a:xfrm>
            <a:off x="1303800" y="1334000"/>
            <a:ext cx="2764500" cy="31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Calcul (number → string)</a:t>
            </a:r>
            <a:endParaRPr b="1"/>
          </a:p>
          <a:p>
            <a:pPr indent="0" lvl="0" marL="0" rtl="0" algn="l">
              <a:spcBef>
                <a:spcPts val="1200"/>
              </a:spcBef>
              <a:spcAft>
                <a:spcPts val="0"/>
              </a:spcAft>
              <a:buNone/>
            </a:pPr>
            <a:r>
              <a:rPr lang="fr"/>
              <a:t>2 + 3 = 5 → ‘</a:t>
            </a:r>
            <a:r>
              <a:rPr lang="fr">
                <a:highlight>
                  <a:srgbClr val="BBBBBB"/>
                </a:highlight>
              </a:rPr>
              <a:t>je</a:t>
            </a:r>
            <a:r>
              <a:rPr lang="fr"/>
              <a:t>‘+’</a:t>
            </a:r>
            <a:r>
              <a:rPr lang="fr">
                <a:highlight>
                  <a:srgbClr val="BBBBBB"/>
                </a:highlight>
              </a:rPr>
              <a:t> </a:t>
            </a:r>
            <a:r>
              <a:rPr lang="fr"/>
              <a:t>‘+’</a:t>
            </a:r>
            <a:r>
              <a:rPr lang="fr">
                <a:highlight>
                  <a:srgbClr val="BBBBBB"/>
                </a:highlight>
              </a:rPr>
              <a:t>suis</a:t>
            </a:r>
            <a:r>
              <a:rPr lang="fr"/>
              <a:t>’ = ‘</a:t>
            </a:r>
            <a:r>
              <a:rPr lang="fr">
                <a:highlight>
                  <a:srgbClr val="BBBBBB"/>
                </a:highlight>
              </a:rPr>
              <a:t>je suis</a:t>
            </a:r>
            <a:r>
              <a:rPr lang="fr"/>
              <a:t>’ </a:t>
            </a:r>
            <a:endParaRPr/>
          </a:p>
          <a:p>
            <a:pPr indent="0" lvl="0" marL="0" rtl="0" algn="l">
              <a:spcBef>
                <a:spcPts val="1200"/>
              </a:spcBef>
              <a:spcAft>
                <a:spcPts val="0"/>
              </a:spcAft>
              <a:buNone/>
            </a:pPr>
            <a:r>
              <a:rPr lang="fr"/>
              <a:t>2 - 3 = -1 </a:t>
            </a:r>
            <a:endParaRPr/>
          </a:p>
          <a:p>
            <a:pPr indent="0" lvl="0" marL="0" rtl="0" algn="l">
              <a:spcBef>
                <a:spcPts val="1200"/>
              </a:spcBef>
              <a:spcAft>
                <a:spcPts val="0"/>
              </a:spcAft>
              <a:buNone/>
            </a:pPr>
            <a:r>
              <a:rPr lang="fr"/>
              <a:t>2 * 3 = 6 → ‘</a:t>
            </a:r>
            <a:r>
              <a:rPr lang="fr">
                <a:highlight>
                  <a:srgbClr val="BBBBBB"/>
                </a:highlight>
              </a:rPr>
              <a:t>je</a:t>
            </a:r>
            <a:r>
              <a:rPr lang="fr"/>
              <a:t>’*2 = ‘</a:t>
            </a:r>
            <a:r>
              <a:rPr lang="fr">
                <a:highlight>
                  <a:srgbClr val="BBBBBB"/>
                </a:highlight>
              </a:rPr>
              <a:t>jeje</a:t>
            </a:r>
            <a:r>
              <a:rPr lang="fr"/>
              <a:t>’</a:t>
            </a:r>
            <a:endParaRPr/>
          </a:p>
          <a:p>
            <a:pPr indent="0" lvl="0" marL="0" rtl="0" algn="l">
              <a:spcBef>
                <a:spcPts val="1200"/>
              </a:spcBef>
              <a:spcAft>
                <a:spcPts val="0"/>
              </a:spcAft>
              <a:buNone/>
            </a:pPr>
            <a:r>
              <a:rPr lang="fr"/>
              <a:t>4 / 2 = 2 </a:t>
            </a:r>
            <a:endParaRPr/>
          </a:p>
          <a:p>
            <a:pPr indent="0" lvl="0" marL="0" rtl="0" algn="l">
              <a:spcBef>
                <a:spcPts val="1200"/>
              </a:spcBef>
              <a:spcAft>
                <a:spcPts val="0"/>
              </a:spcAft>
              <a:buNone/>
            </a:pPr>
            <a:r>
              <a:rPr lang="fr"/>
              <a:t>2 ** 3 = 8 (puissance)</a:t>
            </a:r>
            <a:endParaRPr/>
          </a:p>
          <a:p>
            <a:pPr indent="0" lvl="0" marL="0" rtl="0" algn="l">
              <a:spcBef>
                <a:spcPts val="1200"/>
              </a:spcBef>
              <a:spcAft>
                <a:spcPts val="0"/>
              </a:spcAft>
              <a:buNone/>
            </a:pPr>
            <a:r>
              <a:rPr lang="fr"/>
              <a:t>5 // 2 = 2 (division entière)</a:t>
            </a:r>
            <a:endParaRPr/>
          </a:p>
          <a:p>
            <a:pPr indent="0" lvl="0" marL="0" rtl="0" algn="l">
              <a:spcBef>
                <a:spcPts val="1200"/>
              </a:spcBef>
              <a:spcAft>
                <a:spcPts val="1200"/>
              </a:spcAft>
              <a:buNone/>
            </a:pPr>
            <a:r>
              <a:rPr lang="fr"/>
              <a:t>7 % 2 = 1 et 6 % 2 = 0 (modulo)</a:t>
            </a:r>
            <a:endParaRPr/>
          </a:p>
        </p:txBody>
      </p:sp>
      <p:sp>
        <p:nvSpPr>
          <p:cNvPr id="343" name="Google Shape;343;p22"/>
          <p:cNvSpPr txBox="1"/>
          <p:nvPr>
            <p:ph idx="1" type="body"/>
          </p:nvPr>
        </p:nvSpPr>
        <p:spPr>
          <a:xfrm>
            <a:off x="4944400" y="1334000"/>
            <a:ext cx="3390000" cy="31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I</a:t>
            </a:r>
            <a:r>
              <a:rPr b="1" lang="fr"/>
              <a:t>ncrémentation</a:t>
            </a:r>
            <a:endParaRPr b="1"/>
          </a:p>
          <a:p>
            <a:pPr indent="0" lvl="0" marL="0" rtl="0" algn="l">
              <a:spcBef>
                <a:spcPts val="1200"/>
              </a:spcBef>
              <a:spcAft>
                <a:spcPts val="0"/>
              </a:spcAft>
              <a:buNone/>
            </a:pPr>
            <a:r>
              <a:rPr lang="fr"/>
              <a:t>i = i + 1 → i+=1</a:t>
            </a:r>
            <a:endParaRPr/>
          </a:p>
          <a:p>
            <a:pPr indent="0" lvl="0" marL="0" rtl="0" algn="l">
              <a:spcBef>
                <a:spcPts val="1200"/>
              </a:spcBef>
              <a:spcAft>
                <a:spcPts val="0"/>
              </a:spcAft>
              <a:buNone/>
            </a:pPr>
            <a:r>
              <a:rPr lang="fr"/>
              <a:t>i = i - 1 → i-=1</a:t>
            </a:r>
            <a:endParaRPr/>
          </a:p>
          <a:p>
            <a:pPr indent="0" lvl="0" marL="0" rtl="0" algn="l">
              <a:spcBef>
                <a:spcPts val="1200"/>
              </a:spcBef>
              <a:spcAft>
                <a:spcPts val="0"/>
              </a:spcAft>
              <a:buNone/>
            </a:pPr>
            <a:r>
              <a:rPr lang="fr"/>
              <a:t>i = i*2 → i*=2</a:t>
            </a:r>
            <a:endParaRPr/>
          </a:p>
          <a:p>
            <a:pPr indent="0" lvl="0" marL="0" rtl="0" algn="l">
              <a:spcBef>
                <a:spcPts val="1200"/>
              </a:spcBef>
              <a:spcAft>
                <a:spcPts val="0"/>
              </a:spcAft>
              <a:buNone/>
            </a:pPr>
            <a:r>
              <a:rPr lang="fr"/>
              <a:t>i = i/2 → i/=2</a:t>
            </a:r>
            <a:endParaRPr/>
          </a:p>
          <a:p>
            <a:pPr indent="0" lvl="0" marL="0" rtl="0" algn="l">
              <a:spcBef>
                <a:spcPts val="1200"/>
              </a:spcBef>
              <a:spcAft>
                <a:spcPts val="1200"/>
              </a:spcAft>
              <a:buNone/>
            </a:pPr>
            <a:r>
              <a:t/>
            </a:r>
            <a:endParaRPr/>
          </a:p>
        </p:txBody>
      </p:sp>
      <p:sp>
        <p:nvSpPr>
          <p:cNvPr id="344" name="Google Shape;344;p22"/>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conditions - IF </a:t>
            </a:r>
            <a:r>
              <a:rPr b="0" lang="fr" sz="1100"/>
              <a:t>(voir aussi if en une ligne: </a:t>
            </a:r>
            <a:r>
              <a:rPr b="0" lang="fr" sz="1100">
                <a:solidFill>
                  <a:srgbClr val="000000"/>
                </a:solidFill>
                <a:highlight>
                  <a:srgbClr val="FCFCFC"/>
                </a:highlight>
                <a:latin typeface="Courier New"/>
                <a:ea typeface="Courier New"/>
                <a:cs typeface="Courier New"/>
                <a:sym typeface="Courier New"/>
              </a:rPr>
              <a:t>valeur</a:t>
            </a:r>
            <a:r>
              <a:rPr b="0" lang="fr" sz="1100">
                <a:solidFill>
                  <a:srgbClr val="A67F59"/>
                </a:solidFill>
                <a:highlight>
                  <a:srgbClr val="FCFCFC"/>
                </a:highlight>
                <a:latin typeface="Courier New"/>
                <a:ea typeface="Courier New"/>
                <a:cs typeface="Courier New"/>
                <a:sym typeface="Courier New"/>
              </a:rPr>
              <a:t>=</a:t>
            </a:r>
            <a:r>
              <a:rPr b="0" lang="fr" sz="1100">
                <a:solidFill>
                  <a:srgbClr val="000000"/>
                </a:solidFill>
                <a:highlight>
                  <a:srgbClr val="FCFCFC"/>
                </a:highlight>
                <a:latin typeface="Courier New"/>
                <a:ea typeface="Courier New"/>
                <a:cs typeface="Courier New"/>
                <a:sym typeface="Courier New"/>
              </a:rPr>
              <a:t>a </a:t>
            </a:r>
            <a:r>
              <a:rPr b="0" lang="fr" sz="1100">
                <a:solidFill>
                  <a:srgbClr val="0077AA"/>
                </a:solidFill>
                <a:highlight>
                  <a:srgbClr val="FCFCFC"/>
                </a:highlight>
                <a:latin typeface="Courier New"/>
                <a:ea typeface="Courier New"/>
                <a:cs typeface="Courier New"/>
                <a:sym typeface="Courier New"/>
              </a:rPr>
              <a:t>if</a:t>
            </a:r>
            <a:r>
              <a:rPr b="0" lang="fr" sz="1100">
                <a:solidFill>
                  <a:srgbClr val="000000"/>
                </a:solidFill>
                <a:highlight>
                  <a:srgbClr val="FCFCFC"/>
                </a:highlight>
                <a:latin typeface="Courier New"/>
                <a:ea typeface="Courier New"/>
                <a:cs typeface="Courier New"/>
                <a:sym typeface="Courier New"/>
              </a:rPr>
              <a:t> a</a:t>
            </a:r>
            <a:r>
              <a:rPr b="0" lang="fr" sz="1100">
                <a:solidFill>
                  <a:srgbClr val="A67F59"/>
                </a:solidFill>
                <a:highlight>
                  <a:srgbClr val="FCFCFC"/>
                </a:highlight>
                <a:latin typeface="Courier New"/>
                <a:ea typeface="Courier New"/>
                <a:cs typeface="Courier New"/>
                <a:sym typeface="Courier New"/>
              </a:rPr>
              <a:t>&lt;</a:t>
            </a:r>
            <a:r>
              <a:rPr b="0" lang="fr" sz="1100">
                <a:solidFill>
                  <a:srgbClr val="000000"/>
                </a:solidFill>
                <a:highlight>
                  <a:srgbClr val="FCFCFC"/>
                </a:highlight>
                <a:latin typeface="Courier New"/>
                <a:ea typeface="Courier New"/>
                <a:cs typeface="Courier New"/>
                <a:sym typeface="Courier New"/>
              </a:rPr>
              <a:t>b </a:t>
            </a:r>
            <a:r>
              <a:rPr b="0" lang="fr" sz="1100">
                <a:solidFill>
                  <a:srgbClr val="0077AA"/>
                </a:solidFill>
                <a:highlight>
                  <a:srgbClr val="FCFCFC"/>
                </a:highlight>
                <a:latin typeface="Courier New"/>
                <a:ea typeface="Courier New"/>
                <a:cs typeface="Courier New"/>
                <a:sym typeface="Courier New"/>
              </a:rPr>
              <a:t>else</a:t>
            </a:r>
            <a:r>
              <a:rPr b="0" lang="fr" sz="1100">
                <a:solidFill>
                  <a:srgbClr val="000000"/>
                </a:solidFill>
                <a:highlight>
                  <a:srgbClr val="FCFCFC"/>
                </a:highlight>
                <a:latin typeface="Courier New"/>
                <a:ea typeface="Courier New"/>
                <a:cs typeface="Courier New"/>
                <a:sym typeface="Courier New"/>
              </a:rPr>
              <a:t> b</a:t>
            </a:r>
            <a:r>
              <a:rPr b="0" lang="fr" sz="1100"/>
              <a:t>)</a:t>
            </a:r>
            <a:endParaRPr b="0" sz="1100"/>
          </a:p>
        </p:txBody>
      </p:sp>
      <p:sp>
        <p:nvSpPr>
          <p:cNvPr id="350" name="Google Shape;350;p23"/>
          <p:cNvSpPr txBox="1"/>
          <p:nvPr>
            <p:ph idx="1" type="body"/>
          </p:nvPr>
        </p:nvSpPr>
        <p:spPr>
          <a:xfrm>
            <a:off x="1303800" y="1238250"/>
            <a:ext cx="7030500" cy="533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fr" sz="2800">
                <a:latin typeface="Maven Pro"/>
                <a:ea typeface="Maven Pro"/>
                <a:cs typeface="Maven Pro"/>
                <a:sym typeface="Maven Pro"/>
              </a:rPr>
              <a:t>Si alors, Sinon si alors,sinon, fin si</a:t>
            </a:r>
            <a:endParaRPr/>
          </a:p>
        </p:txBody>
      </p:sp>
      <p:sp>
        <p:nvSpPr>
          <p:cNvPr id="351" name="Google Shape;351;p23"/>
          <p:cNvSpPr txBox="1"/>
          <p:nvPr>
            <p:ph idx="1" type="body"/>
          </p:nvPr>
        </p:nvSpPr>
        <p:spPr>
          <a:xfrm>
            <a:off x="1303800" y="1857375"/>
            <a:ext cx="3315900" cy="23145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9900FF"/>
                </a:solidFill>
              </a:rPr>
              <a:t>Si</a:t>
            </a:r>
            <a:r>
              <a:rPr lang="fr"/>
              <a:t> la couleur est </a:t>
            </a:r>
            <a:r>
              <a:rPr lang="fr">
                <a:solidFill>
                  <a:srgbClr val="B00040"/>
                </a:solidFill>
              </a:rPr>
              <a:t>rouge </a:t>
            </a:r>
            <a:r>
              <a:rPr lang="fr">
                <a:solidFill>
                  <a:srgbClr val="9900FF"/>
                </a:solidFill>
              </a:rPr>
              <a:t>alors </a:t>
            </a:r>
            <a:br>
              <a:rPr lang="fr"/>
            </a:br>
            <a:r>
              <a:rPr lang="fr"/>
              <a:t>	afficher “la couleur est </a:t>
            </a:r>
            <a:r>
              <a:rPr lang="fr">
                <a:solidFill>
                  <a:srgbClr val="B00040"/>
                </a:solidFill>
              </a:rPr>
              <a:t>rouge</a:t>
            </a:r>
            <a:r>
              <a:rPr lang="fr"/>
              <a:t>”</a:t>
            </a:r>
            <a:endParaRPr/>
          </a:p>
          <a:p>
            <a:pPr indent="0" lvl="0" marL="0" rtl="0" algn="l">
              <a:spcBef>
                <a:spcPts val="1200"/>
              </a:spcBef>
              <a:spcAft>
                <a:spcPts val="0"/>
              </a:spcAft>
              <a:buNone/>
            </a:pPr>
            <a:r>
              <a:rPr lang="fr">
                <a:solidFill>
                  <a:srgbClr val="9900FF"/>
                </a:solidFill>
              </a:rPr>
              <a:t>Sinon, si</a:t>
            </a:r>
            <a:r>
              <a:rPr lang="fr"/>
              <a:t> la couleur est </a:t>
            </a:r>
            <a:r>
              <a:rPr lang="fr">
                <a:solidFill>
                  <a:srgbClr val="38761D"/>
                </a:solidFill>
              </a:rPr>
              <a:t>verte </a:t>
            </a:r>
            <a:r>
              <a:rPr lang="fr">
                <a:solidFill>
                  <a:srgbClr val="9900FF"/>
                </a:solidFill>
              </a:rPr>
              <a:t>alors </a:t>
            </a:r>
            <a:br>
              <a:rPr lang="fr"/>
            </a:br>
            <a:r>
              <a:rPr lang="fr"/>
              <a:t>	</a:t>
            </a:r>
            <a:r>
              <a:rPr lang="fr"/>
              <a:t>afficher “la couleur est </a:t>
            </a:r>
            <a:r>
              <a:rPr lang="fr">
                <a:solidFill>
                  <a:srgbClr val="38761D"/>
                </a:solidFill>
              </a:rPr>
              <a:t>verte</a:t>
            </a:r>
            <a:r>
              <a:rPr lang="fr"/>
              <a:t>”</a:t>
            </a:r>
            <a:endParaRPr/>
          </a:p>
          <a:p>
            <a:pPr indent="0" lvl="0" marL="0" rtl="0" algn="l">
              <a:spcBef>
                <a:spcPts val="1200"/>
              </a:spcBef>
              <a:spcAft>
                <a:spcPts val="0"/>
              </a:spcAft>
              <a:buNone/>
            </a:pPr>
            <a:r>
              <a:rPr lang="fr">
                <a:solidFill>
                  <a:srgbClr val="9900FF"/>
                </a:solidFill>
              </a:rPr>
              <a:t>Sinon </a:t>
            </a:r>
            <a:br>
              <a:rPr lang="fr"/>
            </a:br>
            <a:r>
              <a:rPr lang="fr"/>
              <a:t>	afficher “mauvaise couleur”</a:t>
            </a:r>
            <a:endParaRPr/>
          </a:p>
          <a:p>
            <a:pPr indent="0" lvl="0" marL="0" rtl="0" algn="l">
              <a:spcBef>
                <a:spcPts val="1200"/>
              </a:spcBef>
              <a:spcAft>
                <a:spcPts val="1200"/>
              </a:spcAft>
              <a:buNone/>
            </a:pPr>
            <a:r>
              <a:rPr lang="fr">
                <a:solidFill>
                  <a:srgbClr val="9900FF"/>
                </a:solidFill>
              </a:rPr>
              <a:t>Fin si</a:t>
            </a:r>
            <a:endParaRPr>
              <a:solidFill>
                <a:srgbClr val="9900FF"/>
              </a:solidFill>
            </a:endParaRPr>
          </a:p>
        </p:txBody>
      </p:sp>
      <p:sp>
        <p:nvSpPr>
          <p:cNvPr id="352" name="Google Shape;352;p23"/>
          <p:cNvSpPr txBox="1"/>
          <p:nvPr>
            <p:ph idx="1" type="body"/>
          </p:nvPr>
        </p:nvSpPr>
        <p:spPr>
          <a:xfrm>
            <a:off x="5018400" y="1857375"/>
            <a:ext cx="3315900" cy="23145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rgbClr val="38761D"/>
                </a:solidFill>
              </a:rPr>
              <a:t>if</a:t>
            </a:r>
            <a:r>
              <a:rPr b="1" lang="fr"/>
              <a:t> </a:t>
            </a:r>
            <a:r>
              <a:rPr lang="fr"/>
              <a:t>color == ‘rouge’:</a:t>
            </a:r>
            <a:br>
              <a:rPr lang="fr"/>
            </a:br>
            <a:r>
              <a:rPr lang="fr"/>
              <a:t>	print(‘la couleur est rouge’)</a:t>
            </a:r>
            <a:br>
              <a:rPr lang="fr"/>
            </a:br>
            <a:r>
              <a:rPr b="1" lang="fr">
                <a:solidFill>
                  <a:srgbClr val="38761D"/>
                </a:solidFill>
              </a:rPr>
              <a:t>elif</a:t>
            </a:r>
            <a:r>
              <a:rPr b="1" lang="fr"/>
              <a:t> </a:t>
            </a:r>
            <a:r>
              <a:rPr lang="fr"/>
              <a:t>color ==’verte’:</a:t>
            </a:r>
            <a:br>
              <a:rPr lang="fr"/>
            </a:br>
            <a:r>
              <a:rPr lang="fr"/>
              <a:t>	print(‘la couleur est verte’)</a:t>
            </a:r>
            <a:br>
              <a:rPr lang="fr"/>
            </a:br>
            <a:r>
              <a:rPr b="1" lang="fr">
                <a:solidFill>
                  <a:srgbClr val="38761D"/>
                </a:solidFill>
              </a:rPr>
              <a:t>else</a:t>
            </a:r>
            <a:r>
              <a:rPr b="1" lang="fr"/>
              <a:t>:</a:t>
            </a:r>
            <a:br>
              <a:rPr lang="fr"/>
            </a:br>
            <a:r>
              <a:rPr lang="fr"/>
              <a:t>	print(‘mauvaise couleur’)</a:t>
            </a:r>
            <a:endParaRPr/>
          </a:p>
          <a:p>
            <a:pPr indent="0" lvl="0" marL="0" rtl="0" algn="l">
              <a:spcBef>
                <a:spcPts val="1200"/>
              </a:spcBef>
              <a:spcAft>
                <a:spcPts val="1200"/>
              </a:spcAft>
              <a:buNone/>
            </a:pPr>
            <a:r>
              <a:t/>
            </a:r>
            <a:endParaRPr/>
          </a:p>
        </p:txBody>
      </p:sp>
      <p:sp>
        <p:nvSpPr>
          <p:cNvPr id="353" name="Google Shape;353;p23"/>
          <p:cNvSpPr txBox="1"/>
          <p:nvPr>
            <p:ph idx="1" type="body"/>
          </p:nvPr>
        </p:nvSpPr>
        <p:spPr>
          <a:xfrm>
            <a:off x="1303800" y="4305300"/>
            <a:ext cx="7030500" cy="5334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b="1" lang="fr" sz="2000">
                <a:latin typeface="Maven Pro"/>
                <a:ea typeface="Maven Pro"/>
                <a:cs typeface="Maven Pro"/>
                <a:sym typeface="Maven Pro"/>
              </a:rPr>
              <a:t>== compare deux entités et répond True ou False</a:t>
            </a:r>
            <a:endParaRPr sz="500"/>
          </a:p>
        </p:txBody>
      </p:sp>
      <p:sp>
        <p:nvSpPr>
          <p:cNvPr id="354" name="Google Shape;354;p23"/>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Suivant - Switch</a:t>
            </a:r>
            <a:endParaRPr/>
          </a:p>
        </p:txBody>
      </p:sp>
      <p:sp>
        <p:nvSpPr>
          <p:cNvPr id="360" name="Google Shape;360;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150">
                <a:solidFill>
                  <a:srgbClr val="232629"/>
                </a:solidFill>
                <a:highlight>
                  <a:srgbClr val="FFFFFF"/>
                </a:highlight>
                <a:latin typeface="Arial"/>
                <a:ea typeface="Arial"/>
                <a:cs typeface="Arial"/>
                <a:sym typeface="Arial"/>
              </a:rPr>
              <a:t>Avant Python 3.10 (2021) le switch n’existait pas et se faisait manuellement avec des if elif, depuis la version 3.10 il existe la fonction </a:t>
            </a:r>
            <a:r>
              <a:rPr lang="fr" sz="1150">
                <a:solidFill>
                  <a:srgbClr val="007020"/>
                </a:solidFill>
                <a:highlight>
                  <a:srgbClr val="FFFFFF"/>
                </a:highlight>
                <a:latin typeface="Arial"/>
                <a:ea typeface="Arial"/>
                <a:cs typeface="Arial"/>
                <a:sym typeface="Arial"/>
              </a:rPr>
              <a:t>match</a:t>
            </a:r>
            <a:r>
              <a:rPr lang="fr" sz="1150">
                <a:solidFill>
                  <a:srgbClr val="232629"/>
                </a:solidFill>
                <a:highlight>
                  <a:srgbClr val="FFFFFF"/>
                </a:highlight>
                <a:latin typeface="Arial"/>
                <a:ea typeface="Arial"/>
                <a:cs typeface="Arial"/>
                <a:sym typeface="Arial"/>
              </a:rPr>
              <a:t>:</a:t>
            </a:r>
            <a:endParaRPr sz="1150">
              <a:solidFill>
                <a:srgbClr val="232629"/>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361" name="Google Shape;361;p24"/>
          <p:cNvSpPr txBox="1"/>
          <p:nvPr>
            <p:ph idx="1" type="body"/>
          </p:nvPr>
        </p:nvSpPr>
        <p:spPr>
          <a:xfrm>
            <a:off x="2675400" y="2727725"/>
            <a:ext cx="1609800" cy="18039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fr" sz="1100">
                <a:solidFill>
                  <a:srgbClr val="000000"/>
                </a:solidFill>
                <a:latin typeface="Arial"/>
                <a:ea typeface="Arial"/>
                <a:cs typeface="Arial"/>
                <a:sym typeface="Arial"/>
              </a:rPr>
              <a:t>x</a:t>
            </a:r>
            <a:r>
              <a:rPr lang="fr" sz="1100">
                <a:solidFill>
                  <a:srgbClr val="000000"/>
                </a:solidFill>
                <a:latin typeface="Arial"/>
                <a:ea typeface="Arial"/>
                <a:cs typeface="Arial"/>
                <a:sym typeface="Arial"/>
              </a:rPr>
              <a:t> = ‘b’</a:t>
            </a:r>
            <a:endParaRPr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7020"/>
                </a:solidFill>
                <a:latin typeface="Arial"/>
                <a:ea typeface="Arial"/>
                <a:cs typeface="Arial"/>
                <a:sym typeface="Arial"/>
              </a:rPr>
              <a:t>if </a:t>
            </a:r>
            <a:r>
              <a:rPr lang="fr" sz="1100">
                <a:solidFill>
                  <a:srgbClr val="000000"/>
                </a:solidFill>
                <a:latin typeface="Arial"/>
                <a:ea typeface="Arial"/>
                <a:cs typeface="Arial"/>
                <a:sym typeface="Arial"/>
              </a:rPr>
              <a:t>x ==’a’:</a:t>
            </a:r>
            <a:endParaRPr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0000"/>
                </a:solidFill>
                <a:latin typeface="Arial"/>
                <a:ea typeface="Arial"/>
                <a:cs typeface="Arial"/>
                <a:sym typeface="Arial"/>
              </a:rPr>
              <a:t>	</a:t>
            </a:r>
            <a:r>
              <a:rPr lang="fr" sz="1100">
                <a:solidFill>
                  <a:srgbClr val="9900FF"/>
                </a:solidFill>
                <a:latin typeface="Arial"/>
                <a:ea typeface="Arial"/>
                <a:cs typeface="Arial"/>
                <a:sym typeface="Arial"/>
              </a:rPr>
              <a:t>return </a:t>
            </a:r>
            <a:r>
              <a:rPr lang="fr" sz="1100">
                <a:solidFill>
                  <a:srgbClr val="000000"/>
                </a:solidFill>
                <a:latin typeface="Arial"/>
                <a:ea typeface="Arial"/>
                <a:cs typeface="Arial"/>
                <a:sym typeface="Arial"/>
              </a:rPr>
              <a:t>1</a:t>
            </a:r>
            <a:endParaRPr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7020"/>
                </a:solidFill>
                <a:latin typeface="Arial"/>
                <a:ea typeface="Arial"/>
                <a:cs typeface="Arial"/>
                <a:sym typeface="Arial"/>
              </a:rPr>
              <a:t>elif </a:t>
            </a:r>
            <a:r>
              <a:rPr lang="fr" sz="1100">
                <a:solidFill>
                  <a:srgbClr val="000000"/>
                </a:solidFill>
                <a:latin typeface="Arial"/>
                <a:ea typeface="Arial"/>
                <a:cs typeface="Arial"/>
                <a:sym typeface="Arial"/>
              </a:rPr>
              <a:t>x==’b’:</a:t>
            </a:r>
            <a:endParaRPr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0000"/>
                </a:solidFill>
                <a:latin typeface="Arial"/>
                <a:ea typeface="Arial"/>
                <a:cs typeface="Arial"/>
                <a:sym typeface="Arial"/>
              </a:rPr>
              <a:t>	</a:t>
            </a:r>
            <a:r>
              <a:rPr lang="fr" sz="1100">
                <a:solidFill>
                  <a:srgbClr val="9900FF"/>
                </a:solidFill>
                <a:latin typeface="Arial"/>
                <a:ea typeface="Arial"/>
                <a:cs typeface="Arial"/>
                <a:sym typeface="Arial"/>
              </a:rPr>
              <a:t>return </a:t>
            </a:r>
            <a:r>
              <a:rPr lang="fr" sz="1100">
                <a:solidFill>
                  <a:srgbClr val="000000"/>
                </a:solidFill>
                <a:latin typeface="Arial"/>
                <a:ea typeface="Arial"/>
                <a:cs typeface="Arial"/>
                <a:sym typeface="Arial"/>
              </a:rPr>
              <a:t>2</a:t>
            </a:r>
            <a:endParaRPr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7020"/>
                </a:solidFill>
                <a:latin typeface="Arial"/>
                <a:ea typeface="Arial"/>
                <a:cs typeface="Arial"/>
                <a:sym typeface="Arial"/>
              </a:rPr>
              <a:t>else</a:t>
            </a:r>
            <a:r>
              <a:rPr lang="f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0000"/>
                </a:solidFill>
                <a:latin typeface="Arial"/>
                <a:ea typeface="Arial"/>
                <a:cs typeface="Arial"/>
                <a:sym typeface="Arial"/>
              </a:rPr>
              <a:t>	</a:t>
            </a:r>
            <a:r>
              <a:rPr lang="fr" sz="1100">
                <a:solidFill>
                  <a:srgbClr val="9900FF"/>
                </a:solidFill>
                <a:latin typeface="Arial"/>
                <a:ea typeface="Arial"/>
                <a:cs typeface="Arial"/>
                <a:sym typeface="Arial"/>
              </a:rPr>
              <a:t>return </a:t>
            </a:r>
            <a:r>
              <a:rPr lang="fr" sz="1100">
                <a:solidFill>
                  <a:srgbClr val="000000"/>
                </a:solidFill>
                <a:latin typeface="Arial"/>
                <a:ea typeface="Arial"/>
                <a:cs typeface="Arial"/>
                <a:sym typeface="Arial"/>
              </a:rPr>
              <a:t>0</a:t>
            </a:r>
            <a:endParaRPr sz="1100">
              <a:solidFill>
                <a:srgbClr val="000000"/>
              </a:solidFill>
              <a:latin typeface="Arial"/>
              <a:ea typeface="Arial"/>
              <a:cs typeface="Arial"/>
              <a:sym typeface="Arial"/>
            </a:endParaRPr>
          </a:p>
        </p:txBody>
      </p:sp>
      <p:sp>
        <p:nvSpPr>
          <p:cNvPr id="362" name="Google Shape;362;p24"/>
          <p:cNvSpPr txBox="1"/>
          <p:nvPr>
            <p:ph idx="1" type="body"/>
          </p:nvPr>
        </p:nvSpPr>
        <p:spPr>
          <a:xfrm>
            <a:off x="5020150" y="2727725"/>
            <a:ext cx="1643100" cy="18039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sz="1100">
                <a:solidFill>
                  <a:srgbClr val="000000"/>
                </a:solidFill>
                <a:latin typeface="Arial"/>
                <a:ea typeface="Arial"/>
                <a:cs typeface="Arial"/>
                <a:sym typeface="Arial"/>
              </a:rPr>
              <a:t>x = ‘b’</a:t>
            </a:r>
            <a:endParaRPr sz="1100">
              <a:solidFill>
                <a:srgbClr val="000000"/>
              </a:solidFill>
              <a:latin typeface="Arial"/>
              <a:ea typeface="Arial"/>
              <a:cs typeface="Arial"/>
              <a:sym typeface="Arial"/>
            </a:endParaRPr>
          </a:p>
          <a:p>
            <a:pPr indent="0" lvl="0" marL="0" rtl="0" algn="l">
              <a:spcBef>
                <a:spcPts val="0"/>
              </a:spcBef>
              <a:spcAft>
                <a:spcPts val="0"/>
              </a:spcAft>
              <a:buNone/>
            </a:pPr>
            <a:r>
              <a:rPr lang="fr" sz="1100">
                <a:solidFill>
                  <a:srgbClr val="007020"/>
                </a:solidFill>
                <a:latin typeface="Arial"/>
                <a:ea typeface="Arial"/>
                <a:cs typeface="Arial"/>
                <a:sym typeface="Arial"/>
              </a:rPr>
              <a:t>match </a:t>
            </a:r>
            <a:r>
              <a:rPr lang="fr" sz="1100">
                <a:solidFill>
                  <a:srgbClr val="000000"/>
                </a:solidFill>
                <a:latin typeface="Arial"/>
                <a:ea typeface="Arial"/>
                <a:cs typeface="Arial"/>
                <a:sym typeface="Arial"/>
              </a:rPr>
              <a:t>x: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fr" sz="1100">
                <a:solidFill>
                  <a:srgbClr val="9900FF"/>
                </a:solidFill>
                <a:latin typeface="Arial"/>
                <a:ea typeface="Arial"/>
                <a:cs typeface="Arial"/>
                <a:sym typeface="Arial"/>
              </a:rPr>
              <a:t>case </a:t>
            </a:r>
            <a:r>
              <a:rPr lang="fr" sz="1000">
                <a:solidFill>
                  <a:srgbClr val="000000"/>
                </a:solidFill>
                <a:latin typeface="Arial"/>
                <a:ea typeface="Arial"/>
                <a:cs typeface="Arial"/>
                <a:sym typeface="Arial"/>
              </a:rPr>
              <a:t>'a'</a:t>
            </a:r>
            <a:r>
              <a:rPr lang="fr"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457200" lvl="0" marL="457200" rtl="0" algn="l">
              <a:spcBef>
                <a:spcPts val="0"/>
              </a:spcBef>
              <a:spcAft>
                <a:spcPts val="0"/>
              </a:spcAft>
              <a:buNone/>
            </a:pPr>
            <a:r>
              <a:rPr lang="fr" sz="1000">
                <a:solidFill>
                  <a:srgbClr val="000000"/>
                </a:solidFill>
                <a:latin typeface="Arial"/>
                <a:ea typeface="Arial"/>
                <a:cs typeface="Arial"/>
                <a:sym typeface="Arial"/>
              </a:rPr>
              <a:t>return</a:t>
            </a:r>
            <a:r>
              <a:rPr lang="fr" sz="1100">
                <a:solidFill>
                  <a:srgbClr val="000000"/>
                </a:solidFill>
                <a:latin typeface="Arial"/>
                <a:ea typeface="Arial"/>
                <a:cs typeface="Arial"/>
                <a:sym typeface="Arial"/>
              </a:rPr>
              <a:t> </a:t>
            </a:r>
            <a:r>
              <a:rPr lang="fr" sz="1000">
                <a:solidFill>
                  <a:srgbClr val="000000"/>
                </a:solidFill>
                <a:latin typeface="Arial"/>
                <a:ea typeface="Arial"/>
                <a:cs typeface="Arial"/>
                <a:sym typeface="Arial"/>
              </a:rPr>
              <a:t>1</a:t>
            </a:r>
            <a:r>
              <a:rPr lang="fr"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fr" sz="1100">
                <a:solidFill>
                  <a:srgbClr val="9900FF"/>
                </a:solidFill>
                <a:latin typeface="Arial"/>
                <a:ea typeface="Arial"/>
                <a:cs typeface="Arial"/>
                <a:sym typeface="Arial"/>
              </a:rPr>
              <a:t>case </a:t>
            </a:r>
            <a:r>
              <a:rPr lang="fr" sz="1000">
                <a:solidFill>
                  <a:srgbClr val="000000"/>
                </a:solidFill>
                <a:latin typeface="Arial"/>
                <a:ea typeface="Arial"/>
                <a:cs typeface="Arial"/>
                <a:sym typeface="Arial"/>
              </a:rPr>
              <a:t>'b'</a:t>
            </a:r>
            <a:r>
              <a:rPr lang="fr"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457200" lvl="0" marL="457200" rtl="0" algn="l">
              <a:spcBef>
                <a:spcPts val="0"/>
              </a:spcBef>
              <a:spcAft>
                <a:spcPts val="0"/>
              </a:spcAft>
              <a:buNone/>
            </a:pPr>
            <a:r>
              <a:rPr lang="fr" sz="1000">
                <a:solidFill>
                  <a:srgbClr val="000000"/>
                </a:solidFill>
                <a:latin typeface="Arial"/>
                <a:ea typeface="Arial"/>
                <a:cs typeface="Arial"/>
                <a:sym typeface="Arial"/>
              </a:rPr>
              <a:t>return</a:t>
            </a:r>
            <a:r>
              <a:rPr lang="fr" sz="1100">
                <a:solidFill>
                  <a:srgbClr val="000000"/>
                </a:solidFill>
                <a:latin typeface="Arial"/>
                <a:ea typeface="Arial"/>
                <a:cs typeface="Arial"/>
                <a:sym typeface="Arial"/>
              </a:rPr>
              <a:t> </a:t>
            </a:r>
            <a:r>
              <a:rPr lang="fr" sz="1000">
                <a:solidFill>
                  <a:srgbClr val="000000"/>
                </a:solidFill>
                <a:latin typeface="Arial"/>
                <a:ea typeface="Arial"/>
                <a:cs typeface="Arial"/>
                <a:sym typeface="Arial"/>
              </a:rPr>
              <a:t>2</a:t>
            </a:r>
            <a:r>
              <a:rPr lang="fr"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fr" sz="1100">
                <a:solidFill>
                  <a:srgbClr val="9900FF"/>
                </a:solidFill>
                <a:latin typeface="Arial"/>
                <a:ea typeface="Arial"/>
                <a:cs typeface="Arial"/>
                <a:sym typeface="Arial"/>
              </a:rPr>
              <a:t>case </a:t>
            </a:r>
            <a:r>
              <a:rPr lang="fr" sz="1100">
                <a:solidFill>
                  <a:srgbClr val="000000"/>
                </a:solidFill>
                <a:latin typeface="Arial"/>
                <a:ea typeface="Arial"/>
                <a:cs typeface="Arial"/>
                <a:sym typeface="Arial"/>
              </a:rPr>
              <a:t>_: </a:t>
            </a:r>
            <a:endParaRPr sz="1100">
              <a:solidFill>
                <a:srgbClr val="000000"/>
              </a:solidFill>
              <a:latin typeface="Arial"/>
              <a:ea typeface="Arial"/>
              <a:cs typeface="Arial"/>
              <a:sym typeface="Arial"/>
            </a:endParaRPr>
          </a:p>
          <a:p>
            <a:pPr indent="457200" lvl="0" marL="457200" rtl="0" algn="l">
              <a:spcBef>
                <a:spcPts val="0"/>
              </a:spcBef>
              <a:spcAft>
                <a:spcPts val="0"/>
              </a:spcAft>
              <a:buNone/>
            </a:pPr>
            <a:r>
              <a:rPr lang="fr" sz="1000">
                <a:solidFill>
                  <a:srgbClr val="000000"/>
                </a:solidFill>
                <a:latin typeface="Arial"/>
                <a:ea typeface="Arial"/>
                <a:cs typeface="Arial"/>
                <a:sym typeface="Arial"/>
              </a:rPr>
              <a:t>return</a:t>
            </a:r>
            <a:r>
              <a:rPr lang="fr" sz="1100">
                <a:solidFill>
                  <a:srgbClr val="000000"/>
                </a:solidFill>
                <a:latin typeface="Arial"/>
                <a:ea typeface="Arial"/>
                <a:cs typeface="Arial"/>
                <a:sym typeface="Arial"/>
              </a:rPr>
              <a:t> </a:t>
            </a:r>
            <a:r>
              <a:rPr lang="fr" sz="1000">
                <a:solidFill>
                  <a:srgbClr val="000000"/>
                </a:solidFill>
                <a:latin typeface="Arial"/>
                <a:ea typeface="Arial"/>
                <a:cs typeface="Arial"/>
                <a:sym typeface="Arial"/>
              </a:rPr>
              <a:t>0</a:t>
            </a:r>
            <a:r>
              <a:rPr lang="fr" sz="11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a:solidFill>
                <a:srgbClr val="333333"/>
              </a:solidFill>
              <a:highlight>
                <a:srgbClr val="FFFFFF"/>
              </a:highlight>
              <a:latin typeface="Roboto"/>
              <a:ea typeface="Roboto"/>
              <a:cs typeface="Roboto"/>
              <a:sym typeface="Roboto"/>
            </a:endParaRPr>
          </a:p>
        </p:txBody>
      </p:sp>
      <p:sp>
        <p:nvSpPr>
          <p:cNvPr id="363" name="Google Shape;363;p24"/>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conditions - </a:t>
            </a:r>
            <a:r>
              <a:rPr lang="fr">
                <a:solidFill>
                  <a:srgbClr val="FF0000"/>
                </a:solidFill>
              </a:rPr>
              <a:t>True </a:t>
            </a:r>
            <a:r>
              <a:rPr lang="fr"/>
              <a:t>or </a:t>
            </a:r>
            <a:r>
              <a:rPr lang="fr">
                <a:solidFill>
                  <a:srgbClr val="0000FF"/>
                </a:solidFill>
              </a:rPr>
              <a:t>False </a:t>
            </a:r>
            <a:r>
              <a:rPr lang="fr">
                <a:solidFill>
                  <a:srgbClr val="9900FF"/>
                </a:solidFill>
              </a:rPr>
              <a:t>- Negation</a:t>
            </a:r>
            <a:endParaRPr>
              <a:solidFill>
                <a:srgbClr val="9900FF"/>
              </a:solidFill>
            </a:endParaRPr>
          </a:p>
        </p:txBody>
      </p:sp>
      <p:sp>
        <p:nvSpPr>
          <p:cNvPr id="369" name="Google Shape;369;p25"/>
          <p:cNvSpPr txBox="1"/>
          <p:nvPr>
            <p:ph idx="1" type="body"/>
          </p:nvPr>
        </p:nvSpPr>
        <p:spPr>
          <a:xfrm>
            <a:off x="1303800" y="1228050"/>
            <a:ext cx="3268200" cy="25416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fr" sz="2200">
                <a:solidFill>
                  <a:srgbClr val="000000"/>
                </a:solidFill>
                <a:latin typeface="Courier New"/>
                <a:ea typeface="Courier New"/>
                <a:cs typeface="Courier New"/>
                <a:sym typeface="Courier New"/>
              </a:rPr>
              <a:t>==      égal à </a:t>
            </a:r>
            <a:endParaRPr b="1" sz="22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fr" sz="2200">
                <a:solidFill>
                  <a:srgbClr val="000000"/>
                </a:solidFill>
                <a:latin typeface="Courier New"/>
                <a:ea typeface="Courier New"/>
                <a:cs typeface="Courier New"/>
                <a:sym typeface="Courier New"/>
              </a:rPr>
              <a:t>!=      différent de </a:t>
            </a:r>
            <a:endParaRPr b="1" sz="22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fr" sz="2200">
                <a:solidFill>
                  <a:srgbClr val="000000"/>
                </a:solidFill>
                <a:latin typeface="Courier New"/>
                <a:ea typeface="Courier New"/>
                <a:cs typeface="Courier New"/>
                <a:sym typeface="Courier New"/>
              </a:rPr>
              <a:t>&gt;       strictement supérieur à </a:t>
            </a:r>
            <a:endParaRPr b="1" sz="22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fr" sz="2200">
                <a:solidFill>
                  <a:srgbClr val="000000"/>
                </a:solidFill>
                <a:latin typeface="Courier New"/>
                <a:ea typeface="Courier New"/>
                <a:cs typeface="Courier New"/>
                <a:sym typeface="Courier New"/>
              </a:rPr>
              <a:t>&gt;=      supérieur ou égal à</a:t>
            </a:r>
            <a:endParaRPr b="1" sz="22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fr" sz="2200">
                <a:solidFill>
                  <a:srgbClr val="000000"/>
                </a:solidFill>
                <a:latin typeface="Courier New"/>
                <a:ea typeface="Courier New"/>
                <a:cs typeface="Courier New"/>
                <a:sym typeface="Courier New"/>
              </a:rPr>
              <a:t>&lt;       strictement inférieur à </a:t>
            </a:r>
            <a:endParaRPr b="1" sz="2200">
              <a:solidFill>
                <a:srgbClr val="000000"/>
              </a:solidFill>
              <a:latin typeface="Courier New"/>
              <a:ea typeface="Courier New"/>
              <a:cs typeface="Courier New"/>
              <a:sym typeface="Courier New"/>
            </a:endParaRPr>
          </a:p>
          <a:p>
            <a:pPr indent="0" lvl="0" marL="0" marR="88900" rtl="0" algn="l">
              <a:lnSpc>
                <a:spcPct val="142857"/>
              </a:lnSpc>
              <a:spcBef>
                <a:spcPts val="1500"/>
              </a:spcBef>
              <a:spcAft>
                <a:spcPts val="0"/>
              </a:spcAft>
              <a:buNone/>
            </a:pPr>
            <a:r>
              <a:rPr b="1" lang="fr" sz="2200">
                <a:solidFill>
                  <a:srgbClr val="000000"/>
                </a:solidFill>
                <a:latin typeface="Courier New"/>
                <a:ea typeface="Courier New"/>
                <a:cs typeface="Courier New"/>
                <a:sym typeface="Courier New"/>
              </a:rPr>
              <a:t>&lt;=      inférieur ou égal à</a:t>
            </a:r>
            <a:endParaRPr b="1" sz="2200">
              <a:solidFill>
                <a:srgbClr val="000000"/>
              </a:solidFill>
              <a:latin typeface="Courier New"/>
              <a:ea typeface="Courier New"/>
              <a:cs typeface="Courier New"/>
              <a:sym typeface="Courier New"/>
            </a:endParaRPr>
          </a:p>
          <a:p>
            <a:pPr indent="0" lvl="0" marL="0" rtl="0" algn="l">
              <a:spcBef>
                <a:spcPts val="1500"/>
              </a:spcBef>
              <a:spcAft>
                <a:spcPts val="1200"/>
              </a:spcAft>
              <a:buNone/>
            </a:pPr>
            <a:r>
              <a:t/>
            </a:r>
            <a:endParaRPr/>
          </a:p>
        </p:txBody>
      </p:sp>
      <p:sp>
        <p:nvSpPr>
          <p:cNvPr id="370" name="Google Shape;370;p25"/>
          <p:cNvSpPr txBox="1"/>
          <p:nvPr>
            <p:ph idx="1" type="body"/>
          </p:nvPr>
        </p:nvSpPr>
        <p:spPr>
          <a:xfrm>
            <a:off x="5020150" y="1228050"/>
            <a:ext cx="32682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solidFill>
                  <a:srgbClr val="333333"/>
                </a:solidFill>
                <a:highlight>
                  <a:srgbClr val="FFFFFF"/>
                </a:highlight>
                <a:latin typeface="Roboto"/>
                <a:ea typeface="Roboto"/>
                <a:cs typeface="Roboto"/>
                <a:sym typeface="Roboto"/>
              </a:rPr>
              <a:t>Il est possible d'affiner une condition avec les mots clé </a:t>
            </a:r>
            <a:r>
              <a:rPr lang="fr" sz="1150">
                <a:solidFill>
                  <a:srgbClr val="C7254E"/>
                </a:solidFill>
                <a:highlight>
                  <a:srgbClr val="F9F2F4"/>
                </a:highlight>
                <a:latin typeface="Roboto"/>
                <a:ea typeface="Roboto"/>
                <a:cs typeface="Roboto"/>
                <a:sym typeface="Roboto"/>
              </a:rPr>
              <a:t>AND </a:t>
            </a:r>
            <a:r>
              <a:rPr lang="fr">
                <a:solidFill>
                  <a:srgbClr val="333333"/>
                </a:solidFill>
                <a:highlight>
                  <a:srgbClr val="FFFFFF"/>
                </a:highlight>
                <a:latin typeface="Roboto"/>
                <a:ea typeface="Roboto"/>
                <a:cs typeface="Roboto"/>
                <a:sym typeface="Roboto"/>
              </a:rPr>
              <a:t>qui signifie " </a:t>
            </a:r>
            <a:r>
              <a:rPr b="1" lang="fr">
                <a:solidFill>
                  <a:srgbClr val="000000"/>
                </a:solidFill>
                <a:latin typeface="Roboto"/>
                <a:ea typeface="Roboto"/>
                <a:cs typeface="Roboto"/>
                <a:sym typeface="Roboto"/>
              </a:rPr>
              <a:t>ET </a:t>
            </a:r>
            <a:r>
              <a:rPr lang="fr">
                <a:solidFill>
                  <a:srgbClr val="333333"/>
                </a:solidFill>
                <a:highlight>
                  <a:srgbClr val="FFFFFF"/>
                </a:highlight>
                <a:latin typeface="Roboto"/>
                <a:ea typeface="Roboto"/>
                <a:cs typeface="Roboto"/>
                <a:sym typeface="Roboto"/>
              </a:rPr>
              <a:t>" et </a:t>
            </a:r>
            <a:r>
              <a:rPr lang="fr" sz="1150">
                <a:solidFill>
                  <a:srgbClr val="C7254E"/>
                </a:solidFill>
                <a:highlight>
                  <a:srgbClr val="F9F2F4"/>
                </a:highlight>
                <a:latin typeface="Roboto"/>
                <a:ea typeface="Roboto"/>
                <a:cs typeface="Roboto"/>
                <a:sym typeface="Roboto"/>
              </a:rPr>
              <a:t>OR </a:t>
            </a:r>
            <a:r>
              <a:rPr lang="fr">
                <a:solidFill>
                  <a:srgbClr val="333333"/>
                </a:solidFill>
                <a:highlight>
                  <a:srgbClr val="FFFFFF"/>
                </a:highlight>
                <a:latin typeface="Roboto"/>
                <a:ea typeface="Roboto"/>
                <a:cs typeface="Roboto"/>
                <a:sym typeface="Roboto"/>
              </a:rPr>
              <a:t>qui signifie " </a:t>
            </a:r>
            <a:r>
              <a:rPr b="1" lang="fr">
                <a:solidFill>
                  <a:srgbClr val="000000"/>
                </a:solidFill>
                <a:latin typeface="Roboto"/>
                <a:ea typeface="Roboto"/>
                <a:cs typeface="Roboto"/>
                <a:sym typeface="Roboto"/>
              </a:rPr>
              <a:t>OU </a:t>
            </a:r>
            <a:r>
              <a:rPr lang="fr">
                <a:solidFill>
                  <a:srgbClr val="333333"/>
                </a:solidFill>
                <a:highlight>
                  <a:srgbClr val="FFFFFF"/>
                </a:highlight>
                <a:latin typeface="Roboto"/>
                <a:ea typeface="Roboto"/>
                <a:cs typeface="Roboto"/>
                <a:sym typeface="Roboto"/>
              </a:rPr>
              <a:t>"</a:t>
            </a:r>
            <a:endParaRPr>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b="1" lang="fr" sz="1000">
                <a:solidFill>
                  <a:srgbClr val="333333"/>
                </a:solidFill>
                <a:latin typeface="Courier New"/>
                <a:ea typeface="Courier New"/>
                <a:cs typeface="Courier New"/>
                <a:sym typeface="Courier New"/>
              </a:rPr>
              <a:t>v </a:t>
            </a:r>
            <a:r>
              <a:rPr b="1" lang="fr" sz="1000">
                <a:solidFill>
                  <a:srgbClr val="666666"/>
                </a:solidFill>
                <a:latin typeface="Courier New"/>
                <a:ea typeface="Courier New"/>
                <a:cs typeface="Courier New"/>
                <a:sym typeface="Courier New"/>
              </a:rPr>
              <a:t>=</a:t>
            </a:r>
            <a:r>
              <a:rPr b="1" lang="fr" sz="1000">
                <a:solidFill>
                  <a:srgbClr val="333333"/>
                </a:solidFill>
                <a:latin typeface="Courier New"/>
                <a:ea typeface="Courier New"/>
                <a:cs typeface="Courier New"/>
                <a:sym typeface="Courier New"/>
              </a:rPr>
              <a:t> </a:t>
            </a:r>
            <a:r>
              <a:rPr b="1" lang="fr" sz="1000">
                <a:solidFill>
                  <a:srgbClr val="008C00"/>
                </a:solidFill>
                <a:latin typeface="Courier New"/>
                <a:ea typeface="Courier New"/>
                <a:cs typeface="Courier New"/>
                <a:sym typeface="Courier New"/>
              </a:rPr>
              <a:t>15</a:t>
            </a:r>
            <a:endParaRPr b="1" sz="1000">
              <a:solidFill>
                <a:srgbClr val="333333"/>
              </a:solidFill>
              <a:latin typeface="Courier New"/>
              <a:ea typeface="Courier New"/>
              <a:cs typeface="Courier New"/>
              <a:sym typeface="Courier New"/>
            </a:endParaRPr>
          </a:p>
          <a:p>
            <a:pPr indent="0" lvl="0" marL="0" rtl="0" algn="l">
              <a:spcBef>
                <a:spcPts val="1200"/>
              </a:spcBef>
              <a:spcAft>
                <a:spcPts val="0"/>
              </a:spcAft>
              <a:buNone/>
            </a:pPr>
            <a:r>
              <a:rPr b="1" lang="fr" sz="1000">
                <a:solidFill>
                  <a:srgbClr val="333333"/>
                </a:solidFill>
                <a:latin typeface="Courier New"/>
                <a:ea typeface="Courier New"/>
                <a:cs typeface="Courier New"/>
                <a:sym typeface="Courier New"/>
              </a:rPr>
              <a:t>v </a:t>
            </a:r>
            <a:r>
              <a:rPr b="1" lang="fr" sz="1000">
                <a:solidFill>
                  <a:srgbClr val="666666"/>
                </a:solidFill>
                <a:latin typeface="Courier New"/>
                <a:ea typeface="Courier New"/>
                <a:cs typeface="Courier New"/>
                <a:sym typeface="Courier New"/>
              </a:rPr>
              <a:t>&gt;</a:t>
            </a:r>
            <a:r>
              <a:rPr b="1" lang="fr" sz="1000">
                <a:solidFill>
                  <a:srgbClr val="333333"/>
                </a:solidFill>
                <a:latin typeface="Courier New"/>
                <a:ea typeface="Courier New"/>
                <a:cs typeface="Courier New"/>
                <a:sym typeface="Courier New"/>
              </a:rPr>
              <a:t> </a:t>
            </a:r>
            <a:r>
              <a:rPr b="1" lang="fr" sz="1000">
                <a:solidFill>
                  <a:srgbClr val="008C00"/>
                </a:solidFill>
                <a:latin typeface="Courier New"/>
                <a:ea typeface="Courier New"/>
                <a:cs typeface="Courier New"/>
                <a:sym typeface="Courier New"/>
              </a:rPr>
              <a:t>5</a:t>
            </a:r>
            <a:r>
              <a:rPr b="1" lang="fr" sz="1000">
                <a:solidFill>
                  <a:srgbClr val="333333"/>
                </a:solidFill>
                <a:latin typeface="Courier New"/>
                <a:ea typeface="Courier New"/>
                <a:cs typeface="Courier New"/>
                <a:sym typeface="Courier New"/>
              </a:rPr>
              <a:t> </a:t>
            </a:r>
            <a:r>
              <a:rPr b="1" lang="fr" sz="1000">
                <a:solidFill>
                  <a:srgbClr val="007020"/>
                </a:solidFill>
                <a:latin typeface="Courier New"/>
                <a:ea typeface="Courier New"/>
                <a:cs typeface="Courier New"/>
                <a:sym typeface="Courier New"/>
              </a:rPr>
              <a:t>and</a:t>
            </a:r>
            <a:r>
              <a:rPr b="1" lang="fr" sz="1000">
                <a:solidFill>
                  <a:srgbClr val="333333"/>
                </a:solidFill>
                <a:latin typeface="Courier New"/>
                <a:ea typeface="Courier New"/>
                <a:cs typeface="Courier New"/>
                <a:sym typeface="Courier New"/>
              </a:rPr>
              <a:t> v </a:t>
            </a:r>
            <a:r>
              <a:rPr b="1" lang="fr" sz="1000">
                <a:solidFill>
                  <a:srgbClr val="666666"/>
                </a:solidFill>
                <a:latin typeface="Courier New"/>
                <a:ea typeface="Courier New"/>
                <a:cs typeface="Courier New"/>
                <a:sym typeface="Courier New"/>
              </a:rPr>
              <a:t>&lt;</a:t>
            </a:r>
            <a:r>
              <a:rPr b="1" lang="fr" sz="1000">
                <a:solidFill>
                  <a:srgbClr val="333333"/>
                </a:solidFill>
                <a:latin typeface="Courier New"/>
                <a:ea typeface="Courier New"/>
                <a:cs typeface="Courier New"/>
                <a:sym typeface="Courier New"/>
              </a:rPr>
              <a:t> </a:t>
            </a:r>
            <a:r>
              <a:rPr b="1" lang="fr" sz="1000">
                <a:solidFill>
                  <a:srgbClr val="008C00"/>
                </a:solidFill>
                <a:latin typeface="Courier New"/>
                <a:ea typeface="Courier New"/>
                <a:cs typeface="Courier New"/>
                <a:sym typeface="Courier New"/>
              </a:rPr>
              <a:t>10</a:t>
            </a:r>
            <a:endParaRPr b="1" sz="1000">
              <a:solidFill>
                <a:srgbClr val="333333"/>
              </a:solidFill>
              <a:latin typeface="Courier New"/>
              <a:ea typeface="Courier New"/>
              <a:cs typeface="Courier New"/>
              <a:sym typeface="Courier New"/>
            </a:endParaRPr>
          </a:p>
          <a:p>
            <a:pPr indent="0" lvl="0" marL="0" marR="88900" rtl="0" algn="l">
              <a:lnSpc>
                <a:spcPct val="142857"/>
              </a:lnSpc>
              <a:spcBef>
                <a:spcPts val="1500"/>
              </a:spcBef>
              <a:spcAft>
                <a:spcPts val="0"/>
              </a:spcAft>
              <a:buNone/>
            </a:pPr>
            <a:r>
              <a:rPr b="1" lang="fr" sz="1000">
                <a:solidFill>
                  <a:srgbClr val="007020"/>
                </a:solidFill>
                <a:latin typeface="Courier New"/>
                <a:ea typeface="Courier New"/>
                <a:cs typeface="Courier New"/>
                <a:sym typeface="Courier New"/>
              </a:rPr>
              <a:t>False</a:t>
            </a:r>
            <a:endParaRPr b="1" sz="1000">
              <a:solidFill>
                <a:srgbClr val="007020"/>
              </a:solidFill>
              <a:latin typeface="Courier New"/>
              <a:ea typeface="Courier New"/>
              <a:cs typeface="Courier New"/>
              <a:sym typeface="Courier New"/>
            </a:endParaRPr>
          </a:p>
          <a:p>
            <a:pPr indent="0" lvl="0" marL="0" rtl="0" algn="l">
              <a:spcBef>
                <a:spcPts val="1500"/>
              </a:spcBef>
              <a:spcAft>
                <a:spcPts val="1200"/>
              </a:spcAft>
              <a:buNone/>
            </a:pPr>
            <a:r>
              <a:rPr lang="fr">
                <a:solidFill>
                  <a:srgbClr val="333333"/>
                </a:solidFill>
                <a:highlight>
                  <a:srgbClr val="FFFFFF"/>
                </a:highlight>
                <a:latin typeface="Roboto"/>
                <a:ea typeface="Roboto"/>
                <a:cs typeface="Roboto"/>
                <a:sym typeface="Roboto"/>
              </a:rPr>
              <a:t>nous verrons plus tard le cas des instructions pour les listes</a:t>
            </a:r>
            <a:endParaRPr>
              <a:solidFill>
                <a:srgbClr val="333333"/>
              </a:solidFill>
              <a:highlight>
                <a:srgbClr val="FFFFFF"/>
              </a:highlight>
              <a:latin typeface="Roboto"/>
              <a:ea typeface="Roboto"/>
              <a:cs typeface="Roboto"/>
              <a:sym typeface="Roboto"/>
            </a:endParaRPr>
          </a:p>
        </p:txBody>
      </p:sp>
      <p:sp>
        <p:nvSpPr>
          <p:cNvPr id="371" name="Google Shape;371;p25"/>
          <p:cNvSpPr txBox="1"/>
          <p:nvPr/>
        </p:nvSpPr>
        <p:spPr>
          <a:xfrm>
            <a:off x="1303800" y="3769650"/>
            <a:ext cx="3000000" cy="9543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solidFill>
                  <a:srgbClr val="666666"/>
                </a:solidFill>
                <a:highlight>
                  <a:srgbClr val="EFEFEF"/>
                </a:highlight>
                <a:latin typeface="Courier New"/>
                <a:ea typeface="Courier New"/>
                <a:cs typeface="Courier New"/>
                <a:sym typeface="Courier New"/>
              </a:rPr>
              <a:t>&gt;&gt;&gt;</a:t>
            </a:r>
            <a:r>
              <a:rPr b="1" lang="fr" sz="1000">
                <a:solidFill>
                  <a:srgbClr val="333333"/>
                </a:solidFill>
                <a:highlight>
                  <a:srgbClr val="EFEFEF"/>
                </a:highlight>
                <a:latin typeface="Courier New"/>
                <a:ea typeface="Courier New"/>
                <a:cs typeface="Courier New"/>
                <a:sym typeface="Courier New"/>
              </a:rPr>
              <a:t> a, b, c </a:t>
            </a:r>
            <a:r>
              <a:rPr b="1" lang="fr" sz="1000">
                <a:solidFill>
                  <a:srgbClr val="666666"/>
                </a:solidFill>
                <a:highlight>
                  <a:srgbClr val="EFEFEF"/>
                </a:highlight>
                <a:latin typeface="Courier New"/>
                <a:ea typeface="Courier New"/>
                <a:cs typeface="Courier New"/>
                <a:sym typeface="Courier New"/>
              </a:rPr>
              <a:t>=</a:t>
            </a:r>
            <a:r>
              <a:rPr b="1" lang="fr" sz="1000">
                <a:solidFill>
                  <a:srgbClr val="333333"/>
                </a:solidFill>
                <a:highlight>
                  <a:srgbClr val="EFEFEF"/>
                </a:highlight>
                <a:latin typeface="Courier New"/>
                <a:ea typeface="Courier New"/>
                <a:cs typeface="Courier New"/>
                <a:sym typeface="Courier New"/>
              </a:rPr>
              <a:t> </a:t>
            </a:r>
            <a:r>
              <a:rPr b="1" lang="fr" sz="1000">
                <a:solidFill>
                  <a:srgbClr val="008C00"/>
                </a:solidFill>
                <a:highlight>
                  <a:srgbClr val="EFEFEF"/>
                </a:highlight>
                <a:latin typeface="Courier New"/>
                <a:ea typeface="Courier New"/>
                <a:cs typeface="Courier New"/>
                <a:sym typeface="Courier New"/>
              </a:rPr>
              <a:t>1</a:t>
            </a:r>
            <a:r>
              <a:rPr b="1" lang="fr" sz="1000">
                <a:solidFill>
                  <a:srgbClr val="333333"/>
                </a:solidFill>
                <a:highlight>
                  <a:srgbClr val="EFEFEF"/>
                </a:highlight>
                <a:latin typeface="Courier New"/>
                <a:ea typeface="Courier New"/>
                <a:cs typeface="Courier New"/>
                <a:sym typeface="Courier New"/>
              </a:rPr>
              <a:t>, </a:t>
            </a:r>
            <a:r>
              <a:rPr b="1" lang="fr" sz="1000">
                <a:solidFill>
                  <a:srgbClr val="008C00"/>
                </a:solidFill>
                <a:highlight>
                  <a:srgbClr val="EFEFEF"/>
                </a:highlight>
                <a:latin typeface="Courier New"/>
                <a:ea typeface="Courier New"/>
                <a:cs typeface="Courier New"/>
                <a:sym typeface="Courier New"/>
              </a:rPr>
              <a:t>10</a:t>
            </a:r>
            <a:r>
              <a:rPr b="1" lang="fr" sz="1000">
                <a:solidFill>
                  <a:srgbClr val="333333"/>
                </a:solidFill>
                <a:highlight>
                  <a:srgbClr val="EFEFEF"/>
                </a:highlight>
                <a:latin typeface="Courier New"/>
                <a:ea typeface="Courier New"/>
                <a:cs typeface="Courier New"/>
                <a:sym typeface="Courier New"/>
              </a:rPr>
              <a:t>, </a:t>
            </a:r>
            <a:r>
              <a:rPr b="1" lang="fr" sz="1000">
                <a:solidFill>
                  <a:srgbClr val="008C00"/>
                </a:solidFill>
                <a:highlight>
                  <a:srgbClr val="EFEFEF"/>
                </a:highlight>
                <a:latin typeface="Courier New"/>
                <a:ea typeface="Courier New"/>
                <a:cs typeface="Courier New"/>
                <a:sym typeface="Courier New"/>
              </a:rPr>
              <a:t>100</a:t>
            </a:r>
            <a:endParaRPr b="1" sz="1000">
              <a:solidFill>
                <a:srgbClr val="333333"/>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rPr b="1" lang="fr" sz="1000">
                <a:solidFill>
                  <a:srgbClr val="666666"/>
                </a:solidFill>
                <a:highlight>
                  <a:srgbClr val="EFEFEF"/>
                </a:highlight>
                <a:latin typeface="Courier New"/>
                <a:ea typeface="Courier New"/>
                <a:cs typeface="Courier New"/>
                <a:sym typeface="Courier New"/>
              </a:rPr>
              <a:t>&gt;&gt;&gt;</a:t>
            </a:r>
            <a:r>
              <a:rPr b="1" lang="fr" sz="1000">
                <a:solidFill>
                  <a:srgbClr val="333333"/>
                </a:solidFill>
                <a:highlight>
                  <a:srgbClr val="EFEFEF"/>
                </a:highlight>
                <a:latin typeface="Courier New"/>
                <a:ea typeface="Courier New"/>
                <a:cs typeface="Courier New"/>
                <a:sym typeface="Courier New"/>
              </a:rPr>
              <a:t> a </a:t>
            </a:r>
            <a:r>
              <a:rPr b="1" lang="fr" sz="1000">
                <a:solidFill>
                  <a:srgbClr val="666666"/>
                </a:solidFill>
                <a:highlight>
                  <a:srgbClr val="EFEFEF"/>
                </a:highlight>
                <a:latin typeface="Courier New"/>
                <a:ea typeface="Courier New"/>
                <a:cs typeface="Courier New"/>
                <a:sym typeface="Courier New"/>
              </a:rPr>
              <a:t>&lt;</a:t>
            </a:r>
            <a:r>
              <a:rPr b="1" lang="fr" sz="1000">
                <a:solidFill>
                  <a:srgbClr val="333333"/>
                </a:solidFill>
                <a:highlight>
                  <a:srgbClr val="EFEFEF"/>
                </a:highlight>
                <a:latin typeface="Courier New"/>
                <a:ea typeface="Courier New"/>
                <a:cs typeface="Courier New"/>
                <a:sym typeface="Courier New"/>
              </a:rPr>
              <a:t> b </a:t>
            </a:r>
            <a:r>
              <a:rPr b="1" lang="fr" sz="1000">
                <a:solidFill>
                  <a:srgbClr val="666666"/>
                </a:solidFill>
                <a:highlight>
                  <a:srgbClr val="EFEFEF"/>
                </a:highlight>
                <a:latin typeface="Courier New"/>
                <a:ea typeface="Courier New"/>
                <a:cs typeface="Courier New"/>
                <a:sym typeface="Courier New"/>
              </a:rPr>
              <a:t>&lt;</a:t>
            </a:r>
            <a:r>
              <a:rPr b="1" lang="fr" sz="1000">
                <a:solidFill>
                  <a:srgbClr val="333333"/>
                </a:solidFill>
                <a:highlight>
                  <a:srgbClr val="EFEFEF"/>
                </a:highlight>
                <a:latin typeface="Courier New"/>
                <a:ea typeface="Courier New"/>
                <a:cs typeface="Courier New"/>
                <a:sym typeface="Courier New"/>
              </a:rPr>
              <a:t> c</a:t>
            </a:r>
            <a:endParaRPr b="1" sz="1000">
              <a:solidFill>
                <a:srgbClr val="333333"/>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rPr b="1" lang="fr" sz="1000">
                <a:solidFill>
                  <a:srgbClr val="007020"/>
                </a:solidFill>
                <a:highlight>
                  <a:srgbClr val="EFEFEF"/>
                </a:highlight>
                <a:latin typeface="Courier New"/>
                <a:ea typeface="Courier New"/>
                <a:cs typeface="Courier New"/>
                <a:sym typeface="Courier New"/>
              </a:rPr>
              <a:t>True</a:t>
            </a:r>
            <a:endParaRPr b="1" sz="1000">
              <a:solidFill>
                <a:srgbClr val="333333"/>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rPr b="1" lang="fr" sz="1000">
                <a:solidFill>
                  <a:srgbClr val="666666"/>
                </a:solidFill>
                <a:highlight>
                  <a:srgbClr val="EFEFEF"/>
                </a:highlight>
                <a:latin typeface="Courier New"/>
                <a:ea typeface="Courier New"/>
                <a:cs typeface="Courier New"/>
                <a:sym typeface="Courier New"/>
              </a:rPr>
              <a:t>&gt;&gt;&gt;</a:t>
            </a:r>
            <a:r>
              <a:rPr b="1" lang="fr" sz="1000">
                <a:solidFill>
                  <a:srgbClr val="333333"/>
                </a:solidFill>
                <a:highlight>
                  <a:srgbClr val="EFEFEF"/>
                </a:highlight>
                <a:latin typeface="Courier New"/>
                <a:ea typeface="Courier New"/>
                <a:cs typeface="Courier New"/>
                <a:sym typeface="Courier New"/>
              </a:rPr>
              <a:t> a </a:t>
            </a:r>
            <a:r>
              <a:rPr b="1" lang="fr" sz="1000">
                <a:solidFill>
                  <a:srgbClr val="666666"/>
                </a:solidFill>
                <a:highlight>
                  <a:srgbClr val="EFEFEF"/>
                </a:highlight>
                <a:latin typeface="Courier New"/>
                <a:ea typeface="Courier New"/>
                <a:cs typeface="Courier New"/>
                <a:sym typeface="Courier New"/>
              </a:rPr>
              <a:t>&gt;</a:t>
            </a:r>
            <a:r>
              <a:rPr b="1" lang="fr" sz="1000">
                <a:solidFill>
                  <a:srgbClr val="333333"/>
                </a:solidFill>
                <a:highlight>
                  <a:srgbClr val="EFEFEF"/>
                </a:highlight>
                <a:latin typeface="Courier New"/>
                <a:ea typeface="Courier New"/>
                <a:cs typeface="Courier New"/>
                <a:sym typeface="Courier New"/>
              </a:rPr>
              <a:t> b </a:t>
            </a:r>
            <a:r>
              <a:rPr b="1" lang="fr" sz="1000">
                <a:solidFill>
                  <a:srgbClr val="666666"/>
                </a:solidFill>
                <a:highlight>
                  <a:srgbClr val="EFEFEF"/>
                </a:highlight>
                <a:latin typeface="Courier New"/>
                <a:ea typeface="Courier New"/>
                <a:cs typeface="Courier New"/>
                <a:sym typeface="Courier New"/>
              </a:rPr>
              <a:t>&lt;</a:t>
            </a:r>
            <a:r>
              <a:rPr b="1" lang="fr" sz="1000">
                <a:solidFill>
                  <a:srgbClr val="333333"/>
                </a:solidFill>
                <a:highlight>
                  <a:srgbClr val="EFEFEF"/>
                </a:highlight>
                <a:latin typeface="Courier New"/>
                <a:ea typeface="Courier New"/>
                <a:cs typeface="Courier New"/>
                <a:sym typeface="Courier New"/>
              </a:rPr>
              <a:t> c</a:t>
            </a:r>
            <a:br>
              <a:rPr b="1" lang="fr" sz="1000">
                <a:solidFill>
                  <a:srgbClr val="333333"/>
                </a:solidFill>
                <a:highlight>
                  <a:srgbClr val="EFEFEF"/>
                </a:highlight>
                <a:latin typeface="Courier New"/>
                <a:ea typeface="Courier New"/>
                <a:cs typeface="Courier New"/>
                <a:sym typeface="Courier New"/>
              </a:rPr>
            </a:br>
            <a:r>
              <a:rPr b="1" lang="fr" sz="1000">
                <a:solidFill>
                  <a:srgbClr val="007020"/>
                </a:solidFill>
                <a:highlight>
                  <a:srgbClr val="EFEFEF"/>
                </a:highlight>
                <a:latin typeface="Courier New"/>
                <a:ea typeface="Courier New"/>
                <a:cs typeface="Courier New"/>
                <a:sym typeface="Courier New"/>
              </a:rPr>
              <a:t>False</a:t>
            </a:r>
            <a:endParaRPr b="1" sz="1000">
              <a:solidFill>
                <a:srgbClr val="007020"/>
              </a:solidFill>
              <a:highlight>
                <a:srgbClr val="EFEFEF"/>
              </a:highlight>
              <a:latin typeface="Courier New"/>
              <a:ea typeface="Courier New"/>
              <a:cs typeface="Courier New"/>
              <a:sym typeface="Courier New"/>
            </a:endParaRPr>
          </a:p>
        </p:txBody>
      </p:sp>
      <p:sp>
        <p:nvSpPr>
          <p:cNvPr id="372" name="Google Shape;372;p25"/>
          <p:cNvSpPr txBox="1"/>
          <p:nvPr/>
        </p:nvSpPr>
        <p:spPr>
          <a:xfrm>
            <a:off x="5037600" y="3769650"/>
            <a:ext cx="3000000" cy="6465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solidFill>
                  <a:srgbClr val="666666"/>
                </a:solidFill>
                <a:highlight>
                  <a:srgbClr val="B4A7D6"/>
                </a:highlight>
                <a:latin typeface="Courier New"/>
                <a:ea typeface="Courier New"/>
                <a:cs typeface="Courier New"/>
                <a:sym typeface="Courier New"/>
              </a:rPr>
              <a:t>&gt;&gt;&gt;</a:t>
            </a:r>
            <a:r>
              <a:rPr b="1" lang="fr" sz="1000">
                <a:solidFill>
                  <a:srgbClr val="333333"/>
                </a:solidFill>
                <a:highlight>
                  <a:srgbClr val="B4A7D6"/>
                </a:highlight>
                <a:latin typeface="Courier New"/>
                <a:ea typeface="Courier New"/>
                <a:cs typeface="Courier New"/>
                <a:sym typeface="Courier New"/>
              </a:rPr>
              <a:t> a = </a:t>
            </a:r>
            <a:r>
              <a:rPr b="1" lang="fr" sz="1000">
                <a:solidFill>
                  <a:srgbClr val="007020"/>
                </a:solidFill>
                <a:highlight>
                  <a:srgbClr val="B4A7D6"/>
                </a:highlight>
                <a:latin typeface="Courier New"/>
                <a:ea typeface="Courier New"/>
                <a:cs typeface="Courier New"/>
                <a:sym typeface="Courier New"/>
              </a:rPr>
              <a:t>True</a:t>
            </a:r>
            <a:endParaRPr b="1" sz="1000">
              <a:solidFill>
                <a:srgbClr val="333333"/>
              </a:solidFill>
              <a:highlight>
                <a:srgbClr val="B4A7D6"/>
              </a:highlight>
              <a:latin typeface="Courier New"/>
              <a:ea typeface="Courier New"/>
              <a:cs typeface="Courier New"/>
              <a:sym typeface="Courier New"/>
            </a:endParaRPr>
          </a:p>
          <a:p>
            <a:pPr indent="0" lvl="0" marL="0" rtl="0" algn="l">
              <a:spcBef>
                <a:spcPts val="0"/>
              </a:spcBef>
              <a:spcAft>
                <a:spcPts val="0"/>
              </a:spcAft>
              <a:buNone/>
            </a:pPr>
            <a:r>
              <a:rPr b="1" lang="fr" sz="1000">
                <a:solidFill>
                  <a:srgbClr val="666666"/>
                </a:solidFill>
                <a:highlight>
                  <a:srgbClr val="B4A7D6"/>
                </a:highlight>
                <a:latin typeface="Courier New"/>
                <a:ea typeface="Courier New"/>
                <a:cs typeface="Courier New"/>
                <a:sym typeface="Courier New"/>
              </a:rPr>
              <a:t>&gt;&gt;&gt;</a:t>
            </a:r>
            <a:r>
              <a:rPr b="1" lang="fr" sz="1000">
                <a:solidFill>
                  <a:srgbClr val="333333"/>
                </a:solidFill>
                <a:highlight>
                  <a:srgbClr val="B4A7D6"/>
                </a:highlight>
                <a:latin typeface="Courier New"/>
                <a:ea typeface="Courier New"/>
                <a:cs typeface="Courier New"/>
                <a:sym typeface="Courier New"/>
              </a:rPr>
              <a:t> </a:t>
            </a:r>
            <a:r>
              <a:rPr b="1" lang="fr" sz="1000">
                <a:solidFill>
                  <a:srgbClr val="007020"/>
                </a:solidFill>
                <a:highlight>
                  <a:srgbClr val="B4A7D6"/>
                </a:highlight>
                <a:latin typeface="Courier New"/>
                <a:ea typeface="Courier New"/>
                <a:cs typeface="Courier New"/>
                <a:sym typeface="Courier New"/>
              </a:rPr>
              <a:t>not </a:t>
            </a:r>
            <a:r>
              <a:rPr b="1" lang="fr" sz="1000">
                <a:solidFill>
                  <a:srgbClr val="333333"/>
                </a:solidFill>
                <a:highlight>
                  <a:srgbClr val="B4A7D6"/>
                </a:highlight>
                <a:latin typeface="Courier New"/>
                <a:ea typeface="Courier New"/>
                <a:cs typeface="Courier New"/>
                <a:sym typeface="Courier New"/>
              </a:rPr>
              <a:t>a</a:t>
            </a:r>
            <a:br>
              <a:rPr b="1" lang="fr" sz="1000">
                <a:solidFill>
                  <a:srgbClr val="333333"/>
                </a:solidFill>
                <a:highlight>
                  <a:srgbClr val="B4A7D6"/>
                </a:highlight>
                <a:latin typeface="Courier New"/>
                <a:ea typeface="Courier New"/>
                <a:cs typeface="Courier New"/>
                <a:sym typeface="Courier New"/>
              </a:rPr>
            </a:br>
            <a:r>
              <a:rPr b="1" lang="fr" sz="1000">
                <a:solidFill>
                  <a:srgbClr val="007020"/>
                </a:solidFill>
                <a:highlight>
                  <a:srgbClr val="B4A7D6"/>
                </a:highlight>
                <a:latin typeface="Courier New"/>
                <a:ea typeface="Courier New"/>
                <a:cs typeface="Courier New"/>
                <a:sym typeface="Courier New"/>
              </a:rPr>
              <a:t>False</a:t>
            </a:r>
            <a:endParaRPr b="1" sz="1000">
              <a:solidFill>
                <a:srgbClr val="007020"/>
              </a:solidFill>
              <a:highlight>
                <a:srgbClr val="B4A7D6"/>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boucles (1) - FOR</a:t>
            </a:r>
            <a:endParaRPr/>
          </a:p>
        </p:txBody>
      </p:sp>
      <p:sp>
        <p:nvSpPr>
          <p:cNvPr id="378" name="Google Shape;378;p26"/>
          <p:cNvSpPr txBox="1"/>
          <p:nvPr>
            <p:ph idx="1" type="body"/>
          </p:nvPr>
        </p:nvSpPr>
        <p:spPr>
          <a:xfrm>
            <a:off x="1303800" y="1238250"/>
            <a:ext cx="7030500" cy="533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fr" sz="2800">
                <a:latin typeface="Maven Pro"/>
                <a:ea typeface="Maven Pro"/>
                <a:cs typeface="Maven Pro"/>
                <a:sym typeface="Maven Pro"/>
              </a:rPr>
              <a:t>Pour faire</a:t>
            </a:r>
            <a:r>
              <a:rPr b="1" lang="fr" sz="2800">
                <a:latin typeface="Maven Pro"/>
                <a:ea typeface="Maven Pro"/>
                <a:cs typeface="Maven Pro"/>
                <a:sym typeface="Maven Pro"/>
              </a:rPr>
              <a:t>,fin pour</a:t>
            </a:r>
            <a:endParaRPr/>
          </a:p>
        </p:txBody>
      </p:sp>
      <p:sp>
        <p:nvSpPr>
          <p:cNvPr id="379" name="Google Shape;379;p26"/>
          <p:cNvSpPr txBox="1"/>
          <p:nvPr>
            <p:ph idx="1" type="body"/>
          </p:nvPr>
        </p:nvSpPr>
        <p:spPr>
          <a:xfrm>
            <a:off x="1303800" y="1857375"/>
            <a:ext cx="3972300" cy="15813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rgbClr val="007020"/>
                </a:solidFill>
              </a:rPr>
              <a:t>Pour </a:t>
            </a:r>
            <a:r>
              <a:rPr b="1" lang="fr"/>
              <a:t>indice </a:t>
            </a:r>
            <a:r>
              <a:rPr b="1" lang="fr">
                <a:solidFill>
                  <a:srgbClr val="007020"/>
                </a:solidFill>
              </a:rPr>
              <a:t>allant de</a:t>
            </a:r>
            <a:r>
              <a:rPr b="1" lang="fr"/>
              <a:t> 0 </a:t>
            </a:r>
            <a:r>
              <a:rPr b="1" lang="fr">
                <a:solidFill>
                  <a:srgbClr val="007020"/>
                </a:solidFill>
              </a:rPr>
              <a:t>à</a:t>
            </a:r>
            <a:r>
              <a:rPr b="1" lang="fr"/>
              <a:t> 10 </a:t>
            </a:r>
            <a:r>
              <a:rPr b="1" lang="fr">
                <a:solidFill>
                  <a:srgbClr val="007020"/>
                </a:solidFill>
              </a:rPr>
              <a:t>par pas de</a:t>
            </a:r>
            <a:r>
              <a:rPr b="1" lang="fr"/>
              <a:t> 0.5 </a:t>
            </a:r>
            <a:r>
              <a:rPr b="1" lang="fr">
                <a:solidFill>
                  <a:srgbClr val="007020"/>
                </a:solidFill>
              </a:rPr>
              <a:t>f</a:t>
            </a:r>
            <a:r>
              <a:rPr b="1" lang="fr">
                <a:solidFill>
                  <a:srgbClr val="007020"/>
                </a:solidFill>
              </a:rPr>
              <a:t>aire </a:t>
            </a:r>
            <a:endParaRPr b="1">
              <a:solidFill>
                <a:srgbClr val="007020"/>
              </a:solidFill>
            </a:endParaRPr>
          </a:p>
          <a:p>
            <a:pPr indent="457200" lvl="0" marL="0" rtl="0" algn="l">
              <a:spcBef>
                <a:spcPts val="1200"/>
              </a:spcBef>
              <a:spcAft>
                <a:spcPts val="0"/>
              </a:spcAft>
              <a:buNone/>
            </a:pPr>
            <a:r>
              <a:rPr b="1" lang="fr"/>
              <a:t>afficher “indice”</a:t>
            </a:r>
            <a:endParaRPr b="1"/>
          </a:p>
          <a:p>
            <a:pPr indent="0" lvl="0" marL="0" rtl="0" algn="l">
              <a:spcBef>
                <a:spcPts val="1200"/>
              </a:spcBef>
              <a:spcAft>
                <a:spcPts val="1200"/>
              </a:spcAft>
              <a:buNone/>
            </a:pPr>
            <a:r>
              <a:rPr b="1" lang="fr">
                <a:solidFill>
                  <a:srgbClr val="007020"/>
                </a:solidFill>
              </a:rPr>
              <a:t>fin pour</a:t>
            </a:r>
            <a:endParaRPr b="1">
              <a:solidFill>
                <a:srgbClr val="007020"/>
              </a:solidFill>
            </a:endParaRPr>
          </a:p>
        </p:txBody>
      </p:sp>
      <p:sp>
        <p:nvSpPr>
          <p:cNvPr id="380" name="Google Shape;380;p26"/>
          <p:cNvSpPr txBox="1"/>
          <p:nvPr>
            <p:ph idx="1" type="body"/>
          </p:nvPr>
        </p:nvSpPr>
        <p:spPr>
          <a:xfrm>
            <a:off x="5535075" y="1857375"/>
            <a:ext cx="2799300" cy="1581300"/>
          </a:xfrm>
          <a:prstGeom prst="rect">
            <a:avLst/>
          </a:prstGeom>
          <a:ln cap="flat" cmpd="sng" w="9525">
            <a:solidFill>
              <a:srgbClr val="BBBBBB"/>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rgbClr val="38761D"/>
                </a:solidFill>
              </a:rPr>
              <a:t>for </a:t>
            </a:r>
            <a:r>
              <a:rPr b="1" lang="fr"/>
              <a:t>indice </a:t>
            </a:r>
            <a:r>
              <a:rPr b="1" lang="fr">
                <a:solidFill>
                  <a:srgbClr val="38761D"/>
                </a:solidFill>
              </a:rPr>
              <a:t>in </a:t>
            </a:r>
            <a:r>
              <a:rPr b="1" lang="fr"/>
              <a:t>range(0,11,0.5):</a:t>
            </a:r>
            <a:br>
              <a:rPr b="1" lang="fr"/>
            </a:br>
            <a:r>
              <a:rPr b="1" lang="fr"/>
              <a:t>	print(indice)</a:t>
            </a:r>
            <a:br>
              <a:rPr b="1" lang="fr"/>
            </a:br>
            <a:endParaRPr b="1"/>
          </a:p>
          <a:p>
            <a:pPr indent="0" lvl="0" marL="0" rtl="0" algn="l">
              <a:spcBef>
                <a:spcPts val="1200"/>
              </a:spcBef>
              <a:spcAft>
                <a:spcPts val="1200"/>
              </a:spcAft>
              <a:buNone/>
            </a:pPr>
            <a:r>
              <a:t/>
            </a:r>
            <a:endParaRPr b="1"/>
          </a:p>
        </p:txBody>
      </p:sp>
      <p:sp>
        <p:nvSpPr>
          <p:cNvPr id="381" name="Google Shape;381;p26"/>
          <p:cNvSpPr txBox="1"/>
          <p:nvPr>
            <p:ph idx="1" type="body"/>
          </p:nvPr>
        </p:nvSpPr>
        <p:spPr>
          <a:xfrm>
            <a:off x="1303800" y="3698175"/>
            <a:ext cx="7030500" cy="1140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b="1" lang="fr" sz="1400">
                <a:latin typeface="Maven Pro"/>
                <a:ea typeface="Maven Pro"/>
                <a:cs typeface="Maven Pro"/>
                <a:sym typeface="Maven Pro"/>
              </a:rPr>
              <a:t>Python commence à 0, donc pour avoir le nombre 10 inclus on doit aller jusqu’à 11 </a:t>
            </a:r>
            <a:endParaRPr b="1" sz="1400">
              <a:latin typeface="Maven Pro"/>
              <a:ea typeface="Maven Pro"/>
              <a:cs typeface="Maven Pro"/>
              <a:sym typeface="Maven Pro"/>
            </a:endParaRPr>
          </a:p>
          <a:p>
            <a:pPr indent="0" lvl="0" marL="0" rtl="0" algn="l">
              <a:lnSpc>
                <a:spcPct val="80000"/>
              </a:lnSpc>
              <a:spcBef>
                <a:spcPts val="0"/>
              </a:spcBef>
              <a:spcAft>
                <a:spcPts val="0"/>
              </a:spcAft>
              <a:buNone/>
            </a:pPr>
            <a:r>
              <a:t/>
            </a:r>
            <a:endParaRPr b="1" sz="1400">
              <a:latin typeface="Maven Pro"/>
              <a:ea typeface="Maven Pro"/>
              <a:cs typeface="Maven Pro"/>
              <a:sym typeface="Maven Pro"/>
            </a:endParaRPr>
          </a:p>
          <a:p>
            <a:pPr indent="0" lvl="0" marL="0" rtl="0" algn="l">
              <a:lnSpc>
                <a:spcPct val="80000"/>
              </a:lnSpc>
              <a:spcBef>
                <a:spcPts val="0"/>
              </a:spcBef>
              <a:spcAft>
                <a:spcPts val="0"/>
              </a:spcAft>
              <a:buNone/>
            </a:pPr>
            <a:r>
              <a:rPr b="1" lang="fr" sz="1400">
                <a:solidFill>
                  <a:srgbClr val="38761D"/>
                </a:solidFill>
              </a:rPr>
              <a:t>in </a:t>
            </a:r>
            <a:r>
              <a:rPr b="1" lang="fr" sz="1400">
                <a:latin typeface="Maven Pro"/>
                <a:ea typeface="Maven Pro"/>
                <a:cs typeface="Maven Pro"/>
                <a:sym typeface="Maven Pro"/>
              </a:rPr>
              <a:t> prend les valeurs qui se trouve dans la sortie </a:t>
            </a:r>
            <a:r>
              <a:rPr b="1" lang="fr" sz="1400">
                <a:latin typeface="Maven Pro"/>
                <a:ea typeface="Maven Pro"/>
                <a:cs typeface="Maven Pro"/>
                <a:sym typeface="Maven Pro"/>
              </a:rPr>
              <a:t>de la fonction: </a:t>
            </a:r>
            <a:br>
              <a:rPr b="1" lang="fr" sz="1400">
                <a:latin typeface="Maven Pro"/>
                <a:ea typeface="Maven Pro"/>
                <a:cs typeface="Maven Pro"/>
                <a:sym typeface="Maven Pro"/>
              </a:rPr>
            </a:br>
            <a:r>
              <a:rPr b="1" lang="fr" sz="1400">
                <a:solidFill>
                  <a:srgbClr val="38761D"/>
                </a:solidFill>
              </a:rPr>
              <a:t>range(début, fin, pas) </a:t>
            </a:r>
            <a:r>
              <a:rPr b="1" lang="fr" sz="1400">
                <a:latin typeface="Maven Pro"/>
                <a:ea typeface="Maven Pro"/>
                <a:cs typeface="Maven Pro"/>
                <a:sym typeface="Maven Pro"/>
              </a:rPr>
              <a:t>qui sont toutes les valeurs de 0 à 15 par pas de 0.5</a:t>
            </a:r>
            <a:endParaRPr sz="1400"/>
          </a:p>
        </p:txBody>
      </p:sp>
      <p:sp>
        <p:nvSpPr>
          <p:cNvPr id="382" name="Google Shape;382;p26"/>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
        <p:nvSpPr>
          <p:cNvPr id="383" name="Google Shape;383;p26"/>
          <p:cNvSpPr txBox="1"/>
          <p:nvPr>
            <p:ph idx="1" type="body"/>
          </p:nvPr>
        </p:nvSpPr>
        <p:spPr>
          <a:xfrm>
            <a:off x="5535075" y="598575"/>
            <a:ext cx="2799300" cy="756300"/>
          </a:xfrm>
          <a:prstGeom prst="rect">
            <a:avLst/>
          </a:prstGeom>
          <a:ln cap="flat" cmpd="sng" w="9525">
            <a:solidFill>
              <a:srgbClr val="BBBBBB"/>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fr">
                <a:solidFill>
                  <a:srgbClr val="38761D"/>
                </a:solidFill>
              </a:rPr>
              <a:t>for </a:t>
            </a:r>
            <a:r>
              <a:rPr b="1" lang="fr"/>
              <a:t>indice </a:t>
            </a:r>
            <a:r>
              <a:rPr b="1" lang="fr">
                <a:solidFill>
                  <a:srgbClr val="38761D"/>
                </a:solidFill>
              </a:rPr>
              <a:t>in </a:t>
            </a:r>
            <a:r>
              <a:rPr b="1" lang="fr"/>
              <a:t>range(10):</a:t>
            </a:r>
            <a:br>
              <a:rPr b="1" lang="fr"/>
            </a:br>
            <a:r>
              <a:rPr b="1" lang="fr"/>
              <a:t>	print(indice)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boucles (1) - WHILE </a:t>
            </a:r>
            <a:endParaRPr/>
          </a:p>
        </p:txBody>
      </p:sp>
      <p:sp>
        <p:nvSpPr>
          <p:cNvPr id="389" name="Google Shape;389;p27"/>
          <p:cNvSpPr txBox="1"/>
          <p:nvPr>
            <p:ph idx="1" type="body"/>
          </p:nvPr>
        </p:nvSpPr>
        <p:spPr>
          <a:xfrm>
            <a:off x="1303800" y="1238250"/>
            <a:ext cx="7030500" cy="533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fr" sz="2800">
                <a:latin typeface="Maven Pro"/>
                <a:ea typeface="Maven Pro"/>
                <a:cs typeface="Maven Pro"/>
                <a:sym typeface="Maven Pro"/>
              </a:rPr>
              <a:t>Tant que </a:t>
            </a:r>
            <a:r>
              <a:rPr b="1" lang="fr" sz="2800">
                <a:latin typeface="Maven Pro"/>
                <a:ea typeface="Maven Pro"/>
                <a:cs typeface="Maven Pro"/>
                <a:sym typeface="Maven Pro"/>
              </a:rPr>
              <a:t>faire, arrête ou fin tant que</a:t>
            </a:r>
            <a:endParaRPr/>
          </a:p>
        </p:txBody>
      </p:sp>
      <p:sp>
        <p:nvSpPr>
          <p:cNvPr id="390" name="Google Shape;390;p27"/>
          <p:cNvSpPr txBox="1"/>
          <p:nvPr>
            <p:ph idx="1" type="body"/>
          </p:nvPr>
        </p:nvSpPr>
        <p:spPr>
          <a:xfrm>
            <a:off x="1303800" y="1857375"/>
            <a:ext cx="3315900" cy="23145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fr">
                <a:solidFill>
                  <a:srgbClr val="007020"/>
                </a:solidFill>
              </a:rPr>
              <a:t>Tant que</a:t>
            </a:r>
            <a:r>
              <a:rPr b="1" lang="fr"/>
              <a:t> mon indice </a:t>
            </a:r>
            <a:r>
              <a:rPr b="1" lang="fr">
                <a:solidFill>
                  <a:srgbClr val="007020"/>
                </a:solidFill>
              </a:rPr>
              <a:t>est inférieur à</a:t>
            </a:r>
            <a:r>
              <a:rPr b="1" lang="fr"/>
              <a:t> 10</a:t>
            </a:r>
            <a:r>
              <a:rPr b="1" lang="fr"/>
              <a:t> </a:t>
            </a:r>
            <a:r>
              <a:rPr b="1" lang="fr">
                <a:solidFill>
                  <a:srgbClr val="FF0000"/>
                </a:solidFill>
              </a:rPr>
              <a:t>f</a:t>
            </a:r>
            <a:r>
              <a:rPr b="1" lang="fr">
                <a:solidFill>
                  <a:srgbClr val="FF0000"/>
                </a:solidFill>
              </a:rPr>
              <a:t>aire </a:t>
            </a:r>
            <a:br>
              <a:rPr b="1" lang="fr"/>
            </a:br>
            <a:r>
              <a:rPr b="1" lang="fr"/>
              <a:t>	indice = indice + 1</a:t>
            </a:r>
            <a:br>
              <a:rPr b="1" lang="fr"/>
            </a:br>
            <a:r>
              <a:rPr b="1" lang="fr">
                <a:solidFill>
                  <a:srgbClr val="007020"/>
                </a:solidFill>
              </a:rPr>
              <a:t>Fin tant que</a:t>
            </a:r>
            <a:r>
              <a:rPr b="1" lang="fr"/>
              <a:t> </a:t>
            </a:r>
            <a:br>
              <a:rPr b="1" lang="fr"/>
            </a:br>
            <a:br>
              <a:rPr b="1" lang="fr"/>
            </a:br>
            <a:r>
              <a:rPr b="1" lang="fr">
                <a:solidFill>
                  <a:srgbClr val="007020"/>
                </a:solidFill>
              </a:rPr>
              <a:t>Tant que</a:t>
            </a:r>
            <a:r>
              <a:rPr b="1" lang="fr"/>
              <a:t> Vrai, </a:t>
            </a:r>
            <a:r>
              <a:rPr b="1" lang="fr">
                <a:solidFill>
                  <a:srgbClr val="007020"/>
                </a:solidFill>
              </a:rPr>
              <a:t>faire </a:t>
            </a:r>
            <a:br>
              <a:rPr b="1" lang="fr"/>
            </a:br>
            <a:r>
              <a:rPr b="1" lang="fr"/>
              <a:t>	indice = indice + 1 </a:t>
            </a:r>
            <a:br>
              <a:rPr b="1" lang="fr"/>
            </a:br>
            <a:r>
              <a:rPr b="1" lang="fr"/>
              <a:t>	</a:t>
            </a:r>
            <a:r>
              <a:rPr b="1" lang="fr">
                <a:solidFill>
                  <a:srgbClr val="007020"/>
                </a:solidFill>
              </a:rPr>
              <a:t>si</a:t>
            </a:r>
            <a:r>
              <a:rPr b="1" lang="fr"/>
              <a:t> mon indice </a:t>
            </a:r>
            <a:r>
              <a:rPr b="1" lang="fr">
                <a:solidFill>
                  <a:srgbClr val="007020"/>
                </a:solidFill>
              </a:rPr>
              <a:t>est supérieur à</a:t>
            </a:r>
            <a:r>
              <a:rPr b="1" lang="fr"/>
              <a:t> 10 </a:t>
            </a:r>
            <a:r>
              <a:rPr b="1" lang="fr">
                <a:solidFill>
                  <a:srgbClr val="007020"/>
                </a:solidFill>
              </a:rPr>
              <a:t>a</a:t>
            </a:r>
            <a:r>
              <a:rPr b="1" lang="fr">
                <a:solidFill>
                  <a:srgbClr val="007020"/>
                </a:solidFill>
              </a:rPr>
              <a:t>lors</a:t>
            </a:r>
            <a:br>
              <a:rPr b="1" lang="fr"/>
            </a:br>
            <a:r>
              <a:rPr b="1" lang="fr"/>
              <a:t>		on s’arrête</a:t>
            </a:r>
            <a:br>
              <a:rPr b="1" lang="fr"/>
            </a:br>
            <a:r>
              <a:rPr b="1" lang="fr"/>
              <a:t>	</a:t>
            </a:r>
            <a:r>
              <a:rPr b="1" lang="fr">
                <a:solidFill>
                  <a:srgbClr val="007020"/>
                </a:solidFill>
              </a:rPr>
              <a:t>fin si</a:t>
            </a:r>
            <a:br>
              <a:rPr b="1" lang="fr">
                <a:solidFill>
                  <a:srgbClr val="007020"/>
                </a:solidFill>
              </a:rPr>
            </a:br>
            <a:r>
              <a:rPr b="1" lang="fr">
                <a:solidFill>
                  <a:srgbClr val="007020"/>
                </a:solidFill>
              </a:rPr>
              <a:t>Fin Tant que</a:t>
            </a:r>
            <a:endParaRPr b="1">
              <a:solidFill>
                <a:srgbClr val="007020"/>
              </a:solidFill>
            </a:endParaRPr>
          </a:p>
        </p:txBody>
      </p:sp>
      <p:sp>
        <p:nvSpPr>
          <p:cNvPr id="391" name="Google Shape;391;p27"/>
          <p:cNvSpPr txBox="1"/>
          <p:nvPr>
            <p:ph idx="1" type="body"/>
          </p:nvPr>
        </p:nvSpPr>
        <p:spPr>
          <a:xfrm>
            <a:off x="5018400" y="1857375"/>
            <a:ext cx="3315900" cy="2314500"/>
          </a:xfrm>
          <a:prstGeom prst="rect">
            <a:avLst/>
          </a:prstGeom>
          <a:ln cap="flat" cmpd="sng" w="9525">
            <a:solidFill>
              <a:srgbClr val="BBBBBB"/>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rgbClr val="38761D"/>
                </a:solidFill>
              </a:rPr>
              <a:t>while</a:t>
            </a:r>
            <a:r>
              <a:rPr b="1" lang="fr">
                <a:solidFill>
                  <a:srgbClr val="38761D"/>
                </a:solidFill>
              </a:rPr>
              <a:t> </a:t>
            </a:r>
            <a:r>
              <a:rPr b="1" lang="fr"/>
              <a:t>indice &lt; 10:</a:t>
            </a:r>
            <a:br>
              <a:rPr b="1" lang="fr"/>
            </a:br>
            <a:r>
              <a:rPr b="1" lang="fr"/>
              <a:t>	indice = indice + 1 </a:t>
            </a:r>
            <a:endParaRPr b="1"/>
          </a:p>
          <a:p>
            <a:pPr indent="0" lvl="0" marL="0" rtl="0" algn="l">
              <a:spcBef>
                <a:spcPts val="1200"/>
              </a:spcBef>
              <a:spcAft>
                <a:spcPts val="0"/>
              </a:spcAft>
              <a:buNone/>
            </a:pPr>
            <a:r>
              <a:rPr b="1" lang="fr">
                <a:solidFill>
                  <a:srgbClr val="38761D"/>
                </a:solidFill>
              </a:rPr>
              <a:t>while </a:t>
            </a:r>
            <a:r>
              <a:rPr b="1" lang="fr"/>
              <a:t>True: </a:t>
            </a:r>
            <a:br>
              <a:rPr b="1" lang="fr"/>
            </a:br>
            <a:r>
              <a:rPr b="1" lang="fr"/>
              <a:t>	indice = indice + 1 </a:t>
            </a:r>
            <a:br>
              <a:rPr b="1" lang="fr"/>
            </a:br>
            <a:r>
              <a:rPr b="1" lang="fr"/>
              <a:t>	</a:t>
            </a:r>
            <a:r>
              <a:rPr b="1" lang="fr">
                <a:solidFill>
                  <a:srgbClr val="38761D"/>
                </a:solidFill>
              </a:rPr>
              <a:t>if </a:t>
            </a:r>
            <a:r>
              <a:rPr b="1" lang="fr"/>
              <a:t>indice &gt;=10:</a:t>
            </a:r>
            <a:br>
              <a:rPr b="1" lang="fr"/>
            </a:br>
            <a:r>
              <a:rPr b="1" lang="fr"/>
              <a:t>		</a:t>
            </a:r>
            <a:r>
              <a:rPr b="1" lang="fr">
                <a:solidFill>
                  <a:srgbClr val="38761D"/>
                </a:solidFill>
              </a:rPr>
              <a:t>break</a:t>
            </a:r>
            <a:r>
              <a:rPr b="1" lang="fr"/>
              <a:t> </a:t>
            </a:r>
            <a:endParaRPr b="1"/>
          </a:p>
          <a:p>
            <a:pPr indent="0" lvl="0" marL="0" rtl="0" algn="l">
              <a:spcBef>
                <a:spcPts val="1200"/>
              </a:spcBef>
              <a:spcAft>
                <a:spcPts val="1200"/>
              </a:spcAft>
              <a:buNone/>
            </a:pPr>
            <a:r>
              <a:t/>
            </a:r>
            <a:endParaRPr b="1"/>
          </a:p>
        </p:txBody>
      </p:sp>
      <p:sp>
        <p:nvSpPr>
          <p:cNvPr id="392" name="Google Shape;392;p27"/>
          <p:cNvSpPr txBox="1"/>
          <p:nvPr>
            <p:ph idx="1" type="body"/>
          </p:nvPr>
        </p:nvSpPr>
        <p:spPr>
          <a:xfrm>
            <a:off x="1303800" y="4305300"/>
            <a:ext cx="7030500" cy="53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18"/>
              <a:buNone/>
            </a:pPr>
            <a:r>
              <a:rPr b="1" lang="fr" sz="1400">
                <a:latin typeface="Maven Pro"/>
                <a:ea typeface="Maven Pro"/>
                <a:cs typeface="Maven Pro"/>
                <a:sym typeface="Maven Pro"/>
              </a:rPr>
              <a:t>Le </a:t>
            </a:r>
            <a:r>
              <a:rPr b="1" lang="fr" sz="1400">
                <a:solidFill>
                  <a:srgbClr val="38761D"/>
                </a:solidFill>
                <a:latin typeface="Maven Pro"/>
                <a:ea typeface="Maven Pro"/>
                <a:cs typeface="Maven Pro"/>
                <a:sym typeface="Maven Pro"/>
              </a:rPr>
              <a:t>while </a:t>
            </a:r>
            <a:r>
              <a:rPr b="1" lang="fr" sz="1400">
                <a:latin typeface="Maven Pro"/>
                <a:ea typeface="Maven Pro"/>
                <a:cs typeface="Maven Pro"/>
                <a:sym typeface="Maven Pro"/>
              </a:rPr>
              <a:t>ne s'arrête que quand la condition est validée, un </a:t>
            </a:r>
            <a:r>
              <a:rPr b="1" lang="fr" sz="1400">
                <a:solidFill>
                  <a:srgbClr val="38761D"/>
                </a:solidFill>
                <a:latin typeface="Maven Pro"/>
                <a:ea typeface="Maven Pro"/>
                <a:cs typeface="Maven Pro"/>
                <a:sym typeface="Maven Pro"/>
              </a:rPr>
              <a:t>break </a:t>
            </a:r>
            <a:r>
              <a:rPr b="1" lang="fr" sz="1400">
                <a:latin typeface="Maven Pro"/>
                <a:ea typeface="Maven Pro"/>
                <a:cs typeface="Maven Pro"/>
                <a:sym typeface="Maven Pro"/>
              </a:rPr>
              <a:t>permet </a:t>
            </a:r>
            <a:br>
              <a:rPr b="1" lang="fr" sz="1400">
                <a:latin typeface="Maven Pro"/>
                <a:ea typeface="Maven Pro"/>
                <a:cs typeface="Maven Pro"/>
                <a:sym typeface="Maven Pro"/>
              </a:rPr>
            </a:br>
            <a:r>
              <a:rPr b="1" lang="fr" sz="1400">
                <a:latin typeface="Maven Pro"/>
                <a:ea typeface="Maven Pro"/>
                <a:cs typeface="Maven Pro"/>
                <a:sym typeface="Maven Pro"/>
              </a:rPr>
              <a:t>de sortir de n’importe quel boucle</a:t>
            </a:r>
            <a:endParaRPr sz="1400"/>
          </a:p>
        </p:txBody>
      </p:sp>
      <p:sp>
        <p:nvSpPr>
          <p:cNvPr id="393" name="Google Shape;393;p27"/>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listes - list()</a:t>
            </a:r>
            <a:endParaRPr/>
          </a:p>
        </p:txBody>
      </p:sp>
      <p:sp>
        <p:nvSpPr>
          <p:cNvPr id="399" name="Google Shape;399;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rgbClr val="333333"/>
                </a:solidFill>
              </a:rPr>
              <a:t>Les listes permettent de concaténer des éléments, un peu comme un vecteur sauf que le type n’est pas défini et que les opérations vectorielles ne sont pas possible</a:t>
            </a:r>
            <a:endParaRPr b="1">
              <a:solidFill>
                <a:srgbClr val="333333"/>
              </a:solidFill>
            </a:endParaRPr>
          </a:p>
          <a:p>
            <a:pPr indent="0" lvl="0" marL="0" rtl="0" algn="l">
              <a:spcBef>
                <a:spcPts val="1200"/>
              </a:spcBef>
              <a:spcAft>
                <a:spcPts val="0"/>
              </a:spcAft>
              <a:buNone/>
            </a:pPr>
            <a:r>
              <a:rPr b="1" lang="fr" u="sng">
                <a:solidFill>
                  <a:srgbClr val="333333"/>
                </a:solidFill>
              </a:rPr>
              <a:t>Déclaration: </a:t>
            </a:r>
            <a:endParaRPr b="1" u="sng">
              <a:solidFill>
                <a:srgbClr val="333333"/>
              </a:solidFill>
            </a:endParaRPr>
          </a:p>
          <a:p>
            <a:pPr indent="0" lvl="0" marL="0" rtl="0" algn="l">
              <a:spcBef>
                <a:spcPts val="1200"/>
              </a:spcBef>
              <a:spcAft>
                <a:spcPts val="0"/>
              </a:spcAft>
              <a:buNone/>
            </a:pPr>
            <a:r>
              <a:rPr b="1" lang="fr">
                <a:solidFill>
                  <a:srgbClr val="333333"/>
                </a:solidFill>
              </a:rPr>
              <a:t>maliste = list() → </a:t>
            </a:r>
            <a:r>
              <a:rPr b="1" lang="fr">
                <a:solidFill>
                  <a:srgbClr val="333333"/>
                </a:solidFill>
              </a:rPr>
              <a:t>objet:</a:t>
            </a:r>
            <a:r>
              <a:rPr b="1" lang="fr">
                <a:solidFill>
                  <a:srgbClr val="333333"/>
                </a:solidFill>
              </a:rPr>
              <a:t> liste vide</a:t>
            </a:r>
            <a:endParaRPr b="1">
              <a:solidFill>
                <a:srgbClr val="333333"/>
              </a:solidFill>
            </a:endParaRPr>
          </a:p>
          <a:p>
            <a:pPr indent="0" lvl="0" marL="0" rtl="0" algn="l">
              <a:spcBef>
                <a:spcPts val="1200"/>
              </a:spcBef>
              <a:spcAft>
                <a:spcPts val="0"/>
              </a:spcAft>
              <a:buNone/>
            </a:pPr>
            <a:r>
              <a:rPr b="1" lang="fr">
                <a:solidFill>
                  <a:srgbClr val="333333"/>
                </a:solidFill>
              </a:rPr>
              <a:t>maliste = [] → objet: liste vide</a:t>
            </a:r>
            <a:endParaRPr b="1">
              <a:solidFill>
                <a:srgbClr val="333333"/>
              </a:solidFill>
            </a:endParaRPr>
          </a:p>
          <a:p>
            <a:pPr indent="0" lvl="0" marL="0" rtl="0" algn="l">
              <a:spcBef>
                <a:spcPts val="1200"/>
              </a:spcBef>
              <a:spcAft>
                <a:spcPts val="0"/>
              </a:spcAft>
              <a:buNone/>
            </a:pPr>
            <a:r>
              <a:rPr b="1" lang="fr">
                <a:solidFill>
                  <a:srgbClr val="333333"/>
                </a:solidFill>
              </a:rPr>
              <a:t>maliste = [1, </a:t>
            </a:r>
            <a:r>
              <a:rPr b="1" lang="fr">
                <a:solidFill>
                  <a:srgbClr val="007020"/>
                </a:solidFill>
              </a:rPr>
              <a:t>‘user_login’</a:t>
            </a:r>
            <a:r>
              <a:rPr b="1" lang="fr">
                <a:solidFill>
                  <a:srgbClr val="333333"/>
                </a:solidFill>
              </a:rPr>
              <a:t>, </a:t>
            </a:r>
            <a:r>
              <a:rPr b="1" lang="fr">
                <a:solidFill>
                  <a:srgbClr val="007020"/>
                </a:solidFill>
              </a:rPr>
              <a:t>‘user_pass’</a:t>
            </a:r>
            <a:r>
              <a:rPr b="1" lang="fr">
                <a:solidFill>
                  <a:srgbClr val="333333"/>
                </a:solidFill>
              </a:rPr>
              <a:t>, </a:t>
            </a:r>
            <a:r>
              <a:rPr b="1" lang="fr">
                <a:solidFill>
                  <a:srgbClr val="007020"/>
                </a:solidFill>
              </a:rPr>
              <a:t>’</a:t>
            </a:r>
            <a:r>
              <a:rPr b="1" lang="fr" sz="1200">
                <a:solidFill>
                  <a:srgbClr val="007020"/>
                </a:solidFill>
                <a:highlight>
                  <a:srgbClr val="FFFFFF"/>
                </a:highlight>
              </a:rPr>
              <a:t>86.212.113.159’</a:t>
            </a:r>
            <a:r>
              <a:rPr b="1" lang="fr">
                <a:solidFill>
                  <a:srgbClr val="333333"/>
                </a:solidFill>
              </a:rPr>
              <a:t>, 3.1415</a:t>
            </a:r>
            <a:r>
              <a:rPr b="1" lang="fr">
                <a:solidFill>
                  <a:srgbClr val="333333"/>
                </a:solidFill>
              </a:rPr>
              <a:t>] → mélange de type</a:t>
            </a:r>
            <a:endParaRPr b="1">
              <a:solidFill>
                <a:srgbClr val="333333"/>
              </a:solidFill>
            </a:endParaRPr>
          </a:p>
          <a:p>
            <a:pPr indent="0" lvl="0" marL="0" rtl="0" algn="l">
              <a:spcBef>
                <a:spcPts val="1200"/>
              </a:spcBef>
              <a:spcAft>
                <a:spcPts val="1200"/>
              </a:spcAft>
              <a:buNone/>
            </a:pPr>
            <a:r>
              <a:rPr b="1" lang="fr">
                <a:solidFill>
                  <a:srgbClr val="333333"/>
                </a:solidFill>
              </a:rPr>
              <a:t>une liste dans une liste: maliste=[[1, </a:t>
            </a:r>
            <a:r>
              <a:rPr b="1" lang="fr">
                <a:solidFill>
                  <a:srgbClr val="007020"/>
                </a:solidFill>
              </a:rPr>
              <a:t>’log_1’</a:t>
            </a:r>
            <a:r>
              <a:rPr b="1" lang="fr">
                <a:solidFill>
                  <a:srgbClr val="333333"/>
                </a:solidFill>
              </a:rPr>
              <a:t>, </a:t>
            </a:r>
            <a:r>
              <a:rPr b="1" lang="fr">
                <a:solidFill>
                  <a:srgbClr val="007020"/>
                </a:solidFill>
              </a:rPr>
              <a:t>’pass_1’</a:t>
            </a:r>
            <a:r>
              <a:rPr b="1" lang="fr">
                <a:solidFill>
                  <a:srgbClr val="333333"/>
                </a:solidFill>
              </a:rPr>
              <a:t>], </a:t>
            </a:r>
            <a:r>
              <a:rPr b="1" lang="fr">
                <a:solidFill>
                  <a:srgbClr val="333333"/>
                </a:solidFill>
              </a:rPr>
              <a:t>[2, </a:t>
            </a:r>
            <a:r>
              <a:rPr b="1" lang="fr">
                <a:solidFill>
                  <a:srgbClr val="007020"/>
                </a:solidFill>
              </a:rPr>
              <a:t>’log_2’</a:t>
            </a:r>
            <a:r>
              <a:rPr b="1" lang="fr">
                <a:solidFill>
                  <a:srgbClr val="333333"/>
                </a:solidFill>
              </a:rPr>
              <a:t>, </a:t>
            </a:r>
            <a:r>
              <a:rPr b="1" lang="fr">
                <a:solidFill>
                  <a:srgbClr val="007020"/>
                </a:solidFill>
              </a:rPr>
              <a:t>’pass_2’</a:t>
            </a:r>
            <a:r>
              <a:rPr b="1" lang="fr">
                <a:solidFill>
                  <a:srgbClr val="333333"/>
                </a:solidFill>
              </a:rPr>
              <a:t>]]</a:t>
            </a:r>
            <a:endParaRPr b="1">
              <a:solidFill>
                <a:srgbClr val="333333"/>
              </a:solidFill>
            </a:endParaRPr>
          </a:p>
        </p:txBody>
      </p:sp>
      <p:sp>
        <p:nvSpPr>
          <p:cNvPr id="400" name="Google Shape;400;p28"/>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9"/>
          <p:cNvSpPr txBox="1"/>
          <p:nvPr>
            <p:ph type="title"/>
          </p:nvPr>
        </p:nvSpPr>
        <p:spPr>
          <a:xfrm>
            <a:off x="1303800" y="598575"/>
            <a:ext cx="7030500" cy="6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listes - opérations</a:t>
            </a:r>
            <a:endParaRPr/>
          </a:p>
        </p:txBody>
      </p:sp>
      <p:sp>
        <p:nvSpPr>
          <p:cNvPr id="406" name="Google Shape;406;p29"/>
          <p:cNvSpPr txBox="1"/>
          <p:nvPr>
            <p:ph idx="1" type="body"/>
          </p:nvPr>
        </p:nvSpPr>
        <p:spPr>
          <a:xfrm>
            <a:off x="1303800" y="1990050"/>
            <a:ext cx="3355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u="sng"/>
              <a:t>Accéder à un élément:</a:t>
            </a:r>
            <a:endParaRPr b="1" u="sng"/>
          </a:p>
          <a:p>
            <a:pPr indent="0" lvl="0" marL="0" rtl="0" algn="l">
              <a:spcBef>
                <a:spcPts val="1200"/>
              </a:spcBef>
              <a:spcAft>
                <a:spcPts val="0"/>
              </a:spcAft>
              <a:buNone/>
            </a:pPr>
            <a:r>
              <a:rPr b="1" lang="fr"/>
              <a:t>Liste[0] = 1 </a:t>
            </a:r>
            <a:br>
              <a:rPr b="1" lang="fr"/>
            </a:br>
            <a:r>
              <a:rPr b="1" lang="fr"/>
              <a:t>Liste[1] = ‘a’</a:t>
            </a:r>
            <a:endParaRPr b="1"/>
          </a:p>
          <a:p>
            <a:pPr indent="0" lvl="0" marL="0" rtl="0" algn="l">
              <a:spcBef>
                <a:spcPts val="1200"/>
              </a:spcBef>
              <a:spcAft>
                <a:spcPts val="0"/>
              </a:spcAft>
              <a:buNone/>
            </a:pPr>
            <a:r>
              <a:rPr b="1" lang="fr" u="sng"/>
              <a:t>Ajouter un élément à la fin de la liste:</a:t>
            </a:r>
            <a:endParaRPr b="1" u="sng"/>
          </a:p>
          <a:p>
            <a:pPr indent="0" lvl="0" marL="0" rtl="0" algn="l">
              <a:spcBef>
                <a:spcPts val="1200"/>
              </a:spcBef>
              <a:spcAft>
                <a:spcPts val="0"/>
              </a:spcAft>
              <a:buNone/>
            </a:pPr>
            <a:r>
              <a:rPr b="1" lang="fr"/>
              <a:t>maliste.append(‘c’)</a:t>
            </a:r>
            <a:endParaRPr b="1"/>
          </a:p>
          <a:p>
            <a:pPr indent="0" lvl="0" marL="0" rtl="0" algn="l">
              <a:spcBef>
                <a:spcPts val="1200"/>
              </a:spcBef>
              <a:spcAft>
                <a:spcPts val="1200"/>
              </a:spcAft>
              <a:buNone/>
            </a:pPr>
            <a:r>
              <a:rPr b="1" lang="fr"/>
              <a:t>maliste = [1, ’a’, ’c’]</a:t>
            </a:r>
            <a:endParaRPr b="1"/>
          </a:p>
        </p:txBody>
      </p:sp>
      <p:sp>
        <p:nvSpPr>
          <p:cNvPr id="407" name="Google Shape;407;p29"/>
          <p:cNvSpPr txBox="1"/>
          <p:nvPr>
            <p:ph type="title"/>
          </p:nvPr>
        </p:nvSpPr>
        <p:spPr>
          <a:xfrm>
            <a:off x="1303800" y="1284375"/>
            <a:ext cx="3534300" cy="46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000"/>
              <a:t>Liste = [1,’a’]</a:t>
            </a:r>
            <a:endParaRPr sz="2000"/>
          </a:p>
        </p:txBody>
      </p:sp>
      <p:sp>
        <p:nvSpPr>
          <p:cNvPr id="408" name="Google Shape;408;p29"/>
          <p:cNvSpPr txBox="1"/>
          <p:nvPr>
            <p:ph type="title"/>
          </p:nvPr>
        </p:nvSpPr>
        <p:spPr>
          <a:xfrm>
            <a:off x="5037600" y="1284375"/>
            <a:ext cx="3534300" cy="68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000"/>
              <a:t>Liste de liste = [[1,’a’],[2,’b’]]</a:t>
            </a:r>
            <a:endParaRPr sz="2000"/>
          </a:p>
        </p:txBody>
      </p:sp>
      <p:sp>
        <p:nvSpPr>
          <p:cNvPr id="409" name="Google Shape;409;p29"/>
          <p:cNvSpPr txBox="1"/>
          <p:nvPr>
            <p:ph idx="1" type="body"/>
          </p:nvPr>
        </p:nvSpPr>
        <p:spPr>
          <a:xfrm>
            <a:off x="5037600" y="1990050"/>
            <a:ext cx="33552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a:p>
          <a:p>
            <a:pPr indent="0" lvl="0" marL="0" rtl="0" algn="l">
              <a:spcBef>
                <a:spcPts val="1200"/>
              </a:spcBef>
              <a:spcAft>
                <a:spcPts val="0"/>
              </a:spcAft>
              <a:buNone/>
            </a:pPr>
            <a:r>
              <a:rPr b="1" lang="fr"/>
              <a:t>Liste[0] = [1,’a’] </a:t>
            </a:r>
            <a:br>
              <a:rPr b="1" lang="fr"/>
            </a:br>
            <a:r>
              <a:rPr b="1" lang="fr"/>
              <a:t>Liste[0][1] = ‘a’</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fr"/>
              <a:t>maliste.append( </a:t>
            </a:r>
            <a:r>
              <a:rPr b="1" lang="fr">
                <a:solidFill>
                  <a:srgbClr val="FF0000"/>
                </a:solidFill>
              </a:rPr>
              <a:t>[</a:t>
            </a:r>
            <a:r>
              <a:rPr b="1" lang="fr">
                <a:solidFill>
                  <a:srgbClr val="007020"/>
                </a:solidFill>
              </a:rPr>
              <a:t>‘fin’</a:t>
            </a:r>
            <a:r>
              <a:rPr b="1" lang="fr">
                <a:solidFill>
                  <a:srgbClr val="FF0000"/>
                </a:solidFill>
              </a:rPr>
              <a:t>]</a:t>
            </a:r>
            <a:r>
              <a:rPr b="1" lang="fr"/>
              <a:t> )</a:t>
            </a:r>
            <a:endParaRPr b="1"/>
          </a:p>
          <a:p>
            <a:pPr indent="0" lvl="0" marL="0" rtl="0" algn="l">
              <a:spcBef>
                <a:spcPts val="1200"/>
              </a:spcBef>
              <a:spcAft>
                <a:spcPts val="1200"/>
              </a:spcAft>
              <a:buNone/>
            </a:pPr>
            <a:r>
              <a:rPr b="1" lang="fr"/>
              <a:t>maliste = [[1,’a’], [2,’b’], </a:t>
            </a:r>
            <a:r>
              <a:rPr b="1" lang="fr">
                <a:solidFill>
                  <a:srgbClr val="FF0000"/>
                </a:solidFill>
              </a:rPr>
              <a:t>[</a:t>
            </a:r>
            <a:r>
              <a:rPr b="1" lang="fr">
                <a:solidFill>
                  <a:srgbClr val="007020"/>
                </a:solidFill>
              </a:rPr>
              <a:t>‘fin’</a:t>
            </a:r>
            <a:r>
              <a:rPr b="1" lang="fr">
                <a:solidFill>
                  <a:srgbClr val="FF0000"/>
                </a:solidFill>
              </a:rPr>
              <a:t>]</a:t>
            </a:r>
            <a:r>
              <a:rPr b="1" lang="fr"/>
              <a:t> ]</a:t>
            </a:r>
            <a:br>
              <a:rPr b="1" lang="fr"/>
            </a:br>
            <a:r>
              <a:rPr b="1" lang="fr">
                <a:solidFill>
                  <a:srgbClr val="FF0000"/>
                </a:solidFill>
              </a:rPr>
              <a:t>[</a:t>
            </a:r>
            <a:r>
              <a:rPr b="1" lang="fr">
                <a:solidFill>
                  <a:srgbClr val="007020"/>
                </a:solidFill>
              </a:rPr>
              <a:t>‘fin’</a:t>
            </a:r>
            <a:r>
              <a:rPr b="1" lang="fr">
                <a:solidFill>
                  <a:srgbClr val="FF0000"/>
                </a:solidFill>
              </a:rPr>
              <a:t>] </a:t>
            </a:r>
            <a:r>
              <a:rPr b="1" lang="fr"/>
              <a:t>= si on met les crochets c’est une liste de taille 1</a:t>
            </a:r>
            <a:endParaRPr b="1"/>
          </a:p>
        </p:txBody>
      </p:sp>
      <p:sp>
        <p:nvSpPr>
          <p:cNvPr id="410" name="Google Shape;410;p29"/>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0"/>
          <p:cNvSpPr txBox="1"/>
          <p:nvPr>
            <p:ph type="title"/>
          </p:nvPr>
        </p:nvSpPr>
        <p:spPr>
          <a:xfrm>
            <a:off x="1303800" y="598575"/>
            <a:ext cx="7030500" cy="6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liste non exhaustive de commande</a:t>
            </a:r>
            <a:endParaRPr/>
          </a:p>
        </p:txBody>
      </p:sp>
      <p:sp>
        <p:nvSpPr>
          <p:cNvPr id="416" name="Google Shape;416;p30"/>
          <p:cNvSpPr txBox="1"/>
          <p:nvPr>
            <p:ph idx="1" type="body"/>
          </p:nvPr>
        </p:nvSpPr>
        <p:spPr>
          <a:xfrm>
            <a:off x="1303800" y="1499900"/>
            <a:ext cx="7030500" cy="303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a:t>Liste.append( X ) : ajoute l’élément X à la fin de la liste</a:t>
            </a:r>
            <a:endParaRPr b="1"/>
          </a:p>
          <a:p>
            <a:pPr indent="0" lvl="0" marL="0" rtl="0" algn="l">
              <a:spcBef>
                <a:spcPts val="1200"/>
              </a:spcBef>
              <a:spcAft>
                <a:spcPts val="0"/>
              </a:spcAft>
              <a:buNone/>
            </a:pPr>
            <a:r>
              <a:rPr b="1" lang="fr"/>
              <a:t>Liste[ indice ] : valeur de la liste à la case indice (rappelez vous, python commence à 0)</a:t>
            </a:r>
            <a:endParaRPr b="1"/>
          </a:p>
          <a:p>
            <a:pPr indent="0" lvl="0" marL="0" rtl="0" algn="l">
              <a:spcBef>
                <a:spcPts val="1200"/>
              </a:spcBef>
              <a:spcAft>
                <a:spcPts val="0"/>
              </a:spcAft>
              <a:buNone/>
            </a:pPr>
            <a:r>
              <a:rPr b="1" lang="fr"/>
              <a:t>Liste.insert( indice, Y ) : ajoute l’élément Y au début de la liste </a:t>
            </a:r>
            <a:endParaRPr b="1"/>
          </a:p>
          <a:p>
            <a:pPr indent="0" lvl="0" marL="0" rtl="0" algn="l">
              <a:spcBef>
                <a:spcPts val="1200"/>
              </a:spcBef>
              <a:spcAft>
                <a:spcPts val="0"/>
              </a:spcAft>
              <a:buNone/>
            </a:pPr>
            <a:r>
              <a:rPr b="1" lang="fr"/>
              <a:t>Liste.remove( z ) : enlève le premier élément égale à z de la liste</a:t>
            </a:r>
            <a:endParaRPr b="1"/>
          </a:p>
          <a:p>
            <a:pPr indent="0" lvl="0" marL="0" rtl="0" algn="l">
              <a:spcBef>
                <a:spcPts val="1200"/>
              </a:spcBef>
              <a:spcAft>
                <a:spcPts val="0"/>
              </a:spcAft>
              <a:buNone/>
            </a:pPr>
            <a:r>
              <a:rPr b="1" lang="fr"/>
              <a:t>Liste.count( x ) : compte le nombre de fois que x </a:t>
            </a:r>
            <a:r>
              <a:rPr b="1" lang="fr"/>
              <a:t>apparaît</a:t>
            </a:r>
            <a:r>
              <a:rPr b="1" lang="fr"/>
              <a:t> dans la liste</a:t>
            </a:r>
            <a:endParaRPr b="1"/>
          </a:p>
          <a:p>
            <a:pPr indent="0" lvl="0" marL="0" rtl="0" algn="l">
              <a:spcBef>
                <a:spcPts val="1200"/>
              </a:spcBef>
              <a:spcAft>
                <a:spcPts val="0"/>
              </a:spcAft>
              <a:buNone/>
            </a:pPr>
            <a:r>
              <a:rPr b="1" lang="fr"/>
              <a:t>Liste.sort() : tri la liste par ordre croissant</a:t>
            </a:r>
            <a:endParaRPr b="1"/>
          </a:p>
          <a:p>
            <a:pPr indent="0" lvl="0" marL="0" rtl="0" algn="l">
              <a:spcBef>
                <a:spcPts val="1200"/>
              </a:spcBef>
              <a:spcAft>
                <a:spcPts val="0"/>
              </a:spcAft>
              <a:buNone/>
            </a:pPr>
            <a:r>
              <a:rPr b="1" lang="fr"/>
              <a:t>Liste.reverse() : les premiers seront les derniers et vice versa </a:t>
            </a:r>
            <a:endParaRPr b="1"/>
          </a:p>
          <a:p>
            <a:pPr indent="0" lvl="0" marL="0" rtl="0" algn="l">
              <a:spcBef>
                <a:spcPts val="1200"/>
              </a:spcBef>
              <a:spcAft>
                <a:spcPts val="1200"/>
              </a:spcAft>
              <a:buNone/>
            </a:pPr>
            <a:r>
              <a:rPr b="1" lang="fr"/>
              <a:t>xxxx</a:t>
            </a:r>
            <a:r>
              <a:rPr b="1" lang="fr"/>
              <a:t>(</a:t>
            </a:r>
            <a:r>
              <a:rPr b="1" lang="fr"/>
              <a:t>Liste) : calcul xxxx (sum, max, min) de la liste</a:t>
            </a:r>
            <a:endParaRPr b="1"/>
          </a:p>
        </p:txBody>
      </p:sp>
      <p:sp>
        <p:nvSpPr>
          <p:cNvPr id="417" name="Google Shape;417;p30"/>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Des commandes de base</a:t>
            </a:r>
            <a:endParaRPr/>
          </a:p>
        </p:txBody>
      </p:sp>
      <p:sp>
        <p:nvSpPr>
          <p:cNvPr id="423" name="Google Shape;423;p31"/>
          <p:cNvSpPr txBox="1"/>
          <p:nvPr>
            <p:ph idx="1" type="body"/>
          </p:nvPr>
        </p:nvSpPr>
        <p:spPr>
          <a:xfrm>
            <a:off x="1303800" y="1360550"/>
            <a:ext cx="70305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del(Liste[indice]) : supprime l’élément à la position “indice”</a:t>
            </a:r>
            <a:endParaRPr b="1"/>
          </a:p>
          <a:p>
            <a:pPr indent="0" lvl="0" marL="0" rtl="0" algn="l">
              <a:spcBef>
                <a:spcPts val="1200"/>
              </a:spcBef>
              <a:spcAft>
                <a:spcPts val="0"/>
              </a:spcAft>
              <a:buNone/>
            </a:pPr>
            <a:r>
              <a:rPr b="1" lang="fr"/>
              <a:t>len(List) : longueur de la liste</a:t>
            </a:r>
            <a:endParaRPr b="1"/>
          </a:p>
          <a:p>
            <a:pPr indent="0" lvl="0" marL="0" rtl="0" algn="l">
              <a:spcBef>
                <a:spcPts val="1200"/>
              </a:spcBef>
              <a:spcAft>
                <a:spcPts val="0"/>
              </a:spcAft>
              <a:buNone/>
            </a:pPr>
            <a:r>
              <a:rPr b="1" lang="fr"/>
              <a:t>List[a:b] : slice de la liste affiche les éléments à la position “a” → “b-1”</a:t>
            </a:r>
            <a:endParaRPr b="1"/>
          </a:p>
          <a:p>
            <a:pPr indent="0" lvl="0" marL="0" rtl="0" algn="l">
              <a:spcBef>
                <a:spcPts val="1200"/>
              </a:spcBef>
              <a:spcAft>
                <a:spcPts val="0"/>
              </a:spcAft>
              <a:buNone/>
            </a:pPr>
            <a:r>
              <a:rPr b="1" lang="fr"/>
              <a:t>List[:b] : du début jusqu’à “b-1”</a:t>
            </a:r>
            <a:endParaRPr b="1"/>
          </a:p>
          <a:p>
            <a:pPr indent="0" lvl="0" marL="0" rtl="0" algn="l">
              <a:spcBef>
                <a:spcPts val="1200"/>
              </a:spcBef>
              <a:spcAft>
                <a:spcPts val="0"/>
              </a:spcAft>
              <a:buNone/>
            </a:pPr>
            <a:r>
              <a:rPr b="1" lang="fr"/>
              <a:t>List[a:] : de “a” jusqu’a la fin </a:t>
            </a:r>
            <a:endParaRPr b="1"/>
          </a:p>
          <a:p>
            <a:pPr indent="0" lvl="0" marL="0" rtl="0" algn="l">
              <a:spcBef>
                <a:spcPts val="1200"/>
              </a:spcBef>
              <a:spcAft>
                <a:spcPts val="0"/>
              </a:spcAft>
              <a:buNone/>
            </a:pPr>
            <a:r>
              <a:rPr b="1" lang="fr"/>
              <a:t>List[0] et list[-1] : premier et dernier élément</a:t>
            </a:r>
            <a:endParaRPr b="1"/>
          </a:p>
          <a:p>
            <a:pPr indent="0" lvl="0" marL="0" rtl="0" algn="l">
              <a:spcBef>
                <a:spcPts val="1200"/>
              </a:spcBef>
              <a:spcAft>
                <a:spcPts val="0"/>
              </a:spcAft>
              <a:buNone/>
            </a:pPr>
            <a:r>
              <a:rPr b="1" lang="fr">
                <a:solidFill>
                  <a:srgbClr val="FF0000"/>
                </a:solidFill>
              </a:rPr>
              <a:t>List[-i] : ième élément de la liste en partant de la fin </a:t>
            </a:r>
            <a:endParaRPr b="1">
              <a:solidFill>
                <a:srgbClr val="FF0000"/>
              </a:solidFill>
            </a:endParaRPr>
          </a:p>
          <a:p>
            <a:pPr indent="0" lvl="0" marL="0" rtl="0" algn="l">
              <a:spcBef>
                <a:spcPts val="1200"/>
              </a:spcBef>
              <a:spcAft>
                <a:spcPts val="1200"/>
              </a:spcAft>
              <a:buNone/>
            </a:pPr>
            <a:r>
              <a:rPr b="1" lang="fr">
                <a:solidFill>
                  <a:srgbClr val="38761D"/>
                </a:solidFill>
              </a:rPr>
              <a:t>x </a:t>
            </a:r>
            <a:r>
              <a:rPr b="1" lang="fr">
                <a:solidFill>
                  <a:srgbClr val="9900FF"/>
                </a:solidFill>
              </a:rPr>
              <a:t>(not)</a:t>
            </a:r>
            <a:r>
              <a:rPr b="1" lang="fr">
                <a:solidFill>
                  <a:srgbClr val="38761D"/>
                </a:solidFill>
              </a:rPr>
              <a:t> in List : True si “x” est </a:t>
            </a:r>
            <a:r>
              <a:rPr b="1" lang="fr">
                <a:solidFill>
                  <a:srgbClr val="9900FF"/>
                </a:solidFill>
              </a:rPr>
              <a:t>(n’est pas)</a:t>
            </a:r>
            <a:r>
              <a:rPr b="1" lang="fr">
                <a:solidFill>
                  <a:srgbClr val="38761D"/>
                </a:solidFill>
              </a:rPr>
              <a:t> dans la liste, False sinon</a:t>
            </a:r>
            <a:endParaRPr b="1">
              <a:solidFill>
                <a:srgbClr val="38761D"/>
              </a:solidFill>
            </a:endParaRPr>
          </a:p>
        </p:txBody>
      </p:sp>
      <p:sp>
        <p:nvSpPr>
          <p:cNvPr id="424" name="Google Shape;424;p31"/>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Première partie</a:t>
            </a:r>
            <a:endParaRPr/>
          </a:p>
        </p:txBody>
      </p:sp>
      <p:sp>
        <p:nvSpPr>
          <p:cNvPr id="284" name="Google Shape;284;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fondamentaux</a:t>
            </a:r>
            <a:endParaRPr/>
          </a:p>
        </p:txBody>
      </p:sp>
      <p:sp>
        <p:nvSpPr>
          <p:cNvPr id="285" name="Google Shape;285;p14"/>
          <p:cNvSpPr txBox="1"/>
          <p:nvPr>
            <p:ph idx="1" type="subTitle"/>
          </p:nvPr>
        </p:nvSpPr>
        <p:spPr>
          <a:xfrm>
            <a:off x="4970950" y="198025"/>
            <a:ext cx="3897900" cy="4693200"/>
          </a:xfrm>
          <a:prstGeom prst="rect">
            <a:avLst/>
          </a:prstGeom>
          <a:solidFill>
            <a:srgbClr val="FFFFFF">
              <a:alpha val="38920"/>
            </a:srgbClr>
          </a:solidFill>
        </p:spPr>
        <p:txBody>
          <a:bodyPr anchorCtr="0" anchor="t" bIns="91425" lIns="91425" spcFirstLastPara="1" rIns="91425" wrap="square" tIns="91425">
            <a:normAutofit/>
          </a:bodyPr>
          <a:lstStyle/>
          <a:p>
            <a:pPr indent="-330200" lvl="0" marL="457200" rtl="0" algn="l">
              <a:spcBef>
                <a:spcPts val="0"/>
              </a:spcBef>
              <a:spcAft>
                <a:spcPts val="0"/>
              </a:spcAft>
              <a:buClr>
                <a:srgbClr val="333333"/>
              </a:buClr>
              <a:buSzPts val="1600"/>
              <a:buChar char="●"/>
            </a:pPr>
            <a:r>
              <a:rPr b="1" lang="fr">
                <a:solidFill>
                  <a:srgbClr val="333333"/>
                </a:solidFill>
              </a:rPr>
              <a:t>Python/Jupyter </a:t>
            </a:r>
            <a:endParaRPr b="1">
              <a:solidFill>
                <a:srgbClr val="333333"/>
              </a:solidFill>
            </a:endParaRPr>
          </a:p>
          <a:p>
            <a:pPr indent="-330200" lvl="1" marL="914400" rtl="0" algn="l">
              <a:spcBef>
                <a:spcPts val="0"/>
              </a:spcBef>
              <a:spcAft>
                <a:spcPts val="0"/>
              </a:spcAft>
              <a:buClr>
                <a:srgbClr val="333333"/>
              </a:buClr>
              <a:buSzPts val="1600"/>
              <a:buChar char="○"/>
            </a:pPr>
            <a:r>
              <a:rPr b="1" lang="fr">
                <a:solidFill>
                  <a:srgbClr val="333333"/>
                </a:solidFill>
              </a:rPr>
              <a:t>PIP</a:t>
            </a:r>
            <a:endParaRPr b="1">
              <a:solidFill>
                <a:srgbClr val="333333"/>
              </a:solidFill>
            </a:endParaRPr>
          </a:p>
          <a:p>
            <a:pPr indent="-330200" lvl="1" marL="914400" rtl="0" algn="l">
              <a:spcBef>
                <a:spcPts val="0"/>
              </a:spcBef>
              <a:spcAft>
                <a:spcPts val="0"/>
              </a:spcAft>
              <a:buClr>
                <a:srgbClr val="333333"/>
              </a:buClr>
              <a:buSzPts val="1600"/>
              <a:buChar char="○"/>
            </a:pPr>
            <a:r>
              <a:rPr b="1" lang="fr">
                <a:solidFill>
                  <a:srgbClr val="333333"/>
                </a:solidFill>
              </a:rPr>
              <a:t>Application → Premier Pas</a:t>
            </a:r>
            <a:endParaRPr b="1">
              <a:solidFill>
                <a:srgbClr val="333333"/>
              </a:solidFill>
            </a:endParaRPr>
          </a:p>
          <a:p>
            <a:pPr indent="-330200" lvl="0" marL="457200" rtl="0" algn="l">
              <a:spcBef>
                <a:spcPts val="0"/>
              </a:spcBef>
              <a:spcAft>
                <a:spcPts val="0"/>
              </a:spcAft>
              <a:buClr>
                <a:srgbClr val="333333"/>
              </a:buClr>
              <a:buSzPts val="1600"/>
              <a:buChar char="●"/>
            </a:pPr>
            <a:r>
              <a:rPr b="1" lang="fr">
                <a:solidFill>
                  <a:srgbClr val="333333"/>
                </a:solidFill>
              </a:rPr>
              <a:t>Jupyter et Mardown</a:t>
            </a:r>
            <a:endParaRPr b="1">
              <a:solidFill>
                <a:srgbClr val="333333"/>
              </a:solidFill>
            </a:endParaRPr>
          </a:p>
          <a:p>
            <a:pPr indent="-330200" lvl="0" marL="457200" rtl="0" algn="l">
              <a:spcBef>
                <a:spcPts val="0"/>
              </a:spcBef>
              <a:spcAft>
                <a:spcPts val="0"/>
              </a:spcAft>
              <a:buClr>
                <a:srgbClr val="333333"/>
              </a:buClr>
              <a:buSzPts val="1600"/>
              <a:buChar char="●"/>
            </a:pPr>
            <a:r>
              <a:rPr b="1" lang="fr">
                <a:solidFill>
                  <a:srgbClr val="333333"/>
                </a:solidFill>
              </a:rPr>
              <a:t>Python versus les autres</a:t>
            </a:r>
            <a:endParaRPr b="1">
              <a:solidFill>
                <a:srgbClr val="333333"/>
              </a:solidFill>
            </a:endParaRPr>
          </a:p>
          <a:p>
            <a:pPr indent="-330200" lvl="0" marL="457200" rtl="0" algn="l">
              <a:spcBef>
                <a:spcPts val="0"/>
              </a:spcBef>
              <a:spcAft>
                <a:spcPts val="0"/>
              </a:spcAft>
              <a:buClr>
                <a:srgbClr val="333333"/>
              </a:buClr>
              <a:buSzPts val="1600"/>
              <a:buChar char="●"/>
            </a:pPr>
            <a:r>
              <a:rPr b="1" lang="fr">
                <a:solidFill>
                  <a:srgbClr val="333333"/>
                </a:solidFill>
              </a:rPr>
              <a:t>Type de données</a:t>
            </a:r>
            <a:endParaRPr b="1">
              <a:solidFill>
                <a:srgbClr val="333333"/>
              </a:solidFill>
            </a:endParaRPr>
          </a:p>
          <a:p>
            <a:pPr indent="-330200" lvl="0" marL="457200" rtl="0" algn="l">
              <a:spcBef>
                <a:spcPts val="0"/>
              </a:spcBef>
              <a:spcAft>
                <a:spcPts val="0"/>
              </a:spcAft>
              <a:buClr>
                <a:srgbClr val="333333"/>
              </a:buClr>
              <a:buSzPts val="1600"/>
              <a:buChar char="●"/>
            </a:pPr>
            <a:r>
              <a:rPr b="1" lang="fr">
                <a:solidFill>
                  <a:srgbClr val="333333"/>
                </a:solidFill>
              </a:rPr>
              <a:t>Opérations de base</a:t>
            </a:r>
            <a:endParaRPr b="1">
              <a:solidFill>
                <a:srgbClr val="333333"/>
              </a:solidFill>
            </a:endParaRPr>
          </a:p>
          <a:p>
            <a:pPr indent="-330200" lvl="0" marL="457200" rtl="0" algn="l">
              <a:spcBef>
                <a:spcPts val="0"/>
              </a:spcBef>
              <a:spcAft>
                <a:spcPts val="0"/>
              </a:spcAft>
              <a:buClr>
                <a:srgbClr val="333333"/>
              </a:buClr>
              <a:buSzPts val="1600"/>
              <a:buChar char="●"/>
            </a:pPr>
            <a:r>
              <a:rPr b="1" lang="fr">
                <a:solidFill>
                  <a:srgbClr val="333333"/>
                </a:solidFill>
              </a:rPr>
              <a:t>Les conditions</a:t>
            </a:r>
            <a:endParaRPr b="1">
              <a:solidFill>
                <a:srgbClr val="333333"/>
              </a:solidFill>
            </a:endParaRPr>
          </a:p>
          <a:p>
            <a:pPr indent="-330200" lvl="1" marL="914400" rtl="0" algn="l">
              <a:spcBef>
                <a:spcPts val="0"/>
              </a:spcBef>
              <a:spcAft>
                <a:spcPts val="0"/>
              </a:spcAft>
              <a:buClr>
                <a:srgbClr val="333333"/>
              </a:buClr>
              <a:buSzPts val="1600"/>
              <a:buChar char="○"/>
            </a:pPr>
            <a:r>
              <a:rPr b="1" lang="fr">
                <a:solidFill>
                  <a:srgbClr val="333333"/>
                </a:solidFill>
              </a:rPr>
              <a:t>IF</a:t>
            </a:r>
            <a:endParaRPr b="1">
              <a:solidFill>
                <a:srgbClr val="333333"/>
              </a:solidFill>
            </a:endParaRPr>
          </a:p>
          <a:p>
            <a:pPr indent="-330200" lvl="1" marL="914400" rtl="0" algn="l">
              <a:spcBef>
                <a:spcPts val="0"/>
              </a:spcBef>
              <a:spcAft>
                <a:spcPts val="0"/>
              </a:spcAft>
              <a:buClr>
                <a:srgbClr val="333333"/>
              </a:buClr>
              <a:buSzPts val="1600"/>
              <a:buChar char="○"/>
            </a:pPr>
            <a:r>
              <a:rPr b="1" lang="fr">
                <a:solidFill>
                  <a:srgbClr val="333333"/>
                </a:solidFill>
              </a:rPr>
              <a:t>SWITCH</a:t>
            </a:r>
            <a:endParaRPr b="1">
              <a:solidFill>
                <a:srgbClr val="333333"/>
              </a:solidFill>
            </a:endParaRPr>
          </a:p>
          <a:p>
            <a:pPr indent="-330200" lvl="1" marL="914400" rtl="0" algn="l">
              <a:spcBef>
                <a:spcPts val="0"/>
              </a:spcBef>
              <a:spcAft>
                <a:spcPts val="0"/>
              </a:spcAft>
              <a:buClr>
                <a:srgbClr val="333333"/>
              </a:buClr>
              <a:buSzPts val="1600"/>
              <a:buChar char="○"/>
            </a:pPr>
            <a:r>
              <a:rPr b="1" lang="fr">
                <a:solidFill>
                  <a:srgbClr val="333333"/>
                </a:solidFill>
              </a:rPr>
              <a:t>les conditions</a:t>
            </a:r>
            <a:endParaRPr b="1">
              <a:solidFill>
                <a:srgbClr val="333333"/>
              </a:solidFill>
            </a:endParaRPr>
          </a:p>
          <a:p>
            <a:pPr indent="-330200" lvl="0" marL="457200" rtl="0" algn="l">
              <a:spcBef>
                <a:spcPts val="0"/>
              </a:spcBef>
              <a:spcAft>
                <a:spcPts val="0"/>
              </a:spcAft>
              <a:buClr>
                <a:srgbClr val="333333"/>
              </a:buClr>
              <a:buSzPts val="1600"/>
              <a:buChar char="●"/>
            </a:pPr>
            <a:r>
              <a:rPr b="1" lang="fr">
                <a:solidFill>
                  <a:srgbClr val="333333"/>
                </a:solidFill>
              </a:rPr>
              <a:t>Les boucles</a:t>
            </a:r>
            <a:endParaRPr b="1">
              <a:solidFill>
                <a:srgbClr val="333333"/>
              </a:solidFill>
            </a:endParaRPr>
          </a:p>
          <a:p>
            <a:pPr indent="-330200" lvl="1" marL="914400" rtl="0" algn="l">
              <a:spcBef>
                <a:spcPts val="0"/>
              </a:spcBef>
              <a:spcAft>
                <a:spcPts val="0"/>
              </a:spcAft>
              <a:buClr>
                <a:srgbClr val="333333"/>
              </a:buClr>
              <a:buSzPts val="1600"/>
              <a:buChar char="○"/>
            </a:pPr>
            <a:r>
              <a:rPr b="1" lang="fr">
                <a:solidFill>
                  <a:srgbClr val="333333"/>
                </a:solidFill>
              </a:rPr>
              <a:t>FOR</a:t>
            </a:r>
            <a:endParaRPr b="1">
              <a:solidFill>
                <a:srgbClr val="333333"/>
              </a:solidFill>
            </a:endParaRPr>
          </a:p>
          <a:p>
            <a:pPr indent="-330200" lvl="1" marL="914400" rtl="0" algn="l">
              <a:spcBef>
                <a:spcPts val="0"/>
              </a:spcBef>
              <a:spcAft>
                <a:spcPts val="0"/>
              </a:spcAft>
              <a:buClr>
                <a:srgbClr val="333333"/>
              </a:buClr>
              <a:buSzPts val="1600"/>
              <a:buChar char="○"/>
            </a:pPr>
            <a:r>
              <a:rPr b="1" lang="fr">
                <a:solidFill>
                  <a:srgbClr val="333333"/>
                </a:solidFill>
              </a:rPr>
              <a:t>WHILE</a:t>
            </a:r>
            <a:endParaRPr b="1">
              <a:solidFill>
                <a:srgbClr val="333333"/>
              </a:solidFill>
            </a:endParaRPr>
          </a:p>
          <a:p>
            <a:pPr indent="-330200" lvl="0" marL="457200" rtl="0" algn="l">
              <a:spcBef>
                <a:spcPts val="0"/>
              </a:spcBef>
              <a:spcAft>
                <a:spcPts val="0"/>
              </a:spcAft>
              <a:buClr>
                <a:srgbClr val="333333"/>
              </a:buClr>
              <a:buSzPts val="1600"/>
              <a:buChar char="●"/>
            </a:pPr>
            <a:r>
              <a:rPr b="1" lang="fr">
                <a:solidFill>
                  <a:srgbClr val="333333"/>
                </a:solidFill>
              </a:rPr>
              <a:t>Les listes/tuples et dictionnaires</a:t>
            </a:r>
            <a:endParaRPr b="1">
              <a:solidFill>
                <a:srgbClr val="333333"/>
              </a:solidFill>
            </a:endParaRPr>
          </a:p>
          <a:p>
            <a:pPr indent="-330200" lvl="0" marL="457200" rtl="0" algn="l">
              <a:spcBef>
                <a:spcPts val="0"/>
              </a:spcBef>
              <a:spcAft>
                <a:spcPts val="0"/>
              </a:spcAft>
              <a:buClr>
                <a:srgbClr val="333333"/>
              </a:buClr>
              <a:buSzPts val="1600"/>
              <a:buChar char="●"/>
            </a:pPr>
            <a:r>
              <a:rPr b="1" lang="fr">
                <a:solidFill>
                  <a:srgbClr val="333333"/>
                </a:solidFill>
              </a:rPr>
              <a:t>La compréhension de liste</a:t>
            </a:r>
            <a:endParaRPr b="1">
              <a:solidFill>
                <a:srgbClr val="333333"/>
              </a:solidFill>
            </a:endParaRPr>
          </a:p>
          <a:p>
            <a:pPr indent="0" lvl="0" marL="457200" rtl="0" algn="l">
              <a:spcBef>
                <a:spcPts val="0"/>
              </a:spcBef>
              <a:spcAft>
                <a:spcPts val="0"/>
              </a:spcAft>
              <a:buNone/>
            </a:pPr>
            <a:r>
              <a:t/>
            </a:r>
            <a:endParaRPr b="1">
              <a:solidFill>
                <a:srgbClr val="333333"/>
              </a:solidFill>
            </a:endParaRPr>
          </a:p>
          <a:p>
            <a:pPr indent="-330200" lvl="0" marL="457200" rtl="0" algn="l">
              <a:spcBef>
                <a:spcPts val="0"/>
              </a:spcBef>
              <a:spcAft>
                <a:spcPts val="0"/>
              </a:spcAft>
              <a:buClr>
                <a:srgbClr val="333333"/>
              </a:buClr>
              <a:buSzPts val="1600"/>
              <a:buChar char="●"/>
            </a:pPr>
            <a:r>
              <a:rPr b="1" lang="fr">
                <a:solidFill>
                  <a:srgbClr val="333333"/>
                </a:solidFill>
              </a:rPr>
              <a:t>Exercices</a:t>
            </a:r>
            <a:endParaRPr b="1">
              <a:solidFill>
                <a:srgbClr val="33333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Utiliser une liste dans une boucle for</a:t>
            </a:r>
            <a:endParaRPr/>
          </a:p>
        </p:txBody>
      </p:sp>
      <p:sp>
        <p:nvSpPr>
          <p:cNvPr id="430" name="Google Shape;430;p32"/>
          <p:cNvSpPr txBox="1"/>
          <p:nvPr>
            <p:ph idx="1" type="body"/>
          </p:nvPr>
        </p:nvSpPr>
        <p:spPr>
          <a:xfrm>
            <a:off x="1303800" y="1628775"/>
            <a:ext cx="7030500" cy="2902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fr"/>
              <a:t>On a vue auparavant: </a:t>
            </a:r>
            <a:endParaRPr b="1"/>
          </a:p>
          <a:p>
            <a:pPr indent="0" lvl="0" marL="0" rtl="0" algn="l">
              <a:spcBef>
                <a:spcPts val="1200"/>
              </a:spcBef>
              <a:spcAft>
                <a:spcPts val="0"/>
              </a:spcAft>
              <a:buNone/>
            </a:pPr>
            <a:br>
              <a:rPr b="1" lang="fr"/>
            </a:br>
            <a:r>
              <a:rPr b="1" lang="fr"/>
              <a:t>Hors il s’avère que range() est une liste.</a:t>
            </a:r>
            <a:br>
              <a:rPr b="1" lang="fr"/>
            </a:br>
            <a:r>
              <a:rPr b="1" lang="fr"/>
              <a:t>On peut donc utiliser des listes comme indice de boucle for par exemple: </a:t>
            </a:r>
            <a:endParaRPr b="1"/>
          </a:p>
          <a:p>
            <a:pPr indent="0" lvl="0" marL="0" rtl="0" algn="l">
              <a:spcBef>
                <a:spcPts val="1200"/>
              </a:spcBef>
              <a:spcAft>
                <a:spcPts val="0"/>
              </a:spcAft>
              <a:buNone/>
            </a:pPr>
            <a:r>
              <a:rPr b="1" lang="fr">
                <a:solidFill>
                  <a:srgbClr val="0000FF"/>
                </a:solidFill>
              </a:rPr>
              <a:t>for </a:t>
            </a:r>
            <a:r>
              <a:rPr b="1" lang="fr">
                <a:solidFill>
                  <a:srgbClr val="9900FF"/>
                </a:solidFill>
              </a:rPr>
              <a:t>valeur </a:t>
            </a:r>
            <a:r>
              <a:rPr b="1" lang="fr">
                <a:solidFill>
                  <a:srgbClr val="0000FF"/>
                </a:solidFill>
              </a:rPr>
              <a:t>in </a:t>
            </a:r>
            <a:r>
              <a:rPr b="1" lang="fr"/>
              <a:t>[</a:t>
            </a:r>
            <a:r>
              <a:rPr b="1" lang="fr">
                <a:solidFill>
                  <a:srgbClr val="FF9900"/>
                </a:solidFill>
              </a:rPr>
              <a:t>3.15</a:t>
            </a:r>
            <a:r>
              <a:rPr b="1" lang="fr"/>
              <a:t>, “</a:t>
            </a:r>
            <a:r>
              <a:rPr b="1" lang="fr">
                <a:solidFill>
                  <a:srgbClr val="008000"/>
                </a:solidFill>
              </a:rPr>
              <a:t>name</a:t>
            </a:r>
            <a:r>
              <a:rPr b="1" lang="fr"/>
              <a:t>”]:</a:t>
            </a:r>
            <a:br>
              <a:rPr b="1" lang="fr"/>
            </a:br>
            <a:r>
              <a:rPr b="1" lang="fr"/>
              <a:t>	</a:t>
            </a:r>
            <a:r>
              <a:rPr b="1" lang="fr">
                <a:solidFill>
                  <a:srgbClr val="0000FF"/>
                </a:solidFill>
              </a:rPr>
              <a:t>print</a:t>
            </a:r>
            <a:r>
              <a:rPr b="1" lang="fr"/>
              <a:t>(  valeur ) </a:t>
            </a:r>
            <a:endParaRPr b="1"/>
          </a:p>
          <a:p>
            <a:pPr indent="0" lvl="0" marL="0" rtl="0" algn="l">
              <a:spcBef>
                <a:spcPts val="1200"/>
              </a:spcBef>
              <a:spcAft>
                <a:spcPts val="0"/>
              </a:spcAft>
              <a:buNone/>
            </a:pPr>
            <a:r>
              <a:rPr b="1" lang="fr"/>
              <a:t>Donnera </a:t>
            </a:r>
            <a:r>
              <a:rPr b="1" lang="fr">
                <a:solidFill>
                  <a:srgbClr val="FF9900"/>
                </a:solidFill>
              </a:rPr>
              <a:t>3.15</a:t>
            </a:r>
            <a:r>
              <a:rPr b="1" lang="fr"/>
              <a:t> puis “</a:t>
            </a:r>
            <a:r>
              <a:rPr b="1" lang="fr">
                <a:solidFill>
                  <a:srgbClr val="008000"/>
                </a:solidFill>
              </a:rPr>
              <a:t>name</a:t>
            </a:r>
            <a:r>
              <a:rPr b="1" lang="fr"/>
              <a:t>” </a:t>
            </a:r>
            <a:br>
              <a:rPr b="1" lang="fr"/>
            </a:br>
            <a:r>
              <a:rPr b="1" lang="fr"/>
              <a:t>Pour conserver l’indice de boucle (l’itération en cours) on utilisera la fonction </a:t>
            </a:r>
            <a:r>
              <a:rPr b="1" lang="fr">
                <a:solidFill>
                  <a:srgbClr val="9900FF"/>
                </a:solidFill>
              </a:rPr>
              <a:t>enumerate</a:t>
            </a:r>
            <a:r>
              <a:rPr b="1" lang="fr"/>
              <a:t>:</a:t>
            </a:r>
            <a:endParaRPr b="1"/>
          </a:p>
          <a:p>
            <a:pPr indent="0" lvl="0" marL="0" rtl="0" algn="l">
              <a:spcBef>
                <a:spcPts val="1200"/>
              </a:spcBef>
              <a:spcAft>
                <a:spcPts val="0"/>
              </a:spcAft>
              <a:buNone/>
            </a:pPr>
            <a:r>
              <a:rPr b="1" lang="fr">
                <a:solidFill>
                  <a:srgbClr val="0000FF"/>
                </a:solidFill>
              </a:rPr>
              <a:t>for </a:t>
            </a:r>
            <a:r>
              <a:rPr b="1" lang="fr">
                <a:solidFill>
                  <a:srgbClr val="9900FF"/>
                </a:solidFill>
              </a:rPr>
              <a:t>indice, valeur </a:t>
            </a:r>
            <a:r>
              <a:rPr b="1" lang="fr">
                <a:solidFill>
                  <a:srgbClr val="0000FF"/>
                </a:solidFill>
              </a:rPr>
              <a:t>in </a:t>
            </a:r>
            <a:r>
              <a:rPr b="1" lang="fr">
                <a:solidFill>
                  <a:srgbClr val="9900FF"/>
                </a:solidFill>
              </a:rPr>
              <a:t>enumerate(</a:t>
            </a:r>
            <a:r>
              <a:rPr b="1" lang="fr"/>
              <a:t>[</a:t>
            </a:r>
            <a:r>
              <a:rPr b="1" lang="fr">
                <a:solidFill>
                  <a:srgbClr val="FF9900"/>
                </a:solidFill>
              </a:rPr>
              <a:t>3.15</a:t>
            </a:r>
            <a:r>
              <a:rPr b="1" lang="fr"/>
              <a:t>, “</a:t>
            </a:r>
            <a:r>
              <a:rPr b="1" lang="fr">
                <a:solidFill>
                  <a:srgbClr val="008000"/>
                </a:solidFill>
              </a:rPr>
              <a:t>name</a:t>
            </a:r>
            <a:r>
              <a:rPr b="1" lang="fr"/>
              <a:t>”]</a:t>
            </a:r>
            <a:r>
              <a:rPr b="1" lang="fr">
                <a:solidFill>
                  <a:srgbClr val="9900FF"/>
                </a:solidFill>
              </a:rPr>
              <a:t>)</a:t>
            </a:r>
            <a:r>
              <a:rPr b="1" lang="fr"/>
              <a:t>:</a:t>
            </a:r>
            <a:br>
              <a:rPr b="1" lang="fr"/>
            </a:br>
            <a:r>
              <a:rPr b="1" lang="fr"/>
              <a:t>	</a:t>
            </a:r>
            <a:r>
              <a:rPr b="1" lang="fr">
                <a:solidFill>
                  <a:srgbClr val="0000FF"/>
                </a:solidFill>
              </a:rPr>
              <a:t>print</a:t>
            </a:r>
            <a:r>
              <a:rPr b="1" lang="fr"/>
              <a:t>(  indice, valeur ) </a:t>
            </a:r>
            <a:endParaRPr b="1"/>
          </a:p>
          <a:p>
            <a:pPr indent="0" lvl="0" marL="0" rtl="0" algn="l">
              <a:spcBef>
                <a:spcPts val="1200"/>
              </a:spcBef>
              <a:spcAft>
                <a:spcPts val="1200"/>
              </a:spcAft>
              <a:buNone/>
            </a:pPr>
            <a:r>
              <a:rPr b="1" lang="fr"/>
              <a:t>Donnera: 0, </a:t>
            </a:r>
            <a:r>
              <a:rPr b="1" lang="fr">
                <a:solidFill>
                  <a:srgbClr val="FF9900"/>
                </a:solidFill>
              </a:rPr>
              <a:t>3.15</a:t>
            </a:r>
            <a:r>
              <a:rPr b="1" lang="fr"/>
              <a:t> puis 1, “</a:t>
            </a:r>
            <a:r>
              <a:rPr b="1" lang="fr">
                <a:solidFill>
                  <a:srgbClr val="008000"/>
                </a:solidFill>
              </a:rPr>
              <a:t>name</a:t>
            </a:r>
            <a:r>
              <a:rPr b="1" lang="fr"/>
              <a:t>” </a:t>
            </a:r>
            <a:endParaRPr b="1"/>
          </a:p>
        </p:txBody>
      </p:sp>
      <p:sp>
        <p:nvSpPr>
          <p:cNvPr id="431" name="Google Shape;431;p32"/>
          <p:cNvSpPr txBox="1"/>
          <p:nvPr>
            <p:ph idx="1" type="body"/>
          </p:nvPr>
        </p:nvSpPr>
        <p:spPr>
          <a:xfrm>
            <a:off x="5535075" y="1628775"/>
            <a:ext cx="2799300" cy="687300"/>
          </a:xfrm>
          <a:prstGeom prst="rect">
            <a:avLst/>
          </a:prstGeom>
          <a:ln cap="flat" cmpd="sng" w="9525">
            <a:solidFill>
              <a:srgbClr val="BBBBBB"/>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fr">
                <a:solidFill>
                  <a:srgbClr val="38761D"/>
                </a:solidFill>
              </a:rPr>
              <a:t>for </a:t>
            </a:r>
            <a:r>
              <a:rPr b="1" lang="fr"/>
              <a:t>indice </a:t>
            </a:r>
            <a:r>
              <a:rPr b="1" lang="fr">
                <a:solidFill>
                  <a:srgbClr val="38761D"/>
                </a:solidFill>
              </a:rPr>
              <a:t>in </a:t>
            </a:r>
            <a:r>
              <a:rPr b="1" lang="fr"/>
              <a:t>range(0,11,0.5):</a:t>
            </a:r>
            <a:br>
              <a:rPr b="1" lang="fr"/>
            </a:br>
            <a:r>
              <a:rPr b="1" lang="fr"/>
              <a:t>	print(indice)</a:t>
            </a:r>
            <a:endParaRPr b="1"/>
          </a:p>
        </p:txBody>
      </p:sp>
      <p:sp>
        <p:nvSpPr>
          <p:cNvPr id="432" name="Google Shape;432;p32"/>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Parcourir deux liste en même temps avec un for</a:t>
            </a:r>
            <a:endParaRPr/>
          </a:p>
        </p:txBody>
      </p:sp>
      <p:sp>
        <p:nvSpPr>
          <p:cNvPr id="438" name="Google Shape;438;p33"/>
          <p:cNvSpPr txBox="1"/>
          <p:nvPr>
            <p:ph idx="1" type="body"/>
          </p:nvPr>
        </p:nvSpPr>
        <p:spPr>
          <a:xfrm>
            <a:off x="664325" y="1990050"/>
            <a:ext cx="7670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La fonction zip(a, b, c, ….) permet de concaténer horizontalement des listes: </a:t>
            </a:r>
            <a:endParaRPr b="1"/>
          </a:p>
          <a:p>
            <a:pPr indent="0" lvl="0" marL="0" rtl="0" algn="l">
              <a:spcBef>
                <a:spcPts val="1200"/>
              </a:spcBef>
              <a:spcAft>
                <a:spcPts val="0"/>
              </a:spcAft>
              <a:buNone/>
            </a:pPr>
            <a:r>
              <a:rPr b="1" lang="fr">
                <a:solidFill>
                  <a:srgbClr val="9900FF"/>
                </a:solidFill>
              </a:rPr>
              <a:t>a</a:t>
            </a:r>
            <a:r>
              <a:rPr b="1" lang="fr"/>
              <a:t> = [“</a:t>
            </a:r>
            <a:r>
              <a:rPr b="1" lang="fr">
                <a:solidFill>
                  <a:srgbClr val="008000"/>
                </a:solidFill>
              </a:rPr>
              <a:t>nom</a:t>
            </a:r>
            <a:r>
              <a:rPr b="1" lang="fr"/>
              <a:t>”, “</a:t>
            </a:r>
            <a:r>
              <a:rPr b="1" lang="fr">
                <a:solidFill>
                  <a:srgbClr val="008000"/>
                </a:solidFill>
              </a:rPr>
              <a:t>âge</a:t>
            </a:r>
            <a:r>
              <a:rPr b="1" lang="fr"/>
              <a:t>”]</a:t>
            </a:r>
            <a:endParaRPr b="1"/>
          </a:p>
          <a:p>
            <a:pPr indent="0" lvl="0" marL="0" rtl="0" algn="l">
              <a:spcBef>
                <a:spcPts val="1200"/>
              </a:spcBef>
              <a:spcAft>
                <a:spcPts val="0"/>
              </a:spcAft>
              <a:buNone/>
            </a:pPr>
            <a:r>
              <a:rPr b="1" lang="fr">
                <a:solidFill>
                  <a:srgbClr val="9900FF"/>
                </a:solidFill>
              </a:rPr>
              <a:t>b</a:t>
            </a:r>
            <a:r>
              <a:rPr b="1" lang="fr"/>
              <a:t> = [“</a:t>
            </a:r>
            <a:r>
              <a:rPr b="1" lang="fr">
                <a:solidFill>
                  <a:srgbClr val="008000"/>
                </a:solidFill>
              </a:rPr>
              <a:t>John</a:t>
            </a:r>
            <a:r>
              <a:rPr b="1" lang="fr"/>
              <a:t>”, </a:t>
            </a:r>
            <a:r>
              <a:rPr b="1" lang="fr">
                <a:solidFill>
                  <a:srgbClr val="FF9900"/>
                </a:solidFill>
              </a:rPr>
              <a:t>35</a:t>
            </a:r>
            <a:r>
              <a:rPr b="1" lang="fr"/>
              <a:t>]</a:t>
            </a:r>
            <a:endParaRPr b="1"/>
          </a:p>
          <a:p>
            <a:pPr indent="0" lvl="0" marL="0" rtl="0" algn="l">
              <a:spcBef>
                <a:spcPts val="1200"/>
              </a:spcBef>
              <a:spcAft>
                <a:spcPts val="0"/>
              </a:spcAft>
              <a:buNone/>
            </a:pPr>
            <a:r>
              <a:rPr b="1" lang="fr">
                <a:solidFill>
                  <a:srgbClr val="0000FF"/>
                </a:solidFill>
              </a:rPr>
              <a:t>print</a:t>
            </a:r>
            <a:r>
              <a:rPr b="1" lang="fr"/>
              <a:t>( </a:t>
            </a:r>
            <a:r>
              <a:rPr b="1" lang="fr">
                <a:solidFill>
                  <a:srgbClr val="FF0000"/>
                </a:solidFill>
              </a:rPr>
              <a:t>list</a:t>
            </a:r>
            <a:r>
              <a:rPr b="1" lang="fr"/>
              <a:t>( </a:t>
            </a:r>
            <a:r>
              <a:rPr b="1" lang="fr">
                <a:solidFill>
                  <a:srgbClr val="0000FF"/>
                </a:solidFill>
              </a:rPr>
              <a:t>zip</a:t>
            </a:r>
            <a:r>
              <a:rPr b="1" lang="fr"/>
              <a:t>(</a:t>
            </a:r>
            <a:r>
              <a:rPr b="1" lang="fr">
                <a:solidFill>
                  <a:srgbClr val="9900FF"/>
                </a:solidFill>
              </a:rPr>
              <a:t>a, b</a:t>
            </a:r>
            <a:r>
              <a:rPr b="1" lang="fr"/>
              <a:t> ) ) = [ (“</a:t>
            </a:r>
            <a:r>
              <a:rPr b="1" lang="fr">
                <a:solidFill>
                  <a:srgbClr val="008000"/>
                </a:solidFill>
              </a:rPr>
              <a:t>nom</a:t>
            </a:r>
            <a:r>
              <a:rPr b="1" lang="fr"/>
              <a:t>”, “</a:t>
            </a:r>
            <a:r>
              <a:rPr b="1" lang="fr">
                <a:solidFill>
                  <a:srgbClr val="008000"/>
                </a:solidFill>
              </a:rPr>
              <a:t>John</a:t>
            </a:r>
            <a:r>
              <a:rPr b="1" lang="fr"/>
              <a:t>”), (“</a:t>
            </a:r>
            <a:r>
              <a:rPr b="1" lang="fr">
                <a:solidFill>
                  <a:srgbClr val="008000"/>
                </a:solidFill>
              </a:rPr>
              <a:t>âge</a:t>
            </a:r>
            <a:r>
              <a:rPr b="1" lang="fr"/>
              <a:t>”, </a:t>
            </a:r>
            <a:r>
              <a:rPr b="1" lang="fr">
                <a:solidFill>
                  <a:srgbClr val="FF9900"/>
                </a:solidFill>
              </a:rPr>
              <a:t>35</a:t>
            </a:r>
            <a:r>
              <a:rPr b="1" lang="fr"/>
              <a:t>) ]</a:t>
            </a:r>
            <a:endParaRPr b="1"/>
          </a:p>
          <a:p>
            <a:pPr indent="0" lvl="0" marL="0" rtl="0" algn="l">
              <a:spcBef>
                <a:spcPts val="1200"/>
              </a:spcBef>
              <a:spcAft>
                <a:spcPts val="0"/>
              </a:spcAft>
              <a:buNone/>
            </a:pPr>
            <a:r>
              <a:rPr b="1" lang="fr"/>
              <a:t>Pour parcourir deux listes en même temps avec un for on peut donc utiliser la fonction zip sur deux listes, et utiliser enumerate pour </a:t>
            </a:r>
            <a:r>
              <a:rPr b="1" lang="fr"/>
              <a:t>connaître</a:t>
            </a:r>
            <a:r>
              <a:rPr b="1" lang="fr"/>
              <a:t> l’indice de l’itération: </a:t>
            </a:r>
            <a:endParaRPr b="1"/>
          </a:p>
          <a:p>
            <a:pPr indent="0" lvl="0" marL="0" rtl="0" algn="l">
              <a:spcBef>
                <a:spcPts val="1200"/>
              </a:spcBef>
              <a:spcAft>
                <a:spcPts val="1200"/>
              </a:spcAft>
              <a:buNone/>
            </a:pPr>
            <a:r>
              <a:rPr b="1" lang="fr"/>
              <a:t>	</a:t>
            </a:r>
            <a:r>
              <a:rPr b="1" lang="fr">
                <a:solidFill>
                  <a:srgbClr val="0000FF"/>
                </a:solidFill>
              </a:rPr>
              <a:t>for </a:t>
            </a:r>
            <a:r>
              <a:rPr b="1" lang="fr">
                <a:solidFill>
                  <a:srgbClr val="9900FF"/>
                </a:solidFill>
              </a:rPr>
              <a:t>a,b</a:t>
            </a:r>
            <a:r>
              <a:rPr b="1" lang="fr"/>
              <a:t> </a:t>
            </a:r>
            <a:r>
              <a:rPr b="1" lang="fr">
                <a:solidFill>
                  <a:srgbClr val="0000FF"/>
                </a:solidFill>
              </a:rPr>
              <a:t>in zip</a:t>
            </a:r>
            <a:r>
              <a:rPr b="1" lang="fr"/>
              <a:t>(</a:t>
            </a:r>
            <a:r>
              <a:rPr b="1" lang="fr">
                <a:solidFill>
                  <a:srgbClr val="9900FF"/>
                </a:solidFill>
              </a:rPr>
              <a:t>liste_a, liste_b</a:t>
            </a:r>
            <a:r>
              <a:rPr b="1" lang="fr"/>
              <a:t>):               </a:t>
            </a:r>
            <a:r>
              <a:rPr b="1" lang="fr">
                <a:solidFill>
                  <a:srgbClr val="0000FF"/>
                </a:solidFill>
              </a:rPr>
              <a:t>f</a:t>
            </a:r>
            <a:r>
              <a:rPr b="1" lang="fr">
                <a:solidFill>
                  <a:srgbClr val="0000FF"/>
                </a:solidFill>
              </a:rPr>
              <a:t>or </a:t>
            </a:r>
            <a:r>
              <a:rPr b="1" lang="fr">
                <a:solidFill>
                  <a:srgbClr val="9900FF"/>
                </a:solidFill>
              </a:rPr>
              <a:t>indice, (a, b)</a:t>
            </a:r>
            <a:r>
              <a:rPr b="1" lang="fr"/>
              <a:t> </a:t>
            </a:r>
            <a:r>
              <a:rPr b="1" lang="fr">
                <a:solidFill>
                  <a:srgbClr val="0000FF"/>
                </a:solidFill>
              </a:rPr>
              <a:t>in enumerate(zip</a:t>
            </a:r>
            <a:r>
              <a:rPr b="1" lang="fr"/>
              <a:t>(</a:t>
            </a:r>
            <a:r>
              <a:rPr b="1" lang="fr">
                <a:solidFill>
                  <a:srgbClr val="9900FF"/>
                </a:solidFill>
              </a:rPr>
              <a:t>liste_a, liste_b</a:t>
            </a:r>
            <a:r>
              <a:rPr b="1" lang="fr"/>
              <a:t>)): </a:t>
            </a:r>
            <a:endParaRPr b="1"/>
          </a:p>
        </p:txBody>
      </p:sp>
      <p:sp>
        <p:nvSpPr>
          <p:cNvPr id="439" name="Google Shape;439;p33"/>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tuples</a:t>
            </a:r>
            <a:endParaRPr/>
          </a:p>
        </p:txBody>
      </p:sp>
      <p:sp>
        <p:nvSpPr>
          <p:cNvPr id="445" name="Google Shape;445;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Sont comme des listes sauf que les éléments ne sont pas modifiables.</a:t>
            </a:r>
            <a:endParaRPr/>
          </a:p>
          <a:p>
            <a:pPr indent="0" lvl="0" marL="0" rtl="0" algn="l">
              <a:spcBef>
                <a:spcPts val="1200"/>
              </a:spcBef>
              <a:spcAft>
                <a:spcPts val="0"/>
              </a:spcAft>
              <a:buNone/>
            </a:pPr>
            <a:r>
              <a:rPr b="1" lang="fr" u="sng">
                <a:solidFill>
                  <a:srgbClr val="333333"/>
                </a:solidFill>
              </a:rPr>
              <a:t>Déclaration: </a:t>
            </a:r>
            <a:endParaRPr b="1" u="sng">
              <a:solidFill>
                <a:srgbClr val="333333"/>
              </a:solidFill>
            </a:endParaRPr>
          </a:p>
          <a:p>
            <a:pPr indent="0" lvl="0" marL="0" rtl="0" algn="l">
              <a:spcBef>
                <a:spcPts val="1200"/>
              </a:spcBef>
              <a:spcAft>
                <a:spcPts val="0"/>
              </a:spcAft>
              <a:buNone/>
            </a:pPr>
            <a:r>
              <a:rPr b="1" lang="fr">
                <a:solidFill>
                  <a:srgbClr val="9900FF"/>
                </a:solidFill>
              </a:rPr>
              <a:t>mon_tuple </a:t>
            </a:r>
            <a:r>
              <a:rPr b="1" lang="fr">
                <a:solidFill>
                  <a:srgbClr val="333333"/>
                </a:solidFill>
              </a:rPr>
              <a:t>= (</a:t>
            </a:r>
            <a:r>
              <a:rPr b="1" lang="fr">
                <a:solidFill>
                  <a:srgbClr val="008000"/>
                </a:solidFill>
              </a:rPr>
              <a:t>“a”</a:t>
            </a:r>
            <a:r>
              <a:rPr b="1" lang="fr">
                <a:solidFill>
                  <a:srgbClr val="333333"/>
                </a:solidFill>
              </a:rPr>
              <a:t>, 1, 2, 3, </a:t>
            </a:r>
            <a:r>
              <a:rPr b="1" lang="fr">
                <a:solidFill>
                  <a:srgbClr val="008000"/>
                </a:solidFill>
              </a:rPr>
              <a:t>“b”</a:t>
            </a:r>
            <a:r>
              <a:rPr b="1" lang="fr">
                <a:solidFill>
                  <a:srgbClr val="333333"/>
                </a:solidFill>
              </a:rPr>
              <a:t>)</a:t>
            </a:r>
            <a:endParaRPr b="1">
              <a:solidFill>
                <a:srgbClr val="333333"/>
              </a:solidFill>
            </a:endParaRPr>
          </a:p>
          <a:p>
            <a:pPr indent="0" lvl="0" marL="0" rtl="0" algn="l">
              <a:spcBef>
                <a:spcPts val="1200"/>
              </a:spcBef>
              <a:spcAft>
                <a:spcPts val="0"/>
              </a:spcAft>
              <a:buNone/>
            </a:pPr>
            <a:r>
              <a:rPr b="1" lang="fr">
                <a:solidFill>
                  <a:srgbClr val="333333"/>
                </a:solidFill>
              </a:rPr>
              <a:t>(a,b) = (10, 7) </a:t>
            </a:r>
            <a:endParaRPr b="1">
              <a:solidFill>
                <a:srgbClr val="333333"/>
              </a:solidFill>
            </a:endParaRPr>
          </a:p>
          <a:p>
            <a:pPr indent="0" lvl="0" marL="0" rtl="0" algn="l">
              <a:spcBef>
                <a:spcPts val="1200"/>
              </a:spcBef>
              <a:spcAft>
                <a:spcPts val="0"/>
              </a:spcAft>
              <a:buNone/>
            </a:pPr>
            <a:r>
              <a:rPr b="1" lang="fr" u="sng">
                <a:solidFill>
                  <a:srgbClr val="333333"/>
                </a:solidFill>
              </a:rPr>
              <a:t>Pourquoi? </a:t>
            </a:r>
            <a:endParaRPr b="1" u="sng">
              <a:solidFill>
                <a:srgbClr val="333333"/>
              </a:solidFill>
            </a:endParaRPr>
          </a:p>
          <a:p>
            <a:pPr indent="0" lvl="0" marL="0" rtl="0" algn="l">
              <a:spcBef>
                <a:spcPts val="1200"/>
              </a:spcBef>
              <a:spcAft>
                <a:spcPts val="1200"/>
              </a:spcAft>
              <a:buNone/>
            </a:pPr>
            <a:r>
              <a:rPr b="1" lang="fr">
                <a:solidFill>
                  <a:srgbClr val="333333"/>
                </a:solidFill>
              </a:rPr>
              <a:t>→ La protection en écriture</a:t>
            </a:r>
            <a:endParaRPr b="1">
              <a:solidFill>
                <a:srgbClr val="33333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dictionnaires</a:t>
            </a:r>
            <a:endParaRPr/>
          </a:p>
        </p:txBody>
      </p:sp>
      <p:sp>
        <p:nvSpPr>
          <p:cNvPr id="451" name="Google Shape;451;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Les dictionnaires sont comme des listes mais en plus structuré avec un index, il n’y a pas d’opération possible à proprement dit</a:t>
            </a:r>
            <a:endParaRPr b="1"/>
          </a:p>
          <a:p>
            <a:pPr indent="0" lvl="0" marL="0" rtl="0" algn="l">
              <a:spcBef>
                <a:spcPts val="1200"/>
              </a:spcBef>
              <a:spcAft>
                <a:spcPts val="0"/>
              </a:spcAft>
              <a:buNone/>
            </a:pPr>
            <a:r>
              <a:rPr b="1" lang="fr" u="sng"/>
              <a:t>Déclaration: </a:t>
            </a:r>
            <a:endParaRPr b="1" u="sng"/>
          </a:p>
          <a:p>
            <a:pPr indent="0" lvl="0" marL="0" rtl="0" algn="l">
              <a:spcBef>
                <a:spcPts val="1200"/>
              </a:spcBef>
              <a:spcAft>
                <a:spcPts val="0"/>
              </a:spcAft>
              <a:buNone/>
            </a:pPr>
            <a:r>
              <a:rPr b="1" lang="fr"/>
              <a:t>mon_dico = dict()</a:t>
            </a:r>
            <a:r>
              <a:rPr b="1" lang="fr">
                <a:solidFill>
                  <a:srgbClr val="333333"/>
                </a:solidFill>
              </a:rPr>
              <a:t> → objet: dictionnaire vide</a:t>
            </a:r>
            <a:endParaRPr b="1"/>
          </a:p>
          <a:p>
            <a:pPr indent="0" lvl="0" marL="0" rtl="0" algn="l">
              <a:spcBef>
                <a:spcPts val="1200"/>
              </a:spcBef>
              <a:spcAft>
                <a:spcPts val="0"/>
              </a:spcAft>
              <a:buNone/>
            </a:pPr>
            <a:r>
              <a:rPr b="1" lang="fr"/>
              <a:t>mon_dico = {} </a:t>
            </a:r>
            <a:r>
              <a:rPr b="1" lang="fr">
                <a:solidFill>
                  <a:srgbClr val="333333"/>
                </a:solidFill>
              </a:rPr>
              <a:t> → objet: dictionnaire vide</a:t>
            </a:r>
            <a:endParaRPr b="1"/>
          </a:p>
          <a:p>
            <a:pPr indent="0" lvl="0" marL="0" rtl="0" algn="l">
              <a:spcBef>
                <a:spcPts val="1200"/>
              </a:spcBef>
              <a:spcAft>
                <a:spcPts val="1200"/>
              </a:spcAft>
              <a:buNone/>
            </a:pPr>
            <a:r>
              <a:rPr b="1" lang="fr"/>
              <a:t>mon_dico = {‘user_1’ : ‘moi’, 1 : 3.1415}</a:t>
            </a:r>
            <a:endParaRPr b="1"/>
          </a:p>
        </p:txBody>
      </p:sp>
      <p:sp>
        <p:nvSpPr>
          <p:cNvPr id="452" name="Google Shape;452;p35"/>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dictionnaires de dictionnaire ou de liste</a:t>
            </a:r>
            <a:endParaRPr/>
          </a:p>
        </p:txBody>
      </p:sp>
      <p:sp>
        <p:nvSpPr>
          <p:cNvPr id="458" name="Google Shape;458;p36"/>
          <p:cNvSpPr txBox="1"/>
          <p:nvPr>
            <p:ph idx="1" type="body"/>
          </p:nvPr>
        </p:nvSpPr>
        <p:spPr>
          <a:xfrm>
            <a:off x="1303800" y="1327350"/>
            <a:ext cx="7030500" cy="32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mon_dico = dict()</a:t>
            </a:r>
            <a:endParaRPr b="1"/>
          </a:p>
          <a:p>
            <a:pPr indent="0" lvl="0" marL="0" rtl="0" algn="l">
              <a:spcBef>
                <a:spcPts val="1200"/>
              </a:spcBef>
              <a:spcAft>
                <a:spcPts val="0"/>
              </a:spcAft>
              <a:buNone/>
            </a:pPr>
            <a:r>
              <a:rPr b="1" lang="fr">
                <a:solidFill>
                  <a:srgbClr val="007020"/>
                </a:solidFill>
              </a:rPr>
              <a:t>mon_dico[0] = {‘user’ : ‘user_1’, 1 : ma_liste}</a:t>
            </a:r>
            <a:endParaRPr b="1">
              <a:solidFill>
                <a:srgbClr val="007020"/>
              </a:solidFill>
            </a:endParaRPr>
          </a:p>
          <a:p>
            <a:pPr indent="0" lvl="0" marL="0" rtl="0" algn="l">
              <a:spcBef>
                <a:spcPts val="1200"/>
              </a:spcBef>
              <a:spcAft>
                <a:spcPts val="0"/>
              </a:spcAft>
              <a:buNone/>
            </a:pPr>
            <a:r>
              <a:rPr b="1" lang="fr">
                <a:solidFill>
                  <a:srgbClr val="007020"/>
                </a:solidFill>
              </a:rPr>
              <a:t>mon_dico[1] = dict() ( ou {} ) </a:t>
            </a:r>
            <a:endParaRPr b="1">
              <a:solidFill>
                <a:srgbClr val="007020"/>
              </a:solidFill>
            </a:endParaRPr>
          </a:p>
          <a:p>
            <a:pPr indent="0" lvl="0" marL="0" rtl="0" algn="l">
              <a:spcBef>
                <a:spcPts val="1200"/>
              </a:spcBef>
              <a:spcAft>
                <a:spcPts val="0"/>
              </a:spcAft>
              <a:buNone/>
            </a:pPr>
            <a:r>
              <a:rPr b="1" lang="fr">
                <a:solidFill>
                  <a:srgbClr val="007020"/>
                </a:solidFill>
              </a:rPr>
              <a:t>mon_dico[1][‘user’] = ‘user_2</a:t>
            </a:r>
            <a:endParaRPr b="1">
              <a:solidFill>
                <a:srgbClr val="007020"/>
              </a:solidFill>
            </a:endParaRPr>
          </a:p>
          <a:p>
            <a:pPr indent="0" lvl="0" marL="0" rtl="0" algn="l">
              <a:spcBef>
                <a:spcPts val="1200"/>
              </a:spcBef>
              <a:spcAft>
                <a:spcPts val="0"/>
              </a:spcAft>
              <a:buNone/>
            </a:pPr>
            <a:r>
              <a:rPr b="1" lang="fr">
                <a:solidFill>
                  <a:srgbClr val="007020"/>
                </a:solidFill>
              </a:rPr>
              <a:t>mon_dico[1][1] = [1, ‘adresse’, etc..]</a:t>
            </a:r>
            <a:endParaRPr b="1">
              <a:solidFill>
                <a:srgbClr val="007020"/>
              </a:solidFill>
            </a:endParaRPr>
          </a:p>
          <a:p>
            <a:pPr indent="0" lvl="0" marL="0" rtl="0" algn="l">
              <a:spcBef>
                <a:spcPts val="1200"/>
              </a:spcBef>
              <a:spcAft>
                <a:spcPts val="0"/>
              </a:spcAft>
              <a:buNone/>
            </a:pPr>
            <a:r>
              <a:rPr b="1" lang="fr"/>
              <a:t>mon_dico.keys() → dict_keys([0, 1]) </a:t>
            </a:r>
            <a:endParaRPr b="1"/>
          </a:p>
          <a:p>
            <a:pPr indent="0" lvl="0" marL="0" rtl="0" algn="l">
              <a:spcBef>
                <a:spcPts val="1200"/>
              </a:spcBef>
              <a:spcAft>
                <a:spcPts val="0"/>
              </a:spcAft>
              <a:buNone/>
            </a:pPr>
            <a:r>
              <a:rPr b="1" lang="fr"/>
              <a:t>qui est un objet pas vraiment manipulable mais qui affiche les clés du dictionnaire </a:t>
            </a:r>
            <a:endParaRPr b="1"/>
          </a:p>
          <a:p>
            <a:pPr indent="0" lvl="0" marL="0" rtl="0" algn="l">
              <a:spcBef>
                <a:spcPts val="1200"/>
              </a:spcBef>
              <a:spcAft>
                <a:spcPts val="1200"/>
              </a:spcAft>
              <a:buNone/>
            </a:pPr>
            <a:r>
              <a:rPr b="1" lang="fr"/>
              <a:t>mon_dico[0].keys() → dict_keys([</a:t>
            </a:r>
            <a:r>
              <a:rPr b="1" lang="fr">
                <a:solidFill>
                  <a:srgbClr val="007020"/>
                </a:solidFill>
              </a:rPr>
              <a:t>‘user’</a:t>
            </a:r>
            <a:r>
              <a:rPr b="1" lang="fr"/>
              <a:t>, 1]) </a:t>
            </a:r>
            <a:endParaRPr b="1"/>
          </a:p>
        </p:txBody>
      </p:sp>
      <p:sp>
        <p:nvSpPr>
          <p:cNvPr id="459" name="Google Shape;459;p36"/>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Quelques astuces avec les dictionnaires</a:t>
            </a:r>
            <a:endParaRPr/>
          </a:p>
        </p:txBody>
      </p:sp>
      <p:sp>
        <p:nvSpPr>
          <p:cNvPr id="465" name="Google Shape;465;p37"/>
          <p:cNvSpPr txBox="1"/>
          <p:nvPr>
            <p:ph idx="1" type="body"/>
          </p:nvPr>
        </p:nvSpPr>
        <p:spPr>
          <a:xfrm>
            <a:off x="1303800" y="2462250"/>
            <a:ext cx="3176100" cy="206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sz="1050">
                <a:solidFill>
                  <a:srgbClr val="000000"/>
                </a:solidFill>
                <a:highlight>
                  <a:srgbClr val="FCFCFC"/>
                </a:highlight>
              </a:rPr>
              <a:t>my_dict </a:t>
            </a:r>
            <a:r>
              <a:rPr b="1" lang="fr" sz="1050">
                <a:solidFill>
                  <a:srgbClr val="A67F59"/>
                </a:solidFill>
                <a:highlight>
                  <a:srgbClr val="FCFCFC"/>
                </a:highlight>
              </a:rPr>
              <a:t>=</a:t>
            </a:r>
            <a:r>
              <a:rPr b="1" lang="fr" sz="1050">
                <a:solidFill>
                  <a:srgbClr val="999999"/>
                </a:solidFill>
                <a:highlight>
                  <a:srgbClr val="FCFCFC"/>
                </a:highlight>
              </a:rPr>
              <a:t>{</a:t>
            </a:r>
            <a:r>
              <a:rPr b="1" lang="fr" sz="1050">
                <a:solidFill>
                  <a:srgbClr val="669900"/>
                </a:solidFill>
                <a:highlight>
                  <a:srgbClr val="FCFCFC"/>
                </a:highlight>
              </a:rPr>
              <a:t>"John"</a:t>
            </a:r>
            <a:r>
              <a:rPr b="1" lang="fr" sz="1050">
                <a:solidFill>
                  <a:srgbClr val="999999"/>
                </a:solidFill>
                <a:highlight>
                  <a:srgbClr val="FCFCFC"/>
                </a:highlight>
              </a:rPr>
              <a:t>:</a:t>
            </a:r>
            <a:r>
              <a:rPr b="1" lang="fr" sz="1050">
                <a:solidFill>
                  <a:srgbClr val="990055"/>
                </a:solidFill>
                <a:highlight>
                  <a:srgbClr val="FCFCFC"/>
                </a:highlight>
              </a:rPr>
              <a:t>1</a:t>
            </a:r>
            <a:r>
              <a:rPr b="1" lang="fr" sz="1050">
                <a:solidFill>
                  <a:srgbClr val="999999"/>
                </a:solidFill>
                <a:highlight>
                  <a:srgbClr val="FCFCFC"/>
                </a:highlight>
              </a:rPr>
              <a:t>,</a:t>
            </a:r>
            <a:r>
              <a:rPr b="1" lang="fr" sz="1050">
                <a:solidFill>
                  <a:srgbClr val="000000"/>
                </a:solidFill>
                <a:highlight>
                  <a:srgbClr val="FCFCFC"/>
                </a:highlight>
              </a:rPr>
              <a:t> </a:t>
            </a:r>
            <a:r>
              <a:rPr b="1" lang="fr" sz="1050">
                <a:solidFill>
                  <a:srgbClr val="669900"/>
                </a:solidFill>
                <a:highlight>
                  <a:srgbClr val="FCFCFC"/>
                </a:highlight>
              </a:rPr>
              <a:t>"Michael"</a:t>
            </a:r>
            <a:r>
              <a:rPr b="1" lang="fr" sz="1050">
                <a:solidFill>
                  <a:srgbClr val="999999"/>
                </a:solidFill>
                <a:highlight>
                  <a:srgbClr val="FCFCFC"/>
                </a:highlight>
              </a:rPr>
              <a:t>:</a:t>
            </a:r>
            <a:r>
              <a:rPr b="1" lang="fr" sz="1050">
                <a:solidFill>
                  <a:srgbClr val="990055"/>
                </a:solidFill>
                <a:highlight>
                  <a:srgbClr val="FCFCFC"/>
                </a:highlight>
              </a:rPr>
              <a:t>2</a:t>
            </a:r>
            <a:r>
              <a:rPr b="1" lang="fr" sz="1050">
                <a:solidFill>
                  <a:srgbClr val="999999"/>
                </a:solidFill>
                <a:highlight>
                  <a:srgbClr val="FCFCFC"/>
                </a:highlight>
              </a:rPr>
              <a:t>,</a:t>
            </a:r>
            <a:r>
              <a:rPr b="1" lang="fr" sz="1050">
                <a:solidFill>
                  <a:srgbClr val="000000"/>
                </a:solidFill>
                <a:highlight>
                  <a:srgbClr val="FCFCFC"/>
                </a:highlight>
              </a:rPr>
              <a:t> </a:t>
            </a:r>
            <a:r>
              <a:rPr b="1" lang="fr" sz="1050">
                <a:solidFill>
                  <a:srgbClr val="669900"/>
                </a:solidFill>
                <a:highlight>
                  <a:srgbClr val="FCFCFC"/>
                </a:highlight>
              </a:rPr>
              <a:t>"Shawn"</a:t>
            </a:r>
            <a:r>
              <a:rPr b="1" lang="fr" sz="1050">
                <a:solidFill>
                  <a:srgbClr val="999999"/>
                </a:solidFill>
                <a:highlight>
                  <a:srgbClr val="FCFCFC"/>
                </a:highlight>
              </a:rPr>
              <a:t>:</a:t>
            </a:r>
            <a:r>
              <a:rPr b="1" lang="fr" sz="1050">
                <a:solidFill>
                  <a:srgbClr val="990055"/>
                </a:solidFill>
                <a:highlight>
                  <a:srgbClr val="FCFCFC"/>
                </a:highlight>
              </a:rPr>
              <a:t>3</a:t>
            </a:r>
            <a:r>
              <a:rPr b="1" lang="fr" sz="1050">
                <a:solidFill>
                  <a:srgbClr val="999999"/>
                </a:solidFill>
                <a:highlight>
                  <a:srgbClr val="FCFCFC"/>
                </a:highlight>
              </a:rPr>
              <a:t>}</a:t>
            </a:r>
            <a:endParaRPr b="1" sz="1050">
              <a:solidFill>
                <a:srgbClr val="000000"/>
              </a:solidFill>
              <a:highlight>
                <a:srgbClr val="FCFCFC"/>
              </a:highlight>
            </a:endParaRPr>
          </a:p>
          <a:p>
            <a:pPr indent="0" lvl="0" marL="0" rtl="0" algn="l">
              <a:spcBef>
                <a:spcPts val="1200"/>
              </a:spcBef>
              <a:spcAft>
                <a:spcPts val="0"/>
              </a:spcAft>
              <a:buNone/>
            </a:pPr>
            <a:r>
              <a:rPr b="1" lang="fr" sz="1050">
                <a:solidFill>
                  <a:srgbClr val="000000"/>
                </a:solidFill>
                <a:highlight>
                  <a:srgbClr val="FCFCFC"/>
                </a:highlight>
              </a:rPr>
              <a:t>list_of_key </a:t>
            </a:r>
            <a:r>
              <a:rPr b="1" lang="fr" sz="1050">
                <a:solidFill>
                  <a:srgbClr val="A67F59"/>
                </a:solidFill>
                <a:highlight>
                  <a:srgbClr val="FCFCFC"/>
                </a:highlight>
              </a:rPr>
              <a:t>=</a:t>
            </a:r>
            <a:r>
              <a:rPr b="1" lang="fr" sz="1050">
                <a:solidFill>
                  <a:srgbClr val="000000"/>
                </a:solidFill>
                <a:highlight>
                  <a:srgbClr val="FCFCFC"/>
                </a:highlight>
              </a:rPr>
              <a:t> list</a:t>
            </a:r>
            <a:r>
              <a:rPr b="1" lang="fr" sz="1050">
                <a:solidFill>
                  <a:srgbClr val="999999"/>
                </a:solidFill>
                <a:highlight>
                  <a:srgbClr val="FCFCFC"/>
                </a:highlight>
              </a:rPr>
              <a:t>(</a:t>
            </a:r>
            <a:r>
              <a:rPr b="1" lang="fr" sz="1050">
                <a:solidFill>
                  <a:srgbClr val="000000"/>
                </a:solidFill>
                <a:highlight>
                  <a:srgbClr val="FCFCFC"/>
                </a:highlight>
              </a:rPr>
              <a:t>my_dict</a:t>
            </a:r>
            <a:r>
              <a:rPr b="1" lang="fr" sz="1050">
                <a:solidFill>
                  <a:srgbClr val="999999"/>
                </a:solidFill>
                <a:highlight>
                  <a:srgbClr val="FCFCFC"/>
                </a:highlight>
              </a:rPr>
              <a:t>.</a:t>
            </a:r>
            <a:r>
              <a:rPr b="1" lang="fr" sz="1050">
                <a:solidFill>
                  <a:srgbClr val="000000"/>
                </a:solidFill>
                <a:highlight>
                  <a:srgbClr val="FCFCFC"/>
                </a:highlight>
              </a:rPr>
              <a:t>keys</a:t>
            </a:r>
            <a:r>
              <a:rPr b="1" lang="fr" sz="1050">
                <a:solidFill>
                  <a:srgbClr val="999999"/>
                </a:solidFill>
                <a:highlight>
                  <a:srgbClr val="FCFCFC"/>
                </a:highlight>
              </a:rPr>
              <a:t>())</a:t>
            </a:r>
            <a:br>
              <a:rPr b="1" lang="fr" sz="1050">
                <a:solidFill>
                  <a:srgbClr val="000000"/>
                </a:solidFill>
                <a:highlight>
                  <a:srgbClr val="FCFCFC"/>
                </a:highlight>
              </a:rPr>
            </a:br>
            <a:r>
              <a:rPr b="1" lang="fr" sz="1050">
                <a:solidFill>
                  <a:srgbClr val="000000"/>
                </a:solidFill>
                <a:highlight>
                  <a:srgbClr val="FCFCFC"/>
                </a:highlight>
              </a:rPr>
              <a:t>list_of_value </a:t>
            </a:r>
            <a:r>
              <a:rPr b="1" lang="fr" sz="1050">
                <a:solidFill>
                  <a:srgbClr val="A67F59"/>
                </a:solidFill>
                <a:highlight>
                  <a:srgbClr val="FCFCFC"/>
                </a:highlight>
              </a:rPr>
              <a:t>=</a:t>
            </a:r>
            <a:r>
              <a:rPr b="1" lang="fr" sz="1050">
                <a:solidFill>
                  <a:srgbClr val="000000"/>
                </a:solidFill>
                <a:highlight>
                  <a:srgbClr val="FCFCFC"/>
                </a:highlight>
              </a:rPr>
              <a:t> list</a:t>
            </a:r>
            <a:r>
              <a:rPr b="1" lang="fr" sz="1050">
                <a:solidFill>
                  <a:srgbClr val="999999"/>
                </a:solidFill>
                <a:highlight>
                  <a:srgbClr val="FCFCFC"/>
                </a:highlight>
              </a:rPr>
              <a:t>(</a:t>
            </a:r>
            <a:r>
              <a:rPr b="1" lang="fr" sz="1050">
                <a:solidFill>
                  <a:srgbClr val="000000"/>
                </a:solidFill>
                <a:highlight>
                  <a:srgbClr val="FCFCFC"/>
                </a:highlight>
              </a:rPr>
              <a:t>my_dict</a:t>
            </a:r>
            <a:r>
              <a:rPr b="1" lang="fr" sz="1050">
                <a:solidFill>
                  <a:srgbClr val="999999"/>
                </a:solidFill>
                <a:highlight>
                  <a:srgbClr val="FCFCFC"/>
                </a:highlight>
              </a:rPr>
              <a:t>.</a:t>
            </a:r>
            <a:r>
              <a:rPr b="1" lang="fr" sz="1050">
                <a:solidFill>
                  <a:srgbClr val="000000"/>
                </a:solidFill>
                <a:highlight>
                  <a:srgbClr val="FCFCFC"/>
                </a:highlight>
              </a:rPr>
              <a:t>values</a:t>
            </a:r>
            <a:r>
              <a:rPr b="1" lang="fr" sz="1050">
                <a:solidFill>
                  <a:srgbClr val="999999"/>
                </a:solidFill>
                <a:highlight>
                  <a:srgbClr val="FCFCFC"/>
                </a:highlight>
              </a:rPr>
              <a:t>())</a:t>
            </a:r>
            <a:endParaRPr b="1" sz="1050">
              <a:solidFill>
                <a:srgbClr val="000000"/>
              </a:solidFill>
              <a:highlight>
                <a:srgbClr val="FCFCFC"/>
              </a:highlight>
            </a:endParaRPr>
          </a:p>
          <a:p>
            <a:pPr indent="0" lvl="0" marL="0" rtl="0" algn="l">
              <a:spcBef>
                <a:spcPts val="1200"/>
              </a:spcBef>
              <a:spcAft>
                <a:spcPts val="0"/>
              </a:spcAft>
              <a:buNone/>
            </a:pPr>
            <a:r>
              <a:rPr b="1" lang="fr" sz="1050">
                <a:solidFill>
                  <a:srgbClr val="000000"/>
                </a:solidFill>
                <a:highlight>
                  <a:srgbClr val="FCFCFC"/>
                </a:highlight>
              </a:rPr>
              <a:t>position </a:t>
            </a:r>
            <a:r>
              <a:rPr b="1" lang="fr" sz="1050">
                <a:solidFill>
                  <a:srgbClr val="A67F59"/>
                </a:solidFill>
                <a:highlight>
                  <a:srgbClr val="FCFCFC"/>
                </a:highlight>
              </a:rPr>
              <a:t>=</a:t>
            </a:r>
            <a:r>
              <a:rPr b="1" lang="fr" sz="1050">
                <a:solidFill>
                  <a:srgbClr val="000000"/>
                </a:solidFill>
                <a:highlight>
                  <a:srgbClr val="FCFCFC"/>
                </a:highlight>
              </a:rPr>
              <a:t> list_of_value</a:t>
            </a:r>
            <a:r>
              <a:rPr b="1" lang="fr" sz="1050">
                <a:solidFill>
                  <a:srgbClr val="999999"/>
                </a:solidFill>
                <a:highlight>
                  <a:srgbClr val="FCFCFC"/>
                </a:highlight>
              </a:rPr>
              <a:t>.</a:t>
            </a:r>
            <a:r>
              <a:rPr b="1" lang="fr" sz="1050">
                <a:solidFill>
                  <a:srgbClr val="000000"/>
                </a:solidFill>
                <a:highlight>
                  <a:srgbClr val="FCFCFC"/>
                </a:highlight>
              </a:rPr>
              <a:t>index</a:t>
            </a:r>
            <a:r>
              <a:rPr b="1" lang="fr" sz="1050">
                <a:solidFill>
                  <a:srgbClr val="999999"/>
                </a:solidFill>
                <a:highlight>
                  <a:srgbClr val="FCFCFC"/>
                </a:highlight>
              </a:rPr>
              <a:t>(</a:t>
            </a:r>
            <a:r>
              <a:rPr b="1" lang="fr" sz="1050">
                <a:solidFill>
                  <a:srgbClr val="990055"/>
                </a:solidFill>
                <a:highlight>
                  <a:srgbClr val="FCFCFC"/>
                </a:highlight>
              </a:rPr>
              <a:t>1</a:t>
            </a:r>
            <a:r>
              <a:rPr b="1" lang="fr" sz="1050">
                <a:solidFill>
                  <a:srgbClr val="999999"/>
                </a:solidFill>
                <a:highlight>
                  <a:srgbClr val="FCFCFC"/>
                </a:highlight>
              </a:rPr>
              <a:t>)</a:t>
            </a:r>
            <a:br>
              <a:rPr b="1" lang="fr" sz="1050">
                <a:solidFill>
                  <a:srgbClr val="000000"/>
                </a:solidFill>
                <a:highlight>
                  <a:srgbClr val="FCFCFC"/>
                </a:highlight>
              </a:rPr>
            </a:br>
            <a:r>
              <a:rPr b="1" lang="fr" sz="1050">
                <a:solidFill>
                  <a:srgbClr val="000000"/>
                </a:solidFill>
                <a:highlight>
                  <a:srgbClr val="FCFCFC"/>
                </a:highlight>
              </a:rPr>
              <a:t>	</a:t>
            </a:r>
            <a:r>
              <a:rPr b="1" lang="fr" sz="1050">
                <a:solidFill>
                  <a:srgbClr val="0077AA"/>
                </a:solidFill>
                <a:highlight>
                  <a:srgbClr val="FCFCFC"/>
                </a:highlight>
              </a:rPr>
              <a:t>print</a:t>
            </a:r>
            <a:r>
              <a:rPr b="1" lang="fr" sz="1050">
                <a:solidFill>
                  <a:srgbClr val="999999"/>
                </a:solidFill>
                <a:highlight>
                  <a:srgbClr val="FCFCFC"/>
                </a:highlight>
              </a:rPr>
              <a:t>(</a:t>
            </a:r>
            <a:r>
              <a:rPr b="1" lang="fr" sz="1050">
                <a:solidFill>
                  <a:srgbClr val="000000"/>
                </a:solidFill>
                <a:highlight>
                  <a:srgbClr val="FCFCFC"/>
                </a:highlight>
              </a:rPr>
              <a:t>list_of_key</a:t>
            </a:r>
            <a:r>
              <a:rPr b="1" lang="fr" sz="1050">
                <a:solidFill>
                  <a:srgbClr val="999999"/>
                </a:solidFill>
                <a:highlight>
                  <a:srgbClr val="FCFCFC"/>
                </a:highlight>
              </a:rPr>
              <a:t>[</a:t>
            </a:r>
            <a:r>
              <a:rPr b="1" lang="fr" sz="1050">
                <a:solidFill>
                  <a:srgbClr val="000000"/>
                </a:solidFill>
                <a:highlight>
                  <a:srgbClr val="FCFCFC"/>
                </a:highlight>
              </a:rPr>
              <a:t>position</a:t>
            </a:r>
            <a:r>
              <a:rPr b="1" lang="fr" sz="1050">
                <a:solidFill>
                  <a:srgbClr val="999999"/>
                </a:solidFill>
                <a:highlight>
                  <a:srgbClr val="FCFCFC"/>
                </a:highlight>
              </a:rPr>
              <a:t>])</a:t>
            </a:r>
            <a:endParaRPr b="1" sz="1050">
              <a:solidFill>
                <a:srgbClr val="000000"/>
              </a:solidFill>
              <a:highlight>
                <a:srgbClr val="FCFCFC"/>
              </a:highlight>
            </a:endParaRPr>
          </a:p>
          <a:p>
            <a:pPr indent="0" lvl="0" marL="0" rtl="0" algn="l">
              <a:spcBef>
                <a:spcPts val="1200"/>
              </a:spcBef>
              <a:spcAft>
                <a:spcPts val="0"/>
              </a:spcAft>
              <a:buNone/>
            </a:pPr>
            <a:r>
              <a:rPr b="1" lang="fr" sz="1050">
                <a:solidFill>
                  <a:srgbClr val="000000"/>
                </a:solidFill>
                <a:highlight>
                  <a:srgbClr val="FCFCFC"/>
                </a:highlight>
              </a:rPr>
              <a:t>position </a:t>
            </a:r>
            <a:r>
              <a:rPr b="1" lang="fr" sz="1050">
                <a:solidFill>
                  <a:srgbClr val="A67F59"/>
                </a:solidFill>
                <a:highlight>
                  <a:srgbClr val="FCFCFC"/>
                </a:highlight>
              </a:rPr>
              <a:t>=</a:t>
            </a:r>
            <a:r>
              <a:rPr b="1" lang="fr" sz="1050">
                <a:solidFill>
                  <a:srgbClr val="000000"/>
                </a:solidFill>
                <a:highlight>
                  <a:srgbClr val="FCFCFC"/>
                </a:highlight>
              </a:rPr>
              <a:t> list_of_value</a:t>
            </a:r>
            <a:r>
              <a:rPr b="1" lang="fr" sz="1050">
                <a:solidFill>
                  <a:srgbClr val="999999"/>
                </a:solidFill>
                <a:highlight>
                  <a:srgbClr val="FCFCFC"/>
                </a:highlight>
              </a:rPr>
              <a:t>.</a:t>
            </a:r>
            <a:r>
              <a:rPr b="1" lang="fr" sz="1050">
                <a:solidFill>
                  <a:srgbClr val="000000"/>
                </a:solidFill>
                <a:highlight>
                  <a:srgbClr val="FCFCFC"/>
                </a:highlight>
              </a:rPr>
              <a:t>index</a:t>
            </a:r>
            <a:r>
              <a:rPr b="1" lang="fr" sz="1050">
                <a:solidFill>
                  <a:srgbClr val="999999"/>
                </a:solidFill>
                <a:highlight>
                  <a:srgbClr val="FCFCFC"/>
                </a:highlight>
              </a:rPr>
              <a:t>(</a:t>
            </a:r>
            <a:r>
              <a:rPr b="1" lang="fr" sz="1050">
                <a:solidFill>
                  <a:srgbClr val="990055"/>
                </a:solidFill>
                <a:highlight>
                  <a:srgbClr val="FCFCFC"/>
                </a:highlight>
              </a:rPr>
              <a:t>2</a:t>
            </a:r>
            <a:r>
              <a:rPr b="1" lang="fr" sz="1050">
                <a:solidFill>
                  <a:srgbClr val="999999"/>
                </a:solidFill>
                <a:highlight>
                  <a:srgbClr val="FCFCFC"/>
                </a:highlight>
              </a:rPr>
              <a:t>)</a:t>
            </a:r>
            <a:br>
              <a:rPr b="1" lang="fr" sz="1050">
                <a:solidFill>
                  <a:srgbClr val="000000"/>
                </a:solidFill>
                <a:highlight>
                  <a:srgbClr val="FCFCFC"/>
                </a:highlight>
              </a:rPr>
            </a:br>
            <a:r>
              <a:rPr b="1" lang="fr" sz="1050">
                <a:solidFill>
                  <a:srgbClr val="000000"/>
                </a:solidFill>
                <a:highlight>
                  <a:srgbClr val="FCFCFC"/>
                </a:highlight>
              </a:rPr>
              <a:t>	</a:t>
            </a:r>
            <a:r>
              <a:rPr b="1" lang="fr" sz="1050">
                <a:solidFill>
                  <a:srgbClr val="0077AA"/>
                </a:solidFill>
                <a:highlight>
                  <a:srgbClr val="FCFCFC"/>
                </a:highlight>
              </a:rPr>
              <a:t>print</a:t>
            </a:r>
            <a:r>
              <a:rPr b="1" lang="fr" sz="1050">
                <a:solidFill>
                  <a:srgbClr val="999999"/>
                </a:solidFill>
                <a:highlight>
                  <a:srgbClr val="FCFCFC"/>
                </a:highlight>
              </a:rPr>
              <a:t>(</a:t>
            </a:r>
            <a:r>
              <a:rPr b="1" lang="fr" sz="1050">
                <a:solidFill>
                  <a:srgbClr val="000000"/>
                </a:solidFill>
                <a:highlight>
                  <a:srgbClr val="FCFCFC"/>
                </a:highlight>
              </a:rPr>
              <a:t>list_of_key</a:t>
            </a:r>
            <a:r>
              <a:rPr b="1" lang="fr" sz="1050">
                <a:solidFill>
                  <a:srgbClr val="999999"/>
                </a:solidFill>
                <a:highlight>
                  <a:srgbClr val="FCFCFC"/>
                </a:highlight>
              </a:rPr>
              <a:t>[</a:t>
            </a:r>
            <a:r>
              <a:rPr b="1" lang="fr" sz="1050">
                <a:solidFill>
                  <a:srgbClr val="000000"/>
                </a:solidFill>
                <a:highlight>
                  <a:srgbClr val="FCFCFC"/>
                </a:highlight>
              </a:rPr>
              <a:t>position</a:t>
            </a:r>
            <a:r>
              <a:rPr b="1" lang="fr" sz="1050">
                <a:solidFill>
                  <a:srgbClr val="999999"/>
                </a:solidFill>
                <a:highlight>
                  <a:srgbClr val="FCFCFC"/>
                </a:highlight>
              </a:rPr>
              <a:t>])</a:t>
            </a:r>
            <a:endParaRPr b="1" sz="1050">
              <a:solidFill>
                <a:srgbClr val="999999"/>
              </a:solidFill>
              <a:highlight>
                <a:srgbClr val="FCFCFC"/>
              </a:highlight>
            </a:endParaRPr>
          </a:p>
          <a:p>
            <a:pPr indent="0" lvl="0" marL="0" rtl="0" algn="l">
              <a:spcBef>
                <a:spcPts val="1200"/>
              </a:spcBef>
              <a:spcAft>
                <a:spcPts val="1200"/>
              </a:spcAft>
              <a:buNone/>
            </a:pPr>
            <a:r>
              <a:t/>
            </a:r>
            <a:endParaRPr b="1"/>
          </a:p>
        </p:txBody>
      </p:sp>
      <p:sp>
        <p:nvSpPr>
          <p:cNvPr id="466" name="Google Shape;466;p37"/>
          <p:cNvSpPr txBox="1"/>
          <p:nvPr>
            <p:ph idx="1" type="body"/>
          </p:nvPr>
        </p:nvSpPr>
        <p:spPr>
          <a:xfrm>
            <a:off x="4428000" y="2462250"/>
            <a:ext cx="3848100" cy="20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050">
                <a:solidFill>
                  <a:srgbClr val="000000"/>
                </a:solidFill>
                <a:highlight>
                  <a:srgbClr val="FCFCFC"/>
                </a:highlight>
              </a:rPr>
              <a:t>Définition du dictionnaire</a:t>
            </a:r>
            <a:endParaRPr b="1" sz="1050">
              <a:solidFill>
                <a:srgbClr val="000000"/>
              </a:solidFill>
              <a:highlight>
                <a:srgbClr val="FCFCFC"/>
              </a:highlight>
            </a:endParaRPr>
          </a:p>
          <a:p>
            <a:pPr indent="0" lvl="0" marL="0" rtl="0" algn="l">
              <a:spcBef>
                <a:spcPts val="1200"/>
              </a:spcBef>
              <a:spcAft>
                <a:spcPts val="0"/>
              </a:spcAft>
              <a:buNone/>
            </a:pPr>
            <a:r>
              <a:rPr b="1" lang="fr" sz="1050">
                <a:solidFill>
                  <a:srgbClr val="000000"/>
                </a:solidFill>
                <a:highlight>
                  <a:srgbClr val="FCFCFC"/>
                </a:highlight>
              </a:rPr>
              <a:t>On transforme </a:t>
            </a:r>
            <a:r>
              <a:rPr b="1" lang="fr" sz="1050">
                <a:solidFill>
                  <a:srgbClr val="000000"/>
                </a:solidFill>
                <a:highlight>
                  <a:srgbClr val="FCFCFC"/>
                </a:highlight>
              </a:rPr>
              <a:t> les clés </a:t>
            </a:r>
            <a:r>
              <a:rPr b="1" lang="fr" sz="1050">
                <a:solidFill>
                  <a:srgbClr val="000000"/>
                </a:solidFill>
                <a:highlight>
                  <a:srgbClr val="FCFCFC"/>
                </a:highlight>
              </a:rPr>
              <a:t>en liste</a:t>
            </a:r>
            <a:br>
              <a:rPr b="1" lang="fr" sz="1050">
                <a:solidFill>
                  <a:srgbClr val="000000"/>
                </a:solidFill>
                <a:highlight>
                  <a:srgbClr val="FCFCFC"/>
                </a:highlight>
              </a:rPr>
            </a:br>
            <a:r>
              <a:rPr b="1" lang="fr" sz="1050">
                <a:solidFill>
                  <a:srgbClr val="000000"/>
                </a:solidFill>
                <a:highlight>
                  <a:srgbClr val="FCFCFC"/>
                </a:highlight>
              </a:rPr>
              <a:t>On transforme les valeurs associées aux clés en</a:t>
            </a:r>
            <a:r>
              <a:rPr b="1" lang="fr" sz="1050">
                <a:solidFill>
                  <a:srgbClr val="000000"/>
                </a:solidFill>
                <a:highlight>
                  <a:srgbClr val="FCFCFC"/>
                </a:highlight>
              </a:rPr>
              <a:t> liste </a:t>
            </a:r>
            <a:endParaRPr b="1" sz="1050">
              <a:solidFill>
                <a:srgbClr val="000000"/>
              </a:solidFill>
              <a:highlight>
                <a:srgbClr val="FCFCFC"/>
              </a:highlight>
            </a:endParaRPr>
          </a:p>
          <a:p>
            <a:pPr indent="0" lvl="0" marL="0" rtl="0" algn="l">
              <a:spcBef>
                <a:spcPts val="1200"/>
              </a:spcBef>
              <a:spcAft>
                <a:spcPts val="0"/>
              </a:spcAft>
              <a:buNone/>
            </a:pPr>
            <a:r>
              <a:rPr b="1" lang="fr" sz="1050">
                <a:solidFill>
                  <a:srgbClr val="669900"/>
                </a:solidFill>
                <a:highlight>
                  <a:srgbClr val="FCFCFC"/>
                </a:highlight>
              </a:rPr>
              <a:t>John</a:t>
            </a:r>
            <a:endParaRPr b="1" sz="1050">
              <a:solidFill>
                <a:srgbClr val="000000"/>
              </a:solidFill>
              <a:highlight>
                <a:srgbClr val="FCFCFC"/>
              </a:highlight>
            </a:endParaRPr>
          </a:p>
          <a:p>
            <a:pPr indent="0" lvl="0" marL="0" rtl="0" algn="l">
              <a:spcBef>
                <a:spcPts val="1200"/>
              </a:spcBef>
              <a:spcAft>
                <a:spcPts val="0"/>
              </a:spcAft>
              <a:buNone/>
            </a:pPr>
            <a:br>
              <a:rPr b="1" lang="fr" sz="1050">
                <a:solidFill>
                  <a:srgbClr val="000000"/>
                </a:solidFill>
                <a:highlight>
                  <a:srgbClr val="FCFCFC"/>
                </a:highlight>
              </a:rPr>
            </a:br>
            <a:r>
              <a:rPr b="1" lang="fr" sz="1050">
                <a:solidFill>
                  <a:srgbClr val="669900"/>
                </a:solidFill>
                <a:highlight>
                  <a:srgbClr val="FCFCFC"/>
                </a:highlight>
              </a:rPr>
              <a:t>Michael</a:t>
            </a:r>
            <a:endParaRPr b="1" sz="1050">
              <a:solidFill>
                <a:srgbClr val="669900"/>
              </a:solidFill>
              <a:highlight>
                <a:srgbClr val="FCFCFC"/>
              </a:highlight>
            </a:endParaRPr>
          </a:p>
          <a:p>
            <a:pPr indent="0" lvl="0" marL="0" rtl="0" algn="l">
              <a:spcBef>
                <a:spcPts val="1200"/>
              </a:spcBef>
              <a:spcAft>
                <a:spcPts val="1200"/>
              </a:spcAft>
              <a:buNone/>
            </a:pPr>
            <a:r>
              <a:t/>
            </a:r>
            <a:endParaRPr b="1" sz="1050"/>
          </a:p>
        </p:txBody>
      </p:sp>
      <p:sp>
        <p:nvSpPr>
          <p:cNvPr id="467" name="Google Shape;467;p37"/>
          <p:cNvSpPr txBox="1"/>
          <p:nvPr/>
        </p:nvSpPr>
        <p:spPr>
          <a:xfrm>
            <a:off x="1391850" y="1499900"/>
            <a:ext cx="6942600" cy="588600"/>
          </a:xfrm>
          <a:prstGeom prst="rect">
            <a:avLst/>
          </a:prstGeom>
          <a:noFill/>
          <a:ln>
            <a:noFill/>
          </a:ln>
        </p:spPr>
        <p:txBody>
          <a:bodyPr anchorCtr="0" anchor="t" bIns="91425" lIns="91425" spcFirstLastPara="1" rIns="91425" wrap="square" tIns="91425">
            <a:spAutoFit/>
          </a:bodyPr>
          <a:lstStyle/>
          <a:p>
            <a:pPr indent="0" lvl="0" marL="139700" marR="139700" rtl="0" algn="l">
              <a:lnSpc>
                <a:spcPct val="150000"/>
              </a:lnSpc>
              <a:spcBef>
                <a:spcPts val="1100"/>
              </a:spcBef>
              <a:spcAft>
                <a:spcPts val="1900"/>
              </a:spcAft>
              <a:buNone/>
            </a:pPr>
            <a:r>
              <a:rPr b="1" lang="fr" sz="1050">
                <a:solidFill>
                  <a:srgbClr val="0077AA"/>
                </a:solidFill>
                <a:highlight>
                  <a:srgbClr val="FCFCFC"/>
                </a:highlight>
                <a:latin typeface="Courier New"/>
                <a:ea typeface="Courier New"/>
                <a:cs typeface="Courier New"/>
                <a:sym typeface="Courier New"/>
              </a:rPr>
              <a:t>for</a:t>
            </a:r>
            <a:r>
              <a:rPr b="1" lang="fr" sz="1050">
                <a:highlight>
                  <a:srgbClr val="FCFCFC"/>
                </a:highlight>
                <a:latin typeface="Courier New"/>
                <a:ea typeface="Courier New"/>
                <a:cs typeface="Courier New"/>
                <a:sym typeface="Courier New"/>
              </a:rPr>
              <a:t> key</a:t>
            </a:r>
            <a:r>
              <a:rPr b="1" lang="fr" sz="1050">
                <a:solidFill>
                  <a:srgbClr val="333333"/>
                </a:solidFill>
                <a:highlight>
                  <a:srgbClr val="FCFCFC"/>
                </a:highlight>
                <a:latin typeface="Courier New"/>
                <a:ea typeface="Courier New"/>
                <a:cs typeface="Courier New"/>
                <a:sym typeface="Courier New"/>
              </a:rPr>
              <a:t>,</a:t>
            </a:r>
            <a:r>
              <a:rPr b="1" lang="fr" sz="1050">
                <a:highlight>
                  <a:srgbClr val="FCFCFC"/>
                </a:highlight>
                <a:latin typeface="Courier New"/>
                <a:ea typeface="Courier New"/>
                <a:cs typeface="Courier New"/>
                <a:sym typeface="Courier New"/>
              </a:rPr>
              <a:t> value </a:t>
            </a:r>
            <a:r>
              <a:rPr b="1" lang="fr" sz="1050">
                <a:solidFill>
                  <a:srgbClr val="0077AA"/>
                </a:solidFill>
                <a:highlight>
                  <a:srgbClr val="FCFCFC"/>
                </a:highlight>
                <a:latin typeface="Courier New"/>
                <a:ea typeface="Courier New"/>
                <a:cs typeface="Courier New"/>
                <a:sym typeface="Courier New"/>
              </a:rPr>
              <a:t>in</a:t>
            </a:r>
            <a:r>
              <a:rPr b="1" lang="fr" sz="1050">
                <a:highlight>
                  <a:srgbClr val="FCFCFC"/>
                </a:highlight>
                <a:latin typeface="Courier New"/>
                <a:ea typeface="Courier New"/>
                <a:cs typeface="Courier New"/>
                <a:sym typeface="Courier New"/>
              </a:rPr>
              <a:t> my_dict</a:t>
            </a:r>
            <a:r>
              <a:rPr b="1" lang="fr" sz="1050">
                <a:solidFill>
                  <a:srgbClr val="999999"/>
                </a:solidFill>
                <a:highlight>
                  <a:srgbClr val="FCFCFC"/>
                </a:highlight>
                <a:latin typeface="Courier New"/>
                <a:ea typeface="Courier New"/>
                <a:cs typeface="Courier New"/>
                <a:sym typeface="Courier New"/>
              </a:rPr>
              <a:t>.</a:t>
            </a:r>
            <a:r>
              <a:rPr b="1" lang="fr" sz="1050">
                <a:highlight>
                  <a:srgbClr val="FCFCFC"/>
                </a:highlight>
                <a:latin typeface="Courier New"/>
                <a:ea typeface="Courier New"/>
                <a:cs typeface="Courier New"/>
                <a:sym typeface="Courier New"/>
              </a:rPr>
              <a:t>items</a:t>
            </a:r>
            <a:r>
              <a:rPr b="1" lang="fr" sz="1050">
                <a:solidFill>
                  <a:srgbClr val="333333"/>
                </a:solidFill>
                <a:highlight>
                  <a:srgbClr val="FCFCFC"/>
                </a:highlight>
                <a:latin typeface="Courier New"/>
                <a:ea typeface="Courier New"/>
                <a:cs typeface="Courier New"/>
                <a:sym typeface="Courier New"/>
              </a:rPr>
              <a:t>():</a:t>
            </a:r>
            <a:br>
              <a:rPr b="1" lang="fr" sz="1050">
                <a:solidFill>
                  <a:srgbClr val="333333"/>
                </a:solidFill>
                <a:highlight>
                  <a:srgbClr val="FCFCFC"/>
                </a:highlight>
                <a:latin typeface="Courier New"/>
                <a:ea typeface="Courier New"/>
                <a:cs typeface="Courier New"/>
                <a:sym typeface="Courier New"/>
              </a:rPr>
            </a:br>
            <a:r>
              <a:rPr b="1" lang="fr" sz="1050">
                <a:solidFill>
                  <a:srgbClr val="333333"/>
                </a:solidFill>
                <a:highlight>
                  <a:srgbClr val="FCFCFC"/>
                </a:highlight>
                <a:latin typeface="Courier New"/>
                <a:ea typeface="Courier New"/>
                <a:cs typeface="Courier New"/>
                <a:sym typeface="Courier New"/>
              </a:rPr>
              <a:t>	print(key, value)</a:t>
            </a:r>
            <a:endParaRPr b="1" sz="1050">
              <a:solidFill>
                <a:srgbClr val="333333"/>
              </a:solidFill>
              <a:highlight>
                <a:srgbClr val="FCFCFC"/>
              </a:highlight>
              <a:latin typeface="Courier New"/>
              <a:ea typeface="Courier New"/>
              <a:cs typeface="Courier New"/>
              <a:sym typeface="Courier New"/>
            </a:endParaRPr>
          </a:p>
        </p:txBody>
      </p:sp>
      <p:cxnSp>
        <p:nvCxnSpPr>
          <p:cNvPr id="468" name="Google Shape;468;p37"/>
          <p:cNvCxnSpPr/>
          <p:nvPr/>
        </p:nvCxnSpPr>
        <p:spPr>
          <a:xfrm>
            <a:off x="1393725" y="2302950"/>
            <a:ext cx="6769500" cy="19800"/>
          </a:xfrm>
          <a:prstGeom prst="straightConnector1">
            <a:avLst/>
          </a:prstGeom>
          <a:noFill/>
          <a:ln cap="flat" cmpd="sng" w="28575">
            <a:solidFill>
              <a:schemeClr val="dk2"/>
            </a:solidFill>
            <a:prstDash val="solid"/>
            <a:round/>
            <a:headEnd len="med" w="med" type="none"/>
            <a:tailEnd len="med" w="med" type="none"/>
          </a:ln>
        </p:spPr>
      </p:cxnSp>
      <p:sp>
        <p:nvSpPr>
          <p:cNvPr id="469" name="Google Shape;469;p37"/>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compréhension de liste</a:t>
            </a:r>
            <a:endParaRPr/>
          </a:p>
        </p:txBody>
      </p:sp>
      <p:sp>
        <p:nvSpPr>
          <p:cNvPr id="475" name="Google Shape;475;p38"/>
          <p:cNvSpPr txBox="1"/>
          <p:nvPr>
            <p:ph idx="1" type="body"/>
          </p:nvPr>
        </p:nvSpPr>
        <p:spPr>
          <a:xfrm>
            <a:off x="1303800" y="1407000"/>
            <a:ext cx="7030500" cy="312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La compréhension de liste est un outil très puissant en python, quand on a besoin. </a:t>
            </a:r>
            <a:br>
              <a:rPr b="1" lang="fr"/>
            </a:br>
            <a:r>
              <a:rPr b="1" lang="fr"/>
              <a:t>Suivant les cas il peut faire appel à une petite gymnastique de l’esprit</a:t>
            </a:r>
            <a:endParaRPr b="1"/>
          </a:p>
          <a:p>
            <a:pPr indent="0" lvl="0" marL="0" rtl="0" algn="l">
              <a:spcBef>
                <a:spcPts val="1200"/>
              </a:spcBef>
              <a:spcAft>
                <a:spcPts val="0"/>
              </a:spcAft>
              <a:buNone/>
            </a:pPr>
            <a:r>
              <a:rPr b="1" lang="fr" u="sng"/>
              <a:t>exemple</a:t>
            </a:r>
            <a:r>
              <a:rPr b="1" lang="fr" u="sng"/>
              <a:t>: </a:t>
            </a:r>
            <a:endParaRPr b="1" u="sng"/>
          </a:p>
          <a:p>
            <a:pPr indent="0" lvl="0" marL="0" rtl="0" algn="l">
              <a:spcBef>
                <a:spcPts val="1200"/>
              </a:spcBef>
              <a:spcAft>
                <a:spcPts val="0"/>
              </a:spcAft>
              <a:buNone/>
            </a:pPr>
            <a:r>
              <a:rPr b="1" lang="fr">
                <a:solidFill>
                  <a:srgbClr val="669900"/>
                </a:solidFill>
              </a:rPr>
              <a:t>ma_liste </a:t>
            </a:r>
            <a:r>
              <a:rPr b="1" lang="fr"/>
              <a:t>= [ -1, 1, 3, 5, 7]</a:t>
            </a:r>
            <a:endParaRPr b="1"/>
          </a:p>
          <a:p>
            <a:pPr indent="0" lvl="0" marL="0" rtl="0" algn="l">
              <a:spcBef>
                <a:spcPts val="1200"/>
              </a:spcBef>
              <a:spcAft>
                <a:spcPts val="0"/>
              </a:spcAft>
              <a:buNone/>
            </a:pPr>
            <a:r>
              <a:rPr b="1" lang="fr">
                <a:solidFill>
                  <a:srgbClr val="FF9900"/>
                </a:solidFill>
              </a:rPr>
              <a:t>out </a:t>
            </a:r>
            <a:r>
              <a:rPr b="1" lang="fr"/>
              <a:t>= [ </a:t>
            </a:r>
            <a:r>
              <a:rPr b="1" lang="fr">
                <a:solidFill>
                  <a:srgbClr val="9900FF"/>
                </a:solidFill>
              </a:rPr>
              <a:t>valeur</a:t>
            </a:r>
            <a:r>
              <a:rPr b="1" lang="fr"/>
              <a:t>*2 </a:t>
            </a:r>
            <a:r>
              <a:rPr b="1" lang="fr">
                <a:solidFill>
                  <a:srgbClr val="FF0000"/>
                </a:solidFill>
              </a:rPr>
              <a:t>for </a:t>
            </a:r>
            <a:r>
              <a:rPr b="1" lang="fr">
                <a:solidFill>
                  <a:srgbClr val="9900FF"/>
                </a:solidFill>
              </a:rPr>
              <a:t>valeur </a:t>
            </a:r>
            <a:r>
              <a:rPr b="1" lang="fr">
                <a:solidFill>
                  <a:srgbClr val="0000FF"/>
                </a:solidFill>
              </a:rPr>
              <a:t>in </a:t>
            </a:r>
            <a:r>
              <a:rPr b="1" lang="fr">
                <a:solidFill>
                  <a:srgbClr val="669900"/>
                </a:solidFill>
              </a:rPr>
              <a:t>ma_liste </a:t>
            </a:r>
            <a:r>
              <a:rPr b="1" lang="fr">
                <a:solidFill>
                  <a:srgbClr val="FF0000"/>
                </a:solidFill>
              </a:rPr>
              <a:t>if </a:t>
            </a:r>
            <a:r>
              <a:rPr b="1" lang="fr">
                <a:solidFill>
                  <a:srgbClr val="9900FF"/>
                </a:solidFill>
              </a:rPr>
              <a:t>valeur</a:t>
            </a:r>
            <a:r>
              <a:rPr b="1" lang="fr"/>
              <a:t>&gt;0 ]</a:t>
            </a:r>
            <a:endParaRPr b="1"/>
          </a:p>
          <a:p>
            <a:pPr indent="0" lvl="0" marL="0" rtl="0" algn="l">
              <a:spcBef>
                <a:spcPts val="1200"/>
              </a:spcBef>
              <a:spcAft>
                <a:spcPts val="0"/>
              </a:spcAft>
              <a:buNone/>
            </a:pPr>
            <a:r>
              <a:rPr b="1" lang="fr"/>
              <a:t>ce qui veut dire que </a:t>
            </a:r>
            <a:r>
              <a:rPr b="1" lang="fr">
                <a:solidFill>
                  <a:srgbClr val="FF9900"/>
                </a:solidFill>
              </a:rPr>
              <a:t>out </a:t>
            </a:r>
            <a:r>
              <a:rPr b="1" lang="fr"/>
              <a:t>sera une liste dont les éléments seront les valeurs fois deux des éléments de </a:t>
            </a:r>
            <a:r>
              <a:rPr b="1" lang="fr">
                <a:solidFill>
                  <a:srgbClr val="669900"/>
                </a:solidFill>
              </a:rPr>
              <a:t>ma_liste </a:t>
            </a:r>
            <a:r>
              <a:rPr b="1" lang="fr"/>
              <a:t>seulement si l’élément a une </a:t>
            </a:r>
            <a:r>
              <a:rPr b="1" lang="fr">
                <a:solidFill>
                  <a:srgbClr val="9900FF"/>
                </a:solidFill>
              </a:rPr>
              <a:t>valeur</a:t>
            </a:r>
            <a:r>
              <a:rPr b="1" lang="fr"/>
              <a:t> positif, sinon il n’est pas pris en compte</a:t>
            </a:r>
            <a:endParaRPr b="1"/>
          </a:p>
          <a:p>
            <a:pPr indent="0" lvl="0" marL="0" rtl="0" algn="l">
              <a:spcBef>
                <a:spcPts val="1200"/>
              </a:spcBef>
              <a:spcAft>
                <a:spcPts val="1200"/>
              </a:spcAft>
              <a:buNone/>
            </a:pPr>
            <a:r>
              <a:rPr b="1" lang="fr">
                <a:solidFill>
                  <a:srgbClr val="FF9900"/>
                </a:solidFill>
              </a:rPr>
              <a:t>out </a:t>
            </a:r>
            <a:r>
              <a:rPr b="1" lang="fr"/>
              <a:t>= [2, 6, 10, 14]</a:t>
            </a:r>
            <a:endParaRPr b="1"/>
          </a:p>
        </p:txBody>
      </p:sp>
      <p:sp>
        <p:nvSpPr>
          <p:cNvPr id="476" name="Google Shape;476;p38"/>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strings</a:t>
            </a:r>
            <a:endParaRPr/>
          </a:p>
        </p:txBody>
      </p:sp>
      <p:sp>
        <p:nvSpPr>
          <p:cNvPr id="482" name="Google Shape;482;p39"/>
          <p:cNvSpPr txBox="1"/>
          <p:nvPr>
            <p:ph idx="1" type="body"/>
          </p:nvPr>
        </p:nvSpPr>
        <p:spPr>
          <a:xfrm>
            <a:off x="1303800" y="1990050"/>
            <a:ext cx="3430500" cy="280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rgbClr val="9900FF"/>
                </a:solidFill>
              </a:rPr>
              <a:t>mon_string </a:t>
            </a:r>
            <a:r>
              <a:rPr b="1" lang="fr"/>
              <a:t>= </a:t>
            </a:r>
            <a:r>
              <a:rPr b="1" lang="fr">
                <a:solidFill>
                  <a:srgbClr val="008000"/>
                </a:solidFill>
              </a:rPr>
              <a:t>“simplon”</a:t>
            </a:r>
            <a:r>
              <a:rPr b="1" lang="fr"/>
              <a:t> </a:t>
            </a:r>
            <a:endParaRPr b="1"/>
          </a:p>
          <a:p>
            <a:pPr indent="0" lvl="0" marL="0" rtl="0" algn="l">
              <a:spcBef>
                <a:spcPts val="1200"/>
              </a:spcBef>
              <a:spcAft>
                <a:spcPts val="0"/>
              </a:spcAft>
              <a:buNone/>
            </a:pPr>
            <a:r>
              <a:rPr b="1" lang="fr">
                <a:solidFill>
                  <a:srgbClr val="008000"/>
                </a:solidFill>
              </a:rPr>
              <a:t>for </a:t>
            </a:r>
            <a:r>
              <a:rPr b="1" lang="fr"/>
              <a:t>c in </a:t>
            </a:r>
            <a:r>
              <a:rPr b="1" lang="fr">
                <a:solidFill>
                  <a:srgbClr val="9900FF"/>
                </a:solidFill>
              </a:rPr>
              <a:t>mon_string</a:t>
            </a:r>
            <a:r>
              <a:rPr b="1" lang="fr"/>
              <a:t>:</a:t>
            </a:r>
            <a:br>
              <a:rPr b="1" lang="fr"/>
            </a:br>
            <a:r>
              <a:rPr b="1" lang="fr"/>
              <a:t>	print(c) </a:t>
            </a:r>
            <a:endParaRPr b="1"/>
          </a:p>
          <a:p>
            <a:pPr indent="0" lvl="0" marL="0" rtl="0" algn="l">
              <a:spcBef>
                <a:spcPts val="1200"/>
              </a:spcBef>
              <a:spcAft>
                <a:spcPts val="1200"/>
              </a:spcAft>
              <a:buNone/>
            </a:pPr>
            <a:r>
              <a:rPr b="1" lang="fr"/>
              <a:t>&gt;&gt; s</a:t>
            </a:r>
            <a:br>
              <a:rPr b="1" lang="fr"/>
            </a:br>
            <a:r>
              <a:rPr b="1" lang="fr"/>
              <a:t>&gt;&gt; i</a:t>
            </a:r>
            <a:br>
              <a:rPr b="1" lang="fr"/>
            </a:br>
            <a:r>
              <a:rPr b="1" lang="fr"/>
              <a:t>&gt;&gt; m</a:t>
            </a:r>
            <a:br>
              <a:rPr b="1" lang="fr"/>
            </a:br>
            <a:r>
              <a:rPr b="1" lang="fr"/>
              <a:t>&gt;&gt; p</a:t>
            </a:r>
            <a:br>
              <a:rPr b="1" lang="fr"/>
            </a:br>
            <a:r>
              <a:rPr b="1" lang="fr"/>
              <a:t>&gt;&gt; l</a:t>
            </a:r>
            <a:br>
              <a:rPr b="1" lang="fr"/>
            </a:br>
            <a:r>
              <a:rPr b="1" lang="fr"/>
              <a:t>&gt;&gt; o</a:t>
            </a:r>
            <a:br>
              <a:rPr b="1" lang="fr"/>
            </a:br>
            <a:r>
              <a:rPr b="1" lang="fr"/>
              <a:t>&gt;&gt; n</a:t>
            </a:r>
            <a:endParaRPr b="1"/>
          </a:p>
        </p:txBody>
      </p:sp>
      <p:sp>
        <p:nvSpPr>
          <p:cNvPr id="483" name="Google Shape;483;p39"/>
          <p:cNvSpPr txBox="1"/>
          <p:nvPr>
            <p:ph idx="2" type="body"/>
          </p:nvPr>
        </p:nvSpPr>
        <p:spPr>
          <a:xfrm>
            <a:off x="4903650" y="1990050"/>
            <a:ext cx="3737400" cy="280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‘a’ in ‘abc’ → True</a:t>
            </a:r>
            <a:endParaRPr b="1"/>
          </a:p>
          <a:p>
            <a:pPr indent="0" lvl="0" marL="0" rtl="0" algn="l">
              <a:spcBef>
                <a:spcPts val="1200"/>
              </a:spcBef>
              <a:spcAft>
                <a:spcPts val="0"/>
              </a:spcAft>
              <a:buNone/>
            </a:pPr>
            <a:r>
              <a:rPr b="1" lang="fr">
                <a:solidFill>
                  <a:srgbClr val="9900FF"/>
                </a:solidFill>
              </a:rPr>
              <a:t>mon_string.</a:t>
            </a:r>
            <a:r>
              <a:rPr b="1" lang="fr">
                <a:solidFill>
                  <a:srgbClr val="0000FF"/>
                </a:solidFill>
              </a:rPr>
              <a:t>upper()</a:t>
            </a:r>
            <a:r>
              <a:rPr b="1" lang="fr">
                <a:solidFill>
                  <a:srgbClr val="9900FF"/>
                </a:solidFill>
              </a:rPr>
              <a:t> </a:t>
            </a:r>
            <a:r>
              <a:rPr b="1" lang="fr">
                <a:solidFill>
                  <a:srgbClr val="434343"/>
                </a:solidFill>
              </a:rPr>
              <a:t>=</a:t>
            </a:r>
            <a:r>
              <a:rPr b="1" lang="fr">
                <a:solidFill>
                  <a:srgbClr val="9900FF"/>
                </a:solidFill>
              </a:rPr>
              <a:t> </a:t>
            </a:r>
            <a:r>
              <a:rPr b="1" lang="fr">
                <a:solidFill>
                  <a:srgbClr val="008C00"/>
                </a:solidFill>
              </a:rPr>
              <a:t>‘SIMPLON’</a:t>
            </a:r>
            <a:r>
              <a:rPr b="1" lang="fr">
                <a:solidFill>
                  <a:srgbClr val="9900FF"/>
                </a:solidFill>
              </a:rPr>
              <a:t> </a:t>
            </a:r>
            <a:endParaRPr b="1">
              <a:solidFill>
                <a:srgbClr val="9900FF"/>
              </a:solidFill>
            </a:endParaRPr>
          </a:p>
          <a:p>
            <a:pPr indent="0" lvl="0" marL="0" rtl="0" algn="l">
              <a:spcBef>
                <a:spcPts val="1200"/>
              </a:spcBef>
              <a:spcAft>
                <a:spcPts val="0"/>
              </a:spcAft>
              <a:buNone/>
            </a:pPr>
            <a:r>
              <a:rPr b="1" lang="fr">
                <a:solidFill>
                  <a:srgbClr val="9900FF"/>
                </a:solidFill>
              </a:rPr>
              <a:t>‘SIMPLON’.</a:t>
            </a:r>
            <a:r>
              <a:rPr b="1" lang="fr">
                <a:solidFill>
                  <a:srgbClr val="0000FF"/>
                </a:solidFill>
              </a:rPr>
              <a:t>lower()</a:t>
            </a:r>
            <a:r>
              <a:rPr b="1" lang="fr">
                <a:solidFill>
                  <a:srgbClr val="9900FF"/>
                </a:solidFill>
              </a:rPr>
              <a:t> </a:t>
            </a:r>
            <a:r>
              <a:rPr b="1" lang="fr">
                <a:solidFill>
                  <a:srgbClr val="434343"/>
                </a:solidFill>
              </a:rPr>
              <a:t>=</a:t>
            </a:r>
            <a:r>
              <a:rPr b="1" lang="fr">
                <a:solidFill>
                  <a:srgbClr val="9900FF"/>
                </a:solidFill>
              </a:rPr>
              <a:t> </a:t>
            </a:r>
            <a:r>
              <a:rPr b="1" lang="fr">
                <a:solidFill>
                  <a:srgbClr val="008C00"/>
                </a:solidFill>
              </a:rPr>
              <a:t>‘simplon’</a:t>
            </a:r>
            <a:r>
              <a:rPr b="1" lang="fr">
                <a:solidFill>
                  <a:srgbClr val="9900FF"/>
                </a:solidFill>
              </a:rPr>
              <a:t>  </a:t>
            </a:r>
            <a:endParaRPr b="1">
              <a:solidFill>
                <a:srgbClr val="9900FF"/>
              </a:solidFill>
            </a:endParaRPr>
          </a:p>
          <a:p>
            <a:pPr indent="0" lvl="0" marL="0" rtl="0" algn="l">
              <a:spcBef>
                <a:spcPts val="1200"/>
              </a:spcBef>
              <a:spcAft>
                <a:spcPts val="0"/>
              </a:spcAft>
              <a:buNone/>
            </a:pPr>
            <a:r>
              <a:rPr b="1" lang="fr">
                <a:solidFill>
                  <a:srgbClr val="008000"/>
                </a:solidFill>
              </a:rPr>
              <a:t>‘mon nom est </a:t>
            </a:r>
            <a:r>
              <a:rPr b="1" lang="fr">
                <a:solidFill>
                  <a:srgbClr val="9900FF"/>
                </a:solidFill>
              </a:rPr>
              <a:t>{name}</a:t>
            </a:r>
            <a:r>
              <a:rPr b="1" lang="fr">
                <a:solidFill>
                  <a:srgbClr val="008000"/>
                </a:solidFill>
              </a:rPr>
              <a:t>’</a:t>
            </a:r>
            <a:r>
              <a:rPr b="1" lang="fr">
                <a:solidFill>
                  <a:srgbClr val="3C3C3C"/>
                </a:solidFill>
              </a:rPr>
              <a:t>.</a:t>
            </a:r>
            <a:r>
              <a:rPr b="1" lang="fr">
                <a:solidFill>
                  <a:srgbClr val="0000FF"/>
                </a:solidFill>
              </a:rPr>
              <a:t>format</a:t>
            </a:r>
            <a:r>
              <a:rPr b="1" lang="fr">
                <a:solidFill>
                  <a:srgbClr val="3C3C3C"/>
                </a:solidFill>
              </a:rPr>
              <a:t>(</a:t>
            </a:r>
            <a:r>
              <a:rPr b="1" lang="fr">
                <a:solidFill>
                  <a:srgbClr val="9900FF"/>
                </a:solidFill>
              </a:rPr>
              <a:t>name</a:t>
            </a:r>
            <a:r>
              <a:rPr b="1" lang="fr">
                <a:solidFill>
                  <a:srgbClr val="3C3C3C"/>
                </a:solidFill>
              </a:rPr>
              <a:t>=</a:t>
            </a:r>
            <a:r>
              <a:rPr b="1" lang="fr">
                <a:solidFill>
                  <a:srgbClr val="008C00"/>
                </a:solidFill>
              </a:rPr>
              <a:t>’John’</a:t>
            </a:r>
            <a:r>
              <a:rPr b="1" lang="fr">
                <a:solidFill>
                  <a:srgbClr val="3C3C3C"/>
                </a:solidFill>
              </a:rPr>
              <a:t>)</a:t>
            </a:r>
            <a:endParaRPr b="1">
              <a:solidFill>
                <a:srgbClr val="3C3C3C"/>
              </a:solidFill>
            </a:endParaRPr>
          </a:p>
          <a:p>
            <a:pPr indent="0" lvl="0" marL="0" rtl="0" algn="l">
              <a:spcBef>
                <a:spcPts val="1200"/>
              </a:spcBef>
              <a:spcAft>
                <a:spcPts val="0"/>
              </a:spcAft>
              <a:buNone/>
            </a:pPr>
            <a:r>
              <a:rPr b="1" lang="fr">
                <a:solidFill>
                  <a:srgbClr val="008000"/>
                </a:solidFill>
              </a:rPr>
              <a:t>‘</a:t>
            </a:r>
            <a:r>
              <a:rPr b="1" lang="fr">
                <a:solidFill>
                  <a:srgbClr val="9900FF"/>
                </a:solidFill>
              </a:rPr>
              <a:t>{1} : {0}</a:t>
            </a:r>
            <a:r>
              <a:rPr b="1" lang="fr">
                <a:solidFill>
                  <a:srgbClr val="008000"/>
                </a:solidFill>
              </a:rPr>
              <a:t>’</a:t>
            </a:r>
            <a:r>
              <a:rPr b="1" lang="fr">
                <a:solidFill>
                  <a:srgbClr val="3C3C3C"/>
                </a:solidFill>
              </a:rPr>
              <a:t>.</a:t>
            </a:r>
            <a:r>
              <a:rPr b="1" lang="fr">
                <a:solidFill>
                  <a:srgbClr val="0000FF"/>
                </a:solidFill>
              </a:rPr>
              <a:t>format</a:t>
            </a:r>
            <a:r>
              <a:rPr b="1" lang="fr">
                <a:solidFill>
                  <a:srgbClr val="3C3C3C"/>
                </a:solidFill>
              </a:rPr>
              <a:t>(</a:t>
            </a:r>
            <a:r>
              <a:rPr b="1" lang="fr">
                <a:solidFill>
                  <a:srgbClr val="008000"/>
                </a:solidFill>
              </a:rPr>
              <a:t>‘McClayn’</a:t>
            </a:r>
            <a:r>
              <a:rPr b="1" lang="fr">
                <a:solidFill>
                  <a:srgbClr val="3C3C3C"/>
                </a:solidFill>
              </a:rPr>
              <a:t>, </a:t>
            </a:r>
            <a:r>
              <a:rPr b="1" lang="fr">
                <a:solidFill>
                  <a:srgbClr val="008C00"/>
                </a:solidFill>
              </a:rPr>
              <a:t>’John’</a:t>
            </a:r>
            <a:r>
              <a:rPr b="1" lang="fr">
                <a:solidFill>
                  <a:srgbClr val="3C3C3C"/>
                </a:solidFill>
              </a:rPr>
              <a:t>)</a:t>
            </a:r>
            <a:endParaRPr b="1">
              <a:solidFill>
                <a:srgbClr val="3C3C3C"/>
              </a:solidFill>
            </a:endParaRPr>
          </a:p>
          <a:p>
            <a:pPr indent="0" lvl="0" marL="0" rtl="0" algn="l">
              <a:spcBef>
                <a:spcPts val="1200"/>
              </a:spcBef>
              <a:spcAft>
                <a:spcPts val="1200"/>
              </a:spcAft>
              <a:buNone/>
            </a:pPr>
            <a:r>
              <a:rPr b="1" lang="fr">
                <a:solidFill>
                  <a:srgbClr val="3C3C3C"/>
                </a:solidFill>
              </a:rPr>
              <a:t>→ </a:t>
            </a:r>
            <a:r>
              <a:rPr b="1" lang="fr">
                <a:solidFill>
                  <a:srgbClr val="008C00"/>
                </a:solidFill>
              </a:rPr>
              <a:t>’John : </a:t>
            </a:r>
            <a:r>
              <a:rPr b="1" lang="fr">
                <a:solidFill>
                  <a:srgbClr val="008000"/>
                </a:solidFill>
              </a:rPr>
              <a:t>McClayn’</a:t>
            </a:r>
            <a:endParaRPr b="1">
              <a:solidFill>
                <a:srgbClr val="3C3C3C"/>
              </a:solidFill>
            </a:endParaRPr>
          </a:p>
        </p:txBody>
      </p:sp>
      <p:sp>
        <p:nvSpPr>
          <p:cNvPr id="484" name="Google Shape;484;p39"/>
          <p:cNvSpPr txBox="1"/>
          <p:nvPr/>
        </p:nvSpPr>
        <p:spPr>
          <a:xfrm>
            <a:off x="1335600" y="1350675"/>
            <a:ext cx="6966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300">
                <a:solidFill>
                  <a:schemeClr val="dk2"/>
                </a:solidFill>
                <a:latin typeface="Nunito"/>
                <a:ea typeface="Nunito"/>
                <a:cs typeface="Nunito"/>
                <a:sym typeface="Nunito"/>
              </a:rPr>
              <a:t>Les strings sont des sort de list de caractère sans vraiment être une liste par exemple:</a:t>
            </a:r>
            <a:endParaRPr/>
          </a:p>
        </p:txBody>
      </p:sp>
      <p:sp>
        <p:nvSpPr>
          <p:cNvPr id="485" name="Google Shape;485;p39"/>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VEILLE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Exercices</a:t>
            </a:r>
            <a:endParaRPr/>
          </a:p>
        </p:txBody>
      </p:sp>
      <p:sp>
        <p:nvSpPr>
          <p:cNvPr id="491" name="Google Shape;491;p40"/>
          <p:cNvSpPr txBox="1"/>
          <p:nvPr>
            <p:ph idx="1" type="body"/>
          </p:nvPr>
        </p:nvSpPr>
        <p:spPr>
          <a:xfrm>
            <a:off x="1303800" y="1334000"/>
            <a:ext cx="7030500" cy="31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Quelques petit exercices à mettre en pratique (jupyter+commentaire+github) pour tester ce que l’on a déjà vu, pour prendre une valeur du clavier on utilise la fonction: </a:t>
            </a:r>
            <a:br>
              <a:rPr b="1" lang="fr"/>
            </a:br>
            <a:r>
              <a:rPr b="1" lang="fr"/>
              <a:t>- x = </a:t>
            </a:r>
            <a:r>
              <a:rPr b="1" lang="fr">
                <a:solidFill>
                  <a:srgbClr val="0000FF"/>
                </a:solidFill>
              </a:rPr>
              <a:t>input</a:t>
            </a:r>
            <a:r>
              <a:rPr b="1" lang="fr"/>
              <a:t>(</a:t>
            </a:r>
            <a:r>
              <a:rPr b="1" lang="fr">
                <a:solidFill>
                  <a:srgbClr val="008000"/>
                </a:solidFill>
              </a:rPr>
              <a:t>“question: “</a:t>
            </a:r>
            <a:r>
              <a:rPr b="1" lang="fr"/>
              <a:t>) </a:t>
            </a:r>
            <a:endParaRPr b="1"/>
          </a:p>
          <a:p>
            <a:pPr indent="0" lvl="0" marL="0" rtl="0" algn="l">
              <a:spcBef>
                <a:spcPts val="1200"/>
              </a:spcBef>
              <a:spcAft>
                <a:spcPts val="0"/>
              </a:spcAft>
              <a:buNone/>
            </a:pPr>
            <a:r>
              <a:rPr b="1" lang="fr">
                <a:solidFill>
                  <a:srgbClr val="000000"/>
                </a:solidFill>
              </a:rPr>
              <a:t>Ecrire un programme qui à partir d’une saisie d’un nombre vous dit/donne:</a:t>
            </a:r>
            <a:endParaRPr b="1">
              <a:solidFill>
                <a:srgbClr val="000000"/>
              </a:solidFill>
            </a:endParaRPr>
          </a:p>
          <a:p>
            <a:pPr indent="0" lvl="0" marL="0" rtl="0" algn="l">
              <a:spcBef>
                <a:spcPts val="1200"/>
              </a:spcBef>
              <a:spcAft>
                <a:spcPts val="0"/>
              </a:spcAft>
              <a:buNone/>
            </a:pPr>
            <a:r>
              <a:rPr b="1" lang="fr">
                <a:solidFill>
                  <a:srgbClr val="434343"/>
                </a:solidFill>
              </a:rPr>
              <a:t>EX1. paire ou impaire</a:t>
            </a:r>
            <a:endParaRPr b="1">
              <a:solidFill>
                <a:srgbClr val="434343"/>
              </a:solidFill>
            </a:endParaRPr>
          </a:p>
          <a:p>
            <a:pPr indent="0" lvl="0" marL="0" rtl="0" algn="l">
              <a:spcBef>
                <a:spcPts val="1200"/>
              </a:spcBef>
              <a:spcAft>
                <a:spcPts val="0"/>
              </a:spcAft>
              <a:buNone/>
            </a:pPr>
            <a:r>
              <a:rPr b="1" lang="fr"/>
              <a:t>EX2. 80% du chiffre d’entré et se répète jusqu’à ce que l’on lui donne 0 (arrêt)</a:t>
            </a:r>
            <a:endParaRPr b="1"/>
          </a:p>
          <a:p>
            <a:pPr indent="0" lvl="0" marL="0" rtl="0" algn="l">
              <a:spcBef>
                <a:spcPts val="1200"/>
              </a:spcBef>
              <a:spcAft>
                <a:spcPts val="0"/>
              </a:spcAft>
              <a:buNone/>
            </a:pPr>
            <a:r>
              <a:rPr b="1" lang="fr"/>
              <a:t>EX3. une liste composée des 10 chiffres données un par un ainsi que les statistiques minimum de cette liste (minimum, maximum, moyenne, somme et médiane)</a:t>
            </a:r>
            <a:endParaRPr b="1"/>
          </a:p>
          <a:p>
            <a:pPr indent="0" lvl="0" marL="0" rtl="0" algn="l">
              <a:spcBef>
                <a:spcPts val="1200"/>
              </a:spcBef>
              <a:spcAft>
                <a:spcPts val="1200"/>
              </a:spcAft>
              <a:buNone/>
            </a:pPr>
            <a:r>
              <a:rPr b="1" lang="fr"/>
              <a:t>EX4. une liste composée des chiffres données, qui s’arrête lorsque l’on lui donne un chiffre négatif et qui vous affiche la liste ainsi que sa longueur</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Exercice - suite</a:t>
            </a:r>
            <a:endParaRPr/>
          </a:p>
        </p:txBody>
      </p:sp>
      <p:sp>
        <p:nvSpPr>
          <p:cNvPr id="497" name="Google Shape;497;p41"/>
          <p:cNvSpPr txBox="1"/>
          <p:nvPr>
            <p:ph idx="1" type="body"/>
          </p:nvPr>
        </p:nvSpPr>
        <p:spPr>
          <a:xfrm>
            <a:off x="1303800" y="1340625"/>
            <a:ext cx="7030500" cy="319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EX5. Proposera tour à tour d’entrer une clé et une valeur pour:</a:t>
            </a:r>
            <a:endParaRPr b="1"/>
          </a:p>
          <a:p>
            <a:pPr indent="-311150" lvl="0" marL="914400" rtl="0" algn="l">
              <a:spcBef>
                <a:spcPts val="1200"/>
              </a:spcBef>
              <a:spcAft>
                <a:spcPts val="0"/>
              </a:spcAft>
              <a:buSzPts val="1300"/>
              <a:buAutoNum type="arabicPeriod"/>
            </a:pPr>
            <a:r>
              <a:rPr b="1" lang="fr"/>
              <a:t>Créer une liste dans une liste</a:t>
            </a:r>
            <a:endParaRPr b="1"/>
          </a:p>
          <a:p>
            <a:pPr indent="-311150" lvl="0" marL="914400" rtl="0" algn="l">
              <a:spcBef>
                <a:spcPts val="0"/>
              </a:spcBef>
              <a:spcAft>
                <a:spcPts val="0"/>
              </a:spcAft>
              <a:buSzPts val="1300"/>
              <a:buAutoNum type="arabicPeriod"/>
            </a:pPr>
            <a:r>
              <a:rPr b="1" lang="fr"/>
              <a:t>Créer un dictionnaire</a:t>
            </a:r>
            <a:endParaRPr b="1"/>
          </a:p>
          <a:p>
            <a:pPr indent="0" lvl="0" marL="0" rtl="0" algn="l">
              <a:spcBef>
                <a:spcPts val="1200"/>
              </a:spcBef>
              <a:spcAft>
                <a:spcPts val="0"/>
              </a:spcAft>
              <a:buNone/>
            </a:pPr>
            <a:r>
              <a:rPr b="1" lang="fr"/>
              <a:t>S’arrête quand la clé entrée est “STOP” ou “stop” ou “StOp” etc… </a:t>
            </a:r>
            <a:endParaRPr b="1"/>
          </a:p>
          <a:p>
            <a:pPr indent="0" lvl="0" marL="0" rtl="0" algn="l">
              <a:spcBef>
                <a:spcPts val="1200"/>
              </a:spcBef>
              <a:spcAft>
                <a:spcPts val="0"/>
              </a:spcAft>
              <a:buNone/>
            </a:pPr>
            <a:r>
              <a:rPr b="1" lang="fr"/>
              <a:t>EX6. une liste composée des chiffres données, qui s’arrête lorsque l’on lui donne “STOP” ou “stop” etc… et qui vous affiche la liste ainsi que la somme calculée manuellement en utilisant une variable temporaire qui additionnera tous les nombres de la liste</a:t>
            </a:r>
            <a:endParaRPr b="1"/>
          </a:p>
          <a:p>
            <a:pPr indent="0" lvl="0" marL="0" rtl="0" algn="l">
              <a:spcBef>
                <a:spcPts val="120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Python/Note book JuPyteR (Julia python R)</a:t>
            </a:r>
            <a:endParaRPr/>
          </a:p>
        </p:txBody>
      </p:sp>
      <p:sp>
        <p:nvSpPr>
          <p:cNvPr id="291" name="Google Shape;291;p15"/>
          <p:cNvSpPr txBox="1"/>
          <p:nvPr>
            <p:ph idx="1" type="body"/>
          </p:nvPr>
        </p:nvSpPr>
        <p:spPr>
          <a:xfrm>
            <a:off x="1303800" y="1295400"/>
            <a:ext cx="7030500" cy="32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Python est langage de programmation basé sur le C, en production on utilisera des scripts python. Ce sont des fichiers avec l’extension </a:t>
            </a:r>
            <a:r>
              <a:rPr b="1" lang="fr"/>
              <a:t>.py</a:t>
            </a:r>
            <a:r>
              <a:rPr lang="fr"/>
              <a:t>, comme tous les langages de programmation, python s’articule autour de l’utilisation de librairies </a:t>
            </a:r>
            <a:r>
              <a:rPr lang="fr"/>
              <a:t>spécialisées.</a:t>
            </a:r>
            <a:r>
              <a:rPr lang="fr"/>
              <a:t> Il existe plusieurs éditeurs </a:t>
            </a:r>
            <a:r>
              <a:rPr lang="fr"/>
              <a:t>possibles</a:t>
            </a:r>
            <a:r>
              <a:rPr lang="fr"/>
              <a:t> dont spyder, pycharm et VScode. Nous utiliserons Python 3 </a:t>
            </a:r>
            <a:r>
              <a:rPr lang="fr"/>
              <a:t>fourni</a:t>
            </a:r>
            <a:r>
              <a:rPr lang="fr"/>
              <a:t> avec la distribution d’</a:t>
            </a:r>
            <a:r>
              <a:rPr lang="fr" u="sng">
                <a:solidFill>
                  <a:schemeClr val="hlink"/>
                </a:solidFill>
                <a:hlinkClick r:id="rId3"/>
              </a:rPr>
              <a:t>ANACONDA</a:t>
            </a:r>
            <a:endParaRPr/>
          </a:p>
          <a:p>
            <a:pPr indent="0" lvl="0" marL="0" rtl="0" algn="l">
              <a:spcBef>
                <a:spcPts val="1200"/>
              </a:spcBef>
              <a:spcAft>
                <a:spcPts val="0"/>
              </a:spcAft>
              <a:buNone/>
            </a:pPr>
            <a:r>
              <a:rPr lang="fr"/>
              <a:t>En mode développement et pour l’apprentissage nous travaillerons sur des notebooks jupyter (</a:t>
            </a:r>
            <a:r>
              <a:rPr b="1" lang="fr"/>
              <a:t>.ipynb</a:t>
            </a:r>
            <a:r>
              <a:rPr lang="fr"/>
              <a:t>) qui ont l’avantage d’être visuellement agréables pour l’apprentissage et la pédagogie. Les notebooks peuvent être utilisés directement depuis le navigateur ou (ma préférence) en utilisant </a:t>
            </a:r>
            <a:r>
              <a:rPr lang="fr" u="sng">
                <a:solidFill>
                  <a:schemeClr val="accent5"/>
                </a:solidFill>
                <a:hlinkClick r:id="rId4">
                  <a:extLst>
                    <a:ext uri="{A12FA001-AC4F-418D-AE19-62706E023703}">
                      <ahyp:hlinkClr val="tx"/>
                    </a:ext>
                  </a:extLst>
                </a:hlinkClick>
              </a:rPr>
              <a:t>VScode</a:t>
            </a:r>
            <a:r>
              <a:rPr lang="fr"/>
              <a:t> avec les bons plug-ins. On peut alterner entre code python et texte en </a:t>
            </a:r>
            <a:r>
              <a:rPr lang="fr" u="sng">
                <a:solidFill>
                  <a:schemeClr val="hlink"/>
                </a:solidFill>
                <a:hlinkClick r:id="rId5"/>
              </a:rPr>
              <a:t>MarkDown.  </a:t>
            </a:r>
            <a:endParaRPr/>
          </a:p>
          <a:p>
            <a:pPr indent="0" lvl="0" marL="0" rtl="0" algn="l">
              <a:spcBef>
                <a:spcPts val="1200"/>
              </a:spcBef>
              <a:spcAft>
                <a:spcPts val="1200"/>
              </a:spcAft>
              <a:buNone/>
            </a:pPr>
            <a:r>
              <a:rPr lang="fr"/>
              <a:t>Pour une pratique plus conventionnelle et professionnelle nous utiliserons des dépôts git avec </a:t>
            </a:r>
            <a:r>
              <a:rPr lang="fr" u="sng">
                <a:solidFill>
                  <a:schemeClr val="hlink"/>
                </a:solidFill>
                <a:hlinkClick r:id="rId6"/>
              </a:rPr>
              <a:t>github</a:t>
            </a:r>
            <a:r>
              <a:rPr lang="fr"/>
              <a:t> et en fonction de votre préférence </a:t>
            </a:r>
            <a:r>
              <a:rPr lang="fr" u="sng">
                <a:solidFill>
                  <a:schemeClr val="hlink"/>
                </a:solidFill>
                <a:hlinkClick r:id="rId7"/>
              </a:rPr>
              <a:t>github desktop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TOO ADD</a:t>
            </a:r>
            <a:endParaRPr/>
          </a:p>
        </p:txBody>
      </p:sp>
      <p:sp>
        <p:nvSpPr>
          <p:cNvPr id="503" name="Google Shape;503;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Les générateurs sont des itérateurs mais ils ne fonctionnent pas de la même façon. Au lieu de stocker l'intégralité de l'objet en mémoire, un générateur récupère la valeur à la volée. De cette manière, l'objet n'est pas stocké en mémoire. L'inconvénient est qu'un générateur ne peut être parcouru qu'une seule fois. Pour déclarer un générateur, on utilise des parenthèses () alors que l'on utilise des crochets [] pour un itérateur.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Python et librairies</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De base python est fourni avec beaucoup de librairie, cependant lorsqu’un package est officiel et non installé il suffit de l’importer en utilisant :</a:t>
            </a:r>
            <a:endParaRPr/>
          </a:p>
          <a:p>
            <a:pPr indent="0" lvl="0" marL="50800" marR="50800" rtl="0" algn="l">
              <a:lnSpc>
                <a:spcPct val="126327"/>
              </a:lnSpc>
              <a:spcBef>
                <a:spcPts val="1200"/>
              </a:spcBef>
              <a:spcAft>
                <a:spcPts val="0"/>
              </a:spcAft>
              <a:buNone/>
            </a:pPr>
            <a:r>
              <a:rPr b="1" lang="fr" sz="1400">
                <a:solidFill>
                  <a:srgbClr val="333333"/>
                </a:solidFill>
                <a:latin typeface="Courier New"/>
                <a:ea typeface="Courier New"/>
                <a:cs typeface="Courier New"/>
                <a:sym typeface="Courier New"/>
              </a:rPr>
              <a:t>pip install SomePackage ou python -m </a:t>
            </a:r>
            <a:r>
              <a:rPr b="1" lang="fr" sz="1400">
                <a:solidFill>
                  <a:srgbClr val="333333"/>
                </a:solidFill>
                <a:latin typeface="Courier New"/>
                <a:ea typeface="Courier New"/>
                <a:cs typeface="Courier New"/>
                <a:sym typeface="Courier New"/>
              </a:rPr>
              <a:t>pip install SomePackage</a:t>
            </a:r>
            <a:endParaRPr b="1" sz="1400">
              <a:solidFill>
                <a:srgbClr val="333333"/>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fr"/>
              <a:t>En fonction de votre OS, des configurations existantes il faudra peut être faire des modification au niveau du path (installation windows cocher modification)</a:t>
            </a:r>
            <a:endParaRPr/>
          </a:p>
          <a:p>
            <a:pPr indent="0" lvl="0" marL="0" rtl="0" algn="l">
              <a:spcBef>
                <a:spcPts val="1200"/>
              </a:spcBef>
              <a:spcAft>
                <a:spcPts val="1200"/>
              </a:spcAft>
              <a:buNone/>
            </a:pPr>
            <a:r>
              <a:rPr lang="fr"/>
              <a:t>(-m pour le nom du module)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Exemple avec quelques packages Azure </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fr" sz="1405">
                <a:solidFill>
                  <a:srgbClr val="999999"/>
                </a:solidFill>
                <a:latin typeface="Courier New"/>
                <a:ea typeface="Courier New"/>
                <a:cs typeface="Courier New"/>
                <a:sym typeface="Courier New"/>
              </a:rPr>
              <a:t># Add the management groups library for Python</a:t>
            </a:r>
            <a:br>
              <a:rPr b="1" lang="fr" sz="1405">
                <a:latin typeface="Courier New"/>
                <a:ea typeface="Courier New"/>
                <a:cs typeface="Courier New"/>
                <a:sym typeface="Courier New"/>
              </a:rPr>
            </a:br>
            <a:r>
              <a:rPr b="1" lang="fr" sz="1405">
                <a:solidFill>
                  <a:srgbClr val="6AA84F"/>
                </a:solidFill>
                <a:latin typeface="Courier New"/>
                <a:ea typeface="Courier New"/>
                <a:cs typeface="Courier New"/>
                <a:sym typeface="Courier New"/>
              </a:rPr>
              <a:t>pip </a:t>
            </a:r>
            <a:r>
              <a:rPr b="1" lang="fr" sz="1405">
                <a:latin typeface="Courier New"/>
                <a:ea typeface="Courier New"/>
                <a:cs typeface="Courier New"/>
                <a:sym typeface="Courier New"/>
              </a:rPr>
              <a:t>install azure-mgmt-managementgroups</a:t>
            </a:r>
            <a:br>
              <a:rPr b="1" lang="fr" sz="1405">
                <a:latin typeface="Courier New"/>
                <a:ea typeface="Courier New"/>
                <a:cs typeface="Courier New"/>
                <a:sym typeface="Courier New"/>
              </a:rPr>
            </a:br>
            <a:endParaRPr b="1" sz="1405">
              <a:latin typeface="Courier New"/>
              <a:ea typeface="Courier New"/>
              <a:cs typeface="Courier New"/>
              <a:sym typeface="Courier New"/>
            </a:endParaRPr>
          </a:p>
          <a:p>
            <a:pPr indent="0" lvl="0" marL="0" rtl="0" algn="l">
              <a:lnSpc>
                <a:spcPct val="95000"/>
              </a:lnSpc>
              <a:spcBef>
                <a:spcPts val="1200"/>
              </a:spcBef>
              <a:spcAft>
                <a:spcPts val="0"/>
              </a:spcAft>
              <a:buSzPts val="935"/>
              <a:buNone/>
            </a:pPr>
            <a:r>
              <a:rPr b="1" lang="fr" sz="1405">
                <a:solidFill>
                  <a:srgbClr val="999999"/>
                </a:solidFill>
                <a:latin typeface="Courier New"/>
                <a:ea typeface="Courier New"/>
                <a:cs typeface="Courier New"/>
                <a:sym typeface="Courier New"/>
              </a:rPr>
              <a:t># Add the Resources library for Python</a:t>
            </a:r>
            <a:br>
              <a:rPr b="1" lang="fr" sz="1405">
                <a:latin typeface="Courier New"/>
                <a:ea typeface="Courier New"/>
                <a:cs typeface="Courier New"/>
                <a:sym typeface="Courier New"/>
              </a:rPr>
            </a:br>
            <a:r>
              <a:rPr b="1" lang="fr" sz="1405">
                <a:solidFill>
                  <a:srgbClr val="6AA84F"/>
                </a:solidFill>
                <a:latin typeface="Courier New"/>
                <a:ea typeface="Courier New"/>
                <a:cs typeface="Courier New"/>
                <a:sym typeface="Courier New"/>
              </a:rPr>
              <a:t>pip </a:t>
            </a:r>
            <a:r>
              <a:rPr b="1" lang="fr" sz="1405">
                <a:latin typeface="Courier New"/>
                <a:ea typeface="Courier New"/>
                <a:cs typeface="Courier New"/>
                <a:sym typeface="Courier New"/>
              </a:rPr>
              <a:t>install azure-mgmt-resource</a:t>
            </a:r>
            <a:br>
              <a:rPr b="1" lang="fr" sz="1405">
                <a:latin typeface="Courier New"/>
                <a:ea typeface="Courier New"/>
                <a:cs typeface="Courier New"/>
                <a:sym typeface="Courier New"/>
              </a:rPr>
            </a:br>
            <a:endParaRPr b="1" sz="1405">
              <a:latin typeface="Courier New"/>
              <a:ea typeface="Courier New"/>
              <a:cs typeface="Courier New"/>
              <a:sym typeface="Courier New"/>
            </a:endParaRPr>
          </a:p>
          <a:p>
            <a:pPr indent="0" lvl="0" marL="0" rtl="0" algn="l">
              <a:lnSpc>
                <a:spcPct val="95000"/>
              </a:lnSpc>
              <a:spcBef>
                <a:spcPts val="1200"/>
              </a:spcBef>
              <a:spcAft>
                <a:spcPts val="1200"/>
              </a:spcAft>
              <a:buSzPts val="935"/>
              <a:buNone/>
            </a:pPr>
            <a:r>
              <a:rPr b="1" lang="fr" sz="1405">
                <a:solidFill>
                  <a:srgbClr val="999999"/>
                </a:solidFill>
                <a:latin typeface="Courier New"/>
                <a:ea typeface="Courier New"/>
                <a:cs typeface="Courier New"/>
                <a:sym typeface="Courier New"/>
              </a:rPr>
              <a:t># Add the CLI Core library for Python for authentication (development only!)</a:t>
            </a:r>
            <a:br>
              <a:rPr b="1" lang="fr" sz="1405">
                <a:latin typeface="Courier New"/>
                <a:ea typeface="Courier New"/>
                <a:cs typeface="Courier New"/>
                <a:sym typeface="Courier New"/>
              </a:rPr>
            </a:br>
            <a:r>
              <a:rPr b="1" lang="fr" sz="1405">
                <a:solidFill>
                  <a:srgbClr val="93C47D"/>
                </a:solidFill>
                <a:latin typeface="Courier New"/>
                <a:ea typeface="Courier New"/>
                <a:cs typeface="Courier New"/>
                <a:sym typeface="Courier New"/>
              </a:rPr>
              <a:t>pip </a:t>
            </a:r>
            <a:r>
              <a:rPr b="1" lang="fr" sz="1405">
                <a:latin typeface="Courier New"/>
                <a:ea typeface="Courier New"/>
                <a:cs typeface="Courier New"/>
                <a:sym typeface="Courier New"/>
              </a:rPr>
              <a:t>install azure-cli-cor</a:t>
            </a:r>
            <a:r>
              <a:rPr b="1" lang="fr" sz="1405">
                <a:latin typeface="Courier New"/>
                <a:ea typeface="Courier New"/>
                <a:cs typeface="Courier New"/>
                <a:sym typeface="Courier New"/>
              </a:rPr>
              <a:t>e</a:t>
            </a:r>
            <a:endParaRPr b="1" sz="1405">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Premier pas</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Installez ANACONDA, VSCODE et les plugins jupyter, python pour vscode. </a:t>
            </a:r>
            <a:endParaRPr b="1"/>
          </a:p>
          <a:p>
            <a:pPr indent="0" lvl="0" marL="0" rtl="0" algn="l">
              <a:spcBef>
                <a:spcPts val="1200"/>
              </a:spcBef>
              <a:spcAft>
                <a:spcPts val="0"/>
              </a:spcAft>
              <a:buNone/>
            </a:pPr>
            <a:r>
              <a:rPr b="1" lang="fr"/>
              <a:t>Créez-vous un compte sur github, si vous n’en avez pas et installez github desktop vous le souhaitez.</a:t>
            </a:r>
            <a:endParaRPr b="1"/>
          </a:p>
          <a:p>
            <a:pPr indent="0" lvl="0" marL="0" rtl="0" algn="l">
              <a:spcBef>
                <a:spcPts val="1200"/>
              </a:spcBef>
              <a:spcAft>
                <a:spcPts val="0"/>
              </a:spcAft>
              <a:buNone/>
            </a:pPr>
            <a:r>
              <a:rPr b="1" lang="fr"/>
              <a:t>Sur github créez un dossier “python” ou autre et cloner le sur votre ordinateur. </a:t>
            </a:r>
            <a:endParaRPr b="1"/>
          </a:p>
          <a:p>
            <a:pPr indent="0" lvl="0" marL="0" rtl="0" algn="l">
              <a:spcBef>
                <a:spcPts val="1200"/>
              </a:spcBef>
              <a:spcAft>
                <a:spcPts val="0"/>
              </a:spcAft>
              <a:buNone/>
            </a:pPr>
            <a:r>
              <a:rPr b="1" lang="fr"/>
              <a:t>Dans ce dossier créez un fichier PremierPas.ipynb ou avec le nom que vous souhaitez.</a:t>
            </a:r>
            <a:endParaRPr b="1"/>
          </a:p>
          <a:p>
            <a:pPr indent="0" lvl="0" marL="0" rtl="0" algn="l">
              <a:spcBef>
                <a:spcPts val="1200"/>
              </a:spcBef>
              <a:spcAft>
                <a:spcPts val="1200"/>
              </a:spcAft>
              <a:buNone/>
            </a:pPr>
            <a:r>
              <a:rPr b="1" lang="fr"/>
              <a:t>et faites un commit + push (à vous de trouver comment faire :) que ce soit en ligne de commande ou en utilisant github desktop → entre aidez vous)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Jupyter et Markdown</a:t>
            </a:r>
            <a:endParaRPr/>
          </a:p>
        </p:txBody>
      </p:sp>
      <p:sp>
        <p:nvSpPr>
          <p:cNvPr id="315" name="Google Shape;315;p19"/>
          <p:cNvSpPr txBox="1"/>
          <p:nvPr>
            <p:ph idx="1" type="body"/>
          </p:nvPr>
        </p:nvSpPr>
        <p:spPr>
          <a:xfrm>
            <a:off x="1303800" y="1367175"/>
            <a:ext cx="7030500" cy="155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Jupyter permet de faire des cellules de texte ou de code, ce qui est très pratique si on veut annoter proprement son travail. On peut exécuter les cellules une par une et en alternant avec du texte et des figures, si on a des figures. Cela permet d’avoir un notebook propre incorporant information et code. </a:t>
            </a:r>
            <a:endParaRPr/>
          </a:p>
          <a:p>
            <a:pPr indent="0" lvl="0" marL="0" rtl="0" algn="l">
              <a:spcBef>
                <a:spcPts val="1200"/>
              </a:spcBef>
              <a:spcAft>
                <a:spcPts val="1200"/>
              </a:spcAft>
              <a:buNone/>
            </a:pPr>
            <a:r>
              <a:rPr lang="fr"/>
              <a:t>Ressource (il y a très peu de chose à savoir):</a:t>
            </a:r>
            <a:r>
              <a:rPr lang="fr"/>
              <a:t> </a:t>
            </a:r>
            <a:r>
              <a:rPr lang="fr" u="sng">
                <a:solidFill>
                  <a:schemeClr val="hlink"/>
                </a:solidFill>
                <a:hlinkClick r:id="rId3"/>
              </a:rPr>
              <a:t>MarkDown</a:t>
            </a:r>
            <a:endParaRPr/>
          </a:p>
        </p:txBody>
      </p:sp>
      <p:sp>
        <p:nvSpPr>
          <p:cNvPr id="316" name="Google Shape;316;p19"/>
          <p:cNvSpPr txBox="1"/>
          <p:nvPr>
            <p:ph idx="1" type="body"/>
          </p:nvPr>
        </p:nvSpPr>
        <p:spPr>
          <a:xfrm>
            <a:off x="1303800" y="2799675"/>
            <a:ext cx="3268200" cy="18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t>Markdown (HTML)</a:t>
            </a:r>
            <a:endParaRPr b="1"/>
          </a:p>
          <a:p>
            <a:pPr indent="0" lvl="0" marL="0" rtl="0" algn="l">
              <a:spcBef>
                <a:spcPts val="1200"/>
              </a:spcBef>
              <a:spcAft>
                <a:spcPts val="0"/>
              </a:spcAft>
              <a:buNone/>
            </a:pPr>
            <a:r>
              <a:rPr b="1" lang="fr">
                <a:solidFill>
                  <a:srgbClr val="B00040"/>
                </a:solidFill>
                <a:highlight>
                  <a:srgbClr val="F8F9FA"/>
                </a:highlight>
                <a:latin typeface="Courier New"/>
                <a:ea typeface="Courier New"/>
                <a:cs typeface="Courier New"/>
                <a:sym typeface="Courier New"/>
              </a:rPr>
              <a:t>#</a:t>
            </a:r>
            <a:r>
              <a:rPr b="1" lang="fr"/>
              <a:t>(H1) </a:t>
            </a:r>
            <a:r>
              <a:rPr b="1" lang="fr">
                <a:solidFill>
                  <a:srgbClr val="B00040"/>
                </a:solidFill>
                <a:highlight>
                  <a:srgbClr val="F8F9FA"/>
                </a:highlight>
                <a:latin typeface="Courier New"/>
                <a:ea typeface="Courier New"/>
                <a:cs typeface="Courier New"/>
                <a:sym typeface="Courier New"/>
              </a:rPr>
              <a:t>##</a:t>
            </a:r>
            <a:r>
              <a:rPr b="1" lang="fr"/>
              <a:t>(H2) </a:t>
            </a:r>
            <a:r>
              <a:rPr b="1" lang="fr">
                <a:solidFill>
                  <a:srgbClr val="B00040"/>
                </a:solidFill>
                <a:highlight>
                  <a:srgbClr val="F8F9FA"/>
                </a:highlight>
                <a:latin typeface="Courier New"/>
                <a:ea typeface="Courier New"/>
                <a:cs typeface="Courier New"/>
                <a:sym typeface="Courier New"/>
              </a:rPr>
              <a:t>###</a:t>
            </a:r>
            <a:r>
              <a:rPr b="1" lang="fr"/>
              <a:t> </a:t>
            </a:r>
            <a:r>
              <a:rPr b="1" lang="fr">
                <a:solidFill>
                  <a:srgbClr val="B00040"/>
                </a:solidFill>
                <a:highlight>
                  <a:srgbClr val="F8F9FA"/>
                </a:highlight>
                <a:latin typeface="Courier New"/>
                <a:ea typeface="Courier New"/>
                <a:cs typeface="Courier New"/>
                <a:sym typeface="Courier New"/>
              </a:rPr>
              <a:t>… ######</a:t>
            </a:r>
            <a:r>
              <a:rPr b="1" lang="fr"/>
              <a:t>(H6)</a:t>
            </a:r>
            <a:endParaRPr b="1">
              <a:solidFill>
                <a:srgbClr val="B0004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fr">
                <a:solidFill>
                  <a:srgbClr val="B00040"/>
                </a:solidFill>
                <a:highlight>
                  <a:srgbClr val="F8F9FA"/>
                </a:highlight>
                <a:latin typeface="Courier New"/>
                <a:ea typeface="Courier New"/>
                <a:cs typeface="Courier New"/>
                <a:sym typeface="Courier New"/>
              </a:rPr>
              <a:t>**hello** </a:t>
            </a:r>
            <a:r>
              <a:rPr b="1" lang="fr"/>
              <a:t>(bold)</a:t>
            </a:r>
            <a:endParaRPr b="1">
              <a:solidFill>
                <a:srgbClr val="B0004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fr">
                <a:solidFill>
                  <a:srgbClr val="B00040"/>
                </a:solidFill>
                <a:highlight>
                  <a:srgbClr val="F8F9FA"/>
                </a:highlight>
                <a:latin typeface="Courier New"/>
                <a:ea typeface="Courier New"/>
                <a:cs typeface="Courier New"/>
                <a:sym typeface="Courier New"/>
              </a:rPr>
              <a:t>*hello* </a:t>
            </a:r>
            <a:r>
              <a:rPr b="1" lang="fr"/>
              <a:t>(italique)</a:t>
            </a:r>
            <a:endParaRPr b="1">
              <a:solidFill>
                <a:srgbClr val="B00040"/>
              </a:solidFill>
              <a:highlight>
                <a:srgbClr val="F8F9FA"/>
              </a:highlight>
              <a:latin typeface="Courier New"/>
              <a:ea typeface="Courier New"/>
              <a:cs typeface="Courier New"/>
              <a:sym typeface="Courier New"/>
            </a:endParaRPr>
          </a:p>
          <a:p>
            <a:pPr indent="0" lvl="0" marL="0" rtl="0" algn="l">
              <a:spcBef>
                <a:spcPts val="1200"/>
              </a:spcBef>
              <a:spcAft>
                <a:spcPts val="1200"/>
              </a:spcAft>
              <a:buNone/>
            </a:pPr>
            <a:r>
              <a:rPr b="1" lang="fr">
                <a:solidFill>
                  <a:srgbClr val="B00040"/>
                </a:solidFill>
                <a:highlight>
                  <a:srgbClr val="F8F9FA"/>
                </a:highlight>
                <a:latin typeface="Courier New"/>
                <a:ea typeface="Courier New"/>
                <a:cs typeface="Courier New"/>
                <a:sym typeface="Courier New"/>
              </a:rPr>
              <a:t>***hello*** </a:t>
            </a:r>
            <a:r>
              <a:rPr b="1" lang="fr"/>
              <a:t>(bold + italique)</a:t>
            </a:r>
            <a:endParaRPr b="1">
              <a:solidFill>
                <a:srgbClr val="B00040"/>
              </a:solidFill>
              <a:highlight>
                <a:srgbClr val="F8F9FA"/>
              </a:highlight>
              <a:latin typeface="Courier New"/>
              <a:ea typeface="Courier New"/>
              <a:cs typeface="Courier New"/>
              <a:sym typeface="Courier New"/>
            </a:endParaRPr>
          </a:p>
        </p:txBody>
      </p:sp>
      <p:sp>
        <p:nvSpPr>
          <p:cNvPr id="317" name="Google Shape;317;p19"/>
          <p:cNvSpPr txBox="1"/>
          <p:nvPr>
            <p:ph idx="1" type="body"/>
          </p:nvPr>
        </p:nvSpPr>
        <p:spPr>
          <a:xfrm>
            <a:off x="4933875" y="2799675"/>
            <a:ext cx="3268200" cy="18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b="1" lang="fr">
                <a:solidFill>
                  <a:srgbClr val="B00040"/>
                </a:solidFill>
                <a:highlight>
                  <a:srgbClr val="F8F9FA"/>
                </a:highlight>
                <a:latin typeface="Courier New"/>
                <a:ea typeface="Courier New"/>
                <a:cs typeface="Courier New"/>
                <a:sym typeface="Courier New"/>
              </a:rPr>
              <a:t>hello </a:t>
            </a:r>
            <a:r>
              <a:rPr b="1" lang="fr"/>
              <a:t>(liste avec numérotation)</a:t>
            </a:r>
            <a:endParaRPr b="1"/>
          </a:p>
          <a:p>
            <a:pPr indent="0" lvl="0" marL="0" rtl="0" algn="l">
              <a:spcBef>
                <a:spcPts val="1200"/>
              </a:spcBef>
              <a:spcAft>
                <a:spcPts val="0"/>
              </a:spcAft>
              <a:buNone/>
            </a:pPr>
            <a:r>
              <a:rPr b="1" lang="fr"/>
              <a:t>&gt; (section)</a:t>
            </a:r>
            <a:endParaRPr b="1"/>
          </a:p>
          <a:p>
            <a:pPr indent="0" lvl="0" marL="0" rtl="0" algn="l">
              <a:spcBef>
                <a:spcPts val="1200"/>
              </a:spcBef>
              <a:spcAft>
                <a:spcPts val="0"/>
              </a:spcAft>
              <a:buNone/>
            </a:pPr>
            <a:r>
              <a:rPr b="1" lang="fr"/>
              <a:t>*** (ligne horizontale)</a:t>
            </a:r>
            <a:endParaRPr b="1"/>
          </a:p>
          <a:p>
            <a:pPr indent="0" lvl="0" marL="0" rtl="0" algn="l">
              <a:spcBef>
                <a:spcPts val="1200"/>
              </a:spcBef>
              <a:spcAft>
                <a:spcPts val="0"/>
              </a:spcAft>
              <a:buNone/>
            </a:pPr>
            <a:r>
              <a:rPr b="1" lang="fr">
                <a:solidFill>
                  <a:srgbClr val="333333"/>
                </a:solidFill>
                <a:highlight>
                  <a:srgbClr val="FFFFFF"/>
                </a:highlight>
              </a:rPr>
              <a:t>``mon code`` (code)</a:t>
            </a:r>
            <a:endParaRPr b="1">
              <a:solidFill>
                <a:srgbClr val="333333"/>
              </a:solidFill>
              <a:highlight>
                <a:srgbClr val="FFFFFF"/>
              </a:highlight>
            </a:endParaRPr>
          </a:p>
          <a:p>
            <a:pPr indent="0" lvl="0" marL="0" rtl="0" algn="l">
              <a:spcBef>
                <a:spcPts val="1200"/>
              </a:spcBef>
              <a:spcAft>
                <a:spcPts val="1200"/>
              </a:spcAft>
              <a:buNone/>
            </a:pPr>
            <a:r>
              <a:rPr b="1" lang="fr">
                <a:solidFill>
                  <a:srgbClr val="333333"/>
                </a:solidFill>
                <a:highlight>
                  <a:srgbClr val="FFFFFF"/>
                </a:highlight>
              </a:rPr>
              <a:t>saut de ligne (paragraphe)</a:t>
            </a:r>
            <a:endParaRPr b="1">
              <a:solidFill>
                <a:srgbClr val="333333"/>
              </a:solidFill>
              <a:highlight>
                <a:srgbClr val="FFFFFF"/>
              </a:highlight>
            </a:endParaRPr>
          </a:p>
        </p:txBody>
      </p:sp>
      <p:sp>
        <p:nvSpPr>
          <p:cNvPr id="318" name="Google Shape;318;p19"/>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Python versus tous les autres</a:t>
            </a:r>
            <a:endParaRPr/>
          </a:p>
        </p:txBody>
      </p:sp>
      <p:sp>
        <p:nvSpPr>
          <p:cNvPr id="324" name="Google Shape;324;p20"/>
          <p:cNvSpPr txBox="1"/>
          <p:nvPr>
            <p:ph idx="1" type="body"/>
          </p:nvPr>
        </p:nvSpPr>
        <p:spPr>
          <a:xfrm>
            <a:off x="1303800" y="1667850"/>
            <a:ext cx="7030500" cy="99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fr"/>
              <a:t>Python fonctionne principalement avec l’indentation. En </a:t>
            </a:r>
            <a:r>
              <a:rPr b="1" lang="fr"/>
              <a:t>C</a:t>
            </a:r>
            <a:r>
              <a:rPr lang="fr"/>
              <a:t> (ou autre) on commence les opérations avec des </a:t>
            </a:r>
            <a:r>
              <a:rPr b="1" lang="fr"/>
              <a:t>{}</a:t>
            </a:r>
            <a:r>
              <a:rPr lang="fr"/>
              <a:t> qui en python sont remplacés par de l’indentation (tabulation). </a:t>
            </a:r>
            <a:br>
              <a:rPr lang="fr"/>
            </a:br>
            <a:r>
              <a:rPr lang="fr"/>
              <a:t>Les instructions suivi d’un “:” </a:t>
            </a:r>
            <a:r>
              <a:rPr lang="fr"/>
              <a:t>exécute</a:t>
            </a:r>
            <a:r>
              <a:rPr lang="fr"/>
              <a:t> le code précédé d’une indentation, la fin de l’indentation implique la fin de l’instruction</a:t>
            </a:r>
            <a:endParaRPr/>
          </a:p>
        </p:txBody>
      </p:sp>
      <p:sp>
        <p:nvSpPr>
          <p:cNvPr id="325" name="Google Shape;325;p20"/>
          <p:cNvSpPr txBox="1"/>
          <p:nvPr>
            <p:ph idx="1" type="body"/>
          </p:nvPr>
        </p:nvSpPr>
        <p:spPr>
          <a:xfrm>
            <a:off x="1303800" y="2571075"/>
            <a:ext cx="2001300" cy="1734300"/>
          </a:xfrm>
          <a:prstGeom prst="rect">
            <a:avLst/>
          </a:prstGeom>
          <a:solidFill>
            <a:srgbClr val="F3F3F3"/>
          </a:solidFill>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fr"/>
              <a:t>C</a:t>
            </a:r>
            <a:endParaRPr b="1"/>
          </a:p>
          <a:p>
            <a:pPr indent="0" lvl="0" marL="0" rtl="0" algn="l">
              <a:spcBef>
                <a:spcPts val="1200"/>
              </a:spcBef>
              <a:spcAft>
                <a:spcPts val="1200"/>
              </a:spcAft>
              <a:buNone/>
            </a:pPr>
            <a:r>
              <a:rPr b="1" lang="fr" sz="1050">
                <a:solidFill>
                  <a:srgbClr val="B00040"/>
                </a:solidFill>
                <a:highlight>
                  <a:srgbClr val="F9F2F4"/>
                </a:highlight>
                <a:latin typeface="Courier New"/>
                <a:ea typeface="Courier New"/>
                <a:cs typeface="Courier New"/>
                <a:sym typeface="Courier New"/>
              </a:rPr>
              <a:t>int</a:t>
            </a:r>
            <a:r>
              <a:rPr b="1" lang="fr" sz="1050">
                <a:solidFill>
                  <a:srgbClr val="BBBBBB"/>
                </a:solidFill>
                <a:highlight>
                  <a:srgbClr val="F9F2F4"/>
                </a:highlight>
                <a:latin typeface="Courier New"/>
                <a:ea typeface="Courier New"/>
                <a:cs typeface="Courier New"/>
                <a:sym typeface="Courier New"/>
              </a:rPr>
              <a:t> </a:t>
            </a:r>
            <a:r>
              <a:rPr b="1" lang="fr" sz="1050">
                <a:solidFill>
                  <a:srgbClr val="0000FF"/>
                </a:solidFill>
                <a:highlight>
                  <a:srgbClr val="F9F2F4"/>
                </a:highlight>
                <a:latin typeface="Courier New"/>
                <a:ea typeface="Courier New"/>
                <a:cs typeface="Courier New"/>
                <a:sym typeface="Courier New"/>
              </a:rPr>
              <a:t>function</a:t>
            </a:r>
            <a:r>
              <a:rPr b="1" lang="fr" sz="1050">
                <a:solidFill>
                  <a:srgbClr val="000000"/>
                </a:solidFill>
                <a:highlight>
                  <a:srgbClr val="F9F2F4"/>
                </a:highlight>
                <a:latin typeface="Courier New"/>
                <a:ea typeface="Courier New"/>
                <a:cs typeface="Courier New"/>
                <a:sym typeface="Courier New"/>
              </a:rPr>
              <a:t>(</a:t>
            </a:r>
            <a:r>
              <a:rPr b="1" lang="fr" sz="1050">
                <a:solidFill>
                  <a:srgbClr val="B00040"/>
                </a:solidFill>
                <a:highlight>
                  <a:srgbClr val="F9F2F4"/>
                </a:highlight>
                <a:latin typeface="Courier New"/>
                <a:ea typeface="Courier New"/>
                <a:cs typeface="Courier New"/>
                <a:sym typeface="Courier New"/>
              </a:rPr>
              <a:t>int</a:t>
            </a:r>
            <a:r>
              <a:rPr b="1" lang="fr" sz="1050">
                <a:solidFill>
                  <a:srgbClr val="BBBBBB"/>
                </a:solidFill>
                <a:highlight>
                  <a:srgbClr val="F9F2F4"/>
                </a:highlight>
                <a:latin typeface="Courier New"/>
                <a:ea typeface="Courier New"/>
                <a:cs typeface="Courier New"/>
                <a:sym typeface="Courier New"/>
              </a:rPr>
              <a:t> </a:t>
            </a:r>
            <a:r>
              <a:rPr b="1" lang="fr" sz="1050">
                <a:solidFill>
                  <a:srgbClr val="000000"/>
                </a:solidFill>
                <a:highlight>
                  <a:srgbClr val="F9F2F4"/>
                </a:highlight>
                <a:latin typeface="Courier New"/>
                <a:ea typeface="Courier New"/>
                <a:cs typeface="Courier New"/>
                <a:sym typeface="Courier New"/>
              </a:rPr>
              <a:t>n)</a:t>
            </a:r>
            <a:r>
              <a:rPr b="1" lang="fr" sz="1050">
                <a:solidFill>
                  <a:srgbClr val="BBBBBB"/>
                </a:solidFill>
                <a:highlight>
                  <a:srgbClr val="F9F2F4"/>
                </a:highlight>
                <a:latin typeface="Courier New"/>
                <a:ea typeface="Courier New"/>
                <a:cs typeface="Courier New"/>
                <a:sym typeface="Courier New"/>
              </a:rPr>
              <a:t> </a:t>
            </a:r>
            <a:br>
              <a:rPr b="1" lang="fr" sz="1050">
                <a:solidFill>
                  <a:srgbClr val="BBBBBB"/>
                </a:solidFill>
                <a:highlight>
                  <a:srgbClr val="F9F2F4"/>
                </a:highlight>
                <a:latin typeface="Courier New"/>
                <a:ea typeface="Courier New"/>
                <a:cs typeface="Courier New"/>
                <a:sym typeface="Courier New"/>
              </a:rPr>
            </a:br>
            <a:r>
              <a:rPr b="1" lang="fr" sz="1050">
                <a:solidFill>
                  <a:srgbClr val="BBBBBB"/>
                </a:solidFill>
                <a:highlight>
                  <a:srgbClr val="F9F2F4"/>
                </a:highlight>
                <a:latin typeface="Courier New"/>
                <a:ea typeface="Courier New"/>
                <a:cs typeface="Courier New"/>
                <a:sym typeface="Courier New"/>
              </a:rPr>
              <a:t>    </a:t>
            </a:r>
            <a:r>
              <a:rPr b="1" lang="fr" sz="1050">
                <a:solidFill>
                  <a:srgbClr val="000000"/>
                </a:solidFill>
                <a:highlight>
                  <a:srgbClr val="F9F2F4"/>
                </a:highlight>
                <a:latin typeface="Courier New"/>
                <a:ea typeface="Courier New"/>
                <a:cs typeface="Courier New"/>
                <a:sym typeface="Courier New"/>
              </a:rPr>
              <a:t>{</a:t>
            </a:r>
            <a:br>
              <a:rPr b="1" lang="fr" sz="1050">
                <a:solidFill>
                  <a:srgbClr val="000000"/>
                </a:solidFill>
                <a:highlight>
                  <a:srgbClr val="F9F2F4"/>
                </a:highlight>
                <a:latin typeface="Courier New"/>
                <a:ea typeface="Courier New"/>
                <a:cs typeface="Courier New"/>
                <a:sym typeface="Courier New"/>
              </a:rPr>
            </a:br>
            <a:r>
              <a:rPr b="1" lang="fr" sz="1050">
                <a:solidFill>
                  <a:srgbClr val="000000"/>
                </a:solidFill>
                <a:highlight>
                  <a:srgbClr val="F9F2F4"/>
                </a:highlight>
                <a:latin typeface="Courier New"/>
                <a:ea typeface="Courier New"/>
                <a:cs typeface="Courier New"/>
                <a:sym typeface="Courier New"/>
              </a:rPr>
              <a:t>    </a:t>
            </a:r>
            <a:r>
              <a:rPr b="1" lang="fr" sz="1050">
                <a:solidFill>
                  <a:srgbClr val="BBBBBB"/>
                </a:solidFill>
                <a:highlight>
                  <a:srgbClr val="F9F2F4"/>
                </a:highlight>
                <a:latin typeface="Courier New"/>
                <a:ea typeface="Courier New"/>
                <a:cs typeface="Courier New"/>
                <a:sym typeface="Courier New"/>
              </a:rPr>
              <a:t>    </a:t>
            </a:r>
            <a:r>
              <a:rPr b="1" lang="fr" sz="1050">
                <a:solidFill>
                  <a:srgbClr val="008000"/>
                </a:solidFill>
                <a:highlight>
                  <a:srgbClr val="F9F2F4"/>
                </a:highlight>
                <a:latin typeface="Courier New"/>
                <a:ea typeface="Courier New"/>
                <a:cs typeface="Courier New"/>
                <a:sym typeface="Courier New"/>
              </a:rPr>
              <a:t>if</a:t>
            </a:r>
            <a:r>
              <a:rPr b="1" lang="fr" sz="1050">
                <a:solidFill>
                  <a:srgbClr val="BBBBBB"/>
                </a:solidFill>
                <a:highlight>
                  <a:srgbClr val="F9F2F4"/>
                </a:highlight>
                <a:latin typeface="Courier New"/>
                <a:ea typeface="Courier New"/>
                <a:cs typeface="Courier New"/>
                <a:sym typeface="Courier New"/>
              </a:rPr>
              <a:t> </a:t>
            </a:r>
            <a:r>
              <a:rPr b="1" lang="fr" sz="1050">
                <a:solidFill>
                  <a:srgbClr val="000000"/>
                </a:solidFill>
                <a:highlight>
                  <a:srgbClr val="F9F2F4"/>
                </a:highlight>
                <a:latin typeface="Courier New"/>
                <a:ea typeface="Courier New"/>
                <a:cs typeface="Courier New"/>
                <a:sym typeface="Courier New"/>
              </a:rPr>
              <a:t>(n</a:t>
            </a:r>
            <a:r>
              <a:rPr b="1" lang="fr" sz="1050">
                <a:solidFill>
                  <a:srgbClr val="BBBBBB"/>
                </a:solidFill>
                <a:highlight>
                  <a:srgbClr val="F9F2F4"/>
                </a:highlight>
                <a:latin typeface="Courier New"/>
                <a:ea typeface="Courier New"/>
                <a:cs typeface="Courier New"/>
                <a:sym typeface="Courier New"/>
              </a:rPr>
              <a:t> </a:t>
            </a:r>
            <a:r>
              <a:rPr b="1" lang="fr" sz="1050">
                <a:solidFill>
                  <a:srgbClr val="666666"/>
                </a:solidFill>
                <a:highlight>
                  <a:srgbClr val="F9F2F4"/>
                </a:highlight>
                <a:latin typeface="Courier New"/>
                <a:ea typeface="Courier New"/>
                <a:cs typeface="Courier New"/>
                <a:sym typeface="Courier New"/>
              </a:rPr>
              <a:t>&lt;</a:t>
            </a:r>
            <a:r>
              <a:rPr b="1" lang="fr" sz="1050">
                <a:solidFill>
                  <a:srgbClr val="BBBBBB"/>
                </a:solidFill>
                <a:highlight>
                  <a:srgbClr val="F9F2F4"/>
                </a:highlight>
                <a:latin typeface="Courier New"/>
                <a:ea typeface="Courier New"/>
                <a:cs typeface="Courier New"/>
                <a:sym typeface="Courier New"/>
              </a:rPr>
              <a:t> </a:t>
            </a:r>
            <a:r>
              <a:rPr b="1" lang="fr" sz="1050">
                <a:solidFill>
                  <a:srgbClr val="666666"/>
                </a:solidFill>
                <a:highlight>
                  <a:srgbClr val="F9F2F4"/>
                </a:highlight>
                <a:latin typeface="Courier New"/>
                <a:ea typeface="Courier New"/>
                <a:cs typeface="Courier New"/>
                <a:sym typeface="Courier New"/>
              </a:rPr>
              <a:t>2</a:t>
            </a:r>
            <a:r>
              <a:rPr b="1" lang="fr" sz="1050">
                <a:solidFill>
                  <a:srgbClr val="000000"/>
                </a:solidFill>
                <a:highlight>
                  <a:srgbClr val="F9F2F4"/>
                </a:highlight>
                <a:latin typeface="Courier New"/>
                <a:ea typeface="Courier New"/>
                <a:cs typeface="Courier New"/>
                <a:sym typeface="Courier New"/>
              </a:rPr>
              <a:t>)</a:t>
            </a:r>
            <a:r>
              <a:rPr b="1" lang="fr" sz="1050">
                <a:solidFill>
                  <a:srgbClr val="BBBBBB"/>
                </a:solidFill>
                <a:highlight>
                  <a:srgbClr val="F9F2F4"/>
                </a:highlight>
                <a:latin typeface="Courier New"/>
                <a:ea typeface="Courier New"/>
                <a:cs typeface="Courier New"/>
                <a:sym typeface="Courier New"/>
              </a:rPr>
              <a:t> </a:t>
            </a:r>
            <a:br>
              <a:rPr b="1" lang="fr" sz="1050">
                <a:solidFill>
                  <a:srgbClr val="BBBBBB"/>
                </a:solidFill>
                <a:highlight>
                  <a:srgbClr val="F9F2F4"/>
                </a:highlight>
                <a:latin typeface="Courier New"/>
                <a:ea typeface="Courier New"/>
                <a:cs typeface="Courier New"/>
                <a:sym typeface="Courier New"/>
              </a:rPr>
            </a:br>
            <a:r>
              <a:rPr b="1" lang="fr" sz="1050">
                <a:solidFill>
                  <a:srgbClr val="BBBBBB"/>
                </a:solidFill>
                <a:highlight>
                  <a:srgbClr val="F9F2F4"/>
                </a:highlight>
                <a:latin typeface="Courier New"/>
                <a:ea typeface="Courier New"/>
                <a:cs typeface="Courier New"/>
                <a:sym typeface="Courier New"/>
              </a:rPr>
              <a:t>        </a:t>
            </a:r>
            <a:r>
              <a:rPr b="1" lang="fr" sz="1050">
                <a:solidFill>
                  <a:srgbClr val="000000"/>
                </a:solidFill>
                <a:highlight>
                  <a:srgbClr val="F9F2F4"/>
                </a:highlight>
                <a:latin typeface="Courier New"/>
                <a:ea typeface="Courier New"/>
                <a:cs typeface="Courier New"/>
                <a:sym typeface="Courier New"/>
              </a:rPr>
              <a:t>{</a:t>
            </a:r>
            <a:br>
              <a:rPr b="1" lang="fr" sz="1050">
                <a:solidFill>
                  <a:srgbClr val="000000"/>
                </a:solidFill>
                <a:highlight>
                  <a:srgbClr val="F9F2F4"/>
                </a:highlight>
                <a:latin typeface="Courier New"/>
                <a:ea typeface="Courier New"/>
                <a:cs typeface="Courier New"/>
                <a:sym typeface="Courier New"/>
              </a:rPr>
            </a:br>
            <a:r>
              <a:rPr b="1" lang="fr" sz="1050">
                <a:solidFill>
                  <a:srgbClr val="BBBBBB"/>
                </a:solidFill>
                <a:highlight>
                  <a:srgbClr val="F9F2F4"/>
                </a:highlight>
                <a:latin typeface="Courier New"/>
                <a:ea typeface="Courier New"/>
                <a:cs typeface="Courier New"/>
                <a:sym typeface="Courier New"/>
              </a:rPr>
              <a:t>            </a:t>
            </a:r>
            <a:r>
              <a:rPr b="1" lang="fr" sz="1050">
                <a:solidFill>
                  <a:srgbClr val="008000"/>
                </a:solidFill>
                <a:highlight>
                  <a:srgbClr val="F9F2F4"/>
                </a:highlight>
                <a:latin typeface="Courier New"/>
                <a:ea typeface="Courier New"/>
                <a:cs typeface="Courier New"/>
                <a:sym typeface="Courier New"/>
              </a:rPr>
              <a:t>return</a:t>
            </a:r>
            <a:r>
              <a:rPr b="1" lang="fr" sz="1050">
                <a:solidFill>
                  <a:srgbClr val="BBBBBB"/>
                </a:solidFill>
                <a:highlight>
                  <a:srgbClr val="F9F2F4"/>
                </a:highlight>
                <a:latin typeface="Courier New"/>
                <a:ea typeface="Courier New"/>
                <a:cs typeface="Courier New"/>
                <a:sym typeface="Courier New"/>
              </a:rPr>
              <a:t> </a:t>
            </a:r>
            <a:r>
              <a:rPr b="1" lang="fr" sz="1050">
                <a:solidFill>
                  <a:srgbClr val="666666"/>
                </a:solidFill>
                <a:highlight>
                  <a:srgbClr val="F9F2F4"/>
                </a:highlight>
                <a:latin typeface="Courier New"/>
                <a:ea typeface="Courier New"/>
                <a:cs typeface="Courier New"/>
                <a:sym typeface="Courier New"/>
              </a:rPr>
              <a:t>1</a:t>
            </a:r>
            <a:r>
              <a:rPr b="1" lang="fr" sz="1050">
                <a:solidFill>
                  <a:srgbClr val="000000"/>
                </a:solidFill>
                <a:highlight>
                  <a:srgbClr val="F9F2F4"/>
                </a:highlight>
                <a:latin typeface="Courier New"/>
                <a:ea typeface="Courier New"/>
                <a:cs typeface="Courier New"/>
                <a:sym typeface="Courier New"/>
              </a:rPr>
              <a:t>;</a:t>
            </a:r>
            <a:br>
              <a:rPr b="1" lang="fr" sz="1050">
                <a:solidFill>
                  <a:srgbClr val="000000"/>
                </a:solidFill>
                <a:highlight>
                  <a:srgbClr val="F9F2F4"/>
                </a:highlight>
                <a:latin typeface="Courier New"/>
                <a:ea typeface="Courier New"/>
                <a:cs typeface="Courier New"/>
                <a:sym typeface="Courier New"/>
              </a:rPr>
            </a:br>
            <a:r>
              <a:rPr b="1" lang="fr" sz="1050">
                <a:solidFill>
                  <a:srgbClr val="000000"/>
                </a:solidFill>
                <a:highlight>
                  <a:srgbClr val="F9F2F4"/>
                </a:highlight>
                <a:latin typeface="Courier New"/>
                <a:ea typeface="Courier New"/>
                <a:cs typeface="Courier New"/>
                <a:sym typeface="Courier New"/>
              </a:rPr>
              <a:t>    </a:t>
            </a:r>
            <a:r>
              <a:rPr b="1" lang="fr" sz="1050">
                <a:solidFill>
                  <a:srgbClr val="BBBBBB"/>
                </a:solidFill>
                <a:highlight>
                  <a:srgbClr val="F9F2F4"/>
                </a:highlight>
                <a:latin typeface="Courier New"/>
                <a:ea typeface="Courier New"/>
                <a:cs typeface="Courier New"/>
                <a:sym typeface="Courier New"/>
              </a:rPr>
              <a:t>    </a:t>
            </a:r>
            <a:r>
              <a:rPr b="1" lang="fr" sz="1050">
                <a:solidFill>
                  <a:srgbClr val="000000"/>
                </a:solidFill>
                <a:highlight>
                  <a:srgbClr val="F9F2F4"/>
                </a:highlight>
                <a:latin typeface="Courier New"/>
                <a:ea typeface="Courier New"/>
                <a:cs typeface="Courier New"/>
                <a:sym typeface="Courier New"/>
              </a:rPr>
              <a:t>}</a:t>
            </a:r>
            <a:br>
              <a:rPr b="1" lang="fr" sz="1050">
                <a:solidFill>
                  <a:srgbClr val="000000"/>
                </a:solidFill>
                <a:highlight>
                  <a:srgbClr val="F9F2F4"/>
                </a:highlight>
                <a:latin typeface="Courier New"/>
                <a:ea typeface="Courier New"/>
                <a:cs typeface="Courier New"/>
                <a:sym typeface="Courier New"/>
              </a:rPr>
            </a:br>
            <a:r>
              <a:rPr b="1" lang="fr" sz="1050">
                <a:solidFill>
                  <a:srgbClr val="BBBBBB"/>
                </a:solidFill>
                <a:highlight>
                  <a:srgbClr val="F9F2F4"/>
                </a:highlight>
                <a:latin typeface="Courier New"/>
                <a:ea typeface="Courier New"/>
                <a:cs typeface="Courier New"/>
                <a:sym typeface="Courier New"/>
              </a:rPr>
              <a:t>    </a:t>
            </a:r>
            <a:r>
              <a:rPr b="1" lang="fr" sz="1050">
                <a:solidFill>
                  <a:srgbClr val="000000"/>
                </a:solidFill>
                <a:highlight>
                  <a:srgbClr val="F9F2F4"/>
                </a:highlight>
                <a:latin typeface="Courier New"/>
                <a:ea typeface="Courier New"/>
                <a:cs typeface="Courier New"/>
                <a:sym typeface="Courier New"/>
              </a:rPr>
              <a:t>}</a:t>
            </a:r>
            <a:endParaRPr b="1">
              <a:highlight>
                <a:srgbClr val="F9F2F4"/>
              </a:highlight>
            </a:endParaRPr>
          </a:p>
        </p:txBody>
      </p:sp>
      <p:sp>
        <p:nvSpPr>
          <p:cNvPr id="326" name="Google Shape;326;p20"/>
          <p:cNvSpPr txBox="1"/>
          <p:nvPr>
            <p:ph idx="1" type="body"/>
          </p:nvPr>
        </p:nvSpPr>
        <p:spPr>
          <a:xfrm>
            <a:off x="3694500" y="2571075"/>
            <a:ext cx="1677600" cy="1734300"/>
          </a:xfrm>
          <a:prstGeom prst="rect">
            <a:avLst/>
          </a:prstGeom>
          <a:solidFill>
            <a:srgbClr val="F3F3F3"/>
          </a:solidFill>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fr"/>
              <a:t>Python </a:t>
            </a:r>
            <a:endParaRPr b="1"/>
          </a:p>
          <a:p>
            <a:pPr indent="0" lvl="0" marL="0" rtl="0" algn="l">
              <a:spcBef>
                <a:spcPts val="1200"/>
              </a:spcBef>
              <a:spcAft>
                <a:spcPts val="0"/>
              </a:spcAft>
              <a:buNone/>
            </a:pPr>
            <a:r>
              <a:rPr b="1" lang="fr" sz="1050">
                <a:solidFill>
                  <a:srgbClr val="008000"/>
                </a:solidFill>
                <a:highlight>
                  <a:srgbClr val="F9F2F4"/>
                </a:highlight>
                <a:latin typeface="Courier New"/>
                <a:ea typeface="Courier New"/>
                <a:cs typeface="Courier New"/>
                <a:sym typeface="Courier New"/>
              </a:rPr>
              <a:t>def</a:t>
            </a:r>
            <a:r>
              <a:rPr b="1" lang="fr" sz="1050">
                <a:solidFill>
                  <a:srgbClr val="000000"/>
                </a:solidFill>
                <a:highlight>
                  <a:srgbClr val="F9F2F4"/>
                </a:highlight>
                <a:latin typeface="Courier New"/>
                <a:ea typeface="Courier New"/>
                <a:cs typeface="Courier New"/>
                <a:sym typeface="Courier New"/>
              </a:rPr>
              <a:t> </a:t>
            </a:r>
            <a:r>
              <a:rPr b="1" lang="fr" sz="1050">
                <a:solidFill>
                  <a:srgbClr val="0000FF"/>
                </a:solidFill>
                <a:highlight>
                  <a:srgbClr val="F9F2F4"/>
                </a:highlight>
                <a:latin typeface="Courier New"/>
                <a:ea typeface="Courier New"/>
                <a:cs typeface="Courier New"/>
                <a:sym typeface="Courier New"/>
              </a:rPr>
              <a:t>function</a:t>
            </a:r>
            <a:r>
              <a:rPr b="1" lang="fr" sz="1050">
                <a:solidFill>
                  <a:srgbClr val="000000"/>
                </a:solidFill>
                <a:highlight>
                  <a:srgbClr val="F9F2F4"/>
                </a:highlight>
                <a:latin typeface="Courier New"/>
                <a:ea typeface="Courier New"/>
                <a:cs typeface="Courier New"/>
                <a:sym typeface="Courier New"/>
              </a:rPr>
              <a:t>(n):</a:t>
            </a:r>
            <a:br>
              <a:rPr b="1" lang="fr" sz="1050">
                <a:solidFill>
                  <a:srgbClr val="000000"/>
                </a:solidFill>
                <a:highlight>
                  <a:srgbClr val="F9F2F4"/>
                </a:highlight>
                <a:latin typeface="Courier New"/>
                <a:ea typeface="Courier New"/>
                <a:cs typeface="Courier New"/>
                <a:sym typeface="Courier New"/>
              </a:rPr>
            </a:br>
            <a:r>
              <a:rPr b="1" lang="fr" sz="1050">
                <a:solidFill>
                  <a:srgbClr val="000000"/>
                </a:solidFill>
                <a:highlight>
                  <a:srgbClr val="F9F2F4"/>
                </a:highlight>
                <a:latin typeface="Courier New"/>
                <a:ea typeface="Courier New"/>
                <a:cs typeface="Courier New"/>
                <a:sym typeface="Courier New"/>
              </a:rPr>
              <a:t>    </a:t>
            </a:r>
            <a:r>
              <a:rPr b="1" lang="fr" sz="1050">
                <a:solidFill>
                  <a:srgbClr val="008000"/>
                </a:solidFill>
                <a:highlight>
                  <a:srgbClr val="F9F2F4"/>
                </a:highlight>
                <a:latin typeface="Courier New"/>
                <a:ea typeface="Courier New"/>
                <a:cs typeface="Courier New"/>
                <a:sym typeface="Courier New"/>
              </a:rPr>
              <a:t>if</a:t>
            </a:r>
            <a:r>
              <a:rPr b="1" lang="fr" sz="1050">
                <a:solidFill>
                  <a:srgbClr val="000000"/>
                </a:solidFill>
                <a:highlight>
                  <a:srgbClr val="F9F2F4"/>
                </a:highlight>
                <a:latin typeface="Courier New"/>
                <a:ea typeface="Courier New"/>
                <a:cs typeface="Courier New"/>
                <a:sym typeface="Courier New"/>
              </a:rPr>
              <a:t> n </a:t>
            </a:r>
            <a:r>
              <a:rPr b="1" lang="fr" sz="1050">
                <a:solidFill>
                  <a:srgbClr val="666666"/>
                </a:solidFill>
                <a:highlight>
                  <a:srgbClr val="F9F2F4"/>
                </a:highlight>
                <a:latin typeface="Courier New"/>
                <a:ea typeface="Courier New"/>
                <a:cs typeface="Courier New"/>
                <a:sym typeface="Courier New"/>
              </a:rPr>
              <a:t>&lt;</a:t>
            </a:r>
            <a:r>
              <a:rPr b="1" lang="fr" sz="1050">
                <a:solidFill>
                  <a:srgbClr val="000000"/>
                </a:solidFill>
                <a:highlight>
                  <a:srgbClr val="F9F2F4"/>
                </a:highlight>
                <a:latin typeface="Courier New"/>
                <a:ea typeface="Courier New"/>
                <a:cs typeface="Courier New"/>
                <a:sym typeface="Courier New"/>
              </a:rPr>
              <a:t> </a:t>
            </a:r>
            <a:r>
              <a:rPr b="1" lang="fr" sz="1050">
                <a:solidFill>
                  <a:srgbClr val="666666"/>
                </a:solidFill>
                <a:highlight>
                  <a:srgbClr val="F9F2F4"/>
                </a:highlight>
                <a:latin typeface="Courier New"/>
                <a:ea typeface="Courier New"/>
                <a:cs typeface="Courier New"/>
                <a:sym typeface="Courier New"/>
              </a:rPr>
              <a:t>2</a:t>
            </a:r>
            <a:r>
              <a:rPr b="1" lang="fr" sz="1050">
                <a:solidFill>
                  <a:srgbClr val="000000"/>
                </a:solidFill>
                <a:highlight>
                  <a:srgbClr val="F9F2F4"/>
                </a:highlight>
                <a:latin typeface="Courier New"/>
                <a:ea typeface="Courier New"/>
                <a:cs typeface="Courier New"/>
                <a:sym typeface="Courier New"/>
              </a:rPr>
              <a:t>:</a:t>
            </a:r>
            <a:br>
              <a:rPr b="1" lang="fr" sz="1050">
                <a:solidFill>
                  <a:srgbClr val="000000"/>
                </a:solidFill>
                <a:highlight>
                  <a:srgbClr val="F9F2F4"/>
                </a:highlight>
                <a:latin typeface="Courier New"/>
                <a:ea typeface="Courier New"/>
                <a:cs typeface="Courier New"/>
                <a:sym typeface="Courier New"/>
              </a:rPr>
            </a:br>
            <a:r>
              <a:rPr b="1" lang="fr" sz="1050">
                <a:solidFill>
                  <a:srgbClr val="000000"/>
                </a:solidFill>
                <a:highlight>
                  <a:srgbClr val="F9F2F4"/>
                </a:highlight>
                <a:latin typeface="Courier New"/>
                <a:ea typeface="Courier New"/>
                <a:cs typeface="Courier New"/>
                <a:sym typeface="Courier New"/>
              </a:rPr>
              <a:t>        </a:t>
            </a:r>
            <a:r>
              <a:rPr b="1" lang="fr" sz="1050">
                <a:solidFill>
                  <a:srgbClr val="008000"/>
                </a:solidFill>
                <a:highlight>
                  <a:srgbClr val="F9F2F4"/>
                </a:highlight>
                <a:latin typeface="Courier New"/>
                <a:ea typeface="Courier New"/>
                <a:cs typeface="Courier New"/>
                <a:sym typeface="Courier New"/>
              </a:rPr>
              <a:t>return</a:t>
            </a:r>
            <a:r>
              <a:rPr b="1" lang="fr" sz="1050">
                <a:solidFill>
                  <a:srgbClr val="000000"/>
                </a:solidFill>
                <a:highlight>
                  <a:srgbClr val="F9F2F4"/>
                </a:highlight>
                <a:latin typeface="Courier New"/>
                <a:ea typeface="Courier New"/>
                <a:cs typeface="Courier New"/>
                <a:sym typeface="Courier New"/>
              </a:rPr>
              <a:t> </a:t>
            </a:r>
            <a:r>
              <a:rPr b="1" lang="fr" sz="1050">
                <a:solidFill>
                  <a:srgbClr val="666666"/>
                </a:solidFill>
                <a:highlight>
                  <a:srgbClr val="F9F2F4"/>
                </a:highlight>
                <a:latin typeface="Courier New"/>
                <a:ea typeface="Courier New"/>
                <a:cs typeface="Courier New"/>
                <a:sym typeface="Courier New"/>
              </a:rPr>
              <a:t>1</a:t>
            </a:r>
            <a:endParaRPr b="1" sz="1050">
              <a:solidFill>
                <a:srgbClr val="666666"/>
              </a:solidFill>
              <a:highlight>
                <a:srgbClr val="F9F2F4"/>
              </a:highlight>
              <a:latin typeface="Courier New"/>
              <a:ea typeface="Courier New"/>
              <a:cs typeface="Courier New"/>
              <a:sym typeface="Courier New"/>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
        <p:nvSpPr>
          <p:cNvPr id="327" name="Google Shape;327;p20"/>
          <p:cNvSpPr txBox="1"/>
          <p:nvPr>
            <p:ph idx="1" type="body"/>
          </p:nvPr>
        </p:nvSpPr>
        <p:spPr>
          <a:xfrm>
            <a:off x="5600700" y="2571075"/>
            <a:ext cx="2466900" cy="1734300"/>
          </a:xfrm>
          <a:prstGeom prst="rect">
            <a:avLst/>
          </a:prstGeom>
          <a:solidFill>
            <a:srgbClr val="F3F3F3"/>
          </a:solidFill>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fr"/>
              <a:t>Python </a:t>
            </a:r>
            <a:r>
              <a:rPr b="1" lang="fr"/>
              <a:t>optionnel</a:t>
            </a:r>
            <a:r>
              <a:rPr b="1" lang="fr"/>
              <a:t> </a:t>
            </a:r>
            <a:endParaRPr b="1"/>
          </a:p>
          <a:p>
            <a:pPr indent="0" lvl="0" marL="0" rtl="0" algn="l">
              <a:spcBef>
                <a:spcPts val="1200"/>
              </a:spcBef>
              <a:spcAft>
                <a:spcPts val="0"/>
              </a:spcAft>
              <a:buNone/>
            </a:pPr>
            <a:r>
              <a:rPr b="1" lang="fr" sz="1050">
                <a:solidFill>
                  <a:srgbClr val="008000"/>
                </a:solidFill>
                <a:highlight>
                  <a:srgbClr val="F9F2F4"/>
                </a:highlight>
                <a:latin typeface="Courier New"/>
                <a:ea typeface="Courier New"/>
                <a:cs typeface="Courier New"/>
                <a:sym typeface="Courier New"/>
              </a:rPr>
              <a:t>def</a:t>
            </a:r>
            <a:r>
              <a:rPr b="1" lang="fr" sz="1050">
                <a:solidFill>
                  <a:srgbClr val="000000"/>
                </a:solidFill>
                <a:highlight>
                  <a:srgbClr val="F9F2F4"/>
                </a:highlight>
                <a:latin typeface="Courier New"/>
                <a:ea typeface="Courier New"/>
                <a:cs typeface="Courier New"/>
                <a:sym typeface="Courier New"/>
              </a:rPr>
              <a:t> </a:t>
            </a:r>
            <a:r>
              <a:rPr b="1" lang="fr" sz="1050">
                <a:solidFill>
                  <a:srgbClr val="0000FF"/>
                </a:solidFill>
                <a:highlight>
                  <a:srgbClr val="F9F2F4"/>
                </a:highlight>
                <a:latin typeface="Courier New"/>
                <a:ea typeface="Courier New"/>
                <a:cs typeface="Courier New"/>
                <a:sym typeface="Courier New"/>
              </a:rPr>
              <a:t>function</a:t>
            </a:r>
            <a:r>
              <a:rPr b="1" lang="fr" sz="1050">
                <a:solidFill>
                  <a:srgbClr val="000000"/>
                </a:solidFill>
                <a:highlight>
                  <a:srgbClr val="F9F2F4"/>
                </a:highlight>
                <a:latin typeface="Courier New"/>
                <a:ea typeface="Courier New"/>
                <a:cs typeface="Courier New"/>
                <a:sym typeface="Courier New"/>
              </a:rPr>
              <a:t>(n:int) -&gt; int:</a:t>
            </a:r>
            <a:br>
              <a:rPr b="1" lang="fr" sz="1050">
                <a:solidFill>
                  <a:srgbClr val="000000"/>
                </a:solidFill>
                <a:highlight>
                  <a:srgbClr val="F9F2F4"/>
                </a:highlight>
                <a:latin typeface="Courier New"/>
                <a:ea typeface="Courier New"/>
                <a:cs typeface="Courier New"/>
                <a:sym typeface="Courier New"/>
              </a:rPr>
            </a:br>
            <a:r>
              <a:rPr b="1" lang="fr" sz="1050">
                <a:solidFill>
                  <a:srgbClr val="000000"/>
                </a:solidFill>
                <a:highlight>
                  <a:srgbClr val="F9F2F4"/>
                </a:highlight>
                <a:latin typeface="Courier New"/>
                <a:ea typeface="Courier New"/>
                <a:cs typeface="Courier New"/>
                <a:sym typeface="Courier New"/>
              </a:rPr>
              <a:t>    </a:t>
            </a:r>
            <a:r>
              <a:rPr b="1" lang="fr" sz="1050">
                <a:solidFill>
                  <a:srgbClr val="008000"/>
                </a:solidFill>
                <a:highlight>
                  <a:srgbClr val="F9F2F4"/>
                </a:highlight>
                <a:latin typeface="Courier New"/>
                <a:ea typeface="Courier New"/>
                <a:cs typeface="Courier New"/>
                <a:sym typeface="Courier New"/>
              </a:rPr>
              <a:t>if</a:t>
            </a:r>
            <a:r>
              <a:rPr b="1" lang="fr" sz="1050">
                <a:solidFill>
                  <a:srgbClr val="000000"/>
                </a:solidFill>
                <a:highlight>
                  <a:srgbClr val="F9F2F4"/>
                </a:highlight>
                <a:latin typeface="Courier New"/>
                <a:ea typeface="Courier New"/>
                <a:cs typeface="Courier New"/>
                <a:sym typeface="Courier New"/>
              </a:rPr>
              <a:t> n </a:t>
            </a:r>
            <a:r>
              <a:rPr b="1" lang="fr" sz="1050">
                <a:solidFill>
                  <a:srgbClr val="666666"/>
                </a:solidFill>
                <a:highlight>
                  <a:srgbClr val="F9F2F4"/>
                </a:highlight>
                <a:latin typeface="Courier New"/>
                <a:ea typeface="Courier New"/>
                <a:cs typeface="Courier New"/>
                <a:sym typeface="Courier New"/>
              </a:rPr>
              <a:t>&lt;</a:t>
            </a:r>
            <a:r>
              <a:rPr b="1" lang="fr" sz="1050">
                <a:solidFill>
                  <a:srgbClr val="000000"/>
                </a:solidFill>
                <a:highlight>
                  <a:srgbClr val="F9F2F4"/>
                </a:highlight>
                <a:latin typeface="Courier New"/>
                <a:ea typeface="Courier New"/>
                <a:cs typeface="Courier New"/>
                <a:sym typeface="Courier New"/>
              </a:rPr>
              <a:t> </a:t>
            </a:r>
            <a:r>
              <a:rPr b="1" lang="fr" sz="1050">
                <a:solidFill>
                  <a:srgbClr val="666666"/>
                </a:solidFill>
                <a:highlight>
                  <a:srgbClr val="F9F2F4"/>
                </a:highlight>
                <a:latin typeface="Courier New"/>
                <a:ea typeface="Courier New"/>
                <a:cs typeface="Courier New"/>
                <a:sym typeface="Courier New"/>
              </a:rPr>
              <a:t>2</a:t>
            </a:r>
            <a:r>
              <a:rPr b="1" lang="fr" sz="1050">
                <a:solidFill>
                  <a:srgbClr val="000000"/>
                </a:solidFill>
                <a:highlight>
                  <a:srgbClr val="F9F2F4"/>
                </a:highlight>
                <a:latin typeface="Courier New"/>
                <a:ea typeface="Courier New"/>
                <a:cs typeface="Courier New"/>
                <a:sym typeface="Courier New"/>
              </a:rPr>
              <a:t>:</a:t>
            </a:r>
            <a:br>
              <a:rPr b="1" lang="fr" sz="1050">
                <a:solidFill>
                  <a:srgbClr val="000000"/>
                </a:solidFill>
                <a:highlight>
                  <a:srgbClr val="F9F2F4"/>
                </a:highlight>
                <a:latin typeface="Courier New"/>
                <a:ea typeface="Courier New"/>
                <a:cs typeface="Courier New"/>
                <a:sym typeface="Courier New"/>
              </a:rPr>
            </a:br>
            <a:r>
              <a:rPr b="1" lang="fr" sz="1050">
                <a:solidFill>
                  <a:srgbClr val="000000"/>
                </a:solidFill>
                <a:highlight>
                  <a:srgbClr val="F9F2F4"/>
                </a:highlight>
                <a:latin typeface="Courier New"/>
                <a:ea typeface="Courier New"/>
                <a:cs typeface="Courier New"/>
                <a:sym typeface="Courier New"/>
              </a:rPr>
              <a:t>        </a:t>
            </a:r>
            <a:r>
              <a:rPr b="1" lang="fr" sz="1050">
                <a:solidFill>
                  <a:srgbClr val="008000"/>
                </a:solidFill>
                <a:highlight>
                  <a:srgbClr val="F9F2F4"/>
                </a:highlight>
                <a:latin typeface="Courier New"/>
                <a:ea typeface="Courier New"/>
                <a:cs typeface="Courier New"/>
                <a:sym typeface="Courier New"/>
              </a:rPr>
              <a:t>return</a:t>
            </a:r>
            <a:r>
              <a:rPr b="1" lang="fr" sz="1050">
                <a:solidFill>
                  <a:srgbClr val="000000"/>
                </a:solidFill>
                <a:highlight>
                  <a:srgbClr val="F9F2F4"/>
                </a:highlight>
                <a:latin typeface="Courier New"/>
                <a:ea typeface="Courier New"/>
                <a:cs typeface="Courier New"/>
                <a:sym typeface="Courier New"/>
              </a:rPr>
              <a:t> </a:t>
            </a:r>
            <a:r>
              <a:rPr b="1" lang="fr" sz="1050">
                <a:solidFill>
                  <a:srgbClr val="666666"/>
                </a:solidFill>
                <a:highlight>
                  <a:srgbClr val="F9F2F4"/>
                </a:highlight>
                <a:latin typeface="Courier New"/>
                <a:ea typeface="Courier New"/>
                <a:cs typeface="Courier New"/>
                <a:sym typeface="Courier New"/>
              </a:rPr>
              <a:t>1</a:t>
            </a:r>
            <a:endParaRPr b="1" sz="1050">
              <a:solidFill>
                <a:srgbClr val="666666"/>
              </a:solidFill>
              <a:highlight>
                <a:srgbClr val="F9F2F4"/>
              </a:highlight>
              <a:latin typeface="Courier New"/>
              <a:ea typeface="Courier New"/>
              <a:cs typeface="Courier New"/>
              <a:sym typeface="Courier New"/>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
        <p:nvSpPr>
          <p:cNvPr id="328" name="Google Shape;328;p20"/>
          <p:cNvSpPr txBox="1"/>
          <p:nvPr>
            <p:ph idx="1" type="body"/>
          </p:nvPr>
        </p:nvSpPr>
        <p:spPr>
          <a:xfrm>
            <a:off x="1303800" y="4305300"/>
            <a:ext cx="7030500" cy="5334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b="1" lang="fr" sz="2000">
                <a:latin typeface="Maven Pro"/>
                <a:ea typeface="Maven Pro"/>
                <a:cs typeface="Maven Pro"/>
                <a:sym typeface="Maven Pro"/>
              </a:rPr>
              <a:t>On verra les fonctions plus tard</a:t>
            </a:r>
            <a:endParaRPr sz="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Type de données</a:t>
            </a:r>
            <a:endParaRPr/>
          </a:p>
        </p:txBody>
      </p:sp>
      <p:sp>
        <p:nvSpPr>
          <p:cNvPr id="334" name="Google Shape;334;p21"/>
          <p:cNvSpPr txBox="1"/>
          <p:nvPr>
            <p:ph idx="1" type="body"/>
          </p:nvPr>
        </p:nvSpPr>
        <p:spPr>
          <a:xfrm>
            <a:off x="1303800" y="1456650"/>
            <a:ext cx="7030500" cy="34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En python et contrairement au C il n’est pas obligatoire de définir le type des données</a:t>
            </a:r>
            <a:endParaRPr b="1"/>
          </a:p>
          <a:p>
            <a:pPr indent="0" lvl="0" marL="0" rtl="0" algn="l">
              <a:spcBef>
                <a:spcPts val="1200"/>
              </a:spcBef>
              <a:spcAft>
                <a:spcPts val="0"/>
              </a:spcAft>
              <a:buNone/>
            </a:pPr>
            <a:r>
              <a:rPr b="1" lang="fr">
                <a:solidFill>
                  <a:srgbClr val="008000"/>
                </a:solidFill>
              </a:rPr>
              <a:t>any</a:t>
            </a:r>
            <a:r>
              <a:rPr b="1" lang="fr"/>
              <a:t>: Tous les types</a:t>
            </a:r>
            <a:endParaRPr b="1"/>
          </a:p>
          <a:p>
            <a:pPr indent="0" lvl="0" marL="0" rtl="0" algn="l">
              <a:spcBef>
                <a:spcPts val="1200"/>
              </a:spcBef>
              <a:spcAft>
                <a:spcPts val="0"/>
              </a:spcAft>
              <a:buNone/>
            </a:pPr>
            <a:r>
              <a:rPr b="1" lang="fr">
                <a:solidFill>
                  <a:srgbClr val="008000"/>
                </a:solidFill>
              </a:rPr>
              <a:t>BOOL</a:t>
            </a:r>
            <a:r>
              <a:rPr b="1" lang="fr"/>
              <a:t>: True | False</a:t>
            </a:r>
            <a:endParaRPr b="1"/>
          </a:p>
          <a:p>
            <a:pPr indent="0" lvl="0" marL="0" rtl="0" algn="l">
              <a:spcBef>
                <a:spcPts val="1200"/>
              </a:spcBef>
              <a:spcAft>
                <a:spcPts val="0"/>
              </a:spcAft>
              <a:buNone/>
            </a:pPr>
            <a:r>
              <a:rPr b="1" lang="fr">
                <a:solidFill>
                  <a:srgbClr val="008000"/>
                </a:solidFill>
              </a:rPr>
              <a:t>int</a:t>
            </a:r>
            <a:r>
              <a:rPr b="1" lang="fr"/>
              <a:t>: entier 0, 1, 2 etc…</a:t>
            </a:r>
            <a:endParaRPr b="1"/>
          </a:p>
          <a:p>
            <a:pPr indent="0" lvl="0" marL="0" rtl="0" algn="l">
              <a:spcBef>
                <a:spcPts val="1200"/>
              </a:spcBef>
              <a:spcAft>
                <a:spcPts val="0"/>
              </a:spcAft>
              <a:buNone/>
            </a:pPr>
            <a:r>
              <a:rPr b="1" lang="fr">
                <a:solidFill>
                  <a:srgbClr val="38761D"/>
                </a:solidFill>
              </a:rPr>
              <a:t>float</a:t>
            </a:r>
            <a:r>
              <a:rPr b="1" lang="fr"/>
              <a:t>: nombre à virgule 0.1, 0.002 etc…</a:t>
            </a:r>
            <a:endParaRPr b="1"/>
          </a:p>
          <a:p>
            <a:pPr indent="0" lvl="0" marL="0" rtl="0" algn="l">
              <a:spcBef>
                <a:spcPts val="1200"/>
              </a:spcBef>
              <a:spcAft>
                <a:spcPts val="0"/>
              </a:spcAft>
              <a:buNone/>
            </a:pPr>
            <a:r>
              <a:rPr b="1" lang="fr">
                <a:solidFill>
                  <a:srgbClr val="008000"/>
                </a:solidFill>
              </a:rPr>
              <a:t>string</a:t>
            </a:r>
            <a:r>
              <a:rPr b="1" lang="fr"/>
              <a:t>: caractère ou </a:t>
            </a:r>
            <a:r>
              <a:rPr b="1" lang="fr"/>
              <a:t>chaîne</a:t>
            </a:r>
            <a:r>
              <a:rPr b="1" lang="fr"/>
              <a:t> de caractère ‘a’, ‘toto’, ‘mon formateur est génial’ etc… </a:t>
            </a:r>
            <a:endParaRPr b="1"/>
          </a:p>
          <a:p>
            <a:pPr indent="0" lvl="0" marL="0" rtl="0" algn="l">
              <a:spcBef>
                <a:spcPts val="1200"/>
              </a:spcBef>
              <a:spcAft>
                <a:spcPts val="0"/>
              </a:spcAft>
              <a:buNone/>
            </a:pPr>
            <a:r>
              <a:rPr b="1" lang="fr">
                <a:solidFill>
                  <a:srgbClr val="008000"/>
                </a:solidFill>
              </a:rPr>
              <a:t>list/tuple </a:t>
            </a:r>
            <a:r>
              <a:rPr b="1" lang="fr"/>
              <a:t>(python) et </a:t>
            </a:r>
            <a:r>
              <a:rPr b="1" lang="fr">
                <a:solidFill>
                  <a:srgbClr val="008000"/>
                </a:solidFill>
              </a:rPr>
              <a:t>array </a:t>
            </a:r>
            <a:r>
              <a:rPr b="1" lang="fr"/>
              <a:t>(numpy) ou </a:t>
            </a:r>
            <a:r>
              <a:rPr b="1" lang="fr">
                <a:solidFill>
                  <a:srgbClr val="38761D"/>
                </a:solidFill>
              </a:rPr>
              <a:t>dict</a:t>
            </a:r>
            <a:r>
              <a:rPr b="1" lang="fr"/>
              <a:t> (dictionnaire): des objets plus compliqué de type vecteur, matrice, image, liste de nom d’utilisateur ou adresse ip </a:t>
            </a:r>
            <a:endParaRPr b="1"/>
          </a:p>
          <a:p>
            <a:pPr indent="0" lvl="0" marL="0" rtl="0" algn="l">
              <a:spcBef>
                <a:spcPts val="1200"/>
              </a:spcBef>
              <a:spcAft>
                <a:spcPts val="1200"/>
              </a:spcAft>
              <a:buNone/>
            </a:pPr>
            <a:r>
              <a:rPr b="1" lang="fr"/>
              <a:t>L’instruction </a:t>
            </a:r>
            <a:r>
              <a:rPr b="1" lang="fr">
                <a:solidFill>
                  <a:srgbClr val="9900FF"/>
                </a:solidFill>
              </a:rPr>
              <a:t>type()</a:t>
            </a:r>
            <a:r>
              <a:rPr b="1" lang="fr"/>
              <a:t> permet de </a:t>
            </a:r>
            <a:r>
              <a:rPr b="1" lang="fr"/>
              <a:t>connaître</a:t>
            </a:r>
            <a:r>
              <a:rPr b="1" lang="fr"/>
              <a:t> le type d’un objet</a:t>
            </a:r>
            <a:endParaRPr b="1"/>
          </a:p>
        </p:txBody>
      </p:sp>
      <p:sp>
        <p:nvSpPr>
          <p:cNvPr id="335" name="Google Shape;335;p21"/>
          <p:cNvSpPr/>
          <p:nvPr/>
        </p:nvSpPr>
        <p:spPr>
          <a:xfrm>
            <a:off x="7758375" y="4431375"/>
            <a:ext cx="1241100" cy="597300"/>
          </a:xfrm>
          <a:prstGeom prst="frame">
            <a:avLst>
              <a:gd fmla="val 1250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TESTEZ</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