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b0b7b6f3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2b0b7b6f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b0b7b6f3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2b0b7b6f3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b0b7b6f3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2b0b7b6f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b0ef9af1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2b0ef9af1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b0ef9af1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2b0ef9af1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738d2284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738d2284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738d2284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738d2284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738d2284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738d2284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bdebc6a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bdebc6a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bdebc6a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bdebc6a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b0b7b6f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b0b7b6f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bdebc6ab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bdebc6ab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738d2284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738d2284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lab.research.google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presentation/d/1EG3T5pDMlQQMU6rrI7uSmenvWueCuQWMBI4LglybQVI/edit?usp=sha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codingame.com/home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Initiation Python </a:t>
            </a:r>
            <a:br>
              <a:rPr lang="fr"/>
            </a:br>
            <a:r>
              <a:rPr lang="fr"/>
              <a:t>Partie II</a:t>
            </a:r>
            <a:endParaRPr/>
          </a:p>
        </p:txBody>
      </p:sp>
      <p:sp>
        <p:nvSpPr>
          <p:cNvPr id="278" name="Google Shape;278;p13"/>
          <p:cNvSpPr txBox="1"/>
          <p:nvPr>
            <p:ph idx="4294967295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A.Schutz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commentaires/sections et la documentation. Les variables.</a:t>
            </a:r>
            <a:endParaRPr/>
          </a:p>
        </p:txBody>
      </p:sp>
      <p:sp>
        <p:nvSpPr>
          <p:cNvPr id="344" name="Google Shape;344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Un commentaire en python commence par un </a:t>
            </a:r>
            <a:r>
              <a:rPr b="1" lang="fr">
                <a:solidFill>
                  <a:srgbClr val="0000FF"/>
                </a:solidFill>
              </a:rPr>
              <a:t>#</a:t>
            </a:r>
            <a:r>
              <a:rPr b="1" lang="fr"/>
              <a:t>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666666"/>
                </a:solidFill>
              </a:rPr>
              <a:t># mon commentaire 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Une section est l’équivalent des cellules de Jupyter, on peut exécuter les sections une par une sans exécuter tout le texte, une section commence par </a:t>
            </a:r>
            <a:r>
              <a:rPr b="1" lang="fr">
                <a:solidFill>
                  <a:srgbClr val="0000FF"/>
                </a:solidFill>
              </a:rPr>
              <a:t>#%%</a:t>
            </a:r>
            <a:r>
              <a:rPr b="1" lang="fr"/>
              <a:t> et s’arrête à la prochaine section sinon la fin du programme (</a:t>
            </a:r>
            <a:r>
              <a:rPr b="1" lang="fr"/>
              <a:t>contrôle</a:t>
            </a:r>
            <a:r>
              <a:rPr b="1" lang="fr"/>
              <a:t> + enter pour exécuter une cellule)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666666"/>
                </a:solidFill>
              </a:rPr>
              <a:t>#%% ma section 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900"/>
                </a:solidFill>
              </a:rPr>
              <a:t>mon code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>
                <a:solidFill>
                  <a:srgbClr val="666666"/>
                </a:solidFill>
              </a:rPr>
              <a:t>#%% la section suivante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345" name="Google Shape;345;p22"/>
          <p:cNvSpPr txBox="1"/>
          <p:nvPr/>
        </p:nvSpPr>
        <p:spPr>
          <a:xfrm>
            <a:off x="4798400" y="3563950"/>
            <a:ext cx="3535800" cy="12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Par convention les variables sont en minuscules et les fonctions “peuvent” commencer par une majuscule. </a:t>
            </a:r>
            <a:endParaRPr b="1" sz="12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Il n’y a pas de vraies règles</a:t>
            </a:r>
            <a:endParaRPr b="1" sz="12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documentation d’une fonction</a:t>
            </a:r>
            <a:endParaRPr/>
          </a:p>
        </p:txBody>
      </p:sp>
      <p:sp>
        <p:nvSpPr>
          <p:cNvPr id="351" name="Google Shape;351;p23"/>
          <p:cNvSpPr txBox="1"/>
          <p:nvPr>
            <p:ph idx="1" type="body"/>
          </p:nvPr>
        </p:nvSpPr>
        <p:spPr>
          <a:xfrm>
            <a:off x="694050" y="1990050"/>
            <a:ext cx="45813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/>
              <a:t>l’aide ou la documentation d’une fonction:</a:t>
            </a:r>
            <a:endParaRPr b="1"/>
          </a:p>
        </p:txBody>
      </p:sp>
      <p:sp>
        <p:nvSpPr>
          <p:cNvPr id="352" name="Google Shape;352;p23"/>
          <p:cNvSpPr txBox="1"/>
          <p:nvPr>
            <p:ph idx="1" type="body"/>
          </p:nvPr>
        </p:nvSpPr>
        <p:spPr>
          <a:xfrm>
            <a:off x="694050" y="2764025"/>
            <a:ext cx="4581300" cy="21009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fr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00FF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fr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(n,a=5):</a:t>
            </a:r>
            <a:br>
              <a:rPr b="1" lang="fr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>
                <a:solidFill>
                  <a:srgbClr val="99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“““ This function return the product of a*n:</a:t>
            </a:r>
            <a:br>
              <a:rPr b="1" lang="fr">
                <a:solidFill>
                  <a:srgbClr val="99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>
                <a:solidFill>
                  <a:srgbClr val="99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[n]:int,float or array </a:t>
            </a:r>
            <a:br>
              <a:rPr b="1" lang="fr">
                <a:solidFill>
                  <a:srgbClr val="99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>
                <a:solidFill>
                  <a:srgbClr val="99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[a]:int, float or array -- default = 5”””</a:t>
            </a:r>
            <a:br>
              <a:rPr b="1" lang="fr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fr">
                <a:solidFill>
                  <a:srgbClr val="008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fr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00FF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calcul</a:t>
            </a:r>
            <a:r>
              <a:rPr b="1" lang="fr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(n,a):</a:t>
            </a:r>
            <a:br>
              <a:rPr b="1" lang="fr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fr">
                <a:solidFill>
                  <a:srgbClr val="008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fr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 n*a</a:t>
            </a:r>
            <a:br>
              <a:rPr b="1" lang="fr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fr">
                <a:solidFill>
                  <a:srgbClr val="008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fr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0000FF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calcul</a:t>
            </a:r>
            <a:r>
              <a:rPr b="1" lang="fr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(n,a)</a:t>
            </a:r>
            <a:endParaRPr b="1"/>
          </a:p>
        </p:txBody>
      </p:sp>
      <p:sp>
        <p:nvSpPr>
          <p:cNvPr id="353" name="Google Shape;353;p23"/>
          <p:cNvSpPr txBox="1"/>
          <p:nvPr>
            <p:ph idx="1" type="body"/>
          </p:nvPr>
        </p:nvSpPr>
        <p:spPr>
          <a:xfrm>
            <a:off x="5422225" y="1990050"/>
            <a:ext cx="3237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/>
              <a:t>Console</a:t>
            </a:r>
            <a:r>
              <a:rPr b="1" lang="fr"/>
              <a:t>:</a:t>
            </a:r>
            <a:endParaRPr b="1"/>
          </a:p>
        </p:txBody>
      </p:sp>
      <p:sp>
        <p:nvSpPr>
          <p:cNvPr id="354" name="Google Shape;354;p23"/>
          <p:cNvSpPr txBox="1"/>
          <p:nvPr>
            <p:ph idx="1" type="body"/>
          </p:nvPr>
        </p:nvSpPr>
        <p:spPr>
          <a:xfrm>
            <a:off x="5422225" y="2774625"/>
            <a:ext cx="3237600" cy="2100900"/>
          </a:xfrm>
          <a:prstGeom prst="rect">
            <a:avLst/>
          </a:prstGeom>
          <a:solidFill>
            <a:srgbClr val="CC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&gt;&gt; python</a:t>
            </a:r>
            <a:endParaRPr b="1">
              <a:solidFill>
                <a:srgbClr val="008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&gt;&gt; import function as func</a:t>
            </a:r>
            <a:endParaRPr b="1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&gt;&gt; func? </a:t>
            </a:r>
            <a:endParaRPr b="1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99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This fonction return the product of a*n:</a:t>
            </a:r>
            <a:br>
              <a:rPr b="1" lang="fr" sz="1000">
                <a:solidFill>
                  <a:srgbClr val="99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000">
                <a:solidFill>
                  <a:srgbClr val="99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[n]:int,float or array </a:t>
            </a:r>
            <a:br>
              <a:rPr b="1" lang="fr" sz="1000">
                <a:solidFill>
                  <a:srgbClr val="99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000">
                <a:solidFill>
                  <a:srgbClr val="99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[a]:int, float or array -- default = 5</a:t>
            </a:r>
            <a:endParaRPr b="1" sz="10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b="1" lang="fr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highlight>
                <a:srgbClr val="CCCCCC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>
            <p:ph type="title"/>
          </p:nvPr>
        </p:nvSpPr>
        <p:spPr>
          <a:xfrm>
            <a:off x="1303800" y="598575"/>
            <a:ext cx="3202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piège de base à connaître</a:t>
            </a:r>
            <a:endParaRPr/>
          </a:p>
        </p:txBody>
      </p:sp>
      <p:sp>
        <p:nvSpPr>
          <p:cNvPr id="360" name="Google Shape;360;p24"/>
          <p:cNvSpPr txBox="1"/>
          <p:nvPr>
            <p:ph idx="1" type="body"/>
          </p:nvPr>
        </p:nvSpPr>
        <p:spPr>
          <a:xfrm>
            <a:off x="1303800" y="1990050"/>
            <a:ext cx="3202500" cy="1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9900FF"/>
                </a:solidFill>
              </a:rPr>
              <a:t>a </a:t>
            </a:r>
            <a:r>
              <a:rPr b="1" lang="fr"/>
              <a:t>= 0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def </a:t>
            </a:r>
            <a:r>
              <a:rPr b="1" lang="fr">
                <a:solidFill>
                  <a:srgbClr val="FF0000"/>
                </a:solidFill>
              </a:rPr>
              <a:t>myfunc</a:t>
            </a:r>
            <a:r>
              <a:rPr b="1" lang="fr"/>
              <a:t>():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	</a:t>
            </a:r>
            <a:r>
              <a:rPr b="1" lang="fr">
                <a:solidFill>
                  <a:srgbClr val="38761D"/>
                </a:solidFill>
              </a:rPr>
              <a:t>print</a:t>
            </a:r>
            <a:r>
              <a:rPr b="1" lang="fr"/>
              <a:t>(</a:t>
            </a:r>
            <a:r>
              <a:rPr b="1" lang="fr">
                <a:solidFill>
                  <a:srgbClr val="9900FF"/>
                </a:solidFill>
              </a:rPr>
              <a:t>a</a:t>
            </a:r>
            <a:r>
              <a:rPr b="1" lang="fr"/>
              <a:t>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myfunc()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61" name="Google Shape;361;p24"/>
          <p:cNvSpPr txBox="1"/>
          <p:nvPr>
            <p:ph type="title"/>
          </p:nvPr>
        </p:nvSpPr>
        <p:spPr>
          <a:xfrm>
            <a:off x="5050575" y="598575"/>
            <a:ext cx="3283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Google Collab</a:t>
            </a:r>
            <a:endParaRPr/>
          </a:p>
        </p:txBody>
      </p:sp>
      <p:sp>
        <p:nvSpPr>
          <p:cNvPr id="362" name="Google Shape;362;p24"/>
          <p:cNvSpPr txBox="1"/>
          <p:nvPr>
            <p:ph idx="1" type="body"/>
          </p:nvPr>
        </p:nvSpPr>
        <p:spPr>
          <a:xfrm>
            <a:off x="5050575" y="1990050"/>
            <a:ext cx="3283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Collab</a:t>
            </a:r>
            <a:r>
              <a:rPr lang="fr"/>
              <a:t> fournit un environnement notebook </a:t>
            </a:r>
            <a:r>
              <a:rPr lang="fr"/>
              <a:t>ipython</a:t>
            </a:r>
            <a:r>
              <a:rPr lang="fr"/>
              <a:t> avec des machines google pas trop puissante mais c’est toujours ca: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Connectez vous avec votre compte google si vous en avez un et testez le code. Sinon faites le dans votre notebook local. </a:t>
            </a:r>
            <a:endParaRPr/>
          </a:p>
        </p:txBody>
      </p:sp>
      <p:sp>
        <p:nvSpPr>
          <p:cNvPr id="363" name="Google Shape;363;p24"/>
          <p:cNvSpPr txBox="1"/>
          <p:nvPr/>
        </p:nvSpPr>
        <p:spPr>
          <a:xfrm>
            <a:off x="1303800" y="4305300"/>
            <a:ext cx="7030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Attention aux variables que vous utilisez</a:t>
            </a:r>
            <a:endParaRPr sz="2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Exercices</a:t>
            </a:r>
            <a:endParaRPr/>
          </a:p>
        </p:txBody>
      </p:sp>
      <p:sp>
        <p:nvSpPr>
          <p:cNvPr id="369" name="Google Shape;369;p25"/>
          <p:cNvSpPr txBox="1"/>
          <p:nvPr>
            <p:ph idx="1" type="body"/>
          </p:nvPr>
        </p:nvSpPr>
        <p:spPr>
          <a:xfrm>
            <a:off x="1303800" y="1360550"/>
            <a:ext cx="70305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utilisera des fonctions de numpy.random pour générer des situations aléatoires</a:t>
            </a:r>
            <a:br>
              <a:rPr lang="fr"/>
            </a:br>
            <a:r>
              <a:rPr b="1" lang="fr">
                <a:solidFill>
                  <a:srgbClr val="BA2121"/>
                </a:solidFill>
              </a:rPr>
              <a:t>from </a:t>
            </a:r>
            <a:r>
              <a:rPr b="1" lang="fr">
                <a:solidFill>
                  <a:srgbClr val="0000FF"/>
                </a:solidFill>
              </a:rPr>
              <a:t>numpy.random</a:t>
            </a:r>
            <a:r>
              <a:rPr b="1" lang="fr"/>
              <a:t> </a:t>
            </a:r>
            <a:r>
              <a:rPr b="1" lang="fr">
                <a:solidFill>
                  <a:srgbClr val="BA2121"/>
                </a:solidFill>
              </a:rPr>
              <a:t>import </a:t>
            </a:r>
            <a:r>
              <a:rPr b="1" lang="fr">
                <a:solidFill>
                  <a:srgbClr val="0000FF"/>
                </a:solidFill>
              </a:rPr>
              <a:t>randint, permutation</a:t>
            </a:r>
            <a:br>
              <a:rPr b="1" lang="fr">
                <a:solidFill>
                  <a:srgbClr val="0000FF"/>
                </a:solidFill>
              </a:rPr>
            </a:br>
            <a:r>
              <a:rPr b="1" lang="fr">
                <a:solidFill>
                  <a:srgbClr val="0000FF"/>
                </a:solidFill>
              </a:rPr>
              <a:t>randint</a:t>
            </a:r>
            <a:r>
              <a:rPr b="1" lang="fr"/>
              <a:t>(</a:t>
            </a:r>
            <a:r>
              <a:rPr b="1" lang="fr">
                <a:solidFill>
                  <a:srgbClr val="9900FF"/>
                </a:solidFill>
              </a:rPr>
              <a:t>début, fin</a:t>
            </a:r>
            <a:r>
              <a:rPr b="1" lang="fr"/>
              <a:t>)</a:t>
            </a:r>
            <a:r>
              <a:rPr lang="fr"/>
              <a:t>: retourne un nombre entier aléatoire entre </a:t>
            </a:r>
            <a:r>
              <a:rPr b="1" lang="fr">
                <a:solidFill>
                  <a:srgbClr val="9900FF"/>
                </a:solidFill>
              </a:rPr>
              <a:t>début </a:t>
            </a:r>
            <a:r>
              <a:rPr lang="fr"/>
              <a:t>et </a:t>
            </a:r>
            <a:r>
              <a:rPr b="1" lang="fr">
                <a:solidFill>
                  <a:srgbClr val="9900FF"/>
                </a:solidFill>
              </a:rPr>
              <a:t>fin </a:t>
            </a:r>
            <a:br>
              <a:rPr b="1" lang="fr">
                <a:solidFill>
                  <a:srgbClr val="9900FF"/>
                </a:solidFill>
              </a:rPr>
            </a:br>
            <a:r>
              <a:rPr b="1" lang="fr">
                <a:solidFill>
                  <a:srgbClr val="0000FF"/>
                </a:solidFill>
              </a:rPr>
              <a:t>permutation</a:t>
            </a:r>
            <a:r>
              <a:rPr lang="fr"/>
              <a:t>(</a:t>
            </a:r>
            <a:r>
              <a:rPr b="1" lang="fr">
                <a:solidFill>
                  <a:srgbClr val="0000FF"/>
                </a:solidFill>
              </a:rPr>
              <a:t>range</a:t>
            </a:r>
            <a:r>
              <a:rPr b="1" lang="fr">
                <a:solidFill>
                  <a:srgbClr val="9900FF"/>
                </a:solidFill>
              </a:rPr>
              <a:t>(10)</a:t>
            </a:r>
            <a:r>
              <a:rPr lang="fr"/>
              <a:t>) : retourne la séquence de nombre entier du </a:t>
            </a:r>
            <a:r>
              <a:rPr b="1" lang="fr">
                <a:solidFill>
                  <a:srgbClr val="0000FF"/>
                </a:solidFill>
              </a:rPr>
              <a:t>range</a:t>
            </a:r>
            <a:r>
              <a:rPr b="1" lang="fr">
                <a:solidFill>
                  <a:srgbClr val="9900FF"/>
                </a:solidFill>
              </a:rPr>
              <a:t>(10)</a:t>
            </a:r>
            <a:r>
              <a:rPr lang="fr"/>
              <a:t> dans le désordre.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Deux par deux posez vous un problème de la vie avec des mots et codez le, exemple: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Va à l’épicerie, si elle est ouverte (ouverte entre 08:00→12:00 et 14:00→18:00) prends 6 oeufs [</a:t>
            </a:r>
            <a:r>
              <a:rPr lang="fr"/>
              <a:t>coût</a:t>
            </a:r>
            <a:r>
              <a:rPr lang="fr"/>
              <a:t> 50 centimes par oeuf] (s’il y a 6 à prendre sinon prends le maximum), et prends 4 bouteilles de lait (**) [1.5 euros par bouteilles] et après fini avec ce que tu veux: chocolats 1 euros, bière premier prix 48 centimes bref etc…. mais ne dépasse pas 12 euros d’achat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Le tout avec des fonctions… Sinon créez vous même votre exemple c’est le plus marrant</a:t>
            </a:r>
            <a:endParaRPr/>
          </a:p>
        </p:txBody>
      </p:sp>
      <p:sp>
        <p:nvSpPr>
          <p:cNvPr id="370" name="Google Shape;370;p25"/>
          <p:cNvSpPr txBox="1"/>
          <p:nvPr/>
        </p:nvSpPr>
        <p:spPr>
          <a:xfrm>
            <a:off x="5029200" y="609600"/>
            <a:ext cx="3000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300" u="sng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Exercices: algorithmique et utilisation de librairies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CODE IN GAME</a:t>
            </a:r>
            <a:endParaRPr/>
          </a:p>
        </p:txBody>
      </p:sp>
      <p:sp>
        <p:nvSpPr>
          <p:cNvPr id="376" name="Google Shape;376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titre </a:t>
            </a:r>
            <a:r>
              <a:rPr lang="fr"/>
              <a:t>personnel</a:t>
            </a:r>
            <a:r>
              <a:rPr lang="fr"/>
              <a:t> et pour ceux qui veulent améliorer leur codage il existe la plateforme gratuite de </a:t>
            </a:r>
            <a:r>
              <a:rPr lang="fr" u="sng">
                <a:solidFill>
                  <a:schemeClr val="hlink"/>
                </a:solidFill>
                <a:hlinkClick r:id="rId3"/>
              </a:rPr>
              <a:t>CODE IN GAME</a:t>
            </a: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Véritable réseau social professionnel dont vous pouvez vanter vos accomplissement sur votre CV, participer à des challenges, découvrir les solutions d’autres codeurs et apprendre à coder tout et n’importe quoi dans n’importe quel langage de programmation et le tout en ligne. </a:t>
            </a:r>
            <a:endParaRPr/>
          </a:p>
        </p:txBody>
      </p:sp>
      <p:pic>
        <p:nvPicPr>
          <p:cNvPr id="377" name="Google Shape;37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565" y="442919"/>
            <a:ext cx="4634434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Deuxième </a:t>
            </a:r>
            <a:r>
              <a:rPr lang="fr"/>
              <a:t>partie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bonnes pratiques</a:t>
            </a:r>
            <a:endParaRPr/>
          </a:p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4970950" y="198025"/>
            <a:ext cx="3897900" cy="4693200"/>
          </a:xfrm>
          <a:prstGeom prst="rect">
            <a:avLst/>
          </a:prstGeom>
          <a:solidFill>
            <a:srgbClr val="FFFFFF">
              <a:alpha val="3892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b="1" lang="fr">
                <a:solidFill>
                  <a:srgbClr val="333333"/>
                </a:solidFill>
              </a:rPr>
              <a:t>Fonctions</a:t>
            </a:r>
            <a:endParaRPr b="1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b="1" lang="fr">
                <a:solidFill>
                  <a:srgbClr val="333333"/>
                </a:solidFill>
              </a:rPr>
              <a:t>Importer une bibliothèque ou une fonction particulière d’une bibliothèque</a:t>
            </a:r>
            <a:endParaRPr b="1">
              <a:solidFill>
                <a:srgbClr val="33333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b="1" lang="fr">
                <a:solidFill>
                  <a:srgbClr val="333333"/>
                </a:solidFill>
              </a:rPr>
              <a:t>Quelques bibliothèques à </a:t>
            </a:r>
            <a:r>
              <a:rPr b="1" lang="fr">
                <a:solidFill>
                  <a:srgbClr val="333333"/>
                </a:solidFill>
              </a:rPr>
              <a:t>connaître</a:t>
            </a:r>
            <a:endParaRPr b="1">
              <a:solidFill>
                <a:srgbClr val="33333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b="1" lang="fr">
                <a:solidFill>
                  <a:srgbClr val="333333"/>
                </a:solidFill>
              </a:rPr>
              <a:t>Règles de codage</a:t>
            </a:r>
            <a:endParaRPr b="1">
              <a:solidFill>
                <a:srgbClr val="33333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b="1" lang="fr">
                <a:solidFill>
                  <a:srgbClr val="333333"/>
                </a:solidFill>
              </a:rPr>
              <a:t>Commentaires et sections</a:t>
            </a:r>
            <a:endParaRPr b="1">
              <a:solidFill>
                <a:srgbClr val="33333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b="1" lang="fr">
                <a:solidFill>
                  <a:srgbClr val="333333"/>
                </a:solidFill>
              </a:rPr>
              <a:t>Documentations</a:t>
            </a:r>
            <a:endParaRPr b="1">
              <a:solidFill>
                <a:srgbClr val="33333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b="1" lang="fr">
                <a:solidFill>
                  <a:srgbClr val="333333"/>
                </a:solidFill>
              </a:rPr>
              <a:t>Un petit piège à connaître</a:t>
            </a:r>
            <a:endParaRPr b="1">
              <a:solidFill>
                <a:srgbClr val="33333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b="1" lang="fr">
                <a:solidFill>
                  <a:srgbClr val="333333"/>
                </a:solidFill>
              </a:rPr>
              <a:t>Google Collab</a:t>
            </a:r>
            <a:endParaRPr b="1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b="1" lang="fr">
                <a:solidFill>
                  <a:srgbClr val="333333"/>
                </a:solidFill>
              </a:rPr>
              <a:t>Exercices</a:t>
            </a:r>
            <a:endParaRPr b="1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b="1" lang="fr">
                <a:solidFill>
                  <a:srgbClr val="333333"/>
                </a:solidFill>
              </a:rPr>
              <a:t>Code in Game</a:t>
            </a:r>
            <a:endParaRPr b="1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fonctions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869425" y="1407000"/>
            <a:ext cx="7464900" cy="31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Une fonction en python est créée de la manière suivante: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def </a:t>
            </a:r>
            <a:r>
              <a:rPr b="1" lang="fr">
                <a:solidFill>
                  <a:srgbClr val="9900FF"/>
                </a:solidFill>
              </a:rPr>
              <a:t>nom_fonction</a:t>
            </a:r>
            <a:r>
              <a:rPr b="1" lang="fr"/>
              <a:t>(</a:t>
            </a:r>
            <a:r>
              <a:rPr b="1" lang="fr">
                <a:solidFill>
                  <a:srgbClr val="669900"/>
                </a:solidFill>
              </a:rPr>
              <a:t>arguments</a:t>
            </a:r>
            <a:r>
              <a:rPr b="1" lang="fr"/>
              <a:t>, </a:t>
            </a:r>
            <a:r>
              <a:rPr b="1" lang="fr">
                <a:solidFill>
                  <a:srgbClr val="669900"/>
                </a:solidFill>
              </a:rPr>
              <a:t>argument_défini</a:t>
            </a:r>
            <a:r>
              <a:rPr b="1" lang="fr"/>
              <a:t>=argument_valeur)</a:t>
            </a:r>
            <a:r>
              <a:rPr b="1" lang="fr">
                <a:solidFill>
                  <a:srgbClr val="0000FF"/>
                </a:solidFill>
              </a:rPr>
              <a:t>: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	## ## ##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	</a:t>
            </a:r>
            <a:r>
              <a:rPr b="1" lang="fr">
                <a:solidFill>
                  <a:srgbClr val="0000FF"/>
                </a:solidFill>
              </a:rPr>
              <a:t>return </a:t>
            </a:r>
            <a:r>
              <a:rPr b="1" lang="fr">
                <a:solidFill>
                  <a:srgbClr val="FF9900"/>
                </a:solidFill>
              </a:rPr>
              <a:t>ma_sortie1</a:t>
            </a:r>
            <a:r>
              <a:rPr b="1" lang="fr"/>
              <a:t>, </a:t>
            </a:r>
            <a:r>
              <a:rPr b="1" lang="fr">
                <a:solidFill>
                  <a:srgbClr val="FF9900"/>
                </a:solidFill>
              </a:rPr>
              <a:t>ma_sortie2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A</a:t>
            </a:r>
            <a:r>
              <a:rPr b="1" lang="fr"/>
              <a:t> = </a:t>
            </a:r>
            <a:r>
              <a:rPr b="1" lang="fr">
                <a:solidFill>
                  <a:srgbClr val="9900FF"/>
                </a:solidFill>
              </a:rPr>
              <a:t>nom_fonction</a:t>
            </a:r>
            <a:r>
              <a:rPr b="1" lang="fr"/>
              <a:t>(</a:t>
            </a:r>
            <a:r>
              <a:rPr b="1" lang="fr">
                <a:solidFill>
                  <a:srgbClr val="669900"/>
                </a:solidFill>
              </a:rPr>
              <a:t>arguments</a:t>
            </a:r>
            <a:r>
              <a:rPr b="1" lang="fr"/>
              <a:t>) → appel la fonction avec </a:t>
            </a:r>
            <a:r>
              <a:rPr b="1" lang="fr">
                <a:solidFill>
                  <a:srgbClr val="669900"/>
                </a:solidFill>
              </a:rPr>
              <a:t>argument_défini</a:t>
            </a:r>
            <a:r>
              <a:rPr b="1" lang="fr"/>
              <a:t>=argument_valeur</a:t>
            </a:r>
            <a:br>
              <a:rPr b="1" lang="fr"/>
            </a:br>
            <a:r>
              <a:rPr b="1" lang="fr"/>
              <a:t>Dans ce cas </a:t>
            </a:r>
            <a:r>
              <a:rPr b="1" lang="fr">
                <a:solidFill>
                  <a:srgbClr val="0000FF"/>
                </a:solidFill>
              </a:rPr>
              <a:t>A</a:t>
            </a:r>
            <a:r>
              <a:rPr b="1" lang="fr"/>
              <a:t> est une liste </a:t>
            </a:r>
            <a:r>
              <a:rPr b="1" lang="fr">
                <a:solidFill>
                  <a:srgbClr val="0000FF"/>
                </a:solidFill>
              </a:rPr>
              <a:t>A</a:t>
            </a:r>
            <a:r>
              <a:rPr b="1" lang="fr"/>
              <a:t> = [</a:t>
            </a:r>
            <a:r>
              <a:rPr b="1" lang="fr">
                <a:solidFill>
                  <a:srgbClr val="FF9900"/>
                </a:solidFill>
              </a:rPr>
              <a:t>ma_sortie1</a:t>
            </a:r>
            <a:r>
              <a:rPr b="1" lang="fr"/>
              <a:t>, </a:t>
            </a:r>
            <a:r>
              <a:rPr b="1" lang="fr">
                <a:solidFill>
                  <a:srgbClr val="FF9900"/>
                </a:solidFill>
              </a:rPr>
              <a:t>ma_sortie2</a:t>
            </a:r>
            <a:r>
              <a:rPr b="1" lang="fr"/>
              <a:t>]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out1, out2</a:t>
            </a:r>
            <a:r>
              <a:rPr b="1" lang="fr"/>
              <a:t> = </a:t>
            </a:r>
            <a:r>
              <a:rPr b="1" lang="fr">
                <a:solidFill>
                  <a:srgbClr val="9900FF"/>
                </a:solidFill>
              </a:rPr>
              <a:t>nom_fonction</a:t>
            </a:r>
            <a:r>
              <a:rPr b="1" lang="fr"/>
              <a:t>(</a:t>
            </a:r>
            <a:r>
              <a:rPr b="1" lang="fr">
                <a:solidFill>
                  <a:srgbClr val="669900"/>
                </a:solidFill>
              </a:rPr>
              <a:t>arguments</a:t>
            </a:r>
            <a:r>
              <a:rPr b="1" lang="fr"/>
              <a:t>, </a:t>
            </a:r>
            <a:r>
              <a:rPr b="1" lang="fr">
                <a:solidFill>
                  <a:srgbClr val="669900"/>
                </a:solidFill>
              </a:rPr>
              <a:t>argument_défini</a:t>
            </a:r>
            <a:r>
              <a:rPr b="1" lang="fr"/>
              <a:t>=0) dans ce cas la fonction est appelée avec </a:t>
            </a:r>
            <a:r>
              <a:rPr b="1" lang="fr">
                <a:solidFill>
                  <a:srgbClr val="669900"/>
                </a:solidFill>
              </a:rPr>
              <a:t>argument_défini</a:t>
            </a:r>
            <a:r>
              <a:rPr b="1" lang="fr"/>
              <a:t>=0 et </a:t>
            </a:r>
            <a:r>
              <a:rPr b="1" lang="fr">
                <a:solidFill>
                  <a:srgbClr val="0000FF"/>
                </a:solidFill>
              </a:rPr>
              <a:t>out1 </a:t>
            </a:r>
            <a:r>
              <a:rPr b="1" lang="fr"/>
              <a:t>=  </a:t>
            </a:r>
            <a:r>
              <a:rPr b="1" lang="fr">
                <a:solidFill>
                  <a:srgbClr val="FF9900"/>
                </a:solidFill>
              </a:rPr>
              <a:t>ma_sortie1</a:t>
            </a:r>
            <a:r>
              <a:rPr b="1" lang="fr"/>
              <a:t> et </a:t>
            </a:r>
            <a:r>
              <a:rPr b="1" lang="fr">
                <a:solidFill>
                  <a:srgbClr val="0000FF"/>
                </a:solidFill>
              </a:rPr>
              <a:t>out2 </a:t>
            </a:r>
            <a:r>
              <a:rPr b="1" lang="fr"/>
              <a:t>=  </a:t>
            </a:r>
            <a:r>
              <a:rPr b="1" lang="fr">
                <a:solidFill>
                  <a:srgbClr val="FF9900"/>
                </a:solidFill>
              </a:rPr>
              <a:t>ma_sortie2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Attention les arguments définis se trouvent obligatoirement après les arguments non définis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fonctions - le typage - one line func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609050"/>
            <a:ext cx="7030500" cy="3176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Pour revenir dans une version plus proche du C et plus optimisé on peut aussi typer les fonctions: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On défini le type des paramètres/arguments d’entrés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On défini le type de sortie (un type de sortie)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Une fonction en une ligne? </a:t>
            </a:r>
            <a:endParaRPr b="1"/>
          </a:p>
          <a:p>
            <a:pPr indent="0" lvl="0" marL="76200" marR="76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fr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fr" sz="1400">
                <a:solidFill>
                  <a:srgbClr val="3C3C3C"/>
                </a:solidFill>
                <a:latin typeface="Courier New"/>
                <a:ea typeface="Courier New"/>
                <a:cs typeface="Courier New"/>
                <a:sym typeface="Courier New"/>
              </a:rPr>
              <a:t>(x,y): </a:t>
            </a:r>
            <a:r>
              <a:rPr b="1" lang="fr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fr" sz="1400">
                <a:solidFill>
                  <a:srgbClr val="3C3C3C"/>
                </a:solidFill>
                <a:latin typeface="Courier New"/>
                <a:ea typeface="Courier New"/>
                <a:cs typeface="Courier New"/>
                <a:sym typeface="Courier New"/>
              </a:rPr>
              <a:t>2*(x+y)</a:t>
            </a:r>
            <a:endParaRPr b="1" sz="1400">
              <a:solidFill>
                <a:srgbClr val="3C3C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5504825" y="2594425"/>
            <a:ext cx="3096300" cy="14274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Python optionnel 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350">
                <a:solidFill>
                  <a:srgbClr val="008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fr" sz="1350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350">
                <a:solidFill>
                  <a:srgbClr val="0000FF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fr" sz="1350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(n:int) -&gt; int:</a:t>
            </a:r>
            <a:br>
              <a:rPr b="1" lang="fr" sz="1350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350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350">
                <a:solidFill>
                  <a:srgbClr val="008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fr" sz="1350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b="1" lang="fr" sz="1350">
                <a:solidFill>
                  <a:srgbClr val="666666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 sz="1350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350">
                <a:solidFill>
                  <a:srgbClr val="666666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fr" sz="1350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b="1" lang="fr" sz="1350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350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fr" sz="1350">
                <a:solidFill>
                  <a:srgbClr val="008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fr" sz="1350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350">
                <a:solidFill>
                  <a:srgbClr val="666666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 dans des fonctions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/>
              <a:t>On peut aussi créer des fonctions dans des fonctions, si elle ne sont utile que pour cette fonction l’approche peut être considérée. </a:t>
            </a:r>
            <a:endParaRPr b="1"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912425" y="2783925"/>
            <a:ext cx="3597300" cy="17955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700">
                <a:solidFill>
                  <a:srgbClr val="008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fr" sz="1700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700">
                <a:solidFill>
                  <a:srgbClr val="0000FF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fr" sz="1700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(n,a=5):</a:t>
            </a:r>
            <a:br>
              <a:rPr b="1" lang="fr" sz="1700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700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fr" sz="1700">
                <a:solidFill>
                  <a:srgbClr val="008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fr" sz="1700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700">
                <a:solidFill>
                  <a:srgbClr val="0000FF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calcul</a:t>
            </a:r>
            <a:r>
              <a:rPr b="1" lang="fr" sz="1700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(n,a):</a:t>
            </a:r>
            <a:br>
              <a:rPr b="1" lang="fr" sz="1700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700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fr" sz="1700">
                <a:solidFill>
                  <a:srgbClr val="008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fr" sz="1700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 n*a</a:t>
            </a:r>
            <a:br>
              <a:rPr b="1" lang="fr" sz="1700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700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fr" sz="1700">
                <a:solidFill>
                  <a:srgbClr val="008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fr" sz="1700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700">
                <a:solidFill>
                  <a:srgbClr val="0000FF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calcul</a:t>
            </a:r>
            <a:r>
              <a:rPr b="1" lang="fr" sz="1700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(n,a)</a:t>
            </a:r>
            <a:endParaRPr b="1" sz="1700"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4798625" y="2783925"/>
            <a:ext cx="3597300" cy="17955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rgbClr val="0000FF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fr" sz="1700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(10) = 50</a:t>
            </a:r>
            <a:br>
              <a:rPr b="1" lang="fr" sz="1700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b="1" sz="1700">
              <a:solidFill>
                <a:srgbClr val="000000"/>
              </a:solidFill>
              <a:highlight>
                <a:srgbClr val="F9F2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rgbClr val="0000FF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fr" sz="1700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(10,a=2) = 20</a:t>
            </a:r>
            <a:endParaRPr b="1" sz="1700">
              <a:solidFill>
                <a:srgbClr val="000000"/>
              </a:solidFill>
              <a:highlight>
                <a:srgbClr val="F9F2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highlight>
                <a:srgbClr val="F9F2F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 récursive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Une fonction récursive est une fonction qui s’appelle elle même jusqu’à qu’une condition soit validée. Exemple de la fonction factorielle: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N! = N * (N-1) * (N-2)* … * 3 * 2 * 1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313" name="Google Shape;313;p18"/>
          <p:cNvSpPr txBox="1"/>
          <p:nvPr/>
        </p:nvSpPr>
        <p:spPr>
          <a:xfrm>
            <a:off x="477850" y="3238750"/>
            <a:ext cx="3610500" cy="1031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800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fr" sz="110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0000FF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factorielle</a:t>
            </a:r>
            <a:r>
              <a:rPr b="1" lang="fr" sz="110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(n):</a:t>
            </a:r>
            <a:endParaRPr b="1" sz="1100"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00">
                <a:solidFill>
                  <a:srgbClr val="00800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fr" sz="110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b="1" lang="fr" sz="1100">
                <a:solidFill>
                  <a:srgbClr val="666666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 sz="110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666666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fr" sz="110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100"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800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fr" sz="110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666666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100"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00">
                <a:solidFill>
                  <a:srgbClr val="00800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fr" sz="110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100"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800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fr" sz="110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b="1" lang="fr" sz="1100">
                <a:solidFill>
                  <a:srgbClr val="666666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fr" sz="110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0000FF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factorielle</a:t>
            </a:r>
            <a:r>
              <a:rPr b="1" lang="fr" sz="110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="1" lang="fr" sz="1100">
                <a:solidFill>
                  <a:srgbClr val="666666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b="1" lang="fr" sz="110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4223950" y="3238750"/>
            <a:ext cx="4642800" cy="52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800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fr" sz="110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0000FF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factorielle</a:t>
            </a:r>
            <a:r>
              <a:rPr b="1" lang="fr" sz="110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(n):</a:t>
            </a:r>
            <a:endParaRPr b="1" sz="1100"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00">
                <a:solidFill>
                  <a:srgbClr val="00800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fr" sz="110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b="1" lang="fr" sz="1100">
                <a:solidFill>
                  <a:srgbClr val="666666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fr" sz="110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0000FF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factorielle</a:t>
            </a:r>
            <a:r>
              <a:rPr b="1" lang="fr" sz="110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(n </a:t>
            </a:r>
            <a:r>
              <a:rPr b="1" lang="fr" sz="1100">
                <a:solidFill>
                  <a:srgbClr val="666666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fr" sz="110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666666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fr" sz="110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fr" sz="1100">
                <a:solidFill>
                  <a:srgbClr val="00800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fr" sz="110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b="1" lang="fr" sz="1100">
                <a:solidFill>
                  <a:srgbClr val="666666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fr" sz="110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666666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fr" sz="110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00800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fr" sz="110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666666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100">
              <a:solidFill>
                <a:srgbClr val="666666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Importer une bibliothèque ou une fonction particulière d’une bibliothèque et utilisation</a:t>
            </a:r>
            <a:endParaRPr/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1035325" y="1990050"/>
            <a:ext cx="3676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Importer </a:t>
            </a:r>
            <a:r>
              <a:rPr b="1" lang="fr">
                <a:solidFill>
                  <a:srgbClr val="000000"/>
                </a:solidFill>
              </a:rPr>
              <a:t>toute </a:t>
            </a:r>
            <a:r>
              <a:rPr b="1" lang="fr"/>
              <a:t>la bibliothèque: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990000"/>
                </a:solidFill>
              </a:rPr>
              <a:t>import </a:t>
            </a:r>
            <a:r>
              <a:rPr b="1" lang="fr">
                <a:solidFill>
                  <a:srgbClr val="0000FF"/>
                </a:solidFill>
              </a:rPr>
              <a:t>os</a:t>
            </a:r>
            <a:br>
              <a:rPr b="1" lang="fr"/>
            </a:br>
            <a:r>
              <a:rPr b="1" lang="fr">
                <a:solidFill>
                  <a:srgbClr val="9900FF"/>
                </a:solidFill>
              </a:rPr>
              <a:t>file_path </a:t>
            </a:r>
            <a:r>
              <a:rPr b="1" lang="fr"/>
              <a:t>= </a:t>
            </a:r>
            <a:r>
              <a:rPr b="1" lang="fr">
                <a:solidFill>
                  <a:srgbClr val="0000FF"/>
                </a:solidFill>
              </a:rPr>
              <a:t>os.path.join</a:t>
            </a:r>
            <a:r>
              <a:rPr b="1" lang="fr"/>
              <a:t>(</a:t>
            </a:r>
            <a:r>
              <a:rPr b="1" lang="fr">
                <a:solidFill>
                  <a:srgbClr val="38761D"/>
                </a:solidFill>
              </a:rPr>
              <a:t>“path”</a:t>
            </a:r>
            <a:r>
              <a:rPr b="1" lang="fr"/>
              <a:t>,</a:t>
            </a:r>
            <a:r>
              <a:rPr b="1" lang="fr">
                <a:solidFill>
                  <a:srgbClr val="38761D"/>
                </a:solidFill>
              </a:rPr>
              <a:t>”file_name”</a:t>
            </a:r>
            <a:r>
              <a:rPr b="1" lang="fr"/>
              <a:t>)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Importer </a:t>
            </a:r>
            <a:r>
              <a:rPr b="1" lang="fr">
                <a:solidFill>
                  <a:srgbClr val="000000"/>
                </a:solidFill>
              </a:rPr>
              <a:t>des fonctions</a:t>
            </a:r>
            <a:r>
              <a:rPr b="1" lang="fr"/>
              <a:t> de la bibliothèque(*):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>
                <a:solidFill>
                  <a:srgbClr val="85200C"/>
                </a:solidFill>
              </a:rPr>
              <a:t>from </a:t>
            </a:r>
            <a:r>
              <a:rPr b="1" lang="fr">
                <a:solidFill>
                  <a:srgbClr val="0000FF"/>
                </a:solidFill>
              </a:rPr>
              <a:t>os.path</a:t>
            </a:r>
            <a:r>
              <a:rPr b="1" lang="fr"/>
              <a:t> </a:t>
            </a:r>
            <a:r>
              <a:rPr b="1" lang="fr">
                <a:solidFill>
                  <a:srgbClr val="990000"/>
                </a:solidFill>
              </a:rPr>
              <a:t>import </a:t>
            </a:r>
            <a:r>
              <a:rPr b="1" lang="fr">
                <a:solidFill>
                  <a:srgbClr val="0000FF"/>
                </a:solidFill>
              </a:rPr>
              <a:t>join, isdir</a:t>
            </a:r>
            <a:br>
              <a:rPr b="1" lang="fr">
                <a:solidFill>
                  <a:srgbClr val="0000FF"/>
                </a:solidFill>
              </a:rPr>
            </a:br>
            <a:r>
              <a:rPr b="1" lang="fr">
                <a:solidFill>
                  <a:srgbClr val="990000"/>
                </a:solidFill>
              </a:rPr>
              <a:t>if</a:t>
            </a:r>
            <a:r>
              <a:rPr b="1" lang="fr"/>
              <a:t> </a:t>
            </a:r>
            <a:r>
              <a:rPr b="1" lang="fr">
                <a:solidFill>
                  <a:srgbClr val="0000FF"/>
                </a:solidFill>
              </a:rPr>
              <a:t>isdir</a:t>
            </a:r>
            <a:r>
              <a:rPr b="1" lang="fr"/>
              <a:t>(</a:t>
            </a:r>
            <a:r>
              <a:rPr b="1" lang="fr">
                <a:solidFill>
                  <a:srgbClr val="38761D"/>
                </a:solidFill>
              </a:rPr>
              <a:t>“path”</a:t>
            </a:r>
            <a:r>
              <a:rPr b="1" lang="fr"/>
              <a:t>): </a:t>
            </a:r>
            <a:br>
              <a:rPr b="1" lang="fr"/>
            </a:br>
            <a:r>
              <a:rPr b="1" lang="fr"/>
              <a:t>	</a:t>
            </a:r>
            <a:r>
              <a:rPr b="1" lang="fr">
                <a:solidFill>
                  <a:srgbClr val="9900FF"/>
                </a:solidFill>
              </a:rPr>
              <a:t>file_path </a:t>
            </a:r>
            <a:r>
              <a:rPr b="1" lang="fr"/>
              <a:t>= </a:t>
            </a:r>
            <a:r>
              <a:rPr b="1" lang="fr">
                <a:solidFill>
                  <a:srgbClr val="0000FF"/>
                </a:solidFill>
              </a:rPr>
              <a:t>join</a:t>
            </a:r>
            <a:r>
              <a:rPr b="1" lang="fr"/>
              <a:t>(</a:t>
            </a:r>
            <a:r>
              <a:rPr b="1" lang="fr">
                <a:solidFill>
                  <a:srgbClr val="38761D"/>
                </a:solidFill>
              </a:rPr>
              <a:t>“path”</a:t>
            </a:r>
            <a:r>
              <a:rPr b="1" lang="fr"/>
              <a:t>,</a:t>
            </a:r>
            <a:r>
              <a:rPr b="1" lang="fr">
                <a:solidFill>
                  <a:srgbClr val="38761D"/>
                </a:solidFill>
              </a:rPr>
              <a:t>”file_name”</a:t>
            </a:r>
            <a:r>
              <a:rPr b="1" lang="fr"/>
              <a:t>) </a:t>
            </a:r>
            <a:endParaRPr b="1"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4926000" y="1990050"/>
            <a:ext cx="3408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Importer une bibliothèque avec un </a:t>
            </a:r>
            <a:r>
              <a:rPr b="1" lang="fr"/>
              <a:t>alias</a:t>
            </a:r>
            <a:r>
              <a:rPr b="1" lang="fr"/>
              <a:t>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990000"/>
                </a:solidFill>
              </a:rPr>
              <a:t>import </a:t>
            </a:r>
            <a:r>
              <a:rPr b="1" lang="fr">
                <a:solidFill>
                  <a:srgbClr val="0000FF"/>
                </a:solidFill>
              </a:rPr>
              <a:t>numpy </a:t>
            </a:r>
            <a:r>
              <a:rPr b="1" lang="fr">
                <a:solidFill>
                  <a:srgbClr val="990000"/>
                </a:solidFill>
              </a:rPr>
              <a:t>as </a:t>
            </a:r>
            <a:r>
              <a:rPr b="1" lang="fr">
                <a:solidFill>
                  <a:srgbClr val="0000FF"/>
                </a:solidFill>
              </a:rPr>
              <a:t>np</a:t>
            </a:r>
            <a:br>
              <a:rPr b="1" lang="fr">
                <a:solidFill>
                  <a:srgbClr val="0000FF"/>
                </a:solidFill>
              </a:rPr>
            </a:br>
            <a:r>
              <a:rPr b="1" lang="fr">
                <a:solidFill>
                  <a:srgbClr val="9900FF"/>
                </a:solidFill>
              </a:rPr>
              <a:t>my_max </a:t>
            </a:r>
            <a:r>
              <a:rPr b="1" lang="fr">
                <a:solidFill>
                  <a:srgbClr val="0000FF"/>
                </a:solidFill>
              </a:rPr>
              <a:t>= np.max(</a:t>
            </a:r>
            <a:r>
              <a:rPr b="1" lang="fr">
                <a:solidFill>
                  <a:srgbClr val="9900FF"/>
                </a:solidFill>
              </a:rPr>
              <a:t>ma_list</a:t>
            </a:r>
            <a:r>
              <a:rPr b="1" lang="fr">
                <a:solidFill>
                  <a:srgbClr val="0000FF"/>
                </a:solidFill>
              </a:rPr>
              <a:t>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990000"/>
                </a:solidFill>
              </a:rPr>
              <a:t>import </a:t>
            </a:r>
            <a:r>
              <a:rPr b="1" lang="fr">
                <a:solidFill>
                  <a:srgbClr val="0000FF"/>
                </a:solidFill>
              </a:rPr>
              <a:t>panda </a:t>
            </a:r>
            <a:r>
              <a:rPr b="1" lang="fr">
                <a:solidFill>
                  <a:srgbClr val="990000"/>
                </a:solidFill>
              </a:rPr>
              <a:t>as </a:t>
            </a:r>
            <a:r>
              <a:rPr b="1" lang="fr">
                <a:solidFill>
                  <a:srgbClr val="0000FF"/>
                </a:solidFill>
              </a:rPr>
              <a:t>pd</a:t>
            </a:r>
            <a:br>
              <a:rPr b="1" lang="fr"/>
            </a:br>
            <a:r>
              <a:rPr b="1" lang="fr">
                <a:solidFill>
                  <a:srgbClr val="990000"/>
                </a:solidFill>
              </a:rPr>
              <a:t>import </a:t>
            </a:r>
            <a:r>
              <a:rPr b="1" lang="fr">
                <a:solidFill>
                  <a:srgbClr val="0000FF"/>
                </a:solidFill>
              </a:rPr>
              <a:t>matplotlib.pyplot</a:t>
            </a:r>
            <a:r>
              <a:rPr b="1" lang="fr"/>
              <a:t> </a:t>
            </a:r>
            <a:r>
              <a:rPr b="1" lang="fr">
                <a:solidFill>
                  <a:srgbClr val="990000"/>
                </a:solidFill>
              </a:rPr>
              <a:t>as </a:t>
            </a:r>
            <a:r>
              <a:rPr b="1" lang="fr">
                <a:solidFill>
                  <a:srgbClr val="0000FF"/>
                </a:solidFill>
              </a:rPr>
              <a:t>plt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Importer une fonction avec </a:t>
            </a:r>
            <a:r>
              <a:rPr b="1" lang="fr"/>
              <a:t>alias</a:t>
            </a:r>
            <a:r>
              <a:rPr b="1" lang="fr"/>
              <a:t>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>
                <a:solidFill>
                  <a:srgbClr val="990000"/>
                </a:solidFill>
              </a:rPr>
              <a:t>import </a:t>
            </a:r>
            <a:r>
              <a:rPr b="1" lang="fr">
                <a:solidFill>
                  <a:srgbClr val="0000FF"/>
                </a:solidFill>
              </a:rPr>
              <a:t>numpy.fft.fft </a:t>
            </a:r>
            <a:r>
              <a:rPr b="1" lang="fr">
                <a:solidFill>
                  <a:srgbClr val="990000"/>
                </a:solidFill>
              </a:rPr>
              <a:t>as </a:t>
            </a:r>
            <a:r>
              <a:rPr b="1" lang="fr">
                <a:solidFill>
                  <a:srgbClr val="0000FF"/>
                </a:solidFill>
              </a:rPr>
              <a:t>TF</a:t>
            </a:r>
            <a:br>
              <a:rPr b="1" lang="fr"/>
            </a:br>
            <a:r>
              <a:rPr b="1" lang="fr">
                <a:solidFill>
                  <a:srgbClr val="990000"/>
                </a:solidFill>
              </a:rPr>
              <a:t>import </a:t>
            </a:r>
            <a:r>
              <a:rPr b="1" lang="fr">
                <a:solidFill>
                  <a:srgbClr val="0000FF"/>
                </a:solidFill>
              </a:rPr>
              <a:t>numpy.random.permutation </a:t>
            </a:r>
            <a:r>
              <a:rPr b="1" lang="fr">
                <a:solidFill>
                  <a:srgbClr val="990000"/>
                </a:solidFill>
              </a:rPr>
              <a:t>as </a:t>
            </a:r>
            <a:r>
              <a:rPr b="1" lang="fr">
                <a:solidFill>
                  <a:srgbClr val="0000FF"/>
                </a:solidFill>
              </a:rPr>
              <a:t>pm</a:t>
            </a:r>
            <a:endParaRPr b="1"/>
          </a:p>
        </p:txBody>
      </p:sp>
      <p:sp>
        <p:nvSpPr>
          <p:cNvPr id="322" name="Google Shape;322;p19"/>
          <p:cNvSpPr txBox="1"/>
          <p:nvPr/>
        </p:nvSpPr>
        <p:spPr>
          <a:xfrm>
            <a:off x="1303800" y="4305300"/>
            <a:ext cx="7030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(*) gain en mémoire</a:t>
            </a:r>
            <a:endParaRPr sz="2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bibliothèques utiles et convention de déclaration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00"/>
                </a:solidFill>
              </a:rPr>
              <a:t>Calcul numérique (Array):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numpy </a:t>
            </a:r>
            <a:r>
              <a:rPr b="1" lang="fr"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b="1"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00"/>
                </a:solidFill>
              </a:rPr>
              <a:t>Affichage (courbes, images etc…)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matplotlib.pyplot</a:t>
            </a:r>
            <a:r>
              <a:rPr b="1" lang="fr"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b="1"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seaborn </a:t>
            </a:r>
            <a:r>
              <a:rPr b="1" lang="fr"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b="1"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sns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00"/>
                </a:solidFill>
              </a:rPr>
              <a:t>DataFrame (csv ou base de données alike)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pandas </a:t>
            </a:r>
            <a:r>
              <a:rPr b="1" lang="fr"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b="1"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pd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9" name="Google Shape;329;p20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00"/>
                </a:solidFill>
              </a:rPr>
              <a:t>Machine Learning</a:t>
            </a:r>
            <a:r>
              <a:rPr b="1" lang="fr">
                <a:solidFill>
                  <a:srgbClr val="000000"/>
                </a:solidFill>
              </a:rPr>
              <a:t>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sklearn </a:t>
            </a:r>
            <a:r>
              <a:rPr b="1" lang="fr"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b="1"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sk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00"/>
                </a:solidFill>
              </a:rPr>
              <a:t>Réseau de neurone: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tensorflow </a:t>
            </a:r>
            <a:r>
              <a:rPr b="1" lang="fr"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b="1"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tf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keras </a:t>
            </a:r>
            <a:r>
              <a:rPr b="1" lang="fr"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b="1"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00"/>
                </a:solidFill>
              </a:rPr>
              <a:t>Stats et calcul numérique (N°2):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scipy </a:t>
            </a:r>
            <a:r>
              <a:rPr b="1" lang="fr"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b="1"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7758375" y="4431375"/>
            <a:ext cx="1241100" cy="5973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VEILLE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Règles de codage - création d’un script</a:t>
            </a:r>
            <a:endParaRPr/>
          </a:p>
        </p:txBody>
      </p:sp>
      <p:sp>
        <p:nvSpPr>
          <p:cNvPr id="336" name="Google Shape;336;p21"/>
          <p:cNvSpPr txBox="1"/>
          <p:nvPr>
            <p:ph idx="1" type="body"/>
          </p:nvPr>
        </p:nvSpPr>
        <p:spPr>
          <a:xfrm>
            <a:off x="1303800" y="3590250"/>
            <a:ext cx="7030500" cy="11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fr"/>
              <a:t>On déclare les librairies et code personnel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fr"/>
              <a:t>On évite les variables globales autant que possible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fr"/>
              <a:t>On défini les fonctions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fr"/>
              <a:t>On fait des tests unitaires de nos fonctions</a:t>
            </a:r>
            <a:endParaRPr b="1"/>
          </a:p>
        </p:txBody>
      </p:sp>
      <p:sp>
        <p:nvSpPr>
          <p:cNvPr id="337" name="Google Shape;337;p21"/>
          <p:cNvSpPr txBox="1"/>
          <p:nvPr/>
        </p:nvSpPr>
        <p:spPr>
          <a:xfrm>
            <a:off x="5827075" y="3619950"/>
            <a:ext cx="3000000" cy="1069800"/>
          </a:xfrm>
          <a:prstGeom prst="rect">
            <a:avLst/>
          </a:prstGeom>
          <a:solidFill>
            <a:srgbClr val="EEFF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50">
                <a:solidFill>
                  <a:srgbClr val="00800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fr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50">
                <a:solidFill>
                  <a:srgbClr val="19177C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b="1" lang="fr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fr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50">
                <a:solidFill>
                  <a:srgbClr val="BA2121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'__main__'</a:t>
            </a:r>
            <a:r>
              <a:rPr b="1" lang="fr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fr" sz="1150">
                <a:solidFill>
                  <a:srgbClr val="3D7B7B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# Execute when the module is not initialized from an import statement.</a:t>
            </a:r>
            <a:endParaRPr b="1" sz="11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315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150">
              <a:solidFill>
                <a:srgbClr val="666666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21"/>
          <p:cNvSpPr txBox="1"/>
          <p:nvPr>
            <p:ph idx="1" type="body"/>
          </p:nvPr>
        </p:nvSpPr>
        <p:spPr>
          <a:xfrm>
            <a:off x="1303800" y="1456650"/>
            <a:ext cx="7030500" cy="20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On range proprement son application dans un dossier contenant un sous dossier pour les codes annexes: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Dossier App:</a:t>
            </a:r>
            <a:br>
              <a:rPr b="1" lang="fr"/>
            </a:br>
            <a:r>
              <a:rPr b="1" lang="fr"/>
              <a:t>		---- codes_folder</a:t>
            </a:r>
            <a:br>
              <a:rPr b="1" lang="fr"/>
            </a:br>
            <a:r>
              <a:rPr b="1" lang="fr"/>
              <a:t>		---- results_folder</a:t>
            </a:r>
            <a:br>
              <a:rPr b="1" lang="fr"/>
            </a:br>
            <a:r>
              <a:rPr b="1" lang="fr"/>
              <a:t>		---- statics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>
                <a:solidFill>
                  <a:srgbClr val="669900"/>
                </a:solidFill>
              </a:rPr>
              <a:t>from </a:t>
            </a:r>
            <a:r>
              <a:rPr b="1" lang="fr"/>
              <a:t>.</a:t>
            </a:r>
            <a:r>
              <a:rPr b="1" lang="fr"/>
              <a:t>codes_folder/mon_code </a:t>
            </a:r>
            <a:r>
              <a:rPr b="1" lang="fr">
                <a:solidFill>
                  <a:srgbClr val="669900"/>
                </a:solidFill>
              </a:rPr>
              <a:t>import </a:t>
            </a:r>
            <a:r>
              <a:rPr b="1" lang="fr"/>
              <a:t>ma_fonction               (“.” dossier relatif)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