
<file path=[Content_Types].xml><?xml version="1.0" encoding="utf-8"?>
<Types xmlns="http://schemas.openxmlformats.org/package/2006/content-types">
  <Default Extension="bin" ContentType="application/vnd.openxmlformats-officedocument.oleObject"/>
  <Default Extension="cn&amp;app=2002&amp;size=f9999,10000&amp;q=a80&amp;n=0&amp;g=0n&amp;fmt=jpeg" ContentType="image/jpeg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9" r:id="rId2"/>
    <p:sldId id="365" r:id="rId3"/>
    <p:sldId id="364" r:id="rId4"/>
    <p:sldId id="366" r:id="rId5"/>
    <p:sldId id="367" r:id="rId6"/>
    <p:sldId id="368" r:id="rId7"/>
    <p:sldId id="369" r:id="rId8"/>
    <p:sldId id="373" r:id="rId9"/>
    <p:sldId id="377" r:id="rId10"/>
    <p:sldId id="370" r:id="rId11"/>
    <p:sldId id="371" r:id="rId12"/>
    <p:sldId id="374" r:id="rId13"/>
    <p:sldId id="375" r:id="rId14"/>
    <p:sldId id="372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B12FE"/>
    <a:srgbClr val="5B9BD5"/>
    <a:srgbClr val="DEDEE0"/>
    <a:srgbClr val="6A16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679" autoAdjust="0"/>
  </p:normalViewPr>
  <p:slideViewPr>
    <p:cSldViewPr snapToGrid="0">
      <p:cViewPr varScale="1">
        <p:scale>
          <a:sx n="61" d="100"/>
          <a:sy n="61" d="100"/>
        </p:scale>
        <p:origin x="8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2021/6/4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2021/6/4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-1" y="2117035"/>
            <a:ext cx="12191999" cy="1392928"/>
          </a:xfrm>
        </p:spPr>
        <p:txBody>
          <a:bodyPr anchor="ctr" anchorCtr="0">
            <a:normAutofit/>
          </a:bodyPr>
          <a:lstStyle>
            <a:lvl1pPr algn="ctr">
              <a:defRPr sz="5400" b="1">
                <a:solidFill>
                  <a:srgbClr val="6A1685"/>
                </a:solidFill>
                <a:latin typeface="思源黑体 Bold" panose="020B0800000000000000" pitchFamily="34" charset="-122"/>
                <a:ea typeface="思源黑体 Bold" panose="020B0800000000000000" pitchFamily="34" charset="-122"/>
              </a:defRPr>
            </a:lvl1pPr>
          </a:lstStyle>
          <a:p>
            <a:r>
              <a:rPr lang="zh-CN" altLang="en-US" dirty="0"/>
              <a:t>单击此处编辑标题样式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0" y="3602038"/>
            <a:ext cx="12192000" cy="839333"/>
          </a:xfrm>
        </p:spPr>
        <p:txBody>
          <a:bodyPr anchor="ctr" anchorCtr="0"/>
          <a:lstStyle>
            <a:lvl1pPr marL="0" indent="0" algn="ctr">
              <a:buNone/>
              <a:defRPr sz="2400">
                <a:latin typeface="思源黑体 CN Regular" panose="020B0500000000000000" pitchFamily="34" charset="-122"/>
                <a:ea typeface="思源黑体 CN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11007969" y="6409592"/>
            <a:ext cx="826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8F9C0FDA-C12D-4FC5-AB45-37EEF0FEBD1B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3930C-A2C6-4751-A608-80A0B82F9C9D}" type="datetimeFigureOut">
              <a:rPr lang="zh-CN" altLang="en-US" smtClean="0"/>
              <a:t>2021/6/4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 6"/>
          <p:cNvSpPr txBox="1"/>
          <p:nvPr userDrawn="1"/>
        </p:nvSpPr>
        <p:spPr>
          <a:xfrm>
            <a:off x="11007969" y="6409592"/>
            <a:ext cx="826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8F9C0FDA-C12D-4FC5-AB45-37EEF0FEBD1B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3930C-A2C6-4751-A608-80A0B82F9C9D}" type="datetimeFigureOut">
              <a:rPr lang="zh-CN" altLang="en-US" smtClean="0"/>
              <a:t>2021/6/4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 6"/>
          <p:cNvSpPr txBox="1"/>
          <p:nvPr userDrawn="1"/>
        </p:nvSpPr>
        <p:spPr>
          <a:xfrm>
            <a:off x="11007969" y="6409592"/>
            <a:ext cx="826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8F9C0FDA-C12D-4FC5-AB45-37EEF0FEBD1B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3930C-A2C6-4751-A608-80A0B82F9C9D}" type="datetimeFigureOut">
              <a:rPr lang="zh-CN" altLang="en-US" smtClean="0"/>
              <a:t>2021/6/4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 5"/>
          <p:cNvSpPr txBox="1"/>
          <p:nvPr userDrawn="1"/>
        </p:nvSpPr>
        <p:spPr>
          <a:xfrm>
            <a:off x="11007969" y="6409592"/>
            <a:ext cx="826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8F9C0FDA-C12D-4FC5-AB45-37EEF0FEBD1B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zh-CN" altLang="en-US" dirty="0"/>
              <a:t>单击此处编辑文本样式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4" name="文本框 3"/>
          <p:cNvSpPr txBox="1"/>
          <p:nvPr userDrawn="1"/>
        </p:nvSpPr>
        <p:spPr>
          <a:xfrm>
            <a:off x="11007969" y="6409592"/>
            <a:ext cx="826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8F9C0FDA-C12D-4FC5-AB45-37EEF0FEBD1B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"/>
            <a:ext cx="12192000" cy="6857143"/>
          </a:xfrm>
          <a:prstGeom prst="rect">
            <a:avLst/>
          </a:prstGeom>
          <a:ln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0" y="1660043"/>
            <a:ext cx="12192000" cy="2852737"/>
          </a:xfrm>
          <a:noFill/>
          <a:ln>
            <a:noFill/>
          </a:ln>
        </p:spPr>
        <p:txBody>
          <a:bodyPr anchor="ctr" anchorCtr="0">
            <a:normAutofit/>
          </a:bodyPr>
          <a:lstStyle>
            <a:lvl1pPr algn="ctr">
              <a:defRPr sz="8800">
                <a:solidFill>
                  <a:srgbClr val="6A1685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defRPr>
            </a:lvl1pPr>
          </a:lstStyle>
          <a:p>
            <a:r>
              <a:rPr lang="en-US" altLang="zh-CN" dirty="0"/>
              <a:t>THANKS!</a:t>
            </a:r>
            <a:endParaRPr lang="zh-CN" altLang="en-US" dirty="0"/>
          </a:p>
        </p:txBody>
      </p:sp>
      <p:sp>
        <p:nvSpPr>
          <p:cNvPr id="4" name="文本框 3"/>
          <p:cNvSpPr txBox="1"/>
          <p:nvPr userDrawn="1"/>
        </p:nvSpPr>
        <p:spPr>
          <a:xfrm>
            <a:off x="11007969" y="6409592"/>
            <a:ext cx="826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8F9C0FDA-C12D-4FC5-AB45-37EEF0FEBD1B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3930C-A2C6-4751-A608-80A0B82F9C9D}" type="datetimeFigureOut">
              <a:rPr lang="zh-CN" altLang="en-US" smtClean="0"/>
              <a:t>2021/6/4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11007969" y="6409592"/>
            <a:ext cx="826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8F9C0FDA-C12D-4FC5-AB45-37EEF0FEBD1B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3930C-A2C6-4751-A608-80A0B82F9C9D}" type="datetimeFigureOut">
              <a:rPr lang="zh-CN" altLang="en-US" smtClean="0"/>
              <a:t>2021/6/4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11007969" y="6409592"/>
            <a:ext cx="826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8F9C0FDA-C12D-4FC5-AB45-37EEF0FEBD1B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3930C-A2C6-4751-A608-80A0B82F9C9D}" type="datetimeFigureOut">
              <a:rPr lang="zh-CN" altLang="en-US" smtClean="0"/>
              <a:t>2021/6/4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5FFC0-7785-47EF-A55D-3549ADA168F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3930C-A2C6-4751-A608-80A0B82F9C9D}" type="datetimeFigureOut">
              <a:rPr lang="zh-CN" altLang="en-US" smtClean="0"/>
              <a:t>2021/6/4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 4"/>
          <p:cNvSpPr txBox="1"/>
          <p:nvPr userDrawn="1"/>
        </p:nvSpPr>
        <p:spPr>
          <a:xfrm>
            <a:off x="11007969" y="6409592"/>
            <a:ext cx="826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8F9C0FDA-C12D-4FC5-AB45-37EEF0FEBD1B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3930C-A2C6-4751-A608-80A0B82F9C9D}" type="datetimeFigureOut">
              <a:rPr lang="zh-CN" altLang="en-US" smtClean="0"/>
              <a:t>2021/6/4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11007969" y="6409592"/>
            <a:ext cx="826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8F9C0FDA-C12D-4FC5-AB45-37EEF0FEBD1B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3930C-A2C6-4751-A608-80A0B82F9C9D}" type="datetimeFigureOut">
              <a:rPr lang="zh-CN" altLang="en-US" smtClean="0"/>
              <a:t>2021/6/4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5FFC0-7785-47EF-A55D-3549ADA168F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53930C-A2C6-4751-A608-80A0B82F9C9D}" type="datetimeFigureOut">
              <a:rPr lang="zh-CN" altLang="en-US" smtClean="0"/>
              <a:t>2021/6/4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5FFC0-7785-47EF-A55D-3549ADA168F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court.gov.cn/fabu-xiangqing-202061.htm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cn&amp;app=2002&amp;size=f9999,10000&amp;q=a80&amp;n=0&amp;g=0n&amp;fmt=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内容安全鉴别系统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ts val="2400"/>
              </a:lnSpc>
              <a:spcBef>
                <a:spcPts val="0"/>
              </a:spcBef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总行信息科技部</a:t>
            </a:r>
          </a:p>
          <a:p>
            <a:pPr>
              <a:lnSpc>
                <a:spcPts val="2400"/>
              </a:lnSpc>
              <a:spcBef>
                <a:spcPts val="0"/>
              </a:spcBef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2021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年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4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月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37FEB3B-99A2-455C-BA3E-C5193492805E}"/>
              </a:ext>
            </a:extLst>
          </p:cNvPr>
          <p:cNvSpPr txBox="1">
            <a:spLocks/>
          </p:cNvSpPr>
          <p:nvPr/>
        </p:nvSpPr>
        <p:spPr>
          <a:xfrm>
            <a:off x="1847280" y="332657"/>
            <a:ext cx="7620000" cy="563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8957A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创新点三</a:t>
            </a: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149C873B-9AAF-467A-8748-BD45B6392FF4}"/>
              </a:ext>
            </a:extLst>
          </p:cNvPr>
          <p:cNvGrpSpPr/>
          <p:nvPr/>
        </p:nvGrpSpPr>
        <p:grpSpPr>
          <a:xfrm>
            <a:off x="0" y="-350108"/>
            <a:ext cx="2075902" cy="264248"/>
            <a:chOff x="0" y="-350108"/>
            <a:chExt cx="2075902" cy="264248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70A34199-D3F0-4018-AB31-9D1F2C864A13}"/>
                </a:ext>
              </a:extLst>
            </p:cNvPr>
            <p:cNvSpPr/>
            <p:nvPr/>
          </p:nvSpPr>
          <p:spPr>
            <a:xfrm>
              <a:off x="1449324" y="-350108"/>
              <a:ext cx="264248" cy="262800"/>
            </a:xfrm>
            <a:prstGeom prst="rect">
              <a:avLst/>
            </a:prstGeom>
            <a:solidFill>
              <a:srgbClr val="9800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DF015F47-D03F-4493-B708-1755CB1D829B}"/>
                </a:ext>
              </a:extLst>
            </p:cNvPr>
            <p:cNvSpPr/>
            <p:nvPr/>
          </p:nvSpPr>
          <p:spPr>
            <a:xfrm>
              <a:off x="0" y="-350108"/>
              <a:ext cx="264248" cy="264248"/>
            </a:xfrm>
            <a:prstGeom prst="rect">
              <a:avLst/>
            </a:prstGeom>
            <a:solidFill>
              <a:srgbClr val="8957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90E04429-1342-4F1D-96B2-A89029648BC4}"/>
                </a:ext>
              </a:extLst>
            </p:cNvPr>
            <p:cNvSpPr/>
            <p:nvPr/>
          </p:nvSpPr>
          <p:spPr>
            <a:xfrm>
              <a:off x="724662" y="-350108"/>
              <a:ext cx="264248" cy="264248"/>
            </a:xfrm>
            <a:prstGeom prst="rect">
              <a:avLst/>
            </a:prstGeom>
            <a:solidFill>
              <a:srgbClr val="FDA0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E5431848-99B2-4037-9493-4A68391500EC}"/>
                </a:ext>
              </a:extLst>
            </p:cNvPr>
            <p:cNvSpPr/>
            <p:nvPr/>
          </p:nvSpPr>
          <p:spPr>
            <a:xfrm>
              <a:off x="1086993" y="-350108"/>
              <a:ext cx="264248" cy="264248"/>
            </a:xfrm>
            <a:prstGeom prst="rect">
              <a:avLst/>
            </a:prstGeom>
            <a:solidFill>
              <a:srgbClr val="D66E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C5B65094-CE2F-4967-A870-BC407EFD6356}"/>
                </a:ext>
              </a:extLst>
            </p:cNvPr>
            <p:cNvSpPr/>
            <p:nvPr/>
          </p:nvSpPr>
          <p:spPr>
            <a:xfrm>
              <a:off x="362331" y="-350108"/>
              <a:ext cx="264248" cy="264248"/>
            </a:xfrm>
            <a:prstGeom prst="rect">
              <a:avLst/>
            </a:prstGeom>
            <a:solidFill>
              <a:srgbClr val="B881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F898609F-BF1C-46CA-84EE-9487BDC15654}"/>
                </a:ext>
              </a:extLst>
            </p:cNvPr>
            <p:cNvSpPr/>
            <p:nvPr/>
          </p:nvSpPr>
          <p:spPr>
            <a:xfrm>
              <a:off x="1811654" y="-350108"/>
              <a:ext cx="264248" cy="264248"/>
            </a:xfrm>
            <a:prstGeom prst="rect">
              <a:avLst/>
            </a:prstGeom>
            <a:solidFill>
              <a:srgbClr val="5F1A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9" name="标题 1">
            <a:extLst>
              <a:ext uri="{FF2B5EF4-FFF2-40B4-BE49-F238E27FC236}">
                <a16:creationId xmlns:a16="http://schemas.microsoft.com/office/drawing/2014/main" id="{C5F9D139-2832-46C0-839C-EBC5C3ADDA17}"/>
              </a:ext>
            </a:extLst>
          </p:cNvPr>
          <p:cNvSpPr txBox="1">
            <a:spLocks/>
          </p:cNvSpPr>
          <p:nvPr/>
        </p:nvSpPr>
        <p:spPr>
          <a:xfrm>
            <a:off x="494455" y="1275938"/>
            <a:ext cx="8830298" cy="4558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利用大数据技术，实现个人多维隐私数据识别</a:t>
            </a:r>
            <a:r>
              <a:rPr lang="en-US" altLang="zh-CN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—</a:t>
            </a:r>
            <a:r>
              <a:rPr lang="zh-CN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身份证号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B5D3834-0127-4758-A6E0-B3A1834A9289}"/>
              </a:ext>
            </a:extLst>
          </p:cNvPr>
          <p:cNvSpPr txBox="1"/>
          <p:nvPr/>
        </p:nvSpPr>
        <p:spPr>
          <a:xfrm>
            <a:off x="362331" y="4379505"/>
            <a:ext cx="436132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正则匹配（</a:t>
            </a:r>
            <a:r>
              <a:rPr lang="zh-CN" altLang="en-US" dirty="0">
                <a:solidFill>
                  <a:srgbClr val="FF0000"/>
                </a:solidFill>
              </a:rPr>
              <a:t>前后内容过滤）</a:t>
            </a:r>
            <a:r>
              <a:rPr lang="zh-CN" altLang="en-US" dirty="0"/>
              <a:t>提取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前两位区域码校验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出生年月日校验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身份证号校验算法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5ABB1CA-9067-48BA-A97E-ED24723993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331" y="1699189"/>
            <a:ext cx="8219988" cy="278878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36B4396-65A4-44CB-B8A0-F7D718612C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7816" y="4177859"/>
            <a:ext cx="8084184" cy="2509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5204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37FEB3B-99A2-455C-BA3E-C5193492805E}"/>
              </a:ext>
            </a:extLst>
          </p:cNvPr>
          <p:cNvSpPr txBox="1">
            <a:spLocks/>
          </p:cNvSpPr>
          <p:nvPr/>
        </p:nvSpPr>
        <p:spPr>
          <a:xfrm>
            <a:off x="1847280" y="332657"/>
            <a:ext cx="7620000" cy="563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8957A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创新点三</a:t>
            </a: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149C873B-9AAF-467A-8748-BD45B6392FF4}"/>
              </a:ext>
            </a:extLst>
          </p:cNvPr>
          <p:cNvGrpSpPr/>
          <p:nvPr/>
        </p:nvGrpSpPr>
        <p:grpSpPr>
          <a:xfrm>
            <a:off x="0" y="-350108"/>
            <a:ext cx="2075902" cy="264248"/>
            <a:chOff x="0" y="-350108"/>
            <a:chExt cx="2075902" cy="264248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70A34199-D3F0-4018-AB31-9D1F2C864A13}"/>
                </a:ext>
              </a:extLst>
            </p:cNvPr>
            <p:cNvSpPr/>
            <p:nvPr/>
          </p:nvSpPr>
          <p:spPr>
            <a:xfrm>
              <a:off x="1449324" y="-350108"/>
              <a:ext cx="264248" cy="262800"/>
            </a:xfrm>
            <a:prstGeom prst="rect">
              <a:avLst/>
            </a:prstGeom>
            <a:solidFill>
              <a:srgbClr val="9800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DF015F47-D03F-4493-B708-1755CB1D829B}"/>
                </a:ext>
              </a:extLst>
            </p:cNvPr>
            <p:cNvSpPr/>
            <p:nvPr/>
          </p:nvSpPr>
          <p:spPr>
            <a:xfrm>
              <a:off x="0" y="-350108"/>
              <a:ext cx="264248" cy="264248"/>
            </a:xfrm>
            <a:prstGeom prst="rect">
              <a:avLst/>
            </a:prstGeom>
            <a:solidFill>
              <a:srgbClr val="8957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90E04429-1342-4F1D-96B2-A89029648BC4}"/>
                </a:ext>
              </a:extLst>
            </p:cNvPr>
            <p:cNvSpPr/>
            <p:nvPr/>
          </p:nvSpPr>
          <p:spPr>
            <a:xfrm>
              <a:off x="724662" y="-350108"/>
              <a:ext cx="264248" cy="264248"/>
            </a:xfrm>
            <a:prstGeom prst="rect">
              <a:avLst/>
            </a:prstGeom>
            <a:solidFill>
              <a:srgbClr val="FDA0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E5431848-99B2-4037-9493-4A68391500EC}"/>
                </a:ext>
              </a:extLst>
            </p:cNvPr>
            <p:cNvSpPr/>
            <p:nvPr/>
          </p:nvSpPr>
          <p:spPr>
            <a:xfrm>
              <a:off x="1086993" y="-350108"/>
              <a:ext cx="264248" cy="264248"/>
            </a:xfrm>
            <a:prstGeom prst="rect">
              <a:avLst/>
            </a:prstGeom>
            <a:solidFill>
              <a:srgbClr val="D66E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C5B65094-CE2F-4967-A870-BC407EFD6356}"/>
                </a:ext>
              </a:extLst>
            </p:cNvPr>
            <p:cNvSpPr/>
            <p:nvPr/>
          </p:nvSpPr>
          <p:spPr>
            <a:xfrm>
              <a:off x="362331" y="-350108"/>
              <a:ext cx="264248" cy="264248"/>
            </a:xfrm>
            <a:prstGeom prst="rect">
              <a:avLst/>
            </a:prstGeom>
            <a:solidFill>
              <a:srgbClr val="B881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F898609F-BF1C-46CA-84EE-9487BDC15654}"/>
                </a:ext>
              </a:extLst>
            </p:cNvPr>
            <p:cNvSpPr/>
            <p:nvPr/>
          </p:nvSpPr>
          <p:spPr>
            <a:xfrm>
              <a:off x="1811654" y="-350108"/>
              <a:ext cx="264248" cy="264248"/>
            </a:xfrm>
            <a:prstGeom prst="rect">
              <a:avLst/>
            </a:prstGeom>
            <a:solidFill>
              <a:srgbClr val="5F1A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9" name="标题 1">
            <a:extLst>
              <a:ext uri="{FF2B5EF4-FFF2-40B4-BE49-F238E27FC236}">
                <a16:creationId xmlns:a16="http://schemas.microsoft.com/office/drawing/2014/main" id="{C5F9D139-2832-46C0-839C-EBC5C3ADDA17}"/>
              </a:ext>
            </a:extLst>
          </p:cNvPr>
          <p:cNvSpPr txBox="1">
            <a:spLocks/>
          </p:cNvSpPr>
          <p:nvPr/>
        </p:nvSpPr>
        <p:spPr>
          <a:xfrm>
            <a:off x="494455" y="1275938"/>
            <a:ext cx="8830298" cy="4558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利用大数据技术，实现个人多维隐私数据识别</a:t>
            </a:r>
            <a:r>
              <a:rPr lang="en-US" altLang="zh-CN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—</a:t>
            </a:r>
            <a:r>
              <a:rPr lang="zh-CN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家庭地址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46F914C-9130-425C-B2A9-DE40AD40105E}"/>
              </a:ext>
            </a:extLst>
          </p:cNvPr>
          <p:cNvSpPr txBox="1"/>
          <p:nvPr/>
        </p:nvSpPr>
        <p:spPr>
          <a:xfrm>
            <a:off x="6628817" y="2351878"/>
            <a:ext cx="511123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正则匹配提取</a:t>
            </a:r>
            <a:r>
              <a:rPr lang="en-US" altLang="zh-CN" dirty="0"/>
              <a:t>(</a:t>
            </a:r>
            <a:r>
              <a:rPr lang="zh-CN" altLang="en-US" dirty="0"/>
              <a:t>基于省、直辖市、自治区</a:t>
            </a:r>
            <a:r>
              <a:rPr lang="en-US" altLang="zh-CN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基于国家统计局的基础数据校验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分词词性分析校验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常见地址格式（省市县模式</a:t>
            </a:r>
            <a:r>
              <a:rPr lang="en-US" altLang="zh-CN" dirty="0"/>
              <a:t>,</a:t>
            </a:r>
            <a:r>
              <a:rPr lang="zh-CN" altLang="en-US" dirty="0"/>
              <a:t>省县模式）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地名缩写，如内蒙古自助区，简写内蒙古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4A015D1-11B8-4FAB-B71B-A6332D5A40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83" y="2056222"/>
            <a:ext cx="6499235" cy="3611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9704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 noChangeArrowheads="1"/>
          </p:cNvSpPr>
          <p:nvPr/>
        </p:nvSpPr>
        <p:spPr bwMode="auto">
          <a:xfrm>
            <a:off x="542257" y="2307265"/>
            <a:ext cx="4770474" cy="2307265"/>
          </a:xfrm>
          <a:prstGeom prst="rect">
            <a:avLst/>
          </a:prstGeom>
          <a:noFill/>
          <a:ln>
            <a:noFill/>
          </a:ln>
        </p:spPr>
        <p:txBody>
          <a:bodyPr lIns="68576" tIns="34289" rIns="68576" bIns="34289" anchor="ctr"/>
          <a:lstStyle>
            <a:lvl1pPr marL="285750" indent="-285750" defTabSz="6858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6858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6858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6858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6858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6858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1" i="0" u="none" strike="noStrike" kern="1200" cap="none" spc="0" normalizeH="0" baseline="0" noProof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国家码（ </a:t>
            </a:r>
            <a:r>
              <a:rPr kumimoji="0" lang="en-US" altLang="zh-CN" sz="1400" b="1" i="0" u="none" strike="noStrike" kern="1200" cap="none" spc="0" normalizeH="0" baseline="0" noProof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86</a:t>
            </a:r>
            <a:r>
              <a:rPr kumimoji="0" lang="zh-CN" altLang="en-US" sz="1400" b="1" i="0" u="none" strike="noStrike" kern="1200" cap="none" spc="0" normalizeH="0" baseline="0" noProof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）</a:t>
            </a:r>
            <a:r>
              <a:rPr kumimoji="0" lang="en-US" altLang="zh-CN" sz="1400" b="1" i="0" u="none" strike="noStrike" kern="1200" cap="none" spc="0" normalizeH="0" baseline="0" noProof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 </a:t>
            </a:r>
            <a:r>
              <a:rPr kumimoji="0" lang="zh-CN" altLang="en-US" sz="1400" b="1" i="0" u="none" strike="noStrike" kern="1200" cap="none" spc="0" normalizeH="0" baseline="0" noProof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长途区号 </a:t>
            </a:r>
            <a:r>
              <a:rPr kumimoji="0" lang="en-US" altLang="zh-CN" sz="1400" b="1" i="0" u="none" strike="noStrike" kern="1200" cap="none" spc="0" normalizeH="0" baseline="0" noProof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 </a:t>
            </a:r>
            <a:r>
              <a:rPr kumimoji="0" lang="zh-CN" altLang="en-US" sz="1400" b="1" i="0" u="none" strike="noStrike" kern="1200" cap="none" spc="0" normalizeH="0" baseline="0" noProof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本地用户号码</a:t>
            </a:r>
          </a:p>
          <a:p>
            <a:pPr marL="0" marR="0" lvl="0" indent="0" algn="l" defTabSz="6858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i="0" u="none" strike="noStrike" kern="1200" cap="none" spc="0" normalizeH="0" baseline="0" noProof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固定网电话号码采用不等位编号，国内有效号码最大位长为 </a:t>
            </a:r>
            <a:r>
              <a:rPr kumimoji="0" lang="en-US" altLang="zh-CN" sz="1400" i="0" u="none" strike="noStrike" kern="1200" cap="none" spc="0" normalizeH="0" baseline="0" noProof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11 </a:t>
            </a:r>
            <a:r>
              <a:rPr kumimoji="0" lang="zh-CN" altLang="en-US" sz="1400" i="0" u="none" strike="noStrike" kern="1200" cap="none" spc="0" normalizeH="0" baseline="0" noProof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位。</a:t>
            </a:r>
            <a:endParaRPr kumimoji="0" lang="en-US" altLang="zh-CN" sz="1400" i="0" u="none" strike="noStrike" kern="1200" cap="none" spc="0" normalizeH="0" baseline="0" noProof="1"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marL="0" marR="0" lvl="0" indent="0" algn="l" defTabSz="6858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140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本地用户号码组成形式为：</a:t>
            </a:r>
            <a:endParaRPr lang="en-US" altLang="zh-CN" sz="140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marL="0" indent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局号 </a:t>
            </a:r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PQR</a:t>
            </a: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（ </a:t>
            </a:r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</a:t>
            </a: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）＋用户号码 </a:t>
            </a:r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ABCD</a:t>
            </a:r>
          </a:p>
          <a:p>
            <a:pPr marL="0" indent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总长度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7/8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位共存，其中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位只能为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2-8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791970" y="517525"/>
            <a:ext cx="4109085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600" b="1" kern="10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创新点三</a:t>
            </a:r>
            <a:endParaRPr lang="zh-CN" altLang="en-US" sz="2600" b="1" kern="100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2D8558E-0BE0-4C4D-B28C-B1D849112B41}"/>
              </a:ext>
            </a:extLst>
          </p:cNvPr>
          <p:cNvSpPr txBox="1"/>
          <p:nvPr/>
        </p:nvSpPr>
        <p:spPr>
          <a:xfrm>
            <a:off x="239394" y="1309370"/>
            <a:ext cx="80918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利用大数据技术，实现个人多维隐私数据识别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固定电话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F28ABB41-B6D3-4D1C-8FB3-901CB68DEF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2572" y="1763037"/>
            <a:ext cx="5008693" cy="4696977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2810EF45-8A6E-4397-A9A8-B0910170EDDB}"/>
              </a:ext>
            </a:extLst>
          </p:cNvPr>
          <p:cNvSpPr txBox="1"/>
          <p:nvPr/>
        </p:nvSpPr>
        <p:spPr>
          <a:xfrm>
            <a:off x="531624" y="2044281"/>
            <a:ext cx="3189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zh-CN" altLang="en-US" sz="1800" b="1" i="0" u="none" strike="noStrike" kern="1200" cap="none" spc="0" normalizeH="0" baseline="0" noProof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固定网电话号码号码结构</a:t>
            </a:r>
            <a:endParaRPr kumimoji="0" lang="en-US" altLang="zh-CN" sz="1800" b="1" i="0" u="none" strike="noStrike" kern="1200" cap="none" spc="0" normalizeH="0" baseline="0" noProof="1"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B410FFD-1FED-4348-B111-C007925CF69D}"/>
              </a:ext>
            </a:extLst>
          </p:cNvPr>
          <p:cNvSpPr txBox="1"/>
          <p:nvPr/>
        </p:nvSpPr>
        <p:spPr>
          <a:xfrm>
            <a:off x="570610" y="5154868"/>
            <a:ext cx="4742121" cy="1156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过滤特殊符号，例如空格、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正则匹配提取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长途区号校验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C62C218-84ED-48A5-A304-8DC77A4B41BE}"/>
              </a:ext>
            </a:extLst>
          </p:cNvPr>
          <p:cNvSpPr txBox="1"/>
          <p:nvPr/>
        </p:nvSpPr>
        <p:spPr>
          <a:xfrm>
            <a:off x="542257" y="4692848"/>
            <a:ext cx="3189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noProof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识别方法</a:t>
            </a:r>
            <a:endParaRPr kumimoji="0" lang="en-US" altLang="zh-CN" sz="1800" b="1" i="0" u="none" strike="noStrike" kern="1200" cap="none" spc="0" normalizeH="0" baseline="0" noProof="1"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44CD3F0-53DE-4096-9558-83F977DE57E4}"/>
              </a:ext>
            </a:extLst>
          </p:cNvPr>
          <p:cNvSpPr txBox="1"/>
          <p:nvPr/>
        </p:nvSpPr>
        <p:spPr>
          <a:xfrm>
            <a:off x="6442571" y="6537080"/>
            <a:ext cx="46684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中华人民共和国工业和信息化部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电信网编号计划（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2017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版）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91970" y="517525"/>
            <a:ext cx="4109085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600" b="1" kern="10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创新点三</a:t>
            </a:r>
            <a:endParaRPr lang="zh-CN" altLang="en-US" sz="2600" b="1" kern="100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361A9AE-DD9E-455B-ABAF-90EB7FC47218}"/>
              </a:ext>
            </a:extLst>
          </p:cNvPr>
          <p:cNvSpPr txBox="1"/>
          <p:nvPr/>
        </p:nvSpPr>
        <p:spPr>
          <a:xfrm>
            <a:off x="239394" y="1309370"/>
            <a:ext cx="80918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利用大数据技术，实现个人多维隐私数据识别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银行卡号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204D4E9-5D6A-4892-A166-156CFC3EF2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3447" y="3758617"/>
            <a:ext cx="5844577" cy="2657186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ABDFC12B-DF2C-44F0-8CF5-CE99A87953AA}"/>
              </a:ext>
            </a:extLst>
          </p:cNvPr>
          <p:cNvSpPr txBox="1"/>
          <p:nvPr/>
        </p:nvSpPr>
        <p:spPr>
          <a:xfrm>
            <a:off x="6096000" y="6398865"/>
            <a:ext cx="46684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中华人民共和国金融行业标准 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JR/T0008-2000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4B1A791-0B66-448B-9146-DE6C3E43AB0C}"/>
              </a:ext>
            </a:extLst>
          </p:cNvPr>
          <p:cNvSpPr txBox="1"/>
          <p:nvPr/>
        </p:nvSpPr>
        <p:spPr>
          <a:xfrm>
            <a:off x="435936" y="1885771"/>
            <a:ext cx="3189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noProof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银行卡号</a:t>
            </a:r>
            <a:r>
              <a:rPr kumimoji="0" lang="zh-CN" altLang="en-US" sz="1800" b="1" i="0" u="none" strike="noStrike" kern="1200" cap="none" spc="0" normalizeH="0" baseline="0" noProof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号码结构</a:t>
            </a:r>
            <a:endParaRPr kumimoji="0" lang="en-US" altLang="zh-CN" sz="1800" b="1" i="0" u="none" strike="noStrike" kern="1200" cap="none" spc="0" normalizeH="0" baseline="0" noProof="1"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E80E7F3E-CB33-434C-BC4E-7865F9DACD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930" y="2295632"/>
            <a:ext cx="7895269" cy="2893056"/>
          </a:xfrm>
          <a:prstGeom prst="rect">
            <a:avLst/>
          </a:prstGeom>
          <a:noFill/>
          <a:ln>
            <a:noFill/>
          </a:ln>
        </p:spPr>
        <p:txBody>
          <a:bodyPr lIns="68576" tIns="34289" rIns="68576" bIns="34289" anchor="ctr"/>
          <a:lstStyle>
            <a:lvl1pPr marL="285750" indent="-285750" defTabSz="6858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6858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6858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6858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6858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6858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i="0" u="none" strike="noStrike" kern="1200" cap="none" spc="0" normalizeH="0" baseline="0" noProof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银行卡号长度和结构符合</a:t>
            </a:r>
            <a:r>
              <a:rPr kumimoji="0" lang="en-US" altLang="zh-CN" sz="1400" i="0" u="none" strike="noStrike" kern="1200" cap="none" spc="0" normalizeH="0" baseline="0" noProof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ISO 7812-1</a:t>
            </a:r>
            <a:r>
              <a:rPr kumimoji="0" lang="zh-CN" altLang="en-US" sz="1400" i="0" u="none" strike="noStrike" kern="1200" cap="none" spc="0" normalizeH="0" baseline="0" noProof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有关规定，</a:t>
            </a:r>
            <a:r>
              <a:rPr lang="zh-CN" altLang="en-US" sz="1400" noProof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由</a:t>
            </a:r>
            <a:r>
              <a:rPr lang="en-US" altLang="zh-CN" sz="1400" noProof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13-19</a:t>
            </a:r>
            <a:r>
              <a:rPr lang="zh-CN" altLang="en-US" sz="1400" noProof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位数字表示，具体由以下部分组成：</a:t>
            </a:r>
            <a:endParaRPr lang="en-US" altLang="zh-CN" sz="1400" noProof="1"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marL="0" marR="0" lvl="0" indent="0" algn="l" defTabSz="6858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400" noProof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                 XXXXXX                        X……X                      X</a:t>
            </a:r>
          </a:p>
          <a:p>
            <a:pPr marL="0" marR="0" lvl="0" indent="0" algn="l" defTabSz="6858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1400" noProof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        发卡人表示代码（</a:t>
            </a:r>
            <a:r>
              <a:rPr lang="en-US" altLang="zh-CN" sz="1400" noProof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BIN</a:t>
            </a:r>
            <a:r>
              <a:rPr lang="zh-CN" altLang="en-US" sz="1400" noProof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）        自定义位                 校验位</a:t>
            </a:r>
            <a:endParaRPr lang="en-US" altLang="zh-CN" sz="1400" noProof="1"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marL="0" marR="0" lvl="0" indent="0" algn="l" defTabSz="6858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1400" noProof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其中</a:t>
            </a:r>
            <a:endParaRPr lang="en-US" altLang="zh-CN" sz="1400" noProof="1"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400" noProof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BIN</a:t>
            </a:r>
            <a:r>
              <a:rPr lang="zh-CN" altLang="en-US" sz="1400" noProof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号的第</a:t>
            </a:r>
            <a:r>
              <a:rPr lang="en-US" altLang="zh-CN" sz="1400" noProof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</a:t>
            </a:r>
            <a:r>
              <a:rPr lang="zh-CN" altLang="en-US" sz="1400" noProof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位为发卡行业标识号，代表的是发卡机构所处行业；</a:t>
            </a:r>
            <a:endParaRPr lang="en-US" altLang="zh-CN" sz="1400" noProof="1"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400" noProof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BIN</a:t>
            </a:r>
            <a:r>
              <a:rPr lang="zh-CN" altLang="en-US" sz="1400" noProof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号前两位代表卡种，例如银联标准卡</a:t>
            </a:r>
            <a:r>
              <a:rPr lang="en-US" altLang="zh-CN" sz="1400" noProof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62</a:t>
            </a:r>
            <a:r>
              <a:rPr lang="zh-CN" altLang="en-US" sz="1400" noProof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、运通卡</a:t>
            </a:r>
            <a:r>
              <a:rPr lang="en-US" altLang="zh-CN" sz="1400" noProof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34</a:t>
            </a:r>
            <a:r>
              <a:rPr lang="zh-CN" altLang="en-US" sz="1400" noProof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和</a:t>
            </a:r>
            <a:r>
              <a:rPr lang="en-US" altLang="zh-CN" sz="1400" noProof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37</a:t>
            </a:r>
            <a:r>
              <a:rPr lang="zh-CN" altLang="en-US" sz="1400" noProof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、万事达</a:t>
            </a:r>
            <a:r>
              <a:rPr lang="en-US" altLang="zh-CN" sz="1400" noProof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51-55</a:t>
            </a:r>
            <a:r>
              <a:rPr lang="zh-CN" altLang="en-US" sz="1400" noProof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等；</a:t>
            </a:r>
            <a:endParaRPr lang="en-US" altLang="zh-CN" sz="1400" noProof="1"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400" noProof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自定义位由发卡行自定义，由</a:t>
            </a:r>
            <a:r>
              <a:rPr lang="en-US" altLang="zh-CN" sz="1400" noProof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6~12</a:t>
            </a:r>
            <a:r>
              <a:rPr lang="zh-CN" altLang="en-US" sz="1400" noProof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位数字组成；</a:t>
            </a:r>
            <a:endParaRPr lang="en-US" altLang="zh-CN" sz="1400" noProof="1"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400" noProof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最后一位数字为校验位，采用</a:t>
            </a:r>
            <a:r>
              <a:rPr lang="en-US" altLang="zh-CN" sz="1400" noProof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Luhn</a:t>
            </a:r>
            <a:r>
              <a:rPr lang="zh-CN" altLang="en-US" sz="1400" noProof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算法进行校验。</a:t>
            </a:r>
            <a:endParaRPr lang="en-US" altLang="zh-CN" sz="1400" noProof="1"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marL="0" marR="0" lvl="0" indent="0" algn="l" defTabSz="6858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B8409D9-2CC9-445C-BA97-3F79C99F9280}"/>
              </a:ext>
            </a:extLst>
          </p:cNvPr>
          <p:cNvSpPr txBox="1"/>
          <p:nvPr/>
        </p:nvSpPr>
        <p:spPr>
          <a:xfrm>
            <a:off x="435930" y="5367441"/>
            <a:ext cx="4742121" cy="1156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正则匹配提取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对前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位校验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Luhn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算法校验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C99495B-4054-43E0-BABD-CD70BB63B590}"/>
              </a:ext>
            </a:extLst>
          </p:cNvPr>
          <p:cNvSpPr txBox="1"/>
          <p:nvPr/>
        </p:nvSpPr>
        <p:spPr>
          <a:xfrm>
            <a:off x="435930" y="4998109"/>
            <a:ext cx="3189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noProof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识别方法</a:t>
            </a:r>
            <a:endParaRPr kumimoji="0" lang="en-US" altLang="zh-CN" sz="1800" b="1" i="0" u="none" strike="noStrike" kern="1200" cap="none" spc="0" normalizeH="0" baseline="0" noProof="1"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37FEB3B-99A2-455C-BA3E-C5193492805E}"/>
              </a:ext>
            </a:extLst>
          </p:cNvPr>
          <p:cNvSpPr txBox="1">
            <a:spLocks/>
          </p:cNvSpPr>
          <p:nvPr/>
        </p:nvSpPr>
        <p:spPr>
          <a:xfrm>
            <a:off x="1847280" y="332657"/>
            <a:ext cx="7620000" cy="563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8957A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创新点三</a:t>
            </a: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149C873B-9AAF-467A-8748-BD45B6392FF4}"/>
              </a:ext>
            </a:extLst>
          </p:cNvPr>
          <p:cNvGrpSpPr/>
          <p:nvPr/>
        </p:nvGrpSpPr>
        <p:grpSpPr>
          <a:xfrm>
            <a:off x="0" y="-350108"/>
            <a:ext cx="2075902" cy="264248"/>
            <a:chOff x="0" y="-350108"/>
            <a:chExt cx="2075902" cy="264248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70A34199-D3F0-4018-AB31-9D1F2C864A13}"/>
                </a:ext>
              </a:extLst>
            </p:cNvPr>
            <p:cNvSpPr/>
            <p:nvPr/>
          </p:nvSpPr>
          <p:spPr>
            <a:xfrm>
              <a:off x="1449324" y="-350108"/>
              <a:ext cx="264248" cy="262800"/>
            </a:xfrm>
            <a:prstGeom prst="rect">
              <a:avLst/>
            </a:prstGeom>
            <a:solidFill>
              <a:srgbClr val="9800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DF015F47-D03F-4493-B708-1755CB1D829B}"/>
                </a:ext>
              </a:extLst>
            </p:cNvPr>
            <p:cNvSpPr/>
            <p:nvPr/>
          </p:nvSpPr>
          <p:spPr>
            <a:xfrm>
              <a:off x="0" y="-350108"/>
              <a:ext cx="264248" cy="264248"/>
            </a:xfrm>
            <a:prstGeom prst="rect">
              <a:avLst/>
            </a:prstGeom>
            <a:solidFill>
              <a:srgbClr val="8957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90E04429-1342-4F1D-96B2-A89029648BC4}"/>
                </a:ext>
              </a:extLst>
            </p:cNvPr>
            <p:cNvSpPr/>
            <p:nvPr/>
          </p:nvSpPr>
          <p:spPr>
            <a:xfrm>
              <a:off x="724662" y="-350108"/>
              <a:ext cx="264248" cy="264248"/>
            </a:xfrm>
            <a:prstGeom prst="rect">
              <a:avLst/>
            </a:prstGeom>
            <a:solidFill>
              <a:srgbClr val="FDA0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E5431848-99B2-4037-9493-4A68391500EC}"/>
                </a:ext>
              </a:extLst>
            </p:cNvPr>
            <p:cNvSpPr/>
            <p:nvPr/>
          </p:nvSpPr>
          <p:spPr>
            <a:xfrm>
              <a:off x="1086993" y="-350108"/>
              <a:ext cx="264248" cy="264248"/>
            </a:xfrm>
            <a:prstGeom prst="rect">
              <a:avLst/>
            </a:prstGeom>
            <a:solidFill>
              <a:srgbClr val="D66E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C5B65094-CE2F-4967-A870-BC407EFD6356}"/>
                </a:ext>
              </a:extLst>
            </p:cNvPr>
            <p:cNvSpPr/>
            <p:nvPr/>
          </p:nvSpPr>
          <p:spPr>
            <a:xfrm>
              <a:off x="362331" y="-350108"/>
              <a:ext cx="264248" cy="264248"/>
            </a:xfrm>
            <a:prstGeom prst="rect">
              <a:avLst/>
            </a:prstGeom>
            <a:solidFill>
              <a:srgbClr val="B881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F898609F-BF1C-46CA-84EE-9487BDC15654}"/>
                </a:ext>
              </a:extLst>
            </p:cNvPr>
            <p:cNvSpPr/>
            <p:nvPr/>
          </p:nvSpPr>
          <p:spPr>
            <a:xfrm>
              <a:off x="1811654" y="-350108"/>
              <a:ext cx="264248" cy="264248"/>
            </a:xfrm>
            <a:prstGeom prst="rect">
              <a:avLst/>
            </a:prstGeom>
            <a:solidFill>
              <a:srgbClr val="5F1A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9" name="标题 1">
            <a:extLst>
              <a:ext uri="{FF2B5EF4-FFF2-40B4-BE49-F238E27FC236}">
                <a16:creationId xmlns:a16="http://schemas.microsoft.com/office/drawing/2014/main" id="{C5F9D139-2832-46C0-839C-EBC5C3ADDA17}"/>
              </a:ext>
            </a:extLst>
          </p:cNvPr>
          <p:cNvSpPr txBox="1">
            <a:spLocks/>
          </p:cNvSpPr>
          <p:nvPr/>
        </p:nvSpPr>
        <p:spPr>
          <a:xfrm>
            <a:off x="494455" y="1275938"/>
            <a:ext cx="8830298" cy="4558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利用大数据技术，实现个人多维隐私数据识别</a:t>
            </a:r>
            <a:r>
              <a:rPr lang="en-US" altLang="zh-CN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—</a:t>
            </a:r>
            <a:r>
              <a:rPr lang="zh-CN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手机号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7FC4C0A-C1B9-44C7-BBBA-6F17C1CB1E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248" y="1816418"/>
            <a:ext cx="5028331" cy="4842784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346F914C-9130-425C-B2A9-DE40AD40105E}"/>
              </a:ext>
            </a:extLst>
          </p:cNvPr>
          <p:cNvSpPr txBox="1"/>
          <p:nvPr/>
        </p:nvSpPr>
        <p:spPr>
          <a:xfrm>
            <a:off x="5775158" y="2258018"/>
            <a:ext cx="436132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内容修正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正则匹配提取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上下文过滤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8309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9B852B33-1BE7-4583-843F-D68DCDA07946}"/>
              </a:ext>
            </a:extLst>
          </p:cNvPr>
          <p:cNvSpPr txBox="1">
            <a:spLocks/>
          </p:cNvSpPr>
          <p:nvPr/>
        </p:nvSpPr>
        <p:spPr>
          <a:xfrm>
            <a:off x="1847280" y="332657"/>
            <a:ext cx="7620000" cy="563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8957A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项目背景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B58609E-F5C3-4B52-BA81-6A1DBB69332E}"/>
              </a:ext>
            </a:extLst>
          </p:cNvPr>
          <p:cNvSpPr/>
          <p:nvPr/>
        </p:nvSpPr>
        <p:spPr>
          <a:xfrm>
            <a:off x="5847563" y="4995586"/>
            <a:ext cx="5507888" cy="11578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FCCFF37-2BC0-4A83-90C4-21A8B2FCBFC1}"/>
              </a:ext>
            </a:extLst>
          </p:cNvPr>
          <p:cNvSpPr/>
          <p:nvPr/>
        </p:nvSpPr>
        <p:spPr>
          <a:xfrm>
            <a:off x="5853047" y="4790414"/>
            <a:ext cx="4098971" cy="401303"/>
          </a:xfrm>
          <a:prstGeom prst="rect">
            <a:avLst/>
          </a:prstGeom>
          <a:solidFill>
            <a:srgbClr val="D66E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行内多部门存在内容安全鉴别需求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D966204D-F1F5-4671-9A72-CD4B541A8301}"/>
              </a:ext>
            </a:extLst>
          </p:cNvPr>
          <p:cNvSpPr txBox="1">
            <a:spLocks/>
          </p:cNvSpPr>
          <p:nvPr/>
        </p:nvSpPr>
        <p:spPr>
          <a:xfrm>
            <a:off x="5896414" y="5225716"/>
            <a:ext cx="5507888" cy="8393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行内多部门均有微信公众号、自媒体等渠道外发文本合规性检查的需求；行内多系统需要统一的客户隐私数据识别服务</a:t>
            </a:r>
            <a:r>
              <a:rPr lang="zh-CN" altLang="en-US" sz="160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，全面提升识别准确率，保障数据安全</a:t>
            </a: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。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4D435DCD-044F-4523-8EF9-06FE586789B1}"/>
              </a:ext>
            </a:extLst>
          </p:cNvPr>
          <p:cNvGrpSpPr/>
          <p:nvPr/>
        </p:nvGrpSpPr>
        <p:grpSpPr>
          <a:xfrm>
            <a:off x="5847562" y="3339402"/>
            <a:ext cx="5556740" cy="1157855"/>
            <a:chOff x="6528048" y="3351265"/>
            <a:chExt cx="4104456" cy="1157855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1C6B75A5-97E7-4546-9AE3-8956599348FC}"/>
                </a:ext>
              </a:extLst>
            </p:cNvPr>
            <p:cNvSpPr/>
            <p:nvPr/>
          </p:nvSpPr>
          <p:spPr>
            <a:xfrm>
              <a:off x="6528048" y="3351265"/>
              <a:ext cx="4104456" cy="115785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9" name="标题 1">
              <a:extLst>
                <a:ext uri="{FF2B5EF4-FFF2-40B4-BE49-F238E27FC236}">
                  <a16:creationId xmlns:a16="http://schemas.microsoft.com/office/drawing/2014/main" id="{30CFD27B-A87F-4CA6-BA4A-7BA7ED09DD84}"/>
                </a:ext>
              </a:extLst>
            </p:cNvPr>
            <p:cNvSpPr txBox="1">
              <a:spLocks/>
            </p:cNvSpPr>
            <p:nvPr/>
          </p:nvSpPr>
          <p:spPr>
            <a:xfrm>
              <a:off x="6576899" y="3627115"/>
              <a:ext cx="3872402" cy="78291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j-cs"/>
                </a:rPr>
                <a:t>近年监管机构出台多部法律法规加强网络信息生态内容治理，保障个人信息安全，维护国家网络安全，多家公司</a:t>
              </a:r>
              <a:r>
                <a:rPr kumimoji="0" lang="en-US" altLang="zh-CN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j-cs"/>
                </a:rPr>
                <a:t>APP</a:t>
              </a:r>
              <a:r>
                <a:rPr kumimoji="0" lang="zh-CN" alt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j-cs"/>
                </a:rPr>
                <a:t>处罚公告频出。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endParaRP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A57C089C-DEDB-4140-9750-B3EAC41EEFDB}"/>
              </a:ext>
            </a:extLst>
          </p:cNvPr>
          <p:cNvGrpSpPr/>
          <p:nvPr/>
        </p:nvGrpSpPr>
        <p:grpSpPr>
          <a:xfrm>
            <a:off x="5847563" y="1678093"/>
            <a:ext cx="5556740" cy="1157855"/>
            <a:chOff x="5847562" y="1689956"/>
            <a:chExt cx="5022391" cy="1157855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C3A4C0F9-1EB4-44D1-91C2-C5BD2507199E}"/>
                </a:ext>
              </a:extLst>
            </p:cNvPr>
            <p:cNvSpPr/>
            <p:nvPr/>
          </p:nvSpPr>
          <p:spPr>
            <a:xfrm>
              <a:off x="5847562" y="1689956"/>
              <a:ext cx="5022391" cy="115785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2" name="标题 1">
              <a:extLst>
                <a:ext uri="{FF2B5EF4-FFF2-40B4-BE49-F238E27FC236}">
                  <a16:creationId xmlns:a16="http://schemas.microsoft.com/office/drawing/2014/main" id="{2973E98A-3919-4199-941B-F84D4A4F181C}"/>
                </a:ext>
              </a:extLst>
            </p:cNvPr>
            <p:cNvSpPr txBox="1">
              <a:spLocks/>
            </p:cNvSpPr>
            <p:nvPr/>
          </p:nvSpPr>
          <p:spPr>
            <a:xfrm>
              <a:off x="5896413" y="1987072"/>
              <a:ext cx="4796035" cy="78291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j-cs"/>
                </a:rPr>
                <a:t>电信诈骗犯罪案件逐年增长，公安、政府机关、电信运营商等机构目前防范手段科技水平较低，民众目前缺乏咨询渠道，人工咨询成本高，效率低。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endParaRPr>
            </a:p>
          </p:txBody>
        </p:sp>
      </p:grpSp>
      <p:sp>
        <p:nvSpPr>
          <p:cNvPr id="13" name="矩形 12">
            <a:extLst>
              <a:ext uri="{FF2B5EF4-FFF2-40B4-BE49-F238E27FC236}">
                <a16:creationId xmlns:a16="http://schemas.microsoft.com/office/drawing/2014/main" id="{607E0418-BABD-4F3C-846A-F6DA279E39D8}"/>
              </a:ext>
            </a:extLst>
          </p:cNvPr>
          <p:cNvSpPr/>
          <p:nvPr/>
        </p:nvSpPr>
        <p:spPr>
          <a:xfrm>
            <a:off x="5853047" y="1472921"/>
            <a:ext cx="3322849" cy="481022"/>
          </a:xfrm>
          <a:prstGeom prst="rect">
            <a:avLst/>
          </a:prstGeom>
          <a:solidFill>
            <a:srgbClr val="8957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短信诈骗犯罪数量日渐增多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4413E36C-A98F-4A87-9C17-573C8F25E09D}"/>
              </a:ext>
            </a:extLst>
          </p:cNvPr>
          <p:cNvGrpSpPr/>
          <p:nvPr/>
        </p:nvGrpSpPr>
        <p:grpSpPr>
          <a:xfrm>
            <a:off x="13180" y="-480588"/>
            <a:ext cx="2075902" cy="264248"/>
            <a:chOff x="0" y="-350108"/>
            <a:chExt cx="2075902" cy="264248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A481D34C-7CC2-479C-9B40-42CE82C3EE39}"/>
                </a:ext>
              </a:extLst>
            </p:cNvPr>
            <p:cNvSpPr/>
            <p:nvPr/>
          </p:nvSpPr>
          <p:spPr>
            <a:xfrm>
              <a:off x="1449324" y="-350108"/>
              <a:ext cx="264248" cy="262800"/>
            </a:xfrm>
            <a:prstGeom prst="rect">
              <a:avLst/>
            </a:prstGeom>
            <a:solidFill>
              <a:srgbClr val="9800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71E47AD8-59AC-4C76-B1C9-E9B61AE1DBE7}"/>
                </a:ext>
              </a:extLst>
            </p:cNvPr>
            <p:cNvSpPr/>
            <p:nvPr/>
          </p:nvSpPr>
          <p:spPr>
            <a:xfrm>
              <a:off x="0" y="-350108"/>
              <a:ext cx="264248" cy="264248"/>
            </a:xfrm>
            <a:prstGeom prst="rect">
              <a:avLst/>
            </a:prstGeom>
            <a:solidFill>
              <a:srgbClr val="8957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38A5CC30-423A-4C96-AC5B-78D789DC6748}"/>
                </a:ext>
              </a:extLst>
            </p:cNvPr>
            <p:cNvSpPr/>
            <p:nvPr/>
          </p:nvSpPr>
          <p:spPr>
            <a:xfrm>
              <a:off x="724662" y="-350108"/>
              <a:ext cx="264248" cy="264248"/>
            </a:xfrm>
            <a:prstGeom prst="rect">
              <a:avLst/>
            </a:prstGeom>
            <a:solidFill>
              <a:srgbClr val="FDA0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223C25B1-D91B-46B8-BAC8-9001A3861D42}"/>
                </a:ext>
              </a:extLst>
            </p:cNvPr>
            <p:cNvSpPr/>
            <p:nvPr/>
          </p:nvSpPr>
          <p:spPr>
            <a:xfrm>
              <a:off x="1086993" y="-350108"/>
              <a:ext cx="264248" cy="264248"/>
            </a:xfrm>
            <a:prstGeom prst="rect">
              <a:avLst/>
            </a:prstGeom>
            <a:solidFill>
              <a:srgbClr val="D66E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6483E264-9D7A-4E42-A5EA-BF1A354372B9}"/>
                </a:ext>
              </a:extLst>
            </p:cNvPr>
            <p:cNvSpPr/>
            <p:nvPr/>
          </p:nvSpPr>
          <p:spPr>
            <a:xfrm>
              <a:off x="362331" y="-350108"/>
              <a:ext cx="264248" cy="264248"/>
            </a:xfrm>
            <a:prstGeom prst="rect">
              <a:avLst/>
            </a:prstGeom>
            <a:solidFill>
              <a:srgbClr val="B881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2FBB67BD-1300-460B-8770-B6E600260D10}"/>
                </a:ext>
              </a:extLst>
            </p:cNvPr>
            <p:cNvSpPr/>
            <p:nvPr/>
          </p:nvSpPr>
          <p:spPr>
            <a:xfrm>
              <a:off x="1811654" y="-350108"/>
              <a:ext cx="264248" cy="264248"/>
            </a:xfrm>
            <a:prstGeom prst="rect">
              <a:avLst/>
            </a:prstGeom>
            <a:solidFill>
              <a:srgbClr val="5F1A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9961899D-153F-45BF-84AC-BEA1BD7B5350}"/>
              </a:ext>
            </a:extLst>
          </p:cNvPr>
          <p:cNvGrpSpPr/>
          <p:nvPr/>
        </p:nvGrpSpPr>
        <p:grpSpPr>
          <a:xfrm>
            <a:off x="0" y="7056738"/>
            <a:ext cx="5637108" cy="663046"/>
            <a:chOff x="1428829" y="4912862"/>
            <a:chExt cx="4773018" cy="561409"/>
          </a:xfrm>
        </p:grpSpPr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E06314C6-AC6E-4DD7-878A-3B27A434ADEA}"/>
                </a:ext>
              </a:extLst>
            </p:cNvPr>
            <p:cNvGrpSpPr/>
            <p:nvPr/>
          </p:nvGrpSpPr>
          <p:grpSpPr>
            <a:xfrm>
              <a:off x="1428829" y="5284943"/>
              <a:ext cx="1374224" cy="187697"/>
              <a:chOff x="3492881" y="7111326"/>
              <a:chExt cx="2017651" cy="275579"/>
            </a:xfrm>
          </p:grpSpPr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539AC217-2DAF-4C2D-871A-B5BBA7FF89CA}"/>
                  </a:ext>
                </a:extLst>
              </p:cNvPr>
              <p:cNvSpPr/>
              <p:nvPr/>
            </p:nvSpPr>
            <p:spPr>
              <a:xfrm>
                <a:off x="3492881" y="7125429"/>
                <a:ext cx="252000" cy="252000"/>
              </a:xfrm>
              <a:prstGeom prst="rect">
                <a:avLst/>
              </a:prstGeom>
              <a:solidFill>
                <a:srgbClr val="D66E4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C21FE802-80B5-4813-88FB-2EC1B45CBFE9}"/>
                  </a:ext>
                </a:extLst>
              </p:cNvPr>
              <p:cNvSpPr/>
              <p:nvPr/>
            </p:nvSpPr>
            <p:spPr>
              <a:xfrm>
                <a:off x="3741783" y="7111326"/>
                <a:ext cx="1768749" cy="2755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0" i="0" u="none" strike="noStrike" kern="1200" cap="none" spc="20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" pitchFamily="34" charset="-122"/>
                    <a:cs typeface="Arial" panose="020B0604020202020204" pitchFamily="34" charset="0"/>
                  </a:rPr>
                  <a:t>RGB:(214</a:t>
                </a:r>
                <a:r>
                  <a:rPr kumimoji="0" lang="en-US" altLang="zh-CN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,</a:t>
                </a:r>
                <a:r>
                  <a:rPr kumimoji="0" lang="en-US" altLang="zh-CN" sz="1200" b="0" i="0" u="none" strike="noStrike" kern="1200" cap="none" spc="20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" pitchFamily="34" charset="-122"/>
                    <a:cs typeface="Arial" panose="020B0604020202020204" pitchFamily="34" charset="0"/>
                  </a:rPr>
                  <a:t>110</a:t>
                </a:r>
                <a:r>
                  <a:rPr kumimoji="0" lang="en-US" altLang="zh-CN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,</a:t>
                </a:r>
                <a:r>
                  <a:rPr kumimoji="0" lang="en-US" altLang="zh-CN" sz="1200" b="0" i="0" u="none" strike="noStrike" kern="1200" cap="none" spc="20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" pitchFamily="34" charset="-122"/>
                    <a:cs typeface="Arial" panose="020B0604020202020204" pitchFamily="34" charset="0"/>
                  </a:rPr>
                  <a:t>73)</a:t>
                </a:r>
                <a:endParaRPr kumimoji="0" lang="zh-CN" altLang="en-US" sz="1200" b="0" i="0" u="none" strike="noStrike" kern="1200" cap="none" spc="20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itchFamily="34" charset="-122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5184AD51-52F4-4D78-A42F-D1E154799736}"/>
                </a:ext>
              </a:extLst>
            </p:cNvPr>
            <p:cNvGrpSpPr/>
            <p:nvPr/>
          </p:nvGrpSpPr>
          <p:grpSpPr>
            <a:xfrm>
              <a:off x="3175371" y="5284936"/>
              <a:ext cx="1307009" cy="187697"/>
              <a:chOff x="3492881" y="7111326"/>
              <a:chExt cx="1918966" cy="275579"/>
            </a:xfrm>
          </p:grpSpPr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D631E933-F167-4037-981B-0D1783510704}"/>
                  </a:ext>
                </a:extLst>
              </p:cNvPr>
              <p:cNvSpPr/>
              <p:nvPr/>
            </p:nvSpPr>
            <p:spPr>
              <a:xfrm>
                <a:off x="3492881" y="7125429"/>
                <a:ext cx="252000" cy="252000"/>
              </a:xfrm>
              <a:prstGeom prst="rect">
                <a:avLst/>
              </a:prstGeom>
              <a:solidFill>
                <a:srgbClr val="9800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ECCC9885-0ECB-42C7-B323-8E596F20A8D6}"/>
                  </a:ext>
                </a:extLst>
              </p:cNvPr>
              <p:cNvSpPr/>
              <p:nvPr/>
            </p:nvSpPr>
            <p:spPr>
              <a:xfrm>
                <a:off x="3741784" y="7111326"/>
                <a:ext cx="1670063" cy="2755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0" i="0" u="none" strike="noStrike" kern="1200" cap="none" spc="20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" pitchFamily="34" charset="-122"/>
                    <a:cs typeface="Arial" panose="020B0604020202020204" pitchFamily="34" charset="0"/>
                  </a:rPr>
                  <a:t>RGB:(152</a:t>
                </a:r>
                <a:r>
                  <a:rPr kumimoji="0" lang="en-US" altLang="zh-CN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,</a:t>
                </a:r>
                <a:r>
                  <a:rPr kumimoji="0" lang="en-US" altLang="zh-CN" sz="1200" b="0" i="0" u="none" strike="noStrike" kern="1200" cap="none" spc="20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" pitchFamily="34" charset="-122"/>
                    <a:cs typeface="Arial" panose="020B0604020202020204" pitchFamily="34" charset="0"/>
                  </a:rPr>
                  <a:t>0</a:t>
                </a:r>
                <a:r>
                  <a:rPr kumimoji="0" lang="en-US" altLang="zh-CN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,</a:t>
                </a:r>
                <a:r>
                  <a:rPr kumimoji="0" lang="en-US" altLang="zh-CN" sz="1200" b="0" i="0" u="none" strike="noStrike" kern="1200" cap="none" spc="20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" pitchFamily="34" charset="-122"/>
                    <a:cs typeface="Arial" panose="020B0604020202020204" pitchFamily="34" charset="0"/>
                  </a:rPr>
                  <a:t>101)</a:t>
                </a:r>
                <a:endParaRPr kumimoji="0" lang="zh-CN" altLang="en-US" sz="1200" b="0" i="0" u="none" strike="noStrike" kern="1200" cap="none" spc="20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itchFamily="34" charset="-122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40E46530-7D21-4331-A02E-B58209CDCB88}"/>
                </a:ext>
              </a:extLst>
            </p:cNvPr>
            <p:cNvGrpSpPr/>
            <p:nvPr/>
          </p:nvGrpSpPr>
          <p:grpSpPr>
            <a:xfrm>
              <a:off x="3175371" y="4912862"/>
              <a:ext cx="1456906" cy="187697"/>
              <a:chOff x="3492881" y="7111326"/>
              <a:chExt cx="2139049" cy="275579"/>
            </a:xfrm>
          </p:grpSpPr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ECBF6E72-DCC5-4609-BAF6-B44A613862BC}"/>
                  </a:ext>
                </a:extLst>
              </p:cNvPr>
              <p:cNvSpPr/>
              <p:nvPr/>
            </p:nvSpPr>
            <p:spPr>
              <a:xfrm>
                <a:off x="3492881" y="7125429"/>
                <a:ext cx="252000" cy="252000"/>
              </a:xfrm>
              <a:prstGeom prst="rect">
                <a:avLst/>
              </a:prstGeom>
              <a:solidFill>
                <a:srgbClr val="B881D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D9C4D7F6-7574-401E-8029-92F671E0EBBC}"/>
                  </a:ext>
                </a:extLst>
              </p:cNvPr>
              <p:cNvSpPr/>
              <p:nvPr/>
            </p:nvSpPr>
            <p:spPr>
              <a:xfrm>
                <a:off x="3741784" y="7111326"/>
                <a:ext cx="1890146" cy="2755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0" i="0" u="none" strike="noStrike" kern="1200" cap="none" spc="20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" pitchFamily="34" charset="-122"/>
                    <a:cs typeface="Arial" panose="020B0604020202020204" pitchFamily="34" charset="0"/>
                  </a:rPr>
                  <a:t>RGB:(184</a:t>
                </a:r>
                <a:r>
                  <a:rPr kumimoji="0" lang="en-US" altLang="zh-CN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,</a:t>
                </a:r>
                <a:r>
                  <a:rPr kumimoji="0" lang="en-US" altLang="zh-CN" sz="1200" b="0" i="0" u="none" strike="noStrike" kern="1200" cap="none" spc="20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" pitchFamily="34" charset="-122"/>
                    <a:cs typeface="Arial" panose="020B0604020202020204" pitchFamily="34" charset="0"/>
                  </a:rPr>
                  <a:t>129</a:t>
                </a:r>
                <a:r>
                  <a:rPr kumimoji="0" lang="en-US" altLang="zh-CN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,</a:t>
                </a:r>
                <a:r>
                  <a:rPr kumimoji="0" lang="en-US" altLang="zh-CN" sz="1200" b="0" i="0" u="none" strike="noStrike" kern="1200" cap="none" spc="20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" pitchFamily="34" charset="-122"/>
                    <a:cs typeface="Arial" panose="020B0604020202020204" pitchFamily="34" charset="0"/>
                  </a:rPr>
                  <a:t>209)</a:t>
                </a:r>
                <a:endParaRPr kumimoji="0" lang="zh-CN" altLang="en-US" sz="1200" b="0" i="0" u="none" strike="noStrike" kern="1200" cap="none" spc="20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itchFamily="34" charset="-122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D833B058-56F4-47B5-AC7C-DDCFA1A842CB}"/>
                </a:ext>
              </a:extLst>
            </p:cNvPr>
            <p:cNvGrpSpPr/>
            <p:nvPr/>
          </p:nvGrpSpPr>
          <p:grpSpPr>
            <a:xfrm>
              <a:off x="1428831" y="4927078"/>
              <a:ext cx="1329819" cy="187697"/>
              <a:chOff x="3492881" y="7111326"/>
              <a:chExt cx="1952456" cy="275579"/>
            </a:xfrm>
          </p:grpSpPr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1A7081DD-B79E-46CC-A5D7-073012E1E661}"/>
                  </a:ext>
                </a:extLst>
              </p:cNvPr>
              <p:cNvSpPr/>
              <p:nvPr/>
            </p:nvSpPr>
            <p:spPr>
              <a:xfrm>
                <a:off x="3492881" y="7125429"/>
                <a:ext cx="252000" cy="252000"/>
              </a:xfrm>
              <a:prstGeom prst="rect">
                <a:avLst/>
              </a:prstGeom>
              <a:solidFill>
                <a:srgbClr val="8957A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E7FFCE9E-B674-4652-82E5-0FA24B7CDE83}"/>
                  </a:ext>
                </a:extLst>
              </p:cNvPr>
              <p:cNvSpPr/>
              <p:nvPr/>
            </p:nvSpPr>
            <p:spPr>
              <a:xfrm>
                <a:off x="3741783" y="7111326"/>
                <a:ext cx="1703554" cy="2755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0" i="0" u="none" strike="noStrike" kern="1200" cap="none" spc="20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" pitchFamily="34" charset="-122"/>
                    <a:cs typeface="Arial" panose="020B0604020202020204" pitchFamily="34" charset="0"/>
                  </a:rPr>
                  <a:t>RGB:(137</a:t>
                </a:r>
                <a:r>
                  <a:rPr kumimoji="0" lang="en-US" altLang="zh-CN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,</a:t>
                </a:r>
                <a:r>
                  <a:rPr kumimoji="0" lang="en-US" altLang="zh-CN" sz="1200" b="0" i="0" u="none" strike="noStrike" kern="1200" cap="none" spc="20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" pitchFamily="34" charset="-122"/>
                    <a:cs typeface="Arial" panose="020B0604020202020204" pitchFamily="34" charset="0"/>
                  </a:rPr>
                  <a:t>87</a:t>
                </a:r>
                <a:r>
                  <a:rPr kumimoji="0" lang="en-US" altLang="zh-CN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,161</a:t>
                </a:r>
                <a:r>
                  <a:rPr kumimoji="0" lang="en-US" altLang="zh-CN" sz="1200" b="0" i="0" u="none" strike="noStrike" kern="1200" cap="none" spc="20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" pitchFamily="34" charset="-122"/>
                    <a:cs typeface="Arial" panose="020B0604020202020204" pitchFamily="34" charset="0"/>
                  </a:rPr>
                  <a:t>)</a:t>
                </a:r>
                <a:endParaRPr kumimoji="0" lang="zh-CN" altLang="en-US" sz="1200" b="0" i="0" u="none" strike="noStrike" kern="1200" cap="none" spc="20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itchFamily="34" charset="-122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56ACEECE-0074-4E59-A07C-6D5CFFB9A3CE}"/>
                </a:ext>
              </a:extLst>
            </p:cNvPr>
            <p:cNvGrpSpPr/>
            <p:nvPr/>
          </p:nvGrpSpPr>
          <p:grpSpPr>
            <a:xfrm>
              <a:off x="4894838" y="4927078"/>
              <a:ext cx="1307009" cy="187697"/>
              <a:chOff x="3492881" y="7111326"/>
              <a:chExt cx="1918966" cy="275579"/>
            </a:xfrm>
          </p:grpSpPr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527E1CB3-AEC6-4A73-B21A-58102FED46F5}"/>
                  </a:ext>
                </a:extLst>
              </p:cNvPr>
              <p:cNvSpPr/>
              <p:nvPr/>
            </p:nvSpPr>
            <p:spPr>
              <a:xfrm>
                <a:off x="3492881" y="7125429"/>
                <a:ext cx="252000" cy="252000"/>
              </a:xfrm>
              <a:prstGeom prst="rect">
                <a:avLst/>
              </a:prstGeom>
              <a:solidFill>
                <a:srgbClr val="FDA00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E2D0B852-D26C-49CE-B168-E6BA019148B4}"/>
                  </a:ext>
                </a:extLst>
              </p:cNvPr>
              <p:cNvSpPr/>
              <p:nvPr/>
            </p:nvSpPr>
            <p:spPr>
              <a:xfrm>
                <a:off x="3741784" y="7111326"/>
                <a:ext cx="1670063" cy="2755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0" i="0" u="none" strike="noStrike" kern="1200" cap="none" spc="20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" pitchFamily="34" charset="-122"/>
                    <a:cs typeface="Arial" panose="020B0604020202020204" pitchFamily="34" charset="0"/>
                  </a:rPr>
                  <a:t>RGB:(252</a:t>
                </a:r>
                <a:r>
                  <a:rPr kumimoji="0" lang="en-US" altLang="zh-CN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,</a:t>
                </a:r>
                <a:r>
                  <a:rPr kumimoji="0" lang="en-US" altLang="zh-CN" sz="1200" b="0" i="0" u="none" strike="noStrike" kern="1200" cap="none" spc="20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" pitchFamily="34" charset="-122"/>
                    <a:cs typeface="Arial" panose="020B0604020202020204" pitchFamily="34" charset="0"/>
                  </a:rPr>
                  <a:t>160</a:t>
                </a:r>
                <a:r>
                  <a:rPr kumimoji="0" lang="en-US" altLang="zh-CN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,</a:t>
                </a:r>
                <a:r>
                  <a:rPr kumimoji="0" lang="en-US" altLang="zh-CN" sz="1200" b="0" i="0" u="none" strike="noStrike" kern="1200" cap="none" spc="20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" pitchFamily="34" charset="-122"/>
                    <a:cs typeface="Arial" panose="020B0604020202020204" pitchFamily="34" charset="0"/>
                  </a:rPr>
                  <a:t>3)</a:t>
                </a:r>
                <a:endParaRPr kumimoji="0" lang="zh-CN" altLang="en-US" sz="1200" b="0" i="0" u="none" strike="noStrike" kern="1200" cap="none" spc="20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itchFamily="34" charset="-122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5C5113C3-7D27-4A15-A089-9C6F017CB953}"/>
                </a:ext>
              </a:extLst>
            </p:cNvPr>
            <p:cNvGrpSpPr/>
            <p:nvPr/>
          </p:nvGrpSpPr>
          <p:grpSpPr>
            <a:xfrm>
              <a:off x="4894844" y="5286574"/>
              <a:ext cx="1266819" cy="187697"/>
              <a:chOff x="3492881" y="7111326"/>
              <a:chExt cx="1859956" cy="275579"/>
            </a:xfrm>
          </p:grpSpPr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652438F0-7229-45A8-B2C5-375B046599CE}"/>
                  </a:ext>
                </a:extLst>
              </p:cNvPr>
              <p:cNvSpPr/>
              <p:nvPr/>
            </p:nvSpPr>
            <p:spPr>
              <a:xfrm>
                <a:off x="3492881" y="7125429"/>
                <a:ext cx="252000" cy="252000"/>
              </a:xfrm>
              <a:prstGeom prst="rect">
                <a:avLst/>
              </a:prstGeom>
              <a:solidFill>
                <a:srgbClr val="5F1A3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559B7788-C820-4940-9716-6BB52EFA1D6A}"/>
                  </a:ext>
                </a:extLst>
              </p:cNvPr>
              <p:cNvSpPr/>
              <p:nvPr/>
            </p:nvSpPr>
            <p:spPr>
              <a:xfrm>
                <a:off x="3741783" y="7111326"/>
                <a:ext cx="1611054" cy="2755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0" i="0" u="none" strike="noStrike" kern="1200" cap="none" spc="20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" pitchFamily="34" charset="-122"/>
                    <a:cs typeface="Arial" panose="020B0604020202020204" pitchFamily="34" charset="0"/>
                  </a:rPr>
                  <a:t>RGB:(95,26,57)</a:t>
                </a:r>
                <a:endParaRPr kumimoji="0" lang="zh-CN" altLang="en-US" sz="1200" b="0" i="0" u="none" strike="noStrike" kern="1200" cap="none" spc="20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itchFamily="34" charset="-122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825820CD-075C-48AE-BEB0-8479F6EE9415}"/>
              </a:ext>
            </a:extLst>
          </p:cNvPr>
          <p:cNvGrpSpPr/>
          <p:nvPr/>
        </p:nvGrpSpPr>
        <p:grpSpPr>
          <a:xfrm>
            <a:off x="904132" y="1483062"/>
            <a:ext cx="3872401" cy="4723833"/>
            <a:chOff x="540815" y="1185805"/>
            <a:chExt cx="3546994" cy="4377435"/>
          </a:xfrm>
        </p:grpSpPr>
        <p:pic>
          <p:nvPicPr>
            <p:cNvPr id="41" name="图片 9">
              <a:extLst>
                <a:ext uri="{FF2B5EF4-FFF2-40B4-BE49-F238E27FC236}">
                  <a16:creationId xmlns:a16="http://schemas.microsoft.com/office/drawing/2014/main" id="{51B69BB6-77FD-4C5A-A9EE-134C46BBBF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9759" y="1185805"/>
              <a:ext cx="3448050" cy="1955800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42" name="图片 12">
              <a:extLst>
                <a:ext uri="{FF2B5EF4-FFF2-40B4-BE49-F238E27FC236}">
                  <a16:creationId xmlns:a16="http://schemas.microsoft.com/office/drawing/2014/main" id="{F11C5E21-5796-4305-A6FE-130A13FB69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0815" y="3469504"/>
              <a:ext cx="3546994" cy="2093736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43" name="矩形 42">
            <a:extLst>
              <a:ext uri="{FF2B5EF4-FFF2-40B4-BE49-F238E27FC236}">
                <a16:creationId xmlns:a16="http://schemas.microsoft.com/office/drawing/2014/main" id="{8A37F3C6-B0F0-41D3-82A7-A8540026774A}"/>
              </a:ext>
            </a:extLst>
          </p:cNvPr>
          <p:cNvSpPr/>
          <p:nvPr/>
        </p:nvSpPr>
        <p:spPr>
          <a:xfrm>
            <a:off x="5853047" y="3134230"/>
            <a:ext cx="3872402" cy="381927"/>
          </a:xfrm>
          <a:prstGeom prst="rect">
            <a:avLst/>
          </a:prstGeom>
          <a:solidFill>
            <a:srgbClr val="FDA0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网络信息内容生态监管日益严格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44" name="文本框 13">
            <a:extLst>
              <a:ext uri="{FF2B5EF4-FFF2-40B4-BE49-F238E27FC236}">
                <a16:creationId xmlns:a16="http://schemas.microsoft.com/office/drawing/2014/main" id="{B0AFB1A3-ACD2-479F-85BD-787A888967B2}"/>
              </a:ext>
            </a:extLst>
          </p:cNvPr>
          <p:cNvSpPr txBox="1"/>
          <p:nvPr/>
        </p:nvSpPr>
        <p:spPr>
          <a:xfrm>
            <a:off x="188505" y="6344153"/>
            <a:ext cx="9155191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indent="0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《网络信息内容生态治理规定》、《互联网信息服务管理办法》、《网络安全法》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个人信息保护法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》(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草案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等多部法律法规</a:t>
            </a:r>
          </a:p>
          <a:p>
            <a:pPr lvl="0" indent="0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中国司法研究院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http://www.court.gov.cn/fabu-xiangqing-202061.html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05390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885190" y="1306016"/>
            <a:ext cx="10147935" cy="1705379"/>
            <a:chOff x="2258" y="2098"/>
            <a:chExt cx="15981" cy="2550"/>
          </a:xfrm>
        </p:grpSpPr>
        <p:sp>
          <p:nvSpPr>
            <p:cNvPr id="8198" name="文本框 9"/>
            <p:cNvSpPr txBox="1"/>
            <p:nvPr/>
          </p:nvSpPr>
          <p:spPr>
            <a:xfrm>
              <a:off x="2258" y="2281"/>
              <a:ext cx="6740" cy="643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lvl="0" indent="0"/>
              <a:endParaRPr lang="zh-CN" altLang="en-US" sz="22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200" name="文本框 10"/>
            <p:cNvSpPr txBox="1"/>
            <p:nvPr/>
          </p:nvSpPr>
          <p:spPr>
            <a:xfrm>
              <a:off x="2258" y="2098"/>
              <a:ext cx="15981" cy="25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lvl="0" indent="0" fontAlgn="auto">
                <a:lnSpc>
                  <a:spcPct val="150000"/>
                </a:lnSpc>
              </a:pP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       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内容安全鉴别系统基于我行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2020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年开发创意比赛一等奖作品“是真是假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—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助您识别诈骗短信”完全自主研发孵化，融合机器学习、海量数据匹配等技术，</a:t>
              </a:r>
              <a:r>
                <a:rPr dirty="0" err="1"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以API授权调用方式为行内业务系统提供实时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诈骗</a:t>
              </a:r>
              <a:r>
                <a:rPr dirty="0" err="1"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短信</a:t>
              </a:r>
              <a:r>
                <a:rPr lang="zh-CN" dirty="0"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识别</a:t>
              </a:r>
              <a:r>
                <a:rPr dirty="0"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、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营销文案内容违规检查、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客户隐私数据识别</a:t>
              </a:r>
              <a:r>
                <a:rPr dirty="0"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、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渠道外发内容违规检查</a:t>
              </a:r>
              <a:r>
                <a:rPr dirty="0" err="1"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等服务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。</a:t>
              </a:r>
              <a:r>
                <a:rPr dirty="0" err="1"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科技赋能业务</a:t>
              </a:r>
              <a:r>
                <a:rPr dirty="0"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，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帮助业务部门</a:t>
              </a:r>
              <a:r>
                <a:rPr dirty="0" err="1"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减少人工审核成本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，</a:t>
              </a:r>
              <a:r>
                <a:rPr dirty="0" err="1"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降低违规风险</a:t>
              </a:r>
              <a:r>
                <a:rPr dirty="0"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。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具体适用的场景如下所示：</a:t>
              </a:r>
              <a:endParaRPr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8" name="矩形 7">
            <a:extLst>
              <a:ext uri="{FF2B5EF4-FFF2-40B4-BE49-F238E27FC236}">
                <a16:creationId xmlns:a16="http://schemas.microsoft.com/office/drawing/2014/main" id="{9D93C114-0EC4-4FE8-8094-655D0DF47864}"/>
              </a:ext>
            </a:extLst>
          </p:cNvPr>
          <p:cNvSpPr/>
          <p:nvPr/>
        </p:nvSpPr>
        <p:spPr>
          <a:xfrm>
            <a:off x="1212548" y="3185906"/>
            <a:ext cx="4451215" cy="1803608"/>
          </a:xfrm>
          <a:prstGeom prst="rect">
            <a:avLst/>
          </a:prstGeom>
          <a:solidFill>
            <a:srgbClr val="F2F2F2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08F0F66-3958-4941-AF2A-90584DF347ED}"/>
              </a:ext>
            </a:extLst>
          </p:cNvPr>
          <p:cNvSpPr/>
          <p:nvPr/>
        </p:nvSpPr>
        <p:spPr>
          <a:xfrm>
            <a:off x="6268272" y="3208363"/>
            <a:ext cx="4451216" cy="1749029"/>
          </a:xfrm>
          <a:prstGeom prst="rect">
            <a:avLst/>
          </a:prstGeom>
          <a:solidFill>
            <a:srgbClr val="F2F2F2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2EBD044-01EB-4C2D-9F8C-00D510D5E3DC}"/>
              </a:ext>
            </a:extLst>
          </p:cNvPr>
          <p:cNvSpPr/>
          <p:nvPr/>
        </p:nvSpPr>
        <p:spPr>
          <a:xfrm>
            <a:off x="1224825" y="5204439"/>
            <a:ext cx="4451215" cy="1588226"/>
          </a:xfrm>
          <a:prstGeom prst="rect">
            <a:avLst/>
          </a:prstGeom>
          <a:solidFill>
            <a:srgbClr val="F2F2F2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C8CDB3C-980E-4651-8503-99392E2E03C8}"/>
              </a:ext>
            </a:extLst>
          </p:cNvPr>
          <p:cNvSpPr/>
          <p:nvPr/>
        </p:nvSpPr>
        <p:spPr>
          <a:xfrm>
            <a:off x="6268274" y="5204439"/>
            <a:ext cx="4451215" cy="1588226"/>
          </a:xfrm>
          <a:prstGeom prst="rect">
            <a:avLst/>
          </a:prstGeom>
          <a:solidFill>
            <a:srgbClr val="F2F2F2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E8E599C5-0E78-4C80-8312-E9B607D75001}"/>
              </a:ext>
            </a:extLst>
          </p:cNvPr>
          <p:cNvSpPr txBox="1"/>
          <p:nvPr/>
        </p:nvSpPr>
        <p:spPr>
          <a:xfrm>
            <a:off x="2750485" y="3469191"/>
            <a:ext cx="2544962" cy="1471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000" dirty="0">
                <a:solidFill>
                  <a:srgbClr val="8957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实时诈骗短信鉴别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8957A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3" name="标题 1">
            <a:extLst>
              <a:ext uri="{FF2B5EF4-FFF2-40B4-BE49-F238E27FC236}">
                <a16:creationId xmlns:a16="http://schemas.microsoft.com/office/drawing/2014/main" id="{34452891-DBA8-4FF1-A8E8-E98B646B67DD}"/>
              </a:ext>
            </a:extLst>
          </p:cNvPr>
          <p:cNvSpPr txBox="1"/>
          <p:nvPr/>
        </p:nvSpPr>
        <p:spPr>
          <a:xfrm>
            <a:off x="2546237" y="3972365"/>
            <a:ext cx="3018856" cy="6295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sz="14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4" name="标题 1">
            <a:extLst>
              <a:ext uri="{FF2B5EF4-FFF2-40B4-BE49-F238E27FC236}">
                <a16:creationId xmlns:a16="http://schemas.microsoft.com/office/drawing/2014/main" id="{2326B202-6D53-470B-8443-22239F1DEC7C}"/>
              </a:ext>
            </a:extLst>
          </p:cNvPr>
          <p:cNvSpPr txBox="1"/>
          <p:nvPr/>
        </p:nvSpPr>
        <p:spPr>
          <a:xfrm>
            <a:off x="7684313" y="3435804"/>
            <a:ext cx="2741949" cy="1917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000" dirty="0">
                <a:solidFill>
                  <a:srgbClr val="B881D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营销文案禁用词检测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B881D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5" name="标题 1">
            <a:extLst>
              <a:ext uri="{FF2B5EF4-FFF2-40B4-BE49-F238E27FC236}">
                <a16:creationId xmlns:a16="http://schemas.microsoft.com/office/drawing/2014/main" id="{C46D6221-025F-4D53-9675-2DEB7E37CDC2}"/>
              </a:ext>
            </a:extLst>
          </p:cNvPr>
          <p:cNvSpPr txBox="1"/>
          <p:nvPr/>
        </p:nvSpPr>
        <p:spPr>
          <a:xfrm>
            <a:off x="2762761" y="5439352"/>
            <a:ext cx="2437286" cy="2514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DA00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客户隐私数据识别</a:t>
            </a:r>
          </a:p>
        </p:txBody>
      </p:sp>
      <p:sp>
        <p:nvSpPr>
          <p:cNvPr id="16" name="标题 1">
            <a:extLst>
              <a:ext uri="{FF2B5EF4-FFF2-40B4-BE49-F238E27FC236}">
                <a16:creationId xmlns:a16="http://schemas.microsoft.com/office/drawing/2014/main" id="{9D35DC3B-3620-4D4F-8063-D46EE2C51D71}"/>
              </a:ext>
            </a:extLst>
          </p:cNvPr>
          <p:cNvSpPr txBox="1"/>
          <p:nvPr/>
        </p:nvSpPr>
        <p:spPr>
          <a:xfrm>
            <a:off x="7789600" y="5314634"/>
            <a:ext cx="2636662" cy="3209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000" dirty="0">
                <a:solidFill>
                  <a:srgbClr val="D66E4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渠道外发违规检测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D66E4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9836E5D5-A5D3-4D4A-AC60-D88FB9353993}"/>
              </a:ext>
            </a:extLst>
          </p:cNvPr>
          <p:cNvSpPr/>
          <p:nvPr/>
        </p:nvSpPr>
        <p:spPr>
          <a:xfrm>
            <a:off x="1224825" y="5151697"/>
            <a:ext cx="4451216" cy="76240"/>
          </a:xfrm>
          <a:prstGeom prst="rect">
            <a:avLst/>
          </a:prstGeom>
          <a:solidFill>
            <a:srgbClr val="FDA0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85C3393-CA56-435D-B71C-150A783E57C9}"/>
              </a:ext>
            </a:extLst>
          </p:cNvPr>
          <p:cNvSpPr/>
          <p:nvPr/>
        </p:nvSpPr>
        <p:spPr>
          <a:xfrm>
            <a:off x="1212548" y="3189082"/>
            <a:ext cx="4451216" cy="76240"/>
          </a:xfrm>
          <a:prstGeom prst="rect">
            <a:avLst/>
          </a:prstGeom>
          <a:solidFill>
            <a:srgbClr val="8957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8D24CAA5-BECF-4D21-ABD8-F43C2FA318AC}"/>
              </a:ext>
            </a:extLst>
          </p:cNvPr>
          <p:cNvSpPr/>
          <p:nvPr/>
        </p:nvSpPr>
        <p:spPr>
          <a:xfrm>
            <a:off x="6268275" y="5151697"/>
            <a:ext cx="4451216" cy="76240"/>
          </a:xfrm>
          <a:prstGeom prst="rect">
            <a:avLst/>
          </a:prstGeom>
          <a:solidFill>
            <a:srgbClr val="D66E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A6A458AE-143F-4977-BA5E-F8156FAF331D}"/>
              </a:ext>
            </a:extLst>
          </p:cNvPr>
          <p:cNvSpPr/>
          <p:nvPr/>
        </p:nvSpPr>
        <p:spPr>
          <a:xfrm>
            <a:off x="6268273" y="3212776"/>
            <a:ext cx="4451216" cy="76240"/>
          </a:xfrm>
          <a:prstGeom prst="rect">
            <a:avLst/>
          </a:prstGeom>
          <a:solidFill>
            <a:srgbClr val="B88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" name="标题 1">
            <a:extLst>
              <a:ext uri="{FF2B5EF4-FFF2-40B4-BE49-F238E27FC236}">
                <a16:creationId xmlns:a16="http://schemas.microsoft.com/office/drawing/2014/main" id="{F1F16481-7731-440E-8507-2090B3EF1E5D}"/>
              </a:ext>
            </a:extLst>
          </p:cNvPr>
          <p:cNvSpPr txBox="1"/>
          <p:nvPr/>
        </p:nvSpPr>
        <p:spPr>
          <a:xfrm>
            <a:off x="2351597" y="5789881"/>
            <a:ext cx="3259613" cy="6295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统筹布局，统一标准，为行内多个相关系统提供统一的客户隐私数据识别的服务，预防数据泄露风险</a:t>
            </a:r>
            <a:r>
              <a:rPr kumimoji="0" 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。</a:t>
            </a:r>
          </a:p>
        </p:txBody>
      </p:sp>
      <p:sp>
        <p:nvSpPr>
          <p:cNvPr id="22" name="标题 1">
            <a:extLst>
              <a:ext uri="{FF2B5EF4-FFF2-40B4-BE49-F238E27FC236}">
                <a16:creationId xmlns:a16="http://schemas.microsoft.com/office/drawing/2014/main" id="{5D107BF5-9899-4119-BCA1-50016A67D822}"/>
              </a:ext>
            </a:extLst>
          </p:cNvPr>
          <p:cNvSpPr txBox="1"/>
          <p:nvPr/>
        </p:nvSpPr>
        <p:spPr>
          <a:xfrm>
            <a:off x="7735034" y="5872837"/>
            <a:ext cx="3018856" cy="6295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sz="14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23" name="标题 1">
            <a:extLst>
              <a:ext uri="{FF2B5EF4-FFF2-40B4-BE49-F238E27FC236}">
                <a16:creationId xmlns:a16="http://schemas.microsoft.com/office/drawing/2014/main" id="{2180BA9C-2178-4B48-8554-D09A35200B1B}"/>
              </a:ext>
            </a:extLst>
          </p:cNvPr>
          <p:cNvSpPr txBox="1"/>
          <p:nvPr/>
        </p:nvSpPr>
        <p:spPr>
          <a:xfrm>
            <a:off x="7638937" y="3916485"/>
            <a:ext cx="3018856" cy="6295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。</a:t>
            </a:r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3EDA45F4-153F-4B0C-9265-5113F2839E3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0732" y="3953323"/>
            <a:ext cx="555882" cy="555882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072155BC-9901-438C-BFA6-3F20A8819B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5549" y="3736416"/>
            <a:ext cx="846465" cy="846465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AABD30BC-AE10-4445-ACF5-05792DE84C0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775" y="5600406"/>
            <a:ext cx="819034" cy="819034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94CFF37E-6A5A-439E-B04B-8A93BCD83AC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8831" y="5617938"/>
            <a:ext cx="719865" cy="719865"/>
          </a:xfrm>
          <a:prstGeom prst="rect">
            <a:avLst/>
          </a:prstGeom>
        </p:spPr>
      </p:pic>
      <p:sp>
        <p:nvSpPr>
          <p:cNvPr id="29" name="文本框 28">
            <a:extLst>
              <a:ext uri="{FF2B5EF4-FFF2-40B4-BE49-F238E27FC236}">
                <a16:creationId xmlns:a16="http://schemas.microsoft.com/office/drawing/2014/main" id="{A58BEE76-E262-4936-885E-B5188A5E20DD}"/>
              </a:ext>
            </a:extLst>
          </p:cNvPr>
          <p:cNvSpPr txBox="1"/>
          <p:nvPr/>
        </p:nvSpPr>
        <p:spPr>
          <a:xfrm>
            <a:off x="2275673" y="3753804"/>
            <a:ext cx="3388089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用户提交来信号码和短信内容，系统可利用基准数据实时计算该短信的可信度，并加工对应文案，给用户一些指导或议。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BE7D2D3E-5D05-4798-9957-297BD3F1977B}"/>
              </a:ext>
            </a:extLst>
          </p:cNvPr>
          <p:cNvSpPr txBox="1"/>
          <p:nvPr/>
        </p:nvSpPr>
        <p:spPr>
          <a:xfrm>
            <a:off x="7322014" y="3698905"/>
            <a:ext cx="3388089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600" dirty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业务部门撰写相关营销文案后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，系统利用已整理的相关法律，制度等文件，并结合适应的算法，快速识别文案内容中的违规词。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2BE9F933-F962-4C5F-9FF3-35DB51224BFC}"/>
              </a:ext>
            </a:extLst>
          </p:cNvPr>
          <p:cNvSpPr txBox="1"/>
          <p:nvPr/>
        </p:nvSpPr>
        <p:spPr>
          <a:xfrm>
            <a:off x="7287136" y="5666269"/>
            <a:ext cx="346675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在微信、自媒体等渠道发布内容前，系统支持外部连接、敏感词、用户隐私数据等违规数据检查。</a:t>
            </a:r>
          </a:p>
        </p:txBody>
      </p:sp>
      <p:sp>
        <p:nvSpPr>
          <p:cNvPr id="32" name="Title 1">
            <a:extLst>
              <a:ext uri="{FF2B5EF4-FFF2-40B4-BE49-F238E27FC236}">
                <a16:creationId xmlns:a16="http://schemas.microsoft.com/office/drawing/2014/main" id="{28A3359A-A34A-4A1D-A958-447B0FF41761}"/>
              </a:ext>
            </a:extLst>
          </p:cNvPr>
          <p:cNvSpPr txBox="1">
            <a:spLocks/>
          </p:cNvSpPr>
          <p:nvPr/>
        </p:nvSpPr>
        <p:spPr>
          <a:xfrm>
            <a:off x="1847280" y="332657"/>
            <a:ext cx="7620000" cy="563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8957A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项目简介</a:t>
            </a:r>
          </a:p>
        </p:txBody>
      </p:sp>
    </p:spTree>
    <p:extLst>
      <p:ext uri="{BB962C8B-B14F-4D97-AF65-F5344CB8AC3E}">
        <p14:creationId xmlns:p14="http://schemas.microsoft.com/office/powerpoint/2010/main" val="2607468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6D182D5-16C7-4069-AC82-ABF5C320D77D}"/>
              </a:ext>
            </a:extLst>
          </p:cNvPr>
          <p:cNvSpPr txBox="1">
            <a:spLocks/>
          </p:cNvSpPr>
          <p:nvPr/>
        </p:nvSpPr>
        <p:spPr>
          <a:xfrm>
            <a:off x="1847280" y="332657"/>
            <a:ext cx="7620000" cy="563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8957A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系统架构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81054039-8C2B-4971-A5B4-048AB5C809E8}"/>
              </a:ext>
            </a:extLst>
          </p:cNvPr>
          <p:cNvGrpSpPr/>
          <p:nvPr/>
        </p:nvGrpSpPr>
        <p:grpSpPr>
          <a:xfrm>
            <a:off x="1189833" y="1671185"/>
            <a:ext cx="9560851" cy="4538323"/>
            <a:chOff x="1220470" y="2172568"/>
            <a:chExt cx="9247505" cy="4284747"/>
          </a:xfrm>
        </p:grpSpPr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687DE6C7-A63B-4B24-A3F5-7AE9BBEC0740}"/>
                </a:ext>
              </a:extLst>
            </p:cNvPr>
            <p:cNvSpPr/>
            <p:nvPr/>
          </p:nvSpPr>
          <p:spPr>
            <a:xfrm>
              <a:off x="3233590" y="2172568"/>
              <a:ext cx="7234385" cy="4284747"/>
            </a:xfrm>
            <a:prstGeom prst="roundRect">
              <a:avLst>
                <a:gd name="adj" fmla="val 4818"/>
              </a:avLst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dk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27D3C56E-0465-41C2-B4AF-A75EB0A0F577}"/>
                </a:ext>
              </a:extLst>
            </p:cNvPr>
            <p:cNvSpPr/>
            <p:nvPr/>
          </p:nvSpPr>
          <p:spPr bwMode="auto">
            <a:xfrm>
              <a:off x="3885879" y="5763291"/>
              <a:ext cx="6454145" cy="551346"/>
            </a:xfrm>
            <a:prstGeom prst="roundRect">
              <a:avLst>
                <a:gd name="adj" fmla="val 11336"/>
              </a:avLst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zh-CN">
                  <a:solidFill>
                    <a:schemeClr val="dk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75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B69A69A5-C3DA-4806-BB05-9E8B6C632303}"/>
                </a:ext>
              </a:extLst>
            </p:cNvPr>
            <p:cNvSpPr/>
            <p:nvPr/>
          </p:nvSpPr>
          <p:spPr bwMode="auto">
            <a:xfrm>
              <a:off x="1220470" y="2299625"/>
              <a:ext cx="1406178" cy="4122782"/>
            </a:xfrm>
            <a:prstGeom prst="roundRect">
              <a:avLst>
                <a:gd name="adj" fmla="val 11336"/>
              </a:avLst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dk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1841AEF8-20B9-4239-B97B-10FF1E3AC6DD}"/>
                </a:ext>
              </a:extLst>
            </p:cNvPr>
            <p:cNvGrpSpPr/>
            <p:nvPr/>
          </p:nvGrpSpPr>
          <p:grpSpPr>
            <a:xfrm>
              <a:off x="1439985" y="2316973"/>
              <a:ext cx="8900037" cy="3947452"/>
              <a:chOff x="630178" y="2407084"/>
              <a:chExt cx="9098118" cy="3957967"/>
            </a:xfrm>
          </p:grpSpPr>
          <p:sp>
            <p:nvSpPr>
              <p:cNvPr id="14" name="矩形: 圆角 13">
                <a:extLst>
                  <a:ext uri="{FF2B5EF4-FFF2-40B4-BE49-F238E27FC236}">
                    <a16:creationId xmlns:a16="http://schemas.microsoft.com/office/drawing/2014/main" id="{C0A6167E-AE77-4664-AA78-D8CE451B1544}"/>
                  </a:ext>
                </a:extLst>
              </p:cNvPr>
              <p:cNvSpPr/>
              <p:nvPr/>
            </p:nvSpPr>
            <p:spPr bwMode="auto">
              <a:xfrm>
                <a:off x="3098787" y="3177130"/>
                <a:ext cx="6597790" cy="1810400"/>
              </a:xfrm>
              <a:prstGeom prst="roundRect">
                <a:avLst>
                  <a:gd name="adj" fmla="val 11336"/>
                </a:avLst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>
                <a:defPPr>
                  <a:defRPr lang="zh-CN">
                    <a:solidFill>
                      <a:schemeClr val="dk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75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5" name="矩形: 圆角 14">
                <a:extLst>
                  <a:ext uri="{FF2B5EF4-FFF2-40B4-BE49-F238E27FC236}">
                    <a16:creationId xmlns:a16="http://schemas.microsoft.com/office/drawing/2014/main" id="{4AB5A9A5-F159-4B9B-8BF7-FF435B752890}"/>
                  </a:ext>
                </a:extLst>
              </p:cNvPr>
              <p:cNvSpPr/>
              <p:nvPr/>
            </p:nvSpPr>
            <p:spPr bwMode="auto">
              <a:xfrm>
                <a:off x="6007064" y="3236941"/>
                <a:ext cx="1655587" cy="1454016"/>
              </a:xfrm>
              <a:prstGeom prst="roundRect">
                <a:avLst>
                  <a:gd name="adj" fmla="val 4727"/>
                </a:avLst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>
                <a:defPPr>
                  <a:defRPr lang="zh-CN">
                    <a:solidFill>
                      <a:schemeClr val="dk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75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" name="矩形: 圆角 15">
                <a:extLst>
                  <a:ext uri="{FF2B5EF4-FFF2-40B4-BE49-F238E27FC236}">
                    <a16:creationId xmlns:a16="http://schemas.microsoft.com/office/drawing/2014/main" id="{002F2AF4-244B-4351-BA33-37A5B2829A4A}"/>
                  </a:ext>
                </a:extLst>
              </p:cNvPr>
              <p:cNvSpPr/>
              <p:nvPr/>
            </p:nvSpPr>
            <p:spPr bwMode="auto">
              <a:xfrm>
                <a:off x="3130506" y="5143507"/>
                <a:ext cx="6597790" cy="552815"/>
              </a:xfrm>
              <a:prstGeom prst="roundRect">
                <a:avLst>
                  <a:gd name="adj" fmla="val 11336"/>
                </a:avLst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>
                <a:defPPr>
                  <a:defRPr lang="zh-CN">
                    <a:solidFill>
                      <a:schemeClr val="dk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75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7" name="矩形: 圆角 16">
                <a:extLst>
                  <a:ext uri="{FF2B5EF4-FFF2-40B4-BE49-F238E27FC236}">
                    <a16:creationId xmlns:a16="http://schemas.microsoft.com/office/drawing/2014/main" id="{006B999F-3D52-4B83-9A3D-70A6CF67AE04}"/>
                  </a:ext>
                </a:extLst>
              </p:cNvPr>
              <p:cNvSpPr/>
              <p:nvPr/>
            </p:nvSpPr>
            <p:spPr bwMode="auto">
              <a:xfrm>
                <a:off x="4208758" y="3244790"/>
                <a:ext cx="1655587" cy="1454016"/>
              </a:xfrm>
              <a:prstGeom prst="roundRect">
                <a:avLst>
                  <a:gd name="adj" fmla="val 4727"/>
                </a:avLst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>
                <a:defPPr>
                  <a:defRPr lang="zh-CN">
                    <a:solidFill>
                      <a:schemeClr val="dk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75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8" name="矩形: 圆角 17">
                <a:extLst>
                  <a:ext uri="{FF2B5EF4-FFF2-40B4-BE49-F238E27FC236}">
                    <a16:creationId xmlns:a16="http://schemas.microsoft.com/office/drawing/2014/main" id="{8F5AF110-8E4D-468A-8D9B-BDAB7ED3067B}"/>
                  </a:ext>
                </a:extLst>
              </p:cNvPr>
              <p:cNvSpPr/>
              <p:nvPr/>
            </p:nvSpPr>
            <p:spPr bwMode="auto">
              <a:xfrm>
                <a:off x="3122015" y="2407084"/>
                <a:ext cx="6597790" cy="552815"/>
              </a:xfrm>
              <a:prstGeom prst="roundRect">
                <a:avLst>
                  <a:gd name="adj" fmla="val 11336"/>
                </a:avLst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>
                <a:defPPr>
                  <a:defRPr lang="zh-CN">
                    <a:solidFill>
                      <a:schemeClr val="dk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75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9" name="矩形: 圆角 18">
                <a:extLst>
                  <a:ext uri="{FF2B5EF4-FFF2-40B4-BE49-F238E27FC236}">
                    <a16:creationId xmlns:a16="http://schemas.microsoft.com/office/drawing/2014/main" id="{D2A4333D-1979-4132-91D0-CF4E074C289C}"/>
                  </a:ext>
                </a:extLst>
              </p:cNvPr>
              <p:cNvSpPr/>
              <p:nvPr/>
            </p:nvSpPr>
            <p:spPr bwMode="auto">
              <a:xfrm>
                <a:off x="4385482" y="5240014"/>
                <a:ext cx="1236342" cy="405962"/>
              </a:xfrm>
              <a:prstGeom prst="roundRect">
                <a:avLst/>
              </a:prstGeom>
              <a:solidFill>
                <a:srgbClr val="8957A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2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数据收集</a:t>
                </a:r>
              </a:p>
            </p:txBody>
          </p:sp>
          <p:sp>
            <p:nvSpPr>
              <p:cNvPr id="20" name="矩形: 圆角 19">
                <a:extLst>
                  <a:ext uri="{FF2B5EF4-FFF2-40B4-BE49-F238E27FC236}">
                    <a16:creationId xmlns:a16="http://schemas.microsoft.com/office/drawing/2014/main" id="{B825611F-2A09-45CD-9FE7-12780835C5ED}"/>
                  </a:ext>
                </a:extLst>
              </p:cNvPr>
              <p:cNvSpPr/>
              <p:nvPr/>
            </p:nvSpPr>
            <p:spPr bwMode="auto">
              <a:xfrm>
                <a:off x="4318882" y="3303615"/>
                <a:ext cx="1439087" cy="259890"/>
              </a:xfrm>
              <a:prstGeom prst="roundRect">
                <a:avLst/>
              </a:prstGeom>
              <a:solidFill>
                <a:srgbClr val="8957A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2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隐私数据提取</a:t>
                </a:r>
              </a:p>
            </p:txBody>
          </p:sp>
          <p:sp>
            <p:nvSpPr>
              <p:cNvPr id="21" name="矩形: 圆角 20">
                <a:extLst>
                  <a:ext uri="{FF2B5EF4-FFF2-40B4-BE49-F238E27FC236}">
                    <a16:creationId xmlns:a16="http://schemas.microsoft.com/office/drawing/2014/main" id="{9FC910E0-A13B-4BB2-8474-6211CE2A1954}"/>
                  </a:ext>
                </a:extLst>
              </p:cNvPr>
              <p:cNvSpPr/>
              <p:nvPr/>
            </p:nvSpPr>
            <p:spPr>
              <a:xfrm>
                <a:off x="4404959" y="2475990"/>
                <a:ext cx="5091797" cy="415103"/>
              </a:xfrm>
              <a:prstGeom prst="roundRect">
                <a:avLst/>
              </a:prstGeom>
              <a:solidFill>
                <a:srgbClr val="8957A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2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GOLANG GIN/Restful API</a:t>
                </a:r>
                <a:br>
                  <a:rPr lang="en-US" altLang="zh-CN" sz="12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</a:br>
                <a:r>
                  <a:rPr lang="zh-CN" altLang="en-US" sz="12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接入控制层</a:t>
                </a:r>
                <a:r>
                  <a:rPr lang="en-US" altLang="zh-CN" sz="12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(</a:t>
                </a:r>
                <a:r>
                  <a:rPr lang="zh-CN" altLang="en-US" sz="12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用户验证</a:t>
                </a:r>
                <a:r>
                  <a:rPr lang="en-US" altLang="zh-CN" sz="12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)</a:t>
                </a:r>
                <a:endParaRPr lang="zh-CN" altLang="en-US" sz="12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  <p:sp>
            <p:nvSpPr>
              <p:cNvPr id="22" name="文本框 49">
                <a:extLst>
                  <a:ext uri="{FF2B5EF4-FFF2-40B4-BE49-F238E27FC236}">
                    <a16:creationId xmlns:a16="http://schemas.microsoft.com/office/drawing/2014/main" id="{C66F3C50-DC90-4286-91DD-FEF03C36A15E}"/>
                  </a:ext>
                </a:extLst>
              </p:cNvPr>
              <p:cNvSpPr txBox="1"/>
              <p:nvPr/>
            </p:nvSpPr>
            <p:spPr>
              <a:xfrm>
                <a:off x="3223896" y="2534920"/>
                <a:ext cx="1308808" cy="3075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接入层</a:t>
                </a:r>
              </a:p>
            </p:txBody>
          </p:sp>
          <p:sp>
            <p:nvSpPr>
              <p:cNvPr id="23" name="文本框 50">
                <a:extLst>
                  <a:ext uri="{FF2B5EF4-FFF2-40B4-BE49-F238E27FC236}">
                    <a16:creationId xmlns:a16="http://schemas.microsoft.com/office/drawing/2014/main" id="{4454C646-3240-42F4-9228-9110E88B197B}"/>
                  </a:ext>
                </a:extLst>
              </p:cNvPr>
              <p:cNvSpPr txBox="1"/>
              <p:nvPr/>
            </p:nvSpPr>
            <p:spPr>
              <a:xfrm>
                <a:off x="3122015" y="3161861"/>
                <a:ext cx="1308808" cy="3075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业务层</a:t>
                </a:r>
              </a:p>
            </p:txBody>
          </p:sp>
          <p:sp>
            <p:nvSpPr>
              <p:cNvPr id="24" name="文本框 53">
                <a:extLst>
                  <a:ext uri="{FF2B5EF4-FFF2-40B4-BE49-F238E27FC236}">
                    <a16:creationId xmlns:a16="http://schemas.microsoft.com/office/drawing/2014/main" id="{AED20A48-80C6-4470-BABD-6D31590BAD52}"/>
                  </a:ext>
                </a:extLst>
              </p:cNvPr>
              <p:cNvSpPr txBox="1"/>
              <p:nvPr/>
            </p:nvSpPr>
            <p:spPr>
              <a:xfrm>
                <a:off x="3130506" y="5276290"/>
                <a:ext cx="1308808" cy="3075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批处理层</a:t>
                </a:r>
              </a:p>
            </p:txBody>
          </p:sp>
          <p:sp>
            <p:nvSpPr>
              <p:cNvPr id="25" name="矩形: 圆角 24">
                <a:extLst>
                  <a:ext uri="{FF2B5EF4-FFF2-40B4-BE49-F238E27FC236}">
                    <a16:creationId xmlns:a16="http://schemas.microsoft.com/office/drawing/2014/main" id="{00AA7798-316B-484B-9410-2CB6AA995A36}"/>
                  </a:ext>
                </a:extLst>
              </p:cNvPr>
              <p:cNvSpPr/>
              <p:nvPr/>
            </p:nvSpPr>
            <p:spPr bwMode="auto">
              <a:xfrm>
                <a:off x="5703033" y="5240014"/>
                <a:ext cx="1236342" cy="405962"/>
              </a:xfrm>
              <a:prstGeom prst="roundRect">
                <a:avLst/>
              </a:prstGeom>
              <a:solidFill>
                <a:srgbClr val="8957A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2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数据统计</a:t>
                </a:r>
              </a:p>
            </p:txBody>
          </p:sp>
          <p:sp>
            <p:nvSpPr>
              <p:cNvPr id="26" name="矩形: 圆角 25">
                <a:extLst>
                  <a:ext uri="{FF2B5EF4-FFF2-40B4-BE49-F238E27FC236}">
                    <a16:creationId xmlns:a16="http://schemas.microsoft.com/office/drawing/2014/main" id="{429DBD6A-6CBD-4E21-BFDB-7C6242031C01}"/>
                  </a:ext>
                </a:extLst>
              </p:cNvPr>
              <p:cNvSpPr/>
              <p:nvPr/>
            </p:nvSpPr>
            <p:spPr bwMode="auto">
              <a:xfrm>
                <a:off x="7044480" y="5240013"/>
                <a:ext cx="1236342" cy="405962"/>
              </a:xfrm>
              <a:prstGeom prst="roundRect">
                <a:avLst/>
              </a:prstGeom>
              <a:solidFill>
                <a:srgbClr val="8957A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2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数据清理</a:t>
                </a:r>
              </a:p>
            </p:txBody>
          </p:sp>
          <p:sp>
            <p:nvSpPr>
              <p:cNvPr id="27" name="矩形: 圆角 26">
                <a:extLst>
                  <a:ext uri="{FF2B5EF4-FFF2-40B4-BE49-F238E27FC236}">
                    <a16:creationId xmlns:a16="http://schemas.microsoft.com/office/drawing/2014/main" id="{3975DD47-81FE-45D8-967A-71609E0DC9FD}"/>
                  </a:ext>
                </a:extLst>
              </p:cNvPr>
              <p:cNvSpPr/>
              <p:nvPr/>
            </p:nvSpPr>
            <p:spPr bwMode="auto">
              <a:xfrm>
                <a:off x="8434764" y="5236729"/>
                <a:ext cx="1236342" cy="405962"/>
              </a:xfrm>
              <a:prstGeom prst="roundRect">
                <a:avLst/>
              </a:prstGeom>
              <a:solidFill>
                <a:srgbClr val="8957A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2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……</a:t>
                </a:r>
              </a:p>
            </p:txBody>
          </p:sp>
          <p:sp>
            <p:nvSpPr>
              <p:cNvPr id="28" name="矩形: 圆角 27">
                <a:extLst>
                  <a:ext uri="{FF2B5EF4-FFF2-40B4-BE49-F238E27FC236}">
                    <a16:creationId xmlns:a16="http://schemas.microsoft.com/office/drawing/2014/main" id="{222B2059-0497-4F8B-9432-804B261DE443}"/>
                  </a:ext>
                </a:extLst>
              </p:cNvPr>
              <p:cNvSpPr/>
              <p:nvPr/>
            </p:nvSpPr>
            <p:spPr bwMode="auto">
              <a:xfrm>
                <a:off x="4385484" y="5959089"/>
                <a:ext cx="1236342" cy="405962"/>
              </a:xfrm>
              <a:prstGeom prst="roundRect">
                <a:avLst/>
              </a:prstGeom>
              <a:solidFill>
                <a:srgbClr val="8957A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200" dirty="0" err="1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Mysql</a:t>
                </a:r>
              </a:p>
            </p:txBody>
          </p:sp>
          <p:sp>
            <p:nvSpPr>
              <p:cNvPr id="29" name="文本框 59">
                <a:extLst>
                  <a:ext uri="{FF2B5EF4-FFF2-40B4-BE49-F238E27FC236}">
                    <a16:creationId xmlns:a16="http://schemas.microsoft.com/office/drawing/2014/main" id="{BBA03D55-1F34-42B4-BADF-D184C89A134B}"/>
                  </a:ext>
                </a:extLst>
              </p:cNvPr>
              <p:cNvSpPr txBox="1"/>
              <p:nvPr/>
            </p:nvSpPr>
            <p:spPr>
              <a:xfrm>
                <a:off x="3130508" y="5995365"/>
                <a:ext cx="1308808" cy="3075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数据层</a:t>
                </a:r>
              </a:p>
            </p:txBody>
          </p:sp>
          <p:sp>
            <p:nvSpPr>
              <p:cNvPr id="30" name="矩形: 圆角 29">
                <a:extLst>
                  <a:ext uri="{FF2B5EF4-FFF2-40B4-BE49-F238E27FC236}">
                    <a16:creationId xmlns:a16="http://schemas.microsoft.com/office/drawing/2014/main" id="{0D7CDC04-E323-429B-964D-EB85B82CC5E9}"/>
                  </a:ext>
                </a:extLst>
              </p:cNvPr>
              <p:cNvSpPr/>
              <p:nvPr/>
            </p:nvSpPr>
            <p:spPr bwMode="auto">
              <a:xfrm>
                <a:off x="5703035" y="5959089"/>
                <a:ext cx="1236342" cy="405962"/>
              </a:xfrm>
              <a:prstGeom prst="roundRect">
                <a:avLst/>
              </a:prstGeom>
              <a:solidFill>
                <a:srgbClr val="8957A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2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Log</a:t>
                </a:r>
                <a:r>
                  <a:rPr lang="zh-CN" altLang="en-US" sz="12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日志</a:t>
                </a:r>
              </a:p>
            </p:txBody>
          </p:sp>
          <p:sp>
            <p:nvSpPr>
              <p:cNvPr id="31" name="矩形: 圆角 30">
                <a:extLst>
                  <a:ext uri="{FF2B5EF4-FFF2-40B4-BE49-F238E27FC236}">
                    <a16:creationId xmlns:a16="http://schemas.microsoft.com/office/drawing/2014/main" id="{AE09989A-ED87-463B-90B2-55431F7601A2}"/>
                  </a:ext>
                </a:extLst>
              </p:cNvPr>
              <p:cNvSpPr/>
              <p:nvPr/>
            </p:nvSpPr>
            <p:spPr bwMode="auto">
              <a:xfrm>
                <a:off x="7044482" y="5959088"/>
                <a:ext cx="1236342" cy="405962"/>
              </a:xfrm>
              <a:prstGeom prst="roundRect">
                <a:avLst/>
              </a:prstGeom>
              <a:solidFill>
                <a:srgbClr val="8957A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200" dirty="0" err="1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redis</a:t>
                </a:r>
              </a:p>
            </p:txBody>
          </p:sp>
          <p:sp>
            <p:nvSpPr>
              <p:cNvPr id="32" name="矩形: 圆角 31">
                <a:extLst>
                  <a:ext uri="{FF2B5EF4-FFF2-40B4-BE49-F238E27FC236}">
                    <a16:creationId xmlns:a16="http://schemas.microsoft.com/office/drawing/2014/main" id="{F382B0EB-C556-47D9-85EB-5D7D561D650A}"/>
                  </a:ext>
                </a:extLst>
              </p:cNvPr>
              <p:cNvSpPr/>
              <p:nvPr/>
            </p:nvSpPr>
            <p:spPr bwMode="auto">
              <a:xfrm>
                <a:off x="8434766" y="5955804"/>
                <a:ext cx="1236342" cy="405962"/>
              </a:xfrm>
              <a:prstGeom prst="roundRect">
                <a:avLst/>
              </a:prstGeom>
              <a:solidFill>
                <a:srgbClr val="8957A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2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……</a:t>
                </a:r>
              </a:p>
            </p:txBody>
          </p:sp>
          <p:sp>
            <p:nvSpPr>
              <p:cNvPr id="33" name="文本框 63">
                <a:extLst>
                  <a:ext uri="{FF2B5EF4-FFF2-40B4-BE49-F238E27FC236}">
                    <a16:creationId xmlns:a16="http://schemas.microsoft.com/office/drawing/2014/main" id="{467E7EE2-24A5-41BA-9538-02A412CCEEB5}"/>
                  </a:ext>
                </a:extLst>
              </p:cNvPr>
              <p:cNvSpPr txBox="1"/>
              <p:nvPr/>
            </p:nvSpPr>
            <p:spPr>
              <a:xfrm>
                <a:off x="4286742" y="4696769"/>
                <a:ext cx="1469636" cy="276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sz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隐私数据识别服务</a:t>
                </a:r>
              </a:p>
            </p:txBody>
          </p:sp>
          <p:sp>
            <p:nvSpPr>
              <p:cNvPr id="34" name="矩形: 圆角 33">
                <a:extLst>
                  <a:ext uri="{FF2B5EF4-FFF2-40B4-BE49-F238E27FC236}">
                    <a16:creationId xmlns:a16="http://schemas.microsoft.com/office/drawing/2014/main" id="{CD1F9101-036D-4567-98A9-D682A2FA5B1D}"/>
                  </a:ext>
                </a:extLst>
              </p:cNvPr>
              <p:cNvSpPr/>
              <p:nvPr/>
            </p:nvSpPr>
            <p:spPr bwMode="auto">
              <a:xfrm>
                <a:off x="4317008" y="3611530"/>
                <a:ext cx="1439087" cy="259890"/>
              </a:xfrm>
              <a:prstGeom prst="roundRect">
                <a:avLst/>
              </a:prstGeom>
              <a:solidFill>
                <a:srgbClr val="8957A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2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AC</a:t>
                </a:r>
                <a:r>
                  <a:rPr lang="zh-CN" altLang="en-US" sz="12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自动机</a:t>
                </a:r>
              </a:p>
            </p:txBody>
          </p:sp>
          <p:sp>
            <p:nvSpPr>
              <p:cNvPr id="35" name="矩形: 圆角 34">
                <a:extLst>
                  <a:ext uri="{FF2B5EF4-FFF2-40B4-BE49-F238E27FC236}">
                    <a16:creationId xmlns:a16="http://schemas.microsoft.com/office/drawing/2014/main" id="{486687D6-B6C5-4B84-A709-46328BB81B0D}"/>
                  </a:ext>
                </a:extLst>
              </p:cNvPr>
              <p:cNvSpPr/>
              <p:nvPr/>
            </p:nvSpPr>
            <p:spPr bwMode="auto">
              <a:xfrm>
                <a:off x="4317008" y="3908857"/>
                <a:ext cx="1439087" cy="258523"/>
              </a:xfrm>
              <a:prstGeom prst="roundRect">
                <a:avLst/>
              </a:prstGeom>
              <a:solidFill>
                <a:srgbClr val="8957A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2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权限管理</a:t>
                </a:r>
              </a:p>
            </p:txBody>
          </p:sp>
          <p:sp>
            <p:nvSpPr>
              <p:cNvPr id="36" name="矩形: 圆角 35">
                <a:extLst>
                  <a:ext uri="{FF2B5EF4-FFF2-40B4-BE49-F238E27FC236}">
                    <a16:creationId xmlns:a16="http://schemas.microsoft.com/office/drawing/2014/main" id="{77F959C1-F384-4425-84D7-2A48C3E19076}"/>
                  </a:ext>
                </a:extLst>
              </p:cNvPr>
              <p:cNvSpPr/>
              <p:nvPr/>
            </p:nvSpPr>
            <p:spPr bwMode="auto">
              <a:xfrm>
                <a:off x="4323442" y="4236844"/>
                <a:ext cx="1439087" cy="258523"/>
              </a:xfrm>
              <a:prstGeom prst="roundRect">
                <a:avLst/>
              </a:prstGeom>
              <a:solidFill>
                <a:srgbClr val="8957A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2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识别过滤</a:t>
                </a:r>
                <a:r>
                  <a:rPr lang="en-US" altLang="zh-CN" sz="12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…….</a:t>
                </a:r>
                <a:endParaRPr lang="zh-CN" altLang="en-US" sz="12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  <p:sp>
            <p:nvSpPr>
              <p:cNvPr id="37" name="矩形: 圆角 36">
                <a:extLst>
                  <a:ext uri="{FF2B5EF4-FFF2-40B4-BE49-F238E27FC236}">
                    <a16:creationId xmlns:a16="http://schemas.microsoft.com/office/drawing/2014/main" id="{B1E080A0-750A-42CF-B338-D0F8D74FD248}"/>
                  </a:ext>
                </a:extLst>
              </p:cNvPr>
              <p:cNvSpPr/>
              <p:nvPr/>
            </p:nvSpPr>
            <p:spPr bwMode="auto">
              <a:xfrm>
                <a:off x="6150039" y="3618063"/>
                <a:ext cx="1439087" cy="258523"/>
              </a:xfrm>
              <a:prstGeom prst="roundRect">
                <a:avLst/>
              </a:prstGeom>
              <a:solidFill>
                <a:srgbClr val="8957A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2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基准管理</a:t>
                </a:r>
              </a:p>
            </p:txBody>
          </p:sp>
          <p:sp>
            <p:nvSpPr>
              <p:cNvPr id="38" name="矩形: 圆角 37">
                <a:extLst>
                  <a:ext uri="{FF2B5EF4-FFF2-40B4-BE49-F238E27FC236}">
                    <a16:creationId xmlns:a16="http://schemas.microsoft.com/office/drawing/2014/main" id="{E4649D20-6C4F-4495-8052-72E1C1C3EF9F}"/>
                  </a:ext>
                </a:extLst>
              </p:cNvPr>
              <p:cNvSpPr/>
              <p:nvPr/>
            </p:nvSpPr>
            <p:spPr bwMode="auto">
              <a:xfrm>
                <a:off x="6149189" y="3926243"/>
                <a:ext cx="1439087" cy="258523"/>
              </a:xfrm>
              <a:prstGeom prst="roundRect">
                <a:avLst/>
              </a:prstGeom>
              <a:solidFill>
                <a:srgbClr val="8957A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2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目标数据提取</a:t>
                </a:r>
              </a:p>
            </p:txBody>
          </p:sp>
          <p:sp>
            <p:nvSpPr>
              <p:cNvPr id="39" name="矩形: 圆角 38">
                <a:extLst>
                  <a:ext uri="{FF2B5EF4-FFF2-40B4-BE49-F238E27FC236}">
                    <a16:creationId xmlns:a16="http://schemas.microsoft.com/office/drawing/2014/main" id="{D3CAFF10-60BC-4DFE-BFBD-B085EF35D964}"/>
                  </a:ext>
                </a:extLst>
              </p:cNvPr>
              <p:cNvSpPr/>
              <p:nvPr/>
            </p:nvSpPr>
            <p:spPr bwMode="auto">
              <a:xfrm>
                <a:off x="6150886" y="4218616"/>
                <a:ext cx="1439087" cy="258523"/>
              </a:xfrm>
              <a:prstGeom prst="roundRect">
                <a:avLst/>
              </a:prstGeom>
              <a:solidFill>
                <a:srgbClr val="8957A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2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鉴别引擎</a:t>
                </a:r>
                <a:r>
                  <a:rPr lang="en-US" altLang="zh-CN" sz="12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……</a:t>
                </a:r>
                <a:endParaRPr lang="zh-CN" altLang="en-US" sz="12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60E7858A-F22F-4846-B021-3986F11ABC11}"/>
                  </a:ext>
                </a:extLst>
              </p:cNvPr>
              <p:cNvSpPr txBox="1"/>
              <p:nvPr/>
            </p:nvSpPr>
            <p:spPr>
              <a:xfrm>
                <a:off x="6233531" y="4672978"/>
                <a:ext cx="1390403" cy="276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sz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诈骗短信鉴别</a:t>
                </a:r>
              </a:p>
            </p:txBody>
          </p:sp>
          <p:sp>
            <p:nvSpPr>
              <p:cNvPr id="41" name="矩形: 圆角 40">
                <a:extLst>
                  <a:ext uri="{FF2B5EF4-FFF2-40B4-BE49-F238E27FC236}">
                    <a16:creationId xmlns:a16="http://schemas.microsoft.com/office/drawing/2014/main" id="{0A78ACC9-E79B-4F5B-A295-9490F9A149B3}"/>
                  </a:ext>
                </a:extLst>
              </p:cNvPr>
              <p:cNvSpPr/>
              <p:nvPr/>
            </p:nvSpPr>
            <p:spPr bwMode="auto">
              <a:xfrm>
                <a:off x="7716816" y="3215037"/>
                <a:ext cx="1849250" cy="1454016"/>
              </a:xfrm>
              <a:prstGeom prst="roundRect">
                <a:avLst>
                  <a:gd name="adj" fmla="val 4727"/>
                </a:avLst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>
                <a:defPPr>
                  <a:defRPr lang="zh-CN">
                    <a:solidFill>
                      <a:schemeClr val="dk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75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8B385676-4216-4607-AAEC-79592B6448F0}"/>
                  </a:ext>
                </a:extLst>
              </p:cNvPr>
              <p:cNvSpPr txBox="1"/>
              <p:nvPr/>
            </p:nvSpPr>
            <p:spPr>
              <a:xfrm>
                <a:off x="8025673" y="4680412"/>
                <a:ext cx="1390403" cy="276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1200"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 </a:t>
                </a:r>
                <a:r>
                  <a:rPr lang="zh-CN" altLang="en-US" sz="1200"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外发文本检查</a:t>
                </a: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  <p:sp>
            <p:nvSpPr>
              <p:cNvPr id="43" name="矩形: 圆角 42">
                <a:extLst>
                  <a:ext uri="{FF2B5EF4-FFF2-40B4-BE49-F238E27FC236}">
                    <a16:creationId xmlns:a16="http://schemas.microsoft.com/office/drawing/2014/main" id="{28361221-9B1B-485D-9879-E63F7690BAD4}"/>
                  </a:ext>
                </a:extLst>
              </p:cNvPr>
              <p:cNvSpPr/>
              <p:nvPr/>
            </p:nvSpPr>
            <p:spPr bwMode="auto">
              <a:xfrm>
                <a:off x="642219" y="2952312"/>
                <a:ext cx="988672" cy="312273"/>
              </a:xfrm>
              <a:prstGeom prst="roundRect">
                <a:avLst/>
              </a:prstGeom>
              <a:solidFill>
                <a:srgbClr val="8957A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2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手机银行</a:t>
                </a:r>
              </a:p>
            </p:txBody>
          </p:sp>
          <p:sp>
            <p:nvSpPr>
              <p:cNvPr id="44" name="矩形: 圆角 43">
                <a:extLst>
                  <a:ext uri="{FF2B5EF4-FFF2-40B4-BE49-F238E27FC236}">
                    <a16:creationId xmlns:a16="http://schemas.microsoft.com/office/drawing/2014/main" id="{9B7BD292-CF06-4E32-AD0E-69DA128A461B}"/>
                  </a:ext>
                </a:extLst>
              </p:cNvPr>
              <p:cNvSpPr/>
              <p:nvPr/>
            </p:nvSpPr>
            <p:spPr bwMode="auto">
              <a:xfrm>
                <a:off x="630178" y="3529295"/>
                <a:ext cx="988672" cy="324366"/>
              </a:xfrm>
              <a:prstGeom prst="roundRect">
                <a:avLst/>
              </a:prstGeom>
              <a:solidFill>
                <a:srgbClr val="8957A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2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光大云盘</a:t>
                </a:r>
              </a:p>
            </p:txBody>
          </p:sp>
          <p:sp>
            <p:nvSpPr>
              <p:cNvPr id="45" name="矩形: 圆角 44">
                <a:extLst>
                  <a:ext uri="{FF2B5EF4-FFF2-40B4-BE49-F238E27FC236}">
                    <a16:creationId xmlns:a16="http://schemas.microsoft.com/office/drawing/2014/main" id="{D50345B9-AFE8-4E1D-8096-C475D8AF6FA5}"/>
                  </a:ext>
                </a:extLst>
              </p:cNvPr>
              <p:cNvSpPr/>
              <p:nvPr/>
            </p:nvSpPr>
            <p:spPr bwMode="auto">
              <a:xfrm>
                <a:off x="651198" y="4138778"/>
                <a:ext cx="988672" cy="300657"/>
              </a:xfrm>
              <a:prstGeom prst="roundRect">
                <a:avLst/>
              </a:prstGeom>
              <a:solidFill>
                <a:srgbClr val="8957A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2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管理后台</a:t>
                </a:r>
              </a:p>
            </p:txBody>
          </p:sp>
          <p:sp>
            <p:nvSpPr>
              <p:cNvPr id="46" name="矩形: 圆角 45">
                <a:extLst>
                  <a:ext uri="{FF2B5EF4-FFF2-40B4-BE49-F238E27FC236}">
                    <a16:creationId xmlns:a16="http://schemas.microsoft.com/office/drawing/2014/main" id="{CE895A78-E7B5-407B-972E-8CA8FB8046E6}"/>
                  </a:ext>
                </a:extLst>
              </p:cNvPr>
              <p:cNvSpPr/>
              <p:nvPr/>
            </p:nvSpPr>
            <p:spPr bwMode="auto">
              <a:xfrm>
                <a:off x="654605" y="4721603"/>
                <a:ext cx="988672" cy="300657"/>
              </a:xfrm>
              <a:prstGeom prst="roundRect">
                <a:avLst/>
              </a:prstGeom>
              <a:solidFill>
                <a:srgbClr val="8957A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2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…….</a:t>
                </a:r>
              </a:p>
            </p:txBody>
          </p:sp>
          <p:sp>
            <p:nvSpPr>
              <p:cNvPr id="47" name="文本框 86">
                <a:extLst>
                  <a:ext uri="{FF2B5EF4-FFF2-40B4-BE49-F238E27FC236}">
                    <a16:creationId xmlns:a16="http://schemas.microsoft.com/office/drawing/2014/main" id="{ED19EF67-C175-49E2-B3C8-31E98EBD9A5F}"/>
                  </a:ext>
                </a:extLst>
              </p:cNvPr>
              <p:cNvSpPr txBox="1"/>
              <p:nvPr/>
            </p:nvSpPr>
            <p:spPr>
              <a:xfrm>
                <a:off x="670079" y="2516737"/>
                <a:ext cx="1308808" cy="3075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用户层</a:t>
                </a:r>
              </a:p>
            </p:txBody>
          </p:sp>
          <p:sp>
            <p:nvSpPr>
              <p:cNvPr id="48" name="文本框 92">
                <a:extLst>
                  <a:ext uri="{FF2B5EF4-FFF2-40B4-BE49-F238E27FC236}">
                    <a16:creationId xmlns:a16="http://schemas.microsoft.com/office/drawing/2014/main" id="{426C33E5-861F-40D0-851E-E7390853E80F}"/>
                  </a:ext>
                </a:extLst>
              </p:cNvPr>
              <p:cNvSpPr txBox="1"/>
              <p:nvPr/>
            </p:nvSpPr>
            <p:spPr>
              <a:xfrm>
                <a:off x="1920578" y="3749969"/>
                <a:ext cx="674755" cy="4616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HTTP</a:t>
                </a:r>
              </a:p>
              <a:p>
                <a:r>
                  <a:rPr lang="en-US" altLang="zh-CN" sz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JSON</a:t>
                </a: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9" name="箭头: 上下 48">
                <a:extLst>
                  <a:ext uri="{FF2B5EF4-FFF2-40B4-BE49-F238E27FC236}">
                    <a16:creationId xmlns:a16="http://schemas.microsoft.com/office/drawing/2014/main" id="{E3C1DE15-042F-45F2-8417-515F07678CB7}"/>
                  </a:ext>
                </a:extLst>
              </p:cNvPr>
              <p:cNvSpPr/>
              <p:nvPr/>
            </p:nvSpPr>
            <p:spPr>
              <a:xfrm rot="5400000">
                <a:off x="2087368" y="4351277"/>
                <a:ext cx="178294" cy="342024"/>
              </a:xfrm>
              <a:prstGeom prst="upDownArrow">
                <a:avLst/>
              </a:prstGeom>
              <a:solidFill>
                <a:srgbClr val="800080"/>
              </a:solidFill>
              <a:ln>
                <a:solidFill>
                  <a:srgbClr val="800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0" name="文本框 96">
                <a:extLst>
                  <a:ext uri="{FF2B5EF4-FFF2-40B4-BE49-F238E27FC236}">
                    <a16:creationId xmlns:a16="http://schemas.microsoft.com/office/drawing/2014/main" id="{6DF4D804-D4E3-4771-866D-F781B8E2A625}"/>
                  </a:ext>
                </a:extLst>
              </p:cNvPr>
              <p:cNvSpPr txBox="1"/>
              <p:nvPr/>
            </p:nvSpPr>
            <p:spPr>
              <a:xfrm>
                <a:off x="2470887" y="4054797"/>
                <a:ext cx="1579190" cy="14803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系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统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服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务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端</a:t>
                </a:r>
              </a:p>
            </p:txBody>
          </p:sp>
        </p:grpSp>
        <p:sp>
          <p:nvSpPr>
            <p:cNvPr id="9" name="矩形: 圆角 69">
              <a:extLst>
                <a:ext uri="{FF2B5EF4-FFF2-40B4-BE49-F238E27FC236}">
                  <a16:creationId xmlns:a16="http://schemas.microsoft.com/office/drawing/2014/main" id="{E7ED548E-E7E9-4615-8E12-F78553F0527E}"/>
                </a:ext>
              </a:extLst>
            </p:cNvPr>
            <p:cNvSpPr/>
            <p:nvPr/>
          </p:nvSpPr>
          <p:spPr bwMode="auto">
            <a:xfrm>
              <a:off x="6839670" y="3221840"/>
              <a:ext cx="1407756" cy="257836"/>
            </a:xfrm>
            <a:prstGeom prst="roundRect">
              <a:avLst/>
            </a:prstGeom>
            <a:solidFill>
              <a:srgbClr val="8957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调度中心</a:t>
              </a:r>
            </a:p>
          </p:txBody>
        </p:sp>
        <p:sp>
          <p:nvSpPr>
            <p:cNvPr id="10" name="矩形: 圆角 69">
              <a:extLst>
                <a:ext uri="{FF2B5EF4-FFF2-40B4-BE49-F238E27FC236}">
                  <a16:creationId xmlns:a16="http://schemas.microsoft.com/office/drawing/2014/main" id="{235070C4-C685-4C8E-82F8-E82AE31F2BA8}"/>
                </a:ext>
              </a:extLst>
            </p:cNvPr>
            <p:cNvSpPr/>
            <p:nvPr/>
          </p:nvSpPr>
          <p:spPr bwMode="auto">
            <a:xfrm>
              <a:off x="8522600" y="3220598"/>
              <a:ext cx="1512000" cy="257836"/>
            </a:xfrm>
            <a:prstGeom prst="roundRect">
              <a:avLst/>
            </a:prstGeom>
            <a:solidFill>
              <a:srgbClr val="8957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zh-CN" altLang="en-US" sz="12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自定义目标数据提取</a:t>
              </a:r>
            </a:p>
          </p:txBody>
        </p:sp>
        <p:sp>
          <p:nvSpPr>
            <p:cNvPr id="11" name="矩形: 圆角 69">
              <a:extLst>
                <a:ext uri="{FF2B5EF4-FFF2-40B4-BE49-F238E27FC236}">
                  <a16:creationId xmlns:a16="http://schemas.microsoft.com/office/drawing/2014/main" id="{F6A53C43-82B8-4542-BCAB-0DA64E3E0DDD}"/>
                </a:ext>
              </a:extLst>
            </p:cNvPr>
            <p:cNvSpPr/>
            <p:nvPr/>
          </p:nvSpPr>
          <p:spPr bwMode="auto">
            <a:xfrm>
              <a:off x="8525245" y="3524356"/>
              <a:ext cx="1512000" cy="257836"/>
            </a:xfrm>
            <a:prstGeom prst="roundRect">
              <a:avLst/>
            </a:prstGeom>
            <a:solidFill>
              <a:srgbClr val="8957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zh-CN" altLang="en-US" sz="12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金融营销禁用词提取</a:t>
              </a:r>
            </a:p>
          </p:txBody>
        </p:sp>
        <p:sp>
          <p:nvSpPr>
            <p:cNvPr id="12" name="矩形: 圆角 69">
              <a:extLst>
                <a:ext uri="{FF2B5EF4-FFF2-40B4-BE49-F238E27FC236}">
                  <a16:creationId xmlns:a16="http://schemas.microsoft.com/office/drawing/2014/main" id="{3B7CBD9E-696D-4834-A884-C8022435EB2F}"/>
                </a:ext>
              </a:extLst>
            </p:cNvPr>
            <p:cNvSpPr/>
            <p:nvPr/>
          </p:nvSpPr>
          <p:spPr bwMode="auto">
            <a:xfrm>
              <a:off x="8526581" y="3833310"/>
              <a:ext cx="1512000" cy="257836"/>
            </a:xfrm>
            <a:prstGeom prst="roundRect">
              <a:avLst/>
            </a:prstGeom>
            <a:solidFill>
              <a:srgbClr val="8957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zh-CN" altLang="en-US" sz="12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短文本相似度计算</a:t>
              </a:r>
            </a:p>
          </p:txBody>
        </p:sp>
        <p:sp>
          <p:nvSpPr>
            <p:cNvPr id="13" name="矩形: 圆角 69">
              <a:extLst>
                <a:ext uri="{FF2B5EF4-FFF2-40B4-BE49-F238E27FC236}">
                  <a16:creationId xmlns:a16="http://schemas.microsoft.com/office/drawing/2014/main" id="{AF73DA4F-C40E-4E43-A713-17804C2F4CCC}"/>
                </a:ext>
              </a:extLst>
            </p:cNvPr>
            <p:cNvSpPr/>
            <p:nvPr/>
          </p:nvSpPr>
          <p:spPr bwMode="auto">
            <a:xfrm>
              <a:off x="8525220" y="4136945"/>
              <a:ext cx="1512000" cy="257836"/>
            </a:xfrm>
            <a:prstGeom prst="roundRect">
              <a:avLst/>
            </a:prstGeom>
            <a:solidFill>
              <a:srgbClr val="8957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zh-CN" altLang="en-US" sz="12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特征模型训练</a:t>
              </a:r>
              <a:r>
                <a:rPr lang="en-US" altLang="zh-CN" sz="12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……</a:t>
              </a:r>
              <a:endParaRPr lang="zh-CN" altLang="en-US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96635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62769BFE-7058-4731-81DD-F1BC9C1508C7}"/>
              </a:ext>
            </a:extLst>
          </p:cNvPr>
          <p:cNvSpPr txBox="1">
            <a:spLocks/>
          </p:cNvSpPr>
          <p:nvPr/>
        </p:nvSpPr>
        <p:spPr>
          <a:xfrm>
            <a:off x="1847280" y="332657"/>
            <a:ext cx="7620000" cy="563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8957A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创新点一</a:t>
            </a:r>
          </a:p>
        </p:txBody>
      </p:sp>
      <p:sp>
        <p:nvSpPr>
          <p:cNvPr id="4" name="TextBox 44">
            <a:extLst>
              <a:ext uri="{FF2B5EF4-FFF2-40B4-BE49-F238E27FC236}">
                <a16:creationId xmlns:a16="http://schemas.microsoft.com/office/drawing/2014/main" id="{69ED8E3F-9548-4AAB-8DD5-0BAD0083773B}"/>
              </a:ext>
            </a:extLst>
          </p:cNvPr>
          <p:cNvSpPr txBox="1"/>
          <p:nvPr/>
        </p:nvSpPr>
        <p:spPr>
          <a:xfrm>
            <a:off x="8121122" y="2073384"/>
            <a:ext cx="3000533" cy="2951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indent="0" algn="l" eaLnBrk="0" fontAlgn="base" hangingPunct="0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目前业内无实时诈骗短信鉴别产品，该功能</a:t>
            </a:r>
            <a:r>
              <a:rPr lang="zh-CN" altLang="en-US" sz="1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已申请发明专利和软件著作权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。本系统结合典型诈骗短信场景，选用监督型机器学习算法，构建可信字典，采用多鉴别引擎提高鉴别准确率。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94E00827-F7A4-4AF9-8F47-1DCCFEDF5B14}"/>
              </a:ext>
            </a:extLst>
          </p:cNvPr>
          <p:cNvSpPr txBox="1">
            <a:spLocks/>
          </p:cNvSpPr>
          <p:nvPr/>
        </p:nvSpPr>
        <p:spPr>
          <a:xfrm>
            <a:off x="417438" y="1294235"/>
            <a:ext cx="8830298" cy="4558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实时诈骗短信识别，补全市场， 实现</a:t>
            </a:r>
            <a:r>
              <a:rPr lang="en-US" altLang="zh-CN" sz="2400" b="1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0</a:t>
            </a:r>
            <a:r>
              <a:rPr lang="zh-CN" altLang="en-US" sz="2400" b="1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到</a:t>
            </a:r>
            <a:r>
              <a:rPr lang="en-US" altLang="zh-CN" sz="2400" b="1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1</a:t>
            </a:r>
            <a:r>
              <a:rPr lang="zh-CN" altLang="en-US" sz="2400" b="1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的突破</a:t>
            </a:r>
            <a:endParaRPr lang="zh-CN" altLang="en-US" sz="2400" b="1" dirty="0">
              <a:solidFill>
                <a:prstClr val="black">
                  <a:lumMod val="75000"/>
                  <a:lumOff val="25000"/>
                </a:prstClr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DC1E4AAE-529B-453A-9D13-F29D9011BC84}"/>
              </a:ext>
            </a:extLst>
          </p:cNvPr>
          <p:cNvGrpSpPr/>
          <p:nvPr/>
        </p:nvGrpSpPr>
        <p:grpSpPr>
          <a:xfrm>
            <a:off x="0" y="-350108"/>
            <a:ext cx="2075902" cy="264248"/>
            <a:chOff x="0" y="-350108"/>
            <a:chExt cx="2075902" cy="264248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9F5064B2-DBD1-4A23-AD2C-981FE442B60C}"/>
                </a:ext>
              </a:extLst>
            </p:cNvPr>
            <p:cNvSpPr/>
            <p:nvPr/>
          </p:nvSpPr>
          <p:spPr>
            <a:xfrm>
              <a:off x="1449324" y="-350108"/>
              <a:ext cx="264248" cy="262800"/>
            </a:xfrm>
            <a:prstGeom prst="rect">
              <a:avLst/>
            </a:prstGeom>
            <a:solidFill>
              <a:srgbClr val="9800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AB75C171-C57E-4650-952D-1B1B9EC94335}"/>
                </a:ext>
              </a:extLst>
            </p:cNvPr>
            <p:cNvSpPr/>
            <p:nvPr/>
          </p:nvSpPr>
          <p:spPr>
            <a:xfrm>
              <a:off x="0" y="-350108"/>
              <a:ext cx="264248" cy="264248"/>
            </a:xfrm>
            <a:prstGeom prst="rect">
              <a:avLst/>
            </a:prstGeom>
            <a:solidFill>
              <a:srgbClr val="8957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44AAA9A2-D1AD-42B3-83A3-732B70BE3AC0}"/>
                </a:ext>
              </a:extLst>
            </p:cNvPr>
            <p:cNvSpPr/>
            <p:nvPr/>
          </p:nvSpPr>
          <p:spPr>
            <a:xfrm>
              <a:off x="724662" y="-350108"/>
              <a:ext cx="264248" cy="264248"/>
            </a:xfrm>
            <a:prstGeom prst="rect">
              <a:avLst/>
            </a:prstGeom>
            <a:solidFill>
              <a:srgbClr val="FDA0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E0DDDCE7-11FD-4EF1-835E-564CE6A22FDA}"/>
                </a:ext>
              </a:extLst>
            </p:cNvPr>
            <p:cNvSpPr/>
            <p:nvPr/>
          </p:nvSpPr>
          <p:spPr>
            <a:xfrm>
              <a:off x="1086993" y="-350108"/>
              <a:ext cx="264248" cy="264248"/>
            </a:xfrm>
            <a:prstGeom prst="rect">
              <a:avLst/>
            </a:prstGeom>
            <a:solidFill>
              <a:srgbClr val="D66E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BCC57ED1-B58A-4191-9356-1768C4118F76}"/>
                </a:ext>
              </a:extLst>
            </p:cNvPr>
            <p:cNvSpPr/>
            <p:nvPr/>
          </p:nvSpPr>
          <p:spPr>
            <a:xfrm>
              <a:off x="362331" y="-350108"/>
              <a:ext cx="264248" cy="264248"/>
            </a:xfrm>
            <a:prstGeom prst="rect">
              <a:avLst/>
            </a:prstGeom>
            <a:solidFill>
              <a:srgbClr val="B881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9380E1D1-2F8D-4DC7-9376-137D08B529C6}"/>
                </a:ext>
              </a:extLst>
            </p:cNvPr>
            <p:cNvSpPr/>
            <p:nvPr/>
          </p:nvSpPr>
          <p:spPr>
            <a:xfrm>
              <a:off x="1811654" y="-350108"/>
              <a:ext cx="264248" cy="264248"/>
            </a:xfrm>
            <a:prstGeom prst="rect">
              <a:avLst/>
            </a:prstGeom>
            <a:solidFill>
              <a:srgbClr val="5F1A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E63E2FAB-5284-4E5E-B693-4DAEBF4EB757}"/>
              </a:ext>
            </a:extLst>
          </p:cNvPr>
          <p:cNvGrpSpPr/>
          <p:nvPr/>
        </p:nvGrpSpPr>
        <p:grpSpPr>
          <a:xfrm>
            <a:off x="-19334" y="7050106"/>
            <a:ext cx="7043892" cy="828514"/>
            <a:chOff x="1428829" y="4912862"/>
            <a:chExt cx="4773018" cy="561409"/>
          </a:xfrm>
        </p:grpSpPr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64FEFE9B-A239-45BF-B10F-42057B641038}"/>
                </a:ext>
              </a:extLst>
            </p:cNvPr>
            <p:cNvGrpSpPr/>
            <p:nvPr/>
          </p:nvGrpSpPr>
          <p:grpSpPr>
            <a:xfrm>
              <a:off x="1428829" y="5284943"/>
              <a:ext cx="1374224" cy="187697"/>
              <a:chOff x="3492881" y="7111326"/>
              <a:chExt cx="2017651" cy="275579"/>
            </a:xfrm>
          </p:grpSpPr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5C85E23B-2705-4A26-9759-BF17881857B9}"/>
                  </a:ext>
                </a:extLst>
              </p:cNvPr>
              <p:cNvSpPr/>
              <p:nvPr/>
            </p:nvSpPr>
            <p:spPr>
              <a:xfrm>
                <a:off x="3492881" y="7125429"/>
                <a:ext cx="252000" cy="252000"/>
              </a:xfrm>
              <a:prstGeom prst="rect">
                <a:avLst/>
              </a:prstGeom>
              <a:solidFill>
                <a:srgbClr val="D66E4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50E0D0A2-BA5B-485B-9D7F-6008EEB4F318}"/>
                  </a:ext>
                </a:extLst>
              </p:cNvPr>
              <p:cNvSpPr/>
              <p:nvPr/>
            </p:nvSpPr>
            <p:spPr>
              <a:xfrm>
                <a:off x="3741783" y="7111326"/>
                <a:ext cx="1768749" cy="2755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0" i="0" u="none" strike="noStrike" kern="1200" cap="none" spc="20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" pitchFamily="34" charset="-122"/>
                    <a:cs typeface="Arial" panose="020B0604020202020204" pitchFamily="34" charset="0"/>
                  </a:rPr>
                  <a:t>RGB:(214</a:t>
                </a:r>
                <a:r>
                  <a:rPr kumimoji="0" lang="en-US" altLang="zh-CN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,</a:t>
                </a:r>
                <a:r>
                  <a:rPr kumimoji="0" lang="en-US" altLang="zh-CN" sz="1200" b="0" i="0" u="none" strike="noStrike" kern="1200" cap="none" spc="20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" pitchFamily="34" charset="-122"/>
                    <a:cs typeface="Arial" panose="020B0604020202020204" pitchFamily="34" charset="0"/>
                  </a:rPr>
                  <a:t>110</a:t>
                </a:r>
                <a:r>
                  <a:rPr kumimoji="0" lang="en-US" altLang="zh-CN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,</a:t>
                </a:r>
                <a:r>
                  <a:rPr kumimoji="0" lang="en-US" altLang="zh-CN" sz="1200" b="0" i="0" u="none" strike="noStrike" kern="1200" cap="none" spc="20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" pitchFamily="34" charset="-122"/>
                    <a:cs typeface="Arial" panose="020B0604020202020204" pitchFamily="34" charset="0"/>
                  </a:rPr>
                  <a:t>73)</a:t>
                </a:r>
                <a:endParaRPr kumimoji="0" lang="zh-CN" altLang="en-US" sz="1200" b="0" i="0" u="none" strike="noStrike" kern="1200" cap="none" spc="20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itchFamily="34" charset="-122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75998353-20E0-4FBC-984B-D9B26D5BB8BA}"/>
                </a:ext>
              </a:extLst>
            </p:cNvPr>
            <p:cNvGrpSpPr/>
            <p:nvPr/>
          </p:nvGrpSpPr>
          <p:grpSpPr>
            <a:xfrm>
              <a:off x="3175371" y="5284936"/>
              <a:ext cx="1307009" cy="187697"/>
              <a:chOff x="3492881" y="7111326"/>
              <a:chExt cx="1918966" cy="275579"/>
            </a:xfrm>
          </p:grpSpPr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7FBFB49B-C137-424B-8949-EC0ACCB8E8F7}"/>
                  </a:ext>
                </a:extLst>
              </p:cNvPr>
              <p:cNvSpPr/>
              <p:nvPr/>
            </p:nvSpPr>
            <p:spPr>
              <a:xfrm>
                <a:off x="3492881" y="7125429"/>
                <a:ext cx="252000" cy="252000"/>
              </a:xfrm>
              <a:prstGeom prst="rect">
                <a:avLst/>
              </a:prstGeom>
              <a:solidFill>
                <a:srgbClr val="9800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650B2232-4519-47B3-84F4-3DC558F7BDAD}"/>
                  </a:ext>
                </a:extLst>
              </p:cNvPr>
              <p:cNvSpPr/>
              <p:nvPr/>
            </p:nvSpPr>
            <p:spPr>
              <a:xfrm>
                <a:off x="3741784" y="7111326"/>
                <a:ext cx="1670063" cy="2755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0" i="0" u="none" strike="noStrike" kern="1200" cap="none" spc="20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" pitchFamily="34" charset="-122"/>
                    <a:cs typeface="Arial" panose="020B0604020202020204" pitchFamily="34" charset="0"/>
                  </a:rPr>
                  <a:t>RGB:(152</a:t>
                </a:r>
                <a:r>
                  <a:rPr kumimoji="0" lang="en-US" altLang="zh-CN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,</a:t>
                </a:r>
                <a:r>
                  <a:rPr kumimoji="0" lang="en-US" altLang="zh-CN" sz="1200" b="0" i="0" u="none" strike="noStrike" kern="1200" cap="none" spc="20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" pitchFamily="34" charset="-122"/>
                    <a:cs typeface="Arial" panose="020B0604020202020204" pitchFamily="34" charset="0"/>
                  </a:rPr>
                  <a:t>0</a:t>
                </a:r>
                <a:r>
                  <a:rPr kumimoji="0" lang="en-US" altLang="zh-CN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,</a:t>
                </a:r>
                <a:r>
                  <a:rPr kumimoji="0" lang="en-US" altLang="zh-CN" sz="1200" b="0" i="0" u="none" strike="noStrike" kern="1200" cap="none" spc="20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" pitchFamily="34" charset="-122"/>
                    <a:cs typeface="Arial" panose="020B0604020202020204" pitchFamily="34" charset="0"/>
                  </a:rPr>
                  <a:t>101)</a:t>
                </a:r>
                <a:endParaRPr kumimoji="0" lang="zh-CN" altLang="en-US" sz="1200" b="0" i="0" u="none" strike="noStrike" kern="1200" cap="none" spc="20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itchFamily="34" charset="-122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EFB152F6-C81D-4501-98C0-1DCBDDA90E83}"/>
                </a:ext>
              </a:extLst>
            </p:cNvPr>
            <p:cNvGrpSpPr/>
            <p:nvPr/>
          </p:nvGrpSpPr>
          <p:grpSpPr>
            <a:xfrm>
              <a:off x="3175371" y="4912862"/>
              <a:ext cx="1456906" cy="187697"/>
              <a:chOff x="3492881" y="7111326"/>
              <a:chExt cx="2139049" cy="275579"/>
            </a:xfrm>
          </p:grpSpPr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6DFF9BBD-3110-4CF9-B533-E2C08970E417}"/>
                  </a:ext>
                </a:extLst>
              </p:cNvPr>
              <p:cNvSpPr/>
              <p:nvPr/>
            </p:nvSpPr>
            <p:spPr>
              <a:xfrm>
                <a:off x="3492881" y="7125429"/>
                <a:ext cx="252000" cy="252000"/>
              </a:xfrm>
              <a:prstGeom prst="rect">
                <a:avLst/>
              </a:prstGeom>
              <a:solidFill>
                <a:srgbClr val="B881D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0AA13EF9-F649-49C4-90C8-B2BC038C795F}"/>
                  </a:ext>
                </a:extLst>
              </p:cNvPr>
              <p:cNvSpPr/>
              <p:nvPr/>
            </p:nvSpPr>
            <p:spPr>
              <a:xfrm>
                <a:off x="3741784" y="7111326"/>
                <a:ext cx="1890146" cy="2755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0" i="0" u="none" strike="noStrike" kern="1200" cap="none" spc="20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" pitchFamily="34" charset="-122"/>
                    <a:cs typeface="Arial" panose="020B0604020202020204" pitchFamily="34" charset="0"/>
                  </a:rPr>
                  <a:t>RGB:(184</a:t>
                </a:r>
                <a:r>
                  <a:rPr kumimoji="0" lang="en-US" altLang="zh-CN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,</a:t>
                </a:r>
                <a:r>
                  <a:rPr kumimoji="0" lang="en-US" altLang="zh-CN" sz="1200" b="0" i="0" u="none" strike="noStrike" kern="1200" cap="none" spc="20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" pitchFamily="34" charset="-122"/>
                    <a:cs typeface="Arial" panose="020B0604020202020204" pitchFamily="34" charset="0"/>
                  </a:rPr>
                  <a:t>129</a:t>
                </a:r>
                <a:r>
                  <a:rPr kumimoji="0" lang="en-US" altLang="zh-CN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,</a:t>
                </a:r>
                <a:r>
                  <a:rPr kumimoji="0" lang="en-US" altLang="zh-CN" sz="1200" b="0" i="0" u="none" strike="noStrike" kern="1200" cap="none" spc="20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" pitchFamily="34" charset="-122"/>
                    <a:cs typeface="Arial" panose="020B0604020202020204" pitchFamily="34" charset="0"/>
                  </a:rPr>
                  <a:t>209)</a:t>
                </a:r>
                <a:endParaRPr kumimoji="0" lang="zh-CN" altLang="en-US" sz="1200" b="0" i="0" u="none" strike="noStrike" kern="1200" cap="none" spc="20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itchFamily="34" charset="-122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E999029C-0345-4E86-88E1-77C46C4CE0DF}"/>
                </a:ext>
              </a:extLst>
            </p:cNvPr>
            <p:cNvGrpSpPr/>
            <p:nvPr/>
          </p:nvGrpSpPr>
          <p:grpSpPr>
            <a:xfrm>
              <a:off x="1428831" y="4927078"/>
              <a:ext cx="1329819" cy="187697"/>
              <a:chOff x="3492881" y="7111326"/>
              <a:chExt cx="1952456" cy="275579"/>
            </a:xfrm>
          </p:grpSpPr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83AFA454-D425-4C26-87DC-845948D8CF0C}"/>
                  </a:ext>
                </a:extLst>
              </p:cNvPr>
              <p:cNvSpPr/>
              <p:nvPr/>
            </p:nvSpPr>
            <p:spPr>
              <a:xfrm>
                <a:off x="3492881" y="7125429"/>
                <a:ext cx="252000" cy="252000"/>
              </a:xfrm>
              <a:prstGeom prst="rect">
                <a:avLst/>
              </a:prstGeom>
              <a:solidFill>
                <a:srgbClr val="8957A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B0B4D600-6028-4614-AC82-5B829312ABD7}"/>
                  </a:ext>
                </a:extLst>
              </p:cNvPr>
              <p:cNvSpPr/>
              <p:nvPr/>
            </p:nvSpPr>
            <p:spPr>
              <a:xfrm>
                <a:off x="3741783" y="7111326"/>
                <a:ext cx="1703554" cy="2755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0" i="0" u="none" strike="noStrike" kern="1200" cap="none" spc="20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" pitchFamily="34" charset="-122"/>
                    <a:cs typeface="Arial" panose="020B0604020202020204" pitchFamily="34" charset="0"/>
                  </a:rPr>
                  <a:t>RGB:(137</a:t>
                </a:r>
                <a:r>
                  <a:rPr kumimoji="0" lang="en-US" altLang="zh-CN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,</a:t>
                </a:r>
                <a:r>
                  <a:rPr kumimoji="0" lang="en-US" altLang="zh-CN" sz="1200" b="0" i="0" u="none" strike="noStrike" kern="1200" cap="none" spc="20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" pitchFamily="34" charset="-122"/>
                    <a:cs typeface="Arial" panose="020B0604020202020204" pitchFamily="34" charset="0"/>
                  </a:rPr>
                  <a:t>87</a:t>
                </a:r>
                <a:r>
                  <a:rPr kumimoji="0" lang="en-US" altLang="zh-CN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,161</a:t>
                </a:r>
                <a:r>
                  <a:rPr kumimoji="0" lang="en-US" altLang="zh-CN" sz="1200" b="0" i="0" u="none" strike="noStrike" kern="1200" cap="none" spc="20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" pitchFamily="34" charset="-122"/>
                    <a:cs typeface="Arial" panose="020B0604020202020204" pitchFamily="34" charset="0"/>
                  </a:rPr>
                  <a:t>)</a:t>
                </a:r>
                <a:endParaRPr kumimoji="0" lang="zh-CN" altLang="en-US" sz="1200" b="0" i="0" u="none" strike="noStrike" kern="1200" cap="none" spc="20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itchFamily="34" charset="-122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96382C38-CA12-483B-AC2B-AD3A8BD14C99}"/>
                </a:ext>
              </a:extLst>
            </p:cNvPr>
            <p:cNvGrpSpPr/>
            <p:nvPr/>
          </p:nvGrpSpPr>
          <p:grpSpPr>
            <a:xfrm>
              <a:off x="4894838" y="4927078"/>
              <a:ext cx="1307009" cy="187697"/>
              <a:chOff x="3492881" y="7111326"/>
              <a:chExt cx="1918966" cy="275579"/>
            </a:xfrm>
          </p:grpSpPr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EE917429-2DB4-46BA-82B2-28943B920873}"/>
                  </a:ext>
                </a:extLst>
              </p:cNvPr>
              <p:cNvSpPr/>
              <p:nvPr/>
            </p:nvSpPr>
            <p:spPr>
              <a:xfrm>
                <a:off x="3492881" y="7125429"/>
                <a:ext cx="252000" cy="252000"/>
              </a:xfrm>
              <a:prstGeom prst="rect">
                <a:avLst/>
              </a:prstGeom>
              <a:solidFill>
                <a:srgbClr val="FDA00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B1D2DF56-3997-4E60-AFA6-943327466E0A}"/>
                  </a:ext>
                </a:extLst>
              </p:cNvPr>
              <p:cNvSpPr/>
              <p:nvPr/>
            </p:nvSpPr>
            <p:spPr>
              <a:xfrm>
                <a:off x="3741784" y="7111326"/>
                <a:ext cx="1670063" cy="2755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0" i="0" u="none" strike="noStrike" kern="1200" cap="none" spc="20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" pitchFamily="34" charset="-122"/>
                    <a:cs typeface="Arial" panose="020B0604020202020204" pitchFamily="34" charset="0"/>
                  </a:rPr>
                  <a:t>RGB:(252</a:t>
                </a:r>
                <a:r>
                  <a:rPr kumimoji="0" lang="en-US" altLang="zh-CN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,</a:t>
                </a:r>
                <a:r>
                  <a:rPr kumimoji="0" lang="en-US" altLang="zh-CN" sz="1200" b="0" i="0" u="none" strike="noStrike" kern="1200" cap="none" spc="20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" pitchFamily="34" charset="-122"/>
                    <a:cs typeface="Arial" panose="020B0604020202020204" pitchFamily="34" charset="0"/>
                  </a:rPr>
                  <a:t>160</a:t>
                </a:r>
                <a:r>
                  <a:rPr kumimoji="0" lang="en-US" altLang="zh-CN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,</a:t>
                </a:r>
                <a:r>
                  <a:rPr kumimoji="0" lang="en-US" altLang="zh-CN" sz="1200" b="0" i="0" u="none" strike="noStrike" kern="1200" cap="none" spc="20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" pitchFamily="34" charset="-122"/>
                    <a:cs typeface="Arial" panose="020B0604020202020204" pitchFamily="34" charset="0"/>
                  </a:rPr>
                  <a:t>3)</a:t>
                </a:r>
                <a:endParaRPr kumimoji="0" lang="zh-CN" altLang="en-US" sz="1200" b="0" i="0" u="none" strike="noStrike" kern="1200" cap="none" spc="20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itchFamily="34" charset="-122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484F63D0-932B-480A-B045-3737C68E74ED}"/>
                </a:ext>
              </a:extLst>
            </p:cNvPr>
            <p:cNvGrpSpPr/>
            <p:nvPr/>
          </p:nvGrpSpPr>
          <p:grpSpPr>
            <a:xfrm>
              <a:off x="4894844" y="5286574"/>
              <a:ext cx="1266819" cy="187697"/>
              <a:chOff x="3492881" y="7111326"/>
              <a:chExt cx="1859956" cy="275579"/>
            </a:xfrm>
          </p:grpSpPr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DBC79BC5-C053-414D-B6D8-AA13ACA5BE82}"/>
                  </a:ext>
                </a:extLst>
              </p:cNvPr>
              <p:cNvSpPr/>
              <p:nvPr/>
            </p:nvSpPr>
            <p:spPr>
              <a:xfrm>
                <a:off x="3492881" y="7125429"/>
                <a:ext cx="252000" cy="252000"/>
              </a:xfrm>
              <a:prstGeom prst="rect">
                <a:avLst/>
              </a:prstGeom>
              <a:solidFill>
                <a:srgbClr val="5F1A3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1E677DAB-B4FC-4916-9B4B-13A65267BCCD}"/>
                  </a:ext>
                </a:extLst>
              </p:cNvPr>
              <p:cNvSpPr/>
              <p:nvPr/>
            </p:nvSpPr>
            <p:spPr>
              <a:xfrm>
                <a:off x="3741783" y="7111326"/>
                <a:ext cx="1611054" cy="2755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0" i="0" u="none" strike="noStrike" kern="1200" cap="none" spc="20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" pitchFamily="34" charset="-122"/>
                    <a:cs typeface="Arial" panose="020B0604020202020204" pitchFamily="34" charset="0"/>
                  </a:rPr>
                  <a:t>RGB:(95,26,57)</a:t>
                </a:r>
                <a:endParaRPr kumimoji="0" lang="zh-CN" altLang="en-US" sz="1200" b="0" i="0" u="none" strike="noStrike" kern="1200" cap="none" spc="20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itchFamily="34" charset="-122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7873691F-F11C-4E58-ADB7-397DC5E93D54}"/>
              </a:ext>
            </a:extLst>
          </p:cNvPr>
          <p:cNvGrpSpPr/>
          <p:nvPr/>
        </p:nvGrpSpPr>
        <p:grpSpPr>
          <a:xfrm>
            <a:off x="1598055" y="1962590"/>
            <a:ext cx="5616775" cy="4602516"/>
            <a:chOff x="1634629" y="1786408"/>
            <a:chExt cx="5616775" cy="4602516"/>
          </a:xfrm>
        </p:grpSpPr>
        <p:grpSp>
          <p:nvGrpSpPr>
            <p:cNvPr id="33" name="组合 32">
              <a:extLst>
                <a:ext uri="{FF2B5EF4-FFF2-40B4-BE49-F238E27FC236}">
                  <a16:creationId xmlns:a16="http://schemas.microsoft.com/office/drawing/2014/main" id="{46BC8A29-1DBB-46CC-912D-4A6ACA839083}"/>
                </a:ext>
              </a:extLst>
            </p:cNvPr>
            <p:cNvGrpSpPr/>
            <p:nvPr/>
          </p:nvGrpSpPr>
          <p:grpSpPr>
            <a:xfrm>
              <a:off x="1634629" y="1786408"/>
              <a:ext cx="5616775" cy="4602516"/>
              <a:chOff x="850964" y="2371422"/>
              <a:chExt cx="5352986" cy="4320389"/>
            </a:xfrm>
          </p:grpSpPr>
          <p:sp>
            <p:nvSpPr>
              <p:cNvPr id="35" name="矩形: 圆角 112">
                <a:extLst>
                  <a:ext uri="{FF2B5EF4-FFF2-40B4-BE49-F238E27FC236}">
                    <a16:creationId xmlns:a16="http://schemas.microsoft.com/office/drawing/2014/main" id="{B876BE72-2198-4BAE-935C-AB9F1523E2B0}"/>
                  </a:ext>
                </a:extLst>
              </p:cNvPr>
              <p:cNvSpPr/>
              <p:nvPr/>
            </p:nvSpPr>
            <p:spPr>
              <a:xfrm>
                <a:off x="1267338" y="6314176"/>
                <a:ext cx="4454642" cy="377635"/>
              </a:xfrm>
              <a:prstGeom prst="roundRect">
                <a:avLst/>
              </a:prstGeom>
              <a:solidFill>
                <a:srgbClr val="8957A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r>
                  <a:rPr lang="zh-CN" altLang="en-US" sz="1200" dirty="0">
                    <a:solidFill>
                      <a:prstClr val="white"/>
                    </a:solidFill>
                    <a:latin typeface="Calibri" panose="020F0502020204030204"/>
                  </a:rPr>
                  <a:t>短信内容为真时的输入、结果图</a:t>
                </a:r>
                <a:endPara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36" name="组合 35">
                <a:extLst>
                  <a:ext uri="{FF2B5EF4-FFF2-40B4-BE49-F238E27FC236}">
                    <a16:creationId xmlns:a16="http://schemas.microsoft.com/office/drawing/2014/main" id="{C05E4B27-A49A-496C-ADA8-4C9A1734CE0C}"/>
                  </a:ext>
                </a:extLst>
              </p:cNvPr>
              <p:cNvGrpSpPr/>
              <p:nvPr/>
            </p:nvGrpSpPr>
            <p:grpSpPr>
              <a:xfrm>
                <a:off x="850964" y="2375785"/>
                <a:ext cx="2477476" cy="3803736"/>
                <a:chOff x="850964" y="2375785"/>
                <a:chExt cx="2477476" cy="3803736"/>
              </a:xfrm>
            </p:grpSpPr>
            <p:pic>
              <p:nvPicPr>
                <p:cNvPr id="40" name="图片 1" descr="微信图片_20210419193129">
                  <a:extLst>
                    <a:ext uri="{FF2B5EF4-FFF2-40B4-BE49-F238E27FC236}">
                      <a16:creationId xmlns:a16="http://schemas.microsoft.com/office/drawing/2014/main" id="{53FB910F-FCDB-43CC-9CA1-F414C4CB59C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rcRect b="30917"/>
                <a:stretch>
                  <a:fillRect/>
                </a:stretch>
              </p:blipFill>
              <p:spPr>
                <a:xfrm>
                  <a:off x="850964" y="2375785"/>
                  <a:ext cx="2477476" cy="3803736"/>
                </a:xfrm>
                <a:prstGeom prst="rect">
                  <a:avLst/>
                </a:prstGeom>
              </p:spPr>
            </p:pic>
            <p:sp>
              <p:nvSpPr>
                <p:cNvPr id="41" name="文本框 40">
                  <a:extLst>
                    <a:ext uri="{FF2B5EF4-FFF2-40B4-BE49-F238E27FC236}">
                      <a16:creationId xmlns:a16="http://schemas.microsoft.com/office/drawing/2014/main" id="{11E1ECA2-6E05-41FC-971D-56F7DA302F56}"/>
                    </a:ext>
                  </a:extLst>
                </p:cNvPr>
                <p:cNvSpPr txBox="1"/>
                <p:nvPr/>
              </p:nvSpPr>
              <p:spPr>
                <a:xfrm>
                  <a:off x="918210" y="3763600"/>
                  <a:ext cx="2332800" cy="1077218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25000"/>
                    </a:lnSpc>
                  </a:pPr>
                  <a:r>
                    <a:rPr lang="en-US" altLang="zh-CN" sz="80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【</a:t>
                  </a:r>
                  <a:r>
                    <a:rPr lang="zh-CN" altLang="en-US" sz="80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光大银行</a:t>
                  </a:r>
                  <a:r>
                    <a:rPr lang="en-US" altLang="zh-CN" sz="80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】</a:t>
                  </a:r>
                  <a:r>
                    <a:rPr lang="zh-CN" altLang="en-US" sz="80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尊敬的客户：我行代理销售</a:t>
                  </a:r>
                  <a:r>
                    <a:rPr lang="en-US" altLang="zh-CN" sz="80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【</a:t>
                  </a:r>
                  <a:r>
                    <a:rPr lang="zh-CN" altLang="en-US" sz="80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阳光橙增盈稳健</a:t>
                  </a:r>
                  <a:r>
                    <a:rPr lang="en-US" altLang="zh-CN" sz="80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1</a:t>
                  </a:r>
                  <a:r>
                    <a:rPr lang="zh-CN" altLang="en-US" sz="80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号</a:t>
                  </a:r>
                  <a:r>
                    <a:rPr lang="en-US" altLang="zh-CN" sz="80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】</a:t>
                  </a:r>
                  <a:r>
                    <a:rPr lang="zh-CN" altLang="en-US" sz="80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理财产品，三星级百元起购，封闭期一年后季度开放，首期业绩基准</a:t>
                  </a:r>
                  <a:r>
                    <a:rPr lang="en-US" altLang="zh-CN" sz="80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4. 2%-6%</a:t>
                  </a:r>
                  <a:r>
                    <a:rPr lang="zh-CN" altLang="en-US" sz="80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。光大理财实力投资团队管理，额度有限，点击</a:t>
                  </a:r>
                  <a:r>
                    <a:rPr lang="en-US" altLang="zh-CN" sz="80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https://eoap . cebbank.com/sl/?MAT</a:t>
                  </a:r>
                  <a:r>
                    <a:rPr lang="zh-CN" altLang="en-US" sz="80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购买，咨询电话</a:t>
                  </a:r>
                  <a:r>
                    <a:rPr lang="en-US" altLang="zh-CN" sz="80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95595</a:t>
                  </a:r>
                  <a:r>
                    <a:rPr lang="zh-CN" altLang="en-US" sz="80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。业绩基准不代表收益承诺，理财非存款，产品有风险，投资须谨慎*退订回</a:t>
                  </a:r>
                  <a:r>
                    <a:rPr lang="en-US" altLang="zh-CN" sz="80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00</a:t>
                  </a:r>
                </a:p>
              </p:txBody>
            </p:sp>
          </p:grpSp>
          <p:grpSp>
            <p:nvGrpSpPr>
              <p:cNvPr id="37" name="组合 36">
                <a:extLst>
                  <a:ext uri="{FF2B5EF4-FFF2-40B4-BE49-F238E27FC236}">
                    <a16:creationId xmlns:a16="http://schemas.microsoft.com/office/drawing/2014/main" id="{654DD96B-83E0-4DC1-A810-1F5D65E1D0CB}"/>
                  </a:ext>
                </a:extLst>
              </p:cNvPr>
              <p:cNvGrpSpPr/>
              <p:nvPr/>
            </p:nvGrpSpPr>
            <p:grpSpPr>
              <a:xfrm>
                <a:off x="3726474" y="2371422"/>
                <a:ext cx="2477476" cy="3808099"/>
                <a:chOff x="3726474" y="2371422"/>
                <a:chExt cx="2477476" cy="3808099"/>
              </a:xfrm>
            </p:grpSpPr>
            <p:pic>
              <p:nvPicPr>
                <p:cNvPr id="38" name="图片 3" descr="微信图片_20210419193122">
                  <a:extLst>
                    <a:ext uri="{FF2B5EF4-FFF2-40B4-BE49-F238E27FC236}">
                      <a16:creationId xmlns:a16="http://schemas.microsoft.com/office/drawing/2014/main" id="{14F979EC-B682-4CB8-956A-4CD87A7599A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rcRect b="30838"/>
                <a:stretch>
                  <a:fillRect/>
                </a:stretch>
              </p:blipFill>
              <p:spPr>
                <a:xfrm>
                  <a:off x="3726474" y="2371422"/>
                  <a:ext cx="2477476" cy="3808099"/>
                </a:xfrm>
                <a:prstGeom prst="rect">
                  <a:avLst/>
                </a:prstGeom>
              </p:spPr>
            </p:pic>
            <p:sp>
              <p:nvSpPr>
                <p:cNvPr id="39" name="文本框 38">
                  <a:extLst>
                    <a:ext uri="{FF2B5EF4-FFF2-40B4-BE49-F238E27FC236}">
                      <a16:creationId xmlns:a16="http://schemas.microsoft.com/office/drawing/2014/main" id="{8D8E291E-E97B-4CC5-919F-AFAB36AEE84E}"/>
                    </a:ext>
                  </a:extLst>
                </p:cNvPr>
                <p:cNvSpPr txBox="1"/>
                <p:nvPr/>
              </p:nvSpPr>
              <p:spPr>
                <a:xfrm>
                  <a:off x="3945429" y="3843110"/>
                  <a:ext cx="2087272" cy="65131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25000"/>
                    </a:lnSpc>
                  </a:pPr>
                  <a:r>
                    <a:rPr lang="zh-CN" altLang="en-US" sz="80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尊敬的用户，鉴别短信可信度为</a:t>
                  </a:r>
                  <a:r>
                    <a:rPr lang="en-US" altLang="zh-CN" sz="80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99%</a:t>
                  </a:r>
                  <a:r>
                    <a:rPr lang="zh-CN" altLang="en-US" sz="80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，请致电官方客服</a:t>
                  </a:r>
                  <a:r>
                    <a:rPr lang="en-US" altLang="zh-CN" sz="80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95595</a:t>
                  </a:r>
                  <a:r>
                    <a:rPr lang="zh-CN" altLang="en-US" sz="80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或登录官方网站</a:t>
                  </a:r>
                  <a:r>
                    <a:rPr lang="en-US" altLang="zh-CN" sz="80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www.cebbank.com</a:t>
                  </a:r>
                  <a:r>
                    <a:rPr lang="zh-CN" altLang="en-US" sz="80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进行再次确认，避免上当受骗！</a:t>
                  </a:r>
                  <a:endParaRPr lang="en-US" altLang="zh-CN" sz="8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0E44A0ED-980C-4A07-AA6C-35CF345CE123}"/>
                </a:ext>
              </a:extLst>
            </p:cNvPr>
            <p:cNvSpPr txBox="1"/>
            <p:nvPr/>
          </p:nvSpPr>
          <p:spPr>
            <a:xfrm>
              <a:off x="5820139" y="2822989"/>
              <a:ext cx="326661" cy="20005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300" b="1">
                  <a:solidFill>
                    <a:srgbClr val="CDBBE9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99</a:t>
              </a:r>
              <a:r>
                <a:rPr lang="en-US" altLang="zh-CN" sz="1300" b="1">
                  <a:solidFill>
                    <a:srgbClr val="D7C1F0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%</a:t>
              </a:r>
              <a:endParaRPr lang="zh-CN" altLang="en-US" sz="1300" b="1">
                <a:solidFill>
                  <a:srgbClr val="D7C1F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41DB2DA2-EFF9-4B14-B7E1-81F64AC2DDA3}"/>
              </a:ext>
            </a:extLst>
          </p:cNvPr>
          <p:cNvGrpSpPr/>
          <p:nvPr/>
        </p:nvGrpSpPr>
        <p:grpSpPr>
          <a:xfrm>
            <a:off x="1661022" y="1959745"/>
            <a:ext cx="5616775" cy="4595990"/>
            <a:chOff x="6575225" y="1865033"/>
            <a:chExt cx="5616775" cy="4595990"/>
          </a:xfrm>
        </p:grpSpPr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4DA04A7F-CA20-46E5-B35F-B18B9B653BE9}"/>
                </a:ext>
              </a:extLst>
            </p:cNvPr>
            <p:cNvGrpSpPr/>
            <p:nvPr/>
          </p:nvGrpSpPr>
          <p:grpSpPr>
            <a:xfrm>
              <a:off x="6575225" y="1865033"/>
              <a:ext cx="5616775" cy="4056774"/>
              <a:chOff x="1156164" y="712520"/>
              <a:chExt cx="5616775" cy="4056774"/>
            </a:xfrm>
          </p:grpSpPr>
          <p:grpSp>
            <p:nvGrpSpPr>
              <p:cNvPr id="43" name="组合 42">
                <a:extLst>
                  <a:ext uri="{FF2B5EF4-FFF2-40B4-BE49-F238E27FC236}">
                    <a16:creationId xmlns:a16="http://schemas.microsoft.com/office/drawing/2014/main" id="{7210E91B-C038-491F-BC58-0520AF175BE2}"/>
                  </a:ext>
                </a:extLst>
              </p:cNvPr>
              <p:cNvGrpSpPr/>
              <p:nvPr/>
            </p:nvGrpSpPr>
            <p:grpSpPr>
              <a:xfrm>
                <a:off x="1156164" y="712520"/>
                <a:ext cx="5616775" cy="4056774"/>
                <a:chOff x="850964" y="2371422"/>
                <a:chExt cx="5352986" cy="3808099"/>
              </a:xfrm>
            </p:grpSpPr>
            <p:grpSp>
              <p:nvGrpSpPr>
                <p:cNvPr id="46" name="组合 45">
                  <a:extLst>
                    <a:ext uri="{FF2B5EF4-FFF2-40B4-BE49-F238E27FC236}">
                      <a16:creationId xmlns:a16="http://schemas.microsoft.com/office/drawing/2014/main" id="{3411B0F3-4F3B-44F8-BD8F-7BC513D969B9}"/>
                    </a:ext>
                  </a:extLst>
                </p:cNvPr>
                <p:cNvGrpSpPr/>
                <p:nvPr/>
              </p:nvGrpSpPr>
              <p:grpSpPr>
                <a:xfrm>
                  <a:off x="850964" y="2375785"/>
                  <a:ext cx="2477476" cy="3803736"/>
                  <a:chOff x="850964" y="2375785"/>
                  <a:chExt cx="2477476" cy="3803736"/>
                </a:xfrm>
              </p:grpSpPr>
              <p:pic>
                <p:nvPicPr>
                  <p:cNvPr id="50" name="图片 1" descr="微信图片_20210419193129">
                    <a:extLst>
                      <a:ext uri="{FF2B5EF4-FFF2-40B4-BE49-F238E27FC236}">
                        <a16:creationId xmlns:a16="http://schemas.microsoft.com/office/drawing/2014/main" id="{26C2E5DD-B808-42FB-A9F8-3B68DB7D57B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/>
                  <a:srcRect b="30917"/>
                  <a:stretch>
                    <a:fillRect/>
                  </a:stretch>
                </p:blipFill>
                <p:spPr>
                  <a:xfrm>
                    <a:off x="850964" y="2375785"/>
                    <a:ext cx="2477476" cy="3803736"/>
                  </a:xfrm>
                  <a:prstGeom prst="rect">
                    <a:avLst/>
                  </a:prstGeom>
                </p:spPr>
              </p:pic>
              <p:sp>
                <p:nvSpPr>
                  <p:cNvPr id="51" name="文本框 50">
                    <a:extLst>
                      <a:ext uri="{FF2B5EF4-FFF2-40B4-BE49-F238E27FC236}">
                        <a16:creationId xmlns:a16="http://schemas.microsoft.com/office/drawing/2014/main" id="{8EADA483-B97B-4C93-BF8C-1CAAB951D9DA}"/>
                      </a:ext>
                    </a:extLst>
                  </p:cNvPr>
                  <p:cNvSpPr txBox="1"/>
                  <p:nvPr/>
                </p:nvSpPr>
                <p:spPr>
                  <a:xfrm>
                    <a:off x="918210" y="3763600"/>
                    <a:ext cx="2332800" cy="1084678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lnSpc>
                        <a:spcPct val="125000"/>
                      </a:lnSpc>
                    </a:pPr>
                    <a:r>
                      <a:rPr lang="en-US" altLang="zh-CN" sz="800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【</a:t>
                    </a:r>
                    <a:r>
                      <a:rPr lang="zh-CN" altLang="en-US" sz="800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光大银行</a:t>
                    </a:r>
                    <a:r>
                      <a:rPr lang="en-US" altLang="zh-CN" sz="800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】</a:t>
                    </a:r>
                    <a:r>
                      <a:rPr lang="zh-CN" altLang="en-US" sz="800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尊敬的光大银行客户，您好！诚邀您参与“老客户专享感恩回馈”活动：</a:t>
                    </a:r>
                    <a:r>
                      <a:rPr lang="en-US" altLang="zh-CN" sz="800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2020</a:t>
                    </a:r>
                    <a:r>
                      <a:rPr lang="zh-CN" altLang="en-US" sz="800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年</a:t>
                    </a:r>
                    <a:r>
                      <a:rPr lang="en-US" altLang="zh-CN" sz="800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12</a:t>
                    </a:r>
                    <a:r>
                      <a:rPr lang="zh-CN" altLang="en-US" sz="800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月</a:t>
                    </a:r>
                    <a:r>
                      <a:rPr lang="en-US" altLang="zh-CN" sz="800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30</a:t>
                    </a:r>
                    <a:r>
                      <a:rPr lang="zh-CN" altLang="en-US" sz="800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日前登录手机银行</a:t>
                    </a:r>
                    <a:r>
                      <a:rPr lang="en-US" altLang="zh-CN" sz="800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https://wap.cenbank.com/</a:t>
                    </a:r>
                    <a:r>
                      <a:rPr lang="zh-CN" altLang="en-US" sz="800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，领取价值</a:t>
                    </a:r>
                    <a:r>
                      <a:rPr lang="en-US" altLang="zh-CN" sz="800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100</a:t>
                    </a:r>
                    <a:r>
                      <a:rPr lang="zh-CN" altLang="en-US" sz="800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元的惊喜好礼，数量有限，先到先得！本活动仅限受邀客户参与，转发无效，详情请咨询</a:t>
                    </a:r>
                    <a:r>
                      <a:rPr lang="en-US" altLang="zh-CN" sz="800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800-822-0088</a:t>
                    </a:r>
                  </a:p>
                  <a:p>
                    <a:pPr>
                      <a:lnSpc>
                        <a:spcPct val="125000"/>
                      </a:lnSpc>
                    </a:pPr>
                    <a:endParaRPr lang="en-US" altLang="zh-CN" sz="80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grpSp>
              <p:nvGrpSpPr>
                <p:cNvPr id="47" name="组合 46">
                  <a:extLst>
                    <a:ext uri="{FF2B5EF4-FFF2-40B4-BE49-F238E27FC236}">
                      <a16:creationId xmlns:a16="http://schemas.microsoft.com/office/drawing/2014/main" id="{D9B92796-0A58-4344-A3E3-EA8B3F0EE974}"/>
                    </a:ext>
                  </a:extLst>
                </p:cNvPr>
                <p:cNvGrpSpPr/>
                <p:nvPr/>
              </p:nvGrpSpPr>
              <p:grpSpPr>
                <a:xfrm>
                  <a:off x="3726474" y="2371422"/>
                  <a:ext cx="2477476" cy="3808099"/>
                  <a:chOff x="3726474" y="2371422"/>
                  <a:chExt cx="2477476" cy="3808099"/>
                </a:xfrm>
              </p:grpSpPr>
              <p:pic>
                <p:nvPicPr>
                  <p:cNvPr id="48" name="图片 3" descr="微信图片_20210419193122">
                    <a:extLst>
                      <a:ext uri="{FF2B5EF4-FFF2-40B4-BE49-F238E27FC236}">
                        <a16:creationId xmlns:a16="http://schemas.microsoft.com/office/drawing/2014/main" id="{CBD00D1B-AD50-4E35-9329-5B243F56576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rcRect b="30838"/>
                  <a:stretch>
                    <a:fillRect/>
                  </a:stretch>
                </p:blipFill>
                <p:spPr>
                  <a:xfrm>
                    <a:off x="3726474" y="2371422"/>
                    <a:ext cx="2477476" cy="3808099"/>
                  </a:xfrm>
                  <a:prstGeom prst="rect">
                    <a:avLst/>
                  </a:prstGeom>
                </p:spPr>
              </p:pic>
              <p:sp>
                <p:nvSpPr>
                  <p:cNvPr id="49" name="文本框 48">
                    <a:extLst>
                      <a:ext uri="{FF2B5EF4-FFF2-40B4-BE49-F238E27FC236}">
                        <a16:creationId xmlns:a16="http://schemas.microsoft.com/office/drawing/2014/main" id="{1444E6F3-5A33-4D7D-8E3B-6214D191048B}"/>
                      </a:ext>
                    </a:extLst>
                  </p:cNvPr>
                  <p:cNvSpPr txBox="1"/>
                  <p:nvPr/>
                </p:nvSpPr>
                <p:spPr>
                  <a:xfrm>
                    <a:off x="3945429" y="3843110"/>
                    <a:ext cx="2087272" cy="651312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>
                    <a:spAutoFit/>
                  </a:bodyPr>
                  <a:lstStyle/>
                  <a:p>
                    <a:pPr>
                      <a:lnSpc>
                        <a:spcPct val="125000"/>
                      </a:lnSpc>
                    </a:pPr>
                    <a:r>
                      <a:rPr lang="zh-CN" altLang="en-US" sz="800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尊敬的用户，鉴别短信可信度为</a:t>
                    </a:r>
                    <a:r>
                      <a:rPr lang="en-US" altLang="zh-CN" sz="800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38%</a:t>
                    </a:r>
                    <a:r>
                      <a:rPr lang="zh-CN" altLang="en-US" sz="800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，请致电官方客服</a:t>
                    </a:r>
                    <a:r>
                      <a:rPr lang="en-US" altLang="zh-CN" sz="800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95595</a:t>
                    </a:r>
                    <a:r>
                      <a:rPr lang="zh-CN" altLang="en-US" sz="800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或登录官方网站</a:t>
                    </a:r>
                    <a:r>
                      <a:rPr lang="en-US" altLang="zh-CN" sz="800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www.cebbank.com</a:t>
                    </a:r>
                    <a:r>
                      <a:rPr lang="zh-CN" altLang="en-US" sz="800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进行确认，避免上当受骗！</a:t>
                    </a:r>
                    <a:endParaRPr lang="en-US" altLang="zh-CN" sz="80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</p:grpSp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518317A4-E402-4F3E-B86D-8336948A4032}"/>
                  </a:ext>
                </a:extLst>
              </p:cNvPr>
              <p:cNvSpPr txBox="1"/>
              <p:nvPr/>
            </p:nvSpPr>
            <p:spPr>
              <a:xfrm>
                <a:off x="5341674" y="1749101"/>
                <a:ext cx="326661" cy="20005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1300" b="1">
                    <a:solidFill>
                      <a:srgbClr val="CDBBE9"/>
                    </a:solidFill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38</a:t>
                </a:r>
                <a:r>
                  <a:rPr lang="en-US" altLang="zh-CN" sz="1300" b="1">
                    <a:solidFill>
                      <a:srgbClr val="D7C1F0"/>
                    </a:solidFill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%</a:t>
                </a:r>
                <a:endParaRPr lang="zh-CN" altLang="en-US" sz="1300" b="1">
                  <a:solidFill>
                    <a:srgbClr val="D7C1F0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</p:txBody>
          </p:sp>
        </p:grpSp>
        <p:sp>
          <p:nvSpPr>
            <p:cNvPr id="52" name="矩形: 圆角 112">
              <a:extLst>
                <a:ext uri="{FF2B5EF4-FFF2-40B4-BE49-F238E27FC236}">
                  <a16:creationId xmlns:a16="http://schemas.microsoft.com/office/drawing/2014/main" id="{698B1D44-B1BF-4744-83CF-AD90198F1548}"/>
                </a:ext>
              </a:extLst>
            </p:cNvPr>
            <p:cNvSpPr/>
            <p:nvPr/>
          </p:nvSpPr>
          <p:spPr>
            <a:xfrm>
              <a:off x="6952695" y="6058728"/>
              <a:ext cx="4674162" cy="402295"/>
            </a:xfrm>
            <a:prstGeom prst="roundRect">
              <a:avLst/>
            </a:prstGeom>
            <a:solidFill>
              <a:srgbClr val="8957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zh-CN" altLang="en-US" sz="1200" dirty="0">
                  <a:solidFill>
                    <a:prstClr val="white"/>
                  </a:solidFill>
                  <a:latin typeface="Calibri" panose="020F0502020204030204"/>
                </a:rPr>
                <a:t>短信</a:t>
              </a:r>
              <a:r>
                <a:rPr lang="zh-CN" altLang="en-US" sz="1200">
                  <a:solidFill>
                    <a:prstClr val="white"/>
                  </a:solidFill>
                  <a:latin typeface="Calibri" panose="020F0502020204030204"/>
                </a:rPr>
                <a:t>内容为假时</a:t>
              </a:r>
              <a:r>
                <a:rPr lang="zh-CN" altLang="en-US" sz="1200" dirty="0">
                  <a:solidFill>
                    <a:prstClr val="white"/>
                  </a:solidFill>
                  <a:latin typeface="Calibri" panose="020F0502020204030204"/>
                </a:rPr>
                <a:t>的输入、结果图</a:t>
              </a: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30083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BF51347-0B30-4430-9120-A0955D45E5D6}"/>
              </a:ext>
            </a:extLst>
          </p:cNvPr>
          <p:cNvSpPr txBox="1">
            <a:spLocks/>
          </p:cNvSpPr>
          <p:nvPr/>
        </p:nvSpPr>
        <p:spPr>
          <a:xfrm>
            <a:off x="1847280" y="332657"/>
            <a:ext cx="7620000" cy="563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8957A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创新点二</a:t>
            </a:r>
          </a:p>
        </p:txBody>
      </p:sp>
      <p:sp>
        <p:nvSpPr>
          <p:cNvPr id="5" name="TextBox 44">
            <a:extLst>
              <a:ext uri="{FF2B5EF4-FFF2-40B4-BE49-F238E27FC236}">
                <a16:creationId xmlns:a16="http://schemas.microsoft.com/office/drawing/2014/main" id="{5EB8339C-0BB4-4111-85DE-DAE842EAAEBD}"/>
              </a:ext>
            </a:extLst>
          </p:cNvPr>
          <p:cNvSpPr txBox="1"/>
          <p:nvPr/>
        </p:nvSpPr>
        <p:spPr>
          <a:xfrm>
            <a:off x="8938170" y="2062753"/>
            <a:ext cx="2709180" cy="4198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indent="0" algn="l" eaLnBrk="0" fontAlgn="base" hangingPunct="0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针对银行业营销文案、微信公众号等外发内容仍采用人工审核方式，有效率低、违规风险高的问题，本系统利用规则定义、相似度计算及人工智能等技术，</a:t>
            </a:r>
            <a:r>
              <a:rPr lang="zh-CN" altLang="en-US" sz="1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率先实现内容安全自动审核功能，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将事后监控提前至事前预防，降低违规风险。</a:t>
            </a: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5C02CF56-5356-485A-8177-BF86E5A7C38A}"/>
              </a:ext>
            </a:extLst>
          </p:cNvPr>
          <p:cNvSpPr txBox="1">
            <a:spLocks/>
          </p:cNvSpPr>
          <p:nvPr/>
        </p:nvSpPr>
        <p:spPr>
          <a:xfrm>
            <a:off x="494455" y="1275938"/>
            <a:ext cx="8830298" cy="4558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率先实现金融行业外发文本内容违规检查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1B193B94-DE81-4A82-A500-BE3E961D80B3}"/>
              </a:ext>
            </a:extLst>
          </p:cNvPr>
          <p:cNvGrpSpPr/>
          <p:nvPr/>
        </p:nvGrpSpPr>
        <p:grpSpPr>
          <a:xfrm>
            <a:off x="0" y="-350108"/>
            <a:ext cx="2075902" cy="264248"/>
            <a:chOff x="0" y="-350108"/>
            <a:chExt cx="2075902" cy="264248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464C42A2-1A48-49D0-A8D9-642DDF76EC94}"/>
                </a:ext>
              </a:extLst>
            </p:cNvPr>
            <p:cNvSpPr/>
            <p:nvPr/>
          </p:nvSpPr>
          <p:spPr>
            <a:xfrm>
              <a:off x="1449324" y="-350108"/>
              <a:ext cx="264248" cy="262800"/>
            </a:xfrm>
            <a:prstGeom prst="rect">
              <a:avLst/>
            </a:prstGeom>
            <a:solidFill>
              <a:srgbClr val="9800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3D1EC07E-B16F-4662-82EF-74677E55F2A2}"/>
                </a:ext>
              </a:extLst>
            </p:cNvPr>
            <p:cNvSpPr/>
            <p:nvPr/>
          </p:nvSpPr>
          <p:spPr>
            <a:xfrm>
              <a:off x="0" y="-350108"/>
              <a:ext cx="264248" cy="264248"/>
            </a:xfrm>
            <a:prstGeom prst="rect">
              <a:avLst/>
            </a:prstGeom>
            <a:solidFill>
              <a:srgbClr val="8957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EFFA0ED1-38CF-461D-B212-EF7845BECB6A}"/>
                </a:ext>
              </a:extLst>
            </p:cNvPr>
            <p:cNvSpPr/>
            <p:nvPr/>
          </p:nvSpPr>
          <p:spPr>
            <a:xfrm>
              <a:off x="724662" y="-350108"/>
              <a:ext cx="264248" cy="264248"/>
            </a:xfrm>
            <a:prstGeom prst="rect">
              <a:avLst/>
            </a:prstGeom>
            <a:solidFill>
              <a:srgbClr val="FDA0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44CB3014-1F2A-406B-A5E8-C02ECF11209C}"/>
                </a:ext>
              </a:extLst>
            </p:cNvPr>
            <p:cNvSpPr/>
            <p:nvPr/>
          </p:nvSpPr>
          <p:spPr>
            <a:xfrm>
              <a:off x="1086993" y="-350108"/>
              <a:ext cx="264248" cy="264248"/>
            </a:xfrm>
            <a:prstGeom prst="rect">
              <a:avLst/>
            </a:prstGeom>
            <a:solidFill>
              <a:srgbClr val="D66E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775B67C5-C8E7-443A-B055-D4C758F0F8A5}"/>
                </a:ext>
              </a:extLst>
            </p:cNvPr>
            <p:cNvSpPr/>
            <p:nvPr/>
          </p:nvSpPr>
          <p:spPr>
            <a:xfrm>
              <a:off x="362331" y="-350108"/>
              <a:ext cx="264248" cy="264248"/>
            </a:xfrm>
            <a:prstGeom prst="rect">
              <a:avLst/>
            </a:prstGeom>
            <a:solidFill>
              <a:srgbClr val="B881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24E4B39A-303C-4920-987B-6B2BF4121B7F}"/>
                </a:ext>
              </a:extLst>
            </p:cNvPr>
            <p:cNvSpPr/>
            <p:nvPr/>
          </p:nvSpPr>
          <p:spPr>
            <a:xfrm>
              <a:off x="1811654" y="-350108"/>
              <a:ext cx="264248" cy="264248"/>
            </a:xfrm>
            <a:prstGeom prst="rect">
              <a:avLst/>
            </a:prstGeom>
            <a:solidFill>
              <a:srgbClr val="5F1A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4" name="文本框 8">
            <a:extLst>
              <a:ext uri="{FF2B5EF4-FFF2-40B4-BE49-F238E27FC236}">
                <a16:creationId xmlns:a16="http://schemas.microsoft.com/office/drawing/2014/main" id="{3286DC49-8606-4ADB-8BBE-784A2937D8F3}"/>
              </a:ext>
            </a:extLst>
          </p:cNvPr>
          <p:cNvSpPr txBox="1"/>
          <p:nvPr/>
        </p:nvSpPr>
        <p:spPr>
          <a:xfrm>
            <a:off x="676910" y="2048609"/>
            <a:ext cx="3193341" cy="4212537"/>
          </a:xfrm>
          <a:prstGeom prst="rect">
            <a:avLst/>
          </a:prstGeom>
          <a:noFill/>
          <a:ln w="63500" cmpd="sng">
            <a:solidFill>
              <a:schemeClr val="bg1">
                <a:lumMod val="75000"/>
              </a:schemeClr>
            </a:solidFill>
          </a:ln>
        </p:spPr>
        <p:txBody>
          <a:bodyPr wrap="square" lIns="360000" tIns="360000" rIns="360000" bIns="360000" anchor="t">
            <a:spAutoFit/>
          </a:bodyPr>
          <a:lstStyle/>
          <a:p>
            <a:pPr lvl="0" indent="0" algn="just" eaLnBrk="0" hangingPunct="0">
              <a:lnSpc>
                <a:spcPct val="150000"/>
              </a:lnSpc>
            </a:pPr>
            <a:r>
              <a:rPr lang="zh-CN" altLang="en-US" sz="170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en-US" altLang="zh-CN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号管家</a:t>
            </a:r>
            <a:r>
              <a:rPr lang="zh-CN" altLang="en-US" sz="17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预期收益为</a:t>
            </a:r>
            <a:r>
              <a:rPr lang="en-US" altLang="zh-CN" sz="17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20%</a:t>
            </a:r>
            <a:r>
              <a:rPr lang="zh-CN" altLang="en-US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号管家实力资质，公司名称***有限公司，投资</a:t>
            </a:r>
            <a:r>
              <a:rPr lang="zh-CN" altLang="en-US" sz="17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专家力荐，</a:t>
            </a:r>
            <a:r>
              <a:rPr lang="zh-CN" altLang="en-US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股比</a:t>
            </a:r>
            <a:r>
              <a:rPr lang="en-US" altLang="zh-CN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60.00%</a:t>
            </a:r>
            <a:r>
              <a:rPr lang="zh-CN" altLang="en-US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，认缴金额</a:t>
            </a:r>
            <a:r>
              <a:rPr lang="en-US" altLang="zh-CN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600</a:t>
            </a:r>
            <a:r>
              <a:rPr lang="zh-CN" altLang="en-US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万元”。</a:t>
            </a:r>
            <a:r>
              <a:rPr lang="zh-CN" altLang="en-US" sz="17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响应政府</a:t>
            </a:r>
            <a:r>
              <a:rPr lang="zh-CN" altLang="en-US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出台的发展规划，我们将为您提供</a:t>
            </a:r>
            <a:r>
              <a:rPr lang="zh-CN" altLang="en-US" sz="17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最专业</a:t>
            </a:r>
            <a:r>
              <a:rPr lang="zh-CN" altLang="en-US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的服务。本项目投资人收益有</a:t>
            </a:r>
            <a:r>
              <a:rPr lang="zh-CN" altLang="en-US" sz="17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充分</a:t>
            </a:r>
            <a:r>
              <a:rPr lang="zh-CN" altLang="en-US" sz="17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保障。</a:t>
            </a:r>
            <a:endParaRPr lang="en-US" altLang="zh-CN" sz="17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片 1">
            <a:extLst>
              <a:ext uri="{FF2B5EF4-FFF2-40B4-BE49-F238E27FC236}">
                <a16:creationId xmlns:a16="http://schemas.microsoft.com/office/drawing/2014/main" id="{C6482AEC-F2A8-4A35-BBC9-B9BC1D3727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5784" y="1984811"/>
            <a:ext cx="3362325" cy="454787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6" name="箭头: 右 15">
            <a:extLst>
              <a:ext uri="{FF2B5EF4-FFF2-40B4-BE49-F238E27FC236}">
                <a16:creationId xmlns:a16="http://schemas.microsoft.com/office/drawing/2014/main" id="{3A1FAD4C-7624-43FD-A1B4-A23AC38B3D22}"/>
              </a:ext>
            </a:extLst>
          </p:cNvPr>
          <p:cNvSpPr/>
          <p:nvPr/>
        </p:nvSpPr>
        <p:spPr>
          <a:xfrm>
            <a:off x="3927464" y="3771858"/>
            <a:ext cx="812664" cy="455847"/>
          </a:xfrm>
          <a:prstGeom prst="rightArrow">
            <a:avLst/>
          </a:prstGeom>
          <a:solidFill>
            <a:srgbClr val="8B12F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290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37FEB3B-99A2-455C-BA3E-C5193492805E}"/>
              </a:ext>
            </a:extLst>
          </p:cNvPr>
          <p:cNvSpPr txBox="1">
            <a:spLocks/>
          </p:cNvSpPr>
          <p:nvPr/>
        </p:nvSpPr>
        <p:spPr>
          <a:xfrm>
            <a:off x="1847280" y="332657"/>
            <a:ext cx="7620000" cy="563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8957A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创新点三</a:t>
            </a:r>
          </a:p>
        </p:txBody>
      </p:sp>
      <p:sp>
        <p:nvSpPr>
          <p:cNvPr id="17" name="TextBox 44">
            <a:extLst>
              <a:ext uri="{FF2B5EF4-FFF2-40B4-BE49-F238E27FC236}">
                <a16:creationId xmlns:a16="http://schemas.microsoft.com/office/drawing/2014/main" id="{1BE035FC-A838-4415-B9AA-B9B708DF882C}"/>
              </a:ext>
            </a:extLst>
          </p:cNvPr>
          <p:cNvSpPr txBox="1"/>
          <p:nvPr/>
        </p:nvSpPr>
        <p:spPr>
          <a:xfrm>
            <a:off x="8509056" y="1826137"/>
            <a:ext cx="3293083" cy="46138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eaLnBrk="0" fontAlgn="base" hangingPunct="0">
              <a:lnSpc>
                <a:spcPct val="15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前在个人隐私数据识别方面，金融行业普遍存在规则定义不统一、识别准确率有待提升等问题，我们、查询索引等技术，从文拥有多年数据安全检查管理经验，利用大数据中的语义分析、数据挖掘本数据中提取手机号、银行卡号、身份证号等用户隐私数据，</a:t>
            </a:r>
            <a:r>
              <a:rPr lang="zh-CN" altLang="en-US" sz="18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统一标准，避免重复建设，全面提升服务质量。</a:t>
            </a: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149C873B-9AAF-467A-8748-BD45B6392FF4}"/>
              </a:ext>
            </a:extLst>
          </p:cNvPr>
          <p:cNvGrpSpPr/>
          <p:nvPr/>
        </p:nvGrpSpPr>
        <p:grpSpPr>
          <a:xfrm>
            <a:off x="0" y="-350108"/>
            <a:ext cx="2075902" cy="264248"/>
            <a:chOff x="0" y="-350108"/>
            <a:chExt cx="2075902" cy="264248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70A34199-D3F0-4018-AB31-9D1F2C864A13}"/>
                </a:ext>
              </a:extLst>
            </p:cNvPr>
            <p:cNvSpPr/>
            <p:nvPr/>
          </p:nvSpPr>
          <p:spPr>
            <a:xfrm>
              <a:off x="1449324" y="-350108"/>
              <a:ext cx="264248" cy="262800"/>
            </a:xfrm>
            <a:prstGeom prst="rect">
              <a:avLst/>
            </a:prstGeom>
            <a:solidFill>
              <a:srgbClr val="9800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DF015F47-D03F-4493-B708-1755CB1D829B}"/>
                </a:ext>
              </a:extLst>
            </p:cNvPr>
            <p:cNvSpPr/>
            <p:nvPr/>
          </p:nvSpPr>
          <p:spPr>
            <a:xfrm>
              <a:off x="0" y="-350108"/>
              <a:ext cx="264248" cy="264248"/>
            </a:xfrm>
            <a:prstGeom prst="rect">
              <a:avLst/>
            </a:prstGeom>
            <a:solidFill>
              <a:srgbClr val="8957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90E04429-1342-4F1D-96B2-A89029648BC4}"/>
                </a:ext>
              </a:extLst>
            </p:cNvPr>
            <p:cNvSpPr/>
            <p:nvPr/>
          </p:nvSpPr>
          <p:spPr>
            <a:xfrm>
              <a:off x="724662" y="-350108"/>
              <a:ext cx="264248" cy="264248"/>
            </a:xfrm>
            <a:prstGeom prst="rect">
              <a:avLst/>
            </a:prstGeom>
            <a:solidFill>
              <a:srgbClr val="FDA0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E5431848-99B2-4037-9493-4A68391500EC}"/>
                </a:ext>
              </a:extLst>
            </p:cNvPr>
            <p:cNvSpPr/>
            <p:nvPr/>
          </p:nvSpPr>
          <p:spPr>
            <a:xfrm>
              <a:off x="1086993" y="-350108"/>
              <a:ext cx="264248" cy="264248"/>
            </a:xfrm>
            <a:prstGeom prst="rect">
              <a:avLst/>
            </a:prstGeom>
            <a:solidFill>
              <a:srgbClr val="D66E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C5B65094-CE2F-4967-A870-BC407EFD6356}"/>
                </a:ext>
              </a:extLst>
            </p:cNvPr>
            <p:cNvSpPr/>
            <p:nvPr/>
          </p:nvSpPr>
          <p:spPr>
            <a:xfrm>
              <a:off x="362331" y="-350108"/>
              <a:ext cx="264248" cy="264248"/>
            </a:xfrm>
            <a:prstGeom prst="rect">
              <a:avLst/>
            </a:prstGeom>
            <a:solidFill>
              <a:srgbClr val="B881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F898609F-BF1C-46CA-84EE-9487BDC15654}"/>
                </a:ext>
              </a:extLst>
            </p:cNvPr>
            <p:cNvSpPr/>
            <p:nvPr/>
          </p:nvSpPr>
          <p:spPr>
            <a:xfrm>
              <a:off x="1811654" y="-350108"/>
              <a:ext cx="264248" cy="264248"/>
            </a:xfrm>
            <a:prstGeom prst="rect">
              <a:avLst/>
            </a:prstGeom>
            <a:solidFill>
              <a:srgbClr val="5F1A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6" name="文本框 8">
            <a:extLst>
              <a:ext uri="{FF2B5EF4-FFF2-40B4-BE49-F238E27FC236}">
                <a16:creationId xmlns:a16="http://schemas.microsoft.com/office/drawing/2014/main" id="{E8FA2811-9043-485C-AE14-533DAFEC92A4}"/>
              </a:ext>
            </a:extLst>
          </p:cNvPr>
          <p:cNvSpPr txBox="1"/>
          <p:nvPr/>
        </p:nvSpPr>
        <p:spPr>
          <a:xfrm>
            <a:off x="676910" y="1985541"/>
            <a:ext cx="3193341" cy="4212537"/>
          </a:xfrm>
          <a:prstGeom prst="rect">
            <a:avLst/>
          </a:prstGeom>
          <a:noFill/>
          <a:ln w="63500" cmpd="sng">
            <a:solidFill>
              <a:schemeClr val="bg1">
                <a:lumMod val="75000"/>
              </a:schemeClr>
            </a:solidFill>
          </a:ln>
        </p:spPr>
        <p:txBody>
          <a:bodyPr wrap="square" lIns="360000" tIns="360000" rIns="360000" bIns="360000" anchor="t">
            <a:spAutoFit/>
          </a:bodyPr>
          <a:lstStyle/>
          <a:p>
            <a:pPr lvl="0" indent="0" algn="just" eaLnBrk="0" hangingPunct="0">
              <a:lnSpc>
                <a:spcPct val="150000"/>
              </a:lnSpc>
            </a:pPr>
            <a:r>
              <a:rPr lang="zh-CN" altLang="en-US" sz="1700">
                <a:latin typeface="微软雅黑" panose="020B0503020204020204" pitchFamily="34" charset="-122"/>
                <a:ea typeface="微软雅黑" panose="020B0503020204020204" pitchFamily="34" charset="-122"/>
              </a:rPr>
              <a:t> 本人张三，于</a:t>
            </a:r>
            <a:r>
              <a:rPr lang="en-US" altLang="zh-CN" sz="1700">
                <a:latin typeface="微软雅黑" panose="020B0503020204020204" pitchFamily="34" charset="-122"/>
                <a:ea typeface="微软雅黑" panose="020B0503020204020204" pitchFamily="34" charset="-122"/>
              </a:rPr>
              <a:t>2020.01. 15</a:t>
            </a:r>
            <a:r>
              <a:rPr lang="zh-CN" altLang="en-US" sz="170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zh-CN" altLang="en-US" sz="17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北京市石景山区古城街道</a:t>
            </a:r>
            <a:r>
              <a:rPr lang="zh-CN" altLang="en-US" sz="1700">
                <a:latin typeface="微软雅黑" panose="020B0503020204020204" pitchFamily="34" charset="-122"/>
                <a:ea typeface="微软雅黑" panose="020B0503020204020204" pitchFamily="34" charset="-122"/>
              </a:rPr>
              <a:t>附近丢失一个钱包，内含卡号为</a:t>
            </a:r>
            <a:r>
              <a:rPr lang="en-US" altLang="zh-CN" sz="17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62266631</a:t>
            </a:r>
            <a:r>
              <a:rPr lang="zh-CN" altLang="en-US" sz="17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******</a:t>
            </a:r>
            <a:r>
              <a:rPr lang="en-US" altLang="zh-CN" sz="17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00</a:t>
            </a:r>
            <a:r>
              <a:rPr lang="zh-CN" altLang="en-US" sz="1700">
                <a:latin typeface="微软雅黑" panose="020B0503020204020204" pitchFamily="34" charset="-122"/>
                <a:ea typeface="微软雅黑" panose="020B0503020204020204" pitchFamily="34" charset="-122"/>
              </a:rPr>
              <a:t>的银行卡，如有捡到此卡，请联系我本人，我的联系电话</a:t>
            </a:r>
            <a:r>
              <a:rPr lang="en-US" altLang="zh-CN" sz="17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158</a:t>
            </a:r>
            <a:r>
              <a:rPr lang="zh-CN" altLang="en-US" sz="17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****</a:t>
            </a:r>
            <a:r>
              <a:rPr lang="en-US" altLang="zh-CN" sz="17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0000</a:t>
            </a:r>
            <a:r>
              <a:rPr lang="zh-CN" altLang="en-US" sz="17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1700">
                <a:latin typeface="微软雅黑" panose="020B0503020204020204" pitchFamily="34" charset="-122"/>
                <a:ea typeface="微软雅黑" panose="020B0503020204020204" pitchFamily="34" charset="-122"/>
              </a:rPr>
              <a:t>必有重谢。</a:t>
            </a:r>
            <a:endParaRPr lang="en-US" altLang="zh-CN" sz="17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7" name="对象 1">
            <a:extLst>
              <a:ext uri="{FF2B5EF4-FFF2-40B4-BE49-F238E27FC236}">
                <a16:creationId xmlns:a16="http://schemas.microsoft.com/office/drawing/2014/main" id="{E8036B83-896C-4E31-AE5B-BF5C01EEB1E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44105456"/>
              </p:ext>
            </p:extLst>
          </p:nvPr>
        </p:nvGraphicFramePr>
        <p:xfrm>
          <a:off x="4797059" y="1898639"/>
          <a:ext cx="2968625" cy="45319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3512820" imgH="4762500" progId="Paint.Picture">
                  <p:embed/>
                </p:oleObj>
              </mc:Choice>
              <mc:Fallback>
                <p:oleObj r:id="rId2" imgW="3512820" imgH="4762500" progId="Paint.Picture">
                  <p:embed/>
                  <p:pic>
                    <p:nvPicPr>
                      <p:cNvPr id="34" name="对象 1">
                        <a:extLst>
                          <a:ext uri="{FF2B5EF4-FFF2-40B4-BE49-F238E27FC236}">
                            <a16:creationId xmlns:a16="http://schemas.microsoft.com/office/drawing/2014/main" id="{A579FD77-6AFA-4D25-BD7A-DCC4B1D6700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797059" y="1898639"/>
                        <a:ext cx="2968625" cy="453199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箭头: 右 27">
            <a:extLst>
              <a:ext uri="{FF2B5EF4-FFF2-40B4-BE49-F238E27FC236}">
                <a16:creationId xmlns:a16="http://schemas.microsoft.com/office/drawing/2014/main" id="{D7F57E7C-5D5B-461D-AB80-F986D6019CB0}"/>
              </a:ext>
            </a:extLst>
          </p:cNvPr>
          <p:cNvSpPr/>
          <p:nvPr/>
        </p:nvSpPr>
        <p:spPr>
          <a:xfrm>
            <a:off x="3927464" y="3708790"/>
            <a:ext cx="812664" cy="455847"/>
          </a:xfrm>
          <a:prstGeom prst="rightArrow">
            <a:avLst/>
          </a:prstGeom>
          <a:solidFill>
            <a:srgbClr val="8B12F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标题 1">
            <a:extLst>
              <a:ext uri="{FF2B5EF4-FFF2-40B4-BE49-F238E27FC236}">
                <a16:creationId xmlns:a16="http://schemas.microsoft.com/office/drawing/2014/main" id="{C5F9D139-2832-46C0-839C-EBC5C3ADDA17}"/>
              </a:ext>
            </a:extLst>
          </p:cNvPr>
          <p:cNvSpPr txBox="1">
            <a:spLocks/>
          </p:cNvSpPr>
          <p:nvPr/>
        </p:nvSpPr>
        <p:spPr>
          <a:xfrm>
            <a:off x="494455" y="1275938"/>
            <a:ext cx="8830298" cy="4558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利用大数据技术，实现个人多维隐私数据识别</a:t>
            </a:r>
          </a:p>
        </p:txBody>
      </p:sp>
    </p:spTree>
    <p:extLst>
      <p:ext uri="{BB962C8B-B14F-4D97-AF65-F5344CB8AC3E}">
        <p14:creationId xmlns:p14="http://schemas.microsoft.com/office/powerpoint/2010/main" val="3492111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37FEB3B-99A2-455C-BA3E-C5193492805E}"/>
              </a:ext>
            </a:extLst>
          </p:cNvPr>
          <p:cNvSpPr txBox="1">
            <a:spLocks/>
          </p:cNvSpPr>
          <p:nvPr/>
        </p:nvSpPr>
        <p:spPr>
          <a:xfrm>
            <a:off x="1847280" y="332657"/>
            <a:ext cx="7620000" cy="563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8957A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创新点三</a:t>
            </a:r>
          </a:p>
        </p:txBody>
      </p:sp>
      <p:sp>
        <p:nvSpPr>
          <p:cNvPr id="17" name="TextBox 44">
            <a:extLst>
              <a:ext uri="{FF2B5EF4-FFF2-40B4-BE49-F238E27FC236}">
                <a16:creationId xmlns:a16="http://schemas.microsoft.com/office/drawing/2014/main" id="{1BE035FC-A838-4415-B9AA-B9B708DF882C}"/>
              </a:ext>
            </a:extLst>
          </p:cNvPr>
          <p:cNvSpPr txBox="1"/>
          <p:nvPr/>
        </p:nvSpPr>
        <p:spPr>
          <a:xfrm>
            <a:off x="5486030" y="2111503"/>
            <a:ext cx="6199830" cy="3090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eaLnBrk="0" fontAlgn="base" hangingPunct="0"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已实现的个人隐私数据识别：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lvl="1" eaLnBrk="0" fontAlgn="base" hangingPunct="0"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手机号，银行卡号、身份证号、固定电话、家庭地址、邮件</a:t>
            </a:r>
            <a:endParaRPr lang="en-US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lvl="1" eaLnBrk="0" fontAlgn="base" hangingPunct="0"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后续需要实现的（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2021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年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9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月前实现）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lvl="1" eaLnBrk="0" fontAlgn="base" hangingPunct="0"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姓名、民族、血型等个人维度信息</a:t>
            </a:r>
            <a:endParaRPr lang="en-US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lvl="1" eaLnBrk="0" fontAlgn="base" hangingPunct="0"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支持业务部门规则提取：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lvl="1" eaLnBrk="0" fontAlgn="base" hangingPunct="0"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金融交易、财产信息、信贷信息、**业务申请单等</a:t>
            </a:r>
            <a:endParaRPr lang="en-US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lvl="1" eaLnBrk="0" fontAlgn="base" hangingPunct="0">
              <a:lnSpc>
                <a:spcPct val="150000"/>
              </a:lnSpc>
            </a:pPr>
            <a:endParaRPr lang="zh-CN" altLang="en-US" sz="1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149C873B-9AAF-467A-8748-BD45B6392FF4}"/>
              </a:ext>
            </a:extLst>
          </p:cNvPr>
          <p:cNvGrpSpPr/>
          <p:nvPr/>
        </p:nvGrpSpPr>
        <p:grpSpPr>
          <a:xfrm>
            <a:off x="0" y="-350108"/>
            <a:ext cx="2075902" cy="264248"/>
            <a:chOff x="0" y="-350108"/>
            <a:chExt cx="2075902" cy="264248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70A34199-D3F0-4018-AB31-9D1F2C864A13}"/>
                </a:ext>
              </a:extLst>
            </p:cNvPr>
            <p:cNvSpPr/>
            <p:nvPr/>
          </p:nvSpPr>
          <p:spPr>
            <a:xfrm>
              <a:off x="1449324" y="-350108"/>
              <a:ext cx="264248" cy="262800"/>
            </a:xfrm>
            <a:prstGeom prst="rect">
              <a:avLst/>
            </a:prstGeom>
            <a:solidFill>
              <a:srgbClr val="9800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DF015F47-D03F-4493-B708-1755CB1D829B}"/>
                </a:ext>
              </a:extLst>
            </p:cNvPr>
            <p:cNvSpPr/>
            <p:nvPr/>
          </p:nvSpPr>
          <p:spPr>
            <a:xfrm>
              <a:off x="0" y="-350108"/>
              <a:ext cx="264248" cy="264248"/>
            </a:xfrm>
            <a:prstGeom prst="rect">
              <a:avLst/>
            </a:prstGeom>
            <a:solidFill>
              <a:srgbClr val="8957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90E04429-1342-4F1D-96B2-A89029648BC4}"/>
                </a:ext>
              </a:extLst>
            </p:cNvPr>
            <p:cNvSpPr/>
            <p:nvPr/>
          </p:nvSpPr>
          <p:spPr>
            <a:xfrm>
              <a:off x="724662" y="-350108"/>
              <a:ext cx="264248" cy="264248"/>
            </a:xfrm>
            <a:prstGeom prst="rect">
              <a:avLst/>
            </a:prstGeom>
            <a:solidFill>
              <a:srgbClr val="FDA0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E5431848-99B2-4037-9493-4A68391500EC}"/>
                </a:ext>
              </a:extLst>
            </p:cNvPr>
            <p:cNvSpPr/>
            <p:nvPr/>
          </p:nvSpPr>
          <p:spPr>
            <a:xfrm>
              <a:off x="1086993" y="-350108"/>
              <a:ext cx="264248" cy="264248"/>
            </a:xfrm>
            <a:prstGeom prst="rect">
              <a:avLst/>
            </a:prstGeom>
            <a:solidFill>
              <a:srgbClr val="D66E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C5B65094-CE2F-4967-A870-BC407EFD6356}"/>
                </a:ext>
              </a:extLst>
            </p:cNvPr>
            <p:cNvSpPr/>
            <p:nvPr/>
          </p:nvSpPr>
          <p:spPr>
            <a:xfrm>
              <a:off x="362331" y="-350108"/>
              <a:ext cx="264248" cy="264248"/>
            </a:xfrm>
            <a:prstGeom prst="rect">
              <a:avLst/>
            </a:prstGeom>
            <a:solidFill>
              <a:srgbClr val="B881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F898609F-BF1C-46CA-84EE-9487BDC15654}"/>
                </a:ext>
              </a:extLst>
            </p:cNvPr>
            <p:cNvSpPr/>
            <p:nvPr/>
          </p:nvSpPr>
          <p:spPr>
            <a:xfrm>
              <a:off x="1811654" y="-350108"/>
              <a:ext cx="264248" cy="264248"/>
            </a:xfrm>
            <a:prstGeom prst="rect">
              <a:avLst/>
            </a:prstGeom>
            <a:solidFill>
              <a:srgbClr val="5F1A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9" name="标题 1">
            <a:extLst>
              <a:ext uri="{FF2B5EF4-FFF2-40B4-BE49-F238E27FC236}">
                <a16:creationId xmlns:a16="http://schemas.microsoft.com/office/drawing/2014/main" id="{C5F9D139-2832-46C0-839C-EBC5C3ADDA17}"/>
              </a:ext>
            </a:extLst>
          </p:cNvPr>
          <p:cNvSpPr txBox="1">
            <a:spLocks/>
          </p:cNvSpPr>
          <p:nvPr/>
        </p:nvSpPr>
        <p:spPr>
          <a:xfrm>
            <a:off x="494455" y="1275938"/>
            <a:ext cx="8830298" cy="4558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利用大数据技术，实现个人多维隐私数据识别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BC91E3D-5716-4227-A181-A54C359370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736" y="1731785"/>
            <a:ext cx="3426331" cy="512621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9CC11AA-4A61-4E37-B69C-EA43A21BCD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3778" y="4294892"/>
            <a:ext cx="3542252" cy="2200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0386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37FEB3B-99A2-455C-BA3E-C5193492805E}"/>
              </a:ext>
            </a:extLst>
          </p:cNvPr>
          <p:cNvSpPr txBox="1">
            <a:spLocks/>
          </p:cNvSpPr>
          <p:nvPr/>
        </p:nvSpPr>
        <p:spPr>
          <a:xfrm>
            <a:off x="1847280" y="332657"/>
            <a:ext cx="7620000" cy="563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8957A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创新点三</a:t>
            </a: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149C873B-9AAF-467A-8748-BD45B6392FF4}"/>
              </a:ext>
            </a:extLst>
          </p:cNvPr>
          <p:cNvGrpSpPr/>
          <p:nvPr/>
        </p:nvGrpSpPr>
        <p:grpSpPr>
          <a:xfrm>
            <a:off x="0" y="-350108"/>
            <a:ext cx="2075902" cy="264248"/>
            <a:chOff x="0" y="-350108"/>
            <a:chExt cx="2075902" cy="264248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70A34199-D3F0-4018-AB31-9D1F2C864A13}"/>
                </a:ext>
              </a:extLst>
            </p:cNvPr>
            <p:cNvSpPr/>
            <p:nvPr/>
          </p:nvSpPr>
          <p:spPr>
            <a:xfrm>
              <a:off x="1449324" y="-350108"/>
              <a:ext cx="264248" cy="262800"/>
            </a:xfrm>
            <a:prstGeom prst="rect">
              <a:avLst/>
            </a:prstGeom>
            <a:solidFill>
              <a:srgbClr val="9800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DF015F47-D03F-4493-B708-1755CB1D829B}"/>
                </a:ext>
              </a:extLst>
            </p:cNvPr>
            <p:cNvSpPr/>
            <p:nvPr/>
          </p:nvSpPr>
          <p:spPr>
            <a:xfrm>
              <a:off x="0" y="-350108"/>
              <a:ext cx="264248" cy="264248"/>
            </a:xfrm>
            <a:prstGeom prst="rect">
              <a:avLst/>
            </a:prstGeom>
            <a:solidFill>
              <a:srgbClr val="8957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90E04429-1342-4F1D-96B2-A89029648BC4}"/>
                </a:ext>
              </a:extLst>
            </p:cNvPr>
            <p:cNvSpPr/>
            <p:nvPr/>
          </p:nvSpPr>
          <p:spPr>
            <a:xfrm>
              <a:off x="724662" y="-350108"/>
              <a:ext cx="264248" cy="264248"/>
            </a:xfrm>
            <a:prstGeom prst="rect">
              <a:avLst/>
            </a:prstGeom>
            <a:solidFill>
              <a:srgbClr val="FDA0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E5431848-99B2-4037-9493-4A68391500EC}"/>
                </a:ext>
              </a:extLst>
            </p:cNvPr>
            <p:cNvSpPr/>
            <p:nvPr/>
          </p:nvSpPr>
          <p:spPr>
            <a:xfrm>
              <a:off x="1086993" y="-350108"/>
              <a:ext cx="264248" cy="264248"/>
            </a:xfrm>
            <a:prstGeom prst="rect">
              <a:avLst/>
            </a:prstGeom>
            <a:solidFill>
              <a:srgbClr val="D66E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C5B65094-CE2F-4967-A870-BC407EFD6356}"/>
                </a:ext>
              </a:extLst>
            </p:cNvPr>
            <p:cNvSpPr/>
            <p:nvPr/>
          </p:nvSpPr>
          <p:spPr>
            <a:xfrm>
              <a:off x="362331" y="-350108"/>
              <a:ext cx="264248" cy="264248"/>
            </a:xfrm>
            <a:prstGeom prst="rect">
              <a:avLst/>
            </a:prstGeom>
            <a:solidFill>
              <a:srgbClr val="B881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F898609F-BF1C-46CA-84EE-9487BDC15654}"/>
                </a:ext>
              </a:extLst>
            </p:cNvPr>
            <p:cNvSpPr/>
            <p:nvPr/>
          </p:nvSpPr>
          <p:spPr>
            <a:xfrm>
              <a:off x="1811654" y="-350108"/>
              <a:ext cx="264248" cy="264248"/>
            </a:xfrm>
            <a:prstGeom prst="rect">
              <a:avLst/>
            </a:prstGeom>
            <a:solidFill>
              <a:srgbClr val="5F1A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9" name="标题 1">
            <a:extLst>
              <a:ext uri="{FF2B5EF4-FFF2-40B4-BE49-F238E27FC236}">
                <a16:creationId xmlns:a16="http://schemas.microsoft.com/office/drawing/2014/main" id="{C5F9D139-2832-46C0-839C-EBC5C3ADDA17}"/>
              </a:ext>
            </a:extLst>
          </p:cNvPr>
          <p:cNvSpPr txBox="1">
            <a:spLocks/>
          </p:cNvSpPr>
          <p:nvPr/>
        </p:nvSpPr>
        <p:spPr>
          <a:xfrm>
            <a:off x="494455" y="1275938"/>
            <a:ext cx="8830298" cy="4558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利用大数据技术，实现个人多维隐私数据识别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4A5A245-8BC7-4BD7-8EFE-7424F7E7FDC2}"/>
              </a:ext>
            </a:extLst>
          </p:cNvPr>
          <p:cNvSpPr txBox="1"/>
          <p:nvPr/>
        </p:nvSpPr>
        <p:spPr>
          <a:xfrm>
            <a:off x="897890" y="2173605"/>
            <a:ext cx="9046210" cy="11887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：爸爸，向我的光大银行转100元吧，现在有点着急不方便回信息。  2747474775833531128</a:t>
            </a:r>
          </a:p>
          <a:p>
            <a:pPr fontAlgn="auto"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：现在有点事，不方便回信息，给我光大银行转100元吧，爸爸。      2675417181795644154</a:t>
            </a:r>
          </a:p>
          <a:p>
            <a:pPr fontAlgn="auto"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相似度: 0.9737731553819176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16CE105-DB93-4F3A-A1E4-CD45C5CDC9FE}"/>
              </a:ext>
            </a:extLst>
          </p:cNvPr>
          <p:cNvSpPr txBox="1"/>
          <p:nvPr/>
        </p:nvSpPr>
        <p:spPr>
          <a:xfrm>
            <a:off x="983017" y="3608406"/>
            <a:ext cx="7918063" cy="1051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①使用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sego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开源分词服务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400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NLPIR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分词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),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并融入金融相关、银行名称、区域名称等特定场景词汇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②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优化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simHash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关于中文分词后的计算部分函数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③预先计算模板值，系统可完成海量数据的快速匹配（十万级模板数据，可秒级返回）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标题 1">
            <a:extLst>
              <a:ext uri="{FF2B5EF4-FFF2-40B4-BE49-F238E27FC236}">
                <a16:creationId xmlns:a16="http://schemas.microsoft.com/office/drawing/2014/main" id="{0EC887DA-93EF-4424-BA64-DC5D649EE083}"/>
              </a:ext>
            </a:extLst>
          </p:cNvPr>
          <p:cNvSpPr txBox="1">
            <a:spLocks/>
          </p:cNvSpPr>
          <p:nvPr/>
        </p:nvSpPr>
        <p:spPr>
          <a:xfrm>
            <a:off x="636982" y="5126215"/>
            <a:ext cx="10630108" cy="4558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基于相似度计算，可实现具有某数据特征的敏感文件识别，如**业务申请单，前期整理对应业务申请单模板数据。</a:t>
            </a:r>
          </a:p>
        </p:txBody>
      </p:sp>
    </p:spTree>
    <p:extLst>
      <p:ext uri="{BB962C8B-B14F-4D97-AF65-F5344CB8AC3E}">
        <p14:creationId xmlns:p14="http://schemas.microsoft.com/office/powerpoint/2010/main" val="1472626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588</TotalTime>
  <Words>1811</Words>
  <Application>Microsoft Office PowerPoint</Application>
  <PresentationFormat>宽屏</PresentationFormat>
  <Paragraphs>172</Paragraphs>
  <Slides>14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6" baseType="lpstr">
      <vt:lpstr>等线</vt:lpstr>
      <vt:lpstr>等线 Light</vt:lpstr>
      <vt:lpstr>华文细黑</vt:lpstr>
      <vt:lpstr>思源黑体 Bold</vt:lpstr>
      <vt:lpstr>思源黑体 CN Medium</vt:lpstr>
      <vt:lpstr>思源黑体 CN Regular</vt:lpstr>
      <vt:lpstr>微软雅黑</vt:lpstr>
      <vt:lpstr>Arial</vt:lpstr>
      <vt:lpstr>Calibri</vt:lpstr>
      <vt:lpstr>Wingdings</vt:lpstr>
      <vt:lpstr>Office 主题​​</vt:lpstr>
      <vt:lpstr>Bitmap Image</vt:lpstr>
      <vt:lpstr>内容安全鉴别系统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班 爽</dc:creator>
  <cp:lastModifiedBy>Administrator</cp:lastModifiedBy>
  <cp:revision>523</cp:revision>
  <dcterms:created xsi:type="dcterms:W3CDTF">2020-08-18T03:44:00Z</dcterms:created>
  <dcterms:modified xsi:type="dcterms:W3CDTF">2021-06-04T02:37:32Z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2052-11.8.2.8950</vt:lpwstr>
  </property>
</Properties>
</file>