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634" autoAdjust="0"/>
  </p:normalViewPr>
  <p:slideViewPr>
    <p:cSldViewPr snapToGrid="0">
      <p:cViewPr varScale="1">
        <p:scale>
          <a:sx n="57" d="100"/>
          <a:sy n="57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1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7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1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6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86CAA7-357C-4006-9D76-BB88D3F463E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F7F9E1B-9962-48CB-BB1D-5351699C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24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C36-9F0F-CD9F-9492-FD3CBD3F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285"/>
            <a:ext cx="9144000" cy="1428915"/>
          </a:xfrm>
        </p:spPr>
        <p:txBody>
          <a:bodyPr>
            <a:normAutofit/>
          </a:bodyPr>
          <a:lstStyle/>
          <a:p>
            <a:pPr algn="ctr"/>
            <a:r>
              <a:rPr lang="en-IN" sz="5400" b="1" i="1" u="sng" dirty="0">
                <a:solidFill>
                  <a:srgbClr val="00B050"/>
                </a:solidFill>
                <a:highlight>
                  <a:srgbClr val="000000"/>
                </a:highlight>
              </a:rPr>
              <a:t>Data Analyst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E891-FDC2-855B-4203-46ED606D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622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Project Title </a:t>
            </a:r>
            <a:r>
              <a:rPr lang="en-IN" sz="4400" b="1" dirty="0">
                <a:solidFill>
                  <a:srgbClr val="0070C0"/>
                </a:solidFill>
              </a:rPr>
              <a:t>:- </a:t>
            </a:r>
            <a:r>
              <a:rPr lang="en-US" sz="4400" b="1" dirty="0">
                <a:solidFill>
                  <a:srgbClr val="00B0F0"/>
                </a:solidFill>
              </a:rPr>
              <a:t>Analyzing Research on Cardiac Diseases</a:t>
            </a:r>
            <a:endParaRPr lang="en-IN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AA0-78BD-51AC-4EFD-14E65A44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173"/>
            <a:ext cx="10515600" cy="961287"/>
          </a:xfrm>
        </p:spPr>
        <p:txBody>
          <a:bodyPr/>
          <a:lstStyle/>
          <a:p>
            <a:r>
              <a:rPr lang="en-IN" b="1" dirty="0"/>
              <a:t> Gender EDA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C81D15-DD75-9CB7-69F2-D7B11B581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3" y="1485737"/>
            <a:ext cx="5621867" cy="36522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0996E-C3C8-1000-C40B-FC45A68D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46" y="1485736"/>
            <a:ext cx="5417291" cy="3652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016269-66A2-10DA-DD6E-C89BC1D69AAF}"/>
              </a:ext>
            </a:extLst>
          </p:cNvPr>
          <p:cNvSpPr txBox="1"/>
          <p:nvPr/>
        </p:nvSpPr>
        <p:spPr>
          <a:xfrm>
            <a:off x="10794124" y="5502221"/>
            <a:ext cx="137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1=Men</a:t>
            </a:r>
          </a:p>
          <a:p>
            <a:r>
              <a:rPr lang="en-IN" dirty="0"/>
              <a:t>2=Women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C4A5A-E7C8-EAA8-B018-4DC7399E9A33}"/>
              </a:ext>
            </a:extLst>
          </p:cNvPr>
          <p:cNvSpPr txBox="1"/>
          <p:nvPr/>
        </p:nvSpPr>
        <p:spPr>
          <a:xfrm>
            <a:off x="591789" y="5497498"/>
            <a:ext cx="88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/>
              <a:t>When it comes to cardiac disease, there is no clear indication that one gender is more susceptible than the other.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40542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3DBF-8A02-AA9E-9B81-19A5A1D6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40"/>
            <a:ext cx="10515600" cy="1139580"/>
          </a:xfrm>
        </p:spPr>
        <p:txBody>
          <a:bodyPr/>
          <a:lstStyle/>
          <a:p>
            <a:r>
              <a:rPr lang="en-IN" b="1" dirty="0"/>
              <a:t> Blood pressure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E4A8D-49CC-5027-E789-3B03A2946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8" y="1411308"/>
            <a:ext cx="6204313" cy="49578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702DC-ACCE-4E89-29D1-67D731E57D9C}"/>
              </a:ext>
            </a:extLst>
          </p:cNvPr>
          <p:cNvSpPr txBox="1"/>
          <p:nvPr/>
        </p:nvSpPr>
        <p:spPr>
          <a:xfrm>
            <a:off x="6986752" y="2965654"/>
            <a:ext cx="50764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B0F0"/>
                </a:solidFill>
                <a:effectLst/>
                <a:latin typeface="Helvetica Neue"/>
              </a:rPr>
              <a:t>For men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when diastolic blood pressure is                        &lt; 11000 &amp;  &gt;70                           </a:t>
            </a:r>
            <a:r>
              <a:rPr lang="en-US" sz="2000" b="0" i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cardio =1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when systolic blood pressure is 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&lt; 16200 &amp; &gt;15                            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Helvetica Neue"/>
              </a:rPr>
              <a:t>cardio=1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Helvetica Neue"/>
              </a:rPr>
              <a:t>For women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when diastolic blood pressure is 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&lt; 5700 &amp; &gt;0                                 </a:t>
            </a:r>
            <a:r>
              <a:rPr lang="en-US" sz="2000" b="0" i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cardio=1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when systolic blood pressure is </a:t>
            </a:r>
          </a:p>
          <a:p>
            <a:pPr algn="l"/>
            <a:r>
              <a:rPr lang="en-US" sz="2000" b="0" i="1" dirty="0">
                <a:effectLst/>
                <a:latin typeface="Helvetica Neue"/>
              </a:rPr>
              <a:t>&lt; 140200 &amp; &gt;150                         </a:t>
            </a: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Helvetica Neue"/>
              </a:rPr>
              <a:t>cardio=1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19C3C-EEDC-9FE6-3C0D-A47D5685BB56}"/>
              </a:ext>
            </a:extLst>
          </p:cNvPr>
          <p:cNvSpPr txBox="1"/>
          <p:nvPr/>
        </p:nvSpPr>
        <p:spPr>
          <a:xfrm>
            <a:off x="6986752" y="1857658"/>
            <a:ext cx="5076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 err="1">
                <a:effectLst/>
                <a:latin typeface="Helvetica Neue"/>
              </a:rPr>
              <a:t>ap_hi</a:t>
            </a:r>
            <a:r>
              <a:rPr lang="en-US" sz="2400" b="1" i="0" dirty="0">
                <a:effectLst/>
                <a:latin typeface="Helvetica Neue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Helvetica Neue"/>
              </a:rPr>
              <a:t>Systolic blood pressure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 err="1">
                <a:effectLst/>
                <a:latin typeface="Helvetica Neue"/>
              </a:rPr>
              <a:t>ap_lo</a:t>
            </a:r>
            <a:r>
              <a:rPr lang="en-US" sz="2400" b="1" i="0" dirty="0">
                <a:effectLst/>
                <a:latin typeface="Helvetica Neue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Helvetica Neue"/>
              </a:rPr>
              <a:t>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 Neue"/>
              </a:rPr>
              <a:t>iastolic blood pressure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21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E2C6-F878-E56A-B1E2-157FDD6A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1301"/>
          </a:xfrm>
        </p:spPr>
        <p:txBody>
          <a:bodyPr/>
          <a:lstStyle/>
          <a:p>
            <a:r>
              <a:rPr lang="en-IN" b="1" dirty="0"/>
              <a:t> Age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A4258-EBDC-852A-E81D-6D3C00563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4" y="1141301"/>
            <a:ext cx="7656786" cy="4974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6EACB-0F6B-0990-5640-023EA65C97EA}"/>
              </a:ext>
            </a:extLst>
          </p:cNvPr>
          <p:cNvSpPr txBox="1"/>
          <p:nvPr/>
        </p:nvSpPr>
        <p:spPr>
          <a:xfrm>
            <a:off x="8079828" y="1934973"/>
            <a:ext cx="41121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Age wise distribution of people with cardiac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000" i="1" dirty="0"/>
              <a:t>'Age' &gt; 50 &amp; 'Age’ &lt; 60 = </a:t>
            </a:r>
            <a:r>
              <a:rPr lang="en-US" sz="2000" i="1" dirty="0">
                <a:solidFill>
                  <a:schemeClr val="bg1"/>
                </a:solidFill>
                <a:highlight>
                  <a:srgbClr val="FF0000"/>
                </a:highlight>
              </a:rPr>
              <a:t>18350</a:t>
            </a:r>
          </a:p>
          <a:p>
            <a:endParaRPr lang="en-US" sz="2000" i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000" i="1" dirty="0"/>
              <a:t>'Age' &gt; 50 =                        </a:t>
            </a:r>
            <a:r>
              <a:rPr lang="en-US" sz="2000" i="1" dirty="0">
                <a:solidFill>
                  <a:schemeClr val="bg1"/>
                </a:solidFill>
                <a:highlight>
                  <a:srgbClr val="FF0000"/>
                </a:highlight>
              </a:rPr>
              <a:t>7880 </a:t>
            </a:r>
          </a:p>
          <a:p>
            <a:endParaRPr lang="en-US" sz="2000" i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2000" i="1" dirty="0"/>
              <a:t>'Age’ &lt; 60 =                       </a:t>
            </a:r>
            <a:r>
              <a:rPr lang="en-US" sz="2000" i="1" dirty="0">
                <a:solidFill>
                  <a:schemeClr val="bg1"/>
                </a:solidFill>
                <a:highlight>
                  <a:srgbClr val="FF0000"/>
                </a:highlight>
              </a:rPr>
              <a:t>8729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1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F5F0-7547-F73F-2002-824C91B2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793"/>
            <a:ext cx="10515600" cy="920691"/>
          </a:xfrm>
        </p:spPr>
        <p:txBody>
          <a:bodyPr/>
          <a:lstStyle/>
          <a:p>
            <a:r>
              <a:rPr lang="en-IN" b="1" dirty="0"/>
              <a:t> Higher weight vs higher BP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394EF-8167-05D1-F9C1-5960A494E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9" y="1675283"/>
            <a:ext cx="5384800" cy="35571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61B92-E275-72AA-A3B4-E85209430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29" y="1658144"/>
            <a:ext cx="5530102" cy="3541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BC20E-8A9D-5100-133F-BA6CC3969038}"/>
              </a:ext>
            </a:extLst>
          </p:cNvPr>
          <p:cNvSpPr txBox="1"/>
          <p:nvPr/>
        </p:nvSpPr>
        <p:spPr>
          <a:xfrm>
            <a:off x="186267" y="5791200"/>
            <a:ext cx="1153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i="1" dirty="0"/>
              <a:t> Individuals whose </a:t>
            </a:r>
            <a:r>
              <a:rPr lang="en-US" sz="2400" i="1" dirty="0">
                <a:solidFill>
                  <a:srgbClr val="FF0000"/>
                </a:solidFill>
              </a:rPr>
              <a:t>systolic blood pressure </a:t>
            </a:r>
            <a:r>
              <a:rPr lang="en-US" sz="2400" i="1" dirty="0"/>
              <a:t>surpasses their average levels are at a </a:t>
            </a:r>
            <a:r>
              <a:rPr lang="en-US" sz="2400" i="1" dirty="0">
                <a:solidFill>
                  <a:srgbClr val="FF0000"/>
                </a:solidFill>
              </a:rPr>
              <a:t>higher risk </a:t>
            </a:r>
            <a:r>
              <a:rPr lang="en-US" sz="2400" i="1" dirty="0"/>
              <a:t>of developing a cardiac disease.</a:t>
            </a:r>
            <a:endParaRPr lang="en-US" sz="2400" b="0" i="1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0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743-BF03-54F9-D470-F541EEF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95792"/>
            <a:ext cx="10515600" cy="779907"/>
          </a:xfrm>
        </p:spPr>
        <p:txBody>
          <a:bodyPr/>
          <a:lstStyle/>
          <a:p>
            <a:r>
              <a:rPr lang="en-IN" b="1" dirty="0"/>
              <a:t>Smokers &amp; Drinkers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7DCBC-F1CE-D8F1-3D6F-E176A061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5" y="1287462"/>
            <a:ext cx="5557151" cy="40976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326E-D33B-A6EF-2E74-0D1AA3B66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47" y="1267884"/>
            <a:ext cx="5118638" cy="40976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B1A267-DABD-FC12-CA7D-48F1D8C6B4EF}"/>
              </a:ext>
            </a:extLst>
          </p:cNvPr>
          <p:cNvSpPr txBox="1"/>
          <p:nvPr/>
        </p:nvSpPr>
        <p:spPr>
          <a:xfrm>
            <a:off x="194733" y="5657671"/>
            <a:ext cx="1154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i="1" dirty="0"/>
              <a:t> While a person's smoking and drinking habits may be strong indicators, they </a:t>
            </a:r>
            <a:r>
              <a:rPr lang="en-US" sz="2400" i="1" dirty="0">
                <a:solidFill>
                  <a:srgbClr val="FF0000"/>
                </a:solidFill>
              </a:rPr>
              <a:t>alone cannot guarantee</a:t>
            </a:r>
            <a:r>
              <a:rPr lang="en-US" sz="2400" i="1" dirty="0"/>
              <a:t> the likelihood of developing a cardiac disease.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6792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8855-F7C9-F596-B67E-4B888D63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67713"/>
            <a:ext cx="10515600" cy="1118827"/>
          </a:xfrm>
        </p:spPr>
        <p:txBody>
          <a:bodyPr/>
          <a:lstStyle/>
          <a:p>
            <a:r>
              <a:rPr lang="en-IN" dirty="0"/>
              <a:t>Height &amp; weight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7C710-87DE-96B5-6EDC-E90E5915D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403516"/>
            <a:ext cx="4580822" cy="2446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8681F-F61D-4210-62BC-F4481B42A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6" y="1403516"/>
            <a:ext cx="4580822" cy="2446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3E4C3-9670-C250-3607-43360BC2E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3936353"/>
            <a:ext cx="4580822" cy="24465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3CF8F-0041-4178-8921-D2B352F0B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6" y="3936354"/>
            <a:ext cx="4580823" cy="2446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3887B-6884-A23A-6741-E277DCAB75AE}"/>
              </a:ext>
            </a:extLst>
          </p:cNvPr>
          <p:cNvSpPr txBox="1"/>
          <p:nvPr/>
        </p:nvSpPr>
        <p:spPr>
          <a:xfrm>
            <a:off x="9719733" y="1403516"/>
            <a:ext cx="22775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While </a:t>
            </a:r>
            <a:r>
              <a:rPr lang="en-US" sz="2000" i="1" dirty="0">
                <a:solidFill>
                  <a:srgbClr val="FF0000"/>
                </a:solidFill>
              </a:rPr>
              <a:t>height and weight </a:t>
            </a:r>
            <a:r>
              <a:rPr lang="en-US" sz="2000" i="1" dirty="0"/>
              <a:t>categories are often used to assess an individual's health status, it would be </a:t>
            </a:r>
            <a:r>
              <a:rPr lang="en-US" sz="2000" i="1" dirty="0">
                <a:solidFill>
                  <a:srgbClr val="FF0000"/>
                </a:solidFill>
              </a:rPr>
              <a:t>incorrect</a:t>
            </a:r>
            <a:r>
              <a:rPr lang="en-US" sz="2000" i="1" dirty="0"/>
              <a:t> to define them as reliable </a:t>
            </a:r>
            <a:r>
              <a:rPr lang="en-US" sz="2000" i="1" dirty="0">
                <a:solidFill>
                  <a:srgbClr val="FF0000"/>
                </a:solidFill>
              </a:rPr>
              <a:t>indicators</a:t>
            </a:r>
            <a:r>
              <a:rPr lang="en-US" sz="2000" i="1" dirty="0"/>
              <a:t> of cardiac disease.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02793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9A7-EF5D-251E-0020-05CD0259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80" y="380999"/>
            <a:ext cx="9905998" cy="103293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B52B-12B6-9F76-12FE-C3E2AB59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79" y="2006599"/>
            <a:ext cx="11033653" cy="3869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In conclusion,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 after analyzing the given dataset, it is evident that </a:t>
            </a:r>
            <a:r>
              <a:rPr lang="en-US" sz="2400" b="1" i="1" dirty="0">
                <a:solidFill>
                  <a:srgbClr val="FF0000"/>
                </a:solidFill>
              </a:rPr>
              <a:t>age</a:t>
            </a:r>
            <a:r>
              <a:rPr lang="en-US" sz="2400" b="1" i="1" dirty="0"/>
              <a:t> and </a:t>
            </a:r>
            <a:r>
              <a:rPr lang="en-US" sz="2400" b="1" i="1" dirty="0">
                <a:solidFill>
                  <a:srgbClr val="FF0000"/>
                </a:solidFill>
              </a:rPr>
              <a:t>systolic blood pressure</a:t>
            </a:r>
            <a:r>
              <a:rPr lang="en-US" sz="2400" b="1" i="1" dirty="0"/>
              <a:t> are the two primary indicators of cardiac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 While </a:t>
            </a:r>
            <a:r>
              <a:rPr lang="en-US" sz="2400" b="1" i="1" dirty="0">
                <a:solidFill>
                  <a:srgbClr val="FFC000"/>
                </a:solidFill>
              </a:rPr>
              <a:t>weight, smoking, and drinking habits </a:t>
            </a:r>
            <a:r>
              <a:rPr lang="en-US" sz="2400" b="1" i="1" dirty="0"/>
              <a:t>are important factors to consider, they play a secondary role in determining the likelihood of developing a cardiac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 Therefore, it is crucial to prioritize monitoring age and systolic blood pressure levels in order to effectively prevent and manage the cardiac disease.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53409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</TotalTime>
  <Words>322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 Neue</vt:lpstr>
      <vt:lpstr>Wingdings</vt:lpstr>
      <vt:lpstr>Mesh</vt:lpstr>
      <vt:lpstr>Data Analyst Project</vt:lpstr>
      <vt:lpstr> Gender EDA</vt:lpstr>
      <vt:lpstr> Blood pressure EDA</vt:lpstr>
      <vt:lpstr> Age Distribution</vt:lpstr>
      <vt:lpstr> Higher weight vs higher BP</vt:lpstr>
      <vt:lpstr>Smokers &amp; Drinkers</vt:lpstr>
      <vt:lpstr>Height &amp; weight categories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Project</dc:title>
  <dc:creator>shubhamkamble7003@outlook.com</dc:creator>
  <cp:lastModifiedBy>shubhamkamble7003@outlook.com</cp:lastModifiedBy>
  <cp:revision>2</cp:revision>
  <dcterms:created xsi:type="dcterms:W3CDTF">2023-04-07T10:41:52Z</dcterms:created>
  <dcterms:modified xsi:type="dcterms:W3CDTF">2023-04-11T12:28:43Z</dcterms:modified>
</cp:coreProperties>
</file>