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sldIdLst>
    <p:sldId id="272" r:id="rId2"/>
    <p:sldId id="257" r:id="rId3"/>
    <p:sldId id="258" r:id="rId4"/>
    <p:sldId id="260" r:id="rId5"/>
    <p:sldId id="261" r:id="rId6"/>
    <p:sldId id="262" r:id="rId7"/>
    <p:sldId id="263" r:id="rId8"/>
    <p:sldId id="264" r:id="rId9"/>
    <p:sldId id="268" r:id="rId10"/>
    <p:sldId id="265" r:id="rId11"/>
    <p:sldId id="266"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66" d="100"/>
          <a:sy n="66" d="100"/>
        </p:scale>
        <p:origin x="-67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kamble7003@outlook.com" userId="acf7a75838434bd6" providerId="LiveId" clId="{C5B90ABD-BD04-4E9E-87AB-9AAFBD63AB51}"/>
    <pc:docChg chg="custSel addSld delSld modSld">
      <pc:chgData name="shubhamkamble7003@outlook.com" userId="acf7a75838434bd6" providerId="LiveId" clId="{C5B90ABD-BD04-4E9E-87AB-9AAFBD63AB51}" dt="2022-11-02T06:44:42.825" v="10" actId="47"/>
      <pc:docMkLst>
        <pc:docMk/>
      </pc:docMkLst>
      <pc:sldChg chg="del">
        <pc:chgData name="shubhamkamble7003@outlook.com" userId="acf7a75838434bd6" providerId="LiveId" clId="{C5B90ABD-BD04-4E9E-87AB-9AAFBD63AB51}" dt="2022-11-02T06:43:14.148" v="6" actId="47"/>
        <pc:sldMkLst>
          <pc:docMk/>
          <pc:sldMk cId="3434308729" sldId="256"/>
        </pc:sldMkLst>
      </pc:sldChg>
      <pc:sldChg chg="modSp mod">
        <pc:chgData name="shubhamkamble7003@outlook.com" userId="acf7a75838434bd6" providerId="LiveId" clId="{C5B90ABD-BD04-4E9E-87AB-9AAFBD63AB51}" dt="2022-11-02T06:44:38.634" v="9" actId="255"/>
        <pc:sldMkLst>
          <pc:docMk/>
          <pc:sldMk cId="508663322" sldId="257"/>
        </pc:sldMkLst>
        <pc:spChg chg="mod">
          <ac:chgData name="shubhamkamble7003@outlook.com" userId="acf7a75838434bd6" providerId="LiveId" clId="{C5B90ABD-BD04-4E9E-87AB-9AAFBD63AB51}" dt="2022-11-02T06:44:38.634" v="9" actId="255"/>
          <ac:spMkLst>
            <pc:docMk/>
            <pc:sldMk cId="508663322" sldId="257"/>
            <ac:spMk id="3" creationId="{1F072B4D-161A-F90D-05E6-D270EB29E1E6}"/>
          </ac:spMkLst>
        </pc:spChg>
      </pc:sldChg>
      <pc:sldChg chg="modSp">
        <pc:chgData name="shubhamkamble7003@outlook.com" userId="acf7a75838434bd6" providerId="LiveId" clId="{C5B90ABD-BD04-4E9E-87AB-9AAFBD63AB51}" dt="2022-11-01T07:34:16.477" v="1" actId="478"/>
        <pc:sldMkLst>
          <pc:docMk/>
          <pc:sldMk cId="1288140492" sldId="258"/>
        </pc:sldMkLst>
        <pc:graphicFrameChg chg="mod">
          <ac:chgData name="shubhamkamble7003@outlook.com" userId="acf7a75838434bd6" providerId="LiveId" clId="{C5B90ABD-BD04-4E9E-87AB-9AAFBD63AB51}" dt="2022-11-01T07:34:16.477" v="1" actId="478"/>
          <ac:graphicFrameMkLst>
            <pc:docMk/>
            <pc:sldMk cId="1288140492" sldId="258"/>
            <ac:graphicFrameMk id="4" creationId="{B2D653CF-0373-2864-463E-65D6BFECAEB7}"/>
          </ac:graphicFrameMkLst>
        </pc:graphicFrameChg>
      </pc:sldChg>
      <pc:sldChg chg="modSp mod">
        <pc:chgData name="shubhamkamble7003@outlook.com" userId="acf7a75838434bd6" providerId="LiveId" clId="{C5B90ABD-BD04-4E9E-87AB-9AAFBD63AB51}" dt="2022-11-02T06:42:35.353" v="2" actId="27636"/>
        <pc:sldMkLst>
          <pc:docMk/>
          <pc:sldMk cId="369486058" sldId="260"/>
        </pc:sldMkLst>
        <pc:spChg chg="mod">
          <ac:chgData name="shubhamkamble7003@outlook.com" userId="acf7a75838434bd6" providerId="LiveId" clId="{C5B90ABD-BD04-4E9E-87AB-9AAFBD63AB51}" dt="2022-11-02T06:42:35.353" v="2" actId="27636"/>
          <ac:spMkLst>
            <pc:docMk/>
            <pc:sldMk cId="369486058" sldId="260"/>
            <ac:spMk id="3" creationId="{D5CDECBD-6073-AF0C-AA51-07FFE699EF8D}"/>
          </ac:spMkLst>
        </pc:spChg>
      </pc:sldChg>
      <pc:sldChg chg="modSp mod">
        <pc:chgData name="shubhamkamble7003@outlook.com" userId="acf7a75838434bd6" providerId="LiveId" clId="{C5B90ABD-BD04-4E9E-87AB-9AAFBD63AB51}" dt="2022-11-02T06:42:35.391" v="3" actId="27636"/>
        <pc:sldMkLst>
          <pc:docMk/>
          <pc:sldMk cId="4151496434" sldId="267"/>
        </pc:sldMkLst>
        <pc:spChg chg="mod">
          <ac:chgData name="shubhamkamble7003@outlook.com" userId="acf7a75838434bd6" providerId="LiveId" clId="{C5B90ABD-BD04-4E9E-87AB-9AAFBD63AB51}" dt="2022-11-02T06:42:35.391" v="3" actId="27636"/>
          <ac:spMkLst>
            <pc:docMk/>
            <pc:sldMk cId="4151496434" sldId="267"/>
            <ac:spMk id="3" creationId="{487D9D1B-2CCA-97AD-3D96-D9451A0D288F}"/>
          </ac:spMkLst>
        </pc:spChg>
      </pc:sldChg>
      <pc:sldChg chg="modSp mod">
        <pc:chgData name="shubhamkamble7003@outlook.com" userId="acf7a75838434bd6" providerId="LiveId" clId="{C5B90ABD-BD04-4E9E-87AB-9AAFBD63AB51}" dt="2022-11-02T06:42:35.422" v="4" actId="27636"/>
        <pc:sldMkLst>
          <pc:docMk/>
          <pc:sldMk cId="981250859" sldId="269"/>
        </pc:sldMkLst>
        <pc:spChg chg="mod">
          <ac:chgData name="shubhamkamble7003@outlook.com" userId="acf7a75838434bd6" providerId="LiveId" clId="{C5B90ABD-BD04-4E9E-87AB-9AAFBD63AB51}" dt="2022-11-02T06:42:35.422" v="4" actId="27636"/>
          <ac:spMkLst>
            <pc:docMk/>
            <pc:sldMk cId="981250859" sldId="269"/>
            <ac:spMk id="3" creationId="{D5C56C00-ADF0-46E8-FB8C-1536446C1B60}"/>
          </ac:spMkLst>
        </pc:spChg>
      </pc:sldChg>
      <pc:sldChg chg="add del">
        <pc:chgData name="shubhamkamble7003@outlook.com" userId="acf7a75838434bd6" providerId="LiveId" clId="{C5B90ABD-BD04-4E9E-87AB-9AAFBD63AB51}" dt="2022-11-02T06:44:42.825" v="10" actId="47"/>
        <pc:sldMkLst>
          <pc:docMk/>
          <pc:sldMk cId="3210230013" sldId="271"/>
        </pc:sldMkLst>
      </pc:sldChg>
      <pc:sldChg chg="add">
        <pc:chgData name="shubhamkamble7003@outlook.com" userId="acf7a75838434bd6" providerId="LiveId" clId="{C5B90ABD-BD04-4E9E-87AB-9AAFBD63AB51}" dt="2022-11-02T06:43:23.108" v="7"/>
        <pc:sldMkLst>
          <pc:docMk/>
          <pc:sldMk cId="1732698309" sldId="272"/>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C11516-4C2D-428D-BB40-03E09202F2A2}"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IN"/>
        </a:p>
      </dgm:t>
    </dgm:pt>
    <dgm:pt modelId="{7458E7D4-E69F-40F7-A98B-02E5BD0AE953}">
      <dgm:prSet phldrT="[Text]"/>
      <dgm:spPr/>
      <dgm:t>
        <a:bodyPr/>
        <a:lstStyle/>
        <a:p>
          <a:r>
            <a:rPr lang="en-US" dirty="0"/>
            <a:t>RAW MATERIAL </a:t>
          </a:r>
          <a:endParaRPr lang="en-IN" dirty="0"/>
        </a:p>
      </dgm:t>
    </dgm:pt>
    <dgm:pt modelId="{494145E3-64C9-4959-B540-582052EB9E3E}" type="parTrans" cxnId="{852C6613-88AB-4E68-96CC-6E486EC619F0}">
      <dgm:prSet/>
      <dgm:spPr/>
      <dgm:t>
        <a:bodyPr/>
        <a:lstStyle/>
        <a:p>
          <a:endParaRPr lang="en-IN"/>
        </a:p>
      </dgm:t>
    </dgm:pt>
    <dgm:pt modelId="{4A6117F4-22EC-44C7-8CF4-C52D41914C8B}" type="sibTrans" cxnId="{852C6613-88AB-4E68-96CC-6E486EC619F0}">
      <dgm:prSet/>
      <dgm:spPr/>
      <dgm:t>
        <a:bodyPr/>
        <a:lstStyle/>
        <a:p>
          <a:endParaRPr lang="en-IN"/>
        </a:p>
      </dgm:t>
    </dgm:pt>
    <dgm:pt modelId="{5C44DEF0-032C-4DA2-A865-E68C4A716BBE}">
      <dgm:prSet phldrT="[Text]"/>
      <dgm:spPr/>
      <dgm:t>
        <a:bodyPr/>
        <a:lstStyle/>
        <a:p>
          <a:r>
            <a:rPr lang="en-US" dirty="0"/>
            <a:t>Selective Laser Melting (SLM)</a:t>
          </a:r>
          <a:endParaRPr lang="en-IN" dirty="0"/>
        </a:p>
      </dgm:t>
    </dgm:pt>
    <dgm:pt modelId="{F86CAD46-8D42-431D-8E33-4871B8F94943}" type="parTrans" cxnId="{CCC6FE73-1A88-4964-92E2-8494EA38D82F}">
      <dgm:prSet/>
      <dgm:spPr/>
      <dgm:t>
        <a:bodyPr/>
        <a:lstStyle/>
        <a:p>
          <a:endParaRPr lang="en-IN"/>
        </a:p>
      </dgm:t>
    </dgm:pt>
    <dgm:pt modelId="{FC577A37-608D-42F6-9505-C57402E9B498}" type="sibTrans" cxnId="{CCC6FE73-1A88-4964-92E2-8494EA38D82F}">
      <dgm:prSet/>
      <dgm:spPr/>
      <dgm:t>
        <a:bodyPr/>
        <a:lstStyle/>
        <a:p>
          <a:endParaRPr lang="en-IN"/>
        </a:p>
      </dgm:t>
    </dgm:pt>
    <dgm:pt modelId="{164E8E39-6291-4CDC-9F16-1C5E7C0B2A42}">
      <dgm:prSet phldrT="[Text]"/>
      <dgm:spPr/>
      <dgm:t>
        <a:bodyPr/>
        <a:lstStyle/>
        <a:p>
          <a:r>
            <a:rPr lang="en-US" dirty="0"/>
            <a:t>Electron Beam Melting (EBM)</a:t>
          </a:r>
          <a:endParaRPr lang="en-IN" dirty="0"/>
        </a:p>
      </dgm:t>
    </dgm:pt>
    <dgm:pt modelId="{896AB409-B833-4D7A-A0B6-977117E2FB59}" type="parTrans" cxnId="{465CF1B6-F953-4C5E-8A82-F1C3B0511376}">
      <dgm:prSet/>
      <dgm:spPr/>
      <dgm:t>
        <a:bodyPr/>
        <a:lstStyle/>
        <a:p>
          <a:endParaRPr lang="en-IN"/>
        </a:p>
      </dgm:t>
    </dgm:pt>
    <dgm:pt modelId="{08590F1E-D240-4E71-A626-7C0B11B0677B}" type="sibTrans" cxnId="{465CF1B6-F953-4C5E-8A82-F1C3B0511376}">
      <dgm:prSet/>
      <dgm:spPr/>
      <dgm:t>
        <a:bodyPr/>
        <a:lstStyle/>
        <a:p>
          <a:endParaRPr lang="en-IN"/>
        </a:p>
      </dgm:t>
    </dgm:pt>
    <dgm:pt modelId="{C60AD055-6644-42BD-9C3F-FE74DC15F970}">
      <dgm:prSet phldrT="[Text]"/>
      <dgm:spPr/>
      <dgm:t>
        <a:bodyPr/>
        <a:lstStyle/>
        <a:p>
          <a:r>
            <a:rPr lang="en-US" dirty="0"/>
            <a:t>Laser Melt Deposition (LMD)</a:t>
          </a:r>
          <a:endParaRPr lang="en-IN" dirty="0"/>
        </a:p>
      </dgm:t>
    </dgm:pt>
    <dgm:pt modelId="{E1696F2D-A18C-4BE6-AB4A-5CACFA648623}" type="parTrans" cxnId="{E3A3267C-5572-48EA-A66F-AA986ED40D95}">
      <dgm:prSet/>
      <dgm:spPr/>
      <dgm:t>
        <a:bodyPr/>
        <a:lstStyle/>
        <a:p>
          <a:endParaRPr lang="en-IN"/>
        </a:p>
      </dgm:t>
    </dgm:pt>
    <dgm:pt modelId="{95F530B7-195B-477A-BD8D-E6BEC4996C2F}" type="sibTrans" cxnId="{E3A3267C-5572-48EA-A66F-AA986ED40D95}">
      <dgm:prSet/>
      <dgm:spPr/>
      <dgm:t>
        <a:bodyPr/>
        <a:lstStyle/>
        <a:p>
          <a:endParaRPr lang="en-IN"/>
        </a:p>
      </dgm:t>
    </dgm:pt>
    <dgm:pt modelId="{9974DACA-F6DE-42D4-932D-1CE93E71B366}">
      <dgm:prSet phldrT="[Text]"/>
      <dgm:spPr/>
      <dgm:t>
        <a:bodyPr/>
        <a:lstStyle/>
        <a:p>
          <a:r>
            <a:rPr lang="en-US" dirty="0"/>
            <a:t>Selective Laser Sintering (SLS)</a:t>
          </a:r>
          <a:endParaRPr lang="en-IN" dirty="0"/>
        </a:p>
      </dgm:t>
    </dgm:pt>
    <dgm:pt modelId="{DDAE4765-5D63-46C6-93AC-137BE4F0EB7F}" type="parTrans" cxnId="{DF57D68B-1BDC-4FDB-BCAB-BF2DC6569308}">
      <dgm:prSet/>
      <dgm:spPr/>
      <dgm:t>
        <a:bodyPr/>
        <a:lstStyle/>
        <a:p>
          <a:endParaRPr lang="en-IN"/>
        </a:p>
      </dgm:t>
    </dgm:pt>
    <dgm:pt modelId="{49B770B6-8730-468B-ACAF-A96E08DED8B6}" type="sibTrans" cxnId="{DF57D68B-1BDC-4FDB-BCAB-BF2DC6569308}">
      <dgm:prSet/>
      <dgm:spPr/>
      <dgm:t>
        <a:bodyPr/>
        <a:lstStyle/>
        <a:p>
          <a:endParaRPr lang="en-IN"/>
        </a:p>
      </dgm:t>
    </dgm:pt>
    <dgm:pt modelId="{A34D8D15-E15E-468F-9355-C964C5B96088}" type="pres">
      <dgm:prSet presAssocID="{66C11516-4C2D-428D-BB40-03E09202F2A2}" presName="Name0" presStyleCnt="0">
        <dgm:presLayoutVars>
          <dgm:chMax val="1"/>
          <dgm:dir/>
          <dgm:animLvl val="ctr"/>
          <dgm:resizeHandles val="exact"/>
        </dgm:presLayoutVars>
      </dgm:prSet>
      <dgm:spPr/>
      <dgm:t>
        <a:bodyPr/>
        <a:lstStyle/>
        <a:p>
          <a:endParaRPr lang="en-IN"/>
        </a:p>
      </dgm:t>
    </dgm:pt>
    <dgm:pt modelId="{6A1DB414-0258-4469-9E90-7AE9955FBCFD}" type="pres">
      <dgm:prSet presAssocID="{7458E7D4-E69F-40F7-A98B-02E5BD0AE953}" presName="centerShape" presStyleLbl="node0" presStyleIdx="0" presStyleCnt="1"/>
      <dgm:spPr/>
      <dgm:t>
        <a:bodyPr/>
        <a:lstStyle/>
        <a:p>
          <a:endParaRPr lang="en-IN"/>
        </a:p>
      </dgm:t>
    </dgm:pt>
    <dgm:pt modelId="{7151EB6F-0B40-4880-BBF4-D54E493662E4}" type="pres">
      <dgm:prSet presAssocID="{5C44DEF0-032C-4DA2-A865-E68C4A716BBE}" presName="node" presStyleLbl="node1" presStyleIdx="0" presStyleCnt="4">
        <dgm:presLayoutVars>
          <dgm:bulletEnabled val="1"/>
        </dgm:presLayoutVars>
      </dgm:prSet>
      <dgm:spPr/>
      <dgm:t>
        <a:bodyPr/>
        <a:lstStyle/>
        <a:p>
          <a:endParaRPr lang="en-IN"/>
        </a:p>
      </dgm:t>
    </dgm:pt>
    <dgm:pt modelId="{115276BA-1E4E-4655-9DEB-AA3913584EC8}" type="pres">
      <dgm:prSet presAssocID="{5C44DEF0-032C-4DA2-A865-E68C4A716BBE}" presName="dummy" presStyleCnt="0"/>
      <dgm:spPr/>
    </dgm:pt>
    <dgm:pt modelId="{B4A42303-8B0E-4491-9A52-761A25865095}" type="pres">
      <dgm:prSet presAssocID="{FC577A37-608D-42F6-9505-C57402E9B498}" presName="sibTrans" presStyleLbl="sibTrans2D1" presStyleIdx="0" presStyleCnt="4"/>
      <dgm:spPr/>
      <dgm:t>
        <a:bodyPr/>
        <a:lstStyle/>
        <a:p>
          <a:endParaRPr lang="en-IN"/>
        </a:p>
      </dgm:t>
    </dgm:pt>
    <dgm:pt modelId="{28F309F2-4530-465C-9F81-227701C4B47A}" type="pres">
      <dgm:prSet presAssocID="{9974DACA-F6DE-42D4-932D-1CE93E71B366}" presName="node" presStyleLbl="node1" presStyleIdx="1" presStyleCnt="4">
        <dgm:presLayoutVars>
          <dgm:bulletEnabled val="1"/>
        </dgm:presLayoutVars>
      </dgm:prSet>
      <dgm:spPr/>
      <dgm:t>
        <a:bodyPr/>
        <a:lstStyle/>
        <a:p>
          <a:endParaRPr lang="en-IN"/>
        </a:p>
      </dgm:t>
    </dgm:pt>
    <dgm:pt modelId="{05041100-123A-4C59-8DA5-F583DB2A45A6}" type="pres">
      <dgm:prSet presAssocID="{9974DACA-F6DE-42D4-932D-1CE93E71B366}" presName="dummy" presStyleCnt="0"/>
      <dgm:spPr/>
    </dgm:pt>
    <dgm:pt modelId="{2DD2576E-9F29-4F67-909A-5F8C26CF4B63}" type="pres">
      <dgm:prSet presAssocID="{49B770B6-8730-468B-ACAF-A96E08DED8B6}" presName="sibTrans" presStyleLbl="sibTrans2D1" presStyleIdx="1" presStyleCnt="4"/>
      <dgm:spPr/>
      <dgm:t>
        <a:bodyPr/>
        <a:lstStyle/>
        <a:p>
          <a:endParaRPr lang="en-IN"/>
        </a:p>
      </dgm:t>
    </dgm:pt>
    <dgm:pt modelId="{58ECA1AB-B4B6-4D36-B651-213C5CD0F5C8}" type="pres">
      <dgm:prSet presAssocID="{164E8E39-6291-4CDC-9F16-1C5E7C0B2A42}" presName="node" presStyleLbl="node1" presStyleIdx="2" presStyleCnt="4">
        <dgm:presLayoutVars>
          <dgm:bulletEnabled val="1"/>
        </dgm:presLayoutVars>
      </dgm:prSet>
      <dgm:spPr/>
      <dgm:t>
        <a:bodyPr/>
        <a:lstStyle/>
        <a:p>
          <a:endParaRPr lang="en-IN"/>
        </a:p>
      </dgm:t>
    </dgm:pt>
    <dgm:pt modelId="{64E86373-C456-4DFD-A5D1-05B9822C645A}" type="pres">
      <dgm:prSet presAssocID="{164E8E39-6291-4CDC-9F16-1C5E7C0B2A42}" presName="dummy" presStyleCnt="0"/>
      <dgm:spPr/>
    </dgm:pt>
    <dgm:pt modelId="{7962E4F4-3AC8-450A-88C7-96246A155644}" type="pres">
      <dgm:prSet presAssocID="{08590F1E-D240-4E71-A626-7C0B11B0677B}" presName="sibTrans" presStyleLbl="sibTrans2D1" presStyleIdx="2" presStyleCnt="4"/>
      <dgm:spPr/>
      <dgm:t>
        <a:bodyPr/>
        <a:lstStyle/>
        <a:p>
          <a:endParaRPr lang="en-IN"/>
        </a:p>
      </dgm:t>
    </dgm:pt>
    <dgm:pt modelId="{AF5BFF1C-CFD3-4D04-98CF-AA1A0DDD164C}" type="pres">
      <dgm:prSet presAssocID="{C60AD055-6644-42BD-9C3F-FE74DC15F970}" presName="node" presStyleLbl="node1" presStyleIdx="3" presStyleCnt="4">
        <dgm:presLayoutVars>
          <dgm:bulletEnabled val="1"/>
        </dgm:presLayoutVars>
      </dgm:prSet>
      <dgm:spPr/>
      <dgm:t>
        <a:bodyPr/>
        <a:lstStyle/>
        <a:p>
          <a:endParaRPr lang="en-IN"/>
        </a:p>
      </dgm:t>
    </dgm:pt>
    <dgm:pt modelId="{3603D53C-79E9-441A-A9B6-BB745A91651A}" type="pres">
      <dgm:prSet presAssocID="{C60AD055-6644-42BD-9C3F-FE74DC15F970}" presName="dummy" presStyleCnt="0"/>
      <dgm:spPr/>
    </dgm:pt>
    <dgm:pt modelId="{04F6167D-0E3C-4D0C-BFC8-AEEED2690257}" type="pres">
      <dgm:prSet presAssocID="{95F530B7-195B-477A-BD8D-E6BEC4996C2F}" presName="sibTrans" presStyleLbl="sibTrans2D1" presStyleIdx="3" presStyleCnt="4"/>
      <dgm:spPr/>
      <dgm:t>
        <a:bodyPr/>
        <a:lstStyle/>
        <a:p>
          <a:endParaRPr lang="en-IN"/>
        </a:p>
      </dgm:t>
    </dgm:pt>
  </dgm:ptLst>
  <dgm:cxnLst>
    <dgm:cxn modelId="{852C6613-88AB-4E68-96CC-6E486EC619F0}" srcId="{66C11516-4C2D-428D-BB40-03E09202F2A2}" destId="{7458E7D4-E69F-40F7-A98B-02E5BD0AE953}" srcOrd="0" destOrd="0" parTransId="{494145E3-64C9-4959-B540-582052EB9E3E}" sibTransId="{4A6117F4-22EC-44C7-8CF4-C52D41914C8B}"/>
    <dgm:cxn modelId="{E3A3267C-5572-48EA-A66F-AA986ED40D95}" srcId="{7458E7D4-E69F-40F7-A98B-02E5BD0AE953}" destId="{C60AD055-6644-42BD-9C3F-FE74DC15F970}" srcOrd="3" destOrd="0" parTransId="{E1696F2D-A18C-4BE6-AB4A-5CACFA648623}" sibTransId="{95F530B7-195B-477A-BD8D-E6BEC4996C2F}"/>
    <dgm:cxn modelId="{64795ED6-6DEF-46AA-A493-B01B7A458435}" type="presOf" srcId="{5C44DEF0-032C-4DA2-A865-E68C4A716BBE}" destId="{7151EB6F-0B40-4880-BBF4-D54E493662E4}" srcOrd="0" destOrd="0" presId="urn:microsoft.com/office/officeart/2005/8/layout/radial6"/>
    <dgm:cxn modelId="{C5944464-A183-4A00-A3E4-EEA227A39553}" type="presOf" srcId="{9974DACA-F6DE-42D4-932D-1CE93E71B366}" destId="{28F309F2-4530-465C-9F81-227701C4B47A}" srcOrd="0" destOrd="0" presId="urn:microsoft.com/office/officeart/2005/8/layout/radial6"/>
    <dgm:cxn modelId="{CCC6FE73-1A88-4964-92E2-8494EA38D82F}" srcId="{7458E7D4-E69F-40F7-A98B-02E5BD0AE953}" destId="{5C44DEF0-032C-4DA2-A865-E68C4A716BBE}" srcOrd="0" destOrd="0" parTransId="{F86CAD46-8D42-431D-8E33-4871B8F94943}" sibTransId="{FC577A37-608D-42F6-9505-C57402E9B498}"/>
    <dgm:cxn modelId="{3B4FE980-9A4C-4B72-BAEA-A81DD9C5BE29}" type="presOf" srcId="{164E8E39-6291-4CDC-9F16-1C5E7C0B2A42}" destId="{58ECA1AB-B4B6-4D36-B651-213C5CD0F5C8}" srcOrd="0" destOrd="0" presId="urn:microsoft.com/office/officeart/2005/8/layout/radial6"/>
    <dgm:cxn modelId="{465CF1B6-F953-4C5E-8A82-F1C3B0511376}" srcId="{7458E7D4-E69F-40F7-A98B-02E5BD0AE953}" destId="{164E8E39-6291-4CDC-9F16-1C5E7C0B2A42}" srcOrd="2" destOrd="0" parTransId="{896AB409-B833-4D7A-A0B6-977117E2FB59}" sibTransId="{08590F1E-D240-4E71-A626-7C0B11B0677B}"/>
    <dgm:cxn modelId="{097EDC7E-F971-4FAC-BF26-A06D4CCE38DC}" type="presOf" srcId="{FC577A37-608D-42F6-9505-C57402E9B498}" destId="{B4A42303-8B0E-4491-9A52-761A25865095}" srcOrd="0" destOrd="0" presId="urn:microsoft.com/office/officeart/2005/8/layout/radial6"/>
    <dgm:cxn modelId="{9DFC16EE-F841-42AF-80A0-5D1F53EC8EE2}" type="presOf" srcId="{7458E7D4-E69F-40F7-A98B-02E5BD0AE953}" destId="{6A1DB414-0258-4469-9E90-7AE9955FBCFD}" srcOrd="0" destOrd="0" presId="urn:microsoft.com/office/officeart/2005/8/layout/radial6"/>
    <dgm:cxn modelId="{526D34B8-6410-4509-8B82-A974853051A1}" type="presOf" srcId="{08590F1E-D240-4E71-A626-7C0B11B0677B}" destId="{7962E4F4-3AC8-450A-88C7-96246A155644}" srcOrd="0" destOrd="0" presId="urn:microsoft.com/office/officeart/2005/8/layout/radial6"/>
    <dgm:cxn modelId="{5E8B5711-AFC2-400B-BB23-C643A5B2B753}" type="presOf" srcId="{66C11516-4C2D-428D-BB40-03E09202F2A2}" destId="{A34D8D15-E15E-468F-9355-C964C5B96088}" srcOrd="0" destOrd="0" presId="urn:microsoft.com/office/officeart/2005/8/layout/radial6"/>
    <dgm:cxn modelId="{B0A4D308-AAEA-4A78-8145-A9CDC238843A}" type="presOf" srcId="{95F530B7-195B-477A-BD8D-E6BEC4996C2F}" destId="{04F6167D-0E3C-4D0C-BFC8-AEEED2690257}" srcOrd="0" destOrd="0" presId="urn:microsoft.com/office/officeart/2005/8/layout/radial6"/>
    <dgm:cxn modelId="{05CFDE26-9122-45CD-AE11-513AAAD92CA4}" type="presOf" srcId="{49B770B6-8730-468B-ACAF-A96E08DED8B6}" destId="{2DD2576E-9F29-4F67-909A-5F8C26CF4B63}" srcOrd="0" destOrd="0" presId="urn:microsoft.com/office/officeart/2005/8/layout/radial6"/>
    <dgm:cxn modelId="{DF57D68B-1BDC-4FDB-BCAB-BF2DC6569308}" srcId="{7458E7D4-E69F-40F7-A98B-02E5BD0AE953}" destId="{9974DACA-F6DE-42D4-932D-1CE93E71B366}" srcOrd="1" destOrd="0" parTransId="{DDAE4765-5D63-46C6-93AC-137BE4F0EB7F}" sibTransId="{49B770B6-8730-468B-ACAF-A96E08DED8B6}"/>
    <dgm:cxn modelId="{AB81D74B-6FDB-404B-98F6-859815FE1E01}" type="presOf" srcId="{C60AD055-6644-42BD-9C3F-FE74DC15F970}" destId="{AF5BFF1C-CFD3-4D04-98CF-AA1A0DDD164C}" srcOrd="0" destOrd="0" presId="urn:microsoft.com/office/officeart/2005/8/layout/radial6"/>
    <dgm:cxn modelId="{9F28232D-01A1-403C-BDC9-11D451A189BD}" type="presParOf" srcId="{A34D8D15-E15E-468F-9355-C964C5B96088}" destId="{6A1DB414-0258-4469-9E90-7AE9955FBCFD}" srcOrd="0" destOrd="0" presId="urn:microsoft.com/office/officeart/2005/8/layout/radial6"/>
    <dgm:cxn modelId="{60650071-F750-49C3-9D1A-C110BDB68675}" type="presParOf" srcId="{A34D8D15-E15E-468F-9355-C964C5B96088}" destId="{7151EB6F-0B40-4880-BBF4-D54E493662E4}" srcOrd="1" destOrd="0" presId="urn:microsoft.com/office/officeart/2005/8/layout/radial6"/>
    <dgm:cxn modelId="{D749596C-3EE2-4FD9-B02A-B53E7E4344B0}" type="presParOf" srcId="{A34D8D15-E15E-468F-9355-C964C5B96088}" destId="{115276BA-1E4E-4655-9DEB-AA3913584EC8}" srcOrd="2" destOrd="0" presId="urn:microsoft.com/office/officeart/2005/8/layout/radial6"/>
    <dgm:cxn modelId="{8497E535-7A1A-4E0F-A131-7BA3D799398F}" type="presParOf" srcId="{A34D8D15-E15E-468F-9355-C964C5B96088}" destId="{B4A42303-8B0E-4491-9A52-761A25865095}" srcOrd="3" destOrd="0" presId="urn:microsoft.com/office/officeart/2005/8/layout/radial6"/>
    <dgm:cxn modelId="{C777A28A-FC9D-4D25-970B-D3AB0125BBC3}" type="presParOf" srcId="{A34D8D15-E15E-468F-9355-C964C5B96088}" destId="{28F309F2-4530-465C-9F81-227701C4B47A}" srcOrd="4" destOrd="0" presId="urn:microsoft.com/office/officeart/2005/8/layout/radial6"/>
    <dgm:cxn modelId="{1A340E5E-9E01-46C2-8177-1F1B4297CA63}" type="presParOf" srcId="{A34D8D15-E15E-468F-9355-C964C5B96088}" destId="{05041100-123A-4C59-8DA5-F583DB2A45A6}" srcOrd="5" destOrd="0" presId="urn:microsoft.com/office/officeart/2005/8/layout/radial6"/>
    <dgm:cxn modelId="{0CB0AFBA-7E41-47A9-8163-AD0D3D129710}" type="presParOf" srcId="{A34D8D15-E15E-468F-9355-C964C5B96088}" destId="{2DD2576E-9F29-4F67-909A-5F8C26CF4B63}" srcOrd="6" destOrd="0" presId="urn:microsoft.com/office/officeart/2005/8/layout/radial6"/>
    <dgm:cxn modelId="{3BDE06AB-0905-40B2-ACBD-A7FEB64ECF75}" type="presParOf" srcId="{A34D8D15-E15E-468F-9355-C964C5B96088}" destId="{58ECA1AB-B4B6-4D36-B651-213C5CD0F5C8}" srcOrd="7" destOrd="0" presId="urn:microsoft.com/office/officeart/2005/8/layout/radial6"/>
    <dgm:cxn modelId="{528A499F-1A75-4194-92D0-E9986185364B}" type="presParOf" srcId="{A34D8D15-E15E-468F-9355-C964C5B96088}" destId="{64E86373-C456-4DFD-A5D1-05B9822C645A}" srcOrd="8" destOrd="0" presId="urn:microsoft.com/office/officeart/2005/8/layout/radial6"/>
    <dgm:cxn modelId="{A98DBFE7-2B74-4246-B200-E5BA52C0F08A}" type="presParOf" srcId="{A34D8D15-E15E-468F-9355-C964C5B96088}" destId="{7962E4F4-3AC8-450A-88C7-96246A155644}" srcOrd="9" destOrd="0" presId="urn:microsoft.com/office/officeart/2005/8/layout/radial6"/>
    <dgm:cxn modelId="{D585AAE1-80B6-4622-9A30-7C8581455FE8}" type="presParOf" srcId="{A34D8D15-E15E-468F-9355-C964C5B96088}" destId="{AF5BFF1C-CFD3-4D04-98CF-AA1A0DDD164C}" srcOrd="10" destOrd="0" presId="urn:microsoft.com/office/officeart/2005/8/layout/radial6"/>
    <dgm:cxn modelId="{32726C1A-0307-4F71-B095-1D47DC48661D}" type="presParOf" srcId="{A34D8D15-E15E-468F-9355-C964C5B96088}" destId="{3603D53C-79E9-441A-A9B6-BB745A91651A}" srcOrd="11" destOrd="0" presId="urn:microsoft.com/office/officeart/2005/8/layout/radial6"/>
    <dgm:cxn modelId="{29A090F7-EF5C-48DA-9AB1-A11E79B71C76}" type="presParOf" srcId="{A34D8D15-E15E-468F-9355-C964C5B96088}" destId="{04F6167D-0E3C-4D0C-BFC8-AEEED2690257}"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F6167D-0E3C-4D0C-BFC8-AEEED2690257}">
      <dsp:nvSpPr>
        <dsp:cNvPr id="0" name=""/>
        <dsp:cNvSpPr/>
      </dsp:nvSpPr>
      <dsp:spPr>
        <a:xfrm>
          <a:off x="1477053" y="483739"/>
          <a:ext cx="3228283" cy="3228283"/>
        </a:xfrm>
        <a:prstGeom prst="blockArc">
          <a:avLst>
            <a:gd name="adj1" fmla="val 10800000"/>
            <a:gd name="adj2" fmla="val 16200000"/>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62E4F4-3AC8-450A-88C7-96246A155644}">
      <dsp:nvSpPr>
        <dsp:cNvPr id="0" name=""/>
        <dsp:cNvSpPr/>
      </dsp:nvSpPr>
      <dsp:spPr>
        <a:xfrm>
          <a:off x="1477053" y="483739"/>
          <a:ext cx="3228283" cy="3228283"/>
        </a:xfrm>
        <a:prstGeom prst="blockArc">
          <a:avLst>
            <a:gd name="adj1" fmla="val 5400000"/>
            <a:gd name="adj2" fmla="val 10800000"/>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DD2576E-9F29-4F67-909A-5F8C26CF4B63}">
      <dsp:nvSpPr>
        <dsp:cNvPr id="0" name=""/>
        <dsp:cNvSpPr/>
      </dsp:nvSpPr>
      <dsp:spPr>
        <a:xfrm>
          <a:off x="1477053" y="483739"/>
          <a:ext cx="3228283" cy="3228283"/>
        </a:xfrm>
        <a:prstGeom prst="blockArc">
          <a:avLst>
            <a:gd name="adj1" fmla="val 0"/>
            <a:gd name="adj2" fmla="val 5400000"/>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4A42303-8B0E-4491-9A52-761A25865095}">
      <dsp:nvSpPr>
        <dsp:cNvPr id="0" name=""/>
        <dsp:cNvSpPr/>
      </dsp:nvSpPr>
      <dsp:spPr>
        <a:xfrm>
          <a:off x="1477053" y="483739"/>
          <a:ext cx="3228283" cy="3228283"/>
        </a:xfrm>
        <a:prstGeom prst="blockArc">
          <a:avLst>
            <a:gd name="adj1" fmla="val 16200000"/>
            <a:gd name="adj2" fmla="val 0"/>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A1DB414-0258-4469-9E90-7AE9955FBCFD}">
      <dsp:nvSpPr>
        <dsp:cNvPr id="0" name=""/>
        <dsp:cNvSpPr/>
      </dsp:nvSpPr>
      <dsp:spPr>
        <a:xfrm>
          <a:off x="2348583" y="1355269"/>
          <a:ext cx="1485222" cy="148522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a:t>RAW MATERIAL </a:t>
          </a:r>
          <a:endParaRPr lang="en-IN" sz="1900" kern="1200" dirty="0"/>
        </a:p>
      </dsp:txBody>
      <dsp:txXfrm>
        <a:off x="2566089" y="1572775"/>
        <a:ext cx="1050210" cy="1050210"/>
      </dsp:txXfrm>
    </dsp:sp>
    <dsp:sp modelId="{7151EB6F-0B40-4880-BBF4-D54E493662E4}">
      <dsp:nvSpPr>
        <dsp:cNvPr id="0" name=""/>
        <dsp:cNvSpPr/>
      </dsp:nvSpPr>
      <dsp:spPr>
        <a:xfrm>
          <a:off x="2571367" y="1338"/>
          <a:ext cx="1039655" cy="103965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Selective Laser Melting (SLM)</a:t>
          </a:r>
          <a:endParaRPr lang="en-IN" sz="1200" kern="1200" dirty="0"/>
        </a:p>
      </dsp:txBody>
      <dsp:txXfrm>
        <a:off x="2723621" y="153592"/>
        <a:ext cx="735147" cy="735147"/>
      </dsp:txXfrm>
    </dsp:sp>
    <dsp:sp modelId="{28F309F2-4530-465C-9F81-227701C4B47A}">
      <dsp:nvSpPr>
        <dsp:cNvPr id="0" name=""/>
        <dsp:cNvSpPr/>
      </dsp:nvSpPr>
      <dsp:spPr>
        <a:xfrm>
          <a:off x="4148081" y="1578053"/>
          <a:ext cx="1039655" cy="103965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Selective Laser Sintering (SLS)</a:t>
          </a:r>
          <a:endParaRPr lang="en-IN" sz="1200" kern="1200" dirty="0"/>
        </a:p>
      </dsp:txBody>
      <dsp:txXfrm>
        <a:off x="4300335" y="1730307"/>
        <a:ext cx="735147" cy="735147"/>
      </dsp:txXfrm>
    </dsp:sp>
    <dsp:sp modelId="{58ECA1AB-B4B6-4D36-B651-213C5CD0F5C8}">
      <dsp:nvSpPr>
        <dsp:cNvPr id="0" name=""/>
        <dsp:cNvSpPr/>
      </dsp:nvSpPr>
      <dsp:spPr>
        <a:xfrm>
          <a:off x="2571367" y="3154767"/>
          <a:ext cx="1039655" cy="103965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Electron Beam Melting (EBM)</a:t>
          </a:r>
          <a:endParaRPr lang="en-IN" sz="1200" kern="1200" dirty="0"/>
        </a:p>
      </dsp:txBody>
      <dsp:txXfrm>
        <a:off x="2723621" y="3307021"/>
        <a:ext cx="735147" cy="735147"/>
      </dsp:txXfrm>
    </dsp:sp>
    <dsp:sp modelId="{AF5BFF1C-CFD3-4D04-98CF-AA1A0DDD164C}">
      <dsp:nvSpPr>
        <dsp:cNvPr id="0" name=""/>
        <dsp:cNvSpPr/>
      </dsp:nvSpPr>
      <dsp:spPr>
        <a:xfrm>
          <a:off x="994652" y="1578053"/>
          <a:ext cx="1039655" cy="103965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Laser Melt Deposition (LMD)</a:t>
          </a:r>
          <a:endParaRPr lang="en-IN" sz="1200" kern="1200" dirty="0"/>
        </a:p>
      </dsp:txBody>
      <dsp:txXfrm>
        <a:off x="1146906" y="1730307"/>
        <a:ext cx="735147" cy="735147"/>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066608-8AA6-4523-994D-5F6D6CC84321}" type="datetimeFigureOut">
              <a:rPr lang="en-IN" smtClean="0"/>
              <a:t>02-11-2022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88AFC5-8C83-4843-9676-E054342DD5AB}" type="slidenum">
              <a:rPr lang="en-IN" smtClean="0"/>
              <a:t>‹#›</a:t>
            </a:fld>
            <a:endParaRPr lang="en-IN"/>
          </a:p>
        </p:txBody>
      </p:sp>
    </p:spTree>
    <p:extLst>
      <p:ext uri="{BB962C8B-B14F-4D97-AF65-F5344CB8AC3E}">
        <p14:creationId xmlns:p14="http://schemas.microsoft.com/office/powerpoint/2010/main" val="3480085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3D04BD-4794-732E-C160-3FDE4A8A41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686009A1-9E1B-0020-0878-E555465B4E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742E860F-9A26-EE2B-9717-81C5836B454B}"/>
              </a:ext>
            </a:extLst>
          </p:cNvPr>
          <p:cNvSpPr>
            <a:spLocks noGrp="1"/>
          </p:cNvSpPr>
          <p:nvPr>
            <p:ph type="dt" sz="half" idx="10"/>
          </p:nvPr>
        </p:nvSpPr>
        <p:spPr/>
        <p:txBody>
          <a:bodyPr/>
          <a:lstStyle/>
          <a:p>
            <a:fld id="{68C94812-3814-49E5-8C45-4DD68A99BDE7}" type="datetimeFigureOut">
              <a:rPr lang="en-IN" smtClean="0"/>
              <a:t>02-11-2022</a:t>
            </a:fld>
            <a:endParaRPr lang="en-IN"/>
          </a:p>
        </p:txBody>
      </p:sp>
      <p:sp>
        <p:nvSpPr>
          <p:cNvPr id="5" name="Footer Placeholder 4">
            <a:extLst>
              <a:ext uri="{FF2B5EF4-FFF2-40B4-BE49-F238E27FC236}">
                <a16:creationId xmlns="" xmlns:a16="http://schemas.microsoft.com/office/drawing/2014/main" id="{D05B6C50-67B3-9DA9-99CA-B4E0E4D15C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1861CED-3375-81DA-0144-102889708910}"/>
              </a:ext>
            </a:extLst>
          </p:cNvPr>
          <p:cNvSpPr>
            <a:spLocks noGrp="1"/>
          </p:cNvSpPr>
          <p:nvPr>
            <p:ph type="sldNum" sz="quarter" idx="12"/>
          </p:nvPr>
        </p:nvSpPr>
        <p:spPr/>
        <p:txBody>
          <a:bodyPr/>
          <a:lstStyle/>
          <a:p>
            <a:fld id="{EF0238E3-9D38-4DFB-A029-B8855CFA8529}" type="slidenum">
              <a:rPr lang="en-IN" smtClean="0"/>
              <a:t>‹#›</a:t>
            </a:fld>
            <a:endParaRPr lang="en-IN"/>
          </a:p>
        </p:txBody>
      </p:sp>
    </p:spTree>
    <p:extLst>
      <p:ext uri="{BB962C8B-B14F-4D97-AF65-F5344CB8AC3E}">
        <p14:creationId xmlns:p14="http://schemas.microsoft.com/office/powerpoint/2010/main" val="270939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DF52AF-F9DF-4691-0AC0-C9BBB0D5225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55293B8D-723D-F6F7-C1BB-81941660C7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8494242-BFBC-D802-53AF-769419F92B4A}"/>
              </a:ext>
            </a:extLst>
          </p:cNvPr>
          <p:cNvSpPr>
            <a:spLocks noGrp="1"/>
          </p:cNvSpPr>
          <p:nvPr>
            <p:ph type="dt" sz="half" idx="10"/>
          </p:nvPr>
        </p:nvSpPr>
        <p:spPr/>
        <p:txBody>
          <a:bodyPr/>
          <a:lstStyle/>
          <a:p>
            <a:fld id="{68C94812-3814-49E5-8C45-4DD68A99BDE7}" type="datetimeFigureOut">
              <a:rPr lang="en-IN" smtClean="0"/>
              <a:t>02-11-2022</a:t>
            </a:fld>
            <a:endParaRPr lang="en-IN"/>
          </a:p>
        </p:txBody>
      </p:sp>
      <p:sp>
        <p:nvSpPr>
          <p:cNvPr id="5" name="Footer Placeholder 4">
            <a:extLst>
              <a:ext uri="{FF2B5EF4-FFF2-40B4-BE49-F238E27FC236}">
                <a16:creationId xmlns="" xmlns:a16="http://schemas.microsoft.com/office/drawing/2014/main" id="{EF9E5D6F-811A-8109-DEFB-4CD25EBFE5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63FED6D-74B8-BCB2-F562-F9B6796252CA}"/>
              </a:ext>
            </a:extLst>
          </p:cNvPr>
          <p:cNvSpPr>
            <a:spLocks noGrp="1"/>
          </p:cNvSpPr>
          <p:nvPr>
            <p:ph type="sldNum" sz="quarter" idx="12"/>
          </p:nvPr>
        </p:nvSpPr>
        <p:spPr/>
        <p:txBody>
          <a:bodyPr/>
          <a:lstStyle/>
          <a:p>
            <a:fld id="{EF0238E3-9D38-4DFB-A029-B8855CFA8529}" type="slidenum">
              <a:rPr lang="en-IN" smtClean="0"/>
              <a:t>‹#›</a:t>
            </a:fld>
            <a:endParaRPr lang="en-IN"/>
          </a:p>
        </p:txBody>
      </p:sp>
    </p:spTree>
    <p:extLst>
      <p:ext uri="{BB962C8B-B14F-4D97-AF65-F5344CB8AC3E}">
        <p14:creationId xmlns:p14="http://schemas.microsoft.com/office/powerpoint/2010/main" val="3252930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BE44BB4-AF7C-A3EC-ACED-1CE4645261D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651DBA75-3F16-AF2A-5F9F-978EB0C921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E39EA23-5269-44A6-A9A3-6D9490C353FD}"/>
              </a:ext>
            </a:extLst>
          </p:cNvPr>
          <p:cNvSpPr>
            <a:spLocks noGrp="1"/>
          </p:cNvSpPr>
          <p:nvPr>
            <p:ph type="dt" sz="half" idx="10"/>
          </p:nvPr>
        </p:nvSpPr>
        <p:spPr/>
        <p:txBody>
          <a:bodyPr/>
          <a:lstStyle/>
          <a:p>
            <a:fld id="{68C94812-3814-49E5-8C45-4DD68A99BDE7}" type="datetimeFigureOut">
              <a:rPr lang="en-IN" smtClean="0"/>
              <a:t>02-11-2022</a:t>
            </a:fld>
            <a:endParaRPr lang="en-IN"/>
          </a:p>
        </p:txBody>
      </p:sp>
      <p:sp>
        <p:nvSpPr>
          <p:cNvPr id="5" name="Footer Placeholder 4">
            <a:extLst>
              <a:ext uri="{FF2B5EF4-FFF2-40B4-BE49-F238E27FC236}">
                <a16:creationId xmlns="" xmlns:a16="http://schemas.microsoft.com/office/drawing/2014/main" id="{EDC11398-DB85-7A17-B70F-B8DD6372A0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194173D-321F-BD89-9D20-2BF30D665B15}"/>
              </a:ext>
            </a:extLst>
          </p:cNvPr>
          <p:cNvSpPr>
            <a:spLocks noGrp="1"/>
          </p:cNvSpPr>
          <p:nvPr>
            <p:ph type="sldNum" sz="quarter" idx="12"/>
          </p:nvPr>
        </p:nvSpPr>
        <p:spPr/>
        <p:txBody>
          <a:bodyPr/>
          <a:lstStyle/>
          <a:p>
            <a:fld id="{EF0238E3-9D38-4DFB-A029-B8855CFA8529}" type="slidenum">
              <a:rPr lang="en-IN" smtClean="0"/>
              <a:t>‹#›</a:t>
            </a:fld>
            <a:endParaRPr lang="en-IN"/>
          </a:p>
        </p:txBody>
      </p:sp>
    </p:spTree>
    <p:extLst>
      <p:ext uri="{BB962C8B-B14F-4D97-AF65-F5344CB8AC3E}">
        <p14:creationId xmlns:p14="http://schemas.microsoft.com/office/powerpoint/2010/main" val="3812451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6264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518432-09B4-FF7E-1932-5400ED33FC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D653115-4432-D839-5AFE-0144F84A16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0301EE90-9C22-9767-3A6F-63F56F6D1FBA}"/>
              </a:ext>
            </a:extLst>
          </p:cNvPr>
          <p:cNvSpPr>
            <a:spLocks noGrp="1"/>
          </p:cNvSpPr>
          <p:nvPr>
            <p:ph type="dt" sz="half" idx="10"/>
          </p:nvPr>
        </p:nvSpPr>
        <p:spPr/>
        <p:txBody>
          <a:bodyPr/>
          <a:lstStyle/>
          <a:p>
            <a:fld id="{68C94812-3814-49E5-8C45-4DD68A99BDE7}" type="datetimeFigureOut">
              <a:rPr lang="en-IN" smtClean="0"/>
              <a:t>02-11-2022</a:t>
            </a:fld>
            <a:endParaRPr lang="en-IN"/>
          </a:p>
        </p:txBody>
      </p:sp>
      <p:sp>
        <p:nvSpPr>
          <p:cNvPr id="5" name="Footer Placeholder 4">
            <a:extLst>
              <a:ext uri="{FF2B5EF4-FFF2-40B4-BE49-F238E27FC236}">
                <a16:creationId xmlns="" xmlns:a16="http://schemas.microsoft.com/office/drawing/2014/main" id="{D7BA6652-D0BF-55E4-8D6B-951C1DF848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B8B4884-2C87-0009-AD0E-7889C186C31F}"/>
              </a:ext>
            </a:extLst>
          </p:cNvPr>
          <p:cNvSpPr>
            <a:spLocks noGrp="1"/>
          </p:cNvSpPr>
          <p:nvPr>
            <p:ph type="sldNum" sz="quarter" idx="12"/>
          </p:nvPr>
        </p:nvSpPr>
        <p:spPr/>
        <p:txBody>
          <a:bodyPr/>
          <a:lstStyle/>
          <a:p>
            <a:fld id="{EF0238E3-9D38-4DFB-A029-B8855CFA8529}" type="slidenum">
              <a:rPr lang="en-IN" smtClean="0"/>
              <a:t>‹#›</a:t>
            </a:fld>
            <a:endParaRPr lang="en-IN"/>
          </a:p>
        </p:txBody>
      </p:sp>
    </p:spTree>
    <p:extLst>
      <p:ext uri="{BB962C8B-B14F-4D97-AF65-F5344CB8AC3E}">
        <p14:creationId xmlns:p14="http://schemas.microsoft.com/office/powerpoint/2010/main" val="3274667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4B0E79-CD0E-BB4C-558D-B735E7188E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82191B91-16DC-412E-B55C-95B9D30700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F6140796-63D1-BA59-05B9-3898BFAF6525}"/>
              </a:ext>
            </a:extLst>
          </p:cNvPr>
          <p:cNvSpPr>
            <a:spLocks noGrp="1"/>
          </p:cNvSpPr>
          <p:nvPr>
            <p:ph type="dt" sz="half" idx="10"/>
          </p:nvPr>
        </p:nvSpPr>
        <p:spPr/>
        <p:txBody>
          <a:bodyPr/>
          <a:lstStyle/>
          <a:p>
            <a:fld id="{68C94812-3814-49E5-8C45-4DD68A99BDE7}" type="datetimeFigureOut">
              <a:rPr lang="en-IN" smtClean="0"/>
              <a:t>02-11-2022</a:t>
            </a:fld>
            <a:endParaRPr lang="en-IN"/>
          </a:p>
        </p:txBody>
      </p:sp>
      <p:sp>
        <p:nvSpPr>
          <p:cNvPr id="5" name="Footer Placeholder 4">
            <a:extLst>
              <a:ext uri="{FF2B5EF4-FFF2-40B4-BE49-F238E27FC236}">
                <a16:creationId xmlns="" xmlns:a16="http://schemas.microsoft.com/office/drawing/2014/main" id="{86110A81-066A-9837-B1B9-8E3E7BBBF2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EFB161CF-683F-16F5-F01A-5A20BBF40E8B}"/>
              </a:ext>
            </a:extLst>
          </p:cNvPr>
          <p:cNvSpPr>
            <a:spLocks noGrp="1"/>
          </p:cNvSpPr>
          <p:nvPr>
            <p:ph type="sldNum" sz="quarter" idx="12"/>
          </p:nvPr>
        </p:nvSpPr>
        <p:spPr/>
        <p:txBody>
          <a:bodyPr/>
          <a:lstStyle/>
          <a:p>
            <a:fld id="{EF0238E3-9D38-4DFB-A029-B8855CFA8529}" type="slidenum">
              <a:rPr lang="en-IN" smtClean="0"/>
              <a:t>‹#›</a:t>
            </a:fld>
            <a:endParaRPr lang="en-IN"/>
          </a:p>
        </p:txBody>
      </p:sp>
    </p:spTree>
    <p:extLst>
      <p:ext uri="{BB962C8B-B14F-4D97-AF65-F5344CB8AC3E}">
        <p14:creationId xmlns:p14="http://schemas.microsoft.com/office/powerpoint/2010/main" val="3355474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38EE98-4A3C-164F-76CD-76B44DE6EF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AF4BB78-2E6A-D32D-2602-A38218EEE4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40F44C4D-2D2E-3265-5596-53510A66DD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7AFC45E6-8F92-1068-2429-505D657EC039}"/>
              </a:ext>
            </a:extLst>
          </p:cNvPr>
          <p:cNvSpPr>
            <a:spLocks noGrp="1"/>
          </p:cNvSpPr>
          <p:nvPr>
            <p:ph type="dt" sz="half" idx="10"/>
          </p:nvPr>
        </p:nvSpPr>
        <p:spPr/>
        <p:txBody>
          <a:bodyPr/>
          <a:lstStyle/>
          <a:p>
            <a:fld id="{68C94812-3814-49E5-8C45-4DD68A99BDE7}" type="datetimeFigureOut">
              <a:rPr lang="en-IN" smtClean="0"/>
              <a:t>02-11-2022</a:t>
            </a:fld>
            <a:endParaRPr lang="en-IN"/>
          </a:p>
        </p:txBody>
      </p:sp>
      <p:sp>
        <p:nvSpPr>
          <p:cNvPr id="6" name="Footer Placeholder 5">
            <a:extLst>
              <a:ext uri="{FF2B5EF4-FFF2-40B4-BE49-F238E27FC236}">
                <a16:creationId xmlns="" xmlns:a16="http://schemas.microsoft.com/office/drawing/2014/main" id="{40D1F5BF-6CDC-0A10-9587-8BA66D8DAE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A010E0E-E8A3-73C7-94A0-5BCE684DBBD4}"/>
              </a:ext>
            </a:extLst>
          </p:cNvPr>
          <p:cNvSpPr>
            <a:spLocks noGrp="1"/>
          </p:cNvSpPr>
          <p:nvPr>
            <p:ph type="sldNum" sz="quarter" idx="12"/>
          </p:nvPr>
        </p:nvSpPr>
        <p:spPr/>
        <p:txBody>
          <a:bodyPr/>
          <a:lstStyle/>
          <a:p>
            <a:fld id="{EF0238E3-9D38-4DFB-A029-B8855CFA8529}" type="slidenum">
              <a:rPr lang="en-IN" smtClean="0"/>
              <a:t>‹#›</a:t>
            </a:fld>
            <a:endParaRPr lang="en-IN"/>
          </a:p>
        </p:txBody>
      </p:sp>
    </p:spTree>
    <p:extLst>
      <p:ext uri="{BB962C8B-B14F-4D97-AF65-F5344CB8AC3E}">
        <p14:creationId xmlns:p14="http://schemas.microsoft.com/office/powerpoint/2010/main" val="3595115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6A18C5-B481-F988-80A9-4B0F6CF8ED8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F65EBC70-D085-BD2A-2904-9854346557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C1DF10D2-9F3C-BFD9-9E54-DAB293FC04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571B3297-640F-96DA-5355-7E6D058A72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58E5A809-C567-6BF1-A54D-0EFAF6108F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26109E29-43BE-AD34-0604-26A085B28AF0}"/>
              </a:ext>
            </a:extLst>
          </p:cNvPr>
          <p:cNvSpPr>
            <a:spLocks noGrp="1"/>
          </p:cNvSpPr>
          <p:nvPr>
            <p:ph type="dt" sz="half" idx="10"/>
          </p:nvPr>
        </p:nvSpPr>
        <p:spPr/>
        <p:txBody>
          <a:bodyPr/>
          <a:lstStyle/>
          <a:p>
            <a:fld id="{68C94812-3814-49E5-8C45-4DD68A99BDE7}" type="datetimeFigureOut">
              <a:rPr lang="en-IN" smtClean="0"/>
              <a:t>02-11-2022</a:t>
            </a:fld>
            <a:endParaRPr lang="en-IN"/>
          </a:p>
        </p:txBody>
      </p:sp>
      <p:sp>
        <p:nvSpPr>
          <p:cNvPr id="8" name="Footer Placeholder 7">
            <a:extLst>
              <a:ext uri="{FF2B5EF4-FFF2-40B4-BE49-F238E27FC236}">
                <a16:creationId xmlns="" xmlns:a16="http://schemas.microsoft.com/office/drawing/2014/main" id="{288B9C2E-3640-8B05-0D01-45D0DD5CC14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CCA8742F-4BA0-9ED7-40A0-95C0A077A04C}"/>
              </a:ext>
            </a:extLst>
          </p:cNvPr>
          <p:cNvSpPr>
            <a:spLocks noGrp="1"/>
          </p:cNvSpPr>
          <p:nvPr>
            <p:ph type="sldNum" sz="quarter" idx="12"/>
          </p:nvPr>
        </p:nvSpPr>
        <p:spPr/>
        <p:txBody>
          <a:bodyPr/>
          <a:lstStyle/>
          <a:p>
            <a:fld id="{EF0238E3-9D38-4DFB-A029-B8855CFA8529}" type="slidenum">
              <a:rPr lang="en-IN" smtClean="0"/>
              <a:t>‹#›</a:t>
            </a:fld>
            <a:endParaRPr lang="en-IN"/>
          </a:p>
        </p:txBody>
      </p:sp>
    </p:spTree>
    <p:extLst>
      <p:ext uri="{BB962C8B-B14F-4D97-AF65-F5344CB8AC3E}">
        <p14:creationId xmlns:p14="http://schemas.microsoft.com/office/powerpoint/2010/main" val="1700296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EAE9AC-D0C5-B047-6F82-7E8455AEDC9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28E706B0-52BD-EA97-4221-E7D3FA1E8A5A}"/>
              </a:ext>
            </a:extLst>
          </p:cNvPr>
          <p:cNvSpPr>
            <a:spLocks noGrp="1"/>
          </p:cNvSpPr>
          <p:nvPr>
            <p:ph type="dt" sz="half" idx="10"/>
          </p:nvPr>
        </p:nvSpPr>
        <p:spPr/>
        <p:txBody>
          <a:bodyPr/>
          <a:lstStyle/>
          <a:p>
            <a:fld id="{68C94812-3814-49E5-8C45-4DD68A99BDE7}" type="datetimeFigureOut">
              <a:rPr lang="en-IN" smtClean="0"/>
              <a:t>02-11-2022</a:t>
            </a:fld>
            <a:endParaRPr lang="en-IN"/>
          </a:p>
        </p:txBody>
      </p:sp>
      <p:sp>
        <p:nvSpPr>
          <p:cNvPr id="4" name="Footer Placeholder 3">
            <a:extLst>
              <a:ext uri="{FF2B5EF4-FFF2-40B4-BE49-F238E27FC236}">
                <a16:creationId xmlns="" xmlns:a16="http://schemas.microsoft.com/office/drawing/2014/main" id="{F7186425-EE21-259B-1AD3-3BF4F207E5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00349820-4E2E-7710-FCFA-F5E1CB26E14D}"/>
              </a:ext>
            </a:extLst>
          </p:cNvPr>
          <p:cNvSpPr>
            <a:spLocks noGrp="1"/>
          </p:cNvSpPr>
          <p:nvPr>
            <p:ph type="sldNum" sz="quarter" idx="12"/>
          </p:nvPr>
        </p:nvSpPr>
        <p:spPr/>
        <p:txBody>
          <a:bodyPr/>
          <a:lstStyle/>
          <a:p>
            <a:fld id="{EF0238E3-9D38-4DFB-A029-B8855CFA8529}" type="slidenum">
              <a:rPr lang="en-IN" smtClean="0"/>
              <a:t>‹#›</a:t>
            </a:fld>
            <a:endParaRPr lang="en-IN"/>
          </a:p>
        </p:txBody>
      </p:sp>
    </p:spTree>
    <p:extLst>
      <p:ext uri="{BB962C8B-B14F-4D97-AF65-F5344CB8AC3E}">
        <p14:creationId xmlns:p14="http://schemas.microsoft.com/office/powerpoint/2010/main" val="3636583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6F695F4-BF37-1864-D4CD-39BDAA81EFD0}"/>
              </a:ext>
            </a:extLst>
          </p:cNvPr>
          <p:cNvSpPr>
            <a:spLocks noGrp="1"/>
          </p:cNvSpPr>
          <p:nvPr>
            <p:ph type="dt" sz="half" idx="10"/>
          </p:nvPr>
        </p:nvSpPr>
        <p:spPr/>
        <p:txBody>
          <a:bodyPr/>
          <a:lstStyle/>
          <a:p>
            <a:fld id="{68C94812-3814-49E5-8C45-4DD68A99BDE7}" type="datetimeFigureOut">
              <a:rPr lang="en-IN" smtClean="0"/>
              <a:t>02-11-2022</a:t>
            </a:fld>
            <a:endParaRPr lang="en-IN"/>
          </a:p>
        </p:txBody>
      </p:sp>
      <p:sp>
        <p:nvSpPr>
          <p:cNvPr id="3" name="Footer Placeholder 2">
            <a:extLst>
              <a:ext uri="{FF2B5EF4-FFF2-40B4-BE49-F238E27FC236}">
                <a16:creationId xmlns="" xmlns:a16="http://schemas.microsoft.com/office/drawing/2014/main" id="{0452CE88-52C6-FD52-B5D1-2FD8C5D5C3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4D88227D-2012-31BC-D6A1-0B8CD4D73F24}"/>
              </a:ext>
            </a:extLst>
          </p:cNvPr>
          <p:cNvSpPr>
            <a:spLocks noGrp="1"/>
          </p:cNvSpPr>
          <p:nvPr>
            <p:ph type="sldNum" sz="quarter" idx="12"/>
          </p:nvPr>
        </p:nvSpPr>
        <p:spPr/>
        <p:txBody>
          <a:bodyPr/>
          <a:lstStyle/>
          <a:p>
            <a:fld id="{EF0238E3-9D38-4DFB-A029-B8855CFA8529}" type="slidenum">
              <a:rPr lang="en-IN" smtClean="0"/>
              <a:t>‹#›</a:t>
            </a:fld>
            <a:endParaRPr lang="en-IN"/>
          </a:p>
        </p:txBody>
      </p:sp>
    </p:spTree>
    <p:extLst>
      <p:ext uri="{BB962C8B-B14F-4D97-AF65-F5344CB8AC3E}">
        <p14:creationId xmlns:p14="http://schemas.microsoft.com/office/powerpoint/2010/main" val="3244395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26F9A5-0D4B-D53D-990A-A9A367EC4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4A2CEC8F-53A8-FF26-008D-5AB5A9442E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F773FE7D-3CC5-F2BE-5CA5-5C82AF3B85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6DB3E79-A660-871C-2C9F-D9A4694E6B14}"/>
              </a:ext>
            </a:extLst>
          </p:cNvPr>
          <p:cNvSpPr>
            <a:spLocks noGrp="1"/>
          </p:cNvSpPr>
          <p:nvPr>
            <p:ph type="dt" sz="half" idx="10"/>
          </p:nvPr>
        </p:nvSpPr>
        <p:spPr/>
        <p:txBody>
          <a:bodyPr/>
          <a:lstStyle/>
          <a:p>
            <a:fld id="{68C94812-3814-49E5-8C45-4DD68A99BDE7}" type="datetimeFigureOut">
              <a:rPr lang="en-IN" smtClean="0"/>
              <a:t>02-11-2022</a:t>
            </a:fld>
            <a:endParaRPr lang="en-IN"/>
          </a:p>
        </p:txBody>
      </p:sp>
      <p:sp>
        <p:nvSpPr>
          <p:cNvPr id="6" name="Footer Placeholder 5">
            <a:extLst>
              <a:ext uri="{FF2B5EF4-FFF2-40B4-BE49-F238E27FC236}">
                <a16:creationId xmlns="" xmlns:a16="http://schemas.microsoft.com/office/drawing/2014/main" id="{5E41AC87-3079-0409-DBFD-4B030B812E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8E686339-5345-1D1E-D84C-1D8C32D53F1D}"/>
              </a:ext>
            </a:extLst>
          </p:cNvPr>
          <p:cNvSpPr>
            <a:spLocks noGrp="1"/>
          </p:cNvSpPr>
          <p:nvPr>
            <p:ph type="sldNum" sz="quarter" idx="12"/>
          </p:nvPr>
        </p:nvSpPr>
        <p:spPr/>
        <p:txBody>
          <a:bodyPr/>
          <a:lstStyle/>
          <a:p>
            <a:fld id="{EF0238E3-9D38-4DFB-A029-B8855CFA8529}" type="slidenum">
              <a:rPr lang="en-IN" smtClean="0"/>
              <a:t>‹#›</a:t>
            </a:fld>
            <a:endParaRPr lang="en-IN"/>
          </a:p>
        </p:txBody>
      </p:sp>
    </p:spTree>
    <p:extLst>
      <p:ext uri="{BB962C8B-B14F-4D97-AF65-F5344CB8AC3E}">
        <p14:creationId xmlns:p14="http://schemas.microsoft.com/office/powerpoint/2010/main" val="1725020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652703-3F5A-4180-8E12-9C77DFF455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CD9212E3-F511-A059-325E-5E2ED40265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A6FF7D93-5FA1-349E-77E3-10D53EB64F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27221CB-CA46-EC8A-24FD-0A43FC9C3213}"/>
              </a:ext>
            </a:extLst>
          </p:cNvPr>
          <p:cNvSpPr>
            <a:spLocks noGrp="1"/>
          </p:cNvSpPr>
          <p:nvPr>
            <p:ph type="dt" sz="half" idx="10"/>
          </p:nvPr>
        </p:nvSpPr>
        <p:spPr/>
        <p:txBody>
          <a:bodyPr/>
          <a:lstStyle/>
          <a:p>
            <a:fld id="{68C94812-3814-49E5-8C45-4DD68A99BDE7}" type="datetimeFigureOut">
              <a:rPr lang="en-IN" smtClean="0"/>
              <a:t>02-11-2022</a:t>
            </a:fld>
            <a:endParaRPr lang="en-IN"/>
          </a:p>
        </p:txBody>
      </p:sp>
      <p:sp>
        <p:nvSpPr>
          <p:cNvPr id="6" name="Footer Placeholder 5">
            <a:extLst>
              <a:ext uri="{FF2B5EF4-FFF2-40B4-BE49-F238E27FC236}">
                <a16:creationId xmlns="" xmlns:a16="http://schemas.microsoft.com/office/drawing/2014/main" id="{9C8A0078-1707-88CA-9665-74F11C7802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ABFD21B2-5AA6-B713-5F92-DAAB3256B3BA}"/>
              </a:ext>
            </a:extLst>
          </p:cNvPr>
          <p:cNvSpPr>
            <a:spLocks noGrp="1"/>
          </p:cNvSpPr>
          <p:nvPr>
            <p:ph type="sldNum" sz="quarter" idx="12"/>
          </p:nvPr>
        </p:nvSpPr>
        <p:spPr/>
        <p:txBody>
          <a:bodyPr/>
          <a:lstStyle/>
          <a:p>
            <a:fld id="{EF0238E3-9D38-4DFB-A029-B8855CFA8529}" type="slidenum">
              <a:rPr lang="en-IN" smtClean="0"/>
              <a:t>‹#›</a:t>
            </a:fld>
            <a:endParaRPr lang="en-IN"/>
          </a:p>
        </p:txBody>
      </p:sp>
    </p:spTree>
    <p:extLst>
      <p:ext uri="{BB962C8B-B14F-4D97-AF65-F5344CB8AC3E}">
        <p14:creationId xmlns:p14="http://schemas.microsoft.com/office/powerpoint/2010/main" val="3919360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82AF6B3-F3BC-72CA-C299-53E5DA0BAF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4156313-840D-BE0D-5373-B6C9D1CE16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A9BCA87-1A63-B270-762C-373669943B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C94812-3814-49E5-8C45-4DD68A99BDE7}" type="datetimeFigureOut">
              <a:rPr lang="en-IN" smtClean="0"/>
              <a:t>02-11-2022</a:t>
            </a:fld>
            <a:endParaRPr lang="en-IN"/>
          </a:p>
        </p:txBody>
      </p:sp>
      <p:sp>
        <p:nvSpPr>
          <p:cNvPr id="5" name="Footer Placeholder 4">
            <a:extLst>
              <a:ext uri="{FF2B5EF4-FFF2-40B4-BE49-F238E27FC236}">
                <a16:creationId xmlns="" xmlns:a16="http://schemas.microsoft.com/office/drawing/2014/main" id="{18346483-FAB1-0395-170E-55C05E82ED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A28625E7-3BA1-1863-9F87-4FFD1D5978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0238E3-9D38-4DFB-A029-B8855CFA8529}" type="slidenum">
              <a:rPr lang="en-IN" smtClean="0"/>
              <a:t>‹#›</a:t>
            </a:fld>
            <a:endParaRPr lang="en-IN"/>
          </a:p>
        </p:txBody>
      </p:sp>
    </p:spTree>
    <p:extLst>
      <p:ext uri="{BB962C8B-B14F-4D97-AF65-F5344CB8AC3E}">
        <p14:creationId xmlns:p14="http://schemas.microsoft.com/office/powerpoint/2010/main" val="306874616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9.tiff"/><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0" name="Picture 16" descr="From Lahore to Chandigarh, PEC to mark its 100th year of establishment on  November 9 - Hindustan Times">
            <a:extLst>
              <a:ext uri="{FF2B5EF4-FFF2-40B4-BE49-F238E27FC236}">
                <a16:creationId xmlns="" xmlns:a16="http://schemas.microsoft.com/office/drawing/2014/main" id="{F1CDEB6E-5092-589B-40F6-6615CC86AFB6}"/>
              </a:ext>
            </a:extLst>
          </p:cNvPr>
          <p:cNvPicPr>
            <a:picLocks noChangeAspect="1" noChangeArrowheads="1"/>
          </p:cNvPicPr>
          <p:nvPr/>
        </p:nvPicPr>
        <p:blipFill>
          <a:blip r:embed="rId2" cstate="print">
            <a:alphaModFix amt="15000"/>
            <a:extLst>
              <a:ext uri="{28A0092B-C50C-407E-A947-70E740481C1C}">
                <a14:useLocalDpi xmlns:a14="http://schemas.microsoft.com/office/drawing/2010/main" val="0"/>
              </a:ext>
            </a:extLst>
          </a:blip>
          <a:srcRect/>
          <a:stretch>
            <a:fillRect/>
          </a:stretch>
        </p:blipFill>
        <p:spPr bwMode="auto">
          <a:xfrm>
            <a:off x="0" y="99391"/>
            <a:ext cx="12192000" cy="675860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 xmlns:a16="http://schemas.microsoft.com/office/drawing/2014/main" id="{5B172C6B-83E1-0C89-CD28-F80EA6E658D7}"/>
              </a:ext>
            </a:extLst>
          </p:cNvPr>
          <p:cNvSpPr/>
          <p:nvPr/>
        </p:nvSpPr>
        <p:spPr>
          <a:xfrm>
            <a:off x="516740" y="5893290"/>
            <a:ext cx="11383712" cy="86532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International conference on Advanced Materials, Metallurgy and Manufacturing (ICAMMM- 2022) </a:t>
            </a:r>
          </a:p>
          <a:p>
            <a:pPr algn="ctr"/>
            <a:r>
              <a:rPr lang="en-US" b="1" dirty="0">
                <a:solidFill>
                  <a:schemeClr val="tx1"/>
                </a:solidFill>
              </a:rPr>
              <a:t>Department of Metallurgical and Materials Engineering </a:t>
            </a:r>
          </a:p>
          <a:p>
            <a:pPr algn="ctr"/>
            <a:r>
              <a:rPr lang="en-US" b="1" dirty="0">
                <a:solidFill>
                  <a:schemeClr val="tx1"/>
                </a:solidFill>
              </a:rPr>
              <a:t>Punjab Engineering College (Deemed to </a:t>
            </a:r>
            <a:r>
              <a:rPr lang="en-US" b="1">
                <a:solidFill>
                  <a:schemeClr val="tx1"/>
                </a:solidFill>
              </a:rPr>
              <a:t>be University), </a:t>
            </a:r>
            <a:r>
              <a:rPr lang="en-US" b="1" dirty="0">
                <a:solidFill>
                  <a:schemeClr val="tx1"/>
                </a:solidFill>
              </a:rPr>
              <a:t>Chandigarh (U.T.), India</a:t>
            </a:r>
            <a:endParaRPr lang="en-IN" dirty="0">
              <a:solidFill>
                <a:schemeClr val="tx1"/>
              </a:solidFill>
            </a:endParaRPr>
          </a:p>
        </p:txBody>
      </p:sp>
      <p:pic>
        <p:nvPicPr>
          <p:cNvPr id="1030" name="Picture 6" descr="Invite Batchmates">
            <a:extLst>
              <a:ext uri="{FF2B5EF4-FFF2-40B4-BE49-F238E27FC236}">
                <a16:creationId xmlns="" xmlns:a16="http://schemas.microsoft.com/office/drawing/2014/main" id="{D6D01340-582D-D36E-5E93-9D04BCBF249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871" y="253497"/>
            <a:ext cx="2706630" cy="96822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zadi Ka Amrit Mahotsav Logo PNG VECTOR - FREE Vector Design - Cdr, Ai,  EPS, PNG, SVG">
            <a:extLst>
              <a:ext uri="{FF2B5EF4-FFF2-40B4-BE49-F238E27FC236}">
                <a16:creationId xmlns="" xmlns:a16="http://schemas.microsoft.com/office/drawing/2014/main" id="{13237CB4-A219-C4B0-112D-07C0E5AD85E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98974" y="117065"/>
            <a:ext cx="1490660" cy="9682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 xmlns:a16="http://schemas.microsoft.com/office/drawing/2014/main" id="{D758E974-E380-278F-75F5-D39B386BE14F}"/>
              </a:ext>
            </a:extLst>
          </p:cNvPr>
          <p:cNvSpPr txBox="1"/>
          <p:nvPr/>
        </p:nvSpPr>
        <p:spPr>
          <a:xfrm>
            <a:off x="884687" y="1208991"/>
            <a:ext cx="10270435" cy="1938992"/>
          </a:xfrm>
          <a:prstGeom prst="rect">
            <a:avLst/>
          </a:prstGeom>
          <a:noFill/>
        </p:spPr>
        <p:txBody>
          <a:bodyPr wrap="square" rtlCol="0">
            <a:spAutoFit/>
          </a:bodyPr>
          <a:lstStyle/>
          <a:p>
            <a:pPr algn="ctr"/>
            <a:r>
              <a:rPr lang="en-US" sz="4000" dirty="0"/>
              <a:t>Comparative Study of Characterization of SS316L Metal Powders Used in Additive Manufacturing</a:t>
            </a:r>
            <a:br>
              <a:rPr lang="en-US" sz="4000" dirty="0"/>
            </a:br>
            <a:endParaRPr lang="en-IN" sz="4000" b="1" dirty="0">
              <a:solidFill>
                <a:srgbClr val="C00000"/>
              </a:solidFill>
              <a:latin typeface="Cambria" panose="02040503050406030204" pitchFamily="18" charset="0"/>
              <a:ea typeface="Cambria" panose="02040503050406030204" pitchFamily="18" charset="0"/>
            </a:endParaRPr>
          </a:p>
        </p:txBody>
      </p:sp>
      <p:sp>
        <p:nvSpPr>
          <p:cNvPr id="17" name="TextBox 16">
            <a:extLst>
              <a:ext uri="{FF2B5EF4-FFF2-40B4-BE49-F238E27FC236}">
                <a16:creationId xmlns="" xmlns:a16="http://schemas.microsoft.com/office/drawing/2014/main" id="{9FA21E53-B662-382D-17E8-AA62F973E0A2}"/>
              </a:ext>
            </a:extLst>
          </p:cNvPr>
          <p:cNvSpPr txBox="1"/>
          <p:nvPr/>
        </p:nvSpPr>
        <p:spPr>
          <a:xfrm>
            <a:off x="1006049" y="282645"/>
            <a:ext cx="10270435" cy="523220"/>
          </a:xfrm>
          <a:prstGeom prst="rect">
            <a:avLst/>
          </a:prstGeom>
          <a:noFill/>
        </p:spPr>
        <p:txBody>
          <a:bodyPr wrap="square" rtlCol="0">
            <a:spAutoFit/>
          </a:bodyPr>
          <a:lstStyle/>
          <a:p>
            <a:pPr algn="ctr"/>
            <a:r>
              <a:rPr lang="en-US" sz="2800" b="1" dirty="0">
                <a:solidFill>
                  <a:srgbClr val="002060"/>
                </a:solidFill>
                <a:latin typeface="Cambria" panose="02040503050406030204" pitchFamily="18" charset="0"/>
                <a:ea typeface="Cambria" panose="02040503050406030204" pitchFamily="18" charset="0"/>
              </a:rPr>
              <a:t>Oral ID : O- 122</a:t>
            </a:r>
            <a:endParaRPr lang="en-IN" sz="2800" b="1" dirty="0">
              <a:solidFill>
                <a:srgbClr val="002060"/>
              </a:solidFill>
              <a:latin typeface="Cambria" panose="02040503050406030204" pitchFamily="18" charset="0"/>
              <a:ea typeface="Cambria" panose="02040503050406030204" pitchFamily="18" charset="0"/>
            </a:endParaRPr>
          </a:p>
        </p:txBody>
      </p:sp>
      <p:sp>
        <p:nvSpPr>
          <p:cNvPr id="18" name="TextBox 17">
            <a:extLst>
              <a:ext uri="{FF2B5EF4-FFF2-40B4-BE49-F238E27FC236}">
                <a16:creationId xmlns="" xmlns:a16="http://schemas.microsoft.com/office/drawing/2014/main" id="{0F18A3DE-76DD-4FBA-FBC4-45A496CC2215}"/>
              </a:ext>
            </a:extLst>
          </p:cNvPr>
          <p:cNvSpPr txBox="1"/>
          <p:nvPr/>
        </p:nvSpPr>
        <p:spPr>
          <a:xfrm>
            <a:off x="884687" y="3530049"/>
            <a:ext cx="10270435" cy="2185214"/>
          </a:xfrm>
          <a:prstGeom prst="rect">
            <a:avLst/>
          </a:prstGeom>
          <a:noFill/>
        </p:spPr>
        <p:txBody>
          <a:bodyPr wrap="square" rtlCol="0">
            <a:spAutoFit/>
          </a:bodyPr>
          <a:lstStyle/>
          <a:p>
            <a:pPr algn="ctr"/>
            <a:r>
              <a:rPr lang="en-US" sz="3200" b="1" dirty="0">
                <a:solidFill>
                  <a:srgbClr val="C00000"/>
                </a:solidFill>
                <a:latin typeface="Cambria" panose="02040503050406030204" pitchFamily="18" charset="0"/>
                <a:ea typeface="Cambria" panose="02040503050406030204" pitchFamily="18" charset="0"/>
              </a:rPr>
              <a:t>Presented by:</a:t>
            </a:r>
          </a:p>
          <a:p>
            <a:pPr algn="ctr"/>
            <a:r>
              <a:rPr lang="en-US" sz="3200" b="1" dirty="0" err="1">
                <a:solidFill>
                  <a:srgbClr val="C00000"/>
                </a:solidFill>
                <a:latin typeface="Cambria" panose="02040503050406030204" pitchFamily="18" charset="0"/>
                <a:ea typeface="Cambria" panose="02040503050406030204" pitchFamily="18" charset="0"/>
              </a:rPr>
              <a:t>Shubham</a:t>
            </a:r>
            <a:r>
              <a:rPr lang="en-US" sz="3200" b="1" dirty="0">
                <a:solidFill>
                  <a:srgbClr val="C00000"/>
                </a:solidFill>
                <a:latin typeface="Cambria" panose="02040503050406030204" pitchFamily="18" charset="0"/>
                <a:ea typeface="Cambria" panose="02040503050406030204" pitchFamily="18" charset="0"/>
              </a:rPr>
              <a:t> D </a:t>
            </a:r>
            <a:r>
              <a:rPr lang="en-US" sz="3200" b="1" dirty="0" err="1">
                <a:solidFill>
                  <a:srgbClr val="C00000"/>
                </a:solidFill>
                <a:latin typeface="Cambria" panose="02040503050406030204" pitchFamily="18" charset="0"/>
                <a:ea typeface="Cambria" panose="02040503050406030204" pitchFamily="18" charset="0"/>
              </a:rPr>
              <a:t>Kamble</a:t>
            </a:r>
            <a:r>
              <a:rPr lang="en-US" sz="3200" b="1" dirty="0">
                <a:solidFill>
                  <a:srgbClr val="C00000"/>
                </a:solidFill>
                <a:latin typeface="Cambria" panose="02040503050406030204" pitchFamily="18" charset="0"/>
                <a:ea typeface="Cambria" panose="02040503050406030204" pitchFamily="18" charset="0"/>
              </a:rPr>
              <a:t> </a:t>
            </a:r>
          </a:p>
          <a:p>
            <a:pPr algn="ctr"/>
            <a:r>
              <a:rPr lang="en-US" sz="3200" b="1" dirty="0">
                <a:solidFill>
                  <a:srgbClr val="C00000"/>
                </a:solidFill>
                <a:latin typeface="Cambria" panose="02040503050406030204" pitchFamily="18" charset="0"/>
                <a:ea typeface="Cambria" panose="02040503050406030204" pitchFamily="18" charset="0"/>
              </a:rPr>
              <a:t>College of Engineering Pune </a:t>
            </a:r>
          </a:p>
          <a:p>
            <a:pPr algn="ctr"/>
            <a:endParaRPr lang="en-IN" sz="4000" b="1" dirty="0">
              <a:solidFill>
                <a:srgbClr val="C0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1E4706E-7EE7-6734-649B-94195E6D3C38}"/>
              </a:ext>
            </a:extLst>
          </p:cNvPr>
          <p:cNvSpPr>
            <a:spLocks noGrp="1"/>
          </p:cNvSpPr>
          <p:nvPr>
            <p:ph idx="1"/>
          </p:nvPr>
        </p:nvSpPr>
        <p:spPr>
          <a:xfrm>
            <a:off x="536673" y="218768"/>
            <a:ext cx="8946541" cy="4195481"/>
          </a:xfrm>
        </p:spPr>
        <p:txBody>
          <a:bodyPr/>
          <a:lstStyle/>
          <a:p>
            <a:r>
              <a:rPr lang="en-IN" dirty="0"/>
              <a:t>EDS RESULTS:</a:t>
            </a:r>
          </a:p>
          <a:p>
            <a:endParaRPr lang="en-IN" dirty="0"/>
          </a:p>
        </p:txBody>
      </p:sp>
      <p:pic>
        <p:nvPicPr>
          <p:cNvPr id="4" name="Picture 3">
            <a:extLst>
              <a:ext uri="{FF2B5EF4-FFF2-40B4-BE49-F238E27FC236}">
                <a16:creationId xmlns="" xmlns:a16="http://schemas.microsoft.com/office/drawing/2014/main" id="{3F25ED5E-92C1-DD19-5A9F-66393CEDF13C}"/>
              </a:ext>
            </a:extLst>
          </p:cNvPr>
          <p:cNvPicPr/>
          <p:nvPr/>
        </p:nvPicPr>
        <p:blipFill>
          <a:blip r:embed="rId2"/>
          <a:srcRect/>
          <a:stretch>
            <a:fillRect/>
          </a:stretch>
        </p:blipFill>
        <p:spPr bwMode="auto">
          <a:xfrm>
            <a:off x="2534816" y="763745"/>
            <a:ext cx="2387600" cy="2029460"/>
          </a:xfrm>
          <a:prstGeom prst="rect">
            <a:avLst/>
          </a:prstGeom>
          <a:noFill/>
          <a:ln w="9525">
            <a:noFill/>
            <a:miter lim="800000"/>
            <a:headEnd/>
            <a:tailEnd/>
          </a:ln>
        </p:spPr>
      </p:pic>
      <p:pic>
        <p:nvPicPr>
          <p:cNvPr id="5" name="Picture 4">
            <a:extLst>
              <a:ext uri="{FF2B5EF4-FFF2-40B4-BE49-F238E27FC236}">
                <a16:creationId xmlns="" xmlns:a16="http://schemas.microsoft.com/office/drawing/2014/main" id="{EEF6C0F5-45A1-983D-68DA-DA85C98DF8CD}"/>
              </a:ext>
            </a:extLst>
          </p:cNvPr>
          <p:cNvPicPr/>
          <p:nvPr/>
        </p:nvPicPr>
        <p:blipFill>
          <a:blip r:embed="rId3"/>
          <a:srcRect/>
          <a:stretch>
            <a:fillRect/>
          </a:stretch>
        </p:blipFill>
        <p:spPr bwMode="auto">
          <a:xfrm>
            <a:off x="6920559" y="657065"/>
            <a:ext cx="3312795" cy="2136140"/>
          </a:xfrm>
          <a:prstGeom prst="rect">
            <a:avLst/>
          </a:prstGeom>
          <a:noFill/>
          <a:ln w="9525">
            <a:noFill/>
            <a:miter lim="800000"/>
            <a:headEnd/>
            <a:tailEnd/>
          </a:ln>
        </p:spPr>
      </p:pic>
      <p:pic>
        <p:nvPicPr>
          <p:cNvPr id="6" name="Picture 5">
            <a:extLst>
              <a:ext uri="{FF2B5EF4-FFF2-40B4-BE49-F238E27FC236}">
                <a16:creationId xmlns="" xmlns:a16="http://schemas.microsoft.com/office/drawing/2014/main" id="{73D53ED4-EEC9-45AF-8E77-1C70512E35B0}"/>
              </a:ext>
            </a:extLst>
          </p:cNvPr>
          <p:cNvPicPr/>
          <p:nvPr/>
        </p:nvPicPr>
        <p:blipFill>
          <a:blip r:embed="rId4"/>
          <a:srcRect/>
          <a:stretch>
            <a:fillRect/>
          </a:stretch>
        </p:blipFill>
        <p:spPr bwMode="auto">
          <a:xfrm>
            <a:off x="2502431" y="3235578"/>
            <a:ext cx="2419985" cy="2052320"/>
          </a:xfrm>
          <a:prstGeom prst="rect">
            <a:avLst/>
          </a:prstGeom>
          <a:noFill/>
          <a:ln w="9525">
            <a:noFill/>
            <a:miter lim="800000"/>
            <a:headEnd/>
            <a:tailEnd/>
          </a:ln>
        </p:spPr>
      </p:pic>
      <p:pic>
        <p:nvPicPr>
          <p:cNvPr id="7" name="Picture 6">
            <a:extLst>
              <a:ext uri="{FF2B5EF4-FFF2-40B4-BE49-F238E27FC236}">
                <a16:creationId xmlns="" xmlns:a16="http://schemas.microsoft.com/office/drawing/2014/main" id="{54D31BAD-C6F2-A1E3-8117-222C439AD8C6}"/>
              </a:ext>
            </a:extLst>
          </p:cNvPr>
          <p:cNvPicPr/>
          <p:nvPr/>
        </p:nvPicPr>
        <p:blipFill>
          <a:blip r:embed="rId5"/>
          <a:srcRect/>
          <a:stretch>
            <a:fillRect/>
          </a:stretch>
        </p:blipFill>
        <p:spPr bwMode="auto">
          <a:xfrm>
            <a:off x="6920560" y="3306287"/>
            <a:ext cx="3312794" cy="2105025"/>
          </a:xfrm>
          <a:prstGeom prst="rect">
            <a:avLst/>
          </a:prstGeom>
          <a:noFill/>
          <a:ln w="9525">
            <a:noFill/>
            <a:miter lim="800000"/>
            <a:headEnd/>
            <a:tailEnd/>
          </a:ln>
        </p:spPr>
      </p:pic>
      <p:sp>
        <p:nvSpPr>
          <p:cNvPr id="8" name="TextBox 7">
            <a:extLst>
              <a:ext uri="{FF2B5EF4-FFF2-40B4-BE49-F238E27FC236}">
                <a16:creationId xmlns="" xmlns:a16="http://schemas.microsoft.com/office/drawing/2014/main" id="{3ED2155D-B85D-15C0-5537-15AF4C98C782}"/>
              </a:ext>
            </a:extLst>
          </p:cNvPr>
          <p:cNvSpPr txBox="1"/>
          <p:nvPr/>
        </p:nvSpPr>
        <p:spPr>
          <a:xfrm>
            <a:off x="2642561" y="2778500"/>
            <a:ext cx="2172110" cy="369332"/>
          </a:xfrm>
          <a:prstGeom prst="rect">
            <a:avLst/>
          </a:prstGeom>
          <a:noFill/>
        </p:spPr>
        <p:txBody>
          <a:bodyPr wrap="square" rtlCol="0">
            <a:spAutoFit/>
          </a:bodyPr>
          <a:lstStyle/>
          <a:p>
            <a:pPr algn="ctr"/>
            <a:r>
              <a:rPr lang="en-IN" dirty="0"/>
              <a:t>a)</a:t>
            </a:r>
          </a:p>
        </p:txBody>
      </p:sp>
      <p:sp>
        <p:nvSpPr>
          <p:cNvPr id="9" name="TextBox 8">
            <a:extLst>
              <a:ext uri="{FF2B5EF4-FFF2-40B4-BE49-F238E27FC236}">
                <a16:creationId xmlns="" xmlns:a16="http://schemas.microsoft.com/office/drawing/2014/main" id="{BE7AB2F8-0542-78EC-9CA7-482DDDC725AF}"/>
              </a:ext>
            </a:extLst>
          </p:cNvPr>
          <p:cNvSpPr txBox="1"/>
          <p:nvPr/>
        </p:nvSpPr>
        <p:spPr>
          <a:xfrm>
            <a:off x="7853490" y="2778500"/>
            <a:ext cx="2172110" cy="369332"/>
          </a:xfrm>
          <a:prstGeom prst="rect">
            <a:avLst/>
          </a:prstGeom>
          <a:noFill/>
        </p:spPr>
        <p:txBody>
          <a:bodyPr wrap="square" rtlCol="0">
            <a:spAutoFit/>
          </a:bodyPr>
          <a:lstStyle/>
          <a:p>
            <a:pPr algn="ctr"/>
            <a:r>
              <a:rPr lang="en-IN" dirty="0"/>
              <a:t>b)</a:t>
            </a:r>
          </a:p>
        </p:txBody>
      </p:sp>
      <p:sp>
        <p:nvSpPr>
          <p:cNvPr id="10" name="TextBox 9">
            <a:extLst>
              <a:ext uri="{FF2B5EF4-FFF2-40B4-BE49-F238E27FC236}">
                <a16:creationId xmlns="" xmlns:a16="http://schemas.microsoft.com/office/drawing/2014/main" id="{D8667222-94B9-31FE-BE5E-62531484686A}"/>
              </a:ext>
            </a:extLst>
          </p:cNvPr>
          <p:cNvSpPr txBox="1"/>
          <p:nvPr/>
        </p:nvSpPr>
        <p:spPr>
          <a:xfrm>
            <a:off x="2775900" y="5411312"/>
            <a:ext cx="1873045" cy="369332"/>
          </a:xfrm>
          <a:prstGeom prst="rect">
            <a:avLst/>
          </a:prstGeom>
          <a:noFill/>
        </p:spPr>
        <p:txBody>
          <a:bodyPr wrap="square" rtlCol="0">
            <a:spAutoFit/>
          </a:bodyPr>
          <a:lstStyle/>
          <a:p>
            <a:pPr algn="ctr"/>
            <a:r>
              <a:rPr lang="en-IN" dirty="0"/>
              <a:t>c)</a:t>
            </a:r>
          </a:p>
        </p:txBody>
      </p:sp>
      <p:sp>
        <p:nvSpPr>
          <p:cNvPr id="11" name="TextBox 10">
            <a:extLst>
              <a:ext uri="{FF2B5EF4-FFF2-40B4-BE49-F238E27FC236}">
                <a16:creationId xmlns="" xmlns:a16="http://schemas.microsoft.com/office/drawing/2014/main" id="{2C65085D-A5FE-F42B-922F-40442293DBE0}"/>
              </a:ext>
            </a:extLst>
          </p:cNvPr>
          <p:cNvSpPr txBox="1"/>
          <p:nvPr/>
        </p:nvSpPr>
        <p:spPr>
          <a:xfrm>
            <a:off x="7790710" y="5389705"/>
            <a:ext cx="2241755" cy="369332"/>
          </a:xfrm>
          <a:prstGeom prst="rect">
            <a:avLst/>
          </a:prstGeom>
          <a:noFill/>
        </p:spPr>
        <p:txBody>
          <a:bodyPr wrap="square" rtlCol="0">
            <a:spAutoFit/>
          </a:bodyPr>
          <a:lstStyle/>
          <a:p>
            <a:pPr algn="ctr"/>
            <a:r>
              <a:rPr lang="en-IN" dirty="0"/>
              <a:t>d)</a:t>
            </a:r>
          </a:p>
        </p:txBody>
      </p:sp>
      <p:sp>
        <p:nvSpPr>
          <p:cNvPr id="12" name="TextBox 11">
            <a:extLst>
              <a:ext uri="{FF2B5EF4-FFF2-40B4-BE49-F238E27FC236}">
                <a16:creationId xmlns="" xmlns:a16="http://schemas.microsoft.com/office/drawing/2014/main" id="{E69F7ED1-84F3-DD49-B934-BDC050702BAD}"/>
              </a:ext>
            </a:extLst>
          </p:cNvPr>
          <p:cNvSpPr txBox="1"/>
          <p:nvPr/>
        </p:nvSpPr>
        <p:spPr>
          <a:xfrm>
            <a:off x="787399" y="5756802"/>
            <a:ext cx="9993672" cy="923330"/>
          </a:xfrm>
          <a:prstGeom prst="rect">
            <a:avLst/>
          </a:prstGeom>
          <a:noFill/>
        </p:spPr>
        <p:txBody>
          <a:bodyPr wrap="square" rtlCol="0">
            <a:spAutoFit/>
          </a:bodyPr>
          <a:lstStyle/>
          <a:p>
            <a:pPr algn="just"/>
            <a:r>
              <a:rPr lang="en-IN" dirty="0"/>
              <a:t>Fig. a) Area selected for SEM-EDS analysis for standard SS316L b) Energy Dispersive Spectra for the standard SS316L powder. C) Area selected for SEM-EDS analysis for local SS316L d) Energy Dispersive Spectra for the local SS316L powder.</a:t>
            </a:r>
          </a:p>
        </p:txBody>
      </p:sp>
    </p:spTree>
    <p:extLst>
      <p:ext uri="{BB962C8B-B14F-4D97-AF65-F5344CB8AC3E}">
        <p14:creationId xmlns:p14="http://schemas.microsoft.com/office/powerpoint/2010/main" val="28433364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BE79508-0F36-FA08-4E48-5F06720EA025}"/>
              </a:ext>
            </a:extLst>
          </p:cNvPr>
          <p:cNvSpPr>
            <a:spLocks noGrp="1"/>
          </p:cNvSpPr>
          <p:nvPr>
            <p:ph idx="1"/>
          </p:nvPr>
        </p:nvSpPr>
        <p:spPr>
          <a:xfrm>
            <a:off x="985324" y="666570"/>
            <a:ext cx="8946541" cy="4195481"/>
          </a:xfrm>
        </p:spPr>
        <p:txBody>
          <a:bodyPr/>
          <a:lstStyle/>
          <a:p>
            <a:r>
              <a:rPr lang="en-IN" dirty="0"/>
              <a:t>Elemental Composition:-</a:t>
            </a:r>
          </a:p>
          <a:p>
            <a:endParaRPr lang="en-IN" dirty="0"/>
          </a:p>
        </p:txBody>
      </p:sp>
      <p:pic>
        <p:nvPicPr>
          <p:cNvPr id="4" name="Picture 3">
            <a:extLst>
              <a:ext uri="{FF2B5EF4-FFF2-40B4-BE49-F238E27FC236}">
                <a16:creationId xmlns="" xmlns:a16="http://schemas.microsoft.com/office/drawing/2014/main" id="{6300AE4D-FDA4-ADB5-D7D2-123CF88A2110}"/>
              </a:ext>
            </a:extLst>
          </p:cNvPr>
          <p:cNvPicPr/>
          <p:nvPr/>
        </p:nvPicPr>
        <p:blipFill>
          <a:blip r:embed="rId2">
            <a:extLst>
              <a:ext uri="{28A0092B-C50C-407E-A947-70E740481C1C}">
                <a14:useLocalDpi xmlns:a14="http://schemas.microsoft.com/office/drawing/2010/main" val="0"/>
              </a:ext>
            </a:extLst>
          </a:blip>
          <a:stretch>
            <a:fillRect/>
          </a:stretch>
        </p:blipFill>
        <p:spPr>
          <a:xfrm>
            <a:off x="1577432" y="1273367"/>
            <a:ext cx="3510762" cy="2618094"/>
          </a:xfrm>
          <a:prstGeom prst="rect">
            <a:avLst/>
          </a:prstGeom>
        </p:spPr>
      </p:pic>
      <p:pic>
        <p:nvPicPr>
          <p:cNvPr id="5" name="Picture 4">
            <a:extLst>
              <a:ext uri="{FF2B5EF4-FFF2-40B4-BE49-F238E27FC236}">
                <a16:creationId xmlns="" xmlns:a16="http://schemas.microsoft.com/office/drawing/2014/main" id="{CFC5DCF9-69E5-178B-FCFE-D3DB1CF8CA88}"/>
              </a:ext>
            </a:extLst>
          </p:cNvPr>
          <p:cNvPicPr/>
          <p:nvPr/>
        </p:nvPicPr>
        <p:blipFill>
          <a:blip r:embed="rId3"/>
          <a:stretch>
            <a:fillRect/>
          </a:stretch>
        </p:blipFill>
        <p:spPr>
          <a:xfrm>
            <a:off x="6516561" y="1273367"/>
            <a:ext cx="3232123" cy="2618094"/>
          </a:xfrm>
          <a:prstGeom prst="rect">
            <a:avLst/>
          </a:prstGeom>
        </p:spPr>
      </p:pic>
      <p:sp>
        <p:nvSpPr>
          <p:cNvPr id="6" name="TextBox 5">
            <a:extLst>
              <a:ext uri="{FF2B5EF4-FFF2-40B4-BE49-F238E27FC236}">
                <a16:creationId xmlns="" xmlns:a16="http://schemas.microsoft.com/office/drawing/2014/main" id="{47AC1AFC-343C-07F7-2A93-48592B83E330}"/>
              </a:ext>
            </a:extLst>
          </p:cNvPr>
          <p:cNvSpPr txBox="1"/>
          <p:nvPr/>
        </p:nvSpPr>
        <p:spPr>
          <a:xfrm>
            <a:off x="2453148" y="4128926"/>
            <a:ext cx="7285703" cy="369332"/>
          </a:xfrm>
          <a:prstGeom prst="rect">
            <a:avLst/>
          </a:prstGeom>
          <a:noFill/>
        </p:spPr>
        <p:txBody>
          <a:bodyPr wrap="square" rtlCol="0">
            <a:spAutoFit/>
          </a:bodyPr>
          <a:lstStyle/>
          <a:p>
            <a:r>
              <a:rPr lang="en-US" dirty="0"/>
              <a:t>Fig. EDS results of elemental composition for Standard  SS316L.</a:t>
            </a:r>
            <a:endParaRPr lang="en-IN" dirty="0"/>
          </a:p>
        </p:txBody>
      </p:sp>
      <p:sp>
        <p:nvSpPr>
          <p:cNvPr id="7" name="TextBox 6">
            <a:extLst>
              <a:ext uri="{FF2B5EF4-FFF2-40B4-BE49-F238E27FC236}">
                <a16:creationId xmlns="" xmlns:a16="http://schemas.microsoft.com/office/drawing/2014/main" id="{605D5826-23AD-5ACB-C6FE-37957E4714CF}"/>
              </a:ext>
            </a:extLst>
          </p:cNvPr>
          <p:cNvSpPr txBox="1"/>
          <p:nvPr/>
        </p:nvSpPr>
        <p:spPr>
          <a:xfrm>
            <a:off x="1194619" y="4862051"/>
            <a:ext cx="10043651" cy="1477328"/>
          </a:xfrm>
          <a:prstGeom prst="rect">
            <a:avLst/>
          </a:prstGeom>
          <a:noFill/>
        </p:spPr>
        <p:txBody>
          <a:bodyPr wrap="square" rtlCol="0">
            <a:spAutoFit/>
          </a:bodyPr>
          <a:lstStyle/>
          <a:p>
            <a:pPr lvl="1"/>
            <a:r>
              <a:rPr lang="en-US" dirty="0"/>
              <a:t>SEM-EDS performed for both the powder samples revealed that Fe content is smaller by 1.96% in the standard sample whereas it is having increased amount of Cr and Ni of about 1.95% and 0.98% compared to the local powder sample. This increased amount of Cr and Ni provides good corrosion resistance and lesser friction properties.</a:t>
            </a:r>
          </a:p>
        </p:txBody>
      </p:sp>
    </p:spTree>
    <p:extLst>
      <p:ext uri="{BB962C8B-B14F-4D97-AF65-F5344CB8AC3E}">
        <p14:creationId xmlns:p14="http://schemas.microsoft.com/office/powerpoint/2010/main" val="4523866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F6F629-30A1-88FF-512E-CFFE6D0383EF}"/>
              </a:ext>
            </a:extLst>
          </p:cNvPr>
          <p:cNvSpPr>
            <a:spLocks noGrp="1"/>
          </p:cNvSpPr>
          <p:nvPr>
            <p:ph type="title"/>
          </p:nvPr>
        </p:nvSpPr>
        <p:spPr>
          <a:xfrm>
            <a:off x="461264" y="152401"/>
            <a:ext cx="9404723" cy="943897"/>
          </a:xfrm>
        </p:spPr>
        <p:txBody>
          <a:bodyPr/>
          <a:lstStyle/>
          <a:p>
            <a:r>
              <a:rPr lang="en-IN" dirty="0"/>
              <a:t>Conclusion</a:t>
            </a:r>
          </a:p>
        </p:txBody>
      </p:sp>
      <p:sp>
        <p:nvSpPr>
          <p:cNvPr id="3" name="Content Placeholder 2">
            <a:extLst>
              <a:ext uri="{FF2B5EF4-FFF2-40B4-BE49-F238E27FC236}">
                <a16:creationId xmlns="" xmlns:a16="http://schemas.microsoft.com/office/drawing/2014/main" id="{D5C56C00-ADF0-46E8-FB8C-1536446C1B60}"/>
              </a:ext>
            </a:extLst>
          </p:cNvPr>
          <p:cNvSpPr>
            <a:spLocks noGrp="1"/>
          </p:cNvSpPr>
          <p:nvPr>
            <p:ph idx="1"/>
          </p:nvPr>
        </p:nvSpPr>
        <p:spPr>
          <a:xfrm>
            <a:off x="461264" y="1331259"/>
            <a:ext cx="11086723" cy="4195481"/>
          </a:xfrm>
        </p:spPr>
        <p:txBody>
          <a:bodyPr>
            <a:normAutofit fontScale="92500" lnSpcReduction="20000"/>
          </a:bodyPr>
          <a:lstStyle/>
          <a:p>
            <a:r>
              <a:rPr lang="en-US" dirty="0"/>
              <a:t>Bonding of satellite particles and dimple formation observed in the SEM morphology results suggest that the local powder particles were rougher and distributed in the small particle size end (&lt;20µm), which caused its apparent density (4.0204 gm/cm3) to decrease and flowrate (26.498 sec/50gm) to increase.</a:t>
            </a:r>
          </a:p>
          <a:p>
            <a:r>
              <a:rPr lang="en-US" dirty="0"/>
              <a:t>The EDS results revealed that the SLM powder is having more amount of Cr (18.74%) and Ni (11.25%) content which will increase the corrosion resistance of the final 3D printed part.</a:t>
            </a:r>
          </a:p>
          <a:p>
            <a:r>
              <a:rPr lang="en-US" dirty="0"/>
              <a:t>Particles with a more spherical shape and lesser size distribution range are desired, which influences both apparent density and flow rate. </a:t>
            </a:r>
          </a:p>
          <a:p>
            <a:r>
              <a:rPr lang="en-US" dirty="0"/>
              <a:t>Higher apparent density, lower flow rate and more amount of corrosion-resistant elements were desired for the metal powder to be standard.</a:t>
            </a:r>
          </a:p>
          <a:p>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9812508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9A05968-3318-E016-3D9B-A1CC1D31F08D}"/>
              </a:ext>
            </a:extLst>
          </p:cNvPr>
          <p:cNvSpPr txBox="1"/>
          <p:nvPr/>
        </p:nvSpPr>
        <p:spPr>
          <a:xfrm>
            <a:off x="3362631" y="2505670"/>
            <a:ext cx="5678129" cy="923330"/>
          </a:xfrm>
          <a:prstGeom prst="rect">
            <a:avLst/>
          </a:prstGeom>
          <a:noFill/>
        </p:spPr>
        <p:txBody>
          <a:bodyPr wrap="square" rtlCol="0">
            <a:spAutoFit/>
          </a:bodyPr>
          <a:lstStyle/>
          <a:p>
            <a:pPr algn="ctr"/>
            <a:r>
              <a:rPr lang="en-IN" sz="5400" b="1" i="1" dirty="0">
                <a:solidFill>
                  <a:schemeClr val="accent1"/>
                </a:solidFill>
              </a:rPr>
              <a:t>THANK YOU</a:t>
            </a:r>
          </a:p>
        </p:txBody>
      </p:sp>
    </p:spTree>
    <p:extLst>
      <p:ext uri="{BB962C8B-B14F-4D97-AF65-F5344CB8AC3E}">
        <p14:creationId xmlns:p14="http://schemas.microsoft.com/office/powerpoint/2010/main" val="25828456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5CF8AC-7CC1-FF47-7BDF-7C0C1063F20F}"/>
              </a:ext>
            </a:extLst>
          </p:cNvPr>
          <p:cNvSpPr>
            <a:spLocks noGrp="1"/>
          </p:cNvSpPr>
          <p:nvPr>
            <p:ph type="title"/>
          </p:nvPr>
        </p:nvSpPr>
        <p:spPr>
          <a:xfrm>
            <a:off x="646111" y="452718"/>
            <a:ext cx="9404723" cy="904134"/>
          </a:xfrm>
        </p:spPr>
        <p:txBody>
          <a:bodyPr/>
          <a:lstStyle/>
          <a:p>
            <a:r>
              <a:rPr lang="en-US" dirty="0"/>
              <a:t>OUTLINE OF PRESENTATION</a:t>
            </a:r>
            <a:endParaRPr lang="en-IN" dirty="0"/>
          </a:p>
        </p:txBody>
      </p:sp>
      <p:sp>
        <p:nvSpPr>
          <p:cNvPr id="3" name="Content Placeholder 2">
            <a:extLst>
              <a:ext uri="{FF2B5EF4-FFF2-40B4-BE49-F238E27FC236}">
                <a16:creationId xmlns="" xmlns:a16="http://schemas.microsoft.com/office/drawing/2014/main" id="{1F072B4D-161A-F90D-05E6-D270EB29E1E6}"/>
              </a:ext>
            </a:extLst>
          </p:cNvPr>
          <p:cNvSpPr>
            <a:spLocks noGrp="1"/>
          </p:cNvSpPr>
          <p:nvPr>
            <p:ph idx="1"/>
          </p:nvPr>
        </p:nvSpPr>
        <p:spPr>
          <a:xfrm>
            <a:off x="646111" y="1507227"/>
            <a:ext cx="8946541" cy="4195481"/>
          </a:xfrm>
        </p:spPr>
        <p:txBody>
          <a:bodyPr/>
          <a:lstStyle/>
          <a:p>
            <a:r>
              <a:rPr lang="en-IN" dirty="0"/>
              <a:t>Motivation</a:t>
            </a:r>
          </a:p>
          <a:p>
            <a:r>
              <a:rPr lang="en-IN" dirty="0" smtClean="0"/>
              <a:t>Experimental </a:t>
            </a:r>
            <a:r>
              <a:rPr lang="en-IN" dirty="0"/>
              <a:t>Planning.</a:t>
            </a:r>
          </a:p>
          <a:p>
            <a:r>
              <a:rPr lang="en-US" dirty="0"/>
              <a:t>Results and Discussion.</a:t>
            </a:r>
            <a:endParaRPr lang="en-IN" dirty="0"/>
          </a:p>
          <a:p>
            <a:r>
              <a:rPr lang="en-IN" dirty="0"/>
              <a:t>Conclusion.</a:t>
            </a:r>
          </a:p>
          <a:p>
            <a:pPr marL="0" indent="0">
              <a:buNone/>
            </a:pPr>
            <a:endParaRPr lang="en-IN" dirty="0"/>
          </a:p>
        </p:txBody>
      </p:sp>
    </p:spTree>
    <p:extLst>
      <p:ext uri="{BB962C8B-B14F-4D97-AF65-F5344CB8AC3E}">
        <p14:creationId xmlns:p14="http://schemas.microsoft.com/office/powerpoint/2010/main" val="508663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CAE065-79F1-B5FC-C9B2-D600D888F6E9}"/>
              </a:ext>
            </a:extLst>
          </p:cNvPr>
          <p:cNvSpPr>
            <a:spLocks noGrp="1"/>
          </p:cNvSpPr>
          <p:nvPr>
            <p:ph type="title"/>
          </p:nvPr>
        </p:nvSpPr>
        <p:spPr>
          <a:xfrm>
            <a:off x="646111" y="452718"/>
            <a:ext cx="9404723" cy="815643"/>
          </a:xfrm>
        </p:spPr>
        <p:txBody>
          <a:bodyPr/>
          <a:lstStyle/>
          <a:p>
            <a:r>
              <a:rPr lang="en-US" dirty="0"/>
              <a:t>MOTIVATION</a:t>
            </a:r>
            <a:endParaRPr lang="en-IN" dirty="0"/>
          </a:p>
        </p:txBody>
      </p:sp>
      <p:graphicFrame>
        <p:nvGraphicFramePr>
          <p:cNvPr id="4" name="Content Placeholder 3">
            <a:extLst>
              <a:ext uri="{FF2B5EF4-FFF2-40B4-BE49-F238E27FC236}">
                <a16:creationId xmlns="" xmlns:a16="http://schemas.microsoft.com/office/drawing/2014/main" id="{B2D653CF-0373-2864-463E-65D6BFECAEB7}"/>
              </a:ext>
            </a:extLst>
          </p:cNvPr>
          <p:cNvGraphicFramePr>
            <a:graphicFrameLocks noGrp="1"/>
          </p:cNvGraphicFramePr>
          <p:nvPr>
            <p:ph idx="1"/>
            <p:extLst>
              <p:ext uri="{D42A27DB-BD31-4B8C-83A1-F6EECF244321}">
                <p14:modId xmlns:p14="http://schemas.microsoft.com/office/powerpoint/2010/main" val="463793906"/>
              </p:ext>
            </p:extLst>
          </p:nvPr>
        </p:nvGraphicFramePr>
        <p:xfrm>
          <a:off x="-327281" y="1831412"/>
          <a:ext cx="618239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 xmlns:a16="http://schemas.microsoft.com/office/drawing/2014/main" id="{3E8DBA3A-8493-6C28-D247-B447A4C389AA}"/>
              </a:ext>
            </a:extLst>
          </p:cNvPr>
          <p:cNvSpPr txBox="1"/>
          <p:nvPr/>
        </p:nvSpPr>
        <p:spPr>
          <a:xfrm>
            <a:off x="5368413" y="1831412"/>
            <a:ext cx="6307396" cy="4708981"/>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a:effectLst/>
                <a:latin typeface="+mj-lt"/>
                <a:ea typeface="Calibri" panose="020F0502020204030204" pitchFamily="34" charset="0"/>
              </a:rPr>
              <a:t>Additive Manufacturing is a manufacturing process that authorizes the fabrication of the final product using a layer-by-layer deposition of the raw material.</a:t>
            </a:r>
          </a:p>
          <a:p>
            <a:pPr marL="285750" indent="-285750" algn="just">
              <a:buFont typeface="Arial" panose="020B0604020202020204" pitchFamily="34" charset="0"/>
              <a:buChar char="•"/>
            </a:pPr>
            <a:r>
              <a:rPr lang="en-IN" sz="2000" dirty="0">
                <a:latin typeface="+mj-lt"/>
              </a:rPr>
              <a:t>Applications of AM are not only limited to Rapid prototyping.</a:t>
            </a:r>
          </a:p>
          <a:p>
            <a:pPr marL="285750" indent="-285750" algn="just">
              <a:buFont typeface="Arial" panose="020B0604020202020204" pitchFamily="34" charset="0"/>
              <a:buChar char="•"/>
            </a:pPr>
            <a:r>
              <a:rPr lang="en-IN" sz="2000" dirty="0">
                <a:effectLst/>
                <a:latin typeface="+mj-lt"/>
                <a:ea typeface="Calibri" panose="020F0502020204030204" pitchFamily="34" charset="0"/>
              </a:rPr>
              <a:t>Metal powders of stainless steel (SS), tungsten(W), Copper (Cu), Co-Cr </a:t>
            </a:r>
            <a:r>
              <a:rPr lang="en-IN" sz="2000" dirty="0" err="1">
                <a:effectLst/>
                <a:latin typeface="+mj-lt"/>
                <a:ea typeface="Calibri" panose="020F0502020204030204" pitchFamily="34" charset="0"/>
              </a:rPr>
              <a:t>alloys,Ti</a:t>
            </a:r>
            <a:r>
              <a:rPr lang="en-IN" sz="2000" dirty="0">
                <a:effectLst/>
                <a:latin typeface="+mj-lt"/>
                <a:ea typeface="Calibri" panose="020F0502020204030204" pitchFamily="34" charset="0"/>
              </a:rPr>
              <a:t> alloys are currently in use for manufacturing the components of automotive, aerospace and biomedical applications.</a:t>
            </a:r>
          </a:p>
          <a:p>
            <a:pPr marL="285750" indent="-285750" algn="just">
              <a:buFont typeface="Arial" panose="020B0604020202020204" pitchFamily="34" charset="0"/>
              <a:buChar char="•"/>
            </a:pPr>
            <a:r>
              <a:rPr lang="en-IN" sz="2000" dirty="0">
                <a:effectLst/>
                <a:latin typeface="+mj-lt"/>
                <a:ea typeface="Calibri" panose="020F0502020204030204" pitchFamily="34" charset="0"/>
              </a:rPr>
              <a:t>Consistency in the properties of the powders ensures the same mechanical, chemical and thermal properties of every sample to be manufactured.</a:t>
            </a:r>
            <a:endParaRPr lang="en-IN" sz="2000" dirty="0">
              <a:latin typeface="+mj-lt"/>
            </a:endParaRPr>
          </a:p>
        </p:txBody>
      </p:sp>
    </p:spTree>
    <p:extLst>
      <p:ext uri="{BB962C8B-B14F-4D97-AF65-F5344CB8AC3E}">
        <p14:creationId xmlns:p14="http://schemas.microsoft.com/office/powerpoint/2010/main" val="12881404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5CDECBD-6073-AF0C-AA51-07FFE699EF8D}"/>
              </a:ext>
            </a:extLst>
          </p:cNvPr>
          <p:cNvSpPr>
            <a:spLocks noGrp="1"/>
          </p:cNvSpPr>
          <p:nvPr>
            <p:ph idx="1"/>
          </p:nvPr>
        </p:nvSpPr>
        <p:spPr>
          <a:xfrm>
            <a:off x="277402" y="1331259"/>
            <a:ext cx="6610095" cy="4195481"/>
          </a:xfrm>
        </p:spPr>
        <p:txBody>
          <a:bodyPr>
            <a:normAutofit fontScale="85000" lnSpcReduction="10000"/>
          </a:bodyPr>
          <a:lstStyle/>
          <a:p>
            <a:pPr algn="just"/>
            <a:r>
              <a:rPr lang="en-IN" dirty="0"/>
              <a:t>Apparent Density:</a:t>
            </a:r>
          </a:p>
          <a:p>
            <a:pPr lvl="1" algn="just">
              <a:buFont typeface="Wingdings" panose="05000000000000000000" pitchFamily="2" charset="2"/>
              <a:buChar char="§"/>
            </a:pPr>
            <a:r>
              <a:rPr lang="en-IN" dirty="0"/>
              <a:t>It is the mass per unit volume of loosed packed powder.</a:t>
            </a:r>
          </a:p>
          <a:p>
            <a:pPr lvl="1" algn="just">
              <a:buFont typeface="Wingdings" panose="05000000000000000000" pitchFamily="2" charset="2"/>
              <a:buChar char="§"/>
            </a:pPr>
            <a:r>
              <a:rPr lang="en-US" dirty="0"/>
              <a:t>Apparent density is also called bulk density, packing density and bed density in the Powder bed manufacturing process. </a:t>
            </a:r>
          </a:p>
          <a:p>
            <a:pPr lvl="1" algn="just">
              <a:buFont typeface="Wingdings" panose="05000000000000000000" pitchFamily="2" charset="2"/>
              <a:buChar char="§"/>
            </a:pPr>
            <a:r>
              <a:rPr lang="en-US" dirty="0"/>
              <a:t>Standard for Apparent Density:- B212.</a:t>
            </a:r>
          </a:p>
          <a:p>
            <a:pPr lvl="1" algn="just">
              <a:buFont typeface="Wingdings" panose="05000000000000000000" pitchFamily="2" charset="2"/>
              <a:buChar char="§"/>
            </a:pPr>
            <a:r>
              <a:rPr lang="en-US" dirty="0"/>
              <a:t>Instrument used – Hall Flowmeter</a:t>
            </a:r>
            <a:endParaRPr lang="en-IN" dirty="0"/>
          </a:p>
          <a:p>
            <a:pPr algn="just"/>
            <a:r>
              <a:rPr lang="en-IN" dirty="0"/>
              <a:t>Flow rate:-</a:t>
            </a:r>
          </a:p>
          <a:p>
            <a:pPr lvl="1" algn="just">
              <a:buFont typeface="Wingdings" panose="05000000000000000000" pitchFamily="2" charset="2"/>
              <a:buChar char="§"/>
            </a:pPr>
            <a:r>
              <a:rPr lang="en-US" dirty="0"/>
              <a:t>It is the time required for the powder sample of a standard weight to flow under atmospheric conditions through the funnel of the hall flow meter.</a:t>
            </a:r>
          </a:p>
          <a:p>
            <a:pPr lvl="1" algn="just">
              <a:buFont typeface="Wingdings" panose="05000000000000000000" pitchFamily="2" charset="2"/>
              <a:buChar char="§"/>
            </a:pPr>
            <a:r>
              <a:rPr lang="en-US" dirty="0"/>
              <a:t>Standard for Apparent Density:- B213.</a:t>
            </a:r>
          </a:p>
          <a:p>
            <a:pPr lvl="1" algn="just">
              <a:buFont typeface="Wingdings" panose="05000000000000000000" pitchFamily="2" charset="2"/>
              <a:buChar char="§"/>
            </a:pPr>
            <a:r>
              <a:rPr lang="en-US" dirty="0"/>
              <a:t>Instrument used – Hall Flowmeter.</a:t>
            </a:r>
            <a:endParaRPr lang="en-IN"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IN" dirty="0"/>
          </a:p>
        </p:txBody>
      </p:sp>
      <p:pic>
        <p:nvPicPr>
          <p:cNvPr id="4" name="Picture 3">
            <a:extLst>
              <a:ext uri="{FF2B5EF4-FFF2-40B4-BE49-F238E27FC236}">
                <a16:creationId xmlns="" xmlns:a16="http://schemas.microsoft.com/office/drawing/2014/main" id="{9955DEF4-2CF7-C92A-4EF9-345E20B42547}"/>
              </a:ext>
            </a:extLst>
          </p:cNvPr>
          <p:cNvPicPr/>
          <p:nvPr/>
        </p:nvPicPr>
        <p:blipFill>
          <a:blip r:embed="rId2">
            <a:extLst>
              <a:ext uri="{28A0092B-C50C-407E-A947-70E740481C1C}">
                <a14:useLocalDpi xmlns:a14="http://schemas.microsoft.com/office/drawing/2010/main" val="0"/>
              </a:ext>
            </a:extLst>
          </a:blip>
          <a:stretch>
            <a:fillRect/>
          </a:stretch>
        </p:blipFill>
        <p:spPr>
          <a:xfrm>
            <a:off x="7631020" y="1179871"/>
            <a:ext cx="2019935" cy="1864934"/>
          </a:xfrm>
          <a:prstGeom prst="rect">
            <a:avLst/>
          </a:prstGeom>
        </p:spPr>
      </p:pic>
      <p:pic>
        <p:nvPicPr>
          <p:cNvPr id="5" name="Picture 4">
            <a:extLst>
              <a:ext uri="{FF2B5EF4-FFF2-40B4-BE49-F238E27FC236}">
                <a16:creationId xmlns="" xmlns:a16="http://schemas.microsoft.com/office/drawing/2014/main" id="{8B0C9470-9491-A231-4897-02963489EB85}"/>
              </a:ext>
            </a:extLst>
          </p:cNvPr>
          <p:cNvPicPr/>
          <p:nvPr/>
        </p:nvPicPr>
        <p:blipFill>
          <a:blip r:embed="rId3">
            <a:extLst>
              <a:ext uri="{28A0092B-C50C-407E-A947-70E740481C1C}">
                <a14:useLocalDpi xmlns:a14="http://schemas.microsoft.com/office/drawing/2010/main" val="0"/>
              </a:ext>
            </a:extLst>
          </a:blip>
          <a:stretch>
            <a:fillRect/>
          </a:stretch>
        </p:blipFill>
        <p:spPr>
          <a:xfrm>
            <a:off x="9894663" y="1179871"/>
            <a:ext cx="2019935" cy="1864934"/>
          </a:xfrm>
          <a:prstGeom prst="rect">
            <a:avLst/>
          </a:prstGeom>
        </p:spPr>
      </p:pic>
      <p:pic>
        <p:nvPicPr>
          <p:cNvPr id="6" name="Picture 5">
            <a:extLst>
              <a:ext uri="{FF2B5EF4-FFF2-40B4-BE49-F238E27FC236}">
                <a16:creationId xmlns="" xmlns:a16="http://schemas.microsoft.com/office/drawing/2014/main" id="{8BC71418-9700-321C-EC2A-8F2588802879}"/>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8884696" y="3606487"/>
            <a:ext cx="2019934" cy="1864934"/>
          </a:xfrm>
          <a:prstGeom prst="rect">
            <a:avLst/>
          </a:prstGeom>
        </p:spPr>
      </p:pic>
      <p:sp>
        <p:nvSpPr>
          <p:cNvPr id="7" name="TextBox 6">
            <a:extLst>
              <a:ext uri="{FF2B5EF4-FFF2-40B4-BE49-F238E27FC236}">
                <a16:creationId xmlns="" xmlns:a16="http://schemas.microsoft.com/office/drawing/2014/main" id="{9F71F149-E049-2DD8-E239-EB4C0E0BF22E}"/>
              </a:ext>
            </a:extLst>
          </p:cNvPr>
          <p:cNvSpPr txBox="1"/>
          <p:nvPr/>
        </p:nvSpPr>
        <p:spPr>
          <a:xfrm>
            <a:off x="8067368" y="3244645"/>
            <a:ext cx="1179871" cy="369332"/>
          </a:xfrm>
          <a:prstGeom prst="rect">
            <a:avLst/>
          </a:prstGeom>
          <a:noFill/>
        </p:spPr>
        <p:txBody>
          <a:bodyPr wrap="square" rtlCol="0">
            <a:spAutoFit/>
          </a:bodyPr>
          <a:lstStyle/>
          <a:p>
            <a:pPr algn="ctr"/>
            <a:r>
              <a:rPr lang="en-IN" dirty="0"/>
              <a:t>a)</a:t>
            </a:r>
          </a:p>
        </p:txBody>
      </p:sp>
      <p:sp>
        <p:nvSpPr>
          <p:cNvPr id="8" name="TextBox 7">
            <a:extLst>
              <a:ext uri="{FF2B5EF4-FFF2-40B4-BE49-F238E27FC236}">
                <a16:creationId xmlns="" xmlns:a16="http://schemas.microsoft.com/office/drawing/2014/main" id="{866C0F23-792B-1A04-62DA-0FC94B1A7DBA}"/>
              </a:ext>
            </a:extLst>
          </p:cNvPr>
          <p:cNvSpPr txBox="1"/>
          <p:nvPr/>
        </p:nvSpPr>
        <p:spPr>
          <a:xfrm>
            <a:off x="10050834" y="3237155"/>
            <a:ext cx="1747876" cy="369332"/>
          </a:xfrm>
          <a:prstGeom prst="rect">
            <a:avLst/>
          </a:prstGeom>
          <a:noFill/>
        </p:spPr>
        <p:txBody>
          <a:bodyPr wrap="square" rtlCol="0">
            <a:spAutoFit/>
          </a:bodyPr>
          <a:lstStyle/>
          <a:p>
            <a:pPr algn="ctr"/>
            <a:r>
              <a:rPr lang="en-IN" dirty="0"/>
              <a:t>b)</a:t>
            </a:r>
          </a:p>
        </p:txBody>
      </p:sp>
      <p:sp>
        <p:nvSpPr>
          <p:cNvPr id="9" name="TextBox 8">
            <a:extLst>
              <a:ext uri="{FF2B5EF4-FFF2-40B4-BE49-F238E27FC236}">
                <a16:creationId xmlns="" xmlns:a16="http://schemas.microsoft.com/office/drawing/2014/main" id="{B3969D12-9027-0674-98EF-3CDBF6B952F6}"/>
              </a:ext>
            </a:extLst>
          </p:cNvPr>
          <p:cNvSpPr txBox="1"/>
          <p:nvPr/>
        </p:nvSpPr>
        <p:spPr>
          <a:xfrm>
            <a:off x="9112998" y="5590421"/>
            <a:ext cx="1563329" cy="369332"/>
          </a:xfrm>
          <a:prstGeom prst="rect">
            <a:avLst/>
          </a:prstGeom>
          <a:noFill/>
        </p:spPr>
        <p:txBody>
          <a:bodyPr wrap="square" rtlCol="0">
            <a:spAutoFit/>
          </a:bodyPr>
          <a:lstStyle/>
          <a:p>
            <a:pPr algn="ctr"/>
            <a:r>
              <a:rPr lang="en-IN" dirty="0"/>
              <a:t>c)</a:t>
            </a:r>
          </a:p>
        </p:txBody>
      </p:sp>
      <p:sp>
        <p:nvSpPr>
          <p:cNvPr id="10" name="TextBox 9">
            <a:extLst>
              <a:ext uri="{FF2B5EF4-FFF2-40B4-BE49-F238E27FC236}">
                <a16:creationId xmlns="" xmlns:a16="http://schemas.microsoft.com/office/drawing/2014/main" id="{CF1A0BF1-D64E-704D-D4F3-85A46EBE4773}"/>
              </a:ext>
            </a:extLst>
          </p:cNvPr>
          <p:cNvSpPr txBox="1"/>
          <p:nvPr/>
        </p:nvSpPr>
        <p:spPr>
          <a:xfrm>
            <a:off x="7177549" y="5867420"/>
            <a:ext cx="5027101" cy="646331"/>
          </a:xfrm>
          <a:prstGeom prst="rect">
            <a:avLst/>
          </a:prstGeom>
          <a:noFill/>
        </p:spPr>
        <p:txBody>
          <a:bodyPr wrap="square" rtlCol="0">
            <a:spAutoFit/>
          </a:bodyPr>
          <a:lstStyle/>
          <a:p>
            <a:r>
              <a:rPr lang="en-US" dirty="0"/>
              <a:t>Fig. a) Hall funnel  b)Equipment Assembly c) Density cup</a:t>
            </a:r>
            <a:endParaRPr lang="en-IN" dirty="0"/>
          </a:p>
        </p:txBody>
      </p:sp>
    </p:spTree>
    <p:extLst>
      <p:ext uri="{BB962C8B-B14F-4D97-AF65-F5344CB8AC3E}">
        <p14:creationId xmlns:p14="http://schemas.microsoft.com/office/powerpoint/2010/main" val="3694860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5AB27B-35C4-7301-CEE0-F5CA2A07C5B8}"/>
              </a:ext>
            </a:extLst>
          </p:cNvPr>
          <p:cNvSpPr>
            <a:spLocks noGrp="1"/>
          </p:cNvSpPr>
          <p:nvPr>
            <p:ph type="title"/>
          </p:nvPr>
        </p:nvSpPr>
        <p:spPr>
          <a:xfrm>
            <a:off x="646111" y="452718"/>
            <a:ext cx="9404723" cy="977876"/>
          </a:xfrm>
        </p:spPr>
        <p:txBody>
          <a:bodyPr/>
          <a:lstStyle/>
          <a:p>
            <a:r>
              <a:rPr lang="en-US" dirty="0"/>
              <a:t>Experimental Procedure</a:t>
            </a:r>
            <a:endParaRPr lang="en-IN" dirty="0"/>
          </a:p>
        </p:txBody>
      </p:sp>
      <p:graphicFrame>
        <p:nvGraphicFramePr>
          <p:cNvPr id="4" name="Table 4">
            <a:extLst>
              <a:ext uri="{FF2B5EF4-FFF2-40B4-BE49-F238E27FC236}">
                <a16:creationId xmlns="" xmlns:a16="http://schemas.microsoft.com/office/drawing/2014/main" id="{3AD0FDE3-5ECE-6F87-47A8-0ABE73455415}"/>
              </a:ext>
            </a:extLst>
          </p:cNvPr>
          <p:cNvGraphicFramePr>
            <a:graphicFrameLocks noGrp="1"/>
          </p:cNvGraphicFramePr>
          <p:nvPr>
            <p:ph idx="1"/>
            <p:extLst>
              <p:ext uri="{D42A27DB-BD31-4B8C-83A1-F6EECF244321}">
                <p14:modId xmlns:p14="http://schemas.microsoft.com/office/powerpoint/2010/main" val="1509906991"/>
              </p:ext>
            </p:extLst>
          </p:nvPr>
        </p:nvGraphicFramePr>
        <p:xfrm>
          <a:off x="1132808" y="1799303"/>
          <a:ext cx="9574520" cy="2929310"/>
        </p:xfrm>
        <a:graphic>
          <a:graphicData uri="http://schemas.openxmlformats.org/drawingml/2006/table">
            <a:tbl>
              <a:tblPr firstRow="1" bandRow="1">
                <a:tableStyleId>{5C22544A-7EE6-4342-B048-85BDC9FD1C3A}</a:tableStyleId>
              </a:tblPr>
              <a:tblGrid>
                <a:gridCol w="4787260">
                  <a:extLst>
                    <a:ext uri="{9D8B030D-6E8A-4147-A177-3AD203B41FA5}">
                      <a16:colId xmlns="" xmlns:a16="http://schemas.microsoft.com/office/drawing/2014/main" val="1565173260"/>
                    </a:ext>
                  </a:extLst>
                </a:gridCol>
                <a:gridCol w="4787260">
                  <a:extLst>
                    <a:ext uri="{9D8B030D-6E8A-4147-A177-3AD203B41FA5}">
                      <a16:colId xmlns="" xmlns:a16="http://schemas.microsoft.com/office/drawing/2014/main" val="2458483323"/>
                    </a:ext>
                  </a:extLst>
                </a:gridCol>
              </a:tblGrid>
              <a:tr h="273716">
                <a:tc>
                  <a:txBody>
                    <a:bodyPr/>
                    <a:lstStyle/>
                    <a:p>
                      <a:pPr algn="ctr">
                        <a:lnSpc>
                          <a:spcPct val="115000"/>
                        </a:lnSpc>
                        <a:spcAft>
                          <a:spcPts val="1200"/>
                        </a:spcAft>
                      </a:pPr>
                      <a:r>
                        <a:rPr lang="en-IN" sz="2000" b="1" dirty="0">
                          <a:effectLst/>
                          <a:latin typeface="+mj-lt"/>
                          <a:ea typeface="Calibri" panose="020F0502020204030204" pitchFamily="34" charset="0"/>
                          <a:cs typeface="Times New Roman" panose="02020603050405020304" pitchFamily="18" charset="0"/>
                        </a:rPr>
                        <a:t>Measurand</a:t>
                      </a:r>
                      <a:endParaRPr lang="en-IN" sz="20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200"/>
                        </a:spcAft>
                      </a:pPr>
                      <a:r>
                        <a:rPr lang="en-IN" sz="2000" b="1" dirty="0">
                          <a:effectLst/>
                          <a:latin typeface="+mj-lt"/>
                          <a:ea typeface="Calibri" panose="020F0502020204030204" pitchFamily="34" charset="0"/>
                          <a:cs typeface="Times New Roman" panose="02020603050405020304" pitchFamily="18" charset="0"/>
                        </a:rPr>
                        <a:t>Instrument/Technique used</a:t>
                      </a:r>
                      <a:endParaRPr lang="en-IN" sz="200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129023794"/>
                  </a:ext>
                </a:extLst>
              </a:tr>
              <a:tr h="515758">
                <a:tc>
                  <a:txBody>
                    <a:bodyPr/>
                    <a:lstStyle/>
                    <a:p>
                      <a:pPr algn="ctr">
                        <a:lnSpc>
                          <a:spcPct val="115000"/>
                        </a:lnSpc>
                        <a:spcAft>
                          <a:spcPts val="1200"/>
                        </a:spcAft>
                      </a:pPr>
                      <a:r>
                        <a:rPr lang="en-IN" sz="2000" dirty="0">
                          <a:effectLst/>
                          <a:latin typeface="+mj-lt"/>
                          <a:ea typeface="Calibri" panose="020F0502020204030204" pitchFamily="34" charset="0"/>
                          <a:cs typeface="Times New Roman" panose="02020603050405020304" pitchFamily="18" charset="0"/>
                        </a:rPr>
                        <a:t>Apparent Density</a:t>
                      </a:r>
                    </a:p>
                  </a:txBody>
                  <a:tcPr marL="68580" marR="68580" marT="0" marB="0"/>
                </a:tc>
                <a:tc>
                  <a:txBody>
                    <a:bodyPr/>
                    <a:lstStyle/>
                    <a:p>
                      <a:pPr algn="ctr">
                        <a:lnSpc>
                          <a:spcPct val="115000"/>
                        </a:lnSpc>
                        <a:spcAft>
                          <a:spcPts val="1200"/>
                        </a:spcAft>
                      </a:pPr>
                      <a:r>
                        <a:rPr lang="en-IN" sz="2000" dirty="0">
                          <a:effectLst/>
                          <a:latin typeface="+mj-lt"/>
                          <a:ea typeface="Calibri" panose="020F0502020204030204" pitchFamily="34" charset="0"/>
                          <a:cs typeface="Times New Roman" panose="02020603050405020304" pitchFamily="18" charset="0"/>
                        </a:rPr>
                        <a:t>Hall Flowmeter</a:t>
                      </a:r>
                    </a:p>
                  </a:txBody>
                  <a:tcPr marL="68580" marR="68580" marT="0" marB="0"/>
                </a:tc>
                <a:extLst>
                  <a:ext uri="{0D108BD9-81ED-4DB2-BD59-A6C34878D82A}">
                    <a16:rowId xmlns="" xmlns:a16="http://schemas.microsoft.com/office/drawing/2014/main" val="1164520597"/>
                  </a:ext>
                </a:extLst>
              </a:tr>
              <a:tr h="515758">
                <a:tc>
                  <a:txBody>
                    <a:bodyPr/>
                    <a:lstStyle/>
                    <a:p>
                      <a:pPr algn="ctr">
                        <a:lnSpc>
                          <a:spcPct val="115000"/>
                        </a:lnSpc>
                        <a:spcAft>
                          <a:spcPts val="1200"/>
                        </a:spcAft>
                      </a:pPr>
                      <a:r>
                        <a:rPr lang="en-IN" sz="2000" dirty="0">
                          <a:effectLst/>
                          <a:latin typeface="+mj-lt"/>
                          <a:ea typeface="Calibri" panose="020F0502020204030204" pitchFamily="34" charset="0"/>
                          <a:cs typeface="Times New Roman" panose="02020603050405020304" pitchFamily="18" charset="0"/>
                        </a:rPr>
                        <a:t>Flow rate</a:t>
                      </a:r>
                    </a:p>
                  </a:txBody>
                  <a:tcPr marL="68580" marR="68580" marT="0" marB="0"/>
                </a:tc>
                <a:tc>
                  <a:txBody>
                    <a:bodyPr/>
                    <a:lstStyle/>
                    <a:p>
                      <a:pPr algn="ctr">
                        <a:lnSpc>
                          <a:spcPct val="115000"/>
                        </a:lnSpc>
                        <a:spcAft>
                          <a:spcPts val="1200"/>
                        </a:spcAft>
                      </a:pPr>
                      <a:r>
                        <a:rPr lang="en-IN" sz="2000">
                          <a:effectLst/>
                          <a:latin typeface="+mj-lt"/>
                          <a:ea typeface="Calibri" panose="020F0502020204030204" pitchFamily="34" charset="0"/>
                          <a:cs typeface="Times New Roman" panose="02020603050405020304" pitchFamily="18" charset="0"/>
                        </a:rPr>
                        <a:t>Hall Flowmeter</a:t>
                      </a:r>
                    </a:p>
                  </a:txBody>
                  <a:tcPr marL="68580" marR="68580" marT="0" marB="0"/>
                </a:tc>
                <a:extLst>
                  <a:ext uri="{0D108BD9-81ED-4DB2-BD59-A6C34878D82A}">
                    <a16:rowId xmlns="" xmlns:a16="http://schemas.microsoft.com/office/drawing/2014/main" val="6964323"/>
                  </a:ext>
                </a:extLst>
              </a:tr>
              <a:tr h="515758">
                <a:tc>
                  <a:txBody>
                    <a:bodyPr/>
                    <a:lstStyle/>
                    <a:p>
                      <a:pPr algn="ctr">
                        <a:lnSpc>
                          <a:spcPct val="115000"/>
                        </a:lnSpc>
                        <a:spcAft>
                          <a:spcPts val="1200"/>
                        </a:spcAft>
                      </a:pPr>
                      <a:r>
                        <a:rPr lang="en-IN" sz="2000" dirty="0">
                          <a:effectLst/>
                          <a:latin typeface="+mj-lt"/>
                          <a:ea typeface="Calibri" panose="020F0502020204030204" pitchFamily="34" charset="0"/>
                          <a:cs typeface="Times New Roman" panose="02020603050405020304" pitchFamily="18" charset="0"/>
                        </a:rPr>
                        <a:t>Particle size distribution</a:t>
                      </a:r>
                    </a:p>
                  </a:txBody>
                  <a:tcPr marL="68580" marR="68580" marT="0" marB="0"/>
                </a:tc>
                <a:tc>
                  <a:txBody>
                    <a:bodyPr/>
                    <a:lstStyle/>
                    <a:p>
                      <a:pPr algn="ctr">
                        <a:lnSpc>
                          <a:spcPct val="115000"/>
                        </a:lnSpc>
                        <a:spcAft>
                          <a:spcPts val="1200"/>
                        </a:spcAft>
                      </a:pPr>
                      <a:r>
                        <a:rPr lang="en-IN" sz="2000" dirty="0">
                          <a:effectLst/>
                          <a:latin typeface="+mj-lt"/>
                          <a:ea typeface="Calibri" panose="020F0502020204030204" pitchFamily="34" charset="0"/>
                          <a:cs typeface="Times New Roman" panose="02020603050405020304" pitchFamily="18" charset="0"/>
                        </a:rPr>
                        <a:t>SEM with ImageJ </a:t>
                      </a:r>
                    </a:p>
                  </a:txBody>
                  <a:tcPr marL="68580" marR="68580" marT="0" marB="0"/>
                </a:tc>
                <a:extLst>
                  <a:ext uri="{0D108BD9-81ED-4DB2-BD59-A6C34878D82A}">
                    <a16:rowId xmlns="" xmlns:a16="http://schemas.microsoft.com/office/drawing/2014/main" val="3734546152"/>
                  </a:ext>
                </a:extLst>
              </a:tr>
              <a:tr h="515758">
                <a:tc>
                  <a:txBody>
                    <a:bodyPr/>
                    <a:lstStyle/>
                    <a:p>
                      <a:pPr algn="ctr">
                        <a:lnSpc>
                          <a:spcPct val="115000"/>
                        </a:lnSpc>
                        <a:spcAft>
                          <a:spcPts val="1200"/>
                        </a:spcAft>
                      </a:pPr>
                      <a:r>
                        <a:rPr lang="en-IN" sz="2000" dirty="0">
                          <a:effectLst/>
                          <a:latin typeface="+mj-lt"/>
                          <a:ea typeface="Calibri" panose="020F0502020204030204" pitchFamily="34" charset="0"/>
                          <a:cs typeface="Times New Roman" panose="02020603050405020304" pitchFamily="18" charset="0"/>
                        </a:rPr>
                        <a:t>Particle Elemental composition</a:t>
                      </a:r>
                    </a:p>
                  </a:txBody>
                  <a:tcPr marL="68580" marR="68580" marT="0" marB="0"/>
                </a:tc>
                <a:tc>
                  <a:txBody>
                    <a:bodyPr/>
                    <a:lstStyle/>
                    <a:p>
                      <a:pPr algn="ctr">
                        <a:lnSpc>
                          <a:spcPct val="115000"/>
                        </a:lnSpc>
                        <a:spcAft>
                          <a:spcPts val="1200"/>
                        </a:spcAft>
                      </a:pPr>
                      <a:r>
                        <a:rPr lang="en-IN" sz="2000" dirty="0">
                          <a:effectLst/>
                          <a:latin typeface="+mj-lt"/>
                          <a:ea typeface="Calibri" panose="020F0502020204030204" pitchFamily="34" charset="0"/>
                          <a:cs typeface="Times New Roman" panose="02020603050405020304" pitchFamily="18" charset="0"/>
                        </a:rPr>
                        <a:t>Energy Dispersive Spectroscopy</a:t>
                      </a:r>
                    </a:p>
                  </a:txBody>
                  <a:tcPr marL="68580" marR="68580" marT="0" marB="0"/>
                </a:tc>
                <a:extLst>
                  <a:ext uri="{0D108BD9-81ED-4DB2-BD59-A6C34878D82A}">
                    <a16:rowId xmlns="" xmlns:a16="http://schemas.microsoft.com/office/drawing/2014/main" val="909023758"/>
                  </a:ext>
                </a:extLst>
              </a:tr>
              <a:tr h="515758">
                <a:tc>
                  <a:txBody>
                    <a:bodyPr/>
                    <a:lstStyle/>
                    <a:p>
                      <a:pPr algn="ctr">
                        <a:lnSpc>
                          <a:spcPct val="115000"/>
                        </a:lnSpc>
                        <a:spcAft>
                          <a:spcPts val="1200"/>
                        </a:spcAft>
                      </a:pPr>
                      <a:r>
                        <a:rPr lang="en-IN" sz="2000" dirty="0">
                          <a:effectLst/>
                          <a:latin typeface="+mj-lt"/>
                          <a:ea typeface="Calibri" panose="020F0502020204030204" pitchFamily="34" charset="0"/>
                          <a:cs typeface="Times New Roman" panose="02020603050405020304" pitchFamily="18" charset="0"/>
                        </a:rPr>
                        <a:t>Particle Morphology</a:t>
                      </a:r>
                    </a:p>
                  </a:txBody>
                  <a:tcPr marL="68580" marR="68580" marT="0" marB="0"/>
                </a:tc>
                <a:tc>
                  <a:txBody>
                    <a:bodyPr/>
                    <a:lstStyle/>
                    <a:p>
                      <a:pPr algn="ctr">
                        <a:lnSpc>
                          <a:spcPct val="115000"/>
                        </a:lnSpc>
                        <a:spcAft>
                          <a:spcPts val="1200"/>
                        </a:spcAft>
                      </a:pPr>
                      <a:r>
                        <a:rPr lang="en-IN" sz="2000" dirty="0">
                          <a:effectLst/>
                          <a:latin typeface="+mj-lt"/>
                          <a:ea typeface="Calibri" panose="020F0502020204030204" pitchFamily="34" charset="0"/>
                          <a:cs typeface="Times New Roman" panose="02020603050405020304" pitchFamily="18" charset="0"/>
                        </a:rPr>
                        <a:t>Scanning Electron Microscope</a:t>
                      </a:r>
                    </a:p>
                  </a:txBody>
                  <a:tcPr marL="68580" marR="68580" marT="0" marB="0"/>
                </a:tc>
                <a:extLst>
                  <a:ext uri="{0D108BD9-81ED-4DB2-BD59-A6C34878D82A}">
                    <a16:rowId xmlns="" xmlns:a16="http://schemas.microsoft.com/office/drawing/2014/main" val="1809205038"/>
                  </a:ext>
                </a:extLst>
              </a:tr>
            </a:tbl>
          </a:graphicData>
        </a:graphic>
      </p:graphicFrame>
    </p:spTree>
    <p:extLst>
      <p:ext uri="{BB962C8B-B14F-4D97-AF65-F5344CB8AC3E}">
        <p14:creationId xmlns:p14="http://schemas.microsoft.com/office/powerpoint/2010/main" val="2630945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8BD4DA-064F-AAD4-2C97-3416219160DC}"/>
              </a:ext>
            </a:extLst>
          </p:cNvPr>
          <p:cNvSpPr>
            <a:spLocks noGrp="1"/>
          </p:cNvSpPr>
          <p:nvPr>
            <p:ph type="title"/>
          </p:nvPr>
        </p:nvSpPr>
        <p:spPr>
          <a:xfrm>
            <a:off x="646111" y="452718"/>
            <a:ext cx="9404723" cy="786147"/>
          </a:xfrm>
        </p:spPr>
        <p:txBody>
          <a:bodyPr/>
          <a:lstStyle/>
          <a:p>
            <a:r>
              <a:rPr lang="en-IN" dirty="0"/>
              <a:t>Results and Discussion</a:t>
            </a:r>
          </a:p>
        </p:txBody>
      </p:sp>
      <p:sp>
        <p:nvSpPr>
          <p:cNvPr id="3" name="Content Placeholder 2">
            <a:extLst>
              <a:ext uri="{FF2B5EF4-FFF2-40B4-BE49-F238E27FC236}">
                <a16:creationId xmlns="" xmlns:a16="http://schemas.microsoft.com/office/drawing/2014/main" id="{3208AECD-A2ED-CB1C-2F7F-FAB50EA4430D}"/>
              </a:ext>
            </a:extLst>
          </p:cNvPr>
          <p:cNvSpPr>
            <a:spLocks noGrp="1"/>
          </p:cNvSpPr>
          <p:nvPr>
            <p:ph idx="1"/>
          </p:nvPr>
        </p:nvSpPr>
        <p:spPr>
          <a:xfrm>
            <a:off x="439633" y="1238865"/>
            <a:ext cx="8946541" cy="4195481"/>
          </a:xfrm>
        </p:spPr>
        <p:txBody>
          <a:bodyPr/>
          <a:lstStyle/>
          <a:p>
            <a:r>
              <a:rPr lang="en-IN" dirty="0"/>
              <a:t>Apparent Density:</a:t>
            </a:r>
          </a:p>
          <a:p>
            <a:endParaRPr lang="en-IN" dirty="0"/>
          </a:p>
        </p:txBody>
      </p:sp>
      <p:pic>
        <p:nvPicPr>
          <p:cNvPr id="4" name="Picture 3">
            <a:extLst>
              <a:ext uri="{FF2B5EF4-FFF2-40B4-BE49-F238E27FC236}">
                <a16:creationId xmlns="" xmlns:a16="http://schemas.microsoft.com/office/drawing/2014/main" id="{31CC610D-6D1E-5F9B-3DF4-CEDF7D02071A}"/>
              </a:ext>
            </a:extLst>
          </p:cNvPr>
          <p:cNvPicPr/>
          <p:nvPr/>
        </p:nvPicPr>
        <p:blipFill>
          <a:blip r:embed="rId2"/>
          <a:stretch>
            <a:fillRect/>
          </a:stretch>
        </p:blipFill>
        <p:spPr>
          <a:xfrm>
            <a:off x="646111" y="1761720"/>
            <a:ext cx="5307781" cy="4065699"/>
          </a:xfrm>
          <a:prstGeom prst="rect">
            <a:avLst/>
          </a:prstGeom>
        </p:spPr>
      </p:pic>
      <p:sp>
        <p:nvSpPr>
          <p:cNvPr id="5" name="TextBox 4">
            <a:extLst>
              <a:ext uri="{FF2B5EF4-FFF2-40B4-BE49-F238E27FC236}">
                <a16:creationId xmlns="" xmlns:a16="http://schemas.microsoft.com/office/drawing/2014/main" id="{1EE596A6-81F9-7E1E-2691-7FC806FA38CF}"/>
              </a:ext>
            </a:extLst>
          </p:cNvPr>
          <p:cNvSpPr txBox="1"/>
          <p:nvPr/>
        </p:nvSpPr>
        <p:spPr>
          <a:xfrm>
            <a:off x="4203290" y="6220493"/>
            <a:ext cx="3849329" cy="369332"/>
          </a:xfrm>
          <a:prstGeom prst="rect">
            <a:avLst/>
          </a:prstGeom>
          <a:noFill/>
        </p:spPr>
        <p:txBody>
          <a:bodyPr wrap="square" rtlCol="0">
            <a:spAutoFit/>
          </a:bodyPr>
          <a:lstStyle/>
          <a:p>
            <a:r>
              <a:rPr lang="en-IN" dirty="0"/>
              <a:t>Fig. Apparent density plots </a:t>
            </a:r>
          </a:p>
        </p:txBody>
      </p:sp>
      <p:sp>
        <p:nvSpPr>
          <p:cNvPr id="6" name="TextBox 5">
            <a:extLst>
              <a:ext uri="{FF2B5EF4-FFF2-40B4-BE49-F238E27FC236}">
                <a16:creationId xmlns="" xmlns:a16="http://schemas.microsoft.com/office/drawing/2014/main" id="{7DAA3B4A-8074-DB50-BDE0-CF9533F46A34}"/>
              </a:ext>
            </a:extLst>
          </p:cNvPr>
          <p:cNvSpPr txBox="1"/>
          <p:nvPr/>
        </p:nvSpPr>
        <p:spPr>
          <a:xfrm>
            <a:off x="6695768" y="1761720"/>
            <a:ext cx="4734232" cy="3416320"/>
          </a:xfrm>
          <a:prstGeom prst="rect">
            <a:avLst/>
          </a:prstGeom>
          <a:noFill/>
        </p:spPr>
        <p:txBody>
          <a:bodyPr wrap="square" rtlCol="0">
            <a:spAutoFit/>
          </a:bodyPr>
          <a:lstStyle/>
          <a:p>
            <a:pPr marL="285750" indent="-285750">
              <a:buFont typeface="Wingdings" panose="05000000000000000000" pitchFamily="2" charset="2"/>
              <a:buChar char="§"/>
            </a:pPr>
            <a:r>
              <a:rPr lang="en-US" dirty="0"/>
              <a:t>The results of apparent density tests which are plotted on a bar chart, the standard SS316L powder can be concluded as more spherical than the latter, as the SS316L powder is having an average apparent density of 4.48839 gm/cm3  whereas the local one has 4.0204 gm/cm3.</a:t>
            </a:r>
          </a:p>
          <a:p>
            <a:endParaRPr lang="en-US" dirty="0"/>
          </a:p>
          <a:p>
            <a:pPr marL="285750" indent="-285750">
              <a:buFont typeface="Wingdings" panose="05000000000000000000" pitchFamily="2" charset="2"/>
              <a:buChar char="§"/>
            </a:pPr>
            <a:r>
              <a:rPr lang="en-US" dirty="0"/>
              <a:t>Apparent density is directly proportional to the particle size and particle shape.</a:t>
            </a:r>
          </a:p>
        </p:txBody>
      </p:sp>
    </p:spTree>
    <p:extLst>
      <p:ext uri="{BB962C8B-B14F-4D97-AF65-F5344CB8AC3E}">
        <p14:creationId xmlns:p14="http://schemas.microsoft.com/office/powerpoint/2010/main" val="20834870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8D605EF-67AA-27F2-2BAE-FC3E9A38BDB8}"/>
              </a:ext>
            </a:extLst>
          </p:cNvPr>
          <p:cNvSpPr>
            <a:spLocks noGrp="1"/>
          </p:cNvSpPr>
          <p:nvPr>
            <p:ph idx="1"/>
          </p:nvPr>
        </p:nvSpPr>
        <p:spPr>
          <a:xfrm>
            <a:off x="556639" y="555957"/>
            <a:ext cx="8946541" cy="4195481"/>
          </a:xfrm>
        </p:spPr>
        <p:txBody>
          <a:bodyPr/>
          <a:lstStyle/>
          <a:p>
            <a:r>
              <a:rPr lang="en-IN" dirty="0"/>
              <a:t>Flowrate:-</a:t>
            </a:r>
          </a:p>
          <a:p>
            <a:endParaRPr lang="en-IN" dirty="0"/>
          </a:p>
        </p:txBody>
      </p:sp>
      <p:pic>
        <p:nvPicPr>
          <p:cNvPr id="4" name="Picture 3">
            <a:extLst>
              <a:ext uri="{FF2B5EF4-FFF2-40B4-BE49-F238E27FC236}">
                <a16:creationId xmlns="" xmlns:a16="http://schemas.microsoft.com/office/drawing/2014/main" id="{1548E3A5-3169-B6C8-5A3D-D008F0B98686}"/>
              </a:ext>
            </a:extLst>
          </p:cNvPr>
          <p:cNvPicPr/>
          <p:nvPr/>
        </p:nvPicPr>
        <p:blipFill rotWithShape="1">
          <a:blip r:embed="rId2"/>
          <a:srcRect t="1913"/>
          <a:stretch/>
        </p:blipFill>
        <p:spPr bwMode="auto">
          <a:xfrm>
            <a:off x="556639" y="1191421"/>
            <a:ext cx="6047105" cy="4181475"/>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 xmlns:a16="http://schemas.microsoft.com/office/drawing/2014/main" id="{308D753F-337B-22BF-B405-C7BFD4BE3F07}"/>
              </a:ext>
            </a:extLst>
          </p:cNvPr>
          <p:cNvSpPr txBox="1"/>
          <p:nvPr/>
        </p:nvSpPr>
        <p:spPr>
          <a:xfrm>
            <a:off x="3170903" y="5707626"/>
            <a:ext cx="4734232" cy="369332"/>
          </a:xfrm>
          <a:prstGeom prst="rect">
            <a:avLst/>
          </a:prstGeom>
          <a:noFill/>
        </p:spPr>
        <p:txBody>
          <a:bodyPr wrap="square" rtlCol="0">
            <a:spAutoFit/>
          </a:bodyPr>
          <a:lstStyle/>
          <a:p>
            <a:pPr algn="ctr"/>
            <a:r>
              <a:rPr lang="en-IN" dirty="0"/>
              <a:t>Fig. Flowrate plots.</a:t>
            </a:r>
          </a:p>
        </p:txBody>
      </p:sp>
      <p:sp>
        <p:nvSpPr>
          <p:cNvPr id="6" name="TextBox 5">
            <a:extLst>
              <a:ext uri="{FF2B5EF4-FFF2-40B4-BE49-F238E27FC236}">
                <a16:creationId xmlns="" xmlns:a16="http://schemas.microsoft.com/office/drawing/2014/main" id="{E45562B3-D903-FECE-3DD8-F3850869A2DB}"/>
              </a:ext>
            </a:extLst>
          </p:cNvPr>
          <p:cNvSpPr txBox="1"/>
          <p:nvPr/>
        </p:nvSpPr>
        <p:spPr>
          <a:xfrm>
            <a:off x="7049729" y="1191421"/>
            <a:ext cx="4585632" cy="3139321"/>
          </a:xfrm>
          <a:prstGeom prst="rect">
            <a:avLst/>
          </a:prstGeom>
          <a:noFill/>
        </p:spPr>
        <p:txBody>
          <a:bodyPr wrap="square" rtlCol="0">
            <a:spAutoFit/>
          </a:bodyPr>
          <a:lstStyle/>
          <a:p>
            <a:pPr marL="285750" indent="-285750">
              <a:buFont typeface="Wingdings" panose="05000000000000000000" pitchFamily="2" charset="2"/>
              <a:buChar char="§"/>
            </a:pPr>
            <a:r>
              <a:rPr lang="en-US" dirty="0"/>
              <a:t>The average time required for the SLM powder sample to flow through the nozzle is only 17.924 secs for 50 grams of powder, whereas in the case of local powder it is about 26.498 secs for 50 grams of powder</a:t>
            </a:r>
          </a:p>
          <a:p>
            <a:pPr marL="285750" indent="-285750">
              <a:buFont typeface="Wingdings" panose="05000000000000000000" pitchFamily="2" charset="2"/>
              <a:buChar char="§"/>
            </a:pPr>
            <a:r>
              <a:rPr lang="en-US" dirty="0"/>
              <a:t>The more the spherical powder more will be the flow rate, so we can say that the standard powder sample is having more sphericity compared to the local powder sample</a:t>
            </a:r>
            <a:endParaRPr lang="en-IN" dirty="0"/>
          </a:p>
        </p:txBody>
      </p:sp>
    </p:spTree>
    <p:extLst>
      <p:ext uri="{BB962C8B-B14F-4D97-AF65-F5344CB8AC3E}">
        <p14:creationId xmlns:p14="http://schemas.microsoft.com/office/powerpoint/2010/main" val="4014677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85C11E1-5BB4-6791-4FBA-DF9E6AD1978B}"/>
              </a:ext>
            </a:extLst>
          </p:cNvPr>
          <p:cNvSpPr>
            <a:spLocks noGrp="1"/>
          </p:cNvSpPr>
          <p:nvPr>
            <p:ph idx="1"/>
          </p:nvPr>
        </p:nvSpPr>
        <p:spPr>
          <a:xfrm>
            <a:off x="410137" y="223245"/>
            <a:ext cx="8946541" cy="4195481"/>
          </a:xfrm>
        </p:spPr>
        <p:txBody>
          <a:bodyPr/>
          <a:lstStyle/>
          <a:p>
            <a:r>
              <a:rPr lang="fr-FR" dirty="0"/>
              <a:t> </a:t>
            </a:r>
            <a:r>
              <a:rPr lang="fr-FR" dirty="0" err="1"/>
              <a:t>Particle</a:t>
            </a:r>
            <a:r>
              <a:rPr lang="fr-FR" dirty="0"/>
              <a:t> size distribution </a:t>
            </a:r>
            <a:r>
              <a:rPr lang="fr-FR" dirty="0" err="1"/>
              <a:t>analysis</a:t>
            </a:r>
            <a:r>
              <a:rPr lang="fr-FR" dirty="0"/>
              <a:t> :-</a:t>
            </a:r>
          </a:p>
          <a:p>
            <a:endParaRPr lang="en-IN" dirty="0"/>
          </a:p>
        </p:txBody>
      </p:sp>
      <p:pic>
        <p:nvPicPr>
          <p:cNvPr id="4" name="Picture 3">
            <a:extLst>
              <a:ext uri="{FF2B5EF4-FFF2-40B4-BE49-F238E27FC236}">
                <a16:creationId xmlns="" xmlns:a16="http://schemas.microsoft.com/office/drawing/2014/main" id="{46DF9A83-A7C6-A398-37A7-C43865C520F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128681" y="894403"/>
            <a:ext cx="2788376" cy="1988242"/>
          </a:xfrm>
          <a:prstGeom prst="rect">
            <a:avLst/>
          </a:prstGeom>
        </p:spPr>
      </p:pic>
      <p:pic>
        <p:nvPicPr>
          <p:cNvPr id="5" name="Picture 4">
            <a:extLst>
              <a:ext uri="{FF2B5EF4-FFF2-40B4-BE49-F238E27FC236}">
                <a16:creationId xmlns="" xmlns:a16="http://schemas.microsoft.com/office/drawing/2014/main" id="{179F4440-4383-A645-49CA-7BA59438F97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107776" y="858435"/>
            <a:ext cx="2795349" cy="2024210"/>
          </a:xfrm>
          <a:prstGeom prst="rect">
            <a:avLst/>
          </a:prstGeom>
        </p:spPr>
      </p:pic>
      <p:pic>
        <p:nvPicPr>
          <p:cNvPr id="6" name="Picture 5">
            <a:extLst>
              <a:ext uri="{FF2B5EF4-FFF2-40B4-BE49-F238E27FC236}">
                <a16:creationId xmlns="" xmlns:a16="http://schemas.microsoft.com/office/drawing/2014/main" id="{F016BCB7-5875-239E-E9B1-75EAC55FC115}"/>
              </a:ext>
            </a:extLst>
          </p:cNvPr>
          <p:cNvPicPr/>
          <p:nvPr/>
        </p:nvPicPr>
        <p:blipFill>
          <a:blip r:embed="rId4"/>
          <a:stretch>
            <a:fillRect/>
          </a:stretch>
        </p:blipFill>
        <p:spPr>
          <a:xfrm>
            <a:off x="2128680" y="3284570"/>
            <a:ext cx="2788377" cy="2107424"/>
          </a:xfrm>
          <a:prstGeom prst="rect">
            <a:avLst/>
          </a:prstGeom>
        </p:spPr>
      </p:pic>
      <p:pic>
        <p:nvPicPr>
          <p:cNvPr id="7" name="Picture 6">
            <a:extLst>
              <a:ext uri="{FF2B5EF4-FFF2-40B4-BE49-F238E27FC236}">
                <a16:creationId xmlns="" xmlns:a16="http://schemas.microsoft.com/office/drawing/2014/main" id="{9F45FCF1-E6AC-F23D-4DF6-8D1C52647222}"/>
              </a:ext>
            </a:extLst>
          </p:cNvPr>
          <p:cNvPicPr/>
          <p:nvPr/>
        </p:nvPicPr>
        <p:blipFill>
          <a:blip r:embed="rId5"/>
          <a:stretch>
            <a:fillRect/>
          </a:stretch>
        </p:blipFill>
        <p:spPr>
          <a:xfrm>
            <a:off x="7094758" y="3287987"/>
            <a:ext cx="2808367" cy="2071483"/>
          </a:xfrm>
          <a:prstGeom prst="rect">
            <a:avLst/>
          </a:prstGeom>
        </p:spPr>
      </p:pic>
      <p:sp>
        <p:nvSpPr>
          <p:cNvPr id="8" name="TextBox 7">
            <a:extLst>
              <a:ext uri="{FF2B5EF4-FFF2-40B4-BE49-F238E27FC236}">
                <a16:creationId xmlns="" xmlns:a16="http://schemas.microsoft.com/office/drawing/2014/main" id="{3AB7F46D-4A75-5849-64E2-8A8C9F9A6D63}"/>
              </a:ext>
            </a:extLst>
          </p:cNvPr>
          <p:cNvSpPr txBox="1"/>
          <p:nvPr/>
        </p:nvSpPr>
        <p:spPr>
          <a:xfrm>
            <a:off x="2659978" y="2882645"/>
            <a:ext cx="1434225" cy="369332"/>
          </a:xfrm>
          <a:prstGeom prst="rect">
            <a:avLst/>
          </a:prstGeom>
          <a:noFill/>
        </p:spPr>
        <p:txBody>
          <a:bodyPr wrap="square" rtlCol="0">
            <a:spAutoFit/>
          </a:bodyPr>
          <a:lstStyle/>
          <a:p>
            <a:pPr algn="ctr"/>
            <a:r>
              <a:rPr lang="en-IN" dirty="0"/>
              <a:t>a)</a:t>
            </a:r>
          </a:p>
        </p:txBody>
      </p:sp>
      <p:sp>
        <p:nvSpPr>
          <p:cNvPr id="9" name="TextBox 8">
            <a:extLst>
              <a:ext uri="{FF2B5EF4-FFF2-40B4-BE49-F238E27FC236}">
                <a16:creationId xmlns="" xmlns:a16="http://schemas.microsoft.com/office/drawing/2014/main" id="{BA1A8579-7B85-0BEC-5E0E-A47D73DABD91}"/>
              </a:ext>
            </a:extLst>
          </p:cNvPr>
          <p:cNvSpPr txBox="1"/>
          <p:nvPr/>
        </p:nvSpPr>
        <p:spPr>
          <a:xfrm>
            <a:off x="7485272" y="2915238"/>
            <a:ext cx="2040355" cy="369332"/>
          </a:xfrm>
          <a:prstGeom prst="rect">
            <a:avLst/>
          </a:prstGeom>
          <a:noFill/>
        </p:spPr>
        <p:txBody>
          <a:bodyPr wrap="square" rtlCol="0">
            <a:spAutoFit/>
          </a:bodyPr>
          <a:lstStyle/>
          <a:p>
            <a:pPr algn="ctr"/>
            <a:r>
              <a:rPr lang="en-IN" dirty="0"/>
              <a:t>b)</a:t>
            </a:r>
          </a:p>
        </p:txBody>
      </p:sp>
      <p:sp>
        <p:nvSpPr>
          <p:cNvPr id="10" name="TextBox 9">
            <a:extLst>
              <a:ext uri="{FF2B5EF4-FFF2-40B4-BE49-F238E27FC236}">
                <a16:creationId xmlns="" xmlns:a16="http://schemas.microsoft.com/office/drawing/2014/main" id="{C763BD4B-ECD4-B846-AEAD-E4530EBBD843}"/>
              </a:ext>
            </a:extLst>
          </p:cNvPr>
          <p:cNvSpPr txBox="1"/>
          <p:nvPr/>
        </p:nvSpPr>
        <p:spPr>
          <a:xfrm>
            <a:off x="2846147" y="5391994"/>
            <a:ext cx="1061884" cy="369332"/>
          </a:xfrm>
          <a:prstGeom prst="rect">
            <a:avLst/>
          </a:prstGeom>
          <a:noFill/>
        </p:spPr>
        <p:txBody>
          <a:bodyPr wrap="square" rtlCol="0">
            <a:spAutoFit/>
          </a:bodyPr>
          <a:lstStyle/>
          <a:p>
            <a:pPr algn="ctr"/>
            <a:r>
              <a:rPr lang="en-IN" dirty="0"/>
              <a:t>c)</a:t>
            </a:r>
          </a:p>
        </p:txBody>
      </p:sp>
      <p:sp>
        <p:nvSpPr>
          <p:cNvPr id="11" name="TextBox 10">
            <a:extLst>
              <a:ext uri="{FF2B5EF4-FFF2-40B4-BE49-F238E27FC236}">
                <a16:creationId xmlns="" xmlns:a16="http://schemas.microsoft.com/office/drawing/2014/main" id="{F980AEC4-CFE5-9742-D1A9-536458E676E2}"/>
              </a:ext>
            </a:extLst>
          </p:cNvPr>
          <p:cNvSpPr txBox="1"/>
          <p:nvPr/>
        </p:nvSpPr>
        <p:spPr>
          <a:xfrm>
            <a:off x="7587311" y="5359471"/>
            <a:ext cx="1511710" cy="369332"/>
          </a:xfrm>
          <a:prstGeom prst="rect">
            <a:avLst/>
          </a:prstGeom>
          <a:noFill/>
        </p:spPr>
        <p:txBody>
          <a:bodyPr wrap="square" rtlCol="0">
            <a:spAutoFit/>
          </a:bodyPr>
          <a:lstStyle/>
          <a:p>
            <a:pPr algn="ctr"/>
            <a:r>
              <a:rPr lang="en-IN" dirty="0"/>
              <a:t>d)</a:t>
            </a:r>
          </a:p>
        </p:txBody>
      </p:sp>
      <p:sp>
        <p:nvSpPr>
          <p:cNvPr id="12" name="TextBox 11">
            <a:extLst>
              <a:ext uri="{FF2B5EF4-FFF2-40B4-BE49-F238E27FC236}">
                <a16:creationId xmlns="" xmlns:a16="http://schemas.microsoft.com/office/drawing/2014/main" id="{AA94DFB6-0D03-15C5-6258-8A74B5106410}"/>
              </a:ext>
            </a:extLst>
          </p:cNvPr>
          <p:cNvSpPr txBox="1"/>
          <p:nvPr/>
        </p:nvSpPr>
        <p:spPr>
          <a:xfrm>
            <a:off x="535858" y="5705607"/>
            <a:ext cx="9792929" cy="929148"/>
          </a:xfrm>
          <a:prstGeom prst="rect">
            <a:avLst/>
          </a:prstGeom>
          <a:noFill/>
        </p:spPr>
        <p:txBody>
          <a:bodyPr wrap="square" rtlCol="0">
            <a:spAutoFit/>
          </a:bodyPr>
          <a:lstStyle/>
          <a:p>
            <a:pPr algn="just"/>
            <a:r>
              <a:rPr lang="en-US" dirty="0"/>
              <a:t>Fig. a) SEM image of an SLM standard powder sample with 500X magnification. b) SEM image of local powder sample with 500X magnification c) SLM powder with a mean size of 37.9876(µm)   d) Local powder with the mean size of 30.9549 (µm) </a:t>
            </a:r>
            <a:endParaRPr lang="en-IN" dirty="0"/>
          </a:p>
        </p:txBody>
      </p:sp>
    </p:spTree>
    <p:extLst>
      <p:ext uri="{BB962C8B-B14F-4D97-AF65-F5344CB8AC3E}">
        <p14:creationId xmlns:p14="http://schemas.microsoft.com/office/powerpoint/2010/main" val="40242544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47C2CC3-8FA3-3968-0ACE-5F665D6C7A37}"/>
              </a:ext>
            </a:extLst>
          </p:cNvPr>
          <p:cNvSpPr>
            <a:spLocks noGrp="1"/>
          </p:cNvSpPr>
          <p:nvPr>
            <p:ph idx="1"/>
          </p:nvPr>
        </p:nvSpPr>
        <p:spPr>
          <a:xfrm>
            <a:off x="601866" y="533834"/>
            <a:ext cx="8946541" cy="4195481"/>
          </a:xfrm>
        </p:spPr>
        <p:txBody>
          <a:bodyPr/>
          <a:lstStyle/>
          <a:p>
            <a:r>
              <a:rPr lang="fr-FR" dirty="0"/>
              <a:t> </a:t>
            </a:r>
            <a:r>
              <a:rPr lang="fr-FR" dirty="0" err="1"/>
              <a:t>Particle</a:t>
            </a:r>
            <a:r>
              <a:rPr lang="fr-FR" dirty="0"/>
              <a:t> size distribution </a:t>
            </a:r>
            <a:r>
              <a:rPr lang="fr-FR" dirty="0" err="1"/>
              <a:t>analysis</a:t>
            </a:r>
            <a:r>
              <a:rPr lang="fr-FR" dirty="0"/>
              <a:t> :-</a:t>
            </a:r>
          </a:p>
          <a:p>
            <a:pPr lvl="1">
              <a:buFont typeface="Wingdings" panose="05000000000000000000" pitchFamily="2" charset="2"/>
              <a:buChar char="§"/>
            </a:pPr>
            <a:r>
              <a:rPr lang="en-US" dirty="0"/>
              <a:t>The standard SS316L powder had an average particle size of 37.9876 µm. In which very few particles were smaller than the average particle size, whereas for the local SS316L powder the average particle size was found to be 30.9549 µm, in which many of the particles are found to be below the 25 µm size.</a:t>
            </a:r>
          </a:p>
          <a:p>
            <a:pPr lvl="1">
              <a:buFont typeface="Wingdings" panose="05000000000000000000" pitchFamily="2" charset="2"/>
              <a:buChar char="§"/>
            </a:pPr>
            <a:r>
              <a:rPr lang="en-US" dirty="0"/>
              <a:t>It can be concluded that the powder which is having a wider size distribution from 14- 71 µm has good flowability than the powder with 17-61 µm size distribution.</a:t>
            </a:r>
            <a:endParaRPr lang="fr-FR" dirty="0"/>
          </a:p>
          <a:p>
            <a:endParaRPr lang="en-IN" dirty="0"/>
          </a:p>
        </p:txBody>
      </p:sp>
    </p:spTree>
    <p:extLst>
      <p:ext uri="{BB962C8B-B14F-4D97-AF65-F5344CB8AC3E}">
        <p14:creationId xmlns:p14="http://schemas.microsoft.com/office/powerpoint/2010/main" val="11536305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375</TotalTime>
  <Words>906</Words>
  <Application>Microsoft Office PowerPoint</Application>
  <PresentationFormat>Custom</PresentationFormat>
  <Paragraphs>85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OUTLINE OF PRESENTATION</vt:lpstr>
      <vt:lpstr>MOTIVATION</vt:lpstr>
      <vt:lpstr>PowerPoint Presentation</vt:lpstr>
      <vt:lpstr>Experimental Procedure</vt:lpstr>
      <vt:lpstr>Results and Discussion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Study of Characterization of SS316L Metal Powders Used in Additive Manufacturing </dc:title>
  <dc:creator>shubhamkamble7003@outlook.com</dc:creator>
  <cp:lastModifiedBy>HP</cp:lastModifiedBy>
  <cp:revision>7</cp:revision>
  <dcterms:created xsi:type="dcterms:W3CDTF">2022-11-01T03:57:52Z</dcterms:created>
  <dcterms:modified xsi:type="dcterms:W3CDTF">2022-11-02T10:12:27Z</dcterms:modified>
</cp:coreProperties>
</file>