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7" r:id="rId6"/>
    <p:sldId id="258" r:id="rId7"/>
    <p:sldId id="270" r:id="rId8"/>
    <p:sldId id="269" r:id="rId9"/>
    <p:sldId id="259" r:id="rId10"/>
    <p:sldId id="265" r:id="rId11"/>
    <p:sldId id="271" r:id="rId12"/>
    <p:sldId id="272" r:id="rId13"/>
    <p:sldId id="263" r:id="rId14"/>
    <p:sldId id="268" r:id="rId15"/>
    <p:sldId id="275" r:id="rId16"/>
    <p:sldId id="260" r:id="rId17"/>
    <p:sldId id="273" r:id="rId18"/>
    <p:sldId id="27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86" d="100"/>
          <a:sy n="86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512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179512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475656" y="1916832"/>
            <a:ext cx="7344816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91680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915816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8601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736163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4381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915816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146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59832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1680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347864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3498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51920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707904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83141" y="43145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07904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07904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707904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55976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707064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1382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42617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702657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58266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47070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1720" y="1628800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64088" y="3501008"/>
            <a:ext cx="35283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3275856" y="2008585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08585"/>
            <a:ext cx="155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/locals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4145318" y="2347139"/>
            <a:ext cx="1203347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0643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126706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  <a:endCxn id="86" idx="0"/>
          </p:cNvCxnSpPr>
          <p:nvPr/>
        </p:nvCxnSpPr>
        <p:spPr>
          <a:xfrm>
            <a:off x="5348665" y="2347139"/>
            <a:ext cx="113271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34283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cxnSp>
        <p:nvCxnSpPr>
          <p:cNvPr id="51" name="Straight Connector 50"/>
          <p:cNvCxnSpPr>
            <a:stCxn id="24" idx="2"/>
            <a:endCxn id="55" idx="0"/>
          </p:cNvCxnSpPr>
          <p:nvPr/>
        </p:nvCxnSpPr>
        <p:spPr>
          <a:xfrm flipH="1">
            <a:off x="3651142" y="3139227"/>
            <a:ext cx="494176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807" y="3356992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3928" y="3356992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4942" y="3356992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59" name="Straight Connector 58"/>
          <p:cNvCxnSpPr>
            <a:stCxn id="24" idx="2"/>
            <a:endCxn id="57" idx="0"/>
          </p:cNvCxnSpPr>
          <p:nvPr/>
        </p:nvCxnSpPr>
        <p:spPr>
          <a:xfrm>
            <a:off x="4145318" y="3139227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6" idx="0"/>
          </p:cNvCxnSpPr>
          <p:nvPr/>
        </p:nvCxnSpPr>
        <p:spPr>
          <a:xfrm>
            <a:off x="4139952" y="3140968"/>
            <a:ext cx="87254" cy="21602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76140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275856" y="2008584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4255" y="206084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69" name="Straight Connector 68"/>
          <p:cNvCxnSpPr>
            <a:stCxn id="68" idx="2"/>
            <a:endCxn id="70" idx="0"/>
          </p:cNvCxnSpPr>
          <p:nvPr/>
        </p:nvCxnSpPr>
        <p:spPr>
          <a:xfrm flipH="1">
            <a:off x="4410469" y="2399402"/>
            <a:ext cx="866188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528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80112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cxnSp>
        <p:nvCxnSpPr>
          <p:cNvPr id="72" name="Straight Connector 71"/>
          <p:cNvCxnSpPr>
            <a:stCxn id="68" idx="2"/>
            <a:endCxn id="71" idx="0"/>
          </p:cNvCxnSpPr>
          <p:nvPr/>
        </p:nvCxnSpPr>
        <p:spPr>
          <a:xfrm>
            <a:off x="5276657" y="2399402"/>
            <a:ext cx="88039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2"/>
            <a:endCxn id="74" idx="0"/>
          </p:cNvCxnSpPr>
          <p:nvPr/>
        </p:nvCxnSpPr>
        <p:spPr>
          <a:xfrm flipH="1">
            <a:off x="3916294" y="3191490"/>
            <a:ext cx="494175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4412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60476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48221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cxnSp>
        <p:nvCxnSpPr>
          <p:cNvPr id="77" name="Straight Connector 76"/>
          <p:cNvCxnSpPr>
            <a:stCxn id="70" idx="2"/>
            <a:endCxn id="76" idx="0"/>
          </p:cNvCxnSpPr>
          <p:nvPr/>
        </p:nvCxnSpPr>
        <p:spPr>
          <a:xfrm>
            <a:off x="4410469" y="3191490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0"/>
          </p:cNvCxnSpPr>
          <p:nvPr/>
        </p:nvCxnSpPr>
        <p:spPr>
          <a:xfrm>
            <a:off x="4405103" y="3212976"/>
            <a:ext cx="87255" cy="19627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86421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124744"/>
            <a:ext cx="376510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Details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x2(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a) </a:t>
            </a:r>
            <a:r>
              <a:rPr lang="en-US" sz="1600" b="1" dirty="0"/>
              <a:t>: comp  </a:t>
            </a:r>
            <a:r>
              <a:rPr lang="en-US" sz="1600" b="1" dirty="0" smtClean="0"/>
              <a:t>result {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result = a * 2;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/>
              <a:t>compute() : comp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a = 3;	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= x2(a);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endParaRPr lang="en-US" sz="2200" b="1" dirty="0" smtClean="0"/>
          </a:p>
        </p:txBody>
      </p: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1871700" y="2213576"/>
            <a:ext cx="180020" cy="279320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55776" y="2204864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1628800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function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162008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formal </a:t>
            </a:r>
            <a:r>
              <a:rPr lang="en-US" sz="1600" b="1" dirty="0" err="1" smtClean="0">
                <a:solidFill>
                  <a:srgbClr val="FF0000"/>
                </a:solidFill>
              </a:rPr>
              <a:t>params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7585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type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99593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267744" y="3212976"/>
            <a:ext cx="576064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3212976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returned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627784" y="4437112"/>
            <a:ext cx="648072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24" y="4140368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printed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6336704" y="260648"/>
            <a:ext cx="3635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iostream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&lt;complex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cmath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&lt;Eigen/Dense&gt;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&lt;qlang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Eigen;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</a:t>
            </a:r>
            <a:r>
              <a:rPr lang="en-US" sz="1200" b="1" dirty="0" err="1"/>
              <a:t>std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err="1" smtClean="0"/>
              <a:t>MatrixXcf</a:t>
            </a:r>
            <a:r>
              <a:rPr lang="en-US" sz="1200" b="1" dirty="0" smtClean="0"/>
              <a:t> </a:t>
            </a:r>
            <a:r>
              <a:rPr lang="en-US" sz="1200" b="1" dirty="0" err="1"/>
              <a:t>test_add</a:t>
            </a:r>
            <a:r>
              <a:rPr lang="en-US" sz="1200" b="1" dirty="0"/>
              <a:t> (</a:t>
            </a:r>
            <a:r>
              <a:rPr lang="en-US" sz="1200" b="1" dirty="0" err="1"/>
              <a:t>MatrixXcf</a:t>
            </a:r>
            <a:r>
              <a:rPr lang="en-US" sz="1200" b="1" dirty="0"/>
              <a:t> x 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y;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MatrixXcf</a:t>
            </a:r>
            <a:r>
              <a:rPr lang="es-ES_tradnl" sz="1200" b="1" dirty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smtClean="0"/>
              <a:t>     y </a:t>
            </a:r>
            <a:r>
              <a:rPr lang="es-ES_tradnl" sz="1200" b="1" dirty="0"/>
              <a:t>= </a:t>
            </a:r>
            <a:r>
              <a:rPr lang="es-ES_tradnl" sz="1200" b="1" dirty="0" err="1"/>
              <a:t>genQubit</a:t>
            </a:r>
            <a:r>
              <a:rPr lang="es-ES_tradnl" sz="1200" b="1" dirty="0"/>
              <a:t>("01",1);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result</a:t>
            </a:r>
            <a:r>
              <a:rPr lang="es-ES_tradnl" sz="1200" b="1" dirty="0"/>
              <a:t> = x + y;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return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}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err="1"/>
              <a:t>int</a:t>
            </a:r>
            <a:r>
              <a:rPr lang="es-ES_tradnl" sz="1200" b="1" dirty="0"/>
              <a:t> </a:t>
            </a:r>
            <a:r>
              <a:rPr lang="es-ES_tradnl" sz="1200" b="1" dirty="0" err="1"/>
              <a:t>main</a:t>
            </a:r>
            <a:r>
              <a:rPr lang="es-ES_tradnl" sz="1200" b="1" dirty="0"/>
              <a:t> ()</a:t>
            </a:r>
          </a:p>
          <a:p>
            <a:pPr marL="0" indent="0">
              <a:buNone/>
            </a:pPr>
            <a:r>
              <a:rPr lang="es-ES_tradnl" sz="1200" b="1" dirty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/>
              <a:t>x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final_result</a:t>
            </a:r>
            <a:r>
              <a:rPr lang="es-ES_tradnl" sz="1200" b="1" dirty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x </a:t>
            </a:r>
            <a:r>
              <a:rPr lang="fr-FR" sz="1200" b="1" dirty="0"/>
              <a:t>= </a:t>
            </a:r>
            <a:r>
              <a:rPr lang="fr-FR" sz="1200" b="1" dirty="0" err="1"/>
              <a:t>genQubit</a:t>
            </a:r>
            <a:r>
              <a:rPr lang="fr-FR" sz="1200" b="1" dirty="0"/>
              <a:t>("10",1);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final_result</a:t>
            </a:r>
            <a:r>
              <a:rPr lang="fr-FR" sz="1200" b="1" dirty="0" smtClean="0"/>
              <a:t> </a:t>
            </a:r>
            <a:r>
              <a:rPr lang="fr-FR" sz="1200" b="1" dirty="0"/>
              <a:t>= </a:t>
            </a:r>
            <a:r>
              <a:rPr lang="fr-FR" sz="1200" b="1" dirty="0" err="1"/>
              <a:t>test_add</a:t>
            </a:r>
            <a:r>
              <a:rPr lang="fr-FR" sz="1200" b="1" dirty="0"/>
              <a:t>(x)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std</a:t>
            </a:r>
            <a:r>
              <a:rPr lang="fr-FR" sz="1200" b="1" dirty="0"/>
              <a:t>::cout &lt;&lt; </a:t>
            </a:r>
            <a:r>
              <a:rPr lang="fr-FR" sz="1200" b="1" dirty="0" err="1"/>
              <a:t>final_result</a:t>
            </a:r>
            <a:r>
              <a:rPr lang="fr-FR" sz="1200" b="1" dirty="0"/>
              <a:t> &lt;&lt; </a:t>
            </a:r>
            <a:r>
              <a:rPr lang="fr-FR" sz="1200" b="1" dirty="0" err="1"/>
              <a:t>endl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    return </a:t>
            </a:r>
            <a:r>
              <a:rPr lang="is-IS" sz="1200" b="1" dirty="0"/>
              <a:t>0</a:t>
            </a:r>
            <a:r>
              <a:rPr lang="is-IS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} </a:t>
            </a:r>
            <a:endParaRPr lang="en-US" sz="1200" b="1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76056" y="3429000"/>
            <a:ext cx="1008112" cy="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1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Types and Operators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Types</a:t>
            </a:r>
          </a:p>
          <a:p>
            <a:r>
              <a:rPr lang="en-US" sz="1600" b="1" dirty="0" err="1">
                <a:latin typeface="Arial"/>
                <a:cs typeface="Arial"/>
              </a:rPr>
              <a:t>int</a:t>
            </a:r>
            <a:r>
              <a:rPr lang="en-US" sz="1600" b="1" dirty="0">
                <a:latin typeface="Arial"/>
                <a:cs typeface="Arial"/>
              </a:rPr>
              <a:t> (integers): 17, 0, -3489</a:t>
            </a:r>
          </a:p>
          <a:p>
            <a:r>
              <a:rPr lang="en-US" sz="1600" b="1" dirty="0">
                <a:latin typeface="Arial"/>
                <a:cs typeface="Arial"/>
              </a:rPr>
              <a:t>float (floating point): 24.2, -3., 17.006 </a:t>
            </a:r>
          </a:p>
          <a:p>
            <a:r>
              <a:rPr lang="en-US" sz="1600" b="1" dirty="0">
                <a:latin typeface="Arial"/>
                <a:cs typeface="Arial"/>
              </a:rPr>
              <a:t>comp (complex): C(7.4 + 8.1I)</a:t>
            </a:r>
          </a:p>
          <a:p>
            <a:r>
              <a:rPr lang="en-US" sz="1600" b="1" dirty="0">
                <a:latin typeface="Arial"/>
                <a:cs typeface="Arial"/>
              </a:rPr>
              <a:t>mat (matrix): [(1,2,3)(4,5,6)], |1101&gt;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Operators (the interesting ones)</a:t>
            </a:r>
          </a:p>
          <a:p>
            <a:r>
              <a:rPr lang="en-US" sz="1600" b="1" dirty="0" smtClean="0"/>
              <a:t>Matrix: standard operations (e.g. matrix multiplication), norm, trans, </a:t>
            </a:r>
            <a:r>
              <a:rPr lang="en-US" sz="1600" b="1" dirty="0" err="1" smtClean="0"/>
              <a:t>det</a:t>
            </a:r>
            <a:r>
              <a:rPr lang="en-US" sz="1600" b="1" dirty="0" smtClean="0"/>
              <a:t>,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adj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conj</a:t>
            </a:r>
            <a:r>
              <a:rPr lang="en-US" sz="1600" b="1" dirty="0" smtClean="0"/>
              <a:t>, unit, @ (tensor product)</a:t>
            </a:r>
          </a:p>
          <a:p>
            <a:r>
              <a:rPr lang="en-US" sz="1600" b="1" dirty="0" err="1" smtClean="0"/>
              <a:t>Complex:all</a:t>
            </a:r>
            <a:r>
              <a:rPr lang="en-US" sz="1600" b="1" dirty="0" smtClean="0"/>
              <a:t> standard operations, </a:t>
            </a:r>
            <a:r>
              <a:rPr lang="en-US" sz="1600" b="1" dirty="0" err="1" smtClean="0"/>
              <a:t>im</a:t>
            </a:r>
            <a:r>
              <a:rPr lang="en-US" sz="1600" b="1" dirty="0" smtClean="0"/>
              <a:t>, re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3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Built-In Variables and Functions</a:t>
            </a:r>
            <a:endParaRPr lang="en-US" sz="2400" b="1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Variables</a:t>
            </a:r>
          </a:p>
          <a:p>
            <a:r>
              <a:rPr lang="en-US" sz="1600" b="1" dirty="0" smtClean="0"/>
              <a:t>H -</a:t>
            </a:r>
          </a:p>
          <a:p>
            <a:r>
              <a:rPr lang="en-US" sz="1600" b="1" dirty="0" smtClean="0"/>
              <a:t>X -</a:t>
            </a:r>
          </a:p>
          <a:p>
            <a:r>
              <a:rPr lang="en-US" sz="1600" b="1" dirty="0" smtClean="0"/>
              <a:t>Y -</a:t>
            </a:r>
          </a:p>
          <a:p>
            <a:r>
              <a:rPr lang="en-US" sz="1600" b="1" dirty="0" smtClean="0"/>
              <a:t>IDT -</a:t>
            </a:r>
          </a:p>
          <a:p>
            <a:r>
              <a:rPr lang="en-US" sz="1600" b="1" dirty="0" smtClean="0"/>
              <a:t>e, pi – the numbers e and pi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Functions</a:t>
            </a:r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print(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) – prints 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 (takes any type)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printq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err="1" smtClean="0">
                <a:latin typeface="Arial"/>
                <a:cs typeface="Arial"/>
              </a:rPr>
              <a:t>qubit</a:t>
            </a:r>
            <a:r>
              <a:rPr lang="en-US" sz="1600" b="1" dirty="0" smtClean="0">
                <a:latin typeface="Arial"/>
                <a:cs typeface="Arial"/>
              </a:rPr>
              <a:t>) – prints a matrix in </a:t>
            </a:r>
            <a:r>
              <a:rPr lang="en-US" sz="1600" b="1" dirty="0" err="1" smtClean="0">
                <a:latin typeface="Arial"/>
                <a:cs typeface="Arial"/>
              </a:rPr>
              <a:t>Diract</a:t>
            </a:r>
            <a:r>
              <a:rPr lang="en-US" sz="1600" b="1" dirty="0" smtClean="0">
                <a:latin typeface="Arial"/>
                <a:cs typeface="Arial"/>
              </a:rPr>
              <a:t> notation if possible</a:t>
            </a:r>
          </a:p>
          <a:p>
            <a:r>
              <a:rPr lang="en-US" sz="1600" b="1" dirty="0" smtClean="0">
                <a:latin typeface="Arial"/>
                <a:cs typeface="Arial"/>
              </a:rPr>
              <a:t>rows(matrix) – returns number of rows in a matrix</a:t>
            </a:r>
          </a:p>
          <a:p>
            <a:r>
              <a:rPr lang="en-US" sz="1600" b="1" dirty="0" smtClean="0">
                <a:latin typeface="Arial"/>
                <a:cs typeface="Arial"/>
              </a:rPr>
              <a:t>cols(</a:t>
            </a:r>
            <a:r>
              <a:rPr lang="en-US" sz="1600" b="1" dirty="0"/>
              <a:t>matrix</a:t>
            </a:r>
            <a:r>
              <a:rPr lang="en-US" sz="1600" b="1" dirty="0" smtClean="0">
                <a:latin typeface="Arial"/>
                <a:cs typeface="Arial"/>
              </a:rPr>
              <a:t>) – </a:t>
            </a:r>
            <a:r>
              <a:rPr lang="en-US" sz="1600" b="1" dirty="0"/>
              <a:t>returns number of </a:t>
            </a:r>
            <a:r>
              <a:rPr lang="en-US" sz="1600" b="1" dirty="0" smtClean="0"/>
              <a:t>columns in </a:t>
            </a:r>
            <a:r>
              <a:rPr lang="en-US" sz="1600" b="1" dirty="0"/>
              <a:t>a matrix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elem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smtClean="0"/>
              <a:t>matrix, row, col</a:t>
            </a:r>
            <a:r>
              <a:rPr lang="en-US" sz="1600" b="1" dirty="0" smtClean="0">
                <a:latin typeface="Arial"/>
                <a:cs typeface="Arial"/>
              </a:rPr>
              <a:t>) – returns the element given by [</a:t>
            </a:r>
            <a:r>
              <a:rPr lang="en-US" sz="1600" b="1" dirty="0" err="1" smtClean="0">
                <a:latin typeface="Arial"/>
                <a:cs typeface="Arial"/>
              </a:rPr>
              <a:t>row,col</a:t>
            </a:r>
            <a:r>
              <a:rPr lang="en-US" sz="1600" b="1" dirty="0" smtClean="0">
                <a:latin typeface="Arial"/>
                <a:cs typeface="Arial"/>
              </a:rPr>
              <a:t>]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91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7365504" cy="4525963"/>
          </a:xfrm>
        </p:spPr>
        <p:txBody>
          <a:bodyPr/>
          <a:lstStyle/>
          <a:p>
            <a:r>
              <a:rPr lang="en-US" sz="2400" b="1" dirty="0" smtClean="0"/>
              <a:t>Semantic testing</a:t>
            </a:r>
          </a:p>
          <a:p>
            <a:pPr lvl="1"/>
            <a:r>
              <a:rPr lang="en-US" sz="2000" b="1" dirty="0" smtClean="0"/>
              <a:t>Check for incorrect syntax or logical errors.</a:t>
            </a:r>
            <a:endParaRPr lang="en-US" sz="2000" b="1" dirty="0" smtClean="0"/>
          </a:p>
          <a:p>
            <a:r>
              <a:rPr lang="en-US" sz="2400" b="1" dirty="0" smtClean="0"/>
              <a:t>Code generation testing</a:t>
            </a:r>
          </a:p>
          <a:p>
            <a:pPr lvl="1"/>
            <a:r>
              <a:rPr lang="en-US" sz="2000" b="1" dirty="0" smtClean="0"/>
              <a:t>For syntactically correct code, generate equivalent  C+</a:t>
            </a:r>
            <a:r>
              <a:rPr lang="en-US" sz="2000" b="1" smtClean="0"/>
              <a:t>+ code.</a:t>
            </a:r>
            <a:endParaRPr lang="en-US" sz="2000" b="1" dirty="0" smtClean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smtClean="0"/>
              <a:t>Test phases</a:t>
            </a:r>
          </a:p>
          <a:p>
            <a:pPr lvl="1"/>
            <a:r>
              <a:rPr lang="en-US" sz="2400" b="1" dirty="0" smtClean="0"/>
              <a:t>Unit testing</a:t>
            </a:r>
          </a:p>
          <a:p>
            <a:pPr lvl="1"/>
            <a:r>
              <a:rPr lang="en-US" sz="2400" b="1" dirty="0" smtClean="0"/>
              <a:t>Integration testing</a:t>
            </a:r>
          </a:p>
          <a:p>
            <a:pPr lvl="1"/>
            <a:r>
              <a:rPr lang="en-US" sz="2400" b="1" dirty="0" smtClean="0"/>
              <a:t>System testing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196753"/>
            <a:ext cx="7344816" cy="26642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Test Suites</a:t>
            </a:r>
          </a:p>
          <a:p>
            <a:r>
              <a:rPr lang="en-US" sz="2400" b="1" dirty="0" err="1" smtClean="0"/>
              <a:t>SemanticSuccess</a:t>
            </a:r>
            <a:endParaRPr lang="en-US" sz="2400" b="1" dirty="0" smtClean="0"/>
          </a:p>
          <a:p>
            <a:r>
              <a:rPr lang="en-US" sz="2400" b="1" dirty="0" err="1" smtClean="0"/>
              <a:t>SemanticFailures</a:t>
            </a:r>
            <a:endParaRPr 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Automation</a:t>
            </a:r>
          </a:p>
          <a:p>
            <a:r>
              <a:rPr lang="en-US" sz="2400" b="1" dirty="0" smtClean="0"/>
              <a:t>One universal script to do it all</a:t>
            </a:r>
            <a:endParaRPr lang="en-US" sz="2400" b="1" dirty="0" smtClean="0"/>
          </a:p>
          <a:p>
            <a:pPr marL="0" indent="0">
              <a:buNone/>
            </a:pPr>
            <a:endParaRPr lang="en-US" sz="2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2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653136"/>
            <a:ext cx="20882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runTests.sh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4077072"/>
            <a:ext cx="20882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</a:rPr>
              <a:t>peration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077072"/>
            <a:ext cx="20882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Test suite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5445224"/>
            <a:ext cx="20882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Output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5" idx="1"/>
            <a:endCxn id="4" idx="0"/>
          </p:cNvCxnSpPr>
          <p:nvPr/>
        </p:nvCxnSpPr>
        <p:spPr>
          <a:xfrm rot="10800000" flipV="1">
            <a:off x="4824028" y="4277126"/>
            <a:ext cx="756084" cy="3760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4" idx="0"/>
          </p:cNvCxnSpPr>
          <p:nvPr/>
        </p:nvCxnSpPr>
        <p:spPr>
          <a:xfrm>
            <a:off x="4139952" y="4277127"/>
            <a:ext cx="684076" cy="3760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4824028" y="5053246"/>
            <a:ext cx="0" cy="39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124745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rPr>
              <a:t>Workflow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276872"/>
            <a:ext cx="57606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276872"/>
            <a:ext cx="57606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2276872"/>
            <a:ext cx="57606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2276872"/>
            <a:ext cx="57606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c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2276872"/>
            <a:ext cx="57606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3284984"/>
            <a:ext cx="79208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AST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284984"/>
            <a:ext cx="79208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SAST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3140968"/>
            <a:ext cx="129614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generation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3140968"/>
            <a:ext cx="108012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Code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compiled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328" y="3284984"/>
            <a:ext cx="115212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Execution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195736" y="2676982"/>
            <a:ext cx="396044" cy="6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1" idx="0"/>
          </p:cNvCxnSpPr>
          <p:nvPr/>
        </p:nvCxnSpPr>
        <p:spPr>
          <a:xfrm>
            <a:off x="3275856" y="2676982"/>
            <a:ext cx="468052" cy="6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>
            <a:off x="6300192" y="2676982"/>
            <a:ext cx="396044" cy="463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4" idx="0"/>
          </p:cNvCxnSpPr>
          <p:nvPr/>
        </p:nvCxnSpPr>
        <p:spPr>
          <a:xfrm>
            <a:off x="7524328" y="2676982"/>
            <a:ext cx="576064" cy="6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12" idx="0"/>
          </p:cNvCxnSpPr>
          <p:nvPr/>
        </p:nvCxnSpPr>
        <p:spPr>
          <a:xfrm>
            <a:off x="4788024" y="2676982"/>
            <a:ext cx="360040" cy="463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2987824" y="345426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12" idx="1"/>
          </p:cNvCxnSpPr>
          <p:nvPr/>
        </p:nvCxnSpPr>
        <p:spPr>
          <a:xfrm flipV="1">
            <a:off x="4139952" y="3433356"/>
            <a:ext cx="360040" cy="20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13" idx="1"/>
          </p:cNvCxnSpPr>
          <p:nvPr/>
        </p:nvCxnSpPr>
        <p:spPr>
          <a:xfrm>
            <a:off x="5796136" y="3433356"/>
            <a:ext cx="36004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4" idx="1"/>
          </p:cNvCxnSpPr>
          <p:nvPr/>
        </p:nvCxnSpPr>
        <p:spPr>
          <a:xfrm>
            <a:off x="7236296" y="3448745"/>
            <a:ext cx="288032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7984" y="4797152"/>
            <a:ext cx="18002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Exec_output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3" name="Elbow Connector 82"/>
          <p:cNvCxnSpPr>
            <a:stCxn id="14" idx="2"/>
            <a:endCxn id="78" idx="3"/>
          </p:cNvCxnSpPr>
          <p:nvPr/>
        </p:nvCxnSpPr>
        <p:spPr>
          <a:xfrm rot="5400000">
            <a:off x="6492843" y="3358879"/>
            <a:ext cx="1342891" cy="18722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Christopher </a:t>
            </a:r>
            <a:r>
              <a:rPr lang="en-US" sz="2400" b="1" dirty="0"/>
              <a:t>Campbell  </a:t>
            </a:r>
            <a:r>
              <a:rPr lang="en-US" sz="2400" b="1" dirty="0" smtClean="0"/>
              <a:t>(System Architect)</a:t>
            </a:r>
          </a:p>
          <a:p>
            <a:pPr marL="0" indent="0">
              <a:buNone/>
            </a:pPr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</a:t>
            </a:r>
            <a:r>
              <a:rPr lang="en-US" sz="2400" b="1" dirty="0" smtClean="0"/>
              <a:t>onathan </a:t>
            </a:r>
            <a:r>
              <a:rPr lang="en-US" sz="2400" b="1" dirty="0"/>
              <a:t>Wong </a:t>
            </a:r>
            <a:r>
              <a:rPr lang="en-US" sz="2400" b="1" dirty="0" smtClean="0"/>
              <a:t>(Manager)</a:t>
            </a:r>
          </a:p>
          <a:p>
            <a:pPr marL="0" indent="0">
              <a:buNone/>
            </a:pPr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Quantum Computing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3"/>
            <a:ext cx="4125144" cy="3528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Code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"/>
                <a:cs typeface="Courier"/>
              </a:rPr>
              <a:t>def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add01(mat x) </a:t>
            </a:r>
            <a:r>
              <a:rPr lang="en-US" sz="1400" b="1" dirty="0">
                <a:latin typeface="Courier"/>
                <a:cs typeface="Courier"/>
              </a:rPr>
              <a:t>: mat </a:t>
            </a:r>
            <a:r>
              <a:rPr lang="en-US" sz="1400" b="1" dirty="0" smtClean="0">
                <a:latin typeface="Courier"/>
                <a:cs typeface="Courier"/>
              </a:rPr>
              <a:t>result 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mat </a:t>
            </a:r>
            <a:r>
              <a:rPr lang="en-US" sz="1400" b="1" dirty="0">
                <a:latin typeface="Courier"/>
                <a:cs typeface="Courier"/>
              </a:rPr>
              <a:t>y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  <a:endParaRPr lang="fi-FI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ourier"/>
                <a:cs typeface="Courier"/>
              </a:rPr>
              <a:t>    y </a:t>
            </a:r>
            <a:r>
              <a:rPr lang="fr-FR" sz="1400" b="1" dirty="0">
                <a:latin typeface="Courier"/>
                <a:cs typeface="Courier"/>
              </a:rPr>
              <a:t>= &lt;01|</a:t>
            </a:r>
            <a:r>
              <a:rPr lang="fr-FR" sz="1400" b="1" dirty="0" smtClean="0">
                <a:latin typeface="Courier"/>
                <a:cs typeface="Courier"/>
              </a:rPr>
              <a:t>;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en-US" sz="1400" b="1" dirty="0">
                <a:latin typeface="Courier"/>
                <a:cs typeface="Courier"/>
              </a:rPr>
              <a:t>result </a:t>
            </a:r>
            <a:r>
              <a:rPr lang="es-ES_tradnl" sz="1400" b="1" dirty="0" smtClean="0">
                <a:latin typeface="Courier"/>
                <a:cs typeface="Courier"/>
              </a:rPr>
              <a:t>= </a:t>
            </a:r>
            <a:r>
              <a:rPr lang="es-ES_tradnl" sz="1400" b="1" dirty="0">
                <a:latin typeface="Courier"/>
                <a:cs typeface="Courier"/>
              </a:rPr>
              <a:t>x + y</a:t>
            </a:r>
            <a:r>
              <a:rPr lang="es-ES_tradnl" sz="14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}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err="1" smtClean="0">
                <a:latin typeface="Courier"/>
                <a:cs typeface="Courier"/>
              </a:rPr>
              <a:t>def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>
                <a:latin typeface="Courier"/>
                <a:cs typeface="Courier"/>
              </a:rPr>
              <a:t>compute(</a:t>
            </a:r>
            <a:r>
              <a:rPr lang="es-ES_tradnl" sz="1400" b="1" dirty="0" smtClean="0">
                <a:latin typeface="Courier"/>
                <a:cs typeface="Courier"/>
              </a:rPr>
              <a:t>) : </a:t>
            </a:r>
            <a:r>
              <a:rPr lang="es-ES_tradnl" sz="1400" b="1" dirty="0" err="1" smtClean="0">
                <a:latin typeface="Courier"/>
                <a:cs typeface="Courier"/>
              </a:rPr>
              <a:t>mat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 err="1" smtClean="0">
                <a:latin typeface="Courier"/>
                <a:cs typeface="Courier"/>
              </a:rPr>
              <a:t>final_result</a:t>
            </a:r>
            <a:r>
              <a:rPr lang="es-ES_tradnl" sz="1400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nl-NL" sz="14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    x = &lt;10;</a:t>
            </a:r>
          </a:p>
          <a:p>
            <a:pPr marL="0" indent="0">
              <a:buNone/>
            </a:pPr>
            <a:r>
              <a:rPr lang="nl-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   </a:t>
            </a:r>
            <a:r>
              <a:rPr lang="es-ES_tradnl" sz="1400" b="1" dirty="0" err="1">
                <a:latin typeface="Courier"/>
                <a:cs typeface="Courier"/>
              </a:rPr>
              <a:t>final_result</a:t>
            </a:r>
            <a:r>
              <a:rPr lang="es-ES_trad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= </a:t>
            </a:r>
            <a:r>
              <a:rPr lang="en-US" sz="1400" b="1" dirty="0" smtClean="0">
                <a:latin typeface="Courier"/>
                <a:cs typeface="Courier"/>
              </a:rPr>
              <a:t>add01</a:t>
            </a:r>
            <a:r>
              <a:rPr lang="nl-NL" sz="1400" b="1" dirty="0" smtClean="0">
                <a:latin typeface="Courier"/>
                <a:cs typeface="Courier"/>
              </a:rPr>
              <a:t>(x);</a:t>
            </a:r>
            <a:endParaRPr lang="nl-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76170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Benefits</a:t>
            </a:r>
          </a:p>
          <a:p>
            <a:r>
              <a:rPr lang="en-US" sz="2000" dirty="0" smtClean="0"/>
              <a:t>Enforces simple and intuitive syntax</a:t>
            </a:r>
          </a:p>
          <a:p>
            <a:r>
              <a:rPr lang="en-US" sz="2000" dirty="0" smtClean="0"/>
              <a:t>Leverages well-known and elegant Dirac notation</a:t>
            </a:r>
          </a:p>
          <a:p>
            <a:pPr marL="0" indent="0">
              <a:buNone/>
            </a:pPr>
            <a:r>
              <a:rPr lang="en-US" sz="1600" dirty="0" smtClean="0"/>
              <a:t>	&lt;01101|</a:t>
            </a:r>
          </a:p>
          <a:p>
            <a:r>
              <a:rPr lang="en-US" sz="2000" dirty="0" smtClean="0"/>
              <a:t>Significantly reduces the complexity of dealing with </a:t>
            </a:r>
            <a:r>
              <a:rPr lang="en-US" sz="2000" dirty="0" err="1" smtClean="0"/>
              <a:t>matricies</a:t>
            </a:r>
            <a:r>
              <a:rPr lang="en-US" sz="2000" dirty="0" smtClean="0"/>
              <a:t> and their associated operations</a:t>
            </a:r>
          </a:p>
          <a:p>
            <a:pPr marL="0" indent="0">
              <a:buNone/>
            </a:pPr>
            <a:r>
              <a:rPr lang="en-US" sz="1600" dirty="0" smtClean="0"/>
              <a:t>	|</a:t>
            </a:r>
            <a:r>
              <a:rPr lang="en-US" sz="1600" dirty="0"/>
              <a:t>0&gt; @ |1</a:t>
            </a:r>
            <a:r>
              <a:rPr lang="en-US" sz="1600" dirty="0" smtClean="0"/>
              <a:t>&gt;</a:t>
            </a:r>
          </a:p>
          <a:p>
            <a:r>
              <a:rPr lang="en-US" sz="2000" dirty="0" smtClean="0"/>
              <a:t>Designed for carrying out computations</a:t>
            </a:r>
          </a:p>
          <a:p>
            <a:r>
              <a:rPr lang="en-US" sz="2000" dirty="0" smtClean="0"/>
              <a:t>Excellent for implementing quantum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1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1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1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11629</TotalTime>
  <Words>630</Words>
  <Application>Microsoft Macintosh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QLang</vt:lpstr>
      <vt:lpstr>Team</vt:lpstr>
      <vt:lpstr>Overview &amp; Motivation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 and Verification</vt:lpstr>
      <vt:lpstr>Testing and Verification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Winnie Narang</cp:lastModifiedBy>
  <cp:revision>848</cp:revision>
  <dcterms:created xsi:type="dcterms:W3CDTF">2010-05-23T14:28:12Z</dcterms:created>
  <dcterms:modified xsi:type="dcterms:W3CDTF">2014-12-17T17:24:20Z</dcterms:modified>
</cp:coreProperties>
</file>