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8" r:id="rId5"/>
    <p:sldId id="264" r:id="rId6"/>
    <p:sldId id="267" r:id="rId7"/>
    <p:sldId id="258" r:id="rId8"/>
    <p:sldId id="270" r:id="rId9"/>
    <p:sldId id="269" r:id="rId10"/>
    <p:sldId id="259" r:id="rId11"/>
    <p:sldId id="265" r:id="rId12"/>
    <p:sldId id="263" r:id="rId13"/>
    <p:sldId id="260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939"/>
    <a:srgbClr val="F0EF8F"/>
    <a:srgbClr val="DEACF0"/>
    <a:srgbClr val="76F057"/>
    <a:srgbClr val="EF978F"/>
    <a:srgbClr val="422C16"/>
    <a:srgbClr val="0C788E"/>
    <a:srgbClr val="025198"/>
    <a:srgbClr val="00009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 varScale="1">
        <p:scale>
          <a:sx n="98" d="100"/>
          <a:sy n="98" d="100"/>
        </p:scale>
        <p:origin x="-10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53B74-7EB1-454C-9293-194CF4557F9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01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1E0710-FA90-9845-9237-2753D021123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9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B3A05-70F1-FE48-A9A0-189CF059453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70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D3669-9A26-A241-98D5-A10E6644692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75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79CE7-E413-6549-9140-4C49481F661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62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78543-5661-8144-AE92-8FAF18B7DD2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04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189F0-6C8A-C547-A567-C53DD63D5A7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756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788D90-F4B0-C248-9D89-7E46ED172E8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76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107B5-7E9D-B44D-A60B-610CB873890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4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8FE2D-6D69-3840-80EC-65D54BCDCC5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91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CEB0-228A-4D4F-B44C-3C1E0F8FE7A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02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BF9C134-7C7C-4245-9D77-E99325DB75F3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cap="none" spc="0">
          <a:ln>
            <a:prstDash val="solid"/>
          </a:ln>
          <a:solidFill>
            <a:schemeClr val="tx1"/>
          </a:solidFill>
          <a:effectLst>
            <a:outerShdw blurRad="88000" dist="50800" dir="5040000" algn="tl">
              <a:schemeClr val="accent4">
                <a:tint val="80000"/>
                <a:satMod val="250000"/>
                <a:alpha val="45000"/>
              </a:scheme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539750" y="3573463"/>
            <a:ext cx="4283075" cy="544512"/>
          </a:xfrm>
          <a:noFill/>
          <a:ln/>
        </p:spPr>
        <p:txBody>
          <a:bodyPr/>
          <a:lstStyle/>
          <a:p>
            <a:pPr algn="l"/>
            <a:r>
              <a:rPr lang="es-UY" sz="3600" b="1" dirty="0" smtClean="0">
                <a:solidFill>
                  <a:srgbClr val="1C1C1C"/>
                </a:solidFill>
              </a:rPr>
              <a:t>QLang</a:t>
            </a:r>
            <a:endParaRPr lang="es-ES" sz="3600" b="1" dirty="0">
              <a:solidFill>
                <a:srgbClr val="1C1C1C"/>
              </a:solidFill>
            </a:endParaRPr>
          </a:p>
        </p:txBody>
      </p:sp>
      <p:sp>
        <p:nvSpPr>
          <p:cNvPr id="2173" name="Rectangle 125"/>
          <p:cNvSpPr>
            <a:spLocks noChangeArrowheads="1"/>
          </p:cNvSpPr>
          <p:nvPr/>
        </p:nvSpPr>
        <p:spPr bwMode="auto">
          <a:xfrm>
            <a:off x="539750" y="4149725"/>
            <a:ext cx="504031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s-UY" sz="2000" b="1" dirty="0" smtClean="0">
                <a:solidFill>
                  <a:srgbClr val="1C1C1C"/>
                </a:solidFill>
              </a:rPr>
              <a:t>The Qubit Language</a:t>
            </a:r>
            <a:endParaRPr lang="es-ES" sz="2000" b="1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3438843" y="1844824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2859" y="1916832"/>
            <a:ext cx="971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scanner</a:t>
            </a:r>
            <a:endParaRPr lang="en-US" sz="1600" b="1" dirty="0"/>
          </a:p>
        </p:txBody>
      </p:sp>
      <p:sp>
        <p:nvSpPr>
          <p:cNvPr id="7" name="Oval 6"/>
          <p:cNvSpPr/>
          <p:nvPr/>
        </p:nvSpPr>
        <p:spPr>
          <a:xfrm>
            <a:off x="3438843" y="2852936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4867" y="287442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parser</a:t>
            </a:r>
            <a:endParaRPr lang="en-US" sz="16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915816" y="2060849"/>
            <a:ext cx="523027" cy="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1844824"/>
            <a:ext cx="17696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program</a:t>
            </a:r>
          </a:p>
          <a:p>
            <a:pPr algn="ctr"/>
            <a:r>
              <a:rPr lang="en-US" sz="1600" b="1" dirty="0" smtClean="0"/>
              <a:t>(symbol stream)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14907" y="3429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AST</a:t>
            </a:r>
            <a:endParaRPr lang="en-US" sz="1600" b="1" dirty="0"/>
          </a:p>
        </p:txBody>
      </p:sp>
      <p:sp>
        <p:nvSpPr>
          <p:cNvPr id="24" name="Oval 23"/>
          <p:cNvSpPr/>
          <p:nvPr/>
        </p:nvSpPr>
        <p:spPr>
          <a:xfrm>
            <a:off x="3438843" y="3861048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510851" y="3882534"/>
            <a:ext cx="1005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</a:t>
            </a:r>
            <a:r>
              <a:rPr lang="en-US" sz="1600" b="1" dirty="0" smtClean="0"/>
              <a:t>nalyzer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14907" y="4437112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SAST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93208" y="2370366"/>
            <a:ext cx="1461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token stream</a:t>
            </a:r>
            <a:endParaRPr lang="en-US" sz="1600" b="1" dirty="0"/>
          </a:p>
        </p:txBody>
      </p:sp>
      <p:sp>
        <p:nvSpPr>
          <p:cNvPr id="30" name="Oval 29"/>
          <p:cNvSpPr/>
          <p:nvPr/>
        </p:nvSpPr>
        <p:spPr>
          <a:xfrm>
            <a:off x="3438843" y="4869160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510851" y="4890646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generator</a:t>
            </a:r>
            <a:endParaRPr lang="en-US" sz="16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014907" y="4365104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14907" y="2348880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014907" y="3356992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62979" y="5085184"/>
            <a:ext cx="917133" cy="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44008" y="4725144"/>
            <a:ext cx="903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c++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src</a:t>
            </a:r>
            <a:endParaRPr lang="en-US" sz="1600" b="1" dirty="0"/>
          </a:p>
        </p:txBody>
      </p:sp>
      <p:sp>
        <p:nvSpPr>
          <p:cNvPr id="44" name="Oval 43"/>
          <p:cNvSpPr/>
          <p:nvPr/>
        </p:nvSpPr>
        <p:spPr>
          <a:xfrm>
            <a:off x="5671091" y="4797152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959123" y="4869160"/>
            <a:ext cx="549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g++</a:t>
            </a:r>
            <a:endParaRPr lang="en-US" sz="1600" b="1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6247155" y="4293096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43099" y="3462099"/>
            <a:ext cx="1039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qlang lib</a:t>
            </a:r>
          </a:p>
          <a:p>
            <a:pPr algn="ctr"/>
            <a:r>
              <a:rPr lang="en-US" sz="1600" b="1" dirty="0" smtClean="0"/>
              <a:t>Eigen lib</a:t>
            </a:r>
          </a:p>
          <a:p>
            <a:pPr algn="ctr"/>
            <a:r>
              <a:rPr lang="en-US" sz="1600" b="1" dirty="0" smtClean="0"/>
              <a:t>libc++</a:t>
            </a:r>
            <a:endParaRPr 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40352" y="4797152"/>
            <a:ext cx="1245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executable</a:t>
            </a:r>
            <a:endParaRPr lang="en-US" sz="1600" b="1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876256" y="5013176"/>
            <a:ext cx="917133" cy="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4"/>
          <p:cNvSpPr>
            <a:spLocks noGrp="1"/>
          </p:cNvSpPr>
          <p:nvPr>
            <p:ph idx="1"/>
          </p:nvPr>
        </p:nvSpPr>
        <p:spPr>
          <a:xfrm>
            <a:off x="152697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Compilation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2138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2"/>
          <p:cNvSpPr/>
          <p:nvPr/>
        </p:nvSpPr>
        <p:spPr>
          <a:xfrm>
            <a:off x="1547664" y="1916832"/>
            <a:ext cx="7200800" cy="30243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19672" y="3501008"/>
            <a:ext cx="3600400" cy="1296144"/>
          </a:xfrm>
          <a:prstGeom prst="roundRect">
            <a:avLst/>
          </a:prstGeom>
          <a:solidFill>
            <a:srgbClr val="EF978F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2843808" y="2276872"/>
            <a:ext cx="5760640" cy="1152128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54" name="Content Placeholder 4"/>
          <p:cNvSpPr>
            <a:spLocks noGrp="1"/>
          </p:cNvSpPr>
          <p:nvPr>
            <p:ph idx="1"/>
          </p:nvPr>
        </p:nvSpPr>
        <p:spPr>
          <a:xfrm>
            <a:off x="152697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/>
              <a:t>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6593" y="2276872"/>
            <a:ext cx="101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program</a:t>
            </a:r>
          </a:p>
        </p:txBody>
      </p:sp>
      <p:cxnSp>
        <p:nvCxnSpPr>
          <p:cNvPr id="5" name="Straight Connector 4"/>
          <p:cNvCxnSpPr>
            <a:stCxn id="4" idx="2"/>
            <a:endCxn id="24" idx="0"/>
          </p:cNvCxnSpPr>
          <p:nvPr/>
        </p:nvCxnSpPr>
        <p:spPr>
          <a:xfrm flipH="1">
            <a:off x="3664155" y="2615426"/>
            <a:ext cx="1970901" cy="45353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32373" y="3068960"/>
            <a:ext cx="66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fdecl</a:t>
            </a:r>
            <a:endParaRPr lang="en-US" sz="16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4211960" y="3738518"/>
            <a:ext cx="91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params</a:t>
            </a:r>
            <a:r>
              <a:rPr lang="en-US" sz="1600" b="1" dirty="0" smtClean="0"/>
              <a:t> 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843808" y="3530044"/>
            <a:ext cx="763830" cy="9349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23138" y="3429000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name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987824" y="3530044"/>
            <a:ext cx="619814" cy="38152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19672" y="3717032"/>
            <a:ext cx="137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return name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275856" y="3530044"/>
            <a:ext cx="331782" cy="525542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91490" y="4005064"/>
            <a:ext cx="1256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return type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79912" y="4034100"/>
            <a:ext cx="766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locals</a:t>
            </a:r>
          </a:p>
        </p:txBody>
      </p:sp>
      <p:cxnSp>
        <p:nvCxnSpPr>
          <p:cNvPr id="48" name="Straight Connector 47"/>
          <p:cNvCxnSpPr>
            <a:endCxn id="40" idx="1"/>
          </p:cNvCxnSpPr>
          <p:nvPr/>
        </p:nvCxnSpPr>
        <p:spPr>
          <a:xfrm>
            <a:off x="3635896" y="3530044"/>
            <a:ext cx="576064" cy="377751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311133" y="4394140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body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3635896" y="3530044"/>
            <a:ext cx="288032" cy="432048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635896" y="3530044"/>
            <a:ext cx="1" cy="792088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7" idx="1"/>
          </p:cNvCxnSpPr>
          <p:nvPr/>
        </p:nvCxnSpPr>
        <p:spPr>
          <a:xfrm>
            <a:off x="3635896" y="3530044"/>
            <a:ext cx="648072" cy="68233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83968" y="3429000"/>
            <a:ext cx="800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builtin</a:t>
            </a:r>
            <a:endParaRPr lang="en-US" sz="1600" b="1" dirty="0" smtClean="0"/>
          </a:p>
        </p:txBody>
      </p:sp>
      <p:cxnSp>
        <p:nvCxnSpPr>
          <p:cNvPr id="79" name="Straight Connector 78"/>
          <p:cNvCxnSpPr>
            <a:stCxn id="4" idx="2"/>
            <a:endCxn id="80" idx="0"/>
          </p:cNvCxnSpPr>
          <p:nvPr/>
        </p:nvCxnSpPr>
        <p:spPr>
          <a:xfrm>
            <a:off x="5635056" y="2615426"/>
            <a:ext cx="2256100" cy="45353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59374" y="3068960"/>
            <a:ext cx="66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fdecl</a:t>
            </a:r>
            <a:endParaRPr lang="en-US" sz="1600" b="1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5270609" y="3068960"/>
            <a:ext cx="66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fdecl</a:t>
            </a:r>
            <a:endParaRPr lang="en-US" sz="1600" b="1" dirty="0" smtClean="0"/>
          </a:p>
        </p:txBody>
      </p:sp>
      <p:cxnSp>
        <p:nvCxnSpPr>
          <p:cNvPr id="87" name="Straight Connector 86"/>
          <p:cNvCxnSpPr>
            <a:stCxn id="4" idx="2"/>
          </p:cNvCxnSpPr>
          <p:nvPr/>
        </p:nvCxnSpPr>
        <p:spPr>
          <a:xfrm flipH="1">
            <a:off x="5630649" y="2615426"/>
            <a:ext cx="4407" cy="50292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086258" y="1969095"/>
            <a:ext cx="11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functions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775062" y="3193231"/>
            <a:ext cx="777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scope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979712" y="1628800"/>
            <a:ext cx="1438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Environment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292080" y="3501008"/>
            <a:ext cx="3528392" cy="15121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6516216" y="3789040"/>
            <a:ext cx="91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params</a:t>
            </a:r>
            <a:r>
              <a:rPr lang="en-US" sz="1600" b="1" dirty="0" smtClean="0"/>
              <a:t> </a:t>
            </a:r>
          </a:p>
        </p:txBody>
      </p:sp>
      <p:cxnSp>
        <p:nvCxnSpPr>
          <p:cNvPr id="118" name="Straight Connector 117"/>
          <p:cNvCxnSpPr/>
          <p:nvPr/>
        </p:nvCxnSpPr>
        <p:spPr>
          <a:xfrm flipH="1">
            <a:off x="7020272" y="4149080"/>
            <a:ext cx="2" cy="432048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038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54" name="Content Placeholder 4"/>
          <p:cNvSpPr>
            <a:spLocks noGrp="1"/>
          </p:cNvSpPr>
          <p:nvPr>
            <p:ph idx="1"/>
          </p:nvPr>
        </p:nvSpPr>
        <p:spPr>
          <a:xfrm>
            <a:off x="1526976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/>
              <a:t>Details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2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1600" b="1" dirty="0" err="1" smtClean="0"/>
              <a:t>def</a:t>
            </a:r>
            <a:r>
              <a:rPr lang="en-US" sz="1600" b="1" dirty="0" smtClean="0"/>
              <a:t> x2(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a) </a:t>
            </a:r>
            <a:r>
              <a:rPr lang="en-US" sz="1600" b="1" dirty="0"/>
              <a:t>: comp  </a:t>
            </a:r>
            <a:r>
              <a:rPr lang="en-US" sz="1600" b="1" dirty="0" smtClean="0"/>
              <a:t>result {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    result = a * 2;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}</a:t>
            </a:r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b="1" dirty="0"/>
              <a:t>compute() : comp  </a:t>
            </a:r>
            <a:r>
              <a:rPr lang="en-US" sz="1600" b="1" dirty="0" err="1" smtClean="0"/>
              <a:t>final_result</a:t>
            </a:r>
            <a:r>
              <a:rPr lang="en-US" sz="1600" b="1" dirty="0" smtClean="0"/>
              <a:t> {</a:t>
            </a:r>
          </a:p>
          <a:p>
            <a:pPr marL="0" indent="0">
              <a:buNone/>
            </a:pPr>
            <a:r>
              <a:rPr lang="en-US" sz="1600" b="1" dirty="0" smtClean="0"/>
              <a:t>   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a;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a = 3;	</a:t>
            </a:r>
          </a:p>
          <a:p>
            <a:pPr marL="0" indent="0">
              <a:buNone/>
            </a:pPr>
            <a:r>
              <a:rPr lang="en-US" sz="1600" b="1" dirty="0" smtClean="0"/>
              <a:t>    </a:t>
            </a:r>
            <a:r>
              <a:rPr lang="en-US" sz="1600" b="1" dirty="0" err="1" smtClean="0"/>
              <a:t>final_result</a:t>
            </a:r>
            <a:r>
              <a:rPr lang="en-US" sz="1600" b="1" dirty="0" smtClean="0"/>
              <a:t> = x2(a);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}</a:t>
            </a:r>
          </a:p>
          <a:p>
            <a:endParaRPr lang="en-US" sz="2200" b="1" dirty="0" smtClean="0"/>
          </a:p>
        </p:txBody>
      </p:sp>
      <p:cxnSp>
        <p:nvCxnSpPr>
          <p:cNvPr id="4" name="Straight Connector 3"/>
          <p:cNvCxnSpPr>
            <a:stCxn id="11" idx="2"/>
          </p:cNvCxnSpPr>
          <p:nvPr/>
        </p:nvCxnSpPr>
        <p:spPr>
          <a:xfrm>
            <a:off x="1871700" y="2213576"/>
            <a:ext cx="180020" cy="279320"/>
          </a:xfrm>
          <a:prstGeom prst="line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555776" y="2204864"/>
            <a:ext cx="216023" cy="288032"/>
          </a:xfrm>
          <a:prstGeom prst="line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1640" y="1628800"/>
            <a:ext cx="10801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function name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7744" y="1620088"/>
            <a:ext cx="10801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formal </a:t>
            </a:r>
            <a:r>
              <a:rPr lang="en-US" sz="1600" b="1" dirty="0" err="1" smtClean="0">
                <a:solidFill>
                  <a:srgbClr val="FF0000"/>
                </a:solidFill>
              </a:rPr>
              <a:t>params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3275856" y="2276872"/>
            <a:ext cx="216023" cy="288032"/>
          </a:xfrm>
          <a:prstGeom prst="line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31840" y="1700808"/>
            <a:ext cx="10801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return type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995936" y="2276872"/>
            <a:ext cx="216023" cy="288032"/>
          </a:xfrm>
          <a:prstGeom prst="line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51920" y="1700808"/>
            <a:ext cx="10801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return name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2267744" y="3212976"/>
            <a:ext cx="576064" cy="216024"/>
          </a:xfrm>
          <a:prstGeom prst="line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7784" y="3212976"/>
            <a:ext cx="19442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automatically returned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627784" y="4437112"/>
            <a:ext cx="648072" cy="216024"/>
          </a:xfrm>
          <a:prstGeom prst="line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87824" y="4140368"/>
            <a:ext cx="19442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automatically printed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91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6429400" cy="1143000"/>
          </a:xfrm>
        </p:spPr>
        <p:txBody>
          <a:bodyPr/>
          <a:lstStyle/>
          <a:p>
            <a:pPr algn="l"/>
            <a:r>
              <a:rPr lang="en-US" sz="4000" dirty="0" smtClean="0"/>
              <a:t>Testing and Verification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76" y="1600200"/>
            <a:ext cx="8229600" cy="4525963"/>
          </a:xfr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394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88913"/>
            <a:ext cx="4032448" cy="981075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Team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526976" y="1196752"/>
            <a:ext cx="8229600" cy="4525962"/>
          </a:xfrm>
        </p:spPr>
        <p:txBody>
          <a:bodyPr/>
          <a:lstStyle/>
          <a:p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Christopher </a:t>
            </a:r>
            <a:r>
              <a:rPr lang="en-US" sz="2400" b="1" dirty="0"/>
              <a:t>Campbell </a:t>
            </a:r>
            <a:r>
              <a:rPr lang="en-US" sz="2400" b="1" dirty="0"/>
              <a:t> </a:t>
            </a:r>
            <a:r>
              <a:rPr lang="en-US" sz="2400" b="1" dirty="0" smtClean="0"/>
              <a:t>(System Architect)</a:t>
            </a:r>
          </a:p>
          <a:p>
            <a:pPr marL="0" indent="0">
              <a:buNone/>
            </a:pPr>
            <a:r>
              <a:rPr lang="en-US" sz="2400" b="1" dirty="0" err="1" smtClean="0"/>
              <a:t>Sankalpa</a:t>
            </a:r>
            <a:r>
              <a:rPr lang="en-US" sz="2400" b="1" dirty="0" smtClean="0"/>
              <a:t> </a:t>
            </a:r>
            <a:r>
              <a:rPr lang="en-US" sz="2400" b="1" dirty="0" err="1"/>
              <a:t>Khadka</a:t>
            </a:r>
            <a:r>
              <a:rPr lang="en-US" sz="2400" b="1" dirty="0"/>
              <a:t> </a:t>
            </a:r>
            <a:r>
              <a:rPr lang="en-US" sz="2400" b="1" dirty="0" smtClean="0"/>
              <a:t>(Language Guru)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Winnie </a:t>
            </a:r>
            <a:r>
              <a:rPr lang="en-US" sz="2400" b="1" dirty="0" err="1"/>
              <a:t>Narang</a:t>
            </a:r>
            <a:r>
              <a:rPr lang="en-US" sz="2400" b="1" dirty="0"/>
              <a:t> </a:t>
            </a:r>
            <a:r>
              <a:rPr lang="en-US" sz="2400" b="1" dirty="0" smtClean="0"/>
              <a:t>(Verification and Validation)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J</a:t>
            </a:r>
            <a:r>
              <a:rPr lang="en-US" sz="2400" b="1" dirty="0" smtClean="0"/>
              <a:t>onathan </a:t>
            </a:r>
            <a:r>
              <a:rPr lang="en-US" sz="2400" b="1" dirty="0"/>
              <a:t>Wong </a:t>
            </a:r>
            <a:r>
              <a:rPr lang="en-US" sz="2400" b="1" dirty="0" smtClean="0"/>
              <a:t>(Manager)</a:t>
            </a:r>
          </a:p>
          <a:p>
            <a:pPr marL="0" indent="0">
              <a:buNone/>
            </a:pPr>
            <a:r>
              <a:rPr lang="en-US" sz="2400" b="1" dirty="0" err="1"/>
              <a:t>Clément</a:t>
            </a:r>
            <a:r>
              <a:rPr lang="en-US" sz="2400" b="1" dirty="0"/>
              <a:t> </a:t>
            </a:r>
            <a:r>
              <a:rPr lang="en-US" sz="2400" b="1" dirty="0" err="1" smtClean="0"/>
              <a:t>Canonne</a:t>
            </a:r>
            <a:endParaRPr lang="en-US" sz="2400" b="1" dirty="0"/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28" y="188640"/>
            <a:ext cx="6347048" cy="1143000"/>
          </a:xfrm>
        </p:spPr>
        <p:txBody>
          <a:bodyPr/>
          <a:lstStyle/>
          <a:p>
            <a:pPr algn="l"/>
            <a:r>
              <a:rPr lang="en-US" sz="4000" dirty="0" smtClean="0"/>
              <a:t>Overview &amp; Motivation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6976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Quantum Computing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55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28" y="188640"/>
            <a:ext cx="6347048" cy="1143000"/>
          </a:xfrm>
        </p:spPr>
        <p:txBody>
          <a:bodyPr/>
          <a:lstStyle/>
          <a:p>
            <a:pPr algn="l"/>
            <a:r>
              <a:rPr lang="en-US" sz="4000" dirty="0" smtClean="0"/>
              <a:t>Overview &amp; Motivation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6976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Arial"/>
                <a:cs typeface="Arial"/>
              </a:rPr>
              <a:t>Types and Operators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800" b="1" dirty="0">
                <a:latin typeface="Arial"/>
                <a:cs typeface="Arial"/>
              </a:rPr>
              <a:t>Types</a:t>
            </a:r>
          </a:p>
          <a:p>
            <a:r>
              <a:rPr lang="en-US" sz="1800" b="1" dirty="0" err="1">
                <a:latin typeface="Arial"/>
                <a:cs typeface="Arial"/>
              </a:rPr>
              <a:t>int</a:t>
            </a:r>
            <a:r>
              <a:rPr lang="en-US" sz="1800" b="1" dirty="0">
                <a:latin typeface="Arial"/>
                <a:cs typeface="Arial"/>
              </a:rPr>
              <a:t> (integers): 17, 0, -3489</a:t>
            </a:r>
          </a:p>
          <a:p>
            <a:r>
              <a:rPr lang="en-US" sz="1800" b="1" dirty="0">
                <a:latin typeface="Arial"/>
                <a:cs typeface="Arial"/>
              </a:rPr>
              <a:t>float (floating point): 24.2, -3., 17.006 </a:t>
            </a:r>
          </a:p>
          <a:p>
            <a:r>
              <a:rPr lang="en-US" sz="1800" b="1" dirty="0">
                <a:latin typeface="Arial"/>
                <a:cs typeface="Arial"/>
              </a:rPr>
              <a:t>comp (complex): C(7.4 + 8.1I)</a:t>
            </a:r>
          </a:p>
          <a:p>
            <a:r>
              <a:rPr lang="en-US" sz="1800" b="1" dirty="0">
                <a:latin typeface="Arial"/>
                <a:cs typeface="Arial"/>
              </a:rPr>
              <a:t>mat (matrix): [(1,2,3)(4,5,6)], |1101&gt;</a:t>
            </a:r>
          </a:p>
          <a:p>
            <a:endParaRPr lang="en-US" sz="1800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800" b="1" dirty="0">
                <a:latin typeface="Arial"/>
                <a:cs typeface="Arial"/>
              </a:rPr>
              <a:t>Operators</a:t>
            </a:r>
          </a:p>
          <a:p>
            <a:pPr marL="0" indent="0">
              <a:buNone/>
            </a:pPr>
            <a:endParaRPr lang="en-US" sz="18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383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28" y="188640"/>
            <a:ext cx="6347048" cy="1143000"/>
          </a:xfrm>
        </p:spPr>
        <p:txBody>
          <a:bodyPr/>
          <a:lstStyle/>
          <a:p>
            <a:pPr algn="l"/>
            <a:r>
              <a:rPr lang="en-US" sz="4000" dirty="0" smtClean="0"/>
              <a:t>Overview &amp; Motivation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6976" y="1556793"/>
            <a:ext cx="4125144" cy="3528392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Example Code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"/>
                <a:cs typeface="Courier"/>
              </a:rPr>
              <a:t>def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add01(mat x) </a:t>
            </a:r>
            <a:r>
              <a:rPr lang="en-US" sz="1400" b="1" dirty="0">
                <a:latin typeface="Courier"/>
                <a:cs typeface="Courier"/>
              </a:rPr>
              <a:t>: mat </a:t>
            </a:r>
            <a:r>
              <a:rPr lang="en-US" sz="1400" b="1" dirty="0" smtClean="0">
                <a:latin typeface="Courier"/>
                <a:cs typeface="Courier"/>
              </a:rPr>
              <a:t>result </a:t>
            </a:r>
            <a:r>
              <a:rPr lang="en-US" sz="1400" b="1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   mat </a:t>
            </a:r>
            <a:r>
              <a:rPr lang="en-US" sz="1400" b="1" dirty="0">
                <a:latin typeface="Courier"/>
                <a:cs typeface="Courier"/>
              </a:rPr>
              <a:t>y</a:t>
            </a:r>
            <a:r>
              <a:rPr lang="en-US" sz="1400" b="1" dirty="0" smtClean="0">
                <a:latin typeface="Courier"/>
                <a:cs typeface="Courier"/>
              </a:rPr>
              <a:t>;</a:t>
            </a:r>
            <a:endParaRPr lang="fi-FI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b="1" dirty="0" smtClean="0">
                <a:latin typeface="Courier"/>
                <a:cs typeface="Courier"/>
              </a:rPr>
              <a:t>    y </a:t>
            </a:r>
            <a:r>
              <a:rPr lang="fr-FR" sz="1400" b="1" dirty="0">
                <a:latin typeface="Courier"/>
                <a:cs typeface="Courier"/>
              </a:rPr>
              <a:t>= &lt;01|</a:t>
            </a:r>
            <a:r>
              <a:rPr lang="fr-FR" sz="1400" b="1" dirty="0" smtClean="0">
                <a:latin typeface="Courier"/>
                <a:cs typeface="Courier"/>
              </a:rPr>
              <a:t>;</a:t>
            </a:r>
            <a:endParaRPr lang="es-ES_tradnl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s-ES_tradnl" sz="1400" b="1" dirty="0" smtClean="0">
                <a:latin typeface="Courier"/>
                <a:cs typeface="Courier"/>
              </a:rPr>
              <a:t>    </a:t>
            </a:r>
            <a:r>
              <a:rPr lang="en-US" sz="1400" b="1" dirty="0">
                <a:latin typeface="Courier"/>
                <a:cs typeface="Courier"/>
              </a:rPr>
              <a:t>result </a:t>
            </a:r>
            <a:r>
              <a:rPr lang="es-ES_tradnl" sz="1400" b="1" dirty="0" smtClean="0">
                <a:latin typeface="Courier"/>
                <a:cs typeface="Courier"/>
              </a:rPr>
              <a:t>= </a:t>
            </a:r>
            <a:r>
              <a:rPr lang="es-ES_tradnl" sz="1400" b="1" dirty="0">
                <a:latin typeface="Courier"/>
                <a:cs typeface="Courier"/>
              </a:rPr>
              <a:t>x + y</a:t>
            </a:r>
            <a:r>
              <a:rPr lang="es-ES_tradnl" sz="1400" b="1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s-ES_tradnl" sz="1400" b="1" dirty="0" smtClean="0">
                <a:latin typeface="Courier"/>
                <a:cs typeface="Courier"/>
              </a:rPr>
              <a:t>}</a:t>
            </a:r>
            <a:endParaRPr lang="es-ES_tradnl" sz="1400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s-ES_tradnl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s-ES_tradnl" sz="1400" b="1" dirty="0" err="1" smtClean="0">
                <a:latin typeface="Courier"/>
                <a:cs typeface="Courier"/>
              </a:rPr>
              <a:t>def</a:t>
            </a:r>
            <a:r>
              <a:rPr lang="es-ES_tradnl" sz="1400" b="1" dirty="0" smtClean="0">
                <a:latin typeface="Courier"/>
                <a:cs typeface="Courier"/>
              </a:rPr>
              <a:t> </a:t>
            </a:r>
            <a:r>
              <a:rPr lang="es-ES_tradnl" sz="1400" b="1" dirty="0">
                <a:latin typeface="Courier"/>
                <a:cs typeface="Courier"/>
              </a:rPr>
              <a:t>compute(</a:t>
            </a:r>
            <a:r>
              <a:rPr lang="es-ES_tradnl" sz="1400" b="1" dirty="0" smtClean="0">
                <a:latin typeface="Courier"/>
                <a:cs typeface="Courier"/>
              </a:rPr>
              <a:t>) : </a:t>
            </a:r>
            <a:r>
              <a:rPr lang="es-ES_tradnl" sz="1400" b="1" dirty="0" err="1" smtClean="0">
                <a:latin typeface="Courier"/>
                <a:cs typeface="Courier"/>
              </a:rPr>
              <a:t>mat</a:t>
            </a:r>
            <a:r>
              <a:rPr lang="es-ES_tradnl" sz="1400" b="1" dirty="0" smtClean="0">
                <a:latin typeface="Courier"/>
                <a:cs typeface="Courier"/>
              </a:rPr>
              <a:t> </a:t>
            </a:r>
            <a:r>
              <a:rPr lang="es-ES_tradnl" sz="1400" b="1" dirty="0" err="1" smtClean="0">
                <a:latin typeface="Courier"/>
                <a:cs typeface="Courier"/>
              </a:rPr>
              <a:t>final_result</a:t>
            </a:r>
            <a:r>
              <a:rPr lang="es-ES_tradnl" sz="1400" b="1" dirty="0" smtClean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s-ES_tradnl" sz="1400" b="1" dirty="0" smtClean="0">
                <a:latin typeface="Courier"/>
                <a:cs typeface="Courier"/>
              </a:rPr>
              <a:t>    </a:t>
            </a:r>
            <a:r>
              <a:rPr lang="nl-NL" sz="1400" b="1" dirty="0" smtClean="0">
                <a:latin typeface="Courier"/>
                <a:cs typeface="Courier"/>
              </a:rPr>
              <a:t>mat x;</a:t>
            </a:r>
          </a:p>
          <a:p>
            <a:pPr marL="0" indent="0">
              <a:buNone/>
            </a:pPr>
            <a:r>
              <a:rPr lang="nl-NL" sz="1400" b="1" dirty="0" smtClean="0">
                <a:latin typeface="Courier"/>
                <a:cs typeface="Courier"/>
              </a:rPr>
              <a:t>    x = &lt;10;</a:t>
            </a:r>
          </a:p>
          <a:p>
            <a:pPr marL="0" indent="0">
              <a:buNone/>
            </a:pPr>
            <a:r>
              <a:rPr lang="nl-NL" sz="1400" b="1" dirty="0">
                <a:latin typeface="Courier"/>
                <a:cs typeface="Courier"/>
              </a:rPr>
              <a:t> </a:t>
            </a:r>
            <a:r>
              <a:rPr lang="nl-NL" sz="1400" b="1" dirty="0" smtClean="0">
                <a:latin typeface="Courier"/>
                <a:cs typeface="Courier"/>
              </a:rPr>
              <a:t>   </a:t>
            </a:r>
            <a:r>
              <a:rPr lang="es-ES_tradnl" sz="1400" b="1" dirty="0" err="1">
                <a:latin typeface="Courier"/>
                <a:cs typeface="Courier"/>
              </a:rPr>
              <a:t>final_result</a:t>
            </a:r>
            <a:r>
              <a:rPr lang="es-ES_tradnl" sz="1400" b="1" dirty="0">
                <a:latin typeface="Courier"/>
                <a:cs typeface="Courier"/>
              </a:rPr>
              <a:t> </a:t>
            </a:r>
            <a:r>
              <a:rPr lang="nl-NL" sz="1400" b="1" dirty="0" smtClean="0">
                <a:latin typeface="Courier"/>
                <a:cs typeface="Courier"/>
              </a:rPr>
              <a:t>= </a:t>
            </a:r>
            <a:r>
              <a:rPr lang="en-US" sz="1400" b="1" dirty="0" smtClean="0">
                <a:latin typeface="Courier"/>
                <a:cs typeface="Courier"/>
              </a:rPr>
              <a:t>add01</a:t>
            </a:r>
            <a:r>
              <a:rPr lang="nl-NL" sz="1400" b="1" dirty="0" smtClean="0">
                <a:latin typeface="Courier"/>
                <a:cs typeface="Courier"/>
              </a:rPr>
              <a:t>(x);</a:t>
            </a:r>
            <a:endParaRPr lang="nl-NL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nl-NL" sz="1400" b="1" dirty="0" smtClean="0">
                <a:latin typeface="Courier"/>
                <a:cs typeface="Courier"/>
              </a:rPr>
              <a:t>}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5280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28" y="188640"/>
            <a:ext cx="6347048" cy="1143000"/>
          </a:xfrm>
        </p:spPr>
        <p:txBody>
          <a:bodyPr/>
          <a:lstStyle/>
          <a:p>
            <a:pPr algn="l"/>
            <a:r>
              <a:rPr lang="en-US" sz="4000" dirty="0" smtClean="0"/>
              <a:t>Overview &amp; Motivation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6976" y="1556792"/>
            <a:ext cx="7617024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Benefits</a:t>
            </a:r>
          </a:p>
          <a:p>
            <a:r>
              <a:rPr lang="en-US" sz="2000" dirty="0" smtClean="0"/>
              <a:t>Enforces simple and intuitive syntax</a:t>
            </a:r>
          </a:p>
          <a:p>
            <a:r>
              <a:rPr lang="en-US" sz="2000" dirty="0" smtClean="0"/>
              <a:t>Leverages well-known and elegant Dirac notation</a:t>
            </a:r>
          </a:p>
          <a:p>
            <a:pPr marL="0" indent="0">
              <a:buNone/>
            </a:pPr>
            <a:r>
              <a:rPr lang="en-US" sz="1600" dirty="0" smtClean="0"/>
              <a:t>	&lt;01101|</a:t>
            </a:r>
          </a:p>
          <a:p>
            <a:r>
              <a:rPr lang="en-US" sz="2000" dirty="0" smtClean="0"/>
              <a:t>Significantly reduces the complexity of dealing with </a:t>
            </a:r>
            <a:r>
              <a:rPr lang="en-US" sz="2000" dirty="0" err="1" smtClean="0"/>
              <a:t>matricies</a:t>
            </a:r>
            <a:r>
              <a:rPr lang="en-US" sz="2000" dirty="0" smtClean="0"/>
              <a:t> and their associated operations</a:t>
            </a:r>
          </a:p>
          <a:p>
            <a:pPr marL="0" indent="0">
              <a:buNone/>
            </a:pPr>
            <a:r>
              <a:rPr lang="en-US" sz="1600" dirty="0" smtClean="0"/>
              <a:t>	|</a:t>
            </a:r>
            <a:r>
              <a:rPr lang="en-US" sz="1600" dirty="0"/>
              <a:t>0&gt; @ |1</a:t>
            </a:r>
            <a:r>
              <a:rPr lang="en-US" sz="1600" dirty="0" smtClean="0"/>
              <a:t>&gt;</a:t>
            </a:r>
          </a:p>
          <a:p>
            <a:r>
              <a:rPr lang="en-US" sz="2000" dirty="0" smtClean="0"/>
              <a:t>Designed for carrying out computations</a:t>
            </a:r>
          </a:p>
          <a:p>
            <a:r>
              <a:rPr lang="en-US" sz="2000" dirty="0" smtClean="0"/>
              <a:t>Excellent for implementing quantum algorithms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811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88913"/>
            <a:ext cx="7077224" cy="981075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Tutorial Introduction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526976" y="1855788"/>
            <a:ext cx="8229600" cy="4525962"/>
          </a:xfrm>
        </p:spPr>
        <p:txBody>
          <a:bodyPr/>
          <a:lstStyle/>
          <a:p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88913"/>
            <a:ext cx="7077224" cy="981075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Tutorial Introduction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526976" y="1855788"/>
            <a:ext cx="8229600" cy="4525962"/>
          </a:xfr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014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88913"/>
            <a:ext cx="7077224" cy="981075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Tutorial Introduction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526976" y="1855788"/>
            <a:ext cx="8229600" cy="4525962"/>
          </a:xfr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2417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10640</TotalTime>
  <Words>281</Words>
  <Application>Microsoft Macintosh PowerPoint</Application>
  <PresentationFormat>On-screen Show (4:3)</PresentationFormat>
  <Paragraphs>101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Diseño predeterminado</vt:lpstr>
      <vt:lpstr>QLang</vt:lpstr>
      <vt:lpstr>Team</vt:lpstr>
      <vt:lpstr>Overview &amp; Motivation</vt:lpstr>
      <vt:lpstr>Overview &amp; Motivation</vt:lpstr>
      <vt:lpstr>Overview &amp; Motivation</vt:lpstr>
      <vt:lpstr>Overview &amp; Motivation</vt:lpstr>
      <vt:lpstr>Tutorial Introduction</vt:lpstr>
      <vt:lpstr>Tutorial Introduction</vt:lpstr>
      <vt:lpstr>Tutorial Introduction</vt:lpstr>
      <vt:lpstr>Implementation</vt:lpstr>
      <vt:lpstr>Implementation</vt:lpstr>
      <vt:lpstr>Implementation</vt:lpstr>
      <vt:lpstr>Testing and Verification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Christopher</cp:lastModifiedBy>
  <cp:revision>815</cp:revision>
  <dcterms:created xsi:type="dcterms:W3CDTF">2010-05-23T14:28:12Z</dcterms:created>
  <dcterms:modified xsi:type="dcterms:W3CDTF">2014-12-16T21:01:40Z</dcterms:modified>
</cp:coreProperties>
</file>