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4" r:id="rId6"/>
    <p:sldId id="268" r:id="rId7"/>
    <p:sldId id="276" r:id="rId8"/>
    <p:sldId id="275" r:id="rId9"/>
    <p:sldId id="258" r:id="rId10"/>
    <p:sldId id="259" r:id="rId11"/>
    <p:sldId id="265" r:id="rId12"/>
    <p:sldId id="271" r:id="rId13"/>
    <p:sldId id="272" r:id="rId14"/>
    <p:sldId id="263" r:id="rId15"/>
    <p:sldId id="260" r:id="rId16"/>
    <p:sldId id="273" r:id="rId17"/>
    <p:sldId id="274" r:id="rId18"/>
    <p:sldId id="277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39"/>
    <a:srgbClr val="F0EF8F"/>
    <a:srgbClr val="DEACF0"/>
    <a:srgbClr val="76F057"/>
    <a:srgbClr val="EF978F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92" d="100"/>
          <a:sy n="92" d="100"/>
        </p:scale>
        <p:origin x="-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512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179512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1475656" y="1916832"/>
            <a:ext cx="7344816" cy="3024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91680" y="3501008"/>
            <a:ext cx="3600400" cy="1296144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915816" y="2276872"/>
            <a:ext cx="5760640" cy="115212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8601" y="2276872"/>
            <a:ext cx="101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3736163" y="2615426"/>
            <a:ext cx="1970901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4381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738518"/>
            <a:ext cx="9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 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915816" y="3530044"/>
            <a:ext cx="763830" cy="9349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146" y="3429000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59832" y="3530044"/>
            <a:ext cx="619814" cy="381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1680" y="3717032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name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347864" y="3530044"/>
            <a:ext cx="331782" cy="525542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63498" y="4005064"/>
            <a:ext cx="125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return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51920" y="4034100"/>
            <a:ext cx="76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locals</a:t>
            </a:r>
          </a:p>
        </p:txBody>
      </p: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707904" y="3530044"/>
            <a:ext cx="576064" cy="37775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83141" y="431458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07904" y="3530044"/>
            <a:ext cx="288032" cy="43204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707904" y="3530044"/>
            <a:ext cx="1" cy="792088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7" idx="1"/>
          </p:cNvCxnSpPr>
          <p:nvPr/>
        </p:nvCxnSpPr>
        <p:spPr>
          <a:xfrm>
            <a:off x="3707904" y="3530044"/>
            <a:ext cx="648072" cy="6823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55976" y="3429000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79" name="Straight Connector 78"/>
          <p:cNvCxnSpPr>
            <a:stCxn id="4" idx="2"/>
            <a:endCxn id="80" idx="0"/>
          </p:cNvCxnSpPr>
          <p:nvPr/>
        </p:nvCxnSpPr>
        <p:spPr>
          <a:xfrm>
            <a:off x="5707064" y="2615426"/>
            <a:ext cx="2256100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1382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5342617" y="3068960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fdecl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5702657" y="2615426"/>
            <a:ext cx="4407" cy="50292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58266" y="1969095"/>
            <a:ext cx="11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functions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47070" y="3193231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51720" y="1628800"/>
            <a:ext cx="143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Environment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364088" y="3501008"/>
            <a:ext cx="3528392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3275856" y="2008585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008585"/>
            <a:ext cx="155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params</a:t>
            </a:r>
            <a:r>
              <a:rPr lang="en-US" sz="1600" b="1" dirty="0" smtClean="0"/>
              <a:t>/locals</a:t>
            </a:r>
          </a:p>
        </p:txBody>
      </p:sp>
      <p:cxnSp>
        <p:nvCxnSpPr>
          <p:cNvPr id="5" name="Straight Connector 4"/>
          <p:cNvCxnSpPr>
            <a:stCxn id="4" idx="2"/>
            <a:endCxn id="24" idx="0"/>
          </p:cNvCxnSpPr>
          <p:nvPr/>
        </p:nvCxnSpPr>
        <p:spPr>
          <a:xfrm flipH="1">
            <a:off x="4145318" y="2347139"/>
            <a:ext cx="1203347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0643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126706" y="2800673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vdecl</a:t>
            </a:r>
            <a:endParaRPr lang="en-US" sz="1600" b="1" dirty="0" smtClean="0"/>
          </a:p>
        </p:txBody>
      </p:sp>
      <p:cxnSp>
        <p:nvCxnSpPr>
          <p:cNvPr id="87" name="Straight Connector 86"/>
          <p:cNvCxnSpPr>
            <a:stCxn id="4" idx="2"/>
            <a:endCxn id="86" idx="0"/>
          </p:cNvCxnSpPr>
          <p:nvPr/>
        </p:nvCxnSpPr>
        <p:spPr>
          <a:xfrm>
            <a:off x="5348665" y="2347139"/>
            <a:ext cx="113271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34283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cxnSp>
        <p:nvCxnSpPr>
          <p:cNvPr id="51" name="Straight Connector 50"/>
          <p:cNvCxnSpPr>
            <a:stCxn id="24" idx="2"/>
            <a:endCxn id="55" idx="0"/>
          </p:cNvCxnSpPr>
          <p:nvPr/>
        </p:nvCxnSpPr>
        <p:spPr>
          <a:xfrm flipH="1">
            <a:off x="3651142" y="3139227"/>
            <a:ext cx="494176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0807" y="3356992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3928" y="3356992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14942" y="3356992"/>
            <a:ext cx="80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builtin</a:t>
            </a:r>
            <a:endParaRPr lang="en-US" sz="1600" b="1" dirty="0" smtClean="0"/>
          </a:p>
        </p:txBody>
      </p:sp>
      <p:cxnSp>
        <p:nvCxnSpPr>
          <p:cNvPr id="59" name="Straight Connector 58"/>
          <p:cNvCxnSpPr>
            <a:stCxn id="24" idx="2"/>
            <a:endCxn id="57" idx="0"/>
          </p:cNvCxnSpPr>
          <p:nvPr/>
        </p:nvCxnSpPr>
        <p:spPr>
          <a:xfrm>
            <a:off x="4145318" y="3139227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6" idx="0"/>
          </p:cNvCxnSpPr>
          <p:nvPr/>
        </p:nvCxnSpPr>
        <p:spPr>
          <a:xfrm>
            <a:off x="4139952" y="3140968"/>
            <a:ext cx="87254" cy="21602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76140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275856" y="2008584"/>
            <a:ext cx="3672408" cy="1924472"/>
          </a:xfrm>
          <a:prstGeom prst="roundRect">
            <a:avLst/>
          </a:prstGeom>
          <a:solidFill>
            <a:srgbClr val="EF978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1700808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scope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34255" y="206084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body</a:t>
            </a:r>
          </a:p>
        </p:txBody>
      </p:sp>
      <p:cxnSp>
        <p:nvCxnSpPr>
          <p:cNvPr id="69" name="Straight Connector 68"/>
          <p:cNvCxnSpPr>
            <a:stCxn id="68" idx="2"/>
            <a:endCxn id="70" idx="0"/>
          </p:cNvCxnSpPr>
          <p:nvPr/>
        </p:nvCxnSpPr>
        <p:spPr>
          <a:xfrm flipH="1">
            <a:off x="4410469" y="2399402"/>
            <a:ext cx="866188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528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80112" y="2852936"/>
            <a:ext cx="115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statement</a:t>
            </a:r>
          </a:p>
        </p:txBody>
      </p:sp>
      <p:cxnSp>
        <p:nvCxnSpPr>
          <p:cNvPr id="72" name="Straight Connector 71"/>
          <p:cNvCxnSpPr>
            <a:stCxn id="68" idx="2"/>
            <a:endCxn id="71" idx="0"/>
          </p:cNvCxnSpPr>
          <p:nvPr/>
        </p:nvCxnSpPr>
        <p:spPr>
          <a:xfrm>
            <a:off x="5276657" y="2399402"/>
            <a:ext cx="880396" cy="45353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2"/>
            <a:endCxn id="74" idx="0"/>
          </p:cNvCxnSpPr>
          <p:nvPr/>
        </p:nvCxnSpPr>
        <p:spPr>
          <a:xfrm flipH="1">
            <a:off x="3916294" y="3191490"/>
            <a:ext cx="494175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4412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60476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48221" y="3409255"/>
            <a:ext cx="663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expr</a:t>
            </a:r>
            <a:r>
              <a:rPr lang="en-US" sz="1600" b="1" dirty="0" smtClean="0"/>
              <a:t>.</a:t>
            </a:r>
          </a:p>
        </p:txBody>
      </p:sp>
      <p:cxnSp>
        <p:nvCxnSpPr>
          <p:cNvPr id="77" name="Straight Connector 76"/>
          <p:cNvCxnSpPr>
            <a:stCxn id="70" idx="2"/>
            <a:endCxn id="76" idx="0"/>
          </p:cNvCxnSpPr>
          <p:nvPr/>
        </p:nvCxnSpPr>
        <p:spPr>
          <a:xfrm>
            <a:off x="4410469" y="3191490"/>
            <a:ext cx="769634" cy="217765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5" idx="0"/>
          </p:cNvCxnSpPr>
          <p:nvPr/>
        </p:nvCxnSpPr>
        <p:spPr>
          <a:xfrm>
            <a:off x="4405103" y="3212976"/>
            <a:ext cx="87255" cy="196279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86421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47664" y="1124744"/>
            <a:ext cx="3765104" cy="4525963"/>
          </a:xfrm>
        </p:spPr>
        <p:txBody>
          <a:bodyPr/>
          <a:lstStyle/>
          <a:p>
            <a:pPr marL="0" indent="0"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x2(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a) </a:t>
            </a:r>
            <a:r>
              <a:rPr lang="en-US" sz="1600" b="1" dirty="0"/>
              <a:t>: comp  </a:t>
            </a:r>
            <a:r>
              <a:rPr lang="en-US" sz="1600" b="1" dirty="0" smtClean="0"/>
              <a:t>result {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result = a * 2;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/>
              <a:t>compute() : comp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{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a = 3;	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final_result</a:t>
            </a:r>
            <a:r>
              <a:rPr lang="en-US" sz="1600" b="1" dirty="0" smtClean="0"/>
              <a:t> = x2(a);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}</a:t>
            </a:r>
          </a:p>
          <a:p>
            <a:endParaRPr lang="en-US" sz="22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331640" y="1620088"/>
            <a:ext cx="3600400" cy="3105056"/>
            <a:chOff x="1331640" y="1620088"/>
            <a:chExt cx="3600400" cy="3105056"/>
          </a:xfrm>
        </p:grpSpPr>
        <p:cxnSp>
          <p:nvCxnSpPr>
            <p:cNvPr id="4" name="Straight Connector 3"/>
            <p:cNvCxnSpPr>
              <a:stCxn id="11" idx="2"/>
            </p:cNvCxnSpPr>
            <p:nvPr/>
          </p:nvCxnSpPr>
          <p:spPr>
            <a:xfrm>
              <a:off x="1871700" y="2213576"/>
              <a:ext cx="180020" cy="279320"/>
            </a:xfrm>
            <a:prstGeom prst="line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55776" y="2204864"/>
              <a:ext cx="216023" cy="288032"/>
            </a:xfrm>
            <a:prstGeom prst="line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31640" y="1628800"/>
              <a:ext cx="1080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function name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7744" y="1620088"/>
              <a:ext cx="1080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formal 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params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275856" y="2276872"/>
              <a:ext cx="216023" cy="288032"/>
            </a:xfrm>
            <a:prstGeom prst="line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1700808"/>
              <a:ext cx="1080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return type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995936" y="2276872"/>
              <a:ext cx="216023" cy="288032"/>
            </a:xfrm>
            <a:prstGeom prst="line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51920" y="1700808"/>
              <a:ext cx="1080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return name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2267744" y="3212976"/>
              <a:ext cx="576064" cy="21602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27784" y="3212976"/>
              <a:ext cx="194421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automatically returned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2627784" y="4437112"/>
              <a:ext cx="648072" cy="21602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7824" y="4140368"/>
              <a:ext cx="194421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automatically printed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Content Placeholder 4"/>
          <p:cNvSpPr txBox="1">
            <a:spLocks/>
          </p:cNvSpPr>
          <p:nvPr/>
        </p:nvSpPr>
        <p:spPr bwMode="auto">
          <a:xfrm>
            <a:off x="6336704" y="260648"/>
            <a:ext cx="3635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</a:t>
            </a:r>
            <a:r>
              <a:rPr lang="en-US" sz="1200" b="1" dirty="0" err="1"/>
              <a:t>iostream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&lt;complex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</a:t>
            </a:r>
            <a:r>
              <a:rPr lang="en-US" sz="1200" b="1" dirty="0" err="1"/>
              <a:t>cmath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&lt;Eigen/Dense&gt;</a:t>
            </a:r>
          </a:p>
          <a:p>
            <a:pPr marL="0" indent="0">
              <a:buNone/>
            </a:pPr>
            <a:r>
              <a:rPr lang="en-US" sz="1200" b="1" dirty="0" smtClean="0"/>
              <a:t>#</a:t>
            </a:r>
            <a:r>
              <a:rPr lang="en-US" sz="1200" b="1" dirty="0"/>
              <a:t>include &lt;qlang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using </a:t>
            </a:r>
            <a:r>
              <a:rPr lang="en-US" sz="1200" b="1" dirty="0"/>
              <a:t>namespace Eigen;</a:t>
            </a:r>
          </a:p>
          <a:p>
            <a:pPr marL="0" indent="0">
              <a:buNone/>
            </a:pPr>
            <a:r>
              <a:rPr lang="en-US" sz="1200" b="1" dirty="0" smtClean="0"/>
              <a:t>using </a:t>
            </a:r>
            <a:r>
              <a:rPr lang="en-US" sz="1200" b="1" dirty="0"/>
              <a:t>namespace </a:t>
            </a:r>
            <a:r>
              <a:rPr lang="en-US" sz="1200" b="1" dirty="0" err="1"/>
              <a:t>std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err="1" smtClean="0"/>
              <a:t>MatrixXcf</a:t>
            </a:r>
            <a:r>
              <a:rPr lang="en-US" sz="1200" b="1" dirty="0" smtClean="0"/>
              <a:t> </a:t>
            </a:r>
            <a:r>
              <a:rPr lang="en-US" sz="1200" b="1" dirty="0" err="1"/>
              <a:t>test_add</a:t>
            </a:r>
            <a:r>
              <a:rPr lang="en-US" sz="1200" b="1" dirty="0"/>
              <a:t> (</a:t>
            </a:r>
            <a:r>
              <a:rPr lang="en-US" sz="1200" b="1" dirty="0" err="1"/>
              <a:t>MatrixXcf</a:t>
            </a:r>
            <a:r>
              <a:rPr lang="en-US" sz="1200" b="1" dirty="0"/>
              <a:t> x )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y;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/>
              <a:t>MatrixXcf</a:t>
            </a:r>
            <a:r>
              <a:rPr lang="es-ES_tradnl" sz="1200" b="1" dirty="0"/>
              <a:t> </a:t>
            </a:r>
            <a:r>
              <a:rPr lang="es-ES_tradnl" sz="1200" b="1" dirty="0" err="1"/>
              <a:t>result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endParaRPr lang="es-ES_tradnl" sz="1200" b="1" dirty="0"/>
          </a:p>
          <a:p>
            <a:pPr marL="0" indent="0">
              <a:buNone/>
            </a:pPr>
            <a:r>
              <a:rPr lang="es-ES_tradnl" sz="1200" b="1" dirty="0" smtClean="0"/>
              <a:t>     y </a:t>
            </a:r>
            <a:r>
              <a:rPr lang="es-ES_tradnl" sz="1200" b="1" dirty="0"/>
              <a:t>= </a:t>
            </a:r>
            <a:r>
              <a:rPr lang="es-ES_tradnl" sz="1200" b="1" dirty="0" err="1"/>
              <a:t>genQubit</a:t>
            </a:r>
            <a:r>
              <a:rPr lang="es-ES_tradnl" sz="1200" b="1" dirty="0"/>
              <a:t>("01",1);</a:t>
            </a:r>
          </a:p>
          <a:p>
            <a:pPr marL="0" indent="0">
              <a:buNone/>
            </a:pPr>
            <a:r>
              <a:rPr lang="es-ES_tradnl" sz="1200" b="1" dirty="0" smtClean="0"/>
              <a:t>     </a:t>
            </a:r>
            <a:r>
              <a:rPr lang="es-ES_tradnl" sz="1200" b="1" dirty="0" err="1"/>
              <a:t>result</a:t>
            </a:r>
            <a:r>
              <a:rPr lang="es-ES_tradnl" sz="1200" b="1" dirty="0"/>
              <a:t> = x + y;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return</a:t>
            </a:r>
            <a:r>
              <a:rPr lang="es-ES_tradnl" sz="1200" b="1" dirty="0" smtClean="0"/>
              <a:t> </a:t>
            </a:r>
            <a:r>
              <a:rPr lang="es-ES_tradnl" sz="1200" b="1" dirty="0" err="1"/>
              <a:t>result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r>
              <a:rPr lang="es-ES_tradnl" sz="1200" b="1" dirty="0" smtClean="0"/>
              <a:t>}</a:t>
            </a:r>
          </a:p>
          <a:p>
            <a:pPr marL="0" indent="0">
              <a:buNone/>
            </a:pPr>
            <a:endParaRPr lang="es-ES_tradnl" sz="1200" b="1" dirty="0"/>
          </a:p>
          <a:p>
            <a:pPr marL="0" indent="0">
              <a:buNone/>
            </a:pPr>
            <a:r>
              <a:rPr lang="es-ES_tradnl" sz="1200" b="1" dirty="0" err="1"/>
              <a:t>int</a:t>
            </a:r>
            <a:r>
              <a:rPr lang="es-ES_tradnl" sz="1200" b="1" dirty="0"/>
              <a:t> </a:t>
            </a:r>
            <a:r>
              <a:rPr lang="es-ES_tradnl" sz="1200" b="1" dirty="0" err="1"/>
              <a:t>main</a:t>
            </a:r>
            <a:r>
              <a:rPr lang="es-ES_tradnl" sz="1200" b="1" dirty="0"/>
              <a:t> ()</a:t>
            </a:r>
          </a:p>
          <a:p>
            <a:pPr marL="0" indent="0">
              <a:buNone/>
            </a:pPr>
            <a:r>
              <a:rPr lang="es-ES_tradnl" sz="1200" b="1" dirty="0"/>
              <a:t>{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</a:t>
            </a:r>
            <a:r>
              <a:rPr lang="es-ES_tradnl" sz="1200" b="1" dirty="0"/>
              <a:t>x</a:t>
            </a:r>
            <a:r>
              <a:rPr lang="es-ES_tradnl" sz="1200" b="1" dirty="0" smtClean="0"/>
              <a:t>;</a:t>
            </a:r>
          </a:p>
          <a:p>
            <a:pPr marL="0" indent="0">
              <a:buNone/>
            </a:pPr>
            <a:r>
              <a:rPr lang="es-ES_tradnl" sz="1200" b="1" dirty="0" smtClean="0"/>
              <a:t>    </a:t>
            </a:r>
            <a:r>
              <a:rPr lang="es-ES_tradnl" sz="1200" b="1" dirty="0" err="1" smtClean="0"/>
              <a:t>MatrixXcf</a:t>
            </a:r>
            <a:r>
              <a:rPr lang="es-ES_tradnl" sz="1200" b="1" dirty="0" smtClean="0"/>
              <a:t> </a:t>
            </a:r>
            <a:r>
              <a:rPr lang="es-ES_tradnl" sz="1200" b="1" dirty="0" err="1"/>
              <a:t>final_result</a:t>
            </a:r>
            <a:r>
              <a:rPr lang="es-ES_tradnl" sz="1200" b="1" dirty="0"/>
              <a:t>;</a:t>
            </a:r>
          </a:p>
          <a:p>
            <a:pPr marL="0" indent="0">
              <a:buNone/>
            </a:pPr>
            <a:r>
              <a:rPr lang="fr-FR" sz="1200" b="1" dirty="0" smtClean="0"/>
              <a:t>    x </a:t>
            </a:r>
            <a:r>
              <a:rPr lang="fr-FR" sz="1200" b="1" dirty="0"/>
              <a:t>= </a:t>
            </a:r>
            <a:r>
              <a:rPr lang="fr-FR" sz="1200" b="1" dirty="0" err="1"/>
              <a:t>genQubit</a:t>
            </a:r>
            <a:r>
              <a:rPr lang="fr-FR" sz="1200" b="1" dirty="0"/>
              <a:t>("10",1);</a:t>
            </a:r>
          </a:p>
          <a:p>
            <a:pPr marL="0" indent="0">
              <a:buNone/>
            </a:pPr>
            <a:r>
              <a:rPr lang="fr-FR" sz="1200" b="1" dirty="0" smtClean="0"/>
              <a:t>    </a:t>
            </a:r>
            <a:r>
              <a:rPr lang="fr-FR" sz="1200" b="1" dirty="0" err="1" smtClean="0"/>
              <a:t>final_result</a:t>
            </a:r>
            <a:r>
              <a:rPr lang="fr-FR" sz="1200" b="1" dirty="0" smtClean="0"/>
              <a:t> </a:t>
            </a:r>
            <a:r>
              <a:rPr lang="fr-FR" sz="1200" b="1" dirty="0"/>
              <a:t>= </a:t>
            </a:r>
            <a:r>
              <a:rPr lang="fr-FR" sz="1200" b="1" dirty="0" err="1"/>
              <a:t>test_add</a:t>
            </a:r>
            <a:r>
              <a:rPr lang="fr-FR" sz="1200" b="1" dirty="0"/>
              <a:t>(x)</a:t>
            </a:r>
            <a:r>
              <a:rPr lang="fr-FR" sz="1200" b="1" dirty="0" smtClean="0"/>
              <a:t>;</a:t>
            </a:r>
          </a:p>
          <a:p>
            <a:pPr marL="0" indent="0">
              <a:buNone/>
            </a:pPr>
            <a:r>
              <a:rPr lang="fr-FR" sz="1200" b="1" dirty="0" smtClean="0"/>
              <a:t>    </a:t>
            </a:r>
            <a:r>
              <a:rPr lang="fr-FR" sz="1200" b="1" dirty="0" err="1" smtClean="0"/>
              <a:t>std</a:t>
            </a:r>
            <a:r>
              <a:rPr lang="fr-FR" sz="1200" b="1" dirty="0"/>
              <a:t>::cout &lt;&lt; </a:t>
            </a:r>
            <a:r>
              <a:rPr lang="fr-FR" sz="1200" b="1" dirty="0" err="1"/>
              <a:t>final_result</a:t>
            </a:r>
            <a:r>
              <a:rPr lang="fr-FR" sz="1200" b="1" dirty="0"/>
              <a:t> &lt;&lt; </a:t>
            </a:r>
            <a:r>
              <a:rPr lang="fr-FR" sz="1200" b="1" dirty="0" err="1"/>
              <a:t>endl</a:t>
            </a:r>
            <a:r>
              <a:rPr lang="fr-FR" sz="1200" b="1" dirty="0" smtClean="0"/>
              <a:t>;</a:t>
            </a:r>
          </a:p>
          <a:p>
            <a:pPr marL="0" indent="0">
              <a:buNone/>
            </a:pPr>
            <a:r>
              <a:rPr lang="is-IS" sz="1200" b="1" dirty="0" smtClean="0"/>
              <a:t>    return </a:t>
            </a:r>
            <a:r>
              <a:rPr lang="is-IS" sz="1200" b="1" dirty="0"/>
              <a:t>0</a:t>
            </a:r>
            <a:r>
              <a:rPr lang="is-IS" sz="1200" b="1" dirty="0" smtClean="0"/>
              <a:t>;</a:t>
            </a:r>
          </a:p>
          <a:p>
            <a:pPr marL="0" indent="0">
              <a:buNone/>
            </a:pPr>
            <a:r>
              <a:rPr lang="is-IS" sz="1200" b="1" dirty="0" smtClean="0"/>
              <a:t>} </a:t>
            </a:r>
            <a:endParaRPr lang="en-US" sz="1200" b="1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76056" y="3429000"/>
            <a:ext cx="1008112" cy="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0032" y="27089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Generation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66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00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2" y="1628800"/>
            <a:ext cx="8229600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en-US" sz="4400" dirty="0" smtClean="0"/>
              <a:t>		 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02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Christopher </a:t>
            </a:r>
            <a:r>
              <a:rPr lang="en-US" sz="2400" b="1" dirty="0"/>
              <a:t>Campbell  </a:t>
            </a:r>
            <a:r>
              <a:rPr lang="en-US" sz="2400" b="1" dirty="0" smtClean="0"/>
              <a:t>(System Architect)</a:t>
            </a:r>
          </a:p>
          <a:p>
            <a:pPr marL="0" indent="0">
              <a:buNone/>
            </a:pPr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J</a:t>
            </a:r>
            <a:r>
              <a:rPr lang="en-US" sz="2400" b="1" dirty="0" smtClean="0"/>
              <a:t>onathan </a:t>
            </a:r>
            <a:r>
              <a:rPr lang="en-US" sz="2400" b="1" dirty="0"/>
              <a:t>Wong </a:t>
            </a:r>
            <a:r>
              <a:rPr lang="en-US" sz="2400" b="1" dirty="0" smtClean="0"/>
              <a:t>(Manager)</a:t>
            </a:r>
          </a:p>
          <a:p>
            <a:pPr marL="0" indent="0">
              <a:buNone/>
            </a:pPr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LaTex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164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Quantum Computing</a:t>
            </a:r>
          </a:p>
          <a:p>
            <a:pPr>
              <a:buFontTx/>
              <a:buChar char="-"/>
            </a:pPr>
            <a:r>
              <a:rPr lang="en-US" sz="2400" b="1" dirty="0" smtClean="0"/>
              <a:t>Computing using principle of Quantum Mechanics.</a:t>
            </a:r>
          </a:p>
          <a:p>
            <a:pPr>
              <a:buFontTx/>
              <a:buChar char="-"/>
            </a:pPr>
            <a:r>
              <a:rPr lang="en-US" sz="2400" b="1" dirty="0" smtClean="0"/>
              <a:t>Simple analogies with Classical Computing.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Bits – 101  -&gt; Qubits (vectors) - |101&gt; 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Gates – AND, OR, etc. -&gt; Unitary Matrices – H , X, Y, Z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Tx/>
              <a:buChar char="-"/>
            </a:pPr>
            <a:endParaRPr lang="en-US" sz="2400" b="1" dirty="0" smtClean="0"/>
          </a:p>
          <a:p>
            <a:pPr>
              <a:buFontTx/>
              <a:buChar char="-"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 descr="ga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45024"/>
            <a:ext cx="54006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Motivations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761702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Design language to perform quantum computation and simulate quantum algorithm through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S</a:t>
            </a:r>
            <a:r>
              <a:rPr lang="en-US" sz="2000" dirty="0" smtClean="0"/>
              <a:t>imple and intuitive syntax </a:t>
            </a:r>
          </a:p>
          <a:p>
            <a:r>
              <a:rPr lang="en-US" sz="2000" dirty="0" smtClean="0"/>
              <a:t>Leverage well-known and elegant Dirac notation for </a:t>
            </a:r>
            <a:r>
              <a:rPr lang="en-US" sz="2000" dirty="0" err="1" smtClean="0"/>
              <a:t>qubit</a:t>
            </a:r>
            <a:r>
              <a:rPr lang="en-US" sz="2000" dirty="0" smtClean="0"/>
              <a:t> representation.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&lt;01101| (bra) or |1010&gt; (</a:t>
            </a:r>
            <a:r>
              <a:rPr lang="en-US" sz="1600" dirty="0" err="1" smtClean="0"/>
              <a:t>ket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Significantly reduces the complexity of dealing with matrices and their associated operation such as tensor product.</a:t>
            </a:r>
          </a:p>
          <a:p>
            <a:pPr marL="0" indent="0">
              <a:buNone/>
            </a:pPr>
            <a:r>
              <a:rPr lang="en-US" sz="1600" dirty="0" smtClean="0"/>
              <a:t>		|</a:t>
            </a:r>
            <a:r>
              <a:rPr lang="en-US" sz="1600" dirty="0"/>
              <a:t>0&gt; @ |1&gt; </a:t>
            </a:r>
            <a:endParaRPr lang="en-US" sz="16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Provide comprehensive set of operators for quantum computation.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6811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Result: </a:t>
            </a:r>
            <a:r>
              <a:rPr lang="en-US" sz="4000" dirty="0" err="1" smtClean="0"/>
              <a:t>QLang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5776" y="1628800"/>
            <a:ext cx="4824536" cy="388843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latin typeface="Courier"/>
                <a:cs typeface="Courier"/>
              </a:rPr>
              <a:t>def</a:t>
            </a:r>
            <a:r>
              <a:rPr lang="en-US" sz="1800" b="1" dirty="0" smtClean="0">
                <a:latin typeface="Courier"/>
                <a:cs typeface="Courier"/>
              </a:rPr>
              <a:t> apply(mat x) </a:t>
            </a:r>
            <a:r>
              <a:rPr lang="en-US" sz="1800" b="1" dirty="0">
                <a:latin typeface="Courier"/>
                <a:cs typeface="Courier"/>
              </a:rPr>
              <a:t>: mat </a:t>
            </a:r>
            <a:r>
              <a:rPr lang="en-US" sz="1800" b="1" dirty="0" smtClean="0">
                <a:latin typeface="Courier"/>
                <a:cs typeface="Courier"/>
              </a:rPr>
              <a:t>result </a:t>
            </a:r>
            <a:r>
              <a:rPr lang="en-US" sz="18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mat </a:t>
            </a:r>
            <a:r>
              <a:rPr lang="en-US" sz="1800" b="1" dirty="0">
                <a:latin typeface="Courier"/>
                <a:cs typeface="Courier"/>
              </a:rPr>
              <a:t>y</a:t>
            </a:r>
            <a:r>
              <a:rPr lang="en-US" sz="1800" b="1" dirty="0" smtClean="0">
                <a:latin typeface="Courier"/>
                <a:cs typeface="Courier"/>
              </a:rPr>
              <a:t>;</a:t>
            </a:r>
            <a:endParaRPr lang="fi-FI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800" b="1" dirty="0" smtClean="0">
                <a:latin typeface="Courier"/>
                <a:cs typeface="Courier"/>
              </a:rPr>
              <a:t>    y </a:t>
            </a:r>
            <a:r>
              <a:rPr lang="fr-FR" sz="1800" b="1" dirty="0">
                <a:latin typeface="Courier"/>
                <a:cs typeface="Courier"/>
              </a:rPr>
              <a:t>= </a:t>
            </a:r>
            <a:r>
              <a:rPr lang="fr-FR" sz="1800" b="1" dirty="0" smtClean="0">
                <a:latin typeface="Courier"/>
                <a:cs typeface="Courier"/>
              </a:rPr>
              <a:t>|0&gt;;</a:t>
            </a:r>
            <a:endParaRPr lang="es-ES_tradnl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800" b="1" dirty="0" smtClean="0">
                <a:latin typeface="Courier"/>
                <a:cs typeface="Courier"/>
              </a:rPr>
              <a:t>    </a:t>
            </a:r>
            <a:r>
              <a:rPr lang="en-US" sz="1800" b="1" dirty="0">
                <a:latin typeface="Courier"/>
                <a:cs typeface="Courier"/>
              </a:rPr>
              <a:t>result </a:t>
            </a:r>
            <a:r>
              <a:rPr lang="es-ES_tradnl" sz="1800" b="1" dirty="0" smtClean="0">
                <a:latin typeface="Courier"/>
                <a:cs typeface="Courier"/>
              </a:rPr>
              <a:t>= y*x;</a:t>
            </a:r>
          </a:p>
          <a:p>
            <a:pPr marL="0" indent="0">
              <a:buNone/>
            </a:pPr>
            <a:r>
              <a:rPr lang="es-ES_tradnl" sz="1800" b="1" dirty="0" smtClean="0">
                <a:latin typeface="Courier"/>
                <a:cs typeface="Courier"/>
              </a:rPr>
              <a:t>}</a:t>
            </a:r>
            <a:endParaRPr lang="es-ES_tradnl" sz="18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800" b="1" dirty="0" err="1" smtClean="0">
                <a:latin typeface="Courier"/>
                <a:cs typeface="Courier"/>
              </a:rPr>
              <a:t>def</a:t>
            </a:r>
            <a:r>
              <a:rPr lang="es-ES_tradnl" sz="1800" b="1" dirty="0" smtClean="0">
                <a:latin typeface="Courier"/>
                <a:cs typeface="Courier"/>
              </a:rPr>
              <a:t> </a:t>
            </a:r>
            <a:r>
              <a:rPr lang="es-ES_tradnl" sz="1800" b="1" dirty="0">
                <a:latin typeface="Courier"/>
                <a:cs typeface="Courier"/>
              </a:rPr>
              <a:t>compute(</a:t>
            </a:r>
            <a:r>
              <a:rPr lang="es-ES_tradnl" sz="1800" b="1" dirty="0" smtClean="0">
                <a:latin typeface="Courier"/>
                <a:cs typeface="Courier"/>
              </a:rPr>
              <a:t>) : </a:t>
            </a:r>
            <a:r>
              <a:rPr lang="es-ES_tradnl" sz="1800" b="1" dirty="0" err="1" smtClean="0">
                <a:latin typeface="Courier"/>
                <a:cs typeface="Courier"/>
              </a:rPr>
              <a:t>mat</a:t>
            </a:r>
            <a:r>
              <a:rPr lang="es-ES_tradnl" sz="1800" b="1" dirty="0" smtClean="0">
                <a:latin typeface="Courier"/>
                <a:cs typeface="Courier"/>
              </a:rPr>
              <a:t> </a:t>
            </a:r>
            <a:r>
              <a:rPr lang="es-ES_tradnl" sz="1800" b="1" dirty="0" err="1" smtClean="0">
                <a:latin typeface="Courier"/>
                <a:cs typeface="Courier"/>
              </a:rPr>
              <a:t>final_result</a:t>
            </a:r>
            <a:r>
              <a:rPr lang="es-ES_tradnl" sz="1800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s-ES_tradnl" sz="1800" b="1" dirty="0" smtClean="0">
                <a:latin typeface="Courier"/>
                <a:cs typeface="Courier"/>
              </a:rPr>
              <a:t>    </a:t>
            </a:r>
            <a:r>
              <a:rPr lang="nl-NL" sz="1800" b="1" dirty="0" smtClean="0">
                <a:latin typeface="Courier"/>
                <a:cs typeface="Courier"/>
              </a:rPr>
              <a:t>mat x;</a:t>
            </a:r>
          </a:p>
          <a:p>
            <a:pPr marL="0" indent="0">
              <a:buNone/>
            </a:pPr>
            <a:r>
              <a:rPr lang="nl-NL" sz="1800" b="1" dirty="0" smtClean="0">
                <a:latin typeface="Courier"/>
                <a:cs typeface="Courier"/>
              </a:rPr>
              <a:t>    x = [(1,1)(1,-1)];</a:t>
            </a:r>
          </a:p>
          <a:p>
            <a:pPr marL="0" indent="0">
              <a:buNone/>
            </a:pPr>
            <a:r>
              <a:rPr lang="nl-NL" sz="1800" b="1" dirty="0">
                <a:latin typeface="Courier"/>
                <a:cs typeface="Courier"/>
              </a:rPr>
              <a:t> </a:t>
            </a:r>
            <a:r>
              <a:rPr lang="nl-NL" sz="1800" b="1" dirty="0" smtClean="0">
                <a:latin typeface="Courier"/>
                <a:cs typeface="Courier"/>
              </a:rPr>
              <a:t>   </a:t>
            </a:r>
            <a:r>
              <a:rPr lang="es-ES_tradnl" sz="1800" b="1" dirty="0" err="1">
                <a:latin typeface="Courier"/>
                <a:cs typeface="Courier"/>
              </a:rPr>
              <a:t>final_result</a:t>
            </a:r>
            <a:r>
              <a:rPr lang="es-ES_tradnl" sz="1800" b="1" dirty="0">
                <a:latin typeface="Courier"/>
                <a:cs typeface="Courier"/>
              </a:rPr>
              <a:t> </a:t>
            </a:r>
            <a:r>
              <a:rPr lang="nl-NL" sz="1800" b="1" dirty="0" smtClean="0">
                <a:latin typeface="Courier"/>
                <a:cs typeface="Courier"/>
              </a:rPr>
              <a:t>= </a:t>
            </a:r>
            <a:r>
              <a:rPr lang="en-US" sz="1800" b="1" dirty="0" smtClean="0">
                <a:latin typeface="Courier"/>
                <a:cs typeface="Courier"/>
              </a:rPr>
              <a:t>apply</a:t>
            </a:r>
            <a:r>
              <a:rPr lang="nl-NL" sz="1800" b="1" dirty="0" smtClean="0">
                <a:latin typeface="Courier"/>
                <a:cs typeface="Courier"/>
              </a:rPr>
              <a:t>(x);</a:t>
            </a:r>
            <a:endParaRPr lang="nl-NL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Brief Tutorial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1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Types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1600" b="1" dirty="0" err="1">
                <a:latin typeface="Arial"/>
                <a:cs typeface="Arial"/>
              </a:rPr>
              <a:t>int</a:t>
            </a:r>
            <a:r>
              <a:rPr lang="en-US" sz="1600" b="1" dirty="0">
                <a:latin typeface="Arial"/>
                <a:cs typeface="Arial"/>
              </a:rPr>
              <a:t> (integers): 17, 0, -3489</a:t>
            </a:r>
          </a:p>
          <a:p>
            <a:r>
              <a:rPr lang="en-US" sz="1600" b="1" dirty="0">
                <a:latin typeface="Arial"/>
                <a:cs typeface="Arial"/>
              </a:rPr>
              <a:t>float (floating point): 24.2, -3., 17.006 </a:t>
            </a:r>
          </a:p>
          <a:p>
            <a:r>
              <a:rPr lang="en-US" sz="1600" b="1" dirty="0">
                <a:latin typeface="Arial"/>
                <a:cs typeface="Arial"/>
              </a:rPr>
              <a:t>comp (complex): C(7.4 + 8.1I)</a:t>
            </a:r>
          </a:p>
          <a:p>
            <a:r>
              <a:rPr lang="en-US" sz="1600" b="1" dirty="0">
                <a:latin typeface="Arial"/>
                <a:cs typeface="Arial"/>
              </a:rPr>
              <a:t>mat (matrix): [(1,2,3)(4,5,6)</a:t>
            </a:r>
            <a:r>
              <a:rPr lang="en-US" sz="1600" b="1" dirty="0" smtClean="0">
                <a:latin typeface="Arial"/>
                <a:cs typeface="Arial"/>
              </a:rPr>
              <a:t>] (gates) , </a:t>
            </a:r>
            <a:r>
              <a:rPr lang="en-US" sz="1600" b="1" dirty="0">
                <a:latin typeface="Arial"/>
                <a:cs typeface="Arial"/>
              </a:rPr>
              <a:t>|1101</a:t>
            </a:r>
            <a:r>
              <a:rPr lang="en-US" sz="1600" b="1" dirty="0" smtClean="0">
                <a:latin typeface="Arial"/>
                <a:cs typeface="Arial"/>
              </a:rPr>
              <a:t>&gt; (qubits)</a:t>
            </a:r>
            <a:endParaRPr lang="en-US" sz="1600" b="1" dirty="0">
              <a:latin typeface="Arial"/>
              <a:cs typeface="Arial"/>
            </a:endParaRPr>
          </a:p>
          <a:p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/>
                <a:cs typeface="Arial"/>
              </a:rPr>
              <a:t>Operators (All arithmetic operations + Matrix Operations)</a:t>
            </a:r>
          </a:p>
          <a:p>
            <a:r>
              <a:rPr lang="en-US" sz="1600" b="1" dirty="0" smtClean="0"/>
              <a:t>multiplication , H* X, H*|001&gt;, &lt;010|*|010&gt;</a:t>
            </a:r>
          </a:p>
          <a:p>
            <a:r>
              <a:rPr lang="en-US" sz="1600" b="1" dirty="0" smtClean="0"/>
              <a:t>Tensor Product, H @ X, |001&gt; @ |10&gt;</a:t>
            </a:r>
          </a:p>
          <a:p>
            <a:r>
              <a:rPr lang="en-US" sz="1600" b="1" dirty="0" smtClean="0"/>
              <a:t> norm, norm(|010&gt;)</a:t>
            </a:r>
          </a:p>
          <a:p>
            <a:r>
              <a:rPr lang="en-US" sz="1600" b="1" dirty="0" smtClean="0"/>
              <a:t>transp0se,  trans(H)</a:t>
            </a:r>
            <a:endParaRPr lang="en-US" sz="1600" b="1" dirty="0"/>
          </a:p>
          <a:p>
            <a:r>
              <a:rPr lang="en-US" sz="1600" b="1" dirty="0" smtClean="0"/>
              <a:t> </a:t>
            </a:r>
            <a:r>
              <a:rPr lang="en-US" sz="1600" b="1" dirty="0" err="1" smtClean="0"/>
              <a:t>adjoint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adj</a:t>
            </a:r>
            <a:r>
              <a:rPr lang="en-US" sz="1600" b="1" dirty="0" smtClean="0"/>
              <a:t>(Z)</a:t>
            </a:r>
          </a:p>
          <a:p>
            <a:r>
              <a:rPr lang="en-US" sz="1600" b="1" dirty="0" smtClean="0"/>
              <a:t> conjugate, </a:t>
            </a:r>
            <a:r>
              <a:rPr lang="en-US" sz="1600" b="1" dirty="0" err="1" smtClean="0"/>
              <a:t>conj</a:t>
            </a:r>
            <a:r>
              <a:rPr lang="en-US" sz="1600" b="1" dirty="0" smtClean="0"/>
              <a:t>(C(4.+5.7I)</a:t>
            </a: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3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Brief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Control-Flow/Loops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If-else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400" dirty="0" smtClean="0"/>
              <a:t>if (norm(A) </a:t>
            </a:r>
            <a:r>
              <a:rPr lang="en-US" sz="1400" dirty="0" err="1" smtClean="0"/>
              <a:t>eq</a:t>
            </a:r>
            <a:r>
              <a:rPr lang="en-US" sz="1400" dirty="0" smtClean="0"/>
              <a:t> 1){  output = 5;  }</a:t>
            </a:r>
          </a:p>
          <a:p>
            <a:r>
              <a:rPr lang="en-US" sz="2000" b="1" dirty="0" smtClean="0"/>
              <a:t>While loop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while (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5){ print (</a:t>
            </a:r>
            <a:r>
              <a:rPr lang="en-US" sz="1600" dirty="0" err="1" smtClean="0"/>
              <a:t>i</a:t>
            </a:r>
            <a:r>
              <a:rPr lang="en-US" sz="1600" dirty="0" smtClean="0"/>
              <a:t>);    </a:t>
            </a:r>
            <a:r>
              <a:rPr lang="en-US" sz="1600" dirty="0" err="1" smtClean="0"/>
              <a:t>i</a:t>
            </a:r>
            <a:r>
              <a:rPr lang="en-US" sz="1600" dirty="0" smtClean="0"/>
              <a:t>= i+1;}</a:t>
            </a:r>
          </a:p>
          <a:p>
            <a:r>
              <a:rPr lang="en-US" sz="2000" b="1" dirty="0" smtClean="0"/>
              <a:t>For Loop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(</a:t>
            </a:r>
            <a:r>
              <a:rPr lang="en-US" sz="1600" dirty="0" err="1" smtClean="0"/>
              <a:t>i</a:t>
            </a:r>
            <a:r>
              <a:rPr lang="en-US" sz="1600" dirty="0" smtClean="0"/>
              <a:t> from 0 to 10 by 2){ print(</a:t>
            </a:r>
            <a:r>
              <a:rPr lang="en-US" sz="1600" dirty="0" err="1" smtClean="0"/>
              <a:t>i</a:t>
            </a:r>
            <a:r>
              <a:rPr lang="en-US" sz="1600" dirty="0" smtClean="0"/>
              <a:t>); }</a:t>
            </a:r>
          </a:p>
          <a:p>
            <a:pPr lvl="1"/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6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Brief Tutorial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"/>
                <a:cs typeface="Arial"/>
              </a:rPr>
              <a:t>Built-In Variables and Functions</a:t>
            </a:r>
            <a:endParaRPr lang="en-US" sz="2400" b="1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/>
              <a:t>Variables</a:t>
            </a:r>
          </a:p>
          <a:p>
            <a:r>
              <a:rPr lang="en-US" sz="1600" b="1" dirty="0" smtClean="0"/>
              <a:t>H – </a:t>
            </a:r>
            <a:r>
              <a:rPr lang="en-US" sz="1600" b="1" dirty="0" err="1" smtClean="0"/>
              <a:t>hadamard</a:t>
            </a:r>
            <a:r>
              <a:rPr lang="en-US" sz="1600" b="1" dirty="0" smtClean="0"/>
              <a:t> gate</a:t>
            </a:r>
          </a:p>
          <a:p>
            <a:r>
              <a:rPr lang="en-US" sz="1600" b="1" dirty="0" smtClean="0"/>
              <a:t>X – Pauli X</a:t>
            </a:r>
          </a:p>
          <a:p>
            <a:r>
              <a:rPr lang="en-US" sz="1600" b="1" dirty="0" smtClean="0"/>
              <a:t>Y – Pauli Y</a:t>
            </a:r>
          </a:p>
          <a:p>
            <a:r>
              <a:rPr lang="en-US" sz="1600" b="1" dirty="0" smtClean="0"/>
              <a:t>IDT – Identity Matrix (2x2)</a:t>
            </a:r>
          </a:p>
          <a:p>
            <a:r>
              <a:rPr lang="en-US" sz="1600" b="1" dirty="0" smtClean="0"/>
              <a:t>e, pi – the numbers e and pi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/>
                <a:cs typeface="Arial"/>
              </a:rPr>
              <a:t>Functions</a:t>
            </a:r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print(</a:t>
            </a:r>
            <a:r>
              <a:rPr lang="en-US" sz="1600" b="1" dirty="0" err="1" smtClean="0">
                <a:latin typeface="Arial"/>
                <a:cs typeface="Arial"/>
              </a:rPr>
              <a:t>val</a:t>
            </a:r>
            <a:r>
              <a:rPr lang="en-US" sz="1600" b="1" dirty="0" smtClean="0">
                <a:latin typeface="Arial"/>
                <a:cs typeface="Arial"/>
              </a:rPr>
              <a:t>) – prints </a:t>
            </a:r>
            <a:r>
              <a:rPr lang="en-US" sz="1600" b="1" dirty="0" err="1" smtClean="0">
                <a:latin typeface="Arial"/>
                <a:cs typeface="Arial"/>
              </a:rPr>
              <a:t>val</a:t>
            </a:r>
            <a:r>
              <a:rPr lang="en-US" sz="1600" b="1" dirty="0" smtClean="0">
                <a:latin typeface="Arial"/>
                <a:cs typeface="Arial"/>
              </a:rPr>
              <a:t> (takes any type)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printq</a:t>
            </a:r>
            <a:r>
              <a:rPr lang="en-US" sz="1600" b="1" dirty="0" smtClean="0">
                <a:latin typeface="Arial"/>
                <a:cs typeface="Arial"/>
              </a:rPr>
              <a:t>(</a:t>
            </a:r>
            <a:r>
              <a:rPr lang="en-US" sz="1600" b="1" dirty="0" err="1" smtClean="0">
                <a:latin typeface="Arial"/>
                <a:cs typeface="Arial"/>
              </a:rPr>
              <a:t>qubit</a:t>
            </a:r>
            <a:r>
              <a:rPr lang="en-US" sz="1600" b="1" dirty="0" smtClean="0">
                <a:latin typeface="Arial"/>
                <a:cs typeface="Arial"/>
              </a:rPr>
              <a:t>) – prints a matrix in </a:t>
            </a:r>
            <a:r>
              <a:rPr lang="en-US" sz="1600" b="1" dirty="0" err="1" smtClean="0">
                <a:latin typeface="Arial"/>
                <a:cs typeface="Arial"/>
              </a:rPr>
              <a:t>Diract</a:t>
            </a:r>
            <a:r>
              <a:rPr lang="en-US" sz="1600" b="1" dirty="0" smtClean="0">
                <a:latin typeface="Arial"/>
                <a:cs typeface="Arial"/>
              </a:rPr>
              <a:t> notation if possible</a:t>
            </a:r>
          </a:p>
          <a:p>
            <a:r>
              <a:rPr lang="en-US" sz="1600" b="1" dirty="0" smtClean="0">
                <a:latin typeface="Arial"/>
                <a:cs typeface="Arial"/>
              </a:rPr>
              <a:t>rows(matrix) – returns number of rows in a matrix</a:t>
            </a:r>
          </a:p>
          <a:p>
            <a:r>
              <a:rPr lang="en-US" sz="1600" b="1" dirty="0" smtClean="0">
                <a:latin typeface="Arial"/>
                <a:cs typeface="Arial"/>
              </a:rPr>
              <a:t>cols(</a:t>
            </a:r>
            <a:r>
              <a:rPr lang="en-US" sz="1600" b="1" dirty="0"/>
              <a:t>matrix</a:t>
            </a:r>
            <a:r>
              <a:rPr lang="en-US" sz="1600" b="1" dirty="0" smtClean="0">
                <a:latin typeface="Arial"/>
                <a:cs typeface="Arial"/>
              </a:rPr>
              <a:t>) – </a:t>
            </a:r>
            <a:r>
              <a:rPr lang="en-US" sz="1600" b="1" dirty="0"/>
              <a:t>returns number of </a:t>
            </a:r>
            <a:r>
              <a:rPr lang="en-US" sz="1600" b="1" dirty="0" smtClean="0"/>
              <a:t>columns in </a:t>
            </a:r>
            <a:r>
              <a:rPr lang="en-US" sz="1600" b="1" dirty="0"/>
              <a:t>a matrix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elem</a:t>
            </a:r>
            <a:r>
              <a:rPr lang="en-US" sz="1600" b="1" dirty="0" smtClean="0">
                <a:latin typeface="Arial"/>
                <a:cs typeface="Arial"/>
              </a:rPr>
              <a:t>(</a:t>
            </a:r>
            <a:r>
              <a:rPr lang="en-US" sz="1600" b="1" dirty="0" smtClean="0"/>
              <a:t>matrix, row, col</a:t>
            </a:r>
            <a:r>
              <a:rPr lang="en-US" sz="1600" b="1" dirty="0" smtClean="0">
                <a:latin typeface="Arial"/>
                <a:cs typeface="Arial"/>
              </a:rPr>
              <a:t>) – returns the element given by [</a:t>
            </a:r>
            <a:r>
              <a:rPr lang="en-US" sz="1600" b="1" dirty="0" err="1" smtClean="0">
                <a:latin typeface="Arial"/>
                <a:cs typeface="Arial"/>
              </a:rPr>
              <a:t>row,col</a:t>
            </a:r>
            <a:r>
              <a:rPr lang="en-US" sz="1600" b="1" dirty="0" smtClean="0">
                <a:latin typeface="Arial"/>
                <a:cs typeface="Arial"/>
              </a:rPr>
              <a:t>]</a:t>
            </a:r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9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Brief Tutorial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2267744" y="1844824"/>
            <a:ext cx="6501408" cy="381642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latin typeface="Courier"/>
                <a:cs typeface="Courier"/>
              </a:rPr>
              <a:t>def</a:t>
            </a:r>
            <a:r>
              <a:rPr lang="en-US" sz="1800" b="1" dirty="0" smtClean="0">
                <a:latin typeface="Courier"/>
                <a:cs typeface="Courier"/>
              </a:rPr>
              <a:t> apply(mat x) </a:t>
            </a:r>
            <a:r>
              <a:rPr lang="en-US" sz="1800" b="1" dirty="0">
                <a:latin typeface="Courier"/>
                <a:cs typeface="Courier"/>
              </a:rPr>
              <a:t>: mat </a:t>
            </a:r>
            <a:r>
              <a:rPr lang="en-US" sz="1800" b="1" dirty="0" smtClean="0">
                <a:latin typeface="Courier"/>
                <a:cs typeface="Courier"/>
              </a:rPr>
              <a:t>result </a:t>
            </a:r>
            <a:r>
              <a:rPr lang="en-US" sz="18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mat </a:t>
            </a:r>
            <a:r>
              <a:rPr lang="en-US" sz="1800" b="1" dirty="0">
                <a:latin typeface="Courier"/>
                <a:cs typeface="Courier"/>
              </a:rPr>
              <a:t>y</a:t>
            </a:r>
            <a:r>
              <a:rPr lang="en-US" sz="1800" b="1" dirty="0" smtClean="0">
                <a:latin typeface="Courier"/>
                <a:cs typeface="Courier"/>
              </a:rPr>
              <a:t>;</a:t>
            </a:r>
            <a:endParaRPr lang="fi-FI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800" b="1" dirty="0" smtClean="0">
                <a:latin typeface="Courier"/>
                <a:cs typeface="Courier"/>
              </a:rPr>
              <a:t>    y </a:t>
            </a:r>
            <a:r>
              <a:rPr lang="fr-FR" sz="1800" b="1" dirty="0">
                <a:latin typeface="Courier"/>
                <a:cs typeface="Courier"/>
              </a:rPr>
              <a:t>= </a:t>
            </a:r>
            <a:r>
              <a:rPr lang="fr-FR" sz="1800" b="1" dirty="0" smtClean="0">
                <a:latin typeface="Courier"/>
                <a:cs typeface="Courier"/>
              </a:rPr>
              <a:t>|0&gt;;</a:t>
            </a:r>
            <a:endParaRPr lang="es-ES_tradnl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800" b="1" dirty="0" smtClean="0">
                <a:latin typeface="Courier"/>
                <a:cs typeface="Courier"/>
              </a:rPr>
              <a:t>    </a:t>
            </a:r>
            <a:r>
              <a:rPr lang="en-US" sz="1800" b="1" dirty="0">
                <a:latin typeface="Courier"/>
                <a:cs typeface="Courier"/>
              </a:rPr>
              <a:t>result </a:t>
            </a:r>
            <a:r>
              <a:rPr lang="es-ES_tradnl" sz="1800" b="1" dirty="0" smtClean="0">
                <a:latin typeface="Courier"/>
                <a:cs typeface="Courier"/>
              </a:rPr>
              <a:t>= y*x;</a:t>
            </a:r>
          </a:p>
          <a:p>
            <a:pPr marL="0" indent="0">
              <a:buNone/>
            </a:pPr>
            <a:r>
              <a:rPr lang="es-ES_tradnl" sz="1800" b="1" dirty="0" smtClean="0">
                <a:latin typeface="Courier"/>
                <a:cs typeface="Courier"/>
              </a:rPr>
              <a:t>}</a:t>
            </a:r>
            <a:endParaRPr lang="es-ES_tradnl" sz="18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800" b="1" dirty="0" err="1" smtClean="0">
                <a:latin typeface="Courier"/>
                <a:cs typeface="Courier"/>
              </a:rPr>
              <a:t>def</a:t>
            </a:r>
            <a:r>
              <a:rPr lang="es-ES_tradnl" sz="1800" b="1" dirty="0" smtClean="0">
                <a:latin typeface="Courier"/>
                <a:cs typeface="Courier"/>
              </a:rPr>
              <a:t> </a:t>
            </a:r>
            <a:r>
              <a:rPr lang="es-ES_tradnl" sz="1800" b="1" dirty="0">
                <a:latin typeface="Courier"/>
                <a:cs typeface="Courier"/>
              </a:rPr>
              <a:t>compute(</a:t>
            </a:r>
            <a:r>
              <a:rPr lang="es-ES_tradnl" sz="1800" b="1" dirty="0" smtClean="0">
                <a:latin typeface="Courier"/>
                <a:cs typeface="Courier"/>
              </a:rPr>
              <a:t>) : </a:t>
            </a:r>
            <a:r>
              <a:rPr lang="es-ES_tradnl" sz="1800" b="1" dirty="0" err="1" smtClean="0">
                <a:latin typeface="Courier"/>
                <a:cs typeface="Courier"/>
              </a:rPr>
              <a:t>mat</a:t>
            </a:r>
            <a:r>
              <a:rPr lang="es-ES_tradnl" sz="1800" b="1" dirty="0" smtClean="0">
                <a:latin typeface="Courier"/>
                <a:cs typeface="Courier"/>
              </a:rPr>
              <a:t> </a:t>
            </a:r>
            <a:r>
              <a:rPr lang="es-ES_tradnl" sz="1800" b="1" dirty="0" err="1" smtClean="0">
                <a:latin typeface="Courier"/>
                <a:cs typeface="Courier"/>
              </a:rPr>
              <a:t>final_result</a:t>
            </a:r>
            <a:r>
              <a:rPr lang="es-ES_tradnl" sz="1800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s-ES_tradnl" sz="1800" b="1" dirty="0" smtClean="0">
                <a:latin typeface="Courier"/>
                <a:cs typeface="Courier"/>
              </a:rPr>
              <a:t>    </a:t>
            </a:r>
            <a:r>
              <a:rPr lang="nl-NL" sz="1800" b="1" dirty="0" smtClean="0">
                <a:latin typeface="Courier"/>
                <a:cs typeface="Courier"/>
              </a:rPr>
              <a:t>mat x;</a:t>
            </a:r>
          </a:p>
          <a:p>
            <a:pPr marL="0" indent="0">
              <a:buNone/>
            </a:pPr>
            <a:r>
              <a:rPr lang="nl-NL" sz="1800" b="1" dirty="0" smtClean="0">
                <a:latin typeface="Courier"/>
                <a:cs typeface="Courier"/>
              </a:rPr>
              <a:t>    x = [(1,1)(1,-1)];</a:t>
            </a:r>
          </a:p>
          <a:p>
            <a:pPr marL="0" indent="0">
              <a:buNone/>
            </a:pPr>
            <a:r>
              <a:rPr lang="nl-NL" sz="1800" b="1" dirty="0">
                <a:latin typeface="Courier"/>
                <a:cs typeface="Courier"/>
              </a:rPr>
              <a:t> </a:t>
            </a:r>
            <a:r>
              <a:rPr lang="nl-NL" sz="1800" b="1" dirty="0" smtClean="0">
                <a:latin typeface="Courier"/>
                <a:cs typeface="Courier"/>
              </a:rPr>
              <a:t>   </a:t>
            </a:r>
            <a:r>
              <a:rPr lang="es-ES_tradnl" sz="1800" b="1" dirty="0" err="1">
                <a:latin typeface="Courier"/>
                <a:cs typeface="Courier"/>
              </a:rPr>
              <a:t>final_result</a:t>
            </a:r>
            <a:r>
              <a:rPr lang="es-ES_tradnl" sz="1800" b="1" dirty="0">
                <a:latin typeface="Courier"/>
                <a:cs typeface="Courier"/>
              </a:rPr>
              <a:t> </a:t>
            </a:r>
            <a:r>
              <a:rPr lang="nl-NL" sz="1800" b="1" dirty="0" smtClean="0">
                <a:latin typeface="Courier"/>
                <a:cs typeface="Courier"/>
              </a:rPr>
              <a:t>= </a:t>
            </a:r>
            <a:r>
              <a:rPr lang="en-US" sz="1800" b="1" dirty="0" smtClean="0">
                <a:latin typeface="Courier"/>
                <a:cs typeface="Courier"/>
              </a:rPr>
              <a:t>apply</a:t>
            </a:r>
            <a:r>
              <a:rPr lang="nl-NL" sz="1800" b="1" dirty="0" smtClean="0">
                <a:latin typeface="Courier"/>
                <a:cs typeface="Courier"/>
              </a:rPr>
              <a:t>(x);</a:t>
            </a:r>
            <a:endParaRPr lang="nl-NL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3" name="Straight Arrow Connector 2"/>
          <p:cNvCxnSpPr>
            <a:endCxn id="153608" idx="2"/>
          </p:cNvCxnSpPr>
          <p:nvPr/>
        </p:nvCxnSpPr>
        <p:spPr>
          <a:xfrm flipH="1" flipV="1">
            <a:off x="2663788" y="1504529"/>
            <a:ext cx="396044" cy="412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779912" y="1484784"/>
            <a:ext cx="21602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004048" y="1484784"/>
            <a:ext cx="14401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12160" y="1556792"/>
            <a:ext cx="36004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19872" y="3645024"/>
            <a:ext cx="28803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08104" y="3573016"/>
            <a:ext cx="28803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08" name="TextBox 153607"/>
          <p:cNvSpPr txBox="1"/>
          <p:nvPr/>
        </p:nvSpPr>
        <p:spPr>
          <a:xfrm>
            <a:off x="1907704" y="119675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Function name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47864" y="119675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parameter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11247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Return type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6136" y="119675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Return variable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35699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Main Execution function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321297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variable which prints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6016" y="227687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 name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779912" y="2420888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10764</TotalTime>
  <Words>770</Words>
  <Application>Microsoft Macintosh PowerPoint</Application>
  <PresentationFormat>On-screen Show (4:3)</PresentationFormat>
  <Paragraphs>203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QLang</vt:lpstr>
      <vt:lpstr>Team</vt:lpstr>
      <vt:lpstr>Introduction</vt:lpstr>
      <vt:lpstr>Motivations</vt:lpstr>
      <vt:lpstr>Result: QLang</vt:lpstr>
      <vt:lpstr>Brief Tutorial</vt:lpstr>
      <vt:lpstr>Brief Tutorial</vt:lpstr>
      <vt:lpstr>Brief Tutorial</vt:lpstr>
      <vt:lpstr>Brief Tutorial</vt:lpstr>
      <vt:lpstr>Implementation</vt:lpstr>
      <vt:lpstr>Implementation</vt:lpstr>
      <vt:lpstr>Implementation</vt:lpstr>
      <vt:lpstr>Implementation</vt:lpstr>
      <vt:lpstr>Implementation</vt:lpstr>
      <vt:lpstr>Testing and Verification</vt:lpstr>
      <vt:lpstr>Testing and Verification</vt:lpstr>
      <vt:lpstr>Testing and Verification</vt:lpstr>
      <vt:lpstr>Demo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Sankalpa  Khadka</cp:lastModifiedBy>
  <cp:revision>861</cp:revision>
  <dcterms:created xsi:type="dcterms:W3CDTF">2010-05-23T14:28:12Z</dcterms:created>
  <dcterms:modified xsi:type="dcterms:W3CDTF">2014-12-17T02:53:10Z</dcterms:modified>
</cp:coreProperties>
</file>