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117" autoAdjust="0"/>
  </p:normalViewPr>
  <p:slideViewPr>
    <p:cSldViewPr>
      <p:cViewPr>
        <p:scale>
          <a:sx n="60" d="100"/>
          <a:sy n="60" d="100"/>
        </p:scale>
        <p:origin x="-624" y="12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9146A-AE43-4E81-A22D-C8EEF7CC1397}" type="datetimeFigureOut">
              <a:rPr lang="en-US" smtClean="0"/>
              <a:pPr/>
              <a:t>12/5/2011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7ADF4B-B78D-4BCF-804D-E816AC2A039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work in a lab</a:t>
            </a:r>
            <a:r>
              <a:rPr lang="en-US" baseline="0" dirty="0" smtClean="0"/>
              <a:t> that studies the neural control of volitional movement. In order to do this, we must train a monkey to perform a behavioral task while recording relevant experimental data. This video is an example of the grasp task, in which the robot presents an object which the monkey must reach out and grasp. The task is initiated when the monkey presses the start button, sending the start signal, and beginning the ‘Button Press’ time epoch. During this period, the robot moves into position. The go signal occurs when the robot stops moving, beginning the ‘Reach’ epoch. The trial terminates when the monkey successfully grasps the object or </a:t>
            </a:r>
            <a:r>
              <a:rPr lang="en-US" baseline="0" dirty="0" smtClean="0"/>
              <a:t>exceeds a </a:t>
            </a:r>
            <a:r>
              <a:rPr lang="en-US" baseline="0" dirty="0" smtClean="0"/>
              <a:t>maximal time, both of which send the end signal. The </a:t>
            </a:r>
            <a:r>
              <a:rPr lang="en-US" baseline="0" dirty="0" err="1" smtClean="0"/>
              <a:t>intertrial</a:t>
            </a:r>
            <a:r>
              <a:rPr lang="en-US" baseline="0" dirty="0" smtClean="0"/>
              <a:t> epoch is the time between the end of one trial and the start of the next trial.</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Before collecting experimental data, two criteria must be reached during the training period: the monkey must attempt a minimum number of total trials, and the monkey must achieve a minimum success rate.</a:t>
            </a:r>
          </a:p>
          <a:p>
            <a:endParaRPr lang="en-US" baseline="0" dirty="0" smtClean="0"/>
          </a:p>
          <a:p>
            <a:r>
              <a:rPr lang="en-US" baseline="0" dirty="0" smtClean="0"/>
              <a:t>Currently, we record the number of successful trials, when the monkey correctly grasps the object,</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a:t>
            </a:r>
            <a:r>
              <a:rPr lang="en-US" baseline="0" dirty="0" smtClean="0"/>
              <a:t> the number of unsuccessful trials, when the monkey reaches for the object, but does not correctly grasp it.</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a:t>
            </a:r>
            <a:r>
              <a:rPr lang="en-US" baseline="0" dirty="0" smtClean="0"/>
              <a:t> unsuccessful trials are ambiguous. If the monkey initiates the trial, but stops paying attention in the middle of the trial, he artificially increases his total trials and decreases his success rate. If the monkey is skilled at grasping the object, but is easily distracted, this would not be reflected in the </a:t>
            </a:r>
            <a:r>
              <a:rPr lang="en-US" baseline="0" dirty="0" smtClean="0"/>
              <a:t>statistics we currently track. </a:t>
            </a:r>
            <a:r>
              <a:rPr lang="en-US" baseline="0" dirty="0" smtClean="0"/>
              <a:t>As a result, I may erroneously assume I should spend time teaching him how to grasp the object, while in fact, I should work on ways to make him more attentive. Therefore, the goal of this project is to record a third statistic, null trials, </a:t>
            </a:r>
            <a:r>
              <a:rPr lang="en-US" baseline="0" dirty="0" smtClean="0"/>
              <a:t>and thereby </a:t>
            </a:r>
            <a:r>
              <a:rPr lang="en-US" baseline="0" dirty="0" smtClean="0"/>
              <a:t>improve the training process.</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feature</a:t>
            </a:r>
            <a:r>
              <a:rPr lang="en-US" baseline="0" dirty="0" smtClean="0"/>
              <a:t> tracking program provides the ability to record how often the monkey is facing forward and make an assumption about his attention. The GUI allows different features to be tracked, the current feature is the big eye pair, and presents real time statistics. At the completion of every trial, there appears either a green box, indicating a positive trial, that he was paying attention, or a red box, indicating a negative trial, that he was not paying attention. Attention is determine by the percentage of positive frames within a trial, adjustable using the slide or roll box. The total number of positive and negative trials in the session, as well as the percentage, is also displayed. By clicking the Save Log File button, you generate a tab-delimited log file which looks like this.</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allows offline statistical analysis</a:t>
            </a:r>
            <a:r>
              <a:rPr lang="en-US" baseline="0" dirty="0" smtClean="0"/>
              <a:t> of each frame. Included is the time at which the frame was taken, the current trial, feature, and time epoch. Features are numbered according to the listing on the GUI and the time epoch consists of either a </a:t>
            </a:r>
            <a:r>
              <a:rPr lang="en-US" baseline="0" dirty="0" err="1" smtClean="0"/>
              <a:t>boolean</a:t>
            </a:r>
            <a:r>
              <a:rPr lang="en-US" baseline="0" dirty="0" smtClean="0"/>
              <a:t> output of feature detection, or a </a:t>
            </a:r>
            <a:r>
              <a:rPr lang="en-US" baseline="0" dirty="0" err="1" smtClean="0"/>
              <a:t>NaN</a:t>
            </a:r>
            <a:r>
              <a:rPr lang="en-US" baseline="0" dirty="0" smtClean="0"/>
              <a:t> if the time epoch is not current. Using this data we hope to have a more complete representation of monkey performance and improve the efficacy of behavioral training.</a:t>
            </a:r>
            <a:endParaRPr lang="en-US" dirty="0"/>
          </a:p>
        </p:txBody>
      </p:sp>
      <p:sp>
        <p:nvSpPr>
          <p:cNvPr id="4" name="Slide Number Placeholder 3"/>
          <p:cNvSpPr>
            <a:spLocks noGrp="1"/>
          </p:cNvSpPr>
          <p:nvPr>
            <p:ph type="sldNum" sz="quarter" idx="10"/>
          </p:nvPr>
        </p:nvSpPr>
        <p:spPr/>
        <p:txBody>
          <a:bodyPr/>
          <a:lstStyle/>
          <a:p>
            <a:fld id="{B97ADF4B-B78D-4BCF-804D-E816AC2A039C}"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9E219F-F756-415D-8857-BF8C89F8C0A2}"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E219F-F756-415D-8857-BF8C89F8C0A2}"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E219F-F756-415D-8857-BF8C89F8C0A2}"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E219F-F756-415D-8857-BF8C89F8C0A2}"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E219F-F756-415D-8857-BF8C89F8C0A2}" type="datetimeFigureOut">
              <a:rPr lang="en-US" smtClean="0"/>
              <a:pPr/>
              <a:t>12/5/2011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9E219F-F756-415D-8857-BF8C89F8C0A2}"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9E219F-F756-415D-8857-BF8C89F8C0A2}" type="datetimeFigureOut">
              <a:rPr lang="en-US" smtClean="0"/>
              <a:pPr/>
              <a:t>12/5/2011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9E219F-F756-415D-8857-BF8C89F8C0A2}" type="datetimeFigureOut">
              <a:rPr lang="en-US" smtClean="0"/>
              <a:pPr/>
              <a:t>12/5/2011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E219F-F756-415D-8857-BF8C89F8C0A2}" type="datetimeFigureOut">
              <a:rPr lang="en-US" smtClean="0"/>
              <a:pPr/>
              <a:t>12/5/2011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E219F-F756-415D-8857-BF8C89F8C0A2}"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E219F-F756-415D-8857-BF8C89F8C0A2}" type="datetimeFigureOut">
              <a:rPr lang="en-US" smtClean="0"/>
              <a:pPr/>
              <a:t>12/5/2011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A7C31-5BD9-4271-A961-FDF51EFF9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E219F-F756-415D-8857-BF8C89F8C0A2}" type="datetimeFigureOut">
              <a:rPr lang="en-US" smtClean="0"/>
              <a:pPr/>
              <a:t>12/5/2011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A7C31-5BD9-4271-A961-FDF51EFF9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file:///C:\Users\Scott\Dropbox\Fall%202011\Computer%20Applications%20in%20Bioengineering\FinalProject\FinalProjectCode\GRASP2.avi"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 tracking as an indication of attention</a:t>
            </a:r>
            <a:endParaRPr lang="en-US" dirty="0"/>
          </a:p>
        </p:txBody>
      </p:sp>
      <p:sp>
        <p:nvSpPr>
          <p:cNvPr id="3" name="Subtitle 2"/>
          <p:cNvSpPr>
            <a:spLocks noGrp="1"/>
          </p:cNvSpPr>
          <p:nvPr>
            <p:ph type="subTitle" idx="1"/>
          </p:nvPr>
        </p:nvSpPr>
        <p:spPr/>
        <p:txBody>
          <a:bodyPr/>
          <a:lstStyle/>
          <a:p>
            <a:r>
              <a:rPr lang="en-US" dirty="0" smtClean="0"/>
              <a:t>Collin </a:t>
            </a:r>
            <a:r>
              <a:rPr lang="en-US" dirty="0" err="1" smtClean="0"/>
              <a:t>Edington</a:t>
            </a:r>
            <a:endParaRPr lang="en-US" dirty="0" smtClean="0"/>
          </a:p>
          <a:p>
            <a:r>
              <a:rPr lang="en-US" dirty="0" smtClean="0"/>
              <a:t>Scott Kennedy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SP2.avi">
            <a:hlinkClick r:id="" action="ppaction://media"/>
          </p:cNvPr>
          <p:cNvPicPr>
            <a:picLocks noRot="1" noChangeAspect="1"/>
          </p:cNvPicPr>
          <p:nvPr>
            <a:videoFile r:link="rId1"/>
          </p:nvPr>
        </p:nvPicPr>
        <p:blipFill>
          <a:blip r:embed="rId4" cstate="print"/>
          <a:stretch>
            <a:fillRect/>
          </a:stretch>
        </p:blipFill>
        <p:spPr>
          <a:xfrm>
            <a:off x="1828800" y="270589"/>
            <a:ext cx="5486400" cy="3657600"/>
          </a:xfrm>
          <a:prstGeom prst="rect">
            <a:avLst/>
          </a:prstGeom>
        </p:spPr>
      </p:pic>
      <p:grpSp>
        <p:nvGrpSpPr>
          <p:cNvPr id="4" name="Group 3"/>
          <p:cNvGrpSpPr/>
          <p:nvPr/>
        </p:nvGrpSpPr>
        <p:grpSpPr>
          <a:xfrm>
            <a:off x="1257300" y="4198778"/>
            <a:ext cx="6629400" cy="2388632"/>
            <a:chOff x="1447800" y="2552700"/>
            <a:chExt cx="6629400" cy="2388632"/>
          </a:xfrm>
        </p:grpSpPr>
        <p:sp>
          <p:nvSpPr>
            <p:cNvPr id="5" name="Rectangle 4"/>
            <p:cNvSpPr/>
            <p:nvPr/>
          </p:nvSpPr>
          <p:spPr>
            <a:xfrm>
              <a:off x="1524000" y="3352800"/>
              <a:ext cx="6553200" cy="762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6" name="Straight Connector 5"/>
            <p:cNvCxnSpPr/>
            <p:nvPr/>
          </p:nvCxnSpPr>
          <p:spPr>
            <a:xfrm>
              <a:off x="4419600" y="30480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4200" y="30480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00800" y="30480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13804" y="3505200"/>
              <a:ext cx="1029321" cy="369332"/>
            </a:xfrm>
            <a:prstGeom prst="rect">
              <a:avLst/>
            </a:prstGeom>
            <a:noFill/>
          </p:spPr>
          <p:txBody>
            <a:bodyPr wrap="none" rtlCol="0">
              <a:spAutoFit/>
            </a:bodyPr>
            <a:lstStyle/>
            <a:p>
              <a:r>
                <a:rPr lang="en-US" b="1" dirty="0" err="1" smtClean="0"/>
                <a:t>Intertrial</a:t>
              </a:r>
              <a:endParaRPr lang="en-US" b="1" dirty="0"/>
            </a:p>
          </p:txBody>
        </p:sp>
        <p:sp>
          <p:nvSpPr>
            <p:cNvPr id="10" name="TextBox 9"/>
            <p:cNvSpPr txBox="1"/>
            <p:nvPr/>
          </p:nvSpPr>
          <p:spPr>
            <a:xfrm>
              <a:off x="3124200" y="3505200"/>
              <a:ext cx="1340945" cy="369332"/>
            </a:xfrm>
            <a:prstGeom prst="rect">
              <a:avLst/>
            </a:prstGeom>
            <a:noFill/>
          </p:spPr>
          <p:txBody>
            <a:bodyPr wrap="none" rtlCol="0">
              <a:spAutoFit/>
            </a:bodyPr>
            <a:lstStyle/>
            <a:p>
              <a:r>
                <a:rPr lang="en-US" b="1" dirty="0" err="1" smtClean="0"/>
                <a:t>ButtonPress</a:t>
              </a:r>
              <a:endParaRPr lang="en-US" b="1" dirty="0"/>
            </a:p>
          </p:txBody>
        </p:sp>
        <p:sp>
          <p:nvSpPr>
            <p:cNvPr id="11" name="TextBox 10"/>
            <p:cNvSpPr txBox="1"/>
            <p:nvPr/>
          </p:nvSpPr>
          <p:spPr>
            <a:xfrm>
              <a:off x="4963704" y="3505200"/>
              <a:ext cx="759952" cy="369332"/>
            </a:xfrm>
            <a:prstGeom prst="rect">
              <a:avLst/>
            </a:prstGeom>
            <a:noFill/>
          </p:spPr>
          <p:txBody>
            <a:bodyPr wrap="none" rtlCol="0">
              <a:spAutoFit/>
            </a:bodyPr>
            <a:lstStyle/>
            <a:p>
              <a:r>
                <a:rPr lang="en-US" b="1" dirty="0" smtClean="0"/>
                <a:t>Reach</a:t>
              </a:r>
              <a:endParaRPr lang="en-US" b="1" dirty="0"/>
            </a:p>
          </p:txBody>
        </p:sp>
        <p:sp>
          <p:nvSpPr>
            <p:cNvPr id="12" name="TextBox 11"/>
            <p:cNvSpPr txBox="1"/>
            <p:nvPr/>
          </p:nvSpPr>
          <p:spPr>
            <a:xfrm>
              <a:off x="6705600" y="3505200"/>
              <a:ext cx="1029321" cy="369332"/>
            </a:xfrm>
            <a:prstGeom prst="rect">
              <a:avLst/>
            </a:prstGeom>
            <a:noFill/>
          </p:spPr>
          <p:txBody>
            <a:bodyPr wrap="none" rtlCol="0">
              <a:spAutoFit/>
            </a:bodyPr>
            <a:lstStyle/>
            <a:p>
              <a:r>
                <a:rPr lang="en-US" b="1" dirty="0" err="1" smtClean="0"/>
                <a:t>Intertrial</a:t>
              </a:r>
              <a:endParaRPr lang="en-US" b="1" dirty="0"/>
            </a:p>
          </p:txBody>
        </p:sp>
        <p:cxnSp>
          <p:nvCxnSpPr>
            <p:cNvPr id="13" name="Straight Connector 12"/>
            <p:cNvCxnSpPr/>
            <p:nvPr/>
          </p:nvCxnSpPr>
          <p:spPr>
            <a:xfrm>
              <a:off x="1524000" y="44958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47800" y="4572000"/>
              <a:ext cx="745717" cy="369332"/>
            </a:xfrm>
            <a:prstGeom prst="rect">
              <a:avLst/>
            </a:prstGeom>
            <a:noFill/>
          </p:spPr>
          <p:txBody>
            <a:bodyPr wrap="none" rtlCol="0">
              <a:spAutoFit/>
            </a:bodyPr>
            <a:lstStyle/>
            <a:p>
              <a:r>
                <a:rPr lang="en-US" b="1" dirty="0" smtClean="0"/>
                <a:t>50 ms</a:t>
              </a:r>
              <a:endParaRPr lang="en-US" b="1" dirty="0"/>
            </a:p>
          </p:txBody>
        </p:sp>
        <p:sp>
          <p:nvSpPr>
            <p:cNvPr id="15" name="TextBox 14"/>
            <p:cNvSpPr txBox="1"/>
            <p:nvPr/>
          </p:nvSpPr>
          <p:spPr>
            <a:xfrm>
              <a:off x="2819400" y="2552700"/>
              <a:ext cx="647293" cy="369332"/>
            </a:xfrm>
            <a:prstGeom prst="rect">
              <a:avLst/>
            </a:prstGeom>
            <a:noFill/>
          </p:spPr>
          <p:txBody>
            <a:bodyPr wrap="none" rtlCol="0">
              <a:spAutoFit/>
            </a:bodyPr>
            <a:lstStyle/>
            <a:p>
              <a:r>
                <a:rPr lang="en-US" b="1" dirty="0" smtClean="0"/>
                <a:t>Start</a:t>
              </a:r>
              <a:endParaRPr lang="en-US" b="1" dirty="0"/>
            </a:p>
          </p:txBody>
        </p:sp>
        <p:sp>
          <p:nvSpPr>
            <p:cNvPr id="16" name="TextBox 15"/>
            <p:cNvSpPr txBox="1"/>
            <p:nvPr/>
          </p:nvSpPr>
          <p:spPr>
            <a:xfrm>
              <a:off x="4114800" y="2552700"/>
              <a:ext cx="452368" cy="369332"/>
            </a:xfrm>
            <a:prstGeom prst="rect">
              <a:avLst/>
            </a:prstGeom>
            <a:noFill/>
          </p:spPr>
          <p:txBody>
            <a:bodyPr wrap="none" rtlCol="0">
              <a:spAutoFit/>
            </a:bodyPr>
            <a:lstStyle/>
            <a:p>
              <a:r>
                <a:rPr lang="en-US" b="1" dirty="0" smtClean="0"/>
                <a:t>Go</a:t>
              </a:r>
              <a:endParaRPr lang="en-US" b="1" dirty="0"/>
            </a:p>
          </p:txBody>
        </p:sp>
        <p:sp>
          <p:nvSpPr>
            <p:cNvPr id="17" name="TextBox 16"/>
            <p:cNvSpPr txBox="1"/>
            <p:nvPr/>
          </p:nvSpPr>
          <p:spPr>
            <a:xfrm>
              <a:off x="6096000" y="2552700"/>
              <a:ext cx="540533" cy="369332"/>
            </a:xfrm>
            <a:prstGeom prst="rect">
              <a:avLst/>
            </a:prstGeom>
            <a:noFill/>
          </p:spPr>
          <p:txBody>
            <a:bodyPr wrap="none" rtlCol="0">
              <a:spAutoFit/>
            </a:bodyPr>
            <a:lstStyle/>
            <a:p>
              <a:r>
                <a:rPr lang="en-US" b="1" dirty="0" smtClean="0"/>
                <a:t>End</a:t>
              </a:r>
              <a:endParaRPr lang="en-US" b="1" dirty="0"/>
            </a:p>
          </p:txBody>
        </p:sp>
      </p:gr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normAutofit/>
          </a:bodyPr>
          <a:lstStyle/>
          <a:p>
            <a:r>
              <a:rPr lang="en-US" dirty="0" smtClean="0"/>
              <a:t>Goals</a:t>
            </a:r>
          </a:p>
          <a:p>
            <a:pPr lvl="1"/>
            <a:r>
              <a:rPr lang="en-US" dirty="0" smtClean="0"/>
              <a:t>Total trials</a:t>
            </a:r>
          </a:p>
          <a:p>
            <a:pPr lvl="1"/>
            <a:r>
              <a:rPr lang="en-US" dirty="0" smtClean="0"/>
              <a:t>Success rate</a:t>
            </a:r>
          </a:p>
          <a:p>
            <a:endParaRPr lang="en-US" u="sng" dirty="0" smtClean="0"/>
          </a:p>
          <a:p>
            <a:r>
              <a:rPr lang="en-US" dirty="0" smtClean="0"/>
              <a:t>Statistics</a:t>
            </a:r>
          </a:p>
          <a:p>
            <a:pPr lvl="1"/>
            <a:r>
              <a:rPr lang="en-US" u="sng" dirty="0" smtClean="0"/>
              <a:t>Successful trials</a:t>
            </a:r>
            <a:endParaRPr lang="en-US" dirty="0" smtClean="0"/>
          </a:p>
          <a:p>
            <a:pPr lvl="1"/>
            <a:r>
              <a:rPr lang="en-US" dirty="0" smtClean="0"/>
              <a:t>Unsuccessful trials</a:t>
            </a:r>
            <a:endParaRPr lang="en-US" u="sng" dirty="0"/>
          </a:p>
          <a:p>
            <a:pPr>
              <a:buNone/>
            </a:pPr>
            <a:endParaRPr lang="en-US" dirty="0"/>
          </a:p>
        </p:txBody>
      </p:sp>
      <p:pic>
        <p:nvPicPr>
          <p:cNvPr id="5" name="Picture 4" descr="successfulTirial.eps"/>
          <p:cNvPicPr>
            <a:picLocks noChangeAspect="1"/>
          </p:cNvPicPr>
          <p:nvPr/>
        </p:nvPicPr>
        <p:blipFill>
          <a:blip r:embed="rId3" cstate="print"/>
          <a:stretch>
            <a:fillRect/>
          </a:stretch>
        </p:blipFill>
        <p:spPr>
          <a:xfrm>
            <a:off x="4724400" y="1942519"/>
            <a:ext cx="3962400" cy="297296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Total trials</a:t>
            </a:r>
          </a:p>
          <a:p>
            <a:pPr lvl="1"/>
            <a:r>
              <a:rPr lang="en-US" dirty="0" smtClean="0"/>
              <a:t>Success rate</a:t>
            </a:r>
          </a:p>
          <a:p>
            <a:endParaRPr lang="en-US" u="sng" dirty="0" smtClean="0"/>
          </a:p>
          <a:p>
            <a:r>
              <a:rPr lang="en-US" dirty="0" smtClean="0"/>
              <a:t>Statistics</a:t>
            </a:r>
          </a:p>
          <a:p>
            <a:pPr lvl="1"/>
            <a:r>
              <a:rPr lang="en-US" dirty="0" smtClean="0"/>
              <a:t>Successful trials</a:t>
            </a:r>
          </a:p>
          <a:p>
            <a:pPr lvl="1"/>
            <a:r>
              <a:rPr lang="en-US" u="sng" dirty="0" smtClean="0"/>
              <a:t>Unsuccessful trials</a:t>
            </a:r>
          </a:p>
          <a:p>
            <a:pPr>
              <a:buNone/>
            </a:pPr>
            <a:endParaRPr lang="en-US" dirty="0" smtClean="0"/>
          </a:p>
          <a:p>
            <a:endParaRPr lang="en-US" dirty="0"/>
          </a:p>
        </p:txBody>
      </p:sp>
      <p:pic>
        <p:nvPicPr>
          <p:cNvPr id="6" name="Picture 5" descr="unsuccessfulTrial.eps"/>
          <p:cNvPicPr>
            <a:picLocks noChangeAspect="1"/>
          </p:cNvPicPr>
          <p:nvPr/>
        </p:nvPicPr>
        <p:blipFill>
          <a:blip r:embed="rId3" cstate="print"/>
          <a:stretch>
            <a:fillRect/>
          </a:stretch>
        </p:blipFill>
        <p:spPr>
          <a:xfrm>
            <a:off x="4724400" y="1943100"/>
            <a:ext cx="3960852" cy="2971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Total trials</a:t>
            </a:r>
          </a:p>
          <a:p>
            <a:pPr lvl="1"/>
            <a:r>
              <a:rPr lang="en-US" dirty="0" smtClean="0"/>
              <a:t>Success rate</a:t>
            </a:r>
          </a:p>
          <a:p>
            <a:endParaRPr lang="en-US" u="sng" dirty="0" smtClean="0"/>
          </a:p>
          <a:p>
            <a:r>
              <a:rPr lang="en-US" dirty="0" smtClean="0"/>
              <a:t>Statistics</a:t>
            </a:r>
          </a:p>
          <a:p>
            <a:pPr lvl="1"/>
            <a:r>
              <a:rPr lang="en-US" dirty="0" smtClean="0"/>
              <a:t>Successful trials</a:t>
            </a:r>
          </a:p>
          <a:p>
            <a:pPr lvl="1"/>
            <a:r>
              <a:rPr lang="en-US" dirty="0" smtClean="0"/>
              <a:t>Unsuccessful trials</a:t>
            </a:r>
            <a:endParaRPr lang="en-US" u="sng" dirty="0" smtClean="0"/>
          </a:p>
          <a:p>
            <a:pPr lvl="2"/>
            <a:r>
              <a:rPr lang="en-US" sz="2800" u="sng" dirty="0" smtClean="0"/>
              <a:t>Null trials</a:t>
            </a:r>
          </a:p>
          <a:p>
            <a:endParaRPr lang="en-US" u="sng" dirty="0" smtClean="0"/>
          </a:p>
          <a:p>
            <a:endParaRPr lang="en-US" dirty="0"/>
          </a:p>
        </p:txBody>
      </p:sp>
      <p:pic>
        <p:nvPicPr>
          <p:cNvPr id="8" name="Picture 7" descr="nullTrial.eps"/>
          <p:cNvPicPr>
            <a:picLocks noChangeAspect="1"/>
          </p:cNvPicPr>
          <p:nvPr/>
        </p:nvPicPr>
        <p:blipFill>
          <a:blip r:embed="rId3" cstate="print"/>
          <a:stretch>
            <a:fillRect/>
          </a:stretch>
        </p:blipFill>
        <p:spPr>
          <a:xfrm>
            <a:off x="4724400" y="1943100"/>
            <a:ext cx="3960852" cy="2971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UI.png"/>
          <p:cNvPicPr>
            <a:picLocks noChangeAspect="1"/>
          </p:cNvPicPr>
          <p:nvPr/>
        </p:nvPicPr>
        <p:blipFill>
          <a:blip r:embed="rId3" cstate="print"/>
          <a:stretch>
            <a:fillRect/>
          </a:stretch>
        </p:blipFill>
        <p:spPr>
          <a:xfrm>
            <a:off x="451862" y="599286"/>
            <a:ext cx="8240276" cy="5649114"/>
          </a:xfrm>
          <a:prstGeom prst="rect">
            <a:avLst/>
          </a:prstGeom>
          <a:ln>
            <a:solidFill>
              <a:schemeClr val="tx1"/>
            </a:solidFill>
          </a:ln>
        </p:spPr>
      </p:pic>
      <p:sp>
        <p:nvSpPr>
          <p:cNvPr id="3" name="Rectangle 2"/>
          <p:cNvSpPr/>
          <p:nvPr/>
        </p:nvSpPr>
        <p:spPr>
          <a:xfrm>
            <a:off x="2514600" y="5562600"/>
            <a:ext cx="109728" cy="18288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aseline="30000" dirty="0">
              <a:solidFill>
                <a:srgbClr val="00B050"/>
              </a:solidFill>
            </a:endParaRPr>
          </a:p>
        </p:txBody>
      </p:sp>
      <p:sp>
        <p:nvSpPr>
          <p:cNvPr id="4" name="Rectangle 3"/>
          <p:cNvSpPr/>
          <p:nvPr/>
        </p:nvSpPr>
        <p:spPr>
          <a:xfrm>
            <a:off x="2633472"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 name="Rectangle 4"/>
          <p:cNvSpPr/>
          <p:nvPr/>
        </p:nvSpPr>
        <p:spPr>
          <a:xfrm>
            <a:off x="27432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ln>
                <a:solidFill>
                  <a:sysClr val="windowText" lastClr="000000"/>
                </a:solidFill>
              </a:ln>
            </a:endParaRPr>
          </a:p>
        </p:txBody>
      </p:sp>
      <p:sp>
        <p:nvSpPr>
          <p:cNvPr id="6" name="Rectangle 5"/>
          <p:cNvSpPr/>
          <p:nvPr/>
        </p:nvSpPr>
        <p:spPr>
          <a:xfrm>
            <a:off x="2862072"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7" name="Rectangle 6"/>
          <p:cNvSpPr/>
          <p:nvPr/>
        </p:nvSpPr>
        <p:spPr>
          <a:xfrm>
            <a:off x="2971800"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 name="Rectangle 7"/>
          <p:cNvSpPr/>
          <p:nvPr/>
        </p:nvSpPr>
        <p:spPr>
          <a:xfrm>
            <a:off x="3090672"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 name="Rectangle 8"/>
          <p:cNvSpPr/>
          <p:nvPr/>
        </p:nvSpPr>
        <p:spPr>
          <a:xfrm>
            <a:off x="32004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3319272"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 name="Rectangle 10"/>
          <p:cNvSpPr/>
          <p:nvPr/>
        </p:nvSpPr>
        <p:spPr>
          <a:xfrm>
            <a:off x="34290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2" name="Rectangle 11"/>
          <p:cNvSpPr/>
          <p:nvPr/>
        </p:nvSpPr>
        <p:spPr>
          <a:xfrm>
            <a:off x="36576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3" name="Rectangle 12"/>
          <p:cNvSpPr/>
          <p:nvPr/>
        </p:nvSpPr>
        <p:spPr>
          <a:xfrm>
            <a:off x="41148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4" name="Rectangle 13"/>
          <p:cNvSpPr/>
          <p:nvPr/>
        </p:nvSpPr>
        <p:spPr>
          <a:xfrm>
            <a:off x="4233672"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5" name="Rectangle 14"/>
          <p:cNvSpPr/>
          <p:nvPr/>
        </p:nvSpPr>
        <p:spPr>
          <a:xfrm>
            <a:off x="43434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6" name="Rectangle 15"/>
          <p:cNvSpPr/>
          <p:nvPr/>
        </p:nvSpPr>
        <p:spPr>
          <a:xfrm>
            <a:off x="3547872"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7" name="Rectangle 16"/>
          <p:cNvSpPr/>
          <p:nvPr/>
        </p:nvSpPr>
        <p:spPr>
          <a:xfrm>
            <a:off x="3776472"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8" name="Rectangle 17"/>
          <p:cNvSpPr/>
          <p:nvPr/>
        </p:nvSpPr>
        <p:spPr>
          <a:xfrm>
            <a:off x="3886200"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9" name="Rectangle 18"/>
          <p:cNvSpPr/>
          <p:nvPr/>
        </p:nvSpPr>
        <p:spPr>
          <a:xfrm>
            <a:off x="4005072"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0" name="Rectangle 19"/>
          <p:cNvSpPr/>
          <p:nvPr/>
        </p:nvSpPr>
        <p:spPr>
          <a:xfrm>
            <a:off x="4800600"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1" name="Rectangle 20"/>
          <p:cNvSpPr/>
          <p:nvPr/>
        </p:nvSpPr>
        <p:spPr>
          <a:xfrm>
            <a:off x="4690872" y="5562600"/>
            <a:ext cx="109728" cy="1828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2" name="Rectangle 21"/>
          <p:cNvSpPr/>
          <p:nvPr/>
        </p:nvSpPr>
        <p:spPr>
          <a:xfrm>
            <a:off x="4462272"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3" name="Rectangle 22"/>
          <p:cNvSpPr/>
          <p:nvPr/>
        </p:nvSpPr>
        <p:spPr>
          <a:xfrm>
            <a:off x="4572000" y="5562600"/>
            <a:ext cx="109728" cy="18288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4" name="TextBox 23"/>
          <p:cNvSpPr txBox="1"/>
          <p:nvPr/>
        </p:nvSpPr>
        <p:spPr>
          <a:xfrm>
            <a:off x="703858" y="4800600"/>
            <a:ext cx="784189" cy="246221"/>
          </a:xfrm>
          <a:prstGeom prst="rect">
            <a:avLst/>
          </a:prstGeom>
          <a:noFill/>
        </p:spPr>
        <p:txBody>
          <a:bodyPr wrap="none" rtlCol="0">
            <a:spAutoFit/>
          </a:bodyPr>
          <a:lstStyle/>
          <a:p>
            <a:r>
              <a:rPr lang="en-US" sz="1000" dirty="0" smtClean="0"/>
              <a:t>Positive: 13</a:t>
            </a:r>
            <a:endParaRPr lang="en-US" sz="1000" dirty="0"/>
          </a:p>
        </p:txBody>
      </p:sp>
      <p:sp>
        <p:nvSpPr>
          <p:cNvPr id="25" name="TextBox 24"/>
          <p:cNvSpPr txBox="1"/>
          <p:nvPr/>
        </p:nvSpPr>
        <p:spPr>
          <a:xfrm>
            <a:off x="707865" y="5029200"/>
            <a:ext cx="776175" cy="246221"/>
          </a:xfrm>
          <a:prstGeom prst="rect">
            <a:avLst/>
          </a:prstGeom>
          <a:noFill/>
        </p:spPr>
        <p:txBody>
          <a:bodyPr wrap="none" rtlCol="0">
            <a:spAutoFit/>
          </a:bodyPr>
          <a:lstStyle/>
          <a:p>
            <a:r>
              <a:rPr lang="en-US" sz="1000" dirty="0" smtClean="0"/>
              <a:t>Negative: 8</a:t>
            </a:r>
            <a:endParaRPr lang="en-US" sz="1000" dirty="0"/>
          </a:p>
        </p:txBody>
      </p:sp>
      <p:sp>
        <p:nvSpPr>
          <p:cNvPr id="26" name="TextBox 25"/>
          <p:cNvSpPr txBox="1"/>
          <p:nvPr/>
        </p:nvSpPr>
        <p:spPr>
          <a:xfrm>
            <a:off x="515505" y="5257800"/>
            <a:ext cx="1160895" cy="246221"/>
          </a:xfrm>
          <a:prstGeom prst="rect">
            <a:avLst/>
          </a:prstGeom>
          <a:noFill/>
        </p:spPr>
        <p:txBody>
          <a:bodyPr wrap="none" rtlCol="0">
            <a:spAutoFit/>
          </a:bodyPr>
          <a:lstStyle/>
          <a:p>
            <a:r>
              <a:rPr lang="en-US" sz="1000" dirty="0" smtClean="0"/>
              <a:t>Percentage:  61.90</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62280"/>
          <a:ext cx="8229600" cy="5933440"/>
        </p:xfrm>
        <a:graphic>
          <a:graphicData uri="http://schemas.openxmlformats.org/drawingml/2006/table">
            <a:tbl>
              <a:tblPr firstRow="1" bandRow="1">
                <a:tableStyleId>{2D5ABB26-0587-4C30-8999-92F81FD0307C}</a:tableStyleId>
              </a:tblPr>
              <a:tblGrid>
                <a:gridCol w="1371600"/>
                <a:gridCol w="1371600"/>
                <a:gridCol w="1371600"/>
                <a:gridCol w="1371600"/>
                <a:gridCol w="1371600"/>
                <a:gridCol w="1371600"/>
              </a:tblGrid>
              <a:tr h="370840">
                <a:tc>
                  <a:txBody>
                    <a:bodyPr/>
                    <a:lstStyle/>
                    <a:p>
                      <a:r>
                        <a:rPr lang="en-US" dirty="0" smtClean="0"/>
                        <a:t>Time</a:t>
                      </a:r>
                      <a:endParaRPr lang="en-US" dirty="0"/>
                    </a:p>
                  </a:txBody>
                  <a:tcPr anchor="ctr"/>
                </a:tc>
                <a:tc>
                  <a:txBody>
                    <a:bodyPr/>
                    <a:lstStyle/>
                    <a:p>
                      <a:r>
                        <a:rPr lang="en-US" dirty="0" smtClean="0"/>
                        <a:t>Trial</a:t>
                      </a:r>
                      <a:endParaRPr lang="en-US" dirty="0"/>
                    </a:p>
                  </a:txBody>
                  <a:tcPr anchor="ctr"/>
                </a:tc>
                <a:tc>
                  <a:txBody>
                    <a:bodyPr/>
                    <a:lstStyle/>
                    <a:p>
                      <a:r>
                        <a:rPr lang="en-US" dirty="0" smtClean="0"/>
                        <a:t>Feature</a:t>
                      </a:r>
                      <a:endParaRPr lang="en-US" dirty="0"/>
                    </a:p>
                  </a:txBody>
                  <a:tcPr anchor="ctr"/>
                </a:tc>
                <a:tc>
                  <a:txBody>
                    <a:bodyPr/>
                    <a:lstStyle/>
                    <a:p>
                      <a:r>
                        <a:rPr lang="en-US" dirty="0" err="1" smtClean="0"/>
                        <a:t>Intertrial</a:t>
                      </a:r>
                      <a:endParaRPr lang="en-US" dirty="0"/>
                    </a:p>
                  </a:txBody>
                  <a:tcPr anchor="ctr"/>
                </a:tc>
                <a:tc>
                  <a:txBody>
                    <a:bodyPr/>
                    <a:lstStyle/>
                    <a:p>
                      <a:r>
                        <a:rPr lang="en-US" dirty="0" err="1" smtClean="0"/>
                        <a:t>ButtonPress</a:t>
                      </a:r>
                      <a:endParaRPr lang="en-US" dirty="0"/>
                    </a:p>
                  </a:txBody>
                  <a:tcPr anchor="ctr"/>
                </a:tc>
                <a:tc>
                  <a:txBody>
                    <a:bodyPr/>
                    <a:lstStyle/>
                    <a:p>
                      <a:r>
                        <a:rPr lang="en-US" dirty="0" smtClean="0"/>
                        <a:t>Reach</a:t>
                      </a:r>
                      <a:endParaRPr lang="en-US" dirty="0"/>
                    </a:p>
                  </a:txBody>
                  <a:tcPr anchor="ctr"/>
                </a:tc>
              </a:tr>
              <a:tr h="370840">
                <a:tc>
                  <a:txBody>
                    <a:bodyPr/>
                    <a:lstStyle/>
                    <a:p>
                      <a:r>
                        <a:rPr lang="en-US" dirty="0" smtClean="0"/>
                        <a:t>0.00</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0.03</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0.06</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smtClean="0"/>
                        <a:t>0</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r h="370840">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a:p>
                  </a:txBody>
                  <a:tcPr anchor="ctr"/>
                </a:tc>
              </a:tr>
              <a:tr h="370840">
                <a:tc>
                  <a:txBody>
                    <a:bodyPr/>
                    <a:lstStyle/>
                    <a:p>
                      <a:r>
                        <a:rPr lang="en-US" dirty="0" smtClean="0"/>
                        <a:t>0.51</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smtClean="0"/>
                        <a:t>0</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0.54</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0.57</a:t>
                      </a:r>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r>
              <a:tr h="370840">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tr>
              <a:tr h="370840">
                <a:tc>
                  <a:txBody>
                    <a:bodyPr/>
                    <a:lstStyle/>
                    <a:p>
                      <a:r>
                        <a:rPr lang="en-US" dirty="0" smtClean="0"/>
                        <a:t>1.33</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c>
                  <a:txBody>
                    <a:bodyPr/>
                    <a:lstStyle/>
                    <a:p>
                      <a:r>
                        <a:rPr lang="en-US" dirty="0" smtClean="0"/>
                        <a:t>1</a:t>
                      </a:r>
                      <a:endParaRPr lang="en-US" dirty="0"/>
                    </a:p>
                  </a:txBody>
                  <a:tcPr anchor="ctr"/>
                </a:tc>
              </a:tr>
              <a:tr h="370840">
                <a:tc>
                  <a:txBody>
                    <a:bodyPr/>
                    <a:lstStyle/>
                    <a:p>
                      <a:r>
                        <a:rPr lang="en-US" dirty="0" smtClean="0"/>
                        <a:t>1.36</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c>
                  <a:txBody>
                    <a:bodyPr/>
                    <a:lstStyle/>
                    <a:p>
                      <a:r>
                        <a:rPr lang="en-US" dirty="0" smtClean="0"/>
                        <a:t>0</a:t>
                      </a:r>
                      <a:endParaRPr lang="en-US" dirty="0"/>
                    </a:p>
                  </a:txBody>
                  <a:tcPr anchor="ctr"/>
                </a:tc>
              </a:tr>
              <a:tr h="370840">
                <a:tc>
                  <a:txBody>
                    <a:bodyPr/>
                    <a:lstStyle/>
                    <a:p>
                      <a:r>
                        <a:rPr lang="en-US" dirty="0" smtClean="0"/>
                        <a:t>1.39</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c>
                  <a:txBody>
                    <a:bodyPr/>
                    <a:lstStyle/>
                    <a:p>
                      <a:r>
                        <a:rPr lang="en-US" dirty="0" smtClean="0"/>
                        <a:t>1</a:t>
                      </a:r>
                      <a:endParaRPr lang="en-US" dirty="0"/>
                    </a:p>
                  </a:txBody>
                  <a:tcPr anchor="ctr"/>
                </a:tc>
              </a:tr>
              <a:tr h="370840">
                <a:tc>
                  <a:txBody>
                    <a:bodyPr/>
                    <a:lstStyle/>
                    <a:p>
                      <a:endParaRPr lang="en-US" dirty="0"/>
                    </a:p>
                  </a:txBody>
                  <a:tcPr anchor="ctr"/>
                </a:tc>
                <a:tc>
                  <a:txBody>
                    <a:bodyPr/>
                    <a:lstStyle/>
                    <a:p>
                      <a:endParaRPr lang="en-US"/>
                    </a:p>
                  </a:txBody>
                  <a:tcPr anchor="ctr"/>
                </a:tc>
                <a:tc>
                  <a:txBody>
                    <a:bodyPr/>
                    <a:lstStyle/>
                    <a:p>
                      <a:endParaRPr lang="en-US" dirty="0"/>
                    </a:p>
                  </a:txBody>
                  <a:tcPr anchor="ctr"/>
                </a:tc>
                <a:tc>
                  <a:txBody>
                    <a:bodyPr/>
                    <a:lstStyle/>
                    <a:p>
                      <a:endParaRPr lang="en-US"/>
                    </a:p>
                  </a:txBody>
                  <a:tcPr anchor="ctr"/>
                </a:tc>
                <a:tc>
                  <a:txBody>
                    <a:bodyPr/>
                    <a:lstStyle/>
                    <a:p>
                      <a:endParaRPr lang="en-US"/>
                    </a:p>
                  </a:txBody>
                  <a:tcPr anchor="ctr"/>
                </a:tc>
                <a:tc>
                  <a:txBody>
                    <a:bodyPr/>
                    <a:lstStyle/>
                    <a:p>
                      <a:endParaRPr lang="en-US" dirty="0"/>
                    </a:p>
                  </a:txBody>
                  <a:tcPr anchor="ctr"/>
                </a:tc>
              </a:tr>
              <a:tr h="370840">
                <a:tc>
                  <a:txBody>
                    <a:bodyPr/>
                    <a:lstStyle/>
                    <a:p>
                      <a:r>
                        <a:rPr lang="en-US" dirty="0" smtClean="0"/>
                        <a:t>2.40</a:t>
                      </a:r>
                      <a:endParaRPr lang="en-US" dirty="0"/>
                    </a:p>
                  </a:txBody>
                  <a:tcPr anchor="ctr"/>
                </a:tc>
                <a:tc>
                  <a:txBody>
                    <a:bodyPr/>
                    <a:lstStyle/>
                    <a:p>
                      <a:r>
                        <a:rPr lang="en-US" dirty="0" smtClean="0"/>
                        <a:t>2</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2.43</a:t>
                      </a:r>
                      <a:endParaRPr lang="en-US" dirty="0"/>
                    </a:p>
                  </a:txBody>
                  <a:tcPr anchor="ctr"/>
                </a:tc>
                <a:tc>
                  <a:txBody>
                    <a:bodyPr/>
                    <a:lstStyle/>
                    <a:p>
                      <a:r>
                        <a:rPr lang="en-US" dirty="0" smtClean="0"/>
                        <a:t>2</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r h="370840">
                <a:tc>
                  <a:txBody>
                    <a:bodyPr/>
                    <a:lstStyle/>
                    <a:p>
                      <a:r>
                        <a:rPr lang="en-US" dirty="0" smtClean="0"/>
                        <a:t>2.46</a:t>
                      </a:r>
                      <a:endParaRPr lang="en-US" dirty="0"/>
                    </a:p>
                  </a:txBody>
                  <a:tcPr anchor="ctr"/>
                </a:tc>
                <a:tc>
                  <a:txBody>
                    <a:bodyPr/>
                    <a:lstStyle/>
                    <a:p>
                      <a:r>
                        <a:rPr lang="en-US" dirty="0" smtClean="0"/>
                        <a:t>2</a:t>
                      </a:r>
                      <a:endParaRPr lang="en-US" dirty="0"/>
                    </a:p>
                  </a:txBody>
                  <a:tcPr anchor="ctr"/>
                </a:tc>
                <a:tc>
                  <a:txBody>
                    <a:bodyPr/>
                    <a:lstStyle/>
                    <a:p>
                      <a:r>
                        <a:rPr lang="en-US" dirty="0" smtClean="0"/>
                        <a:t>1</a:t>
                      </a:r>
                      <a:endParaRPr lang="en-US" dirty="0"/>
                    </a:p>
                  </a:txBody>
                  <a:tcPr anchor="ctr"/>
                </a:tc>
                <a:tc>
                  <a:txBody>
                    <a:bodyPr/>
                    <a:lstStyle/>
                    <a:p>
                      <a:r>
                        <a:rPr lang="en-US" dirty="0" smtClean="0"/>
                        <a:t>1</a:t>
                      </a:r>
                      <a:endParaRPr lang="en-US" dirty="0"/>
                    </a:p>
                  </a:txBody>
                  <a:tcPr anchor="ctr"/>
                </a:tc>
                <a:tc>
                  <a:txBody>
                    <a:bodyPr/>
                    <a:lstStyle/>
                    <a:p>
                      <a:r>
                        <a:rPr lang="en-US" dirty="0" err="1" smtClean="0"/>
                        <a:t>NaN</a:t>
                      </a:r>
                      <a:endParaRPr lang="en-US" dirty="0"/>
                    </a:p>
                  </a:txBody>
                  <a:tcPr anchor="ctr"/>
                </a:tc>
                <a:tc>
                  <a:txBody>
                    <a:bodyPr/>
                    <a:lstStyle/>
                    <a:p>
                      <a:r>
                        <a:rPr lang="en-US" dirty="0" err="1" smtClean="0"/>
                        <a:t>NaN</a:t>
                      </a:r>
                      <a:endParaRPr lang="en-US" dirty="0"/>
                    </a:p>
                  </a:txBody>
                  <a:tcPr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746</Words>
  <Application>Microsoft Office PowerPoint</Application>
  <PresentationFormat>On-screen Show (4:3)</PresentationFormat>
  <Paragraphs>131</Paragraphs>
  <Slides>7</Slides>
  <Notes>6</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Feature tracking as an indication of attention</vt:lpstr>
      <vt:lpstr>Slide 2</vt:lpstr>
      <vt:lpstr>Statistics</vt:lpstr>
      <vt:lpstr>Statistics</vt:lpstr>
      <vt:lpstr>Statistics</vt:lpstr>
      <vt:lpstr>Slide 6</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tracking as an indication of attention</dc:title>
  <dc:creator>SCOTT</dc:creator>
  <cp:lastModifiedBy>Scott</cp:lastModifiedBy>
  <cp:revision>43</cp:revision>
  <dcterms:created xsi:type="dcterms:W3CDTF">2011-12-02T20:11:35Z</dcterms:created>
  <dcterms:modified xsi:type="dcterms:W3CDTF">2011-12-05T12:53:05Z</dcterms:modified>
</cp:coreProperties>
</file>