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84" r:id="rId5"/>
    <p:sldId id="262" r:id="rId6"/>
    <p:sldId id="289" r:id="rId7"/>
    <p:sldId id="264" r:id="rId8"/>
    <p:sldId id="263" r:id="rId9"/>
    <p:sldId id="286" r:id="rId10"/>
    <p:sldId id="269" r:id="rId11"/>
    <p:sldId id="270" r:id="rId12"/>
    <p:sldId id="271" r:id="rId13"/>
    <p:sldId id="272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7" r:id="rId24"/>
    <p:sldId id="288" r:id="rId25"/>
    <p:sldId id="25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ato Black" panose="020F0502020204030203" pitchFamily="34" charset="0"/>
      <p:bold r:id="rId32"/>
      <p:boldItalic r:id="rId33"/>
    </p:embeddedFont>
    <p:embeddedFont>
      <p:font typeface="Libre Baskerville" panose="02000000000000000000" pitchFamily="2" charset="0"/>
      <p:regular r:id="rId34"/>
      <p:bold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47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310" y="3604866"/>
            <a:ext cx="724618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EDA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REAL ESTATE IN METROPOLITAN CITIES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S.Dhipesh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Kumar,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M.Bhavana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1E2F4-1D46-3B49-6175-E926D6B68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" t="2335" r="5114" b="3342"/>
          <a:stretch/>
        </p:blipFill>
        <p:spPr>
          <a:xfrm>
            <a:off x="188257" y="386503"/>
            <a:ext cx="6964683" cy="63370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65833B-6A25-8823-A002-3F890F806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922" y="2311767"/>
            <a:ext cx="4677821" cy="3975200"/>
          </a:xfrm>
          <a:prstGeom prst="rect">
            <a:avLst/>
          </a:prstGeom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7C1B8FFE-BB6F-4D51-F913-A287169426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72090" y="284161"/>
            <a:ext cx="5019910" cy="25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vs count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Uni-variate Analysis:</a:t>
            </a:r>
            <a:endParaRPr lang="en-IN" sz="20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used bar plot &amp; pie chart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 of each city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9F72F-B55A-4440-69A6-0833CF664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5" t="1976" r="7473" b="48525"/>
          <a:stretch/>
        </p:blipFill>
        <p:spPr>
          <a:xfrm>
            <a:off x="593554" y="484094"/>
            <a:ext cx="5666806" cy="5889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80996-3AE6-C59F-BDB6-F752D91CE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2" t="53602" r="21685" b="1314"/>
          <a:stretch/>
        </p:blipFill>
        <p:spPr>
          <a:xfrm>
            <a:off x="7646895" y="2565495"/>
            <a:ext cx="3485387" cy="3605578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09C853B1-3C00-162D-C54B-1DB1F00EE79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624043" y="291458"/>
            <a:ext cx="5019910" cy="25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building </a:t>
            </a:r>
            <a:r>
              <a:rPr lang="en-I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count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used bar plot &amp; pie chart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 flats occupy more space in real estate, then comes villa and houses  </a:t>
            </a:r>
          </a:p>
        </p:txBody>
      </p:sp>
    </p:spTree>
    <p:extLst>
      <p:ext uri="{BB962C8B-B14F-4D97-AF65-F5344CB8AC3E}">
        <p14:creationId xmlns:p14="http://schemas.microsoft.com/office/powerpoint/2010/main" val="272306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44F212-E240-7883-EF38-290EEA664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9" t="2140" r="9431" b="43769"/>
          <a:stretch/>
        </p:blipFill>
        <p:spPr>
          <a:xfrm>
            <a:off x="851553" y="224248"/>
            <a:ext cx="4446588" cy="63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70B94-41CD-C189-9317-600733E95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9" t="57822" r="18949" b="814"/>
          <a:stretch/>
        </p:blipFill>
        <p:spPr>
          <a:xfrm>
            <a:off x="6714563" y="2450964"/>
            <a:ext cx="3621741" cy="3652449"/>
          </a:xfrm>
          <a:prstGeom prst="rect">
            <a:avLst/>
          </a:prstGeom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93A86EC4-FB04-F5DE-FFDD-4E6197578F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20537" y="251142"/>
            <a:ext cx="5019910" cy="25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vs count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Uni-variate Analysis:</a:t>
            </a:r>
            <a:endParaRPr lang="en-IN" sz="20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used bar plot &amp; pie chart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 Ready to move are more in ratio than under construction in all cities</a:t>
            </a:r>
          </a:p>
        </p:txBody>
      </p:sp>
    </p:spTree>
    <p:extLst>
      <p:ext uri="{BB962C8B-B14F-4D97-AF65-F5344CB8AC3E}">
        <p14:creationId xmlns:p14="http://schemas.microsoft.com/office/powerpoint/2010/main" val="64617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C3405-B135-D75A-CB12-2E20DAAD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" t="2199" r="9897" b="47766"/>
          <a:stretch/>
        </p:blipFill>
        <p:spPr>
          <a:xfrm>
            <a:off x="113121" y="616669"/>
            <a:ext cx="5665510" cy="5543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66460-12F8-6450-437E-2B79B3904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7" t="54985" r="29498" b="2126"/>
          <a:stretch/>
        </p:blipFill>
        <p:spPr>
          <a:xfrm>
            <a:off x="6902710" y="2659340"/>
            <a:ext cx="3146264" cy="3566987"/>
          </a:xfrm>
          <a:prstGeom prst="rect">
            <a:avLst/>
          </a:prstGeom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15E95C5C-1D34-922B-A5AD-4824AFE745D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96000" y="413141"/>
            <a:ext cx="5244447" cy="26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vs count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used bar plot &amp; pie chart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 New property are more in ratio than resale in all cities</a:t>
            </a:r>
          </a:p>
        </p:txBody>
      </p:sp>
    </p:spTree>
    <p:extLst>
      <p:ext uri="{BB962C8B-B14F-4D97-AF65-F5344CB8AC3E}">
        <p14:creationId xmlns:p14="http://schemas.microsoft.com/office/powerpoint/2010/main" val="20146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9592F-724E-58D0-C657-6782E224D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5" t="2062" r="7851" b="46667"/>
          <a:stretch/>
        </p:blipFill>
        <p:spPr>
          <a:xfrm>
            <a:off x="179104" y="565606"/>
            <a:ext cx="5788059" cy="5850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31452-A6A9-4178-10C4-117A1D46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6" t="54993" r="9920" b="2824"/>
          <a:stretch/>
        </p:blipFill>
        <p:spPr>
          <a:xfrm>
            <a:off x="7070103" y="2762055"/>
            <a:ext cx="3774794" cy="3240464"/>
          </a:xfrm>
          <a:prstGeom prst="rect">
            <a:avLst/>
          </a:prstGeom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2EA5C47A-91C1-8C72-5BC6-CD2DBA0F0D1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96000" y="413141"/>
            <a:ext cx="5244447" cy="26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6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used bar plot &amp; pie chart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 Real estate is good in unfurnished followed by semi furnished and furnished</a:t>
            </a:r>
          </a:p>
        </p:txBody>
      </p:sp>
    </p:spTree>
    <p:extLst>
      <p:ext uri="{BB962C8B-B14F-4D97-AF65-F5344CB8AC3E}">
        <p14:creationId xmlns:p14="http://schemas.microsoft.com/office/powerpoint/2010/main" val="274881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172B5-5B63-CBB2-59D7-802D71ADC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50" b="21109"/>
          <a:stretch/>
        </p:blipFill>
        <p:spPr>
          <a:xfrm>
            <a:off x="133154" y="560895"/>
            <a:ext cx="7314021" cy="5997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62F69A63-1659-DFC8-31C7-E4F3D8347FB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30837" y="296945"/>
            <a:ext cx="4528009" cy="56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numerical data used bar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 Real estate is high in Mumbai followed by Hyderabad, Bangalore, Pune, Chennai and Kolkata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 of price is 30,000 per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maximum</a:t>
            </a:r>
          </a:p>
        </p:txBody>
      </p:sp>
    </p:spTree>
    <p:extLst>
      <p:ext uri="{BB962C8B-B14F-4D97-AF65-F5344CB8AC3E}">
        <p14:creationId xmlns:p14="http://schemas.microsoft.com/office/powerpoint/2010/main" val="98800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C1035-DFBE-E7F7-0FDB-F3074836C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" r="9450" b="23563"/>
          <a:stretch/>
        </p:blipFill>
        <p:spPr>
          <a:xfrm>
            <a:off x="133154" y="480767"/>
            <a:ext cx="7291300" cy="57220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B438A010-B5C0-E5D5-9D27-4CCDC0DA5EC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30837" y="560895"/>
            <a:ext cx="4528009" cy="56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numerical data used bar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 city vise distribution of types of building comparing with price per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 goes first in all types of building followed by hyd, Bangalore, Chennai, Pune and Kolkata</a:t>
            </a:r>
          </a:p>
        </p:txBody>
      </p:sp>
    </p:spTree>
    <p:extLst>
      <p:ext uri="{BB962C8B-B14F-4D97-AF65-F5344CB8AC3E}">
        <p14:creationId xmlns:p14="http://schemas.microsoft.com/office/powerpoint/2010/main" val="413500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209BE-54AB-8ED7-B90F-913937CF4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20163" b="31134"/>
          <a:stretch/>
        </p:blipFill>
        <p:spPr>
          <a:xfrm>
            <a:off x="226240" y="841341"/>
            <a:ext cx="6749134" cy="5361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2C79ED7C-AD48-E125-4F4A-DCE50F24E01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95166" y="841341"/>
            <a:ext cx="4528009" cy="56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used Count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 city vise distribution of new property and resale list, where Chennai goes first in new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Bangalore, hyd, Kolkata, Pune and Mumbai is least in new property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stands first in resale property then followed by Pune, bang lore, Kolkata, hyd, Chennai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6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2D958-2AAF-F00E-5629-96A36A877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" t="1239" r="25528" b="25507"/>
          <a:stretch/>
        </p:blipFill>
        <p:spPr>
          <a:xfrm>
            <a:off x="218648" y="719825"/>
            <a:ext cx="6936296" cy="5530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6BB41B1D-9EC9-D6DD-C950-6E13DB46B32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95166" y="841341"/>
            <a:ext cx="4528009" cy="56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used Count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 city vise distribution of status (ready to move n under construction)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Move:- Bangalore has more no.of ready to move properties, followed by Mumbai, Chennai, hyd, pune, Kolkata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Constructions:- Kolkata has more no.of under construction properties, followed by hyd, Chennai, pune.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1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FDB07-2DAD-214B-AED4-C156550F2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54" b="40451"/>
          <a:stretch/>
        </p:blipFill>
        <p:spPr>
          <a:xfrm>
            <a:off x="177375" y="854488"/>
            <a:ext cx="6429079" cy="4811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E698B153-5832-6A1E-F10C-ADD160694D8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650774" y="182643"/>
            <a:ext cx="5363851" cy="615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numerical data used bar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 Comparision of Average area distribution of each type of BHK’s i.e 1bhk, 2bhk, 3bhk, 4bhk, 5bhk with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1bhk :- Bangalore occupies more area followed by hyd, Kolkata, pune, Chennai, Mumbai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2bhk:- hyd occupies more area followed by Bangalore, Chennai, pune, Kolkata, Mumbai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3bhk:- hyd &amp; pune occupies more area followed by Bangalore, Chennai &amp; Mumbai, Kolkata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4bhk:- hyd occupies more area followed by Bangalore, pune, Chennai &amp; Mumbai, Kolkata.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5bhk:- hyd occupies more area followed by Mumbai, Bangalore, Chennai, pune, Kolkata.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10546073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S.Dhipesh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Kumar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Batch no: 213</a:t>
            </a:r>
          </a:p>
          <a:p>
            <a:pPr lvl="1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Educational background: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b.Tech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cse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</a:p>
          <a:p>
            <a:pPr lvl="1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I'm very passionate about M.L and I would like start my career in Data Science filed to achieve my goals.</a:t>
            </a:r>
          </a:p>
          <a:p>
            <a:pPr lvl="1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M.Bhavana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Batch no: 213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Educational background: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m.arch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 would like to upgrade my career. A.I is ruling the world I'm interested to restart my career as Data Scientist.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Work Experience - 3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yrs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37811" y="567382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About </a:t>
            </a:r>
            <a:r>
              <a:rPr lang="en-IN" sz="3200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us</a:t>
            </a:r>
            <a:endParaRPr sz="18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9A4D9-8E81-283D-436A-56324B169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9" r="12484" b="21308"/>
          <a:stretch/>
        </p:blipFill>
        <p:spPr>
          <a:xfrm>
            <a:off x="204738" y="882715"/>
            <a:ext cx="6846511" cy="5301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DB71E97D-78CC-D1FC-D305-4F54F75E5D1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39786" y="1168923"/>
            <a:ext cx="4524866" cy="43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numerical data used Count plot.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Type_of_BHK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city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1bhk, 2bhk, 3bhk, 4bhk, 5bhk with cities Mumbai, Chennai,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Pune, Kolkata, Bangalore.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6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6882F-265B-9F02-C9AA-E59579D9E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3" r="13586" b="20413"/>
          <a:stretch/>
        </p:blipFill>
        <p:spPr>
          <a:xfrm>
            <a:off x="171376" y="360413"/>
            <a:ext cx="6683037" cy="5907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4BCE4A5C-53AD-ECE3-5E0B-7CA0321D8DE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01495" y="1178351"/>
            <a:ext cx="5019128" cy="257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used Stacked Bar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Furnishing detail's for each city's flats, villas, houses.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for Unfurnished flats, villa, houses are higher than semi furnished and furnished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E1F1D-7D86-FBB0-0DDC-6FC3F564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" r="9276" b="16830"/>
          <a:stretch/>
        </p:blipFill>
        <p:spPr>
          <a:xfrm>
            <a:off x="220203" y="641022"/>
            <a:ext cx="6482255" cy="5495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AutoShape 6">
            <a:extLst>
              <a:ext uri="{FF2B5EF4-FFF2-40B4-BE49-F238E27FC236}">
                <a16:creationId xmlns:a16="http://schemas.microsoft.com/office/drawing/2014/main" id="{FA7D7710-227D-152B-6406-9A510114CB0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92652" y="1263191"/>
            <a:ext cx="4432045" cy="37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numerical data used bar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Minimum price per sqft is in Bangalore, Kolkata, Mumbai, hyd, pune, Chennai.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2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85B509B-F401-A06F-649D-04DFF2BE3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" t="2550" r="3768" b="2466"/>
          <a:stretch/>
        </p:blipFill>
        <p:spPr>
          <a:xfrm>
            <a:off x="358218" y="732934"/>
            <a:ext cx="6363093" cy="5392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64285580-66D1-DC53-D21B-F89F9ECDF9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92652" y="1263191"/>
            <a:ext cx="4432045" cy="37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Analysis:</a:t>
            </a: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Categorical dat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numerical data used bar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Maximum price per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Hyderabad, Chennai, Mumbai, Kolkata, Bangalore, pune.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0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>
            <a:extLst>
              <a:ext uri="{FF2B5EF4-FFF2-40B4-BE49-F238E27FC236}">
                <a16:creationId xmlns:a16="http://schemas.microsoft.com/office/drawing/2014/main" id="{64285580-66D1-DC53-D21B-F89F9ECDF9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6498" y="329937"/>
            <a:ext cx="11642103" cy="592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estate is high in Mumbai followed by Hyderabad, Bangalore, Pune, Chennai and Kolkata </a:t>
            </a:r>
          </a:p>
          <a:p>
            <a:pPr lvl="4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- Quotation of price is 30,000 per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maximum in Mumbai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vise distribution of types of building comparing with price per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-Mumbai goes first in all types of building followed by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Bangalore, Chennai,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Pune and Kolkata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vise distribution of new property and resale list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Chennai goes first in new property followed by Bangalore, hyd, Kolkata, Pune and Mumbai 		   is least in new property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Mumbai stands first in resale property then followed by Pune, bang lore, Kolkata, hyd,  			   Chennai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vise distribution of status (ready to move and under construction)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Ready to Move:- Bangalore has more no.of ready to move properties, followed by Mumbai, 		  Chennai, hyd, pune, Kolkata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Under Constructions:- Kolkata has more no.of under construction properties, followed by 		   hyd, Chennai, pune.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for Unfurnished flats, villa, houses are higher than semi furnished and furnished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800" b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74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4618872" cy="184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C3748-1392-67BA-EFE1-D6FA33AA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21" y="1027766"/>
            <a:ext cx="11644066" cy="522562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11430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prices in real estate according to the location, transactions and status.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rket values of flats, villas and independent  houses in metropolitan cities.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limited to particular metropolitan cities 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i.e.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Hyderabad, Mumbai, Bangalore, Chennai, Pune, Kolkata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–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magicbricks.com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used –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is used to extract Data from magicbricks.com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CD2CE-B925-EB14-7975-3FBEA9659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" t="11932" r="25692" b="10817"/>
          <a:stretch/>
        </p:blipFill>
        <p:spPr>
          <a:xfrm>
            <a:off x="2590798" y="703916"/>
            <a:ext cx="9520517" cy="6118224"/>
          </a:xfrm>
          <a:prstGeom prst="rect">
            <a:avLst/>
          </a:prstGeo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352DFD22-C49A-CD92-79F4-EA37194E851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6542" y="152277"/>
            <a:ext cx="4428564" cy="450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of magic bricks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scroll down 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website and gets 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updated for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every 24hrs</a:t>
            </a:r>
          </a:p>
        </p:txBody>
      </p:sp>
    </p:spTree>
    <p:extLst>
      <p:ext uri="{BB962C8B-B14F-4D97-AF65-F5344CB8AC3E}">
        <p14:creationId xmlns:p14="http://schemas.microsoft.com/office/powerpoint/2010/main" val="255646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65CD5332-1805-3BC3-165C-B796E676D765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21920" y="532614"/>
            <a:ext cx="5859294" cy="46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Web Scrapping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the data is 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magicbricks.com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status code is 200 we used processor such as Beautiful Soup to extract data from magicbricks.com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this analysis we used Libraries/Technologies such as python, pandas, requests, Re, Beautiful Soup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data stored in a structured format as a spreadsheet for further analysis.</a:t>
            </a:r>
          </a:p>
          <a:p>
            <a:pPr marL="11430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4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7E99C91C-DBEA-E268-BDB6-DF1601E234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2829" y="2271859"/>
            <a:ext cx="5024486" cy="235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08517FF9-5BC3-5489-9458-FB6DAE11049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1920" y="4236152"/>
            <a:ext cx="4844467" cy="305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scrapped data into data frame using pandas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Exporting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.CSV format</a:t>
            </a:r>
          </a:p>
          <a:p>
            <a:pPr marL="1943100" lvl="4" indent="0">
              <a:buFont typeface="Arial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4D9AFC18-6ED2-2AE3-6871-9CE384A62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81214" y="1315244"/>
            <a:ext cx="4101479" cy="329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Cleaning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missing values in raw data and removing it is more required for data collection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duplicates and result is zero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FBFCBA8-AE9A-9804-779D-4ADD598E384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81214" y="3988047"/>
            <a:ext cx="5176136" cy="32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Manuplating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special characters and removing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data types from object to integer and float</a:t>
            </a:r>
          </a:p>
        </p:txBody>
      </p:sp>
    </p:spTree>
    <p:extLst>
      <p:ext uri="{BB962C8B-B14F-4D97-AF65-F5344CB8AC3E}">
        <p14:creationId xmlns:p14="http://schemas.microsoft.com/office/powerpoint/2010/main" val="361226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2A50-9A78-BBD5-716F-10ED4A25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7072"/>
            <a:ext cx="10515600" cy="5799891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3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 </a:t>
            </a: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-1800 rows &amp; 10 columns for 6 cities,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- - Missing values : 281 &amp; duplicates : 3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- - After data cleaning 1516 rows &amp; 10 columns,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real estate properties for 6 cities considering </a:t>
            </a:r>
          </a:p>
          <a:p>
            <a:pPr marL="2400300" lvl="4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building,</a:t>
            </a:r>
          </a:p>
          <a:p>
            <a:pPr marL="2400300" lvl="4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of BHK, </a:t>
            </a:r>
          </a:p>
          <a:p>
            <a:pPr marL="2400300" lvl="4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Area, </a:t>
            </a:r>
          </a:p>
          <a:p>
            <a:pPr marL="2400300" lvl="4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</a:t>
            </a:r>
          </a:p>
          <a:p>
            <a:pPr marL="2400300" lvl="4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per sqft, </a:t>
            </a:r>
          </a:p>
          <a:p>
            <a:pPr marL="2400300" lvl="4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Status, </a:t>
            </a:r>
          </a:p>
          <a:p>
            <a:pPr marL="2400300" lvl="4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Transaction, </a:t>
            </a:r>
          </a:p>
          <a:p>
            <a:pPr marL="2400300" lvl="4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Furnishing </a:t>
            </a:r>
          </a:p>
          <a:p>
            <a:pPr marL="2400300" lvl="4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4 numerical data &amp; 6 categorical data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Uni- variate Analysis : 9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 variate Analysis : 11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65CD5332-1805-3BC3-165C-B796E676D765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786" y="169683"/>
            <a:ext cx="10666428" cy="5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1430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 of  Raw Data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66756-6263-512A-586E-D9642D9A5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3" r="1367" b="1527"/>
          <a:stretch/>
        </p:blipFill>
        <p:spPr>
          <a:xfrm>
            <a:off x="876691" y="897903"/>
            <a:ext cx="10265789" cy="54127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98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2A50-9A78-BBD5-716F-10ED4A25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7072"/>
            <a:ext cx="10515600" cy="57998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474E08-F430-F579-551B-D614CFBE9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0" b="1582"/>
          <a:stretch/>
        </p:blipFill>
        <p:spPr>
          <a:xfrm>
            <a:off x="735291" y="952107"/>
            <a:ext cx="10832821" cy="53638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93817627-D603-4F59-5570-CABD5489F1D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7372" y="238076"/>
            <a:ext cx="10666428" cy="58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 after cleaning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47E19-05AB-9774-C4F1-CE0AE943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8" y="3571996"/>
            <a:ext cx="4235291" cy="3158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09C9FC-05B9-5F32-B68D-3188DC06E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5"/>
          <a:stretch/>
        </p:blipFill>
        <p:spPr>
          <a:xfrm>
            <a:off x="7803068" y="3817856"/>
            <a:ext cx="4247521" cy="2912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27FCE-0629-A15B-DE87-88E141D04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65" y="287108"/>
            <a:ext cx="4192386" cy="328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8413A-9EA7-A6DD-D909-8E243DB68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88" t="7637"/>
          <a:stretch/>
        </p:blipFill>
        <p:spPr>
          <a:xfrm>
            <a:off x="7803068" y="287108"/>
            <a:ext cx="4256028" cy="3373885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5432B63C-E5CE-5759-1F71-DCA6AB4B73E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56692" y="1587481"/>
            <a:ext cx="3312497" cy="25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Manuplating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algn="ctr"/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Outliers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irrelevant to remove outliers to this project as market price varies according to the area and location</a:t>
            </a:r>
          </a:p>
        </p:txBody>
      </p:sp>
    </p:spTree>
    <p:extLst>
      <p:ext uri="{BB962C8B-B14F-4D97-AF65-F5344CB8AC3E}">
        <p14:creationId xmlns:p14="http://schemas.microsoft.com/office/powerpoint/2010/main" val="405841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1374</Words>
  <Application>Microsoft Office PowerPoint</Application>
  <PresentationFormat>Widescreen</PresentationFormat>
  <Paragraphs>156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Libre Baskerville</vt:lpstr>
      <vt:lpstr>Lato Black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harshavardhan mukkiri</cp:lastModifiedBy>
  <cp:revision>44</cp:revision>
  <dcterms:created xsi:type="dcterms:W3CDTF">2021-02-16T05:19:01Z</dcterms:created>
  <dcterms:modified xsi:type="dcterms:W3CDTF">2023-06-14T19:11:44Z</dcterms:modified>
</cp:coreProperties>
</file>