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c939c51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c939c51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c939c514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c939c514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c939c514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c939c514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690625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90625" y="1360725"/>
            <a:ext cx="76887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29845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Authority.jpg" id="108" name="Google Shape;10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75" y="4354325"/>
            <a:ext cx="778975" cy="6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2" name="Google Shape;112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1" name="Google Shape;1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8"/>
          <p:cNvSpPr txBox="1"/>
          <p:nvPr>
            <p:ph type="title"/>
          </p:nvPr>
        </p:nvSpPr>
        <p:spPr>
          <a:xfrm>
            <a:off x="690650" y="5719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Authority.jpg" id="125" name="Google Shape;12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75" y="4354325"/>
            <a:ext cx="778975" cy="6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9" name="Google Shape;129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6" name="Google Shape;13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3" name="Google Shape;143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4" name="Google Shape;15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60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1332775"/>
            <a:ext cx="76887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684150" y="5422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Compound Word Extraction</a:t>
            </a:r>
            <a:endParaRPr/>
          </a:p>
          <a:p>
            <a:pPr indent="-482600" lvl="0" marL="457200" rtl="0" algn="ctr"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lang="ko"/>
              <a:t>using frequency</a:t>
            </a:r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Sung-Dong Kim,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School of Computer Engineering,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Hansung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690625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Abstract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690625" y="1637350"/>
            <a:ext cx="7688700" cy="31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nltk 라이브러리를 사용하여 크롤링 된 문장들을 Tokenizing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모든 Token들에 대해 POS(Part Of Speech) tagging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Chunk를 구성할 정규식을 정의하고, POS들을 Chunk로 Grouping</a:t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27907" l="0" r="47081" t="0"/>
          <a:stretch/>
        </p:blipFill>
        <p:spPr>
          <a:xfrm>
            <a:off x="1198800" y="2941625"/>
            <a:ext cx="2207700" cy="8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>
            <p:ph type="title"/>
          </p:nvPr>
        </p:nvSpPr>
        <p:spPr>
          <a:xfrm>
            <a:off x="690625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flow</a:t>
            </a:r>
            <a:endParaRPr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600225" y="2835100"/>
            <a:ext cx="18747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Crawled sentences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600225" y="1533725"/>
            <a:ext cx="18747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 site</a:t>
            </a:r>
            <a:endParaRPr/>
          </a:p>
        </p:txBody>
      </p:sp>
      <p:cxnSp>
        <p:nvCxnSpPr>
          <p:cNvPr id="183" name="Google Shape;183;p27"/>
          <p:cNvCxnSpPr>
            <a:stCxn id="182" idx="2"/>
            <a:endCxn id="181" idx="0"/>
          </p:cNvCxnSpPr>
          <p:nvPr/>
        </p:nvCxnSpPr>
        <p:spPr>
          <a:xfrm>
            <a:off x="1537575" y="2021825"/>
            <a:ext cx="0" cy="8133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7"/>
          <p:cNvSpPr txBox="1"/>
          <p:nvPr/>
        </p:nvSpPr>
        <p:spPr>
          <a:xfrm>
            <a:off x="1457775" y="2207350"/>
            <a:ext cx="153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Crawling module</a:t>
            </a:r>
            <a:endParaRPr sz="1200"/>
          </a:p>
        </p:txBody>
      </p:sp>
      <p:sp>
        <p:nvSpPr>
          <p:cNvPr id="185" name="Google Shape;185;p27"/>
          <p:cNvSpPr/>
          <p:nvPr/>
        </p:nvSpPr>
        <p:spPr>
          <a:xfrm>
            <a:off x="2969050" y="4372725"/>
            <a:ext cx="14130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Token list</a:t>
            </a:r>
            <a:endParaRPr/>
          </a:p>
        </p:txBody>
      </p:sp>
      <p:cxnSp>
        <p:nvCxnSpPr>
          <p:cNvPr id="186" name="Google Shape;186;p27"/>
          <p:cNvCxnSpPr>
            <a:stCxn id="181" idx="2"/>
            <a:endCxn id="185" idx="1"/>
          </p:cNvCxnSpPr>
          <p:nvPr/>
        </p:nvCxnSpPr>
        <p:spPr>
          <a:xfrm>
            <a:off x="1537575" y="3323200"/>
            <a:ext cx="1431600" cy="12936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7"/>
          <p:cNvSpPr txBox="1"/>
          <p:nvPr/>
        </p:nvSpPr>
        <p:spPr>
          <a:xfrm>
            <a:off x="576950" y="4015450"/>
            <a:ext cx="1698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Tokenizing</a:t>
            </a:r>
            <a:endParaRPr sz="1200"/>
          </a:p>
        </p:txBody>
      </p:sp>
      <p:sp>
        <p:nvSpPr>
          <p:cNvPr id="188" name="Google Shape;188;p27"/>
          <p:cNvSpPr/>
          <p:nvPr/>
        </p:nvSpPr>
        <p:spPr>
          <a:xfrm>
            <a:off x="6879075" y="4372725"/>
            <a:ext cx="12927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POS list</a:t>
            </a:r>
            <a:endParaRPr/>
          </a:p>
        </p:txBody>
      </p:sp>
      <p:cxnSp>
        <p:nvCxnSpPr>
          <p:cNvPr id="189" name="Google Shape;189;p27"/>
          <p:cNvCxnSpPr>
            <a:stCxn id="185" idx="3"/>
            <a:endCxn id="188" idx="1"/>
          </p:cNvCxnSpPr>
          <p:nvPr/>
        </p:nvCxnSpPr>
        <p:spPr>
          <a:xfrm>
            <a:off x="4382050" y="4616775"/>
            <a:ext cx="24969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7"/>
          <p:cNvSpPr txBox="1"/>
          <p:nvPr/>
        </p:nvSpPr>
        <p:spPr>
          <a:xfrm>
            <a:off x="4663150" y="4232275"/>
            <a:ext cx="1874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Tagging POS</a:t>
            </a:r>
            <a:endParaRPr sz="1200"/>
          </a:p>
        </p:txBody>
      </p:sp>
      <p:sp>
        <p:nvSpPr>
          <p:cNvPr id="191" name="Google Shape;191;p27"/>
          <p:cNvSpPr/>
          <p:nvPr/>
        </p:nvSpPr>
        <p:spPr>
          <a:xfrm>
            <a:off x="6818925" y="2348800"/>
            <a:ext cx="14130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Chunks</a:t>
            </a:r>
            <a:endParaRPr/>
          </a:p>
        </p:txBody>
      </p:sp>
      <p:cxnSp>
        <p:nvCxnSpPr>
          <p:cNvPr id="192" name="Google Shape;192;p27"/>
          <p:cNvCxnSpPr>
            <a:stCxn id="188" idx="0"/>
            <a:endCxn id="191" idx="2"/>
          </p:cNvCxnSpPr>
          <p:nvPr/>
        </p:nvCxnSpPr>
        <p:spPr>
          <a:xfrm rot="10800000">
            <a:off x="7525425" y="2837025"/>
            <a:ext cx="0" cy="15357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7"/>
          <p:cNvCxnSpPr>
            <a:stCxn id="191" idx="1"/>
            <a:endCxn id="194" idx="3"/>
          </p:cNvCxnSpPr>
          <p:nvPr/>
        </p:nvCxnSpPr>
        <p:spPr>
          <a:xfrm rot="10800000">
            <a:off x="5186025" y="1180750"/>
            <a:ext cx="1632900" cy="1412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7"/>
          <p:cNvSpPr txBox="1"/>
          <p:nvPr/>
        </p:nvSpPr>
        <p:spPr>
          <a:xfrm>
            <a:off x="4261000" y="1985700"/>
            <a:ext cx="1874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filter and </a:t>
            </a:r>
            <a:r>
              <a:rPr lang="ko" sz="1200"/>
              <a:t>print</a:t>
            </a:r>
            <a:endParaRPr sz="1200"/>
          </a:p>
        </p:txBody>
      </p:sp>
      <p:sp>
        <p:nvSpPr>
          <p:cNvPr id="194" name="Google Shape;194;p27"/>
          <p:cNvSpPr/>
          <p:nvPr/>
        </p:nvSpPr>
        <p:spPr>
          <a:xfrm>
            <a:off x="3687175" y="936725"/>
            <a:ext cx="14988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Prompt</a:t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5387327" y="3500500"/>
            <a:ext cx="12927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Chunk regex</a:t>
            </a:r>
            <a:endParaRPr/>
          </a:p>
        </p:txBody>
      </p:sp>
      <p:cxnSp>
        <p:nvCxnSpPr>
          <p:cNvPr id="197" name="Google Shape;197;p27"/>
          <p:cNvCxnSpPr>
            <a:endCxn id="196" idx="1"/>
          </p:cNvCxnSpPr>
          <p:nvPr/>
        </p:nvCxnSpPr>
        <p:spPr>
          <a:xfrm>
            <a:off x="4191227" y="3744550"/>
            <a:ext cx="11961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7"/>
          <p:cNvSpPr txBox="1"/>
          <p:nvPr/>
        </p:nvSpPr>
        <p:spPr>
          <a:xfrm>
            <a:off x="3974338" y="3221013"/>
            <a:ext cx="1413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Define custom chunk regex</a:t>
            </a:r>
            <a:endParaRPr sz="1200"/>
          </a:p>
        </p:txBody>
      </p:sp>
      <p:cxnSp>
        <p:nvCxnSpPr>
          <p:cNvPr id="199" name="Google Shape;199;p27"/>
          <p:cNvCxnSpPr>
            <a:stCxn id="196" idx="3"/>
          </p:cNvCxnSpPr>
          <p:nvPr/>
        </p:nvCxnSpPr>
        <p:spPr>
          <a:xfrm>
            <a:off x="6680027" y="3744550"/>
            <a:ext cx="8439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7"/>
          <p:cNvSpPr txBox="1"/>
          <p:nvPr/>
        </p:nvSpPr>
        <p:spPr>
          <a:xfrm>
            <a:off x="7523925" y="3165300"/>
            <a:ext cx="1086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Chunking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690625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Experience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690625" y="1360725"/>
            <a:ext cx="7688700" cy="3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Demo</a:t>
            </a:r>
            <a:endParaRPr/>
          </a:p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 b="0" l="0" r="29957" t="0"/>
          <a:stretch/>
        </p:blipFill>
        <p:spPr>
          <a:xfrm>
            <a:off x="1043875" y="2395050"/>
            <a:ext cx="2922200" cy="117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8"/>
          <p:cNvCxnSpPr/>
          <p:nvPr/>
        </p:nvCxnSpPr>
        <p:spPr>
          <a:xfrm>
            <a:off x="2504975" y="3642875"/>
            <a:ext cx="1960500" cy="436200"/>
          </a:xfrm>
          <a:prstGeom prst="bentConnector3">
            <a:avLst>
              <a:gd fmla="val 278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8"/>
          <p:cNvSpPr txBox="1"/>
          <p:nvPr/>
        </p:nvSpPr>
        <p:spPr>
          <a:xfrm>
            <a:off x="4475725" y="2349550"/>
            <a:ext cx="4155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{&lt;DT|PP\$&gt;?&lt;JJ&gt;*&lt;NN.*&gt;+} 식으로 NP(명사구)를 정의하고 NP로 chunking한 결과</a:t>
            </a:r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427325" y="1986450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Amazon 사이트에서 크롤링한 문장들</a:t>
            </a:r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300" y="2954275"/>
            <a:ext cx="40481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