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94c80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94c80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932246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932246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932246c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932246c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690625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90625" y="1360725"/>
            <a:ext cx="76887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29845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Authority.jpg" id="108" name="Google Shape;10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75" y="4354325"/>
            <a:ext cx="778975" cy="6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2" name="Google Shape;112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8"/>
          <p:cNvSpPr txBox="1"/>
          <p:nvPr>
            <p:ph type="title"/>
          </p:nvPr>
        </p:nvSpPr>
        <p:spPr>
          <a:xfrm>
            <a:off x="690650" y="571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Authority.jpg"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75" y="4354325"/>
            <a:ext cx="778975" cy="6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9" name="Google Shape;12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3" name="Google Shape;143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4" name="Google Shape;1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60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332775"/>
            <a:ext cx="76887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684150" y="542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Compound Word Extraction</a:t>
            </a:r>
            <a:endParaRPr/>
          </a:p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ko"/>
              <a:t>using frequency</a:t>
            </a:r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Sung-Dong Kim,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School of Computer Engineering,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Hansung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690625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690625" y="1360725"/>
            <a:ext cx="76887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nltk 라이브러리를 사용하여 크롤링 된 문장들으로부터 n-grams을 추출한다.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추출한 n-grams을 기반으로 복합어 빈도 분포를 분석한다.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각 문장들은 라인 별로 분포가 분석되며, 그 결과가 전역 빈도 분포 맵에 저장된다.</a:t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27907" l="0" r="47081" t="0"/>
          <a:stretch/>
        </p:blipFill>
        <p:spPr>
          <a:xfrm>
            <a:off x="1198800" y="2941625"/>
            <a:ext cx="2207700" cy="8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type="title"/>
          </p:nvPr>
        </p:nvSpPr>
        <p:spPr>
          <a:xfrm>
            <a:off x="690625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flow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600225" y="2835100"/>
            <a:ext cx="18747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Crawled sentences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600225" y="1533725"/>
            <a:ext cx="18747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site</a:t>
            </a:r>
            <a:endParaRPr/>
          </a:p>
        </p:txBody>
      </p:sp>
      <p:cxnSp>
        <p:nvCxnSpPr>
          <p:cNvPr id="183" name="Google Shape;183;p27"/>
          <p:cNvCxnSpPr>
            <a:stCxn id="182" idx="2"/>
            <a:endCxn id="181" idx="0"/>
          </p:cNvCxnSpPr>
          <p:nvPr/>
        </p:nvCxnSpPr>
        <p:spPr>
          <a:xfrm>
            <a:off x="1537575" y="2021825"/>
            <a:ext cx="0" cy="8133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7"/>
          <p:cNvSpPr txBox="1"/>
          <p:nvPr/>
        </p:nvSpPr>
        <p:spPr>
          <a:xfrm>
            <a:off x="1457775" y="2207350"/>
            <a:ext cx="153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Crawling module</a:t>
            </a:r>
            <a:endParaRPr sz="1200"/>
          </a:p>
        </p:txBody>
      </p:sp>
      <p:sp>
        <p:nvSpPr>
          <p:cNvPr id="185" name="Google Shape;185;p27"/>
          <p:cNvSpPr/>
          <p:nvPr/>
        </p:nvSpPr>
        <p:spPr>
          <a:xfrm>
            <a:off x="2668450" y="4372725"/>
            <a:ext cx="20142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N-grams against each sentence</a:t>
            </a:r>
            <a:endParaRPr/>
          </a:p>
        </p:txBody>
      </p:sp>
      <p:cxnSp>
        <p:nvCxnSpPr>
          <p:cNvPr id="186" name="Google Shape;186;p27"/>
          <p:cNvCxnSpPr>
            <a:stCxn id="181" idx="2"/>
            <a:endCxn id="185" idx="1"/>
          </p:cNvCxnSpPr>
          <p:nvPr/>
        </p:nvCxnSpPr>
        <p:spPr>
          <a:xfrm>
            <a:off x="1537575" y="3323200"/>
            <a:ext cx="1131000" cy="1293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7"/>
          <p:cNvSpPr txBox="1"/>
          <p:nvPr/>
        </p:nvSpPr>
        <p:spPr>
          <a:xfrm>
            <a:off x="500750" y="3939250"/>
            <a:ext cx="1698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Extract n-grams from each sentence</a:t>
            </a:r>
            <a:endParaRPr sz="1200"/>
          </a:p>
        </p:txBody>
      </p:sp>
      <p:sp>
        <p:nvSpPr>
          <p:cNvPr id="188" name="Google Shape;188;p27"/>
          <p:cNvSpPr/>
          <p:nvPr/>
        </p:nvSpPr>
        <p:spPr>
          <a:xfrm>
            <a:off x="6518325" y="4372725"/>
            <a:ext cx="20142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Frequency distribution against each sentence</a:t>
            </a:r>
            <a:endParaRPr/>
          </a:p>
        </p:txBody>
      </p:sp>
      <p:cxnSp>
        <p:nvCxnSpPr>
          <p:cNvPr id="189" name="Google Shape;189;p27"/>
          <p:cNvCxnSpPr>
            <a:stCxn id="185" idx="3"/>
            <a:endCxn id="188" idx="1"/>
          </p:cNvCxnSpPr>
          <p:nvPr/>
        </p:nvCxnSpPr>
        <p:spPr>
          <a:xfrm>
            <a:off x="4682650" y="4616775"/>
            <a:ext cx="18357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7"/>
          <p:cNvSpPr txBox="1"/>
          <p:nvPr/>
        </p:nvSpPr>
        <p:spPr>
          <a:xfrm>
            <a:off x="4663150" y="4078350"/>
            <a:ext cx="1874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Parse n-grams into frequency distribution</a:t>
            </a:r>
            <a:endParaRPr sz="1200"/>
          </a:p>
        </p:txBody>
      </p:sp>
      <p:sp>
        <p:nvSpPr>
          <p:cNvPr id="191" name="Google Shape;191;p27"/>
          <p:cNvSpPr/>
          <p:nvPr/>
        </p:nvSpPr>
        <p:spPr>
          <a:xfrm>
            <a:off x="6421575" y="3108825"/>
            <a:ext cx="22077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Frequency distribution against whole sentences</a:t>
            </a:r>
            <a:endParaRPr/>
          </a:p>
        </p:txBody>
      </p:sp>
      <p:cxnSp>
        <p:nvCxnSpPr>
          <p:cNvPr id="192" name="Google Shape;192;p27"/>
          <p:cNvCxnSpPr>
            <a:stCxn id="188" idx="0"/>
            <a:endCxn id="191" idx="2"/>
          </p:cNvCxnSpPr>
          <p:nvPr/>
        </p:nvCxnSpPr>
        <p:spPr>
          <a:xfrm rot="10800000">
            <a:off x="7525425" y="3596925"/>
            <a:ext cx="0" cy="775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7"/>
          <p:cNvSpPr/>
          <p:nvPr/>
        </p:nvSpPr>
        <p:spPr>
          <a:xfrm>
            <a:off x="6421575" y="1753275"/>
            <a:ext cx="22077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Refined f</a:t>
            </a:r>
            <a:r>
              <a:rPr lang="ko"/>
              <a:t>requency distribution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449225" y="3780925"/>
            <a:ext cx="93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gathering</a:t>
            </a:r>
            <a:endParaRPr sz="1200"/>
          </a:p>
        </p:txBody>
      </p:sp>
      <p:cxnSp>
        <p:nvCxnSpPr>
          <p:cNvPr id="195" name="Google Shape;195;p27"/>
          <p:cNvCxnSpPr>
            <a:stCxn id="191" idx="0"/>
            <a:endCxn id="193" idx="2"/>
          </p:cNvCxnSpPr>
          <p:nvPr/>
        </p:nvCxnSpPr>
        <p:spPr>
          <a:xfrm rot="10800000">
            <a:off x="7525425" y="2241525"/>
            <a:ext cx="0" cy="8673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7"/>
          <p:cNvSpPr txBox="1"/>
          <p:nvPr/>
        </p:nvSpPr>
        <p:spPr>
          <a:xfrm>
            <a:off x="5650725" y="2440200"/>
            <a:ext cx="1874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filtering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(frequency threshold)</a:t>
            </a:r>
            <a:endParaRPr sz="1200"/>
          </a:p>
        </p:txBody>
      </p:sp>
      <p:cxnSp>
        <p:nvCxnSpPr>
          <p:cNvPr id="197" name="Google Shape;197;p27"/>
          <p:cNvCxnSpPr>
            <a:stCxn id="193" idx="1"/>
            <a:endCxn id="198" idx="3"/>
          </p:cNvCxnSpPr>
          <p:nvPr/>
        </p:nvCxnSpPr>
        <p:spPr>
          <a:xfrm rot="10800000">
            <a:off x="5185875" y="1180725"/>
            <a:ext cx="1235700" cy="816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7"/>
          <p:cNvSpPr txBox="1"/>
          <p:nvPr/>
        </p:nvSpPr>
        <p:spPr>
          <a:xfrm>
            <a:off x="3991650" y="1582263"/>
            <a:ext cx="1874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print</a:t>
            </a:r>
            <a:endParaRPr sz="1200"/>
          </a:p>
        </p:txBody>
      </p:sp>
      <p:sp>
        <p:nvSpPr>
          <p:cNvPr id="198" name="Google Shape;198;p27"/>
          <p:cNvSpPr/>
          <p:nvPr/>
        </p:nvSpPr>
        <p:spPr>
          <a:xfrm>
            <a:off x="3687175" y="936725"/>
            <a:ext cx="14988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Prompt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690625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Experience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690625" y="1360725"/>
            <a:ext cx="76887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Demo</a:t>
            </a:r>
            <a:endParaRPr/>
          </a:p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724" y="2242650"/>
            <a:ext cx="3925300" cy="25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 rotWithShape="1">
          <a:blip r:embed="rId4">
            <a:alphaModFix/>
          </a:blip>
          <a:srcRect b="0" l="0" r="29957" t="0"/>
          <a:stretch/>
        </p:blipFill>
        <p:spPr>
          <a:xfrm>
            <a:off x="1043875" y="2471250"/>
            <a:ext cx="2922200" cy="117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8"/>
          <p:cNvCxnSpPr/>
          <p:nvPr/>
        </p:nvCxnSpPr>
        <p:spPr>
          <a:xfrm>
            <a:off x="2504975" y="3719075"/>
            <a:ext cx="1964700" cy="795900"/>
          </a:xfrm>
          <a:prstGeom prst="bentConnector3">
            <a:avLst>
              <a:gd fmla="val 244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8"/>
          <p:cNvSpPr txBox="1"/>
          <p:nvPr/>
        </p:nvSpPr>
        <p:spPr>
          <a:xfrm>
            <a:off x="4475725" y="1834050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3-gram, 빈도 수 6 이상의 빈도 분포만 출력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427325" y="2062650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Amazon 사이트에서 크롤링한 문장들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