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1" r:id="rId4"/>
    <p:sldId id="263" r:id="rId5"/>
    <p:sldId id="264" r:id="rId6"/>
    <p:sldId id="268" r:id="rId7"/>
    <p:sldId id="275" r:id="rId8"/>
    <p:sldId id="276" r:id="rId9"/>
    <p:sldId id="277" r:id="rId10"/>
    <p:sldId id="278" r:id="rId11"/>
    <p:sldId id="279" r:id="rId12"/>
    <p:sldId id="269" r:id="rId13"/>
    <p:sldId id="270" r:id="rId14"/>
    <p:sldId id="271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3" autoAdjust="0"/>
    <p:restoredTop sz="94660"/>
  </p:normalViewPr>
  <p:slideViewPr>
    <p:cSldViewPr>
      <p:cViewPr>
        <p:scale>
          <a:sx n="66" d="100"/>
          <a:sy n="66" d="100"/>
        </p:scale>
        <p:origin x="-1896" y="-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48B0A-BCB2-4FE3-8D00-BD0A51911907}" type="datetimeFigureOut">
              <a:rPr lang="ko-KR" altLang="en-US" smtClean="0"/>
              <a:pPr/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B321E-9EAA-42FA-85D1-B1579A20B9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8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반려동물 시장 확대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스마트폰</a:t>
            </a:r>
            <a:r>
              <a:rPr lang="ko-KR" altLang="en-US" baseline="0" dirty="0" smtClean="0"/>
              <a:t> 기술 향상</a:t>
            </a:r>
            <a:endParaRPr lang="en-US" altLang="ko-KR" baseline="0" dirty="0" smtClean="0"/>
          </a:p>
          <a:p>
            <a:pPr lvl="0"/>
            <a:r>
              <a:rPr lang="ko-KR" altLang="en-US" dirty="0" smtClean="0"/>
              <a:t>반려동물 시장이 매년 </a:t>
            </a:r>
            <a:r>
              <a:rPr lang="en-US" altLang="ko-KR" dirty="0" smtClean="0"/>
              <a:t>25%</a:t>
            </a:r>
            <a:r>
              <a:rPr lang="ko-KR" altLang="en-US" dirty="0" smtClean="0"/>
              <a:t>씩 성장해나가는 이 때에 반려 동물을 관리 하기 위한 정부의 </a:t>
            </a:r>
            <a:r>
              <a:rPr lang="ko-KR" altLang="en-US" dirty="0" err="1" smtClean="0"/>
              <a:t>마이크로칩</a:t>
            </a:r>
            <a:r>
              <a:rPr lang="ko-KR" altLang="en-US" dirty="0" smtClean="0"/>
              <a:t> 정책이 </a:t>
            </a:r>
            <a:r>
              <a:rPr lang="ko-KR" altLang="en-US" dirty="0" err="1" smtClean="0"/>
              <a:t>견주들의</a:t>
            </a:r>
            <a:r>
              <a:rPr lang="ko-KR" altLang="en-US" dirty="0" smtClean="0"/>
              <a:t> 반감을 일으켜 제대로 시행되고 있지 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실질적인 반려 동물에 관한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 인프라가 완성되어 있지 않고 이에 대한 </a:t>
            </a:r>
            <a:r>
              <a:rPr lang="ko-KR" altLang="en-US" dirty="0" err="1" smtClean="0"/>
              <a:t>견주들의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니즈가</a:t>
            </a:r>
            <a:r>
              <a:rPr lang="ko-KR" altLang="en-US" dirty="0" smtClean="0"/>
              <a:t> 커지고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액정 지문 인식 가능한 </a:t>
            </a:r>
            <a:r>
              <a:rPr lang="ko-KR" altLang="en-US" dirty="0" err="1" smtClean="0"/>
              <a:t>스마트폰이</a:t>
            </a:r>
            <a:r>
              <a:rPr lang="ko-KR" altLang="en-US" dirty="0" smtClean="0"/>
              <a:t> 보급됨에 따라 </a:t>
            </a:r>
            <a:r>
              <a:rPr lang="ko-KR" altLang="en-US" dirty="0" err="1" smtClean="0"/>
              <a:t>모바일로</a:t>
            </a:r>
            <a:r>
              <a:rPr lang="ko-KR" altLang="en-US" dirty="0" smtClean="0"/>
              <a:t> 반려 동물의 비문을 </a:t>
            </a:r>
            <a:r>
              <a:rPr lang="ko-KR" altLang="en-US" dirty="0" err="1" smtClean="0"/>
              <a:t>견주가</a:t>
            </a:r>
            <a:r>
              <a:rPr lang="ko-KR" altLang="en-US" dirty="0" smtClean="0"/>
              <a:t> 간편하게 등록할 수 있는 시스템이 시장에 진입할 수 있는 환경이 조성되었다</a:t>
            </a:r>
            <a:r>
              <a:rPr lang="en-US" altLang="ko-KR" dirty="0" smtClean="0"/>
              <a:t>. “GAECO"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견주들의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니즈를</a:t>
            </a:r>
            <a:r>
              <a:rPr lang="ko-KR" altLang="en-US" dirty="0" smtClean="0"/>
              <a:t> 해소할 수 있는 디지털 비문 관리 시스템이며 시장추종 기업의 빠른 진입이 예상되므로 최대한 빠르게 수익 구조와 인프라를 구축한다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초기에 최대한의 비용을 들여 공격적인 프로모션과 광고를 통해 전기 다수 수용자와 선각수용자간의 </a:t>
            </a:r>
            <a:r>
              <a:rPr lang="ko-KR" altLang="en-US" dirty="0" err="1" smtClean="0"/>
              <a:t>캐즘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비문에 대한 신뢰도 강조와 기존 </a:t>
            </a:r>
            <a:r>
              <a:rPr lang="ko-KR" altLang="en-US" dirty="0" err="1" smtClean="0"/>
              <a:t>마이크로칩</a:t>
            </a:r>
            <a:r>
              <a:rPr lang="ko-KR" altLang="en-US" dirty="0" smtClean="0"/>
              <a:t> 기술의 부정적 감정 부각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극복할 수 있도록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장기적인 수익구조를 구축하여 사업이 지속될 수 있도록 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effectLst/>
              </a:rPr>
              <a:t>3</a:t>
            </a:r>
            <a:r>
              <a:rPr lang="ko-KR" altLang="en-US" dirty="0" smtClean="0">
                <a:effectLst/>
              </a:rPr>
              <a:t>일 농협경제연구소 및 관련업계에 따르면 우리나라의 반려동물시장 규모는 지난해 </a:t>
            </a:r>
            <a:r>
              <a:rPr lang="en-US" altLang="ko-KR" dirty="0" smtClean="0">
                <a:effectLst/>
              </a:rPr>
              <a:t>1</a:t>
            </a:r>
            <a:r>
              <a:rPr lang="ko-KR" altLang="en-US" dirty="0" smtClean="0">
                <a:effectLst/>
              </a:rPr>
              <a:t>조</a:t>
            </a:r>
            <a:r>
              <a:rPr lang="en-US" altLang="ko-KR" dirty="0" smtClean="0">
                <a:effectLst/>
              </a:rPr>
              <a:t>7000</a:t>
            </a:r>
            <a:r>
              <a:rPr lang="ko-KR" altLang="en-US" dirty="0" err="1" smtClean="0">
                <a:effectLst/>
              </a:rPr>
              <a:t>억원에서</a:t>
            </a:r>
            <a:r>
              <a:rPr lang="ko-KR" altLang="en-US" dirty="0" smtClean="0">
                <a:effectLst/>
              </a:rPr>
              <a:t> 올해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smtClean="0">
                <a:effectLst/>
              </a:rPr>
              <a:t>조</a:t>
            </a:r>
            <a:r>
              <a:rPr lang="en-US" altLang="ko-KR" dirty="0" smtClean="0">
                <a:effectLst/>
              </a:rPr>
              <a:t>2900</a:t>
            </a:r>
            <a:r>
              <a:rPr lang="ko-KR" altLang="en-US" dirty="0" err="1" smtClean="0">
                <a:effectLst/>
              </a:rPr>
              <a:t>억원으로</a:t>
            </a:r>
            <a:r>
              <a:rPr lang="ko-KR" altLang="en-US" dirty="0" smtClean="0">
                <a:effectLst/>
              </a:rPr>
              <a:t> 성장했다</a:t>
            </a:r>
            <a:r>
              <a:rPr lang="en-US" altLang="ko-KR" dirty="0" smtClean="0">
                <a:effectLst/>
              </a:rPr>
              <a:t>. 2020</a:t>
            </a:r>
            <a:r>
              <a:rPr lang="ko-KR" altLang="en-US" dirty="0" smtClean="0">
                <a:effectLst/>
              </a:rPr>
              <a:t>년에는 </a:t>
            </a:r>
            <a:r>
              <a:rPr lang="en-US" altLang="ko-KR" dirty="0" smtClean="0">
                <a:effectLst/>
              </a:rPr>
              <a:t>5</a:t>
            </a:r>
            <a:r>
              <a:rPr lang="ko-KR" altLang="en-US" dirty="0" smtClean="0">
                <a:effectLst/>
              </a:rPr>
              <a:t>조</a:t>
            </a:r>
            <a:r>
              <a:rPr lang="en-US" altLang="ko-KR" dirty="0" smtClean="0">
                <a:effectLst/>
              </a:rPr>
              <a:t>8100</a:t>
            </a:r>
            <a:r>
              <a:rPr lang="ko-KR" altLang="en-US" dirty="0" err="1" smtClean="0">
                <a:effectLst/>
              </a:rPr>
              <a:t>억원대로</a:t>
            </a:r>
            <a:r>
              <a:rPr lang="ko-KR" altLang="en-US" dirty="0" smtClean="0">
                <a:effectLst/>
              </a:rPr>
              <a:t> 커질 것으로 추산된다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향후 </a:t>
            </a:r>
            <a:r>
              <a:rPr lang="en-US" altLang="ko-KR" dirty="0" smtClean="0">
                <a:effectLst/>
              </a:rPr>
              <a:t>5</a:t>
            </a:r>
            <a:r>
              <a:rPr lang="ko-KR" altLang="en-US" dirty="0" smtClean="0">
                <a:effectLst/>
              </a:rPr>
              <a:t>년 간 연간 </a:t>
            </a:r>
            <a:r>
              <a:rPr lang="en-US" altLang="ko-KR" dirty="0" smtClean="0">
                <a:effectLst/>
              </a:rPr>
              <a:t>25%</a:t>
            </a:r>
            <a:r>
              <a:rPr lang="ko-KR" altLang="en-US" dirty="0" smtClean="0">
                <a:effectLst/>
              </a:rPr>
              <a:t>씩 증가할 것이라는 전망이다</a:t>
            </a:r>
            <a:r>
              <a:rPr lang="en-US" altLang="ko-KR" dirty="0" smtClean="0">
                <a:effectLst/>
              </a:rPr>
              <a:t>. (</a:t>
            </a:r>
            <a:r>
              <a:rPr lang="ko-KR" altLang="en-US" dirty="0" smtClean="0">
                <a:effectLst/>
              </a:rPr>
              <a:t>스타서울 </a:t>
            </a:r>
            <a:r>
              <a:rPr lang="en-US" altLang="ko-KR" dirty="0" smtClean="0">
                <a:effectLst/>
              </a:rPr>
              <a:t>17.</a:t>
            </a:r>
            <a:r>
              <a:rPr lang="en-US" altLang="ko-KR" baseline="0" dirty="0" smtClean="0">
                <a:effectLst/>
              </a:rPr>
              <a:t> 1. 3)</a:t>
            </a:r>
          </a:p>
          <a:p>
            <a:endParaRPr lang="en-US" altLang="ko-KR" baseline="0" dirty="0" smtClean="0">
              <a:effectLst/>
            </a:endParaRPr>
          </a:p>
          <a:p>
            <a:endParaRPr lang="ko-KR" altLang="en-US" dirty="0" smtClean="0"/>
          </a:p>
          <a:p>
            <a:endParaRPr lang="ko-KR" altLang="en-US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B321E-9EAA-42FA-85D1-B1579A20B98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3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농림축산식품부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통계자료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B321E-9EAA-42FA-85D1-B1579A20B98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4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1" dirty="0" smtClean="0"/>
              <a:t>마이크로칩이 발생시킬 수 있는  부작용 없이</a:t>
            </a:r>
            <a:r>
              <a:rPr lang="en-US" altLang="ko-KR" sz="1200" b="1" dirty="0" smtClean="0"/>
              <a:t>, </a:t>
            </a:r>
          </a:p>
          <a:p>
            <a:r>
              <a:rPr lang="ko-KR" altLang="en-US" sz="1200" b="1" dirty="0" smtClean="0"/>
              <a:t>간편한 비문 인식으로 유기견 보호소를 방문할 필요없이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유기견을 찾을 수 있다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구체적으로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실종된 애완견을 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견한 사람이 이 </a:t>
            </a:r>
            <a:r>
              <a:rPr lang="en-US" altLang="ko-KR" sz="1200" b="1" dirty="0" smtClean="0"/>
              <a:t>Application</a:t>
            </a:r>
            <a:r>
              <a:rPr lang="ko-KR" altLang="en-US" sz="1200" b="1" dirty="0" smtClean="0"/>
              <a:t>을 이용해 유기견의 비문을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인식하면 이 </a:t>
            </a:r>
            <a:r>
              <a:rPr lang="en-US" altLang="ko-KR" sz="1200" b="1" dirty="0" smtClean="0"/>
              <a:t>application</a:t>
            </a:r>
            <a:r>
              <a:rPr lang="ko-KR" altLang="en-US" sz="1200" b="1" dirty="0" smtClean="0"/>
              <a:t>의 유기견의 비문을 등록한 유기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견 주인에게 즉각적으로 연락이 가기 때문에 부작용을 겪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지않고 빠르고 안전하게 유기견을 되찾아올 수 있다</a:t>
            </a:r>
            <a:r>
              <a:rPr lang="en-US" altLang="ko-KR" sz="1200" b="1" dirty="0" smtClean="0"/>
              <a:t>.</a:t>
            </a:r>
            <a:endParaRPr lang="ko-KR" altLang="en-US" sz="1200" b="1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B321E-9EAA-42FA-85D1-B1579A20B98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7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6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4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5.jpeg"/><Relationship Id="rId7" Type="http://schemas.openxmlformats.org/officeDocument/2006/relationships/hyperlink" Target="http://www.google.co.kr/url?sa=i&amp;rct=j&amp;q=&amp;esrc=s&amp;source=images&amp;cd=&amp;cad=rja&amp;uact=8&amp;ved=0ahUKEwjKteyvuLTRAhUHpJQKHdNpAcgQjRwIBw&amp;url=http://blog.naver.com/PostView.nhn?blogId=limjaehui&amp;logNo=220601397541&amp;bvm=bv.142059868,d.dGo&amp;psig=AFQjCNHSYJvin7fGKlIkXWteiHR-q9FDpQ&amp;ust=1484029905887006" TargetMode="External"/><Relationship Id="rId2" Type="http://schemas.openxmlformats.org/officeDocument/2006/relationships/hyperlink" Target="http://www.google.co.kr/url?sa=i&amp;rct=j&amp;q=&amp;esrc=s&amp;source=images&amp;cd=&amp;cad=rja&amp;uact=8&amp;ved=0ahUKEwiohubLgrTRAhVHtpQKHRjiCucQjRwIBw&amp;url=http://www.babytimes.co.kr/n_news/news/view.html?no=2608&amp;bvm=bv.142059868,d.dGo&amp;psig=AFQjCNFo_DsBidX_jk_IvaFO1V8MU_xVWw&amp;ust=1484015437283359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hyperlink" Target="http://www.google.co.kr/url?sa=i&amp;rct=j&amp;q=&amp;esrc=s&amp;source=images&amp;cd=&amp;cad=rja&amp;uact=8&amp;ved=0ahUKEwig8LXOt7TRAhXCkpQKHQ_2AXoQjRwIBw&amp;url=http://blog.naver.com/PostView.nhn?blogId=mungsschool&amp;logNo=220257386891&amp;parentCategoryNo=&amp;categoryNo=16&amp;viewDate=&amp;isShowPopularPosts=false&amp;from=section&amp;psig=AFQjCNEigh6fcrPkeoLoXVCaAdD2bRC3pQ&amp;ust=1484029671835032" TargetMode="External"/><Relationship Id="rId4" Type="http://schemas.openxmlformats.org/officeDocument/2006/relationships/image" Target="../media/image8.jpe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492896"/>
            <a:ext cx="9144000" cy="187220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ko-KR" alt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조 </a:t>
            </a:r>
            <a:r>
              <a:rPr lang="ko-KR" alt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사업계획서 </a:t>
            </a:r>
            <a:r>
              <a:rPr lang="en-US" altLang="ko-KR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GAECO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5982379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김승찬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김성민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서동균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정상원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조영태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지종훈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685391"/>
            <a:ext cx="7524328" cy="1179288"/>
          </a:xfrm>
        </p:spPr>
        <p:txBody>
          <a:bodyPr/>
          <a:lstStyle/>
          <a:p>
            <a:r>
              <a:rPr lang="ko-KR" altLang="en-US" dirty="0" smtClean="0"/>
              <a:t>차별성 및 경쟁력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5724128" y="6093296"/>
            <a:ext cx="25202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유기견 회수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059832" y="1844824"/>
            <a:ext cx="5184576" cy="4248472"/>
            <a:chOff x="3059832" y="1844824"/>
            <a:chExt cx="4536504" cy="4248472"/>
          </a:xfrm>
        </p:grpSpPr>
        <p:grpSp>
          <p:nvGrpSpPr>
            <p:cNvPr id="38" name="그룹 37"/>
            <p:cNvGrpSpPr/>
            <p:nvPr/>
          </p:nvGrpSpPr>
          <p:grpSpPr>
            <a:xfrm>
              <a:off x="3059832" y="1844824"/>
              <a:ext cx="3240360" cy="1800200"/>
              <a:chOff x="2969241" y="2276872"/>
              <a:chExt cx="3972054" cy="2855491"/>
            </a:xfrm>
            <a:solidFill>
              <a:schemeClr val="bg1"/>
            </a:solidFill>
          </p:grpSpPr>
          <p:sp>
            <p:nvSpPr>
              <p:cNvPr id="32" name="직사각형 31"/>
              <p:cNvSpPr/>
              <p:nvPr/>
            </p:nvSpPr>
            <p:spPr>
              <a:xfrm>
                <a:off x="4204991" y="2276872"/>
                <a:ext cx="2736304" cy="100811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/>
                    </a:solidFill>
                  </a:rPr>
                  <a:t>제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자 유기견 발견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직선 화살표 연결선 33"/>
              <p:cNvCxnSpPr>
                <a:stCxn id="32" idx="2"/>
                <a:endCxn id="36" idx="0"/>
              </p:cNvCxnSpPr>
              <p:nvPr/>
            </p:nvCxnSpPr>
            <p:spPr>
              <a:xfrm flipH="1">
                <a:off x="4116723" y="3284984"/>
                <a:ext cx="1456420" cy="59096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2969241" y="3875946"/>
                <a:ext cx="2294965" cy="100811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‘GAECO’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를 이용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화살표 연결선 36"/>
              <p:cNvCxnSpPr/>
              <p:nvPr/>
            </p:nvCxnSpPr>
            <p:spPr>
              <a:xfrm>
                <a:off x="4204991" y="4789704"/>
                <a:ext cx="0" cy="34265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3059832" y="3645024"/>
              <a:ext cx="1890210" cy="1355629"/>
              <a:chOff x="4028456" y="2048435"/>
              <a:chExt cx="2317031" cy="2150309"/>
            </a:xfrm>
            <a:solidFill>
              <a:schemeClr val="bg1"/>
            </a:solidFill>
          </p:grpSpPr>
          <p:sp>
            <p:nvSpPr>
              <p:cNvPr id="40" name="직사각형 39"/>
              <p:cNvSpPr/>
              <p:nvPr/>
            </p:nvSpPr>
            <p:spPr>
              <a:xfrm>
                <a:off x="4028456" y="2048435"/>
                <a:ext cx="2294965" cy="7995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/>
                    </a:solidFill>
                  </a:rPr>
                  <a:t>비문인식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28456" y="3190631"/>
                <a:ext cx="2317031" cy="100811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/>
                    </a:solidFill>
                  </a:rPr>
                  <a:t>주인에게 카카오톡메시지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364088" y="3645024"/>
              <a:ext cx="2232248" cy="1800200"/>
              <a:chOff x="3851920" y="2276872"/>
              <a:chExt cx="2736304" cy="2855490"/>
            </a:xfrm>
            <a:solidFill>
              <a:schemeClr val="bg1"/>
            </a:solidFill>
          </p:grpSpPr>
          <p:sp>
            <p:nvSpPr>
              <p:cNvPr id="45" name="직사각형 44"/>
              <p:cNvSpPr/>
              <p:nvPr/>
            </p:nvSpPr>
            <p:spPr>
              <a:xfrm>
                <a:off x="3851920" y="2276872"/>
                <a:ext cx="2736304" cy="125641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chemeClr val="tx1"/>
                    </a:solidFill>
                  </a:rPr>
                  <a:t>보호센터에서 리더기를 통한 마이크로칩 인식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직선 화살표 연결선 45"/>
              <p:cNvCxnSpPr/>
              <p:nvPr/>
            </p:nvCxnSpPr>
            <p:spPr>
              <a:xfrm>
                <a:off x="5220072" y="3476178"/>
                <a:ext cx="0" cy="39976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직사각형 46"/>
              <p:cNvSpPr/>
              <p:nvPr/>
            </p:nvSpPr>
            <p:spPr>
              <a:xfrm>
                <a:off x="3851920" y="3875946"/>
                <a:ext cx="2736304" cy="100811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/>
                    </a:solidFill>
                  </a:rPr>
                  <a:t>반려견 정보 대조후 주인에게 연결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직선 화살표 연결선 47"/>
              <p:cNvCxnSpPr>
                <a:stCxn id="47" idx="2"/>
              </p:cNvCxnSpPr>
              <p:nvPr/>
            </p:nvCxnSpPr>
            <p:spPr>
              <a:xfrm>
                <a:off x="5220072" y="4884059"/>
                <a:ext cx="0" cy="24830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직사각형 60"/>
            <p:cNvSpPr/>
            <p:nvPr/>
          </p:nvSpPr>
          <p:spPr>
            <a:xfrm>
              <a:off x="5364088" y="2852936"/>
              <a:ext cx="2232248" cy="635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유기견보호센터로 반려견 동반 이동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/>
            <p:cNvCxnSpPr>
              <a:endCxn id="61" idx="0"/>
            </p:cNvCxnSpPr>
            <p:nvPr/>
          </p:nvCxnSpPr>
          <p:spPr>
            <a:xfrm>
              <a:off x="5220072" y="2492896"/>
              <a:ext cx="126014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4067944" y="4149080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>
              <a:off x="3131840" y="5229200"/>
              <a:ext cx="1818202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유기견 회수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6462210" y="3429000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5391091" y="5445224"/>
              <a:ext cx="2205245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chemeClr val="tx1"/>
                  </a:solidFill>
                </a:rPr>
                <a:t>주인의 보호센터 방문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6444208" y="5936757"/>
              <a:ext cx="0" cy="156539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직선 화살표 연결선 93"/>
          <p:cNvCxnSpPr/>
          <p:nvPr/>
        </p:nvCxnSpPr>
        <p:spPr>
          <a:xfrm>
            <a:off x="4211960" y="501317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2699792" y="2564904"/>
            <a:ext cx="2808312" cy="3384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6" name="TextBox 95"/>
          <p:cNvSpPr txBox="1"/>
          <p:nvPr/>
        </p:nvSpPr>
        <p:spPr>
          <a:xfrm>
            <a:off x="2987824" y="609329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간편하다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!!!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01" y="4206"/>
            <a:ext cx="9144000" cy="764704"/>
            <a:chOff x="1" y="0"/>
            <a:chExt cx="9144000" cy="764704"/>
          </a:xfrm>
        </p:grpSpPr>
        <p:sp>
          <p:nvSpPr>
            <p:cNvPr id="62" name="직사각형 61"/>
            <p:cNvSpPr/>
            <p:nvPr/>
          </p:nvSpPr>
          <p:spPr>
            <a:xfrm>
              <a:off x="1" y="0"/>
              <a:ext cx="9144000" cy="764704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240298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847653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55008" y="48709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062363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669718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11628" y="18864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개요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80689" y="188640"/>
              <a:ext cx="143107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제품 및 서비스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55776" y="188640"/>
              <a:ext cx="1484943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시장 분석</a:t>
              </a:r>
              <a:endPara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084168" y="18864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계획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524128" y="188640"/>
              <a:ext cx="140559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운영 계획</a:t>
              </a:r>
            </a:p>
          </p:txBody>
        </p:sp>
        <p:pic>
          <p:nvPicPr>
            <p:cNvPr id="76" name="Picture 2" descr="http://cfile209.uf.daum.net/original/23492B3A53BCDA7D2874C5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4624"/>
              <a:ext cx="720080" cy="655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621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873" y="768910"/>
            <a:ext cx="7524328" cy="1179288"/>
          </a:xfrm>
        </p:spPr>
        <p:txBody>
          <a:bodyPr/>
          <a:lstStyle/>
          <a:p>
            <a:r>
              <a:rPr lang="en-US" altLang="ko-KR" dirty="0" smtClean="0"/>
              <a:t>4P </a:t>
            </a:r>
            <a:r>
              <a:rPr lang="ko-KR" altLang="en-US" dirty="0" smtClean="0"/>
              <a:t>전략</a:t>
            </a:r>
            <a:endParaRPr lang="ko-KR" altLang="en-US" dirty="0"/>
          </a:p>
        </p:txBody>
      </p:sp>
      <p:sp>
        <p:nvSpPr>
          <p:cNvPr id="18" name="내용 개체 틀 3"/>
          <p:cNvSpPr>
            <a:spLocks noGrp="1"/>
          </p:cNvSpPr>
          <p:nvPr>
            <p:ph idx="10"/>
          </p:nvPr>
        </p:nvSpPr>
        <p:spPr>
          <a:xfrm>
            <a:off x="1763688" y="2132856"/>
            <a:ext cx="6912768" cy="399431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sz="1900" b="1" dirty="0" smtClean="0">
                <a:solidFill>
                  <a:schemeClr val="tx1"/>
                </a:solidFill>
                <a:latin typeface="+mj-lt"/>
              </a:rPr>
              <a:t>Product</a:t>
            </a:r>
            <a:r>
              <a:rPr lang="en-US" altLang="ko-KR" b="1" dirty="0" smtClean="0">
                <a:solidFill>
                  <a:schemeClr val="tx1"/>
                </a:solidFill>
                <a:latin typeface="+mj-lt"/>
              </a:rPr>
              <a:t> : A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pplication</a:t>
            </a:r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에 비문 인식 서비스를 제공하여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실종된 애완견을 찾는데 도움을 준다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en-US" altLang="ko-KR" sz="18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900" b="1" dirty="0" smtClean="0">
                <a:solidFill>
                  <a:schemeClr val="tx1"/>
                </a:solidFill>
                <a:latin typeface="+mj-lt"/>
              </a:rPr>
              <a:t>Promotion</a:t>
            </a:r>
            <a:r>
              <a:rPr lang="en-US" altLang="ko-KR" b="1" dirty="0" smtClean="0">
                <a:solidFill>
                  <a:schemeClr val="tx1"/>
                </a:solidFill>
                <a:latin typeface="+mj-lt"/>
              </a:rPr>
              <a:t> :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SNS(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Facebook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Twiiter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Instagram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Kakaostory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ko-KR" altLang="ko-KR" sz="1500" b="1" dirty="0" smtClean="0">
                <a:solidFill>
                  <a:schemeClr val="tx1"/>
                </a:solidFill>
                <a:latin typeface="+mj-lt"/>
              </a:rPr>
              <a:t>상에 존재하</a:t>
            </a:r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는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애완동물 관련 각 채널</a:t>
            </a:r>
            <a:r>
              <a:rPr lang="ko-KR" altLang="ko-KR" sz="1500" b="1" dirty="0" smtClean="0">
                <a:solidFill>
                  <a:schemeClr val="tx1"/>
                </a:solidFill>
                <a:latin typeface="+mj-lt"/>
              </a:rPr>
              <a:t>에다가 영상을 만들어 광고를 한다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ko-KR" altLang="ko-KR" sz="1500" b="1" dirty="0" smtClean="0">
              <a:solidFill>
                <a:schemeClr val="tx1"/>
              </a:solidFill>
              <a:latin typeface="+mj-lt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j-lt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900" b="1" dirty="0" smtClean="0">
                <a:solidFill>
                  <a:schemeClr val="tx1"/>
                </a:solidFill>
                <a:latin typeface="+mj-lt"/>
              </a:rPr>
              <a:t>Place</a:t>
            </a:r>
            <a:r>
              <a:rPr lang="en-US" altLang="ko-KR" b="1" dirty="0" smtClean="0">
                <a:solidFill>
                  <a:schemeClr val="tx1"/>
                </a:solidFill>
                <a:latin typeface="+mj-lt"/>
              </a:rPr>
              <a:t> : </a:t>
            </a:r>
            <a:r>
              <a:rPr lang="ko-KR" altLang="ko-KR" sz="1500" b="1" dirty="0" smtClean="0">
                <a:solidFill>
                  <a:schemeClr val="tx1"/>
                </a:solidFill>
                <a:latin typeface="+mj-lt"/>
              </a:rPr>
              <a:t>유통은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Application</a:t>
            </a:r>
            <a:r>
              <a:rPr lang="ko-KR" altLang="ko-KR" sz="1500" b="1" dirty="0" smtClean="0">
                <a:solidFill>
                  <a:schemeClr val="tx1"/>
                </a:solidFill>
                <a:latin typeface="+mj-lt"/>
              </a:rPr>
              <a:t>이기 때문에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, Google play store, Apple app store </a:t>
            </a:r>
            <a:r>
              <a:rPr lang="ko-KR" altLang="ko-KR" sz="1500" b="1" dirty="0" smtClean="0">
                <a:solidFill>
                  <a:schemeClr val="tx1"/>
                </a:solidFill>
                <a:latin typeface="+mj-lt"/>
              </a:rPr>
              <a:t>혹은 웹 상에서 다운 받을 수 있게 한다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ko-KR" altLang="ko-KR" sz="1500" b="1" dirty="0" smtClean="0">
              <a:solidFill>
                <a:schemeClr val="tx1"/>
              </a:solidFill>
              <a:latin typeface="+mj-lt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j-lt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900" b="1" dirty="0" smtClean="0">
                <a:solidFill>
                  <a:schemeClr val="tx1"/>
                </a:solidFill>
                <a:latin typeface="+mj-lt"/>
              </a:rPr>
              <a:t>Price</a:t>
            </a:r>
            <a:r>
              <a:rPr lang="en-US" altLang="ko-KR" b="1" dirty="0" smtClean="0">
                <a:solidFill>
                  <a:schemeClr val="tx1"/>
                </a:solidFill>
                <a:latin typeface="+mj-lt"/>
              </a:rPr>
              <a:t> : </a:t>
            </a:r>
            <a:r>
              <a:rPr lang="ko-KR" altLang="ko-KR" sz="1500" b="1" dirty="0" smtClean="0">
                <a:solidFill>
                  <a:schemeClr val="tx1"/>
                </a:solidFill>
                <a:latin typeface="+mj-lt"/>
              </a:rPr>
              <a:t>다운 받을 때는 무료이지만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, Application</a:t>
            </a:r>
            <a:r>
              <a:rPr lang="ko-KR" altLang="ko-KR" sz="1500" b="1" dirty="0" smtClean="0">
                <a:solidFill>
                  <a:schemeClr val="tx1"/>
                </a:solidFill>
                <a:latin typeface="+mj-lt"/>
              </a:rPr>
              <a:t>상에 존재하는 커뮤니티 외 메인 서비스를 이용할 경우에는 부분 유료로 한다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. </a:t>
            </a:r>
            <a:endParaRPr lang="ko-KR" altLang="ko-KR" sz="1500" b="1" dirty="0" smtClean="0">
              <a:solidFill>
                <a:schemeClr val="tx1"/>
              </a:solidFill>
              <a:latin typeface="+mj-lt"/>
            </a:endParaRPr>
          </a:p>
          <a:p>
            <a:endParaRPr lang="ko-KR" altLang="en-US" b="1" dirty="0">
              <a:solidFill>
                <a:srgbClr val="FF0000"/>
              </a:solidFill>
              <a:latin typeface="맑은고딕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01" y="4206"/>
            <a:ext cx="9144000" cy="764704"/>
            <a:chOff x="1" y="0"/>
            <a:chExt cx="9144000" cy="764704"/>
          </a:xfrm>
        </p:grpSpPr>
        <p:sp>
          <p:nvSpPr>
            <p:cNvPr id="20" name="직사각형 19"/>
            <p:cNvSpPr/>
            <p:nvPr/>
          </p:nvSpPr>
          <p:spPr>
            <a:xfrm>
              <a:off x="1" y="0"/>
              <a:ext cx="9144000" cy="764704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240298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47653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55008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62363" y="48709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69718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1628" y="18864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개요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0689" y="188640"/>
              <a:ext cx="143107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제품 및 서비스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5776" y="188640"/>
              <a:ext cx="1484943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시장 분석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84168" y="18864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계획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24128" y="188640"/>
              <a:ext cx="140559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운영 계획</a:t>
              </a:r>
            </a:p>
          </p:txBody>
        </p:sp>
        <p:pic>
          <p:nvPicPr>
            <p:cNvPr id="31" name="Picture 2" descr="http://cfile209.uf.daum.net/original/23492B3A53BCDA7D2874C5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4624"/>
              <a:ext cx="720080" cy="655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05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8" y="908720"/>
            <a:ext cx="7524328" cy="1179288"/>
          </a:xfrm>
        </p:spPr>
        <p:txBody>
          <a:bodyPr/>
          <a:lstStyle/>
          <a:p>
            <a:r>
              <a:rPr lang="ko-KR" altLang="en-US" dirty="0" smtClean="0"/>
              <a:t>단계별 사업 추진 계획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45356"/>
              </p:ext>
            </p:extLst>
          </p:nvPr>
        </p:nvGraphicFramePr>
        <p:xfrm>
          <a:off x="2051720" y="1988839"/>
          <a:ext cx="6553200" cy="4613762"/>
        </p:xfrm>
        <a:graphic>
          <a:graphicData uri="http://schemas.openxmlformats.org/drawingml/2006/table">
            <a:tbl>
              <a:tblPr/>
              <a:tblGrid>
                <a:gridCol w="1072076"/>
                <a:gridCol w="3919625"/>
                <a:gridCol w="1561499"/>
              </a:tblGrid>
              <a:tr h="1094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추진 내용</a:t>
                      </a: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일정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6B6B"/>
                    </a:solidFill>
                  </a:tcPr>
                </a:tc>
              </a:tr>
              <a:tr h="7440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추진 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인력 </a:t>
                      </a: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pool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 사업 계획 및 사업 방향 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제시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중</a:t>
                      </a: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06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200" b="1" kern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kern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법인 설립 및 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목표 확정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Application 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5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0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 제작 및 </a:t>
                      </a: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홍보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동물병원 및 동물보호센터</a:t>
                      </a: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유기견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보호소</a:t>
                      </a: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협약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7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0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04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동물병원 및 동물보호센터를 통한 지속적인      </a:t>
                      </a:r>
                      <a:endParaRPr lang="en-US" altLang="ko-KR" sz="1200" b="1" kern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홍보</a:t>
                      </a: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포스터</a:t>
                      </a: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 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ko-KR" altLang="en-US" sz="1200" b="1" kern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확대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0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해외 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유치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글로벌 기업으로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도약</a:t>
                      </a: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201" y="4206"/>
            <a:ext cx="9144000" cy="764704"/>
            <a:chOff x="1" y="0"/>
            <a:chExt cx="9144000" cy="764704"/>
          </a:xfrm>
        </p:grpSpPr>
        <p:sp>
          <p:nvSpPr>
            <p:cNvPr id="19" name="직사각형 18"/>
            <p:cNvSpPr/>
            <p:nvPr/>
          </p:nvSpPr>
          <p:spPr>
            <a:xfrm>
              <a:off x="1" y="0"/>
              <a:ext cx="9144000" cy="764704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240298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47653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55008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62363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69718" y="48709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1628" y="18864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개요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0689" y="188640"/>
              <a:ext cx="143107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제품 및 서비스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5776" y="188640"/>
              <a:ext cx="1484943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시장 분석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84168" y="18864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계획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24128" y="188640"/>
              <a:ext cx="140559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운영 계획</a:t>
              </a:r>
            </a:p>
          </p:txBody>
        </p:sp>
        <p:pic>
          <p:nvPicPr>
            <p:cNvPr id="31" name="Picture 2" descr="http://cfile209.uf.daum.net/original/23492B3A53BCDA7D2874C5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4624"/>
              <a:ext cx="720080" cy="655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35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873" y="908720"/>
            <a:ext cx="7524328" cy="1179288"/>
          </a:xfrm>
        </p:spPr>
        <p:txBody>
          <a:bodyPr/>
          <a:lstStyle/>
          <a:p>
            <a:r>
              <a:rPr lang="ko-KR" altLang="en-US" smtClean="0"/>
              <a:t>재무 계획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64824"/>
              </p:ext>
            </p:extLst>
          </p:nvPr>
        </p:nvGraphicFramePr>
        <p:xfrm>
          <a:off x="2267744" y="1916830"/>
          <a:ext cx="6264696" cy="4703457"/>
        </p:xfrm>
        <a:graphic>
          <a:graphicData uri="http://schemas.openxmlformats.org/drawingml/2006/table">
            <a:tbl>
              <a:tblPr/>
              <a:tblGrid>
                <a:gridCol w="3131839"/>
                <a:gridCol w="3132857"/>
              </a:tblGrid>
              <a:tr h="2925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매출액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51,000,000</a:t>
                      </a:r>
                      <a:r>
                        <a:rPr lang="en-US" sz="1400" b="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400" b="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원</a:t>
                      </a:r>
                      <a:r>
                        <a:rPr lang="en-US" altLang="ko-KR" sz="1400" b="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b="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+ </a:t>
                      </a:r>
                      <a:r>
                        <a:rPr lang="el-GR" sz="18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α</a:t>
                      </a:r>
                      <a:endParaRPr lang="en-US" sz="1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71000"/>
                      </a:srgbClr>
                    </a:solidFill>
                  </a:tcPr>
                </a:tc>
              </a:tr>
              <a:tr h="11701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sz="16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유료 </a:t>
                      </a:r>
                      <a:r>
                        <a:rPr lang="ko-KR" sz="1600" kern="100" dirty="0">
                          <a:latin typeface="맑은 고딕"/>
                          <a:ea typeface="맑은 고딕"/>
                          <a:cs typeface="Times New Roman"/>
                        </a:rPr>
                        <a:t>서비스 이용료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약 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510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만 마리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* 0.01(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예상되는 비문 등록 강아지 비율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) * 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매달 이용료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1000(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원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) =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51,000,000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원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600" kern="100" baseline="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광고료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지출액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22,000,000</a:t>
                      </a:r>
                      <a:r>
                        <a:rPr lang="en-US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원</a:t>
                      </a:r>
                      <a:r>
                        <a:rPr lang="en-US" altLang="ko-KR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en-US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70000"/>
                      </a:srgbClr>
                    </a:solidFill>
                  </a:tcPr>
                </a:tc>
              </a:tr>
              <a:tr h="5850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sz="16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인건비 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* 2,500,000(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원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) =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15,000,000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원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9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sz="16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외부 </a:t>
                      </a:r>
                      <a:r>
                        <a:rPr lang="ko-KR" sz="1600" kern="100" dirty="0" err="1">
                          <a:latin typeface="맑은 고딕"/>
                          <a:ea typeface="맑은 고딕"/>
                          <a:cs typeface="Times New Roman"/>
                        </a:rPr>
                        <a:t>홍보비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인터넷방송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: 500000*6 = </a:t>
                      </a:r>
                      <a:r>
                        <a:rPr lang="en-US" sz="14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3,000,000</a:t>
                      </a:r>
                      <a:r>
                        <a:rPr lang="en-US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원</a:t>
                      </a:r>
                      <a:r>
                        <a:rPr lang="en-US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카카오스토리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en-US" sz="14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1,000,000</a:t>
                      </a:r>
                      <a:r>
                        <a:rPr lang="en-US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원</a:t>
                      </a:r>
                      <a:r>
                        <a:rPr lang="en-US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페이스북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: </a:t>
                      </a:r>
                      <a:r>
                        <a:rPr lang="en-US" sz="14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1,200,000</a:t>
                      </a:r>
                      <a:r>
                        <a:rPr lang="en-US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원</a:t>
                      </a:r>
                      <a:r>
                        <a:rPr lang="en-US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트위터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: </a:t>
                      </a:r>
                      <a:r>
                        <a:rPr lang="en-US" sz="14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1,000,000</a:t>
                      </a:r>
                      <a:r>
                        <a:rPr lang="en-US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원</a:t>
                      </a:r>
                      <a:r>
                        <a:rPr lang="en-US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인스타그램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: </a:t>
                      </a:r>
                      <a:r>
                        <a:rPr lang="en-US" sz="14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800,000</a:t>
                      </a:r>
                      <a:r>
                        <a:rPr lang="en-US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원</a:t>
                      </a:r>
                      <a:r>
                        <a:rPr lang="en-US" altLang="ko-KR" sz="1400" kern="100" dirty="0" smtClean="0"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sz="16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서버관리비</a:t>
                      </a:r>
                      <a:r>
                        <a:rPr lang="en-US" sz="16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&amp; </a:t>
                      </a:r>
                      <a:r>
                        <a:rPr lang="ko-KR" sz="1600" kern="100" dirty="0">
                          <a:latin typeface="맑은 고딕"/>
                          <a:ea typeface="맑은 고딕"/>
                          <a:cs typeface="Times New Roman"/>
                        </a:rPr>
                        <a:t>유지비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200,000</a:t>
                      </a:r>
                      <a:r>
                        <a:rPr lang="en-US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원</a:t>
                      </a:r>
                      <a:r>
                        <a:rPr lang="en-US" altLang="ko-KR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201" y="4206"/>
            <a:ext cx="9144000" cy="764704"/>
            <a:chOff x="1" y="0"/>
            <a:chExt cx="9144000" cy="764704"/>
          </a:xfrm>
        </p:grpSpPr>
        <p:sp>
          <p:nvSpPr>
            <p:cNvPr id="33" name="직사각형 32"/>
            <p:cNvSpPr/>
            <p:nvPr/>
          </p:nvSpPr>
          <p:spPr>
            <a:xfrm>
              <a:off x="1" y="0"/>
              <a:ext cx="9144000" cy="764704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240298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7653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55008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062363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669718" y="48709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11628" y="18864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개요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0689" y="188640"/>
              <a:ext cx="143107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제품 및 서비스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55776" y="188640"/>
              <a:ext cx="1484943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시장 분석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84168" y="18864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계획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24128" y="188640"/>
              <a:ext cx="140559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운영 계획</a:t>
              </a:r>
            </a:p>
          </p:txBody>
        </p:sp>
        <p:pic>
          <p:nvPicPr>
            <p:cNvPr id="44" name="Picture 2" descr="http://cfile209.uf.daum.net/original/23492B3A53BCDA7D2874C5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4624"/>
              <a:ext cx="720080" cy="655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20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492896"/>
            <a:ext cx="9144000" cy="187220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2240" y="6381328"/>
            <a:ext cx="240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MADE BY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TEAM 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716016" y="980728"/>
            <a:ext cx="3662064" cy="535259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sz="1600" b="1" dirty="0"/>
              <a:t>사업 개요</a:t>
            </a:r>
            <a:endParaRPr lang="en-US" altLang="ko-KR" sz="1600" b="1" dirty="0"/>
          </a:p>
          <a:p>
            <a:pPr marL="342900" indent="-342900"/>
            <a:r>
              <a:rPr lang="en-US" altLang="ko-KR" sz="1600" dirty="0"/>
              <a:t> 	1) </a:t>
            </a:r>
            <a:r>
              <a:rPr lang="ko-KR" altLang="en-US" sz="1600" dirty="0"/>
              <a:t>사업 배경</a:t>
            </a:r>
            <a:endParaRPr lang="en-US" altLang="ko-KR" sz="1600" dirty="0"/>
          </a:p>
          <a:p>
            <a:pPr marL="342900" indent="-342900"/>
            <a:r>
              <a:rPr lang="en-US" altLang="ko-KR" sz="1600" dirty="0"/>
              <a:t> 	2) </a:t>
            </a:r>
            <a:r>
              <a:rPr lang="ko-KR" altLang="en-US" sz="1600" dirty="0"/>
              <a:t>제품 소개</a:t>
            </a:r>
            <a:endParaRPr lang="en-US" altLang="ko-KR" sz="1600" dirty="0"/>
          </a:p>
          <a:p>
            <a:pPr marL="342900" indent="-342900"/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ko-KR" altLang="en-US" sz="1600" b="1" dirty="0"/>
              <a:t>제품 및 서비스</a:t>
            </a:r>
            <a:endParaRPr lang="en-US" altLang="ko-KR" sz="1600" b="1" dirty="0"/>
          </a:p>
          <a:p>
            <a:pPr marL="342900" indent="-342900"/>
            <a:r>
              <a:rPr lang="en-US" altLang="ko-KR" sz="1600" dirty="0"/>
              <a:t>	1) </a:t>
            </a:r>
            <a:r>
              <a:rPr lang="ko-KR" altLang="en-US" sz="1600" dirty="0"/>
              <a:t>주요 내용 및 특장점</a:t>
            </a:r>
            <a:endParaRPr lang="en-US" altLang="ko-KR" sz="1600" dirty="0"/>
          </a:p>
          <a:p>
            <a:pPr marL="342900" indent="-342900"/>
            <a:r>
              <a:rPr lang="en-US" altLang="ko-KR" sz="1600" dirty="0"/>
              <a:t>	</a:t>
            </a:r>
          </a:p>
          <a:p>
            <a:pPr marL="342900" indent="-342900">
              <a:buAutoNum type="arabicPeriod" startAt="3"/>
            </a:pPr>
            <a:r>
              <a:rPr lang="ko-KR" altLang="en-US" sz="1600" b="1" dirty="0" smtClean="0"/>
              <a:t>시장 분석</a:t>
            </a:r>
            <a:endParaRPr lang="en-US" altLang="ko-KR" sz="1600" b="1" dirty="0"/>
          </a:p>
          <a:p>
            <a:pPr marL="342900" indent="-342900"/>
            <a:r>
              <a:rPr lang="en-US" altLang="ko-KR" sz="1600" dirty="0"/>
              <a:t>	1) </a:t>
            </a:r>
            <a:r>
              <a:rPr lang="ko-KR" altLang="en-US" sz="1600" dirty="0"/>
              <a:t>시장 규모 및 분석</a:t>
            </a:r>
            <a:endParaRPr lang="en-US" altLang="ko-KR" sz="1600" dirty="0"/>
          </a:p>
          <a:p>
            <a:pPr marL="342900" indent="-342900"/>
            <a:r>
              <a:rPr lang="en-US" altLang="ko-KR" sz="1600" dirty="0"/>
              <a:t>	2) </a:t>
            </a:r>
            <a:r>
              <a:rPr lang="ko-KR" altLang="en-US" sz="1600" dirty="0"/>
              <a:t>경쟁사 분석</a:t>
            </a:r>
            <a:endParaRPr lang="en-US" altLang="ko-KR" sz="1600" dirty="0"/>
          </a:p>
          <a:p>
            <a:pPr marL="342900" indent="-342900"/>
            <a:r>
              <a:rPr lang="en-US" altLang="ko-KR" sz="1600" dirty="0"/>
              <a:t>	3) SWOT </a:t>
            </a:r>
            <a:r>
              <a:rPr lang="ko-KR" altLang="en-US" sz="1600" dirty="0" smtClean="0"/>
              <a:t>분석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4) </a:t>
            </a:r>
            <a:r>
              <a:rPr lang="ko-KR" altLang="en-US" sz="1600" dirty="0"/>
              <a:t>차별성 및 경쟁력</a:t>
            </a:r>
            <a:endParaRPr lang="en-US" altLang="ko-KR" sz="1600" dirty="0"/>
          </a:p>
          <a:p>
            <a:pPr marL="342900" indent="-342900"/>
            <a:endParaRPr lang="en-US" altLang="ko-KR" sz="1600" dirty="0"/>
          </a:p>
          <a:p>
            <a:pPr marL="342900" indent="-342900">
              <a:buAutoNum type="arabicPeriod" startAt="4"/>
            </a:pPr>
            <a:r>
              <a:rPr lang="ko-KR" altLang="en-US" sz="1600" b="1" dirty="0"/>
              <a:t>마케팅 계획</a:t>
            </a:r>
            <a:endParaRPr lang="en-US" altLang="ko-KR" sz="1600" b="1" dirty="0"/>
          </a:p>
          <a:p>
            <a:pPr marL="342900" indent="-342900"/>
            <a:r>
              <a:rPr lang="en-US" altLang="ko-KR" sz="1600" dirty="0"/>
              <a:t>	1) 4P </a:t>
            </a:r>
            <a:r>
              <a:rPr lang="ko-KR" altLang="en-US" sz="1600" dirty="0"/>
              <a:t>전략</a:t>
            </a:r>
            <a:endParaRPr lang="en-US" altLang="ko-KR" sz="1600" dirty="0"/>
          </a:p>
          <a:p>
            <a:pPr marL="342900" indent="-342900"/>
            <a:endParaRPr lang="en-US" altLang="ko-KR" sz="1600" dirty="0"/>
          </a:p>
          <a:p>
            <a:pPr marL="342900" indent="-342900">
              <a:buAutoNum type="arabicPeriod" startAt="5"/>
            </a:pPr>
            <a:r>
              <a:rPr lang="ko-KR" altLang="en-US" sz="1600" b="1" dirty="0"/>
              <a:t>사업 운영 계획</a:t>
            </a:r>
            <a:endParaRPr lang="en-US" altLang="ko-KR" sz="1600" b="1" dirty="0"/>
          </a:p>
          <a:p>
            <a:pPr marL="342900" indent="-342900"/>
            <a:r>
              <a:rPr lang="en-US" altLang="ko-KR" sz="1600" dirty="0"/>
              <a:t>	1) </a:t>
            </a:r>
            <a:r>
              <a:rPr lang="ko-KR" altLang="en-US" sz="1600" dirty="0"/>
              <a:t>단계별 사업 추진 계획</a:t>
            </a:r>
            <a:endParaRPr lang="en-US" altLang="ko-KR" sz="1600" dirty="0"/>
          </a:p>
          <a:p>
            <a:pPr marL="342900" indent="-342900"/>
            <a:r>
              <a:rPr lang="en-US" altLang="ko-KR" sz="1600" dirty="0"/>
              <a:t>	2) </a:t>
            </a:r>
            <a:r>
              <a:rPr lang="ko-KR" altLang="en-US" sz="1600" dirty="0"/>
              <a:t>재무 계획</a:t>
            </a:r>
            <a:endParaRPr lang="en-US" altLang="ko-KR" sz="1600" dirty="0"/>
          </a:p>
          <a:p>
            <a:pPr marL="342900" indent="-342900"/>
            <a:r>
              <a:rPr lang="en-US" altLang="ko-KR" sz="1600" dirty="0"/>
              <a:t>	</a:t>
            </a:r>
            <a:endParaRPr lang="ko-KR" alt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528" y="137477"/>
            <a:ext cx="9144000" cy="1179288"/>
          </a:xfrm>
        </p:spPr>
        <p:txBody>
          <a:bodyPr/>
          <a:lstStyle/>
          <a:p>
            <a:r>
              <a:rPr lang="en-US" sz="3200" dirty="0" smtClean="0"/>
              <a:t>     </a:t>
            </a:r>
            <a:r>
              <a:rPr lang="ko-KR" altLang="en-US" sz="3200" dirty="0" smtClean="0"/>
              <a:t>목 차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84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665536"/>
            <a:ext cx="7524328" cy="1179288"/>
          </a:xfrm>
        </p:spPr>
        <p:txBody>
          <a:bodyPr/>
          <a:lstStyle/>
          <a:p>
            <a:pPr lvl="0"/>
            <a:r>
              <a:rPr lang="ko-KR" altLang="en-US" dirty="0" smtClean="0"/>
              <a:t>사업 배경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1700808"/>
            <a:ext cx="6912768" cy="614197"/>
          </a:xfrm>
        </p:spPr>
        <p:txBody>
          <a:bodyPr/>
          <a:lstStyle/>
          <a:p>
            <a:pPr lvl="0"/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0" name="Content Placeholder 4"/>
          <p:cNvSpPr txBox="1">
            <a:spLocks/>
          </p:cNvSpPr>
          <p:nvPr/>
        </p:nvSpPr>
        <p:spPr>
          <a:xfrm>
            <a:off x="1911894" y="5099314"/>
            <a:ext cx="6912768" cy="157004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00087"/>
            <a:ext cx="3553746" cy="211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918" y="3831936"/>
            <a:ext cx="2411749" cy="217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itle 2"/>
          <p:cNvSpPr txBox="1">
            <a:spLocks/>
          </p:cNvSpPr>
          <p:nvPr/>
        </p:nvSpPr>
        <p:spPr>
          <a:xfrm>
            <a:off x="1907704" y="5805264"/>
            <a:ext cx="7524328" cy="11792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800" dirty="0" smtClean="0">
                <a:solidFill>
                  <a:srgbClr val="FF0000"/>
                </a:solidFill>
              </a:rPr>
              <a:t>- </a:t>
            </a:r>
            <a:r>
              <a:rPr lang="ko-KR" altLang="en-US" sz="2800" dirty="0" smtClean="0">
                <a:solidFill>
                  <a:srgbClr val="FF0000"/>
                </a:solidFill>
              </a:rPr>
              <a:t>비문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鼻紋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  <a:r>
              <a:rPr lang="ko-KR" altLang="en-US" sz="2800" dirty="0" smtClean="0">
                <a:solidFill>
                  <a:srgbClr val="FF0000"/>
                </a:solidFill>
              </a:rPr>
              <a:t> 인식을 통한 애견 시스템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2054" name="Picture 6" descr="http://cfile10.uf.tistory.com/image/275CD13E54D876E72D36C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06" y="3895083"/>
            <a:ext cx="2581666" cy="204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201" y="4206"/>
            <a:ext cx="9144000" cy="764704"/>
            <a:chOff x="1" y="0"/>
            <a:chExt cx="9144000" cy="764704"/>
          </a:xfrm>
        </p:grpSpPr>
        <p:sp>
          <p:nvSpPr>
            <p:cNvPr id="23" name="직사각형 22"/>
            <p:cNvSpPr/>
            <p:nvPr/>
          </p:nvSpPr>
          <p:spPr>
            <a:xfrm>
              <a:off x="1" y="0"/>
              <a:ext cx="9144000" cy="764704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40298" y="48709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847653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55008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62363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669718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1628" y="18864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개요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5964" y="188640"/>
              <a:ext cx="143107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제품 및 서비스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55776" y="188640"/>
              <a:ext cx="1484943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시장 분석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84168" y="18864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계획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24128" y="188640"/>
              <a:ext cx="140559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운영 계획</a:t>
              </a:r>
            </a:p>
          </p:txBody>
        </p:sp>
        <p:pic>
          <p:nvPicPr>
            <p:cNvPr id="49" name="Picture 2" descr="http://cfile209.uf.daum.net/original/23492B3A53BCDA7D2874C5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4624"/>
              <a:ext cx="720080" cy="655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41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737544"/>
            <a:ext cx="7524328" cy="1179288"/>
          </a:xfrm>
        </p:spPr>
        <p:txBody>
          <a:bodyPr/>
          <a:lstStyle/>
          <a:p>
            <a:r>
              <a:rPr lang="ko-KR" altLang="en-US" dirty="0" smtClean="0"/>
              <a:t>제품 소개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1916832"/>
            <a:ext cx="4150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GAECO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비문인식을 이용하여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유기견을</a:t>
            </a:r>
            <a:r>
              <a:rPr lang="ko-KR" altLang="en-US" sz="2000" b="1" dirty="0" smtClean="0"/>
              <a:t> 찾아 주는 어플리케이션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비문이란</a:t>
            </a:r>
            <a:r>
              <a:rPr lang="en-US" altLang="ko-KR" sz="2000" b="1" dirty="0" smtClean="0"/>
              <a:t>?</a:t>
            </a: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2000" b="1" dirty="0"/>
              <a:t>사람의 지문과 같이 개를 식별할 수 있는 코의 </a:t>
            </a:r>
            <a:r>
              <a:rPr lang="ko-KR" altLang="en-US" sz="2000" b="1" dirty="0" smtClean="0"/>
              <a:t>무늬 패턴</a:t>
            </a:r>
            <a:endParaRPr lang="en-US" altLang="ko-KR" sz="2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41" y="1412776"/>
            <a:ext cx="2723331" cy="4499825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grpSp>
        <p:nvGrpSpPr>
          <p:cNvPr id="18" name="그룹 17"/>
          <p:cNvGrpSpPr/>
          <p:nvPr/>
        </p:nvGrpSpPr>
        <p:grpSpPr>
          <a:xfrm>
            <a:off x="201" y="4206"/>
            <a:ext cx="9144000" cy="764704"/>
            <a:chOff x="1" y="0"/>
            <a:chExt cx="9144000" cy="764704"/>
          </a:xfrm>
        </p:grpSpPr>
        <p:sp>
          <p:nvSpPr>
            <p:cNvPr id="19" name="직사각형 18"/>
            <p:cNvSpPr/>
            <p:nvPr/>
          </p:nvSpPr>
          <p:spPr>
            <a:xfrm>
              <a:off x="1" y="0"/>
              <a:ext cx="9144000" cy="764704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40298" y="48709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47653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455008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62363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69718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1628" y="18864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개요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45964" y="188640"/>
              <a:ext cx="143107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제품 및 서비스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55776" y="188640"/>
              <a:ext cx="1484943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시장 분석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84168" y="18864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계획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24128" y="188640"/>
              <a:ext cx="140559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운영 계획</a:t>
              </a:r>
            </a:p>
          </p:txBody>
        </p:sp>
        <p:pic>
          <p:nvPicPr>
            <p:cNvPr id="32" name="Picture 2" descr="http://cfile209.uf.daum.net/original/23492B3A53BCDA7D2874C5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4624"/>
              <a:ext cx="720080" cy="655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21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703981"/>
            <a:ext cx="7524328" cy="1179288"/>
          </a:xfrm>
        </p:spPr>
        <p:txBody>
          <a:bodyPr/>
          <a:lstStyle/>
          <a:p>
            <a:r>
              <a:rPr lang="ko-KR" altLang="en-US" dirty="0" smtClean="0"/>
              <a:t>주요 내용 및 특장점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717660" y="1989272"/>
            <a:ext cx="7318836" cy="4401348"/>
            <a:chOff x="1717660" y="1989272"/>
            <a:chExt cx="7318836" cy="4401348"/>
          </a:xfrm>
        </p:grpSpPr>
        <p:pic>
          <p:nvPicPr>
            <p:cNvPr id="26" name="Picture 2"/>
            <p:cNvPicPr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26" b="7018"/>
            <a:stretch/>
          </p:blipFill>
          <p:spPr bwMode="auto">
            <a:xfrm>
              <a:off x="1717660" y="1989724"/>
              <a:ext cx="2322000" cy="3960000"/>
            </a:xfrm>
            <a:prstGeom prst="rect">
              <a:avLst/>
            </a:prstGeom>
            <a:noFill/>
            <a:ln w="25400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989272"/>
              <a:ext cx="2322000" cy="3960000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</p:pic>
        <p:pic>
          <p:nvPicPr>
            <p:cNvPr id="28" name="그림 27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496" y="1989280"/>
              <a:ext cx="2322000" cy="3960000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2051720" y="602128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반려견 정보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2000" y="6011996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비문 스캔 전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48264" y="6011996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비문 스캔 후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01" y="4206"/>
            <a:ext cx="9144000" cy="764704"/>
            <a:chOff x="1" y="0"/>
            <a:chExt cx="9144000" cy="764704"/>
          </a:xfrm>
        </p:grpSpPr>
        <p:sp>
          <p:nvSpPr>
            <p:cNvPr id="24" name="직사각형 23"/>
            <p:cNvSpPr/>
            <p:nvPr/>
          </p:nvSpPr>
          <p:spPr>
            <a:xfrm>
              <a:off x="1" y="0"/>
              <a:ext cx="9144000" cy="764704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240298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847653" y="48709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55008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062363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69718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11628" y="18864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개요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45964" y="188640"/>
              <a:ext cx="143107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제품 및 서비스</a:t>
              </a:r>
              <a:endPara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55776" y="188640"/>
              <a:ext cx="1484943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시장 분석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84168" y="18864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계획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24128" y="188640"/>
              <a:ext cx="140559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운영 계획</a:t>
              </a:r>
            </a:p>
          </p:txBody>
        </p:sp>
        <p:pic>
          <p:nvPicPr>
            <p:cNvPr id="42" name="Picture 2" descr="http://cfile209.uf.daum.net/original/23492B3A53BCDA7D2874C5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4624"/>
              <a:ext cx="720080" cy="655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68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703981"/>
            <a:ext cx="7524328" cy="1179288"/>
          </a:xfrm>
        </p:spPr>
        <p:txBody>
          <a:bodyPr/>
          <a:lstStyle/>
          <a:p>
            <a:r>
              <a:rPr lang="ko-KR" altLang="en-US" dirty="0" smtClean="0"/>
              <a:t>주요 내용 및 특장점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717136" y="1988840"/>
            <a:ext cx="7310344" cy="4401780"/>
            <a:chOff x="1717136" y="1988840"/>
            <a:chExt cx="7310344" cy="4401780"/>
          </a:xfrm>
        </p:grpSpPr>
        <p:pic>
          <p:nvPicPr>
            <p:cNvPr id="24" name="그림 23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988840"/>
              <a:ext cx="2322000" cy="3960000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</p:pic>
        <p:pic>
          <p:nvPicPr>
            <p:cNvPr id="25" name="그림 24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480" y="1988840"/>
              <a:ext cx="2322000" cy="3960000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</p:pic>
        <p:pic>
          <p:nvPicPr>
            <p:cNvPr id="26" name="그림 25" descr="어플 화면.jpg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7136" y="1988840"/>
              <a:ext cx="2322000" cy="3960000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2230123" y="602128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메인 화면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7984" y="602128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반려견 커뮤니티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39850" y="602128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반려견 분양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01" y="4206"/>
            <a:ext cx="9144000" cy="764704"/>
            <a:chOff x="1" y="0"/>
            <a:chExt cx="9144000" cy="764704"/>
          </a:xfrm>
        </p:grpSpPr>
        <p:sp>
          <p:nvSpPr>
            <p:cNvPr id="31" name="직사각형 30"/>
            <p:cNvSpPr/>
            <p:nvPr/>
          </p:nvSpPr>
          <p:spPr>
            <a:xfrm>
              <a:off x="1" y="0"/>
              <a:ext cx="9144000" cy="764704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240298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847653" y="48709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55008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062363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69718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11628" y="18864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개요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45964" y="188640"/>
              <a:ext cx="143107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제품 및 서비스</a:t>
              </a:r>
              <a:endPara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55776" y="188640"/>
              <a:ext cx="1484943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시장 분석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84168" y="18864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계획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24128" y="188640"/>
              <a:ext cx="140559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운영 계획</a:t>
              </a:r>
            </a:p>
          </p:txBody>
        </p:sp>
        <p:pic>
          <p:nvPicPr>
            <p:cNvPr id="42" name="Picture 2" descr="http://cfile209.uf.daum.net/original/23492B3A53BCDA7D2874C5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4624"/>
              <a:ext cx="720080" cy="655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0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4176" y="665536"/>
            <a:ext cx="7524328" cy="1179288"/>
          </a:xfrm>
        </p:spPr>
        <p:txBody>
          <a:bodyPr/>
          <a:lstStyle/>
          <a:p>
            <a:r>
              <a:rPr lang="ko-KR" altLang="en-US" dirty="0" smtClean="0"/>
              <a:t>시장 규모 및 전망</a:t>
            </a:r>
            <a:endParaRPr lang="ko-KR" altLang="en-US" dirty="0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880389" y="1825660"/>
            <a:ext cx="7228115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+mn-ea"/>
                <a:ea typeface="+mn-ea"/>
              </a:rPr>
              <a:t>2015</a:t>
            </a:r>
            <a:r>
              <a:rPr lang="ko-KR" altLang="en-US" sz="2400" b="1" dirty="0" smtClean="0">
                <a:latin typeface="+mn-ea"/>
                <a:ea typeface="+mn-ea"/>
              </a:rPr>
              <a:t>년 기준 등록 </a:t>
            </a:r>
            <a:r>
              <a:rPr lang="ko-KR" altLang="en-US" sz="2400" b="1" dirty="0" err="1" smtClean="0">
                <a:latin typeface="+mn-ea"/>
                <a:ea typeface="+mn-ea"/>
              </a:rPr>
              <a:t>반려견</a:t>
            </a:r>
            <a:r>
              <a:rPr lang="ko-KR" altLang="en-US" sz="2400" b="1" dirty="0" smtClean="0">
                <a:latin typeface="+mn-ea"/>
                <a:ea typeface="+mn-ea"/>
              </a:rPr>
              <a:t> 수 </a:t>
            </a:r>
            <a:r>
              <a:rPr lang="en-US" altLang="ko-KR" sz="2400" b="1" dirty="0" smtClean="0">
                <a:latin typeface="+mn-ea"/>
                <a:ea typeface="+mn-ea"/>
              </a:rPr>
              <a:t>: </a:t>
            </a:r>
            <a:r>
              <a:rPr lang="ko-KR" altLang="en-US" sz="2400" b="1" dirty="0" smtClean="0">
                <a:latin typeface="+mn-ea"/>
                <a:ea typeface="+mn-ea"/>
              </a:rPr>
              <a:t>약 </a:t>
            </a:r>
            <a:r>
              <a:rPr lang="en-US" altLang="ko-KR" sz="2400" b="1" dirty="0" smtClean="0">
                <a:latin typeface="+mn-ea"/>
                <a:ea typeface="+mn-ea"/>
              </a:rPr>
              <a:t>100</a:t>
            </a:r>
            <a:r>
              <a:rPr lang="ko-KR" altLang="en-US" sz="2400" b="1" dirty="0" smtClean="0">
                <a:latin typeface="+mn-ea"/>
                <a:ea typeface="+mn-ea"/>
              </a:rPr>
              <a:t>만 마리</a:t>
            </a:r>
            <a:endParaRPr lang="en-US" altLang="ko-KR" sz="2400" b="1" dirty="0" smtClean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	</a:t>
            </a:r>
            <a:r>
              <a:rPr lang="en-US" altLang="ko-KR" sz="2400" b="1" dirty="0" smtClean="0">
                <a:latin typeface="+mn-ea"/>
                <a:ea typeface="+mn-ea"/>
              </a:rPr>
              <a:t>- </a:t>
            </a:r>
            <a:r>
              <a:rPr lang="ko-KR" altLang="en-US" sz="2400" b="1" dirty="0" smtClean="0">
                <a:latin typeface="+mn-ea"/>
              </a:rPr>
              <a:t>실제 </a:t>
            </a:r>
            <a:r>
              <a:rPr lang="ko-KR" altLang="en-US" sz="2400" b="1" dirty="0" err="1">
                <a:latin typeface="+mn-ea"/>
              </a:rPr>
              <a:t>반려견</a:t>
            </a:r>
            <a:r>
              <a:rPr lang="ko-KR" altLang="en-US" sz="2400" b="1" dirty="0">
                <a:latin typeface="+mn-ea"/>
              </a:rPr>
              <a:t> 수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약 </a:t>
            </a:r>
            <a:r>
              <a:rPr lang="en-US" altLang="ko-KR" sz="2400" b="1" dirty="0">
                <a:latin typeface="+mn-ea"/>
              </a:rPr>
              <a:t>500</a:t>
            </a:r>
            <a:r>
              <a:rPr lang="ko-KR" altLang="en-US" sz="2400" b="1" dirty="0">
                <a:latin typeface="+mn-ea"/>
              </a:rPr>
              <a:t>만 마리</a:t>
            </a:r>
            <a:endParaRPr lang="en-US" altLang="ko-KR" sz="2400" b="1" dirty="0">
              <a:latin typeface="+mn-ea"/>
            </a:endParaRPr>
          </a:p>
          <a:p>
            <a:pPr latinLnBrk="1"/>
            <a:endParaRPr lang="en-US" altLang="ko-KR" sz="2400" b="1" dirty="0">
              <a:latin typeface="+mn-ea"/>
              <a:ea typeface="+mn-ea"/>
            </a:endParaRPr>
          </a:p>
          <a:p>
            <a:pPr latinLnBrk="1"/>
            <a:endParaRPr lang="en-US" altLang="ko-KR" sz="2400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2015</a:t>
            </a:r>
            <a:r>
              <a:rPr lang="ko-KR" altLang="en-US" sz="2400" b="1" dirty="0">
                <a:latin typeface="+mn-ea"/>
              </a:rPr>
              <a:t>년 기준 </a:t>
            </a:r>
            <a:r>
              <a:rPr lang="ko-KR" altLang="en-US" sz="2400" b="1" dirty="0" err="1">
                <a:latin typeface="+mn-ea"/>
              </a:rPr>
              <a:t>마이크로칩</a:t>
            </a:r>
            <a:r>
              <a:rPr lang="ko-KR" altLang="en-US" sz="2400" b="1" dirty="0">
                <a:latin typeface="+mn-ea"/>
              </a:rPr>
              <a:t> 사용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약 </a:t>
            </a:r>
            <a:r>
              <a:rPr lang="en-US" altLang="ko-KR" sz="2400" b="1" dirty="0">
                <a:latin typeface="+mn-ea"/>
              </a:rPr>
              <a:t>90</a:t>
            </a:r>
            <a:r>
              <a:rPr lang="ko-KR" altLang="en-US" sz="2400" b="1" dirty="0">
                <a:latin typeface="+mn-ea"/>
              </a:rPr>
              <a:t>만 마리</a:t>
            </a:r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	- </a:t>
            </a:r>
            <a:r>
              <a:rPr lang="ko-KR" altLang="en-US" sz="2400" b="1" dirty="0">
                <a:latin typeface="+mn-ea"/>
              </a:rPr>
              <a:t>내장형 </a:t>
            </a:r>
            <a:r>
              <a:rPr lang="en-US" altLang="ko-KR" sz="2400" b="1" dirty="0">
                <a:latin typeface="+mn-ea"/>
              </a:rPr>
              <a:t>: 50</a:t>
            </a:r>
            <a:r>
              <a:rPr lang="ko-KR" altLang="en-US" sz="2400" b="1" dirty="0">
                <a:latin typeface="+mn-ea"/>
              </a:rPr>
              <a:t>만 마리</a:t>
            </a:r>
            <a:r>
              <a:rPr lang="en-US" altLang="ko-KR" sz="2400" b="1" dirty="0">
                <a:latin typeface="+mn-ea"/>
              </a:rPr>
              <a:t>(53%)</a:t>
            </a:r>
          </a:p>
          <a:p>
            <a:r>
              <a:rPr lang="en-US" altLang="ko-KR" sz="2400" b="1" dirty="0">
                <a:latin typeface="+mn-ea"/>
              </a:rPr>
              <a:t>	- </a:t>
            </a:r>
            <a:r>
              <a:rPr lang="ko-KR" altLang="en-US" sz="2400" b="1" dirty="0">
                <a:latin typeface="+mn-ea"/>
              </a:rPr>
              <a:t>외장형 </a:t>
            </a:r>
            <a:r>
              <a:rPr lang="en-US" altLang="ko-KR" sz="2400" b="1" dirty="0">
                <a:latin typeface="+mn-ea"/>
              </a:rPr>
              <a:t>: 40</a:t>
            </a:r>
            <a:r>
              <a:rPr lang="ko-KR" altLang="en-US" sz="2400" b="1" dirty="0">
                <a:latin typeface="+mn-ea"/>
              </a:rPr>
              <a:t>만 마리</a:t>
            </a:r>
            <a:r>
              <a:rPr lang="en-US" altLang="ko-KR" sz="2400" b="1" dirty="0">
                <a:latin typeface="+mn-ea"/>
              </a:rPr>
              <a:t>(47</a:t>
            </a:r>
            <a:r>
              <a:rPr lang="en-US" altLang="ko-KR" sz="2400" b="1" dirty="0" smtClean="0">
                <a:latin typeface="+mn-ea"/>
              </a:rPr>
              <a:t>%)</a:t>
            </a:r>
          </a:p>
          <a:p>
            <a:endParaRPr lang="en-US" altLang="ko-KR" sz="2400" b="1" dirty="0">
              <a:latin typeface="+mn-ea"/>
            </a:endParaRPr>
          </a:p>
          <a:p>
            <a:pPr latinLnBrk="1"/>
            <a:endParaRPr lang="en-US" altLang="ko-KR" sz="2400" b="1" dirty="0">
              <a:latin typeface="+mn-ea"/>
              <a:ea typeface="+mn-ea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+mn-ea"/>
                <a:ea typeface="+mn-ea"/>
              </a:rPr>
              <a:t>2014</a:t>
            </a:r>
            <a:r>
              <a:rPr lang="ko-KR" altLang="en-US" sz="2400" b="1" dirty="0" smtClean="0">
                <a:latin typeface="+mn-ea"/>
                <a:ea typeface="+mn-ea"/>
              </a:rPr>
              <a:t>년 기준 </a:t>
            </a:r>
            <a:r>
              <a:rPr lang="ko-KR" altLang="en-US" sz="2400" b="1" dirty="0" err="1" smtClean="0">
                <a:latin typeface="+mn-ea"/>
                <a:ea typeface="+mn-ea"/>
              </a:rPr>
              <a:t>유기견</a:t>
            </a:r>
            <a:r>
              <a:rPr lang="ko-KR" altLang="en-US" sz="2400" b="1" dirty="0" smtClean="0">
                <a:latin typeface="+mn-ea"/>
                <a:ea typeface="+mn-ea"/>
              </a:rPr>
              <a:t> 수 </a:t>
            </a:r>
            <a:r>
              <a:rPr lang="en-US" altLang="ko-KR" sz="2400" b="1" dirty="0" smtClean="0">
                <a:latin typeface="+mn-ea"/>
                <a:ea typeface="+mn-ea"/>
              </a:rPr>
              <a:t>: </a:t>
            </a:r>
            <a:r>
              <a:rPr lang="ko-KR" altLang="en-US" sz="2400" b="1" dirty="0" smtClean="0">
                <a:latin typeface="+mn-ea"/>
                <a:ea typeface="+mn-ea"/>
              </a:rPr>
              <a:t>약 </a:t>
            </a:r>
            <a:r>
              <a:rPr lang="en-US" altLang="ko-KR" sz="2400" b="1" dirty="0" smtClean="0">
                <a:latin typeface="+mn-ea"/>
                <a:ea typeface="+mn-ea"/>
              </a:rPr>
              <a:t>6</a:t>
            </a:r>
            <a:r>
              <a:rPr lang="ko-KR" altLang="en-US" sz="2400" b="1" dirty="0" smtClean="0">
                <a:latin typeface="+mn-ea"/>
                <a:ea typeface="+mn-ea"/>
              </a:rPr>
              <a:t>만 마리</a:t>
            </a:r>
            <a:endParaRPr lang="en-US" altLang="ko-KR" sz="2400" b="1" dirty="0">
              <a:latin typeface="+mn-ea"/>
              <a:ea typeface="+mn-ea"/>
            </a:endParaRPr>
          </a:p>
          <a:p>
            <a:pPr latinLnBrk="1"/>
            <a:r>
              <a:rPr lang="en-US" altLang="ko-KR" sz="2400" b="1" dirty="0" smtClean="0">
                <a:solidFill>
                  <a:srgbClr val="FF0000"/>
                </a:solidFill>
                <a:latin typeface="+mn-ea"/>
                <a:ea typeface="+mn-ea"/>
              </a:rPr>
              <a:t>	-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+mn-ea"/>
                <a:ea typeface="+mn-ea"/>
              </a:rPr>
              <a:t>반환율은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  <a:ea typeface="+mn-ea"/>
              </a:rPr>
              <a:t> 13%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에 불과</a:t>
            </a:r>
            <a:endParaRPr lang="en-US" altLang="ko-KR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atinLnBrk="1"/>
            <a:endParaRPr lang="en-US" altLang="ko-KR" sz="18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01" y="4206"/>
            <a:ext cx="9144000" cy="764704"/>
            <a:chOff x="1" y="0"/>
            <a:chExt cx="9144000" cy="764704"/>
          </a:xfrm>
        </p:grpSpPr>
        <p:sp>
          <p:nvSpPr>
            <p:cNvPr id="20" name="직사각형 19"/>
            <p:cNvSpPr/>
            <p:nvPr/>
          </p:nvSpPr>
          <p:spPr>
            <a:xfrm>
              <a:off x="1" y="0"/>
              <a:ext cx="9144000" cy="764704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240298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47653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55008" y="48709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62363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69718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1628" y="18864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개요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0689" y="188640"/>
              <a:ext cx="143107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제품 및 서비스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5776" y="188640"/>
              <a:ext cx="1484943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시장 분석</a:t>
              </a:r>
              <a:endPara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84168" y="18864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계획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24128" y="188640"/>
              <a:ext cx="140559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운영 계획</a:t>
              </a:r>
            </a:p>
          </p:txBody>
        </p:sp>
        <p:pic>
          <p:nvPicPr>
            <p:cNvPr id="31" name="Picture 2" descr="http://cfile209.uf.daum.net/original/23492B3A53BCDA7D2874C5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4624"/>
              <a:ext cx="720080" cy="655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53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692696"/>
            <a:ext cx="7524328" cy="1179288"/>
          </a:xfrm>
        </p:spPr>
        <p:txBody>
          <a:bodyPr/>
          <a:lstStyle/>
          <a:p>
            <a:r>
              <a:rPr lang="ko-KR" altLang="en-US" dirty="0" smtClean="0"/>
              <a:t>경쟁사 분석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9405281" y="3946186"/>
            <a:ext cx="2583543" cy="1321631"/>
            <a:chOff x="9361714" y="5120318"/>
            <a:chExt cx="2583543" cy="132163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361714" y="5120318"/>
              <a:ext cx="2583543" cy="1321631"/>
            </a:xfrm>
            <a:prstGeom prst="roundRect">
              <a:avLst/>
            </a:prstGeom>
            <a:solidFill>
              <a:srgbClr val="FFC904"/>
            </a:solidFill>
            <a:ln>
              <a:solidFill>
                <a:srgbClr val="FFC9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384292" y="5369695"/>
              <a:ext cx="25609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매장창업 사업계획서의 경우</a:t>
              </a:r>
              <a:r>
                <a:rPr lang="en-US" altLang="ko-KR" sz="1400" b="1" dirty="0" smtClean="0"/>
                <a:t>,</a:t>
              </a:r>
            </a:p>
            <a:p>
              <a:r>
                <a:rPr lang="ko-KR" altLang="en-US" sz="1400" dirty="0" smtClean="0"/>
                <a:t>타사의 주요 메뉴와 상품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서비스 경쟁력 등을 조사하여 </a:t>
              </a:r>
              <a:r>
                <a:rPr lang="ko-KR" altLang="en-US" sz="1400" dirty="0" err="1" smtClean="0"/>
                <a:t>비교분석하면</a:t>
              </a:r>
              <a:r>
                <a:rPr lang="ko-KR" altLang="en-US" sz="1400" dirty="0" smtClean="0"/>
                <a:t> 된다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</p:grpSp>
      <p:pic>
        <p:nvPicPr>
          <p:cNvPr id="3074" name="Picture 2" descr="펫북에 대한 이미지 검색결과">
            <a:hlinkClick r:id="rId2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1" r="29935" b="70630"/>
          <a:stretch>
            <a:fillRect/>
          </a:stretch>
        </p:blipFill>
        <p:spPr bwMode="auto">
          <a:xfrm>
            <a:off x="2843808" y="2132856"/>
            <a:ext cx="1440160" cy="936104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3" t="28804" r="20677" b="53593"/>
          <a:stretch>
            <a:fillRect/>
          </a:stretch>
        </p:blipFill>
        <p:spPr>
          <a:xfrm>
            <a:off x="7308304" y="2132856"/>
            <a:ext cx="1584176" cy="936104"/>
          </a:xfrm>
          <a:prstGeom prst="rect">
            <a:avLst/>
          </a:prstGeom>
          <a:ln w="25400">
            <a:noFill/>
          </a:ln>
        </p:spPr>
      </p:pic>
      <p:pic>
        <p:nvPicPr>
          <p:cNvPr id="11266" name="Picture 2" descr="강아지 마이크로칩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8" y="2132856"/>
            <a:ext cx="1440160" cy="936104"/>
          </a:xfrm>
          <a:prstGeom prst="rect">
            <a:avLst/>
          </a:prstGeom>
          <a:noFill/>
        </p:spPr>
      </p:pic>
      <p:pic>
        <p:nvPicPr>
          <p:cNvPr id="11268" name="Picture 4" descr="포인핸드에 대한 이미지 검색결과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 t="35237"/>
          <a:stretch>
            <a:fillRect/>
          </a:stretch>
        </p:blipFill>
        <p:spPr bwMode="auto">
          <a:xfrm>
            <a:off x="5724128" y="2132856"/>
            <a:ext cx="1584176" cy="936104"/>
          </a:xfrm>
          <a:prstGeom prst="rect">
            <a:avLst/>
          </a:prstGeom>
          <a:noFill/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25833"/>
              </p:ext>
            </p:extLst>
          </p:nvPr>
        </p:nvGraphicFramePr>
        <p:xfrm>
          <a:off x="1790272" y="2996952"/>
          <a:ext cx="7120495" cy="280831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053536"/>
                <a:gridCol w="1440160"/>
                <a:gridCol w="1440160"/>
                <a:gridCol w="1584176"/>
                <a:gridCol w="1602463"/>
              </a:tblGrid>
              <a:tr h="561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비교항목</a:t>
                      </a:r>
                      <a:endParaRPr lang="ko-KR" altLang="en-US" sz="1300" dirty="0"/>
                    </a:p>
                  </a:txBody>
                  <a:tcPr marL="36000" marR="36000" anchor="ctr">
                    <a:solidFill>
                      <a:srgbClr val="70707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펫북</a:t>
                      </a:r>
                      <a:endParaRPr lang="ko-KR" altLang="en-US" sz="1300" dirty="0"/>
                    </a:p>
                  </a:txBody>
                  <a:tcPr marL="36000" marR="36000" anchor="ctr">
                    <a:solidFill>
                      <a:srgbClr val="70707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마이크로칩</a:t>
                      </a:r>
                      <a:endParaRPr lang="ko-KR" altLang="en-US" sz="1300" dirty="0"/>
                    </a:p>
                  </a:txBody>
                  <a:tcPr marL="36000" marR="36000" anchor="ctr">
                    <a:solidFill>
                      <a:srgbClr val="70707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포인핸드</a:t>
                      </a:r>
                      <a:endParaRPr lang="ko-KR" altLang="en-US" sz="1300" dirty="0"/>
                    </a:p>
                  </a:txBody>
                  <a:tcPr marL="36000" marR="36000"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707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자사</a:t>
                      </a:r>
                      <a:endParaRPr lang="ko-KR" altLang="en-US" sz="1300" dirty="0"/>
                    </a:p>
                  </a:txBody>
                  <a:tcPr marL="36000" marR="3600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7070"/>
                    </a:solidFill>
                  </a:tcPr>
                </a:tc>
              </a:tr>
              <a:tr h="561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</a:rPr>
                        <a:t>주요 특징</a:t>
                      </a:r>
                      <a:endParaRPr lang="ko-KR" altLang="en-US" sz="1300" b="1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0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</a:rPr>
                        <a:t>NFC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</a:rPr>
                        <a:t>태그를 내장한 스마트 인식표</a:t>
                      </a:r>
                      <a:endParaRPr lang="ko-KR" altLang="en-US" sz="1300" b="1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 smtClean="0">
                          <a:solidFill>
                            <a:srgbClr val="000000"/>
                          </a:solidFill>
                        </a:rPr>
                        <a:t>마이크로칩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</a:rPr>
                        <a:t> 삽입</a:t>
                      </a:r>
                      <a:endParaRPr lang="ko-KR" altLang="en-US" sz="1300" b="1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</a:rPr>
                        <a:t>실종동물의 외향적 정보 제공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</a:rPr>
                        <a:t>비문인식을 통한</a:t>
                      </a:r>
                      <a:endParaRPr lang="en-US" altLang="ko-KR" sz="13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</a:rPr>
                        <a:t>서비스 제공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</a:tr>
              <a:tr h="561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</a:rPr>
                        <a:t>매출 현황</a:t>
                      </a:r>
                      <a:endParaRPr lang="ko-KR" altLang="en-US" sz="1300" b="1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0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</a:rPr>
                        <a:t>6,731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</a:rPr>
                        <a:t>만원</a:t>
                      </a:r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</a:rPr>
                        <a:t>25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</a:rPr>
                        <a:t>억</a:t>
                      </a:r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</a:rPr>
                        <a:t>억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</a:rPr>
                        <a:t>예상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</a:rPr>
                        <a:t>장점</a:t>
                      </a:r>
                      <a:endParaRPr lang="ko-KR" altLang="en-US" sz="1300" b="1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0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</a:rPr>
                        <a:t>위치추적 기능</a:t>
                      </a:r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</a:rPr>
                        <a:t>분실 위험</a:t>
                      </a:r>
                      <a:r>
                        <a:rPr lang="ko-KR" altLang="en-US" sz="13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 baseline="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</a:rPr>
                        <a:t>간편함</a:t>
                      </a:r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</a:rPr>
                        <a:t>분실위험 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</a:rPr>
                        <a:t>간편함</a:t>
                      </a:r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</a:rPr>
                        <a:t>단점</a:t>
                      </a:r>
                      <a:endParaRPr lang="ko-KR" altLang="en-US" sz="1300" b="1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0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</a:rPr>
                        <a:t>IOS</a:t>
                      </a:r>
                      <a:r>
                        <a:rPr lang="en-US" altLang="ko-KR" sz="13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rgbClr val="000000"/>
                          </a:solidFill>
                        </a:rPr>
                        <a:t>이용불가</a:t>
                      </a:r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</a:rPr>
                        <a:t>부작용 존재</a:t>
                      </a:r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</a:rPr>
                        <a:t>실종동물을 찾을 수 있는 시스템 미비</a:t>
                      </a:r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</a:rPr>
                        <a:t>이용자가 적을 경우 서비스 품질 하락</a:t>
                      </a:r>
                      <a:endParaRPr lang="ko-KR" altLang="en-US" sz="1300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201" y="4206"/>
            <a:ext cx="9144000" cy="764704"/>
            <a:chOff x="1" y="0"/>
            <a:chExt cx="9144000" cy="764704"/>
          </a:xfrm>
        </p:grpSpPr>
        <p:sp>
          <p:nvSpPr>
            <p:cNvPr id="41" name="직사각형 40"/>
            <p:cNvSpPr/>
            <p:nvPr/>
          </p:nvSpPr>
          <p:spPr>
            <a:xfrm>
              <a:off x="1" y="0"/>
              <a:ext cx="9144000" cy="764704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240298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847653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55008" y="48709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62363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669718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11628" y="18864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개요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80689" y="188640"/>
              <a:ext cx="143107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제품 및 서비스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55776" y="188640"/>
              <a:ext cx="1484943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시장 분석</a:t>
              </a:r>
              <a:endPara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84168" y="18864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계획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24128" y="188640"/>
              <a:ext cx="140559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운영 계획</a:t>
              </a:r>
            </a:p>
          </p:txBody>
        </p:sp>
        <p:pic>
          <p:nvPicPr>
            <p:cNvPr id="52" name="Picture 2" descr="http://cfile209.uf.daum.net/original/23492B3A53BCDA7D2874C5"/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4624"/>
              <a:ext cx="720080" cy="655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05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764704"/>
            <a:ext cx="7524328" cy="1179288"/>
          </a:xfrm>
        </p:spPr>
        <p:txBody>
          <a:bodyPr/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81815"/>
              </p:ext>
            </p:extLst>
          </p:nvPr>
        </p:nvGraphicFramePr>
        <p:xfrm>
          <a:off x="1691680" y="2020025"/>
          <a:ext cx="7273702" cy="4501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5936"/>
                <a:gridCol w="1928634"/>
                <a:gridCol w="2424566"/>
                <a:gridCol w="2424566"/>
              </a:tblGrid>
              <a:tr h="277082">
                <a:tc rowSpan="2" gridSpan="2">
                  <a:txBody>
                    <a:bodyPr/>
                    <a:lstStyle/>
                    <a:p>
                      <a:pPr latinLnBrk="1"/>
                      <a:endParaRPr lang="en-US" altLang="ko-KR" sz="13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                  </a:t>
                      </a:r>
                      <a:r>
                        <a:rPr lang="ko-KR" altLang="en-US" sz="1300" spc="3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외부환경</a:t>
                      </a:r>
                      <a:endParaRPr lang="en-US" altLang="ko-KR" sz="1300" spc="3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300" spc="3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300" spc="3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300" spc="3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300" spc="3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내부환경</a:t>
                      </a:r>
                      <a:endParaRPr lang="ko-KR" altLang="en-US" sz="1300" spc="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70707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 회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(O)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70707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위 </a:t>
                      </a: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협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(T)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707070"/>
                    </a:solidFill>
                  </a:tcPr>
                </a:tc>
              </a:tr>
              <a:tr h="109202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인가구증가로 애완시장확대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err="1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스마트폰의</a:t>
                      </a: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 보급화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err="1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마이크로칩</a:t>
                      </a: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 삽입술의</a:t>
                      </a:r>
                      <a:r>
                        <a:rPr lang="ko-KR" altLang="en-US" sz="1100" baseline="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 부작용과 비싼 가격</a:t>
                      </a:r>
                      <a:endParaRPr lang="en-US" altLang="ko-KR" sz="1100" baseline="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baseline="0" dirty="0" err="1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동물권</a:t>
                      </a:r>
                      <a:r>
                        <a:rPr lang="ko-KR" altLang="en-US" sz="1100" baseline="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 존중인식 확대</a:t>
                      </a:r>
                      <a:endParaRPr lang="en-US" altLang="ko-KR" sz="1100" baseline="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err="1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마이크로칩</a:t>
                      </a: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 기술의 향상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추종기업의 빠른 시장 진입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비문인식에 대한 인지도 부족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15321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강점</a:t>
                      </a:r>
                      <a:endParaRPr lang="en-US" altLang="ko-KR" sz="11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(S)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07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err="1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스마트폰을</a:t>
                      </a: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 활용하여 서비스 활용의 용이함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비문 인식의 간편성</a:t>
                      </a:r>
                      <a:r>
                        <a:rPr lang="en-US" altLang="ko-KR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안정성 확보 가능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적은 비용으로 많은 사람들이 사용할 수 있음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비문인식 외에 사람들의 커뮤니티 플랫폼 제공</a:t>
                      </a:r>
                      <a:r>
                        <a:rPr lang="en-US" altLang="ko-KR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반려견</a:t>
                      </a:r>
                      <a:r>
                        <a:rPr lang="ko-KR" altLang="en-US" sz="1100" baseline="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 신분증 제공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동물에게 안전한 비문인식을 사용한 시스템 개발</a:t>
                      </a:r>
                      <a:endParaRPr lang="en-US" altLang="ko-KR" sz="1100" baseline="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커뮤니티와 </a:t>
                      </a:r>
                      <a:r>
                        <a:rPr lang="ko-KR" altLang="en-US" sz="1100" baseline="0" dirty="0" err="1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유기견</a:t>
                      </a:r>
                      <a:r>
                        <a:rPr lang="ko-KR" altLang="en-US" sz="1100" baseline="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 보호소 연결 등 다양한 기능이 내재된 어플리케이션 제공</a:t>
                      </a:r>
                      <a:endParaRPr lang="en-US" altLang="ko-KR" sz="1100" baseline="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마이크로칩</a:t>
                      </a: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 기술과 비교해서 비문 인식의 안전성과 간편성을 부각한 홍보 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시스템 내 커뮤니티를 활성화하여 고객 선점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321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약점</a:t>
                      </a:r>
                      <a:endParaRPr lang="en-US" altLang="ko-KR" sz="11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(W)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07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비문인식기술과 </a:t>
                      </a:r>
                      <a:r>
                        <a:rPr lang="ko-KR" altLang="en-US" sz="1100" dirty="0" err="1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스마트폰의</a:t>
                      </a: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 접목이 필요함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많은 사람들이 사용해야 서비스 활성화 가능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err="1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유기견</a:t>
                      </a:r>
                      <a:r>
                        <a:rPr lang="ko-KR" altLang="en-US" sz="1100" baseline="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 보호소</a:t>
                      </a:r>
                      <a:r>
                        <a:rPr lang="en-US" altLang="ko-KR" sz="1100" baseline="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동물 병원 등과 제휴를 맺음으로써 이용자 확보</a:t>
                      </a:r>
                      <a:endParaRPr lang="en-US" altLang="ko-KR" sz="1100" baseline="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baseline="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3F3F3F"/>
                          </a:solidFill>
                          <a:latin typeface="+mn-ea"/>
                          <a:ea typeface="+mn-ea"/>
                        </a:rPr>
                        <a:t>단골고객을 경쟁업체가 생겨도 빼앗기지 않는 충성고객으로 만들 수 있는 전략수립</a:t>
                      </a:r>
                      <a:endParaRPr lang="en-US" altLang="ko-KR" sz="1100" dirty="0" smtClean="0">
                        <a:solidFill>
                          <a:srgbClr val="3F3F3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201" y="4206"/>
            <a:ext cx="9144000" cy="764704"/>
            <a:chOff x="1" y="0"/>
            <a:chExt cx="9144000" cy="764704"/>
          </a:xfrm>
        </p:grpSpPr>
        <p:sp>
          <p:nvSpPr>
            <p:cNvPr id="20" name="직사각형 19"/>
            <p:cNvSpPr/>
            <p:nvPr/>
          </p:nvSpPr>
          <p:spPr>
            <a:xfrm>
              <a:off x="1" y="0"/>
              <a:ext cx="9144000" cy="764704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240298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47653" y="48709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55008" y="48709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62363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69718" y="48709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1628" y="18864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개요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0689" y="188640"/>
              <a:ext cx="143107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제품 및 서비스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5776" y="188640"/>
              <a:ext cx="1484943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시장 분석</a:t>
              </a:r>
              <a:endPara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84168" y="18864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마케팅 계획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24128" y="188640"/>
              <a:ext cx="140559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 운영 계획</a:t>
              </a:r>
            </a:p>
          </p:txBody>
        </p:sp>
        <p:pic>
          <p:nvPicPr>
            <p:cNvPr id="31" name="Picture 2" descr="http://cfile209.uf.daum.net/original/23492B3A53BCDA7D2874C5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4624"/>
              <a:ext cx="720080" cy="655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78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1048</Words>
  <Application>Microsoft Office PowerPoint</Application>
  <PresentationFormat>화면 슬라이드 쇼(4:3)</PresentationFormat>
  <Paragraphs>262</Paragraphs>
  <Slides>14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Theme</vt:lpstr>
      <vt:lpstr>Custom Design</vt:lpstr>
      <vt:lpstr>PowerPoint 프레젠테이션</vt:lpstr>
      <vt:lpstr>     목 차</vt:lpstr>
      <vt:lpstr>사업 배경</vt:lpstr>
      <vt:lpstr>제품 소개</vt:lpstr>
      <vt:lpstr>주요 내용 및 특장점</vt:lpstr>
      <vt:lpstr>주요 내용 및 특장점</vt:lpstr>
      <vt:lpstr>시장 규모 및 전망</vt:lpstr>
      <vt:lpstr>경쟁사 분석</vt:lpstr>
      <vt:lpstr>SWOT 분석</vt:lpstr>
      <vt:lpstr>차별성 및 경쟁력</vt:lpstr>
      <vt:lpstr>4P 전략</vt:lpstr>
      <vt:lpstr>단계별 사업 추진 계획</vt:lpstr>
      <vt:lpstr>재무 계획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SangWon Jeong</cp:lastModifiedBy>
  <cp:revision>75</cp:revision>
  <dcterms:created xsi:type="dcterms:W3CDTF">2014-04-01T16:27:38Z</dcterms:created>
  <dcterms:modified xsi:type="dcterms:W3CDTF">2017-01-09T09:13:58Z</dcterms:modified>
</cp:coreProperties>
</file>