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3.xml.rels" ContentType="application/vnd.openxmlformats-package.relationships+xml"/>
  <Override PartName="/ppt/notesSlides/_rels/notesSlide12.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embeddings/oleObject1.xlsx" ContentType="application/vnd.openxmlformats-officedocument.spreadsheetml.sheet"/>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media/image1.jpeg" ContentType="image/jpeg"/>
  <Override PartName="/ppt/media/image2.jpeg" ContentType="image/jpeg"/>
  <Override PartName="/ppt/media/image8.png" ContentType="image/png"/>
  <Override PartName="/ppt/media/image3.jpeg" ContentType="image/jpeg"/>
  <Override PartName="/ppt/media/image5.png" ContentType="image/png"/>
  <Override PartName="/ppt/media/image4.png" ContentType="image/pn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8.jpeg" ContentType="image/jpe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9.png" ContentType="image/png"/>
  <Override PartName="/ppt/media/image20.jpeg" ContentType="image/jpeg"/>
  <Override PartName="/ppt/media/image21.jpeg" ContentType="image/jpeg"/>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0356850" cy="7224713"/>
  <p:notesSz cx="6807200" cy="9939338"/>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
          <p:cNvSpPr/>
          <p:nvPr/>
        </p:nvSpPr>
        <p:spPr>
          <a:xfrm>
            <a:off x="0" y="0"/>
            <a:ext cx="6807600" cy="9939600"/>
          </a:xfrm>
          <a:prstGeom prst="rect">
            <a:avLst/>
          </a:prstGeom>
          <a:solidFill>
            <a:srgbClr val="ffffff"/>
          </a:solidFill>
          <a:ln w="0">
            <a:noFill/>
          </a:ln>
        </p:spPr>
        <p:txBody>
          <a:bodyPr lIns="90000" rIns="90000" tIns="45000" bIns="45000" anchor="ctr" anchorCtr="1">
            <a:noAutofit/>
          </a:bodyPr>
          <a:p>
            <a:endParaRPr b="0" lang="en-US" sz="2000" strike="noStrike" u="none">
              <a:solidFill>
                <a:srgbClr val="000000"/>
              </a:solidFill>
              <a:effectLst/>
              <a:uFillTx/>
              <a:latin typeface="Arial"/>
            </a:endParaRPr>
          </a:p>
        </p:txBody>
      </p:sp>
      <p:sp>
        <p:nvSpPr>
          <p:cNvPr id="32" name="PlaceHolder 1"/>
          <p:cNvSpPr>
            <a:spLocks noGrp="1"/>
          </p:cNvSpPr>
          <p:nvPr>
            <p:ph type="hdr"/>
          </p:nvPr>
        </p:nvSpPr>
        <p:spPr>
          <a:xfrm>
            <a:off x="-360" y="0"/>
            <a:ext cx="2949480" cy="496800"/>
          </a:xfrm>
          <a:prstGeom prst="rect">
            <a:avLst/>
          </a:prstGeom>
          <a:noFill/>
          <a:ln w="0">
            <a:noFill/>
          </a:ln>
        </p:spPr>
        <p:txBody>
          <a:bodyPr lIns="92160" rIns="92160" tIns="46080" bIns="46080" anchor="t">
            <a:noAutofit/>
          </a:bodyPr>
          <a:p>
            <a:pPr indent="0">
              <a:buNone/>
            </a:pPr>
            <a:endParaRPr b="0" lang="en-US" sz="2400" strike="noStrike" u="none">
              <a:solidFill>
                <a:srgbClr val="000000"/>
              </a:solidFill>
              <a:effectLst/>
              <a:uFillTx/>
              <a:latin typeface="游明朝"/>
            </a:endParaRPr>
          </a:p>
        </p:txBody>
      </p:sp>
      <p:sp>
        <p:nvSpPr>
          <p:cNvPr id="33" name="PlaceHolder 2"/>
          <p:cNvSpPr>
            <a:spLocks noGrp="1"/>
          </p:cNvSpPr>
          <p:nvPr>
            <p:ph type="dt" idx="6"/>
          </p:nvPr>
        </p:nvSpPr>
        <p:spPr>
          <a:xfrm>
            <a:off x="3855600" y="0"/>
            <a:ext cx="2949480" cy="496800"/>
          </a:xfrm>
          <a:prstGeom prst="rect">
            <a:avLst/>
          </a:prstGeom>
          <a:noFill/>
          <a:ln w="0">
            <a:noFill/>
          </a:ln>
        </p:spPr>
        <p:txBody>
          <a:bodyPr lIns="92160" rIns="92160" tIns="46080" bIns="46080" anchor="t">
            <a:noAutofit/>
          </a:bodyPr>
          <a:lstStyle>
            <a:lvl1pPr indent="0" algn="r">
              <a:lnSpc>
                <a:spcPct val="100000"/>
              </a:lnSpc>
              <a:buNone/>
              <a:tabLst>
                <a:tab algn="l" pos="0"/>
                <a:tab algn="l" pos="1012680"/>
                <a:tab algn="l" pos="2025720"/>
                <a:tab algn="l" pos="3038400"/>
                <a:tab algn="l" pos="4051440"/>
                <a:tab algn="l" pos="5064120"/>
                <a:tab algn="l" pos="6076800"/>
                <a:tab algn="l" pos="7089840"/>
                <a:tab algn="l" pos="8102520"/>
                <a:tab algn="l" pos="9115560"/>
                <a:tab algn="l" pos="10128240"/>
              </a:tabLst>
              <a:defRPr b="0" lang="ja-JP" sz="1200" strike="noStrike" u="none">
                <a:solidFill>
                  <a:srgbClr val="000000"/>
                </a:solidFill>
                <a:effectLst/>
                <a:uFillTx/>
                <a:latin typeface="Calibri"/>
              </a:defRPr>
            </a:lvl1pPr>
          </a:lstStyle>
          <a:p>
            <a:pPr indent="0" algn="r">
              <a:lnSpc>
                <a:spcPct val="100000"/>
              </a:lnSpc>
              <a:buNone/>
              <a:tabLst>
                <a:tab algn="l" pos="0"/>
                <a:tab algn="l" pos="1012680"/>
                <a:tab algn="l" pos="2025720"/>
                <a:tab algn="l" pos="3038400"/>
                <a:tab algn="l" pos="4051440"/>
                <a:tab algn="l" pos="5064120"/>
                <a:tab algn="l" pos="6076800"/>
                <a:tab algn="l" pos="7089840"/>
                <a:tab algn="l" pos="8102520"/>
                <a:tab algn="l" pos="9115560"/>
                <a:tab algn="l" pos="10128240"/>
              </a:tabLst>
            </a:pPr>
            <a:r>
              <a:rPr b="0" lang="ja-JP" sz="1200" strike="noStrike" u="none">
                <a:solidFill>
                  <a:srgbClr val="000000"/>
                </a:solidFill>
                <a:effectLst/>
                <a:uFillTx/>
                <a:latin typeface="Calibri"/>
              </a:rPr>
              <a:t>&lt;日付/時刻&gt;</a:t>
            </a:r>
            <a:endParaRPr b="0" lang="en-US" sz="1200" strike="noStrike" u="none">
              <a:solidFill>
                <a:srgbClr val="000000"/>
              </a:solidFill>
              <a:effectLst/>
              <a:uFillTx/>
              <a:latin typeface="游明朝"/>
            </a:endParaRPr>
          </a:p>
        </p:txBody>
      </p:sp>
      <p:sp>
        <p:nvSpPr>
          <p:cNvPr id="34" name="PlaceHolder 3"/>
          <p:cNvSpPr>
            <a:spLocks noGrp="1"/>
          </p:cNvSpPr>
          <p:nvPr>
            <p:ph type="sldImg"/>
          </p:nvPr>
        </p:nvSpPr>
        <p:spPr>
          <a:xfrm>
            <a:off x="731520" y="744120"/>
            <a:ext cx="5343480" cy="3729240"/>
          </a:xfrm>
          <a:prstGeom prst="rect">
            <a:avLst/>
          </a:prstGeom>
          <a:noFill/>
          <a:ln w="12600">
            <a:solidFill>
              <a:srgbClr val="000000"/>
            </a:solidFill>
            <a:miter/>
          </a:ln>
        </p:spPr>
        <p:txBody>
          <a:bodyPr lIns="92160" rIns="92160" tIns="46080" bIns="46080" anchor="ctr">
            <a:noAutofit/>
          </a:bodyPr>
          <a:p>
            <a:pPr indent="0">
              <a:lnSpc>
                <a:spcPct val="97000"/>
              </a:lnSpc>
              <a:buNone/>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200" strike="noStrike" u="none">
                <a:solidFill>
                  <a:srgbClr val="000000"/>
                </a:solidFill>
                <a:effectLst/>
                <a:uFillTx/>
                <a:latin typeface="Arial"/>
              </a:rPr>
              <a:t>クリックしてスライドを移動</a:t>
            </a:r>
            <a:endParaRPr b="0" lang="en-US" sz="2200" strike="noStrike" u="none">
              <a:solidFill>
                <a:srgbClr val="000000"/>
              </a:solidFill>
              <a:effectLst/>
              <a:uFillTx/>
              <a:latin typeface="Arial"/>
            </a:endParaRPr>
          </a:p>
        </p:txBody>
      </p:sp>
      <p:sp>
        <p:nvSpPr>
          <p:cNvPr id="35" name="PlaceHolder 4"/>
          <p:cNvSpPr>
            <a:spLocks noGrp="1"/>
          </p:cNvSpPr>
          <p:nvPr>
            <p:ph type="body"/>
          </p:nvPr>
        </p:nvSpPr>
        <p:spPr>
          <a:xfrm>
            <a:off x="680760" y="4721400"/>
            <a:ext cx="5445000" cy="4471920"/>
          </a:xfrm>
          <a:prstGeom prst="rect">
            <a:avLst/>
          </a:prstGeom>
          <a:noFill/>
          <a:ln w="0">
            <a:noFill/>
          </a:ln>
        </p:spPr>
        <p:txBody>
          <a:bodyPr lIns="92160" rIns="92160" tIns="46080" bIns="46080" anchor="t">
            <a:noAutofit/>
          </a:bodyPr>
          <a:p>
            <a:pPr indent="0">
              <a:spcBef>
                <a:spcPts val="488"/>
              </a:spcBef>
              <a:buNone/>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300" strike="noStrike" u="none">
                <a:solidFill>
                  <a:srgbClr val="000000"/>
                </a:solidFill>
                <a:effectLst/>
                <a:uFillTx/>
                <a:latin typeface="Calibri"/>
              </a:rPr>
              <a:t>クリックしてノートの書式を編集</a:t>
            </a:r>
            <a:endParaRPr b="0" lang="en-US" sz="1300" strike="noStrike" u="none">
              <a:solidFill>
                <a:srgbClr val="000000"/>
              </a:solidFill>
              <a:effectLst/>
              <a:uFillTx/>
              <a:latin typeface="Calibri"/>
            </a:endParaRPr>
          </a:p>
        </p:txBody>
      </p:sp>
      <p:sp>
        <p:nvSpPr>
          <p:cNvPr id="36" name="PlaceHolder 5"/>
          <p:cNvSpPr>
            <a:spLocks noGrp="1"/>
          </p:cNvSpPr>
          <p:nvPr>
            <p:ph type="ftr" idx="7"/>
          </p:nvPr>
        </p:nvSpPr>
        <p:spPr>
          <a:xfrm>
            <a:off x="-360" y="9441000"/>
            <a:ext cx="2949480" cy="496800"/>
          </a:xfrm>
          <a:prstGeom prst="rect">
            <a:avLst/>
          </a:prstGeom>
          <a:noFill/>
          <a:ln w="0">
            <a:noFill/>
          </a:ln>
        </p:spPr>
        <p:txBody>
          <a:bodyPr lIns="92160" rIns="92160" tIns="46080" bIns="46080" anchor="b">
            <a:noAutofit/>
          </a:bodyPr>
          <a:p>
            <a:pPr indent="0">
              <a:buNone/>
            </a:pPr>
            <a:endParaRPr b="0" lang="en-US" sz="2400" strike="noStrike" u="none">
              <a:solidFill>
                <a:srgbClr val="000000"/>
              </a:solidFill>
              <a:effectLst/>
              <a:uFillTx/>
              <a:latin typeface="游明朝"/>
            </a:endParaRPr>
          </a:p>
        </p:txBody>
      </p:sp>
      <p:sp>
        <p:nvSpPr>
          <p:cNvPr id="37" name="PlaceHolder 6"/>
          <p:cNvSpPr>
            <a:spLocks noGrp="1"/>
          </p:cNvSpPr>
          <p:nvPr>
            <p:ph type="sldNum" idx="8"/>
          </p:nvPr>
        </p:nvSpPr>
        <p:spPr>
          <a:xfrm>
            <a:off x="3855600" y="9441000"/>
            <a:ext cx="2949480" cy="496800"/>
          </a:xfrm>
          <a:prstGeom prst="rect">
            <a:avLst/>
          </a:prstGeom>
          <a:noFill/>
          <a:ln w="0">
            <a:noFill/>
          </a:ln>
        </p:spPr>
        <p:txBody>
          <a:bodyPr lIns="92160" rIns="92160" tIns="46080" bIns="46080" anchor="b">
            <a:noAutofit/>
          </a:bodyPr>
          <a:lstStyle>
            <a:lvl1pPr indent="0" algn="r">
              <a:lnSpc>
                <a:spcPct val="100000"/>
              </a:lnSpc>
              <a:buNone/>
              <a:tabLst>
                <a:tab algn="l" pos="0"/>
                <a:tab algn="l" pos="1011240"/>
                <a:tab algn="l" pos="2022480"/>
                <a:tab algn="l" pos="3033720"/>
                <a:tab algn="l" pos="4044960"/>
                <a:tab algn="l" pos="5056200"/>
                <a:tab algn="l" pos="6067440"/>
                <a:tab algn="l" pos="7078680"/>
                <a:tab algn="l" pos="8089920"/>
                <a:tab algn="l" pos="9101160"/>
                <a:tab algn="l" pos="10112400"/>
              </a:tabLst>
              <a:defRPr b="0" lang="ja-JP" sz="1200" strike="noStrike" u="none">
                <a:solidFill>
                  <a:srgbClr val="000000"/>
                </a:solidFill>
                <a:effectLst/>
                <a:uFillTx/>
                <a:latin typeface="Calibri"/>
              </a:defRPr>
            </a:lvl1pPr>
          </a:lstStyle>
          <a:p>
            <a:pPr indent="0" algn="r">
              <a:lnSpc>
                <a:spcPct val="100000"/>
              </a:lnSpc>
              <a:buNone/>
              <a:tabLst>
                <a:tab algn="l" pos="0"/>
                <a:tab algn="l" pos="1011240"/>
                <a:tab algn="l" pos="2022480"/>
                <a:tab algn="l" pos="3033720"/>
                <a:tab algn="l" pos="4044960"/>
                <a:tab algn="l" pos="5056200"/>
                <a:tab algn="l" pos="6067440"/>
                <a:tab algn="l" pos="7078680"/>
                <a:tab algn="l" pos="8089920"/>
                <a:tab algn="l" pos="9101160"/>
                <a:tab algn="l" pos="10112400"/>
              </a:tabLst>
            </a:pPr>
            <a:fld id="{A9851A96-9D10-42EC-965B-1F7494BCA590}" type="slidenum">
              <a:rPr b="0" lang="ja-JP" sz="1200" strike="noStrike" u="none">
                <a:solidFill>
                  <a:srgbClr val="000000"/>
                </a:solidFill>
                <a:effectLst/>
                <a:uFillTx/>
                <a:latin typeface="Calibri"/>
              </a:rPr>
              <a:t>&lt;番号&gt;</a:t>
            </a:fld>
            <a:endParaRPr b="0" lang="en-US" sz="1200" strike="noStrike" u="none">
              <a:solidFill>
                <a:srgbClr val="000000"/>
              </a:solidFill>
              <a:effectLst/>
              <a:uFillTx/>
              <a:latin typeface="游明朝"/>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731880" y="744480"/>
            <a:ext cx="5343480" cy="3729240"/>
          </a:xfrm>
          <a:prstGeom prst="rect">
            <a:avLst/>
          </a:prstGeom>
          <a:ln w="0">
            <a:noFill/>
          </a:ln>
        </p:spPr>
      </p:sp>
      <p:sp>
        <p:nvSpPr>
          <p:cNvPr id="197" name="PlaceHolder 2"/>
          <p:cNvSpPr>
            <a:spLocks noGrp="1"/>
          </p:cNvSpPr>
          <p:nvPr>
            <p:ph type="body"/>
          </p:nvPr>
        </p:nvSpPr>
        <p:spPr>
          <a:xfrm>
            <a:off x="680760" y="4721400"/>
            <a:ext cx="5445000" cy="4471920"/>
          </a:xfrm>
          <a:prstGeom prst="rect">
            <a:avLst/>
          </a:prstGeom>
          <a:noFill/>
          <a:ln w="0">
            <a:noFill/>
          </a:ln>
        </p:spPr>
        <p:txBody>
          <a:bodyPr lIns="0" rIns="0" tIns="0" bIns="0" anchor="t">
            <a:noAutofit/>
          </a:bodyPr>
          <a:p>
            <a:pPr indent="0">
              <a:spcBef>
                <a:spcPts val="488"/>
              </a:spcBef>
              <a:buNone/>
              <a:tabLst>
                <a:tab algn="l" pos="0"/>
                <a:tab algn="l" pos="1003320"/>
                <a:tab algn="l" pos="2006640"/>
                <a:tab algn="l" pos="3009960"/>
                <a:tab algn="l" pos="4013280"/>
                <a:tab algn="l" pos="5016600"/>
                <a:tab algn="l" pos="6019920"/>
                <a:tab algn="l" pos="7023240"/>
                <a:tab algn="l" pos="8026560"/>
                <a:tab algn="l" pos="9029880"/>
                <a:tab algn="l" pos="10032840"/>
              </a:tabLst>
            </a:pPr>
            <a:endParaRPr b="0" lang="ja-JP" sz="1300" strike="noStrike" u="none">
              <a:solidFill>
                <a:srgbClr val="000000"/>
              </a:solidFill>
              <a:effectLst/>
              <a:uFillTx/>
              <a:latin typeface="Calibri"/>
            </a:endParaRPr>
          </a:p>
        </p:txBody>
      </p:sp>
      <p:sp>
        <p:nvSpPr>
          <p:cNvPr id="198" name="スライド番号プレースホルダー 3"/>
          <p:cNvSpPr/>
          <p:nvPr/>
        </p:nvSpPr>
        <p:spPr>
          <a:xfrm>
            <a:off x="3855960" y="9441000"/>
            <a:ext cx="2949480" cy="496800"/>
          </a:xfrm>
          <a:prstGeom prst="rect">
            <a:avLst/>
          </a:prstGeom>
          <a:noFill/>
          <a:ln w="0">
            <a:noFill/>
          </a:ln>
        </p:spPr>
        <p:style>
          <a:lnRef idx="0"/>
          <a:fillRef idx="0"/>
          <a:effectRef idx="0"/>
          <a:fontRef idx="minor"/>
        </p:style>
        <p:txBody>
          <a:bodyPr lIns="92160" rIns="92160" tIns="46080" bIns="46080" anchor="b">
            <a:noAutofit/>
          </a:bodyPr>
          <a:p>
            <a:pPr algn="r">
              <a:lnSpc>
                <a:spcPct val="100000"/>
              </a:lnSpc>
              <a:tabLst>
                <a:tab algn="l" pos="0"/>
                <a:tab algn="l" pos="1011240"/>
                <a:tab algn="l" pos="2022480"/>
                <a:tab algn="l" pos="3033720"/>
                <a:tab algn="l" pos="4044960"/>
                <a:tab algn="l" pos="5056200"/>
                <a:tab algn="l" pos="6067440"/>
                <a:tab algn="l" pos="7078680"/>
                <a:tab algn="l" pos="8089920"/>
                <a:tab algn="l" pos="9101160"/>
                <a:tab algn="l" pos="10112400"/>
              </a:tabLst>
            </a:pPr>
            <a:fld id="{40B7874E-EA0A-428C-BCD6-4EB4E0863C50}" type="slidenum">
              <a:rPr b="0" lang="ja-JP" sz="1200" strike="noStrike" u="none">
                <a:solidFill>
                  <a:srgbClr val="000000"/>
                </a:solidFill>
                <a:effectLst/>
                <a:uFillTx/>
                <a:latin typeface="Calibri"/>
              </a:rPr>
              <a:t>&lt;番号&gt;</a:t>
            </a:fld>
            <a:endParaRPr b="0" lang="en-US" sz="1200" strike="noStrike" u="none">
              <a:solidFill>
                <a:srgbClr val="000000"/>
              </a:solidFill>
              <a:effectLst/>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731880" y="744480"/>
            <a:ext cx="5343480" cy="3729240"/>
          </a:xfrm>
          <a:prstGeom prst="rect">
            <a:avLst/>
          </a:prstGeom>
          <a:ln w="0">
            <a:noFill/>
          </a:ln>
        </p:spPr>
      </p:sp>
      <p:sp>
        <p:nvSpPr>
          <p:cNvPr id="215" name="PlaceHolder 2"/>
          <p:cNvSpPr>
            <a:spLocks noGrp="1"/>
          </p:cNvSpPr>
          <p:nvPr>
            <p:ph type="body"/>
          </p:nvPr>
        </p:nvSpPr>
        <p:spPr>
          <a:xfrm>
            <a:off x="680760" y="4721400"/>
            <a:ext cx="5445000" cy="4471920"/>
          </a:xfrm>
          <a:prstGeom prst="rect">
            <a:avLst/>
          </a:prstGeom>
          <a:noFill/>
          <a:ln w="0">
            <a:noFill/>
          </a:ln>
        </p:spPr>
        <p:txBody>
          <a:bodyPr lIns="0" rIns="0" tIns="0" bIns="0" anchor="t">
            <a:noAutofit/>
          </a:bodyPr>
          <a:p>
            <a:pPr indent="0">
              <a:spcBef>
                <a:spcPts val="488"/>
              </a:spcBef>
              <a:buNone/>
              <a:tabLst>
                <a:tab algn="l" pos="0"/>
                <a:tab algn="l" pos="1003320"/>
                <a:tab algn="l" pos="2006640"/>
                <a:tab algn="l" pos="3009960"/>
                <a:tab algn="l" pos="4013280"/>
                <a:tab algn="l" pos="5016600"/>
                <a:tab algn="l" pos="6019920"/>
                <a:tab algn="l" pos="7023240"/>
                <a:tab algn="l" pos="8026560"/>
                <a:tab algn="l" pos="9029880"/>
                <a:tab algn="l" pos="10032840"/>
              </a:tabLst>
            </a:pPr>
            <a:endParaRPr b="0" lang="ja-JP" sz="1300" strike="noStrike" u="none">
              <a:solidFill>
                <a:srgbClr val="000000"/>
              </a:solidFill>
              <a:effectLst/>
              <a:uFillTx/>
              <a:latin typeface="ＭＳ Ｐゴシック"/>
            </a:endParaRPr>
          </a:p>
        </p:txBody>
      </p:sp>
      <p:sp>
        <p:nvSpPr>
          <p:cNvPr id="216" name="スライド番号プレースホルダー 3"/>
          <p:cNvSpPr/>
          <p:nvPr/>
        </p:nvSpPr>
        <p:spPr>
          <a:xfrm>
            <a:off x="3855960" y="9441000"/>
            <a:ext cx="2949480" cy="496800"/>
          </a:xfrm>
          <a:prstGeom prst="rect">
            <a:avLst/>
          </a:prstGeom>
          <a:noFill/>
          <a:ln w="0">
            <a:noFill/>
          </a:ln>
        </p:spPr>
        <p:style>
          <a:lnRef idx="0"/>
          <a:fillRef idx="0"/>
          <a:effectRef idx="0"/>
          <a:fontRef idx="minor"/>
        </p:style>
        <p:txBody>
          <a:bodyPr lIns="92160" rIns="92160" tIns="46080" bIns="46080" anchor="b">
            <a:noAutofit/>
          </a:bodyPr>
          <a:p>
            <a:pPr algn="r">
              <a:lnSpc>
                <a:spcPct val="100000"/>
              </a:lnSpc>
              <a:tabLst>
                <a:tab algn="l" pos="0"/>
                <a:tab algn="l" pos="1012680"/>
                <a:tab algn="l" pos="2025720"/>
                <a:tab algn="l" pos="3038400"/>
                <a:tab algn="l" pos="4051440"/>
                <a:tab algn="l" pos="5064120"/>
                <a:tab algn="l" pos="6076800"/>
                <a:tab algn="l" pos="7089840"/>
                <a:tab algn="l" pos="8102520"/>
                <a:tab algn="l" pos="9115560"/>
                <a:tab algn="l" pos="10128240"/>
              </a:tabLst>
            </a:pPr>
            <a:fld id="{2254C5A7-F411-460B-8887-5DE0805BBB99}" type="slidenum">
              <a:rPr b="0" lang="ja-JP" sz="1200" strike="noStrike" u="none">
                <a:solidFill>
                  <a:srgbClr val="000000"/>
                </a:solidFill>
                <a:effectLst/>
                <a:uFillTx/>
                <a:latin typeface="Calibri"/>
              </a:rPr>
              <a:t>&lt;番号&gt;</a:t>
            </a:fld>
            <a:endParaRPr b="0" lang="en-US" sz="1200" strike="noStrike" u="none">
              <a:solidFill>
                <a:srgbClr val="000000"/>
              </a:solidFill>
              <a:effectLst/>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ldImg"/>
          </p:nvPr>
        </p:nvSpPr>
        <p:spPr>
          <a:xfrm>
            <a:off x="731880" y="744480"/>
            <a:ext cx="5343480" cy="3729240"/>
          </a:xfrm>
          <a:prstGeom prst="rect">
            <a:avLst/>
          </a:prstGeom>
          <a:ln w="0">
            <a:noFill/>
          </a:ln>
        </p:spPr>
      </p:sp>
      <p:sp>
        <p:nvSpPr>
          <p:cNvPr id="218" name="PlaceHolder 2"/>
          <p:cNvSpPr>
            <a:spLocks noGrp="1"/>
          </p:cNvSpPr>
          <p:nvPr>
            <p:ph type="body"/>
          </p:nvPr>
        </p:nvSpPr>
        <p:spPr>
          <a:xfrm>
            <a:off x="680760" y="4721400"/>
            <a:ext cx="5445000" cy="4471920"/>
          </a:xfrm>
          <a:prstGeom prst="rect">
            <a:avLst/>
          </a:prstGeom>
          <a:noFill/>
          <a:ln w="0">
            <a:noFill/>
          </a:ln>
        </p:spPr>
        <p:txBody>
          <a:bodyPr lIns="0" rIns="0" tIns="0" bIns="0" anchor="t">
            <a:noAutofit/>
          </a:bodyPr>
          <a:p>
            <a:pPr indent="0">
              <a:spcBef>
                <a:spcPts val="488"/>
              </a:spcBef>
              <a:buNone/>
              <a:tabLst>
                <a:tab algn="l" pos="0"/>
                <a:tab algn="l" pos="1003320"/>
                <a:tab algn="l" pos="2006640"/>
                <a:tab algn="l" pos="3009960"/>
                <a:tab algn="l" pos="4013280"/>
                <a:tab algn="l" pos="5016600"/>
                <a:tab algn="l" pos="6019920"/>
                <a:tab algn="l" pos="7023240"/>
                <a:tab algn="l" pos="8026560"/>
                <a:tab algn="l" pos="9029880"/>
                <a:tab algn="l" pos="10032840"/>
              </a:tabLst>
            </a:pPr>
            <a:endParaRPr b="0" lang="ja-JP" sz="1300" strike="noStrike" u="none">
              <a:solidFill>
                <a:srgbClr val="000000"/>
              </a:solidFill>
              <a:effectLst/>
              <a:uFillTx/>
              <a:latin typeface="ＭＳ Ｐゴシック"/>
            </a:endParaRPr>
          </a:p>
        </p:txBody>
      </p:sp>
      <p:sp>
        <p:nvSpPr>
          <p:cNvPr id="219" name="スライド番号プレースホルダー 3"/>
          <p:cNvSpPr/>
          <p:nvPr/>
        </p:nvSpPr>
        <p:spPr>
          <a:xfrm>
            <a:off x="3855960" y="9441000"/>
            <a:ext cx="2949480" cy="496800"/>
          </a:xfrm>
          <a:prstGeom prst="rect">
            <a:avLst/>
          </a:prstGeom>
          <a:noFill/>
          <a:ln w="0">
            <a:noFill/>
          </a:ln>
        </p:spPr>
        <p:style>
          <a:lnRef idx="0"/>
          <a:fillRef idx="0"/>
          <a:effectRef idx="0"/>
          <a:fontRef idx="minor"/>
        </p:style>
        <p:txBody>
          <a:bodyPr lIns="92160" rIns="92160" tIns="46080" bIns="46080" anchor="b">
            <a:noAutofit/>
          </a:bodyPr>
          <a:p>
            <a:pPr algn="r">
              <a:lnSpc>
                <a:spcPct val="100000"/>
              </a:lnSpc>
              <a:tabLst>
                <a:tab algn="l" pos="0"/>
                <a:tab algn="l" pos="1011240"/>
                <a:tab algn="l" pos="2022480"/>
                <a:tab algn="l" pos="3033720"/>
                <a:tab algn="l" pos="4044960"/>
                <a:tab algn="l" pos="5056200"/>
                <a:tab algn="l" pos="6067440"/>
                <a:tab algn="l" pos="7078680"/>
                <a:tab algn="l" pos="8089920"/>
                <a:tab algn="l" pos="9101160"/>
                <a:tab algn="l" pos="10112400"/>
              </a:tabLst>
            </a:pPr>
            <a:fld id="{25F7B519-05B5-4D30-87ED-1C948587B303}" type="slidenum">
              <a:rPr b="0" lang="ja-JP" sz="1200" strike="noStrike" u="none">
                <a:solidFill>
                  <a:srgbClr val="000000"/>
                </a:solidFill>
                <a:effectLst/>
                <a:uFillTx/>
                <a:latin typeface="Calibri"/>
              </a:rPr>
              <a:t>&lt;番号&gt;</a:t>
            </a:fld>
            <a:endParaRPr b="0" lang="en-US" sz="1200" strike="noStrike" u="none">
              <a:solidFill>
                <a:srgbClr val="000000"/>
              </a:solidFill>
              <a:effectLst/>
              <a:uFillTx/>
              <a:latin typeface="Arial"/>
            </a:endParaRPr>
          </a:p>
        </p:txBody>
      </p:sp>
      <p:sp>
        <p:nvSpPr>
          <p:cNvPr id="220" name="角丸四角形 4"/>
          <p:cNvSpPr/>
          <p:nvPr/>
        </p:nvSpPr>
        <p:spPr>
          <a:xfrm>
            <a:off x="1001880" y="3300480"/>
            <a:ext cx="4657680" cy="798480"/>
          </a:xfrm>
          <a:prstGeom prst="roundRect">
            <a:avLst>
              <a:gd name="adj" fmla="val 10403"/>
            </a:avLst>
          </a:prstGeom>
          <a:solidFill>
            <a:srgbClr val="ffffff">
              <a:alpha val="50000"/>
            </a:srgbClr>
          </a:solidFill>
          <a:ln w="25560">
            <a:solidFill>
              <a:srgbClr val="7f7f7f"/>
            </a:solidFill>
            <a:miter/>
          </a:ln>
        </p:spPr>
        <p:style>
          <a:lnRef idx="0"/>
          <a:fillRef idx="0"/>
          <a:effectRef idx="0"/>
          <a:fontRef idx="minor"/>
        </p:style>
        <p:txBody>
          <a:bodyPr lIns="92160" rIns="92160" tIns="46080" bIns="46080" anchor="ctr">
            <a:noAutofit/>
          </a:bodyPr>
          <a:p>
            <a:pPr>
              <a:lnSpc>
                <a:spcPct val="100000"/>
              </a:lnSpc>
              <a:tabLst>
                <a:tab algn="l" pos="0"/>
                <a:tab algn="l" pos="920880"/>
                <a:tab algn="l" pos="1841400"/>
                <a:tab algn="l" pos="2762280"/>
                <a:tab algn="l" pos="3683160"/>
                <a:tab algn="l" pos="4603680"/>
                <a:tab algn="l" pos="5524560"/>
                <a:tab algn="l" pos="6445080"/>
                <a:tab algn="l" pos="7365960"/>
                <a:tab algn="l" pos="8286840"/>
                <a:tab algn="l" pos="9207360"/>
                <a:tab algn="l" pos="10128240"/>
              </a:tabLst>
            </a:pPr>
            <a:endParaRPr b="0" lang="en-US" sz="2000" strike="noStrike" u="none">
              <a:solidFill>
                <a:srgbClr val="000000"/>
              </a:solidFill>
              <a:effectLst/>
              <a:uFillTx/>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sldImg"/>
          </p:nvPr>
        </p:nvSpPr>
        <p:spPr>
          <a:xfrm>
            <a:off x="731880" y="744480"/>
            <a:ext cx="5343480" cy="3729240"/>
          </a:xfrm>
          <a:prstGeom prst="rect">
            <a:avLst/>
          </a:prstGeom>
          <a:ln w="0">
            <a:noFill/>
          </a:ln>
        </p:spPr>
      </p:sp>
      <p:sp>
        <p:nvSpPr>
          <p:cNvPr id="222" name="PlaceHolder 2"/>
          <p:cNvSpPr>
            <a:spLocks noGrp="1"/>
          </p:cNvSpPr>
          <p:nvPr>
            <p:ph type="body"/>
          </p:nvPr>
        </p:nvSpPr>
        <p:spPr>
          <a:xfrm>
            <a:off x="680760" y="4721400"/>
            <a:ext cx="5445000" cy="4471920"/>
          </a:xfrm>
          <a:prstGeom prst="rect">
            <a:avLst/>
          </a:prstGeom>
          <a:noFill/>
          <a:ln w="0">
            <a:noFill/>
          </a:ln>
        </p:spPr>
        <p:txBody>
          <a:bodyPr lIns="0" rIns="0" tIns="0" bIns="0" anchor="t">
            <a:noAutofit/>
          </a:bodyPr>
          <a:p>
            <a:pPr indent="0">
              <a:spcBef>
                <a:spcPts val="488"/>
              </a:spcBef>
              <a:buNone/>
              <a:tabLst>
                <a:tab algn="l" pos="0"/>
                <a:tab algn="l" pos="1003320"/>
                <a:tab algn="l" pos="2006640"/>
                <a:tab algn="l" pos="3009960"/>
                <a:tab algn="l" pos="4013280"/>
                <a:tab algn="l" pos="5016600"/>
                <a:tab algn="l" pos="6019920"/>
                <a:tab algn="l" pos="7023240"/>
                <a:tab algn="l" pos="8026560"/>
                <a:tab algn="l" pos="9029880"/>
                <a:tab algn="l" pos="10032840"/>
              </a:tabLst>
            </a:pPr>
            <a:endParaRPr b="0" lang="ja-JP" sz="1300" strike="noStrike" u="none">
              <a:solidFill>
                <a:srgbClr val="000000"/>
              </a:solidFill>
              <a:effectLst/>
              <a:uFillTx/>
              <a:latin typeface="Calibri"/>
            </a:endParaRPr>
          </a:p>
        </p:txBody>
      </p:sp>
      <p:sp>
        <p:nvSpPr>
          <p:cNvPr id="223" name="スライド番号プレースホルダー 3"/>
          <p:cNvSpPr/>
          <p:nvPr/>
        </p:nvSpPr>
        <p:spPr>
          <a:xfrm>
            <a:off x="3855960" y="9441000"/>
            <a:ext cx="2949480" cy="496800"/>
          </a:xfrm>
          <a:prstGeom prst="rect">
            <a:avLst/>
          </a:prstGeom>
          <a:noFill/>
          <a:ln w="0">
            <a:noFill/>
          </a:ln>
        </p:spPr>
        <p:style>
          <a:lnRef idx="0"/>
          <a:fillRef idx="0"/>
          <a:effectRef idx="0"/>
          <a:fontRef idx="minor"/>
        </p:style>
        <p:txBody>
          <a:bodyPr lIns="92160" rIns="92160" tIns="46080" bIns="46080" anchor="b">
            <a:noAutofit/>
          </a:bodyPr>
          <a:p>
            <a:pPr algn="r">
              <a:lnSpc>
                <a:spcPct val="100000"/>
              </a:lnSpc>
              <a:tabLst>
                <a:tab algn="l" pos="0"/>
                <a:tab algn="l" pos="1011240"/>
                <a:tab algn="l" pos="2022480"/>
                <a:tab algn="l" pos="3033720"/>
                <a:tab algn="l" pos="4044960"/>
                <a:tab algn="l" pos="5056200"/>
                <a:tab algn="l" pos="6067440"/>
                <a:tab algn="l" pos="7078680"/>
                <a:tab algn="l" pos="8089920"/>
                <a:tab algn="l" pos="9101160"/>
                <a:tab algn="l" pos="10112400"/>
              </a:tabLst>
            </a:pPr>
            <a:fld id="{AC783D0F-F020-4B9E-A254-3CA828188DC8}" type="slidenum">
              <a:rPr b="0" lang="ja-JP" sz="1200" strike="noStrike" u="none">
                <a:solidFill>
                  <a:srgbClr val="000000"/>
                </a:solidFill>
                <a:effectLst/>
                <a:uFillTx/>
                <a:latin typeface="Calibri"/>
              </a:rPr>
              <a:t>&lt;番号&gt;</a:t>
            </a:fld>
            <a:endParaRPr b="0" lang="en-US" sz="1200" strike="noStrike" u="none">
              <a:solidFill>
                <a:srgbClr val="000000"/>
              </a:solidFill>
              <a:effectLst/>
              <a:uFillTx/>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sldImg"/>
          </p:nvPr>
        </p:nvSpPr>
        <p:spPr>
          <a:xfrm>
            <a:off x="731880" y="744480"/>
            <a:ext cx="5343480" cy="3729240"/>
          </a:xfrm>
          <a:prstGeom prst="rect">
            <a:avLst/>
          </a:prstGeom>
          <a:ln w="0">
            <a:noFill/>
          </a:ln>
        </p:spPr>
      </p:sp>
      <p:sp>
        <p:nvSpPr>
          <p:cNvPr id="225" name="PlaceHolder 2"/>
          <p:cNvSpPr>
            <a:spLocks noGrp="1"/>
          </p:cNvSpPr>
          <p:nvPr>
            <p:ph type="body"/>
          </p:nvPr>
        </p:nvSpPr>
        <p:spPr>
          <a:xfrm>
            <a:off x="680760" y="4721400"/>
            <a:ext cx="5445000" cy="4471920"/>
          </a:xfrm>
          <a:prstGeom prst="rect">
            <a:avLst/>
          </a:prstGeom>
          <a:noFill/>
          <a:ln w="0">
            <a:noFill/>
          </a:ln>
        </p:spPr>
        <p:txBody>
          <a:bodyPr lIns="0" rIns="0" tIns="0" bIns="0" anchor="t">
            <a:noAutofit/>
          </a:bodyPr>
          <a:p>
            <a:pPr indent="0">
              <a:spcBef>
                <a:spcPts val="488"/>
              </a:spcBef>
              <a:buNone/>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300" strike="noStrike" u="none">
              <a:solidFill>
                <a:srgbClr val="000000"/>
              </a:solidFill>
              <a:effectLst/>
              <a:uFillTx/>
              <a:latin typeface="Calibri"/>
            </a:endParaRPr>
          </a:p>
        </p:txBody>
      </p:sp>
      <p:sp>
        <p:nvSpPr>
          <p:cNvPr id="226" name="スライド番号プレースホルダー 3"/>
          <p:cNvSpPr/>
          <p:nvPr/>
        </p:nvSpPr>
        <p:spPr>
          <a:xfrm>
            <a:off x="3855960" y="9441000"/>
            <a:ext cx="2949480" cy="496800"/>
          </a:xfrm>
          <a:prstGeom prst="rect">
            <a:avLst/>
          </a:prstGeom>
          <a:noFill/>
          <a:ln w="0">
            <a:noFill/>
          </a:ln>
        </p:spPr>
        <p:style>
          <a:lnRef idx="0"/>
          <a:fillRef idx="0"/>
          <a:effectRef idx="0"/>
          <a:fontRef idx="minor"/>
        </p:style>
        <p:txBody>
          <a:bodyPr lIns="92160" rIns="92160" tIns="46080" bIns="46080" anchor="b">
            <a:noAutofit/>
          </a:bodyPr>
          <a:p>
            <a:pPr algn="r">
              <a:lnSpc>
                <a:spcPct val="100000"/>
              </a:lnSpc>
              <a:tabLst>
                <a:tab algn="l" pos="0"/>
                <a:tab algn="l" pos="1011240"/>
                <a:tab algn="l" pos="2022480"/>
                <a:tab algn="l" pos="3033720"/>
                <a:tab algn="l" pos="4044960"/>
                <a:tab algn="l" pos="5056200"/>
                <a:tab algn="l" pos="6067440"/>
                <a:tab algn="l" pos="7078680"/>
                <a:tab algn="l" pos="8089920"/>
                <a:tab algn="l" pos="9101160"/>
                <a:tab algn="l" pos="10112400"/>
              </a:tabLst>
            </a:pPr>
            <a:fld id="{19873456-98C2-4180-8BC1-517929C9C0CF}" type="slidenum">
              <a:rPr b="0" lang="ja-JP" sz="1200" strike="noStrike" u="none">
                <a:solidFill>
                  <a:srgbClr val="000000"/>
                </a:solidFill>
                <a:effectLst/>
                <a:uFillTx/>
                <a:latin typeface="Calibri"/>
              </a:rPr>
              <a:t>&lt;番号&gt;</a:t>
            </a:fld>
            <a:endParaRPr b="0" lang="en-US" sz="1200" strike="noStrike" u="none">
              <a:solidFill>
                <a:srgbClr val="000000"/>
              </a:solidFill>
              <a:effectLst/>
              <a:uFillTx/>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sldImg"/>
          </p:nvPr>
        </p:nvSpPr>
        <p:spPr>
          <a:xfrm>
            <a:off x="731880" y="744480"/>
            <a:ext cx="5343480" cy="3729240"/>
          </a:xfrm>
          <a:prstGeom prst="rect">
            <a:avLst/>
          </a:prstGeom>
          <a:ln w="0">
            <a:noFill/>
          </a:ln>
        </p:spPr>
      </p:sp>
      <p:sp>
        <p:nvSpPr>
          <p:cNvPr id="228" name="PlaceHolder 2"/>
          <p:cNvSpPr>
            <a:spLocks noGrp="1"/>
          </p:cNvSpPr>
          <p:nvPr>
            <p:ph type="body"/>
          </p:nvPr>
        </p:nvSpPr>
        <p:spPr>
          <a:xfrm>
            <a:off x="680760" y="4721400"/>
            <a:ext cx="5445000" cy="4471920"/>
          </a:xfrm>
          <a:prstGeom prst="rect">
            <a:avLst/>
          </a:prstGeom>
          <a:noFill/>
          <a:ln w="0">
            <a:noFill/>
          </a:ln>
        </p:spPr>
        <p:txBody>
          <a:bodyPr lIns="0" rIns="0" tIns="0" bIns="0" anchor="t">
            <a:noAutofit/>
          </a:bodyPr>
          <a:p>
            <a:pPr indent="0">
              <a:spcBef>
                <a:spcPts val="488"/>
              </a:spcBef>
              <a:buNone/>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300" strike="noStrike" u="none">
              <a:solidFill>
                <a:srgbClr val="000000"/>
              </a:solidFill>
              <a:effectLst/>
              <a:uFillTx/>
              <a:latin typeface="ＭＳ Ｐゴシック"/>
            </a:endParaRPr>
          </a:p>
        </p:txBody>
      </p:sp>
      <p:sp>
        <p:nvSpPr>
          <p:cNvPr id="229" name="スライド番号プレースホルダー 3"/>
          <p:cNvSpPr/>
          <p:nvPr/>
        </p:nvSpPr>
        <p:spPr>
          <a:xfrm>
            <a:off x="3855960" y="9441000"/>
            <a:ext cx="2949480" cy="496800"/>
          </a:xfrm>
          <a:prstGeom prst="rect">
            <a:avLst/>
          </a:prstGeom>
          <a:noFill/>
          <a:ln w="0">
            <a:noFill/>
          </a:ln>
        </p:spPr>
        <p:style>
          <a:lnRef idx="0"/>
          <a:fillRef idx="0"/>
          <a:effectRef idx="0"/>
          <a:fontRef idx="minor"/>
        </p:style>
        <p:txBody>
          <a:bodyPr lIns="92160" rIns="92160" tIns="46080" bIns="46080" anchor="b">
            <a:noAutofit/>
          </a:bodyPr>
          <a:p>
            <a:pPr algn="r">
              <a:lnSpc>
                <a:spcPct val="100000"/>
              </a:lnSpc>
              <a:tabLst>
                <a:tab algn="l" pos="0"/>
                <a:tab algn="l" pos="1011240"/>
                <a:tab algn="l" pos="2022480"/>
                <a:tab algn="l" pos="3033720"/>
                <a:tab algn="l" pos="4044960"/>
                <a:tab algn="l" pos="5056200"/>
                <a:tab algn="l" pos="6067440"/>
                <a:tab algn="l" pos="7078680"/>
                <a:tab algn="l" pos="8089920"/>
                <a:tab algn="l" pos="9101160"/>
                <a:tab algn="l" pos="10112400"/>
              </a:tabLst>
            </a:pPr>
            <a:fld id="{8E49106E-6E99-4F75-A315-300738C8B55A}" type="slidenum">
              <a:rPr b="0" lang="ja-JP" sz="1200" strike="noStrike" u="none">
                <a:solidFill>
                  <a:srgbClr val="000000"/>
                </a:solidFill>
                <a:effectLst/>
                <a:uFillTx/>
                <a:latin typeface="Calibri"/>
              </a:rPr>
              <a:t>&lt;番号&gt;</a:t>
            </a:fld>
            <a:endParaRPr b="0" lang="en-US" sz="1200" strike="noStrike" u="none">
              <a:solidFill>
                <a:srgbClr val="000000"/>
              </a:solidFill>
              <a:effectLst/>
              <a:uFillTx/>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731880" y="744480"/>
            <a:ext cx="5343480" cy="3729240"/>
          </a:xfrm>
          <a:prstGeom prst="rect">
            <a:avLst/>
          </a:prstGeom>
          <a:ln w="0">
            <a:noFill/>
          </a:ln>
        </p:spPr>
      </p:sp>
      <p:sp>
        <p:nvSpPr>
          <p:cNvPr id="231" name="PlaceHolder 2"/>
          <p:cNvSpPr>
            <a:spLocks noGrp="1"/>
          </p:cNvSpPr>
          <p:nvPr>
            <p:ph type="body"/>
          </p:nvPr>
        </p:nvSpPr>
        <p:spPr>
          <a:xfrm>
            <a:off x="680760" y="4721400"/>
            <a:ext cx="5445000" cy="4471920"/>
          </a:xfrm>
          <a:prstGeom prst="rect">
            <a:avLst/>
          </a:prstGeom>
          <a:noFill/>
          <a:ln w="0">
            <a:noFill/>
          </a:ln>
        </p:spPr>
        <p:txBody>
          <a:bodyPr lIns="0" rIns="0" tIns="0" bIns="0" anchor="t">
            <a:noAutofit/>
          </a:bodyPr>
          <a:p>
            <a:pPr indent="0">
              <a:spcBef>
                <a:spcPts val="488"/>
              </a:spcBef>
              <a:buNone/>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300" strike="noStrike" u="none">
              <a:solidFill>
                <a:srgbClr val="000000"/>
              </a:solidFill>
              <a:effectLst/>
              <a:uFillTx/>
              <a:latin typeface="Calibri"/>
            </a:endParaRPr>
          </a:p>
        </p:txBody>
      </p:sp>
      <p:sp>
        <p:nvSpPr>
          <p:cNvPr id="232" name="スライド番号プレースホルダー 3"/>
          <p:cNvSpPr/>
          <p:nvPr/>
        </p:nvSpPr>
        <p:spPr>
          <a:xfrm>
            <a:off x="3855960" y="9441000"/>
            <a:ext cx="2949480" cy="496800"/>
          </a:xfrm>
          <a:prstGeom prst="rect">
            <a:avLst/>
          </a:prstGeom>
          <a:noFill/>
          <a:ln w="0">
            <a:noFill/>
          </a:ln>
        </p:spPr>
        <p:style>
          <a:lnRef idx="0"/>
          <a:fillRef idx="0"/>
          <a:effectRef idx="0"/>
          <a:fontRef idx="minor"/>
        </p:style>
        <p:txBody>
          <a:bodyPr lIns="92160" rIns="92160" tIns="46080" bIns="46080" anchor="b">
            <a:noAutofit/>
          </a:bodyPr>
          <a:p>
            <a:pPr algn="r">
              <a:lnSpc>
                <a:spcPct val="100000"/>
              </a:lnSpc>
              <a:tabLst>
                <a:tab algn="l" pos="0"/>
                <a:tab algn="l" pos="1011240"/>
                <a:tab algn="l" pos="2022480"/>
                <a:tab algn="l" pos="3033720"/>
                <a:tab algn="l" pos="4044960"/>
                <a:tab algn="l" pos="5056200"/>
                <a:tab algn="l" pos="6067440"/>
                <a:tab algn="l" pos="7078680"/>
                <a:tab algn="l" pos="8089920"/>
                <a:tab algn="l" pos="9101160"/>
                <a:tab algn="l" pos="10112400"/>
              </a:tabLst>
            </a:pPr>
            <a:fld id="{26914AAA-BA6A-42E8-82C7-428AC4846EF0}" type="slidenum">
              <a:rPr b="0" lang="ja-JP" sz="1200" strike="noStrike" u="none">
                <a:solidFill>
                  <a:srgbClr val="000000"/>
                </a:solidFill>
                <a:effectLst/>
                <a:uFillTx/>
                <a:latin typeface="Calibri"/>
              </a:rPr>
              <a:t>&lt;番号&gt;</a:t>
            </a:fld>
            <a:endParaRPr b="0" lang="en-US" sz="1200" strike="noStrike" u="none">
              <a:solidFill>
                <a:srgbClr val="000000"/>
              </a:solidFill>
              <a:effectLst/>
              <a:uFillTx/>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sldImg"/>
          </p:nvPr>
        </p:nvSpPr>
        <p:spPr>
          <a:xfrm>
            <a:off x="731880" y="744480"/>
            <a:ext cx="5343480" cy="3729240"/>
          </a:xfrm>
          <a:prstGeom prst="rect">
            <a:avLst/>
          </a:prstGeom>
          <a:ln w="0">
            <a:noFill/>
          </a:ln>
        </p:spPr>
      </p:sp>
      <p:sp>
        <p:nvSpPr>
          <p:cNvPr id="234" name="PlaceHolder 2"/>
          <p:cNvSpPr>
            <a:spLocks noGrp="1"/>
          </p:cNvSpPr>
          <p:nvPr>
            <p:ph type="body"/>
          </p:nvPr>
        </p:nvSpPr>
        <p:spPr>
          <a:xfrm>
            <a:off x="680760" y="4721400"/>
            <a:ext cx="5445000" cy="4471920"/>
          </a:xfrm>
          <a:prstGeom prst="rect">
            <a:avLst/>
          </a:prstGeom>
          <a:noFill/>
          <a:ln w="0">
            <a:noFill/>
          </a:ln>
        </p:spPr>
        <p:txBody>
          <a:bodyPr lIns="0" rIns="0" tIns="0" bIns="0" anchor="t">
            <a:noAutofit/>
          </a:bodyPr>
          <a:p>
            <a:pPr indent="0">
              <a:spcBef>
                <a:spcPts val="488"/>
              </a:spcBef>
              <a:buNone/>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300" strike="noStrike" u="none">
              <a:solidFill>
                <a:srgbClr val="000000"/>
              </a:solidFill>
              <a:effectLst/>
              <a:uFillTx/>
              <a:latin typeface="Calibri"/>
            </a:endParaRPr>
          </a:p>
        </p:txBody>
      </p:sp>
      <p:sp>
        <p:nvSpPr>
          <p:cNvPr id="235" name="スライド番号プレースホルダー 3"/>
          <p:cNvSpPr/>
          <p:nvPr/>
        </p:nvSpPr>
        <p:spPr>
          <a:xfrm>
            <a:off x="3855960" y="9441000"/>
            <a:ext cx="2949480" cy="496800"/>
          </a:xfrm>
          <a:prstGeom prst="rect">
            <a:avLst/>
          </a:prstGeom>
          <a:noFill/>
          <a:ln w="0">
            <a:noFill/>
          </a:ln>
        </p:spPr>
        <p:style>
          <a:lnRef idx="0"/>
          <a:fillRef idx="0"/>
          <a:effectRef idx="0"/>
          <a:fontRef idx="minor"/>
        </p:style>
        <p:txBody>
          <a:bodyPr lIns="92160" rIns="92160" tIns="46080" bIns="46080" anchor="b">
            <a:noAutofit/>
          </a:bodyPr>
          <a:p>
            <a:pPr algn="r">
              <a:lnSpc>
                <a:spcPct val="100000"/>
              </a:lnSpc>
              <a:tabLst>
                <a:tab algn="l" pos="0"/>
                <a:tab algn="l" pos="1011240"/>
                <a:tab algn="l" pos="2022480"/>
                <a:tab algn="l" pos="3033720"/>
                <a:tab algn="l" pos="4044960"/>
                <a:tab algn="l" pos="5056200"/>
                <a:tab algn="l" pos="6067440"/>
                <a:tab algn="l" pos="7078680"/>
                <a:tab algn="l" pos="8089920"/>
                <a:tab algn="l" pos="9101160"/>
                <a:tab algn="l" pos="10112400"/>
              </a:tabLst>
            </a:pPr>
            <a:fld id="{A999F6DA-8071-4885-A7ED-974675B305CB}" type="slidenum">
              <a:rPr b="0" lang="ja-JP" sz="1200" strike="noStrike" u="none">
                <a:solidFill>
                  <a:srgbClr val="000000"/>
                </a:solidFill>
                <a:effectLst/>
                <a:uFillTx/>
                <a:latin typeface="Calibri"/>
              </a:rPr>
              <a:t>&lt;番号&gt;</a:t>
            </a:fld>
            <a:endParaRPr b="0" lang="en-US" sz="1200" strike="noStrike" u="none">
              <a:solidFill>
                <a:srgbClr val="000000"/>
              </a:solidFill>
              <a:effectLst/>
              <a:uFillTx/>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sldImg"/>
          </p:nvPr>
        </p:nvSpPr>
        <p:spPr>
          <a:xfrm>
            <a:off x="731880" y="744480"/>
            <a:ext cx="5343480" cy="3729240"/>
          </a:xfrm>
          <a:prstGeom prst="rect">
            <a:avLst/>
          </a:prstGeom>
          <a:ln w="0">
            <a:noFill/>
          </a:ln>
        </p:spPr>
      </p:sp>
      <p:sp>
        <p:nvSpPr>
          <p:cNvPr id="237" name="PlaceHolder 2"/>
          <p:cNvSpPr>
            <a:spLocks noGrp="1"/>
          </p:cNvSpPr>
          <p:nvPr>
            <p:ph type="body"/>
          </p:nvPr>
        </p:nvSpPr>
        <p:spPr>
          <a:xfrm>
            <a:off x="680760" y="4721400"/>
            <a:ext cx="5445000" cy="4471920"/>
          </a:xfrm>
          <a:prstGeom prst="rect">
            <a:avLst/>
          </a:prstGeom>
          <a:noFill/>
          <a:ln w="0">
            <a:noFill/>
          </a:ln>
        </p:spPr>
        <p:txBody>
          <a:bodyPr lIns="0" rIns="0" tIns="0" bIns="0" anchor="t">
            <a:noAutofit/>
          </a:bodyPr>
          <a:p>
            <a:pPr indent="0">
              <a:spcBef>
                <a:spcPts val="488"/>
              </a:spcBef>
              <a:buNone/>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300" strike="noStrike" u="none">
              <a:solidFill>
                <a:srgbClr val="000000"/>
              </a:solidFill>
              <a:effectLst/>
              <a:uFillTx/>
              <a:latin typeface="Calibri"/>
            </a:endParaRPr>
          </a:p>
        </p:txBody>
      </p:sp>
      <p:sp>
        <p:nvSpPr>
          <p:cNvPr id="238" name="スライド番号プレースホルダー 3"/>
          <p:cNvSpPr/>
          <p:nvPr/>
        </p:nvSpPr>
        <p:spPr>
          <a:xfrm>
            <a:off x="3855960" y="9441000"/>
            <a:ext cx="2949480" cy="496800"/>
          </a:xfrm>
          <a:prstGeom prst="rect">
            <a:avLst/>
          </a:prstGeom>
          <a:noFill/>
          <a:ln w="0">
            <a:noFill/>
          </a:ln>
        </p:spPr>
        <p:style>
          <a:lnRef idx="0"/>
          <a:fillRef idx="0"/>
          <a:effectRef idx="0"/>
          <a:fontRef idx="minor"/>
        </p:style>
        <p:txBody>
          <a:bodyPr lIns="92160" rIns="92160" tIns="46080" bIns="46080" anchor="b">
            <a:noAutofit/>
          </a:bodyPr>
          <a:p>
            <a:pPr algn="r">
              <a:lnSpc>
                <a:spcPct val="100000"/>
              </a:lnSpc>
              <a:tabLst>
                <a:tab algn="l" pos="0"/>
                <a:tab algn="l" pos="1012680"/>
                <a:tab algn="l" pos="2025720"/>
                <a:tab algn="l" pos="3038400"/>
                <a:tab algn="l" pos="4051440"/>
                <a:tab algn="l" pos="5064120"/>
                <a:tab algn="l" pos="6076800"/>
                <a:tab algn="l" pos="7089840"/>
                <a:tab algn="l" pos="8102520"/>
                <a:tab algn="l" pos="9115560"/>
                <a:tab algn="l" pos="10128240"/>
              </a:tabLst>
            </a:pPr>
            <a:fld id="{D12D5484-050A-48A9-B8E0-E1BC4A48DC74}" type="slidenum">
              <a:rPr b="0" lang="ja-JP" sz="1200" strike="noStrike" u="none">
                <a:solidFill>
                  <a:srgbClr val="000000"/>
                </a:solidFill>
                <a:effectLst/>
                <a:uFillTx/>
                <a:latin typeface="Calibri"/>
              </a:rPr>
              <a:t>&lt;番号&gt;</a:t>
            </a:fld>
            <a:endParaRPr b="0" lang="en-US" sz="1200" strike="noStrike" u="none">
              <a:solidFill>
                <a:srgbClr val="000000"/>
              </a:solidFill>
              <a:effectLst/>
              <a:uFillTx/>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sldImg"/>
          </p:nvPr>
        </p:nvSpPr>
        <p:spPr>
          <a:xfrm>
            <a:off x="731880" y="744480"/>
            <a:ext cx="5343480" cy="3729240"/>
          </a:xfrm>
          <a:prstGeom prst="rect">
            <a:avLst/>
          </a:prstGeom>
          <a:ln w="0">
            <a:noFill/>
          </a:ln>
        </p:spPr>
      </p:sp>
      <p:sp>
        <p:nvSpPr>
          <p:cNvPr id="240" name="PlaceHolder 2"/>
          <p:cNvSpPr>
            <a:spLocks noGrp="1"/>
          </p:cNvSpPr>
          <p:nvPr>
            <p:ph type="body"/>
          </p:nvPr>
        </p:nvSpPr>
        <p:spPr>
          <a:xfrm>
            <a:off x="680760" y="4721400"/>
            <a:ext cx="5445000" cy="4471920"/>
          </a:xfrm>
          <a:prstGeom prst="rect">
            <a:avLst/>
          </a:prstGeom>
          <a:noFill/>
          <a:ln w="0">
            <a:noFill/>
          </a:ln>
        </p:spPr>
        <p:txBody>
          <a:bodyPr lIns="0" rIns="0" tIns="0" bIns="0" anchor="t">
            <a:noAutofit/>
          </a:bodyPr>
          <a:p>
            <a:pPr indent="0">
              <a:spcBef>
                <a:spcPts val="488"/>
              </a:spcBef>
              <a:buNone/>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300" strike="noStrike" u="none">
              <a:solidFill>
                <a:srgbClr val="000000"/>
              </a:solidFill>
              <a:effectLst/>
              <a:uFillTx/>
              <a:latin typeface="Calibri"/>
            </a:endParaRPr>
          </a:p>
        </p:txBody>
      </p:sp>
      <p:sp>
        <p:nvSpPr>
          <p:cNvPr id="241" name="スライド番号プレースホルダー 3"/>
          <p:cNvSpPr/>
          <p:nvPr/>
        </p:nvSpPr>
        <p:spPr>
          <a:xfrm>
            <a:off x="3855960" y="9441000"/>
            <a:ext cx="2949480" cy="496800"/>
          </a:xfrm>
          <a:prstGeom prst="rect">
            <a:avLst/>
          </a:prstGeom>
          <a:noFill/>
          <a:ln w="0">
            <a:noFill/>
          </a:ln>
        </p:spPr>
        <p:style>
          <a:lnRef idx="0"/>
          <a:fillRef idx="0"/>
          <a:effectRef idx="0"/>
          <a:fontRef idx="minor"/>
        </p:style>
        <p:txBody>
          <a:bodyPr lIns="92160" rIns="92160" tIns="46080" bIns="46080" anchor="b">
            <a:noAutofit/>
          </a:bodyPr>
          <a:p>
            <a:pPr algn="r">
              <a:lnSpc>
                <a:spcPct val="100000"/>
              </a:lnSpc>
              <a:tabLst>
                <a:tab algn="l" pos="0"/>
                <a:tab algn="l" pos="1012680"/>
                <a:tab algn="l" pos="2025720"/>
                <a:tab algn="l" pos="3038400"/>
                <a:tab algn="l" pos="4051440"/>
                <a:tab algn="l" pos="5064120"/>
                <a:tab algn="l" pos="6076800"/>
                <a:tab algn="l" pos="7089840"/>
                <a:tab algn="l" pos="8102520"/>
                <a:tab algn="l" pos="9115560"/>
                <a:tab algn="l" pos="10128240"/>
              </a:tabLst>
            </a:pPr>
            <a:fld id="{F6E0DE3E-A91A-4B4D-8063-B6B91493838D}" type="slidenum">
              <a:rPr b="0" lang="ja-JP" sz="1200" strike="noStrike" u="none">
                <a:solidFill>
                  <a:srgbClr val="000000"/>
                </a:solidFill>
                <a:effectLst/>
                <a:uFillTx/>
                <a:latin typeface="Calibri"/>
              </a:rPr>
              <a:t>&lt;番号&gt;</a:t>
            </a:fld>
            <a:endParaRPr b="0" lang="en-US" sz="1200" strike="noStrike" u="none">
              <a:solidFill>
                <a:srgbClr val="000000"/>
              </a:solidFill>
              <a:effectLst/>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731880" y="744480"/>
            <a:ext cx="5343480" cy="3729240"/>
          </a:xfrm>
          <a:prstGeom prst="rect">
            <a:avLst/>
          </a:prstGeom>
          <a:ln w="0">
            <a:noFill/>
          </a:ln>
        </p:spPr>
      </p:sp>
      <p:sp>
        <p:nvSpPr>
          <p:cNvPr id="200" name="PlaceHolder 2"/>
          <p:cNvSpPr>
            <a:spLocks noGrp="1"/>
          </p:cNvSpPr>
          <p:nvPr>
            <p:ph type="body"/>
          </p:nvPr>
        </p:nvSpPr>
        <p:spPr>
          <a:xfrm>
            <a:off x="680760" y="4721400"/>
            <a:ext cx="5445000" cy="4471920"/>
          </a:xfrm>
          <a:prstGeom prst="rect">
            <a:avLst/>
          </a:prstGeom>
          <a:noFill/>
          <a:ln w="0">
            <a:noFill/>
          </a:ln>
        </p:spPr>
        <p:txBody>
          <a:bodyPr lIns="0" rIns="0" tIns="0" bIns="0" anchor="t">
            <a:noAutofit/>
          </a:bodyPr>
          <a:p>
            <a:pPr indent="0">
              <a:spcBef>
                <a:spcPts val="488"/>
              </a:spcBef>
              <a:buNone/>
              <a:tabLst>
                <a:tab algn="l" pos="0"/>
                <a:tab algn="l" pos="1003320"/>
                <a:tab algn="l" pos="2006640"/>
                <a:tab algn="l" pos="3009960"/>
                <a:tab algn="l" pos="4013280"/>
                <a:tab algn="l" pos="5016600"/>
                <a:tab algn="l" pos="6019920"/>
                <a:tab algn="l" pos="7023240"/>
                <a:tab algn="l" pos="8026560"/>
                <a:tab algn="l" pos="9029880"/>
                <a:tab algn="l" pos="10032840"/>
              </a:tabLst>
            </a:pPr>
            <a:endParaRPr b="0" lang="ja-JP" sz="1300" strike="noStrike" u="none">
              <a:solidFill>
                <a:srgbClr val="000000"/>
              </a:solidFill>
              <a:effectLst/>
              <a:uFillTx/>
              <a:latin typeface="Calibri"/>
            </a:endParaRPr>
          </a:p>
        </p:txBody>
      </p:sp>
      <p:sp>
        <p:nvSpPr>
          <p:cNvPr id="201" name="スライド番号プレースホルダー 3"/>
          <p:cNvSpPr/>
          <p:nvPr/>
        </p:nvSpPr>
        <p:spPr>
          <a:xfrm>
            <a:off x="3855960" y="9441000"/>
            <a:ext cx="2949480" cy="496800"/>
          </a:xfrm>
          <a:prstGeom prst="rect">
            <a:avLst/>
          </a:prstGeom>
          <a:noFill/>
          <a:ln w="0">
            <a:noFill/>
          </a:ln>
        </p:spPr>
        <p:style>
          <a:lnRef idx="0"/>
          <a:fillRef idx="0"/>
          <a:effectRef idx="0"/>
          <a:fontRef idx="minor"/>
        </p:style>
        <p:txBody>
          <a:bodyPr lIns="92160" rIns="92160" tIns="46080" bIns="46080" anchor="b">
            <a:noAutofit/>
          </a:bodyPr>
          <a:p>
            <a:pPr algn="r">
              <a:lnSpc>
                <a:spcPct val="100000"/>
              </a:lnSpc>
              <a:tabLst>
                <a:tab algn="l" pos="0"/>
                <a:tab algn="l" pos="1011240"/>
                <a:tab algn="l" pos="2022480"/>
                <a:tab algn="l" pos="3033720"/>
                <a:tab algn="l" pos="4044960"/>
                <a:tab algn="l" pos="5056200"/>
                <a:tab algn="l" pos="6067440"/>
                <a:tab algn="l" pos="7078680"/>
                <a:tab algn="l" pos="8089920"/>
                <a:tab algn="l" pos="9101160"/>
                <a:tab algn="l" pos="10112400"/>
              </a:tabLst>
            </a:pPr>
            <a:fld id="{C89CC34B-C340-41CA-A1CA-6CAE0BC2B97D}" type="slidenum">
              <a:rPr b="0" lang="ja-JP" sz="1200" strike="noStrike" u="none">
                <a:solidFill>
                  <a:srgbClr val="000000"/>
                </a:solidFill>
                <a:effectLst/>
                <a:uFillTx/>
                <a:latin typeface="Calibri"/>
              </a:rPr>
              <a:t>&lt;番号&gt;</a:t>
            </a:fld>
            <a:endParaRPr b="0" lang="en-US" sz="1200" strike="noStrike" u="none">
              <a:solidFill>
                <a:srgbClr val="000000"/>
              </a:solidFill>
              <a:effectLst/>
              <a:uFillTx/>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731880" y="744480"/>
            <a:ext cx="5343480" cy="3729240"/>
          </a:xfrm>
          <a:prstGeom prst="rect">
            <a:avLst/>
          </a:prstGeom>
          <a:ln w="0">
            <a:noFill/>
          </a:ln>
        </p:spPr>
      </p:sp>
      <p:sp>
        <p:nvSpPr>
          <p:cNvPr id="243" name="PlaceHolder 2"/>
          <p:cNvSpPr>
            <a:spLocks noGrp="1"/>
          </p:cNvSpPr>
          <p:nvPr>
            <p:ph type="body"/>
          </p:nvPr>
        </p:nvSpPr>
        <p:spPr>
          <a:xfrm>
            <a:off x="680760" y="4721400"/>
            <a:ext cx="5445000" cy="4471920"/>
          </a:xfrm>
          <a:prstGeom prst="rect">
            <a:avLst/>
          </a:prstGeom>
          <a:noFill/>
          <a:ln w="0">
            <a:noFill/>
          </a:ln>
        </p:spPr>
        <p:txBody>
          <a:bodyPr lIns="0" rIns="0" tIns="0" bIns="0" anchor="t">
            <a:noAutofit/>
          </a:bodyPr>
          <a:p>
            <a:pPr indent="0">
              <a:spcBef>
                <a:spcPts val="488"/>
              </a:spcBef>
              <a:buNone/>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300" strike="noStrike" u="none">
              <a:solidFill>
                <a:srgbClr val="000000"/>
              </a:solidFill>
              <a:effectLst/>
              <a:uFillTx/>
              <a:latin typeface="Calibri"/>
            </a:endParaRPr>
          </a:p>
        </p:txBody>
      </p:sp>
      <p:sp>
        <p:nvSpPr>
          <p:cNvPr id="244" name="スライド番号プレースホルダー 3"/>
          <p:cNvSpPr/>
          <p:nvPr/>
        </p:nvSpPr>
        <p:spPr>
          <a:xfrm>
            <a:off x="3855960" y="9441000"/>
            <a:ext cx="2949480" cy="496800"/>
          </a:xfrm>
          <a:prstGeom prst="rect">
            <a:avLst/>
          </a:prstGeom>
          <a:noFill/>
          <a:ln w="0">
            <a:noFill/>
          </a:ln>
        </p:spPr>
        <p:style>
          <a:lnRef idx="0"/>
          <a:fillRef idx="0"/>
          <a:effectRef idx="0"/>
          <a:fontRef idx="minor"/>
        </p:style>
        <p:txBody>
          <a:bodyPr lIns="92160" rIns="92160" tIns="46080" bIns="46080" anchor="b">
            <a:noAutofit/>
          </a:bodyPr>
          <a:p>
            <a:pPr algn="r">
              <a:lnSpc>
                <a:spcPct val="100000"/>
              </a:lnSpc>
              <a:tabLst>
                <a:tab algn="l" pos="0"/>
                <a:tab algn="l" pos="1012680"/>
                <a:tab algn="l" pos="2025720"/>
                <a:tab algn="l" pos="3038400"/>
                <a:tab algn="l" pos="4051440"/>
                <a:tab algn="l" pos="5064120"/>
                <a:tab algn="l" pos="6076800"/>
                <a:tab algn="l" pos="7089840"/>
                <a:tab algn="l" pos="8102520"/>
                <a:tab algn="l" pos="9115560"/>
                <a:tab algn="l" pos="10128240"/>
              </a:tabLst>
            </a:pPr>
            <a:fld id="{86A3CE63-F5E6-4C4D-8D71-A74988A36A7A}" type="slidenum">
              <a:rPr b="0" lang="ja-JP" sz="1200" strike="noStrike" u="none">
                <a:solidFill>
                  <a:srgbClr val="000000"/>
                </a:solidFill>
                <a:effectLst/>
                <a:uFillTx/>
                <a:latin typeface="Calibri"/>
              </a:rPr>
              <a:t>&lt;番号&gt;</a:t>
            </a:fld>
            <a:endParaRPr b="0" lang="en-US" sz="1200" strike="noStrike" u="none">
              <a:solidFill>
                <a:srgbClr val="000000"/>
              </a:solidFill>
              <a:effectLst/>
              <a:uFillTx/>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sldImg"/>
          </p:nvPr>
        </p:nvSpPr>
        <p:spPr>
          <a:xfrm>
            <a:off x="731880" y="744480"/>
            <a:ext cx="5343480" cy="3729240"/>
          </a:xfrm>
          <a:prstGeom prst="rect">
            <a:avLst/>
          </a:prstGeom>
          <a:ln w="0">
            <a:noFill/>
          </a:ln>
        </p:spPr>
      </p:sp>
      <p:sp>
        <p:nvSpPr>
          <p:cNvPr id="246" name="PlaceHolder 2"/>
          <p:cNvSpPr>
            <a:spLocks noGrp="1"/>
          </p:cNvSpPr>
          <p:nvPr>
            <p:ph type="body"/>
          </p:nvPr>
        </p:nvSpPr>
        <p:spPr>
          <a:xfrm>
            <a:off x="680760" y="4721400"/>
            <a:ext cx="5445000" cy="4471920"/>
          </a:xfrm>
          <a:prstGeom prst="rect">
            <a:avLst/>
          </a:prstGeom>
          <a:noFill/>
          <a:ln w="0">
            <a:noFill/>
          </a:ln>
        </p:spPr>
        <p:txBody>
          <a:bodyPr lIns="0" rIns="0" tIns="0" bIns="0" anchor="t">
            <a:noAutofit/>
          </a:bodyPr>
          <a:p>
            <a:pPr indent="0">
              <a:spcBef>
                <a:spcPts val="488"/>
              </a:spcBef>
              <a:buNone/>
              <a:tabLst>
                <a:tab algn="l" pos="0"/>
                <a:tab algn="l" pos="1003320"/>
                <a:tab algn="l" pos="2006640"/>
                <a:tab algn="l" pos="3009960"/>
                <a:tab algn="l" pos="4013280"/>
                <a:tab algn="l" pos="5016600"/>
                <a:tab algn="l" pos="6019920"/>
                <a:tab algn="l" pos="7023240"/>
                <a:tab algn="l" pos="8026560"/>
                <a:tab algn="l" pos="9029880"/>
                <a:tab algn="l" pos="10032840"/>
              </a:tabLst>
            </a:pPr>
            <a:endParaRPr b="0" lang="ja-JP" sz="1300" strike="noStrike" u="none">
              <a:solidFill>
                <a:srgbClr val="000000"/>
              </a:solidFill>
              <a:effectLst/>
              <a:uFillTx/>
              <a:latin typeface="Calibri"/>
            </a:endParaRPr>
          </a:p>
        </p:txBody>
      </p:sp>
      <p:sp>
        <p:nvSpPr>
          <p:cNvPr id="247" name="スライド番号プレースホルダー 3"/>
          <p:cNvSpPr/>
          <p:nvPr/>
        </p:nvSpPr>
        <p:spPr>
          <a:xfrm>
            <a:off x="3855960" y="9441000"/>
            <a:ext cx="2949480" cy="496800"/>
          </a:xfrm>
          <a:prstGeom prst="rect">
            <a:avLst/>
          </a:prstGeom>
          <a:noFill/>
          <a:ln w="0">
            <a:noFill/>
          </a:ln>
        </p:spPr>
        <p:style>
          <a:lnRef idx="0"/>
          <a:fillRef idx="0"/>
          <a:effectRef idx="0"/>
          <a:fontRef idx="minor"/>
        </p:style>
        <p:txBody>
          <a:bodyPr lIns="92160" rIns="92160" tIns="46080" bIns="46080" anchor="b">
            <a:noAutofit/>
          </a:bodyPr>
          <a:p>
            <a:pPr algn="r">
              <a:lnSpc>
                <a:spcPct val="100000"/>
              </a:lnSpc>
              <a:tabLst>
                <a:tab algn="l" pos="0"/>
                <a:tab algn="l" pos="1012680"/>
                <a:tab algn="l" pos="2025720"/>
                <a:tab algn="l" pos="3038400"/>
                <a:tab algn="l" pos="4051440"/>
                <a:tab algn="l" pos="5064120"/>
                <a:tab algn="l" pos="6076800"/>
                <a:tab algn="l" pos="7089840"/>
                <a:tab algn="l" pos="8102520"/>
                <a:tab algn="l" pos="9115560"/>
                <a:tab algn="l" pos="10128240"/>
              </a:tabLst>
            </a:pPr>
            <a:fld id="{4548A972-256E-41DB-8D0E-E7D6112D5569}" type="slidenum">
              <a:rPr b="0" lang="ja-JP" sz="1200" strike="noStrike" u="none">
                <a:solidFill>
                  <a:srgbClr val="000000"/>
                </a:solidFill>
                <a:effectLst/>
                <a:uFillTx/>
                <a:latin typeface="Calibri"/>
              </a:rPr>
              <a:t>&lt;番号&gt;</a:t>
            </a:fld>
            <a:endParaRPr b="0" lang="en-US" sz="1200" strike="noStrike" u="none">
              <a:solidFill>
                <a:srgbClr val="000000"/>
              </a:solidFill>
              <a:effectLst/>
              <a:uFillTx/>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sldImg"/>
          </p:nvPr>
        </p:nvSpPr>
        <p:spPr>
          <a:xfrm>
            <a:off x="731880" y="744480"/>
            <a:ext cx="5343480" cy="3729240"/>
          </a:xfrm>
          <a:prstGeom prst="rect">
            <a:avLst/>
          </a:prstGeom>
          <a:ln w="0">
            <a:noFill/>
          </a:ln>
        </p:spPr>
      </p:sp>
      <p:sp>
        <p:nvSpPr>
          <p:cNvPr id="249" name="PlaceHolder 2"/>
          <p:cNvSpPr>
            <a:spLocks noGrp="1"/>
          </p:cNvSpPr>
          <p:nvPr>
            <p:ph type="body"/>
          </p:nvPr>
        </p:nvSpPr>
        <p:spPr>
          <a:xfrm>
            <a:off x="680760" y="4721400"/>
            <a:ext cx="5445000" cy="4471920"/>
          </a:xfrm>
          <a:prstGeom prst="rect">
            <a:avLst/>
          </a:prstGeom>
          <a:noFill/>
          <a:ln w="0">
            <a:noFill/>
          </a:ln>
        </p:spPr>
        <p:txBody>
          <a:bodyPr lIns="0" rIns="0" tIns="0" bIns="0" anchor="t">
            <a:noAutofit/>
          </a:bodyPr>
          <a:p>
            <a:pPr indent="0">
              <a:spcBef>
                <a:spcPts val="488"/>
              </a:spcBef>
              <a:buNone/>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300" strike="noStrike" u="none">
              <a:solidFill>
                <a:srgbClr val="000000"/>
              </a:solidFill>
              <a:effectLst/>
              <a:uFillTx/>
              <a:latin typeface="Calibri"/>
            </a:endParaRPr>
          </a:p>
        </p:txBody>
      </p:sp>
      <p:sp>
        <p:nvSpPr>
          <p:cNvPr id="250" name="スライド番号プレースホルダー 3"/>
          <p:cNvSpPr/>
          <p:nvPr/>
        </p:nvSpPr>
        <p:spPr>
          <a:xfrm>
            <a:off x="3855960" y="9441000"/>
            <a:ext cx="2949480" cy="496800"/>
          </a:xfrm>
          <a:prstGeom prst="rect">
            <a:avLst/>
          </a:prstGeom>
          <a:noFill/>
          <a:ln w="0">
            <a:noFill/>
          </a:ln>
        </p:spPr>
        <p:style>
          <a:lnRef idx="0"/>
          <a:fillRef idx="0"/>
          <a:effectRef idx="0"/>
          <a:fontRef idx="minor"/>
        </p:style>
        <p:txBody>
          <a:bodyPr lIns="92160" rIns="92160" tIns="46080" bIns="46080" anchor="b">
            <a:noAutofit/>
          </a:bodyPr>
          <a:p>
            <a:pPr algn="r">
              <a:lnSpc>
                <a:spcPct val="100000"/>
              </a:lnSpc>
              <a:tabLst>
                <a:tab algn="l" pos="0"/>
                <a:tab algn="l" pos="1012680"/>
                <a:tab algn="l" pos="2025720"/>
                <a:tab algn="l" pos="3038400"/>
                <a:tab algn="l" pos="4051440"/>
                <a:tab algn="l" pos="5064120"/>
                <a:tab algn="l" pos="6076800"/>
                <a:tab algn="l" pos="7089840"/>
                <a:tab algn="l" pos="8102520"/>
                <a:tab algn="l" pos="9115560"/>
                <a:tab algn="l" pos="10128240"/>
              </a:tabLst>
            </a:pPr>
            <a:fld id="{459F5BB3-E664-4C3D-8210-7D3006D8E38C}" type="slidenum">
              <a:rPr b="0" lang="ja-JP" sz="1200" strike="noStrike" u="none">
                <a:solidFill>
                  <a:srgbClr val="000000"/>
                </a:solidFill>
                <a:effectLst/>
                <a:uFillTx/>
                <a:latin typeface="Calibri"/>
              </a:rPr>
              <a:t>&lt;番号&gt;</a:t>
            </a:fld>
            <a:endParaRPr b="0" lang="en-US" sz="1200" strike="noStrike" u="none">
              <a:solidFill>
                <a:srgbClr val="000000"/>
              </a:solidFill>
              <a:effectLst/>
              <a:uFillTx/>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731880" y="744480"/>
            <a:ext cx="5343480" cy="3729240"/>
          </a:xfrm>
          <a:prstGeom prst="rect">
            <a:avLst/>
          </a:prstGeom>
          <a:ln w="0">
            <a:noFill/>
          </a:ln>
        </p:spPr>
      </p:sp>
      <p:sp>
        <p:nvSpPr>
          <p:cNvPr id="252" name="PlaceHolder 2"/>
          <p:cNvSpPr>
            <a:spLocks noGrp="1"/>
          </p:cNvSpPr>
          <p:nvPr>
            <p:ph type="body"/>
          </p:nvPr>
        </p:nvSpPr>
        <p:spPr>
          <a:xfrm>
            <a:off x="680760" y="4721400"/>
            <a:ext cx="5445000" cy="4471920"/>
          </a:xfrm>
          <a:prstGeom prst="rect">
            <a:avLst/>
          </a:prstGeom>
          <a:noFill/>
          <a:ln w="0">
            <a:noFill/>
          </a:ln>
        </p:spPr>
        <p:txBody>
          <a:bodyPr lIns="0" rIns="0" tIns="0" bIns="0" anchor="t">
            <a:noAutofit/>
          </a:bodyPr>
          <a:p>
            <a:pPr indent="0">
              <a:spcBef>
                <a:spcPts val="488"/>
              </a:spcBef>
              <a:buNone/>
              <a:tabLst>
                <a:tab algn="l" pos="0"/>
                <a:tab algn="l" pos="1003320"/>
                <a:tab algn="l" pos="2006640"/>
                <a:tab algn="l" pos="3009960"/>
                <a:tab algn="l" pos="4013280"/>
                <a:tab algn="l" pos="5016600"/>
                <a:tab algn="l" pos="6019920"/>
                <a:tab algn="l" pos="7023240"/>
                <a:tab algn="l" pos="8026560"/>
                <a:tab algn="l" pos="9029880"/>
                <a:tab algn="l" pos="10032840"/>
              </a:tabLst>
            </a:pPr>
            <a:endParaRPr b="0" lang="ja-JP" sz="1300" strike="noStrike" u="none">
              <a:solidFill>
                <a:srgbClr val="000000"/>
              </a:solidFill>
              <a:effectLst/>
              <a:uFillTx/>
              <a:latin typeface="Calibri"/>
            </a:endParaRPr>
          </a:p>
        </p:txBody>
      </p:sp>
      <p:sp>
        <p:nvSpPr>
          <p:cNvPr id="253" name="スライド番号プレースホルダー 3"/>
          <p:cNvSpPr/>
          <p:nvPr/>
        </p:nvSpPr>
        <p:spPr>
          <a:xfrm>
            <a:off x="3855960" y="9441000"/>
            <a:ext cx="2949480" cy="496800"/>
          </a:xfrm>
          <a:prstGeom prst="rect">
            <a:avLst/>
          </a:prstGeom>
          <a:noFill/>
          <a:ln w="0">
            <a:noFill/>
          </a:ln>
        </p:spPr>
        <p:style>
          <a:lnRef idx="0"/>
          <a:fillRef idx="0"/>
          <a:effectRef idx="0"/>
          <a:fontRef idx="minor"/>
        </p:style>
        <p:txBody>
          <a:bodyPr lIns="92160" rIns="92160" tIns="46080" bIns="46080" anchor="b">
            <a:noAutofit/>
          </a:bodyPr>
          <a:p>
            <a:pPr algn="r">
              <a:lnSpc>
                <a:spcPct val="100000"/>
              </a:lnSpc>
              <a:tabLst>
                <a:tab algn="l" pos="0"/>
                <a:tab algn="l" pos="1012680"/>
                <a:tab algn="l" pos="2025720"/>
                <a:tab algn="l" pos="3038400"/>
                <a:tab algn="l" pos="4051440"/>
                <a:tab algn="l" pos="5064120"/>
                <a:tab algn="l" pos="6076800"/>
                <a:tab algn="l" pos="7089840"/>
                <a:tab algn="l" pos="8102520"/>
                <a:tab algn="l" pos="9115560"/>
                <a:tab algn="l" pos="10128240"/>
              </a:tabLst>
            </a:pPr>
            <a:fld id="{6A4C56F1-265F-4BB3-857D-8B8D810A2402}" type="slidenum">
              <a:rPr b="0" lang="ja-JP" sz="1200" strike="noStrike" u="none">
                <a:solidFill>
                  <a:srgbClr val="000000"/>
                </a:solidFill>
                <a:effectLst/>
                <a:uFillTx/>
                <a:latin typeface="Calibri"/>
              </a:rPr>
              <a:t>&lt;番号&gt;</a:t>
            </a:fld>
            <a:endParaRPr b="0" lang="en-US" sz="1200" strike="noStrike" u="none">
              <a:solidFill>
                <a:srgbClr val="000000"/>
              </a:solidFill>
              <a:effectLst/>
              <a:uFillTx/>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sldImg"/>
          </p:nvPr>
        </p:nvSpPr>
        <p:spPr>
          <a:xfrm>
            <a:off x="731880" y="744480"/>
            <a:ext cx="5343480" cy="3729240"/>
          </a:xfrm>
          <a:prstGeom prst="rect">
            <a:avLst/>
          </a:prstGeom>
          <a:ln w="0">
            <a:noFill/>
          </a:ln>
        </p:spPr>
      </p:sp>
      <p:sp>
        <p:nvSpPr>
          <p:cNvPr id="255" name="PlaceHolder 2"/>
          <p:cNvSpPr>
            <a:spLocks noGrp="1"/>
          </p:cNvSpPr>
          <p:nvPr>
            <p:ph type="body"/>
          </p:nvPr>
        </p:nvSpPr>
        <p:spPr>
          <a:xfrm>
            <a:off x="680760" y="4721400"/>
            <a:ext cx="5445000" cy="4471920"/>
          </a:xfrm>
          <a:prstGeom prst="rect">
            <a:avLst/>
          </a:prstGeom>
          <a:noFill/>
          <a:ln w="0">
            <a:noFill/>
          </a:ln>
        </p:spPr>
        <p:txBody>
          <a:bodyPr lIns="0" rIns="0" tIns="0" bIns="0" anchor="t">
            <a:noAutofit/>
          </a:bodyPr>
          <a:p>
            <a:pPr indent="0">
              <a:spcBef>
                <a:spcPts val="488"/>
              </a:spcBef>
              <a:buNone/>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300" strike="noStrike" u="none">
              <a:solidFill>
                <a:srgbClr val="000000"/>
              </a:solidFill>
              <a:effectLst/>
              <a:uFillTx/>
              <a:latin typeface="Calibri"/>
            </a:endParaRPr>
          </a:p>
        </p:txBody>
      </p:sp>
      <p:sp>
        <p:nvSpPr>
          <p:cNvPr id="256" name="スライド番号プレースホルダー 3"/>
          <p:cNvSpPr/>
          <p:nvPr/>
        </p:nvSpPr>
        <p:spPr>
          <a:xfrm>
            <a:off x="3855960" y="9441000"/>
            <a:ext cx="2949480" cy="496800"/>
          </a:xfrm>
          <a:prstGeom prst="rect">
            <a:avLst/>
          </a:prstGeom>
          <a:noFill/>
          <a:ln w="0">
            <a:noFill/>
          </a:ln>
        </p:spPr>
        <p:style>
          <a:lnRef idx="0"/>
          <a:fillRef idx="0"/>
          <a:effectRef idx="0"/>
          <a:fontRef idx="minor"/>
        </p:style>
        <p:txBody>
          <a:bodyPr lIns="92160" rIns="92160" tIns="46080" bIns="46080" anchor="b">
            <a:noAutofit/>
          </a:bodyPr>
          <a:p>
            <a:pPr algn="r">
              <a:lnSpc>
                <a:spcPct val="100000"/>
              </a:lnSpc>
              <a:tabLst>
                <a:tab algn="l" pos="0"/>
                <a:tab algn="l" pos="911160"/>
                <a:tab algn="l" pos="1822320"/>
                <a:tab algn="l" pos="2733840"/>
                <a:tab algn="l" pos="3645000"/>
                <a:tab algn="l" pos="4556160"/>
                <a:tab algn="l" pos="5467320"/>
                <a:tab algn="l" pos="6378480"/>
                <a:tab algn="l" pos="7289640"/>
                <a:tab algn="l" pos="8201160"/>
                <a:tab algn="l" pos="9112320"/>
                <a:tab algn="l" pos="10023480"/>
                <a:tab algn="l" pos="10934640"/>
              </a:tabLst>
            </a:pPr>
            <a:fld id="{E433EBEE-0836-4A98-8607-01248455C311}" type="slidenum">
              <a:rPr b="0" lang="ja-JP" sz="1200" strike="noStrike" u="none">
                <a:solidFill>
                  <a:srgbClr val="000000"/>
                </a:solidFill>
                <a:effectLst/>
                <a:uFillTx/>
                <a:latin typeface="Calibri"/>
              </a:rPr>
              <a:t>&lt;番号&gt;</a:t>
            </a:fld>
            <a:endParaRPr b="0" lang="en-US" sz="1200" strike="noStrike" u="none">
              <a:solidFill>
                <a:srgbClr val="000000"/>
              </a:solidFill>
              <a:effectLst/>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731880" y="744480"/>
            <a:ext cx="5343480" cy="3729240"/>
          </a:xfrm>
          <a:prstGeom prst="rect">
            <a:avLst/>
          </a:prstGeom>
          <a:ln w="0">
            <a:noFill/>
          </a:ln>
        </p:spPr>
      </p:sp>
      <p:sp>
        <p:nvSpPr>
          <p:cNvPr id="203" name="PlaceHolder 2"/>
          <p:cNvSpPr>
            <a:spLocks noGrp="1"/>
          </p:cNvSpPr>
          <p:nvPr>
            <p:ph type="body"/>
          </p:nvPr>
        </p:nvSpPr>
        <p:spPr>
          <a:xfrm>
            <a:off x="680760" y="4721400"/>
            <a:ext cx="5445000" cy="4471920"/>
          </a:xfrm>
          <a:prstGeom prst="rect">
            <a:avLst/>
          </a:prstGeom>
          <a:noFill/>
          <a:ln w="0">
            <a:noFill/>
          </a:ln>
        </p:spPr>
        <p:txBody>
          <a:bodyPr lIns="0" rIns="0" tIns="0" bIns="0" anchor="t">
            <a:noAutofit/>
          </a:bodyPr>
          <a:p>
            <a:pPr indent="0">
              <a:spcBef>
                <a:spcPts val="488"/>
              </a:spcBef>
              <a:buNone/>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300" strike="noStrike" u="none">
              <a:solidFill>
                <a:srgbClr val="000000"/>
              </a:solidFill>
              <a:effectLst/>
              <a:uFillTx/>
              <a:latin typeface="Calibri"/>
            </a:endParaRPr>
          </a:p>
        </p:txBody>
      </p:sp>
      <p:sp>
        <p:nvSpPr>
          <p:cNvPr id="204" name="スライド番号プレースホルダー 3"/>
          <p:cNvSpPr/>
          <p:nvPr/>
        </p:nvSpPr>
        <p:spPr>
          <a:xfrm>
            <a:off x="3855960" y="9441000"/>
            <a:ext cx="2949480" cy="496800"/>
          </a:xfrm>
          <a:prstGeom prst="rect">
            <a:avLst/>
          </a:prstGeom>
          <a:noFill/>
          <a:ln w="0">
            <a:noFill/>
          </a:ln>
        </p:spPr>
        <p:style>
          <a:lnRef idx="0"/>
          <a:fillRef idx="0"/>
          <a:effectRef idx="0"/>
          <a:fontRef idx="minor"/>
        </p:style>
        <p:txBody>
          <a:bodyPr lIns="92160" rIns="92160" tIns="46080" bIns="46080" anchor="b">
            <a:noAutofit/>
          </a:bodyPr>
          <a:p>
            <a:pPr algn="r">
              <a:lnSpc>
                <a:spcPct val="100000"/>
              </a:lnSpc>
              <a:tabLst>
                <a:tab algn="l" pos="0"/>
                <a:tab algn="l" pos="1012680"/>
                <a:tab algn="l" pos="2025720"/>
                <a:tab algn="l" pos="3038400"/>
                <a:tab algn="l" pos="4051440"/>
                <a:tab algn="l" pos="5064120"/>
                <a:tab algn="l" pos="6076800"/>
                <a:tab algn="l" pos="7089840"/>
                <a:tab algn="l" pos="8102520"/>
                <a:tab algn="l" pos="9115560"/>
                <a:tab algn="l" pos="10128240"/>
              </a:tabLst>
            </a:pPr>
            <a:fld id="{F1BD6F31-8EE2-4917-AE61-E2D52B3323FD}" type="slidenum">
              <a:rPr b="0" lang="ja-JP" sz="1200" strike="noStrike" u="none">
                <a:solidFill>
                  <a:srgbClr val="000000"/>
                </a:solidFill>
                <a:effectLst/>
                <a:uFillTx/>
                <a:latin typeface="Calibri"/>
              </a:rPr>
              <a:t>&lt;番号&gt;</a:t>
            </a:fld>
            <a:endParaRPr b="0" lang="en-US" sz="1200" strike="noStrike" u="none">
              <a:solidFill>
                <a:srgbClr val="000000"/>
              </a:solidFill>
              <a:effectLst/>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731880" y="744480"/>
            <a:ext cx="5343480" cy="3729240"/>
          </a:xfrm>
          <a:prstGeom prst="rect">
            <a:avLst/>
          </a:prstGeom>
          <a:ln w="0">
            <a:noFill/>
          </a:ln>
        </p:spPr>
      </p:sp>
      <p:sp>
        <p:nvSpPr>
          <p:cNvPr id="206" name="PlaceHolder 2"/>
          <p:cNvSpPr>
            <a:spLocks noGrp="1"/>
          </p:cNvSpPr>
          <p:nvPr>
            <p:ph type="body"/>
          </p:nvPr>
        </p:nvSpPr>
        <p:spPr>
          <a:xfrm>
            <a:off x="680760" y="4721400"/>
            <a:ext cx="5445000" cy="4471920"/>
          </a:xfrm>
          <a:prstGeom prst="rect">
            <a:avLst/>
          </a:prstGeom>
          <a:noFill/>
          <a:ln w="0">
            <a:noFill/>
          </a:ln>
        </p:spPr>
        <p:txBody>
          <a:bodyPr lIns="0" rIns="0" tIns="0" bIns="0" anchor="t">
            <a:noAutofit/>
          </a:bodyPr>
          <a:p>
            <a:pPr indent="0">
              <a:spcBef>
                <a:spcPts val="488"/>
              </a:spcBef>
              <a:buNone/>
              <a:tabLst>
                <a:tab algn="l" pos="0"/>
                <a:tab algn="l" pos="1003320"/>
                <a:tab algn="l" pos="2006640"/>
                <a:tab algn="l" pos="3009960"/>
                <a:tab algn="l" pos="4013280"/>
                <a:tab algn="l" pos="5016600"/>
                <a:tab algn="l" pos="6019920"/>
                <a:tab algn="l" pos="7023240"/>
                <a:tab algn="l" pos="8026560"/>
                <a:tab algn="l" pos="9029880"/>
                <a:tab algn="l" pos="10032840"/>
              </a:tabLst>
            </a:pPr>
            <a:endParaRPr b="0" lang="ja-JP" sz="1300" strike="noStrike" u="none">
              <a:solidFill>
                <a:srgbClr val="000000"/>
              </a:solidFill>
              <a:effectLst/>
              <a:uFillTx/>
              <a:latin typeface="Calibri"/>
            </a:endParaRPr>
          </a:p>
        </p:txBody>
      </p:sp>
      <p:sp>
        <p:nvSpPr>
          <p:cNvPr id="207" name="スライド番号プレースホルダー 3"/>
          <p:cNvSpPr/>
          <p:nvPr/>
        </p:nvSpPr>
        <p:spPr>
          <a:xfrm>
            <a:off x="3855960" y="9441000"/>
            <a:ext cx="2949480" cy="496800"/>
          </a:xfrm>
          <a:prstGeom prst="rect">
            <a:avLst/>
          </a:prstGeom>
          <a:noFill/>
          <a:ln w="0">
            <a:noFill/>
          </a:ln>
        </p:spPr>
        <p:style>
          <a:lnRef idx="0"/>
          <a:fillRef idx="0"/>
          <a:effectRef idx="0"/>
          <a:fontRef idx="minor"/>
        </p:style>
        <p:txBody>
          <a:bodyPr lIns="92160" rIns="92160" tIns="46080" bIns="46080" anchor="b">
            <a:noAutofit/>
          </a:bodyPr>
          <a:p>
            <a:pPr algn="r">
              <a:lnSpc>
                <a:spcPct val="100000"/>
              </a:lnSpc>
              <a:tabLst>
                <a:tab algn="l" pos="0"/>
                <a:tab algn="l" pos="1012680"/>
                <a:tab algn="l" pos="2025720"/>
                <a:tab algn="l" pos="3038400"/>
                <a:tab algn="l" pos="4051440"/>
                <a:tab algn="l" pos="5064120"/>
                <a:tab algn="l" pos="6076800"/>
                <a:tab algn="l" pos="7089840"/>
                <a:tab algn="l" pos="8102520"/>
                <a:tab algn="l" pos="9115560"/>
                <a:tab algn="l" pos="10128240"/>
              </a:tabLst>
            </a:pPr>
            <a:fld id="{755AFED7-44A5-430E-A32E-4950D99BDF02}" type="slidenum">
              <a:rPr b="0" lang="ja-JP" sz="1200" strike="noStrike" u="none">
                <a:solidFill>
                  <a:srgbClr val="000000"/>
                </a:solidFill>
                <a:effectLst/>
                <a:uFillTx/>
                <a:latin typeface="Calibri"/>
              </a:rPr>
              <a:t>&lt;番号&gt;</a:t>
            </a:fld>
            <a:endParaRPr b="0" lang="en-US" sz="1200" strike="noStrike" u="none">
              <a:solidFill>
                <a:srgbClr val="000000"/>
              </a:solidFill>
              <a:effectLst/>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731880" y="744480"/>
            <a:ext cx="5343480" cy="3729240"/>
          </a:xfrm>
          <a:prstGeom prst="rect">
            <a:avLst/>
          </a:prstGeom>
          <a:ln w="0">
            <a:noFill/>
          </a:ln>
        </p:spPr>
      </p:sp>
      <p:sp>
        <p:nvSpPr>
          <p:cNvPr id="209" name="PlaceHolder 2"/>
          <p:cNvSpPr>
            <a:spLocks noGrp="1"/>
          </p:cNvSpPr>
          <p:nvPr>
            <p:ph type="body"/>
          </p:nvPr>
        </p:nvSpPr>
        <p:spPr>
          <a:xfrm>
            <a:off x="680760" y="4721400"/>
            <a:ext cx="5445000" cy="4471920"/>
          </a:xfrm>
          <a:prstGeom prst="rect">
            <a:avLst/>
          </a:prstGeom>
          <a:noFill/>
          <a:ln w="0">
            <a:noFill/>
          </a:ln>
        </p:spPr>
        <p:txBody>
          <a:bodyPr lIns="0" rIns="0" tIns="0" bIns="0" anchor="t">
            <a:noAutofit/>
          </a:bodyPr>
          <a:p>
            <a:pPr indent="0">
              <a:spcBef>
                <a:spcPts val="488"/>
              </a:spcBef>
              <a:buNone/>
              <a:tabLst>
                <a:tab algn="l" pos="0"/>
                <a:tab algn="l" pos="1003320"/>
                <a:tab algn="l" pos="2006640"/>
                <a:tab algn="l" pos="3009960"/>
                <a:tab algn="l" pos="4013280"/>
                <a:tab algn="l" pos="5016600"/>
                <a:tab algn="l" pos="6019920"/>
                <a:tab algn="l" pos="7023240"/>
                <a:tab algn="l" pos="8026560"/>
                <a:tab algn="l" pos="9029880"/>
                <a:tab algn="l" pos="10032840"/>
              </a:tabLst>
            </a:pPr>
            <a:endParaRPr b="0" lang="ja-JP" sz="1300" strike="noStrike" u="none">
              <a:solidFill>
                <a:srgbClr val="000000"/>
              </a:solidFill>
              <a:effectLst/>
              <a:uFillTx/>
              <a:latin typeface="Calibri"/>
            </a:endParaRPr>
          </a:p>
        </p:txBody>
      </p:sp>
      <p:sp>
        <p:nvSpPr>
          <p:cNvPr id="210" name="スライド番号プレースホルダー 3"/>
          <p:cNvSpPr/>
          <p:nvPr/>
        </p:nvSpPr>
        <p:spPr>
          <a:xfrm>
            <a:off x="3855960" y="9441000"/>
            <a:ext cx="2949480" cy="496800"/>
          </a:xfrm>
          <a:prstGeom prst="rect">
            <a:avLst/>
          </a:prstGeom>
          <a:noFill/>
          <a:ln w="0">
            <a:noFill/>
          </a:ln>
        </p:spPr>
        <p:style>
          <a:lnRef idx="0"/>
          <a:fillRef idx="0"/>
          <a:effectRef idx="0"/>
          <a:fontRef idx="minor"/>
        </p:style>
        <p:txBody>
          <a:bodyPr lIns="92160" rIns="92160" tIns="46080" bIns="46080" anchor="b">
            <a:noAutofit/>
          </a:bodyPr>
          <a:p>
            <a:pPr algn="r">
              <a:lnSpc>
                <a:spcPct val="100000"/>
              </a:lnSpc>
              <a:tabLst>
                <a:tab algn="l" pos="0"/>
                <a:tab algn="l" pos="1012680"/>
                <a:tab algn="l" pos="2025720"/>
                <a:tab algn="l" pos="3038400"/>
                <a:tab algn="l" pos="4051440"/>
                <a:tab algn="l" pos="5064120"/>
                <a:tab algn="l" pos="6076800"/>
                <a:tab algn="l" pos="7089840"/>
                <a:tab algn="l" pos="8102520"/>
                <a:tab algn="l" pos="9115560"/>
                <a:tab algn="l" pos="10128240"/>
              </a:tabLst>
            </a:pPr>
            <a:fld id="{BF61911A-7488-4407-AAA5-843105408657}" type="slidenum">
              <a:rPr b="0" lang="ja-JP" sz="1200" strike="noStrike" u="none">
                <a:solidFill>
                  <a:srgbClr val="000000"/>
                </a:solidFill>
                <a:effectLst/>
                <a:uFillTx/>
                <a:latin typeface="Calibri"/>
              </a:rPr>
              <a:t>&lt;番号&gt;</a:t>
            </a:fld>
            <a:endParaRPr b="0" lang="en-US" sz="1200" strike="noStrike" u="none">
              <a:solidFill>
                <a:srgbClr val="000000"/>
              </a:solidFill>
              <a:effectLst/>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731880" y="744480"/>
            <a:ext cx="5343480" cy="3729240"/>
          </a:xfrm>
          <a:prstGeom prst="rect">
            <a:avLst/>
          </a:prstGeom>
          <a:ln w="0">
            <a:noFill/>
          </a:ln>
        </p:spPr>
      </p:sp>
      <p:sp>
        <p:nvSpPr>
          <p:cNvPr id="212" name="PlaceHolder 2"/>
          <p:cNvSpPr>
            <a:spLocks noGrp="1"/>
          </p:cNvSpPr>
          <p:nvPr>
            <p:ph type="body"/>
          </p:nvPr>
        </p:nvSpPr>
        <p:spPr>
          <a:xfrm>
            <a:off x="680760" y="4721400"/>
            <a:ext cx="5445000" cy="4471920"/>
          </a:xfrm>
          <a:prstGeom prst="rect">
            <a:avLst/>
          </a:prstGeom>
          <a:noFill/>
          <a:ln w="0">
            <a:noFill/>
          </a:ln>
        </p:spPr>
        <p:txBody>
          <a:bodyPr lIns="0" rIns="0" tIns="0" bIns="0" anchor="t">
            <a:noAutofit/>
          </a:bodyPr>
          <a:p>
            <a:pPr indent="0">
              <a:spcBef>
                <a:spcPts val="488"/>
              </a:spcBef>
              <a:buNone/>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300" strike="noStrike" u="none">
              <a:solidFill>
                <a:srgbClr val="000000"/>
              </a:solidFill>
              <a:effectLst/>
              <a:uFillTx/>
              <a:latin typeface="Calibri"/>
            </a:endParaRPr>
          </a:p>
        </p:txBody>
      </p:sp>
      <p:sp>
        <p:nvSpPr>
          <p:cNvPr id="213" name="スライド番号プレースホルダー 3"/>
          <p:cNvSpPr/>
          <p:nvPr/>
        </p:nvSpPr>
        <p:spPr>
          <a:xfrm>
            <a:off x="3855960" y="9441000"/>
            <a:ext cx="2949480" cy="496800"/>
          </a:xfrm>
          <a:prstGeom prst="rect">
            <a:avLst/>
          </a:prstGeom>
          <a:noFill/>
          <a:ln w="0">
            <a:noFill/>
          </a:ln>
        </p:spPr>
        <p:style>
          <a:lnRef idx="0"/>
          <a:fillRef idx="0"/>
          <a:effectRef idx="0"/>
          <a:fontRef idx="minor"/>
        </p:style>
        <p:txBody>
          <a:bodyPr lIns="92160" rIns="92160" tIns="46080" bIns="46080" anchor="b">
            <a:noAutofit/>
          </a:bodyPr>
          <a:p>
            <a:pPr algn="r">
              <a:lnSpc>
                <a:spcPct val="100000"/>
              </a:lnSpc>
              <a:tabLst>
                <a:tab algn="l" pos="0"/>
                <a:tab algn="l" pos="1011240"/>
                <a:tab algn="l" pos="2022480"/>
                <a:tab algn="l" pos="3033720"/>
                <a:tab algn="l" pos="4044960"/>
                <a:tab algn="l" pos="5056200"/>
                <a:tab algn="l" pos="6067440"/>
                <a:tab algn="l" pos="7078680"/>
                <a:tab algn="l" pos="8089920"/>
                <a:tab algn="l" pos="9101160"/>
                <a:tab algn="l" pos="10112400"/>
              </a:tabLst>
            </a:pPr>
            <a:fld id="{5374DCA5-2BC5-4A05-8A3F-32A83AED9487}" type="slidenum">
              <a:rPr b="0" lang="ja-JP" sz="1200" strike="noStrike" u="none">
                <a:solidFill>
                  <a:srgbClr val="000000"/>
                </a:solidFill>
                <a:effectLst/>
                <a:uFillTx/>
                <a:latin typeface="Calibri"/>
              </a:rPr>
              <a:t>&lt;番号&gt;</a:t>
            </a:fld>
            <a:endParaRPr b="0" lang="en-US" sz="1200" strike="noStrike" u="none">
              <a:solidFill>
                <a:srgbClr val="000000"/>
              </a:solidFill>
              <a:effectLst/>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jpe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タイトル2">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17680" y="288720"/>
            <a:ext cx="9323280" cy="1204920"/>
          </a:xfrm>
          <a:prstGeom prst="rect">
            <a:avLst/>
          </a:prstGeom>
          <a:noFill/>
          <a:ln w="0">
            <a:noFill/>
          </a:ln>
        </p:spPr>
        <p:txBody>
          <a:bodyPr lIns="91080" rIns="91080" tIns="45720" bIns="45720" anchor="ctr">
            <a:noAutofit/>
          </a:bodyPr>
          <a:p>
            <a:pPr indent="0" algn="ctr">
              <a:buNone/>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4600" strike="noStrike" u="none">
                <a:solidFill>
                  <a:srgbClr val="000000"/>
                </a:solidFill>
                <a:effectLst/>
                <a:uFillTx/>
                <a:latin typeface="Calibri"/>
              </a:rPr>
              <a:t>クリックしてタイトルテキストを編集</a:t>
            </a:r>
            <a:endParaRPr b="0" lang="en-US" sz="4600" strike="noStrike" u="none">
              <a:solidFill>
                <a:srgbClr val="000000"/>
              </a:solidFill>
              <a:effectLst/>
              <a:uFillTx/>
              <a:latin typeface="Calibri"/>
            </a:endParaRPr>
          </a:p>
        </p:txBody>
      </p:sp>
      <p:sp>
        <p:nvSpPr>
          <p:cNvPr id="1" name="PlaceHolder 2"/>
          <p:cNvSpPr>
            <a:spLocks noGrp="1"/>
          </p:cNvSpPr>
          <p:nvPr>
            <p:ph type="body"/>
          </p:nvPr>
        </p:nvSpPr>
        <p:spPr>
          <a:xfrm>
            <a:off x="517680" y="1685520"/>
            <a:ext cx="9323280" cy="4768920"/>
          </a:xfrm>
          <a:prstGeom prst="rect">
            <a:avLst/>
          </a:prstGeom>
          <a:noFill/>
          <a:ln w="0">
            <a:noFill/>
          </a:ln>
        </p:spPr>
        <p:txBody>
          <a:bodyPr lIns="91080" rIns="91080" tIns="45720" bIns="45720" anchor="t">
            <a:normAutofit/>
          </a:bodyPr>
          <a:p>
            <a:pPr marL="357120" indent="-357120">
              <a:spcBef>
                <a:spcPts val="825"/>
              </a:spcBef>
              <a:buClr>
                <a:srgbClr val="000000"/>
              </a:buClr>
              <a:buFont typeface="Arial"/>
              <a:buChar char="•"/>
              <a:tabLst>
                <a:tab algn="l" pos="954000"/>
                <a:tab algn="l" pos="1908000"/>
                <a:tab algn="l" pos="2862360"/>
                <a:tab algn="l" pos="3816360"/>
                <a:tab algn="l" pos="4770360"/>
                <a:tab algn="l" pos="5724360"/>
                <a:tab algn="l" pos="6678720"/>
                <a:tab algn="l" pos="7632720"/>
                <a:tab algn="l" pos="8586720"/>
                <a:tab algn="l" pos="9540720"/>
                <a:tab algn="l" pos="10495080"/>
              </a:tabLst>
            </a:pPr>
            <a:r>
              <a:rPr b="0" lang="ja-JP" sz="3300" strike="noStrike" u="none">
                <a:solidFill>
                  <a:srgbClr val="000000"/>
                </a:solidFill>
                <a:effectLst/>
                <a:uFillTx/>
                <a:latin typeface="Calibri"/>
              </a:rPr>
              <a:t>クリックしてアウトラインのテキストを編集</a:t>
            </a:r>
            <a:endParaRPr b="0" lang="en-US" sz="3300" strike="noStrike" u="none">
              <a:solidFill>
                <a:srgbClr val="000000"/>
              </a:solidFill>
              <a:effectLst/>
              <a:uFillTx/>
              <a:latin typeface="Calibri"/>
            </a:endParaRPr>
          </a:p>
          <a:p>
            <a:pPr lvl="1" marL="774720" indent="-297000">
              <a:spcBef>
                <a:spcPts val="825"/>
              </a:spcBef>
              <a:buClr>
                <a:srgbClr val="000000"/>
              </a:buClr>
              <a:buFont typeface="Arial"/>
              <a:buChar char="–"/>
              <a:tabLst>
                <a:tab algn="l" pos="954000"/>
                <a:tab algn="l" pos="1908000"/>
                <a:tab algn="l" pos="2862360"/>
                <a:tab algn="l" pos="3816360"/>
                <a:tab algn="l" pos="4770360"/>
                <a:tab algn="l" pos="5724360"/>
                <a:tab algn="l" pos="6678720"/>
                <a:tab algn="l" pos="7632720"/>
                <a:tab algn="l" pos="8586720"/>
                <a:tab algn="l" pos="9540720"/>
                <a:tab algn="l" pos="10495080"/>
              </a:tabLst>
            </a:pPr>
            <a:r>
              <a:rPr b="0" lang="ja-JP" sz="3300" strike="noStrike" u="none">
                <a:solidFill>
                  <a:srgbClr val="000000"/>
                </a:solidFill>
                <a:effectLst/>
                <a:uFillTx/>
                <a:latin typeface="Calibri"/>
              </a:rPr>
              <a:t>第</a:t>
            </a:r>
            <a:r>
              <a:rPr b="0" lang="en-US" sz="3300" strike="noStrike" u="none">
                <a:solidFill>
                  <a:srgbClr val="000000"/>
                </a:solidFill>
                <a:effectLst/>
                <a:uFillTx/>
                <a:latin typeface="Calibri"/>
              </a:rPr>
              <a:t>2</a:t>
            </a:r>
            <a:r>
              <a:rPr b="0" lang="ja-JP" sz="3300" strike="noStrike" u="none">
                <a:solidFill>
                  <a:srgbClr val="000000"/>
                </a:solidFill>
                <a:effectLst/>
                <a:uFillTx/>
                <a:latin typeface="Calibri"/>
              </a:rPr>
              <a:t>レベル アウトライン</a:t>
            </a:r>
            <a:endParaRPr b="0" lang="en-US" sz="3300" strike="noStrike" u="none">
              <a:solidFill>
                <a:srgbClr val="000000"/>
              </a:solidFill>
              <a:effectLst/>
              <a:uFillTx/>
              <a:latin typeface="Calibri"/>
            </a:endParaRPr>
          </a:p>
          <a:p>
            <a:pPr lvl="2" marL="1192320" indent="-238320">
              <a:spcBef>
                <a:spcPts val="825"/>
              </a:spcBef>
              <a:buClr>
                <a:srgbClr val="000000"/>
              </a:buClr>
              <a:buFont typeface="Arial"/>
              <a:buChar char="•"/>
              <a:tabLst>
                <a:tab algn="l" pos="954000"/>
                <a:tab algn="l" pos="1908000"/>
                <a:tab algn="l" pos="2862360"/>
                <a:tab algn="l" pos="3816360"/>
                <a:tab algn="l" pos="4770360"/>
                <a:tab algn="l" pos="5724360"/>
                <a:tab algn="l" pos="6678720"/>
                <a:tab algn="l" pos="7632720"/>
                <a:tab algn="l" pos="8586720"/>
                <a:tab algn="l" pos="9540720"/>
                <a:tab algn="l" pos="10495080"/>
              </a:tabLst>
            </a:pPr>
            <a:r>
              <a:rPr b="0" lang="ja-JP" sz="3300" strike="noStrike" u="none">
                <a:solidFill>
                  <a:srgbClr val="000000"/>
                </a:solidFill>
                <a:effectLst/>
                <a:uFillTx/>
                <a:latin typeface="Calibri"/>
              </a:rPr>
              <a:t>第</a:t>
            </a:r>
            <a:r>
              <a:rPr b="0" lang="en-US" sz="3300" strike="noStrike" u="none">
                <a:solidFill>
                  <a:srgbClr val="000000"/>
                </a:solidFill>
                <a:effectLst/>
                <a:uFillTx/>
                <a:latin typeface="Calibri"/>
              </a:rPr>
              <a:t>3</a:t>
            </a:r>
            <a:r>
              <a:rPr b="0" lang="ja-JP" sz="3300" strike="noStrike" u="none">
                <a:solidFill>
                  <a:srgbClr val="000000"/>
                </a:solidFill>
                <a:effectLst/>
                <a:uFillTx/>
                <a:latin typeface="Calibri"/>
              </a:rPr>
              <a:t>レベル アウトライン</a:t>
            </a:r>
            <a:endParaRPr b="0" lang="en-US" sz="3300" strike="noStrike" u="none">
              <a:solidFill>
                <a:srgbClr val="000000"/>
              </a:solidFill>
              <a:effectLst/>
              <a:uFillTx/>
              <a:latin typeface="Calibri"/>
            </a:endParaRPr>
          </a:p>
          <a:p>
            <a:pPr lvl="3" marL="1668600" indent="-238320">
              <a:spcBef>
                <a:spcPts val="825"/>
              </a:spcBef>
              <a:buClr>
                <a:srgbClr val="000000"/>
              </a:buClr>
              <a:buFont typeface="Arial"/>
              <a:buChar char="–"/>
              <a:tabLst>
                <a:tab algn="l" pos="954000"/>
                <a:tab algn="l" pos="1908000"/>
                <a:tab algn="l" pos="2862360"/>
                <a:tab algn="l" pos="3816360"/>
                <a:tab algn="l" pos="4770360"/>
                <a:tab algn="l" pos="5724360"/>
                <a:tab algn="l" pos="6678720"/>
                <a:tab algn="l" pos="7632720"/>
                <a:tab algn="l" pos="8586720"/>
                <a:tab algn="l" pos="9540720"/>
                <a:tab algn="l" pos="10495080"/>
              </a:tabLst>
            </a:pPr>
            <a:r>
              <a:rPr b="0" lang="ja-JP" sz="3300" strike="noStrike" u="none">
                <a:solidFill>
                  <a:srgbClr val="000000"/>
                </a:solidFill>
                <a:effectLst/>
                <a:uFillTx/>
                <a:latin typeface="Calibri"/>
              </a:rPr>
              <a:t>第</a:t>
            </a:r>
            <a:r>
              <a:rPr b="0" lang="en-US" sz="3300" strike="noStrike" u="none">
                <a:solidFill>
                  <a:srgbClr val="000000"/>
                </a:solidFill>
                <a:effectLst/>
                <a:uFillTx/>
                <a:latin typeface="Calibri"/>
              </a:rPr>
              <a:t>4</a:t>
            </a:r>
            <a:r>
              <a:rPr b="0" lang="ja-JP" sz="3300" strike="noStrike" u="none">
                <a:solidFill>
                  <a:srgbClr val="000000"/>
                </a:solidFill>
                <a:effectLst/>
                <a:uFillTx/>
                <a:latin typeface="Calibri"/>
              </a:rPr>
              <a:t>レベル アウトライン</a:t>
            </a:r>
            <a:endParaRPr b="0" lang="en-US" sz="3300" strike="noStrike" u="none">
              <a:solidFill>
                <a:srgbClr val="000000"/>
              </a:solidFill>
              <a:effectLst/>
              <a:uFillTx/>
              <a:latin typeface="Calibri"/>
            </a:endParaRPr>
          </a:p>
          <a:p>
            <a:pPr lvl="4" marL="2146320" indent="-238320">
              <a:spcBef>
                <a:spcPts val="825"/>
              </a:spcBef>
              <a:buClr>
                <a:srgbClr val="000000"/>
              </a:buClr>
              <a:buFont typeface="Arial"/>
              <a:buChar char="»"/>
              <a:tabLst>
                <a:tab algn="l" pos="954000"/>
                <a:tab algn="l" pos="1908000"/>
                <a:tab algn="l" pos="2862360"/>
                <a:tab algn="l" pos="3816360"/>
                <a:tab algn="l" pos="4770360"/>
                <a:tab algn="l" pos="5724360"/>
                <a:tab algn="l" pos="6678720"/>
                <a:tab algn="l" pos="7632720"/>
                <a:tab algn="l" pos="8586720"/>
                <a:tab algn="l" pos="9540720"/>
                <a:tab algn="l" pos="10495080"/>
              </a:tabLst>
            </a:pPr>
            <a:r>
              <a:rPr b="0" lang="ja-JP" sz="3300" strike="noStrike" u="none">
                <a:solidFill>
                  <a:srgbClr val="000000"/>
                </a:solidFill>
                <a:effectLst/>
                <a:uFillTx/>
                <a:latin typeface="Calibri"/>
              </a:rPr>
              <a:t>第</a:t>
            </a:r>
            <a:r>
              <a:rPr b="0" lang="en-US" sz="3300" strike="noStrike" u="none">
                <a:solidFill>
                  <a:srgbClr val="000000"/>
                </a:solidFill>
                <a:effectLst/>
                <a:uFillTx/>
                <a:latin typeface="Calibri"/>
              </a:rPr>
              <a:t>5</a:t>
            </a:r>
            <a:r>
              <a:rPr b="0" lang="ja-JP" sz="3300" strike="noStrike" u="none">
                <a:solidFill>
                  <a:srgbClr val="000000"/>
                </a:solidFill>
                <a:effectLst/>
                <a:uFillTx/>
                <a:latin typeface="Calibri"/>
              </a:rPr>
              <a:t>レベル アウトライン</a:t>
            </a:r>
            <a:endParaRPr b="0" lang="en-US" sz="3300" strike="noStrike" u="none">
              <a:solidFill>
                <a:srgbClr val="000000"/>
              </a:solidFill>
              <a:effectLst/>
              <a:uFillTx/>
              <a:latin typeface="Calibri"/>
            </a:endParaRPr>
          </a:p>
          <a:p>
            <a:pPr lvl="5" marL="2146320" indent="-238320">
              <a:spcBef>
                <a:spcPts val="825"/>
              </a:spcBef>
              <a:buClr>
                <a:srgbClr val="000000"/>
              </a:buClr>
              <a:buFont typeface="Arial"/>
              <a:buChar char="»"/>
              <a:tabLst>
                <a:tab algn="l" pos="954000"/>
                <a:tab algn="l" pos="1908000"/>
                <a:tab algn="l" pos="2862360"/>
                <a:tab algn="l" pos="3816360"/>
                <a:tab algn="l" pos="4770360"/>
                <a:tab algn="l" pos="5724360"/>
                <a:tab algn="l" pos="6678720"/>
                <a:tab algn="l" pos="7632720"/>
                <a:tab algn="l" pos="8586720"/>
                <a:tab algn="l" pos="9540720"/>
                <a:tab algn="l" pos="10495080"/>
              </a:tabLst>
            </a:pPr>
            <a:r>
              <a:rPr b="0" lang="ja-JP" sz="3300" strike="noStrike" u="none">
                <a:solidFill>
                  <a:srgbClr val="000000"/>
                </a:solidFill>
                <a:effectLst/>
                <a:uFillTx/>
                <a:latin typeface="Calibri"/>
              </a:rPr>
              <a:t>第</a:t>
            </a:r>
            <a:r>
              <a:rPr b="0" lang="en-US" sz="3300" strike="noStrike" u="none">
                <a:solidFill>
                  <a:srgbClr val="000000"/>
                </a:solidFill>
                <a:effectLst/>
                <a:uFillTx/>
                <a:latin typeface="Calibri"/>
              </a:rPr>
              <a:t>6</a:t>
            </a:r>
            <a:r>
              <a:rPr b="0" lang="ja-JP" sz="3300" strike="noStrike" u="none">
                <a:solidFill>
                  <a:srgbClr val="000000"/>
                </a:solidFill>
                <a:effectLst/>
                <a:uFillTx/>
                <a:latin typeface="Calibri"/>
              </a:rPr>
              <a:t>レベル アウトライン</a:t>
            </a:r>
            <a:endParaRPr b="0" lang="en-US" sz="3300" strike="noStrike" u="none">
              <a:solidFill>
                <a:srgbClr val="000000"/>
              </a:solidFill>
              <a:effectLst/>
              <a:uFillTx/>
              <a:latin typeface="Calibri"/>
            </a:endParaRPr>
          </a:p>
          <a:p>
            <a:pPr lvl="6" marL="2146320" indent="-238320">
              <a:spcBef>
                <a:spcPts val="825"/>
              </a:spcBef>
              <a:buClr>
                <a:srgbClr val="000000"/>
              </a:buClr>
              <a:buFont typeface="Arial"/>
              <a:buChar char="»"/>
              <a:tabLst>
                <a:tab algn="l" pos="954000"/>
                <a:tab algn="l" pos="1908000"/>
                <a:tab algn="l" pos="2862360"/>
                <a:tab algn="l" pos="3816360"/>
                <a:tab algn="l" pos="4770360"/>
                <a:tab algn="l" pos="5724360"/>
                <a:tab algn="l" pos="6678720"/>
                <a:tab algn="l" pos="7632720"/>
                <a:tab algn="l" pos="8586720"/>
                <a:tab algn="l" pos="9540720"/>
                <a:tab algn="l" pos="10495080"/>
              </a:tabLst>
            </a:pPr>
            <a:r>
              <a:rPr b="0" lang="ja-JP" sz="3300" strike="noStrike" u="none">
                <a:solidFill>
                  <a:srgbClr val="000000"/>
                </a:solidFill>
                <a:effectLst/>
                <a:uFillTx/>
                <a:latin typeface="Calibri"/>
              </a:rPr>
              <a:t>第</a:t>
            </a:r>
            <a:r>
              <a:rPr b="0" lang="en-US" sz="3300" strike="noStrike" u="none">
                <a:solidFill>
                  <a:srgbClr val="000000"/>
                </a:solidFill>
                <a:effectLst/>
                <a:uFillTx/>
                <a:latin typeface="Calibri"/>
              </a:rPr>
              <a:t>7</a:t>
            </a:r>
            <a:r>
              <a:rPr b="0" lang="ja-JP" sz="3300" strike="noStrike" u="none">
                <a:solidFill>
                  <a:srgbClr val="000000"/>
                </a:solidFill>
                <a:effectLst/>
                <a:uFillTx/>
                <a:latin typeface="Calibri"/>
              </a:rPr>
              <a:t>レベル アウトライン</a:t>
            </a:r>
            <a:endParaRPr b="0" lang="en-US" sz="3300" strike="noStrike" u="none">
              <a:solidFill>
                <a:srgbClr val="000000"/>
              </a:solidFill>
              <a:effectLst/>
              <a:uFillTx/>
              <a:latin typeface="Calibri"/>
            </a:endParaRPr>
          </a:p>
        </p:txBody>
      </p:sp>
      <p:sp>
        <p:nvSpPr>
          <p:cNvPr id="2" name="PlaceHolder 3"/>
          <p:cNvSpPr>
            <a:spLocks noGrp="1"/>
          </p:cNvSpPr>
          <p:nvPr>
            <p:ph type="dt" idx="1"/>
          </p:nvPr>
        </p:nvSpPr>
        <p:spPr>
          <a:xfrm>
            <a:off x="517680" y="6697440"/>
            <a:ext cx="2417760" cy="384120"/>
          </a:xfrm>
          <a:prstGeom prst="rect">
            <a:avLst/>
          </a:prstGeom>
          <a:noFill/>
          <a:ln w="0">
            <a:noFill/>
          </a:ln>
        </p:spPr>
        <p:txBody>
          <a:bodyPr lIns="91080" rIns="91080" tIns="45720" bIns="45720" anchor="ctr">
            <a:noAutofit/>
          </a:bodyPr>
          <a:lstStyle>
            <a:lvl1pPr indent="0">
              <a:buNone/>
              <a:tabLst>
                <a:tab algn="l" pos="0"/>
                <a:tab algn="l" pos="1003320"/>
                <a:tab algn="l" pos="2006640"/>
                <a:tab algn="l" pos="3009960"/>
                <a:tab algn="l" pos="4013280"/>
                <a:tab algn="l" pos="5016600"/>
                <a:tab algn="l" pos="6019920"/>
                <a:tab algn="l" pos="7023240"/>
                <a:tab algn="l" pos="8026560"/>
                <a:tab algn="l" pos="9029880"/>
                <a:tab algn="l" pos="10032840"/>
              </a:tabLst>
              <a:defRPr b="0" lang="ja-JP" sz="1200" strike="noStrike" u="none">
                <a:solidFill>
                  <a:srgbClr val="898989"/>
                </a:solidFill>
                <a:effectLst/>
                <a:uFillTx/>
                <a:latin typeface="游明朝"/>
              </a:defRPr>
            </a:lvl1pPr>
          </a:lstStyle>
          <a:p>
            <a:pPr indent="0">
              <a:buNone/>
              <a:tabLst>
                <a:tab algn="l" pos="0"/>
                <a:tab algn="l" pos="1003320"/>
                <a:tab algn="l" pos="2006640"/>
                <a:tab algn="l" pos="3009960"/>
                <a:tab algn="l" pos="4013280"/>
                <a:tab algn="l" pos="5016600"/>
                <a:tab algn="l" pos="6019920"/>
                <a:tab algn="l" pos="7023240"/>
                <a:tab algn="l" pos="8026560"/>
                <a:tab algn="l" pos="9029880"/>
                <a:tab algn="l" pos="10032840"/>
              </a:tabLst>
            </a:pPr>
            <a:fld id="{5B26A47E-2A21-4F4F-827E-EC43451A8239}" type="datetime">
              <a:rPr b="0" lang="ja-JP" sz="1200" strike="noStrike" u="none">
                <a:solidFill>
                  <a:srgbClr val="898989"/>
                </a:solidFill>
                <a:effectLst/>
                <a:uFillTx/>
                <a:latin typeface="游明朝"/>
              </a:rPr>
              <a:t>25/10/31</a:t>
            </a:fld>
            <a:endParaRPr b="0" lang="en-US" sz="1200" strike="noStrike" u="none">
              <a:solidFill>
                <a:srgbClr val="000000"/>
              </a:solidFill>
              <a:effectLst/>
              <a:uFillTx/>
              <a:latin typeface="游明朝"/>
            </a:endParaRPr>
          </a:p>
        </p:txBody>
      </p:sp>
      <p:sp>
        <p:nvSpPr>
          <p:cNvPr id="3" name="PlaceHolder 4"/>
          <p:cNvSpPr>
            <a:spLocks noGrp="1"/>
          </p:cNvSpPr>
          <p:nvPr>
            <p:ph type="ftr" idx="2"/>
          </p:nvPr>
        </p:nvSpPr>
        <p:spPr>
          <a:xfrm>
            <a:off x="3538080" y="6697440"/>
            <a:ext cx="3281400" cy="384120"/>
          </a:xfrm>
          <a:prstGeom prst="rect">
            <a:avLst/>
          </a:prstGeom>
          <a:noFill/>
          <a:ln w="0">
            <a:noFill/>
          </a:ln>
        </p:spPr>
        <p:txBody>
          <a:bodyPr lIns="91080" rIns="91080" tIns="45720" bIns="45720" anchor="ctr">
            <a:noAutofit/>
          </a:bodyPr>
          <a:p>
            <a:pPr indent="0">
              <a:buNone/>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p:txBody>
      </p:sp>
      <p:sp>
        <p:nvSpPr>
          <p:cNvPr id="4" name="PlaceHolder 5"/>
          <p:cNvSpPr>
            <a:spLocks noGrp="1"/>
          </p:cNvSpPr>
          <p:nvPr>
            <p:ph type="sldNum" idx="3"/>
          </p:nvPr>
        </p:nvSpPr>
        <p:spPr>
          <a:xfrm>
            <a:off x="7931160" y="6841800"/>
            <a:ext cx="2417760" cy="384120"/>
          </a:xfrm>
          <a:prstGeom prst="rect">
            <a:avLst/>
          </a:prstGeom>
          <a:noFill/>
          <a:ln w="0">
            <a:noFill/>
          </a:ln>
        </p:spPr>
        <p:txBody>
          <a:bodyPr lIns="91080" rIns="91080" tIns="45720" bIns="45720" anchor="ctr">
            <a:noAutofit/>
          </a:bodyPr>
          <a:lstStyle>
            <a:lvl1pPr indent="0" algn="r">
              <a:lnSpc>
                <a:spcPct val="100000"/>
              </a:lnSpc>
              <a:buNone/>
              <a:tabLst>
                <a:tab algn="l" pos="0"/>
                <a:tab algn="l" pos="1003320"/>
                <a:tab algn="l" pos="2006640"/>
                <a:tab algn="l" pos="3009960"/>
                <a:tab algn="l" pos="4013280"/>
                <a:tab algn="l" pos="5016600"/>
                <a:tab algn="l" pos="6019920"/>
                <a:tab algn="l" pos="7023240"/>
                <a:tab algn="l" pos="8026560"/>
                <a:tab algn="l" pos="9029880"/>
                <a:tab algn="l" pos="10032840"/>
              </a:tabLst>
              <a:defRPr b="0" lang="ja-JP" sz="1600" strike="noStrike" u="none">
                <a:solidFill>
                  <a:srgbClr val="000000"/>
                </a:solidFill>
                <a:effectLst/>
                <a:uFillTx/>
                <a:latin typeface="Calibri"/>
              </a:defRPr>
            </a:lvl1pPr>
          </a:lstStyle>
          <a:p>
            <a:pPr indent="0" algn="r">
              <a:lnSpc>
                <a:spcPct val="100000"/>
              </a:lnSpc>
              <a:buNone/>
              <a:tabLst>
                <a:tab algn="l" pos="0"/>
                <a:tab algn="l" pos="1003320"/>
                <a:tab algn="l" pos="2006640"/>
                <a:tab algn="l" pos="3009960"/>
                <a:tab algn="l" pos="4013280"/>
                <a:tab algn="l" pos="5016600"/>
                <a:tab algn="l" pos="6019920"/>
                <a:tab algn="l" pos="7023240"/>
                <a:tab algn="l" pos="8026560"/>
                <a:tab algn="l" pos="9029880"/>
                <a:tab algn="l" pos="10032840"/>
              </a:tabLst>
            </a:pPr>
            <a:fld id="{3EC46497-CD36-464E-8677-5BA9454DF38E}" type="slidenum">
              <a:rPr b="0" lang="ja-JP" sz="1600" strike="noStrike" u="none">
                <a:solidFill>
                  <a:srgbClr val="000000"/>
                </a:solidFill>
                <a:effectLst/>
                <a:uFillTx/>
                <a:latin typeface="Calibri"/>
              </a:rPr>
              <a:t>&lt;番号&gt;</a:t>
            </a:fld>
            <a:endParaRPr b="0" lang="en-US" sz="1600" strike="noStrike" u="none">
              <a:solidFill>
                <a:srgbClr val="000000"/>
              </a:solidFill>
              <a:effectLst/>
              <a:uFillTx/>
              <a:latin typeface="游明朝"/>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タイトル3">
    <p:bg>
      <p:bgPr>
        <a:solidFill>
          <a:srgbClr val="ffffff"/>
        </a:solidFill>
      </p:bgPr>
    </p:bg>
    <p:spTree>
      <p:nvGrpSpPr>
        <p:cNvPr id="1" name=""/>
        <p:cNvGrpSpPr/>
        <p:nvPr/>
      </p:nvGrpSpPr>
      <p:grpSpPr>
        <a:xfrm>
          <a:off x="0" y="0"/>
          <a:ext cx="0" cy="0"/>
          <a:chOff x="0" y="0"/>
          <a:chExt cx="0" cy="0"/>
        </a:xfrm>
      </p:grpSpPr>
      <p:pic>
        <p:nvPicPr>
          <p:cNvPr id="5" name="図 11" descr="cover_graphic_org_depth1.jpg"/>
          <p:cNvPicPr/>
          <p:nvPr/>
        </p:nvPicPr>
        <p:blipFill>
          <a:blip r:embed="rId2"/>
          <a:stretch/>
        </p:blipFill>
        <p:spPr>
          <a:xfrm>
            <a:off x="6576840" y="3240"/>
            <a:ext cx="3781440" cy="7223040"/>
          </a:xfrm>
          <a:prstGeom prst="rect">
            <a:avLst/>
          </a:prstGeom>
          <a:noFill/>
          <a:ln w="0">
            <a:noFill/>
          </a:ln>
        </p:spPr>
      </p:pic>
      <p:pic>
        <p:nvPicPr>
          <p:cNvPr id="6" name="図 13" descr="bar_cover_ppt.jpg"/>
          <p:cNvPicPr/>
          <p:nvPr/>
        </p:nvPicPr>
        <p:blipFill>
          <a:blip r:embed="rId3"/>
          <a:stretch/>
        </p:blipFill>
        <p:spPr>
          <a:xfrm>
            <a:off x="0" y="1440"/>
            <a:ext cx="361800" cy="7223400"/>
          </a:xfrm>
          <a:prstGeom prst="rect">
            <a:avLst/>
          </a:prstGeom>
          <a:noFill/>
          <a:ln w="0">
            <a:noFill/>
          </a:ln>
        </p:spPr>
      </p:pic>
      <p:sp>
        <p:nvSpPr>
          <p:cNvPr id="7" name="正方形/長方形 12"/>
          <p:cNvSpPr/>
          <p:nvPr/>
        </p:nvSpPr>
        <p:spPr>
          <a:xfrm>
            <a:off x="0" y="0"/>
            <a:ext cx="361800" cy="7226280"/>
          </a:xfrm>
          <a:prstGeom prst="rect">
            <a:avLst/>
          </a:prstGeom>
          <a:gradFill rotWithShape="0">
            <a:gsLst>
              <a:gs pos="0">
                <a:srgbClr val="0057c2"/>
              </a:gs>
              <a:gs pos="100000">
                <a:srgbClr val="b5993e"/>
              </a:gs>
            </a:gsLst>
            <a:lin ang="5400000"/>
          </a:gradFill>
          <a:ln w="0">
            <a:noFill/>
          </a:ln>
        </p:spPr>
        <p:style>
          <a:lnRef idx="0"/>
          <a:fillRef idx="0"/>
          <a:effectRef idx="0"/>
          <a:fontRef idx="minor"/>
        </p:style>
        <p:txBody>
          <a:bodyPr lIns="90000" rIns="90000" tIns="46800" bIns="46800" anchor="ctr">
            <a:noAutofit/>
          </a:bodyPr>
          <a:p>
            <a:pPr algn="ctr">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p:txBody>
      </p:sp>
      <p:sp>
        <p:nvSpPr>
          <p:cNvPr id="8" name="正方形/長方形 14"/>
          <p:cNvSpPr/>
          <p:nvPr/>
        </p:nvSpPr>
        <p:spPr>
          <a:xfrm>
            <a:off x="349200" y="6986520"/>
            <a:ext cx="7697880" cy="2617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1100" strike="noStrike" u="none">
                <a:solidFill>
                  <a:srgbClr val="000000"/>
                </a:solidFill>
                <a:effectLst/>
                <a:uFillTx/>
                <a:latin typeface="Arial"/>
              </a:rPr>
              <a:t>Copyright © Ministry of Health, Labour and Welfare, All Right reserved.</a:t>
            </a:r>
            <a:endParaRPr b="0" lang="en-US" sz="1100" strike="noStrike" u="none">
              <a:solidFill>
                <a:srgbClr val="000000"/>
              </a:solidFill>
              <a:effectLst/>
              <a:uFillTx/>
              <a:latin typeface="Arial"/>
            </a:endParaRPr>
          </a:p>
        </p:txBody>
      </p:sp>
      <p:sp>
        <p:nvSpPr>
          <p:cNvPr id="9" name="PlaceHolder 1"/>
          <p:cNvSpPr>
            <a:spLocks noGrp="1"/>
          </p:cNvSpPr>
          <p:nvPr>
            <p:ph type="title"/>
          </p:nvPr>
        </p:nvSpPr>
        <p:spPr>
          <a:xfrm>
            <a:off x="644040" y="349200"/>
            <a:ext cx="9431640" cy="371520"/>
          </a:xfrm>
          <a:prstGeom prst="rect">
            <a:avLst/>
          </a:prstGeom>
          <a:noFill/>
          <a:ln w="0">
            <a:noFill/>
          </a:ln>
        </p:spPr>
        <p:txBody>
          <a:bodyPr lIns="90000" rIns="90000" tIns="46800" bIns="46800" anchor="t">
            <a:noAutofit/>
          </a:bodyPr>
          <a:p>
            <a:pPr indent="0">
              <a:lnSpc>
                <a:spcPct val="97000"/>
              </a:lnSpc>
              <a:buNone/>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200" strike="noStrike" u="none">
                <a:solidFill>
                  <a:srgbClr val="000000"/>
                </a:solidFill>
                <a:effectLst/>
                <a:uFillTx/>
                <a:latin typeface="Arial"/>
              </a:rPr>
              <a:t>クリックしてタイトルテキストを編集</a:t>
            </a:r>
            <a:endParaRPr b="0" lang="en-US" sz="2200" strike="noStrike" u="none">
              <a:solidFill>
                <a:srgbClr val="000000"/>
              </a:solidFill>
              <a:effectLst/>
              <a:uFillTx/>
              <a:latin typeface="Arial"/>
            </a:endParaRPr>
          </a:p>
        </p:txBody>
      </p:sp>
      <p:sp>
        <p:nvSpPr>
          <p:cNvPr id="10" name="PlaceHolder 2"/>
          <p:cNvSpPr>
            <a:spLocks noGrp="1"/>
          </p:cNvSpPr>
          <p:nvPr>
            <p:ph type="body"/>
          </p:nvPr>
        </p:nvSpPr>
        <p:spPr>
          <a:xfrm>
            <a:off x="644040" y="877680"/>
            <a:ext cx="9431640" cy="5616360"/>
          </a:xfrm>
          <a:prstGeom prst="rect">
            <a:avLst/>
          </a:prstGeom>
          <a:noFill/>
          <a:ln w="0">
            <a:noFill/>
          </a:ln>
        </p:spPr>
        <p:txBody>
          <a:bodyPr lIns="90000" rIns="90000" tIns="46800" bIns="46800" anchor="t">
            <a:normAutofit/>
          </a:bodyPr>
          <a:p>
            <a:pPr marL="270000" indent="-270000">
              <a:spcBef>
                <a:spcPts val="451"/>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Arial"/>
              </a:rPr>
              <a:t>クリックしてアウトラインのテキストを編集</a:t>
            </a:r>
            <a:endParaRPr b="0" lang="en-US" sz="1800" strike="noStrike" u="none">
              <a:solidFill>
                <a:srgbClr val="000000"/>
              </a:solidFill>
              <a:effectLst/>
              <a:uFillTx/>
              <a:latin typeface="Arial"/>
            </a:endParaRPr>
          </a:p>
          <a:p>
            <a:pPr lvl="1" marL="623880" indent="-260280">
              <a:spcBef>
                <a:spcPts val="451"/>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Arial"/>
              </a:rPr>
              <a:t>第</a:t>
            </a:r>
            <a:r>
              <a:rPr b="0" lang="en-US" sz="1800" strike="noStrike" u="none">
                <a:solidFill>
                  <a:srgbClr val="000000"/>
                </a:solidFill>
                <a:effectLst/>
                <a:uFillTx/>
                <a:latin typeface="Arial"/>
              </a:rPr>
              <a:t>2</a:t>
            </a:r>
            <a:r>
              <a:rPr b="0" lang="ja-JP" sz="1800" strike="noStrike" u="none">
                <a:solidFill>
                  <a:srgbClr val="000000"/>
                </a:solidFill>
                <a:effectLst/>
                <a:uFillTx/>
                <a:latin typeface="Arial"/>
              </a:rPr>
              <a:t>レベル アウトライン</a:t>
            </a:r>
            <a:endParaRPr b="0" lang="en-US" sz="1800" strike="noStrike" u="none">
              <a:solidFill>
                <a:srgbClr val="000000"/>
              </a:solidFill>
              <a:effectLst/>
              <a:uFillTx/>
              <a:latin typeface="Arial"/>
            </a:endParaRPr>
          </a:p>
          <a:p>
            <a:pPr lvl="2" marL="1081080" indent="-187200">
              <a:spcBef>
                <a:spcPts val="451"/>
              </a:spcBef>
              <a:buClr>
                <a:srgbClr val="b5993e"/>
              </a:buClr>
              <a:buFont typeface="Arial"/>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Arial"/>
              </a:rPr>
              <a:t>第</a:t>
            </a:r>
            <a:r>
              <a:rPr b="0" lang="en-US" sz="1800" strike="noStrike" u="none">
                <a:solidFill>
                  <a:srgbClr val="000000"/>
                </a:solidFill>
                <a:effectLst/>
                <a:uFillTx/>
                <a:latin typeface="Arial"/>
              </a:rPr>
              <a:t>3</a:t>
            </a:r>
            <a:r>
              <a:rPr b="0" lang="ja-JP" sz="1800" strike="noStrike" u="none">
                <a:solidFill>
                  <a:srgbClr val="000000"/>
                </a:solidFill>
                <a:effectLst/>
                <a:uFillTx/>
                <a:latin typeface="Arial"/>
              </a:rPr>
              <a:t>レベル アウトライン</a:t>
            </a:r>
            <a:endParaRPr b="0" lang="en-US" sz="1800" strike="noStrike" u="none">
              <a:solidFill>
                <a:srgbClr val="000000"/>
              </a:solidFill>
              <a:effectLst/>
              <a:uFillTx/>
              <a:latin typeface="Arial"/>
            </a:endParaRPr>
          </a:p>
          <a:p>
            <a:pPr lvl="3" marL="1611360" indent="-177840">
              <a:spcBef>
                <a:spcPts val="451"/>
              </a:spcBef>
              <a:buClr>
                <a:srgbClr val="b5993e"/>
              </a:buClr>
              <a:buFont typeface="Arial"/>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Arial"/>
              </a:rPr>
              <a:t>第</a:t>
            </a:r>
            <a:r>
              <a:rPr b="0" lang="en-US" sz="1800" strike="noStrike" u="none">
                <a:solidFill>
                  <a:srgbClr val="000000"/>
                </a:solidFill>
                <a:effectLst/>
                <a:uFillTx/>
                <a:latin typeface="Arial"/>
              </a:rPr>
              <a:t>4</a:t>
            </a:r>
            <a:r>
              <a:rPr b="0" lang="ja-JP" sz="1800" strike="noStrike" u="none">
                <a:solidFill>
                  <a:srgbClr val="000000"/>
                </a:solidFill>
                <a:effectLst/>
                <a:uFillTx/>
                <a:latin typeface="Arial"/>
              </a:rPr>
              <a:t>レベル アウトライン</a:t>
            </a:r>
            <a:endParaRPr b="0" lang="en-US" sz="1800" strike="noStrike" u="none">
              <a:solidFill>
                <a:srgbClr val="000000"/>
              </a:solidFill>
              <a:effectLst/>
              <a:uFillTx/>
              <a:latin typeface="Arial"/>
            </a:endParaRPr>
          </a:p>
          <a:p>
            <a:pPr lvl="4" marL="2057400" indent="-176040">
              <a:spcBef>
                <a:spcPts val="451"/>
              </a:spcBef>
              <a:buClr>
                <a:srgbClr val="b5993e"/>
              </a:buClr>
              <a:buFont typeface="Arial"/>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Arial"/>
              </a:rPr>
              <a:t>第</a:t>
            </a:r>
            <a:r>
              <a:rPr b="0" lang="en-US" sz="1800" strike="noStrike" u="none">
                <a:solidFill>
                  <a:srgbClr val="000000"/>
                </a:solidFill>
                <a:effectLst/>
                <a:uFillTx/>
                <a:latin typeface="Arial"/>
              </a:rPr>
              <a:t>5</a:t>
            </a:r>
            <a:r>
              <a:rPr b="0" lang="ja-JP" sz="1800" strike="noStrike" u="none">
                <a:solidFill>
                  <a:srgbClr val="000000"/>
                </a:solidFill>
                <a:effectLst/>
                <a:uFillTx/>
                <a:latin typeface="Arial"/>
              </a:rPr>
              <a:t>レベル アウトライン</a:t>
            </a:r>
            <a:endParaRPr b="0" lang="en-US" sz="1800" strike="noStrike" u="none">
              <a:solidFill>
                <a:srgbClr val="000000"/>
              </a:solidFill>
              <a:effectLst/>
              <a:uFillTx/>
              <a:latin typeface="Arial"/>
            </a:endParaRPr>
          </a:p>
          <a:p>
            <a:pPr lvl="5" marL="2057400" indent="-176040">
              <a:spcBef>
                <a:spcPts val="451"/>
              </a:spcBef>
              <a:buClr>
                <a:srgbClr val="000000"/>
              </a:buClr>
              <a:buFont typeface="Arial"/>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Arial"/>
              </a:rPr>
              <a:t>第</a:t>
            </a:r>
            <a:r>
              <a:rPr b="0" lang="en-US" sz="1800" strike="noStrike" u="none">
                <a:solidFill>
                  <a:srgbClr val="000000"/>
                </a:solidFill>
                <a:effectLst/>
                <a:uFillTx/>
                <a:latin typeface="Arial"/>
              </a:rPr>
              <a:t>6</a:t>
            </a:r>
            <a:r>
              <a:rPr b="0" lang="ja-JP" sz="1800" strike="noStrike" u="none">
                <a:solidFill>
                  <a:srgbClr val="000000"/>
                </a:solidFill>
                <a:effectLst/>
                <a:uFillTx/>
                <a:latin typeface="Arial"/>
              </a:rPr>
              <a:t>レベル アウトライン</a:t>
            </a:r>
            <a:endParaRPr b="0" lang="en-US" sz="1800" strike="noStrike" u="none">
              <a:solidFill>
                <a:srgbClr val="000000"/>
              </a:solidFill>
              <a:effectLst/>
              <a:uFillTx/>
              <a:latin typeface="Arial"/>
            </a:endParaRPr>
          </a:p>
          <a:p>
            <a:pPr lvl="6" marL="2057400" indent="-176040">
              <a:spcBef>
                <a:spcPts val="451"/>
              </a:spcBef>
              <a:buClr>
                <a:srgbClr val="000000"/>
              </a:buClr>
              <a:buFont typeface="Arial"/>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Arial"/>
              </a:rPr>
              <a:t>第</a:t>
            </a:r>
            <a:r>
              <a:rPr b="0" lang="en-US" sz="1800" strike="noStrike" u="none">
                <a:solidFill>
                  <a:srgbClr val="000000"/>
                </a:solidFill>
                <a:effectLst/>
                <a:uFillTx/>
                <a:latin typeface="Arial"/>
              </a:rPr>
              <a:t>7</a:t>
            </a:r>
            <a:r>
              <a:rPr b="0" lang="ja-JP" sz="1800" strike="noStrike" u="none">
                <a:solidFill>
                  <a:srgbClr val="000000"/>
                </a:solidFill>
                <a:effectLst/>
                <a:uFillTx/>
                <a:latin typeface="Arial"/>
              </a:rPr>
              <a:t>レベル アウトライン</a:t>
            </a:r>
            <a:endParaRPr b="0" lang="en-US" sz="1800" strike="noStrike" u="none">
              <a:solidFill>
                <a:srgbClr val="000000"/>
              </a:solidFill>
              <a:effectLst/>
              <a:uFillTx/>
              <a:latin typeface="Arial"/>
            </a:endParaRPr>
          </a:p>
        </p:txBody>
      </p:sp>
      <p:sp>
        <p:nvSpPr>
          <p:cNvPr id="11" name="PlaceHolder 3"/>
          <p:cNvSpPr>
            <a:spLocks noGrp="1"/>
          </p:cNvSpPr>
          <p:nvPr>
            <p:ph type="dt" idx="4"/>
          </p:nvPr>
        </p:nvSpPr>
        <p:spPr>
          <a:xfrm>
            <a:off x="672840" y="4174920"/>
            <a:ext cx="1122120" cy="307800"/>
          </a:xfrm>
          <a:prstGeom prst="rect">
            <a:avLst/>
          </a:prstGeom>
          <a:noFill/>
          <a:ln w="0">
            <a:noFill/>
          </a:ln>
        </p:spPr>
        <p:txBody>
          <a:bodyPr lIns="90000" rIns="90000" tIns="46800" bIns="46800" anchor="t">
            <a:noAutofit/>
          </a:bodyPr>
          <a:p>
            <a:pPr indent="0">
              <a:buNone/>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タイトル4">
    <p:bg>
      <p:bgPr>
        <a:solidFill>
          <a:srgbClr val="ffffff"/>
        </a:solidFill>
      </p:bgPr>
    </p:bg>
    <p:spTree>
      <p:nvGrpSpPr>
        <p:cNvPr id="1" name=""/>
        <p:cNvGrpSpPr/>
        <p:nvPr/>
      </p:nvGrpSpPr>
      <p:grpSpPr>
        <a:xfrm>
          <a:off x="0" y="0"/>
          <a:ext cx="0" cy="0"/>
          <a:chOff x="0" y="0"/>
          <a:chExt cx="0" cy="0"/>
        </a:xfrm>
      </p:grpSpPr>
      <p:pic>
        <p:nvPicPr>
          <p:cNvPr id="12" name="図 10" descr="bar_textpage_ppt.jpg"/>
          <p:cNvPicPr/>
          <p:nvPr/>
        </p:nvPicPr>
        <p:blipFill>
          <a:blip r:embed="rId2"/>
          <a:stretch/>
        </p:blipFill>
        <p:spPr>
          <a:xfrm>
            <a:off x="0" y="0"/>
            <a:ext cx="250920" cy="3886200"/>
          </a:xfrm>
          <a:prstGeom prst="rect">
            <a:avLst/>
          </a:prstGeom>
          <a:noFill/>
          <a:ln w="0">
            <a:noFill/>
          </a:ln>
        </p:spPr>
      </p:pic>
      <p:sp>
        <p:nvSpPr>
          <p:cNvPr id="13" name="正方形/長方形 9"/>
          <p:cNvSpPr/>
          <p:nvPr/>
        </p:nvSpPr>
        <p:spPr>
          <a:xfrm>
            <a:off x="0" y="6699240"/>
            <a:ext cx="8467560" cy="522360"/>
          </a:xfrm>
          <a:prstGeom prst="rect">
            <a:avLst/>
          </a:prstGeom>
          <a:gradFill rotWithShape="0">
            <a:gsLst>
              <a:gs pos="0">
                <a:srgbClr val="bfbfbf"/>
              </a:gs>
              <a:gs pos="100000">
                <a:srgbClr val="ffffff"/>
              </a:gs>
            </a:gsLst>
            <a:lin ang="0"/>
          </a:gradFill>
          <a:ln w="0">
            <a:noFill/>
          </a:ln>
        </p:spPr>
        <p:style>
          <a:lnRef idx="0"/>
          <a:fillRef idx="0"/>
          <a:effectRef idx="0"/>
          <a:fontRef idx="minor"/>
        </p:style>
        <p:txBody>
          <a:bodyPr lIns="90000" rIns="90000" tIns="46800" bIns="46800" anchor="ctr">
            <a:noAutofit/>
          </a:bodyPr>
          <a:p>
            <a:pPr algn="ctr">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p:txBody>
      </p:sp>
      <p:sp>
        <p:nvSpPr>
          <p:cNvPr id="14" name="直線コネクタ 18"/>
          <p:cNvSpPr/>
          <p:nvPr/>
        </p:nvSpPr>
        <p:spPr>
          <a:xfrm>
            <a:off x="720720" y="828720"/>
            <a:ext cx="9312120" cy="0"/>
          </a:xfrm>
          <a:prstGeom prst="line">
            <a:avLst/>
          </a:prstGeom>
          <a:ln w="15120">
            <a:solidFill>
              <a:srgbClr val="727272"/>
            </a:solidFill>
            <a:miter/>
          </a:ln>
        </p:spPr>
        <p:style>
          <a:lnRef idx="0"/>
          <a:fillRef idx="0"/>
          <a:effectRef idx="0"/>
          <a:fontRef idx="minor"/>
        </p:style>
        <p:txBody>
          <a:bodyPr lIns="90000" rIns="90000" tIns="-46800" bIns="-46800" anchor="t">
            <a:noAutofit/>
          </a:bodyPr>
          <a:p>
            <a:endParaRPr b="0" lang="en-US" sz="2000" strike="noStrike" u="none">
              <a:solidFill>
                <a:srgbClr val="000000"/>
              </a:solidFill>
              <a:effectLst/>
              <a:uFillTx/>
              <a:latin typeface="Arial"/>
            </a:endParaRPr>
          </a:p>
        </p:txBody>
      </p:sp>
      <p:sp>
        <p:nvSpPr>
          <p:cNvPr id="15" name="正方形/長方形 10"/>
          <p:cNvSpPr/>
          <p:nvPr/>
        </p:nvSpPr>
        <p:spPr>
          <a:xfrm>
            <a:off x="2682720" y="6986520"/>
            <a:ext cx="7697880" cy="261720"/>
          </a:xfrm>
          <a:prstGeom prst="rect">
            <a:avLst/>
          </a:prstGeom>
          <a:noFill/>
          <a:ln w="0">
            <a:noFill/>
          </a:ln>
        </p:spPr>
        <p:style>
          <a:lnRef idx="0"/>
          <a:fillRef idx="0"/>
          <a:effectRef idx="0"/>
          <a:fontRef idx="minor"/>
        </p:style>
        <p:txBody>
          <a:bodyPr lIns="90000" rIns="90000" tIns="46800" bIns="46800" anchor="t">
            <a:spAutoFit/>
          </a:bodyPr>
          <a:p>
            <a:pPr algn="r">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1100" strike="noStrike" u="none">
                <a:solidFill>
                  <a:srgbClr val="000000"/>
                </a:solidFill>
                <a:effectLst/>
                <a:uFillTx/>
                <a:latin typeface="Arial"/>
              </a:rPr>
              <a:t>Copyright © Ministry of Health, Labour and Welfare, All Right reserved.</a:t>
            </a:r>
            <a:endParaRPr b="0" lang="en-US" sz="1100" strike="noStrike" u="none">
              <a:solidFill>
                <a:srgbClr val="000000"/>
              </a:solidFill>
              <a:effectLst/>
              <a:uFillTx/>
              <a:latin typeface="Arial"/>
            </a:endParaRPr>
          </a:p>
        </p:txBody>
      </p:sp>
      <p:sp>
        <p:nvSpPr>
          <p:cNvPr id="16" name="正方形/長方形 10"/>
          <p:cNvSpPr/>
          <p:nvPr/>
        </p:nvSpPr>
        <p:spPr>
          <a:xfrm>
            <a:off x="0" y="6708600"/>
            <a:ext cx="10358280" cy="517680"/>
          </a:xfrm>
          <a:prstGeom prst="rect">
            <a:avLst/>
          </a:prstGeom>
          <a:gradFill rotWithShape="0">
            <a:gsLst>
              <a:gs pos="0">
                <a:srgbClr val="0057c2"/>
              </a:gs>
              <a:gs pos="100000">
                <a:srgbClr val="b5993e"/>
              </a:gs>
            </a:gsLst>
            <a:lin ang="5400000"/>
          </a:gradFill>
          <a:ln w="0">
            <a:noFill/>
          </a:ln>
        </p:spPr>
        <p:style>
          <a:lnRef idx="0"/>
          <a:fillRef idx="0"/>
          <a:effectRef idx="0"/>
          <a:fontRef idx="minor"/>
        </p:style>
        <p:txBody>
          <a:bodyPr lIns="90000" rIns="90000" tIns="46800" bIns="46800" anchor="ctr">
            <a:noAutofit/>
          </a:bodyPr>
          <a:p>
            <a:pPr algn="ctr">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p:txBody>
      </p:sp>
      <p:sp>
        <p:nvSpPr>
          <p:cNvPr id="17" name="正方形/長方形 11"/>
          <p:cNvSpPr/>
          <p:nvPr/>
        </p:nvSpPr>
        <p:spPr>
          <a:xfrm>
            <a:off x="0" y="0"/>
            <a:ext cx="282600" cy="3973680"/>
          </a:xfrm>
          <a:prstGeom prst="rect">
            <a:avLst/>
          </a:prstGeom>
          <a:gradFill rotWithShape="0">
            <a:gsLst>
              <a:gs pos="0">
                <a:srgbClr val="b5993e"/>
              </a:gs>
              <a:gs pos="100000">
                <a:srgbClr val="0057c2"/>
              </a:gs>
            </a:gsLst>
            <a:lin ang="5400000"/>
          </a:gradFill>
          <a:ln w="0">
            <a:noFill/>
          </a:ln>
        </p:spPr>
        <p:style>
          <a:lnRef idx="0"/>
          <a:fillRef idx="0"/>
          <a:effectRef idx="0"/>
          <a:fontRef idx="minor"/>
        </p:style>
        <p:txBody>
          <a:bodyPr lIns="90000" rIns="90000" tIns="46800" bIns="46800" anchor="ctr">
            <a:noAutofit/>
          </a:bodyPr>
          <a:p>
            <a:pPr algn="ctr">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p:txBody>
      </p:sp>
      <p:sp>
        <p:nvSpPr>
          <p:cNvPr id="18" name="正方形/長方形 13"/>
          <p:cNvSpPr/>
          <p:nvPr/>
        </p:nvSpPr>
        <p:spPr>
          <a:xfrm>
            <a:off x="2644920" y="6837480"/>
            <a:ext cx="7697520" cy="261720"/>
          </a:xfrm>
          <a:prstGeom prst="rect">
            <a:avLst/>
          </a:prstGeom>
          <a:noFill/>
          <a:ln w="0">
            <a:noFill/>
          </a:ln>
        </p:spPr>
        <p:style>
          <a:lnRef idx="0"/>
          <a:fillRef idx="0"/>
          <a:effectRef idx="0"/>
          <a:fontRef idx="minor"/>
        </p:style>
        <p:txBody>
          <a:bodyPr lIns="90000" rIns="90000" tIns="46800" bIns="46800" anchor="t">
            <a:spAutoFit/>
          </a:bodyPr>
          <a:p>
            <a:pPr algn="r">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1100" strike="noStrike" u="none">
                <a:solidFill>
                  <a:srgbClr val="000000"/>
                </a:solidFill>
                <a:effectLst/>
                <a:uFillTx/>
                <a:latin typeface="Arial"/>
              </a:rPr>
              <a:t>Copyright © Ministry of Health, Labour and Welfare, All Right reserved.</a:t>
            </a:r>
            <a:endParaRPr b="0" lang="en-US" sz="1100" strike="noStrike" u="none">
              <a:solidFill>
                <a:srgbClr val="000000"/>
              </a:solidFill>
              <a:effectLst/>
              <a:uFillTx/>
              <a:latin typeface="Arial"/>
            </a:endParaRPr>
          </a:p>
        </p:txBody>
      </p:sp>
      <p:sp>
        <p:nvSpPr>
          <p:cNvPr id="19" name="PlaceHolder 1"/>
          <p:cNvSpPr>
            <a:spLocks noGrp="1"/>
          </p:cNvSpPr>
          <p:nvPr>
            <p:ph type="title"/>
          </p:nvPr>
        </p:nvSpPr>
        <p:spPr>
          <a:xfrm>
            <a:off x="644040" y="349200"/>
            <a:ext cx="9431640" cy="371520"/>
          </a:xfrm>
          <a:prstGeom prst="rect">
            <a:avLst/>
          </a:prstGeom>
          <a:noFill/>
          <a:ln w="0">
            <a:noFill/>
          </a:ln>
        </p:spPr>
        <p:txBody>
          <a:bodyPr lIns="90000" rIns="90000" tIns="46800" bIns="46800" anchor="t">
            <a:noAutofit/>
          </a:bodyPr>
          <a:p>
            <a:pPr indent="0">
              <a:lnSpc>
                <a:spcPct val="97000"/>
              </a:lnSpc>
              <a:buNone/>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200" strike="noStrike" u="none">
                <a:solidFill>
                  <a:srgbClr val="000000"/>
                </a:solidFill>
                <a:effectLst/>
                <a:uFillTx/>
                <a:latin typeface="Arial"/>
              </a:rPr>
              <a:t>クリックしてタイトルテキストを編集</a:t>
            </a:r>
            <a:endParaRPr b="0" lang="en-US" sz="2200" strike="noStrike" u="none">
              <a:solidFill>
                <a:srgbClr val="000000"/>
              </a:solidFill>
              <a:effectLst/>
              <a:uFillTx/>
              <a:latin typeface="Arial"/>
            </a:endParaRPr>
          </a:p>
        </p:txBody>
      </p:sp>
      <p:sp>
        <p:nvSpPr>
          <p:cNvPr id="20" name="PlaceHolder 2"/>
          <p:cNvSpPr>
            <a:spLocks noGrp="1"/>
          </p:cNvSpPr>
          <p:nvPr>
            <p:ph type="body"/>
          </p:nvPr>
        </p:nvSpPr>
        <p:spPr>
          <a:xfrm>
            <a:off x="644040" y="877680"/>
            <a:ext cx="9431640" cy="5616360"/>
          </a:xfrm>
          <a:prstGeom prst="rect">
            <a:avLst/>
          </a:prstGeom>
          <a:noFill/>
          <a:ln w="0">
            <a:noFill/>
          </a:ln>
        </p:spPr>
        <p:txBody>
          <a:bodyPr lIns="90000" rIns="90000" tIns="46800" bIns="46800" anchor="t">
            <a:normAutofit/>
          </a:bodyPr>
          <a:p>
            <a:pPr marL="270000" indent="-270000">
              <a:spcBef>
                <a:spcPts val="451"/>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Arial"/>
              </a:rPr>
              <a:t>クリックしてアウトラインのテキストを編集</a:t>
            </a:r>
            <a:endParaRPr b="0" lang="en-US" sz="1800" strike="noStrike" u="none">
              <a:solidFill>
                <a:srgbClr val="000000"/>
              </a:solidFill>
              <a:effectLst/>
              <a:uFillTx/>
              <a:latin typeface="Arial"/>
            </a:endParaRPr>
          </a:p>
          <a:p>
            <a:pPr lvl="1" marL="623880" indent="-260280">
              <a:spcBef>
                <a:spcPts val="451"/>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Arial"/>
              </a:rPr>
              <a:t>第</a:t>
            </a:r>
            <a:r>
              <a:rPr b="0" lang="en-US" sz="1800" strike="noStrike" u="none">
                <a:solidFill>
                  <a:srgbClr val="000000"/>
                </a:solidFill>
                <a:effectLst/>
                <a:uFillTx/>
                <a:latin typeface="Arial"/>
              </a:rPr>
              <a:t>2</a:t>
            </a:r>
            <a:r>
              <a:rPr b="0" lang="ja-JP" sz="1800" strike="noStrike" u="none">
                <a:solidFill>
                  <a:srgbClr val="000000"/>
                </a:solidFill>
                <a:effectLst/>
                <a:uFillTx/>
                <a:latin typeface="Arial"/>
              </a:rPr>
              <a:t>レベル アウトライン</a:t>
            </a:r>
            <a:endParaRPr b="0" lang="en-US" sz="1800" strike="noStrike" u="none">
              <a:solidFill>
                <a:srgbClr val="000000"/>
              </a:solidFill>
              <a:effectLst/>
              <a:uFillTx/>
              <a:latin typeface="Arial"/>
            </a:endParaRPr>
          </a:p>
          <a:p>
            <a:pPr lvl="2" marL="1081080" indent="-187200">
              <a:spcBef>
                <a:spcPts val="451"/>
              </a:spcBef>
              <a:buClr>
                <a:srgbClr val="b5993e"/>
              </a:buClr>
              <a:buFont typeface="Arial"/>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Arial"/>
              </a:rPr>
              <a:t>第</a:t>
            </a:r>
            <a:r>
              <a:rPr b="0" lang="en-US" sz="1800" strike="noStrike" u="none">
                <a:solidFill>
                  <a:srgbClr val="000000"/>
                </a:solidFill>
                <a:effectLst/>
                <a:uFillTx/>
                <a:latin typeface="Arial"/>
              </a:rPr>
              <a:t>3</a:t>
            </a:r>
            <a:r>
              <a:rPr b="0" lang="ja-JP" sz="1800" strike="noStrike" u="none">
                <a:solidFill>
                  <a:srgbClr val="000000"/>
                </a:solidFill>
                <a:effectLst/>
                <a:uFillTx/>
                <a:latin typeface="Arial"/>
              </a:rPr>
              <a:t>レベル アウトライン</a:t>
            </a:r>
            <a:endParaRPr b="0" lang="en-US" sz="1800" strike="noStrike" u="none">
              <a:solidFill>
                <a:srgbClr val="000000"/>
              </a:solidFill>
              <a:effectLst/>
              <a:uFillTx/>
              <a:latin typeface="Arial"/>
            </a:endParaRPr>
          </a:p>
          <a:p>
            <a:pPr lvl="3" marL="1611360" indent="-177840">
              <a:spcBef>
                <a:spcPts val="451"/>
              </a:spcBef>
              <a:buClr>
                <a:srgbClr val="b5993e"/>
              </a:buClr>
              <a:buFont typeface="Arial"/>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Arial"/>
              </a:rPr>
              <a:t>第</a:t>
            </a:r>
            <a:r>
              <a:rPr b="0" lang="en-US" sz="1800" strike="noStrike" u="none">
                <a:solidFill>
                  <a:srgbClr val="000000"/>
                </a:solidFill>
                <a:effectLst/>
                <a:uFillTx/>
                <a:latin typeface="Arial"/>
              </a:rPr>
              <a:t>4</a:t>
            </a:r>
            <a:r>
              <a:rPr b="0" lang="ja-JP" sz="1800" strike="noStrike" u="none">
                <a:solidFill>
                  <a:srgbClr val="000000"/>
                </a:solidFill>
                <a:effectLst/>
                <a:uFillTx/>
                <a:latin typeface="Arial"/>
              </a:rPr>
              <a:t>レベル アウトライン</a:t>
            </a:r>
            <a:endParaRPr b="0" lang="en-US" sz="1800" strike="noStrike" u="none">
              <a:solidFill>
                <a:srgbClr val="000000"/>
              </a:solidFill>
              <a:effectLst/>
              <a:uFillTx/>
              <a:latin typeface="Arial"/>
            </a:endParaRPr>
          </a:p>
          <a:p>
            <a:pPr lvl="4" marL="2057400" indent="-176040">
              <a:spcBef>
                <a:spcPts val="451"/>
              </a:spcBef>
              <a:buClr>
                <a:srgbClr val="b5993e"/>
              </a:buClr>
              <a:buFont typeface="Arial"/>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Arial"/>
              </a:rPr>
              <a:t>第</a:t>
            </a:r>
            <a:r>
              <a:rPr b="0" lang="en-US" sz="1800" strike="noStrike" u="none">
                <a:solidFill>
                  <a:srgbClr val="000000"/>
                </a:solidFill>
                <a:effectLst/>
                <a:uFillTx/>
                <a:latin typeface="Arial"/>
              </a:rPr>
              <a:t>5</a:t>
            </a:r>
            <a:r>
              <a:rPr b="0" lang="ja-JP" sz="1800" strike="noStrike" u="none">
                <a:solidFill>
                  <a:srgbClr val="000000"/>
                </a:solidFill>
                <a:effectLst/>
                <a:uFillTx/>
                <a:latin typeface="Arial"/>
              </a:rPr>
              <a:t>レベル アウトライン</a:t>
            </a:r>
            <a:endParaRPr b="0" lang="en-US" sz="1800" strike="noStrike" u="none">
              <a:solidFill>
                <a:srgbClr val="000000"/>
              </a:solidFill>
              <a:effectLst/>
              <a:uFillTx/>
              <a:latin typeface="Arial"/>
            </a:endParaRPr>
          </a:p>
          <a:p>
            <a:pPr lvl="5" marL="2057400" indent="-176040">
              <a:spcBef>
                <a:spcPts val="451"/>
              </a:spcBef>
              <a:buClr>
                <a:srgbClr val="000000"/>
              </a:buClr>
              <a:buFont typeface="Arial"/>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Arial"/>
              </a:rPr>
              <a:t>第</a:t>
            </a:r>
            <a:r>
              <a:rPr b="0" lang="en-US" sz="1800" strike="noStrike" u="none">
                <a:solidFill>
                  <a:srgbClr val="000000"/>
                </a:solidFill>
                <a:effectLst/>
                <a:uFillTx/>
                <a:latin typeface="Arial"/>
              </a:rPr>
              <a:t>6</a:t>
            </a:r>
            <a:r>
              <a:rPr b="0" lang="ja-JP" sz="1800" strike="noStrike" u="none">
                <a:solidFill>
                  <a:srgbClr val="000000"/>
                </a:solidFill>
                <a:effectLst/>
                <a:uFillTx/>
                <a:latin typeface="Arial"/>
              </a:rPr>
              <a:t>レベル アウトライン</a:t>
            </a:r>
            <a:endParaRPr b="0" lang="en-US" sz="1800" strike="noStrike" u="none">
              <a:solidFill>
                <a:srgbClr val="000000"/>
              </a:solidFill>
              <a:effectLst/>
              <a:uFillTx/>
              <a:latin typeface="Arial"/>
            </a:endParaRPr>
          </a:p>
          <a:p>
            <a:pPr lvl="6" marL="2057400" indent="-176040">
              <a:spcBef>
                <a:spcPts val="451"/>
              </a:spcBef>
              <a:buClr>
                <a:srgbClr val="000000"/>
              </a:buClr>
              <a:buFont typeface="Arial"/>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Arial"/>
              </a:rPr>
              <a:t>第</a:t>
            </a:r>
            <a:r>
              <a:rPr b="0" lang="en-US" sz="1800" strike="noStrike" u="none">
                <a:solidFill>
                  <a:srgbClr val="000000"/>
                </a:solidFill>
                <a:effectLst/>
                <a:uFillTx/>
                <a:latin typeface="Arial"/>
              </a:rPr>
              <a:t>7</a:t>
            </a:r>
            <a:r>
              <a:rPr b="0" lang="ja-JP" sz="1800" strike="noStrike" u="none">
                <a:solidFill>
                  <a:srgbClr val="000000"/>
                </a:solidFill>
                <a:effectLst/>
                <a:uFillTx/>
                <a:latin typeface="Arial"/>
              </a:rPr>
              <a:t>レベル アウトライン</a:t>
            </a:r>
            <a:endParaRPr b="0" lang="en-US" sz="1800" strike="noStrike" u="none">
              <a:solidFill>
                <a:srgbClr val="000000"/>
              </a:solidFill>
              <a:effectLst/>
              <a:uFillTx/>
              <a:latin typeface="Arial"/>
            </a:endParaRPr>
          </a:p>
        </p:txBody>
      </p:sp>
      <p:sp>
        <p:nvSpPr>
          <p:cNvPr id="21" name="PlaceHolder 3"/>
          <p:cNvSpPr>
            <a:spLocks noGrp="1"/>
          </p:cNvSpPr>
          <p:nvPr>
            <p:ph type="sldNum" idx="5"/>
          </p:nvPr>
        </p:nvSpPr>
        <p:spPr>
          <a:xfrm>
            <a:off x="212400" y="6826320"/>
            <a:ext cx="360360" cy="225360"/>
          </a:xfrm>
          <a:prstGeom prst="rect">
            <a:avLst/>
          </a:prstGeom>
          <a:noFill/>
          <a:ln w="0">
            <a:noFill/>
          </a:ln>
        </p:spPr>
        <p:txBody>
          <a:bodyPr lIns="0" rIns="0" tIns="0" bIns="0" anchor="t">
            <a:noAutofit/>
          </a:bodyPr>
          <a:lstStyle>
            <a:lvl1pPr marL="216000" indent="0" algn="r">
              <a:buNone/>
              <a:tabLst>
                <a:tab algn="l" pos="0"/>
                <a:tab algn="l" pos="1003320"/>
                <a:tab algn="l" pos="2006640"/>
                <a:tab algn="l" pos="3009960"/>
                <a:tab algn="l" pos="4013280"/>
                <a:tab algn="l" pos="5016600"/>
                <a:tab algn="l" pos="6019920"/>
                <a:tab algn="l" pos="7023240"/>
                <a:tab algn="l" pos="8026560"/>
                <a:tab algn="l" pos="9029880"/>
                <a:tab algn="l" pos="10032840"/>
              </a:tabLst>
              <a:defRPr b="0" lang="ja-JP" sz="1200" strike="noStrike" u="none">
                <a:solidFill>
                  <a:srgbClr val="000000"/>
                </a:solidFill>
                <a:effectLst/>
                <a:uFillTx/>
                <a:latin typeface="游明朝"/>
              </a:defRPr>
            </a:lvl1pPr>
          </a:lstStyle>
          <a:p>
            <a:pPr marL="216000" indent="0" algn="r">
              <a:buNone/>
              <a:tabLst>
                <a:tab algn="l" pos="0"/>
                <a:tab algn="l" pos="1003320"/>
                <a:tab algn="l" pos="2006640"/>
                <a:tab algn="l" pos="3009960"/>
                <a:tab algn="l" pos="4013280"/>
                <a:tab algn="l" pos="5016600"/>
                <a:tab algn="l" pos="6019920"/>
                <a:tab algn="l" pos="7023240"/>
                <a:tab algn="l" pos="8026560"/>
                <a:tab algn="l" pos="9029880"/>
                <a:tab algn="l" pos="10032840"/>
              </a:tabLst>
            </a:pPr>
            <a:fld id="{52DDE6B7-1C6D-4E7A-89DA-6162B1B6E728}" type="slidenum">
              <a:rPr b="0" lang="ja-JP" sz="1200" strike="noStrike" u="none">
                <a:solidFill>
                  <a:srgbClr val="000000"/>
                </a:solidFill>
                <a:effectLst/>
                <a:uFillTx/>
                <a:latin typeface="游明朝"/>
              </a:rPr>
              <a:t>&lt;番号&gt;</a:t>
            </a:fld>
            <a:endParaRPr b="0" lang="en-US" sz="1200" strike="noStrike" u="none">
              <a:solidFill>
                <a:srgbClr val="000000"/>
              </a:solidFill>
              <a:effectLst/>
              <a:uFillTx/>
              <a:latin typeface="游明朝"/>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タイトル8">
    <p:bg>
      <p:bgPr>
        <a:solidFill>
          <a:srgbClr val="ffffff"/>
        </a:solidFill>
      </p:bgPr>
    </p:bg>
    <p:spTree>
      <p:nvGrpSpPr>
        <p:cNvPr id="1" name=""/>
        <p:cNvGrpSpPr/>
        <p:nvPr/>
      </p:nvGrpSpPr>
      <p:grpSpPr>
        <a:xfrm>
          <a:off x="0" y="0"/>
          <a:ext cx="0" cy="0"/>
          <a:chOff x="0" y="0"/>
          <a:chExt cx="0" cy="0"/>
        </a:xfrm>
      </p:grpSpPr>
      <p:pic>
        <p:nvPicPr>
          <p:cNvPr id="22" name="図 10" descr="bar_textpage_ppt.jpg"/>
          <p:cNvPicPr/>
          <p:nvPr/>
        </p:nvPicPr>
        <p:blipFill>
          <a:blip r:embed="rId2"/>
          <a:stretch/>
        </p:blipFill>
        <p:spPr>
          <a:xfrm>
            <a:off x="0" y="0"/>
            <a:ext cx="250920" cy="3886200"/>
          </a:xfrm>
          <a:prstGeom prst="rect">
            <a:avLst/>
          </a:prstGeom>
          <a:noFill/>
          <a:ln w="0">
            <a:noFill/>
          </a:ln>
        </p:spPr>
      </p:pic>
      <p:sp>
        <p:nvSpPr>
          <p:cNvPr id="23" name="正方形/長方形 9"/>
          <p:cNvSpPr/>
          <p:nvPr/>
        </p:nvSpPr>
        <p:spPr>
          <a:xfrm>
            <a:off x="0" y="6699240"/>
            <a:ext cx="8467560" cy="522360"/>
          </a:xfrm>
          <a:prstGeom prst="rect">
            <a:avLst/>
          </a:prstGeom>
          <a:gradFill rotWithShape="0">
            <a:gsLst>
              <a:gs pos="0">
                <a:srgbClr val="bfbfbf"/>
              </a:gs>
              <a:gs pos="100000">
                <a:srgbClr val="ffffff"/>
              </a:gs>
            </a:gsLst>
            <a:lin ang="0"/>
          </a:gradFill>
          <a:ln w="0">
            <a:noFill/>
          </a:ln>
        </p:spPr>
        <p:style>
          <a:lnRef idx="0"/>
          <a:fillRef idx="0"/>
          <a:effectRef idx="0"/>
          <a:fontRef idx="minor"/>
        </p:style>
        <p:txBody>
          <a:bodyPr lIns="90000" rIns="90000" tIns="46800" bIns="46800" anchor="ctr">
            <a:noAutofit/>
          </a:bodyPr>
          <a:p>
            <a:pPr algn="ctr">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p:txBody>
      </p:sp>
      <p:sp>
        <p:nvSpPr>
          <p:cNvPr id="24" name="直線コネクタ 18"/>
          <p:cNvSpPr/>
          <p:nvPr/>
        </p:nvSpPr>
        <p:spPr>
          <a:xfrm>
            <a:off x="720720" y="828720"/>
            <a:ext cx="9312120" cy="0"/>
          </a:xfrm>
          <a:prstGeom prst="line">
            <a:avLst/>
          </a:prstGeom>
          <a:ln w="15120">
            <a:solidFill>
              <a:srgbClr val="727272"/>
            </a:solidFill>
            <a:miter/>
          </a:ln>
        </p:spPr>
        <p:style>
          <a:lnRef idx="0"/>
          <a:fillRef idx="0"/>
          <a:effectRef idx="0"/>
          <a:fontRef idx="minor"/>
        </p:style>
        <p:txBody>
          <a:bodyPr lIns="90000" rIns="90000" tIns="-46800" bIns="-46800" anchor="t">
            <a:noAutofit/>
          </a:bodyPr>
          <a:p>
            <a:endParaRPr b="0" lang="en-US" sz="2000" strike="noStrike" u="none">
              <a:solidFill>
                <a:srgbClr val="000000"/>
              </a:solidFill>
              <a:effectLst/>
              <a:uFillTx/>
              <a:latin typeface="Arial"/>
            </a:endParaRPr>
          </a:p>
        </p:txBody>
      </p:sp>
      <p:sp>
        <p:nvSpPr>
          <p:cNvPr id="25" name="正方形/長方形 10"/>
          <p:cNvSpPr/>
          <p:nvPr/>
        </p:nvSpPr>
        <p:spPr>
          <a:xfrm>
            <a:off x="2682720" y="6986520"/>
            <a:ext cx="7697880" cy="261720"/>
          </a:xfrm>
          <a:prstGeom prst="rect">
            <a:avLst/>
          </a:prstGeom>
          <a:noFill/>
          <a:ln w="0">
            <a:noFill/>
          </a:ln>
        </p:spPr>
        <p:style>
          <a:lnRef idx="0"/>
          <a:fillRef idx="0"/>
          <a:effectRef idx="0"/>
          <a:fontRef idx="minor"/>
        </p:style>
        <p:txBody>
          <a:bodyPr lIns="90000" rIns="90000" tIns="46800" bIns="46800" anchor="t">
            <a:spAutoFit/>
          </a:bodyPr>
          <a:p>
            <a:pPr algn="r">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1100" strike="noStrike" u="none">
                <a:solidFill>
                  <a:srgbClr val="000000"/>
                </a:solidFill>
                <a:effectLst/>
                <a:uFillTx/>
                <a:latin typeface="Arial"/>
              </a:rPr>
              <a:t>Copyright © Ministry of Health, Labour and Welfare, All Right reserved.</a:t>
            </a:r>
            <a:endParaRPr b="0" lang="en-US" sz="1100" strike="noStrike" u="none">
              <a:solidFill>
                <a:srgbClr val="000000"/>
              </a:solidFill>
              <a:effectLst/>
              <a:uFillTx/>
              <a:latin typeface="Arial"/>
            </a:endParaRPr>
          </a:p>
        </p:txBody>
      </p:sp>
      <p:sp>
        <p:nvSpPr>
          <p:cNvPr id="26" name="正方形/長方形 10"/>
          <p:cNvSpPr/>
          <p:nvPr/>
        </p:nvSpPr>
        <p:spPr>
          <a:xfrm>
            <a:off x="0" y="6708600"/>
            <a:ext cx="10358280" cy="517680"/>
          </a:xfrm>
          <a:prstGeom prst="rect">
            <a:avLst/>
          </a:prstGeom>
          <a:gradFill rotWithShape="0">
            <a:gsLst>
              <a:gs pos="0">
                <a:srgbClr val="0057c2"/>
              </a:gs>
              <a:gs pos="100000">
                <a:srgbClr val="b5993e"/>
              </a:gs>
            </a:gsLst>
            <a:lin ang="5400000"/>
          </a:gradFill>
          <a:ln w="0">
            <a:noFill/>
          </a:ln>
        </p:spPr>
        <p:style>
          <a:lnRef idx="0"/>
          <a:fillRef idx="0"/>
          <a:effectRef idx="0"/>
          <a:fontRef idx="minor"/>
        </p:style>
        <p:txBody>
          <a:bodyPr lIns="90000" rIns="90000" tIns="46800" bIns="46800" anchor="ctr">
            <a:noAutofit/>
          </a:bodyPr>
          <a:p>
            <a:pPr algn="ctr">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p:txBody>
      </p:sp>
      <p:sp>
        <p:nvSpPr>
          <p:cNvPr id="27" name="正方形/長方形 11"/>
          <p:cNvSpPr/>
          <p:nvPr/>
        </p:nvSpPr>
        <p:spPr>
          <a:xfrm>
            <a:off x="0" y="0"/>
            <a:ext cx="282600" cy="3973680"/>
          </a:xfrm>
          <a:prstGeom prst="rect">
            <a:avLst/>
          </a:prstGeom>
          <a:gradFill rotWithShape="0">
            <a:gsLst>
              <a:gs pos="0">
                <a:srgbClr val="b5993e"/>
              </a:gs>
              <a:gs pos="100000">
                <a:srgbClr val="0057c2"/>
              </a:gs>
            </a:gsLst>
            <a:lin ang="5400000"/>
          </a:gradFill>
          <a:ln w="0">
            <a:noFill/>
          </a:ln>
        </p:spPr>
        <p:style>
          <a:lnRef idx="0"/>
          <a:fillRef idx="0"/>
          <a:effectRef idx="0"/>
          <a:fontRef idx="minor"/>
        </p:style>
        <p:txBody>
          <a:bodyPr lIns="90000" rIns="90000" tIns="46800" bIns="46800" anchor="ctr">
            <a:noAutofit/>
          </a:bodyPr>
          <a:p>
            <a:pPr algn="ctr">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p:txBody>
      </p:sp>
      <p:sp>
        <p:nvSpPr>
          <p:cNvPr id="28" name="正方形/長方形 13"/>
          <p:cNvSpPr/>
          <p:nvPr/>
        </p:nvSpPr>
        <p:spPr>
          <a:xfrm>
            <a:off x="2644920" y="6837480"/>
            <a:ext cx="7697520" cy="261720"/>
          </a:xfrm>
          <a:prstGeom prst="rect">
            <a:avLst/>
          </a:prstGeom>
          <a:noFill/>
          <a:ln w="0">
            <a:noFill/>
          </a:ln>
        </p:spPr>
        <p:style>
          <a:lnRef idx="0"/>
          <a:fillRef idx="0"/>
          <a:effectRef idx="0"/>
          <a:fontRef idx="minor"/>
        </p:style>
        <p:txBody>
          <a:bodyPr lIns="90000" rIns="90000" tIns="46800" bIns="46800" anchor="t">
            <a:spAutoFit/>
          </a:bodyPr>
          <a:p>
            <a:pPr algn="r">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1100" strike="noStrike" u="none">
                <a:solidFill>
                  <a:srgbClr val="000000"/>
                </a:solidFill>
                <a:effectLst/>
                <a:uFillTx/>
                <a:latin typeface="Arial"/>
              </a:rPr>
              <a:t>Copyright © Ministry of Health, Labour and Welfare, All Right reserved.</a:t>
            </a:r>
            <a:endParaRPr b="0" lang="en-US" sz="1100" strike="noStrike" u="none">
              <a:solidFill>
                <a:srgbClr val="000000"/>
              </a:solidFill>
              <a:effectLst/>
              <a:uFillTx/>
              <a:latin typeface="Arial"/>
            </a:endParaRPr>
          </a:p>
        </p:txBody>
      </p:sp>
      <p:sp>
        <p:nvSpPr>
          <p:cNvPr id="29" name="PlaceHolder 1"/>
          <p:cNvSpPr>
            <a:spLocks noGrp="1"/>
          </p:cNvSpPr>
          <p:nvPr>
            <p:ph type="title"/>
          </p:nvPr>
        </p:nvSpPr>
        <p:spPr>
          <a:xfrm>
            <a:off x="644040" y="349200"/>
            <a:ext cx="9431640" cy="371520"/>
          </a:xfrm>
          <a:prstGeom prst="rect">
            <a:avLst/>
          </a:prstGeom>
          <a:noFill/>
          <a:ln w="0">
            <a:noFill/>
          </a:ln>
        </p:spPr>
        <p:txBody>
          <a:bodyPr lIns="90000" rIns="90000" tIns="46800" bIns="46800" anchor="t">
            <a:noAutofit/>
          </a:bodyPr>
          <a:p>
            <a:pPr indent="0">
              <a:lnSpc>
                <a:spcPct val="97000"/>
              </a:lnSpc>
              <a:buNone/>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200" strike="noStrike" u="none">
                <a:solidFill>
                  <a:srgbClr val="000000"/>
                </a:solidFill>
                <a:effectLst/>
                <a:uFillTx/>
                <a:latin typeface="Arial"/>
              </a:rPr>
              <a:t>クリックしてタイトルテキストを編集</a:t>
            </a:r>
            <a:endParaRPr b="0" lang="en-US" sz="2200" strike="noStrike" u="none">
              <a:solidFill>
                <a:srgbClr val="000000"/>
              </a:solidFill>
              <a:effectLst/>
              <a:uFillTx/>
              <a:latin typeface="Arial"/>
            </a:endParaRPr>
          </a:p>
        </p:txBody>
      </p:sp>
      <p:sp>
        <p:nvSpPr>
          <p:cNvPr id="30" name="PlaceHolder 2"/>
          <p:cNvSpPr>
            <a:spLocks noGrp="1"/>
          </p:cNvSpPr>
          <p:nvPr>
            <p:ph type="body"/>
          </p:nvPr>
        </p:nvSpPr>
        <p:spPr>
          <a:xfrm>
            <a:off x="644040" y="877680"/>
            <a:ext cx="9431640" cy="5616360"/>
          </a:xfrm>
          <a:prstGeom prst="rect">
            <a:avLst/>
          </a:prstGeom>
          <a:noFill/>
          <a:ln w="0">
            <a:noFill/>
          </a:ln>
        </p:spPr>
        <p:txBody>
          <a:bodyPr lIns="90000" rIns="90000" tIns="46800" bIns="46800" anchor="t">
            <a:normAutofit/>
          </a:bodyPr>
          <a:p>
            <a:pPr marL="270000" indent="-270000">
              <a:spcBef>
                <a:spcPts val="451"/>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Arial"/>
              </a:rPr>
              <a:t>クリックしてアウトラインのテキストを編集</a:t>
            </a:r>
            <a:endParaRPr b="0" lang="en-US" sz="1800" strike="noStrike" u="none">
              <a:solidFill>
                <a:srgbClr val="000000"/>
              </a:solidFill>
              <a:effectLst/>
              <a:uFillTx/>
              <a:latin typeface="Arial"/>
            </a:endParaRPr>
          </a:p>
          <a:p>
            <a:pPr lvl="1" marL="623880" indent="-260280">
              <a:spcBef>
                <a:spcPts val="451"/>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Arial"/>
              </a:rPr>
              <a:t>第</a:t>
            </a:r>
            <a:r>
              <a:rPr b="0" lang="en-US" sz="1800" strike="noStrike" u="none">
                <a:solidFill>
                  <a:srgbClr val="000000"/>
                </a:solidFill>
                <a:effectLst/>
                <a:uFillTx/>
                <a:latin typeface="Arial"/>
              </a:rPr>
              <a:t>2</a:t>
            </a:r>
            <a:r>
              <a:rPr b="0" lang="ja-JP" sz="1800" strike="noStrike" u="none">
                <a:solidFill>
                  <a:srgbClr val="000000"/>
                </a:solidFill>
                <a:effectLst/>
                <a:uFillTx/>
                <a:latin typeface="Arial"/>
              </a:rPr>
              <a:t>レベル アウトライン</a:t>
            </a:r>
            <a:endParaRPr b="0" lang="en-US" sz="1800" strike="noStrike" u="none">
              <a:solidFill>
                <a:srgbClr val="000000"/>
              </a:solidFill>
              <a:effectLst/>
              <a:uFillTx/>
              <a:latin typeface="Arial"/>
            </a:endParaRPr>
          </a:p>
          <a:p>
            <a:pPr lvl="2" marL="1081080" indent="-187200">
              <a:spcBef>
                <a:spcPts val="451"/>
              </a:spcBef>
              <a:buClr>
                <a:srgbClr val="b5993e"/>
              </a:buClr>
              <a:buFont typeface="Arial"/>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Arial"/>
              </a:rPr>
              <a:t>第</a:t>
            </a:r>
            <a:r>
              <a:rPr b="0" lang="en-US" sz="1800" strike="noStrike" u="none">
                <a:solidFill>
                  <a:srgbClr val="000000"/>
                </a:solidFill>
                <a:effectLst/>
                <a:uFillTx/>
                <a:latin typeface="Arial"/>
              </a:rPr>
              <a:t>3</a:t>
            </a:r>
            <a:r>
              <a:rPr b="0" lang="ja-JP" sz="1800" strike="noStrike" u="none">
                <a:solidFill>
                  <a:srgbClr val="000000"/>
                </a:solidFill>
                <a:effectLst/>
                <a:uFillTx/>
                <a:latin typeface="Arial"/>
              </a:rPr>
              <a:t>レベル アウトライン</a:t>
            </a:r>
            <a:endParaRPr b="0" lang="en-US" sz="1800" strike="noStrike" u="none">
              <a:solidFill>
                <a:srgbClr val="000000"/>
              </a:solidFill>
              <a:effectLst/>
              <a:uFillTx/>
              <a:latin typeface="Arial"/>
            </a:endParaRPr>
          </a:p>
          <a:p>
            <a:pPr lvl="3" marL="1611360" indent="-177840">
              <a:spcBef>
                <a:spcPts val="451"/>
              </a:spcBef>
              <a:buClr>
                <a:srgbClr val="b5993e"/>
              </a:buClr>
              <a:buFont typeface="Arial"/>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Arial"/>
              </a:rPr>
              <a:t>第</a:t>
            </a:r>
            <a:r>
              <a:rPr b="0" lang="en-US" sz="1800" strike="noStrike" u="none">
                <a:solidFill>
                  <a:srgbClr val="000000"/>
                </a:solidFill>
                <a:effectLst/>
                <a:uFillTx/>
                <a:latin typeface="Arial"/>
              </a:rPr>
              <a:t>4</a:t>
            </a:r>
            <a:r>
              <a:rPr b="0" lang="ja-JP" sz="1800" strike="noStrike" u="none">
                <a:solidFill>
                  <a:srgbClr val="000000"/>
                </a:solidFill>
                <a:effectLst/>
                <a:uFillTx/>
                <a:latin typeface="Arial"/>
              </a:rPr>
              <a:t>レベル アウトライン</a:t>
            </a:r>
            <a:endParaRPr b="0" lang="en-US" sz="1800" strike="noStrike" u="none">
              <a:solidFill>
                <a:srgbClr val="000000"/>
              </a:solidFill>
              <a:effectLst/>
              <a:uFillTx/>
              <a:latin typeface="Arial"/>
            </a:endParaRPr>
          </a:p>
          <a:p>
            <a:pPr lvl="4" marL="2057400" indent="-176040">
              <a:spcBef>
                <a:spcPts val="451"/>
              </a:spcBef>
              <a:buClr>
                <a:srgbClr val="b5993e"/>
              </a:buClr>
              <a:buFont typeface="Arial"/>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Arial"/>
              </a:rPr>
              <a:t>第</a:t>
            </a:r>
            <a:r>
              <a:rPr b="0" lang="en-US" sz="1800" strike="noStrike" u="none">
                <a:solidFill>
                  <a:srgbClr val="000000"/>
                </a:solidFill>
                <a:effectLst/>
                <a:uFillTx/>
                <a:latin typeface="Arial"/>
              </a:rPr>
              <a:t>5</a:t>
            </a:r>
            <a:r>
              <a:rPr b="0" lang="ja-JP" sz="1800" strike="noStrike" u="none">
                <a:solidFill>
                  <a:srgbClr val="000000"/>
                </a:solidFill>
                <a:effectLst/>
                <a:uFillTx/>
                <a:latin typeface="Arial"/>
              </a:rPr>
              <a:t>レベル アウトライン</a:t>
            </a:r>
            <a:endParaRPr b="0" lang="en-US" sz="1800" strike="noStrike" u="none">
              <a:solidFill>
                <a:srgbClr val="000000"/>
              </a:solidFill>
              <a:effectLst/>
              <a:uFillTx/>
              <a:latin typeface="Arial"/>
            </a:endParaRPr>
          </a:p>
          <a:p>
            <a:pPr lvl="5" marL="2057400" indent="-176040">
              <a:spcBef>
                <a:spcPts val="451"/>
              </a:spcBef>
              <a:buClr>
                <a:srgbClr val="000000"/>
              </a:buClr>
              <a:buFont typeface="Arial"/>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Arial"/>
              </a:rPr>
              <a:t>第</a:t>
            </a:r>
            <a:r>
              <a:rPr b="0" lang="en-US" sz="1800" strike="noStrike" u="none">
                <a:solidFill>
                  <a:srgbClr val="000000"/>
                </a:solidFill>
                <a:effectLst/>
                <a:uFillTx/>
                <a:latin typeface="Arial"/>
              </a:rPr>
              <a:t>6</a:t>
            </a:r>
            <a:r>
              <a:rPr b="0" lang="ja-JP" sz="1800" strike="noStrike" u="none">
                <a:solidFill>
                  <a:srgbClr val="000000"/>
                </a:solidFill>
                <a:effectLst/>
                <a:uFillTx/>
                <a:latin typeface="Arial"/>
              </a:rPr>
              <a:t>レベル アウトライン</a:t>
            </a:r>
            <a:endParaRPr b="0" lang="en-US" sz="1800" strike="noStrike" u="none">
              <a:solidFill>
                <a:srgbClr val="000000"/>
              </a:solidFill>
              <a:effectLst/>
              <a:uFillTx/>
              <a:latin typeface="Arial"/>
            </a:endParaRPr>
          </a:p>
          <a:p>
            <a:pPr lvl="6" marL="2057400" indent="-176040">
              <a:spcBef>
                <a:spcPts val="451"/>
              </a:spcBef>
              <a:buClr>
                <a:srgbClr val="000000"/>
              </a:buClr>
              <a:buFont typeface="Arial"/>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Arial"/>
              </a:rPr>
              <a:t>第</a:t>
            </a:r>
            <a:r>
              <a:rPr b="0" lang="en-US" sz="1800" strike="noStrike" u="none">
                <a:solidFill>
                  <a:srgbClr val="000000"/>
                </a:solidFill>
                <a:effectLst/>
                <a:uFillTx/>
                <a:latin typeface="Arial"/>
              </a:rPr>
              <a:t>7</a:t>
            </a:r>
            <a:r>
              <a:rPr b="0" lang="ja-JP" sz="1800" strike="noStrike" u="none">
                <a:solidFill>
                  <a:srgbClr val="000000"/>
                </a:solidFill>
                <a:effectLst/>
                <a:uFillTx/>
                <a:latin typeface="Arial"/>
              </a:rPr>
              <a:t>レベル アウトライン</a:t>
            </a:r>
            <a:endParaRPr b="0" lang="en-US" sz="18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hyperlink" Target="https://www.no-harassment.mhlw.go.jp/movie/index" TargetMode="External"/><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3.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jpeg"/><Relationship Id="rId4" Type="http://schemas.openxmlformats.org/officeDocument/2006/relationships/image" Target="../media/image19.png"/><Relationship Id="rId5" Type="http://schemas.openxmlformats.org/officeDocument/2006/relationships/image" Target="../media/image20.jpeg"/><Relationship Id="rId6" Type="http://schemas.openxmlformats.org/officeDocument/2006/relationships/image" Target="../media/image21.jpeg"/><Relationship Id="rId7" Type="http://schemas.openxmlformats.org/officeDocument/2006/relationships/slideLayout" Target="../slideLayouts/slideLayout1.xml"/><Relationship Id="rId8" Type="http://schemas.openxmlformats.org/officeDocument/2006/relationships/notesSlide" Target="../notesSlides/notesSlide24.xml"/>
</Relationships>
</file>

<file path=ppt/slides/_rels/slide3.xml.rels><?xml version="1.0" encoding="UTF-8"?>
<Relationships xmlns="http://schemas.openxmlformats.org/package/2006/relationships"><Relationship Id="rId1" Type="http://schemas.openxmlformats.org/officeDocument/2006/relationships/package" Target="../embeddings/oleObject1.xlsx"/><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655200" y="2917440"/>
            <a:ext cx="5759640" cy="523800"/>
          </a:xfrm>
          <a:prstGeom prst="rect">
            <a:avLst/>
          </a:prstGeom>
          <a:noFill/>
          <a:ln w="0">
            <a:noFill/>
          </a:ln>
        </p:spPr>
        <p:txBody>
          <a:bodyPr lIns="91440" rIns="91440" tIns="45720" bIns="45720" anchor="b">
            <a:spAutoFit/>
          </a:bodyPr>
          <a:p>
            <a:pPr indent="0">
              <a:lnSpc>
                <a:spcPct val="100000"/>
              </a:lnSpc>
              <a:buNone/>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800" strike="noStrike" u="none">
                <a:solidFill>
                  <a:srgbClr val="000000"/>
                </a:solidFill>
                <a:effectLst/>
                <a:uFillTx/>
                <a:latin typeface="Arial"/>
              </a:rPr>
              <a:t>労働者向け研修資料</a:t>
            </a:r>
            <a:endParaRPr b="0" lang="en-US" sz="2800" strike="noStrike" u="none">
              <a:solidFill>
                <a:srgbClr val="000000"/>
              </a:solidFill>
              <a:effectLst/>
              <a:uFillTx/>
              <a:latin typeface="Arial"/>
            </a:endParaRPr>
          </a:p>
        </p:txBody>
      </p:sp>
      <p:sp>
        <p:nvSpPr>
          <p:cNvPr id="39" name="PlaceHolder 2"/>
          <p:cNvSpPr>
            <a:spLocks noGrp="1"/>
          </p:cNvSpPr>
          <p:nvPr>
            <p:ph type="subTitle"/>
          </p:nvPr>
        </p:nvSpPr>
        <p:spPr>
          <a:xfrm>
            <a:off x="655200" y="3458880"/>
            <a:ext cx="5759640" cy="369720"/>
          </a:xfrm>
          <a:prstGeom prst="rect">
            <a:avLst/>
          </a:prstGeom>
          <a:noFill/>
          <a:ln w="0">
            <a:noFill/>
          </a:ln>
        </p:spPr>
        <p:txBody>
          <a:bodyPr lIns="91440" rIns="91440" tIns="45720" bIns="45720" anchor="t">
            <a:spAutoFit/>
          </a:bodyPr>
          <a:p>
            <a:pPr indent="0">
              <a:buNone/>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ff0000"/>
                </a:solidFill>
                <a:effectLst/>
                <a:uFillTx/>
                <a:latin typeface="Arial"/>
              </a:rPr>
              <a:t>～職場のパワーハラスメントを考える～</a:t>
            </a:r>
            <a:endParaRPr b="0" lang="en-US" sz="1800" strike="noStrike" u="none">
              <a:solidFill>
                <a:srgbClr val="000000"/>
              </a:solidFill>
              <a:effectLst/>
              <a:uFillTx/>
              <a:latin typeface="Arial"/>
            </a:endParaRPr>
          </a:p>
        </p:txBody>
      </p:sp>
      <p:sp>
        <p:nvSpPr>
          <p:cNvPr id="40" name="テキスト ボックス 4"/>
          <p:cNvSpPr/>
          <p:nvPr/>
        </p:nvSpPr>
        <p:spPr>
          <a:xfrm>
            <a:off x="642960" y="588960"/>
            <a:ext cx="1655640" cy="398880"/>
          </a:xfrm>
          <a:prstGeom prst="rect">
            <a:avLst/>
          </a:prstGeom>
          <a:noFill/>
          <a:ln w="9360">
            <a:solidFill>
              <a:srgbClr val="000000"/>
            </a:solidFill>
            <a:miter/>
          </a:ln>
        </p:spPr>
        <p:style>
          <a:lnRef idx="0"/>
          <a:fillRef idx="0"/>
          <a:effectRef idx="0"/>
          <a:fontRef idx="minor"/>
        </p:style>
        <p:txBody>
          <a:bodyPr lIns="90000" rIns="90000" tIns="46800" bIns="46800" anchor="t">
            <a:spAutoFit/>
          </a:bodyPr>
          <a:p>
            <a:pPr algn="ct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ＭＳ Ｐゴシック"/>
              </a:rPr>
              <a:t>参考資料　</a:t>
            </a:r>
            <a:r>
              <a:rPr b="0" lang="en-US" sz="2000" strike="noStrike" u="none">
                <a:solidFill>
                  <a:srgbClr val="000000"/>
                </a:solidFill>
                <a:effectLst/>
                <a:uFillTx/>
                <a:latin typeface="ＭＳ Ｐゴシック"/>
              </a:rPr>
              <a:t>4</a:t>
            </a:r>
            <a:endParaRPr b="0" lang="en-US" sz="2000" strike="noStrike" u="none">
              <a:solidFill>
                <a:srgbClr val="000000"/>
              </a:solidFill>
              <a:effectLst/>
              <a:uFillTx/>
              <a:latin typeface="Arial"/>
            </a:endParaRPr>
          </a:p>
        </p:txBody>
      </p:sp>
      <p:grpSp>
        <p:nvGrpSpPr>
          <p:cNvPr id="41" name="グループ化 5"/>
          <p:cNvGrpSpPr/>
          <p:nvPr/>
        </p:nvGrpSpPr>
        <p:grpSpPr>
          <a:xfrm>
            <a:off x="8059680" y="5845320"/>
            <a:ext cx="2225880" cy="1191240"/>
            <a:chOff x="8059680" y="5845320"/>
            <a:chExt cx="2225880" cy="1191240"/>
          </a:xfrm>
        </p:grpSpPr>
        <p:pic>
          <p:nvPicPr>
            <p:cNvPr id="42" name="Picture 2" descr="C:\Users\r169248\AppData\Local\Microsoft\Windows\Temporary Internet Files\Content.IE5\DOP09SU2\DIN_4844-2_Warnung_vor_einer_Gefahrenstelle_D-W000.svg[1].png"/>
            <p:cNvPicPr/>
            <p:nvPr/>
          </p:nvPicPr>
          <p:blipFill>
            <a:blip r:embed="rId1"/>
            <a:stretch/>
          </p:blipFill>
          <p:spPr>
            <a:xfrm>
              <a:off x="8786880" y="6159600"/>
              <a:ext cx="649440" cy="571320"/>
            </a:xfrm>
            <a:prstGeom prst="rect">
              <a:avLst/>
            </a:prstGeom>
            <a:noFill/>
            <a:ln w="0">
              <a:noFill/>
            </a:ln>
          </p:spPr>
        </p:pic>
        <p:sp>
          <p:nvSpPr>
            <p:cNvPr id="43" name="テキスト ボックス 5"/>
            <p:cNvSpPr/>
            <p:nvPr/>
          </p:nvSpPr>
          <p:spPr>
            <a:xfrm>
              <a:off x="8059680" y="5845320"/>
              <a:ext cx="2225880" cy="1191240"/>
            </a:xfrm>
            <a:prstGeom prst="rect">
              <a:avLst/>
            </a:prstGeom>
            <a:solidFill>
              <a:srgbClr val="ffffff">
                <a:alpha val="77000"/>
              </a:srgbClr>
            </a:solidFill>
            <a:ln w="9360">
              <a:solidFill>
                <a:srgbClr val="ff0000"/>
              </a:solidFill>
              <a:miter/>
            </a:ln>
          </p:spPr>
          <p:style>
            <a:lnRef idx="0"/>
            <a:fillRef idx="0"/>
            <a:effectRef idx="0"/>
            <a:fontRef idx="minor"/>
          </p:style>
          <p:txBody>
            <a:bodyPr lIns="90000" rIns="90000" tIns="46800" bIns="46800" anchor="t">
              <a:spAutoFit/>
            </a:bodyPr>
            <a:p>
              <a:pPr algn="just">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1" lang="en-US" sz="1200" strike="noStrike" u="none">
                  <a:solidFill>
                    <a:srgbClr val="ff0000"/>
                  </a:solidFill>
                  <a:effectLst/>
                  <a:uFillTx/>
                  <a:latin typeface="メイリオ"/>
                  <a:ea typeface="メイリオ"/>
                </a:rPr>
                <a:t> </a:t>
              </a:r>
              <a:r>
                <a:rPr b="1" lang="ja-JP" sz="1200" strike="noStrike" u="none">
                  <a:solidFill>
                    <a:srgbClr val="ff0000"/>
                  </a:solidFill>
                  <a:effectLst/>
                  <a:uFillTx/>
                  <a:latin typeface="メイリオ"/>
                  <a:ea typeface="メイリオ"/>
                </a:rPr>
                <a:t>研修担当者様：</a:t>
              </a:r>
              <a:endParaRPr b="0" lang="en-US" sz="1200" strike="noStrike" u="none">
                <a:solidFill>
                  <a:srgbClr val="000000"/>
                </a:solidFill>
                <a:effectLst/>
                <a:uFillTx/>
                <a:latin typeface="Arial"/>
              </a:endParaRPr>
            </a:p>
            <a:p>
              <a:pPr algn="just">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ff0000"/>
                  </a:solidFill>
                  <a:effectLst/>
                  <a:uFillTx/>
                  <a:latin typeface="Arial"/>
                </a:rPr>
                <a:t>左記注意書きは、研修の際の留意点を示したものです。</a:t>
              </a:r>
              <a:endParaRPr b="0" lang="en-US" sz="1200" strike="noStrike" u="none">
                <a:solidFill>
                  <a:srgbClr val="000000"/>
                </a:solidFill>
                <a:effectLst/>
                <a:uFillTx/>
                <a:latin typeface="Arial"/>
              </a:endParaRPr>
            </a:p>
            <a:p>
              <a:pPr algn="just">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ff0000"/>
                  </a:solidFill>
                  <a:effectLst/>
                  <a:uFillTx/>
                  <a:latin typeface="Arial"/>
                </a:rPr>
                <a:t>研修資料の投影や配布にあたっては、本記載を削除してご使用ください。</a:t>
              </a:r>
              <a:endParaRPr b="0" lang="en-US" sz="1200" strike="noStrike" u="none">
                <a:solidFill>
                  <a:srgbClr val="000000"/>
                </a:solidFill>
                <a:effectLst/>
                <a:uFillTx/>
                <a:latin typeface="Arial"/>
              </a:endParaRPr>
            </a:p>
          </p:txBody>
        </p:sp>
      </p:grpSp>
      <p:sp>
        <p:nvSpPr>
          <p:cNvPr id="44" name="正方形/長方形 8"/>
          <p:cNvSpPr/>
          <p:nvPr/>
        </p:nvSpPr>
        <p:spPr>
          <a:xfrm>
            <a:off x="353880" y="6080040"/>
            <a:ext cx="7766280" cy="1008360"/>
          </a:xfrm>
          <a:prstGeom prst="rect">
            <a:avLst/>
          </a:prstGeom>
          <a:noFill/>
          <a:ln w="0">
            <a:noFill/>
          </a:ln>
        </p:spPr>
        <p:style>
          <a:lnRef idx="0"/>
          <a:fillRef idx="0"/>
          <a:effectRef idx="0"/>
          <a:fontRef idx="minor"/>
        </p:style>
        <p:txBody>
          <a:bodyPr lIns="90000" rIns="90000" tIns="46800" bIns="46800" anchor="t">
            <a:spAutoFit/>
          </a:bodyPr>
          <a:p>
            <a:pPr marL="343080" indent="-343080">
              <a:lnSpc>
                <a:spcPct val="100000"/>
              </a:lnSpc>
              <a:buClr>
                <a:srgbClr val="000000"/>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000000"/>
                </a:solidFill>
                <a:effectLst/>
                <a:uFillTx/>
                <a:latin typeface="ＭＳ Ｐゴシック"/>
              </a:rPr>
              <a:t>解説動画は、次の</a:t>
            </a:r>
            <a:r>
              <a:rPr b="0" lang="en-US" sz="1200" strike="noStrike" u="none">
                <a:solidFill>
                  <a:srgbClr val="000000"/>
                </a:solidFill>
                <a:effectLst/>
                <a:uFillTx/>
                <a:latin typeface="ＭＳ Ｐゴシック"/>
              </a:rPr>
              <a:t>URL</a:t>
            </a:r>
            <a:r>
              <a:rPr b="0" lang="ja-JP" sz="1200" strike="noStrike" u="none">
                <a:solidFill>
                  <a:srgbClr val="000000"/>
                </a:solidFill>
                <a:effectLst/>
                <a:uFillTx/>
                <a:latin typeface="ＭＳ Ｐゴシック"/>
              </a:rPr>
              <a:t>からダウンロードすることができます。</a:t>
            </a:r>
            <a:r>
              <a:rPr b="0" lang="en-US" sz="1200" strike="noStrike" u="sng">
                <a:solidFill>
                  <a:srgbClr val="0000ff"/>
                </a:solidFill>
                <a:effectLst/>
                <a:uFillTx/>
                <a:latin typeface="ＭＳ Ｐゴシック"/>
                <a:hlinkClick r:id="rId2"/>
              </a:rPr>
              <a:t>https://www.no-harassment.mhlw.go.jp/movie/index</a:t>
            </a:r>
            <a:endParaRPr b="0" lang="en-US" sz="1200" strike="noStrike" u="none">
              <a:solidFill>
                <a:srgbClr val="000000"/>
              </a:solidFill>
              <a:effectLst/>
              <a:uFillTx/>
              <a:latin typeface="Arial"/>
            </a:endParaRPr>
          </a:p>
          <a:p>
            <a:pPr marL="343080" indent="-343080">
              <a:lnSpc>
                <a:spcPct val="100000"/>
              </a:lnSpc>
              <a:buClr>
                <a:srgbClr val="000000"/>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000000"/>
                </a:solidFill>
                <a:effectLst/>
                <a:uFillTx/>
                <a:latin typeface="ＭＳ Ｐゴシック"/>
              </a:rPr>
              <a:t>スライドの赤字部分は、企業によって異なる部分です。各社の実態に合わせて変更してご利用ください。</a:t>
            </a:r>
            <a:endParaRPr b="0" lang="en-US" sz="1200" strike="noStrike" u="none">
              <a:solidFill>
                <a:srgbClr val="000000"/>
              </a:solidFill>
              <a:effectLst/>
              <a:uFillTx/>
              <a:latin typeface="Arial"/>
            </a:endParaRPr>
          </a:p>
          <a:p>
            <a:pPr marL="343080" indent="-343080">
              <a:buClr>
                <a:srgbClr val="000000"/>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000000"/>
                </a:solidFill>
                <a:effectLst/>
                <a:uFillTx/>
                <a:latin typeface="Arial"/>
              </a:rPr>
              <a:t>本研修資料の著作権は、厚生労働省に帰属します。パワーハラスメントの防止に資する社内研修目的で利用する場合には、本資料を無償でご利用いただけますが、出典は、厚生労働省の本資料であることを明示してください。</a:t>
            </a:r>
            <a:endParaRPr b="0" lang="en-US" sz="1200" strike="noStrike" u="none">
              <a:solidFill>
                <a:srgbClr val="000000"/>
              </a:solidFill>
              <a:effectLst/>
              <a:uFillTx/>
              <a:latin typeface="Arial"/>
            </a:endParaRPr>
          </a:p>
          <a:p>
            <a:pPr marL="343080" indent="-343080">
              <a:buClr>
                <a:srgbClr val="000000"/>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endParaRPr b="0" lang="en-US" sz="1200" strike="noStrike" u="none">
              <a:solidFill>
                <a:srgbClr val="000000"/>
              </a:solidFill>
              <a:effectLst/>
              <a:uFillTx/>
              <a:latin typeface="Arial"/>
            </a:endParaRPr>
          </a:p>
        </p:txBody>
      </p:sp>
      <p:sp>
        <p:nvSpPr>
          <p:cNvPr id="45"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600" strike="noStrike" u="none">
                <a:solidFill>
                  <a:srgbClr val="000000"/>
                </a:solidFill>
                <a:effectLst/>
                <a:uFillTx/>
                <a:latin typeface="Calibri"/>
              </a:rPr>
              <a:t>１</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正方形/長方形 7"/>
          <p:cNvSpPr/>
          <p:nvPr/>
        </p:nvSpPr>
        <p:spPr>
          <a:xfrm>
            <a:off x="431640" y="66600"/>
            <a:ext cx="9041040" cy="276480"/>
          </a:xfrm>
          <a:prstGeom prst="rect">
            <a:avLst/>
          </a:prstGeom>
          <a:solidFill>
            <a:srgbClr val="b7dee8"/>
          </a:solidFill>
          <a:ln w="0">
            <a:noFill/>
          </a:ln>
          <a:effectLst>
            <a:outerShdw dist="20160" dir="5400000" blurRad="0" rotWithShape="0">
              <a:srgbClr val="000000">
                <a:alpha val="38000"/>
              </a:srgbClr>
            </a:outerShdw>
          </a:effectLst>
        </p:spPr>
        <p:style>
          <a:lnRef idx="0"/>
          <a:fillRef idx="0"/>
          <a:effectRef idx="0"/>
          <a:fontRef idx="minor"/>
        </p:style>
        <p:txBody>
          <a:bodyPr lIns="90000" rIns="90000" tIns="46800" bIns="46800" anchor="ctr">
            <a:no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600" strike="noStrike" u="none">
                <a:solidFill>
                  <a:srgbClr val="000000"/>
                </a:solidFill>
                <a:effectLst/>
                <a:uFillTx/>
                <a:latin typeface="Calibri"/>
              </a:rPr>
              <a:t>２．職場における優越的な関係を背景とした言動に起因する問題に関し雇用管理上講ずべき措置</a:t>
            </a:r>
            <a:endParaRPr b="0" lang="en-US" sz="1600" strike="noStrike" u="none">
              <a:solidFill>
                <a:srgbClr val="000000"/>
              </a:solidFill>
              <a:effectLst/>
              <a:uFillTx/>
              <a:latin typeface="Arial"/>
            </a:endParaRPr>
          </a:p>
        </p:txBody>
      </p:sp>
      <p:sp>
        <p:nvSpPr>
          <p:cNvPr id="109" name="正方形/長方形 8"/>
          <p:cNvSpPr/>
          <p:nvPr/>
        </p:nvSpPr>
        <p:spPr>
          <a:xfrm>
            <a:off x="460440" y="3683160"/>
            <a:ext cx="8886600" cy="260280"/>
          </a:xfrm>
          <a:prstGeom prst="rect">
            <a:avLst/>
          </a:prstGeom>
          <a:solidFill>
            <a:srgbClr val="fdeada"/>
          </a:solidFill>
          <a:ln w="9360">
            <a:solidFill>
              <a:srgbClr val="93cddd"/>
            </a:solidFill>
            <a:miter/>
          </a:ln>
          <a:effectLst>
            <a:outerShdw dist="20160" dir="5400000" blurRad="0" rotWithShape="0">
              <a:srgbClr val="000000">
                <a:alpha val="38000"/>
              </a:srgbClr>
            </a:outerShdw>
          </a:effectLst>
        </p:spPr>
        <p:style>
          <a:lnRef idx="0"/>
          <a:fillRef idx="0"/>
          <a:effectRef idx="0"/>
          <a:fontRef idx="minor"/>
        </p:style>
        <p:txBody>
          <a:bodyPr lIns="90000" rIns="90000" tIns="46800" bIns="46800" anchor="ctr">
            <a:no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600" strike="noStrike" u="none">
                <a:solidFill>
                  <a:srgbClr val="000000"/>
                </a:solidFill>
                <a:effectLst/>
                <a:uFillTx/>
                <a:latin typeface="Calibri"/>
              </a:rPr>
              <a:t>３．職場における優越的な関係を背景とした言動に起因する問題に関し行うことが望ましい取組</a:t>
            </a:r>
            <a:endParaRPr b="0" lang="en-US" sz="1600" strike="noStrike" u="none">
              <a:solidFill>
                <a:srgbClr val="000000"/>
              </a:solidFill>
              <a:effectLst/>
              <a:uFillTx/>
              <a:latin typeface="Arial"/>
            </a:endParaRPr>
          </a:p>
        </p:txBody>
      </p:sp>
      <p:sp>
        <p:nvSpPr>
          <p:cNvPr id="110" name="正方形/長方形 10"/>
          <p:cNvSpPr/>
          <p:nvPr/>
        </p:nvSpPr>
        <p:spPr>
          <a:xfrm>
            <a:off x="458640" y="5111640"/>
            <a:ext cx="8888400" cy="281160"/>
          </a:xfrm>
          <a:prstGeom prst="rect">
            <a:avLst/>
          </a:prstGeom>
          <a:solidFill>
            <a:srgbClr val="fdeada"/>
          </a:solidFill>
          <a:ln w="9360">
            <a:solidFill>
              <a:srgbClr val="93cddd"/>
            </a:solidFill>
            <a:miter/>
          </a:ln>
          <a:effectLst>
            <a:outerShdw dist="20160" dir="5400000" blurRad="0" rotWithShape="0">
              <a:srgbClr val="000000">
                <a:alpha val="38000"/>
              </a:srgbClr>
            </a:outerShdw>
          </a:effectLst>
        </p:spPr>
        <p:style>
          <a:lnRef idx="0"/>
          <a:fillRef idx="0"/>
          <a:effectRef idx="0"/>
          <a:fontRef idx="minor"/>
        </p:style>
        <p:txBody>
          <a:bodyPr lIns="90000" rIns="90000" tIns="46800" bIns="46800" anchor="ctr">
            <a:no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600" strike="noStrike" u="none">
                <a:solidFill>
                  <a:srgbClr val="000000"/>
                </a:solidFill>
                <a:effectLst/>
                <a:uFillTx/>
                <a:latin typeface="Calibri"/>
              </a:rPr>
              <a:t>４．自らの雇用する労働者以外の者（就活生等）に対する言動に関し行うことが望ましい取組</a:t>
            </a:r>
            <a:endParaRPr b="0" lang="en-US" sz="1600" strike="noStrike" u="none">
              <a:solidFill>
                <a:srgbClr val="000000"/>
              </a:solidFill>
              <a:effectLst/>
              <a:uFillTx/>
              <a:latin typeface="Arial"/>
            </a:endParaRPr>
          </a:p>
        </p:txBody>
      </p:sp>
      <p:sp>
        <p:nvSpPr>
          <p:cNvPr id="111" name="正方形/長方形 11"/>
          <p:cNvSpPr/>
          <p:nvPr/>
        </p:nvSpPr>
        <p:spPr>
          <a:xfrm>
            <a:off x="458640" y="6183360"/>
            <a:ext cx="8898120" cy="479520"/>
          </a:xfrm>
          <a:prstGeom prst="rect">
            <a:avLst/>
          </a:prstGeom>
          <a:solidFill>
            <a:srgbClr val="fdeada"/>
          </a:solidFill>
          <a:ln w="9360">
            <a:solidFill>
              <a:srgbClr val="93cddd"/>
            </a:solidFill>
            <a:miter/>
          </a:ln>
          <a:effectLst>
            <a:outerShdw dist="20160" dir="5400000" blurRad="0" rotWithShape="0">
              <a:srgbClr val="000000">
                <a:alpha val="38000"/>
              </a:srgbClr>
            </a:outerShdw>
          </a:effectLst>
        </p:spPr>
        <p:style>
          <a:lnRef idx="0"/>
          <a:fillRef idx="0"/>
          <a:effectRef idx="0"/>
          <a:fontRef idx="minor"/>
        </p:style>
        <p:txBody>
          <a:bodyPr lIns="90000" rIns="90000" tIns="46800" bIns="46800" anchor="t">
            <a:noAutofit/>
          </a:bodyPr>
          <a:p>
            <a:pPr>
              <a:lnSpc>
                <a:spcPts val="1774"/>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600" strike="noStrike" u="none">
                <a:solidFill>
                  <a:srgbClr val="000000"/>
                </a:solidFill>
                <a:effectLst/>
                <a:uFillTx/>
                <a:latin typeface="Calibri"/>
              </a:rPr>
              <a:t>５．他の事業主の雇用する労働者等からのパワーハラスメントや顧客等からの著しい迷惑行為</a:t>
            </a:r>
            <a:endParaRPr b="0" lang="en-US" sz="1600" strike="noStrike" u="none">
              <a:solidFill>
                <a:srgbClr val="000000"/>
              </a:solidFill>
              <a:effectLst/>
              <a:uFillTx/>
              <a:latin typeface="Arial"/>
            </a:endParaRPr>
          </a:p>
          <a:p>
            <a:pPr>
              <a:lnSpc>
                <a:spcPts val="1774"/>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400" strike="noStrike" u="none">
                <a:solidFill>
                  <a:srgbClr val="000000"/>
                </a:solidFill>
                <a:effectLst/>
                <a:uFillTx/>
                <a:latin typeface="Calibri"/>
              </a:rPr>
              <a:t>　　（いわゆるカスタマーハラスメント）</a:t>
            </a:r>
            <a:r>
              <a:rPr b="0" lang="ja-JP" sz="1600" strike="noStrike" u="none">
                <a:solidFill>
                  <a:srgbClr val="000000"/>
                </a:solidFill>
                <a:effectLst/>
                <a:uFillTx/>
                <a:latin typeface="Calibri"/>
              </a:rPr>
              <a:t>に関し行うことが望ましい取組</a:t>
            </a:r>
            <a:endParaRPr b="0" lang="en-US" sz="1600" strike="noStrike" u="none">
              <a:solidFill>
                <a:srgbClr val="000000"/>
              </a:solidFill>
              <a:effectLst/>
              <a:uFillTx/>
              <a:latin typeface="Arial"/>
            </a:endParaRPr>
          </a:p>
        </p:txBody>
      </p:sp>
      <p:sp>
        <p:nvSpPr>
          <p:cNvPr id="112" name="テキスト ボックス 1"/>
          <p:cNvSpPr/>
          <p:nvPr/>
        </p:nvSpPr>
        <p:spPr>
          <a:xfrm>
            <a:off x="447840" y="361800"/>
            <a:ext cx="11298240" cy="31600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1" lang="ja-JP" sz="1400" strike="noStrike" u="sng">
                <a:solidFill>
                  <a:srgbClr val="000000"/>
                </a:solidFill>
                <a:effectLst/>
                <a:uFillTx/>
                <a:latin typeface="メイリオ"/>
                <a:ea typeface="メイリオ"/>
              </a:rPr>
              <a:t>（１）事業主の方針の明確化及びその周知・啓発</a:t>
            </a:r>
            <a:endParaRPr b="0" lang="en-US" sz="14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メイリオ"/>
                <a:ea typeface="メイリオ"/>
              </a:rPr>
              <a:t>　①職場におけるパワハラの内容・パワハラを行ってはならない旨の方針を明確化し、労働者に周知・啓発すること</a:t>
            </a:r>
            <a:endParaRPr b="0" lang="en-US" sz="13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メイリオ"/>
                <a:ea typeface="メイリオ"/>
              </a:rPr>
              <a:t>　②行為者について厳正に対処する旨の方針・対処の内容を就業規則等の文書に規定し、労働者に周知・啓発すること</a:t>
            </a:r>
            <a:endParaRPr b="0" lang="en-US" sz="1300" strike="noStrike" u="none">
              <a:solidFill>
                <a:srgbClr val="000000"/>
              </a:solidFill>
              <a:effectLst/>
              <a:uFillTx/>
              <a:latin typeface="Arial"/>
            </a:endParaRPr>
          </a:p>
          <a:p>
            <a:pPr algn="just">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1" lang="ja-JP" sz="1400" strike="noStrike" u="sng">
                <a:solidFill>
                  <a:srgbClr val="000000"/>
                </a:solidFill>
                <a:effectLst/>
                <a:uFillTx/>
                <a:latin typeface="メイリオ"/>
                <a:ea typeface="メイリオ"/>
              </a:rPr>
              <a:t>（２）相談に応じ、適切に対応するために必要な体制の整備</a:t>
            </a:r>
            <a:endParaRPr b="0" lang="en-US" sz="1400" strike="noStrike" u="none">
              <a:solidFill>
                <a:srgbClr val="000000"/>
              </a:solidFill>
              <a:effectLst/>
              <a:uFillTx/>
              <a:latin typeface="Arial"/>
            </a:endParaRPr>
          </a:p>
          <a:p>
            <a:pPr algn="just">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400" strike="noStrike" u="none">
                <a:solidFill>
                  <a:srgbClr val="000000"/>
                </a:solidFill>
                <a:effectLst/>
                <a:uFillTx/>
                <a:latin typeface="メイリオ"/>
                <a:ea typeface="メイリオ"/>
              </a:rPr>
              <a:t>　</a:t>
            </a:r>
            <a:r>
              <a:rPr b="0" lang="ja-JP" sz="1300" strike="noStrike" u="none">
                <a:solidFill>
                  <a:srgbClr val="000000"/>
                </a:solidFill>
                <a:effectLst/>
                <a:uFillTx/>
                <a:latin typeface="メイリオ"/>
                <a:ea typeface="メイリオ"/>
              </a:rPr>
              <a:t>③相談窓口をあらかじめ定め、労働者に周知すること</a:t>
            </a:r>
            <a:endParaRPr b="0" lang="en-US" sz="1300" strike="noStrike" u="none">
              <a:solidFill>
                <a:srgbClr val="000000"/>
              </a:solidFill>
              <a:effectLst/>
              <a:uFillTx/>
              <a:latin typeface="Arial"/>
            </a:endParaRPr>
          </a:p>
          <a:p>
            <a:pPr algn="just">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メイリオ"/>
                <a:ea typeface="メイリオ"/>
              </a:rPr>
              <a:t>④相談窓口担当者が、内容や状況に応じ適切に対応できるようにすること</a:t>
            </a:r>
            <a:endParaRPr b="0" lang="en-US" sz="1300" strike="noStrike" u="none">
              <a:solidFill>
                <a:srgbClr val="000000"/>
              </a:solidFill>
              <a:effectLst/>
              <a:uFillTx/>
              <a:latin typeface="Arial"/>
            </a:endParaRPr>
          </a:p>
          <a:p>
            <a:pPr algn="just">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メイリオ"/>
                <a:ea typeface="メイリオ"/>
              </a:rPr>
              <a:t>　職場におけるパワハラの発生のおそれがある場合や、パワハラに該当するか否か微妙な場合であっても、広く相談に</a:t>
            </a:r>
            <a:endParaRPr b="0" lang="en-US" sz="1300" strike="noStrike" u="none">
              <a:solidFill>
                <a:srgbClr val="000000"/>
              </a:solidFill>
              <a:effectLst/>
              <a:uFillTx/>
              <a:latin typeface="Arial"/>
            </a:endParaRPr>
          </a:p>
          <a:p>
            <a:pPr algn="just">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メイリオ"/>
                <a:ea typeface="メイリオ"/>
              </a:rPr>
              <a:t>　対応すること</a:t>
            </a:r>
            <a:endParaRPr b="0" lang="en-US" sz="1300" strike="noStrike" u="none">
              <a:solidFill>
                <a:srgbClr val="000000"/>
              </a:solidFill>
              <a:effectLst/>
              <a:uFillTx/>
              <a:latin typeface="Arial"/>
            </a:endParaRPr>
          </a:p>
          <a:p>
            <a:pPr algn="just">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1" lang="ja-JP" sz="1300" strike="noStrike" u="sng">
                <a:solidFill>
                  <a:srgbClr val="000000"/>
                </a:solidFill>
                <a:effectLst/>
                <a:uFillTx/>
                <a:latin typeface="メイリオ"/>
                <a:ea typeface="メイリオ"/>
              </a:rPr>
              <a:t>（</a:t>
            </a:r>
            <a:r>
              <a:rPr b="1" lang="ja-JP" sz="1400" strike="noStrike" u="sng">
                <a:solidFill>
                  <a:srgbClr val="000000"/>
                </a:solidFill>
                <a:effectLst/>
                <a:uFillTx/>
                <a:latin typeface="メイリオ"/>
                <a:ea typeface="メイリオ"/>
              </a:rPr>
              <a:t>３）職場におけるパワーハラスメントにかかる事後の迅速かつ適切な対応</a:t>
            </a:r>
            <a:endParaRPr b="0" lang="en-US" sz="1400" strike="noStrike" u="none">
              <a:solidFill>
                <a:srgbClr val="000000"/>
              </a:solidFill>
              <a:effectLst/>
              <a:uFillTx/>
              <a:latin typeface="Arial"/>
            </a:endParaRPr>
          </a:p>
          <a:p>
            <a:pPr algn="just">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メイリオ"/>
                <a:ea typeface="メイリオ"/>
              </a:rPr>
              <a:t>⑤事実関係を迅速かつ正確に確認すること</a:t>
            </a:r>
            <a:endParaRPr b="0" lang="en-US" sz="1300" strike="noStrike" u="none">
              <a:solidFill>
                <a:srgbClr val="000000"/>
              </a:solidFill>
              <a:effectLst/>
              <a:uFillTx/>
              <a:latin typeface="Arial"/>
            </a:endParaRPr>
          </a:p>
          <a:p>
            <a:pPr algn="just">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メイリオ"/>
                <a:ea typeface="メイリオ"/>
              </a:rPr>
              <a:t>⑥速やかに被害者に対する配慮の措置を適正に行うこと　⑦行為者に対する措置を適正に行うこと</a:t>
            </a:r>
            <a:endParaRPr b="0" lang="en-US" sz="1300" strike="noStrike" u="none">
              <a:solidFill>
                <a:srgbClr val="000000"/>
              </a:solidFill>
              <a:effectLst/>
              <a:uFillTx/>
              <a:latin typeface="Arial"/>
            </a:endParaRPr>
          </a:p>
          <a:p>
            <a:pPr algn="just">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メイリオ"/>
                <a:ea typeface="メイリオ"/>
              </a:rPr>
              <a:t>⑧再発防止に向けた措置を講ずること</a:t>
            </a:r>
            <a:r>
              <a:rPr b="0" lang="ja-JP" sz="1400" strike="noStrike" u="none">
                <a:solidFill>
                  <a:srgbClr val="000000"/>
                </a:solidFill>
                <a:effectLst/>
                <a:uFillTx/>
                <a:latin typeface="メイリオ"/>
                <a:ea typeface="メイリオ"/>
              </a:rPr>
              <a:t>　</a:t>
            </a:r>
            <a:r>
              <a:rPr b="0" lang="en-US" sz="1100" strike="noStrike" u="none">
                <a:solidFill>
                  <a:srgbClr val="000000"/>
                </a:solidFill>
                <a:effectLst/>
                <a:uFillTx/>
                <a:latin typeface="メイリオ"/>
                <a:ea typeface="メイリオ"/>
              </a:rPr>
              <a:t>※</a:t>
            </a:r>
            <a:r>
              <a:rPr b="0" lang="ja-JP" sz="1100" strike="noStrike" u="none">
                <a:solidFill>
                  <a:srgbClr val="000000"/>
                </a:solidFill>
                <a:effectLst/>
                <a:uFillTx/>
                <a:latin typeface="メイリオ"/>
                <a:ea typeface="メイリオ"/>
              </a:rPr>
              <a:t>⑥⑦は事実確認ができた場合、⑧はできなかった場合も同様</a:t>
            </a:r>
            <a:endParaRPr b="0" lang="en-US" sz="11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1" lang="ja-JP" sz="1400" strike="noStrike" u="sng">
                <a:solidFill>
                  <a:srgbClr val="000000"/>
                </a:solidFill>
                <a:effectLst/>
                <a:uFillTx/>
                <a:latin typeface="メイリオ"/>
                <a:ea typeface="メイリオ"/>
              </a:rPr>
              <a:t>（４）（１）から（３）までの措置と併せて講ずべき措置</a:t>
            </a:r>
            <a:endParaRPr b="0" lang="en-US" sz="14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メイリオ"/>
                <a:ea typeface="メイリオ"/>
              </a:rPr>
              <a:t>⑨相談者・行為者等のプライバシーを保護するために必要な措置を講じ、周知すること</a:t>
            </a:r>
            <a:endParaRPr b="0" lang="en-US" sz="13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メイリオ"/>
                <a:ea typeface="メイリオ"/>
              </a:rPr>
              <a:t>⑩相談したこと等を理由として不利益な取扱いを行ってはならない旨を定め、労働者に周知・啓発すること</a:t>
            </a:r>
            <a:endParaRPr b="0" lang="en-US" sz="1300" strike="noStrike" u="none">
              <a:solidFill>
                <a:srgbClr val="000000"/>
              </a:solidFill>
              <a:effectLst/>
              <a:uFillTx/>
              <a:latin typeface="Arial"/>
            </a:endParaRPr>
          </a:p>
        </p:txBody>
      </p:sp>
      <p:sp>
        <p:nvSpPr>
          <p:cNvPr id="113" name="テキスト ボックス 12"/>
          <p:cNvSpPr/>
          <p:nvPr/>
        </p:nvSpPr>
        <p:spPr>
          <a:xfrm>
            <a:off x="431640" y="3994200"/>
            <a:ext cx="9641160" cy="105516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メイリオ"/>
                <a:ea typeface="メイリオ"/>
              </a:rPr>
              <a:t>○ セクハラ、妊娠・出産・育児休業等に関するハラスメント等と一元的に相談に応じることのできる体制の整備</a:t>
            </a:r>
            <a:endParaRPr b="0" lang="en-US" sz="13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メイリオ"/>
                <a:ea typeface="メイリオ"/>
              </a:rPr>
              <a:t>○ 職場におけるパワハラの原因や背景となる要因を解消するための取組</a:t>
            </a:r>
            <a:endParaRPr b="0" lang="en-US" sz="13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メイリオ"/>
                <a:ea typeface="メイリオ"/>
              </a:rPr>
              <a:t>・　コミュニケーションの活性化・円滑化のための研修等や、適正な業務目標の設定等の職場環境の改善のための取組</a:t>
            </a:r>
            <a:endParaRPr b="0" lang="en-US" sz="11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メイリオ"/>
                <a:ea typeface="メイリオ"/>
              </a:rPr>
              <a:t>○ 労働者や労働組合等の参画を得つつ、アンケート調査や意見交換等を実施するなどにより、雇用管理上の措置の</a:t>
            </a:r>
            <a:endParaRPr b="0" lang="en-US" sz="13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メイリオ"/>
                <a:ea typeface="メイリオ"/>
              </a:rPr>
              <a:t>　運用状況の的確な把握や必要な見直しの検討等に努める</a:t>
            </a:r>
            <a:endParaRPr b="0" lang="en-US" sz="1300" strike="noStrike" u="none">
              <a:solidFill>
                <a:srgbClr val="000000"/>
              </a:solidFill>
              <a:effectLst/>
              <a:uFillTx/>
              <a:latin typeface="Arial"/>
            </a:endParaRPr>
          </a:p>
        </p:txBody>
      </p:sp>
      <p:sp>
        <p:nvSpPr>
          <p:cNvPr id="114" name="テキスト ボックス 2"/>
          <p:cNvSpPr/>
          <p:nvPr/>
        </p:nvSpPr>
        <p:spPr>
          <a:xfrm>
            <a:off x="447840" y="6699240"/>
            <a:ext cx="10015200" cy="490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メイリオ"/>
                <a:ea typeface="メイリオ"/>
              </a:rPr>
              <a:t>○ 相談に応じ、適切に対応するために必要な体制の整備　○ 被害者への配慮のための取組</a:t>
            </a:r>
            <a:endParaRPr b="0" lang="en-US" sz="13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メイリオ"/>
                <a:ea typeface="メイリオ"/>
              </a:rPr>
              <a:t>○ 被害防止のための取組（マニュアル作成や研修の実施等、業種・業態等の状況に応じた取組）</a:t>
            </a:r>
            <a:endParaRPr b="0" lang="en-US" sz="1300" strike="noStrike" u="none">
              <a:solidFill>
                <a:srgbClr val="000000"/>
              </a:solidFill>
              <a:effectLst/>
              <a:uFillTx/>
              <a:latin typeface="Arial"/>
            </a:endParaRPr>
          </a:p>
        </p:txBody>
      </p:sp>
      <p:sp>
        <p:nvSpPr>
          <p:cNvPr id="115" name="テキスト ボックス 13"/>
          <p:cNvSpPr/>
          <p:nvPr/>
        </p:nvSpPr>
        <p:spPr>
          <a:xfrm>
            <a:off x="447840" y="5421240"/>
            <a:ext cx="9513720" cy="770040"/>
          </a:xfrm>
          <a:prstGeom prst="rect">
            <a:avLst/>
          </a:prstGeom>
          <a:noFill/>
          <a:ln w="0">
            <a:noFill/>
          </a:ln>
        </p:spPr>
        <p:style>
          <a:lnRef idx="0"/>
          <a:fillRef idx="0"/>
          <a:effectRef idx="0"/>
          <a:fontRef idx="minor"/>
        </p:style>
        <p:txBody>
          <a:bodyPr lIns="90000" rIns="90000" tIns="46800" bIns="46800" anchor="t">
            <a:spAutoFit/>
          </a:bodyPr>
          <a:p>
            <a:pPr marL="223920" indent="-223920">
              <a:lnSpc>
                <a:spcPts val="1774"/>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メイリオ"/>
                <a:ea typeface="メイリオ"/>
              </a:rPr>
              <a:t>○ 職場におけるパワハラを行ってはならない旨の方針の明確化等を行う際に、他の事業主の雇用する労働者、</a:t>
            </a:r>
            <a:endParaRPr b="0" lang="en-US" sz="1300" strike="noStrike" u="none">
              <a:solidFill>
                <a:srgbClr val="000000"/>
              </a:solidFill>
              <a:effectLst/>
              <a:uFillTx/>
              <a:latin typeface="Arial"/>
            </a:endParaRPr>
          </a:p>
          <a:p>
            <a:pPr marL="223920" indent="-223920">
              <a:lnSpc>
                <a:spcPts val="1774"/>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メイリオ"/>
                <a:ea typeface="メイリオ"/>
              </a:rPr>
              <a:t>　就職活動中の学生等の求職者、個人事業主、インターンシップを行う者等に対しても同様の方針を併せて示す</a:t>
            </a:r>
            <a:endParaRPr b="0" lang="en-US" sz="1300" strike="noStrike" u="none">
              <a:solidFill>
                <a:srgbClr val="000000"/>
              </a:solidFill>
              <a:effectLst/>
              <a:uFillTx/>
              <a:latin typeface="Arial"/>
            </a:endParaRPr>
          </a:p>
          <a:p>
            <a:pPr marL="223920" indent="-223920">
              <a:lnSpc>
                <a:spcPts val="1774"/>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メイリオ"/>
                <a:ea typeface="メイリオ"/>
              </a:rPr>
              <a:t>○ 雇用管理上の措置全体も参考にしつつ、適切な相談対応等に努める</a:t>
            </a:r>
            <a:endParaRPr b="0" lang="en-US" sz="1300" strike="noStrike" u="none">
              <a:solidFill>
                <a:srgbClr val="000000"/>
              </a:solidFill>
              <a:effectLst/>
              <a:uFillTx/>
              <a:latin typeface="Arial"/>
            </a:endParaRPr>
          </a:p>
        </p:txBody>
      </p:sp>
      <p:sp>
        <p:nvSpPr>
          <p:cNvPr id="116"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600" strike="noStrike" u="none">
                <a:solidFill>
                  <a:srgbClr val="000000"/>
                </a:solidFill>
                <a:effectLst/>
                <a:uFillTx/>
                <a:latin typeface="Calibri"/>
              </a:rPr>
              <a:t>10</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644040" y="349200"/>
            <a:ext cx="9431640" cy="371520"/>
          </a:xfrm>
          <a:prstGeom prst="rect">
            <a:avLst/>
          </a:prstGeom>
          <a:noFill/>
          <a:ln w="0">
            <a:noFill/>
          </a:ln>
        </p:spPr>
        <p:txBody>
          <a:bodyPr lIns="91440" rIns="91440" tIns="45720" bIns="45720" anchor="t">
            <a:noAutofit/>
          </a:bodyPr>
          <a:p>
            <a:pPr indent="0">
              <a:lnSpc>
                <a:spcPct val="97000"/>
              </a:lnSpc>
              <a:buNone/>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2200" strike="noStrike" u="none">
                <a:solidFill>
                  <a:srgbClr val="000000"/>
                </a:solidFill>
                <a:effectLst/>
                <a:uFillTx/>
                <a:latin typeface="メイリオ"/>
                <a:ea typeface="メイリオ"/>
              </a:rPr>
              <a:t>3-1.</a:t>
            </a:r>
            <a:r>
              <a:rPr b="0" lang="ja-JP" sz="2200" strike="noStrike" u="none">
                <a:solidFill>
                  <a:srgbClr val="000000"/>
                </a:solidFill>
                <a:effectLst/>
                <a:uFillTx/>
                <a:latin typeface="メイリオ"/>
                <a:ea typeface="メイリオ"/>
              </a:rPr>
              <a:t>　パワーハラスメントが起こったら</a:t>
            </a:r>
            <a:endParaRPr b="0" lang="en-US" sz="2200" strike="noStrike" u="none">
              <a:solidFill>
                <a:srgbClr val="000000"/>
              </a:solidFill>
              <a:effectLst/>
              <a:uFillTx/>
              <a:latin typeface="Arial"/>
            </a:endParaRPr>
          </a:p>
        </p:txBody>
      </p:sp>
      <p:sp>
        <p:nvSpPr>
          <p:cNvPr id="118" name=""/>
          <p:cNvSpPr txBox="1"/>
          <p:nvPr/>
        </p:nvSpPr>
        <p:spPr>
          <a:xfrm>
            <a:off x="642960" y="878040"/>
            <a:ext cx="9431280" cy="5688000"/>
          </a:xfrm>
          <a:prstGeom prst="rect">
            <a:avLst/>
          </a:prstGeom>
          <a:noFill/>
          <a:ln w="0">
            <a:noFill/>
          </a:ln>
        </p:spPr>
        <p:txBody>
          <a:bodyPr anchor="t">
            <a:normAutofit/>
          </a:bodyPr>
          <a:p>
            <a:pPr>
              <a:lnSpc>
                <a:spcPct val="100000"/>
              </a:lnSpc>
              <a:spcBef>
                <a:spcPts val="7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800" strike="noStrike" u="none">
                <a:solidFill>
                  <a:srgbClr val="000000"/>
                </a:solidFill>
                <a:effectLst/>
                <a:uFillTx/>
                <a:latin typeface="メイリオ"/>
                <a:ea typeface="メイリオ"/>
              </a:rPr>
              <a:t>もし、あなたが行為者になったら・・・・・</a:t>
            </a:r>
            <a:endParaRPr b="0" lang="en-US" sz="2800" strike="noStrike" u="none">
              <a:solidFill>
                <a:srgbClr val="000000"/>
              </a:solidFill>
              <a:effectLst/>
              <a:uFillTx/>
              <a:latin typeface="Arial"/>
            </a:endParaRPr>
          </a:p>
          <a:p>
            <a:pPr>
              <a:lnSpc>
                <a:spcPct val="100000"/>
              </a:lnSpc>
              <a:spcBef>
                <a:spcPts val="601"/>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2400" strike="noStrike" u="none">
                <a:solidFill>
                  <a:srgbClr val="000000"/>
                </a:solidFill>
                <a:effectLst/>
                <a:uFillTx/>
                <a:latin typeface="メイリオ"/>
                <a:ea typeface="メイリオ"/>
              </a:rPr>
              <a:t>社内での処分</a:t>
            </a:r>
            <a:endParaRPr b="0" lang="en-US" sz="2400" strike="noStrike" u="none">
              <a:solidFill>
                <a:srgbClr val="000000"/>
              </a:solidFill>
              <a:effectLst/>
              <a:uFillTx/>
              <a:latin typeface="Arial"/>
            </a:endParaRPr>
          </a:p>
          <a:p>
            <a:pPr>
              <a:lnSpc>
                <a:spcPct val="100000"/>
              </a:lnSpc>
              <a:spcBef>
                <a:spcPts val="400"/>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1" lang="ja-JP" sz="1600" strike="noStrike" u="none">
                <a:solidFill>
                  <a:srgbClr val="000000"/>
                </a:solidFill>
                <a:effectLst/>
                <a:uFillTx/>
                <a:latin typeface="メイリオ"/>
                <a:ea typeface="メイリオ"/>
              </a:rPr>
              <a:t>懲罰規定（就業規則）：「減給」「降格」「けん責」「出勤停止」</a:t>
            </a: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r>
              <a:rPr b="1" lang="ja-JP" sz="1600" strike="noStrike" u="none">
                <a:solidFill>
                  <a:srgbClr val="000000"/>
                </a:solidFill>
                <a:effectLst/>
                <a:uFillTx/>
                <a:latin typeface="メイリオ"/>
                <a:ea typeface="メイリオ"/>
              </a:rPr>
              <a:t> 　　　　　　　　　　　　「諭旨解雇」「懲戒解雇」等</a:t>
            </a:r>
            <a:endParaRPr b="0" lang="en-US" sz="1600" strike="noStrike" u="none">
              <a:solidFill>
                <a:srgbClr val="000000"/>
              </a:solidFill>
              <a:effectLst/>
              <a:uFillTx/>
              <a:latin typeface="Arial"/>
            </a:endParaRPr>
          </a:p>
          <a:p>
            <a:pPr>
              <a:lnSpc>
                <a:spcPct val="100000"/>
              </a:lnSpc>
              <a:spcBef>
                <a:spcPts val="575"/>
              </a:spcBef>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600" strike="noStrike" u="none">
              <a:solidFill>
                <a:srgbClr val="000000"/>
              </a:solidFill>
              <a:effectLst/>
              <a:uFillTx/>
              <a:latin typeface="Arial"/>
            </a:endParaRPr>
          </a:p>
          <a:p>
            <a:pPr>
              <a:lnSpc>
                <a:spcPct val="100000"/>
              </a:lnSpc>
              <a:spcBef>
                <a:spcPts val="601"/>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2400" strike="noStrike" u="none">
                <a:solidFill>
                  <a:srgbClr val="000000"/>
                </a:solidFill>
                <a:effectLst/>
                <a:uFillTx/>
                <a:latin typeface="メイリオ"/>
                <a:ea typeface="メイリオ"/>
              </a:rPr>
              <a:t>民事上の責任として損害賠償を請求される</a:t>
            </a:r>
            <a:endParaRPr b="0" lang="en-US" sz="2400" strike="noStrike" u="none">
              <a:solidFill>
                <a:srgbClr val="000000"/>
              </a:solidFill>
              <a:effectLst/>
              <a:uFillTx/>
              <a:latin typeface="Arial"/>
            </a:endParaRPr>
          </a:p>
          <a:p>
            <a:pPr>
              <a:lnSpc>
                <a:spcPct val="100000"/>
              </a:lnSpc>
              <a:spcBef>
                <a:spcPts val="400"/>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1" lang="ja-JP" sz="1600" strike="noStrike" u="none">
                <a:solidFill>
                  <a:srgbClr val="000000"/>
                </a:solidFill>
                <a:effectLst/>
                <a:uFillTx/>
                <a:latin typeface="メイリオ"/>
                <a:ea typeface="メイリオ"/>
              </a:rPr>
              <a:t>民事上の責任：（行為者には）民法</a:t>
            </a:r>
            <a:r>
              <a:rPr b="1" lang="en-US" sz="1600" strike="noStrike" u="none">
                <a:solidFill>
                  <a:srgbClr val="000000"/>
                </a:solidFill>
                <a:effectLst/>
                <a:uFillTx/>
                <a:latin typeface="メイリオ"/>
                <a:ea typeface="メイリオ"/>
              </a:rPr>
              <a:t>709</a:t>
            </a:r>
            <a:r>
              <a:rPr b="1" lang="ja-JP" sz="1600" strike="noStrike" u="none">
                <a:solidFill>
                  <a:srgbClr val="000000"/>
                </a:solidFill>
                <a:effectLst/>
                <a:uFillTx/>
                <a:latin typeface="メイリオ"/>
                <a:ea typeface="メイリオ"/>
              </a:rPr>
              <a:t>条の不法行為責任</a:t>
            </a:r>
            <a:br>
              <a:rPr sz="1600"/>
            </a:br>
            <a:r>
              <a:rPr b="1" lang="en-US" sz="1600" strike="noStrike" u="none">
                <a:solidFill>
                  <a:srgbClr val="000000"/>
                </a:solidFill>
                <a:effectLst/>
                <a:uFillTx/>
                <a:latin typeface="メイリオ"/>
                <a:ea typeface="メイリオ"/>
              </a:rPr>
              <a:t>   </a:t>
            </a:r>
            <a:r>
              <a:rPr b="1" lang="en-US" sz="1600" strike="noStrike" u="none">
                <a:solidFill>
                  <a:srgbClr val="000000"/>
                </a:solidFill>
                <a:effectLst/>
                <a:uFillTx/>
                <a:latin typeface="メイリオ"/>
                <a:ea typeface="メイリオ"/>
              </a:rPr>
              <a:t>	</a:t>
            </a:r>
            <a:r>
              <a:rPr b="1" lang="en-US" sz="1600" strike="noStrike" u="none">
                <a:solidFill>
                  <a:srgbClr val="000000"/>
                </a:solidFill>
                <a:effectLst/>
                <a:uFillTx/>
                <a:latin typeface="メイリオ"/>
                <a:ea typeface="メイリオ"/>
              </a:rPr>
              <a:t>	</a:t>
            </a:r>
            <a:r>
              <a:rPr b="1" lang="ja-JP" sz="1600" strike="noStrike" u="none">
                <a:solidFill>
                  <a:srgbClr val="000000"/>
                </a:solidFill>
                <a:effectLst/>
                <a:uFillTx/>
                <a:latin typeface="メイリオ"/>
                <a:ea typeface="メイリオ"/>
              </a:rPr>
              <a:t>（会社には）　民法</a:t>
            </a:r>
            <a:r>
              <a:rPr b="1" lang="en-US" sz="1600" strike="noStrike" u="none">
                <a:solidFill>
                  <a:srgbClr val="000000"/>
                </a:solidFill>
                <a:effectLst/>
                <a:uFillTx/>
                <a:latin typeface="メイリオ"/>
                <a:ea typeface="メイリオ"/>
              </a:rPr>
              <a:t>415</a:t>
            </a:r>
            <a:r>
              <a:rPr b="1" lang="ja-JP" sz="1600" strike="noStrike" u="none">
                <a:solidFill>
                  <a:srgbClr val="000000"/>
                </a:solidFill>
                <a:effectLst/>
                <a:uFillTx/>
                <a:latin typeface="メイリオ"/>
                <a:ea typeface="メイリオ"/>
              </a:rPr>
              <a:t>条の債務不履行責任（安全配慮義務違反）</a:t>
            </a:r>
            <a:br>
              <a:rPr sz="1600"/>
            </a:br>
            <a:r>
              <a:rPr b="1" lang="en-US" sz="1600" strike="noStrike" u="none">
                <a:solidFill>
                  <a:srgbClr val="000000"/>
                </a:solidFill>
                <a:effectLst/>
                <a:uFillTx/>
                <a:latin typeface="メイリオ"/>
                <a:ea typeface="メイリオ"/>
              </a:rPr>
              <a:t>	</a:t>
            </a:r>
            <a:r>
              <a:rPr b="1" lang="en-US" sz="1600" strike="noStrike" u="none">
                <a:solidFill>
                  <a:srgbClr val="000000"/>
                </a:solidFill>
                <a:effectLst/>
                <a:uFillTx/>
                <a:latin typeface="メイリオ"/>
                <a:ea typeface="メイリオ"/>
              </a:rPr>
              <a:t>	</a:t>
            </a:r>
            <a:r>
              <a:rPr b="1" lang="en-US" sz="1600" strike="noStrike" u="none">
                <a:solidFill>
                  <a:srgbClr val="000000"/>
                </a:solidFill>
                <a:effectLst/>
                <a:uFillTx/>
                <a:latin typeface="メイリオ"/>
                <a:ea typeface="メイリオ"/>
              </a:rPr>
              <a:t>	</a:t>
            </a:r>
            <a:r>
              <a:rPr b="1" lang="ja-JP" sz="1600" strike="noStrike" u="none">
                <a:solidFill>
                  <a:srgbClr val="000000"/>
                </a:solidFill>
                <a:effectLst/>
                <a:uFillTx/>
                <a:latin typeface="メイリオ"/>
                <a:ea typeface="メイリオ"/>
              </a:rPr>
              <a:t>　　民法</a:t>
            </a:r>
            <a:r>
              <a:rPr b="1" lang="en-US" sz="1600" strike="noStrike" u="none">
                <a:solidFill>
                  <a:srgbClr val="000000"/>
                </a:solidFill>
                <a:effectLst/>
                <a:uFillTx/>
                <a:latin typeface="メイリオ"/>
                <a:ea typeface="メイリオ"/>
              </a:rPr>
              <a:t>715</a:t>
            </a:r>
            <a:r>
              <a:rPr b="1" lang="ja-JP" sz="1600" strike="noStrike" u="none">
                <a:solidFill>
                  <a:srgbClr val="000000"/>
                </a:solidFill>
                <a:effectLst/>
                <a:uFillTx/>
                <a:latin typeface="メイリオ"/>
                <a:ea typeface="メイリオ"/>
              </a:rPr>
              <a:t>条の使用者責任</a:t>
            </a: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600" strike="noStrike" u="none">
              <a:solidFill>
                <a:srgbClr val="000000"/>
              </a:solidFill>
              <a:effectLst/>
              <a:uFillTx/>
              <a:latin typeface="Arial"/>
            </a:endParaRPr>
          </a:p>
          <a:p>
            <a:pPr>
              <a:lnSpc>
                <a:spcPct val="100000"/>
              </a:lnSpc>
              <a:spcBef>
                <a:spcPts val="601"/>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2400" strike="noStrike" u="none">
                <a:solidFill>
                  <a:srgbClr val="000000"/>
                </a:solidFill>
                <a:effectLst/>
                <a:uFillTx/>
                <a:latin typeface="メイリオ"/>
                <a:ea typeface="メイリオ"/>
              </a:rPr>
              <a:t>刑事罰に課せられる</a:t>
            </a:r>
            <a:endParaRPr b="0" lang="en-US" sz="2400" strike="noStrike" u="none">
              <a:solidFill>
                <a:srgbClr val="000000"/>
              </a:solidFill>
              <a:effectLst/>
              <a:uFillTx/>
              <a:latin typeface="Arial"/>
            </a:endParaRPr>
          </a:p>
          <a:p>
            <a:pPr>
              <a:lnSpc>
                <a:spcPct val="100000"/>
              </a:lnSpc>
              <a:spcBef>
                <a:spcPts val="400"/>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1" lang="ja-JP" sz="1600" strike="noStrike" u="none">
                <a:solidFill>
                  <a:srgbClr val="000000"/>
                </a:solidFill>
                <a:effectLst/>
                <a:uFillTx/>
                <a:latin typeface="メイリオ"/>
                <a:ea typeface="メイリオ"/>
              </a:rPr>
              <a:t>刑事罰：名誉棄損、侮辱罪、脅迫罪、暴行罪、傷害罪等</a:t>
            </a: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r>
              <a:rPr b="1" lang="ja-JP" sz="1600" strike="noStrike" u="none">
                <a:solidFill>
                  <a:srgbClr val="000000"/>
                </a:solidFill>
                <a:effectLst/>
                <a:uFillTx/>
                <a:latin typeface="メイリオ"/>
                <a:ea typeface="メイリオ"/>
              </a:rPr>
              <a:t>　⇒そして、社会的信用、社会的地位を失う。自身の家庭が崩壊する。</a:t>
            </a:r>
            <a:endParaRPr b="0" lang="en-US" sz="1600" strike="noStrike" u="none">
              <a:solidFill>
                <a:srgbClr val="000000"/>
              </a:solidFill>
              <a:effectLst/>
              <a:uFillTx/>
              <a:latin typeface="Arial"/>
            </a:endParaRPr>
          </a:p>
        </p:txBody>
      </p:sp>
      <p:sp>
        <p:nvSpPr>
          <p:cNvPr id="119"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600" strike="noStrike" u="none">
                <a:solidFill>
                  <a:srgbClr val="000000"/>
                </a:solidFill>
                <a:effectLst/>
                <a:uFillTx/>
                <a:latin typeface="Calibri"/>
              </a:rPr>
              <a:t>11</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644040" y="349200"/>
            <a:ext cx="9431640" cy="371520"/>
          </a:xfrm>
          <a:prstGeom prst="rect">
            <a:avLst/>
          </a:prstGeom>
          <a:noFill/>
          <a:ln w="0">
            <a:noFill/>
          </a:ln>
        </p:spPr>
        <p:txBody>
          <a:bodyPr lIns="91440" rIns="91440" tIns="45720" bIns="45720" anchor="t">
            <a:noAutofit/>
          </a:bodyPr>
          <a:p>
            <a:pPr indent="0">
              <a:lnSpc>
                <a:spcPct val="97000"/>
              </a:lnSpc>
              <a:buNone/>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2200" strike="noStrike" u="none">
                <a:solidFill>
                  <a:srgbClr val="000000"/>
                </a:solidFill>
                <a:effectLst/>
                <a:uFillTx/>
                <a:latin typeface="メイリオ"/>
                <a:ea typeface="メイリオ"/>
              </a:rPr>
              <a:t>3-2.</a:t>
            </a:r>
            <a:r>
              <a:rPr b="0" lang="ja-JP" sz="2200" strike="noStrike" u="none">
                <a:solidFill>
                  <a:srgbClr val="000000"/>
                </a:solidFill>
                <a:effectLst/>
                <a:uFillTx/>
                <a:latin typeface="メイリオ"/>
                <a:ea typeface="メイリオ"/>
              </a:rPr>
              <a:t>　パワーハラスメント行為者の責任</a:t>
            </a:r>
            <a:endParaRPr b="0" lang="en-US" sz="2200" strike="noStrike" u="none">
              <a:solidFill>
                <a:srgbClr val="000000"/>
              </a:solidFill>
              <a:effectLst/>
              <a:uFillTx/>
              <a:latin typeface="Arial"/>
            </a:endParaRPr>
          </a:p>
        </p:txBody>
      </p:sp>
      <p:sp>
        <p:nvSpPr>
          <p:cNvPr id="121" name="角丸四角形 8"/>
          <p:cNvSpPr/>
          <p:nvPr/>
        </p:nvSpPr>
        <p:spPr>
          <a:xfrm>
            <a:off x="787320" y="876240"/>
            <a:ext cx="8783640" cy="5622840"/>
          </a:xfrm>
          <a:prstGeom prst="roundRect">
            <a:avLst>
              <a:gd name="adj" fmla="val 10403"/>
            </a:avLst>
          </a:prstGeom>
          <a:solidFill>
            <a:srgbClr val="ffffff">
              <a:alpha val="50000"/>
            </a:srgbClr>
          </a:solidFill>
          <a:ln w="25560">
            <a:solidFill>
              <a:srgbClr val="7f7f7f"/>
            </a:solidFill>
            <a:miter/>
          </a:ln>
        </p:spPr>
        <p:style>
          <a:lnRef idx="0"/>
          <a:fillRef idx="0"/>
          <a:effectRef idx="0"/>
          <a:fontRef idx="minor"/>
        </p:style>
        <p:txBody>
          <a:bodyPr lIns="90000" rIns="90000" tIns="46800" bIns="46800" anchor="ctr">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2000" strike="noStrike" u="none">
                <a:solidFill>
                  <a:srgbClr val="000000"/>
                </a:solidFill>
                <a:effectLst/>
                <a:uFillTx/>
                <a:latin typeface="メイリオ"/>
                <a:ea typeface="メイリオ"/>
              </a:rPr>
              <a:t>　あなたがパワーハラスメントの行為者になった場合、どんなことが起こるでしょうか。</a:t>
            </a:r>
            <a:endParaRPr b="0" lang="en-US" sz="20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2000" strike="noStrike" u="none">
                <a:solidFill>
                  <a:srgbClr val="000000"/>
                </a:solidFill>
                <a:effectLst/>
                <a:uFillTx/>
                <a:latin typeface="メイリオ"/>
                <a:ea typeface="メイリオ"/>
              </a:rPr>
              <a:t>　まず、民事上の責任です。民法</a:t>
            </a:r>
            <a:r>
              <a:rPr b="0" lang="en-US" sz="2000" strike="noStrike" u="none">
                <a:solidFill>
                  <a:srgbClr val="000000"/>
                </a:solidFill>
                <a:effectLst/>
                <a:uFillTx/>
                <a:latin typeface="メイリオ"/>
                <a:ea typeface="メイリオ"/>
              </a:rPr>
              <a:t>709</a:t>
            </a:r>
            <a:r>
              <a:rPr b="0" lang="ja-JP" sz="2000" strike="noStrike" u="none">
                <a:solidFill>
                  <a:srgbClr val="000000"/>
                </a:solidFill>
                <a:effectLst/>
                <a:uFillTx/>
                <a:latin typeface="メイリオ"/>
                <a:ea typeface="メイリオ"/>
              </a:rPr>
              <a:t>条の不法行為責任に基づく損害賠償を請求される可能性があります。また、会社には民法</a:t>
            </a:r>
            <a:r>
              <a:rPr b="0" lang="en-US" sz="2000" strike="noStrike" u="none">
                <a:solidFill>
                  <a:srgbClr val="000000"/>
                </a:solidFill>
                <a:effectLst/>
                <a:uFillTx/>
                <a:latin typeface="メイリオ"/>
                <a:ea typeface="メイリオ"/>
              </a:rPr>
              <a:t>415</a:t>
            </a:r>
            <a:r>
              <a:rPr b="0" lang="ja-JP" sz="2000" strike="noStrike" u="none">
                <a:solidFill>
                  <a:srgbClr val="000000"/>
                </a:solidFill>
                <a:effectLst/>
                <a:uFillTx/>
                <a:latin typeface="メイリオ"/>
                <a:ea typeface="メイリオ"/>
              </a:rPr>
              <a:t>条の債務不履行責任（安全配慮義務違反）に基づく損害賠償を請求される可能性があります。</a:t>
            </a:r>
            <a:endParaRPr b="0" lang="en-US" sz="20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2000" strike="noStrike" u="none">
                <a:solidFill>
                  <a:srgbClr val="000000"/>
                </a:solidFill>
                <a:effectLst/>
                <a:uFillTx/>
                <a:latin typeface="メイリオ"/>
                <a:ea typeface="メイリオ"/>
              </a:rPr>
              <a:t>　また、刑事事件として訴えられる可能性もあります。例えば、パワーハラスメント行為によって被害者が精神病を患った（医師の診断あり）場合、傷害罪に当たる可能性があります。その場合、</a:t>
            </a:r>
            <a:r>
              <a:rPr b="0" lang="en-US" sz="2000" strike="noStrike" u="none">
                <a:solidFill>
                  <a:srgbClr val="000000"/>
                </a:solidFill>
                <a:effectLst/>
                <a:uFillTx/>
                <a:latin typeface="メイリオ"/>
                <a:ea typeface="メイリオ"/>
              </a:rPr>
              <a:t>15</a:t>
            </a:r>
            <a:r>
              <a:rPr b="0" lang="ja-JP" sz="2000" strike="noStrike" u="none">
                <a:solidFill>
                  <a:srgbClr val="000000"/>
                </a:solidFill>
                <a:effectLst/>
                <a:uFillTx/>
                <a:latin typeface="メイリオ"/>
                <a:ea typeface="メイリオ"/>
              </a:rPr>
              <a:t>年以下の懲役、または</a:t>
            </a:r>
            <a:r>
              <a:rPr b="0" lang="en-US" sz="2000" strike="noStrike" u="none">
                <a:solidFill>
                  <a:srgbClr val="000000"/>
                </a:solidFill>
                <a:effectLst/>
                <a:uFillTx/>
                <a:latin typeface="メイリオ"/>
                <a:ea typeface="メイリオ"/>
              </a:rPr>
              <a:t>50</a:t>
            </a:r>
            <a:r>
              <a:rPr b="0" lang="ja-JP" sz="2000" strike="noStrike" u="none">
                <a:solidFill>
                  <a:srgbClr val="000000"/>
                </a:solidFill>
                <a:effectLst/>
                <a:uFillTx/>
                <a:latin typeface="メイリオ"/>
                <a:ea typeface="メイリオ"/>
              </a:rPr>
              <a:t>万円以下の罰金などが科せられる可能性があります。</a:t>
            </a:r>
            <a:endParaRPr b="0" lang="en-US" sz="20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2000" strike="noStrike" u="none">
                <a:solidFill>
                  <a:srgbClr val="000000"/>
                </a:solidFill>
                <a:effectLst/>
                <a:uFillTx/>
                <a:latin typeface="メイリオ"/>
                <a:ea typeface="メイリオ"/>
              </a:rPr>
              <a:t>　裁判にならないまでも、職場内での信用や、地位を失ったり、家庭への影響、家庭の崩壊なども考えられます。</a:t>
            </a:r>
            <a:endParaRPr b="0" lang="en-US" sz="20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2000" strike="noStrike" u="none">
                <a:solidFill>
                  <a:srgbClr val="000000"/>
                </a:solidFill>
                <a:effectLst/>
                <a:uFillTx/>
                <a:latin typeface="メイリオ"/>
                <a:ea typeface="メイリオ"/>
              </a:rPr>
              <a:t>　リーダ職の方は、自分自身の言動はもちろん、チームのメンバーが仲間にそのような行為をしないよう、注意や指導をすることも必要です。</a:t>
            </a:r>
            <a:endParaRPr b="0" lang="en-US" sz="2000" strike="noStrike" u="none">
              <a:solidFill>
                <a:srgbClr val="000000"/>
              </a:solidFill>
              <a:effectLst/>
              <a:uFillTx/>
              <a:latin typeface="Arial"/>
            </a:endParaRPr>
          </a:p>
        </p:txBody>
      </p:sp>
      <p:pic>
        <p:nvPicPr>
          <p:cNvPr id="122" name="Picture 2" descr=""/>
          <p:cNvPicPr/>
          <p:nvPr/>
        </p:nvPicPr>
        <p:blipFill>
          <a:blip r:embed="rId1"/>
          <a:stretch/>
        </p:blipFill>
        <p:spPr>
          <a:xfrm>
            <a:off x="9282240" y="5154480"/>
            <a:ext cx="1076040" cy="1535400"/>
          </a:xfrm>
          <a:prstGeom prst="rect">
            <a:avLst/>
          </a:prstGeom>
          <a:noFill/>
          <a:ln w="0">
            <a:noFill/>
          </a:ln>
        </p:spPr>
      </p:pic>
      <p:pic>
        <p:nvPicPr>
          <p:cNvPr id="123" name="Picture 3" descr=""/>
          <p:cNvPicPr/>
          <p:nvPr/>
        </p:nvPicPr>
        <p:blipFill>
          <a:blip r:embed="rId2"/>
          <a:stretch/>
        </p:blipFill>
        <p:spPr>
          <a:xfrm>
            <a:off x="0" y="5159520"/>
            <a:ext cx="1015920" cy="1523880"/>
          </a:xfrm>
          <a:prstGeom prst="rect">
            <a:avLst/>
          </a:prstGeom>
          <a:noFill/>
          <a:ln w="0">
            <a:noFill/>
          </a:ln>
        </p:spPr>
      </p:pic>
      <p:sp>
        <p:nvSpPr>
          <p:cNvPr id="124"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600" strike="noStrike" u="none">
                <a:solidFill>
                  <a:srgbClr val="000000"/>
                </a:solidFill>
                <a:effectLst/>
                <a:uFillTx/>
                <a:latin typeface="Calibri"/>
              </a:rPr>
              <a:t>12</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787320" y="156960"/>
            <a:ext cx="9431280" cy="371160"/>
          </a:xfrm>
          <a:prstGeom prst="rect">
            <a:avLst/>
          </a:prstGeom>
          <a:noFill/>
          <a:ln w="0">
            <a:noFill/>
          </a:ln>
        </p:spPr>
        <p:txBody>
          <a:bodyPr lIns="91440" rIns="91440" tIns="45720" bIns="45720" anchor="t">
            <a:noAutofit/>
          </a:bodyPr>
          <a:p>
            <a:pPr indent="0">
              <a:lnSpc>
                <a:spcPct val="97000"/>
              </a:lnSpc>
              <a:buNone/>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2200" strike="noStrike" u="none">
                <a:solidFill>
                  <a:srgbClr val="000000"/>
                </a:solidFill>
                <a:effectLst/>
                <a:uFillTx/>
                <a:latin typeface="メイリオ"/>
                <a:ea typeface="メイリオ"/>
              </a:rPr>
              <a:t>4-1.</a:t>
            </a:r>
            <a:r>
              <a:rPr b="0" lang="ja-JP" sz="2200" strike="noStrike" u="none">
                <a:solidFill>
                  <a:srgbClr val="000000"/>
                </a:solidFill>
                <a:effectLst/>
                <a:uFillTx/>
                <a:latin typeface="メイリオ"/>
                <a:ea typeface="メイリオ"/>
              </a:rPr>
              <a:t>　あなたの職場でこのようなことが起こっていませんか？</a:t>
            </a:r>
            <a:br>
              <a:rPr sz="2200"/>
            </a:br>
            <a:r>
              <a:rPr b="0" lang="ja-JP" sz="2200" strike="noStrike" u="none">
                <a:solidFill>
                  <a:srgbClr val="000000"/>
                </a:solidFill>
                <a:effectLst/>
                <a:uFillTx/>
                <a:latin typeface="メイリオ"/>
                <a:ea typeface="メイリオ"/>
              </a:rPr>
              <a:t>　　　改めて日頃の言動を見つめ直しましょう。</a:t>
            </a:r>
            <a:endParaRPr b="0" lang="en-US" sz="2200" strike="noStrike" u="none">
              <a:solidFill>
                <a:srgbClr val="000000"/>
              </a:solidFill>
              <a:effectLst/>
              <a:uFillTx/>
              <a:latin typeface="Arial"/>
            </a:endParaRPr>
          </a:p>
        </p:txBody>
      </p:sp>
      <p:sp>
        <p:nvSpPr>
          <p:cNvPr id="126" name=""/>
          <p:cNvSpPr txBox="1"/>
          <p:nvPr/>
        </p:nvSpPr>
        <p:spPr>
          <a:xfrm>
            <a:off x="714240" y="1236240"/>
            <a:ext cx="4510080" cy="5111640"/>
          </a:xfrm>
          <a:prstGeom prst="rect">
            <a:avLst/>
          </a:prstGeom>
          <a:noFill/>
          <a:ln w="0">
            <a:noFill/>
          </a:ln>
        </p:spPr>
        <p:txBody>
          <a:bodyPr anchor="t">
            <a:normAutofit/>
          </a:bodyPr>
          <a:p>
            <a:pPr marL="270000" indent="-270000">
              <a:lnSpc>
                <a:spcPct val="100000"/>
              </a:lnSpc>
              <a:spcBef>
                <a:spcPts val="1800"/>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0000"/>
                </a:solidFill>
                <a:effectLst/>
                <a:uFillTx/>
                <a:latin typeface="メイリオ"/>
                <a:ea typeface="メイリオ"/>
              </a:rPr>
              <a:t>問題がある企画書について、書類を投げつけて修正を命じる</a:t>
            </a:r>
            <a:endParaRPr b="0" lang="en-US" sz="1600" strike="noStrike" u="none">
              <a:solidFill>
                <a:srgbClr val="000000"/>
              </a:solidFill>
              <a:effectLst/>
              <a:uFillTx/>
              <a:latin typeface="Arial"/>
            </a:endParaRPr>
          </a:p>
          <a:p>
            <a:pPr marL="270000" indent="-270000">
              <a:lnSpc>
                <a:spcPct val="100000"/>
              </a:lnSpc>
              <a:spcBef>
                <a:spcPts val="1800"/>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0000"/>
                </a:solidFill>
                <a:effectLst/>
                <a:uFillTx/>
                <a:latin typeface="メイリオ"/>
                <a:ea typeface="メイリオ"/>
              </a:rPr>
              <a:t>部下を叱責しながら、近くにあった物差しで頭を叩く</a:t>
            </a:r>
            <a:endParaRPr b="0" lang="en-US" sz="1600" strike="noStrike" u="none">
              <a:solidFill>
                <a:srgbClr val="000000"/>
              </a:solidFill>
              <a:effectLst/>
              <a:uFillTx/>
              <a:latin typeface="Arial"/>
            </a:endParaRPr>
          </a:p>
          <a:p>
            <a:pPr marL="270000" indent="-270000">
              <a:lnSpc>
                <a:spcPct val="100000"/>
              </a:lnSpc>
              <a:spcBef>
                <a:spcPts val="1800"/>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0000"/>
                </a:solidFill>
                <a:effectLst/>
                <a:uFillTx/>
                <a:latin typeface="メイリオ"/>
                <a:ea typeface="メイリオ"/>
              </a:rPr>
              <a:t>「説明しても分からないだろう」と、一人だけ打ち合わせから外す</a:t>
            </a:r>
            <a:endParaRPr b="0" lang="en-US" sz="1600" strike="noStrike" u="none">
              <a:solidFill>
                <a:srgbClr val="000000"/>
              </a:solidFill>
              <a:effectLst/>
              <a:uFillTx/>
              <a:latin typeface="Arial"/>
            </a:endParaRPr>
          </a:p>
          <a:p>
            <a:pPr marL="270000" indent="-270000">
              <a:lnSpc>
                <a:spcPct val="100000"/>
              </a:lnSpc>
              <a:spcBef>
                <a:spcPts val="1800"/>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0000"/>
                </a:solidFill>
                <a:effectLst/>
                <a:uFillTx/>
                <a:latin typeface="メイリオ"/>
                <a:ea typeface="メイリオ"/>
              </a:rPr>
              <a:t>仕事が終わって帰ろうとする部下に、「俺が残っているのに先に帰るのか」と言う</a:t>
            </a:r>
            <a:endParaRPr b="0" lang="en-US" sz="1600" strike="noStrike" u="none">
              <a:solidFill>
                <a:srgbClr val="000000"/>
              </a:solidFill>
              <a:effectLst/>
              <a:uFillTx/>
              <a:latin typeface="Arial"/>
            </a:endParaRPr>
          </a:p>
          <a:p>
            <a:pPr marL="270000" indent="-270000">
              <a:lnSpc>
                <a:spcPct val="100000"/>
              </a:lnSpc>
              <a:spcBef>
                <a:spcPts val="1800"/>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0000"/>
                </a:solidFill>
                <a:effectLst/>
                <a:uFillTx/>
                <a:latin typeface="メイリオ"/>
                <a:ea typeface="メイリオ"/>
              </a:rPr>
              <a:t>やる気を引き出そうとの意図で「意欲がないなら会社を辞めるべき」とのメールを本人に送るとともに、職場の同僚もｃｃにいれて送信する</a:t>
            </a:r>
            <a:endParaRPr b="0" lang="en-US" sz="1600" strike="noStrike" u="none">
              <a:solidFill>
                <a:srgbClr val="000000"/>
              </a:solidFill>
              <a:effectLst/>
              <a:uFillTx/>
              <a:latin typeface="Arial"/>
            </a:endParaRPr>
          </a:p>
          <a:p>
            <a:pPr marL="270000" indent="-270000">
              <a:lnSpc>
                <a:spcPct val="100000"/>
              </a:lnSpc>
              <a:spcBef>
                <a:spcPts val="799"/>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endParaRPr b="0" lang="en-US" sz="1600" strike="noStrike" u="none">
              <a:solidFill>
                <a:srgbClr val="000000"/>
              </a:solidFill>
              <a:effectLst/>
              <a:uFillTx/>
              <a:latin typeface="Arial"/>
            </a:endParaRPr>
          </a:p>
        </p:txBody>
      </p:sp>
      <p:sp>
        <p:nvSpPr>
          <p:cNvPr id="127" name="コンテンツ プレースホルダー 2"/>
          <p:cNvSpPr/>
          <p:nvPr/>
        </p:nvSpPr>
        <p:spPr>
          <a:xfrm>
            <a:off x="5396040" y="1236600"/>
            <a:ext cx="4535280" cy="4608720"/>
          </a:xfrm>
          <a:prstGeom prst="rect">
            <a:avLst/>
          </a:prstGeom>
          <a:noFill/>
          <a:ln w="0">
            <a:noFill/>
          </a:ln>
        </p:spPr>
        <p:style>
          <a:lnRef idx="0"/>
          <a:fillRef idx="0"/>
          <a:effectRef idx="0"/>
          <a:fontRef idx="minor"/>
        </p:style>
        <p:txBody>
          <a:bodyPr lIns="90000" rIns="90000" tIns="46800" bIns="46800" anchor="t">
            <a:normAutofit/>
          </a:bodyPr>
          <a:p>
            <a:pPr marL="270000" indent="-270000">
              <a:lnSpc>
                <a:spcPct val="100000"/>
              </a:lnSpc>
              <a:spcBef>
                <a:spcPts val="1800"/>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0000"/>
                </a:solidFill>
                <a:effectLst/>
                <a:uFillTx/>
                <a:latin typeface="メイリオ"/>
                <a:ea typeface="メイリオ"/>
              </a:rPr>
              <a:t>明らかに納期に間に合わないと分かっていて、資料の作成を命じる</a:t>
            </a:r>
            <a:endParaRPr b="0" lang="en-US" sz="1600" strike="noStrike" u="none">
              <a:solidFill>
                <a:srgbClr val="000000"/>
              </a:solidFill>
              <a:effectLst/>
              <a:uFillTx/>
              <a:latin typeface="Arial"/>
            </a:endParaRPr>
          </a:p>
          <a:p>
            <a:pPr marL="270000" indent="-270000">
              <a:lnSpc>
                <a:spcPct val="100000"/>
              </a:lnSpc>
              <a:spcBef>
                <a:spcPts val="1800"/>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0000"/>
                </a:solidFill>
                <a:effectLst/>
                <a:uFillTx/>
                <a:latin typeface="メイリオ"/>
                <a:ea typeface="メイリオ"/>
              </a:rPr>
              <a:t>能力に見合わない程度の低い業務を継続的に命じる</a:t>
            </a:r>
            <a:endParaRPr b="0" lang="en-US" sz="1600" strike="noStrike" u="none">
              <a:solidFill>
                <a:srgbClr val="000000"/>
              </a:solidFill>
              <a:effectLst/>
              <a:uFillTx/>
              <a:latin typeface="Arial"/>
            </a:endParaRPr>
          </a:p>
          <a:p>
            <a:pPr marL="270000" indent="-270000">
              <a:lnSpc>
                <a:spcPct val="100000"/>
              </a:lnSpc>
              <a:spcBef>
                <a:spcPts val="1800"/>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0000"/>
                </a:solidFill>
                <a:effectLst/>
                <a:uFillTx/>
                <a:latin typeface="メイリオ"/>
                <a:ea typeface="メイリオ"/>
              </a:rPr>
              <a:t>「俺の若いころは、もっと厳しかったんだ。それに比べ、今の若い者は、甘やかされている」と日ごろから言う</a:t>
            </a:r>
            <a:endParaRPr b="0" lang="en-US" sz="1600" strike="noStrike" u="none">
              <a:solidFill>
                <a:srgbClr val="000000"/>
              </a:solidFill>
              <a:effectLst/>
              <a:uFillTx/>
              <a:latin typeface="Arial"/>
            </a:endParaRPr>
          </a:p>
          <a:p>
            <a:pPr marL="270000" indent="-270000">
              <a:lnSpc>
                <a:spcPct val="100000"/>
              </a:lnSpc>
              <a:spcBef>
                <a:spcPts val="1800"/>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0000"/>
                </a:solidFill>
                <a:effectLst/>
                <a:uFillTx/>
                <a:latin typeface="メイリオ"/>
                <a:ea typeface="メイリオ"/>
              </a:rPr>
              <a:t>個人的な趣味・嗜好について必要以上に聞く</a:t>
            </a:r>
            <a:endParaRPr b="0" lang="en-US" sz="1600" strike="noStrike" u="none">
              <a:solidFill>
                <a:srgbClr val="000000"/>
              </a:solidFill>
              <a:effectLst/>
              <a:uFillTx/>
              <a:latin typeface="Arial"/>
            </a:endParaRPr>
          </a:p>
          <a:p>
            <a:pPr marL="270000" indent="-270000">
              <a:lnSpc>
                <a:spcPct val="100000"/>
              </a:lnSpc>
              <a:spcBef>
                <a:spcPts val="1800"/>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0000"/>
                </a:solidFill>
                <a:effectLst/>
                <a:uFillTx/>
                <a:latin typeface="メイリオ"/>
                <a:ea typeface="メイリオ"/>
              </a:rPr>
              <a:t>特定の部下だけを、何度も同僚の前で叱責する</a:t>
            </a:r>
            <a:endParaRPr b="0" lang="en-US" sz="1600" strike="noStrike" u="none">
              <a:solidFill>
                <a:srgbClr val="000000"/>
              </a:solidFill>
              <a:effectLst/>
              <a:uFillTx/>
              <a:latin typeface="Arial"/>
            </a:endParaRPr>
          </a:p>
          <a:p>
            <a:pPr marL="270000" indent="-270000">
              <a:lnSpc>
                <a:spcPct val="100000"/>
              </a:lnSpc>
              <a:spcBef>
                <a:spcPts val="1800"/>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0000"/>
                </a:solidFill>
                <a:effectLst/>
                <a:uFillTx/>
                <a:latin typeface="メイリオ"/>
                <a:ea typeface="メイリオ"/>
              </a:rPr>
              <a:t>特定の同僚を仲間外れにする</a:t>
            </a:r>
            <a:endParaRPr b="0" lang="en-US" sz="1600" strike="noStrike" u="none">
              <a:solidFill>
                <a:srgbClr val="000000"/>
              </a:solidFill>
              <a:effectLst/>
              <a:uFillTx/>
              <a:latin typeface="Arial"/>
            </a:endParaRPr>
          </a:p>
          <a:p>
            <a:pPr marL="270000" indent="-270000">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600" strike="noStrike" u="none">
              <a:solidFill>
                <a:srgbClr val="000000"/>
              </a:solidFill>
              <a:effectLst/>
              <a:uFillTx/>
              <a:latin typeface="Arial"/>
            </a:endParaRPr>
          </a:p>
        </p:txBody>
      </p:sp>
      <p:sp>
        <p:nvSpPr>
          <p:cNvPr id="128"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600" strike="noStrike" u="none">
                <a:solidFill>
                  <a:srgbClr val="000000"/>
                </a:solidFill>
                <a:effectLst/>
                <a:uFillTx/>
                <a:latin typeface="Calibri"/>
              </a:rPr>
              <a:t>13</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678960" y="299880"/>
            <a:ext cx="9431640" cy="371520"/>
          </a:xfrm>
          <a:prstGeom prst="rect">
            <a:avLst/>
          </a:prstGeom>
          <a:noFill/>
          <a:ln w="0">
            <a:noFill/>
          </a:ln>
        </p:spPr>
        <p:txBody>
          <a:bodyPr lIns="91440" rIns="91440" tIns="45720" bIns="45720" anchor="t">
            <a:noAutofit/>
          </a:bodyPr>
          <a:p>
            <a:pPr indent="0">
              <a:lnSpc>
                <a:spcPct val="97000"/>
              </a:lnSpc>
              <a:buNone/>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2200" strike="noStrike" u="none">
                <a:solidFill>
                  <a:srgbClr val="000000"/>
                </a:solidFill>
                <a:effectLst/>
                <a:uFillTx/>
                <a:latin typeface="メイリオ"/>
                <a:ea typeface="メイリオ"/>
              </a:rPr>
              <a:t>4-2.</a:t>
            </a:r>
            <a:r>
              <a:rPr b="0" lang="ja-JP" sz="2200" strike="noStrike" u="none">
                <a:solidFill>
                  <a:srgbClr val="000000"/>
                </a:solidFill>
                <a:effectLst/>
                <a:uFillTx/>
                <a:latin typeface="メイリオ"/>
                <a:ea typeface="メイリオ"/>
              </a:rPr>
              <a:t>　職場のパワーハラスメントについて考える（</a:t>
            </a:r>
            <a:r>
              <a:rPr b="0" lang="en-US" sz="2200" strike="noStrike" u="none">
                <a:solidFill>
                  <a:srgbClr val="000000"/>
                </a:solidFill>
                <a:effectLst/>
                <a:uFillTx/>
                <a:latin typeface="メイリオ"/>
                <a:ea typeface="メイリオ"/>
              </a:rPr>
              <a:t>1</a:t>
            </a:r>
            <a:r>
              <a:rPr b="0" lang="ja-JP" sz="2200" strike="noStrike" u="none">
                <a:solidFill>
                  <a:srgbClr val="000000"/>
                </a:solidFill>
                <a:effectLst/>
                <a:uFillTx/>
                <a:latin typeface="メイリオ"/>
                <a:ea typeface="メイリオ"/>
              </a:rPr>
              <a:t>）</a:t>
            </a:r>
            <a:endParaRPr b="0" lang="en-US" sz="2200" strike="noStrike" u="none">
              <a:solidFill>
                <a:srgbClr val="000000"/>
              </a:solidFill>
              <a:effectLst/>
              <a:uFillTx/>
              <a:latin typeface="Arial"/>
            </a:endParaRPr>
          </a:p>
        </p:txBody>
      </p:sp>
      <p:sp>
        <p:nvSpPr>
          <p:cNvPr id="130" name=""/>
          <p:cNvSpPr txBox="1"/>
          <p:nvPr/>
        </p:nvSpPr>
        <p:spPr>
          <a:xfrm>
            <a:off x="703440" y="948960"/>
            <a:ext cx="9642240" cy="5614920"/>
          </a:xfrm>
          <a:prstGeom prst="rect">
            <a:avLst/>
          </a:prstGeom>
          <a:noFill/>
          <a:ln w="0">
            <a:noFill/>
          </a:ln>
        </p:spPr>
        <p:txBody>
          <a:bodyPr anchor="t">
            <a:normAutofit lnSpcReduction="9999"/>
          </a:bodyPr>
          <a:p>
            <a:pPr>
              <a:lnSpc>
                <a:spcPct val="100000"/>
              </a:lnSpc>
              <a:spcBef>
                <a:spcPts val="499"/>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メイリオ"/>
                <a:ea typeface="メイリオ"/>
              </a:rPr>
              <a:t>以下の事例を読んで、考えてください。</a:t>
            </a:r>
            <a:endParaRPr b="0" lang="en-US" sz="2000" strike="noStrike" u="none">
              <a:solidFill>
                <a:srgbClr val="000000"/>
              </a:solidFill>
              <a:effectLst/>
              <a:uFillTx/>
              <a:latin typeface="Arial"/>
            </a:endParaRPr>
          </a:p>
          <a:p>
            <a:pPr>
              <a:lnSpc>
                <a:spcPct val="100000"/>
              </a:lnSpc>
              <a:spcBef>
                <a:spcPts val="499"/>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メイリオ"/>
                <a:ea typeface="メイリオ"/>
              </a:rPr>
              <a:t>どの部分がパワーハラスメントになる可能性があるか</a:t>
            </a:r>
            <a:endParaRPr b="0" lang="en-US" sz="2000" strike="noStrike" u="none">
              <a:solidFill>
                <a:srgbClr val="000000"/>
              </a:solidFill>
              <a:effectLst/>
              <a:uFillTx/>
              <a:latin typeface="Arial"/>
            </a:endParaRPr>
          </a:p>
          <a:p>
            <a:pPr>
              <a:lnSpc>
                <a:spcPct val="100000"/>
              </a:lnSpc>
              <a:spcBef>
                <a:spcPts val="499"/>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メイリオ"/>
                <a:ea typeface="メイリオ"/>
              </a:rPr>
              <a:t>なぜ、この先輩はそのような対応をするのか</a:t>
            </a:r>
            <a:endParaRPr b="0" lang="en-US" sz="20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3b83"/>
                </a:solidFill>
                <a:effectLst/>
                <a:uFillTx/>
                <a:latin typeface="メイリオ"/>
                <a:ea typeface="メイリオ"/>
              </a:rPr>
              <a:t>先輩　：おい！多々良！　早く来い！　　納期の件で佐藤商事の部長よりクレームだ！！</a:t>
            </a: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3b83"/>
                </a:solidFill>
                <a:effectLst/>
                <a:uFillTx/>
                <a:latin typeface="メイリオ"/>
                <a:ea typeface="メイリオ"/>
              </a:rPr>
              <a:t>多々良：本当ですか？</a:t>
            </a: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3b83"/>
                </a:solidFill>
                <a:effectLst/>
                <a:uFillTx/>
                <a:latin typeface="メイリオ"/>
                <a:ea typeface="メイリオ"/>
              </a:rPr>
              <a:t>先輩　：俺は、何も聞いてないぞ！納期はどういう話になっていたんだ！</a:t>
            </a: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3b83"/>
                </a:solidFill>
                <a:effectLst/>
                <a:uFillTx/>
                <a:latin typeface="メイリオ"/>
                <a:ea typeface="メイリオ"/>
              </a:rPr>
              <a:t>　　　　納期は、基本の「き」だろ！部長はペナルティを要求しているぞ！</a:t>
            </a: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3b83"/>
                </a:solidFill>
                <a:effectLst/>
                <a:uFillTx/>
                <a:latin typeface="メイリオ"/>
                <a:ea typeface="メイリオ"/>
              </a:rPr>
              <a:t>多々良：先方の担当者には確認を取って、了解いただいて</a:t>
            </a:r>
            <a:r>
              <a:rPr b="0" lang="en-US" sz="1600" strike="noStrike" u="none">
                <a:solidFill>
                  <a:srgbClr val="003b83"/>
                </a:solidFill>
                <a:effectLst/>
                <a:uFillTx/>
                <a:latin typeface="メイリオ"/>
                <a:ea typeface="メイリオ"/>
              </a:rPr>
              <a:t>…</a:t>
            </a:r>
            <a:r>
              <a:rPr b="0" lang="en-US" sz="1600" strike="noStrike" u="none">
                <a:solidFill>
                  <a:srgbClr val="003b83"/>
                </a:solidFill>
                <a:effectLst/>
                <a:uFillTx/>
                <a:latin typeface="メイリオ"/>
                <a:ea typeface="メイリオ"/>
              </a:rPr>
              <a:t>.</a:t>
            </a: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3b83"/>
                </a:solidFill>
                <a:effectLst/>
                <a:uFillTx/>
                <a:latin typeface="メイリオ"/>
                <a:ea typeface="メイリオ"/>
              </a:rPr>
              <a:t>先輩　：じゃあ、なんでクレームが来るんだ！！子供みたいに言い訳するんじゃない！</a:t>
            </a: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3b83"/>
                </a:solidFill>
                <a:effectLst/>
                <a:uFillTx/>
                <a:latin typeface="メイリオ"/>
                <a:ea typeface="メイリオ"/>
              </a:rPr>
              <a:t>　　　　なんで納期がずれると分かった時点で報告・相談しなかった！</a:t>
            </a: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3b83"/>
                </a:solidFill>
                <a:effectLst/>
                <a:uFillTx/>
                <a:latin typeface="メイリオ"/>
                <a:ea typeface="メイリオ"/>
              </a:rPr>
              <a:t>　　　　うちの信頼を損なうような大問題になったらどうするつもりだ！　怠慢だぞ！この給料泥棒！</a:t>
            </a: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3b83"/>
                </a:solidFill>
                <a:effectLst/>
                <a:uFillTx/>
                <a:latin typeface="メイリオ"/>
                <a:ea typeface="メイリオ"/>
              </a:rPr>
              <a:t>　　　　お前に任せた仕事だといっても、自分だけで判断して進めるのは</a:t>
            </a:r>
            <a:r>
              <a:rPr b="0" lang="en-US" sz="1600" strike="noStrike" u="none">
                <a:solidFill>
                  <a:srgbClr val="003b83"/>
                </a:solidFill>
                <a:effectLst/>
                <a:uFillTx/>
                <a:latin typeface="メイリオ"/>
                <a:ea typeface="メイリオ"/>
              </a:rPr>
              <a:t>100</a:t>
            </a:r>
            <a:r>
              <a:rPr b="0" lang="ja-JP" sz="1600" strike="noStrike" u="none">
                <a:solidFill>
                  <a:srgbClr val="003b83"/>
                </a:solidFill>
                <a:effectLst/>
                <a:uFillTx/>
                <a:latin typeface="メイリオ"/>
                <a:ea typeface="メイリオ"/>
              </a:rPr>
              <a:t>年早い！</a:t>
            </a: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3b83"/>
                </a:solidFill>
                <a:effectLst/>
                <a:uFillTx/>
                <a:latin typeface="メイリオ"/>
                <a:ea typeface="メイリオ"/>
              </a:rPr>
              <a:t>　　　　半人前のくせして思い上がって自分を過信するな！</a:t>
            </a: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3b83"/>
                </a:solidFill>
                <a:effectLst/>
                <a:uFillTx/>
                <a:latin typeface="メイリオ"/>
                <a:ea typeface="メイリオ"/>
              </a:rPr>
              <a:t>　　　　まずは、先方に謝罪に行ってきちんとお詫びして来い！</a:t>
            </a: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3b83"/>
                </a:solidFill>
                <a:effectLst/>
                <a:uFillTx/>
                <a:latin typeface="メイリオ"/>
                <a:ea typeface="メイリオ"/>
              </a:rPr>
              <a:t>　　　　最初から言い訳なんかするんじゃないぞ、早く行け！　</a:t>
            </a:r>
            <a:r>
              <a:rPr b="0" lang="en-US" sz="1600" strike="noStrike" u="none">
                <a:solidFill>
                  <a:srgbClr val="003b83"/>
                </a:solidFill>
                <a:effectLst/>
                <a:uFillTx/>
                <a:latin typeface="メイリオ"/>
                <a:ea typeface="メイリオ"/>
              </a:rPr>
              <a:t> </a:t>
            </a:r>
            <a:endParaRPr b="0" lang="en-US" sz="1600" strike="noStrike" u="none">
              <a:solidFill>
                <a:srgbClr val="000000"/>
              </a:solidFill>
              <a:effectLst/>
              <a:uFillTx/>
              <a:latin typeface="Arial"/>
            </a:endParaRPr>
          </a:p>
          <a:p>
            <a:pPr>
              <a:lnSpc>
                <a:spcPct val="100000"/>
              </a:lnSpc>
              <a:spcBef>
                <a:spcPts val="349"/>
              </a:spcBef>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400" strike="noStrike" u="none">
              <a:solidFill>
                <a:srgbClr val="000000"/>
              </a:solidFill>
              <a:effectLst/>
              <a:uFillTx/>
              <a:latin typeface="Arial"/>
            </a:endParaRPr>
          </a:p>
          <a:p>
            <a:pPr algn="r">
              <a:lnSpc>
                <a:spcPct val="100000"/>
              </a:lnSpc>
              <a:spcBef>
                <a:spcPts val="3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000000"/>
                </a:solidFill>
                <a:effectLst/>
                <a:uFillTx/>
                <a:latin typeface="メイリオ"/>
                <a:ea typeface="メイリオ"/>
              </a:rPr>
              <a:t>　　　　　　　　　　　　　　　　　　　　　　　　　　　　　　　 （厚生労働省　あかるい職場応援団</a:t>
            </a:r>
            <a:r>
              <a:rPr b="0" lang="en-US" sz="1200" strike="noStrike" u="none">
                <a:solidFill>
                  <a:srgbClr val="000000"/>
                </a:solidFill>
                <a:effectLst/>
                <a:uFillTx/>
                <a:latin typeface="メイリオ"/>
                <a:ea typeface="メイリオ"/>
              </a:rPr>
              <a:t>HP</a:t>
            </a:r>
            <a:r>
              <a:rPr b="0" lang="ja-JP" sz="1200" strike="noStrike" u="none">
                <a:solidFill>
                  <a:srgbClr val="000000"/>
                </a:solidFill>
                <a:effectLst/>
                <a:uFillTx/>
                <a:latin typeface="メイリオ"/>
                <a:ea typeface="メイリオ"/>
              </a:rPr>
              <a:t>「動画で学ぶ」</a:t>
            </a:r>
            <a:endParaRPr b="0" lang="en-US" sz="1200" strike="noStrike" u="none">
              <a:solidFill>
                <a:srgbClr val="000000"/>
              </a:solidFill>
              <a:effectLst/>
              <a:uFillTx/>
              <a:latin typeface="Arial"/>
            </a:endParaRPr>
          </a:p>
          <a:p>
            <a:pPr algn="r">
              <a:lnSpc>
                <a:spcPct val="100000"/>
              </a:lnSpc>
              <a:spcBef>
                <a:spcPts val="3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000000"/>
                </a:solidFill>
                <a:effectLst/>
                <a:uFillTx/>
                <a:latin typeface="メイリオ"/>
                <a:ea typeface="メイリオ"/>
              </a:rPr>
              <a:t>パワハラにならない叱り方「アウトレベル」より）</a:t>
            </a:r>
            <a:endParaRPr b="0" lang="en-US" sz="1200" strike="noStrike" u="none">
              <a:solidFill>
                <a:srgbClr val="000000"/>
              </a:solidFill>
              <a:effectLst/>
              <a:uFillTx/>
              <a:latin typeface="Arial"/>
            </a:endParaRPr>
          </a:p>
        </p:txBody>
      </p:sp>
      <p:sp>
        <p:nvSpPr>
          <p:cNvPr id="131" name="角丸四角形 3"/>
          <p:cNvSpPr/>
          <p:nvPr/>
        </p:nvSpPr>
        <p:spPr>
          <a:xfrm>
            <a:off x="571680" y="2232000"/>
            <a:ext cx="9661320" cy="3684600"/>
          </a:xfrm>
          <a:custGeom>
            <a:avLst/>
            <a:gdLst>
              <a:gd name="GluePoint1X" fmla="*/ 0 w 9662720"/>
              <a:gd name="GluePoint1Y" fmla="*/ 434486 h 3686056"/>
              <a:gd name="GluePoint2X" fmla="*/ 461899 w 9662720"/>
              <a:gd name="GluePoint2Y" fmla="*/ 13643 h 3686056"/>
              <a:gd name="GluePoint3X" fmla="*/ 9281504 w 9662720"/>
              <a:gd name="GluePoint3Y" fmla="*/ 0 h 3686056"/>
              <a:gd name="GluePoint4X" fmla="*/ 9634232 w 9662720"/>
              <a:gd name="GluePoint4Y" fmla="*/ 379918 h 3686056"/>
              <a:gd name="GluePoint5X" fmla="*/ 9661525 w 9662720"/>
              <a:gd name="GluePoint5Y" fmla="*/ 3331956 h 3686056"/>
              <a:gd name="GluePoint6X" fmla="*/ 9267858 w 9662720"/>
              <a:gd name="GluePoint6Y" fmla="*/ 3684588 h 3686056"/>
              <a:gd name="GluePoint7X" fmla="*/ 434605 w 9662720"/>
              <a:gd name="GluePoint7Y" fmla="*/ 3684588 h 3686056"/>
              <a:gd name="GluePoint8X" fmla="*/ 13646 w 9662720"/>
              <a:gd name="GluePoint8Y" fmla="*/ 3331956 h 3686056"/>
              <a:gd name="GluePoint9X" fmla="*/ 0 w 9662720"/>
              <a:gd name="GluePoint9Y" fmla="*/ 434486 h 3686056"/>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Lst>
            <a:rect l="l" t="t" r="r" b="b"/>
            <a:pathLst>
              <a:path w="9662720" h="3686056">
                <a:moveTo>
                  <a:pt x="0" y="434659"/>
                </a:moveTo>
                <a:cubicBezTo>
                  <a:pt x="0" y="96617"/>
                  <a:pt x="123914" y="13648"/>
                  <a:pt x="461956" y="13648"/>
                </a:cubicBezTo>
                <a:lnTo>
                  <a:pt x="9282652" y="0"/>
                </a:lnTo>
                <a:cubicBezTo>
                  <a:pt x="9620694" y="0"/>
                  <a:pt x="9635424" y="42027"/>
                  <a:pt x="9635424" y="380069"/>
                </a:cubicBezTo>
                <a:cubicBezTo>
                  <a:pt x="9639973" y="1278038"/>
                  <a:pt x="9658171" y="2435315"/>
                  <a:pt x="9662720" y="3333284"/>
                </a:cubicBezTo>
                <a:cubicBezTo>
                  <a:pt x="9662720" y="3671326"/>
                  <a:pt x="9607046" y="3686056"/>
                  <a:pt x="9269004" y="3686056"/>
                </a:cubicBezTo>
                <a:lnTo>
                  <a:pt x="434659" y="3686056"/>
                </a:lnTo>
                <a:cubicBezTo>
                  <a:pt x="96617" y="3686056"/>
                  <a:pt x="13648" y="3671326"/>
                  <a:pt x="13648" y="3333284"/>
                </a:cubicBezTo>
                <a:cubicBezTo>
                  <a:pt x="9099" y="2367076"/>
                  <a:pt x="4549" y="1400867"/>
                  <a:pt x="0" y="434659"/>
                </a:cubicBezTo>
                <a:close/>
              </a:path>
            </a:pathLst>
          </a:custGeom>
          <a:noFill/>
          <a:ln w="25560">
            <a:solidFill>
              <a:srgbClr val="5c1027"/>
            </a:solidFill>
            <a:round/>
          </a:ln>
        </p:spPr>
        <p:style>
          <a:lnRef idx="0"/>
          <a:fillRef idx="0"/>
          <a:effectRef idx="0"/>
          <a:fontRef idx="minor"/>
        </p:style>
        <p:txBody>
          <a:bodyPr lIns="90000" rIns="90000" tIns="46800" bIns="46800" anchor="ctr">
            <a:noAutofit/>
          </a:bodyPr>
          <a:p>
            <a:endParaRPr b="0" lang="en-US" sz="2000" strike="noStrike" u="none">
              <a:solidFill>
                <a:srgbClr val="000000"/>
              </a:solidFill>
              <a:effectLst/>
              <a:uFillTx/>
              <a:latin typeface="Arial"/>
            </a:endParaRPr>
          </a:p>
        </p:txBody>
      </p:sp>
      <p:sp>
        <p:nvSpPr>
          <p:cNvPr id="132"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600" strike="noStrike" u="none">
                <a:solidFill>
                  <a:srgbClr val="000000"/>
                </a:solidFill>
                <a:effectLst/>
                <a:uFillTx/>
                <a:latin typeface="Calibri"/>
              </a:rPr>
              <a:t>14</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
          <p:cNvSpPr txBox="1"/>
          <p:nvPr/>
        </p:nvSpPr>
        <p:spPr>
          <a:xfrm>
            <a:off x="642960" y="878040"/>
            <a:ext cx="9431280" cy="5688000"/>
          </a:xfrm>
          <a:prstGeom prst="rect">
            <a:avLst/>
          </a:prstGeom>
          <a:noFill/>
          <a:ln w="0">
            <a:noFill/>
          </a:ln>
        </p:spPr>
        <p:txBody>
          <a:bodyPr anchor="t">
            <a:normAutofit fontScale="92500" lnSpcReduction="9999"/>
          </a:bodyPr>
          <a:p>
            <a:pPr marL="270000" indent="-270000">
              <a:spcBef>
                <a:spcPts val="601"/>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2400" strike="noStrike" u="none">
                <a:solidFill>
                  <a:srgbClr val="000000"/>
                </a:solidFill>
                <a:effectLst/>
                <a:uFillTx/>
                <a:latin typeface="Arial"/>
              </a:rPr>
              <a:t>職場の業務を円滑に進めるために、管理職には一定の権限が与えられています。</a:t>
            </a:r>
            <a:endParaRPr b="0" lang="en-US" sz="2400" strike="noStrike" u="none">
              <a:solidFill>
                <a:srgbClr val="000000"/>
              </a:solidFill>
              <a:effectLst/>
              <a:uFillTx/>
              <a:latin typeface="Arial"/>
            </a:endParaRPr>
          </a:p>
          <a:p>
            <a:pPr marL="270000" indent="-270000">
              <a:spcBef>
                <a:spcPts val="601"/>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2400" strike="noStrike" u="none">
                <a:solidFill>
                  <a:srgbClr val="000000"/>
                </a:solidFill>
                <a:effectLst/>
                <a:uFillTx/>
                <a:latin typeface="Arial"/>
              </a:rPr>
              <a:t>業務上必要な指示や注意・指導などもその一つです。厳しい指導であっても、「業務上の適正な範囲」と認められる限り、パワーハラスメントには当たりません。</a:t>
            </a:r>
            <a:endParaRPr b="0" lang="en-US" sz="2400" strike="noStrike" u="none">
              <a:solidFill>
                <a:srgbClr val="000000"/>
              </a:solidFill>
              <a:effectLst/>
              <a:uFillTx/>
              <a:latin typeface="Arial"/>
            </a:endParaRPr>
          </a:p>
          <a:p>
            <a:pPr marL="270000" indent="-270000">
              <a:spcBef>
                <a:spcPts val="499"/>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a:p>
            <a:pPr marL="270000" indent="-270000">
              <a:lnSpc>
                <a:spcPct val="100000"/>
              </a:lnSpc>
              <a:spcBef>
                <a:spcPts val="499"/>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メイリオ"/>
                <a:ea typeface="メイリオ"/>
              </a:rPr>
              <a:t>例えば、</a:t>
            </a:r>
            <a:endParaRPr b="0" lang="en-US" sz="2000" strike="noStrike" u="none">
              <a:solidFill>
                <a:srgbClr val="000000"/>
              </a:solidFill>
              <a:effectLst/>
              <a:uFillTx/>
              <a:latin typeface="Arial"/>
            </a:endParaRPr>
          </a:p>
          <a:p>
            <a:pPr marL="270000" indent="-270000">
              <a:lnSpc>
                <a:spcPct val="100000"/>
              </a:lnSpc>
              <a:spcBef>
                <a:spcPts val="499"/>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メイリオ"/>
                <a:ea typeface="メイリオ"/>
              </a:rPr>
              <a:t>取引先のアポイント時間を間違えて部下が遅刻したときに、同行した上司が「何やってるんだ！」と注意した。</a:t>
            </a:r>
            <a:endParaRPr b="0" lang="en-US" sz="2000" strike="noStrike" u="none">
              <a:solidFill>
                <a:srgbClr val="000000"/>
              </a:solidFill>
              <a:effectLst/>
              <a:uFillTx/>
              <a:latin typeface="Arial"/>
            </a:endParaRPr>
          </a:p>
          <a:p>
            <a:pPr marL="270000" indent="-270000">
              <a:lnSpc>
                <a:spcPct val="100000"/>
              </a:lnSpc>
              <a:spcBef>
                <a:spcPts val="499"/>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3b83"/>
                </a:solidFill>
                <a:effectLst/>
                <a:uFillTx/>
                <a:latin typeface="メイリオ"/>
                <a:ea typeface="メイリオ"/>
              </a:rPr>
              <a:t>→それだけではパワーハラスメントとは言えません。</a:t>
            </a:r>
            <a:endParaRPr b="0" lang="en-US" sz="2000" strike="noStrike" u="none">
              <a:solidFill>
                <a:srgbClr val="000000"/>
              </a:solidFill>
              <a:effectLst/>
              <a:uFillTx/>
              <a:latin typeface="Arial"/>
            </a:endParaRPr>
          </a:p>
          <a:p>
            <a:pPr marL="270000" indent="-270000">
              <a:lnSpc>
                <a:spcPct val="100000"/>
              </a:lnSpc>
              <a:spcBef>
                <a:spcPts val="499"/>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メイリオ"/>
                <a:ea typeface="メイリオ"/>
              </a:rPr>
              <a:t>しかし、</a:t>
            </a:r>
            <a:endParaRPr b="0" lang="en-US" sz="2000" strike="noStrike" u="none">
              <a:solidFill>
                <a:srgbClr val="000000"/>
              </a:solidFill>
              <a:effectLst/>
              <a:uFillTx/>
              <a:latin typeface="Arial"/>
            </a:endParaRPr>
          </a:p>
          <a:p>
            <a:pPr marL="270000" indent="-270000">
              <a:lnSpc>
                <a:spcPct val="100000"/>
              </a:lnSpc>
              <a:spcBef>
                <a:spcPts val="499"/>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メイリオ"/>
                <a:ea typeface="メイリオ"/>
              </a:rPr>
              <a:t>さらに「だからおまえとは仕事をしたくないんだ！」「噂どおり役立たずだな！」「仕事しなくていいから帰って寝てろ！」などと人格を否定するような言動を行う。</a:t>
            </a:r>
            <a:endParaRPr b="0" lang="en-US" sz="2000" strike="noStrike" u="none">
              <a:solidFill>
                <a:srgbClr val="000000"/>
              </a:solidFill>
              <a:effectLst/>
              <a:uFillTx/>
              <a:latin typeface="Arial"/>
            </a:endParaRPr>
          </a:p>
          <a:p>
            <a:pPr marL="270000" indent="-270000">
              <a:lnSpc>
                <a:spcPct val="100000"/>
              </a:lnSpc>
              <a:spcBef>
                <a:spcPts val="499"/>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メイリオ"/>
                <a:ea typeface="メイリオ"/>
              </a:rPr>
              <a:t>　　</a:t>
            </a:r>
            <a:r>
              <a:rPr b="0" lang="ja-JP" sz="2000" strike="noStrike" u="none">
                <a:solidFill>
                  <a:srgbClr val="003b83"/>
                </a:solidFill>
                <a:effectLst/>
                <a:uFillTx/>
                <a:latin typeface="メイリオ"/>
                <a:ea typeface="メイリオ"/>
              </a:rPr>
              <a:t>→パワーハラスメント行為に該当する場合があります。</a:t>
            </a:r>
            <a:endParaRPr b="0" lang="en-US" sz="2000" strike="noStrike" u="none">
              <a:solidFill>
                <a:srgbClr val="000000"/>
              </a:solidFill>
              <a:effectLst/>
              <a:uFillTx/>
              <a:latin typeface="Arial"/>
            </a:endParaRPr>
          </a:p>
          <a:p>
            <a:pPr marL="270000" indent="-270000">
              <a:lnSpc>
                <a:spcPct val="100000"/>
              </a:lnSpc>
              <a:spcBef>
                <a:spcPts val="499"/>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3b83"/>
                </a:solidFill>
                <a:effectLst/>
                <a:uFillTx/>
                <a:latin typeface="メイリオ"/>
                <a:ea typeface="メイリオ"/>
              </a:rPr>
              <a:t>　　　社内の相談窓口等に相談してみましょう。</a:t>
            </a:r>
            <a:endParaRPr b="0" lang="en-US" sz="2000" strike="noStrike" u="none">
              <a:solidFill>
                <a:srgbClr val="000000"/>
              </a:solidFill>
              <a:effectLst/>
              <a:uFillTx/>
              <a:latin typeface="Arial"/>
            </a:endParaRPr>
          </a:p>
        </p:txBody>
      </p:sp>
      <p:sp>
        <p:nvSpPr>
          <p:cNvPr id="134" name="タイトル 1"/>
          <p:cNvSpPr/>
          <p:nvPr/>
        </p:nvSpPr>
        <p:spPr>
          <a:xfrm>
            <a:off x="642960" y="372960"/>
            <a:ext cx="9431280" cy="371520"/>
          </a:xfrm>
          <a:prstGeom prst="rect">
            <a:avLst/>
          </a:prstGeom>
          <a:noFill/>
          <a:ln w="0">
            <a:noFill/>
          </a:ln>
        </p:spPr>
        <p:style>
          <a:lnRef idx="0"/>
          <a:fillRef idx="0"/>
          <a:effectRef idx="0"/>
          <a:fontRef idx="minor"/>
        </p:style>
        <p:txBody>
          <a:bodyPr lIns="90000" rIns="90000" tIns="46800" bIns="46800" anchor="t">
            <a:normAutofit fontScale="92500" lnSpcReduction="9999"/>
          </a:bodyPr>
          <a:p>
            <a:pPr>
              <a:lnSpc>
                <a:spcPct val="97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2200" strike="noStrike" u="none">
                <a:solidFill>
                  <a:srgbClr val="000000"/>
                </a:solidFill>
                <a:effectLst/>
                <a:uFillTx/>
                <a:latin typeface="メイリオ"/>
                <a:ea typeface="メイリオ"/>
              </a:rPr>
              <a:t>4-2.</a:t>
            </a:r>
            <a:r>
              <a:rPr b="0" lang="ja-JP" sz="2200" strike="noStrike" u="none">
                <a:solidFill>
                  <a:srgbClr val="000000"/>
                </a:solidFill>
                <a:effectLst/>
                <a:uFillTx/>
                <a:latin typeface="メイリオ"/>
                <a:ea typeface="メイリオ"/>
              </a:rPr>
              <a:t>　職場のパワーハラスメントについて考える（</a:t>
            </a:r>
            <a:r>
              <a:rPr b="0" lang="en-US" sz="2200" strike="noStrike" u="none">
                <a:solidFill>
                  <a:srgbClr val="000000"/>
                </a:solidFill>
                <a:effectLst/>
                <a:uFillTx/>
                <a:latin typeface="メイリオ"/>
                <a:ea typeface="メイリオ"/>
              </a:rPr>
              <a:t>2</a:t>
            </a:r>
            <a:r>
              <a:rPr b="0" lang="ja-JP" sz="2200" strike="noStrike" u="none">
                <a:solidFill>
                  <a:srgbClr val="000000"/>
                </a:solidFill>
                <a:effectLst/>
                <a:uFillTx/>
                <a:latin typeface="メイリオ"/>
                <a:ea typeface="メイリオ"/>
              </a:rPr>
              <a:t>）</a:t>
            </a:r>
            <a:endParaRPr b="0" lang="en-US" sz="2200" strike="noStrike" u="none">
              <a:solidFill>
                <a:srgbClr val="000000"/>
              </a:solidFill>
              <a:effectLst/>
              <a:uFillTx/>
              <a:latin typeface="Arial"/>
            </a:endParaRPr>
          </a:p>
        </p:txBody>
      </p:sp>
      <p:sp>
        <p:nvSpPr>
          <p:cNvPr id="135"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600" strike="noStrike" u="none">
                <a:solidFill>
                  <a:srgbClr val="000000"/>
                </a:solidFill>
                <a:effectLst/>
                <a:uFillTx/>
                <a:latin typeface="Calibri"/>
              </a:rPr>
              <a:t>15</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644040" y="349200"/>
            <a:ext cx="9431640" cy="371520"/>
          </a:xfrm>
          <a:prstGeom prst="rect">
            <a:avLst/>
          </a:prstGeom>
          <a:noFill/>
          <a:ln w="0">
            <a:noFill/>
          </a:ln>
        </p:spPr>
        <p:txBody>
          <a:bodyPr lIns="91440" rIns="91440" tIns="45720" bIns="45720" anchor="t">
            <a:noAutofit/>
          </a:bodyPr>
          <a:p>
            <a:pPr indent="0">
              <a:lnSpc>
                <a:spcPct val="97000"/>
              </a:lnSpc>
              <a:buNone/>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2200" strike="noStrike" u="none">
                <a:solidFill>
                  <a:srgbClr val="000000"/>
                </a:solidFill>
                <a:effectLst/>
                <a:uFillTx/>
                <a:latin typeface="メイリオ"/>
                <a:ea typeface="メイリオ"/>
              </a:rPr>
              <a:t>5-1.</a:t>
            </a:r>
            <a:r>
              <a:rPr b="0" lang="ja-JP" sz="2200" strike="noStrike" u="none">
                <a:solidFill>
                  <a:srgbClr val="000000"/>
                </a:solidFill>
                <a:effectLst/>
                <a:uFillTx/>
                <a:latin typeface="メイリオ"/>
                <a:ea typeface="メイリオ"/>
              </a:rPr>
              <a:t>　職場のパワーハラスメントを予防するためには（</a:t>
            </a:r>
            <a:r>
              <a:rPr b="0" lang="en-US" sz="2200" strike="noStrike" u="none">
                <a:solidFill>
                  <a:srgbClr val="000000"/>
                </a:solidFill>
                <a:effectLst/>
                <a:uFillTx/>
                <a:latin typeface="メイリオ"/>
                <a:ea typeface="メイリオ"/>
              </a:rPr>
              <a:t>1</a:t>
            </a:r>
            <a:r>
              <a:rPr b="0" lang="ja-JP" sz="2200" strike="noStrike" u="none">
                <a:solidFill>
                  <a:srgbClr val="000000"/>
                </a:solidFill>
                <a:effectLst/>
                <a:uFillTx/>
                <a:latin typeface="メイリオ"/>
                <a:ea typeface="メイリオ"/>
              </a:rPr>
              <a:t>）</a:t>
            </a:r>
            <a:endParaRPr b="0" lang="en-US" sz="2200" strike="noStrike" u="none">
              <a:solidFill>
                <a:srgbClr val="000000"/>
              </a:solidFill>
              <a:effectLst/>
              <a:uFillTx/>
              <a:latin typeface="Arial"/>
            </a:endParaRPr>
          </a:p>
        </p:txBody>
      </p:sp>
      <p:pic>
        <p:nvPicPr>
          <p:cNvPr id="137" name="コンテンツ プレースホルダー 2" descr=""/>
          <p:cNvPicPr/>
          <p:nvPr/>
        </p:nvPicPr>
        <p:blipFill>
          <a:blip r:embed="rId1"/>
          <a:stretch/>
        </p:blipFill>
        <p:spPr>
          <a:xfrm>
            <a:off x="585720" y="878040"/>
            <a:ext cx="9491760" cy="5688000"/>
          </a:xfrm>
          <a:prstGeom prst="rect">
            <a:avLst/>
          </a:prstGeom>
          <a:noFill/>
          <a:ln w="0">
            <a:noFill/>
          </a:ln>
        </p:spPr>
      </p:pic>
      <p:pic>
        <p:nvPicPr>
          <p:cNvPr id="138" name="Picture 2" descr="C:\Users\r169248\AppData\Local\Microsoft\Windows\Temporary Internet Files\Content.IE5\DOP09SU2\DIN_4844-2_Warnung_vor_einer_Gefahrenstelle_D-W000.svg[1].png"/>
          <p:cNvPicPr/>
          <p:nvPr/>
        </p:nvPicPr>
        <p:blipFill>
          <a:blip r:embed="rId2"/>
          <a:stretch/>
        </p:blipFill>
        <p:spPr>
          <a:xfrm>
            <a:off x="8410680" y="1419120"/>
            <a:ext cx="882720" cy="774720"/>
          </a:xfrm>
          <a:prstGeom prst="rect">
            <a:avLst/>
          </a:prstGeom>
          <a:noFill/>
          <a:ln w="0">
            <a:noFill/>
          </a:ln>
        </p:spPr>
      </p:pic>
      <p:sp>
        <p:nvSpPr>
          <p:cNvPr id="139" name="テキスト ボックス 7"/>
          <p:cNvSpPr/>
          <p:nvPr/>
        </p:nvSpPr>
        <p:spPr>
          <a:xfrm>
            <a:off x="7664400" y="1006560"/>
            <a:ext cx="2556000" cy="1588320"/>
          </a:xfrm>
          <a:prstGeom prst="rect">
            <a:avLst/>
          </a:prstGeom>
          <a:solidFill>
            <a:srgbClr val="ffffff">
              <a:alpha val="77000"/>
            </a:srgbClr>
          </a:solidFill>
          <a:ln w="9360">
            <a:solidFill>
              <a:srgbClr val="ff0000"/>
            </a:solidFill>
            <a:miter/>
          </a:ln>
        </p:spPr>
        <p:style>
          <a:lnRef idx="0"/>
          <a:fillRef idx="0"/>
          <a:effectRef idx="0"/>
          <a:fontRef idx="minor"/>
        </p:style>
        <p:txBody>
          <a:bodyPr lIns="90000" rIns="90000" tIns="46800" bIns="46800" anchor="t">
            <a:spAutoFit/>
          </a:bodyPr>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1" lang="en-US" sz="1400" strike="noStrike" u="none">
                <a:solidFill>
                  <a:srgbClr val="ff0000"/>
                </a:solidFill>
                <a:effectLst/>
                <a:uFillTx/>
                <a:latin typeface="メイリオ"/>
                <a:ea typeface="メイリオ"/>
              </a:rPr>
              <a:t> </a:t>
            </a:r>
            <a:r>
              <a:rPr b="1" lang="ja-JP" sz="1400" strike="noStrike" u="none">
                <a:solidFill>
                  <a:srgbClr val="ff0000"/>
                </a:solidFill>
                <a:effectLst/>
                <a:uFillTx/>
                <a:latin typeface="メイリオ"/>
                <a:ea typeface="メイリオ"/>
              </a:rPr>
              <a:t>研修担当者様：</a:t>
            </a:r>
            <a:endParaRPr b="0" lang="en-US" sz="1400" strike="noStrike" u="none">
              <a:solidFill>
                <a:srgbClr val="000000"/>
              </a:solidFill>
              <a:effectLst/>
              <a:uFillTx/>
              <a:latin typeface="Arial"/>
            </a:endParaRPr>
          </a:p>
          <a:p>
            <a:pPr>
              <a:tabLst>
                <a:tab algn="l" pos="0"/>
                <a:tab algn="l" pos="1003320"/>
                <a:tab algn="l" pos="2006640"/>
                <a:tab algn="l" pos="3009960"/>
                <a:tab algn="l" pos="4013280"/>
                <a:tab algn="l" pos="5016600"/>
                <a:tab algn="l" pos="6019920"/>
                <a:tab algn="l" pos="7023240"/>
                <a:tab algn="l" pos="8026560"/>
                <a:tab algn="l" pos="9029880"/>
                <a:tab algn="l" pos="10032840"/>
              </a:tabLst>
            </a:pPr>
            <a:r>
              <a:rPr b="1" lang="ja-JP" sz="1400" strike="noStrike" u="none">
                <a:solidFill>
                  <a:srgbClr val="ff0000"/>
                </a:solidFill>
                <a:effectLst/>
                <a:uFillTx/>
                <a:latin typeface="Arial"/>
              </a:rPr>
              <a:t>左記は一つの例であり、パワーハラスメントが起きる原因のすべてを網羅するものではないことに留意する必要があります。</a:t>
            </a:r>
            <a:endParaRPr b="0" lang="en-US" sz="1400" strike="noStrike" u="none">
              <a:solidFill>
                <a:srgbClr val="000000"/>
              </a:solidFill>
              <a:effectLst/>
              <a:uFillTx/>
              <a:latin typeface="Arial"/>
            </a:endParaRPr>
          </a:p>
          <a:p>
            <a:pPr>
              <a:tabLst>
                <a:tab algn="l" pos="0"/>
                <a:tab algn="l" pos="1003320"/>
                <a:tab algn="l" pos="2006640"/>
                <a:tab algn="l" pos="3009960"/>
                <a:tab algn="l" pos="4013280"/>
                <a:tab algn="l" pos="5016600"/>
                <a:tab algn="l" pos="6019920"/>
                <a:tab algn="l" pos="7023240"/>
                <a:tab algn="l" pos="8026560"/>
                <a:tab algn="l" pos="9029880"/>
                <a:tab algn="l" pos="10032840"/>
              </a:tabLst>
            </a:pPr>
            <a:r>
              <a:rPr b="1" lang="ja-JP" sz="1400" strike="noStrike" u="none">
                <a:solidFill>
                  <a:srgbClr val="ff0000"/>
                </a:solidFill>
                <a:effectLst/>
                <a:uFillTx/>
                <a:latin typeface="Arial"/>
              </a:rPr>
              <a:t>会社の実態に合わせて、適宜修正し、御活用ください。</a:t>
            </a:r>
            <a:endParaRPr b="0" lang="en-US" sz="1400" strike="noStrike" u="none">
              <a:solidFill>
                <a:srgbClr val="000000"/>
              </a:solidFill>
              <a:effectLst/>
              <a:uFillTx/>
              <a:latin typeface="Arial"/>
            </a:endParaRPr>
          </a:p>
        </p:txBody>
      </p:sp>
      <p:sp>
        <p:nvSpPr>
          <p:cNvPr id="140"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600" strike="noStrike" u="none">
                <a:solidFill>
                  <a:srgbClr val="000000"/>
                </a:solidFill>
                <a:effectLst/>
                <a:uFillTx/>
                <a:latin typeface="Calibri"/>
              </a:rPr>
              <a:t>16</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644040" y="349200"/>
            <a:ext cx="9431640" cy="371520"/>
          </a:xfrm>
          <a:prstGeom prst="rect">
            <a:avLst/>
          </a:prstGeom>
          <a:noFill/>
          <a:ln w="0">
            <a:noFill/>
          </a:ln>
        </p:spPr>
        <p:txBody>
          <a:bodyPr lIns="91440" rIns="91440" tIns="45720" bIns="45720" anchor="t">
            <a:noAutofit/>
          </a:bodyPr>
          <a:p>
            <a:pPr indent="0">
              <a:lnSpc>
                <a:spcPct val="97000"/>
              </a:lnSpc>
              <a:buNone/>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2200" strike="noStrike" u="none">
                <a:solidFill>
                  <a:srgbClr val="000000"/>
                </a:solidFill>
                <a:effectLst/>
                <a:uFillTx/>
                <a:latin typeface="メイリオ"/>
                <a:ea typeface="メイリオ"/>
              </a:rPr>
              <a:t>5-2.</a:t>
            </a:r>
            <a:r>
              <a:rPr b="0" lang="ja-JP" sz="2200" strike="noStrike" u="none">
                <a:solidFill>
                  <a:srgbClr val="000000"/>
                </a:solidFill>
                <a:effectLst/>
                <a:uFillTx/>
                <a:latin typeface="メイリオ"/>
                <a:ea typeface="メイリオ"/>
              </a:rPr>
              <a:t>　職場のパワーハラスメントを予防するためには（</a:t>
            </a:r>
            <a:r>
              <a:rPr b="0" lang="en-US" sz="2200" strike="noStrike" u="none">
                <a:solidFill>
                  <a:srgbClr val="000000"/>
                </a:solidFill>
                <a:effectLst/>
                <a:uFillTx/>
                <a:latin typeface="メイリオ"/>
                <a:ea typeface="メイリオ"/>
              </a:rPr>
              <a:t>2</a:t>
            </a:r>
            <a:r>
              <a:rPr b="0" lang="ja-JP" sz="2200" strike="noStrike" u="none">
                <a:solidFill>
                  <a:srgbClr val="000000"/>
                </a:solidFill>
                <a:effectLst/>
                <a:uFillTx/>
                <a:latin typeface="メイリオ"/>
                <a:ea typeface="メイリオ"/>
              </a:rPr>
              <a:t>）</a:t>
            </a:r>
            <a:endParaRPr b="0" lang="en-US" sz="2200" strike="noStrike" u="none">
              <a:solidFill>
                <a:srgbClr val="000000"/>
              </a:solidFill>
              <a:effectLst/>
              <a:uFillTx/>
              <a:latin typeface="Arial"/>
            </a:endParaRPr>
          </a:p>
        </p:txBody>
      </p:sp>
      <p:sp>
        <p:nvSpPr>
          <p:cNvPr id="142" name=""/>
          <p:cNvSpPr txBox="1"/>
          <p:nvPr/>
        </p:nvSpPr>
        <p:spPr>
          <a:xfrm>
            <a:off x="642960" y="1020600"/>
            <a:ext cx="9431280" cy="5616720"/>
          </a:xfrm>
          <a:prstGeom prst="rect">
            <a:avLst/>
          </a:prstGeom>
          <a:noFill/>
          <a:ln w="0">
            <a:noFill/>
          </a:ln>
        </p:spPr>
        <p:txBody>
          <a:bodyPr anchor="t">
            <a:normAutofit/>
          </a:bodyPr>
          <a:p>
            <a:pPr marL="270000" indent="-270000">
              <a:lnSpc>
                <a:spcPct val="100000"/>
              </a:lnSpc>
              <a:spcBef>
                <a:spcPts val="499"/>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a:p>
            <a:pPr marL="270000" indent="-270000">
              <a:lnSpc>
                <a:spcPct val="100000"/>
              </a:lnSpc>
              <a:spcBef>
                <a:spcPts val="601"/>
              </a:spcBef>
              <a:spcAft>
                <a:spcPts val="601"/>
              </a:spcAft>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1" lang="ja-JP" sz="2400" strike="noStrike" u="none">
                <a:solidFill>
                  <a:srgbClr val="0057c2"/>
                </a:solidFill>
                <a:effectLst/>
                <a:uFillTx/>
                <a:latin typeface="メイリオ"/>
                <a:ea typeface="メイリオ"/>
              </a:rPr>
              <a:t>パワーハラスメントの発生を予防するために大切なこと</a:t>
            </a:r>
            <a:endParaRPr b="0" lang="en-US" sz="2400" strike="noStrike" u="none">
              <a:solidFill>
                <a:srgbClr val="000000"/>
              </a:solidFill>
              <a:effectLst/>
              <a:uFillTx/>
              <a:latin typeface="Arial"/>
            </a:endParaRPr>
          </a:p>
          <a:p>
            <a:pPr marL="270000" indent="-270000">
              <a:lnSpc>
                <a:spcPct val="100000"/>
              </a:lnSpc>
              <a:spcBef>
                <a:spcPts val="499"/>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メイリオ"/>
                <a:ea typeface="メイリオ"/>
              </a:rPr>
              <a:t>パワーハラスメントについての十分な理解・関心を深め、他の労働者</a:t>
            </a:r>
            <a:r>
              <a:rPr b="0" lang="ja-JP" sz="1200" strike="noStrike" u="none">
                <a:solidFill>
                  <a:srgbClr val="000000"/>
                </a:solidFill>
                <a:effectLst/>
                <a:uFillTx/>
                <a:latin typeface="メイリオ"/>
                <a:ea typeface="メイリオ"/>
              </a:rPr>
              <a:t>（</a:t>
            </a:r>
            <a:r>
              <a:rPr b="0" lang="en-US" sz="1200" strike="noStrike" u="none">
                <a:solidFill>
                  <a:srgbClr val="000000"/>
                </a:solidFill>
                <a:effectLst/>
                <a:uFillTx/>
                <a:latin typeface="メイリオ"/>
                <a:ea typeface="メイリオ"/>
              </a:rPr>
              <a:t>※</a:t>
            </a:r>
            <a:r>
              <a:rPr b="0" lang="ja-JP" sz="1200" strike="noStrike" u="none">
                <a:solidFill>
                  <a:srgbClr val="000000"/>
                </a:solidFill>
                <a:effectLst/>
                <a:uFillTx/>
                <a:latin typeface="メイリオ"/>
                <a:ea typeface="メイリオ"/>
              </a:rPr>
              <a:t>）</a:t>
            </a:r>
            <a:r>
              <a:rPr b="0" lang="ja-JP" sz="2000" strike="noStrike" u="none">
                <a:solidFill>
                  <a:srgbClr val="000000"/>
                </a:solidFill>
                <a:effectLst/>
                <a:uFillTx/>
                <a:latin typeface="メイリオ"/>
                <a:ea typeface="メイリオ"/>
              </a:rPr>
              <a:t>に対する言動に必要な注意を払う。</a:t>
            </a:r>
            <a:endParaRPr b="0" lang="en-US" sz="2000" strike="noStrike" u="none">
              <a:solidFill>
                <a:srgbClr val="000000"/>
              </a:solidFill>
              <a:effectLst/>
              <a:uFillTx/>
              <a:latin typeface="Arial"/>
            </a:endParaRPr>
          </a:p>
          <a:p>
            <a:pPr marL="270000" indent="-270000">
              <a:lnSpc>
                <a:spcPct val="100000"/>
              </a:lnSpc>
              <a:spcBef>
                <a:spcPts val="249"/>
              </a:spcBef>
              <a:spcAft>
                <a:spcPts val="601"/>
              </a:spcAft>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800" strike="noStrike" u="none">
                <a:solidFill>
                  <a:srgbClr val="000000"/>
                </a:solidFill>
                <a:effectLst/>
                <a:uFillTx/>
                <a:latin typeface="メイリオ"/>
                <a:ea typeface="メイリオ"/>
              </a:rPr>
              <a:t>　　　　　　　　</a:t>
            </a:r>
            <a:r>
              <a:rPr b="0" lang="ja-JP" sz="1000" strike="noStrike" u="none">
                <a:solidFill>
                  <a:srgbClr val="000000"/>
                </a:solidFill>
                <a:effectLst/>
                <a:uFillTx/>
                <a:latin typeface="メイリオ"/>
                <a:ea typeface="メイリオ"/>
              </a:rPr>
              <a:t>（</a:t>
            </a:r>
            <a:r>
              <a:rPr b="0" lang="en-US" sz="1000" strike="noStrike" u="none">
                <a:solidFill>
                  <a:srgbClr val="000000"/>
                </a:solidFill>
                <a:effectLst/>
                <a:uFillTx/>
                <a:latin typeface="メイリオ"/>
                <a:ea typeface="メイリオ"/>
              </a:rPr>
              <a:t>※</a:t>
            </a:r>
            <a:r>
              <a:rPr b="0" lang="ja-JP" sz="1000" strike="noStrike" u="none">
                <a:solidFill>
                  <a:srgbClr val="000000"/>
                </a:solidFill>
                <a:effectLst/>
                <a:uFillTx/>
                <a:latin typeface="メイリオ"/>
                <a:ea typeface="メイリオ"/>
              </a:rPr>
              <a:t>）取引先等の他の事業主が雇用する労働者や休職者も含まれます。</a:t>
            </a:r>
            <a:endParaRPr b="0" lang="en-US" sz="1000" strike="noStrike" u="none">
              <a:solidFill>
                <a:srgbClr val="000000"/>
              </a:solidFill>
              <a:effectLst/>
              <a:uFillTx/>
              <a:latin typeface="Arial"/>
            </a:endParaRPr>
          </a:p>
          <a:p>
            <a:pPr lvl="1" marL="623880" indent="-260280">
              <a:lnSpc>
                <a:spcPct val="100000"/>
              </a:lnSpc>
              <a:spcBef>
                <a:spcPts val="601"/>
              </a:spcBef>
              <a:spcAft>
                <a:spcPts val="601"/>
              </a:spcAft>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メイリオ"/>
                <a:ea typeface="メイリオ"/>
              </a:rPr>
              <a:t>お互いを尊重し、理解することが必要</a:t>
            </a:r>
            <a:endParaRPr b="0" lang="en-US" sz="2000" strike="noStrike" u="none">
              <a:solidFill>
                <a:srgbClr val="000000"/>
              </a:solidFill>
              <a:effectLst/>
              <a:uFillTx/>
              <a:latin typeface="Arial"/>
            </a:endParaRPr>
          </a:p>
          <a:p>
            <a:pPr lvl="1" marL="623880" indent="-260280">
              <a:lnSpc>
                <a:spcPct val="100000"/>
              </a:lnSpc>
              <a:spcBef>
                <a:spcPts val="601"/>
              </a:spcBef>
              <a:spcAft>
                <a:spcPts val="601"/>
              </a:spcAft>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メイリオ"/>
                <a:ea typeface="メイリオ"/>
              </a:rPr>
              <a:t>自らの行為がパワーハラスメント、嫌がらせになっていないか注意</a:t>
            </a:r>
            <a:endParaRPr b="0" lang="en-US" sz="2000" strike="noStrike" u="none">
              <a:solidFill>
                <a:srgbClr val="000000"/>
              </a:solidFill>
              <a:effectLst/>
              <a:uFillTx/>
              <a:latin typeface="Arial"/>
            </a:endParaRPr>
          </a:p>
          <a:p>
            <a:pPr lvl="1" marL="623880" indent="-260280">
              <a:lnSpc>
                <a:spcPct val="100000"/>
              </a:lnSpc>
              <a:spcBef>
                <a:spcPts val="601"/>
              </a:spcBef>
              <a:spcAft>
                <a:spcPts val="601"/>
              </a:spcAft>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メイリオ"/>
                <a:ea typeface="メイリオ"/>
              </a:rPr>
              <a:t>隠れたパワーハラスメントがないか、職場や周囲のメンバーの変化に注意</a:t>
            </a:r>
            <a:endParaRPr b="0" lang="en-US" sz="2000" strike="noStrike" u="none">
              <a:solidFill>
                <a:srgbClr val="000000"/>
              </a:solidFill>
              <a:effectLst/>
              <a:uFillTx/>
              <a:latin typeface="Arial"/>
            </a:endParaRPr>
          </a:p>
          <a:p>
            <a:pPr lvl="1" marL="623880" indent="-260280">
              <a:lnSpc>
                <a:spcPct val="100000"/>
              </a:lnSpc>
              <a:spcBef>
                <a:spcPts val="601"/>
              </a:spcBef>
              <a:spcAft>
                <a:spcPts val="601"/>
              </a:spcAft>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メイリオ"/>
                <a:ea typeface="メイリオ"/>
              </a:rPr>
              <a:t>事業主の講ずる雇用管理上の措置に協力する</a:t>
            </a:r>
            <a:endParaRPr b="0" lang="en-US" sz="2000" strike="noStrike" u="none">
              <a:solidFill>
                <a:srgbClr val="000000"/>
              </a:solidFill>
              <a:effectLst/>
              <a:uFillTx/>
              <a:latin typeface="Arial"/>
            </a:endParaRPr>
          </a:p>
        </p:txBody>
      </p:sp>
      <p:pic>
        <p:nvPicPr>
          <p:cNvPr id="143" name="Picture 2" descr="C:\Users\r169248\AppData\Local\Microsoft\Windows\Temporary Internet Files\Content.IE5\DOP09SU2\DIN_4844-2_Warnung_vor_einer_Gefahrenstelle_D-W000.svg[1].png"/>
          <p:cNvPicPr/>
          <p:nvPr/>
        </p:nvPicPr>
        <p:blipFill>
          <a:blip r:embed="rId1"/>
          <a:stretch/>
        </p:blipFill>
        <p:spPr>
          <a:xfrm>
            <a:off x="8707320" y="4889520"/>
            <a:ext cx="882720" cy="776160"/>
          </a:xfrm>
          <a:prstGeom prst="rect">
            <a:avLst/>
          </a:prstGeom>
          <a:noFill/>
          <a:ln w="0">
            <a:noFill/>
          </a:ln>
        </p:spPr>
      </p:pic>
      <p:sp>
        <p:nvSpPr>
          <p:cNvPr id="144" name="テキスト ボックス 7"/>
          <p:cNvSpPr/>
          <p:nvPr/>
        </p:nvSpPr>
        <p:spPr>
          <a:xfrm>
            <a:off x="7699320" y="4478400"/>
            <a:ext cx="2556000" cy="1588320"/>
          </a:xfrm>
          <a:prstGeom prst="rect">
            <a:avLst/>
          </a:prstGeom>
          <a:solidFill>
            <a:srgbClr val="ffffff">
              <a:alpha val="77000"/>
            </a:srgbClr>
          </a:solidFill>
          <a:ln w="9360">
            <a:solidFill>
              <a:srgbClr val="ff0000"/>
            </a:solidFill>
            <a:miter/>
          </a:ln>
        </p:spPr>
        <p:style>
          <a:lnRef idx="0"/>
          <a:fillRef idx="0"/>
          <a:effectRef idx="0"/>
          <a:fontRef idx="minor"/>
        </p:style>
        <p:txBody>
          <a:bodyPr lIns="90000" rIns="90000" tIns="46800" bIns="46800" anchor="t">
            <a:spAutoFit/>
          </a:bodyPr>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1" lang="en-US" sz="1400" strike="noStrike" u="none">
                <a:solidFill>
                  <a:srgbClr val="ff0000"/>
                </a:solidFill>
                <a:effectLst/>
                <a:uFillTx/>
                <a:latin typeface="メイリオ"/>
                <a:ea typeface="メイリオ"/>
              </a:rPr>
              <a:t> </a:t>
            </a:r>
            <a:r>
              <a:rPr b="1" lang="ja-JP" sz="1400" strike="noStrike" u="none">
                <a:solidFill>
                  <a:srgbClr val="ff0000"/>
                </a:solidFill>
                <a:effectLst/>
                <a:uFillTx/>
                <a:latin typeface="メイリオ"/>
                <a:ea typeface="メイリオ"/>
              </a:rPr>
              <a:t>研修担当者様：</a:t>
            </a:r>
            <a:endParaRPr b="0" lang="en-US" sz="1400" strike="noStrike" u="none">
              <a:solidFill>
                <a:srgbClr val="000000"/>
              </a:solidFill>
              <a:effectLst/>
              <a:uFillTx/>
              <a:latin typeface="Arial"/>
            </a:endParaRPr>
          </a:p>
          <a:p>
            <a:pPr>
              <a:tabLst>
                <a:tab algn="l" pos="0"/>
                <a:tab algn="l" pos="1003320"/>
                <a:tab algn="l" pos="2006640"/>
                <a:tab algn="l" pos="3009960"/>
                <a:tab algn="l" pos="4013280"/>
                <a:tab algn="l" pos="5016600"/>
                <a:tab algn="l" pos="6019920"/>
                <a:tab algn="l" pos="7023240"/>
                <a:tab algn="l" pos="8026560"/>
                <a:tab algn="l" pos="9029880"/>
                <a:tab algn="l" pos="10032840"/>
              </a:tabLst>
            </a:pPr>
            <a:r>
              <a:rPr b="1" lang="ja-JP" sz="1400" strike="noStrike" u="none">
                <a:solidFill>
                  <a:srgbClr val="ff0000"/>
                </a:solidFill>
                <a:effectLst/>
                <a:uFillTx/>
                <a:latin typeface="Arial"/>
              </a:rPr>
              <a:t>左記は一つの例であり、パワーハラスメントをなくす対応のすべてを網羅するものではないことに留意する必要があります。</a:t>
            </a:r>
            <a:endParaRPr b="0" lang="en-US" sz="1400" strike="noStrike" u="none">
              <a:solidFill>
                <a:srgbClr val="000000"/>
              </a:solidFill>
              <a:effectLst/>
              <a:uFillTx/>
              <a:latin typeface="Arial"/>
            </a:endParaRPr>
          </a:p>
          <a:p>
            <a:pPr>
              <a:tabLst>
                <a:tab algn="l" pos="0"/>
                <a:tab algn="l" pos="1003320"/>
                <a:tab algn="l" pos="2006640"/>
                <a:tab algn="l" pos="3009960"/>
                <a:tab algn="l" pos="4013280"/>
                <a:tab algn="l" pos="5016600"/>
                <a:tab algn="l" pos="6019920"/>
                <a:tab algn="l" pos="7023240"/>
                <a:tab algn="l" pos="8026560"/>
                <a:tab algn="l" pos="9029880"/>
                <a:tab algn="l" pos="10032840"/>
              </a:tabLst>
            </a:pPr>
            <a:r>
              <a:rPr b="1" lang="ja-JP" sz="1400" strike="noStrike" u="none">
                <a:solidFill>
                  <a:srgbClr val="ff0000"/>
                </a:solidFill>
                <a:effectLst/>
                <a:uFillTx/>
                <a:latin typeface="Arial"/>
              </a:rPr>
              <a:t>会社の実態に合わせて、適宜修正し、御活用ください。</a:t>
            </a:r>
            <a:endParaRPr b="0" lang="en-US" sz="1400" strike="noStrike" u="none">
              <a:solidFill>
                <a:srgbClr val="000000"/>
              </a:solidFill>
              <a:effectLst/>
              <a:uFillTx/>
              <a:latin typeface="Arial"/>
            </a:endParaRPr>
          </a:p>
        </p:txBody>
      </p:sp>
      <p:sp>
        <p:nvSpPr>
          <p:cNvPr id="145"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600" strike="noStrike" u="none">
                <a:solidFill>
                  <a:srgbClr val="000000"/>
                </a:solidFill>
                <a:effectLst/>
                <a:uFillTx/>
                <a:latin typeface="Calibri"/>
              </a:rPr>
              <a:t>17</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644040" y="349200"/>
            <a:ext cx="9431640" cy="371520"/>
          </a:xfrm>
          <a:prstGeom prst="rect">
            <a:avLst/>
          </a:prstGeom>
          <a:noFill/>
          <a:ln w="0">
            <a:noFill/>
          </a:ln>
        </p:spPr>
        <p:txBody>
          <a:bodyPr lIns="91440" rIns="91440" tIns="45720" bIns="45720" anchor="t">
            <a:noAutofit/>
          </a:bodyPr>
          <a:p>
            <a:pPr indent="0">
              <a:lnSpc>
                <a:spcPct val="97000"/>
              </a:lnSpc>
              <a:buNone/>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2200" strike="noStrike" u="none">
                <a:solidFill>
                  <a:srgbClr val="000000"/>
                </a:solidFill>
                <a:effectLst/>
                <a:uFillTx/>
                <a:latin typeface="メイリオ"/>
                <a:ea typeface="メイリオ"/>
              </a:rPr>
              <a:t>6-1.</a:t>
            </a:r>
            <a:r>
              <a:rPr b="0" lang="ja-JP" sz="2200" strike="noStrike" u="none">
                <a:solidFill>
                  <a:srgbClr val="000000"/>
                </a:solidFill>
                <a:effectLst/>
                <a:uFillTx/>
                <a:latin typeface="メイリオ"/>
                <a:ea typeface="メイリオ"/>
              </a:rPr>
              <a:t>　わが社のルール（</a:t>
            </a:r>
            <a:r>
              <a:rPr b="0" lang="en-US" sz="2200" strike="noStrike" u="none">
                <a:solidFill>
                  <a:srgbClr val="000000"/>
                </a:solidFill>
                <a:effectLst/>
                <a:uFillTx/>
                <a:latin typeface="メイリオ"/>
                <a:ea typeface="メイリオ"/>
              </a:rPr>
              <a:t>1</a:t>
            </a:r>
            <a:r>
              <a:rPr b="0" lang="ja-JP" sz="2200" strike="noStrike" u="none">
                <a:solidFill>
                  <a:srgbClr val="000000"/>
                </a:solidFill>
                <a:effectLst/>
                <a:uFillTx/>
                <a:latin typeface="メイリオ"/>
                <a:ea typeface="メイリオ"/>
              </a:rPr>
              <a:t>）</a:t>
            </a:r>
            <a:endParaRPr b="0" lang="en-US" sz="2200" strike="noStrike" u="none">
              <a:solidFill>
                <a:srgbClr val="000000"/>
              </a:solidFill>
              <a:effectLst/>
              <a:uFillTx/>
              <a:latin typeface="Arial"/>
            </a:endParaRPr>
          </a:p>
        </p:txBody>
      </p:sp>
      <p:sp>
        <p:nvSpPr>
          <p:cNvPr id="147" name="コンテンツ プレースホルダー 2"/>
          <p:cNvSpPr/>
          <p:nvPr/>
        </p:nvSpPr>
        <p:spPr>
          <a:xfrm>
            <a:off x="714240" y="876240"/>
            <a:ext cx="9145800" cy="4713480"/>
          </a:xfrm>
          <a:prstGeom prst="rect">
            <a:avLst/>
          </a:prstGeom>
          <a:noFill/>
          <a:ln w="0">
            <a:noFill/>
          </a:ln>
        </p:spPr>
        <p:style>
          <a:lnRef idx="0"/>
          <a:fillRef idx="0"/>
          <a:effectRef idx="0"/>
          <a:fontRef idx="minor"/>
        </p:style>
        <p:txBody>
          <a:bodyPr lIns="90000" rIns="90000" tIns="46800" bIns="46800" anchor="t">
            <a:normAutofit/>
          </a:bodyPr>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ff0000"/>
                </a:solidFill>
                <a:effectLst/>
                <a:uFillTx/>
                <a:latin typeface="メイリオ"/>
                <a:ea typeface="メイリオ"/>
              </a:rPr>
              <a:t>＜就業規則の規定＞</a:t>
            </a: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ff0000"/>
                </a:solidFill>
                <a:effectLst/>
                <a:uFillTx/>
                <a:latin typeface="メイリオ"/>
                <a:ea typeface="メイリオ"/>
              </a:rPr>
              <a:t>＜詳細について定めた別規定＞</a:t>
            </a: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600" strike="noStrike" u="none">
              <a:solidFill>
                <a:srgbClr val="000000"/>
              </a:solidFill>
              <a:effectLst/>
              <a:uFillTx/>
              <a:latin typeface="Arial"/>
            </a:endParaRPr>
          </a:p>
          <a:p>
            <a:pPr algn="ct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600" strike="noStrike" u="none">
              <a:solidFill>
                <a:srgbClr val="000000"/>
              </a:solidFill>
              <a:effectLst/>
              <a:uFillTx/>
              <a:latin typeface="Arial"/>
            </a:endParaRPr>
          </a:p>
        </p:txBody>
      </p:sp>
      <p:sp>
        <p:nvSpPr>
          <p:cNvPr id="148" name="テキスト ボックス 7"/>
          <p:cNvSpPr/>
          <p:nvPr/>
        </p:nvSpPr>
        <p:spPr>
          <a:xfrm>
            <a:off x="787320" y="1236600"/>
            <a:ext cx="9072720" cy="642600"/>
          </a:xfrm>
          <a:prstGeom prst="rect">
            <a:avLst/>
          </a:prstGeom>
          <a:noFill/>
          <a:ln w="9360">
            <a:solidFill>
              <a:srgbClr val="000000"/>
            </a:solidFill>
            <a:miter/>
          </a:ln>
        </p:spPr>
        <p:style>
          <a:lnRef idx="0"/>
          <a:fillRef idx="0"/>
          <a:effectRef idx="0"/>
          <a:fontRef idx="minor"/>
        </p:style>
        <p:txBody>
          <a:bodyPr lIns="90000" rIns="90000" tIns="46800" bIns="46800" anchor="t">
            <a:spAutoFit/>
          </a:bodyPr>
          <a:p>
            <a:pPr algn="just">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ff0000"/>
                </a:solidFill>
                <a:effectLst/>
                <a:uFillTx/>
                <a:latin typeface="ＭＳ Ｐゴシック"/>
                <a:ea typeface="メイリオ"/>
              </a:rPr>
              <a:t>第□条　職場におけるハラスメントの禁止</a:t>
            </a:r>
            <a:endParaRPr b="0" lang="en-US" sz="12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ff0000"/>
                </a:solidFill>
                <a:effectLst/>
                <a:uFillTx/>
                <a:latin typeface="ＭＳ Ｐゴシック"/>
                <a:ea typeface="メイリオ"/>
              </a:rPr>
              <a:t>　パワーハラスメント、セクシュアルハラスメント及び妊娠・出産・育児休業等に関するハラスメントについては、第○条（服務規律）及び第△条（懲戒）のほか、詳細は「職場におけるハラスメントの防止に関する規定」により別に定める。</a:t>
            </a:r>
            <a:endParaRPr b="0" lang="en-US" sz="1200" strike="noStrike" u="none">
              <a:solidFill>
                <a:srgbClr val="000000"/>
              </a:solidFill>
              <a:effectLst/>
              <a:uFillTx/>
              <a:latin typeface="Arial"/>
            </a:endParaRPr>
          </a:p>
        </p:txBody>
      </p:sp>
      <p:grpSp>
        <p:nvGrpSpPr>
          <p:cNvPr id="149" name="グループ化 8"/>
          <p:cNvGrpSpPr/>
          <p:nvPr/>
        </p:nvGrpSpPr>
        <p:grpSpPr>
          <a:xfrm>
            <a:off x="7373880" y="172800"/>
            <a:ext cx="2481480" cy="981360"/>
            <a:chOff x="7373880" y="172800"/>
            <a:chExt cx="2481480" cy="981360"/>
          </a:xfrm>
        </p:grpSpPr>
        <p:pic>
          <p:nvPicPr>
            <p:cNvPr id="150" name="Picture 2" descr="C:\Users\r169248\AppData\Local\Microsoft\Windows\Temporary Internet Files\Content.IE5\DOP09SU2\DIN_4844-2_Warnung_vor_einer_Gefahrenstelle_D-W000.svg[1].png"/>
            <p:cNvPicPr/>
            <p:nvPr/>
          </p:nvPicPr>
          <p:blipFill>
            <a:blip r:embed="rId1"/>
            <a:stretch/>
          </p:blipFill>
          <p:spPr>
            <a:xfrm>
              <a:off x="8187480" y="275760"/>
              <a:ext cx="853920" cy="775440"/>
            </a:xfrm>
            <a:prstGeom prst="rect">
              <a:avLst/>
            </a:prstGeom>
            <a:noFill/>
            <a:ln w="0">
              <a:noFill/>
            </a:ln>
          </p:spPr>
        </p:pic>
        <p:sp>
          <p:nvSpPr>
            <p:cNvPr id="151" name="テキスト ボックス 7"/>
            <p:cNvSpPr/>
            <p:nvPr/>
          </p:nvSpPr>
          <p:spPr>
            <a:xfrm>
              <a:off x="7373880" y="172800"/>
              <a:ext cx="2481480" cy="981360"/>
            </a:xfrm>
            <a:prstGeom prst="rect">
              <a:avLst/>
            </a:prstGeom>
            <a:solidFill>
              <a:srgbClr val="ffffff">
                <a:alpha val="77000"/>
              </a:srgbClr>
            </a:solidFill>
            <a:ln w="9360">
              <a:solidFill>
                <a:srgbClr val="ff0000"/>
              </a:solidFill>
              <a:miter/>
            </a:ln>
          </p:spPr>
          <p:style>
            <a:lnRef idx="0"/>
            <a:fillRef idx="0"/>
            <a:effectRef idx="0"/>
            <a:fontRef idx="minor"/>
          </p:style>
          <p:txBody>
            <a:bodyPr lIns="90000" rIns="90000" tIns="46800" bIns="46800" anchor="ctr">
              <a:spAutoFit/>
            </a:bodyPr>
            <a:p>
              <a:pPr>
                <a:lnSpc>
                  <a:spcPts val="1397"/>
                </a:lnSpc>
                <a:tabLst>
                  <a:tab algn="l" pos="0"/>
                  <a:tab algn="l" pos="1003320"/>
                  <a:tab algn="l" pos="2006640"/>
                  <a:tab algn="l" pos="3009960"/>
                  <a:tab algn="l" pos="4013280"/>
                  <a:tab algn="l" pos="5016600"/>
                  <a:tab algn="l" pos="6019920"/>
                  <a:tab algn="l" pos="7023240"/>
                  <a:tab algn="l" pos="8026560"/>
                  <a:tab algn="l" pos="9029880"/>
                  <a:tab algn="l" pos="10032840"/>
                </a:tabLst>
              </a:pPr>
              <a:r>
                <a:rPr b="1" lang="en-US" sz="1400" strike="noStrike" u="none">
                  <a:solidFill>
                    <a:srgbClr val="ff0000"/>
                  </a:solidFill>
                  <a:effectLst/>
                  <a:uFillTx/>
                  <a:latin typeface="メイリオ"/>
                  <a:ea typeface="メイリオ"/>
                </a:rPr>
                <a:t> </a:t>
              </a:r>
              <a:r>
                <a:rPr b="1" lang="ja-JP" sz="1400" strike="noStrike" u="none">
                  <a:solidFill>
                    <a:srgbClr val="ff0000"/>
                  </a:solidFill>
                  <a:effectLst/>
                  <a:uFillTx/>
                  <a:latin typeface="メイリオ"/>
                  <a:ea typeface="メイリオ"/>
                </a:rPr>
                <a:t>研修担当者様：</a:t>
              </a:r>
              <a:endParaRPr b="0" lang="en-US" sz="1400" strike="noStrike" u="none">
                <a:solidFill>
                  <a:srgbClr val="000000"/>
                </a:solidFill>
                <a:effectLst/>
                <a:uFillTx/>
                <a:latin typeface="Arial"/>
              </a:endParaRPr>
            </a:p>
            <a:p>
              <a:pPr>
                <a:lnSpc>
                  <a:spcPts val="1397"/>
                </a:lnSpc>
                <a:tabLst>
                  <a:tab algn="l" pos="0"/>
                  <a:tab algn="l" pos="1003320"/>
                  <a:tab algn="l" pos="2006640"/>
                  <a:tab algn="l" pos="3009960"/>
                  <a:tab algn="l" pos="4013280"/>
                  <a:tab algn="l" pos="5016600"/>
                  <a:tab algn="l" pos="6019920"/>
                  <a:tab algn="l" pos="7023240"/>
                  <a:tab algn="l" pos="8026560"/>
                  <a:tab algn="l" pos="9029880"/>
                  <a:tab algn="l" pos="10032840"/>
                </a:tabLst>
              </a:pPr>
              <a:r>
                <a:rPr b="1" lang="ja-JP" sz="1400" strike="noStrike" u="none">
                  <a:solidFill>
                    <a:srgbClr val="ff0000"/>
                  </a:solidFill>
                  <a:effectLst/>
                  <a:uFillTx/>
                  <a:latin typeface="Arial"/>
                </a:rPr>
                <a:t>本スライドは就業規則への規定例を記載しています。各企業で規定している内容に合わせて修正してください。</a:t>
              </a:r>
              <a:endParaRPr b="0" lang="en-US" sz="1400" strike="noStrike" u="none">
                <a:solidFill>
                  <a:srgbClr val="000000"/>
                </a:solidFill>
                <a:effectLst/>
                <a:uFillTx/>
                <a:latin typeface="Arial"/>
              </a:endParaRPr>
            </a:p>
          </p:txBody>
        </p:sp>
      </p:grpSp>
      <p:sp>
        <p:nvSpPr>
          <p:cNvPr id="152" name="テキスト ボックス 14"/>
          <p:cNvSpPr/>
          <p:nvPr/>
        </p:nvSpPr>
        <p:spPr>
          <a:xfrm>
            <a:off x="754200" y="2389320"/>
            <a:ext cx="9072360" cy="4239720"/>
          </a:xfrm>
          <a:prstGeom prst="rect">
            <a:avLst/>
          </a:prstGeom>
          <a:noFill/>
          <a:ln w="9360">
            <a:solidFill>
              <a:srgbClr val="000000"/>
            </a:solidFill>
            <a:miter/>
          </a:ln>
        </p:spPr>
        <p:style>
          <a:lnRef idx="0"/>
          <a:fillRef idx="0"/>
          <a:effectRef idx="0"/>
          <a:fontRef idx="minor"/>
        </p:style>
        <p:txBody>
          <a:bodyPr lIns="90000" rIns="90000" tIns="46800" bIns="46800" anchor="t">
            <a:spAutoFit/>
          </a:bodyPr>
          <a:p>
            <a:pPr algn="ctr">
              <a:lnSpc>
                <a:spcPct val="100000"/>
              </a:lnSpc>
              <a:spcBef>
                <a:spcPts val="601"/>
              </a:spcBef>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　職場におけるハラスメントの防止に関する規定　－</a:t>
            </a:r>
            <a:r>
              <a:rPr b="0" lang="en-US" sz="1200" strike="noStrike" u="none">
                <a:solidFill>
                  <a:srgbClr val="ff0000"/>
                </a:solidFill>
                <a:effectLst/>
                <a:uFillTx/>
                <a:latin typeface="ＭＳ Ｐゴシック"/>
              </a:rPr>
              <a:t> </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（目的）</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第１条　本規定は、就業規則第□条に基づき、職場におけるパワーハラスメント、セクシュアルハラスメント及び妊娠・出産・育児休業等に関するハラスメント（以下｢職場におけるハラスメント｣という）を防止するために従業員が遵守するべき事項を定める。</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　</a:t>
            </a:r>
            <a:r>
              <a:rPr b="0" lang="en-US" sz="1200" strike="noStrike" u="none">
                <a:solidFill>
                  <a:srgbClr val="ff0000"/>
                </a:solidFill>
                <a:effectLst/>
                <a:uFillTx/>
                <a:latin typeface="ＭＳ Ｐゴシック"/>
              </a:rPr>
              <a:t>   </a:t>
            </a:r>
            <a:r>
              <a:rPr b="0" lang="ja-JP" sz="1200" strike="noStrike" u="none">
                <a:solidFill>
                  <a:srgbClr val="ff0000"/>
                </a:solidFill>
                <a:effectLst/>
                <a:uFillTx/>
                <a:latin typeface="ＭＳ Ｐゴシック"/>
              </a:rPr>
              <a:t>なお、この規定にいう従業員とは、正社員だけではなく、契約社員及び派遣労働者も含まれるものとする。</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（パワーハラスメント、セクシュアルハラスメント及び妊娠・出産・育児休業等に関するハラスメントの定義）</a:t>
            </a:r>
            <a:endParaRPr b="0" lang="en-US" sz="1200" strike="noStrike" u="none">
              <a:solidFill>
                <a:srgbClr val="000000"/>
              </a:solidFill>
              <a:effectLst/>
              <a:uFillTx/>
              <a:latin typeface="Arial"/>
            </a:endParaRPr>
          </a:p>
          <a:p>
            <a:pPr>
              <a:lnSpc>
                <a:spcPct val="100000"/>
              </a:lnSpc>
              <a:spcAft>
                <a:spcPts val="601"/>
              </a:spcAft>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第２条　パワーハラスメントとは、優越的な関係を背景とした言動であって、業務上の必要かつ相当な範囲を超えたものにより、就業環境を害することをいう。</a:t>
            </a:r>
            <a:r>
              <a:rPr b="0" lang="ja-JP" sz="1200" strike="noStrike" u="none">
                <a:solidFill>
                  <a:srgbClr val="ff0000"/>
                </a:solidFill>
                <a:effectLst/>
                <a:uFillTx/>
                <a:latin typeface="ＭＳ Ｐゴシック"/>
                <a:ea typeface="メイリオ"/>
              </a:rPr>
              <a:t>なお、客観的にみて、業務上必要かつ相当な範囲で行われる適正な業務指示や指導については、職場におけるパワーハラスメントには該当しない。</a:t>
            </a:r>
            <a:endParaRPr b="0" lang="en-US" sz="1200" strike="noStrike" u="none">
              <a:solidFill>
                <a:srgbClr val="000000"/>
              </a:solidFill>
              <a:effectLst/>
              <a:uFillTx/>
              <a:latin typeface="Arial"/>
            </a:endParaRPr>
          </a:p>
          <a:p>
            <a:pPr>
              <a:lnSpc>
                <a:spcPct val="100000"/>
              </a:lnSpc>
              <a:spcAft>
                <a:spcPts val="601"/>
              </a:spcAft>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２　セクシュアルハラスメントとは、職場における性的な言動に対する他の従業員の対応等により当該従業員の労働条件に関して不利益を与えること又は性的な言動により他の従業員の就業環境を害することをいう。また、相手の性的指向又は性自認の状況にかかわらないほか、異性に対する言動だけでなく、同性に対する言動も該当する。</a:t>
            </a:r>
            <a:endParaRPr b="0" lang="en-US" sz="1200" strike="noStrike" u="none">
              <a:solidFill>
                <a:srgbClr val="000000"/>
              </a:solidFill>
              <a:effectLst/>
              <a:uFillTx/>
              <a:latin typeface="Arial"/>
            </a:endParaRPr>
          </a:p>
          <a:p>
            <a:pPr>
              <a:lnSpc>
                <a:spcPct val="100000"/>
              </a:lnSpc>
              <a:spcAft>
                <a:spcPts val="601"/>
              </a:spcAft>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３　前項の他の従業員とは直接的に性的な言動の相手方となった被害者に限らず、性的な言動により就業環境を害されたすべての従業員を含むものとする。</a:t>
            </a:r>
            <a:endParaRPr b="0" lang="en-US" sz="1200" strike="noStrike" u="none">
              <a:solidFill>
                <a:srgbClr val="000000"/>
              </a:solidFill>
              <a:effectLst/>
              <a:uFillTx/>
              <a:latin typeface="Arial"/>
            </a:endParaRPr>
          </a:p>
          <a:p>
            <a:pPr>
              <a:lnSpc>
                <a:spcPct val="100000"/>
              </a:lnSpc>
              <a:spcAft>
                <a:spcPts val="601"/>
              </a:spcAft>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４　妊娠・出産・育児休業等に関するハラスメントとは、職場において、上司や同僚が、従業員の妊娠・出産及び育児等に関する制度又は措置の利用に関する言動により従業員の就業環境を害すること並びに妊娠・出産等に関する言動により女性従業員の就業環境を害することをいう。なお、業務分担や安全配慮等の観点から、客観的にみて、業務上の必要性に基づく言動によるものについては、妊娠・出産・育児休業等に関するハラスメントには該当しない。</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５　第１項、第２項及び第４項の職場とは、勤務部店のみならず、従業員が業務を遂行するすべての場所をいい、また、就業時間内に限らず、実質的に職場の延長とみなされる就業時間外の時間を含むものとする。</a:t>
            </a:r>
            <a:endParaRPr b="0" lang="en-US" sz="1200" strike="noStrike" u="none">
              <a:solidFill>
                <a:srgbClr val="000000"/>
              </a:solidFill>
              <a:effectLst/>
              <a:uFillTx/>
              <a:latin typeface="Arial"/>
            </a:endParaRPr>
          </a:p>
        </p:txBody>
      </p:sp>
      <p:sp>
        <p:nvSpPr>
          <p:cNvPr id="153"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600" strike="noStrike" u="none">
                <a:solidFill>
                  <a:srgbClr val="000000"/>
                </a:solidFill>
                <a:effectLst/>
                <a:uFillTx/>
                <a:latin typeface="Calibri"/>
              </a:rPr>
              <a:t>18</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644040" y="349200"/>
            <a:ext cx="9431640" cy="371520"/>
          </a:xfrm>
          <a:prstGeom prst="rect">
            <a:avLst/>
          </a:prstGeom>
          <a:noFill/>
          <a:ln w="0">
            <a:noFill/>
          </a:ln>
        </p:spPr>
        <p:txBody>
          <a:bodyPr lIns="91440" rIns="91440" tIns="45720" bIns="45720" anchor="t">
            <a:noAutofit/>
          </a:bodyPr>
          <a:p>
            <a:pPr indent="0">
              <a:lnSpc>
                <a:spcPct val="97000"/>
              </a:lnSpc>
              <a:buNone/>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2200" strike="noStrike" u="none">
                <a:solidFill>
                  <a:srgbClr val="000000"/>
                </a:solidFill>
                <a:effectLst/>
                <a:uFillTx/>
                <a:latin typeface="メイリオ"/>
                <a:ea typeface="メイリオ"/>
              </a:rPr>
              <a:t>6-1.</a:t>
            </a:r>
            <a:r>
              <a:rPr b="0" lang="ja-JP" sz="2200" strike="noStrike" u="none">
                <a:solidFill>
                  <a:srgbClr val="000000"/>
                </a:solidFill>
                <a:effectLst/>
                <a:uFillTx/>
                <a:latin typeface="メイリオ"/>
                <a:ea typeface="メイリオ"/>
              </a:rPr>
              <a:t>　わが社のルール（</a:t>
            </a:r>
            <a:r>
              <a:rPr b="0" lang="en-US" sz="2200" strike="noStrike" u="none">
                <a:solidFill>
                  <a:srgbClr val="000000"/>
                </a:solidFill>
                <a:effectLst/>
                <a:uFillTx/>
                <a:latin typeface="メイリオ"/>
                <a:ea typeface="メイリオ"/>
              </a:rPr>
              <a:t>2</a:t>
            </a:r>
            <a:r>
              <a:rPr b="0" lang="ja-JP" sz="2200" strike="noStrike" u="none">
                <a:solidFill>
                  <a:srgbClr val="000000"/>
                </a:solidFill>
                <a:effectLst/>
                <a:uFillTx/>
                <a:latin typeface="メイリオ"/>
                <a:ea typeface="メイリオ"/>
              </a:rPr>
              <a:t>）</a:t>
            </a:r>
            <a:endParaRPr b="0" lang="en-US" sz="2200" strike="noStrike" u="none">
              <a:solidFill>
                <a:srgbClr val="000000"/>
              </a:solidFill>
              <a:effectLst/>
              <a:uFillTx/>
              <a:latin typeface="Arial"/>
            </a:endParaRPr>
          </a:p>
        </p:txBody>
      </p:sp>
      <p:sp>
        <p:nvSpPr>
          <p:cNvPr id="155" name="テキスト ボックス 6"/>
          <p:cNvSpPr/>
          <p:nvPr/>
        </p:nvSpPr>
        <p:spPr>
          <a:xfrm>
            <a:off x="644400" y="932040"/>
            <a:ext cx="9072720" cy="5337000"/>
          </a:xfrm>
          <a:prstGeom prst="rect">
            <a:avLst/>
          </a:prstGeom>
          <a:noFill/>
          <a:ln w="9360">
            <a:solidFill>
              <a:srgbClr val="000000"/>
            </a:solidFill>
            <a:miter/>
          </a:ln>
        </p:spPr>
        <p:style>
          <a:lnRef idx="0"/>
          <a:fillRef idx="0"/>
          <a:effectRef idx="0"/>
          <a:fontRef idx="minor"/>
        </p:style>
        <p:txBody>
          <a:bodyPr lIns="90000" rIns="90000" tIns="46800" bIns="46800" anchor="t">
            <a:spAutoFit/>
          </a:bodyPr>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（禁止行為）</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第３条　すべての従業員は、他の従業員を業務遂行上の対等なパートナーとして認め、職場における健全な秩序並びに協力関係を保持す　</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　る義務を負うとともに、その言動に注意を払い、職場内において次の第２項から第５項に掲げる行為をしてはならない。また、自社の従業員</a:t>
            </a:r>
            <a:endParaRPr b="0" lang="en-US" sz="1200" strike="noStrike" u="none">
              <a:solidFill>
                <a:srgbClr val="000000"/>
              </a:solidFill>
              <a:effectLst/>
              <a:uFillTx/>
              <a:latin typeface="Arial"/>
            </a:endParaRPr>
          </a:p>
          <a:p>
            <a:pPr>
              <a:lnSpc>
                <a:spcPct val="100000"/>
              </a:lnSpc>
              <a:spcAft>
                <a:spcPts val="601"/>
              </a:spcAft>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　以外の者に対しても、これに類する行為を行ってはならない。</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en-US" sz="1200" strike="noStrike" u="none">
                <a:solidFill>
                  <a:srgbClr val="ff0000"/>
                </a:solidFill>
                <a:effectLst/>
                <a:uFillTx/>
                <a:latin typeface="ＭＳ Ｐゴシック"/>
              </a:rPr>
              <a:t> </a:t>
            </a:r>
            <a:r>
              <a:rPr b="0" lang="ja-JP" sz="1200" strike="noStrike" u="none">
                <a:solidFill>
                  <a:srgbClr val="ff0000"/>
                </a:solidFill>
                <a:effectLst/>
                <a:uFillTx/>
                <a:latin typeface="ＭＳ Ｐゴシック"/>
              </a:rPr>
              <a:t>２　パワーハラスメント</a:t>
            </a:r>
            <a:r>
              <a:rPr b="0" lang="en-US" sz="1200" strike="noStrike" u="none">
                <a:solidFill>
                  <a:srgbClr val="ff0000"/>
                </a:solidFill>
                <a:effectLst/>
                <a:uFillTx/>
                <a:latin typeface="ＭＳ Ｐゴシック"/>
              </a:rPr>
              <a:t>(</a:t>
            </a:r>
            <a:r>
              <a:rPr b="0" lang="ja-JP" sz="1200" strike="noStrike" u="none">
                <a:solidFill>
                  <a:srgbClr val="ff0000"/>
                </a:solidFill>
                <a:effectLst/>
                <a:uFillTx/>
                <a:latin typeface="ＭＳ Ｐゴシック"/>
              </a:rPr>
              <a:t>第２条第１項の要件を満たした以下のような行為</a:t>
            </a:r>
            <a:r>
              <a:rPr b="0" lang="en-US" sz="1200" strike="noStrike" u="none">
                <a:solidFill>
                  <a:srgbClr val="ff0000"/>
                </a:solidFill>
                <a:effectLst/>
                <a:uFillTx/>
                <a:latin typeface="ＭＳ Ｐゴシック"/>
              </a:rPr>
              <a:t>)</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　　①殴打、足蹴りするなどの身体的攻撃</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　　②人格を否定するような言動をするなどの精神的な攻撃</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　　③自身の意に沿わない従業員に対して、仕事を外し、長期間にわたり、別室に隔離するなどの人間関係からの切り離し</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　　④長期間にわたり、肉体的苦痛を伴う過酷な環境下で、勤務に直接関係ない作業を命じるなどの過大な要求</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　　⑤管理職である部下を退職させるため誰でも遂行可能な業務を行わせるなどの過小な要求</a:t>
            </a:r>
            <a:endParaRPr b="0" lang="en-US" sz="1200" strike="noStrike" u="none">
              <a:solidFill>
                <a:srgbClr val="000000"/>
              </a:solidFill>
              <a:effectLst/>
              <a:uFillTx/>
              <a:latin typeface="Arial"/>
            </a:endParaRPr>
          </a:p>
          <a:p>
            <a:pPr>
              <a:lnSpc>
                <a:spcPct val="100000"/>
              </a:lnSpc>
              <a:spcAft>
                <a:spcPts val="601"/>
              </a:spcAft>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　　⑥他の従業員の性的指向・性自認や病歴などの機微な個人情報について本人の了解を得ずに他の従業員に暴露するなどの個の侵害</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３　セクシュアルハラスメント</a:t>
            </a:r>
            <a:r>
              <a:rPr b="0" lang="en-US" sz="1200" strike="noStrike" u="none">
                <a:solidFill>
                  <a:srgbClr val="ff0000"/>
                </a:solidFill>
                <a:effectLst/>
                <a:uFillTx/>
                <a:latin typeface="ＭＳ Ｐゴシック"/>
              </a:rPr>
              <a:t>(</a:t>
            </a:r>
            <a:r>
              <a:rPr b="0" lang="ja-JP" sz="1200" strike="noStrike" u="none">
                <a:solidFill>
                  <a:srgbClr val="ff0000"/>
                </a:solidFill>
                <a:effectLst/>
                <a:uFillTx/>
                <a:latin typeface="ＭＳ Ｐゴシック"/>
              </a:rPr>
              <a:t>第２条第２項の要件を満たした以下のような行為</a:t>
            </a:r>
            <a:r>
              <a:rPr b="0" lang="en-US" sz="1200" strike="noStrike" u="none">
                <a:solidFill>
                  <a:srgbClr val="ff0000"/>
                </a:solidFill>
                <a:effectLst/>
                <a:uFillTx/>
                <a:latin typeface="ＭＳ Ｐゴシック"/>
              </a:rPr>
              <a:t>)</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　　①性的及び身体上の事柄に関する不必要な質問・発言</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　　②わいせつ図画の閲覧、配付、掲示</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　　③うわさの流布</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　　④不必要な身体への接触</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　　⑤性的な言動により、他の従業員の就業意欲を低下せしめ、能力の発揮を阻害する行為　</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　　⑥交際・性的関係の強要</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　　⑦性的な言動への抗議又は拒否等を行った従業員に対して、解雇、不当な人事考課、配置転換等の不利益を与える行為</a:t>
            </a:r>
            <a:endParaRPr b="0" lang="en-US" sz="1200" strike="noStrike" u="none">
              <a:solidFill>
                <a:srgbClr val="000000"/>
              </a:solidFill>
              <a:effectLst/>
              <a:uFillTx/>
              <a:latin typeface="Arial"/>
            </a:endParaRPr>
          </a:p>
          <a:p>
            <a:pPr>
              <a:lnSpc>
                <a:spcPct val="100000"/>
              </a:lnSpc>
              <a:spcAft>
                <a:spcPts val="601"/>
              </a:spcAft>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　　⑧その他、相手方及び他の従業員に不快感を与える性的な言動</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en-US" sz="1200" strike="noStrike" u="none">
                <a:solidFill>
                  <a:srgbClr val="ff0000"/>
                </a:solidFill>
                <a:effectLst/>
                <a:uFillTx/>
                <a:latin typeface="ＭＳ Ｐゴシック"/>
              </a:rPr>
              <a:t> </a:t>
            </a:r>
            <a:r>
              <a:rPr b="0" lang="ja-JP" sz="1200" strike="noStrike" u="none">
                <a:solidFill>
                  <a:srgbClr val="ff0000"/>
                </a:solidFill>
                <a:effectLst/>
                <a:uFillTx/>
                <a:latin typeface="ＭＳ Ｐゴシック"/>
              </a:rPr>
              <a:t>４　妊娠・出産・育児休業等に関するハラスメント</a:t>
            </a:r>
            <a:r>
              <a:rPr b="0" lang="en-US" sz="1200" strike="noStrike" u="none">
                <a:solidFill>
                  <a:srgbClr val="ff0000"/>
                </a:solidFill>
                <a:effectLst/>
                <a:uFillTx/>
                <a:latin typeface="ＭＳ Ｐゴシック"/>
              </a:rPr>
              <a:t>(</a:t>
            </a:r>
            <a:r>
              <a:rPr b="0" lang="ja-JP" sz="1200" strike="noStrike" u="none">
                <a:solidFill>
                  <a:srgbClr val="ff0000"/>
                </a:solidFill>
                <a:effectLst/>
                <a:uFillTx/>
                <a:latin typeface="ＭＳ Ｐゴシック"/>
              </a:rPr>
              <a:t>第２条第５項の要件を満たした以下のような行為</a:t>
            </a:r>
            <a:r>
              <a:rPr b="0" lang="en-US" sz="1200" strike="noStrike" u="none">
                <a:solidFill>
                  <a:srgbClr val="ff0000"/>
                </a:solidFill>
                <a:effectLst/>
                <a:uFillTx/>
                <a:latin typeface="ＭＳ Ｐゴシック"/>
              </a:rPr>
              <a:t>)</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　　①部下の妊娠・出産、育児･介護に関する制度や措置の利用等に関し、解雇その他不利益な取扱いを示唆する言動</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　　②部下又は同僚の妊娠・出産、育児･介護に関する制度や措置の利用を阻害する言動</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　　③部下又は同僚が妊娠・出産、育児･介護に関する制度や措置を利用したことによる嫌がらせ等</a:t>
            </a:r>
            <a:endParaRPr b="0" lang="en-US" sz="1200" strike="noStrike" u="none">
              <a:solidFill>
                <a:srgbClr val="000000"/>
              </a:solidFill>
              <a:effectLst/>
              <a:uFillTx/>
              <a:latin typeface="Arial"/>
            </a:endParaRPr>
          </a:p>
          <a:p>
            <a:pPr>
              <a:lnSpc>
                <a:spcPct val="100000"/>
              </a:lnSpc>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　　④部下が妊娠・出産等したことにより、解雇その他の不利益な取扱いを示唆する言動</a:t>
            </a:r>
            <a:endParaRPr b="0" lang="en-US" sz="1200" strike="noStrike" u="none">
              <a:solidFill>
                <a:srgbClr val="000000"/>
              </a:solidFill>
              <a:effectLst/>
              <a:uFillTx/>
              <a:latin typeface="Arial"/>
            </a:endParaRPr>
          </a:p>
          <a:p>
            <a:pPr>
              <a:lnSpc>
                <a:spcPct val="100000"/>
              </a:lnSpc>
              <a:spcAft>
                <a:spcPts val="601"/>
              </a:spcAft>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　　⑤部下又は同僚が妊娠・出産等したことに対する嫌がらせ等</a:t>
            </a:r>
            <a:endParaRPr b="0" lang="en-US" sz="1200" strike="noStrike" u="none">
              <a:solidFill>
                <a:srgbClr val="000000"/>
              </a:solidFill>
              <a:effectLst/>
              <a:uFillTx/>
              <a:latin typeface="Arial"/>
            </a:endParaRPr>
          </a:p>
          <a:p>
            <a:pPr>
              <a:lnSpc>
                <a:spcPct val="100000"/>
              </a:lnSpc>
              <a:spcAft>
                <a:spcPts val="601"/>
              </a:spcAft>
              <a:tabLst>
                <a:tab algn="l" pos="0"/>
                <a:tab algn="l" pos="1042920"/>
                <a:tab algn="l" pos="2085840"/>
                <a:tab algn="l" pos="3129120"/>
                <a:tab algn="l" pos="4172040"/>
                <a:tab algn="l" pos="5214960"/>
                <a:tab algn="l" pos="6257880"/>
                <a:tab algn="l" pos="7300800"/>
                <a:tab algn="l" pos="8344080"/>
                <a:tab algn="l" pos="9387000"/>
                <a:tab algn="l" pos="10429920"/>
              </a:tabLst>
            </a:pPr>
            <a:r>
              <a:rPr b="0" lang="ja-JP" sz="1200" strike="noStrike" u="none">
                <a:solidFill>
                  <a:srgbClr val="ff0000"/>
                </a:solidFill>
                <a:effectLst/>
                <a:uFillTx/>
                <a:latin typeface="ＭＳ Ｐゴシック"/>
              </a:rPr>
              <a:t>５　部下である従業員が職場におけるハラスメントを受けている事実を認めながら、これを黙認する上司の行為</a:t>
            </a:r>
            <a:endParaRPr b="0" lang="en-US" sz="1200" strike="noStrike" u="none">
              <a:solidFill>
                <a:srgbClr val="000000"/>
              </a:solidFill>
              <a:effectLst/>
              <a:uFillTx/>
              <a:latin typeface="Arial"/>
            </a:endParaRPr>
          </a:p>
        </p:txBody>
      </p:sp>
      <p:grpSp>
        <p:nvGrpSpPr>
          <p:cNvPr id="156" name="グループ化 3"/>
          <p:cNvGrpSpPr/>
          <p:nvPr/>
        </p:nvGrpSpPr>
        <p:grpSpPr>
          <a:xfrm>
            <a:off x="7373880" y="172800"/>
            <a:ext cx="2481480" cy="981360"/>
            <a:chOff x="7373880" y="172800"/>
            <a:chExt cx="2481480" cy="981360"/>
          </a:xfrm>
        </p:grpSpPr>
        <p:pic>
          <p:nvPicPr>
            <p:cNvPr id="157" name="Picture 2" descr="C:\Users\r169248\AppData\Local\Microsoft\Windows\Temporary Internet Files\Content.IE5\DOP09SU2\DIN_4844-2_Warnung_vor_einer_Gefahrenstelle_D-W000.svg[1].png"/>
            <p:cNvPicPr/>
            <p:nvPr/>
          </p:nvPicPr>
          <p:blipFill>
            <a:blip r:embed="rId1"/>
            <a:stretch/>
          </p:blipFill>
          <p:spPr>
            <a:xfrm>
              <a:off x="8187480" y="275760"/>
              <a:ext cx="853920" cy="775440"/>
            </a:xfrm>
            <a:prstGeom prst="rect">
              <a:avLst/>
            </a:prstGeom>
            <a:noFill/>
            <a:ln w="0">
              <a:noFill/>
            </a:ln>
          </p:spPr>
        </p:pic>
        <p:sp>
          <p:nvSpPr>
            <p:cNvPr id="158" name="テキスト ボックス 7"/>
            <p:cNvSpPr/>
            <p:nvPr/>
          </p:nvSpPr>
          <p:spPr>
            <a:xfrm>
              <a:off x="7373880" y="172800"/>
              <a:ext cx="2481480" cy="981360"/>
            </a:xfrm>
            <a:prstGeom prst="rect">
              <a:avLst/>
            </a:prstGeom>
            <a:solidFill>
              <a:srgbClr val="ffffff">
                <a:alpha val="77000"/>
              </a:srgbClr>
            </a:solidFill>
            <a:ln w="9360">
              <a:solidFill>
                <a:srgbClr val="ff0000"/>
              </a:solidFill>
              <a:miter/>
            </a:ln>
          </p:spPr>
          <p:style>
            <a:lnRef idx="0"/>
            <a:fillRef idx="0"/>
            <a:effectRef idx="0"/>
            <a:fontRef idx="minor"/>
          </p:style>
          <p:txBody>
            <a:bodyPr lIns="90000" rIns="90000" tIns="46800" bIns="46800" anchor="ctr">
              <a:spAutoFit/>
            </a:bodyPr>
            <a:p>
              <a:pPr>
                <a:lnSpc>
                  <a:spcPts val="1397"/>
                </a:lnSpc>
                <a:tabLst>
                  <a:tab algn="l" pos="0"/>
                  <a:tab algn="l" pos="1003320"/>
                  <a:tab algn="l" pos="2006640"/>
                  <a:tab algn="l" pos="3009960"/>
                  <a:tab algn="l" pos="4013280"/>
                  <a:tab algn="l" pos="5016600"/>
                  <a:tab algn="l" pos="6019920"/>
                  <a:tab algn="l" pos="7023240"/>
                  <a:tab algn="l" pos="8026560"/>
                  <a:tab algn="l" pos="9029880"/>
                  <a:tab algn="l" pos="10032840"/>
                </a:tabLst>
              </a:pPr>
              <a:r>
                <a:rPr b="1" lang="en-US" sz="1400" strike="noStrike" u="none">
                  <a:solidFill>
                    <a:srgbClr val="ff0000"/>
                  </a:solidFill>
                  <a:effectLst/>
                  <a:uFillTx/>
                  <a:latin typeface="メイリオ"/>
                  <a:ea typeface="メイリオ"/>
                </a:rPr>
                <a:t> </a:t>
              </a:r>
              <a:r>
                <a:rPr b="1" lang="ja-JP" sz="1400" strike="noStrike" u="none">
                  <a:solidFill>
                    <a:srgbClr val="ff0000"/>
                  </a:solidFill>
                  <a:effectLst/>
                  <a:uFillTx/>
                  <a:latin typeface="メイリオ"/>
                  <a:ea typeface="メイリオ"/>
                </a:rPr>
                <a:t>研修担当者様：</a:t>
              </a:r>
              <a:endParaRPr b="0" lang="en-US" sz="1400" strike="noStrike" u="none">
                <a:solidFill>
                  <a:srgbClr val="000000"/>
                </a:solidFill>
                <a:effectLst/>
                <a:uFillTx/>
                <a:latin typeface="Arial"/>
              </a:endParaRPr>
            </a:p>
            <a:p>
              <a:pPr>
                <a:lnSpc>
                  <a:spcPts val="1397"/>
                </a:lnSpc>
                <a:tabLst>
                  <a:tab algn="l" pos="0"/>
                  <a:tab algn="l" pos="1003320"/>
                  <a:tab algn="l" pos="2006640"/>
                  <a:tab algn="l" pos="3009960"/>
                  <a:tab algn="l" pos="4013280"/>
                  <a:tab algn="l" pos="5016600"/>
                  <a:tab algn="l" pos="6019920"/>
                  <a:tab algn="l" pos="7023240"/>
                  <a:tab algn="l" pos="8026560"/>
                  <a:tab algn="l" pos="9029880"/>
                  <a:tab algn="l" pos="10032840"/>
                </a:tabLst>
              </a:pPr>
              <a:r>
                <a:rPr b="1" lang="ja-JP" sz="1400" strike="noStrike" u="none">
                  <a:solidFill>
                    <a:srgbClr val="ff0000"/>
                  </a:solidFill>
                  <a:effectLst/>
                  <a:uFillTx/>
                  <a:latin typeface="Arial"/>
                </a:rPr>
                <a:t>本スライドは就業規則への規定例を記載しています。各企業で規定している内容に合わせて修正してください。</a:t>
              </a:r>
              <a:endParaRPr b="0" lang="en-US" sz="1400" strike="noStrike" u="none">
                <a:solidFill>
                  <a:srgbClr val="000000"/>
                </a:solidFill>
                <a:effectLst/>
                <a:uFillTx/>
                <a:latin typeface="Arial"/>
              </a:endParaRPr>
            </a:p>
          </p:txBody>
        </p:sp>
      </p:grpSp>
      <p:sp>
        <p:nvSpPr>
          <p:cNvPr id="159"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600" strike="noStrike" u="none">
                <a:solidFill>
                  <a:srgbClr val="000000"/>
                </a:solidFill>
                <a:effectLst/>
                <a:uFillTx/>
                <a:latin typeface="Calibri"/>
              </a:rPr>
              <a:t>19</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644040" y="349200"/>
            <a:ext cx="9431640" cy="371520"/>
          </a:xfrm>
          <a:prstGeom prst="rect">
            <a:avLst/>
          </a:prstGeom>
          <a:noFill/>
          <a:ln w="0">
            <a:noFill/>
          </a:ln>
        </p:spPr>
        <p:txBody>
          <a:bodyPr lIns="91440" rIns="91440" tIns="45720" bIns="45720" anchor="t">
            <a:noAutofit/>
          </a:bodyPr>
          <a:p>
            <a:pPr indent="0">
              <a:lnSpc>
                <a:spcPct val="97000"/>
              </a:lnSpc>
              <a:buNone/>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200" strike="noStrike" u="none">
                <a:solidFill>
                  <a:srgbClr val="000000"/>
                </a:solidFill>
                <a:effectLst/>
                <a:uFillTx/>
                <a:latin typeface="メイリオ"/>
                <a:ea typeface="メイリオ"/>
              </a:rPr>
              <a:t>本研修の目的</a:t>
            </a:r>
            <a:endParaRPr b="0" lang="en-US" sz="2200" strike="noStrike" u="none">
              <a:solidFill>
                <a:srgbClr val="000000"/>
              </a:solidFill>
              <a:effectLst/>
              <a:uFillTx/>
              <a:latin typeface="Arial"/>
            </a:endParaRPr>
          </a:p>
        </p:txBody>
      </p:sp>
      <p:sp>
        <p:nvSpPr>
          <p:cNvPr id="47" name="コンテンツ プレースホルダー 2"/>
          <p:cNvSpPr/>
          <p:nvPr/>
        </p:nvSpPr>
        <p:spPr>
          <a:xfrm>
            <a:off x="628560" y="1020600"/>
            <a:ext cx="9431280" cy="561672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451"/>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endParaRPr b="0" lang="en-US" sz="1800" strike="noStrike" u="none">
              <a:solidFill>
                <a:srgbClr val="000000"/>
              </a:solidFill>
              <a:effectLst/>
              <a:uFillTx/>
              <a:latin typeface="Arial"/>
            </a:endParaRPr>
          </a:p>
          <a:p>
            <a:pPr marL="343080" indent="-343080">
              <a:lnSpc>
                <a:spcPct val="100000"/>
              </a:lnSpc>
              <a:spcBef>
                <a:spcPts val="601"/>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2060"/>
                </a:solidFill>
                <a:effectLst/>
                <a:uFillTx/>
                <a:latin typeface="メイリオ"/>
                <a:ea typeface="メイリオ"/>
              </a:rPr>
              <a:t>　</a:t>
            </a:r>
            <a:r>
              <a:rPr b="1" lang="ja-JP" sz="2400" strike="noStrike" u="none">
                <a:solidFill>
                  <a:srgbClr val="002060"/>
                </a:solidFill>
                <a:effectLst/>
                <a:uFillTx/>
                <a:latin typeface="メイリオ"/>
                <a:ea typeface="メイリオ"/>
              </a:rPr>
              <a:t>職場におけるパワーハラスメントとは何か、現状を知る</a:t>
            </a:r>
            <a:endParaRPr b="0" lang="en-US" sz="2400" strike="noStrike" u="none">
              <a:solidFill>
                <a:srgbClr val="000000"/>
              </a:solidFill>
              <a:effectLst/>
              <a:uFillTx/>
              <a:latin typeface="Arial"/>
            </a:endParaRPr>
          </a:p>
          <a:p>
            <a:pPr marL="343080" indent="-343080">
              <a:lnSpc>
                <a:spcPct val="100000"/>
              </a:lnSpc>
              <a:spcBef>
                <a:spcPts val="499"/>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メイリオ"/>
                <a:ea typeface="メイリオ"/>
              </a:rPr>
              <a:t>　　</a:t>
            </a:r>
            <a:endParaRPr b="0" lang="en-US" sz="2000" strike="noStrike" u="none">
              <a:solidFill>
                <a:srgbClr val="000000"/>
              </a:solidFill>
              <a:effectLst/>
              <a:uFillTx/>
              <a:latin typeface="Arial"/>
            </a:endParaRPr>
          </a:p>
          <a:p>
            <a:pPr marL="343080" indent="-343080">
              <a:lnSpc>
                <a:spcPct val="100000"/>
              </a:lnSpc>
              <a:spcBef>
                <a:spcPts val="601"/>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1" lang="ja-JP" sz="2400" strike="noStrike" u="none">
                <a:solidFill>
                  <a:srgbClr val="002060"/>
                </a:solidFill>
                <a:effectLst/>
                <a:uFillTx/>
                <a:latin typeface="メイリオ"/>
                <a:ea typeface="メイリオ"/>
              </a:rPr>
              <a:t>労働者全員が互いに尊重し合いパワーハラスメントを起こさせない風通しの良い、働きやすい職場をつくる</a:t>
            </a:r>
            <a:endParaRPr b="0" lang="en-US" sz="2400" strike="noStrike" u="none">
              <a:solidFill>
                <a:srgbClr val="000000"/>
              </a:solidFill>
              <a:effectLst/>
              <a:uFillTx/>
              <a:latin typeface="Arial"/>
            </a:endParaRPr>
          </a:p>
          <a:p>
            <a:pPr marL="343080" indent="-343080">
              <a:lnSpc>
                <a:spcPct val="100000"/>
              </a:lnSpc>
              <a:spcBef>
                <a:spcPts val="601"/>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endParaRPr b="0" lang="en-US" sz="2400" strike="noStrike" u="none">
              <a:solidFill>
                <a:srgbClr val="000000"/>
              </a:solidFill>
              <a:effectLst/>
              <a:uFillTx/>
              <a:latin typeface="Arial"/>
            </a:endParaRPr>
          </a:p>
          <a:p>
            <a:pPr marL="343080" indent="-343080">
              <a:lnSpc>
                <a:spcPct val="100000"/>
              </a:lnSpc>
              <a:spcBef>
                <a:spcPts val="601"/>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1" lang="ja-JP" sz="2400" strike="noStrike" u="none">
                <a:solidFill>
                  <a:srgbClr val="002060"/>
                </a:solidFill>
                <a:effectLst/>
                <a:uFillTx/>
                <a:latin typeface="メイリオ"/>
                <a:ea typeface="メイリオ"/>
              </a:rPr>
              <a:t>ハラスメントを行った際、行為者として生じる責任を理解する　</a:t>
            </a:r>
            <a:endParaRPr b="0" lang="en-US" sz="2400" strike="noStrike" u="none">
              <a:solidFill>
                <a:srgbClr val="000000"/>
              </a:solidFill>
              <a:effectLst/>
              <a:uFillTx/>
              <a:latin typeface="Arial"/>
            </a:endParaRPr>
          </a:p>
          <a:p>
            <a:pPr marL="343080" indent="-343080">
              <a:lnSpc>
                <a:spcPct val="100000"/>
              </a:lnSpc>
              <a:spcBef>
                <a:spcPts val="499"/>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a:p>
            <a:pPr marL="343080" indent="-343080">
              <a:lnSpc>
                <a:spcPct val="100000"/>
              </a:lnSpc>
              <a:spcBef>
                <a:spcPts val="601"/>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1" lang="ja-JP" sz="2400" strike="noStrike" u="none">
                <a:solidFill>
                  <a:srgbClr val="002060"/>
                </a:solidFill>
                <a:effectLst/>
                <a:uFillTx/>
                <a:latin typeface="メイリオ"/>
                <a:ea typeface="メイリオ"/>
              </a:rPr>
              <a:t>職場におけるパワーハラスメントをなくすためには、どうすればよいか学ぶ</a:t>
            </a:r>
            <a:endParaRPr b="0" lang="en-US" sz="2400" strike="noStrike" u="none">
              <a:solidFill>
                <a:srgbClr val="000000"/>
              </a:solidFill>
              <a:effectLst/>
              <a:uFillTx/>
              <a:latin typeface="Arial"/>
            </a:endParaRPr>
          </a:p>
          <a:p>
            <a:pPr marL="343080" indent="-343080">
              <a:lnSpc>
                <a:spcPct val="100000"/>
              </a:lnSpc>
              <a:spcBef>
                <a:spcPts val="499"/>
              </a:spcBef>
              <a:tabLst>
                <a:tab algn="l" pos="0"/>
                <a:tab algn="l" pos="1003320"/>
                <a:tab algn="l" pos="2006640"/>
                <a:tab algn="l" pos="3009960"/>
                <a:tab algn="l" pos="4013280"/>
                <a:tab algn="l" pos="5016600"/>
                <a:tab algn="l" pos="6019920"/>
                <a:tab algn="l" pos="7023240"/>
                <a:tab algn="l" pos="8026560"/>
                <a:tab algn="l" pos="9029880"/>
                <a:tab algn="l" pos="10032840"/>
              </a:tabLst>
            </a:pPr>
            <a:r>
              <a:rPr b="1" lang="ja-JP" sz="2000" strike="noStrike" u="none">
                <a:solidFill>
                  <a:srgbClr val="000000"/>
                </a:solidFill>
                <a:effectLst/>
                <a:uFillTx/>
                <a:latin typeface="メイリオ"/>
                <a:ea typeface="メイリオ"/>
              </a:rPr>
              <a:t>　</a:t>
            </a:r>
            <a:endParaRPr b="0" lang="en-US" sz="2000" strike="noStrike" u="none">
              <a:solidFill>
                <a:srgbClr val="000000"/>
              </a:solidFill>
              <a:effectLst/>
              <a:uFillTx/>
              <a:latin typeface="Arial"/>
            </a:endParaRPr>
          </a:p>
          <a:p>
            <a:pPr marL="343080" indent="-343080">
              <a:lnSpc>
                <a:spcPct val="100000"/>
              </a:lnSpc>
              <a:spcBef>
                <a:spcPts val="601"/>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1" lang="ja-JP" sz="2400" strike="noStrike" u="none">
                <a:solidFill>
                  <a:srgbClr val="002060"/>
                </a:solidFill>
                <a:effectLst/>
                <a:uFillTx/>
                <a:latin typeface="メイリオ"/>
                <a:ea typeface="メイリオ"/>
              </a:rPr>
              <a:t>　職場におけるパワーハラスメントが起きた際の対応を学ぶ</a:t>
            </a:r>
            <a:endParaRPr b="0" lang="en-US" sz="2400" strike="noStrike" u="none">
              <a:solidFill>
                <a:srgbClr val="000000"/>
              </a:solidFill>
              <a:effectLst/>
              <a:uFillTx/>
              <a:latin typeface="Arial"/>
            </a:endParaRPr>
          </a:p>
        </p:txBody>
      </p:sp>
      <p:sp>
        <p:nvSpPr>
          <p:cNvPr id="48"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600" strike="noStrike" u="none">
                <a:solidFill>
                  <a:srgbClr val="000000"/>
                </a:solidFill>
                <a:effectLst/>
                <a:uFillTx/>
                <a:latin typeface="Calibri"/>
              </a:rPr>
              <a:t>2</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644040" y="349200"/>
            <a:ext cx="9431640" cy="371520"/>
          </a:xfrm>
          <a:prstGeom prst="rect">
            <a:avLst/>
          </a:prstGeom>
          <a:noFill/>
          <a:ln w="0">
            <a:noFill/>
          </a:ln>
        </p:spPr>
        <p:txBody>
          <a:bodyPr lIns="91440" rIns="91440" tIns="45720" bIns="45720" anchor="t">
            <a:noAutofit/>
          </a:bodyPr>
          <a:p>
            <a:pPr indent="0">
              <a:lnSpc>
                <a:spcPct val="97000"/>
              </a:lnSpc>
              <a:buNone/>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2200" strike="noStrike" u="none">
                <a:solidFill>
                  <a:srgbClr val="000000"/>
                </a:solidFill>
                <a:effectLst/>
                <a:uFillTx/>
                <a:latin typeface="メイリオ"/>
                <a:ea typeface="メイリオ"/>
              </a:rPr>
              <a:t>6-1.</a:t>
            </a:r>
            <a:r>
              <a:rPr b="0" lang="ja-JP" sz="2200" strike="noStrike" u="none">
                <a:solidFill>
                  <a:srgbClr val="000000"/>
                </a:solidFill>
                <a:effectLst/>
                <a:uFillTx/>
                <a:latin typeface="メイリオ"/>
                <a:ea typeface="メイリオ"/>
              </a:rPr>
              <a:t>　わが社のルール（</a:t>
            </a:r>
            <a:r>
              <a:rPr b="0" lang="en-US" sz="2200" strike="noStrike" u="none">
                <a:solidFill>
                  <a:srgbClr val="000000"/>
                </a:solidFill>
                <a:effectLst/>
                <a:uFillTx/>
                <a:latin typeface="メイリオ"/>
                <a:ea typeface="メイリオ"/>
              </a:rPr>
              <a:t>3</a:t>
            </a:r>
            <a:r>
              <a:rPr b="0" lang="ja-JP" sz="2200" strike="noStrike" u="none">
                <a:solidFill>
                  <a:srgbClr val="000000"/>
                </a:solidFill>
                <a:effectLst/>
                <a:uFillTx/>
                <a:latin typeface="メイリオ"/>
                <a:ea typeface="メイリオ"/>
              </a:rPr>
              <a:t>）</a:t>
            </a:r>
            <a:endParaRPr b="0" lang="en-US" sz="2200" strike="noStrike" u="none">
              <a:solidFill>
                <a:srgbClr val="000000"/>
              </a:solidFill>
              <a:effectLst/>
              <a:uFillTx/>
              <a:latin typeface="Arial"/>
            </a:endParaRPr>
          </a:p>
        </p:txBody>
      </p:sp>
      <p:sp>
        <p:nvSpPr>
          <p:cNvPr id="161" name="テキスト ボックス 6"/>
          <p:cNvSpPr/>
          <p:nvPr/>
        </p:nvSpPr>
        <p:spPr>
          <a:xfrm>
            <a:off x="644400" y="884160"/>
            <a:ext cx="9647280" cy="5596200"/>
          </a:xfrm>
          <a:prstGeom prst="rect">
            <a:avLst/>
          </a:prstGeom>
          <a:noFill/>
          <a:ln w="9360">
            <a:solidFill>
              <a:srgbClr val="000000"/>
            </a:solidFill>
            <a:miter/>
          </a:ln>
        </p:spPr>
        <p:style>
          <a:lnRef idx="0"/>
          <a:fillRef idx="0"/>
          <a:effectRef idx="0"/>
          <a:fontRef idx="minor"/>
        </p:style>
        <p:txBody>
          <a:bodyPr lIns="90000" rIns="90000" tIns="46800" bIns="46800" anchor="t">
            <a:spAutoFit/>
          </a:bodyPr>
          <a:p>
            <a:pPr algn="just">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ff0000"/>
                </a:solidFill>
                <a:effectLst/>
                <a:uFillTx/>
                <a:latin typeface="ＭＳ Ｐゴシック"/>
              </a:rPr>
              <a:t>（懲戒）</a:t>
            </a:r>
            <a:endParaRPr b="0" lang="en-US" sz="1200" strike="noStrike" u="none">
              <a:solidFill>
                <a:srgbClr val="000000"/>
              </a:solidFill>
              <a:effectLst/>
              <a:uFillTx/>
              <a:latin typeface="Arial"/>
            </a:endParaRPr>
          </a:p>
          <a:p>
            <a:pPr algn="just">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ff0000"/>
                </a:solidFill>
                <a:effectLst/>
                <a:uFillTx/>
                <a:latin typeface="ＭＳ Ｐゴシック"/>
              </a:rPr>
              <a:t>第４条　次の各号に掲げる場合に応じ、当該各号に定める懲戒処分を行う。</a:t>
            </a:r>
            <a:endParaRPr b="0" lang="en-US" sz="1200" strike="noStrike" u="none">
              <a:solidFill>
                <a:srgbClr val="000000"/>
              </a:solidFill>
              <a:effectLst/>
              <a:uFillTx/>
              <a:latin typeface="Arial"/>
            </a:endParaRPr>
          </a:p>
          <a:p>
            <a:pPr algn="just">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ff0000"/>
                </a:solidFill>
                <a:effectLst/>
                <a:uFillTx/>
                <a:latin typeface="ＭＳ Ｐゴシック"/>
              </a:rPr>
              <a:t>　　①第３条第２項（①を除く。） 、第３条第３項①から⑤及⑧及び第４項の行為を行った場合</a:t>
            </a:r>
            <a:endParaRPr b="0" lang="en-US" sz="1200" strike="noStrike" u="none">
              <a:solidFill>
                <a:srgbClr val="000000"/>
              </a:solidFill>
              <a:effectLst/>
              <a:uFillTx/>
              <a:latin typeface="Arial"/>
            </a:endParaRPr>
          </a:p>
          <a:p>
            <a:pPr algn="just">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ff0000"/>
                </a:solidFill>
                <a:effectLst/>
                <a:uFillTx/>
                <a:latin typeface="ＭＳ Ｐゴシック"/>
              </a:rPr>
              <a:t>　　　　　　就業規則第▽条第１項①から④までに定めるけん責、減給、出勤停止又は降格</a:t>
            </a:r>
            <a:endParaRPr b="0" lang="en-US" sz="1200" strike="noStrike" u="none">
              <a:solidFill>
                <a:srgbClr val="000000"/>
              </a:solidFill>
              <a:effectLst/>
              <a:uFillTx/>
              <a:latin typeface="Arial"/>
            </a:endParaRPr>
          </a:p>
          <a:p>
            <a:pPr algn="just">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ff0000"/>
                </a:solidFill>
                <a:effectLst/>
                <a:uFillTx/>
                <a:latin typeface="ＭＳ Ｐゴシック"/>
              </a:rPr>
              <a:t>　　②前号の行為が再度に及んだ場合、その情状が悪質と認められる場合、第３条第２項①又は第３条第３項⑥、⑦の行為を行った場合</a:t>
            </a:r>
            <a:endParaRPr b="0" lang="en-US" sz="1200" strike="noStrike" u="none">
              <a:solidFill>
                <a:srgbClr val="000000"/>
              </a:solidFill>
              <a:effectLst/>
              <a:uFillTx/>
              <a:latin typeface="Arial"/>
            </a:endParaRPr>
          </a:p>
          <a:p>
            <a:pPr algn="just">
              <a:lnSpc>
                <a:spcPct val="100000"/>
              </a:lnSpc>
              <a:spcAft>
                <a:spcPts val="601"/>
              </a:spcAft>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ff0000"/>
                </a:solidFill>
                <a:effectLst/>
                <a:uFillTx/>
                <a:latin typeface="ＭＳ Ｐゴシック"/>
              </a:rPr>
              <a:t>　　　　　　就業規則第▽条⑤に定める懲戒解雇</a:t>
            </a:r>
            <a:endParaRPr b="0" lang="en-US" sz="1200" strike="noStrike" u="none">
              <a:solidFill>
                <a:srgbClr val="000000"/>
              </a:solidFill>
              <a:effectLst/>
              <a:uFillTx/>
              <a:latin typeface="Arial"/>
            </a:endParaRPr>
          </a:p>
          <a:p>
            <a:pPr algn="just">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1200" strike="noStrike" u="none">
                <a:solidFill>
                  <a:srgbClr val="ff0000"/>
                </a:solidFill>
                <a:effectLst/>
                <a:uFillTx/>
                <a:latin typeface="ＭＳ Ｐゴシック"/>
              </a:rPr>
              <a:t> </a:t>
            </a:r>
            <a:r>
              <a:rPr b="0" lang="ja-JP" sz="1200" strike="noStrike" u="none">
                <a:solidFill>
                  <a:srgbClr val="ff0000"/>
                </a:solidFill>
                <a:effectLst/>
                <a:uFillTx/>
                <a:latin typeface="ＭＳ Ｐゴシック"/>
              </a:rPr>
              <a:t>（相談及び苦情への対応）</a:t>
            </a:r>
            <a:endParaRPr b="0" lang="en-US" sz="1200" strike="noStrike" u="none">
              <a:solidFill>
                <a:srgbClr val="000000"/>
              </a:solidFill>
              <a:effectLst/>
              <a:uFillTx/>
              <a:latin typeface="Arial"/>
            </a:endParaRPr>
          </a:p>
          <a:p>
            <a:pPr algn="just">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ff0000"/>
                </a:solidFill>
                <a:effectLst/>
                <a:uFillTx/>
                <a:latin typeface="ＭＳ Ｐゴシック"/>
              </a:rPr>
              <a:t>第５条　職場におけるハラスメントに関する相談窓口は本社及び各事業場で設けることとし、その責任者は人事部長とする。人事部長は、窓口担当者の名前を人事異動等の変更の都度、周知するとともに、担当者に対する対応マニュアルの作成及び対応に必要な研修を行うものとする。</a:t>
            </a:r>
            <a:endParaRPr b="0" lang="en-US" sz="1200" strike="noStrike" u="none">
              <a:solidFill>
                <a:srgbClr val="000000"/>
              </a:solidFill>
              <a:effectLst/>
              <a:uFillTx/>
              <a:latin typeface="Arial"/>
            </a:endParaRPr>
          </a:p>
          <a:p>
            <a:pPr algn="just">
              <a:lnSpc>
                <a:spcPct val="100000"/>
              </a:lnSpc>
              <a:spcAft>
                <a:spcPts val="601"/>
              </a:spcAft>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ff0000"/>
                </a:solidFill>
                <a:effectLst/>
                <a:uFillTx/>
                <a:latin typeface="ＭＳ Ｐゴシック"/>
              </a:rPr>
              <a:t>２　職場におけるハラスメントの被害者に限らず、すべての従業員は、パワーハラスメントや性的な言動、妊娠・出産・育児休業等に関する就業環境を害する言動に関する相談を相談窓口の担当者に申し出ることができる。</a:t>
            </a:r>
            <a:endParaRPr b="0" lang="en-US" sz="1200" strike="noStrike" u="none">
              <a:solidFill>
                <a:srgbClr val="000000"/>
              </a:solidFill>
              <a:effectLst/>
              <a:uFillTx/>
              <a:latin typeface="Arial"/>
            </a:endParaRPr>
          </a:p>
          <a:p>
            <a:pPr algn="just">
              <a:lnSpc>
                <a:spcPct val="100000"/>
              </a:lnSpc>
              <a:spcAft>
                <a:spcPts val="601"/>
              </a:spcAft>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ff0000"/>
                </a:solidFill>
                <a:effectLst/>
                <a:uFillTx/>
                <a:latin typeface="ＭＳ Ｐゴシック"/>
              </a:rPr>
              <a:t>３　対応マニュアルに沿い、相談窓口担当者は相談者からの事実確認の後、本社においては人事部長へ、各事業場においては所属長へ報告する。報告に基づき、人事部長又は所属長は相談者のプライバシーに配慮した上で、必要に応じて行為者、被害者、上司その他の従業員等に事実関係を聴取する。</a:t>
            </a:r>
            <a:endParaRPr b="0" lang="en-US" sz="1200" strike="noStrike" u="none">
              <a:solidFill>
                <a:srgbClr val="000000"/>
              </a:solidFill>
              <a:effectLst/>
              <a:uFillTx/>
              <a:latin typeface="Arial"/>
            </a:endParaRPr>
          </a:p>
          <a:p>
            <a:pPr algn="just">
              <a:lnSpc>
                <a:spcPct val="100000"/>
              </a:lnSpc>
              <a:spcAft>
                <a:spcPts val="601"/>
              </a:spcAft>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ff0000"/>
                </a:solidFill>
                <a:effectLst/>
                <a:uFillTx/>
                <a:latin typeface="ＭＳ Ｐゴシック"/>
              </a:rPr>
              <a:t>４　前項の聴取を求められた従業員は、正当な理由なくこれを拒むことはできない。</a:t>
            </a:r>
            <a:endParaRPr b="0" lang="en-US" sz="1200" strike="noStrike" u="none">
              <a:solidFill>
                <a:srgbClr val="000000"/>
              </a:solidFill>
              <a:effectLst/>
              <a:uFillTx/>
              <a:latin typeface="Arial"/>
            </a:endParaRPr>
          </a:p>
          <a:p>
            <a:pPr algn="just">
              <a:lnSpc>
                <a:spcPct val="100000"/>
              </a:lnSpc>
              <a:spcAft>
                <a:spcPts val="601"/>
              </a:spcAft>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ff0000"/>
                </a:solidFill>
                <a:effectLst/>
                <a:uFillTx/>
                <a:latin typeface="ＭＳ Ｐゴシック"/>
              </a:rPr>
              <a:t>５　対応マニュアルに沿い、所属長は人事部長に事実関係を報告し、人事部長は、問題解決のための措置として、第４条による懲戒の他、行為者の異動等被害者の労働条件及び就業環境を改善するために必要な措置を講じる。</a:t>
            </a:r>
            <a:endParaRPr b="0" lang="en-US" sz="1200" strike="noStrike" u="none">
              <a:solidFill>
                <a:srgbClr val="000000"/>
              </a:solidFill>
              <a:effectLst/>
              <a:uFillTx/>
              <a:latin typeface="Arial"/>
            </a:endParaRPr>
          </a:p>
          <a:p>
            <a:pPr algn="just">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ff0000"/>
                </a:solidFill>
                <a:effectLst/>
                <a:uFillTx/>
                <a:latin typeface="ＭＳ Ｐゴシック"/>
              </a:rPr>
              <a:t>６　相談及び苦情への対応に当たっては、関係者のプライバシーは保護されるとともに、相談をしたこと又は事実関係の確認に協力したこと等を理由として不利益な取扱いは行わない。</a:t>
            </a:r>
            <a:endParaRPr b="0" lang="en-US" sz="1200" strike="noStrike" u="none">
              <a:solidFill>
                <a:srgbClr val="000000"/>
              </a:solidFill>
              <a:effectLst/>
              <a:uFillTx/>
              <a:latin typeface="Arial"/>
            </a:endParaRPr>
          </a:p>
          <a:p>
            <a:pPr algn="just">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200" strike="noStrike" u="none">
              <a:solidFill>
                <a:srgbClr val="000000"/>
              </a:solidFill>
              <a:effectLst/>
              <a:uFillTx/>
              <a:latin typeface="Arial"/>
            </a:endParaRPr>
          </a:p>
          <a:p>
            <a:pPr algn="just">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1200" strike="noStrike" u="none">
                <a:solidFill>
                  <a:srgbClr val="ff0000"/>
                </a:solidFill>
                <a:effectLst/>
                <a:uFillTx/>
                <a:latin typeface="ＭＳ Ｐゴシック"/>
              </a:rPr>
              <a:t> </a:t>
            </a:r>
            <a:r>
              <a:rPr b="0" lang="ja-JP" sz="1200" strike="noStrike" u="none">
                <a:solidFill>
                  <a:srgbClr val="ff0000"/>
                </a:solidFill>
                <a:effectLst/>
                <a:uFillTx/>
                <a:latin typeface="ＭＳ Ｐゴシック"/>
              </a:rPr>
              <a:t>（再発防止の義務）</a:t>
            </a:r>
            <a:endParaRPr b="0" lang="en-US" sz="1200" strike="noStrike" u="none">
              <a:solidFill>
                <a:srgbClr val="000000"/>
              </a:solidFill>
              <a:effectLst/>
              <a:uFillTx/>
              <a:latin typeface="Arial"/>
            </a:endParaRPr>
          </a:p>
          <a:p>
            <a:pPr algn="just">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ff0000"/>
                </a:solidFill>
                <a:effectLst/>
                <a:uFillTx/>
                <a:latin typeface="ＭＳ Ｐゴシック"/>
              </a:rPr>
              <a:t>第６条　人事部長は、職場におけるハラスメント事案が生じた時は、周知の再徹底及び研修の実施、事案発生の原因の分析等、適切な再発防止策を講じなければならない。</a:t>
            </a:r>
            <a:endParaRPr b="0" lang="en-US" sz="1200" strike="noStrike" u="none">
              <a:solidFill>
                <a:srgbClr val="000000"/>
              </a:solidFill>
              <a:effectLst/>
              <a:uFillTx/>
              <a:latin typeface="Arial"/>
            </a:endParaRPr>
          </a:p>
          <a:p>
            <a:pPr algn="just">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200" strike="noStrike" u="none">
              <a:solidFill>
                <a:srgbClr val="000000"/>
              </a:solidFill>
              <a:effectLst/>
              <a:uFillTx/>
              <a:latin typeface="Arial"/>
            </a:endParaRPr>
          </a:p>
          <a:p>
            <a:pPr algn="just">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1200" strike="noStrike" u="none">
                <a:solidFill>
                  <a:srgbClr val="ff0000"/>
                </a:solidFill>
                <a:effectLst/>
                <a:uFillTx/>
                <a:latin typeface="ＭＳ Ｐゴシック"/>
              </a:rPr>
              <a:t> </a:t>
            </a:r>
            <a:r>
              <a:rPr b="0" lang="ja-JP" sz="1200" strike="noStrike" u="none">
                <a:solidFill>
                  <a:srgbClr val="ff0000"/>
                </a:solidFill>
                <a:effectLst/>
                <a:uFillTx/>
                <a:latin typeface="ＭＳ Ｐゴシック"/>
              </a:rPr>
              <a:t>（その他）</a:t>
            </a:r>
            <a:endParaRPr b="0" lang="en-US" sz="1200" strike="noStrike" u="none">
              <a:solidFill>
                <a:srgbClr val="000000"/>
              </a:solidFill>
              <a:effectLst/>
              <a:uFillTx/>
              <a:latin typeface="Arial"/>
            </a:endParaRPr>
          </a:p>
          <a:p>
            <a:pPr algn="just">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ff0000"/>
                </a:solidFill>
                <a:effectLst/>
                <a:uFillTx/>
                <a:latin typeface="ＭＳ Ｐゴシック"/>
              </a:rPr>
              <a:t>第７条　性別役割分担意識に基づく言動は、セクシュアルハラスメントの発生の原因や要因になり得ること、また、妊娠・出産・育児休業等に関する否定的な言動は、妊娠・出産・育児休業等に関するハラスメントの発生の原因や背景となり得ることから、このような言動を行わないよう注意すること。</a:t>
            </a:r>
            <a:endParaRPr b="0" lang="en-US" sz="1200" strike="noStrike" u="none">
              <a:solidFill>
                <a:srgbClr val="000000"/>
              </a:solidFill>
              <a:effectLst/>
              <a:uFillTx/>
              <a:latin typeface="Arial"/>
            </a:endParaRPr>
          </a:p>
          <a:p>
            <a:pPr algn="just">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ff0000"/>
                </a:solidFill>
                <a:effectLst/>
                <a:uFillTx/>
                <a:latin typeface="ＭＳ Ｐゴシック"/>
              </a:rPr>
              <a:t>附則　本規定は令和○年○月○日より実施する。</a:t>
            </a:r>
            <a:endParaRPr b="0" lang="en-US" sz="1200" strike="noStrike" u="none">
              <a:solidFill>
                <a:srgbClr val="000000"/>
              </a:solidFill>
              <a:effectLst/>
              <a:uFillTx/>
              <a:latin typeface="Arial"/>
            </a:endParaRPr>
          </a:p>
        </p:txBody>
      </p:sp>
      <p:grpSp>
        <p:nvGrpSpPr>
          <p:cNvPr id="162" name="グループ化 7"/>
          <p:cNvGrpSpPr/>
          <p:nvPr/>
        </p:nvGrpSpPr>
        <p:grpSpPr>
          <a:xfrm>
            <a:off x="7373880" y="172800"/>
            <a:ext cx="2481480" cy="981360"/>
            <a:chOff x="7373880" y="172800"/>
            <a:chExt cx="2481480" cy="981360"/>
          </a:xfrm>
        </p:grpSpPr>
        <p:pic>
          <p:nvPicPr>
            <p:cNvPr id="163" name="Picture 2" descr="C:\Users\r169248\AppData\Local\Microsoft\Windows\Temporary Internet Files\Content.IE5\DOP09SU2\DIN_4844-2_Warnung_vor_einer_Gefahrenstelle_D-W000.svg[1].png"/>
            <p:cNvPicPr/>
            <p:nvPr/>
          </p:nvPicPr>
          <p:blipFill>
            <a:blip r:embed="rId1"/>
            <a:stretch/>
          </p:blipFill>
          <p:spPr>
            <a:xfrm>
              <a:off x="8187480" y="275760"/>
              <a:ext cx="853920" cy="775440"/>
            </a:xfrm>
            <a:prstGeom prst="rect">
              <a:avLst/>
            </a:prstGeom>
            <a:noFill/>
            <a:ln w="0">
              <a:noFill/>
            </a:ln>
          </p:spPr>
        </p:pic>
        <p:sp>
          <p:nvSpPr>
            <p:cNvPr id="164" name="テキスト ボックス 7"/>
            <p:cNvSpPr/>
            <p:nvPr/>
          </p:nvSpPr>
          <p:spPr>
            <a:xfrm>
              <a:off x="7373880" y="172800"/>
              <a:ext cx="2481480" cy="981360"/>
            </a:xfrm>
            <a:prstGeom prst="rect">
              <a:avLst/>
            </a:prstGeom>
            <a:solidFill>
              <a:srgbClr val="ffffff">
                <a:alpha val="77000"/>
              </a:srgbClr>
            </a:solidFill>
            <a:ln w="9360">
              <a:solidFill>
                <a:srgbClr val="ff0000"/>
              </a:solidFill>
              <a:miter/>
            </a:ln>
          </p:spPr>
          <p:style>
            <a:lnRef idx="0"/>
            <a:fillRef idx="0"/>
            <a:effectRef idx="0"/>
            <a:fontRef idx="minor"/>
          </p:style>
          <p:txBody>
            <a:bodyPr lIns="90000" rIns="90000" tIns="46800" bIns="46800" anchor="ctr">
              <a:spAutoFit/>
            </a:bodyPr>
            <a:p>
              <a:pPr>
                <a:lnSpc>
                  <a:spcPts val="1397"/>
                </a:lnSpc>
                <a:tabLst>
                  <a:tab algn="l" pos="0"/>
                  <a:tab algn="l" pos="1003320"/>
                  <a:tab algn="l" pos="2006640"/>
                  <a:tab algn="l" pos="3009960"/>
                  <a:tab algn="l" pos="4013280"/>
                  <a:tab algn="l" pos="5016600"/>
                  <a:tab algn="l" pos="6019920"/>
                  <a:tab algn="l" pos="7023240"/>
                  <a:tab algn="l" pos="8026560"/>
                  <a:tab algn="l" pos="9029880"/>
                  <a:tab algn="l" pos="10032840"/>
                </a:tabLst>
              </a:pPr>
              <a:r>
                <a:rPr b="1" lang="en-US" sz="1400" strike="noStrike" u="none">
                  <a:solidFill>
                    <a:srgbClr val="ff0000"/>
                  </a:solidFill>
                  <a:effectLst/>
                  <a:uFillTx/>
                  <a:latin typeface="メイリオ"/>
                  <a:ea typeface="メイリオ"/>
                </a:rPr>
                <a:t> </a:t>
              </a:r>
              <a:r>
                <a:rPr b="1" lang="ja-JP" sz="1400" strike="noStrike" u="none">
                  <a:solidFill>
                    <a:srgbClr val="ff0000"/>
                  </a:solidFill>
                  <a:effectLst/>
                  <a:uFillTx/>
                  <a:latin typeface="メイリオ"/>
                  <a:ea typeface="メイリオ"/>
                </a:rPr>
                <a:t>研修担当者様：</a:t>
              </a:r>
              <a:endParaRPr b="0" lang="en-US" sz="1400" strike="noStrike" u="none">
                <a:solidFill>
                  <a:srgbClr val="000000"/>
                </a:solidFill>
                <a:effectLst/>
                <a:uFillTx/>
                <a:latin typeface="Arial"/>
              </a:endParaRPr>
            </a:p>
            <a:p>
              <a:pPr>
                <a:lnSpc>
                  <a:spcPts val="1397"/>
                </a:lnSpc>
                <a:tabLst>
                  <a:tab algn="l" pos="0"/>
                  <a:tab algn="l" pos="1003320"/>
                  <a:tab algn="l" pos="2006640"/>
                  <a:tab algn="l" pos="3009960"/>
                  <a:tab algn="l" pos="4013280"/>
                  <a:tab algn="l" pos="5016600"/>
                  <a:tab algn="l" pos="6019920"/>
                  <a:tab algn="l" pos="7023240"/>
                  <a:tab algn="l" pos="8026560"/>
                  <a:tab algn="l" pos="9029880"/>
                  <a:tab algn="l" pos="10032840"/>
                </a:tabLst>
              </a:pPr>
              <a:r>
                <a:rPr b="1" lang="ja-JP" sz="1400" strike="noStrike" u="none">
                  <a:solidFill>
                    <a:srgbClr val="ff0000"/>
                  </a:solidFill>
                  <a:effectLst/>
                  <a:uFillTx/>
                  <a:latin typeface="Arial"/>
                </a:rPr>
                <a:t>本スライドは就業規則への規定例を記載しています。各企業で規定している内容に合わせて修正してください。</a:t>
              </a:r>
              <a:endParaRPr b="0" lang="en-US" sz="1400" strike="noStrike" u="none">
                <a:solidFill>
                  <a:srgbClr val="000000"/>
                </a:solidFill>
                <a:effectLst/>
                <a:uFillTx/>
                <a:latin typeface="Arial"/>
              </a:endParaRPr>
            </a:p>
          </p:txBody>
        </p:sp>
      </p:grpSp>
      <p:sp>
        <p:nvSpPr>
          <p:cNvPr id="165"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600" strike="noStrike" u="none">
                <a:solidFill>
                  <a:srgbClr val="000000"/>
                </a:solidFill>
                <a:effectLst/>
                <a:uFillTx/>
                <a:latin typeface="Calibri"/>
              </a:rPr>
              <a:t>20</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644040" y="349200"/>
            <a:ext cx="9431640" cy="371520"/>
          </a:xfrm>
          <a:prstGeom prst="rect">
            <a:avLst/>
          </a:prstGeom>
          <a:noFill/>
          <a:ln w="0">
            <a:noFill/>
          </a:ln>
        </p:spPr>
        <p:txBody>
          <a:bodyPr lIns="91440" rIns="91440" tIns="45720" bIns="45720" anchor="t">
            <a:noAutofit/>
          </a:bodyPr>
          <a:p>
            <a:pPr indent="0">
              <a:lnSpc>
                <a:spcPct val="97000"/>
              </a:lnSpc>
              <a:buNone/>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2200" strike="noStrike" u="none">
                <a:solidFill>
                  <a:srgbClr val="000000"/>
                </a:solidFill>
                <a:effectLst/>
                <a:uFillTx/>
                <a:latin typeface="メイリオ"/>
                <a:ea typeface="メイリオ"/>
              </a:rPr>
              <a:t>6-2.</a:t>
            </a:r>
            <a:r>
              <a:rPr b="0" lang="ja-JP" sz="2200" strike="noStrike" u="none">
                <a:solidFill>
                  <a:srgbClr val="000000"/>
                </a:solidFill>
                <a:effectLst/>
                <a:uFillTx/>
                <a:latin typeface="メイリオ"/>
                <a:ea typeface="メイリオ"/>
              </a:rPr>
              <a:t>　わが社でのパワーハラスメントに関する相談への対応の流れ</a:t>
            </a:r>
            <a:endParaRPr b="0" lang="en-US" sz="2200" strike="noStrike" u="none">
              <a:solidFill>
                <a:srgbClr val="000000"/>
              </a:solidFill>
              <a:effectLst/>
              <a:uFillTx/>
              <a:latin typeface="Arial"/>
            </a:endParaRPr>
          </a:p>
        </p:txBody>
      </p:sp>
      <p:sp>
        <p:nvSpPr>
          <p:cNvPr id="167" name="下矢印 6"/>
          <p:cNvSpPr/>
          <p:nvPr/>
        </p:nvSpPr>
        <p:spPr>
          <a:xfrm>
            <a:off x="1685880" y="1960560"/>
            <a:ext cx="217440" cy="289080"/>
          </a:xfrm>
          <a:prstGeom prst="downArrow">
            <a:avLst>
              <a:gd name="adj1" fmla="val 50000"/>
              <a:gd name="adj2" fmla="val 50040"/>
            </a:avLst>
          </a:prstGeom>
          <a:solidFill>
            <a:srgbClr val="b5993e"/>
          </a:solidFill>
          <a:ln w="0">
            <a:noFill/>
          </a:ln>
        </p:spPr>
        <p:style>
          <a:lnRef idx="0"/>
          <a:fillRef idx="0"/>
          <a:effectRef idx="0"/>
          <a:fontRef idx="minor"/>
        </p:style>
        <p:txBody>
          <a:bodyPr lIns="90000" rIns="90000" tIns="46800" bIns="46800" anchor="ctr">
            <a:noAutofit/>
          </a:bodyPr>
          <a:p>
            <a:pPr algn="ctr">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p:txBody>
      </p:sp>
      <p:sp>
        <p:nvSpPr>
          <p:cNvPr id="168" name="下矢印 7"/>
          <p:cNvSpPr/>
          <p:nvPr/>
        </p:nvSpPr>
        <p:spPr>
          <a:xfrm>
            <a:off x="1685880" y="5151600"/>
            <a:ext cx="217440" cy="287280"/>
          </a:xfrm>
          <a:prstGeom prst="downArrow">
            <a:avLst>
              <a:gd name="adj1" fmla="val 50000"/>
              <a:gd name="adj2" fmla="val 50003"/>
            </a:avLst>
          </a:prstGeom>
          <a:solidFill>
            <a:srgbClr val="b5993e"/>
          </a:solidFill>
          <a:ln w="0">
            <a:noFill/>
          </a:ln>
        </p:spPr>
        <p:style>
          <a:lnRef idx="0"/>
          <a:fillRef idx="0"/>
          <a:effectRef idx="0"/>
          <a:fontRef idx="minor"/>
        </p:style>
        <p:txBody>
          <a:bodyPr lIns="90000" rIns="90000" tIns="46800" bIns="46800" anchor="ctr">
            <a:noAutofit/>
          </a:bodyPr>
          <a:p>
            <a:pPr algn="ctr">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p:txBody>
      </p:sp>
      <p:sp>
        <p:nvSpPr>
          <p:cNvPr id="169" name="下矢印 16"/>
          <p:cNvSpPr/>
          <p:nvPr/>
        </p:nvSpPr>
        <p:spPr>
          <a:xfrm>
            <a:off x="1685880" y="5832360"/>
            <a:ext cx="217440" cy="289080"/>
          </a:xfrm>
          <a:prstGeom prst="downArrow">
            <a:avLst>
              <a:gd name="adj1" fmla="val 50000"/>
              <a:gd name="adj2" fmla="val 50040"/>
            </a:avLst>
          </a:prstGeom>
          <a:solidFill>
            <a:srgbClr val="b5993e"/>
          </a:solidFill>
          <a:ln w="0">
            <a:noFill/>
          </a:ln>
        </p:spPr>
        <p:style>
          <a:lnRef idx="0"/>
          <a:fillRef idx="0"/>
          <a:effectRef idx="0"/>
          <a:fontRef idx="minor"/>
        </p:style>
        <p:txBody>
          <a:bodyPr lIns="90000" rIns="90000" tIns="46800" bIns="46800" anchor="ctr">
            <a:noAutofit/>
          </a:bodyPr>
          <a:p>
            <a:pPr algn="ctr">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p:txBody>
      </p:sp>
      <p:sp>
        <p:nvSpPr>
          <p:cNvPr id="170" name="下矢印 17"/>
          <p:cNvSpPr/>
          <p:nvPr/>
        </p:nvSpPr>
        <p:spPr>
          <a:xfrm>
            <a:off x="1685880" y="2998800"/>
            <a:ext cx="217440" cy="317520"/>
          </a:xfrm>
          <a:prstGeom prst="downArrow">
            <a:avLst>
              <a:gd name="adj1" fmla="val 50000"/>
              <a:gd name="adj2" fmla="val 50014"/>
            </a:avLst>
          </a:prstGeom>
          <a:solidFill>
            <a:srgbClr val="b5993e"/>
          </a:solidFill>
          <a:ln w="0">
            <a:noFill/>
          </a:ln>
        </p:spPr>
        <p:style>
          <a:lnRef idx="0"/>
          <a:fillRef idx="0"/>
          <a:effectRef idx="0"/>
          <a:fontRef idx="minor"/>
        </p:style>
        <p:txBody>
          <a:bodyPr lIns="90000" rIns="90000" tIns="46800" bIns="46800" anchor="ctr">
            <a:noAutofit/>
          </a:bodyPr>
          <a:p>
            <a:pPr algn="ctr">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p:txBody>
      </p:sp>
      <p:sp>
        <p:nvSpPr>
          <p:cNvPr id="171" name="コンテンツ プレースホルダー 2"/>
          <p:cNvSpPr/>
          <p:nvPr/>
        </p:nvSpPr>
        <p:spPr>
          <a:xfrm>
            <a:off x="858960" y="1020600"/>
            <a:ext cx="9393120" cy="6350040"/>
          </a:xfrm>
          <a:prstGeom prst="rect">
            <a:avLst/>
          </a:prstGeom>
          <a:noFill/>
          <a:ln w="0">
            <a:noFill/>
          </a:ln>
        </p:spPr>
        <p:style>
          <a:lnRef idx="0"/>
          <a:fillRef idx="0"/>
          <a:effectRef idx="0"/>
          <a:fontRef idx="minor"/>
        </p:style>
        <p:txBody>
          <a:bodyPr lIns="90000" rIns="90000" tIns="46800" bIns="46800" anchor="t">
            <a:noAutofit/>
          </a:bodyPr>
          <a:p>
            <a:pPr>
              <a:lnSpc>
                <a:spcPct val="100000"/>
              </a:lnSpc>
              <a:spcBef>
                <a:spcPts val="451"/>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ff0000"/>
                </a:solidFill>
                <a:effectLst/>
                <a:uFillTx/>
                <a:latin typeface="メイリオ"/>
                <a:ea typeface="メイリオ"/>
              </a:rPr>
              <a:t>１．本人（相談者）との面談</a:t>
            </a:r>
            <a:endParaRPr b="0" lang="en-US" sz="18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400" strike="noStrike" u="none">
                <a:solidFill>
                  <a:srgbClr val="ff0000"/>
                </a:solidFill>
                <a:effectLst/>
                <a:uFillTx/>
                <a:latin typeface="メイリオ"/>
                <a:ea typeface="メイリオ"/>
              </a:rPr>
              <a:t>　　　</a:t>
            </a:r>
            <a:r>
              <a:rPr b="0" lang="ja-JP" sz="1600" strike="noStrike" u="none">
                <a:solidFill>
                  <a:srgbClr val="ff0000"/>
                </a:solidFill>
                <a:effectLst/>
                <a:uFillTx/>
                <a:latin typeface="メイリオ"/>
                <a:ea typeface="メイリオ"/>
              </a:rPr>
              <a:t>面談にあたっては、</a:t>
            </a:r>
            <a:r>
              <a:rPr b="0" lang="ja-JP" sz="1600" strike="noStrike" u="sng">
                <a:solidFill>
                  <a:srgbClr val="ff0000"/>
                </a:solidFill>
                <a:effectLst/>
                <a:uFillTx/>
                <a:latin typeface="メイリオ"/>
                <a:ea typeface="メイリオ"/>
              </a:rPr>
              <a:t>必ずプライバシーが確保できる場所</a:t>
            </a:r>
            <a:r>
              <a:rPr b="0" lang="ja-JP" sz="1600" strike="noStrike" u="none">
                <a:solidFill>
                  <a:srgbClr val="ff0000"/>
                </a:solidFill>
                <a:effectLst/>
                <a:uFillTx/>
                <a:latin typeface="メイリオ"/>
                <a:ea typeface="メイリオ"/>
              </a:rPr>
              <a:t>を準備します</a:t>
            </a:r>
            <a:br>
              <a:rPr sz="1600"/>
            </a:br>
            <a:r>
              <a:rPr b="0" lang="ja-JP" sz="2000" strike="noStrike" u="none">
                <a:solidFill>
                  <a:srgbClr val="ff0000"/>
                </a:solidFill>
                <a:effectLst/>
                <a:uFillTx/>
                <a:latin typeface="メイリオ"/>
                <a:ea typeface="メイリオ"/>
              </a:rPr>
              <a:t>　　</a:t>
            </a:r>
            <a:r>
              <a:rPr b="0" lang="ja-JP" sz="1600" strike="noStrike" u="sng">
                <a:solidFill>
                  <a:srgbClr val="ff0000"/>
                </a:solidFill>
                <a:effectLst/>
                <a:uFillTx/>
                <a:latin typeface="メイリオ"/>
                <a:ea typeface="メイリオ"/>
              </a:rPr>
              <a:t>秘密は絶対に守ります！</a:t>
            </a:r>
            <a:endParaRPr b="0" lang="en-US" sz="1600" strike="noStrike" u="none">
              <a:solidFill>
                <a:srgbClr val="000000"/>
              </a:solidFill>
              <a:effectLst/>
              <a:uFillTx/>
              <a:latin typeface="Arial"/>
            </a:endParaRPr>
          </a:p>
          <a:p>
            <a:pPr>
              <a:lnSpc>
                <a:spcPct val="100000"/>
              </a:lnSpc>
              <a:spcBef>
                <a:spcPts val="499"/>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ff0000"/>
                </a:solidFill>
                <a:effectLst/>
                <a:uFillTx/>
                <a:latin typeface="メイリオ"/>
                <a:ea typeface="メイリオ"/>
              </a:rPr>
              <a:t>　　  </a:t>
            </a:r>
            <a:r>
              <a:rPr b="0" lang="ja-JP" sz="2000" strike="noStrike" u="none">
                <a:solidFill>
                  <a:srgbClr val="ff0000"/>
                </a:solidFill>
                <a:effectLst/>
                <a:uFillTx/>
                <a:latin typeface="メイリオ"/>
                <a:ea typeface="メイリオ"/>
              </a:rPr>
              <a:t>　　　　　　　　　　　　</a:t>
            </a:r>
            <a:endParaRPr b="0" lang="en-US" sz="2000" strike="noStrike" u="none">
              <a:solidFill>
                <a:srgbClr val="000000"/>
              </a:solidFill>
              <a:effectLst/>
              <a:uFillTx/>
              <a:latin typeface="Arial"/>
            </a:endParaRPr>
          </a:p>
          <a:p>
            <a:pPr>
              <a:lnSpc>
                <a:spcPct val="100000"/>
              </a:lnSpc>
              <a:spcBef>
                <a:spcPts val="451"/>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ff0000"/>
                </a:solidFill>
                <a:effectLst/>
                <a:uFillTx/>
                <a:latin typeface="メイリオ"/>
                <a:ea typeface="メイリオ"/>
              </a:rPr>
              <a:t>２．事実関係の確認　　</a:t>
            </a:r>
            <a:endParaRPr b="0" lang="en-US" sz="18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ff0000"/>
                </a:solidFill>
                <a:effectLst/>
                <a:uFillTx/>
                <a:latin typeface="メイリオ"/>
                <a:ea typeface="メイリオ"/>
              </a:rPr>
              <a:t>　　</a:t>
            </a:r>
            <a:r>
              <a:rPr b="0" lang="ja-JP" sz="1600" strike="noStrike" u="none">
                <a:solidFill>
                  <a:srgbClr val="ff0000"/>
                </a:solidFill>
                <a:effectLst/>
                <a:uFillTx/>
                <a:latin typeface="メイリオ"/>
                <a:ea typeface="メイリオ"/>
              </a:rPr>
              <a:t>行為者ヒアリング／第三者ヒアリング（必ず本人（相談者）の了解をとってから行います）</a:t>
            </a: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ff0000"/>
                </a:solidFill>
                <a:effectLst/>
                <a:uFillTx/>
                <a:latin typeface="メイリオ"/>
                <a:ea typeface="メイリオ"/>
              </a:rPr>
              <a:t>　　 </a:t>
            </a:r>
            <a:endParaRPr b="0" lang="en-US" sz="1600" strike="noStrike" u="none">
              <a:solidFill>
                <a:srgbClr val="000000"/>
              </a:solidFill>
              <a:effectLst/>
              <a:uFillTx/>
              <a:latin typeface="Arial"/>
            </a:endParaRPr>
          </a:p>
          <a:p>
            <a:pPr>
              <a:lnSpc>
                <a:spcPct val="100000"/>
              </a:lnSpc>
              <a:spcBef>
                <a:spcPts val="451"/>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ff0000"/>
                </a:solidFill>
                <a:effectLst/>
                <a:uFillTx/>
                <a:latin typeface="メイリオ"/>
                <a:ea typeface="メイリオ"/>
              </a:rPr>
              <a:t>３．行為者、相談者の意向を確認し、各人への対応を検討</a:t>
            </a:r>
            <a:endParaRPr b="0" lang="en-US" sz="18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ff0000"/>
                </a:solidFill>
                <a:effectLst/>
                <a:uFillTx/>
                <a:latin typeface="メイリオ"/>
                <a:ea typeface="メイリオ"/>
              </a:rPr>
              <a:t>　　</a:t>
            </a:r>
            <a:r>
              <a:rPr b="0" lang="en-US" sz="1800" strike="noStrike" u="none">
                <a:solidFill>
                  <a:srgbClr val="ff0000"/>
                </a:solidFill>
                <a:effectLst/>
                <a:uFillTx/>
                <a:latin typeface="メイリオ"/>
                <a:ea typeface="メイリオ"/>
              </a:rPr>
              <a:t>(</a:t>
            </a:r>
            <a:r>
              <a:rPr b="0" lang="ja-JP" sz="1800" strike="noStrike" u="none">
                <a:solidFill>
                  <a:srgbClr val="ff0000"/>
                </a:solidFill>
                <a:effectLst/>
                <a:uFillTx/>
                <a:latin typeface="メイリオ"/>
                <a:ea typeface="メイリオ"/>
              </a:rPr>
              <a:t>例</a:t>
            </a:r>
            <a:r>
              <a:rPr b="0" lang="en-US" sz="1800" strike="noStrike" u="none">
                <a:solidFill>
                  <a:srgbClr val="ff0000"/>
                </a:solidFill>
                <a:effectLst/>
                <a:uFillTx/>
                <a:latin typeface="メイリオ"/>
                <a:ea typeface="メイリオ"/>
              </a:rPr>
              <a:t>)</a:t>
            </a:r>
            <a:br>
              <a:rPr sz="1800"/>
            </a:br>
            <a:r>
              <a:rPr b="0" lang="ja-JP" sz="1800" strike="noStrike" u="none">
                <a:solidFill>
                  <a:srgbClr val="ff0000"/>
                </a:solidFill>
                <a:effectLst/>
                <a:uFillTx/>
                <a:latin typeface="メイリオ"/>
                <a:ea typeface="メイリオ"/>
              </a:rPr>
              <a:t>　　</a:t>
            </a:r>
            <a:r>
              <a:rPr b="0" lang="ja-JP" sz="1600" strike="noStrike" u="none">
                <a:solidFill>
                  <a:srgbClr val="ff0000"/>
                </a:solidFill>
                <a:effectLst/>
                <a:uFillTx/>
                <a:latin typeface="メイリオ"/>
                <a:ea typeface="メイリオ"/>
              </a:rPr>
              <a:t>「配置転換」「行為者謝罪」「関係改善援助」「不利益回復」「職場環境回復」</a:t>
            </a: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ff0000"/>
                </a:solidFill>
                <a:effectLst/>
                <a:uFillTx/>
                <a:latin typeface="メイリオ"/>
                <a:ea typeface="メイリオ"/>
              </a:rPr>
              <a:t>　　「メンタルケア」等</a:t>
            </a: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ff0000"/>
                </a:solidFill>
                <a:effectLst/>
                <a:uFillTx/>
                <a:latin typeface="メイリオ"/>
                <a:ea typeface="メイリオ"/>
              </a:rPr>
              <a:t>　　＜懲戒に値する場合（就業規則第４条参照）＞</a:t>
            </a:r>
            <a:endParaRPr b="0" lang="en-US" sz="1600" strike="noStrike" u="none">
              <a:solidFill>
                <a:srgbClr val="000000"/>
              </a:solidFill>
              <a:effectLst/>
              <a:uFillTx/>
              <a:latin typeface="Arial"/>
            </a:endParaRPr>
          </a:p>
          <a:p>
            <a:pPr>
              <a:lnSpc>
                <a:spcPct val="100000"/>
              </a:lnSpc>
              <a:spcBef>
                <a:spcPts val="400"/>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ff0000"/>
                </a:solidFill>
                <a:effectLst/>
                <a:uFillTx/>
                <a:latin typeface="メイリオ"/>
                <a:ea typeface="メイリオ"/>
              </a:rPr>
              <a:t>　　「けん責」「減給」「降格」「出勤停止」「懲戒解雇」等</a:t>
            </a:r>
            <a:endParaRPr b="0" lang="en-US" sz="1600" strike="noStrike" u="none">
              <a:solidFill>
                <a:srgbClr val="000000"/>
              </a:solidFill>
              <a:effectLst/>
              <a:uFillTx/>
              <a:latin typeface="Arial"/>
            </a:endParaRPr>
          </a:p>
          <a:p>
            <a:pPr>
              <a:lnSpc>
                <a:spcPct val="100000"/>
              </a:lnSpc>
              <a:spcBef>
                <a:spcPts val="499"/>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ff0000"/>
                </a:solidFill>
                <a:effectLst/>
                <a:uFillTx/>
                <a:latin typeface="メイリオ"/>
                <a:ea typeface="メイリオ"/>
              </a:rPr>
              <a:t>　　　　　　　　　</a:t>
            </a:r>
            <a:endParaRPr b="0" lang="en-US" sz="2000" strike="noStrike" u="none">
              <a:solidFill>
                <a:srgbClr val="000000"/>
              </a:solidFill>
              <a:effectLst/>
              <a:uFillTx/>
              <a:latin typeface="Arial"/>
            </a:endParaRPr>
          </a:p>
          <a:p>
            <a:pPr>
              <a:lnSpc>
                <a:spcPct val="100000"/>
              </a:lnSpc>
              <a:spcBef>
                <a:spcPts val="451"/>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1800" strike="noStrike" u="none">
                <a:solidFill>
                  <a:srgbClr val="ff0000"/>
                </a:solidFill>
                <a:effectLst/>
                <a:uFillTx/>
                <a:latin typeface="メイリオ"/>
                <a:ea typeface="メイリオ"/>
              </a:rPr>
              <a:t>4</a:t>
            </a:r>
            <a:r>
              <a:rPr b="0" lang="ja-JP" sz="1800" strike="noStrike" u="none">
                <a:solidFill>
                  <a:srgbClr val="ff0000"/>
                </a:solidFill>
                <a:effectLst/>
                <a:uFillTx/>
                <a:latin typeface="メイリオ"/>
                <a:ea typeface="メイリオ"/>
              </a:rPr>
              <a:t> </a:t>
            </a:r>
            <a:r>
              <a:rPr b="0" lang="ja-JP" sz="1800" strike="noStrike" u="none">
                <a:solidFill>
                  <a:srgbClr val="ff0000"/>
                </a:solidFill>
                <a:effectLst/>
                <a:uFillTx/>
                <a:latin typeface="メイリオ"/>
                <a:ea typeface="メイリオ"/>
              </a:rPr>
              <a:t>．相談者、行為者へのフォロー</a:t>
            </a:r>
            <a:endParaRPr b="0" lang="en-US" sz="1800" strike="noStrike" u="none">
              <a:solidFill>
                <a:srgbClr val="000000"/>
              </a:solidFill>
              <a:effectLst/>
              <a:uFillTx/>
              <a:latin typeface="Arial"/>
            </a:endParaRPr>
          </a:p>
          <a:p>
            <a:pPr>
              <a:lnSpc>
                <a:spcPct val="100000"/>
              </a:lnSpc>
              <a:spcBef>
                <a:spcPts val="451"/>
              </a:spcBef>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1800" strike="noStrike" u="none">
              <a:solidFill>
                <a:srgbClr val="000000"/>
              </a:solidFill>
              <a:effectLst/>
              <a:uFillTx/>
              <a:latin typeface="Arial"/>
            </a:endParaRPr>
          </a:p>
          <a:p>
            <a:pPr>
              <a:lnSpc>
                <a:spcPct val="100000"/>
              </a:lnSpc>
              <a:spcBef>
                <a:spcPts val="451"/>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1800" strike="noStrike" u="none">
                <a:solidFill>
                  <a:srgbClr val="ff0000"/>
                </a:solidFill>
                <a:effectLst/>
                <a:uFillTx/>
                <a:latin typeface="メイリオ"/>
                <a:ea typeface="メイリオ"/>
              </a:rPr>
              <a:t>5</a:t>
            </a:r>
            <a:r>
              <a:rPr b="0" lang="ja-JP" sz="1800" strike="noStrike" u="none">
                <a:solidFill>
                  <a:srgbClr val="ff0000"/>
                </a:solidFill>
                <a:effectLst/>
                <a:uFillTx/>
                <a:latin typeface="メイリオ"/>
                <a:ea typeface="メイリオ"/>
              </a:rPr>
              <a:t> </a:t>
            </a:r>
            <a:r>
              <a:rPr b="0" lang="ja-JP" sz="1800" strike="noStrike" u="none">
                <a:solidFill>
                  <a:srgbClr val="ff0000"/>
                </a:solidFill>
                <a:effectLst/>
                <a:uFillTx/>
                <a:latin typeface="メイリオ"/>
                <a:ea typeface="メイリオ"/>
              </a:rPr>
              <a:t>．再発防止</a:t>
            </a:r>
            <a:endParaRPr b="0" lang="en-US" sz="1800" strike="noStrike" u="none">
              <a:solidFill>
                <a:srgbClr val="000000"/>
              </a:solidFill>
              <a:effectLst/>
              <a:uFillTx/>
              <a:latin typeface="Arial"/>
            </a:endParaRPr>
          </a:p>
        </p:txBody>
      </p:sp>
      <p:sp>
        <p:nvSpPr>
          <p:cNvPr id="172" name="楕円 1"/>
          <p:cNvSpPr/>
          <p:nvPr/>
        </p:nvSpPr>
        <p:spPr>
          <a:xfrm>
            <a:off x="6259680" y="1563840"/>
            <a:ext cx="3914640" cy="1112760"/>
          </a:xfrm>
          <a:prstGeom prst="ellipse">
            <a:avLst/>
          </a:prstGeom>
          <a:solidFill>
            <a:srgbClr val="ffff00"/>
          </a:solidFill>
          <a:ln w="25560">
            <a:solidFill>
              <a:srgbClr val="ff0000"/>
            </a:solidFill>
            <a:miter/>
          </a:ln>
        </p:spPr>
        <p:style>
          <a:lnRef idx="0"/>
          <a:fillRef idx="0"/>
          <a:effectRef idx="0"/>
          <a:fontRef idx="minor"/>
        </p:style>
        <p:txBody>
          <a:bodyPr lIns="90000" rIns="90000" tIns="46800" bIns="46800" anchor="ctr">
            <a:noAutofit/>
          </a:bodyPr>
          <a:p>
            <a:pPr algn="ct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ff0000"/>
                </a:solidFill>
                <a:effectLst/>
                <a:uFillTx/>
                <a:latin typeface="メイリオ"/>
                <a:ea typeface="メイリオ"/>
              </a:rPr>
              <a:t>まずは、上司や</a:t>
            </a:r>
            <a:endParaRPr b="0" lang="en-US" sz="2000" strike="noStrike" u="none">
              <a:solidFill>
                <a:srgbClr val="000000"/>
              </a:solidFill>
              <a:effectLst/>
              <a:uFillTx/>
              <a:latin typeface="Arial"/>
            </a:endParaRPr>
          </a:p>
          <a:p>
            <a:pPr algn="ct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ff0000"/>
                </a:solidFill>
                <a:effectLst/>
                <a:uFillTx/>
                <a:latin typeface="メイリオ"/>
                <a:ea typeface="メイリオ"/>
              </a:rPr>
              <a:t>相談窓口等へ相談を！</a:t>
            </a:r>
            <a:endParaRPr b="0" lang="en-US" sz="2000" strike="noStrike" u="none">
              <a:solidFill>
                <a:srgbClr val="000000"/>
              </a:solidFill>
              <a:effectLst/>
              <a:uFillTx/>
              <a:latin typeface="Arial"/>
            </a:endParaRPr>
          </a:p>
        </p:txBody>
      </p:sp>
      <p:sp>
        <p:nvSpPr>
          <p:cNvPr id="173"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600" strike="noStrike" u="none">
                <a:solidFill>
                  <a:srgbClr val="000000"/>
                </a:solidFill>
                <a:effectLst/>
                <a:uFillTx/>
                <a:latin typeface="Calibri"/>
              </a:rPr>
              <a:t>21</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644040" y="349200"/>
            <a:ext cx="9431640" cy="371520"/>
          </a:xfrm>
          <a:prstGeom prst="rect">
            <a:avLst/>
          </a:prstGeom>
          <a:noFill/>
          <a:ln w="0">
            <a:noFill/>
          </a:ln>
        </p:spPr>
        <p:txBody>
          <a:bodyPr lIns="91440" rIns="91440" tIns="45720" bIns="45720" anchor="t">
            <a:noAutofit/>
          </a:bodyPr>
          <a:p>
            <a:pPr indent="0">
              <a:lnSpc>
                <a:spcPct val="97000"/>
              </a:lnSpc>
              <a:buNone/>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2200" strike="noStrike" u="none">
                <a:solidFill>
                  <a:srgbClr val="000000"/>
                </a:solidFill>
                <a:effectLst/>
                <a:uFillTx/>
                <a:latin typeface="メイリオ"/>
                <a:ea typeface="メイリオ"/>
              </a:rPr>
              <a:t>6-3.</a:t>
            </a:r>
            <a:r>
              <a:rPr b="0" lang="ja-JP" sz="2200" strike="noStrike" u="none">
                <a:solidFill>
                  <a:srgbClr val="000000"/>
                </a:solidFill>
                <a:effectLst/>
                <a:uFillTx/>
                <a:latin typeface="メイリオ"/>
                <a:ea typeface="メイリオ"/>
              </a:rPr>
              <a:t>　職場でパワーハラスメントが起きてしまったら</a:t>
            </a:r>
            <a:endParaRPr b="0" lang="en-US" sz="2200" strike="noStrike" u="none">
              <a:solidFill>
                <a:srgbClr val="000000"/>
              </a:solidFill>
              <a:effectLst/>
              <a:uFillTx/>
              <a:latin typeface="Arial"/>
            </a:endParaRPr>
          </a:p>
        </p:txBody>
      </p:sp>
      <p:sp>
        <p:nvSpPr>
          <p:cNvPr id="175" name="コンテンツ プレースホルダー 2"/>
          <p:cNvSpPr/>
          <p:nvPr/>
        </p:nvSpPr>
        <p:spPr>
          <a:xfrm>
            <a:off x="655560" y="876240"/>
            <a:ext cx="9564840" cy="4713480"/>
          </a:xfrm>
          <a:prstGeom prst="rect">
            <a:avLst/>
          </a:prstGeom>
          <a:noFill/>
          <a:ln w="0">
            <a:noFill/>
          </a:ln>
        </p:spPr>
        <p:style>
          <a:lnRef idx="0"/>
          <a:fillRef idx="0"/>
          <a:effectRef idx="0"/>
          <a:fontRef idx="minor"/>
        </p:style>
        <p:txBody>
          <a:bodyPr lIns="90000" rIns="90000" tIns="46800" bIns="46800" anchor="t">
            <a:normAutofit/>
          </a:bodyPr>
          <a:p>
            <a:pPr marL="270000" indent="-270000">
              <a:lnSpc>
                <a:spcPct val="100000"/>
              </a:lnSpc>
              <a:spcBef>
                <a:spcPts val="451"/>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メイリオ"/>
                <a:ea typeface="メイリオ"/>
              </a:rPr>
              <a:t>パワーハラスメントを受けた人は</a:t>
            </a:r>
            <a:endParaRPr b="0" lang="en-US" sz="1800" strike="noStrike" u="none">
              <a:solidFill>
                <a:srgbClr val="000000"/>
              </a:solidFill>
              <a:effectLst/>
              <a:uFillTx/>
              <a:latin typeface="Arial"/>
            </a:endParaRPr>
          </a:p>
          <a:p>
            <a:pPr lvl="1" marL="623880" indent="-260280">
              <a:lnSpc>
                <a:spcPct val="100000"/>
              </a:lnSpc>
              <a:spcBef>
                <a:spcPts val="400"/>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0000"/>
                </a:solidFill>
                <a:effectLst/>
                <a:uFillTx/>
                <a:latin typeface="メイリオ"/>
                <a:ea typeface="メイリオ"/>
              </a:rPr>
              <a:t>パワーハラスメントを我慢していても解決しません。逆にエスカレートする可能性もあります。</a:t>
            </a:r>
            <a:endParaRPr b="0" lang="en-US" sz="1600" strike="noStrike" u="none">
              <a:solidFill>
                <a:srgbClr val="000000"/>
              </a:solidFill>
              <a:effectLst/>
              <a:uFillTx/>
              <a:latin typeface="Arial"/>
            </a:endParaRPr>
          </a:p>
          <a:p>
            <a:pPr lvl="1" marL="623880" indent="-260280">
              <a:lnSpc>
                <a:spcPct val="100000"/>
              </a:lnSpc>
              <a:spcBef>
                <a:spcPts val="400"/>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0000"/>
                </a:solidFill>
                <a:effectLst/>
                <a:uFillTx/>
                <a:latin typeface="メイリオ"/>
                <a:ea typeface="メイリオ"/>
              </a:rPr>
              <a:t>一人で悩まず、上司や</a:t>
            </a:r>
            <a:r>
              <a:rPr b="0" lang="ja-JP" sz="1600" strike="noStrike" u="none">
                <a:solidFill>
                  <a:srgbClr val="ff0000"/>
                </a:solidFill>
                <a:effectLst/>
                <a:uFillTx/>
                <a:latin typeface="メイリオ"/>
                <a:ea typeface="メイリオ"/>
              </a:rPr>
              <a:t>人事部●●課</a:t>
            </a:r>
            <a:r>
              <a:rPr b="0" lang="ja-JP" sz="1600" strike="noStrike" u="none">
                <a:solidFill>
                  <a:srgbClr val="000000"/>
                </a:solidFill>
                <a:effectLst/>
                <a:uFillTx/>
                <a:latin typeface="メイリオ"/>
                <a:ea typeface="メイリオ"/>
              </a:rPr>
              <a:t>や</a:t>
            </a:r>
            <a:r>
              <a:rPr b="0" lang="ja-JP" sz="1600" strike="noStrike" u="none">
                <a:solidFill>
                  <a:srgbClr val="ff0000"/>
                </a:solidFill>
                <a:effectLst/>
                <a:uFillTx/>
                <a:latin typeface="メイリオ"/>
                <a:ea typeface="メイリオ"/>
              </a:rPr>
              <a:t>社内相談窓口</a:t>
            </a:r>
            <a:r>
              <a:rPr b="0" lang="ja-JP" sz="1600" strike="noStrike" u="none">
                <a:solidFill>
                  <a:srgbClr val="000000"/>
                </a:solidFill>
                <a:effectLst/>
                <a:uFillTx/>
                <a:latin typeface="メイリオ"/>
                <a:ea typeface="メイリオ"/>
              </a:rPr>
              <a:t>、</a:t>
            </a:r>
            <a:r>
              <a:rPr b="0" lang="ja-JP" sz="1600" strike="noStrike" u="none">
                <a:solidFill>
                  <a:srgbClr val="ff0000"/>
                </a:solidFill>
                <a:effectLst/>
                <a:uFillTx/>
                <a:latin typeface="メイリオ"/>
                <a:ea typeface="メイリオ"/>
              </a:rPr>
              <a:t>あるいは、社外相談窓口に相談しましょう</a:t>
            </a:r>
            <a:endParaRPr b="0" lang="en-US" sz="1600" strike="noStrike" u="none">
              <a:solidFill>
                <a:srgbClr val="000000"/>
              </a:solidFill>
              <a:effectLst/>
              <a:uFillTx/>
              <a:latin typeface="Arial"/>
            </a:endParaRPr>
          </a:p>
          <a:p>
            <a:pPr lvl="1" marL="623880" indent="-260280">
              <a:lnSpc>
                <a:spcPct val="100000"/>
              </a:lnSpc>
              <a:spcBef>
                <a:spcPts val="374"/>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500" strike="noStrike" u="none">
                <a:solidFill>
                  <a:srgbClr val="ff0000"/>
                </a:solidFill>
                <a:effectLst/>
                <a:uFillTx/>
                <a:latin typeface="メイリオ"/>
                <a:ea typeface="メイリオ"/>
              </a:rPr>
              <a:t>人事部●●課</a:t>
            </a:r>
            <a:r>
              <a:rPr b="0" lang="ja-JP" sz="1500" strike="noStrike" u="none">
                <a:solidFill>
                  <a:srgbClr val="000000"/>
                </a:solidFill>
                <a:effectLst/>
                <a:uFillTx/>
                <a:latin typeface="メイリオ"/>
                <a:ea typeface="メイリオ"/>
              </a:rPr>
              <a:t>や</a:t>
            </a:r>
            <a:r>
              <a:rPr b="0" lang="ja-JP" sz="1500" strike="noStrike" u="none">
                <a:solidFill>
                  <a:srgbClr val="ff0000"/>
                </a:solidFill>
                <a:effectLst/>
                <a:uFillTx/>
                <a:latin typeface="メイリオ"/>
                <a:ea typeface="メイリオ"/>
              </a:rPr>
              <a:t>相談窓口</a:t>
            </a:r>
            <a:r>
              <a:rPr b="0" lang="ja-JP" sz="1500" strike="noStrike" u="none">
                <a:solidFill>
                  <a:srgbClr val="000000"/>
                </a:solidFill>
                <a:effectLst/>
                <a:uFillTx/>
                <a:latin typeface="メイリオ"/>
                <a:ea typeface="メイリオ"/>
              </a:rPr>
              <a:t>では、相談者の方の了解を得た場合にのみ、上司や行為者の方に対するヒアリングなどの対応を行います</a:t>
            </a:r>
            <a:br>
              <a:rPr sz="1500"/>
            </a:br>
            <a:r>
              <a:rPr b="0" lang="en-US" sz="1500" strike="noStrike" u="none">
                <a:solidFill>
                  <a:srgbClr val="000000"/>
                </a:solidFill>
                <a:effectLst/>
                <a:uFillTx/>
                <a:latin typeface="メイリオ"/>
              </a:rPr>
              <a:t> </a:t>
            </a:r>
            <a:endParaRPr b="0" lang="en-US" sz="1500" strike="noStrike" u="none">
              <a:solidFill>
                <a:srgbClr val="000000"/>
              </a:solidFill>
              <a:effectLst/>
              <a:uFillTx/>
              <a:latin typeface="Arial"/>
            </a:endParaRPr>
          </a:p>
          <a:p>
            <a:pPr marL="270000" indent="-270000">
              <a:lnSpc>
                <a:spcPct val="100000"/>
              </a:lnSpc>
              <a:spcBef>
                <a:spcPts val="451"/>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メイリオ"/>
                <a:ea typeface="メイリオ"/>
              </a:rPr>
              <a:t>パワーハラスメントに気付いた人は</a:t>
            </a:r>
            <a:endParaRPr b="0" lang="en-US" sz="1800" strike="noStrike" u="none">
              <a:solidFill>
                <a:srgbClr val="000000"/>
              </a:solidFill>
              <a:effectLst/>
              <a:uFillTx/>
              <a:latin typeface="Arial"/>
            </a:endParaRPr>
          </a:p>
          <a:p>
            <a:pPr lvl="1" marL="623880" indent="-260280">
              <a:lnSpc>
                <a:spcPct val="100000"/>
              </a:lnSpc>
              <a:spcBef>
                <a:spcPts val="400"/>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0000"/>
                </a:solidFill>
                <a:effectLst/>
                <a:uFillTx/>
                <a:latin typeface="メイリオ"/>
                <a:ea typeface="メイリオ"/>
              </a:rPr>
              <a:t>見て見ぬふりをしていては職場環境が悪化してしまうかもしれません</a:t>
            </a:r>
            <a:br>
              <a:rPr sz="1600"/>
            </a:br>
            <a:r>
              <a:rPr b="0" lang="ja-JP" sz="1600" strike="noStrike" u="none">
                <a:solidFill>
                  <a:srgbClr val="000000"/>
                </a:solidFill>
                <a:effectLst/>
                <a:uFillTx/>
                <a:latin typeface="メイリオ"/>
                <a:ea typeface="メイリオ"/>
              </a:rPr>
              <a:t>他人ごとではなく、自らにも降りかかってくる可能性もあります</a:t>
            </a:r>
            <a:br>
              <a:rPr sz="1600"/>
            </a:br>
            <a:r>
              <a:rPr b="0" lang="en-US" sz="1600" strike="noStrike" u="none">
                <a:solidFill>
                  <a:srgbClr val="000000"/>
                </a:solidFill>
                <a:effectLst/>
                <a:uFillTx/>
                <a:latin typeface="メイリオ"/>
              </a:rPr>
              <a:t> </a:t>
            </a:r>
            <a:endParaRPr b="0" lang="en-US" sz="1600" strike="noStrike" u="none">
              <a:solidFill>
                <a:srgbClr val="000000"/>
              </a:solidFill>
              <a:effectLst/>
              <a:uFillTx/>
              <a:latin typeface="Arial"/>
            </a:endParaRPr>
          </a:p>
          <a:p>
            <a:pPr marL="270000" indent="-270000">
              <a:lnSpc>
                <a:spcPct val="100000"/>
              </a:lnSpc>
              <a:spcBef>
                <a:spcPts val="451"/>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800" strike="noStrike" u="none">
                <a:solidFill>
                  <a:srgbClr val="000000"/>
                </a:solidFill>
                <a:effectLst/>
                <a:uFillTx/>
                <a:latin typeface="メイリオ"/>
                <a:ea typeface="メイリオ"/>
              </a:rPr>
              <a:t>パワーハラスメントを受けた人から相談があった場合</a:t>
            </a:r>
            <a:endParaRPr b="0" lang="en-US" sz="1800" strike="noStrike" u="none">
              <a:solidFill>
                <a:srgbClr val="000000"/>
              </a:solidFill>
              <a:effectLst/>
              <a:uFillTx/>
              <a:latin typeface="Arial"/>
            </a:endParaRPr>
          </a:p>
          <a:p>
            <a:pPr lvl="1" marL="623880" indent="-260280">
              <a:lnSpc>
                <a:spcPct val="100000"/>
              </a:lnSpc>
              <a:spcBef>
                <a:spcPts val="400"/>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0000"/>
                </a:solidFill>
                <a:effectLst/>
                <a:uFillTx/>
                <a:latin typeface="メイリオ"/>
                <a:ea typeface="メイリオ"/>
              </a:rPr>
              <a:t>公平、迅速な対応を心がけましょう</a:t>
            </a:r>
            <a:endParaRPr b="0" lang="en-US" sz="1600" strike="noStrike" u="none">
              <a:solidFill>
                <a:srgbClr val="000000"/>
              </a:solidFill>
              <a:effectLst/>
              <a:uFillTx/>
              <a:latin typeface="Arial"/>
            </a:endParaRPr>
          </a:p>
          <a:p>
            <a:pPr lvl="1" marL="623880" indent="-260280">
              <a:lnSpc>
                <a:spcPct val="100000"/>
              </a:lnSpc>
              <a:spcBef>
                <a:spcPts val="400"/>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0000"/>
                </a:solidFill>
                <a:effectLst/>
                <a:uFillTx/>
                <a:latin typeface="メイリオ"/>
                <a:ea typeface="メイリオ"/>
              </a:rPr>
              <a:t>ゆっくり時間をかけて相談者の話を聞きましょう</a:t>
            </a:r>
            <a:endParaRPr b="0" lang="en-US" sz="1600" strike="noStrike" u="none">
              <a:solidFill>
                <a:srgbClr val="000000"/>
              </a:solidFill>
              <a:effectLst/>
              <a:uFillTx/>
              <a:latin typeface="Arial"/>
            </a:endParaRPr>
          </a:p>
          <a:p>
            <a:pPr lvl="1" marL="623880" indent="-260280">
              <a:lnSpc>
                <a:spcPct val="100000"/>
              </a:lnSpc>
              <a:spcBef>
                <a:spcPts val="400"/>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0000"/>
                </a:solidFill>
                <a:effectLst/>
                <a:uFillTx/>
                <a:latin typeface="メイリオ"/>
                <a:ea typeface="メイリオ"/>
              </a:rPr>
              <a:t>相談者の了解を得て、上司や</a:t>
            </a:r>
            <a:r>
              <a:rPr b="0" lang="ja-JP" sz="1600" strike="noStrike" u="none">
                <a:solidFill>
                  <a:srgbClr val="ff0000"/>
                </a:solidFill>
                <a:effectLst/>
                <a:uFillTx/>
                <a:latin typeface="メイリオ"/>
                <a:ea typeface="メイリオ"/>
              </a:rPr>
              <a:t>人事部●●課</a:t>
            </a:r>
            <a:r>
              <a:rPr b="0" lang="ja-JP" sz="1600" strike="noStrike" u="none">
                <a:solidFill>
                  <a:srgbClr val="000000"/>
                </a:solidFill>
                <a:effectLst/>
                <a:uFillTx/>
                <a:latin typeface="メイリオ"/>
                <a:ea typeface="メイリオ"/>
              </a:rPr>
              <a:t>に報告し、対応について相談しましょう</a:t>
            </a:r>
            <a:endParaRPr b="0" lang="en-US" sz="1600" strike="noStrike" u="none">
              <a:solidFill>
                <a:srgbClr val="000000"/>
              </a:solidFill>
              <a:effectLst/>
              <a:uFillTx/>
              <a:latin typeface="Arial"/>
            </a:endParaRPr>
          </a:p>
          <a:p>
            <a:pPr lvl="1" marL="623880" indent="-260280">
              <a:lnSpc>
                <a:spcPct val="100000"/>
              </a:lnSpc>
              <a:spcBef>
                <a:spcPts val="400"/>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0000"/>
                </a:solidFill>
                <a:effectLst/>
                <a:uFillTx/>
                <a:latin typeface="メイリオ"/>
                <a:ea typeface="メイリオ"/>
              </a:rPr>
              <a:t>個人情報には十分注意しましょう</a:t>
            </a:r>
            <a:endParaRPr b="0" lang="en-US" sz="1600" strike="noStrike" u="none">
              <a:solidFill>
                <a:srgbClr val="000000"/>
              </a:solidFill>
              <a:effectLst/>
              <a:uFillTx/>
              <a:latin typeface="Arial"/>
            </a:endParaRPr>
          </a:p>
          <a:p>
            <a:pPr lvl="1" marL="623880" indent="-260280">
              <a:lnSpc>
                <a:spcPct val="100000"/>
              </a:lnSpc>
              <a:spcBef>
                <a:spcPts val="499"/>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a:p>
            <a:pPr marL="270000" indent="-270000">
              <a:lnSpc>
                <a:spcPct val="100000"/>
              </a:lnSpc>
              <a:spcBef>
                <a:spcPts val="499"/>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a:p>
            <a:pPr marL="270000" indent="-270000">
              <a:lnSpc>
                <a:spcPct val="100000"/>
              </a:lnSpc>
              <a:spcBef>
                <a:spcPts val="499"/>
              </a:spcBef>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p:txBody>
      </p:sp>
      <p:sp>
        <p:nvSpPr>
          <p:cNvPr id="176" name="正方形/長方形 9"/>
          <p:cNvSpPr/>
          <p:nvPr/>
        </p:nvSpPr>
        <p:spPr>
          <a:xfrm>
            <a:off x="2246400" y="5342040"/>
            <a:ext cx="6480000" cy="1081080"/>
          </a:xfrm>
          <a:prstGeom prst="rect">
            <a:avLst/>
          </a:prstGeom>
          <a:solidFill>
            <a:srgbClr val="ffffff"/>
          </a:solidFill>
          <a:ln w="25560">
            <a:solidFill>
              <a:srgbClr val="000000"/>
            </a:solidFill>
            <a:miter/>
          </a:ln>
        </p:spPr>
        <p:style>
          <a:lnRef idx="0"/>
          <a:fillRef idx="0"/>
          <a:effectRef idx="0"/>
          <a:fontRef idx="minor"/>
        </p:style>
        <p:txBody>
          <a:bodyPr lIns="90000" rIns="90000" tIns="46800" bIns="46800" anchor="ctr">
            <a:noAutofit/>
          </a:bodyPr>
          <a:p>
            <a:pPr>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400" strike="noStrike" u="none">
                <a:solidFill>
                  <a:srgbClr val="ff0000"/>
                </a:solidFill>
                <a:effectLst/>
                <a:uFillTx/>
                <a:latin typeface="Arial"/>
              </a:rPr>
              <a:t>人事部●●課：　内線●●</a:t>
            </a:r>
            <a:endParaRPr b="0" lang="en-US" sz="2400" strike="noStrike" u="none">
              <a:solidFill>
                <a:srgbClr val="000000"/>
              </a:solidFill>
              <a:effectLst/>
              <a:uFillTx/>
              <a:latin typeface="Arial"/>
            </a:endParaRPr>
          </a:p>
          <a:p>
            <a:pPr>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400" strike="noStrike" u="none">
                <a:solidFill>
                  <a:srgbClr val="ff0000"/>
                </a:solidFill>
                <a:effectLst/>
                <a:uFillTx/>
                <a:latin typeface="Arial"/>
              </a:rPr>
              <a:t>社内相談窓口：　内線●●</a:t>
            </a:r>
            <a:endParaRPr b="0" lang="en-US" sz="2400" strike="noStrike" u="none">
              <a:solidFill>
                <a:srgbClr val="000000"/>
              </a:solidFill>
              <a:effectLst/>
              <a:uFillTx/>
              <a:latin typeface="Arial"/>
            </a:endParaRPr>
          </a:p>
          <a:p>
            <a:pPr>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400" strike="noStrike" u="none">
                <a:solidFill>
                  <a:srgbClr val="ff0000"/>
                </a:solidFill>
                <a:effectLst/>
                <a:uFillTx/>
                <a:latin typeface="Arial"/>
              </a:rPr>
              <a:t>社外相談窓口：　●●－●●●●－●●●● </a:t>
            </a:r>
            <a:r>
              <a:rPr b="0" lang="ja-JP" sz="2400" strike="noStrike" u="none">
                <a:solidFill>
                  <a:srgbClr val="000000"/>
                </a:solidFill>
                <a:effectLst/>
                <a:uFillTx/>
                <a:latin typeface="Arial"/>
              </a:rPr>
              <a:t>　</a:t>
            </a:r>
            <a:endParaRPr b="0" lang="en-US" sz="2400" strike="noStrike" u="none">
              <a:solidFill>
                <a:srgbClr val="000000"/>
              </a:solidFill>
              <a:effectLst/>
              <a:uFillTx/>
              <a:latin typeface="Arial"/>
            </a:endParaRPr>
          </a:p>
        </p:txBody>
      </p:sp>
      <p:sp>
        <p:nvSpPr>
          <p:cNvPr id="177"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600" strike="noStrike" u="none">
                <a:solidFill>
                  <a:srgbClr val="000000"/>
                </a:solidFill>
                <a:effectLst/>
                <a:uFillTx/>
                <a:latin typeface="Calibri"/>
              </a:rPr>
              <a:t>22</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44040" y="349200"/>
            <a:ext cx="9431640" cy="371520"/>
          </a:xfrm>
          <a:prstGeom prst="rect">
            <a:avLst/>
          </a:prstGeom>
          <a:noFill/>
          <a:ln w="0">
            <a:noFill/>
          </a:ln>
        </p:spPr>
        <p:txBody>
          <a:bodyPr lIns="91440" rIns="91440" tIns="45720" bIns="45720" anchor="t">
            <a:noAutofit/>
          </a:bodyPr>
          <a:p>
            <a:pPr indent="0">
              <a:lnSpc>
                <a:spcPct val="97000"/>
              </a:lnSpc>
              <a:buNone/>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200" strike="noStrike" u="none">
                <a:solidFill>
                  <a:srgbClr val="000000"/>
                </a:solidFill>
                <a:effectLst/>
                <a:uFillTx/>
                <a:latin typeface="メイリオ"/>
                <a:ea typeface="メイリオ"/>
              </a:rPr>
              <a:t>最後に（トップメッセージ）</a:t>
            </a:r>
            <a:endParaRPr b="0" lang="en-US" sz="2200" strike="noStrike" u="none">
              <a:solidFill>
                <a:srgbClr val="000000"/>
              </a:solidFill>
              <a:effectLst/>
              <a:uFillTx/>
              <a:latin typeface="Arial"/>
            </a:endParaRPr>
          </a:p>
        </p:txBody>
      </p:sp>
      <p:sp>
        <p:nvSpPr>
          <p:cNvPr id="179" name="テキスト ボックス 3"/>
          <p:cNvSpPr/>
          <p:nvPr/>
        </p:nvSpPr>
        <p:spPr>
          <a:xfrm>
            <a:off x="353880" y="876240"/>
            <a:ext cx="9793440" cy="5761080"/>
          </a:xfrm>
          <a:custGeom>
            <a:avLst/>
            <a:gdLst>
              <a:gd name="textAreaLeft" fmla="*/ 0 w 9793440"/>
              <a:gd name="textAreaRight" fmla="*/ 9793800 w 9793440"/>
              <a:gd name="textAreaTop" fmla="*/ 0 h 5761080"/>
              <a:gd name="textAreaBottom" fmla="*/ 5761440 h 5761080"/>
              <a:gd name="GluePoint1X" fmla="*/ 0 w 6347337"/>
              <a:gd name="GluePoint1Y" fmla="*/ 0 h 6267166"/>
              <a:gd name="GluePoint2X" fmla="*/ 9776881 w 6347337"/>
              <a:gd name="GluePoint2Y" fmla="*/ 0 h 6267166"/>
              <a:gd name="GluePoint3X" fmla="*/ 9793287 w 6347337"/>
              <a:gd name="GluePoint3Y" fmla="*/ 5761037 h 6267166"/>
              <a:gd name="GluePoint4X" fmla="*/ 16406 w 6347337"/>
              <a:gd name="GluePoint4Y" fmla="*/ 5761038 h 6267166"/>
              <a:gd name="GluePoint5X" fmla="*/ 0 w 6347337"/>
              <a:gd name="GluePoint5Y" fmla="*/ 0 h 6267166"/>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6347337" h="6267166">
                <a:moveTo>
                  <a:pt x="0" y="0"/>
                </a:moveTo>
                <a:lnTo>
                  <a:pt x="6336704" y="0"/>
                </a:lnTo>
                <a:cubicBezTo>
                  <a:pt x="6340248" y="2089055"/>
                  <a:pt x="6343793" y="4178110"/>
                  <a:pt x="6347337" y="6267165"/>
                </a:cubicBezTo>
                <a:lnTo>
                  <a:pt x="10633" y="6267166"/>
                </a:lnTo>
                <a:cubicBezTo>
                  <a:pt x="7089" y="4178111"/>
                  <a:pt x="3544" y="2089055"/>
                  <a:pt x="0" y="0"/>
                </a:cubicBezTo>
                <a:close/>
              </a:path>
            </a:pathLst>
          </a:custGeom>
          <a:noFill/>
          <a:ln w="9360">
            <a:solidFill>
              <a:srgbClr val="000000"/>
            </a:solidFill>
            <a:miter/>
          </a:ln>
        </p:spPr>
        <p:style>
          <a:lnRef idx="0"/>
          <a:fillRef idx="0"/>
          <a:effectRef idx="0"/>
          <a:fontRef idx="minor"/>
        </p:style>
        <p:txBody>
          <a:bodyPr lIns="90000" rIns="90000" tIns="46800" bIns="46800" anchor="t">
            <a:noAutofit/>
          </a:bodyPr>
          <a:p>
            <a:pPr algn="ct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ff0000"/>
                </a:solidFill>
                <a:effectLst/>
                <a:uFillTx/>
                <a:latin typeface="ＭＳ Ｐゴシック"/>
              </a:rPr>
              <a:t>　　　　　　　　　　　　　　　　　　　　　　　　　　　　　　　</a:t>
            </a:r>
            <a:r>
              <a:rPr b="0" lang="ja-JP" sz="1400" strike="noStrike" u="none">
                <a:solidFill>
                  <a:srgbClr val="ff0000"/>
                </a:solidFill>
                <a:effectLst/>
                <a:uFillTx/>
                <a:latin typeface="ＭＳ Ｐゴシック"/>
              </a:rPr>
              <a:t>　　　ハラスメントは許しません！！</a:t>
            </a:r>
            <a:r>
              <a:rPr b="0" lang="ja-JP" sz="1200" strike="noStrike" u="none">
                <a:solidFill>
                  <a:srgbClr val="ff0000"/>
                </a:solidFill>
                <a:effectLst/>
                <a:uFillTx/>
                <a:latin typeface="ＭＳ Ｐゴシック"/>
              </a:rPr>
              <a:t>　　　　　　　　　　　　　　　　　　　　　　　　令和○年○月○日</a:t>
            </a:r>
            <a:endParaRPr b="0" lang="en-US" sz="1200" strike="noStrike" u="none">
              <a:solidFill>
                <a:srgbClr val="000000"/>
              </a:solidFill>
              <a:effectLst/>
              <a:uFillTx/>
              <a:latin typeface="Arial"/>
            </a:endParaRPr>
          </a:p>
          <a:p>
            <a:pPr algn="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ff0000"/>
                </a:solidFill>
                <a:effectLst/>
                <a:uFillTx/>
                <a:latin typeface="ＭＳ Ｐゴシック"/>
              </a:rPr>
              <a:t>株式会社○○○　代表取締役社長○○○</a:t>
            </a:r>
            <a:endParaRPr b="0" lang="en-US" sz="12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1200" strike="noStrike" u="none">
                <a:solidFill>
                  <a:srgbClr val="ff0000"/>
                </a:solidFill>
                <a:effectLst/>
                <a:uFillTx/>
                <a:latin typeface="ＭＳ Ｐゴシック"/>
              </a:rPr>
              <a:t> </a:t>
            </a:r>
            <a:r>
              <a:rPr b="0" lang="ja-JP" sz="1200" strike="noStrike" u="none">
                <a:solidFill>
                  <a:srgbClr val="ff0000"/>
                </a:solidFill>
                <a:effectLst/>
                <a:uFillTx/>
                <a:latin typeface="ＭＳ Ｐゴシック"/>
              </a:rPr>
              <a:t>１　職場におけるハラスメントは、労働者の個人としての尊厳を不当に傷つける社会的に許されない行為であるとともに、労働者の能力の有効な発揮を妨げ、また、会社にとっても職場秩序や業務の遂行を阻害し、社会的評価に影響を与える問題です。</a:t>
            </a:r>
            <a:endParaRPr b="0" lang="en-US" sz="1200" strike="noStrike" u="none">
              <a:solidFill>
                <a:srgbClr val="000000"/>
              </a:solidFill>
              <a:effectLst/>
              <a:uFillTx/>
              <a:latin typeface="Arial"/>
            </a:endParaRPr>
          </a:p>
          <a:p>
            <a:pPr>
              <a:lnSpc>
                <a:spcPct val="100000"/>
              </a:lnSpc>
              <a:spcAft>
                <a:spcPts val="601"/>
              </a:spcAft>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ff0000"/>
                </a:solidFill>
                <a:effectLst/>
                <a:uFillTx/>
                <a:latin typeface="ＭＳ Ｐゴシック"/>
              </a:rPr>
              <a:t>　　 性別役割分担意識に基づく言動は、セクシュアルハラスメントの発生の原因や背景となることがあり、また、妊娠・出産・育児休業等に関する否定的な言動は、妊娠・出産・育児休業等に関するハラスメントの発生の原因や背景になることがあります。このような言動を行わないよう注意しましょう。</a:t>
            </a:r>
            <a:r>
              <a:rPr b="0" lang="ja-JP" sz="1200" strike="noStrike" u="none">
                <a:solidFill>
                  <a:srgbClr val="ff0000"/>
                </a:solidFill>
                <a:effectLst/>
                <a:uFillTx/>
                <a:latin typeface="ＭＳ ゴシック"/>
                <a:ea typeface="ＭＳ ゴシック"/>
              </a:rPr>
              <a:t>また、パワーハラスメントの発生の原因や背景には、労働者同士のコミュニケーションの希薄化などの職場環境の問題があると考えられますので、職場環境の改善に努めましょう。</a:t>
            </a:r>
            <a:endParaRPr b="0" lang="en-US" sz="12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ff0000"/>
                </a:solidFill>
                <a:effectLst/>
                <a:uFillTx/>
                <a:latin typeface="ＭＳ Ｐゴシック"/>
              </a:rPr>
              <a:t>２　我が社は下記のハラスメント行為を許しません。また、我が社の従業員以外の者に対しても、これに類する行為を行ってはなりません。　（なお、以下のパワーハラスメントについては、優越的な関係を背景として行われたものであることが前提です。）</a:t>
            </a:r>
            <a:endParaRPr b="0" lang="en-US" sz="12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100" strike="noStrike" u="none">
                <a:solidFill>
                  <a:srgbClr val="ff0000"/>
                </a:solidFill>
                <a:effectLst/>
                <a:uFillTx/>
                <a:latin typeface="ＭＳ Ｐゴシック"/>
              </a:rPr>
              <a:t>　　＜パワーハラスメント＞</a:t>
            </a:r>
            <a:endParaRPr b="0" lang="en-US" sz="11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100" strike="noStrike" u="none">
                <a:solidFill>
                  <a:srgbClr val="ff0000"/>
                </a:solidFill>
                <a:effectLst/>
                <a:uFillTx/>
                <a:latin typeface="ＭＳ Ｐゴシック"/>
              </a:rPr>
              <a:t>　　　 ①隔離・仲間外し・無視等人間関係からの切り離しを行うこと</a:t>
            </a:r>
            <a:endParaRPr b="0" lang="en-US" sz="11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1100" strike="noStrike" u="none">
                <a:solidFill>
                  <a:srgbClr val="ff0000"/>
                </a:solidFill>
                <a:effectLst/>
                <a:uFillTx/>
                <a:latin typeface="ＭＳ Ｐゴシック"/>
              </a:rPr>
              <a:t>        </a:t>
            </a:r>
            <a:r>
              <a:rPr b="0" lang="ja-JP" sz="1100" strike="noStrike" u="none">
                <a:solidFill>
                  <a:srgbClr val="ff0000"/>
                </a:solidFill>
                <a:effectLst/>
                <a:uFillTx/>
                <a:latin typeface="ＭＳ Ｐゴシック"/>
              </a:rPr>
              <a:t>②私的なことに過度に立ち入ること</a:t>
            </a:r>
            <a:endParaRPr b="0" lang="en-US" sz="11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100" strike="noStrike" u="none">
                <a:solidFill>
                  <a:srgbClr val="ff0000"/>
                </a:solidFill>
                <a:effectLst/>
                <a:uFillTx/>
                <a:latin typeface="ＭＳ Ｐゴシック"/>
              </a:rPr>
              <a:t>　　＜セクシュアルハラスメント＞</a:t>
            </a:r>
            <a:endParaRPr b="0" lang="en-US" sz="11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1100" strike="noStrike" u="none">
                <a:solidFill>
                  <a:srgbClr val="ff0000"/>
                </a:solidFill>
                <a:effectLst/>
                <a:uFillTx/>
                <a:latin typeface="ＭＳ Ｐゴシック"/>
              </a:rPr>
              <a:t>        </a:t>
            </a:r>
            <a:r>
              <a:rPr b="0" lang="ja-JP" sz="1100" strike="noStrike" u="none">
                <a:solidFill>
                  <a:srgbClr val="ff0000"/>
                </a:solidFill>
                <a:effectLst/>
                <a:uFillTx/>
                <a:latin typeface="ＭＳ Ｐゴシック"/>
              </a:rPr>
              <a:t>③性的な冗談、からかい、質問</a:t>
            </a:r>
            <a:endParaRPr b="0" lang="en-US" sz="11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100" strike="noStrike" u="none">
                <a:solidFill>
                  <a:srgbClr val="ff0000"/>
                </a:solidFill>
                <a:effectLst/>
                <a:uFillTx/>
                <a:latin typeface="ＭＳ Ｐゴシック"/>
              </a:rPr>
              <a:t>　　　</a:t>
            </a:r>
            <a:r>
              <a:rPr b="0" lang="en-US" sz="1100" strike="noStrike" u="none">
                <a:solidFill>
                  <a:srgbClr val="ff0000"/>
                </a:solidFill>
                <a:effectLst/>
                <a:uFillTx/>
                <a:latin typeface="ＭＳ Ｐゴシック"/>
              </a:rPr>
              <a:t> </a:t>
            </a:r>
            <a:r>
              <a:rPr b="0" lang="ja-JP" sz="1100" strike="noStrike" u="none">
                <a:solidFill>
                  <a:srgbClr val="ff0000"/>
                </a:solidFill>
                <a:effectLst/>
                <a:uFillTx/>
                <a:latin typeface="ＭＳ Ｐゴシック"/>
              </a:rPr>
              <a:t>④わいせつ図画の閲覧、配付、掲示</a:t>
            </a:r>
            <a:endParaRPr b="0" lang="en-US" sz="11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100" strike="noStrike" u="none">
                <a:solidFill>
                  <a:srgbClr val="ff0000"/>
                </a:solidFill>
                <a:effectLst/>
                <a:uFillTx/>
                <a:latin typeface="ＭＳ Ｐゴシック"/>
              </a:rPr>
              <a:t>　　　</a:t>
            </a:r>
            <a:r>
              <a:rPr b="0" lang="en-US" sz="1100" strike="noStrike" u="none">
                <a:solidFill>
                  <a:srgbClr val="ff0000"/>
                </a:solidFill>
                <a:effectLst/>
                <a:uFillTx/>
                <a:latin typeface="ＭＳ Ｐゴシック"/>
              </a:rPr>
              <a:t> </a:t>
            </a:r>
            <a:r>
              <a:rPr b="0" lang="ja-JP" sz="1100" strike="noStrike" u="none">
                <a:solidFill>
                  <a:srgbClr val="ff0000"/>
                </a:solidFill>
                <a:effectLst/>
                <a:uFillTx/>
                <a:latin typeface="ＭＳ Ｐゴシック"/>
              </a:rPr>
              <a:t>⑤その他、他人に不快感を与える性的な言動</a:t>
            </a:r>
            <a:endParaRPr b="0" lang="en-US" sz="11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1100" strike="noStrike" u="none">
                <a:solidFill>
                  <a:srgbClr val="ff0000"/>
                </a:solidFill>
                <a:effectLst/>
                <a:uFillTx/>
                <a:latin typeface="ＭＳ Ｐゴシック"/>
              </a:rPr>
              <a:t> </a:t>
            </a:r>
            <a:r>
              <a:rPr b="0" lang="ja-JP" sz="1100" strike="noStrike" u="none">
                <a:solidFill>
                  <a:srgbClr val="ff0000"/>
                </a:solidFill>
                <a:effectLst/>
                <a:uFillTx/>
                <a:latin typeface="ＭＳ Ｐゴシック"/>
              </a:rPr>
              <a:t>　＜妊娠・出産・育児休業・介護休業等に関するハラスメント＞</a:t>
            </a:r>
            <a:endParaRPr b="0" lang="en-US" sz="11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100" strike="noStrike" u="none">
                <a:solidFill>
                  <a:srgbClr val="ff0000"/>
                </a:solidFill>
                <a:effectLst/>
                <a:uFillTx/>
                <a:latin typeface="ＭＳ Ｐゴシック"/>
              </a:rPr>
              <a:t>　　</a:t>
            </a:r>
            <a:r>
              <a:rPr b="0" lang="en-US" sz="1100" strike="noStrike" u="none">
                <a:solidFill>
                  <a:srgbClr val="ff0000"/>
                </a:solidFill>
                <a:effectLst/>
                <a:uFillTx/>
                <a:latin typeface="ＭＳ Ｐゴシック"/>
              </a:rPr>
              <a:t> </a:t>
            </a:r>
            <a:r>
              <a:rPr b="0" lang="ja-JP" sz="1100" strike="noStrike" u="none">
                <a:solidFill>
                  <a:srgbClr val="ff0000"/>
                </a:solidFill>
                <a:effectLst/>
                <a:uFillTx/>
                <a:latin typeface="ＭＳ Ｐゴシック"/>
              </a:rPr>
              <a:t>　⑥部下又は同僚による妊娠・出産、育児･介護に関する制度や措置の利用を阻害する言動</a:t>
            </a:r>
            <a:endParaRPr b="0" lang="en-US" sz="11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100" strike="noStrike" u="none">
                <a:solidFill>
                  <a:srgbClr val="ff0000"/>
                </a:solidFill>
                <a:effectLst/>
                <a:uFillTx/>
                <a:latin typeface="ＭＳ Ｐゴシック"/>
              </a:rPr>
              <a:t>　　</a:t>
            </a:r>
            <a:r>
              <a:rPr b="0" lang="en-US" sz="1100" strike="noStrike" u="none">
                <a:solidFill>
                  <a:srgbClr val="ff0000"/>
                </a:solidFill>
                <a:effectLst/>
                <a:uFillTx/>
                <a:latin typeface="ＭＳ Ｐゴシック"/>
              </a:rPr>
              <a:t> </a:t>
            </a:r>
            <a:r>
              <a:rPr b="0" lang="ja-JP" sz="1100" strike="noStrike" u="none">
                <a:solidFill>
                  <a:srgbClr val="ff0000"/>
                </a:solidFill>
                <a:effectLst/>
                <a:uFillTx/>
                <a:latin typeface="ＭＳ Ｐゴシック"/>
              </a:rPr>
              <a:t>　⑦部下又は同僚が妊娠・出産、育児･介護に関する制度や措置を利用したことによる嫌がらせ等</a:t>
            </a:r>
            <a:endParaRPr b="0" lang="en-US" sz="11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100" strike="noStrike" u="none">
                <a:solidFill>
                  <a:srgbClr val="ff0000"/>
                </a:solidFill>
                <a:effectLst/>
                <a:uFillTx/>
                <a:latin typeface="ＭＳ Ｐゴシック"/>
              </a:rPr>
              <a:t>　　　</a:t>
            </a:r>
            <a:r>
              <a:rPr b="0" lang="en-US" sz="1100" strike="noStrike" u="none">
                <a:solidFill>
                  <a:srgbClr val="ff0000"/>
                </a:solidFill>
                <a:effectLst/>
                <a:uFillTx/>
                <a:latin typeface="ＭＳ Ｐゴシック"/>
              </a:rPr>
              <a:t> </a:t>
            </a:r>
            <a:r>
              <a:rPr b="0" lang="ja-JP" sz="1100" strike="noStrike" u="none">
                <a:solidFill>
                  <a:srgbClr val="ff0000"/>
                </a:solidFill>
                <a:effectLst/>
                <a:uFillTx/>
                <a:latin typeface="ＭＳ Ｐゴシック"/>
              </a:rPr>
              <a:t>⑧部下又は同僚が妊娠・出産等したことによる嫌がらせ等</a:t>
            </a:r>
            <a:endParaRPr b="0" lang="en-US" sz="11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100" strike="noStrike" u="none">
                <a:solidFill>
                  <a:srgbClr val="ff0000"/>
                </a:solidFill>
                <a:effectLst/>
                <a:uFillTx/>
                <a:latin typeface="ＭＳ Ｐゴシック"/>
              </a:rPr>
              <a:t>　　「就業規則第○条②他人の人権を侵害したり、業務を妨害したり、退職を強要する行為」とは、次のとおりです。</a:t>
            </a:r>
            <a:endParaRPr b="0" lang="en-US" sz="11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1100" strike="noStrike" u="none">
                <a:solidFill>
                  <a:srgbClr val="ff0000"/>
                </a:solidFill>
                <a:effectLst/>
                <a:uFillTx/>
                <a:latin typeface="ＭＳ Ｐゴシック"/>
              </a:rPr>
              <a:t>  </a:t>
            </a:r>
            <a:r>
              <a:rPr b="0" lang="ja-JP" sz="1100" strike="noStrike" u="none">
                <a:solidFill>
                  <a:srgbClr val="ff0000"/>
                </a:solidFill>
                <a:effectLst/>
                <a:uFillTx/>
                <a:latin typeface="ＭＳ Ｐゴシック"/>
              </a:rPr>
              <a:t> ＜パワーハラスメント＞</a:t>
            </a:r>
            <a:endParaRPr b="0" lang="en-US" sz="11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1100" strike="noStrike" u="none">
                <a:solidFill>
                  <a:srgbClr val="ff0000"/>
                </a:solidFill>
                <a:effectLst/>
                <a:uFillTx/>
                <a:latin typeface="ＭＳ Ｐゴシック"/>
              </a:rPr>
              <a:t>       </a:t>
            </a:r>
            <a:r>
              <a:rPr b="0" lang="ja-JP" sz="1100" strike="noStrike" u="none">
                <a:solidFill>
                  <a:srgbClr val="ff0000"/>
                </a:solidFill>
                <a:effectLst/>
                <a:uFillTx/>
                <a:latin typeface="ＭＳ Ｐゴシック"/>
              </a:rPr>
              <a:t>⑨業務上明らかに不要なことや遂行不可能なことの強制、仕事の妨害を行うこと</a:t>
            </a:r>
            <a:endParaRPr b="0" lang="en-US" sz="11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1100" strike="noStrike" u="none">
                <a:solidFill>
                  <a:srgbClr val="ff0000"/>
                </a:solidFill>
                <a:effectLst/>
                <a:uFillTx/>
                <a:latin typeface="ＭＳ Ｐゴシック"/>
              </a:rPr>
              <a:t>        </a:t>
            </a:r>
            <a:r>
              <a:rPr b="0" lang="ja-JP" sz="1100" strike="noStrike" u="none">
                <a:solidFill>
                  <a:srgbClr val="ff0000"/>
                </a:solidFill>
                <a:effectLst/>
                <a:uFillTx/>
                <a:latin typeface="ＭＳ Ｐゴシック"/>
              </a:rPr>
              <a:t>⑩業務上の合理性なく、能力や経験とかけ離れた程度の低い仕事を命じることや仕事を与えないこと</a:t>
            </a:r>
            <a:endParaRPr b="0" lang="en-US" sz="11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100" strike="noStrike" u="none">
                <a:solidFill>
                  <a:srgbClr val="ff0000"/>
                </a:solidFill>
                <a:effectLst/>
                <a:uFillTx/>
                <a:latin typeface="ＭＳ Ｐゴシック"/>
              </a:rPr>
              <a:t>　</a:t>
            </a:r>
            <a:r>
              <a:rPr b="0" lang="en-US" sz="1100" strike="noStrike" u="none">
                <a:solidFill>
                  <a:srgbClr val="ff0000"/>
                </a:solidFill>
                <a:effectLst/>
                <a:uFillTx/>
                <a:latin typeface="ＭＳ Ｐゴシック"/>
              </a:rPr>
              <a:t> </a:t>
            </a:r>
            <a:r>
              <a:rPr b="0" lang="ja-JP" sz="1100" strike="noStrike" u="none">
                <a:solidFill>
                  <a:srgbClr val="ff0000"/>
                </a:solidFill>
                <a:effectLst/>
                <a:uFillTx/>
                <a:latin typeface="ＭＳ Ｐゴシック"/>
              </a:rPr>
              <a:t>＜セクシュアルハラスメント＞</a:t>
            </a:r>
            <a:endParaRPr b="0" lang="en-US" sz="11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1100" strike="noStrike" u="none">
                <a:solidFill>
                  <a:srgbClr val="ff0000"/>
                </a:solidFill>
                <a:effectLst/>
                <a:uFillTx/>
                <a:latin typeface="ＭＳ Ｐゴシック"/>
              </a:rPr>
              <a:t>        </a:t>
            </a:r>
            <a:r>
              <a:rPr b="0" lang="ja-JP" sz="1100" strike="noStrike" u="none">
                <a:solidFill>
                  <a:srgbClr val="ff0000"/>
                </a:solidFill>
                <a:effectLst/>
                <a:uFillTx/>
                <a:latin typeface="ＭＳ Ｐゴシック"/>
              </a:rPr>
              <a:t>⑪性的な噂の流布</a:t>
            </a:r>
            <a:endParaRPr b="0" lang="en-US" sz="11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1100" strike="noStrike" u="none">
                <a:solidFill>
                  <a:srgbClr val="ff0000"/>
                </a:solidFill>
                <a:effectLst/>
                <a:uFillTx/>
                <a:latin typeface="ＭＳ Ｐゴシック"/>
              </a:rPr>
              <a:t>        </a:t>
            </a:r>
            <a:r>
              <a:rPr b="0" lang="ja-JP" sz="1100" strike="noStrike" u="none">
                <a:solidFill>
                  <a:srgbClr val="ff0000"/>
                </a:solidFill>
                <a:effectLst/>
                <a:uFillTx/>
                <a:latin typeface="ＭＳ Ｐゴシック"/>
              </a:rPr>
              <a:t>⑫身体への不必要な接触 </a:t>
            </a:r>
            <a:endParaRPr b="0" lang="en-US" sz="11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1100" strike="noStrike" u="none">
                <a:solidFill>
                  <a:srgbClr val="ff0000"/>
                </a:solidFill>
                <a:effectLst/>
                <a:uFillTx/>
                <a:latin typeface="ＭＳ Ｐゴシック"/>
              </a:rPr>
              <a:t>        </a:t>
            </a:r>
            <a:r>
              <a:rPr b="0" lang="ja-JP" sz="1100" strike="noStrike" u="none">
                <a:solidFill>
                  <a:srgbClr val="ff0000"/>
                </a:solidFill>
                <a:effectLst/>
                <a:uFillTx/>
                <a:latin typeface="ＭＳ Ｐゴシック"/>
              </a:rPr>
              <a:t>⑬性的な言動により社員等の就業意欲を低下させ、能力発揮を阻害する行為</a:t>
            </a:r>
            <a:endParaRPr b="0" lang="en-US" sz="11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1100" strike="noStrike" u="none">
                <a:solidFill>
                  <a:srgbClr val="ff0000"/>
                </a:solidFill>
                <a:effectLst/>
                <a:uFillTx/>
                <a:latin typeface="ＭＳ Ｐゴシック"/>
              </a:rPr>
              <a:t>   </a:t>
            </a:r>
            <a:r>
              <a:rPr b="0" lang="ja-JP" sz="1100" strike="noStrike" u="none">
                <a:solidFill>
                  <a:srgbClr val="ff0000"/>
                </a:solidFill>
                <a:effectLst/>
                <a:uFillTx/>
                <a:latin typeface="ＭＳ Ｐゴシック"/>
              </a:rPr>
              <a:t>＜妊娠・出産・育児休業・介護休業等に関するハラスメント＞</a:t>
            </a:r>
            <a:endParaRPr b="0" lang="en-US" sz="11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100" strike="noStrike" u="none">
                <a:solidFill>
                  <a:srgbClr val="ff0000"/>
                </a:solidFill>
                <a:effectLst/>
                <a:uFillTx/>
                <a:latin typeface="ＭＳ Ｐゴシック"/>
              </a:rPr>
              <a:t>　　</a:t>
            </a:r>
            <a:r>
              <a:rPr b="0" lang="en-US" sz="1100" strike="noStrike" u="none">
                <a:solidFill>
                  <a:srgbClr val="ff0000"/>
                </a:solidFill>
                <a:effectLst/>
                <a:uFillTx/>
                <a:latin typeface="ＭＳ Ｐゴシック"/>
              </a:rPr>
              <a:t>   </a:t>
            </a:r>
            <a:r>
              <a:rPr b="0" lang="ja-JP" sz="1100" strike="noStrike" u="none">
                <a:solidFill>
                  <a:srgbClr val="ff0000"/>
                </a:solidFill>
                <a:effectLst/>
                <a:uFillTx/>
                <a:latin typeface="ＭＳ Ｐゴシック"/>
              </a:rPr>
              <a:t>⑭部下による妊娠・出産、育児･介護に関する制度や措置の利用等に関し、解雇その他不利益な取扱いを示唆する行為</a:t>
            </a:r>
            <a:endParaRPr b="0" lang="en-US" sz="11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1100" strike="noStrike" u="none">
                <a:solidFill>
                  <a:srgbClr val="ff0000"/>
                </a:solidFill>
                <a:effectLst/>
                <a:uFillTx/>
                <a:latin typeface="ＭＳ Ｐゴシック"/>
              </a:rPr>
              <a:t>        </a:t>
            </a:r>
            <a:r>
              <a:rPr b="0" lang="ja-JP" sz="1100" strike="noStrike" u="none">
                <a:solidFill>
                  <a:srgbClr val="ff0000"/>
                </a:solidFill>
                <a:effectLst/>
                <a:uFillTx/>
                <a:latin typeface="ＭＳ Ｐゴシック"/>
              </a:rPr>
              <a:t>⑮部下が妊娠・出産等したことにより、解雇その他不利益な取扱いを示唆する行為</a:t>
            </a:r>
            <a:endParaRPr b="0" lang="en-US" sz="1100" strike="noStrike" u="none">
              <a:solidFill>
                <a:srgbClr val="000000"/>
              </a:solidFill>
              <a:effectLst/>
              <a:uFillTx/>
              <a:latin typeface="Arial"/>
            </a:endParaRPr>
          </a:p>
        </p:txBody>
      </p:sp>
      <p:grpSp>
        <p:nvGrpSpPr>
          <p:cNvPr id="180" name="グループ化 5"/>
          <p:cNvGrpSpPr/>
          <p:nvPr/>
        </p:nvGrpSpPr>
        <p:grpSpPr>
          <a:xfrm>
            <a:off x="7454880" y="0"/>
            <a:ext cx="2481120" cy="774720"/>
            <a:chOff x="7454880" y="0"/>
            <a:chExt cx="2481120" cy="774720"/>
          </a:xfrm>
        </p:grpSpPr>
        <p:pic>
          <p:nvPicPr>
            <p:cNvPr id="181" name="Picture 2" descr="C:\Users\r169248\AppData\Local\Microsoft\Windows\Temporary Internet Files\Content.IE5\DOP09SU2\DIN_4844-2_Warnung_vor_einer_Gefahrenstelle_D-W000.svg[1].png"/>
            <p:cNvPicPr/>
            <p:nvPr/>
          </p:nvPicPr>
          <p:blipFill>
            <a:blip r:embed="rId1"/>
            <a:stretch/>
          </p:blipFill>
          <p:spPr>
            <a:xfrm>
              <a:off x="8268480" y="0"/>
              <a:ext cx="853920" cy="774720"/>
            </a:xfrm>
            <a:prstGeom prst="rect">
              <a:avLst/>
            </a:prstGeom>
            <a:noFill/>
            <a:ln w="0">
              <a:noFill/>
            </a:ln>
          </p:spPr>
        </p:pic>
        <p:sp>
          <p:nvSpPr>
            <p:cNvPr id="182" name="テキスト ボックス 7"/>
            <p:cNvSpPr/>
            <p:nvPr/>
          </p:nvSpPr>
          <p:spPr>
            <a:xfrm>
              <a:off x="7454880" y="73800"/>
              <a:ext cx="2481120" cy="626400"/>
            </a:xfrm>
            <a:prstGeom prst="rect">
              <a:avLst/>
            </a:prstGeom>
            <a:solidFill>
              <a:srgbClr val="ffffff">
                <a:alpha val="77000"/>
              </a:srgbClr>
            </a:solidFill>
            <a:ln w="9360">
              <a:solidFill>
                <a:srgbClr val="ff0000"/>
              </a:solidFill>
              <a:miter/>
            </a:ln>
          </p:spPr>
          <p:style>
            <a:lnRef idx="0"/>
            <a:fillRef idx="0"/>
            <a:effectRef idx="0"/>
            <a:fontRef idx="minor"/>
          </p:style>
          <p:txBody>
            <a:bodyPr lIns="90000" rIns="90000" tIns="46800" bIns="46800" anchor="ctr">
              <a:spAutoFit/>
            </a:bodyPr>
            <a:p>
              <a:pPr>
                <a:lnSpc>
                  <a:spcPts val="1397"/>
                </a:lnSpc>
                <a:tabLst>
                  <a:tab algn="l" pos="0"/>
                  <a:tab algn="l" pos="1003320"/>
                  <a:tab algn="l" pos="2006640"/>
                  <a:tab algn="l" pos="3009960"/>
                  <a:tab algn="l" pos="4013280"/>
                  <a:tab algn="l" pos="5016600"/>
                  <a:tab algn="l" pos="6019920"/>
                  <a:tab algn="l" pos="7023240"/>
                  <a:tab algn="l" pos="8026560"/>
                  <a:tab algn="l" pos="9029880"/>
                  <a:tab algn="l" pos="10032840"/>
                </a:tabLst>
              </a:pPr>
              <a:r>
                <a:rPr b="1" lang="en-US" sz="1400" strike="noStrike" u="none">
                  <a:solidFill>
                    <a:srgbClr val="ff0000"/>
                  </a:solidFill>
                  <a:effectLst/>
                  <a:uFillTx/>
                  <a:latin typeface="メイリオ"/>
                  <a:ea typeface="メイリオ"/>
                </a:rPr>
                <a:t> </a:t>
              </a:r>
              <a:r>
                <a:rPr b="1" lang="ja-JP" sz="1400" strike="noStrike" u="none">
                  <a:solidFill>
                    <a:srgbClr val="ff0000"/>
                  </a:solidFill>
                  <a:effectLst/>
                  <a:uFillTx/>
                  <a:latin typeface="メイリオ"/>
                  <a:ea typeface="メイリオ"/>
                </a:rPr>
                <a:t>研修担当者様：</a:t>
              </a:r>
              <a:endParaRPr b="0" lang="en-US" sz="1400" strike="noStrike" u="none">
                <a:solidFill>
                  <a:srgbClr val="000000"/>
                </a:solidFill>
                <a:effectLst/>
                <a:uFillTx/>
                <a:latin typeface="Arial"/>
              </a:endParaRPr>
            </a:p>
            <a:p>
              <a:pPr>
                <a:lnSpc>
                  <a:spcPts val="1397"/>
                </a:lnSpc>
                <a:tabLst>
                  <a:tab algn="l" pos="0"/>
                  <a:tab algn="l" pos="1003320"/>
                  <a:tab algn="l" pos="2006640"/>
                  <a:tab algn="l" pos="3009960"/>
                  <a:tab algn="l" pos="4013280"/>
                  <a:tab algn="l" pos="5016600"/>
                  <a:tab algn="l" pos="6019920"/>
                  <a:tab algn="l" pos="7023240"/>
                  <a:tab algn="l" pos="8026560"/>
                  <a:tab algn="l" pos="9029880"/>
                  <a:tab algn="l" pos="10032840"/>
                </a:tabLst>
              </a:pPr>
              <a:r>
                <a:rPr b="1" lang="ja-JP" sz="1400" strike="noStrike" u="none">
                  <a:solidFill>
                    <a:srgbClr val="ff0000"/>
                  </a:solidFill>
                  <a:effectLst/>
                  <a:uFillTx/>
                  <a:latin typeface="Arial"/>
                </a:rPr>
                <a:t>各企業の実態に合わせて修正してください。</a:t>
              </a:r>
              <a:endParaRPr b="0" lang="en-US" sz="1400" strike="noStrike" u="none">
                <a:solidFill>
                  <a:srgbClr val="000000"/>
                </a:solidFill>
                <a:effectLst/>
                <a:uFillTx/>
                <a:latin typeface="Arial"/>
              </a:endParaRPr>
            </a:p>
          </p:txBody>
        </p:sp>
      </p:grpSp>
      <p:sp>
        <p:nvSpPr>
          <p:cNvPr id="183"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600" strike="noStrike" u="none">
                <a:solidFill>
                  <a:srgbClr val="000000"/>
                </a:solidFill>
                <a:effectLst/>
                <a:uFillTx/>
                <a:latin typeface="Calibri"/>
              </a:rPr>
              <a:t>23</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角丸四角形 12"/>
          <p:cNvSpPr/>
          <p:nvPr/>
        </p:nvSpPr>
        <p:spPr>
          <a:xfrm>
            <a:off x="5146560" y="5872320"/>
            <a:ext cx="4819680" cy="1000080"/>
          </a:xfrm>
          <a:prstGeom prst="roundRect">
            <a:avLst>
              <a:gd name="adj" fmla="val 16667"/>
            </a:avLst>
          </a:prstGeom>
          <a:noFill/>
          <a:ln w="25560">
            <a:solidFill>
              <a:srgbClr val="ffc000"/>
            </a:solidFill>
            <a:miter/>
          </a:ln>
        </p:spPr>
        <p:style>
          <a:lnRef idx="0"/>
          <a:fillRef idx="0"/>
          <a:effectRef idx="0"/>
          <a:fontRef idx="minor"/>
        </p:style>
        <p:txBody>
          <a:bodyPr lIns="90000" rIns="90000" tIns="46800" bIns="46800" anchor="ctr">
            <a:noAutofit/>
          </a:bodyPr>
          <a:p>
            <a:pPr algn="ct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800" strike="noStrike" u="none">
                <a:solidFill>
                  <a:srgbClr val="000000"/>
                </a:solidFill>
                <a:effectLst/>
                <a:uFillTx/>
                <a:latin typeface="Calibri"/>
              </a:rPr>
              <a:t>企業の取組事例や、裁判例等を紹介する</a:t>
            </a:r>
            <a:endParaRPr b="0" lang="en-US" sz="1800" strike="noStrike" u="none">
              <a:solidFill>
                <a:srgbClr val="000000"/>
              </a:solidFill>
              <a:effectLst/>
              <a:uFillTx/>
              <a:latin typeface="Arial"/>
            </a:endParaRPr>
          </a:p>
          <a:p>
            <a:pPr algn="ct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800" strike="noStrike" u="none">
                <a:solidFill>
                  <a:srgbClr val="000000"/>
                </a:solidFill>
                <a:effectLst/>
                <a:uFillTx/>
                <a:latin typeface="Calibri"/>
              </a:rPr>
              <a:t>ハラスメント対策の総合情報サイトです。</a:t>
            </a:r>
            <a:endParaRPr b="0" lang="en-US" sz="1800" strike="noStrike" u="none">
              <a:solidFill>
                <a:srgbClr val="000000"/>
              </a:solidFill>
              <a:effectLst/>
              <a:uFillTx/>
              <a:latin typeface="Arial"/>
            </a:endParaRPr>
          </a:p>
          <a:p>
            <a:pPr algn="ct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800" strike="noStrike" u="none">
                <a:solidFill>
                  <a:srgbClr val="000000"/>
                </a:solidFill>
                <a:effectLst/>
                <a:uFillTx/>
                <a:latin typeface="Calibri"/>
              </a:rPr>
              <a:t>是非ご活用ください！</a:t>
            </a:r>
            <a:endParaRPr b="0" lang="en-US" sz="1800" strike="noStrike" u="none">
              <a:solidFill>
                <a:srgbClr val="000000"/>
              </a:solidFill>
              <a:effectLst/>
              <a:uFillTx/>
              <a:latin typeface="Arial"/>
            </a:endParaRPr>
          </a:p>
        </p:txBody>
      </p:sp>
      <p:sp>
        <p:nvSpPr>
          <p:cNvPr id="185" name="正方形/長方形 8"/>
          <p:cNvSpPr/>
          <p:nvPr/>
        </p:nvSpPr>
        <p:spPr>
          <a:xfrm>
            <a:off x="396720" y="73080"/>
            <a:ext cx="9526680" cy="828720"/>
          </a:xfrm>
          <a:prstGeom prst="rect">
            <a:avLst/>
          </a:prstGeom>
          <a:solidFill>
            <a:srgbClr val="558ed5"/>
          </a:solidFill>
          <a:ln w="9360">
            <a:solidFill>
              <a:srgbClr val="4a7ebb"/>
            </a:solidFill>
            <a:miter/>
          </a:ln>
          <a:effectLst>
            <a:outerShdw dist="23040" dir="5400000" blurRad="0" rotWithShape="0">
              <a:srgbClr val="000000">
                <a:alpha val="35000"/>
              </a:srgbClr>
            </a:outerShdw>
          </a:effectLst>
        </p:spPr>
        <p:style>
          <a:lnRef idx="0"/>
          <a:fillRef idx="0"/>
          <a:effectRef idx="0"/>
          <a:fontRef idx="minor"/>
        </p:style>
        <p:txBody>
          <a:bodyPr lIns="90000" rIns="90000" tIns="46800" bIns="46800" anchor="ctr">
            <a:noAutofit/>
          </a:bodyPr>
          <a:p>
            <a:pPr algn="ct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1" lang="ja-JP" sz="2000" strike="noStrike" u="none">
                <a:solidFill>
                  <a:srgbClr val="ffffff"/>
                </a:solidFill>
                <a:effectLst/>
                <a:uFillTx/>
                <a:latin typeface="Calibri"/>
              </a:rPr>
              <a:t>職場におけるハラスメント対策の総合情報サイト</a:t>
            </a:r>
            <a:endParaRPr b="0" lang="en-US" sz="2000" strike="noStrike" u="none">
              <a:solidFill>
                <a:srgbClr val="000000"/>
              </a:solidFill>
              <a:effectLst/>
              <a:uFillTx/>
              <a:latin typeface="Arial"/>
            </a:endParaRPr>
          </a:p>
          <a:p>
            <a:pPr algn="ct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1" lang="ja-JP" sz="2000" strike="noStrike" u="none">
                <a:solidFill>
                  <a:srgbClr val="ffffff"/>
                </a:solidFill>
                <a:effectLst/>
                <a:uFillTx/>
                <a:latin typeface="Calibri"/>
              </a:rPr>
              <a:t>「あかるい職場応援団」</a:t>
            </a:r>
            <a:endParaRPr b="0" lang="en-US" sz="2000" strike="noStrike" u="none">
              <a:solidFill>
                <a:srgbClr val="000000"/>
              </a:solidFill>
              <a:effectLst/>
              <a:uFillTx/>
              <a:latin typeface="Arial"/>
            </a:endParaRPr>
          </a:p>
        </p:txBody>
      </p:sp>
      <p:sp>
        <p:nvSpPr>
          <p:cNvPr id="186" name="テキスト ボックス 10"/>
          <p:cNvSpPr/>
          <p:nvPr/>
        </p:nvSpPr>
        <p:spPr>
          <a:xfrm>
            <a:off x="415800" y="1050840"/>
            <a:ext cx="9031320" cy="64260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800" strike="noStrike" u="none">
                <a:solidFill>
                  <a:srgbClr val="000000"/>
                </a:solidFill>
                <a:effectLst/>
                <a:uFillTx/>
                <a:latin typeface="Calibri"/>
              </a:rPr>
              <a:t>職場のハラスメントに関する基礎情報やハラスメントに悩む方向けの相談窓口情報等を掲載しています。ぜひ参考にしてください。</a:t>
            </a:r>
            <a:endParaRPr b="0" lang="en-US" sz="1800" strike="noStrike" u="none">
              <a:solidFill>
                <a:srgbClr val="000000"/>
              </a:solidFill>
              <a:effectLst/>
              <a:uFillTx/>
              <a:latin typeface="Arial"/>
            </a:endParaRPr>
          </a:p>
        </p:txBody>
      </p:sp>
      <p:sp>
        <p:nvSpPr>
          <p:cNvPr id="187" name="テキスト ボックス 13"/>
          <p:cNvSpPr/>
          <p:nvPr/>
        </p:nvSpPr>
        <p:spPr>
          <a:xfrm>
            <a:off x="368280" y="3508200"/>
            <a:ext cx="9728280" cy="3682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800" strike="noStrike" u="none">
                <a:solidFill>
                  <a:srgbClr val="000000"/>
                </a:solidFill>
                <a:effectLst/>
                <a:uFillTx/>
                <a:latin typeface="Calibri"/>
              </a:rPr>
              <a:t>ポスターやパンフレット、研修用資料など、ダウンロード資料も充実しています。</a:t>
            </a:r>
            <a:endParaRPr b="0" lang="en-US" sz="1800" strike="noStrike" u="none">
              <a:solidFill>
                <a:srgbClr val="000000"/>
              </a:solidFill>
              <a:effectLst/>
              <a:uFillTx/>
              <a:latin typeface="Arial"/>
            </a:endParaRPr>
          </a:p>
        </p:txBody>
      </p:sp>
      <p:pic>
        <p:nvPicPr>
          <p:cNvPr id="188" name="図 2" descr=""/>
          <p:cNvPicPr/>
          <p:nvPr/>
        </p:nvPicPr>
        <p:blipFill>
          <a:blip r:embed="rId1"/>
          <a:stretch/>
        </p:blipFill>
        <p:spPr>
          <a:xfrm>
            <a:off x="8143920" y="1647720"/>
            <a:ext cx="1860480" cy="1860480"/>
          </a:xfrm>
          <a:prstGeom prst="rect">
            <a:avLst/>
          </a:prstGeom>
          <a:noFill/>
          <a:ln w="0">
            <a:noFill/>
          </a:ln>
        </p:spPr>
      </p:pic>
      <p:pic>
        <p:nvPicPr>
          <p:cNvPr id="189" name="図 2" descr=""/>
          <p:cNvPicPr/>
          <p:nvPr/>
        </p:nvPicPr>
        <p:blipFill>
          <a:blip r:embed="rId2"/>
          <a:stretch/>
        </p:blipFill>
        <p:spPr>
          <a:xfrm>
            <a:off x="428760" y="4032360"/>
            <a:ext cx="2144520" cy="3036600"/>
          </a:xfrm>
          <a:prstGeom prst="rect">
            <a:avLst/>
          </a:prstGeom>
          <a:noFill/>
          <a:ln w="3240">
            <a:solidFill>
              <a:srgbClr val="000000"/>
            </a:solidFill>
            <a:miter/>
          </a:ln>
        </p:spPr>
      </p:pic>
      <p:pic>
        <p:nvPicPr>
          <p:cNvPr id="190" name="図 4" descr=""/>
          <p:cNvPicPr/>
          <p:nvPr/>
        </p:nvPicPr>
        <p:blipFill>
          <a:blip r:embed="rId3"/>
          <a:stretch/>
        </p:blipFill>
        <p:spPr>
          <a:xfrm>
            <a:off x="2828880" y="4010040"/>
            <a:ext cx="2149560" cy="3036960"/>
          </a:xfrm>
          <a:prstGeom prst="rect">
            <a:avLst/>
          </a:prstGeom>
          <a:noFill/>
          <a:ln w="3240">
            <a:solidFill>
              <a:srgbClr val="000000"/>
            </a:solidFill>
            <a:miter/>
          </a:ln>
        </p:spPr>
      </p:pic>
      <p:grpSp>
        <p:nvGrpSpPr>
          <p:cNvPr id="191" name="グループ化 1"/>
          <p:cNvGrpSpPr/>
          <p:nvPr/>
        </p:nvGrpSpPr>
        <p:grpSpPr>
          <a:xfrm>
            <a:off x="5226120" y="3870360"/>
            <a:ext cx="4489560" cy="1860480"/>
            <a:chOff x="5226120" y="3870360"/>
            <a:chExt cx="4489560" cy="1860480"/>
          </a:xfrm>
        </p:grpSpPr>
        <p:pic>
          <p:nvPicPr>
            <p:cNvPr id="192" name="図 2" descr=""/>
            <p:cNvPicPr/>
            <p:nvPr/>
          </p:nvPicPr>
          <p:blipFill>
            <a:blip r:embed="rId4"/>
            <a:srcRect l="53325" t="52339" r="17319" b="26201"/>
            <a:stretch/>
          </p:blipFill>
          <p:spPr>
            <a:xfrm>
              <a:off x="5226120" y="3870360"/>
              <a:ext cx="4489560" cy="1860480"/>
            </a:xfrm>
            <a:prstGeom prst="rect">
              <a:avLst/>
            </a:prstGeom>
            <a:noFill/>
            <a:ln w="0">
              <a:noFill/>
            </a:ln>
          </p:spPr>
        </p:pic>
        <p:pic>
          <p:nvPicPr>
            <p:cNvPr id="193" name="図 3" descr=""/>
            <p:cNvPicPr/>
            <p:nvPr/>
          </p:nvPicPr>
          <p:blipFill>
            <a:blip r:embed="rId5"/>
            <a:stretch/>
          </p:blipFill>
          <p:spPr>
            <a:xfrm>
              <a:off x="8720280" y="4815360"/>
              <a:ext cx="855000" cy="861480"/>
            </a:xfrm>
            <a:prstGeom prst="rect">
              <a:avLst/>
            </a:prstGeom>
            <a:noFill/>
            <a:ln w="0">
              <a:noFill/>
            </a:ln>
          </p:spPr>
        </p:pic>
      </p:grpSp>
      <p:pic>
        <p:nvPicPr>
          <p:cNvPr id="194" name="図 9" descr=""/>
          <p:cNvPicPr/>
          <p:nvPr/>
        </p:nvPicPr>
        <p:blipFill>
          <a:blip r:embed="rId6"/>
          <a:stretch/>
        </p:blipFill>
        <p:spPr>
          <a:xfrm>
            <a:off x="498600" y="1666800"/>
            <a:ext cx="7343640" cy="1743120"/>
          </a:xfrm>
          <a:prstGeom prst="rect">
            <a:avLst/>
          </a:prstGeom>
          <a:noFill/>
          <a:ln w="0">
            <a:noFill/>
          </a:ln>
        </p:spPr>
      </p:pic>
      <p:sp>
        <p:nvSpPr>
          <p:cNvPr id="195"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600" strike="noStrike" u="none">
                <a:solidFill>
                  <a:srgbClr val="000000"/>
                </a:solidFill>
                <a:effectLst/>
                <a:uFillTx/>
                <a:latin typeface="Calibri"/>
              </a:rPr>
              <a:t>24</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644040" y="349200"/>
            <a:ext cx="9431640" cy="371520"/>
          </a:xfrm>
          <a:prstGeom prst="rect">
            <a:avLst/>
          </a:prstGeom>
          <a:noFill/>
          <a:ln w="0">
            <a:noFill/>
          </a:ln>
        </p:spPr>
        <p:txBody>
          <a:bodyPr lIns="91440" rIns="91440" tIns="45720" bIns="45720" anchor="t">
            <a:noAutofit/>
          </a:bodyPr>
          <a:p>
            <a:pPr indent="0">
              <a:lnSpc>
                <a:spcPct val="97000"/>
              </a:lnSpc>
              <a:buNone/>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2200" strike="noStrike" u="none">
                <a:solidFill>
                  <a:srgbClr val="000000"/>
                </a:solidFill>
                <a:effectLst/>
                <a:uFillTx/>
                <a:latin typeface="メイリオ"/>
                <a:ea typeface="メイリオ"/>
              </a:rPr>
              <a:t>1</a:t>
            </a:r>
            <a:r>
              <a:rPr b="0" lang="ja-JP" sz="2200" strike="noStrike" u="none">
                <a:solidFill>
                  <a:srgbClr val="000000"/>
                </a:solidFill>
                <a:effectLst/>
                <a:uFillTx/>
                <a:latin typeface="メイリオ"/>
                <a:ea typeface="メイリオ"/>
              </a:rPr>
              <a:t>ｰ</a:t>
            </a:r>
            <a:r>
              <a:rPr b="0" lang="en-US" sz="2200" strike="noStrike" u="none">
                <a:solidFill>
                  <a:srgbClr val="000000"/>
                </a:solidFill>
                <a:effectLst/>
                <a:uFillTx/>
                <a:latin typeface="メイリオ"/>
                <a:ea typeface="メイリオ"/>
              </a:rPr>
              <a:t>1.</a:t>
            </a:r>
            <a:r>
              <a:rPr b="0" lang="ja-JP" sz="2200" strike="noStrike" u="none">
                <a:solidFill>
                  <a:srgbClr val="000000"/>
                </a:solidFill>
                <a:effectLst/>
                <a:uFillTx/>
                <a:latin typeface="メイリオ"/>
                <a:ea typeface="メイリオ"/>
              </a:rPr>
              <a:t>　パワーハラスメントの現状</a:t>
            </a:r>
            <a:endParaRPr b="0" lang="en-US" sz="2200" strike="noStrike" u="none">
              <a:solidFill>
                <a:srgbClr val="000000"/>
              </a:solidFill>
              <a:effectLst/>
              <a:uFillTx/>
              <a:latin typeface="Arial"/>
            </a:endParaRPr>
          </a:p>
        </p:txBody>
      </p:sp>
      <p:sp>
        <p:nvSpPr>
          <p:cNvPr id="50" name="角丸四角形 2"/>
          <p:cNvSpPr/>
          <p:nvPr/>
        </p:nvSpPr>
        <p:spPr>
          <a:xfrm>
            <a:off x="579600" y="1584360"/>
            <a:ext cx="4600440" cy="4446720"/>
          </a:xfrm>
          <a:prstGeom prst="roundRect">
            <a:avLst>
              <a:gd name="adj" fmla="val 3778"/>
            </a:avLst>
          </a:prstGeom>
          <a:solidFill>
            <a:srgbClr val="e0e0e0"/>
          </a:solidFill>
          <a:ln w="0">
            <a:noFill/>
          </a:ln>
        </p:spPr>
        <p:style>
          <a:lnRef idx="0"/>
          <a:fillRef idx="0"/>
          <a:effectRef idx="0"/>
          <a:fontRef idx="minor"/>
        </p:style>
        <p:txBody>
          <a:bodyPr lIns="90000" rIns="90000" tIns="46800" bIns="46800" anchor="ctr">
            <a:noAutofit/>
          </a:bodyPr>
          <a:p>
            <a:pPr algn="ctr">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p:txBody>
      </p:sp>
      <p:sp>
        <p:nvSpPr>
          <p:cNvPr id="51" name="テキスト ボックス 4"/>
          <p:cNvSpPr/>
          <p:nvPr/>
        </p:nvSpPr>
        <p:spPr>
          <a:xfrm>
            <a:off x="804960" y="896760"/>
            <a:ext cx="4375080" cy="703800"/>
          </a:xfrm>
          <a:prstGeom prst="rect">
            <a:avLst/>
          </a:prstGeom>
          <a:noFill/>
          <a:ln w="0">
            <a:noFill/>
          </a:ln>
        </p:spPr>
        <p:style>
          <a:lnRef idx="0"/>
          <a:fillRef idx="0"/>
          <a:effectRef idx="0"/>
          <a:fontRef idx="minor"/>
        </p:style>
        <p:txBody>
          <a:bodyPr lIns="90000" rIns="90000" tIns="46800" bIns="46800" anchor="t">
            <a:spAutoFit/>
          </a:bodyPr>
          <a:p>
            <a:pPr marL="270000" indent="-270000">
              <a:lnSpc>
                <a:spcPct val="100000"/>
              </a:lnSpc>
              <a:spcBef>
                <a:spcPts val="499"/>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メイリオ"/>
                <a:ea typeface="メイリオ"/>
              </a:rPr>
              <a:t>パワーハラスメントの発生状況</a:t>
            </a:r>
            <a:br>
              <a:rPr sz="2000"/>
            </a:br>
            <a:r>
              <a:rPr b="0" lang="ja-JP" sz="2000" strike="noStrike" u="none">
                <a:solidFill>
                  <a:srgbClr val="000000"/>
                </a:solidFill>
                <a:effectLst/>
                <a:uFillTx/>
                <a:latin typeface="メイリオ"/>
                <a:ea typeface="メイリオ"/>
              </a:rPr>
              <a:t>（パワハラを受けた経験）</a:t>
            </a:r>
            <a:endParaRPr b="0" lang="en-US" sz="2000" strike="noStrike" u="none">
              <a:solidFill>
                <a:srgbClr val="000000"/>
              </a:solidFill>
              <a:effectLst/>
              <a:uFillTx/>
              <a:latin typeface="Arial"/>
            </a:endParaRPr>
          </a:p>
        </p:txBody>
      </p:sp>
      <p:sp>
        <p:nvSpPr>
          <p:cNvPr id="52" name="正方形/長方形 141"/>
          <p:cNvSpPr/>
          <p:nvPr/>
        </p:nvSpPr>
        <p:spPr>
          <a:xfrm>
            <a:off x="361800" y="6000840"/>
            <a:ext cx="5034240" cy="647640"/>
          </a:xfrm>
          <a:prstGeom prst="rect">
            <a:avLst/>
          </a:prstGeom>
          <a:noFill/>
          <a:ln w="0">
            <a:noFill/>
          </a:ln>
        </p:spPr>
        <p:style>
          <a:lnRef idx="0"/>
          <a:fillRef idx="0"/>
          <a:effectRef idx="0"/>
          <a:fontRef idx="minor"/>
        </p:style>
        <p:txBody>
          <a:bodyPr lIns="90000" rIns="90000" tIns="46800" bIns="46800" anchor="ctr">
            <a:noAutofit/>
          </a:bodyPr>
          <a:p>
            <a:pPr>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000000"/>
                </a:solidFill>
                <a:effectLst/>
                <a:uFillTx/>
                <a:latin typeface="Arial"/>
              </a:rPr>
              <a:t> （平成</a:t>
            </a:r>
            <a:r>
              <a:rPr b="0" lang="en-US" sz="1200" strike="noStrike" u="none">
                <a:solidFill>
                  <a:srgbClr val="000000"/>
                </a:solidFill>
                <a:effectLst/>
                <a:uFillTx/>
                <a:latin typeface="Arial"/>
              </a:rPr>
              <a:t>28</a:t>
            </a:r>
            <a:r>
              <a:rPr b="0" lang="ja-JP" sz="1200" strike="noStrike" u="none">
                <a:solidFill>
                  <a:srgbClr val="000000"/>
                </a:solidFill>
                <a:effectLst/>
                <a:uFillTx/>
                <a:latin typeface="Arial"/>
              </a:rPr>
              <a:t>年度　厚生労働省</a:t>
            </a:r>
            <a:endParaRPr b="0" lang="en-US" sz="1200" strike="noStrike" u="none">
              <a:solidFill>
                <a:srgbClr val="000000"/>
              </a:solidFill>
              <a:effectLst/>
              <a:uFillTx/>
              <a:latin typeface="Arial"/>
            </a:endParaRPr>
          </a:p>
          <a:p>
            <a:pPr algn="r">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000000"/>
                </a:solidFill>
                <a:effectLst/>
                <a:uFillTx/>
                <a:latin typeface="Arial"/>
              </a:rPr>
              <a:t>「職場のパワーハラスメントに関する実態調査」従業員調査より）</a:t>
            </a:r>
            <a:r>
              <a:rPr b="0" lang="en-US" sz="1200" strike="noStrike" u="none">
                <a:solidFill>
                  <a:srgbClr val="000000"/>
                </a:solidFill>
                <a:effectLst/>
                <a:uFillTx/>
                <a:latin typeface="Arial"/>
              </a:rPr>
              <a:t>  </a:t>
            </a:r>
            <a:endParaRPr b="0" lang="en-US" sz="1200" strike="noStrike" u="none">
              <a:solidFill>
                <a:srgbClr val="000000"/>
              </a:solidFill>
              <a:effectLst/>
              <a:uFillTx/>
              <a:latin typeface="Arial"/>
            </a:endParaRPr>
          </a:p>
          <a:p>
            <a:pPr algn="r">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1200" strike="noStrike" u="none">
                <a:solidFill>
                  <a:srgbClr val="000000"/>
                </a:solidFill>
                <a:effectLst/>
                <a:uFillTx/>
                <a:latin typeface="Arial"/>
              </a:rPr>
              <a:t>                                                                      </a:t>
            </a:r>
            <a:r>
              <a:rPr b="0" lang="ja-JP" sz="1200" strike="noStrike" u="none">
                <a:solidFill>
                  <a:srgbClr val="000000"/>
                </a:solidFill>
                <a:effectLst/>
                <a:uFillTx/>
                <a:latin typeface="Arial"/>
              </a:rPr>
              <a:t>（回答：</a:t>
            </a:r>
            <a:r>
              <a:rPr b="0" lang="en-US" sz="1200" strike="noStrike" u="none">
                <a:solidFill>
                  <a:srgbClr val="000000"/>
                </a:solidFill>
                <a:effectLst/>
                <a:uFillTx/>
                <a:latin typeface="Arial"/>
              </a:rPr>
              <a:t>10,000</a:t>
            </a:r>
            <a:r>
              <a:rPr b="0" lang="ja-JP" sz="1200" strike="noStrike" u="none">
                <a:solidFill>
                  <a:srgbClr val="000000"/>
                </a:solidFill>
                <a:effectLst/>
                <a:uFillTx/>
                <a:latin typeface="Arial"/>
              </a:rPr>
              <a:t>人）</a:t>
            </a:r>
            <a:endParaRPr b="0" lang="en-US" sz="1200" strike="noStrike" u="none">
              <a:solidFill>
                <a:srgbClr val="000000"/>
              </a:solidFill>
              <a:effectLst/>
              <a:uFillTx/>
              <a:latin typeface="Arial"/>
            </a:endParaRPr>
          </a:p>
        </p:txBody>
      </p:sp>
      <p:sp>
        <p:nvSpPr>
          <p:cNvPr id="53" name="正方形/長方形 6"/>
          <p:cNvSpPr/>
          <p:nvPr/>
        </p:nvSpPr>
        <p:spPr>
          <a:xfrm>
            <a:off x="282600" y="1584360"/>
            <a:ext cx="5178240" cy="947880"/>
          </a:xfrm>
          <a:prstGeom prst="rect">
            <a:avLst/>
          </a:prstGeom>
          <a:noFill/>
          <a:ln w="0">
            <a:noFill/>
          </a:ln>
        </p:spPr>
        <p:style>
          <a:lnRef idx="0"/>
          <a:fillRef idx="0"/>
          <a:effectRef idx="0"/>
          <a:fontRef idx="minor"/>
        </p:style>
        <p:txBody>
          <a:bodyPr lIns="90000" rIns="90000" tIns="46800" bIns="46800" anchor="t">
            <a:spAutoFit/>
          </a:bodyPr>
          <a:p>
            <a:pPr algn="ct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800" strike="noStrike" u="none">
                <a:solidFill>
                  <a:srgbClr val="000000"/>
                </a:solidFill>
                <a:effectLst/>
                <a:uFillTx/>
                <a:latin typeface="Meiryo UI"/>
                <a:ea typeface="Meiryo UI"/>
              </a:rPr>
              <a:t>過去３年間にパワハラを</a:t>
            </a:r>
            <a:endParaRPr b="0" lang="en-US" sz="2800" strike="noStrike" u="none">
              <a:solidFill>
                <a:srgbClr val="000000"/>
              </a:solidFill>
              <a:effectLst/>
              <a:uFillTx/>
              <a:latin typeface="Arial"/>
            </a:endParaRPr>
          </a:p>
          <a:p>
            <a:pPr algn="ct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800" strike="noStrike" u="none">
                <a:solidFill>
                  <a:srgbClr val="000000"/>
                </a:solidFill>
                <a:effectLst/>
                <a:uFillTx/>
                <a:latin typeface="Meiryo UI"/>
                <a:ea typeface="Meiryo UI"/>
              </a:rPr>
              <a:t>受けたことはありますか？</a:t>
            </a:r>
            <a:endParaRPr b="0" lang="en-US" sz="2800" strike="noStrike" u="none">
              <a:solidFill>
                <a:srgbClr val="000000"/>
              </a:solidFill>
              <a:effectLst/>
              <a:uFillTx/>
              <a:latin typeface="Arial"/>
            </a:endParaRPr>
          </a:p>
        </p:txBody>
      </p:sp>
      <p:sp>
        <p:nvSpPr>
          <p:cNvPr id="54" name="テキスト ボックス 21"/>
          <p:cNvSpPr/>
          <p:nvPr/>
        </p:nvSpPr>
        <p:spPr>
          <a:xfrm>
            <a:off x="5916600" y="905040"/>
            <a:ext cx="4375080" cy="703800"/>
          </a:xfrm>
          <a:prstGeom prst="rect">
            <a:avLst/>
          </a:prstGeom>
          <a:noFill/>
          <a:ln w="0">
            <a:noFill/>
          </a:ln>
        </p:spPr>
        <p:style>
          <a:lnRef idx="0"/>
          <a:fillRef idx="0"/>
          <a:effectRef idx="0"/>
          <a:fontRef idx="minor"/>
        </p:style>
        <p:txBody>
          <a:bodyPr lIns="90000" rIns="90000" tIns="46800" bIns="46800" anchor="t">
            <a:spAutoFit/>
          </a:bodyPr>
          <a:p>
            <a:pPr marL="270000" indent="-270000">
              <a:lnSpc>
                <a:spcPct val="100000"/>
              </a:lnSpc>
              <a:spcBef>
                <a:spcPts val="499"/>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メイリオ"/>
                <a:ea typeface="メイリオ"/>
              </a:rPr>
              <a:t>パワーハラスメントを受けて</a:t>
            </a:r>
            <a:br>
              <a:rPr sz="2000"/>
            </a:br>
            <a:r>
              <a:rPr b="0" lang="ja-JP" sz="2000" strike="noStrike" u="none">
                <a:solidFill>
                  <a:srgbClr val="000000"/>
                </a:solidFill>
                <a:effectLst/>
                <a:uFillTx/>
                <a:latin typeface="メイリオ"/>
                <a:ea typeface="メイリオ"/>
              </a:rPr>
              <a:t>（被害者の行動）</a:t>
            </a:r>
            <a:endParaRPr b="0" lang="en-US" sz="2000" strike="noStrike" u="none">
              <a:solidFill>
                <a:srgbClr val="000000"/>
              </a:solidFill>
              <a:effectLst/>
              <a:uFillTx/>
              <a:latin typeface="Arial"/>
            </a:endParaRPr>
          </a:p>
        </p:txBody>
      </p:sp>
      <p:sp>
        <p:nvSpPr>
          <p:cNvPr id="55" name="角丸四角形 22"/>
          <p:cNvSpPr/>
          <p:nvPr/>
        </p:nvSpPr>
        <p:spPr>
          <a:xfrm>
            <a:off x="5595840" y="1584360"/>
            <a:ext cx="4600800" cy="4446720"/>
          </a:xfrm>
          <a:prstGeom prst="roundRect">
            <a:avLst>
              <a:gd name="adj" fmla="val 3778"/>
            </a:avLst>
          </a:prstGeom>
          <a:solidFill>
            <a:srgbClr val="e0e0e0"/>
          </a:solidFill>
          <a:ln w="0">
            <a:noFill/>
          </a:ln>
        </p:spPr>
        <p:style>
          <a:lnRef idx="0"/>
          <a:fillRef idx="0"/>
          <a:effectRef idx="0"/>
          <a:fontRef idx="minor"/>
        </p:style>
        <p:txBody>
          <a:bodyPr lIns="90000" rIns="90000" tIns="46800" bIns="46800" anchor="ctr">
            <a:noAutofit/>
          </a:bodyPr>
          <a:p>
            <a:pPr algn="ctr">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p:txBody>
      </p:sp>
      <p:sp>
        <p:nvSpPr>
          <p:cNvPr id="56" name="正方形/長方形 25"/>
          <p:cNvSpPr/>
          <p:nvPr/>
        </p:nvSpPr>
        <p:spPr>
          <a:xfrm>
            <a:off x="5299200" y="1584360"/>
            <a:ext cx="5178240" cy="947880"/>
          </a:xfrm>
          <a:prstGeom prst="rect">
            <a:avLst/>
          </a:prstGeom>
          <a:noFill/>
          <a:ln w="0">
            <a:noFill/>
          </a:ln>
        </p:spPr>
        <p:style>
          <a:lnRef idx="0"/>
          <a:fillRef idx="0"/>
          <a:effectRef idx="0"/>
          <a:fontRef idx="minor"/>
        </p:style>
        <p:txBody>
          <a:bodyPr lIns="90000" rIns="90000" tIns="46800" bIns="46800" anchor="t">
            <a:spAutoFit/>
          </a:bodyPr>
          <a:p>
            <a:pPr algn="ct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800" strike="noStrike" u="none">
                <a:solidFill>
                  <a:srgbClr val="000000"/>
                </a:solidFill>
                <a:effectLst/>
                <a:uFillTx/>
                <a:latin typeface="Meiryo UI"/>
                <a:ea typeface="Meiryo UI"/>
              </a:rPr>
              <a:t>そのパワハラを受けた後</a:t>
            </a:r>
            <a:endParaRPr b="0" lang="en-US" sz="2800" strike="noStrike" u="none">
              <a:solidFill>
                <a:srgbClr val="000000"/>
              </a:solidFill>
              <a:effectLst/>
              <a:uFillTx/>
              <a:latin typeface="Arial"/>
            </a:endParaRPr>
          </a:p>
          <a:p>
            <a:pPr algn="ct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800" strike="noStrike" u="none">
                <a:solidFill>
                  <a:srgbClr val="000000"/>
                </a:solidFill>
                <a:effectLst/>
                <a:uFillTx/>
                <a:latin typeface="Meiryo UI"/>
                <a:ea typeface="Meiryo UI"/>
              </a:rPr>
              <a:t>どうしましたか？</a:t>
            </a:r>
            <a:r>
              <a:rPr b="0" lang="ja-JP" sz="1400" strike="noStrike" u="none">
                <a:solidFill>
                  <a:srgbClr val="000000"/>
                </a:solidFill>
                <a:effectLst/>
                <a:uFillTx/>
                <a:latin typeface="Meiryo UI"/>
                <a:ea typeface="Meiryo UI"/>
              </a:rPr>
              <a:t>（複数回答）</a:t>
            </a:r>
            <a:endParaRPr b="0" lang="en-US" sz="1400" strike="noStrike" u="none">
              <a:solidFill>
                <a:srgbClr val="000000"/>
              </a:solidFill>
              <a:effectLst/>
              <a:uFillTx/>
              <a:latin typeface="Arial"/>
            </a:endParaRPr>
          </a:p>
        </p:txBody>
      </p:sp>
      <p:graphicFrame>
        <p:nvGraphicFramePr>
          <p:cNvPr id="57" name="グラフ 26"/>
          <p:cNvGraphicFramePr/>
          <p:nvPr/>
        </p:nvGraphicFramePr>
        <p:xfrm>
          <a:off x="231840" y="1268280"/>
          <a:ext cx="5651280" cy="4865760"/>
        </p:xfrm>
        <a:graphic>
          <a:graphicData uri="http://schemas.openxmlformats.org/presentationml/2006/ole">
            <p:oleObj progId="Excel.Sheet.12" r:id="rId1" spid="">
              <p:embed/>
              <p:pic>
                <p:nvPicPr>
                  <p:cNvPr id="58" name="グラフ 26" descr=""/>
                  <p:cNvPicPr/>
                  <p:nvPr/>
                </p:nvPicPr>
                <p:blipFill>
                  <a:blip r:embed="rId2"/>
                  <a:stretch/>
                </p:blipFill>
                <p:spPr>
                  <a:xfrm>
                    <a:off x="231840" y="1268280"/>
                    <a:ext cx="5651280" cy="4865760"/>
                  </a:xfrm>
                  <a:prstGeom prst="rect">
                    <a:avLst/>
                  </a:prstGeom>
                  <a:noFill/>
                  <a:ln w="0">
                    <a:noFill/>
                  </a:ln>
                </p:spPr>
              </p:pic>
            </p:oleObj>
          </a:graphicData>
        </a:graphic>
      </p:graphicFrame>
      <p:sp>
        <p:nvSpPr>
          <p:cNvPr id="59" name="テキスト ボックス 5"/>
          <p:cNvSpPr/>
          <p:nvPr/>
        </p:nvSpPr>
        <p:spPr>
          <a:xfrm>
            <a:off x="2946240" y="2879640"/>
            <a:ext cx="1513080" cy="106956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3200" strike="noStrike" u="none">
                <a:solidFill>
                  <a:srgbClr val="ffffff"/>
                </a:solidFill>
                <a:effectLst/>
                <a:uFillTx/>
                <a:latin typeface="HGP創英角ｺﾞｼｯｸUB"/>
                <a:ea typeface="HGP創英角ｺﾞｼｯｸUB"/>
              </a:rPr>
              <a:t>ある</a:t>
            </a:r>
            <a:endParaRPr b="0" lang="en-US" sz="32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3200" strike="noStrike" u="none">
                <a:solidFill>
                  <a:srgbClr val="ffffff"/>
                </a:solidFill>
                <a:effectLst/>
                <a:uFillTx/>
                <a:latin typeface="HGP創英角ｺﾞｼｯｸUB"/>
                <a:ea typeface="HGP創英角ｺﾞｼｯｸUB"/>
              </a:rPr>
              <a:t>32.5</a:t>
            </a:r>
            <a:r>
              <a:rPr b="0" lang="ja-JP" sz="3200" strike="noStrike" u="none">
                <a:solidFill>
                  <a:srgbClr val="ffffff"/>
                </a:solidFill>
                <a:effectLst/>
                <a:uFillTx/>
                <a:latin typeface="HGP創英角ｺﾞｼｯｸUB"/>
                <a:ea typeface="HGP創英角ｺﾞｼｯｸUB"/>
              </a:rPr>
              <a:t>％</a:t>
            </a:r>
            <a:endParaRPr b="0" lang="en-US" sz="3200" strike="noStrike" u="none">
              <a:solidFill>
                <a:srgbClr val="000000"/>
              </a:solidFill>
              <a:effectLst/>
              <a:uFillTx/>
              <a:latin typeface="Arial"/>
            </a:endParaRPr>
          </a:p>
        </p:txBody>
      </p:sp>
      <p:sp>
        <p:nvSpPr>
          <p:cNvPr id="60" name="テキスト ボックス 19"/>
          <p:cNvSpPr/>
          <p:nvPr/>
        </p:nvSpPr>
        <p:spPr>
          <a:xfrm>
            <a:off x="1658880" y="4267080"/>
            <a:ext cx="1513080" cy="70380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ffffff"/>
                </a:solidFill>
                <a:effectLst/>
                <a:uFillTx/>
                <a:latin typeface="HGP創英角ｺﾞｼｯｸUB"/>
                <a:ea typeface="HGP創英角ｺﾞｼｯｸUB"/>
              </a:rPr>
              <a:t>ない</a:t>
            </a:r>
            <a:endParaRPr b="0" lang="en-US" sz="2000" strike="noStrike" u="none">
              <a:solidFill>
                <a:srgbClr val="000000"/>
              </a:solidFill>
              <a:effectLst/>
              <a:uFillTx/>
              <a:latin typeface="Arial"/>
            </a:endParaRPr>
          </a:p>
          <a:p>
            <a:pP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2000" strike="noStrike" u="none">
                <a:solidFill>
                  <a:srgbClr val="ffffff"/>
                </a:solidFill>
                <a:effectLst/>
                <a:uFillTx/>
                <a:latin typeface="HGP創英角ｺﾞｼｯｸUB"/>
                <a:ea typeface="HGP創英角ｺﾞｼｯｸUB"/>
              </a:rPr>
              <a:t>67.5</a:t>
            </a:r>
            <a:r>
              <a:rPr b="0" lang="ja-JP" sz="2000" strike="noStrike" u="none">
                <a:solidFill>
                  <a:srgbClr val="ffffff"/>
                </a:solidFill>
                <a:effectLst/>
                <a:uFillTx/>
                <a:latin typeface="HGP創英角ｺﾞｼｯｸUB"/>
                <a:ea typeface="HGP創英角ｺﾞｼｯｸUB"/>
              </a:rPr>
              <a:t>％</a:t>
            </a:r>
            <a:endParaRPr b="0" lang="en-US" sz="2000" strike="noStrike" u="none">
              <a:solidFill>
                <a:srgbClr val="000000"/>
              </a:solidFill>
              <a:effectLst/>
              <a:uFillTx/>
              <a:latin typeface="Arial"/>
            </a:endParaRPr>
          </a:p>
        </p:txBody>
      </p:sp>
      <p:pic>
        <p:nvPicPr>
          <p:cNvPr id="61" name="グラフ 17" descr=""/>
          <p:cNvPicPr/>
          <p:nvPr/>
        </p:nvPicPr>
        <p:blipFill>
          <a:blip r:embed="rId3"/>
          <a:stretch/>
        </p:blipFill>
        <p:spPr>
          <a:xfrm>
            <a:off x="5554800" y="2127240"/>
            <a:ext cx="4668840" cy="4040280"/>
          </a:xfrm>
          <a:prstGeom prst="rect">
            <a:avLst/>
          </a:prstGeom>
          <a:noFill/>
          <a:ln w="0">
            <a:noFill/>
          </a:ln>
        </p:spPr>
      </p:pic>
      <p:graphicFrame>
        <p:nvGraphicFramePr>
          <p:cNvPr id="62" name=""/>
          <p:cNvGraphicFramePr/>
          <p:nvPr/>
        </p:nvGraphicFramePr>
        <p:xfrm>
          <a:off x="5754600" y="5014800"/>
          <a:ext cx="4248360" cy="619200"/>
        </p:xfrm>
        <a:graphic>
          <a:graphicData uri="http://schemas.openxmlformats.org/drawingml/2006/table">
            <a:tbl>
              <a:tblPr/>
              <a:tblGrid>
                <a:gridCol w="1182600"/>
                <a:gridCol w="1022400"/>
                <a:gridCol w="1020960"/>
                <a:gridCol w="1022400"/>
              </a:tblGrid>
              <a:tr h="924480">
                <a:tc>
                  <a:txBody>
                    <a:bodyPr lIns="9360" rIns="9360" tIns="9360" bIns="0" anchor="t">
                      <a:noAutofit/>
                    </a:bodyPr>
                    <a:p>
                      <a:pPr algn="ct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HGP創英角ｺﾞｼｯｸUB"/>
                          <a:ea typeface="HGP創英角ｺﾞｼｯｸUB"/>
                        </a:rPr>
                        <a:t>何も</a:t>
                      </a:r>
                      <a:br>
                        <a:rPr sz="2000"/>
                      </a:br>
                      <a:r>
                        <a:rPr b="0" lang="ja-JP" sz="2000" strike="noStrike" u="none">
                          <a:solidFill>
                            <a:srgbClr val="000000"/>
                          </a:solidFill>
                          <a:effectLst/>
                          <a:uFillTx/>
                          <a:latin typeface="HGP創英角ｺﾞｼｯｸUB"/>
                          <a:ea typeface="HGP創英角ｺﾞｼｯｸUB"/>
                        </a:rPr>
                        <a:t>しなかった</a:t>
                      </a:r>
                      <a:endParaRPr b="0" lang="en-US" sz="2000" strike="noStrike" u="none">
                        <a:solidFill>
                          <a:srgbClr val="000000"/>
                        </a:solidFill>
                        <a:effectLst/>
                        <a:uFillTx/>
                        <a:latin typeface="Arial"/>
                      </a:endParaRPr>
                    </a:p>
                  </a:txBody>
                  <a:tcPr anchor="t" marL="9360" marR="9360">
                    <a:lnL>
                      <a:noFill/>
                    </a:lnL>
                    <a:lnR>
                      <a:noFill/>
                    </a:lnR>
                    <a:lnT>
                      <a:noFill/>
                    </a:lnT>
                    <a:lnB>
                      <a:noFill/>
                    </a:lnB>
                    <a:noFill/>
                  </a:tcPr>
                </a:tc>
                <a:tc>
                  <a:txBody>
                    <a:bodyPr lIns="9360" rIns="9360" tIns="9360" bIns="0" anchor="t">
                      <a:noAutofit/>
                    </a:bodyPr>
                    <a:p>
                      <a:pPr algn="ct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0000"/>
                          </a:solidFill>
                          <a:effectLst/>
                          <a:uFillTx/>
                          <a:latin typeface="HGP創英角ｺﾞｼｯｸUB"/>
                          <a:ea typeface="HGP創英角ｺﾞｼｯｸUB"/>
                        </a:rPr>
                        <a:t>同僚に</a:t>
                      </a:r>
                      <a:br>
                        <a:rPr sz="1600"/>
                      </a:br>
                      <a:r>
                        <a:rPr b="0" lang="ja-JP" sz="1600" strike="noStrike" u="none">
                          <a:solidFill>
                            <a:srgbClr val="000000"/>
                          </a:solidFill>
                          <a:effectLst/>
                          <a:uFillTx/>
                          <a:latin typeface="HGP創英角ｺﾞｼｯｸUB"/>
                          <a:ea typeface="HGP創英角ｺﾞｼｯｸUB"/>
                        </a:rPr>
                        <a:t>相談</a:t>
                      </a:r>
                      <a:endParaRPr b="0" lang="en-US" sz="1600" strike="noStrike" u="none">
                        <a:solidFill>
                          <a:srgbClr val="000000"/>
                        </a:solidFill>
                        <a:effectLst/>
                        <a:uFillTx/>
                        <a:latin typeface="Arial"/>
                      </a:endParaRPr>
                    </a:p>
                  </a:txBody>
                  <a:tcPr anchor="t" marL="9360" marR="9360">
                    <a:lnL>
                      <a:noFill/>
                    </a:lnL>
                    <a:lnR>
                      <a:noFill/>
                    </a:lnR>
                    <a:lnT>
                      <a:noFill/>
                    </a:lnT>
                    <a:lnB>
                      <a:noFill/>
                    </a:lnB>
                    <a:noFill/>
                  </a:tcPr>
                </a:tc>
                <a:tc>
                  <a:txBody>
                    <a:bodyPr lIns="9360" rIns="9360" tIns="9360" bIns="0" anchor="t">
                      <a:noAutofit/>
                    </a:bodyPr>
                    <a:p>
                      <a:pPr algn="ct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0000"/>
                          </a:solidFill>
                          <a:effectLst/>
                          <a:uFillTx/>
                          <a:latin typeface="HGP創英角ｺﾞｼｯｸUB"/>
                          <a:ea typeface="HGP創英角ｺﾞｼｯｸUB"/>
                        </a:rPr>
                        <a:t>上司に</a:t>
                      </a:r>
                      <a:br>
                        <a:rPr sz="1600"/>
                      </a:br>
                      <a:r>
                        <a:rPr b="0" lang="ja-JP" sz="1600" strike="noStrike" u="none">
                          <a:solidFill>
                            <a:srgbClr val="000000"/>
                          </a:solidFill>
                          <a:effectLst/>
                          <a:uFillTx/>
                          <a:latin typeface="HGP創英角ｺﾞｼｯｸUB"/>
                          <a:ea typeface="HGP創英角ｺﾞｼｯｸUB"/>
                        </a:rPr>
                        <a:t>相談</a:t>
                      </a:r>
                      <a:endParaRPr b="0" lang="en-US" sz="1600" strike="noStrike" u="none">
                        <a:solidFill>
                          <a:srgbClr val="000000"/>
                        </a:solidFill>
                        <a:effectLst/>
                        <a:uFillTx/>
                        <a:latin typeface="Arial"/>
                      </a:endParaRPr>
                    </a:p>
                  </a:txBody>
                  <a:tcPr anchor="t" marL="9360" marR="9360">
                    <a:lnL>
                      <a:noFill/>
                    </a:lnL>
                    <a:lnR>
                      <a:noFill/>
                    </a:lnR>
                    <a:lnT>
                      <a:noFill/>
                    </a:lnT>
                    <a:lnB>
                      <a:noFill/>
                    </a:lnB>
                    <a:noFill/>
                  </a:tcPr>
                </a:tc>
                <a:tc>
                  <a:txBody>
                    <a:bodyPr lIns="9360" rIns="9360" tIns="9360" bIns="0" anchor="t">
                      <a:noAutofit/>
                    </a:bodyPr>
                    <a:p>
                      <a:pPr algn="ct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0000"/>
                          </a:solidFill>
                          <a:effectLst/>
                          <a:uFillTx/>
                          <a:latin typeface="HGP創英角ｺﾞｼｯｸUB"/>
                          <a:ea typeface="HGP創英角ｺﾞｼｯｸUB"/>
                        </a:rPr>
                        <a:t>会社を</a:t>
                      </a:r>
                      <a:br>
                        <a:rPr sz="1600"/>
                      </a:br>
                      <a:r>
                        <a:rPr b="0" lang="ja-JP" sz="1600" strike="noStrike" u="none">
                          <a:solidFill>
                            <a:srgbClr val="000000"/>
                          </a:solidFill>
                          <a:effectLst/>
                          <a:uFillTx/>
                          <a:latin typeface="HGP創英角ｺﾞｼｯｸUB"/>
                          <a:ea typeface="HGP創英角ｺﾞｼｯｸUB"/>
                        </a:rPr>
                        <a:t>退職</a:t>
                      </a:r>
                      <a:endParaRPr b="0" lang="en-US" sz="1600" strike="noStrike" u="none">
                        <a:solidFill>
                          <a:srgbClr val="000000"/>
                        </a:solidFill>
                        <a:effectLst/>
                        <a:uFillTx/>
                        <a:latin typeface="Arial"/>
                      </a:endParaRPr>
                    </a:p>
                  </a:txBody>
                  <a:tcPr anchor="t" marL="9360" marR="9360">
                    <a:lnL>
                      <a:noFill/>
                    </a:lnL>
                    <a:lnR>
                      <a:noFill/>
                    </a:lnR>
                    <a:lnT>
                      <a:noFill/>
                    </a:lnT>
                    <a:lnB>
                      <a:noFill/>
                    </a:lnB>
                    <a:noFill/>
                  </a:tcPr>
                </a:tc>
              </a:tr>
            </a:tbl>
          </a:graphicData>
        </a:graphic>
      </p:graphicFrame>
      <p:sp>
        <p:nvSpPr>
          <p:cNvPr id="63" name="正方形/長方形 28"/>
          <p:cNvSpPr/>
          <p:nvPr/>
        </p:nvSpPr>
        <p:spPr>
          <a:xfrm>
            <a:off x="5251320" y="6000840"/>
            <a:ext cx="5056200" cy="647640"/>
          </a:xfrm>
          <a:prstGeom prst="rect">
            <a:avLst/>
          </a:prstGeom>
          <a:noFill/>
          <a:ln w="0">
            <a:noFill/>
          </a:ln>
        </p:spPr>
        <p:style>
          <a:lnRef idx="0"/>
          <a:fillRef idx="0"/>
          <a:effectRef idx="0"/>
          <a:fontRef idx="minor"/>
        </p:style>
        <p:txBody>
          <a:bodyPr lIns="90000" rIns="90000" tIns="46800" bIns="46800" anchor="ctr">
            <a:noAutofit/>
          </a:bodyPr>
          <a:p>
            <a:pPr>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000000"/>
                </a:solidFill>
                <a:effectLst/>
                <a:uFillTx/>
                <a:latin typeface="Arial"/>
              </a:rPr>
              <a:t>　（平成</a:t>
            </a:r>
            <a:r>
              <a:rPr b="0" lang="en-US" sz="1200" strike="noStrike" u="none">
                <a:solidFill>
                  <a:srgbClr val="000000"/>
                </a:solidFill>
                <a:effectLst/>
                <a:uFillTx/>
                <a:latin typeface="Arial"/>
              </a:rPr>
              <a:t>28</a:t>
            </a:r>
            <a:r>
              <a:rPr b="0" lang="ja-JP" sz="1200" strike="noStrike" u="none">
                <a:solidFill>
                  <a:srgbClr val="000000"/>
                </a:solidFill>
                <a:effectLst/>
                <a:uFillTx/>
                <a:latin typeface="Arial"/>
              </a:rPr>
              <a:t>年度　厚生労働省</a:t>
            </a:r>
            <a:endParaRPr b="0" lang="en-US" sz="1200" strike="noStrike" u="none">
              <a:solidFill>
                <a:srgbClr val="000000"/>
              </a:solidFill>
              <a:effectLst/>
              <a:uFillTx/>
              <a:latin typeface="Arial"/>
            </a:endParaRPr>
          </a:p>
          <a:p>
            <a:pPr algn="r">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000000"/>
                </a:solidFill>
                <a:effectLst/>
                <a:uFillTx/>
                <a:latin typeface="Arial"/>
              </a:rPr>
              <a:t>「職場のパワーハラスメントに関する実態調査」従業員調査より）</a:t>
            </a:r>
            <a:endParaRPr b="0" lang="en-US" sz="1200" strike="noStrike" u="none">
              <a:solidFill>
                <a:srgbClr val="000000"/>
              </a:solidFill>
              <a:effectLst/>
              <a:uFillTx/>
              <a:latin typeface="Arial"/>
            </a:endParaRPr>
          </a:p>
          <a:p>
            <a:pPr algn="r">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200" strike="noStrike" u="none">
                <a:solidFill>
                  <a:srgbClr val="000000"/>
                </a:solidFill>
                <a:effectLst/>
                <a:uFillTx/>
                <a:latin typeface="Arial"/>
              </a:rPr>
              <a:t>（回答：</a:t>
            </a:r>
            <a:r>
              <a:rPr b="0" lang="en-US" sz="1200" strike="noStrike" u="none">
                <a:solidFill>
                  <a:srgbClr val="000000"/>
                </a:solidFill>
                <a:effectLst/>
                <a:uFillTx/>
                <a:latin typeface="Arial"/>
              </a:rPr>
              <a:t>3,250</a:t>
            </a:r>
            <a:r>
              <a:rPr b="0" lang="ja-JP" sz="1200" strike="noStrike" u="none">
                <a:solidFill>
                  <a:srgbClr val="000000"/>
                </a:solidFill>
                <a:effectLst/>
                <a:uFillTx/>
                <a:latin typeface="Arial"/>
              </a:rPr>
              <a:t>人（過去３年間にパワハラを受けたと回答した者））</a:t>
            </a:r>
            <a:endParaRPr b="0" lang="en-US" sz="1200" strike="noStrike" u="none">
              <a:solidFill>
                <a:srgbClr val="000000"/>
              </a:solidFill>
              <a:effectLst/>
              <a:uFillTx/>
              <a:latin typeface="Arial"/>
            </a:endParaRPr>
          </a:p>
        </p:txBody>
      </p:sp>
      <p:sp>
        <p:nvSpPr>
          <p:cNvPr id="64"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600" strike="noStrike" u="none">
                <a:solidFill>
                  <a:srgbClr val="000000"/>
                </a:solidFill>
                <a:effectLst/>
                <a:uFillTx/>
                <a:latin typeface="Calibri"/>
              </a:rPr>
              <a:t>３</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644040" y="349200"/>
            <a:ext cx="9431640" cy="371520"/>
          </a:xfrm>
          <a:prstGeom prst="rect">
            <a:avLst/>
          </a:prstGeom>
          <a:noFill/>
          <a:ln w="0">
            <a:noFill/>
          </a:ln>
        </p:spPr>
        <p:txBody>
          <a:bodyPr lIns="91440" rIns="91440" tIns="45720" bIns="45720" anchor="t">
            <a:noAutofit/>
          </a:bodyPr>
          <a:p>
            <a:pPr indent="0">
              <a:lnSpc>
                <a:spcPct val="97000"/>
              </a:lnSpc>
              <a:buNone/>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2200" strike="noStrike" u="none">
                <a:solidFill>
                  <a:srgbClr val="000000"/>
                </a:solidFill>
                <a:effectLst/>
                <a:uFillTx/>
                <a:latin typeface="メイリオ"/>
                <a:ea typeface="メイリオ"/>
              </a:rPr>
              <a:t>1</a:t>
            </a:r>
            <a:r>
              <a:rPr b="0" lang="ja-JP" sz="2200" strike="noStrike" u="none">
                <a:solidFill>
                  <a:srgbClr val="000000"/>
                </a:solidFill>
                <a:effectLst/>
                <a:uFillTx/>
                <a:latin typeface="メイリオ"/>
                <a:ea typeface="メイリオ"/>
              </a:rPr>
              <a:t>ｰ</a:t>
            </a:r>
            <a:r>
              <a:rPr b="0" lang="en-US" sz="2200" strike="noStrike" u="none">
                <a:solidFill>
                  <a:srgbClr val="000000"/>
                </a:solidFill>
                <a:effectLst/>
                <a:uFillTx/>
                <a:latin typeface="メイリオ"/>
                <a:ea typeface="メイリオ"/>
              </a:rPr>
              <a:t>2.</a:t>
            </a:r>
            <a:r>
              <a:rPr b="0" lang="ja-JP" sz="2200" strike="noStrike" u="none">
                <a:solidFill>
                  <a:srgbClr val="000000"/>
                </a:solidFill>
                <a:effectLst/>
                <a:uFillTx/>
                <a:latin typeface="メイリオ"/>
                <a:ea typeface="メイリオ"/>
              </a:rPr>
              <a:t>　なぜ職場のパワーハラスメントが問題なのか？</a:t>
            </a:r>
            <a:endParaRPr b="0" lang="en-US" sz="2200" strike="noStrike" u="none">
              <a:solidFill>
                <a:srgbClr val="000000"/>
              </a:solidFill>
              <a:effectLst/>
              <a:uFillTx/>
              <a:latin typeface="Arial"/>
            </a:endParaRPr>
          </a:p>
        </p:txBody>
      </p:sp>
      <p:sp>
        <p:nvSpPr>
          <p:cNvPr id="66" name=""/>
          <p:cNvSpPr txBox="1"/>
          <p:nvPr/>
        </p:nvSpPr>
        <p:spPr>
          <a:xfrm>
            <a:off x="353520" y="950400"/>
            <a:ext cx="9433080" cy="4030920"/>
          </a:xfrm>
          <a:prstGeom prst="rect">
            <a:avLst/>
          </a:prstGeom>
          <a:noFill/>
          <a:ln w="0">
            <a:noFill/>
          </a:ln>
        </p:spPr>
        <p:txBody>
          <a:bodyPr anchor="t">
            <a:normAutofit fontScale="77500" lnSpcReduction="19999"/>
          </a:bodyPr>
          <a:p>
            <a:pPr marL="270000" indent="-270000">
              <a:lnSpc>
                <a:spcPct val="100000"/>
              </a:lnSpc>
              <a:spcBef>
                <a:spcPts val="499"/>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2060"/>
                </a:solidFill>
                <a:effectLst/>
                <a:uFillTx/>
                <a:latin typeface="メイリオ"/>
                <a:ea typeface="メイリオ"/>
              </a:rPr>
              <a:t>社員への影響は？</a:t>
            </a:r>
            <a:endParaRPr b="0" lang="en-US" sz="2000" strike="noStrike" u="none">
              <a:solidFill>
                <a:srgbClr val="000000"/>
              </a:solidFill>
              <a:effectLst/>
              <a:uFillTx/>
              <a:latin typeface="Arial"/>
            </a:endParaRPr>
          </a:p>
          <a:p>
            <a:pPr marL="270000" indent="-270000">
              <a:lnSpc>
                <a:spcPct val="100000"/>
              </a:lnSpc>
              <a:spcBef>
                <a:spcPts val="499"/>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メイリオ"/>
                <a:ea typeface="メイリオ"/>
              </a:rPr>
              <a:t>　●心身の健康を害し、休職等に至る</a:t>
            </a:r>
            <a:endParaRPr b="0" lang="en-US" sz="2000" strike="noStrike" u="none">
              <a:solidFill>
                <a:srgbClr val="000000"/>
              </a:solidFill>
              <a:effectLst/>
              <a:uFillTx/>
              <a:latin typeface="Arial"/>
            </a:endParaRPr>
          </a:p>
          <a:p>
            <a:pPr marL="270000" indent="-270000">
              <a:lnSpc>
                <a:spcPct val="100000"/>
              </a:lnSpc>
              <a:spcBef>
                <a:spcPts val="499"/>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メイリオ"/>
                <a:ea typeface="メイリオ"/>
              </a:rPr>
              <a:t>　●職場環境の悪化</a:t>
            </a:r>
            <a:endParaRPr b="0" lang="en-US" sz="2000" strike="noStrike" u="none">
              <a:solidFill>
                <a:srgbClr val="000000"/>
              </a:solidFill>
              <a:effectLst/>
              <a:uFillTx/>
              <a:latin typeface="Arial"/>
            </a:endParaRPr>
          </a:p>
          <a:p>
            <a:pPr marL="270000" indent="-270000">
              <a:lnSpc>
                <a:spcPct val="100000"/>
              </a:lnSpc>
              <a:spcBef>
                <a:spcPts val="499"/>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a:p>
            <a:pPr marL="270000" indent="-270000">
              <a:lnSpc>
                <a:spcPct val="100000"/>
              </a:lnSpc>
              <a:spcBef>
                <a:spcPts val="499"/>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2060"/>
                </a:solidFill>
                <a:effectLst/>
                <a:uFillTx/>
                <a:latin typeface="メイリオ"/>
                <a:ea typeface="メイリオ"/>
              </a:rPr>
              <a:t>会社への影響は？　</a:t>
            </a:r>
            <a:endParaRPr b="0" lang="en-US" sz="2000" strike="noStrike" u="none">
              <a:solidFill>
                <a:srgbClr val="000000"/>
              </a:solidFill>
              <a:effectLst/>
              <a:uFillTx/>
              <a:latin typeface="Arial"/>
            </a:endParaRPr>
          </a:p>
          <a:p>
            <a:pPr marL="270000" indent="-270000">
              <a:lnSpc>
                <a:spcPct val="100000"/>
              </a:lnSpc>
              <a:spcBef>
                <a:spcPts val="499"/>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メイリオ"/>
                <a:ea typeface="メイリオ"/>
              </a:rPr>
              <a:t>　●モラールの低下⇒生産性の低下⇒業績の悪化</a:t>
            </a:r>
            <a:endParaRPr b="0" lang="en-US" sz="2000" strike="noStrike" u="none">
              <a:solidFill>
                <a:srgbClr val="000000"/>
              </a:solidFill>
              <a:effectLst/>
              <a:uFillTx/>
              <a:latin typeface="Arial"/>
            </a:endParaRPr>
          </a:p>
          <a:p>
            <a:pPr marL="270000" indent="-270000">
              <a:lnSpc>
                <a:spcPct val="100000"/>
              </a:lnSpc>
              <a:spcBef>
                <a:spcPts val="499"/>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メイリオ"/>
                <a:ea typeface="メイリオ"/>
              </a:rPr>
              <a:t>　●人材の流出</a:t>
            </a:r>
            <a:endParaRPr b="0" lang="en-US" sz="2000" strike="noStrike" u="none">
              <a:solidFill>
                <a:srgbClr val="000000"/>
              </a:solidFill>
              <a:effectLst/>
              <a:uFillTx/>
              <a:latin typeface="Arial"/>
            </a:endParaRPr>
          </a:p>
          <a:p>
            <a:pPr marL="270000" indent="-270000">
              <a:lnSpc>
                <a:spcPct val="100000"/>
              </a:lnSpc>
              <a:spcBef>
                <a:spcPts val="499"/>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メイリオ"/>
                <a:ea typeface="メイリオ"/>
              </a:rPr>
              <a:t>　●訴訟による賠償⇒業績の悪化</a:t>
            </a:r>
            <a:endParaRPr b="0" lang="en-US" sz="2000" strike="noStrike" u="none">
              <a:solidFill>
                <a:srgbClr val="000000"/>
              </a:solidFill>
              <a:effectLst/>
              <a:uFillTx/>
              <a:latin typeface="Arial"/>
            </a:endParaRPr>
          </a:p>
          <a:p>
            <a:pPr marL="270000" indent="-270000">
              <a:lnSpc>
                <a:spcPct val="100000"/>
              </a:lnSpc>
              <a:spcBef>
                <a:spcPts val="499"/>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メイリオ"/>
                <a:ea typeface="メイリオ"/>
              </a:rPr>
              <a:t>　●企業イメージの悪化⇒採用への影響</a:t>
            </a:r>
            <a:endParaRPr b="0" lang="en-US" sz="2000" strike="noStrike" u="none">
              <a:solidFill>
                <a:srgbClr val="000000"/>
              </a:solidFill>
              <a:effectLst/>
              <a:uFillTx/>
              <a:latin typeface="Arial"/>
            </a:endParaRPr>
          </a:p>
          <a:p>
            <a:pPr marL="270000" indent="-270000">
              <a:lnSpc>
                <a:spcPct val="100000"/>
              </a:lnSpc>
              <a:spcBef>
                <a:spcPts val="499"/>
              </a:spcBef>
              <a:tabLst>
                <a:tab algn="l" pos="0"/>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a:p>
            <a:pPr marL="270000" indent="-270000">
              <a:lnSpc>
                <a:spcPct val="100000"/>
              </a:lnSpc>
              <a:spcBef>
                <a:spcPts val="499"/>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2060"/>
                </a:solidFill>
                <a:effectLst/>
                <a:uFillTx/>
                <a:latin typeface="メイリオ"/>
                <a:ea typeface="メイリオ"/>
              </a:rPr>
              <a:t>その他　</a:t>
            </a:r>
            <a:endParaRPr b="0" lang="en-US" sz="2000" strike="noStrike" u="none">
              <a:solidFill>
                <a:srgbClr val="000000"/>
              </a:solidFill>
              <a:effectLst/>
              <a:uFillTx/>
              <a:latin typeface="Arial"/>
            </a:endParaRPr>
          </a:p>
          <a:p>
            <a:pPr marL="270000" indent="-270000">
              <a:lnSpc>
                <a:spcPct val="100000"/>
              </a:lnSpc>
              <a:spcBef>
                <a:spcPts val="499"/>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2060"/>
                </a:solidFill>
                <a:effectLst/>
                <a:uFillTx/>
                <a:latin typeface="メイリオ"/>
                <a:ea typeface="メイリオ"/>
              </a:rPr>
              <a:t>　●</a:t>
            </a:r>
            <a:r>
              <a:rPr b="0" lang="ja-JP" sz="2000" strike="noStrike" u="none">
                <a:solidFill>
                  <a:srgbClr val="000000"/>
                </a:solidFill>
                <a:effectLst/>
                <a:uFillTx/>
                <a:latin typeface="メイリオ"/>
                <a:ea typeface="メイリオ"/>
              </a:rPr>
              <a:t>コンプライアンス上の問題</a:t>
            </a:r>
            <a:endParaRPr b="0" lang="en-US" sz="2000" strike="noStrike" u="none">
              <a:solidFill>
                <a:srgbClr val="000000"/>
              </a:solidFill>
              <a:effectLst/>
              <a:uFillTx/>
              <a:latin typeface="Arial"/>
            </a:endParaRPr>
          </a:p>
          <a:p>
            <a:pPr marL="270000" indent="-270000">
              <a:lnSpc>
                <a:spcPct val="100000"/>
              </a:lnSpc>
              <a:spcBef>
                <a:spcPts val="499"/>
              </a:spcBef>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0000"/>
                </a:solidFill>
                <a:effectLst/>
                <a:uFillTx/>
                <a:latin typeface="メイリオ"/>
                <a:ea typeface="メイリオ"/>
              </a:rPr>
              <a:t>　　民法、刑法、就業規則違反　</a:t>
            </a:r>
            <a:endParaRPr b="0" lang="en-US" sz="2000" strike="noStrike" u="none">
              <a:solidFill>
                <a:srgbClr val="000000"/>
              </a:solidFill>
              <a:effectLst/>
              <a:uFillTx/>
              <a:latin typeface="Arial"/>
            </a:endParaRPr>
          </a:p>
        </p:txBody>
      </p:sp>
      <p:sp>
        <p:nvSpPr>
          <p:cNvPr id="67" name="正方形/長方形 5"/>
          <p:cNvSpPr/>
          <p:nvPr/>
        </p:nvSpPr>
        <p:spPr>
          <a:xfrm>
            <a:off x="4170240" y="6294600"/>
            <a:ext cx="6121440" cy="384120"/>
          </a:xfrm>
          <a:prstGeom prst="rect">
            <a:avLst/>
          </a:prstGeom>
          <a:noFill/>
          <a:ln w="0">
            <a:noFill/>
          </a:ln>
        </p:spPr>
        <p:style>
          <a:lnRef idx="0"/>
          <a:fillRef idx="0"/>
          <a:effectRef idx="0"/>
          <a:fontRef idx="minor"/>
        </p:style>
        <p:txBody>
          <a:bodyPr lIns="90000" rIns="90000" tIns="46800" bIns="46800" anchor="ctr">
            <a:noAutofit/>
          </a:bodyPr>
          <a:p>
            <a:pPr algn="r">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400" strike="noStrike" u="none">
                <a:solidFill>
                  <a:srgbClr val="000000"/>
                </a:solidFill>
                <a:effectLst/>
                <a:uFillTx/>
                <a:latin typeface="Arial"/>
              </a:rPr>
              <a:t>（平成</a:t>
            </a:r>
            <a:r>
              <a:rPr b="0" lang="en-US" sz="1400" strike="noStrike" u="none">
                <a:solidFill>
                  <a:srgbClr val="000000"/>
                </a:solidFill>
                <a:effectLst/>
                <a:uFillTx/>
                <a:latin typeface="Arial"/>
              </a:rPr>
              <a:t>28</a:t>
            </a:r>
            <a:r>
              <a:rPr b="0" lang="ja-JP" sz="1400" strike="noStrike" u="none">
                <a:solidFill>
                  <a:srgbClr val="000000"/>
                </a:solidFill>
                <a:effectLst/>
                <a:uFillTx/>
                <a:latin typeface="Arial"/>
              </a:rPr>
              <a:t>年度　厚生労働省「職場のパワーハラスメントに関する実態調査」より）</a:t>
            </a:r>
            <a:endParaRPr b="0" lang="en-US" sz="1400" strike="noStrike" u="none">
              <a:solidFill>
                <a:srgbClr val="000000"/>
              </a:solidFill>
              <a:effectLst/>
              <a:uFillTx/>
              <a:latin typeface="Arial"/>
            </a:endParaRPr>
          </a:p>
          <a:p>
            <a:pPr algn="r">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400" strike="noStrike" u="none">
                <a:solidFill>
                  <a:srgbClr val="000000"/>
                </a:solidFill>
                <a:effectLst/>
                <a:uFillTx/>
                <a:latin typeface="Arial"/>
              </a:rPr>
              <a:t>（企業調査　　回答：</a:t>
            </a:r>
            <a:r>
              <a:rPr b="0" lang="en-US" sz="1400" strike="noStrike" u="none">
                <a:solidFill>
                  <a:srgbClr val="000000"/>
                </a:solidFill>
                <a:effectLst/>
                <a:uFillTx/>
                <a:latin typeface="Arial"/>
              </a:rPr>
              <a:t>4,587</a:t>
            </a:r>
            <a:r>
              <a:rPr b="0" lang="ja-JP" sz="1400" strike="noStrike" u="none">
                <a:solidFill>
                  <a:srgbClr val="000000"/>
                </a:solidFill>
                <a:effectLst/>
                <a:uFillTx/>
                <a:latin typeface="Arial"/>
              </a:rPr>
              <a:t>社）</a:t>
            </a:r>
            <a:endParaRPr b="0" lang="en-US" sz="1400" strike="noStrike" u="none">
              <a:solidFill>
                <a:srgbClr val="000000"/>
              </a:solidFill>
              <a:effectLst/>
              <a:uFillTx/>
              <a:latin typeface="Arial"/>
            </a:endParaRPr>
          </a:p>
        </p:txBody>
      </p:sp>
      <p:pic>
        <p:nvPicPr>
          <p:cNvPr id="68" name="グラフ 7" descr=""/>
          <p:cNvPicPr/>
          <p:nvPr/>
        </p:nvPicPr>
        <p:blipFill>
          <a:blip r:embed="rId1"/>
          <a:stretch/>
        </p:blipFill>
        <p:spPr>
          <a:xfrm>
            <a:off x="5703840" y="1114560"/>
            <a:ext cx="4498920" cy="5262480"/>
          </a:xfrm>
          <a:prstGeom prst="rect">
            <a:avLst/>
          </a:prstGeom>
          <a:noFill/>
          <a:ln w="0">
            <a:noFill/>
          </a:ln>
        </p:spPr>
      </p:pic>
      <p:graphicFrame>
        <p:nvGraphicFramePr>
          <p:cNvPr id="69" name=""/>
          <p:cNvGraphicFramePr/>
          <p:nvPr/>
        </p:nvGraphicFramePr>
        <p:xfrm>
          <a:off x="5970600" y="1282680"/>
          <a:ext cx="2016000" cy="4896000"/>
        </p:xfrm>
        <a:graphic>
          <a:graphicData uri="http://schemas.openxmlformats.org/drawingml/2006/table">
            <a:tbl>
              <a:tblPr/>
              <a:tblGrid>
                <a:gridCol w="2016000"/>
              </a:tblGrid>
              <a:tr h="544680">
                <a:tc>
                  <a:txBody>
                    <a:bodyPr lIns="9360" rIns="9360" tIns="9360" bIns="0" anchor="ctr">
                      <a:noAutofit/>
                    </a:bodyPr>
                    <a:p>
                      <a:pPr algn="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400" strike="noStrike" u="none">
                          <a:solidFill>
                            <a:srgbClr val="000000"/>
                          </a:solidFill>
                          <a:effectLst/>
                          <a:uFillTx/>
                          <a:latin typeface="メイリオ"/>
                          <a:ea typeface="メイリオ"/>
                        </a:rPr>
                        <a:t>職場の雰囲気が</a:t>
                      </a:r>
                      <a:br>
                        <a:rPr sz="1400"/>
                      </a:br>
                      <a:r>
                        <a:rPr b="0" lang="ja-JP" sz="1400" strike="noStrike" u="none">
                          <a:solidFill>
                            <a:srgbClr val="000000"/>
                          </a:solidFill>
                          <a:effectLst/>
                          <a:uFillTx/>
                          <a:latin typeface="メイリオ"/>
                          <a:ea typeface="メイリオ"/>
                        </a:rPr>
                        <a:t>悪くなる</a:t>
                      </a:r>
                      <a:endParaRPr b="0" lang="en-US" sz="1400" strike="noStrike" u="none">
                        <a:solidFill>
                          <a:srgbClr val="000000"/>
                        </a:solidFill>
                        <a:effectLst/>
                        <a:uFillTx/>
                        <a:latin typeface="Arial"/>
                      </a:endParaRPr>
                    </a:p>
                  </a:txBody>
                  <a:tcPr anchor="ctr" marL="9360" marR="9360">
                    <a:lnL w="1440">
                      <a:solidFill>
                        <a:srgbClr val="d9d9d9"/>
                      </a:solidFill>
                      <a:prstDash val="dash"/>
                    </a:lnL>
                    <a:lnR w="5760">
                      <a:solidFill>
                        <a:srgbClr val="ffffff"/>
                      </a:solidFill>
                      <a:prstDash val="solid"/>
                    </a:lnR>
                    <a:lnT w="5760">
                      <a:solidFill>
                        <a:srgbClr val="ffffff"/>
                      </a:solidFill>
                      <a:prstDash val="solid"/>
                    </a:lnT>
                    <a:lnB w="5760">
                      <a:solidFill>
                        <a:srgbClr val="ffffff"/>
                      </a:solidFill>
                      <a:prstDash val="solid"/>
                    </a:lnB>
                    <a:noFill/>
                  </a:tcPr>
                </a:tc>
              </a:tr>
              <a:tr h="542880">
                <a:tc>
                  <a:txBody>
                    <a:bodyPr lIns="9360" rIns="9360" tIns="9360" bIns="0" anchor="ctr">
                      <a:noAutofit/>
                    </a:bodyPr>
                    <a:p>
                      <a:pPr algn="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400" strike="noStrike" u="none">
                          <a:solidFill>
                            <a:srgbClr val="000000"/>
                          </a:solidFill>
                          <a:effectLst/>
                          <a:uFillTx/>
                          <a:latin typeface="メイリオ"/>
                          <a:ea typeface="メイリオ"/>
                        </a:rPr>
                        <a:t>従業員の心の</a:t>
                      </a:r>
                      <a:br>
                        <a:rPr sz="1400"/>
                      </a:br>
                      <a:r>
                        <a:rPr b="0" lang="ja-JP" sz="1400" strike="noStrike" u="none">
                          <a:solidFill>
                            <a:srgbClr val="000000"/>
                          </a:solidFill>
                          <a:effectLst/>
                          <a:uFillTx/>
                          <a:latin typeface="メイリオ"/>
                          <a:ea typeface="メイリオ"/>
                        </a:rPr>
                        <a:t>健康を害する</a:t>
                      </a:r>
                      <a:endParaRPr b="0" lang="en-US" sz="1400" strike="noStrike" u="none">
                        <a:solidFill>
                          <a:srgbClr val="000000"/>
                        </a:solidFill>
                        <a:effectLst/>
                        <a:uFillTx/>
                        <a:latin typeface="Arial"/>
                      </a:endParaRPr>
                    </a:p>
                  </a:txBody>
                  <a:tcPr anchor="ctr" marL="9360" marR="9360">
                    <a:lnL w="1440">
                      <a:solidFill>
                        <a:srgbClr val="d9d9d9"/>
                      </a:solidFill>
                      <a:prstDash val="dash"/>
                    </a:lnL>
                    <a:lnR w="5760">
                      <a:solidFill>
                        <a:srgbClr val="ffffff"/>
                      </a:solidFill>
                      <a:prstDash val="solid"/>
                    </a:lnR>
                    <a:lnT w="5760">
                      <a:solidFill>
                        <a:srgbClr val="ffffff"/>
                      </a:solidFill>
                      <a:prstDash val="solid"/>
                    </a:lnT>
                    <a:lnB w="5760">
                      <a:solidFill>
                        <a:srgbClr val="ffffff"/>
                      </a:solidFill>
                      <a:prstDash val="solid"/>
                    </a:lnB>
                    <a:noFill/>
                  </a:tcPr>
                </a:tc>
              </a:tr>
              <a:tr h="544320">
                <a:tc>
                  <a:txBody>
                    <a:bodyPr lIns="9360" rIns="9360" tIns="9360" bIns="0" anchor="ctr">
                      <a:noAutofit/>
                    </a:bodyPr>
                    <a:p>
                      <a:pPr algn="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400" strike="noStrike" u="none">
                          <a:solidFill>
                            <a:srgbClr val="000000"/>
                          </a:solidFill>
                          <a:effectLst/>
                          <a:uFillTx/>
                          <a:latin typeface="メイリオ"/>
                          <a:ea typeface="メイリオ"/>
                        </a:rPr>
                        <a:t>従業員が十分に能力を</a:t>
                      </a:r>
                      <a:br>
                        <a:rPr sz="1400"/>
                      </a:br>
                      <a:r>
                        <a:rPr b="0" lang="ja-JP" sz="1400" strike="noStrike" u="none">
                          <a:solidFill>
                            <a:srgbClr val="000000"/>
                          </a:solidFill>
                          <a:effectLst/>
                          <a:uFillTx/>
                          <a:latin typeface="メイリオ"/>
                          <a:ea typeface="メイリオ"/>
                        </a:rPr>
                        <a:t>発揮できなくなる</a:t>
                      </a:r>
                      <a:endParaRPr b="0" lang="en-US" sz="1400" strike="noStrike" u="none">
                        <a:solidFill>
                          <a:srgbClr val="000000"/>
                        </a:solidFill>
                        <a:effectLst/>
                        <a:uFillTx/>
                        <a:latin typeface="Arial"/>
                      </a:endParaRPr>
                    </a:p>
                  </a:txBody>
                  <a:tcPr anchor="ctr" marL="9360" marR="9360">
                    <a:lnL w="1440">
                      <a:solidFill>
                        <a:srgbClr val="d9d9d9"/>
                      </a:solidFill>
                      <a:prstDash val="dash"/>
                    </a:lnL>
                    <a:lnR w="5760">
                      <a:solidFill>
                        <a:srgbClr val="ffffff"/>
                      </a:solidFill>
                      <a:prstDash val="solid"/>
                    </a:lnR>
                    <a:lnT w="5760">
                      <a:solidFill>
                        <a:srgbClr val="ffffff"/>
                      </a:solidFill>
                      <a:prstDash val="solid"/>
                    </a:lnT>
                    <a:lnB w="5760">
                      <a:solidFill>
                        <a:srgbClr val="ffffff"/>
                      </a:solidFill>
                      <a:prstDash val="solid"/>
                    </a:lnB>
                    <a:noFill/>
                  </a:tcPr>
                </a:tc>
              </a:tr>
              <a:tr h="544680">
                <a:tc>
                  <a:txBody>
                    <a:bodyPr lIns="9360" rIns="9360" tIns="9360" bIns="0" anchor="ctr">
                      <a:noAutofit/>
                    </a:bodyPr>
                    <a:p>
                      <a:pPr algn="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400" strike="noStrike" u="none">
                          <a:solidFill>
                            <a:srgbClr val="000000"/>
                          </a:solidFill>
                          <a:effectLst/>
                          <a:uFillTx/>
                          <a:latin typeface="メイリオ"/>
                          <a:ea typeface="メイリオ"/>
                        </a:rPr>
                        <a:t>人材が流出してしまう</a:t>
                      </a:r>
                      <a:endParaRPr b="0" lang="en-US" sz="1400" strike="noStrike" u="none">
                        <a:solidFill>
                          <a:srgbClr val="000000"/>
                        </a:solidFill>
                        <a:effectLst/>
                        <a:uFillTx/>
                        <a:latin typeface="Arial"/>
                      </a:endParaRPr>
                    </a:p>
                  </a:txBody>
                  <a:tcPr anchor="ctr" marL="9360" marR="9360">
                    <a:lnL w="1440">
                      <a:solidFill>
                        <a:srgbClr val="d9d9d9"/>
                      </a:solidFill>
                      <a:prstDash val="dash"/>
                    </a:lnL>
                    <a:lnR w="5760">
                      <a:solidFill>
                        <a:srgbClr val="ffffff"/>
                      </a:solidFill>
                      <a:prstDash val="solid"/>
                    </a:lnR>
                    <a:lnT w="5760">
                      <a:solidFill>
                        <a:srgbClr val="ffffff"/>
                      </a:solidFill>
                      <a:prstDash val="solid"/>
                    </a:lnT>
                    <a:lnB w="5760">
                      <a:solidFill>
                        <a:srgbClr val="ffffff"/>
                      </a:solidFill>
                      <a:prstDash val="solid"/>
                    </a:lnB>
                    <a:noFill/>
                  </a:tcPr>
                </a:tc>
              </a:tr>
              <a:tr h="542880">
                <a:tc>
                  <a:txBody>
                    <a:bodyPr lIns="9360" rIns="9360" tIns="9360" bIns="0" anchor="ctr">
                      <a:noAutofit/>
                    </a:bodyPr>
                    <a:p>
                      <a:pPr algn="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400" strike="noStrike" u="none">
                          <a:solidFill>
                            <a:srgbClr val="000000"/>
                          </a:solidFill>
                          <a:effectLst/>
                          <a:uFillTx/>
                          <a:latin typeface="メイリオ"/>
                          <a:ea typeface="メイリオ"/>
                        </a:rPr>
                        <a:t>職場の生産性が</a:t>
                      </a:r>
                      <a:endParaRPr b="0" lang="en-US" sz="1400" strike="noStrike" u="none">
                        <a:solidFill>
                          <a:srgbClr val="000000"/>
                        </a:solidFill>
                        <a:effectLst/>
                        <a:uFillTx/>
                        <a:latin typeface="Arial"/>
                      </a:endParaRPr>
                    </a:p>
                    <a:p>
                      <a:pPr algn="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400" strike="noStrike" u="none">
                          <a:solidFill>
                            <a:srgbClr val="000000"/>
                          </a:solidFill>
                          <a:effectLst/>
                          <a:uFillTx/>
                          <a:latin typeface="メイリオ"/>
                          <a:ea typeface="メイリオ"/>
                        </a:rPr>
                        <a:t>低下する</a:t>
                      </a:r>
                      <a:endParaRPr b="0" lang="en-US" sz="1400" strike="noStrike" u="none">
                        <a:solidFill>
                          <a:srgbClr val="000000"/>
                        </a:solidFill>
                        <a:effectLst/>
                        <a:uFillTx/>
                        <a:latin typeface="Arial"/>
                      </a:endParaRPr>
                    </a:p>
                  </a:txBody>
                  <a:tcPr anchor="ctr" marL="9360" marR="9360">
                    <a:lnL w="1440">
                      <a:solidFill>
                        <a:srgbClr val="d9d9d9"/>
                      </a:solidFill>
                      <a:prstDash val="dash"/>
                    </a:lnL>
                    <a:lnR w="5760">
                      <a:solidFill>
                        <a:srgbClr val="ffffff"/>
                      </a:solidFill>
                      <a:prstDash val="solid"/>
                    </a:lnR>
                    <a:lnT w="5760">
                      <a:solidFill>
                        <a:srgbClr val="ffffff"/>
                      </a:solidFill>
                      <a:prstDash val="solid"/>
                    </a:lnT>
                    <a:lnB w="5760">
                      <a:solidFill>
                        <a:srgbClr val="ffffff"/>
                      </a:solidFill>
                      <a:prstDash val="solid"/>
                    </a:lnB>
                    <a:noFill/>
                  </a:tcPr>
                </a:tc>
              </a:tr>
              <a:tr h="544320">
                <a:tc>
                  <a:txBody>
                    <a:bodyPr lIns="9360" rIns="9360" tIns="9360" bIns="0" anchor="ctr">
                      <a:noAutofit/>
                    </a:bodyPr>
                    <a:p>
                      <a:pPr algn="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400" strike="noStrike" u="none">
                          <a:solidFill>
                            <a:srgbClr val="000000"/>
                          </a:solidFill>
                          <a:effectLst/>
                          <a:uFillTx/>
                          <a:latin typeface="メイリオ"/>
                          <a:ea typeface="メイリオ"/>
                        </a:rPr>
                        <a:t>企業イメージが悪化する</a:t>
                      </a:r>
                      <a:endParaRPr b="0" lang="en-US" sz="1400" strike="noStrike" u="none">
                        <a:solidFill>
                          <a:srgbClr val="000000"/>
                        </a:solidFill>
                        <a:effectLst/>
                        <a:uFillTx/>
                        <a:latin typeface="Arial"/>
                      </a:endParaRPr>
                    </a:p>
                  </a:txBody>
                  <a:tcPr anchor="ctr" marL="9360" marR="9360">
                    <a:lnL w="1440">
                      <a:solidFill>
                        <a:srgbClr val="d9d9d9"/>
                      </a:solidFill>
                      <a:prstDash val="dash"/>
                    </a:lnL>
                    <a:lnR w="5760">
                      <a:solidFill>
                        <a:srgbClr val="ffffff"/>
                      </a:solidFill>
                      <a:prstDash val="solid"/>
                    </a:lnR>
                    <a:lnT w="5760">
                      <a:solidFill>
                        <a:srgbClr val="ffffff"/>
                      </a:solidFill>
                      <a:prstDash val="solid"/>
                    </a:lnT>
                    <a:lnB w="5760">
                      <a:solidFill>
                        <a:srgbClr val="ffffff"/>
                      </a:solidFill>
                      <a:prstDash val="solid"/>
                    </a:lnB>
                    <a:noFill/>
                  </a:tcPr>
                </a:tc>
              </a:tr>
              <a:tr h="544680">
                <a:tc>
                  <a:txBody>
                    <a:bodyPr lIns="9360" rIns="9360" tIns="9360" bIns="0" anchor="ctr">
                      <a:noAutofit/>
                    </a:bodyPr>
                    <a:p>
                      <a:pPr algn="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300" strike="noStrike" u="none">
                          <a:solidFill>
                            <a:srgbClr val="000000"/>
                          </a:solidFill>
                          <a:effectLst/>
                          <a:uFillTx/>
                          <a:latin typeface="メイリオ"/>
                          <a:ea typeface="メイリオ"/>
                        </a:rPr>
                        <a:t>訴訟などによる損害賠償</a:t>
                      </a:r>
                      <a:br>
                        <a:rPr sz="1300"/>
                      </a:br>
                      <a:r>
                        <a:rPr b="0" lang="ja-JP" sz="1300" strike="noStrike" u="none">
                          <a:solidFill>
                            <a:srgbClr val="000000"/>
                          </a:solidFill>
                          <a:effectLst/>
                          <a:uFillTx/>
                          <a:latin typeface="メイリオ"/>
                          <a:ea typeface="メイリオ"/>
                        </a:rPr>
                        <a:t>などの金銭的負担が生じる</a:t>
                      </a:r>
                      <a:endParaRPr b="0" lang="en-US" sz="1300" strike="noStrike" u="none">
                        <a:solidFill>
                          <a:srgbClr val="000000"/>
                        </a:solidFill>
                        <a:effectLst/>
                        <a:uFillTx/>
                        <a:latin typeface="Arial"/>
                      </a:endParaRPr>
                    </a:p>
                  </a:txBody>
                  <a:tcPr anchor="ctr" marL="9360" marR="9360">
                    <a:lnL w="1440">
                      <a:solidFill>
                        <a:srgbClr val="d9d9d9"/>
                      </a:solidFill>
                      <a:prstDash val="dash"/>
                    </a:lnL>
                    <a:lnR w="5760">
                      <a:solidFill>
                        <a:srgbClr val="ffffff"/>
                      </a:solidFill>
                      <a:prstDash val="solid"/>
                    </a:lnR>
                    <a:lnT w="5760">
                      <a:solidFill>
                        <a:srgbClr val="ffffff"/>
                      </a:solidFill>
                      <a:prstDash val="solid"/>
                    </a:lnT>
                    <a:lnB w="5760">
                      <a:solidFill>
                        <a:srgbClr val="ffffff"/>
                      </a:solidFill>
                      <a:prstDash val="solid"/>
                    </a:lnB>
                    <a:noFill/>
                  </a:tcPr>
                </a:tc>
              </a:tr>
              <a:tr h="542880">
                <a:tc>
                  <a:txBody>
                    <a:bodyPr lIns="9360" rIns="9360" tIns="9360" bIns="0" anchor="ctr">
                      <a:noAutofit/>
                    </a:bodyPr>
                    <a:p>
                      <a:pPr algn="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400" strike="noStrike" u="none">
                          <a:solidFill>
                            <a:srgbClr val="000000"/>
                          </a:solidFill>
                          <a:effectLst/>
                          <a:uFillTx/>
                          <a:latin typeface="メイリオ"/>
                          <a:ea typeface="メイリオ"/>
                        </a:rPr>
                        <a:t>その他</a:t>
                      </a:r>
                      <a:endParaRPr b="0" lang="en-US" sz="1400" strike="noStrike" u="none">
                        <a:solidFill>
                          <a:srgbClr val="000000"/>
                        </a:solidFill>
                        <a:effectLst/>
                        <a:uFillTx/>
                        <a:latin typeface="Arial"/>
                      </a:endParaRPr>
                    </a:p>
                  </a:txBody>
                  <a:tcPr anchor="ctr" marL="9360" marR="9360">
                    <a:lnL w="1440">
                      <a:solidFill>
                        <a:srgbClr val="d9d9d9"/>
                      </a:solidFill>
                      <a:prstDash val="dash"/>
                    </a:lnL>
                    <a:lnR w="5760">
                      <a:solidFill>
                        <a:srgbClr val="ffffff"/>
                      </a:solidFill>
                      <a:prstDash val="solid"/>
                    </a:lnR>
                    <a:lnT w="5760">
                      <a:solidFill>
                        <a:srgbClr val="ffffff"/>
                      </a:solidFill>
                      <a:prstDash val="solid"/>
                    </a:lnT>
                    <a:lnB w="5760">
                      <a:solidFill>
                        <a:srgbClr val="ffffff"/>
                      </a:solidFill>
                      <a:prstDash val="solid"/>
                    </a:lnB>
                    <a:noFill/>
                  </a:tcPr>
                </a:tc>
              </a:tr>
              <a:tr h="544680">
                <a:tc>
                  <a:txBody>
                    <a:bodyPr lIns="9360" rIns="9360" tIns="9360" bIns="0" anchor="ctr">
                      <a:noAutofit/>
                    </a:bodyPr>
                    <a:p>
                      <a:pPr algn="r">
                        <a:lnSpc>
                          <a:spcPct val="100000"/>
                        </a:lnSpc>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1400" strike="noStrike" u="none">
                          <a:solidFill>
                            <a:srgbClr val="000000"/>
                          </a:solidFill>
                          <a:effectLst/>
                          <a:uFillTx/>
                          <a:latin typeface="メイリオ"/>
                          <a:ea typeface="メイリオ"/>
                        </a:rPr>
                        <a:t>特に影響はない</a:t>
                      </a:r>
                      <a:endParaRPr b="0" lang="en-US" sz="1400" strike="noStrike" u="none">
                        <a:solidFill>
                          <a:srgbClr val="000000"/>
                        </a:solidFill>
                        <a:effectLst/>
                        <a:uFillTx/>
                        <a:latin typeface="Arial"/>
                      </a:endParaRPr>
                    </a:p>
                  </a:txBody>
                  <a:tcPr anchor="ctr" marL="9360" marR="9360">
                    <a:lnL w="1440">
                      <a:solidFill>
                        <a:srgbClr val="d9d9d9"/>
                      </a:solidFill>
                      <a:prstDash val="dash"/>
                    </a:lnL>
                    <a:lnR w="5760">
                      <a:solidFill>
                        <a:srgbClr val="ffffff"/>
                      </a:solidFill>
                      <a:prstDash val="solid"/>
                    </a:lnR>
                    <a:lnT w="5760">
                      <a:solidFill>
                        <a:srgbClr val="ffffff"/>
                      </a:solidFill>
                      <a:prstDash val="solid"/>
                    </a:lnT>
                    <a:lnB w="5760">
                      <a:solidFill>
                        <a:srgbClr val="ffffff"/>
                      </a:solidFill>
                      <a:prstDash val="solid"/>
                    </a:lnB>
                    <a:noFill/>
                  </a:tcPr>
                </a:tc>
              </a:tr>
            </a:tbl>
          </a:graphicData>
        </a:graphic>
      </p:graphicFrame>
      <p:sp>
        <p:nvSpPr>
          <p:cNvPr id="70" name="テキスト ボックス 8"/>
          <p:cNvSpPr/>
          <p:nvPr/>
        </p:nvSpPr>
        <p:spPr>
          <a:xfrm>
            <a:off x="6222960" y="870120"/>
            <a:ext cx="4356000" cy="411480"/>
          </a:xfrm>
          <a:prstGeom prst="rect">
            <a:avLst/>
          </a:prstGeom>
          <a:noFill/>
          <a:ln w="0">
            <a:noFill/>
          </a:ln>
        </p:spPr>
        <p:style>
          <a:lnRef idx="0"/>
          <a:fillRef idx="0"/>
          <a:effectRef idx="0"/>
          <a:fontRef idx="minor"/>
        </p:style>
        <p:txBody>
          <a:bodyPr lIns="90000" rIns="90000" tIns="46800" bIns="46800" anchor="t">
            <a:spAutoFit/>
          </a:bodyPr>
          <a:p>
            <a:pPr marL="270000" indent="-270000">
              <a:lnSpc>
                <a:spcPts val="2500"/>
              </a:lnSpc>
              <a:spcBef>
                <a:spcPts val="300"/>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0000"/>
                </a:solidFill>
                <a:effectLst/>
                <a:uFillTx/>
                <a:latin typeface="メイリオ"/>
                <a:ea typeface="メイリオ"/>
              </a:rPr>
              <a:t>パワーハラスメントによる影響</a:t>
            </a:r>
            <a:r>
              <a:rPr b="0" lang="ja-JP" sz="1200" strike="noStrike" u="none">
                <a:solidFill>
                  <a:srgbClr val="000000"/>
                </a:solidFill>
                <a:effectLst/>
                <a:uFillTx/>
                <a:latin typeface="メイリオ"/>
                <a:ea typeface="メイリオ"/>
              </a:rPr>
              <a:t>（複数回答）</a:t>
            </a:r>
            <a:endParaRPr b="0" lang="en-US" sz="1200" strike="noStrike" u="none">
              <a:solidFill>
                <a:srgbClr val="000000"/>
              </a:solidFill>
              <a:effectLst/>
              <a:uFillTx/>
              <a:latin typeface="Arial"/>
            </a:endParaRPr>
          </a:p>
        </p:txBody>
      </p:sp>
      <p:sp>
        <p:nvSpPr>
          <p:cNvPr id="71"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600" strike="noStrike" u="none">
                <a:solidFill>
                  <a:srgbClr val="000000"/>
                </a:solidFill>
                <a:effectLst/>
                <a:uFillTx/>
                <a:latin typeface="Calibri"/>
              </a:rPr>
              <a:t>４</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644040" y="349200"/>
            <a:ext cx="9431640" cy="371520"/>
          </a:xfrm>
          <a:prstGeom prst="rect">
            <a:avLst/>
          </a:prstGeom>
          <a:noFill/>
          <a:ln w="0">
            <a:noFill/>
          </a:ln>
        </p:spPr>
        <p:txBody>
          <a:bodyPr lIns="91440" rIns="91440" tIns="45720" bIns="45720" anchor="t">
            <a:noAutofit/>
          </a:bodyPr>
          <a:p>
            <a:pPr indent="0">
              <a:lnSpc>
                <a:spcPct val="97000"/>
              </a:lnSpc>
              <a:buNone/>
              <a:tabLst>
                <a:tab algn="l" pos="0"/>
                <a:tab algn="l" pos="1003320"/>
                <a:tab algn="l" pos="2006640"/>
                <a:tab algn="l" pos="3009960"/>
                <a:tab algn="l" pos="4013280"/>
                <a:tab algn="l" pos="5016600"/>
                <a:tab algn="l" pos="6019920"/>
                <a:tab algn="l" pos="7023240"/>
                <a:tab algn="l" pos="8026560"/>
                <a:tab algn="l" pos="9029880"/>
                <a:tab algn="l" pos="10032840"/>
              </a:tabLst>
            </a:pPr>
            <a:r>
              <a:rPr b="0" lang="en-US" sz="2200" strike="noStrike" u="none">
                <a:solidFill>
                  <a:srgbClr val="000000"/>
                </a:solidFill>
                <a:effectLst/>
                <a:uFillTx/>
                <a:latin typeface="メイリオ"/>
                <a:ea typeface="メイリオ"/>
              </a:rPr>
              <a:t>2.</a:t>
            </a:r>
            <a:r>
              <a:rPr b="0" lang="ja-JP" sz="2200" strike="noStrike" u="none">
                <a:solidFill>
                  <a:srgbClr val="000000"/>
                </a:solidFill>
                <a:effectLst/>
                <a:uFillTx/>
                <a:latin typeface="メイリオ"/>
                <a:ea typeface="メイリオ"/>
              </a:rPr>
              <a:t>　職場におけるパワーハラスメントとは？</a:t>
            </a:r>
            <a:endParaRPr b="0" lang="en-US" sz="2200" strike="noStrike" u="none">
              <a:solidFill>
                <a:srgbClr val="000000"/>
              </a:solidFill>
              <a:effectLst/>
              <a:uFillTx/>
              <a:latin typeface="Arial"/>
            </a:endParaRPr>
          </a:p>
        </p:txBody>
      </p:sp>
      <p:sp>
        <p:nvSpPr>
          <p:cNvPr id="73" name=""/>
          <p:cNvSpPr txBox="1"/>
          <p:nvPr/>
        </p:nvSpPr>
        <p:spPr>
          <a:xfrm>
            <a:off x="498600" y="1020600"/>
            <a:ext cx="9648720" cy="5616720"/>
          </a:xfrm>
          <a:prstGeom prst="rect">
            <a:avLst/>
          </a:prstGeom>
          <a:noFill/>
          <a:ln w="0">
            <a:noFill/>
          </a:ln>
        </p:spPr>
        <p:txBody>
          <a:bodyPr anchor="t">
            <a:normAutofit/>
          </a:bodyPr>
          <a:p>
            <a:pPr marL="90360">
              <a:lnSpc>
                <a:spcPct val="100000"/>
              </a:lnSpc>
              <a:spcAft>
                <a:spcPts val="1199"/>
              </a:spcAft>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400" strike="noStrike" u="none">
                <a:solidFill>
                  <a:srgbClr val="002060"/>
                </a:solidFill>
                <a:effectLst/>
                <a:uFillTx/>
                <a:latin typeface="メイリオ"/>
                <a:ea typeface="メイリオ"/>
              </a:rPr>
              <a:t>　職場におけるパワーハラスメントとは、改正労働施策総合推進法（令和元年６月５日公布）により、以下の３つの要素をすべて満たすものとしています。</a:t>
            </a:r>
            <a:endParaRPr b="0" lang="en-US" sz="2400" strike="noStrike" u="none">
              <a:solidFill>
                <a:srgbClr val="000000"/>
              </a:solidFill>
              <a:effectLst/>
              <a:uFillTx/>
              <a:latin typeface="Arial"/>
            </a:endParaRPr>
          </a:p>
          <a:p>
            <a:pPr marL="90360">
              <a:lnSpc>
                <a:spcPct val="100000"/>
              </a:lnSpc>
              <a:spcAft>
                <a:spcPts val="1199"/>
              </a:spcAft>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400" strike="noStrike" u="none">
                <a:solidFill>
                  <a:srgbClr val="002060"/>
                </a:solidFill>
                <a:effectLst/>
                <a:uFillTx/>
                <a:latin typeface="メイリオ"/>
                <a:ea typeface="メイリオ"/>
              </a:rPr>
              <a:t>　　① 優越的な関係を背景とした言動であって</a:t>
            </a:r>
            <a:endParaRPr b="0" lang="en-US" sz="2400" strike="noStrike" u="none">
              <a:solidFill>
                <a:srgbClr val="000000"/>
              </a:solidFill>
              <a:effectLst/>
              <a:uFillTx/>
              <a:latin typeface="Arial"/>
            </a:endParaRPr>
          </a:p>
          <a:p>
            <a:pPr marL="90360">
              <a:lnSpc>
                <a:spcPct val="100000"/>
              </a:lnSpc>
              <a:spcAft>
                <a:spcPts val="1199"/>
              </a:spcAft>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400" strike="noStrike" u="none">
                <a:solidFill>
                  <a:srgbClr val="002060"/>
                </a:solidFill>
                <a:effectLst/>
                <a:uFillTx/>
                <a:latin typeface="メイリオ"/>
                <a:ea typeface="メイリオ"/>
              </a:rPr>
              <a:t>　　② 業務上必要かつ相当な範囲を超えたものにより</a:t>
            </a:r>
            <a:endParaRPr b="0" lang="en-US" sz="2400" strike="noStrike" u="none">
              <a:solidFill>
                <a:srgbClr val="000000"/>
              </a:solidFill>
              <a:effectLst/>
              <a:uFillTx/>
              <a:latin typeface="Arial"/>
            </a:endParaRPr>
          </a:p>
          <a:p>
            <a:pPr marL="90360">
              <a:lnSpc>
                <a:spcPct val="100000"/>
              </a:lnSpc>
              <a:spcAft>
                <a:spcPts val="1199"/>
              </a:spcAft>
              <a:tabLst>
                <a:tab algn="l" pos="0"/>
                <a:tab algn="l" pos="1003320"/>
                <a:tab algn="l" pos="2006640"/>
                <a:tab algn="l" pos="3009960"/>
                <a:tab algn="l" pos="4013280"/>
                <a:tab algn="l" pos="5016600"/>
                <a:tab algn="l" pos="6019920"/>
                <a:tab algn="l" pos="7023240"/>
                <a:tab algn="l" pos="8026560"/>
                <a:tab algn="l" pos="9029880"/>
                <a:tab algn="l" pos="10032840"/>
              </a:tabLst>
            </a:pPr>
            <a:r>
              <a:rPr b="0" lang="ja-JP" sz="2400" strike="noStrike" u="none">
                <a:solidFill>
                  <a:srgbClr val="002060"/>
                </a:solidFill>
                <a:effectLst/>
                <a:uFillTx/>
                <a:latin typeface="メイリオ"/>
                <a:ea typeface="メイリオ"/>
              </a:rPr>
              <a:t>　　③ 労働者の就業環境が害されること</a:t>
            </a:r>
            <a:endParaRPr b="0" lang="en-US" sz="2400" strike="noStrike" u="none">
              <a:solidFill>
                <a:srgbClr val="000000"/>
              </a:solidFill>
              <a:effectLst/>
              <a:uFillTx/>
              <a:latin typeface="Arial"/>
            </a:endParaRPr>
          </a:p>
          <a:p>
            <a:pPr marL="90360">
              <a:lnSpc>
                <a:spcPct val="100000"/>
              </a:lnSpc>
              <a:spcAft>
                <a:spcPts val="1199"/>
              </a:spcAft>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1600" strike="noStrike" u="none">
                <a:solidFill>
                  <a:srgbClr val="002060"/>
                </a:solidFill>
                <a:effectLst/>
                <a:uFillTx/>
                <a:latin typeface="メイリオ"/>
                <a:ea typeface="メイリオ"/>
              </a:rPr>
              <a:t>　</a:t>
            </a:r>
            <a:r>
              <a:rPr b="0" lang="ja-JP" sz="2000" strike="noStrike" u="none">
                <a:solidFill>
                  <a:srgbClr val="002060"/>
                </a:solidFill>
                <a:effectLst/>
                <a:uFillTx/>
                <a:latin typeface="メイリオ"/>
                <a:ea typeface="メイリオ"/>
              </a:rPr>
              <a:t>改正法では、パワーハラスメント防止のため、</a:t>
            </a:r>
            <a:r>
              <a:rPr b="1" lang="ja-JP" sz="2000" strike="noStrike" u="none">
                <a:solidFill>
                  <a:srgbClr val="002060"/>
                </a:solidFill>
                <a:effectLst/>
                <a:uFillTx/>
                <a:latin typeface="メイリオ"/>
                <a:ea typeface="メイリオ"/>
              </a:rPr>
              <a:t>相談体制の整備等の雇用管理上必要な措置を講じること</a:t>
            </a:r>
            <a:r>
              <a:rPr b="0" lang="ja-JP" sz="2000" strike="noStrike" u="none">
                <a:solidFill>
                  <a:srgbClr val="002060"/>
                </a:solidFill>
                <a:effectLst/>
                <a:uFillTx/>
                <a:latin typeface="メイリオ"/>
                <a:ea typeface="メイリオ"/>
              </a:rPr>
              <a:t>を事業主に義務付けており、</a:t>
            </a:r>
            <a:r>
              <a:rPr b="0" lang="ja-JP" sz="2000" strike="noStrike" u="none">
                <a:solidFill>
                  <a:srgbClr val="ff0000"/>
                </a:solidFill>
                <a:effectLst/>
                <a:uFillTx/>
                <a:latin typeface="メイリオ"/>
                <a:ea typeface="メイリオ"/>
              </a:rPr>
              <a:t>令和２年６月１日</a:t>
            </a:r>
            <a:r>
              <a:rPr b="0" lang="ja-JP" sz="2000" strike="noStrike" u="none">
                <a:solidFill>
                  <a:srgbClr val="002060"/>
                </a:solidFill>
                <a:effectLst/>
                <a:uFillTx/>
                <a:latin typeface="メイリオ"/>
                <a:ea typeface="メイリオ"/>
              </a:rPr>
              <a:t>（中小事業主は令和４年４月１日）に施行されます。</a:t>
            </a:r>
            <a:endParaRPr b="0" lang="en-US" sz="2000" strike="noStrike" u="none">
              <a:solidFill>
                <a:srgbClr val="000000"/>
              </a:solidFill>
              <a:effectLst/>
              <a:uFillTx/>
              <a:latin typeface="Arial"/>
            </a:endParaRPr>
          </a:p>
          <a:p>
            <a:pPr marL="90360">
              <a:lnSpc>
                <a:spcPct val="100000"/>
              </a:lnSpc>
              <a:spcAft>
                <a:spcPts val="1199"/>
              </a:spcAft>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r>
              <a:rPr b="0" lang="ja-JP" sz="2000" strike="noStrike" u="none">
                <a:solidFill>
                  <a:srgbClr val="002060"/>
                </a:solidFill>
                <a:effectLst/>
                <a:uFillTx/>
                <a:latin typeface="メイリオ"/>
                <a:ea typeface="メイリオ"/>
              </a:rPr>
              <a:t>　パワーハラスメントに対する基本的な考え方や該当する</a:t>
            </a:r>
            <a:r>
              <a:rPr b="0" lang="en-US" sz="2000" strike="noStrike" u="none">
                <a:solidFill>
                  <a:srgbClr val="002060"/>
                </a:solidFill>
                <a:effectLst/>
                <a:uFillTx/>
                <a:latin typeface="メイリオ"/>
                <a:ea typeface="メイリオ"/>
              </a:rPr>
              <a:t>/</a:t>
            </a:r>
            <a:r>
              <a:rPr b="0" lang="ja-JP" sz="2000" strike="noStrike" u="none">
                <a:solidFill>
                  <a:srgbClr val="002060"/>
                </a:solidFill>
                <a:effectLst/>
                <a:uFillTx/>
                <a:latin typeface="メイリオ"/>
                <a:ea typeface="メイリオ"/>
              </a:rPr>
              <a:t>しないと考えられる例、事業主が講ずべき雇用管理上の措置の具体的な内容等については、「事業主が職場における優越的な関係を背景とした言動に起因する問題に関して雇用管理上講ずべき措置等についての指針」で示しています。</a:t>
            </a:r>
            <a:endParaRPr b="0" lang="en-US" sz="2000" strike="noStrike" u="none">
              <a:solidFill>
                <a:srgbClr val="000000"/>
              </a:solidFill>
              <a:effectLst/>
              <a:uFillTx/>
              <a:latin typeface="Arial"/>
            </a:endParaRPr>
          </a:p>
          <a:p>
            <a:pPr marL="90360">
              <a:lnSpc>
                <a:spcPct val="100000"/>
              </a:lnSpc>
              <a:spcBef>
                <a:spcPts val="499"/>
              </a:spcBef>
              <a:buClr>
                <a:srgbClr val="b5993e"/>
              </a:buClr>
              <a:buFont typeface="Wingdings" charset="2"/>
              <a:buChar char=""/>
              <a:tabLst>
                <a:tab algn="l" pos="1003320"/>
                <a:tab algn="l" pos="2006640"/>
                <a:tab algn="l" pos="3009960"/>
                <a:tab algn="l" pos="4013280"/>
                <a:tab algn="l" pos="5016600"/>
                <a:tab algn="l" pos="6019920"/>
                <a:tab algn="l" pos="7023240"/>
                <a:tab algn="l" pos="8026560"/>
                <a:tab algn="l" pos="9029880"/>
                <a:tab algn="l" pos="10032840"/>
              </a:tabLst>
            </a:pPr>
            <a:endParaRPr b="0" lang="en-US" sz="2000" strike="noStrike" u="none">
              <a:solidFill>
                <a:srgbClr val="000000"/>
              </a:solidFill>
              <a:effectLst/>
              <a:uFillTx/>
              <a:latin typeface="Arial"/>
            </a:endParaRPr>
          </a:p>
        </p:txBody>
      </p:sp>
      <p:sp>
        <p:nvSpPr>
          <p:cNvPr id="74"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600" strike="noStrike" u="none">
                <a:solidFill>
                  <a:srgbClr val="000000"/>
                </a:solidFill>
                <a:effectLst/>
                <a:uFillTx/>
                <a:latin typeface="Calibri"/>
              </a:rPr>
              <a:t>5</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5" name="テキスト ボックス 3" descr=""/>
          <p:cNvPicPr/>
          <p:nvPr/>
        </p:nvPicPr>
        <p:blipFill>
          <a:blip r:embed="rId1"/>
          <a:stretch/>
        </p:blipFill>
        <p:spPr>
          <a:xfrm>
            <a:off x="476280" y="1500120"/>
            <a:ext cx="6156360" cy="384120"/>
          </a:xfrm>
          <a:prstGeom prst="rect">
            <a:avLst/>
          </a:prstGeom>
          <a:noFill/>
          <a:ln w="0">
            <a:noFill/>
          </a:ln>
        </p:spPr>
      </p:pic>
      <p:sp>
        <p:nvSpPr>
          <p:cNvPr id="76" name="テキスト ボックス 6"/>
          <p:cNvSpPr/>
          <p:nvPr/>
        </p:nvSpPr>
        <p:spPr>
          <a:xfrm>
            <a:off x="522360" y="1803240"/>
            <a:ext cx="9126360" cy="292320"/>
          </a:xfrm>
          <a:prstGeom prst="rect">
            <a:avLst/>
          </a:prstGeom>
          <a:noFill/>
          <a:ln w="0">
            <a:noFill/>
          </a:ln>
        </p:spPr>
        <p:style>
          <a:lnRef idx="0"/>
          <a:fillRef idx="0"/>
          <a:effectRef idx="0"/>
          <a:fontRef idx="minor"/>
        </p:style>
        <p:txBody>
          <a:bodyPr lIns="90000" rIns="90000" tIns="46800" bIns="46800" anchor="t">
            <a:spAutoFit/>
          </a:bodyPr>
          <a:p>
            <a:pPr marL="422280" indent="-422280">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Calibri"/>
              </a:rPr>
              <a:t>○　国の施策に</a:t>
            </a:r>
            <a:r>
              <a:rPr b="1" lang="ja-JP" sz="1300" strike="noStrike" u="sng">
                <a:solidFill>
                  <a:srgbClr val="000000"/>
                </a:solidFill>
                <a:effectLst/>
                <a:uFillTx/>
                <a:latin typeface="Calibri"/>
              </a:rPr>
              <a:t>「職場における労働者の就業環境を害する言動に起因する問題の解決の促進」（ハラスメント対策）を明記</a:t>
            </a:r>
            <a:r>
              <a:rPr b="0" lang="ja-JP" sz="1300" strike="noStrike" u="none">
                <a:solidFill>
                  <a:srgbClr val="000000"/>
                </a:solidFill>
                <a:effectLst/>
                <a:uFillTx/>
                <a:latin typeface="Calibri"/>
              </a:rPr>
              <a:t>する。</a:t>
            </a:r>
            <a:endParaRPr b="0" lang="en-US" sz="1300" strike="noStrike" u="none">
              <a:solidFill>
                <a:srgbClr val="000000"/>
              </a:solidFill>
              <a:effectLst/>
              <a:uFillTx/>
              <a:latin typeface="Arial"/>
            </a:endParaRPr>
          </a:p>
        </p:txBody>
      </p:sp>
      <p:sp>
        <p:nvSpPr>
          <p:cNvPr id="77" name="テキスト ボックス 11"/>
          <p:cNvSpPr/>
          <p:nvPr/>
        </p:nvSpPr>
        <p:spPr>
          <a:xfrm>
            <a:off x="514440" y="2405160"/>
            <a:ext cx="5568840" cy="233640"/>
          </a:xfrm>
          <a:prstGeom prst="rect">
            <a:avLst/>
          </a:prstGeom>
          <a:solidFill>
            <a:srgbClr val="b7dee8"/>
          </a:solidFill>
          <a:ln w="0">
            <a:noFill/>
          </a:ln>
        </p:spPr>
        <p:style>
          <a:lnRef idx="0"/>
          <a:fillRef idx="0"/>
          <a:effectRef idx="0"/>
          <a:fontRef idx="minor"/>
        </p:style>
        <p:txBody>
          <a:bodyPr lIns="69480" rIns="69480" tIns="0" bIns="34920" anchor="t">
            <a:sp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ＤＦ平成ゴシック体W5"/>
                <a:ea typeface="ＤＦ平成ゴシック体W5"/>
              </a:rPr>
              <a:t>（２）パワーハラスメント防止対策の法制化（労働施策総合推進法）</a:t>
            </a:r>
            <a:endParaRPr b="0" lang="en-US" sz="1300" strike="noStrike" u="none">
              <a:solidFill>
                <a:srgbClr val="000000"/>
              </a:solidFill>
              <a:effectLst/>
              <a:uFillTx/>
              <a:latin typeface="Arial"/>
            </a:endParaRPr>
          </a:p>
        </p:txBody>
      </p:sp>
      <p:pic>
        <p:nvPicPr>
          <p:cNvPr id="78" name="テキスト ボックス 14" descr=""/>
          <p:cNvPicPr/>
          <p:nvPr/>
        </p:nvPicPr>
        <p:blipFill>
          <a:blip r:embed="rId2"/>
          <a:stretch/>
        </p:blipFill>
        <p:spPr>
          <a:xfrm>
            <a:off x="506520" y="2627280"/>
            <a:ext cx="9191520" cy="1951200"/>
          </a:xfrm>
          <a:prstGeom prst="rect">
            <a:avLst/>
          </a:prstGeom>
          <a:noFill/>
          <a:ln w="0">
            <a:noFill/>
          </a:ln>
        </p:spPr>
      </p:pic>
      <p:sp>
        <p:nvSpPr>
          <p:cNvPr id="79" name="正方形/長方形 2"/>
          <p:cNvSpPr/>
          <p:nvPr/>
        </p:nvSpPr>
        <p:spPr>
          <a:xfrm>
            <a:off x="657360" y="3987720"/>
            <a:ext cx="8721720" cy="1535040"/>
          </a:xfrm>
          <a:prstGeom prst="rect">
            <a:avLst/>
          </a:prstGeom>
          <a:noFill/>
          <a:ln w="19080">
            <a:solidFill>
              <a:srgbClr val="000000"/>
            </a:solidFill>
            <a:prstDash val="sysDot"/>
            <a:miter/>
          </a:ln>
        </p:spPr>
        <p:style>
          <a:lnRef idx="0"/>
          <a:fillRef idx="0"/>
          <a:effectRef idx="0"/>
          <a:fontRef idx="minor"/>
        </p:style>
        <p:txBody>
          <a:bodyPr lIns="90000" rIns="90000" tIns="46800" bIns="46800" anchor="t">
            <a:no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1" lang="ja-JP" sz="1100" strike="noStrike" u="none">
                <a:solidFill>
                  <a:srgbClr val="000000"/>
                </a:solidFill>
                <a:effectLst/>
                <a:uFillTx/>
                <a:latin typeface="Calibri"/>
              </a:rPr>
              <a:t>　</a:t>
            </a:r>
            <a:r>
              <a:rPr b="1" lang="en-US" sz="1100" strike="noStrike" u="none">
                <a:solidFill>
                  <a:srgbClr val="000000"/>
                </a:solidFill>
                <a:effectLst/>
                <a:uFillTx/>
                <a:latin typeface="Calibri"/>
              </a:rPr>
              <a:t>〔</a:t>
            </a:r>
            <a:r>
              <a:rPr b="1" lang="ja-JP" sz="1100" strike="noStrike" u="none">
                <a:solidFill>
                  <a:srgbClr val="000000"/>
                </a:solidFill>
                <a:effectLst/>
                <a:uFillTx/>
                <a:latin typeface="Calibri"/>
              </a:rPr>
              <a:t>指針で規定する内容</a:t>
            </a:r>
            <a:r>
              <a:rPr b="1" lang="en-US" sz="1100" strike="noStrike" u="none">
                <a:solidFill>
                  <a:srgbClr val="000000"/>
                </a:solidFill>
                <a:effectLst/>
                <a:uFillTx/>
                <a:latin typeface="Calibri"/>
              </a:rPr>
              <a:t>〕</a:t>
            </a:r>
            <a:endParaRPr b="0" lang="en-US" sz="11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　　</a:t>
            </a:r>
            <a:r>
              <a:rPr b="0" lang="ja-JP" sz="1100" strike="noStrike" u="sng">
                <a:solidFill>
                  <a:srgbClr val="000000"/>
                </a:solidFill>
                <a:effectLst/>
                <a:uFillTx/>
                <a:latin typeface="Calibri"/>
              </a:rPr>
              <a:t>・パワハラの具体的な定義</a:t>
            </a:r>
            <a:endParaRPr b="0" lang="en-US" sz="11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　　　▶　３つの要素の具体的内容</a:t>
            </a:r>
            <a:endParaRPr b="0" lang="en-US" sz="11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　　　▶　パワハラに該当する／しない行為例</a:t>
            </a:r>
            <a:endParaRPr b="0" lang="en-US" sz="11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　　　▶　適正な範囲の業務指示や指導についてはパワハラに</a:t>
            </a:r>
            <a:endParaRPr b="0" lang="en-US" sz="11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　　　　当たらないこと　等</a:t>
            </a:r>
            <a:endParaRPr b="0" lang="en-US" sz="1100" strike="noStrike" u="none">
              <a:solidFill>
                <a:srgbClr val="000000"/>
              </a:solidFill>
              <a:effectLst/>
              <a:uFillTx/>
              <a:latin typeface="Arial"/>
            </a:endParaRPr>
          </a:p>
          <a:p>
            <a:pPr>
              <a:lnSpc>
                <a:spcPct val="100000"/>
              </a:lnSpc>
              <a:spcBef>
                <a:spcPts val="575"/>
              </a:spcBef>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000" strike="noStrike" u="none">
                <a:solidFill>
                  <a:srgbClr val="000000"/>
                </a:solidFill>
                <a:effectLst/>
                <a:uFillTx/>
                <a:latin typeface="Calibri"/>
              </a:rPr>
              <a:t>　　　　</a:t>
            </a:r>
            <a:r>
              <a:rPr b="0" lang="en-US" sz="1000" strike="noStrike" u="none">
                <a:solidFill>
                  <a:srgbClr val="000000"/>
                </a:solidFill>
                <a:effectLst/>
                <a:uFillTx/>
                <a:latin typeface="Calibri"/>
              </a:rPr>
              <a:t>※</a:t>
            </a:r>
            <a:r>
              <a:rPr b="0" lang="ja-JP" sz="1000" strike="noStrike" u="none">
                <a:solidFill>
                  <a:srgbClr val="000000"/>
                </a:solidFill>
                <a:effectLst/>
                <a:uFillTx/>
                <a:latin typeface="Calibri"/>
              </a:rPr>
              <a:t>　取引先や顧客等からの著しい迷惑行為（いわゆるカスタマーハラスメント）については、法律上の措置義務の対象とはしないが、</a:t>
            </a:r>
            <a:endParaRPr b="0" lang="en-US" sz="10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000" strike="noStrike" u="none">
                <a:solidFill>
                  <a:srgbClr val="000000"/>
                </a:solidFill>
                <a:effectLst/>
                <a:uFillTx/>
                <a:latin typeface="Calibri"/>
              </a:rPr>
              <a:t>　　　　　 指針において労働者からの相談体制の整備や被害者への適切な配慮等を行うことが望ましい旨を記載。</a:t>
            </a:r>
            <a:endParaRPr b="0" lang="en-US" sz="10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000" strike="noStrike" u="none">
              <a:solidFill>
                <a:srgbClr val="000000"/>
              </a:solidFill>
              <a:effectLst/>
              <a:uFillTx/>
              <a:latin typeface="Arial"/>
            </a:endParaRPr>
          </a:p>
        </p:txBody>
      </p:sp>
      <p:sp>
        <p:nvSpPr>
          <p:cNvPr id="80" name="テキスト ボックス 10"/>
          <p:cNvSpPr/>
          <p:nvPr/>
        </p:nvSpPr>
        <p:spPr>
          <a:xfrm>
            <a:off x="514440" y="235080"/>
            <a:ext cx="9320040" cy="368280"/>
          </a:xfrm>
          <a:prstGeom prst="rect">
            <a:avLst/>
          </a:prstGeom>
          <a:solidFill>
            <a:srgbClr val="002060"/>
          </a:solidFill>
          <a:ln w="0">
            <a:noFill/>
          </a:ln>
        </p:spPr>
        <p:style>
          <a:lnRef idx="0"/>
          <a:fillRef idx="0"/>
          <a:effectRef idx="0"/>
          <a:fontRef idx="minor"/>
        </p:style>
        <p:txBody>
          <a:bodyPr lIns="90000" rIns="90000" tIns="46800" bIns="46800" anchor="t">
            <a:sp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800" strike="noStrike" u="none">
                <a:solidFill>
                  <a:srgbClr val="ffffff"/>
                </a:solidFill>
                <a:effectLst/>
                <a:uFillTx/>
                <a:latin typeface="ＤＦ特太ゴシック体"/>
                <a:ea typeface="ＤＦ特太ゴシック体"/>
              </a:rPr>
              <a:t>　ハラスメント対策の強化</a:t>
            </a:r>
            <a:r>
              <a:rPr b="0" lang="ja-JP" sz="1300" strike="noStrike" u="none">
                <a:solidFill>
                  <a:srgbClr val="ffffff"/>
                </a:solidFill>
                <a:effectLst/>
                <a:uFillTx/>
                <a:latin typeface="ＤＦ特太ゴシック体"/>
                <a:ea typeface="ＤＦ特太ゴシック体"/>
              </a:rPr>
              <a:t>（男女雇用機会均等法、育児・介護休業法、労働施策総合推進法</a:t>
            </a:r>
            <a:r>
              <a:rPr b="0" lang="en-US" sz="600" strike="noStrike" u="none">
                <a:solidFill>
                  <a:srgbClr val="ffffff"/>
                </a:solidFill>
                <a:effectLst/>
                <a:uFillTx/>
                <a:latin typeface="ＤＦ特太ゴシック体"/>
                <a:ea typeface="ＤＦ特太ゴシック体"/>
              </a:rPr>
              <a:t>※</a:t>
            </a:r>
            <a:r>
              <a:rPr b="0" lang="ja-JP" sz="1300" strike="noStrike" u="none">
                <a:solidFill>
                  <a:srgbClr val="ffffff"/>
                </a:solidFill>
                <a:effectLst/>
                <a:uFillTx/>
                <a:latin typeface="ＤＦ特太ゴシック体"/>
                <a:ea typeface="ＤＦ特太ゴシック体"/>
              </a:rPr>
              <a:t>の改正）</a:t>
            </a:r>
            <a:endParaRPr b="0" lang="en-US" sz="1300" strike="noStrike" u="none">
              <a:solidFill>
                <a:srgbClr val="000000"/>
              </a:solidFill>
              <a:effectLst/>
              <a:uFillTx/>
              <a:latin typeface="Arial"/>
            </a:endParaRPr>
          </a:p>
        </p:txBody>
      </p:sp>
      <p:sp>
        <p:nvSpPr>
          <p:cNvPr id="81" name="テキスト ボックス 12"/>
          <p:cNvSpPr/>
          <p:nvPr/>
        </p:nvSpPr>
        <p:spPr>
          <a:xfrm>
            <a:off x="422280" y="676440"/>
            <a:ext cx="5062680" cy="59724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100" strike="noStrike" u="none">
                <a:solidFill>
                  <a:srgbClr val="000000"/>
                </a:solidFill>
                <a:effectLst/>
                <a:uFillTx/>
                <a:latin typeface="Calibri"/>
              </a:rPr>
              <a:t>【</a:t>
            </a:r>
            <a:r>
              <a:rPr b="0" lang="ja-JP" sz="1100" strike="noStrike" u="none">
                <a:solidFill>
                  <a:srgbClr val="000000"/>
                </a:solidFill>
                <a:effectLst/>
                <a:uFillTx/>
                <a:latin typeface="Calibri"/>
              </a:rPr>
              <a:t>現状</a:t>
            </a:r>
            <a:r>
              <a:rPr b="0" lang="en-US" sz="1100" strike="noStrike" u="none">
                <a:solidFill>
                  <a:srgbClr val="000000"/>
                </a:solidFill>
                <a:effectLst/>
                <a:uFillTx/>
                <a:latin typeface="Calibri"/>
              </a:rPr>
              <a:t>】</a:t>
            </a:r>
            <a:r>
              <a:rPr b="0" lang="ja-JP" sz="1100" strike="noStrike" u="none">
                <a:solidFill>
                  <a:srgbClr val="000000"/>
                </a:solidFill>
                <a:effectLst/>
                <a:uFillTx/>
                <a:latin typeface="Calibri"/>
              </a:rPr>
              <a:t> ・　職場のいじめ・嫌がらせに関する都道府県労働局への相談は</a:t>
            </a:r>
            <a:endParaRPr b="0" lang="en-US" sz="11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　　　　　　７万２千件超（</a:t>
            </a:r>
            <a:r>
              <a:rPr b="0" lang="en-US" sz="1100" strike="noStrike" u="none">
                <a:solidFill>
                  <a:srgbClr val="000000"/>
                </a:solidFill>
                <a:effectLst/>
                <a:uFillTx/>
                <a:latin typeface="Calibri"/>
              </a:rPr>
              <a:t>H29</a:t>
            </a:r>
            <a:r>
              <a:rPr b="0" lang="ja-JP" sz="1100" strike="noStrike" u="none">
                <a:solidFill>
                  <a:srgbClr val="000000"/>
                </a:solidFill>
                <a:effectLst/>
                <a:uFillTx/>
                <a:latin typeface="Calibri"/>
              </a:rPr>
              <a:t>年度）で ６年連続で全ての相談の中でトップ。</a:t>
            </a:r>
            <a:endParaRPr b="0" lang="en-US" sz="11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　　　　　・   セクハラの 相談件数は約７千件（Ｈ</a:t>
            </a:r>
            <a:r>
              <a:rPr b="0" lang="en-US" sz="1100" strike="noStrike" u="none">
                <a:solidFill>
                  <a:srgbClr val="000000"/>
                </a:solidFill>
                <a:effectLst/>
                <a:uFillTx/>
                <a:latin typeface="Calibri"/>
              </a:rPr>
              <a:t>29</a:t>
            </a:r>
            <a:r>
              <a:rPr b="0" lang="ja-JP" sz="1100" strike="noStrike" u="none">
                <a:solidFill>
                  <a:srgbClr val="000000"/>
                </a:solidFill>
                <a:effectLst/>
                <a:uFillTx/>
                <a:latin typeface="Calibri"/>
              </a:rPr>
              <a:t>年度）と高水準にとどまる。</a:t>
            </a:r>
            <a:endParaRPr b="0" lang="en-US" sz="1100" strike="noStrike" u="none">
              <a:solidFill>
                <a:srgbClr val="000000"/>
              </a:solidFill>
              <a:effectLst/>
              <a:uFillTx/>
              <a:latin typeface="Arial"/>
            </a:endParaRPr>
          </a:p>
        </p:txBody>
      </p:sp>
      <p:sp>
        <p:nvSpPr>
          <p:cNvPr id="82" name="右矢印 13"/>
          <p:cNvSpPr/>
          <p:nvPr/>
        </p:nvSpPr>
        <p:spPr>
          <a:xfrm>
            <a:off x="5361120" y="890640"/>
            <a:ext cx="212760" cy="363600"/>
          </a:xfrm>
          <a:prstGeom prst="rightArrow">
            <a:avLst>
              <a:gd name="adj1" fmla="val 50000"/>
              <a:gd name="adj2" fmla="val 50000"/>
            </a:avLst>
          </a:prstGeom>
          <a:solidFill>
            <a:srgbClr val="002060"/>
          </a:solidFill>
          <a:ln w="25560">
            <a:solidFill>
              <a:srgbClr val="002060"/>
            </a:solidFill>
            <a:miter/>
          </a:ln>
        </p:spPr>
        <p:style>
          <a:lnRef idx="0"/>
          <a:fillRef idx="0"/>
          <a:effectRef idx="0"/>
          <a:fontRef idx="minor"/>
        </p:style>
        <p:txBody>
          <a:bodyPr lIns="90000" rIns="90000" tIns="45000" bIns="45000" anchor="ctr">
            <a:noAutofit/>
          </a:bodyPr>
          <a:p>
            <a:pPr algn="ct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2000" strike="noStrike" u="none">
              <a:solidFill>
                <a:srgbClr val="000000"/>
              </a:solidFill>
              <a:effectLst/>
              <a:uFillTx/>
              <a:latin typeface="Arial"/>
            </a:endParaRPr>
          </a:p>
        </p:txBody>
      </p:sp>
      <p:sp>
        <p:nvSpPr>
          <p:cNvPr id="83" name="角丸四角形 16"/>
          <p:cNvSpPr/>
          <p:nvPr/>
        </p:nvSpPr>
        <p:spPr>
          <a:xfrm>
            <a:off x="5661000" y="750960"/>
            <a:ext cx="4173480" cy="617400"/>
          </a:xfrm>
          <a:prstGeom prst="roundRect">
            <a:avLst>
              <a:gd name="adj" fmla="val 16667"/>
            </a:avLst>
          </a:prstGeom>
          <a:blipFill rotWithShape="0">
            <a:blip r:embed="rId3"/>
            <a:srcRect/>
            <a:tile tx="0" ty="0" sx="100000" sy="100000" algn="ctr"/>
          </a:blipFill>
          <a:ln w="0">
            <a:noFill/>
          </a:ln>
        </p:spPr>
        <p:style>
          <a:lnRef idx="0"/>
          <a:fillRef idx="0"/>
          <a:effectRef idx="0"/>
          <a:fontRef idx="minor"/>
        </p:style>
        <p:txBody>
          <a:bodyPr lIns="90000" rIns="90000" tIns="70920" bIns="70920" anchor="ctr">
            <a:noAutofit/>
          </a:bodyPr>
          <a:p>
            <a:pPr algn="ct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ＤＨＰ特太ゴシック体"/>
                <a:ea typeface="ＤＨＰ特太ゴシック体"/>
              </a:rPr>
              <a:t>ハラスメントのない社会の実現に向けて、</a:t>
            </a:r>
            <a:endParaRPr b="0" lang="en-US" sz="1100" strike="noStrike" u="none">
              <a:solidFill>
                <a:srgbClr val="000000"/>
              </a:solidFill>
              <a:effectLst/>
              <a:uFillTx/>
              <a:latin typeface="Arial"/>
            </a:endParaRPr>
          </a:p>
          <a:p>
            <a:pPr algn="ct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ＤＨＰ特太ゴシック体"/>
                <a:ea typeface="ＤＨＰ特太ゴシック体"/>
              </a:rPr>
              <a:t>職場のパワハラ対策、セクハラ対策を強化することが必要</a:t>
            </a:r>
            <a:endParaRPr b="0" lang="en-US" sz="1100" strike="noStrike" u="none">
              <a:solidFill>
                <a:srgbClr val="000000"/>
              </a:solidFill>
              <a:effectLst/>
              <a:uFillTx/>
              <a:latin typeface="Arial"/>
            </a:endParaRPr>
          </a:p>
        </p:txBody>
      </p:sp>
      <p:sp>
        <p:nvSpPr>
          <p:cNvPr id="84" name="テキスト ボックス 5"/>
          <p:cNvSpPr/>
          <p:nvPr/>
        </p:nvSpPr>
        <p:spPr>
          <a:xfrm>
            <a:off x="514440" y="5605560"/>
            <a:ext cx="9061200" cy="490680"/>
          </a:xfrm>
          <a:prstGeom prst="rect">
            <a:avLst/>
          </a:prstGeom>
          <a:noFill/>
          <a:ln w="0">
            <a:noFill/>
          </a:ln>
        </p:spPr>
        <p:style>
          <a:lnRef idx="0"/>
          <a:fillRef idx="0"/>
          <a:effectRef idx="0"/>
          <a:fontRef idx="minor"/>
        </p:style>
        <p:txBody>
          <a:bodyPr lIns="90000" rIns="90000" tIns="46800" bIns="46800" anchor="t">
            <a:spAutoFit/>
          </a:bodyPr>
          <a:p>
            <a:pPr marL="345960" indent="-345960">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Calibri"/>
              </a:rPr>
              <a:t>○　パワーハラスメントに関する労使紛争について、都道府県労働局長による紛争解決援助、紛争調整委員会による調停（行政</a:t>
            </a:r>
            <a:r>
              <a:rPr b="0" lang="en-US" sz="1300" strike="noStrike" u="none">
                <a:solidFill>
                  <a:srgbClr val="000000"/>
                </a:solidFill>
                <a:effectLst/>
                <a:uFillTx/>
                <a:latin typeface="Calibri"/>
              </a:rPr>
              <a:t>ADR</a:t>
            </a:r>
            <a:r>
              <a:rPr b="0" lang="ja-JP" sz="1300" strike="noStrike" u="none">
                <a:solidFill>
                  <a:srgbClr val="000000"/>
                </a:solidFill>
                <a:effectLst/>
                <a:uFillTx/>
                <a:latin typeface="Calibri"/>
              </a:rPr>
              <a:t>）の対象とするとともに、措置義務等について履行確保（助言、指導、勧告等）のための規定を整備する。</a:t>
            </a:r>
            <a:endParaRPr b="0" lang="en-US" sz="1300" strike="noStrike" u="none">
              <a:solidFill>
                <a:srgbClr val="000000"/>
              </a:solidFill>
              <a:effectLst/>
              <a:uFillTx/>
              <a:latin typeface="Arial"/>
            </a:endParaRPr>
          </a:p>
        </p:txBody>
      </p:sp>
      <p:sp>
        <p:nvSpPr>
          <p:cNvPr id="85" name="角丸四角形 9"/>
          <p:cNvSpPr/>
          <p:nvPr/>
        </p:nvSpPr>
        <p:spPr>
          <a:xfrm>
            <a:off x="434880" y="1457280"/>
            <a:ext cx="9441000" cy="5529240"/>
          </a:xfrm>
          <a:prstGeom prst="roundRect">
            <a:avLst>
              <a:gd name="adj" fmla="val 4083"/>
            </a:avLst>
          </a:prstGeom>
          <a:noFill/>
          <a:ln w="25560">
            <a:solidFill>
              <a:srgbClr val="4bacc6"/>
            </a:solidFill>
            <a:miter/>
          </a:ln>
        </p:spPr>
        <p:style>
          <a:lnRef idx="0"/>
          <a:fillRef idx="0"/>
          <a:effectRef idx="0"/>
          <a:fontRef idx="minor"/>
        </p:style>
        <p:txBody>
          <a:bodyPr lIns="90000" rIns="90000" tIns="46800" bIns="46800" anchor="ctr">
            <a:noAutofit/>
          </a:bodyPr>
          <a:p>
            <a:pPr algn="ct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2000" strike="noStrike" u="none">
              <a:solidFill>
                <a:srgbClr val="000000"/>
              </a:solidFill>
              <a:effectLst/>
              <a:uFillTx/>
              <a:latin typeface="Arial"/>
            </a:endParaRPr>
          </a:p>
        </p:txBody>
      </p:sp>
      <p:sp>
        <p:nvSpPr>
          <p:cNvPr id="86" name="テキスト ボックス 21"/>
          <p:cNvSpPr/>
          <p:nvPr/>
        </p:nvSpPr>
        <p:spPr>
          <a:xfrm>
            <a:off x="4541760" y="4229280"/>
            <a:ext cx="5322960" cy="76500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575"/>
              </a:spcBef>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　</a:t>
            </a:r>
            <a:r>
              <a:rPr b="0" lang="ja-JP" sz="1100" strike="noStrike" u="sng">
                <a:solidFill>
                  <a:srgbClr val="000000"/>
                </a:solidFill>
                <a:effectLst/>
                <a:uFillTx/>
                <a:latin typeface="Calibri"/>
              </a:rPr>
              <a:t>・雇用管理上の措置の具体的内容</a:t>
            </a:r>
            <a:r>
              <a:rPr b="0" lang="ja-JP" sz="1100" strike="noStrike" u="none">
                <a:solidFill>
                  <a:srgbClr val="000000"/>
                </a:solidFill>
                <a:effectLst/>
                <a:uFillTx/>
                <a:latin typeface="Calibri"/>
              </a:rPr>
              <a:t>  </a:t>
            </a:r>
            <a:r>
              <a:rPr b="0" lang="ja-JP" sz="1000" strike="noStrike" u="none">
                <a:solidFill>
                  <a:srgbClr val="000000"/>
                </a:solidFill>
                <a:effectLst/>
                <a:uFillTx/>
                <a:latin typeface="Calibri"/>
              </a:rPr>
              <a:t>（現行のセクハラ防止の措置義務と同様）</a:t>
            </a:r>
            <a:endParaRPr b="0" lang="en-US" sz="10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　　▶　事業主によるパワハラ防止の社内方針の明確化と周知・啓発</a:t>
            </a:r>
            <a:endParaRPr b="0" lang="en-US" sz="11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　　▶　苦情などに対する相談体制の整備</a:t>
            </a:r>
            <a:endParaRPr b="0" lang="en-US" sz="11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　　▶　被害を受けた労働者へのケアや再発防止　等</a:t>
            </a:r>
            <a:endParaRPr b="0" lang="en-US" sz="1100" strike="noStrike" u="none">
              <a:solidFill>
                <a:srgbClr val="000000"/>
              </a:solidFill>
              <a:effectLst/>
              <a:uFillTx/>
              <a:latin typeface="Arial"/>
            </a:endParaRPr>
          </a:p>
        </p:txBody>
      </p:sp>
      <p:sp>
        <p:nvSpPr>
          <p:cNvPr id="87" name="テキスト ボックス 22"/>
          <p:cNvSpPr/>
          <p:nvPr/>
        </p:nvSpPr>
        <p:spPr>
          <a:xfrm>
            <a:off x="514440" y="6151680"/>
            <a:ext cx="9117000" cy="689040"/>
          </a:xfrm>
          <a:prstGeom prst="rect">
            <a:avLst/>
          </a:prstGeom>
          <a:noFill/>
          <a:ln w="0">
            <a:noFill/>
          </a:ln>
        </p:spPr>
        <p:style>
          <a:lnRef idx="0"/>
          <a:fillRef idx="0"/>
          <a:effectRef idx="0"/>
          <a:fontRef idx="minor"/>
        </p:style>
        <p:txBody>
          <a:bodyPr lIns="90000" rIns="90000" tIns="46800" bIns="46800" anchor="t">
            <a:spAutoFit/>
          </a:bodyPr>
          <a:p>
            <a:pPr marL="345960" indent="-345960">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Calibri"/>
              </a:rPr>
              <a:t>○　中小事業主に対する配慮等　</a:t>
            </a:r>
            <a:endParaRPr b="0" lang="en-US" sz="1300" strike="noStrike" u="none">
              <a:solidFill>
                <a:srgbClr val="000000"/>
              </a:solidFill>
              <a:effectLst/>
              <a:uFillTx/>
              <a:latin typeface="Arial"/>
            </a:endParaRPr>
          </a:p>
          <a:p>
            <a:pPr marL="345960" indent="-345960">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Calibri"/>
              </a:rPr>
              <a:t>　　パワーハラスメント防止対策の措置義務は、中小事業主の施行日に配慮</a:t>
            </a:r>
            <a:r>
              <a:rPr b="0" lang="ja-JP" sz="1000" strike="noStrike" u="none">
                <a:solidFill>
                  <a:srgbClr val="000000"/>
                </a:solidFill>
                <a:effectLst/>
                <a:uFillTx/>
                <a:latin typeface="Calibri"/>
              </a:rPr>
              <a:t>（令和４年３月</a:t>
            </a:r>
            <a:r>
              <a:rPr b="0" lang="en-US" sz="1000" strike="noStrike" u="none">
                <a:solidFill>
                  <a:srgbClr val="000000"/>
                </a:solidFill>
                <a:effectLst/>
                <a:uFillTx/>
                <a:latin typeface="Calibri"/>
              </a:rPr>
              <a:t>31</a:t>
            </a:r>
            <a:r>
              <a:rPr b="0" lang="ja-JP" sz="1000" strike="noStrike" u="none">
                <a:solidFill>
                  <a:srgbClr val="000000"/>
                </a:solidFill>
                <a:effectLst/>
                <a:uFillTx/>
                <a:latin typeface="Calibri"/>
              </a:rPr>
              <a:t>日までは努力義務）。</a:t>
            </a:r>
            <a:endParaRPr b="0" lang="en-US" sz="1000" strike="noStrike" u="none">
              <a:solidFill>
                <a:srgbClr val="000000"/>
              </a:solidFill>
              <a:effectLst/>
              <a:uFillTx/>
              <a:latin typeface="Arial"/>
            </a:endParaRPr>
          </a:p>
          <a:p>
            <a:pPr marL="345960" indent="-345960">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Calibri"/>
              </a:rPr>
              <a:t>　　　　</a:t>
            </a:r>
            <a:r>
              <a:rPr b="0" lang="en-US" sz="1300" strike="noStrike" u="none">
                <a:solidFill>
                  <a:srgbClr val="000000"/>
                </a:solidFill>
                <a:effectLst/>
                <a:uFillTx/>
                <a:latin typeface="Calibri"/>
              </a:rPr>
              <a:t>※</a:t>
            </a:r>
            <a:r>
              <a:rPr b="0" lang="ja-JP" sz="1300" strike="noStrike" u="none">
                <a:solidFill>
                  <a:srgbClr val="000000"/>
                </a:solidFill>
                <a:effectLst/>
                <a:uFillTx/>
                <a:latin typeface="Calibri"/>
              </a:rPr>
              <a:t>その他、事業主による防止措置の実施に関するコンサルティング、セミナー開催等の公的支援を実施する。</a:t>
            </a:r>
            <a:endParaRPr b="0" lang="en-US" sz="1300" strike="noStrike" u="none">
              <a:solidFill>
                <a:srgbClr val="000000"/>
              </a:solidFill>
              <a:effectLst/>
              <a:uFillTx/>
              <a:latin typeface="Arial"/>
            </a:endParaRPr>
          </a:p>
        </p:txBody>
      </p:sp>
      <p:sp>
        <p:nvSpPr>
          <p:cNvPr id="88" name="テキスト ボックス 1"/>
          <p:cNvSpPr/>
          <p:nvPr/>
        </p:nvSpPr>
        <p:spPr>
          <a:xfrm>
            <a:off x="6361200" y="600120"/>
            <a:ext cx="3757680" cy="18540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600" strike="noStrike" u="none">
                <a:solidFill>
                  <a:srgbClr val="000000"/>
                </a:solidFill>
                <a:effectLst/>
                <a:uFillTx/>
                <a:latin typeface="Calibri"/>
              </a:rPr>
              <a:t>※</a:t>
            </a:r>
            <a:r>
              <a:rPr b="0" lang="ja-JP" sz="600" strike="noStrike" u="none">
                <a:solidFill>
                  <a:srgbClr val="000000"/>
                </a:solidFill>
                <a:effectLst/>
                <a:uFillTx/>
                <a:latin typeface="Calibri"/>
              </a:rPr>
              <a:t>労働施策の総合的な推進並びに労働者の雇用の安定及び職業生活の充実等に関する法律</a:t>
            </a:r>
            <a:endParaRPr b="0" lang="en-US" sz="600" strike="noStrike" u="none">
              <a:solidFill>
                <a:srgbClr val="000000"/>
              </a:solidFill>
              <a:effectLst/>
              <a:uFillTx/>
              <a:latin typeface="Arial"/>
            </a:endParaRPr>
          </a:p>
        </p:txBody>
      </p:sp>
      <p:sp>
        <p:nvSpPr>
          <p:cNvPr id="89"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600" strike="noStrike" u="none">
                <a:solidFill>
                  <a:srgbClr val="000000"/>
                </a:solidFill>
                <a:effectLst/>
                <a:uFillTx/>
                <a:latin typeface="Calibri"/>
              </a:rPr>
              <a:t>6</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テキスト ボックス 3"/>
          <p:cNvSpPr/>
          <p:nvPr/>
        </p:nvSpPr>
        <p:spPr>
          <a:xfrm>
            <a:off x="676440" y="873000"/>
            <a:ext cx="8955000" cy="233640"/>
          </a:xfrm>
          <a:custGeom>
            <a:avLst/>
            <a:gdLst>
              <a:gd name="textAreaLeft" fmla="*/ 0 w 8955000"/>
              <a:gd name="textAreaRight" fmla="*/ 8955360 w 8955000"/>
              <a:gd name="textAreaTop" fmla="*/ 0 h 233640"/>
              <a:gd name="textAreaBottom" fmla="*/ 234000 h 233640"/>
              <a:gd name="GluePoint1X" fmla="*/ 0 w 8906914"/>
              <a:gd name="GluePoint1Y" fmla="*/ 0 h 369332"/>
              <a:gd name="GluePoint2X" fmla="*/ 8955088 w 8906914"/>
              <a:gd name="GluePoint2Y" fmla="*/ 0 h 369332"/>
              <a:gd name="GluePoint3X" fmla="*/ 8918798 w 8906914"/>
              <a:gd name="GluePoint3Y" fmla="*/ 247650 h 369332"/>
              <a:gd name="GluePoint4X" fmla="*/ 0 w 8906914"/>
              <a:gd name="GluePoint4Y" fmla="*/ 247650 h 369332"/>
              <a:gd name="GluePoint5X" fmla="*/ 0 w 8906914"/>
              <a:gd name="GluePoint5Y" fmla="*/ 0 h 369332"/>
            </a:gdLst>
            <a:ahLst/>
            <a:cxnLst>
              <a:cxn ang="0">
                <a:pos x="GluePoint1X" y="GluePoint1Y"/>
              </a:cxn>
              <a:cxn ang="0">
                <a:pos x="GluePoint2X" y="GluePoint2Y"/>
              </a:cxn>
              <a:cxn ang="0">
                <a:pos x="GluePoint3X" y="GluePoint3Y"/>
              </a:cxn>
              <a:cxn ang="0">
                <a:pos x="GluePoint4X" y="GluePoint4Y"/>
              </a:cxn>
              <a:cxn ang="0">
                <a:pos x="GluePoint5X" y="GluePoint5Y"/>
              </a:cxn>
            </a:cxnLst>
            <a:rect l="textAreaLeft" t="textAreaTop" r="textAreaRight" b="textAreaBottom"/>
            <a:pathLst>
              <a:path w="8906914" h="369332">
                <a:moveTo>
                  <a:pt x="0" y="0"/>
                </a:moveTo>
                <a:lnTo>
                  <a:pt x="8906914" y="0"/>
                </a:lnTo>
                <a:lnTo>
                  <a:pt x="8870819" y="369332"/>
                </a:lnTo>
                <a:lnTo>
                  <a:pt x="0" y="369332"/>
                </a:lnTo>
                <a:lnTo>
                  <a:pt x="0" y="0"/>
                </a:lnTo>
                <a:close/>
              </a:path>
            </a:pathLst>
          </a:custGeom>
          <a:solidFill>
            <a:srgbClr val="b7dee8"/>
          </a:solidFill>
          <a:ln w="0">
            <a:noFill/>
          </a:ln>
        </p:spPr>
        <p:style>
          <a:lnRef idx="0"/>
          <a:fillRef idx="0"/>
          <a:effectRef idx="0"/>
          <a:fontRef idx="minor"/>
        </p:style>
        <p:txBody>
          <a:bodyPr lIns="90000" rIns="90000" tIns="0" bIns="34920" anchor="t">
            <a:sp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ＤＦ平成ゴシック体W5"/>
                <a:ea typeface="ＤＦ平成ゴシック体W5"/>
              </a:rPr>
              <a:t>（３）セクシュアルハラスメント等の防止対策の強化</a:t>
            </a:r>
            <a:r>
              <a:rPr b="0" lang="ja-JP" sz="1100" strike="noStrike" u="none">
                <a:solidFill>
                  <a:srgbClr val="000000"/>
                </a:solidFill>
                <a:effectLst/>
                <a:uFillTx/>
                <a:latin typeface="ＤＦ平成ゴシック体W5"/>
                <a:ea typeface="ＤＦ平成ゴシック体W5"/>
              </a:rPr>
              <a:t>（男女雇用機会均等法、育児・介護休業法、労働施策総合推進法）</a:t>
            </a:r>
            <a:endParaRPr b="0" lang="en-US" sz="1100" strike="noStrike" u="none">
              <a:solidFill>
                <a:srgbClr val="000000"/>
              </a:solidFill>
              <a:effectLst/>
              <a:uFillTx/>
              <a:latin typeface="Arial"/>
            </a:endParaRPr>
          </a:p>
        </p:txBody>
      </p:sp>
      <p:pic>
        <p:nvPicPr>
          <p:cNvPr id="91" name="テキスト ボックス 14" descr=""/>
          <p:cNvPicPr/>
          <p:nvPr/>
        </p:nvPicPr>
        <p:blipFill>
          <a:blip r:embed="rId1"/>
          <a:stretch/>
        </p:blipFill>
        <p:spPr>
          <a:xfrm>
            <a:off x="566640" y="2803680"/>
            <a:ext cx="9223560" cy="3487680"/>
          </a:xfrm>
          <a:prstGeom prst="rect">
            <a:avLst/>
          </a:prstGeom>
          <a:noFill/>
          <a:ln w="0">
            <a:noFill/>
          </a:ln>
        </p:spPr>
      </p:pic>
      <p:sp>
        <p:nvSpPr>
          <p:cNvPr id="92" name="テキスト ボックス 9"/>
          <p:cNvSpPr/>
          <p:nvPr/>
        </p:nvSpPr>
        <p:spPr>
          <a:xfrm>
            <a:off x="582480" y="1494000"/>
            <a:ext cx="9209160" cy="1293840"/>
          </a:xfrm>
          <a:prstGeom prst="rect">
            <a:avLst/>
          </a:prstGeom>
          <a:noFill/>
          <a:ln w="0">
            <a:noFill/>
          </a:ln>
        </p:spPr>
        <p:style>
          <a:lnRef idx="0"/>
          <a:fillRef idx="0"/>
          <a:effectRef idx="0"/>
          <a:fontRef idx="minor"/>
        </p:style>
        <p:txBody>
          <a:bodyPr lIns="90000" rIns="90000" tIns="46800" bIns="46800" anchor="t">
            <a:spAutoFit/>
          </a:bodyPr>
          <a:p>
            <a:pPr marL="422280" indent="-422280">
              <a:lnSpc>
                <a:spcPts val="1774"/>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sng">
                <a:solidFill>
                  <a:srgbClr val="000000"/>
                </a:solidFill>
                <a:effectLst/>
                <a:uFillTx/>
                <a:latin typeface="ＭＳ Ｐゴシック"/>
              </a:rPr>
              <a:t>①　セクシュアルハラスメント等に関する国、事業主及び労働者の責務の明確化</a:t>
            </a:r>
            <a:endParaRPr b="0" lang="en-US" sz="1300" strike="noStrike" u="none">
              <a:solidFill>
                <a:srgbClr val="000000"/>
              </a:solidFill>
              <a:effectLst/>
              <a:uFillTx/>
              <a:latin typeface="Arial"/>
            </a:endParaRPr>
          </a:p>
          <a:p>
            <a:pPr marL="422280" indent="-422280">
              <a:lnSpc>
                <a:spcPts val="1774"/>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ＭＳ Ｐゴシック"/>
              </a:rPr>
              <a:t>　　セクシュアルハラスメント等は行ってはならないこと等に対する関心と理解を深めることや、他の労働者に対する言動に</a:t>
            </a:r>
            <a:endParaRPr b="0" lang="en-US" sz="1300" strike="noStrike" u="none">
              <a:solidFill>
                <a:srgbClr val="000000"/>
              </a:solidFill>
              <a:effectLst/>
              <a:uFillTx/>
              <a:latin typeface="Arial"/>
            </a:endParaRPr>
          </a:p>
          <a:p>
            <a:pPr marL="422280" indent="-422280">
              <a:lnSpc>
                <a:spcPts val="1774"/>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ＭＳ Ｐゴシック"/>
              </a:rPr>
              <a:t>　注意を払うこと等を関係者の責務として明記する。</a:t>
            </a:r>
            <a:endParaRPr b="0" lang="en-US" sz="1300" strike="noStrike" u="none">
              <a:solidFill>
                <a:srgbClr val="000000"/>
              </a:solidFill>
              <a:effectLst/>
              <a:uFillTx/>
              <a:latin typeface="Arial"/>
            </a:endParaRPr>
          </a:p>
          <a:p>
            <a:pPr marL="422280" indent="-422280">
              <a:lnSpc>
                <a:spcPts val="1774"/>
              </a:lnSpc>
              <a:spcBef>
                <a:spcPts val="575"/>
              </a:spcBef>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ＭＳ Ｐゴシック"/>
              </a:rPr>
              <a:t>　　　</a:t>
            </a:r>
            <a:r>
              <a:rPr b="0" lang="en-US" sz="1100" strike="noStrike" u="none">
                <a:solidFill>
                  <a:srgbClr val="000000"/>
                </a:solidFill>
                <a:effectLst/>
                <a:uFillTx/>
                <a:latin typeface="ＭＳ Ｐゴシック"/>
              </a:rPr>
              <a:t>※</a:t>
            </a:r>
            <a:r>
              <a:rPr b="0" lang="ja-JP" sz="1100" strike="noStrike" u="none">
                <a:solidFill>
                  <a:srgbClr val="000000"/>
                </a:solidFill>
                <a:effectLst/>
                <a:uFillTx/>
                <a:latin typeface="ＭＳ Ｐゴシック"/>
              </a:rPr>
              <a:t>パワーハラスメント、いわゆるマタニティハラスメントについても同様（②④も同じ）</a:t>
            </a:r>
            <a:endParaRPr b="0" lang="en-US" sz="1100" strike="noStrike" u="none">
              <a:solidFill>
                <a:srgbClr val="000000"/>
              </a:solidFill>
              <a:effectLst/>
              <a:uFillTx/>
              <a:latin typeface="Arial"/>
            </a:endParaRPr>
          </a:p>
          <a:p>
            <a:pPr marL="422280" indent="-422280">
              <a:lnSpc>
                <a:spcPts val="1774"/>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ＭＳ Ｐゴシック"/>
              </a:rPr>
              <a:t>　</a:t>
            </a:r>
            <a:endParaRPr b="0" lang="en-US" sz="1100" strike="noStrike" u="none">
              <a:solidFill>
                <a:srgbClr val="000000"/>
              </a:solidFill>
              <a:effectLst/>
              <a:uFillTx/>
              <a:latin typeface="Arial"/>
            </a:endParaRPr>
          </a:p>
        </p:txBody>
      </p:sp>
      <p:sp>
        <p:nvSpPr>
          <p:cNvPr id="93" name="角丸四角形 10"/>
          <p:cNvSpPr/>
          <p:nvPr/>
        </p:nvSpPr>
        <p:spPr>
          <a:xfrm>
            <a:off x="442800" y="552600"/>
            <a:ext cx="9441000" cy="6132240"/>
          </a:xfrm>
          <a:prstGeom prst="roundRect">
            <a:avLst>
              <a:gd name="adj" fmla="val 4083"/>
            </a:avLst>
          </a:prstGeom>
          <a:noFill/>
          <a:ln w="25560">
            <a:solidFill>
              <a:srgbClr val="4bacc6"/>
            </a:solidFill>
            <a:miter/>
          </a:ln>
        </p:spPr>
        <p:style>
          <a:lnRef idx="0"/>
          <a:fillRef idx="0"/>
          <a:effectRef idx="0"/>
          <a:fontRef idx="minor"/>
        </p:style>
        <p:txBody>
          <a:bodyPr lIns="90000" rIns="90000" tIns="46800" bIns="46800" anchor="ctr">
            <a:noAutofit/>
          </a:bodyPr>
          <a:p>
            <a:pPr algn="ct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2000" strike="noStrike" u="none">
              <a:solidFill>
                <a:srgbClr val="000000"/>
              </a:solidFill>
              <a:effectLst/>
              <a:uFillTx/>
              <a:latin typeface="Arial"/>
            </a:endParaRPr>
          </a:p>
        </p:txBody>
      </p:sp>
      <p:sp>
        <p:nvSpPr>
          <p:cNvPr id="94"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600" strike="noStrike" u="none">
                <a:solidFill>
                  <a:srgbClr val="000000"/>
                </a:solidFill>
                <a:effectLst/>
                <a:uFillTx/>
                <a:latin typeface="Calibri"/>
              </a:rPr>
              <a:t>7</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正方形/長方形 3"/>
          <p:cNvSpPr/>
          <p:nvPr/>
        </p:nvSpPr>
        <p:spPr>
          <a:xfrm>
            <a:off x="396720" y="73080"/>
            <a:ext cx="9526680" cy="527040"/>
          </a:xfrm>
          <a:prstGeom prst="rect">
            <a:avLst/>
          </a:prstGeom>
          <a:solidFill>
            <a:srgbClr val="558ed5"/>
          </a:solidFill>
          <a:ln w="9360">
            <a:solidFill>
              <a:srgbClr val="4a7ebb"/>
            </a:solidFill>
            <a:miter/>
          </a:ln>
          <a:effectLst>
            <a:outerShdw dist="23040" dir="5400000" blurRad="0" rotWithShape="0">
              <a:srgbClr val="000000">
                <a:alpha val="35000"/>
              </a:srgbClr>
            </a:outerShdw>
          </a:effectLst>
        </p:spPr>
        <p:style>
          <a:lnRef idx="0"/>
          <a:fillRef idx="0"/>
          <a:effectRef idx="0"/>
          <a:fontRef idx="minor"/>
        </p:style>
        <p:txBody>
          <a:bodyPr lIns="90000" rIns="90000" tIns="46800" bIns="46800" anchor="ctr">
            <a:noAutofit/>
          </a:bodyPr>
          <a:p>
            <a:pPr algn="ct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1" lang="ja-JP" sz="1600" strike="noStrike" u="none">
                <a:solidFill>
                  <a:srgbClr val="ffffff"/>
                </a:solidFill>
                <a:effectLst/>
                <a:uFillTx/>
                <a:latin typeface="Calibri"/>
              </a:rPr>
              <a:t>事業主が職場における優越的な関係を背景とした言動に起因する問題に関して</a:t>
            </a:r>
            <a:endParaRPr b="0" lang="en-US" sz="1600" strike="noStrike" u="none">
              <a:solidFill>
                <a:srgbClr val="000000"/>
              </a:solidFill>
              <a:effectLst/>
              <a:uFillTx/>
              <a:latin typeface="Arial"/>
            </a:endParaRPr>
          </a:p>
          <a:p>
            <a:pPr algn="ct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1" lang="ja-JP" sz="1600" strike="noStrike" u="none">
                <a:solidFill>
                  <a:srgbClr val="ffffff"/>
                </a:solidFill>
                <a:effectLst/>
                <a:uFillTx/>
                <a:latin typeface="Calibri"/>
              </a:rPr>
              <a:t>雇用管理上講ずべき措置等についての指針　概要</a:t>
            </a:r>
            <a:endParaRPr b="0" lang="en-US" sz="1600" strike="noStrike" u="none">
              <a:solidFill>
                <a:srgbClr val="000000"/>
              </a:solidFill>
              <a:effectLst/>
              <a:uFillTx/>
              <a:latin typeface="Arial"/>
            </a:endParaRPr>
          </a:p>
        </p:txBody>
      </p:sp>
      <p:sp>
        <p:nvSpPr>
          <p:cNvPr id="96" name="正方形/長方形 7"/>
          <p:cNvSpPr/>
          <p:nvPr/>
        </p:nvSpPr>
        <p:spPr>
          <a:xfrm>
            <a:off x="438120" y="671400"/>
            <a:ext cx="4591080" cy="376200"/>
          </a:xfrm>
          <a:prstGeom prst="rect">
            <a:avLst/>
          </a:prstGeom>
          <a:solidFill>
            <a:srgbClr val="b7dee8"/>
          </a:solidFill>
          <a:ln w="0">
            <a:noFill/>
          </a:ln>
          <a:effectLst>
            <a:outerShdw dist="20160" dir="5400000" blurRad="0" rotWithShape="0">
              <a:srgbClr val="000000">
                <a:alpha val="38000"/>
              </a:srgbClr>
            </a:outerShdw>
          </a:effectLst>
        </p:spPr>
        <p:style>
          <a:lnRef idx="0"/>
          <a:fillRef idx="0"/>
          <a:effectRef idx="0"/>
          <a:fontRef idx="minor"/>
        </p:style>
        <p:txBody>
          <a:bodyPr lIns="90000" rIns="90000" tIns="46800" bIns="46800" anchor="ctr">
            <a:no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800" strike="noStrike" u="none">
                <a:solidFill>
                  <a:srgbClr val="000000"/>
                </a:solidFill>
                <a:effectLst/>
                <a:uFillTx/>
                <a:latin typeface="Calibri"/>
              </a:rPr>
              <a:t>１．職場におけるパワーハラスメントの内容</a:t>
            </a:r>
            <a:endParaRPr b="0" lang="en-US" sz="1800" strike="noStrike" u="none">
              <a:solidFill>
                <a:srgbClr val="000000"/>
              </a:solidFill>
              <a:effectLst/>
              <a:uFillTx/>
              <a:latin typeface="Arial"/>
            </a:endParaRPr>
          </a:p>
        </p:txBody>
      </p:sp>
      <p:sp>
        <p:nvSpPr>
          <p:cNvPr id="97" name="テキスト ボックス 8"/>
          <p:cNvSpPr/>
          <p:nvPr/>
        </p:nvSpPr>
        <p:spPr>
          <a:xfrm>
            <a:off x="438120" y="1069920"/>
            <a:ext cx="9488520" cy="1172160"/>
          </a:xfrm>
          <a:prstGeom prst="rect">
            <a:avLst/>
          </a:prstGeom>
          <a:noFill/>
          <a:ln w="0">
            <a:noFill/>
          </a:ln>
        </p:spPr>
        <p:style>
          <a:lnRef idx="0"/>
          <a:fillRef idx="0"/>
          <a:effectRef idx="0"/>
          <a:fontRef idx="minor"/>
        </p:style>
        <p:txBody>
          <a:bodyPr lIns="90000" rIns="90000" tIns="46800" bIns="46800" anchor="t">
            <a:spAutoFit/>
          </a:bodyPr>
          <a:p>
            <a:pPr marL="189000" indent="-189000">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600" strike="noStrike" u="none">
                <a:solidFill>
                  <a:srgbClr val="000000"/>
                </a:solidFill>
                <a:effectLst/>
                <a:uFillTx/>
                <a:latin typeface="ＤＦ特太ゴシック体"/>
                <a:ea typeface="ＤＦ特太ゴシック体"/>
              </a:rPr>
              <a:t>＜職場におけるパワーハラスメントとは＞</a:t>
            </a:r>
            <a:endParaRPr b="0" lang="en-US" sz="1600" strike="noStrike" u="none">
              <a:solidFill>
                <a:srgbClr val="000000"/>
              </a:solidFill>
              <a:effectLst/>
              <a:uFillTx/>
              <a:latin typeface="Arial"/>
            </a:endParaRPr>
          </a:p>
          <a:p>
            <a:pPr marL="189000" indent="-189000">
              <a:lnSpc>
                <a:spcPts val="2086"/>
              </a:lnSpc>
              <a:spcBef>
                <a:spcPts val="312"/>
              </a:spcBef>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400" strike="noStrike" u="none">
                <a:solidFill>
                  <a:srgbClr val="000000"/>
                </a:solidFill>
                <a:effectLst/>
                <a:uFillTx/>
                <a:latin typeface="メイリオ"/>
                <a:ea typeface="メイリオ"/>
              </a:rPr>
              <a:t>○　職場において行われる</a:t>
            </a:r>
            <a:r>
              <a:rPr b="1" lang="ja-JP" sz="1400" strike="noStrike" u="sng">
                <a:solidFill>
                  <a:srgbClr val="c00000"/>
                </a:solidFill>
                <a:effectLst/>
                <a:uFillTx/>
                <a:latin typeface="メイリオ"/>
                <a:ea typeface="メイリオ"/>
              </a:rPr>
              <a:t>①優越的な関係を背景とした言動であって、②業務上必要かつ相当な範囲を超えた</a:t>
            </a:r>
            <a:endParaRPr b="0" lang="en-US" sz="1400" strike="noStrike" u="none">
              <a:solidFill>
                <a:srgbClr val="000000"/>
              </a:solidFill>
              <a:effectLst/>
              <a:uFillTx/>
              <a:latin typeface="Arial"/>
            </a:endParaRPr>
          </a:p>
          <a:p>
            <a:pPr marL="189000" indent="-189000">
              <a:lnSpc>
                <a:spcPts val="2086"/>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1" lang="ja-JP" sz="1400" strike="noStrike" u="none">
                <a:solidFill>
                  <a:srgbClr val="c00000"/>
                </a:solidFill>
                <a:effectLst/>
                <a:uFillTx/>
                <a:latin typeface="メイリオ"/>
                <a:ea typeface="メイリオ"/>
              </a:rPr>
              <a:t>　</a:t>
            </a:r>
            <a:r>
              <a:rPr b="1" lang="ja-JP" sz="1400" strike="noStrike" u="sng">
                <a:solidFill>
                  <a:srgbClr val="c00000"/>
                </a:solidFill>
                <a:effectLst/>
                <a:uFillTx/>
                <a:latin typeface="メイリオ"/>
                <a:ea typeface="メイリオ"/>
              </a:rPr>
              <a:t>ものにより、③労働者の就業環境が害されるもの</a:t>
            </a:r>
            <a:r>
              <a:rPr b="0" lang="ja-JP" sz="1400" strike="noStrike" u="none">
                <a:solidFill>
                  <a:srgbClr val="000000"/>
                </a:solidFill>
                <a:effectLst/>
                <a:uFillTx/>
                <a:latin typeface="メイリオ"/>
                <a:ea typeface="メイリオ"/>
              </a:rPr>
              <a:t>であり、①～③までの要素を全てみたすもの。</a:t>
            </a:r>
            <a:endParaRPr b="0" lang="en-US" sz="1400" strike="noStrike" u="none">
              <a:solidFill>
                <a:srgbClr val="000000"/>
              </a:solidFill>
              <a:effectLst/>
              <a:uFillTx/>
              <a:latin typeface="Arial"/>
            </a:endParaRPr>
          </a:p>
          <a:p>
            <a:pPr marL="189000" indent="-189000">
              <a:lnSpc>
                <a:spcPts val="2086"/>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400" strike="noStrike" u="none">
                <a:solidFill>
                  <a:srgbClr val="000000"/>
                </a:solidFill>
                <a:effectLst/>
                <a:uFillTx/>
                <a:latin typeface="メイリオ"/>
                <a:ea typeface="メイリオ"/>
              </a:rPr>
              <a:t>　　→　</a:t>
            </a:r>
            <a:r>
              <a:rPr b="0" lang="ja-JP" sz="1400" strike="noStrike" u="sng">
                <a:solidFill>
                  <a:srgbClr val="000000"/>
                </a:solidFill>
                <a:effectLst/>
                <a:uFillTx/>
                <a:latin typeface="メイリオ"/>
                <a:ea typeface="メイリオ"/>
              </a:rPr>
              <a:t>客観的にみて、業務上必要かつ相当な範囲で行われる適正な業務指示や指導については、該当しない</a:t>
            </a:r>
            <a:r>
              <a:rPr b="0" lang="ja-JP" sz="1400" strike="noStrike" u="none">
                <a:solidFill>
                  <a:srgbClr val="000000"/>
                </a:solidFill>
                <a:effectLst/>
                <a:uFillTx/>
                <a:latin typeface="メイリオ"/>
                <a:ea typeface="メイリオ"/>
              </a:rPr>
              <a:t>。</a:t>
            </a:r>
            <a:r>
              <a:rPr b="0" lang="ja-JP" sz="1400" strike="noStrike" u="none">
                <a:solidFill>
                  <a:srgbClr val="000000"/>
                </a:solidFill>
                <a:effectLst/>
                <a:uFillTx/>
                <a:latin typeface="HG丸ｺﾞｼｯｸM-PRO"/>
                <a:ea typeface="HG丸ｺﾞｼｯｸM-PRO"/>
              </a:rPr>
              <a:t>　</a:t>
            </a:r>
            <a:endParaRPr b="0" lang="en-US" sz="1400" strike="noStrike" u="none">
              <a:solidFill>
                <a:srgbClr val="000000"/>
              </a:solidFill>
              <a:effectLst/>
              <a:uFillTx/>
              <a:latin typeface="Arial"/>
            </a:endParaRPr>
          </a:p>
        </p:txBody>
      </p:sp>
      <p:graphicFrame>
        <p:nvGraphicFramePr>
          <p:cNvPr id="98" name=""/>
          <p:cNvGraphicFramePr/>
          <p:nvPr/>
        </p:nvGraphicFramePr>
        <p:xfrm>
          <a:off x="438120" y="2317680"/>
          <a:ext cx="9485280" cy="4172040"/>
        </p:xfrm>
        <a:graphic>
          <a:graphicData uri="http://schemas.openxmlformats.org/drawingml/2006/table">
            <a:tbl>
              <a:tblPr/>
              <a:tblGrid>
                <a:gridCol w="2544840"/>
                <a:gridCol w="6940440"/>
              </a:tblGrid>
              <a:tr h="614520">
                <a:tc>
                  <a:txBody>
                    <a:bodyPr lIns="95760" rIns="95760" tIns="47880" bIns="47880" anchor="t">
                      <a:no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1" lang="ja-JP" sz="1400" strike="noStrike" u="none">
                          <a:solidFill>
                            <a:srgbClr val="ffffff"/>
                          </a:solidFill>
                          <a:effectLst/>
                          <a:uFillTx/>
                          <a:latin typeface="Calibri"/>
                        </a:rPr>
                        <a:t>職場におけるパワハラの</a:t>
                      </a:r>
                      <a:endParaRPr b="0" lang="en-US" sz="14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1" lang="ja-JP" sz="1400" strike="noStrike" u="none">
                          <a:solidFill>
                            <a:srgbClr val="ffffff"/>
                          </a:solidFill>
                          <a:effectLst/>
                          <a:uFillTx/>
                          <a:latin typeface="Calibri"/>
                        </a:rPr>
                        <a:t>３要素</a:t>
                      </a:r>
                      <a:endParaRPr b="0" lang="en-US" sz="14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solidFill>
                      <a:srgbClr val="7f7f7f"/>
                    </a:solidFill>
                  </a:tcPr>
                </a:tc>
                <a:tc>
                  <a:txBody>
                    <a:bodyPr lIns="95760" rIns="95760" tIns="47880" bIns="47880" anchor="t">
                      <a:no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1" lang="ja-JP" sz="1400" strike="noStrike" u="none">
                          <a:solidFill>
                            <a:srgbClr val="ffffff"/>
                          </a:solidFill>
                          <a:effectLst/>
                          <a:uFillTx/>
                          <a:latin typeface="Calibri"/>
                        </a:rPr>
                        <a:t>具体的な内容</a:t>
                      </a:r>
                      <a:endParaRPr b="0" lang="en-US" sz="14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solidFill>
                      <a:srgbClr val="7f7f7f"/>
                    </a:solidFill>
                  </a:tcPr>
                </a:tc>
              </a:tr>
              <a:tr h="1538280">
                <a:tc>
                  <a:txBody>
                    <a:bodyPr lIns="95760" rIns="95760" tIns="47880" bIns="47880" anchor="t">
                      <a:noAutofit/>
                    </a:bodyPr>
                    <a:p>
                      <a:pPr marL="181080" indent="-181080">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400" strike="noStrike" u="none">
                          <a:solidFill>
                            <a:srgbClr val="000000"/>
                          </a:solidFill>
                          <a:effectLst/>
                          <a:uFillTx/>
                          <a:latin typeface="Calibri"/>
                        </a:rPr>
                        <a:t>①　優越的な関係を背景とした言動</a:t>
                      </a:r>
                      <a:endParaRPr b="0" lang="en-US" sz="14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5760" rIns="95760" tIns="47880" bIns="47880" anchor="t">
                      <a:noAutofit/>
                    </a:bodyPr>
                    <a:p>
                      <a:pPr marL="181080" indent="-181080">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400" strike="noStrike" u="none">
                          <a:solidFill>
                            <a:srgbClr val="000000"/>
                          </a:solidFill>
                          <a:effectLst/>
                          <a:uFillTx/>
                          <a:latin typeface="Calibri"/>
                        </a:rPr>
                        <a:t>○　当該事業主の業務を遂行するに当たって、当該言動を受ける労働者が行為者に対して抵抗又は拒絶することができない蓋然性が高い関係を背景として行われるもの</a:t>
                      </a:r>
                      <a:endParaRPr b="0" lang="en-US" sz="1400" strike="noStrike" u="none">
                        <a:solidFill>
                          <a:srgbClr val="000000"/>
                        </a:solidFill>
                        <a:effectLst/>
                        <a:uFillTx/>
                        <a:latin typeface="Arial"/>
                      </a:endParaRPr>
                    </a:p>
                    <a:p>
                      <a:pPr marL="181080" indent="-181080">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200" strike="noStrike" u="none">
                          <a:solidFill>
                            <a:srgbClr val="000000"/>
                          </a:solidFill>
                          <a:effectLst/>
                          <a:uFillTx/>
                          <a:latin typeface="Calibri"/>
                        </a:rPr>
                        <a:t>　　（例）</a:t>
                      </a:r>
                      <a:endParaRPr b="0" lang="en-US" sz="1200" strike="noStrike" u="none">
                        <a:solidFill>
                          <a:srgbClr val="000000"/>
                        </a:solidFill>
                        <a:effectLst/>
                        <a:uFillTx/>
                        <a:latin typeface="Arial"/>
                      </a:endParaRPr>
                    </a:p>
                    <a:p>
                      <a:pPr marL="181080" indent="-181080">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200" strike="noStrike" u="none">
                          <a:solidFill>
                            <a:srgbClr val="000000"/>
                          </a:solidFill>
                          <a:effectLst/>
                          <a:uFillTx/>
                          <a:latin typeface="Calibri"/>
                        </a:rPr>
                        <a:t>・　職務上の地位が上位の者による言動</a:t>
                      </a:r>
                      <a:endParaRPr b="0" lang="en-US" sz="1200" strike="noStrike" u="none">
                        <a:solidFill>
                          <a:srgbClr val="000000"/>
                        </a:solidFill>
                        <a:effectLst/>
                        <a:uFillTx/>
                        <a:latin typeface="Arial"/>
                      </a:endParaRPr>
                    </a:p>
                    <a:p>
                      <a:pPr marL="181080" indent="-181080">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200" strike="noStrike" u="none">
                          <a:solidFill>
                            <a:srgbClr val="000000"/>
                          </a:solidFill>
                          <a:effectLst/>
                          <a:uFillTx/>
                          <a:latin typeface="Calibri"/>
                        </a:rPr>
                        <a:t>・　同僚又は部下による言動で、当該言動を行う者が業務上必要な知識や豊富な経験を有しており、当該者の協力を得なければ業務の円滑な遂行を行うことが困難であるもの</a:t>
                      </a:r>
                      <a:endParaRPr b="0" lang="en-US" sz="1200" strike="noStrike" u="none">
                        <a:solidFill>
                          <a:srgbClr val="000000"/>
                        </a:solidFill>
                        <a:effectLst/>
                        <a:uFillTx/>
                        <a:latin typeface="Arial"/>
                      </a:endParaRPr>
                    </a:p>
                    <a:p>
                      <a:pPr marL="181080" indent="-181080">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200" strike="noStrike" u="none">
                          <a:solidFill>
                            <a:srgbClr val="000000"/>
                          </a:solidFill>
                          <a:effectLst/>
                          <a:uFillTx/>
                          <a:latin typeface="Calibri"/>
                        </a:rPr>
                        <a:t>・　同僚又は部下からの集団による行為で、これに抵抗又は拒絶することが困難であるもの　等　</a:t>
                      </a:r>
                      <a:endParaRPr b="0" lang="en-US" sz="12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r>
              <a:tr h="552240">
                <a:tc>
                  <a:txBody>
                    <a:bodyPr lIns="95760" rIns="95760" tIns="47880" bIns="47880" anchor="t">
                      <a:noAutofit/>
                    </a:bodyPr>
                    <a:p>
                      <a:pPr marL="181080" indent="-181080">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400" strike="noStrike" u="none">
                          <a:solidFill>
                            <a:srgbClr val="000000"/>
                          </a:solidFill>
                          <a:effectLst/>
                          <a:uFillTx/>
                          <a:latin typeface="Calibri"/>
                        </a:rPr>
                        <a:t>②　業務上必要かつ相当な範囲を超えた言動</a:t>
                      </a:r>
                      <a:endParaRPr b="0" lang="en-US" sz="14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5760" rIns="95760" tIns="47880" bIns="47880" anchor="t">
                      <a:noAutofit/>
                    </a:bodyPr>
                    <a:p>
                      <a:pPr marL="85680" indent="-85680">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400" strike="noStrike" u="none">
                          <a:solidFill>
                            <a:srgbClr val="000000"/>
                          </a:solidFill>
                          <a:effectLst/>
                          <a:uFillTx/>
                          <a:latin typeface="Calibri"/>
                        </a:rPr>
                        <a:t>○　社会通念に照らし、当該言動が明らかに当該事業主の業務上必要性がない、又はその態様が相当でないもの</a:t>
                      </a:r>
                      <a:endParaRPr b="0" lang="en-US" sz="14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r>
              <a:tr h="1467000">
                <a:tc>
                  <a:txBody>
                    <a:bodyPr lIns="95760" rIns="95760" tIns="47880" bIns="47880" anchor="t">
                      <a:noAutofit/>
                    </a:bodyPr>
                    <a:p>
                      <a:pPr marL="181080" indent="-181080">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400" strike="noStrike" u="none">
                          <a:solidFill>
                            <a:srgbClr val="000000"/>
                          </a:solidFill>
                          <a:effectLst/>
                          <a:uFillTx/>
                          <a:latin typeface="Calibri"/>
                        </a:rPr>
                        <a:t>③　労働者の就業環境が害される</a:t>
                      </a:r>
                      <a:endParaRPr b="0" lang="en-US" sz="14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5760" rIns="95760" tIns="47880" bIns="47880" anchor="t">
                      <a:noAutofit/>
                    </a:bodyPr>
                    <a:p>
                      <a:pPr marL="181080" indent="-181080">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400" strike="noStrike" u="none">
                          <a:solidFill>
                            <a:srgbClr val="000000"/>
                          </a:solidFill>
                          <a:effectLst/>
                          <a:uFillTx/>
                          <a:latin typeface="Calibri"/>
                        </a:rPr>
                        <a:t>○　当該言動により労働者が身体的又は精神的に苦痛を与えられ、労働者の就業環境が不快なものとなったため、能力の発揮に重大な悪影響が生じる等当該労働者が就業する上で看過できない程度の支障が生じること</a:t>
                      </a:r>
                      <a:endParaRPr b="0" lang="en-US" sz="1400" strike="noStrike" u="none">
                        <a:solidFill>
                          <a:srgbClr val="000000"/>
                        </a:solidFill>
                        <a:effectLst/>
                        <a:uFillTx/>
                        <a:latin typeface="Arial"/>
                      </a:endParaRPr>
                    </a:p>
                    <a:p>
                      <a:pPr marL="181080" indent="-181080">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400" strike="noStrike" u="none">
                          <a:solidFill>
                            <a:srgbClr val="000000"/>
                          </a:solidFill>
                          <a:effectLst/>
                          <a:uFillTx/>
                          <a:latin typeface="Calibri"/>
                        </a:rPr>
                        <a:t>○    この判断に当たっては、「平均的な労働者の感じ方」、すなわち、同様の状況で当該言動を受けた場合に、社会一般の労働者が、就業する上で看過できない程度の支障が生じたと感じるような言動であるかどうかを基準とすることが適当</a:t>
                      </a:r>
                      <a:endParaRPr b="0" lang="en-US" sz="14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r>
            </a:tbl>
          </a:graphicData>
        </a:graphic>
      </p:graphicFrame>
      <p:sp>
        <p:nvSpPr>
          <p:cNvPr id="99" name="テキスト ボックス 10"/>
          <p:cNvSpPr/>
          <p:nvPr/>
        </p:nvSpPr>
        <p:spPr>
          <a:xfrm>
            <a:off x="404640" y="6556320"/>
            <a:ext cx="9518760" cy="520920"/>
          </a:xfrm>
          <a:prstGeom prst="rect">
            <a:avLst/>
          </a:prstGeom>
          <a:noFill/>
          <a:ln w="0">
            <a:noFill/>
          </a:ln>
        </p:spPr>
        <p:style>
          <a:lnRef idx="0"/>
          <a:fillRef idx="0"/>
          <a:effectRef idx="0"/>
          <a:fontRef idx="minor"/>
        </p:style>
        <p:txBody>
          <a:bodyPr lIns="90000" rIns="90000" tIns="46800" bIns="46800" anchor="t">
            <a:spAutoFit/>
          </a:bodyPr>
          <a:p>
            <a:pPr marL="189000" indent="-189000">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400" strike="noStrike" u="none">
                <a:solidFill>
                  <a:srgbClr val="000000"/>
                </a:solidFill>
                <a:effectLst/>
                <a:uFillTx/>
                <a:latin typeface="メイリオ"/>
                <a:ea typeface="メイリオ"/>
              </a:rPr>
              <a:t>○　個別の事案の判断に際しては、</a:t>
            </a:r>
            <a:r>
              <a:rPr b="0" lang="ja-JP" sz="1400" strike="noStrike" u="sng">
                <a:solidFill>
                  <a:srgbClr val="000000"/>
                </a:solidFill>
                <a:effectLst/>
                <a:uFillTx/>
                <a:latin typeface="メイリオ"/>
                <a:ea typeface="メイリオ"/>
              </a:rPr>
              <a:t>相談窓口の担当者等が相談者の心身の状況や当該言動が行われた際の受け止めなどその認識にも配慮しながら、相談者及び行為者の双方から丁寧に事実確認等を行う</a:t>
            </a:r>
            <a:r>
              <a:rPr b="0" lang="ja-JP" sz="1400" strike="noStrike" u="none">
                <a:solidFill>
                  <a:srgbClr val="000000"/>
                </a:solidFill>
                <a:effectLst/>
                <a:uFillTx/>
                <a:latin typeface="メイリオ"/>
                <a:ea typeface="メイリオ"/>
              </a:rPr>
              <a:t>ことも重要。</a:t>
            </a:r>
            <a:endParaRPr b="0" lang="en-US" sz="1400" strike="noStrike" u="none">
              <a:solidFill>
                <a:srgbClr val="000000"/>
              </a:solidFill>
              <a:effectLst/>
              <a:uFillTx/>
              <a:latin typeface="Arial"/>
            </a:endParaRPr>
          </a:p>
        </p:txBody>
      </p:sp>
      <p:sp>
        <p:nvSpPr>
          <p:cNvPr id="100" name="テキスト ボックス 1"/>
          <p:cNvSpPr/>
          <p:nvPr/>
        </p:nvSpPr>
        <p:spPr>
          <a:xfrm>
            <a:off x="7137360" y="625320"/>
            <a:ext cx="4443480" cy="26172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令和２年１月１５日厚生労働省告示第５号</a:t>
            </a:r>
            <a:endParaRPr b="0" lang="en-US" sz="1100" strike="noStrike" u="none">
              <a:solidFill>
                <a:srgbClr val="000000"/>
              </a:solidFill>
              <a:effectLst/>
              <a:uFillTx/>
              <a:latin typeface="Arial"/>
            </a:endParaRPr>
          </a:p>
        </p:txBody>
      </p:sp>
      <p:sp>
        <p:nvSpPr>
          <p:cNvPr id="101"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600" strike="noStrike" u="none">
                <a:solidFill>
                  <a:srgbClr val="000000"/>
                </a:solidFill>
                <a:effectLst/>
                <a:uFillTx/>
                <a:latin typeface="Calibri"/>
              </a:rPr>
              <a:t>8</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テキスト ボックス 3"/>
          <p:cNvSpPr/>
          <p:nvPr/>
        </p:nvSpPr>
        <p:spPr>
          <a:xfrm>
            <a:off x="396720" y="-17640"/>
            <a:ext cx="9188640" cy="3376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600" strike="noStrike" u="none">
                <a:solidFill>
                  <a:srgbClr val="000000"/>
                </a:solidFill>
                <a:effectLst/>
                <a:uFillTx/>
                <a:latin typeface="ＤＦ特太ゴシック体"/>
                <a:ea typeface="ＤＦ特太ゴシック体"/>
              </a:rPr>
              <a:t>＜職場におけるパワハラに該当すると考えられる例／該当しないと考えられる例＞</a:t>
            </a:r>
            <a:endParaRPr b="0" lang="en-US" sz="1600" strike="noStrike" u="none">
              <a:solidFill>
                <a:srgbClr val="000000"/>
              </a:solidFill>
              <a:effectLst/>
              <a:uFillTx/>
              <a:latin typeface="Arial"/>
            </a:endParaRPr>
          </a:p>
        </p:txBody>
      </p:sp>
      <p:sp>
        <p:nvSpPr>
          <p:cNvPr id="103" name="テキスト ボックス 4"/>
          <p:cNvSpPr/>
          <p:nvPr/>
        </p:nvSpPr>
        <p:spPr>
          <a:xfrm>
            <a:off x="431640" y="236520"/>
            <a:ext cx="9529920" cy="1528200"/>
          </a:xfrm>
          <a:prstGeom prst="rect">
            <a:avLst/>
          </a:prstGeom>
          <a:noFill/>
          <a:ln w="0">
            <a:noFill/>
          </a:ln>
        </p:spPr>
        <p:style>
          <a:lnRef idx="0"/>
          <a:fillRef idx="0"/>
          <a:effectRef idx="0"/>
          <a:fontRef idx="minor"/>
        </p:style>
        <p:txBody>
          <a:bodyPr lIns="90000" rIns="90000" tIns="46800" bIns="46800" anchor="t">
            <a:spAutoFit/>
          </a:bodyPr>
          <a:p>
            <a:pPr marL="88920" indent="-88920">
              <a:lnSpc>
                <a:spcPts val="1672"/>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300" strike="noStrike" u="none">
                <a:solidFill>
                  <a:srgbClr val="000000"/>
                </a:solidFill>
                <a:effectLst/>
                <a:uFillTx/>
                <a:latin typeface="メイリオ"/>
                <a:ea typeface="メイリオ"/>
              </a:rPr>
              <a:t>○　以下は</a:t>
            </a:r>
            <a:r>
              <a:rPr b="0" lang="ja-JP" sz="1300" strike="noStrike" u="sng">
                <a:solidFill>
                  <a:srgbClr val="000000"/>
                </a:solidFill>
                <a:effectLst/>
                <a:uFillTx/>
                <a:latin typeface="メイリオ"/>
                <a:ea typeface="メイリオ"/>
              </a:rPr>
              <a:t>代表的な言動の類型、類型ごとに典型的に職場におけるパワハラに該当し、又は該当しないと考えられる例</a:t>
            </a:r>
            <a:r>
              <a:rPr b="0" lang="ja-JP" sz="1300" strike="noStrike" u="none">
                <a:solidFill>
                  <a:srgbClr val="000000"/>
                </a:solidFill>
                <a:effectLst/>
                <a:uFillTx/>
                <a:latin typeface="メイリオ"/>
                <a:ea typeface="メイリオ"/>
              </a:rPr>
              <a:t>。　</a:t>
            </a:r>
            <a:endParaRPr b="0" lang="en-US" sz="1300" strike="noStrike" u="none">
              <a:solidFill>
                <a:srgbClr val="000000"/>
              </a:solidFill>
              <a:effectLst/>
              <a:uFillTx/>
              <a:latin typeface="Arial"/>
            </a:endParaRPr>
          </a:p>
          <a:p>
            <a:pPr marL="88920" indent="-88920">
              <a:lnSpc>
                <a:spcPts val="1672"/>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1" lang="ja-JP" sz="1300" strike="noStrike" u="none">
                <a:solidFill>
                  <a:srgbClr val="c00000"/>
                </a:solidFill>
                <a:effectLst/>
                <a:uFillTx/>
                <a:latin typeface="メイリオ"/>
                <a:ea typeface="メイリオ"/>
              </a:rPr>
              <a:t>　　</a:t>
            </a:r>
            <a:r>
              <a:rPr b="1" lang="ja-JP" sz="1300" strike="noStrike" u="sng">
                <a:solidFill>
                  <a:srgbClr val="c00000"/>
                </a:solidFill>
                <a:effectLst/>
                <a:uFillTx/>
                <a:latin typeface="メイリオ"/>
                <a:ea typeface="メイリオ"/>
              </a:rPr>
              <a:t>個別の事案の状況等によって判断が異なる場合もあり得る</a:t>
            </a:r>
            <a:r>
              <a:rPr b="1" lang="ja-JP" sz="1300" strike="noStrike" u="sng">
                <a:solidFill>
                  <a:srgbClr val="000000"/>
                </a:solidFill>
                <a:effectLst/>
                <a:uFillTx/>
                <a:latin typeface="メイリオ"/>
                <a:ea typeface="メイリオ"/>
              </a:rPr>
              <a:t>こと</a:t>
            </a:r>
            <a:r>
              <a:rPr b="1" lang="ja-JP" sz="1300" strike="noStrike" u="none">
                <a:solidFill>
                  <a:srgbClr val="000000"/>
                </a:solidFill>
                <a:effectLst/>
                <a:uFillTx/>
                <a:latin typeface="メイリオ"/>
                <a:ea typeface="メイリオ"/>
              </a:rPr>
              <a:t>、</a:t>
            </a:r>
            <a:r>
              <a:rPr b="1" lang="ja-JP" sz="1300" strike="noStrike" u="sng">
                <a:solidFill>
                  <a:srgbClr val="c00000"/>
                </a:solidFill>
                <a:effectLst/>
                <a:uFillTx/>
                <a:latin typeface="メイリオ"/>
                <a:ea typeface="メイリオ"/>
              </a:rPr>
              <a:t>例は限定列挙ではない</a:t>
            </a:r>
            <a:r>
              <a:rPr b="1" lang="ja-JP" sz="1300" strike="noStrike" u="sng">
                <a:solidFill>
                  <a:srgbClr val="000000"/>
                </a:solidFill>
                <a:effectLst/>
                <a:uFillTx/>
                <a:latin typeface="メイリオ"/>
                <a:ea typeface="メイリオ"/>
              </a:rPr>
              <a:t>ことに十分留意し、</a:t>
            </a:r>
            <a:r>
              <a:rPr b="1" lang="ja-JP" sz="1300" strike="noStrike" u="sng">
                <a:solidFill>
                  <a:srgbClr val="c00000"/>
                </a:solidFill>
                <a:effectLst/>
                <a:uFillTx/>
                <a:latin typeface="メイリオ"/>
                <a:ea typeface="メイリオ"/>
              </a:rPr>
              <a:t>職場に</a:t>
            </a:r>
            <a:endParaRPr b="0" lang="en-US" sz="1300" strike="noStrike" u="none">
              <a:solidFill>
                <a:srgbClr val="000000"/>
              </a:solidFill>
              <a:effectLst/>
              <a:uFillTx/>
              <a:latin typeface="Arial"/>
            </a:endParaRPr>
          </a:p>
          <a:p>
            <a:pPr marL="88920" indent="-88920">
              <a:lnSpc>
                <a:spcPts val="1672"/>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1" lang="ja-JP" sz="1300" strike="noStrike" u="none">
                <a:solidFill>
                  <a:srgbClr val="c00000"/>
                </a:solidFill>
                <a:effectLst/>
                <a:uFillTx/>
                <a:latin typeface="メイリオ"/>
                <a:ea typeface="メイリオ"/>
              </a:rPr>
              <a:t>　</a:t>
            </a:r>
            <a:r>
              <a:rPr b="1" lang="ja-JP" sz="1300" strike="noStrike" u="sng">
                <a:solidFill>
                  <a:srgbClr val="c00000"/>
                </a:solidFill>
                <a:effectLst/>
                <a:uFillTx/>
                <a:latin typeface="メイリオ"/>
                <a:ea typeface="メイリオ"/>
              </a:rPr>
              <a:t>おけるパワハラに該当するか微妙なものも含め広く相談に対応するなど、適切な対応を行うようにすることが必要。　　　　　　　　　　　　　　　　　　　　　　</a:t>
            </a:r>
            <a:endParaRPr b="0" lang="en-US" sz="1300" strike="noStrike" u="none">
              <a:solidFill>
                <a:srgbClr val="000000"/>
              </a:solidFill>
              <a:effectLst/>
              <a:uFillTx/>
              <a:latin typeface="Arial"/>
            </a:endParaRPr>
          </a:p>
          <a:p>
            <a:pPr marL="88920" indent="-88920">
              <a:lnSpc>
                <a:spcPts val="1148"/>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000" strike="noStrike" u="none">
                <a:solidFill>
                  <a:srgbClr val="000000"/>
                </a:solidFill>
                <a:effectLst/>
                <a:uFillTx/>
                <a:latin typeface="Calibri"/>
              </a:rPr>
              <a:t>　　　　　　　　　　　　　　　　　　　　　　　　　　　　　　　　　　　　　　　　　　　　　　　　　　　　　　　　　　　　　　</a:t>
            </a:r>
            <a:r>
              <a:rPr b="0" lang="en-US" sz="1000" strike="noStrike" u="none">
                <a:solidFill>
                  <a:srgbClr val="000000"/>
                </a:solidFill>
                <a:effectLst/>
                <a:uFillTx/>
                <a:latin typeface="Calibri"/>
              </a:rPr>
              <a:t>※</a:t>
            </a:r>
            <a:r>
              <a:rPr b="0" lang="ja-JP" sz="1000" strike="noStrike" u="none">
                <a:solidFill>
                  <a:srgbClr val="000000"/>
                </a:solidFill>
                <a:effectLst/>
                <a:uFillTx/>
                <a:latin typeface="Calibri"/>
              </a:rPr>
              <a:t>例は優越的な関係を背景として行われたものであることが前提</a:t>
            </a:r>
            <a:endParaRPr b="0" lang="en-US" sz="1000" strike="noStrike" u="none">
              <a:solidFill>
                <a:srgbClr val="000000"/>
              </a:solidFill>
              <a:effectLst/>
              <a:uFillTx/>
              <a:latin typeface="Arial"/>
            </a:endParaRPr>
          </a:p>
          <a:p>
            <a:pPr marL="88920" indent="-88920">
              <a:lnSpc>
                <a:spcPts val="1774"/>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400" strike="noStrike" u="none">
              <a:solidFill>
                <a:srgbClr val="000000"/>
              </a:solidFill>
              <a:effectLst/>
              <a:uFillTx/>
              <a:latin typeface="Arial"/>
            </a:endParaRPr>
          </a:p>
          <a:p>
            <a:pPr marL="88920" indent="-88920">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400" strike="noStrike" u="none">
              <a:solidFill>
                <a:srgbClr val="000000"/>
              </a:solidFill>
              <a:effectLst/>
              <a:uFillTx/>
              <a:latin typeface="Arial"/>
            </a:endParaRPr>
          </a:p>
        </p:txBody>
      </p:sp>
      <p:graphicFrame>
        <p:nvGraphicFramePr>
          <p:cNvPr id="104" name=""/>
          <p:cNvGraphicFramePr/>
          <p:nvPr/>
        </p:nvGraphicFramePr>
        <p:xfrm>
          <a:off x="449280" y="1090440"/>
          <a:ext cx="9493200" cy="5818320"/>
        </p:xfrm>
        <a:graphic>
          <a:graphicData uri="http://schemas.openxmlformats.org/drawingml/2006/table">
            <a:tbl>
              <a:tblPr/>
              <a:tblGrid>
                <a:gridCol w="2112840"/>
                <a:gridCol w="3689280"/>
                <a:gridCol w="3691080"/>
              </a:tblGrid>
              <a:tr h="317520">
                <a:tc>
                  <a:txBody>
                    <a:bodyPr lIns="95760" rIns="95760" tIns="47880" bIns="47880" anchor="t">
                      <a:no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1" lang="ja-JP" sz="1400" strike="noStrike" u="none">
                          <a:solidFill>
                            <a:srgbClr val="ffffff"/>
                          </a:solidFill>
                          <a:effectLst/>
                          <a:uFillTx/>
                          <a:latin typeface="Calibri"/>
                        </a:rPr>
                        <a:t>代表的な言動の類型</a:t>
                      </a:r>
                      <a:endParaRPr b="0" lang="en-US" sz="14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solidFill>
                      <a:srgbClr val="7f7f7f"/>
                    </a:solidFill>
                  </a:tcPr>
                </a:tc>
                <a:tc>
                  <a:txBody>
                    <a:bodyPr lIns="95760" rIns="95760" tIns="47880" bIns="47880" anchor="t">
                      <a:no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1" lang="ja-JP" sz="1400" strike="noStrike" u="none">
                          <a:solidFill>
                            <a:srgbClr val="ffffff"/>
                          </a:solidFill>
                          <a:effectLst/>
                          <a:uFillTx/>
                          <a:latin typeface="Calibri"/>
                        </a:rPr>
                        <a:t>該当すると考えられる例</a:t>
                      </a:r>
                      <a:endParaRPr b="0" lang="en-US" sz="14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solidFill>
                      <a:srgbClr val="7f7f7f"/>
                    </a:solidFill>
                  </a:tcPr>
                </a:tc>
                <a:tc>
                  <a:txBody>
                    <a:bodyPr lIns="95760" rIns="95760" tIns="47880" bIns="47880" anchor="t">
                      <a:no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1" lang="ja-JP" sz="1400" strike="noStrike" u="none">
                          <a:solidFill>
                            <a:srgbClr val="ffffff"/>
                          </a:solidFill>
                          <a:effectLst/>
                          <a:uFillTx/>
                          <a:latin typeface="Calibri"/>
                        </a:rPr>
                        <a:t>該当しないと考えられる例</a:t>
                      </a:r>
                      <a:endParaRPr b="0" lang="en-US" sz="14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solidFill>
                      <a:srgbClr val="7f7f7f"/>
                    </a:solidFill>
                  </a:tcPr>
                </a:tc>
              </a:tr>
              <a:tr h="393840">
                <a:tc>
                  <a:txBody>
                    <a:bodyPr lIns="95760" rIns="95760" tIns="47880" bIns="47880" anchor="t">
                      <a:noAutofit/>
                    </a:bodyPr>
                    <a:p>
                      <a:pPr>
                        <a:lnSpc>
                          <a:spcPts val="1199"/>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ja-JP" sz="1200" strike="noStrike" u="none">
                          <a:solidFill>
                            <a:srgbClr val="000000"/>
                          </a:solidFill>
                          <a:effectLst/>
                          <a:uFillTx/>
                          <a:latin typeface="Calibri"/>
                        </a:rPr>
                        <a:t>⑴ 身体的な攻撃</a:t>
                      </a:r>
                      <a:r>
                        <a:rPr b="0" lang="ja-JP" sz="1000" strike="noStrike" u="none">
                          <a:solidFill>
                            <a:srgbClr val="000000"/>
                          </a:solidFill>
                          <a:effectLst/>
                          <a:uFillTx/>
                          <a:latin typeface="Calibri"/>
                        </a:rPr>
                        <a:t>（暴行・傷害）</a:t>
                      </a:r>
                      <a:endParaRPr b="0" lang="en-US" sz="10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5760" rIns="95760" tIns="47880" bIns="47880" anchor="t">
                      <a:noAutofit/>
                    </a:bodyPr>
                    <a:p>
                      <a:pPr>
                        <a:lnSpc>
                          <a:spcPts val="1199"/>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①　殴打、足蹴りを行う　　②相手に物を投げつける</a:t>
                      </a:r>
                      <a:endParaRPr b="0" lang="en-US" sz="11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5760" rIns="95760" tIns="47880" bIns="47880" anchor="t">
                      <a:noAutofit/>
                    </a:bodyPr>
                    <a:p>
                      <a:pPr>
                        <a:lnSpc>
                          <a:spcPts val="1199"/>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100" strike="noStrike" u="none">
                          <a:solidFill>
                            <a:srgbClr val="000000"/>
                          </a:solidFill>
                          <a:effectLst/>
                          <a:uFillTx/>
                          <a:latin typeface="Calibri"/>
                        </a:rPr>
                        <a:t>①　誤ってぶつかる</a:t>
                      </a:r>
                      <a:endParaRPr b="0" lang="en-US" sz="11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r>
              <a:tr h="1416240">
                <a:tc>
                  <a:txBody>
                    <a:bodyPr lIns="95760" rIns="95760" tIns="47880" bIns="4788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ja-JP" sz="1200" strike="noStrike" u="none">
                          <a:solidFill>
                            <a:srgbClr val="000000"/>
                          </a:solidFill>
                          <a:effectLst/>
                          <a:uFillTx/>
                          <a:latin typeface="Calibri"/>
                        </a:rPr>
                        <a:t>⑵ 精神的な攻撃</a:t>
                      </a:r>
                      <a:endParaRPr b="0" lang="en-US" sz="12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900" strike="noStrike" u="none">
                          <a:solidFill>
                            <a:srgbClr val="000000"/>
                          </a:solidFill>
                          <a:effectLst/>
                          <a:uFillTx/>
                          <a:latin typeface="Calibri"/>
                        </a:rPr>
                        <a:t>（脅迫・名誉棄損・侮辱・ひどい</a:t>
                      </a:r>
                      <a:endParaRPr b="0" lang="en-US" sz="9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900" strike="noStrike" u="none">
                          <a:solidFill>
                            <a:srgbClr val="000000"/>
                          </a:solidFill>
                          <a:effectLst/>
                          <a:uFillTx/>
                          <a:latin typeface="Calibri"/>
                        </a:rPr>
                        <a:t>暴言）</a:t>
                      </a:r>
                      <a:endParaRPr b="0" lang="en-US" sz="9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5760" rIns="95760" tIns="47880" bIns="47880" anchor="t">
                      <a:noAutofit/>
                    </a:bodyPr>
                    <a:p>
                      <a:pPr marL="181080" indent="-181080">
                        <a:lnSpc>
                          <a:spcPts val="1298"/>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①　人格を否定するような言動を行う。相手の性的指向・性自認に関する侮辱的な言動を含む。　</a:t>
                      </a:r>
                      <a:endParaRPr b="0" lang="en-US" sz="1100" strike="noStrike" u="none">
                        <a:solidFill>
                          <a:srgbClr val="000000"/>
                        </a:solidFill>
                        <a:effectLst/>
                        <a:uFillTx/>
                        <a:latin typeface="Arial"/>
                      </a:endParaRPr>
                    </a:p>
                    <a:p>
                      <a:pPr marL="181080" indent="-181080">
                        <a:lnSpc>
                          <a:spcPts val="1298"/>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②　業務の遂行に関する必要以上に長時間にわたる厳しい叱責を繰り返し行う</a:t>
                      </a:r>
                      <a:endParaRPr b="0" lang="en-US" sz="1100" strike="noStrike" u="none">
                        <a:solidFill>
                          <a:srgbClr val="000000"/>
                        </a:solidFill>
                        <a:effectLst/>
                        <a:uFillTx/>
                        <a:latin typeface="Arial"/>
                      </a:endParaRPr>
                    </a:p>
                    <a:p>
                      <a:pPr marL="181080" indent="-181080">
                        <a:lnSpc>
                          <a:spcPts val="1298"/>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③　他の労働者の面前における大声での威圧的な叱責を繰り返し行う</a:t>
                      </a:r>
                      <a:endParaRPr b="0" lang="en-US" sz="1100" strike="noStrike" u="none">
                        <a:solidFill>
                          <a:srgbClr val="000000"/>
                        </a:solidFill>
                        <a:effectLst/>
                        <a:uFillTx/>
                        <a:latin typeface="Arial"/>
                      </a:endParaRPr>
                    </a:p>
                    <a:p>
                      <a:pPr marL="181080" indent="-181080">
                        <a:lnSpc>
                          <a:spcPts val="1298"/>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④　相手の能力を否定し、罵倒するような内容の電子メール等を当該相手を含む複数の労働者宛てに送信</a:t>
                      </a:r>
                      <a:endParaRPr b="0" lang="en-US" sz="11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5760" rIns="95760" tIns="47880" bIns="47880" anchor="t">
                      <a:noAutofit/>
                    </a:bodyPr>
                    <a:p>
                      <a:pPr marL="181080" indent="-181080">
                        <a:lnSpc>
                          <a:spcPts val="1199"/>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①　遅刻など社会的ルールを欠いた言動が見られ、再三注意してもそれが改善されない労働者に対して一定程度強く注意</a:t>
                      </a:r>
                      <a:endParaRPr b="0" lang="en-US" sz="1100" strike="noStrike" u="none">
                        <a:solidFill>
                          <a:srgbClr val="000000"/>
                        </a:solidFill>
                        <a:effectLst/>
                        <a:uFillTx/>
                        <a:latin typeface="Arial"/>
                      </a:endParaRPr>
                    </a:p>
                    <a:p>
                      <a:pPr marL="181080" indent="-181080">
                        <a:lnSpc>
                          <a:spcPts val="1199"/>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②　その企業の業務の内容や性質等に照らして重大な問題行動を行った労働者に対して、一定程度強く注意</a:t>
                      </a:r>
                      <a:endParaRPr b="0" lang="en-US" sz="11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r>
              <a:tr h="857160">
                <a:tc>
                  <a:txBody>
                    <a:bodyPr lIns="95760" rIns="95760" tIns="47880" bIns="4788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ja-JP" sz="1200" strike="noStrike" u="none">
                          <a:solidFill>
                            <a:srgbClr val="000000"/>
                          </a:solidFill>
                          <a:effectLst/>
                          <a:uFillTx/>
                          <a:latin typeface="Calibri"/>
                        </a:rPr>
                        <a:t>⑶ 人間関係からの切り離し</a:t>
                      </a:r>
                      <a:endParaRPr b="0" lang="en-US" sz="12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900" strike="noStrike" u="none">
                          <a:solidFill>
                            <a:srgbClr val="000000"/>
                          </a:solidFill>
                          <a:effectLst/>
                          <a:uFillTx/>
                          <a:latin typeface="Calibri"/>
                        </a:rPr>
                        <a:t>（隔離・仲間外し・無視）</a:t>
                      </a:r>
                      <a:endParaRPr b="0" lang="en-US" sz="9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9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5760" rIns="95760" tIns="47880" bIns="47880" anchor="t">
                      <a:noAutofit/>
                    </a:bodyPr>
                    <a:p>
                      <a:pPr marL="181080" indent="-181080">
                        <a:lnSpc>
                          <a:spcPts val="1199"/>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100" strike="noStrike" u="none">
                          <a:solidFill>
                            <a:srgbClr val="000000"/>
                          </a:solidFill>
                          <a:effectLst/>
                          <a:uFillTx/>
                          <a:latin typeface="Calibri"/>
                        </a:rPr>
                        <a:t>①　自身の意に沿わない労働者に対して、仕事を外し、長期間にわたり、別室に隔離したり、自宅研修させたりする</a:t>
                      </a:r>
                      <a:endParaRPr b="0" lang="en-US" sz="1100" strike="noStrike" u="none">
                        <a:solidFill>
                          <a:srgbClr val="000000"/>
                        </a:solidFill>
                        <a:effectLst/>
                        <a:uFillTx/>
                        <a:latin typeface="Arial"/>
                      </a:endParaRPr>
                    </a:p>
                    <a:p>
                      <a:pPr marL="181080" indent="-181080">
                        <a:lnSpc>
                          <a:spcPts val="1199"/>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100" strike="noStrike" u="none">
                          <a:solidFill>
                            <a:srgbClr val="000000"/>
                          </a:solidFill>
                          <a:effectLst/>
                          <a:uFillTx/>
                          <a:latin typeface="Calibri"/>
                        </a:rPr>
                        <a:t>②　一人の労働者に対して同僚が集団で無視をし、職場で孤立させる</a:t>
                      </a:r>
                      <a:endParaRPr b="0" lang="en-US" sz="11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5760" rIns="95760" tIns="47880" bIns="47880" anchor="t">
                      <a:noAutofit/>
                    </a:bodyPr>
                    <a:p>
                      <a:pPr marL="181080" indent="-181080">
                        <a:lnSpc>
                          <a:spcPts val="1199"/>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①　新規に採用した労働者を育成するために短期間集中的に別室で研修等の教育を実施する</a:t>
                      </a:r>
                      <a:endParaRPr b="0" lang="en-US" sz="1100" strike="noStrike" u="none">
                        <a:solidFill>
                          <a:srgbClr val="000000"/>
                        </a:solidFill>
                        <a:effectLst/>
                        <a:uFillTx/>
                        <a:latin typeface="Arial"/>
                      </a:endParaRPr>
                    </a:p>
                    <a:p>
                      <a:pPr marL="181080" indent="-181080">
                        <a:lnSpc>
                          <a:spcPts val="1199"/>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②　懲戒規定に基づき処分を受けた労働者に対し、通常の業務に復帰させるために、その前に、一時的に別室で必要な研修を受けさせる</a:t>
                      </a:r>
                      <a:endParaRPr b="0" lang="en-US" sz="11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r>
              <a:tr h="1251000">
                <a:tc>
                  <a:txBody>
                    <a:bodyPr lIns="95760" rIns="95760" tIns="47880" bIns="4788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ja-JP" sz="1200" strike="noStrike" u="none">
                          <a:solidFill>
                            <a:srgbClr val="000000"/>
                          </a:solidFill>
                          <a:effectLst/>
                          <a:uFillTx/>
                          <a:latin typeface="Calibri"/>
                        </a:rPr>
                        <a:t>⑷ 過大な要求</a:t>
                      </a:r>
                      <a:endParaRPr b="0" lang="en-US" sz="12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900" strike="noStrike" u="none">
                          <a:solidFill>
                            <a:srgbClr val="000000"/>
                          </a:solidFill>
                          <a:effectLst/>
                          <a:uFillTx/>
                          <a:latin typeface="Calibri"/>
                        </a:rPr>
                        <a:t>（業務上明らかに不要なことや遂行不可能なことの強制・仕事の妨害）</a:t>
                      </a:r>
                      <a:endParaRPr b="0" lang="en-US" sz="9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9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5760" rIns="95760" tIns="47880" bIns="47880" anchor="t">
                      <a:noAutofit/>
                    </a:bodyPr>
                    <a:p>
                      <a:pPr marL="181080" indent="-181080">
                        <a:lnSpc>
                          <a:spcPts val="1298"/>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①　長期間にわたる、肉体的苦痛を伴う過酷な環境下での勤務に直接関係のない作業を命ずる</a:t>
                      </a:r>
                      <a:endParaRPr b="0" lang="en-US" sz="1100" strike="noStrike" u="none">
                        <a:solidFill>
                          <a:srgbClr val="000000"/>
                        </a:solidFill>
                        <a:effectLst/>
                        <a:uFillTx/>
                        <a:latin typeface="Arial"/>
                      </a:endParaRPr>
                    </a:p>
                    <a:p>
                      <a:pPr marL="181080" indent="-181080">
                        <a:lnSpc>
                          <a:spcPts val="1298"/>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100" strike="noStrike" u="none">
                          <a:solidFill>
                            <a:srgbClr val="000000"/>
                          </a:solidFill>
                          <a:effectLst/>
                          <a:uFillTx/>
                          <a:latin typeface="Calibri"/>
                        </a:rPr>
                        <a:t>②</a:t>
                      </a:r>
                      <a:r>
                        <a:rPr b="0" lang="ja-JP" sz="1100" strike="noStrike" u="none">
                          <a:solidFill>
                            <a:srgbClr val="000000"/>
                          </a:solidFill>
                          <a:effectLst/>
                          <a:uFillTx/>
                          <a:latin typeface="Calibri"/>
                        </a:rPr>
                        <a:t>　新卒採用者に対し、必要な教育を行わないまま到底対応できないレベルの業績目標を課し、達成できなかったことに対し厳しく叱責する</a:t>
                      </a:r>
                      <a:endParaRPr b="0" lang="en-US" sz="1100" strike="noStrike" u="none">
                        <a:solidFill>
                          <a:srgbClr val="000000"/>
                        </a:solidFill>
                        <a:effectLst/>
                        <a:uFillTx/>
                        <a:latin typeface="Arial"/>
                      </a:endParaRPr>
                    </a:p>
                    <a:p>
                      <a:pPr marL="181080" indent="-181080">
                        <a:lnSpc>
                          <a:spcPts val="1298"/>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③　労働者に業務とは関係のない私的な雑用の処理を強制的に行わせる</a:t>
                      </a:r>
                      <a:endParaRPr b="0" lang="en-US" sz="11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5760" rIns="95760" tIns="47880" bIns="47880" anchor="t">
                      <a:noAutofit/>
                    </a:bodyPr>
                    <a:p>
                      <a:pPr marL="181080" indent="-181080">
                        <a:lnSpc>
                          <a:spcPts val="1298"/>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①　労働者を育成するために現状よりも少し高いレベルの業務を任せる</a:t>
                      </a:r>
                      <a:endParaRPr b="0" lang="en-US" sz="1100" strike="noStrike" u="none">
                        <a:solidFill>
                          <a:srgbClr val="000000"/>
                        </a:solidFill>
                        <a:effectLst/>
                        <a:uFillTx/>
                        <a:latin typeface="Arial"/>
                      </a:endParaRPr>
                    </a:p>
                    <a:p>
                      <a:pPr marL="181080" indent="-181080">
                        <a:lnSpc>
                          <a:spcPts val="1298"/>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100" strike="noStrike" u="none">
                          <a:solidFill>
                            <a:srgbClr val="000000"/>
                          </a:solidFill>
                          <a:effectLst/>
                          <a:uFillTx/>
                          <a:latin typeface="Calibri"/>
                        </a:rPr>
                        <a:t>②</a:t>
                      </a:r>
                      <a:r>
                        <a:rPr b="0" lang="ja-JP" sz="1100" strike="noStrike" u="none">
                          <a:solidFill>
                            <a:srgbClr val="000000"/>
                          </a:solidFill>
                          <a:effectLst/>
                          <a:uFillTx/>
                          <a:latin typeface="Calibri"/>
                        </a:rPr>
                        <a:t>　業務の繁忙期に、業務上の必要性から、当該業務の担当者に通常時よりも一定程度多い業務の処理を任せる</a:t>
                      </a:r>
                      <a:endParaRPr b="0" lang="en-US" sz="1100" strike="noStrike" u="none">
                        <a:solidFill>
                          <a:srgbClr val="000000"/>
                        </a:solidFill>
                        <a:effectLst/>
                        <a:uFillTx/>
                        <a:latin typeface="Arial"/>
                      </a:endParaRPr>
                    </a:p>
                    <a:p>
                      <a:pPr marL="181080" indent="-181080">
                        <a:lnSpc>
                          <a:spcPts val="1199"/>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1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r>
              <a:tr h="707760">
                <a:tc>
                  <a:txBody>
                    <a:bodyPr lIns="95760" rIns="95760" tIns="47880" bIns="4788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ja-JP" sz="1200" strike="noStrike" u="none">
                          <a:solidFill>
                            <a:srgbClr val="000000"/>
                          </a:solidFill>
                          <a:effectLst/>
                          <a:uFillTx/>
                          <a:latin typeface="Calibri"/>
                        </a:rPr>
                        <a:t>⑸ 過小な要求</a:t>
                      </a:r>
                      <a:endParaRPr b="0" lang="en-US" sz="12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900" strike="noStrike" u="none">
                          <a:solidFill>
                            <a:srgbClr val="000000"/>
                          </a:solidFill>
                          <a:effectLst/>
                          <a:uFillTx/>
                          <a:latin typeface="Calibri"/>
                        </a:rPr>
                        <a:t>（業務上の合理性なく能力や経験とかけ離れた程度の低い仕事を命じることや仕事を与えないこと）</a:t>
                      </a:r>
                      <a:endParaRPr b="0" lang="en-US" sz="9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5760" rIns="95760" tIns="47880" bIns="47880" anchor="t">
                      <a:noAutofit/>
                    </a:bodyPr>
                    <a:p>
                      <a:pPr marL="181080" indent="-181080">
                        <a:lnSpc>
                          <a:spcPts val="1199"/>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①　管理職である労働者を退職させるため、誰でも遂行可能な業務を行わせる</a:t>
                      </a:r>
                      <a:endParaRPr b="0" lang="en-US" sz="1100" strike="noStrike" u="none">
                        <a:solidFill>
                          <a:srgbClr val="000000"/>
                        </a:solidFill>
                        <a:effectLst/>
                        <a:uFillTx/>
                        <a:latin typeface="Arial"/>
                      </a:endParaRPr>
                    </a:p>
                    <a:p>
                      <a:pPr marL="181080" indent="-181080">
                        <a:lnSpc>
                          <a:spcPts val="1199"/>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②　気にいらない労働者に対して嫌がらせのために仕事を与えない</a:t>
                      </a:r>
                      <a:endParaRPr b="0" lang="en-US" sz="11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5760" rIns="95760" tIns="47880" bIns="47880" anchor="t">
                      <a:noAutofit/>
                    </a:bodyPr>
                    <a:p>
                      <a:pPr marL="181080" indent="-181080">
                        <a:lnSpc>
                          <a:spcPts val="1199"/>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1100" strike="noStrike" u="none">
                          <a:solidFill>
                            <a:srgbClr val="000000"/>
                          </a:solidFill>
                          <a:effectLst/>
                          <a:uFillTx/>
                          <a:latin typeface="Calibri"/>
                        </a:rPr>
                        <a:t>①　労働者の能力に応じて、一定程度業務内容や業務量を軽減する</a:t>
                      </a:r>
                      <a:endParaRPr b="0" lang="en-US" sz="1100" strike="noStrike" u="none">
                        <a:solidFill>
                          <a:srgbClr val="000000"/>
                        </a:solidFill>
                        <a:effectLst/>
                        <a:uFillTx/>
                        <a:latin typeface="Arial"/>
                      </a:endParaRPr>
                    </a:p>
                    <a:p>
                      <a:pPr marL="181080" indent="-181080">
                        <a:lnSpc>
                          <a:spcPts val="1199"/>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1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r>
              <a:tr h="874800">
                <a:tc>
                  <a:txBody>
                    <a:bodyPr lIns="95760" rIns="95760" tIns="47880" bIns="47880" anchor="t">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ja-JP" sz="1200" strike="noStrike" u="none">
                          <a:solidFill>
                            <a:srgbClr val="000000"/>
                          </a:solidFill>
                          <a:effectLst/>
                          <a:uFillTx/>
                          <a:latin typeface="Calibri"/>
                        </a:rPr>
                        <a:t>⑹ 個の侵害</a:t>
                      </a:r>
                      <a:endParaRPr b="0" lang="en-US" sz="12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900" strike="noStrike" u="none">
                          <a:solidFill>
                            <a:srgbClr val="000000"/>
                          </a:solidFill>
                          <a:effectLst/>
                          <a:uFillTx/>
                          <a:latin typeface="Calibri"/>
                        </a:rPr>
                        <a:t>（私的なことに過度に立ち入る</a:t>
                      </a:r>
                      <a:endParaRPr b="0" lang="en-US" sz="9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ja-JP" sz="900" strike="noStrike" u="none">
                          <a:solidFill>
                            <a:srgbClr val="000000"/>
                          </a:solidFill>
                          <a:effectLst/>
                          <a:uFillTx/>
                          <a:latin typeface="Calibri"/>
                        </a:rPr>
                        <a:t>こと）</a:t>
                      </a:r>
                      <a:endParaRPr b="0" lang="en-US" sz="9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9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5760" rIns="95760" tIns="47880" bIns="47880" anchor="t">
                      <a:noAutofit/>
                    </a:bodyPr>
                    <a:p>
                      <a:pPr marL="181080" indent="-181080">
                        <a:lnSpc>
                          <a:spcPts val="1199"/>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①　労働者を職場外でも継続的に監視したり、私物の写真撮影をしたりする</a:t>
                      </a:r>
                      <a:endParaRPr b="0" lang="en-US" sz="1100" strike="noStrike" u="none">
                        <a:solidFill>
                          <a:srgbClr val="000000"/>
                        </a:solidFill>
                        <a:effectLst/>
                        <a:uFillTx/>
                        <a:latin typeface="Arial"/>
                      </a:endParaRPr>
                    </a:p>
                    <a:p>
                      <a:pPr marL="181080" indent="-181080">
                        <a:lnSpc>
                          <a:spcPts val="1199"/>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②　労働者の性的指向・性自認や病歴、不妊治療等の機微な個人情報について、当該労働者の了解を得ずに他の労働者に暴露する</a:t>
                      </a:r>
                      <a:endParaRPr b="0" lang="en-US" sz="11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c>
                  <a:txBody>
                    <a:bodyPr lIns="95760" rIns="95760" tIns="47880" bIns="47880" anchor="t">
                      <a:noAutofit/>
                    </a:bodyPr>
                    <a:p>
                      <a:pPr marL="181080" indent="-181080">
                        <a:lnSpc>
                          <a:spcPts val="1199"/>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①　労働者への配慮を目的として、労働者の家族の状況等についてヒアリングを行う</a:t>
                      </a:r>
                      <a:endParaRPr b="0" lang="en-US" sz="1100" strike="noStrike" u="none">
                        <a:solidFill>
                          <a:srgbClr val="000000"/>
                        </a:solidFill>
                        <a:effectLst/>
                        <a:uFillTx/>
                        <a:latin typeface="Arial"/>
                      </a:endParaRPr>
                    </a:p>
                    <a:p>
                      <a:pPr marL="181080" indent="-181080">
                        <a:lnSpc>
                          <a:spcPts val="1199"/>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Calibri"/>
                        </a:rPr>
                        <a:t>②　労働者の了解を得て、当該労働者の機微な個人情報（左記）について、必要な範囲で人事労務部門の担当者に伝達し、配慮を促す</a:t>
                      </a:r>
                      <a:endParaRPr b="0" lang="en-US" sz="1100" strike="noStrike" u="none">
                        <a:solidFill>
                          <a:srgbClr val="000000"/>
                        </a:solidFill>
                        <a:effectLst/>
                        <a:uFillTx/>
                        <a:latin typeface="Arial"/>
                      </a:endParaRPr>
                    </a:p>
                  </a:txBody>
                  <a:tcPr anchor="t" marL="95760" marR="95760">
                    <a:lnL w="5760">
                      <a:solidFill>
                        <a:srgbClr val="000000"/>
                      </a:solidFill>
                      <a:prstDash val="solid"/>
                    </a:lnL>
                    <a:lnR w="5760">
                      <a:solidFill>
                        <a:srgbClr val="000000"/>
                      </a:solidFill>
                      <a:prstDash val="solid"/>
                    </a:lnR>
                    <a:lnT w="5760">
                      <a:solidFill>
                        <a:srgbClr val="000000"/>
                      </a:solidFill>
                      <a:prstDash val="solid"/>
                    </a:lnT>
                    <a:lnB w="5760">
                      <a:solidFill>
                        <a:srgbClr val="000000"/>
                      </a:solidFill>
                      <a:prstDash val="solid"/>
                    </a:lnB>
                    <a:noFill/>
                  </a:tcPr>
                </a:tc>
              </a:tr>
            </a:tbl>
          </a:graphicData>
        </a:graphic>
      </p:graphicFrame>
      <p:sp>
        <p:nvSpPr>
          <p:cNvPr id="105" name="正方形/長方形 1"/>
          <p:cNvSpPr/>
          <p:nvPr/>
        </p:nvSpPr>
        <p:spPr>
          <a:xfrm>
            <a:off x="-17640" y="6924600"/>
            <a:ext cx="10166400" cy="261720"/>
          </a:xfrm>
          <a:prstGeom prst="rect">
            <a:avLst/>
          </a:prstGeom>
          <a:noFill/>
          <a:ln w="0">
            <a:noFill/>
          </a:ln>
        </p:spPr>
        <p:style>
          <a:lnRef idx="0"/>
          <a:fillRef idx="0"/>
          <a:effectRef idx="0"/>
          <a:fontRef idx="minor"/>
        </p:style>
        <p:txBody>
          <a:bodyPr lIns="90000" rIns="90000" tIns="46800" bIns="46800" anchor="t">
            <a:spAutoFit/>
          </a:bodyPr>
          <a:p>
            <a:pPr marL="277920" indent="158760" algn="just">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ja-JP" sz="1100" strike="noStrike" u="none">
                <a:solidFill>
                  <a:srgbClr val="000000"/>
                </a:solidFill>
                <a:effectLst/>
                <a:uFillTx/>
                <a:latin typeface="メイリオ"/>
                <a:ea typeface="メイリオ"/>
              </a:rPr>
              <a:t>★プライバシー保護の観点から、機微な個人情報を暴露することのないよう、労働者に周知・啓発する等の措置を講じることが必要</a:t>
            </a:r>
            <a:endParaRPr b="0" lang="en-US" sz="1100" strike="noStrike" u="none">
              <a:solidFill>
                <a:srgbClr val="000000"/>
              </a:solidFill>
              <a:effectLst/>
              <a:uFillTx/>
              <a:latin typeface="Arial"/>
            </a:endParaRPr>
          </a:p>
        </p:txBody>
      </p:sp>
      <p:sp>
        <p:nvSpPr>
          <p:cNvPr id="106" name="屈折矢印 2"/>
          <p:cNvSpPr/>
          <p:nvPr/>
        </p:nvSpPr>
        <p:spPr>
          <a:xfrm rot="10800000">
            <a:off x="2287440" y="6400800"/>
            <a:ext cx="301680" cy="496800"/>
          </a:xfrm>
          <a:custGeom>
            <a:avLst/>
            <a:gdLst>
              <a:gd name="GluePoint1X" fmla="*/ 0 w 301625"/>
              <a:gd name="GluePoint1Y" fmla="*/ 421482 h 496888"/>
              <a:gd name="GluePoint2X" fmla="*/ 188516 w 301625"/>
              <a:gd name="GluePoint2Y" fmla="*/ 421482 h 496888"/>
              <a:gd name="GluePoint3X" fmla="*/ 188516 w 301625"/>
              <a:gd name="GluePoint3Y" fmla="*/ 75406 h 496888"/>
              <a:gd name="GluePoint4X" fmla="*/ 150813 w 301625"/>
              <a:gd name="GluePoint4Y" fmla="*/ 75406 h 496888"/>
              <a:gd name="GluePoint5X" fmla="*/ 226219 w 301625"/>
              <a:gd name="GluePoint5Y" fmla="*/ 0 h 496888"/>
              <a:gd name="GluePoint6X" fmla="*/ 301625 w 301625"/>
              <a:gd name="GluePoint6Y" fmla="*/ 75406 h 496888"/>
              <a:gd name="GluePoint7X" fmla="*/ 263922 w 301625"/>
              <a:gd name="GluePoint7Y" fmla="*/ 75406 h 496888"/>
              <a:gd name="GluePoint8X" fmla="*/ 263922 w 301625"/>
              <a:gd name="GluePoint8Y" fmla="*/ 496888 h 496888"/>
              <a:gd name="GluePoint9X" fmla="*/ 0 w 301625"/>
              <a:gd name="GluePoint9Y" fmla="*/ 496888 h 496888"/>
              <a:gd name="GluePoint10X" fmla="*/ 0 w 301625"/>
              <a:gd name="GluePoint10Y" fmla="*/ 421482 h 496888"/>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 ang="0">
                <a:pos x="GluePoint8X" y="GluePoint8Y"/>
              </a:cxn>
              <a:cxn ang="0">
                <a:pos x="GluePoint9X" y="GluePoint9Y"/>
              </a:cxn>
              <a:cxn ang="0">
                <a:pos x="GluePoint10X" y="GluePoint10Y"/>
              </a:cxn>
            </a:cxnLst>
            <a:rect l="l" t="t" r="r" b="b"/>
            <a:pathLst>
              <a:path w="301625" h="496888">
                <a:moveTo>
                  <a:pt x="0" y="421482"/>
                </a:moveTo>
                <a:lnTo>
                  <a:pt x="188516" y="421482"/>
                </a:lnTo>
                <a:lnTo>
                  <a:pt x="188516" y="75406"/>
                </a:lnTo>
                <a:lnTo>
                  <a:pt x="150813" y="75406"/>
                </a:lnTo>
                <a:lnTo>
                  <a:pt x="226219" y="0"/>
                </a:lnTo>
                <a:lnTo>
                  <a:pt x="301625" y="75406"/>
                </a:lnTo>
                <a:lnTo>
                  <a:pt x="263922" y="75406"/>
                </a:lnTo>
                <a:lnTo>
                  <a:pt x="263922" y="496888"/>
                </a:lnTo>
                <a:lnTo>
                  <a:pt x="0" y="496888"/>
                </a:lnTo>
                <a:lnTo>
                  <a:pt x="0" y="421482"/>
                </a:lnTo>
                <a:close/>
              </a:path>
            </a:pathLst>
          </a:custGeom>
          <a:solidFill>
            <a:srgbClr val="4f81bd"/>
          </a:solidFill>
          <a:ln w="25560">
            <a:solidFill>
              <a:srgbClr val="385d8a"/>
            </a:solidFill>
            <a:round/>
          </a:ln>
        </p:spPr>
        <p:style>
          <a:lnRef idx="0"/>
          <a:fillRef idx="0"/>
          <a:effectRef idx="0"/>
          <a:fontRef idx="minor"/>
        </p:style>
        <p:txBody>
          <a:bodyPr lIns="90000" rIns="90000" tIns="46800" bIns="46800" anchor="ctr">
            <a:noAutofit/>
          </a:bodyPr>
          <a:p>
            <a:endParaRPr b="0" lang="en-US" sz="2000" strike="noStrike" u="none">
              <a:solidFill>
                <a:srgbClr val="000000"/>
              </a:solidFill>
              <a:effectLst/>
              <a:uFillTx/>
              <a:latin typeface="Arial"/>
            </a:endParaRPr>
          </a:p>
        </p:txBody>
      </p:sp>
      <p:sp>
        <p:nvSpPr>
          <p:cNvPr id="107" name="スライド番号プレースホルダー 4"/>
          <p:cNvSpPr/>
          <p:nvPr/>
        </p:nvSpPr>
        <p:spPr>
          <a:xfrm>
            <a:off x="66600" y="6780240"/>
            <a:ext cx="2417760" cy="384120"/>
          </a:xfrm>
          <a:prstGeom prst="rect">
            <a:avLst/>
          </a:prstGeom>
          <a:noFill/>
          <a:ln w="0">
            <a:noFill/>
          </a:ln>
        </p:spPr>
        <p:style>
          <a:lnRef idx="0"/>
          <a:fillRef idx="0"/>
          <a:effectRef idx="0"/>
          <a:fontRef idx="minor"/>
        </p:style>
        <p:txBody>
          <a:bodyPr lIns="90000" rIns="90000" tIns="46800" bIns="46800" anchor="t">
            <a:normAutofit/>
          </a:bodyPr>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r>
              <a:rPr b="0" lang="en-US" sz="1600" strike="noStrike" u="none">
                <a:solidFill>
                  <a:srgbClr val="000000"/>
                </a:solidFill>
                <a:effectLst/>
                <a:uFillTx/>
                <a:latin typeface="Calibri"/>
              </a:rPr>
              <a:t>9</a:t>
            </a:r>
            <a:endParaRPr b="0" lang="en-US" sz="1600" strike="noStrike" u="none">
              <a:solidFill>
                <a:srgbClr val="000000"/>
              </a:solidFill>
              <a:effectLst/>
              <a:uFillTx/>
              <a:latin typeface="Arial"/>
            </a:endParaRPr>
          </a:p>
          <a:p>
            <a:pPr>
              <a:lnSpc>
                <a:spcPct val="100000"/>
              </a:lnSpc>
              <a:tabLst>
                <a:tab algn="l" pos="0"/>
                <a:tab algn="l" pos="954000"/>
                <a:tab algn="l" pos="1908000"/>
                <a:tab algn="l" pos="2862360"/>
                <a:tab algn="l" pos="3816360"/>
                <a:tab algn="l" pos="4770360"/>
                <a:tab algn="l" pos="5724360"/>
                <a:tab algn="l" pos="6678720"/>
                <a:tab algn="l" pos="7632720"/>
                <a:tab algn="l" pos="8586720"/>
                <a:tab algn="l" pos="9540720"/>
                <a:tab algn="l" pos="10495080"/>
              </a:tabLst>
            </a:pP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7651</TotalTime>
  <Application>LibreOffice/25.2.6.2$Windows_X86_64 LibreOffice_project/729c5bfe710f5eb71ed3bbde9e06a6065e9c6c5d</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2013-03-09T18:07:22Z</dcterms:created>
  <dc:creator>NTTデータ経営研究所</dc:creator>
  <dc:description/>
  <dc:language>ja-JP</dc:language>
  <cp:lastModifiedBy>yoshida</cp:lastModifiedBy>
  <cp:lastPrinted>2020-05-13T20:39:32Z</cp:lastPrinted>
  <dcterms:modified xsi:type="dcterms:W3CDTF">2023-05-10T19:42:45Z</dcterms:modified>
  <cp:revision>255</cp:revision>
  <dc:subject/>
  <dc:title>スライド 1</dc:title>
</cp:coreProperties>
</file>