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handoutMasterIdLst>
    <p:handoutMasterId r:id="rId29"/>
  </p:handoutMasterIdLst>
  <p:sldIdLst>
    <p:sldId id="256" r:id="rId2"/>
    <p:sldId id="257" r:id="rId3"/>
    <p:sldId id="259" r:id="rId4"/>
    <p:sldId id="260" r:id="rId5"/>
    <p:sldId id="261" r:id="rId6"/>
    <p:sldId id="262" r:id="rId7"/>
    <p:sldId id="264" r:id="rId8"/>
    <p:sldId id="265" r:id="rId9"/>
    <p:sldId id="268" r:id="rId10"/>
    <p:sldId id="267" r:id="rId11"/>
    <p:sldId id="266" r:id="rId12"/>
    <p:sldId id="269" r:id="rId13"/>
    <p:sldId id="270" r:id="rId14"/>
    <p:sldId id="271" r:id="rId15"/>
    <p:sldId id="273" r:id="rId16"/>
    <p:sldId id="272" r:id="rId17"/>
    <p:sldId id="274" r:id="rId18"/>
    <p:sldId id="276" r:id="rId19"/>
    <p:sldId id="275" r:id="rId20"/>
    <p:sldId id="277" r:id="rId21"/>
    <p:sldId id="278" r:id="rId22"/>
    <p:sldId id="279" r:id="rId23"/>
    <p:sldId id="280" r:id="rId24"/>
    <p:sldId id="281" r:id="rId25"/>
    <p:sldId id="282" r:id="rId26"/>
    <p:sldId id="283" r:id="rId27"/>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042279F1-A39D-412A-9FC2-7518019A2EE7}" type="datetimeFigureOut">
              <a:rPr kumimoji="1" lang="ja-JP" altLang="en-US" smtClean="0"/>
              <a:t>2024/4/15</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D44776C-8492-4BD2-893C-6DFFE1F075ED}" type="slidenum">
              <a:rPr kumimoji="1" lang="ja-JP" altLang="en-US" smtClean="0"/>
              <a:t>‹#›</a:t>
            </a:fld>
            <a:endParaRPr kumimoji="1" lang="ja-JP" altLang="en-US"/>
          </a:p>
        </p:txBody>
      </p:sp>
    </p:spTree>
    <p:extLst>
      <p:ext uri="{BB962C8B-B14F-4D97-AF65-F5344CB8AC3E}">
        <p14:creationId xmlns:p14="http://schemas.microsoft.com/office/powerpoint/2010/main" val="2771225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893E0E-B78B-46F8-9C2F-606FC88C9832}" type="datetimeFigureOut">
              <a:rPr kumimoji="1" lang="ja-JP" altLang="en-US" smtClean="0"/>
              <a:t>2024/4/15</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D9B3BFB2-1538-4461-9EC8-CB492FFCC0E5}" type="slidenum">
              <a:rPr kumimoji="1" lang="ja-JP" altLang="en-US" smtClean="0"/>
              <a:t>‹#›</a:t>
            </a:fld>
            <a:endParaRPr kumimoji="1" lang="ja-JP" altLang="en-US"/>
          </a:p>
        </p:txBody>
      </p:sp>
    </p:spTree>
    <p:extLst>
      <p:ext uri="{BB962C8B-B14F-4D97-AF65-F5344CB8AC3E}">
        <p14:creationId xmlns:p14="http://schemas.microsoft.com/office/powerpoint/2010/main" val="21629782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92E5D5-B534-44F5-A011-E1F9D64A331E}" type="slidenum">
              <a:rPr lang="en-US" altLang="ja-JP" smtClean="0"/>
              <a:pPr/>
              <a:t>18</a:t>
            </a:fld>
            <a:endParaRPr lang="en-US" altLang="ja-JP"/>
          </a:p>
        </p:txBody>
      </p:sp>
    </p:spTree>
    <p:extLst>
      <p:ext uri="{BB962C8B-B14F-4D97-AF65-F5344CB8AC3E}">
        <p14:creationId xmlns:p14="http://schemas.microsoft.com/office/powerpoint/2010/main" val="105626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987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129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210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898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4081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613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532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128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62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5075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334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749030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3.bp.blogspot.com/-Kb5RbxS2s0k/UaKlt4_A1uI/AAAAAAAAT50/38DwajEPrHw/s800/ojiisan_tehe.pn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64566" y="1309269"/>
            <a:ext cx="9862867" cy="2387600"/>
          </a:xfrm>
        </p:spPr>
        <p:txBody>
          <a:bodyPr>
            <a:normAutofit/>
          </a:bodyPr>
          <a:lstStyle/>
          <a:p>
            <a:r>
              <a:rPr lang="ja-JP" altLang="en-US">
                <a:ea typeface="ＭＳ Ｐゴシック"/>
                <a:cs typeface="Calibri Light"/>
              </a:rPr>
              <a:t>認知症サポーター養成講座</a:t>
            </a:r>
            <a:br>
              <a:rPr lang="ja-JP" altLang="en-US">
                <a:ea typeface="ＭＳ Ｐゴシック"/>
                <a:cs typeface="Calibri Light"/>
              </a:rPr>
            </a:br>
            <a:r>
              <a:rPr lang="ja-JP" altLang="en-US">
                <a:ea typeface="ＭＳ Ｐゴシック"/>
                <a:cs typeface="Calibri Light"/>
              </a:rPr>
              <a:t>新教材対応資料</a:t>
            </a:r>
          </a:p>
        </p:txBody>
      </p:sp>
      <p:sp>
        <p:nvSpPr>
          <p:cNvPr id="3" name="サブタイトル 2"/>
          <p:cNvSpPr>
            <a:spLocks noGrp="1"/>
          </p:cNvSpPr>
          <p:nvPr>
            <p:ph type="subTitle" idx="1"/>
          </p:nvPr>
        </p:nvSpPr>
        <p:spPr/>
        <p:txBody>
          <a:bodyPr vert="horz" lIns="91440" tIns="45720" rIns="91440" bIns="45720" rtlCol="0" anchor="t">
            <a:normAutofit/>
          </a:bodyPr>
          <a:lstStyle/>
          <a:p>
            <a:endParaRPr lang="ja-JP" altLang="en-US">
              <a:ea typeface="ＭＳ Ｐゴシック"/>
              <a:cs typeface="Calibri"/>
            </a:endParaRPr>
          </a:p>
          <a:p>
            <a:endParaRPr lang="ja-JP" altLang="en-US">
              <a:ea typeface="ＭＳ Ｐゴシック"/>
              <a:cs typeface="Calibri"/>
            </a:endParaRPr>
          </a:p>
          <a:p>
            <a:r>
              <a:rPr lang="ja-JP" altLang="en-US">
                <a:ea typeface="ＭＳ Ｐゴシック"/>
                <a:cs typeface="Calibri"/>
              </a:rPr>
              <a:t>三郷市役所長寿いきがい課　地域包括係　作成</a:t>
            </a:r>
            <a:endParaRPr lang="ja-JP"/>
          </a:p>
        </p:txBody>
      </p:sp>
      <p:sp>
        <p:nvSpPr>
          <p:cNvPr id="4" name="テキスト ボックス 3"/>
          <p:cNvSpPr txBox="1"/>
          <p:nvPr/>
        </p:nvSpPr>
        <p:spPr>
          <a:xfrm>
            <a:off x="10668000" y="413239"/>
            <a:ext cx="877163" cy="369332"/>
          </a:xfrm>
          <a:prstGeom prst="rect">
            <a:avLst/>
          </a:prstGeom>
          <a:noFill/>
        </p:spPr>
        <p:txBody>
          <a:bodyPr wrap="none" rtlCol="0">
            <a:spAutoFit/>
          </a:bodyPr>
          <a:lstStyle/>
          <a:p>
            <a:r>
              <a:rPr kumimoji="1" lang="ja-JP" altLang="en-US" dirty="0" smtClean="0"/>
              <a:t>資料１</a:t>
            </a:r>
            <a:endParaRPr kumimoji="1" lang="ja-JP" altLang="en-US" dirty="0"/>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DA7232-E6B4-88B2-4580-CA8A0BAA0666}"/>
              </a:ext>
            </a:extLst>
          </p:cNvPr>
          <p:cNvSpPr txBox="1"/>
          <p:nvPr/>
        </p:nvSpPr>
        <p:spPr>
          <a:xfrm>
            <a:off x="1412684" y="2461018"/>
            <a:ext cx="963683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4000" b="1" dirty="0">
                <a:ea typeface="游ゴシック"/>
                <a:cs typeface="Calibri"/>
              </a:rPr>
              <a:t>２、認知症とともに</a:t>
            </a:r>
            <a:endParaRPr lang="ja-JP" dirty="0"/>
          </a:p>
          <a:p>
            <a:endParaRPr lang="ja-JP" altLang="en-US" sz="4000" b="1" dirty="0">
              <a:ea typeface="游ゴシック"/>
              <a:cs typeface="Calibri"/>
            </a:endParaRPr>
          </a:p>
          <a:p>
            <a:pPr algn="ctr"/>
            <a:r>
              <a:rPr lang="ja-JP" altLang="en-US" sz="4000" b="1" dirty="0">
                <a:ea typeface="游ゴシック"/>
                <a:cs typeface="Calibri"/>
              </a:rPr>
              <a:t>当事者から認知症サポーターの皆様へ　</a:t>
            </a:r>
            <a:r>
              <a:rPr lang="ja-JP" altLang="en-US" sz="4000" b="1" dirty="0" smtClean="0">
                <a:ea typeface="游ゴシック"/>
                <a:cs typeface="Calibri"/>
              </a:rPr>
              <a:t>　　　　今</a:t>
            </a:r>
            <a:r>
              <a:rPr lang="ja-JP" altLang="en-US" sz="4000" b="1" dirty="0">
                <a:ea typeface="游ゴシック"/>
                <a:cs typeface="Calibri"/>
              </a:rPr>
              <a:t>伝えたいこと</a:t>
            </a:r>
          </a:p>
        </p:txBody>
      </p:sp>
      <p:sp>
        <p:nvSpPr>
          <p:cNvPr id="3" name="テキスト ボックス 2">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：７ページ</a:t>
            </a:r>
            <a:endParaRPr lang="ja-JP" altLang="en-US" dirty="0"/>
          </a:p>
        </p:txBody>
      </p:sp>
    </p:spTree>
    <p:extLst>
      <p:ext uri="{BB962C8B-B14F-4D97-AF65-F5344CB8AC3E}">
        <p14:creationId xmlns:p14="http://schemas.microsoft.com/office/powerpoint/2010/main" val="238613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CDF48AF-710E-1E02-0794-C2EBED3CA79A}"/>
              </a:ext>
            </a:extLst>
          </p:cNvPr>
          <p:cNvSpPr txBox="1"/>
          <p:nvPr/>
        </p:nvSpPr>
        <p:spPr>
          <a:xfrm>
            <a:off x="4165599" y="406400"/>
            <a:ext cx="406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cs typeface="Calibri"/>
              </a:rPr>
              <a:t>「認知症とともに生きる希望宣言」</a:t>
            </a:r>
          </a:p>
        </p:txBody>
      </p:sp>
      <p:sp>
        <p:nvSpPr>
          <p:cNvPr id="5" name="テキスト ボックス 4">
            <a:extLst>
              <a:ext uri="{FF2B5EF4-FFF2-40B4-BE49-F238E27FC236}">
                <a16:creationId xmlns:a16="http://schemas.microsoft.com/office/drawing/2014/main" id="{AE65D3B7-895C-1FD8-8CC3-2852954590FB}"/>
              </a:ext>
            </a:extLst>
          </p:cNvPr>
          <p:cNvSpPr txBox="1"/>
          <p:nvPr/>
        </p:nvSpPr>
        <p:spPr>
          <a:xfrm>
            <a:off x="3327398" y="990600"/>
            <a:ext cx="5740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cs typeface="Calibri"/>
              </a:rPr>
              <a:t>ひと足先に認知症になった私たちから全ての人たちへ</a:t>
            </a:r>
          </a:p>
        </p:txBody>
      </p:sp>
      <p:sp>
        <p:nvSpPr>
          <p:cNvPr id="6" name="四角形: 角を丸くする 5">
            <a:extLst>
              <a:ext uri="{FF2B5EF4-FFF2-40B4-BE49-F238E27FC236}">
                <a16:creationId xmlns:a16="http://schemas.microsoft.com/office/drawing/2014/main" id="{8DBB4DFB-1E03-9540-3AD8-7A94EEAA9767}"/>
              </a:ext>
            </a:extLst>
          </p:cNvPr>
          <p:cNvSpPr/>
          <p:nvPr/>
        </p:nvSpPr>
        <p:spPr>
          <a:xfrm>
            <a:off x="1651000" y="1574800"/>
            <a:ext cx="9385300" cy="7493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cs typeface="Calibri"/>
              </a:rPr>
              <a:t>１、自分自身がとらわれている常識の殻を破り、前を向いて生きていきます</a:t>
            </a:r>
          </a:p>
        </p:txBody>
      </p:sp>
      <p:sp>
        <p:nvSpPr>
          <p:cNvPr id="7" name="四角形: 角を丸くする 6">
            <a:extLst>
              <a:ext uri="{FF2B5EF4-FFF2-40B4-BE49-F238E27FC236}">
                <a16:creationId xmlns:a16="http://schemas.microsoft.com/office/drawing/2014/main" id="{25F1BE25-3C57-8925-128E-BE899B2A9286}"/>
              </a:ext>
            </a:extLst>
          </p:cNvPr>
          <p:cNvSpPr/>
          <p:nvPr/>
        </p:nvSpPr>
        <p:spPr>
          <a:xfrm>
            <a:off x="1650999" y="2501899"/>
            <a:ext cx="9385300" cy="7493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２、自分の力を活かして、大切にしたい暮らしを続け、社会の一員として、</a:t>
            </a:r>
          </a:p>
          <a:p>
            <a:r>
              <a:rPr lang="ja-JP" altLang="en-US">
                <a:ea typeface="游ゴシック"/>
                <a:cs typeface="Calibri"/>
              </a:rPr>
              <a:t>　　　　　楽しみながらチャレンジしていきます。</a:t>
            </a:r>
          </a:p>
        </p:txBody>
      </p:sp>
      <p:sp>
        <p:nvSpPr>
          <p:cNvPr id="8" name="四角形: 角を丸くする 7">
            <a:extLst>
              <a:ext uri="{FF2B5EF4-FFF2-40B4-BE49-F238E27FC236}">
                <a16:creationId xmlns:a16="http://schemas.microsoft.com/office/drawing/2014/main" id="{57442717-7155-7748-1F3D-015EAE960245}"/>
              </a:ext>
            </a:extLst>
          </p:cNvPr>
          <p:cNvSpPr/>
          <p:nvPr/>
        </p:nvSpPr>
        <p:spPr>
          <a:xfrm>
            <a:off x="1650999" y="3467099"/>
            <a:ext cx="9385300" cy="7493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３、私たち本人同士が、出会い、つながり、生きる力をわき立たせ、元気に</a:t>
            </a:r>
          </a:p>
          <a:p>
            <a:r>
              <a:rPr lang="ja-JP" altLang="en-US">
                <a:ea typeface="游ゴシック"/>
                <a:cs typeface="Calibri"/>
              </a:rPr>
              <a:t>　　　　　暮らしていきます。</a:t>
            </a:r>
          </a:p>
        </p:txBody>
      </p:sp>
      <p:sp>
        <p:nvSpPr>
          <p:cNvPr id="9" name="四角形: 角を丸くする 8">
            <a:extLst>
              <a:ext uri="{FF2B5EF4-FFF2-40B4-BE49-F238E27FC236}">
                <a16:creationId xmlns:a16="http://schemas.microsoft.com/office/drawing/2014/main" id="{F8DC54C1-9506-4AA8-C7EC-56F598278E25}"/>
              </a:ext>
            </a:extLst>
          </p:cNvPr>
          <p:cNvSpPr/>
          <p:nvPr/>
        </p:nvSpPr>
        <p:spPr>
          <a:xfrm>
            <a:off x="1612899" y="4432299"/>
            <a:ext cx="9385300" cy="7493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４、自分の思いや希望を伝えながら、味方になってくれる人たちを身近な　</a:t>
            </a:r>
          </a:p>
          <a:p>
            <a:r>
              <a:rPr lang="ja-JP" altLang="en-US">
                <a:ea typeface="游ゴシック"/>
                <a:cs typeface="Calibri"/>
              </a:rPr>
              <a:t>　　　　　まちで見つけ一緒に歩んでいきます。</a:t>
            </a:r>
          </a:p>
        </p:txBody>
      </p:sp>
      <p:sp>
        <p:nvSpPr>
          <p:cNvPr id="10" name="四角形: 角を丸くする 9">
            <a:extLst>
              <a:ext uri="{FF2B5EF4-FFF2-40B4-BE49-F238E27FC236}">
                <a16:creationId xmlns:a16="http://schemas.microsoft.com/office/drawing/2014/main" id="{83FFC64E-FF66-0FA8-D7D9-0333A0AE590C}"/>
              </a:ext>
            </a:extLst>
          </p:cNvPr>
          <p:cNvSpPr/>
          <p:nvPr/>
        </p:nvSpPr>
        <p:spPr>
          <a:xfrm>
            <a:off x="1650999" y="5499099"/>
            <a:ext cx="9385300" cy="7493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５、認知症とともに生きてる体験や工夫を活かし、暮らしやすいわがまち　</a:t>
            </a:r>
          </a:p>
          <a:p>
            <a:r>
              <a:rPr lang="ja-JP" altLang="en-US">
                <a:ea typeface="游ゴシック"/>
                <a:cs typeface="Calibri"/>
              </a:rPr>
              <a:t>　　　　　を一緒に作ってきます。</a:t>
            </a:r>
          </a:p>
        </p:txBody>
      </p:sp>
      <p:sp>
        <p:nvSpPr>
          <p:cNvPr id="11" name="テキスト ボックス 10">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：７ページ</a:t>
            </a:r>
            <a:endParaRPr lang="ja-JP" altLang="en-US" dirty="0"/>
          </a:p>
        </p:txBody>
      </p:sp>
    </p:spTree>
    <p:extLst>
      <p:ext uri="{BB962C8B-B14F-4D97-AF65-F5344CB8AC3E}">
        <p14:creationId xmlns:p14="http://schemas.microsoft.com/office/powerpoint/2010/main" val="365185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13C190E-A589-1928-4BEA-C54B72B65050}"/>
              </a:ext>
            </a:extLst>
          </p:cNvPr>
          <p:cNvSpPr txBox="1"/>
          <p:nvPr/>
        </p:nvSpPr>
        <p:spPr>
          <a:xfrm>
            <a:off x="886463" y="682226"/>
            <a:ext cx="98802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ea typeface="游ゴシック"/>
                <a:cs typeface="Calibri"/>
              </a:rPr>
              <a:t>いい日々、いい人生を、地域の中で先輩からのアドバイス</a:t>
            </a:r>
          </a:p>
        </p:txBody>
      </p:sp>
      <p:sp>
        <p:nvSpPr>
          <p:cNvPr id="3" name="四角形: 角を丸くする 2">
            <a:extLst>
              <a:ext uri="{FF2B5EF4-FFF2-40B4-BE49-F238E27FC236}">
                <a16:creationId xmlns:a16="http://schemas.microsoft.com/office/drawing/2014/main" id="{7DCF07A4-7EEE-BC0A-39AA-9D279C1BC11C}"/>
              </a:ext>
            </a:extLst>
          </p:cNvPr>
          <p:cNvSpPr/>
          <p:nvPr/>
        </p:nvSpPr>
        <p:spPr>
          <a:xfrm>
            <a:off x="881657" y="1604572"/>
            <a:ext cx="3166055" cy="912253"/>
          </a:xfrm>
          <a:prstGeom prst="roundRect">
            <a:avLst/>
          </a:prstGeom>
          <a:solidFill>
            <a:srgbClr val="ED7D3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cs typeface="Calibri"/>
              </a:rPr>
              <a:t>①変化に気づき始めた頃</a:t>
            </a:r>
            <a:endParaRPr lang="ja-JP" altLang="en-US"/>
          </a:p>
        </p:txBody>
      </p:sp>
      <p:sp>
        <p:nvSpPr>
          <p:cNvPr id="4" name="テキスト ボックス 3">
            <a:extLst>
              <a:ext uri="{FF2B5EF4-FFF2-40B4-BE49-F238E27FC236}">
                <a16:creationId xmlns:a16="http://schemas.microsoft.com/office/drawing/2014/main" id="{11B5F519-805B-A833-7090-B65A1B2CF9B1}"/>
              </a:ext>
            </a:extLst>
          </p:cNvPr>
          <p:cNvSpPr txBox="1"/>
          <p:nvPr/>
        </p:nvSpPr>
        <p:spPr>
          <a:xfrm>
            <a:off x="4399320" y="1875926"/>
            <a:ext cx="68000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smtClean="0">
                <a:ea typeface="游ゴシック"/>
                <a:cs typeface="Calibri"/>
              </a:rPr>
              <a:t>心情　　：</a:t>
            </a:r>
            <a:r>
              <a:rPr lang="ja-JP" altLang="en-US" dirty="0">
                <a:ea typeface="游ゴシック"/>
                <a:cs typeface="Calibri"/>
              </a:rPr>
              <a:t>不安、心配、外に出たくない、喧嘩してしまう</a:t>
            </a:r>
            <a:r>
              <a:rPr lang="ja-JP" altLang="en-US" dirty="0" smtClean="0">
                <a:ea typeface="游ゴシック"/>
                <a:cs typeface="Calibri"/>
              </a:rPr>
              <a:t>など</a:t>
            </a:r>
            <a:endParaRPr lang="en-US" altLang="ja-JP" dirty="0" smtClean="0">
              <a:ea typeface="游ゴシック"/>
              <a:cs typeface="Calibri"/>
            </a:endParaRPr>
          </a:p>
          <a:p>
            <a:pPr algn="l"/>
            <a:r>
              <a:rPr lang="ja-JP" altLang="en-US" dirty="0">
                <a:ea typeface="游ゴシック"/>
                <a:cs typeface="Calibri"/>
              </a:rPr>
              <a:t>実際の</a:t>
            </a:r>
            <a:r>
              <a:rPr lang="ja-JP" altLang="en-US" dirty="0" smtClean="0">
                <a:ea typeface="游ゴシック"/>
                <a:cs typeface="Calibri"/>
              </a:rPr>
              <a:t>声：「自分はこれからどうなってしまうのか」</a:t>
            </a:r>
            <a:endParaRPr lang="en-US" altLang="ja-JP" dirty="0" smtClean="0">
              <a:ea typeface="游ゴシック"/>
              <a:cs typeface="Calibri"/>
            </a:endParaRPr>
          </a:p>
          <a:p>
            <a:pPr algn="l"/>
            <a:r>
              <a:rPr lang="ja-JP" altLang="en-US" dirty="0">
                <a:ea typeface="游ゴシック"/>
                <a:cs typeface="Calibri"/>
              </a:rPr>
              <a:t>　</a:t>
            </a:r>
            <a:r>
              <a:rPr lang="ja-JP" altLang="en-US" dirty="0" smtClean="0">
                <a:ea typeface="游ゴシック"/>
                <a:cs typeface="Calibri"/>
              </a:rPr>
              <a:t>　　　　「人に会いたくない」</a:t>
            </a:r>
            <a:endParaRPr lang="ja-JP" altLang="en-US" dirty="0">
              <a:ea typeface="游ゴシック"/>
              <a:cs typeface="Calibri"/>
            </a:endParaRPr>
          </a:p>
        </p:txBody>
      </p:sp>
      <p:sp>
        <p:nvSpPr>
          <p:cNvPr id="5" name="矢印: 下 4">
            <a:extLst>
              <a:ext uri="{FF2B5EF4-FFF2-40B4-BE49-F238E27FC236}">
                <a16:creationId xmlns:a16="http://schemas.microsoft.com/office/drawing/2014/main" id="{3DD9EA75-D519-EF9B-D85D-8756410A46AC}"/>
              </a:ext>
            </a:extLst>
          </p:cNvPr>
          <p:cNvSpPr/>
          <p:nvPr/>
        </p:nvSpPr>
        <p:spPr>
          <a:xfrm>
            <a:off x="1963708" y="2683259"/>
            <a:ext cx="933717" cy="643943"/>
          </a:xfrm>
          <a:prstGeom prst="downArrow">
            <a:avLst/>
          </a:prstGeom>
          <a:solidFill>
            <a:srgbClr val="ED7D3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四角形: 角を丸くする 5">
            <a:extLst>
              <a:ext uri="{FF2B5EF4-FFF2-40B4-BE49-F238E27FC236}">
                <a16:creationId xmlns:a16="http://schemas.microsoft.com/office/drawing/2014/main" id="{0E034395-C539-6E0A-E22E-CA2B71694150}"/>
              </a:ext>
            </a:extLst>
          </p:cNvPr>
          <p:cNvSpPr/>
          <p:nvPr/>
        </p:nvSpPr>
        <p:spPr>
          <a:xfrm>
            <a:off x="896672" y="3555545"/>
            <a:ext cx="3166055" cy="912253"/>
          </a:xfrm>
          <a:prstGeom prst="roundRect">
            <a:avLst/>
          </a:prstGeom>
          <a:solidFill>
            <a:srgbClr val="ED7D3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②元気に自分らしく暮らす</a:t>
            </a:r>
          </a:p>
        </p:txBody>
      </p:sp>
      <p:sp>
        <p:nvSpPr>
          <p:cNvPr id="9" name="テキスト ボックス 8">
            <a:extLst>
              <a:ext uri="{FF2B5EF4-FFF2-40B4-BE49-F238E27FC236}">
                <a16:creationId xmlns:a16="http://schemas.microsoft.com/office/drawing/2014/main" id="{3C182FDE-BE00-5D79-C22A-A523C64987C1}"/>
              </a:ext>
            </a:extLst>
          </p:cNvPr>
          <p:cNvSpPr txBox="1"/>
          <p:nvPr/>
        </p:nvSpPr>
        <p:spPr>
          <a:xfrm>
            <a:off x="4399320" y="3560911"/>
            <a:ext cx="68000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dirty="0">
                <a:ea typeface="游ゴシック"/>
                <a:cs typeface="Calibri"/>
              </a:rPr>
              <a:t>ポイント①：自分なりの生活を続ける</a:t>
            </a:r>
          </a:p>
        </p:txBody>
      </p:sp>
      <p:sp>
        <p:nvSpPr>
          <p:cNvPr id="10" name="テキスト ボックス 9">
            <a:extLst>
              <a:ext uri="{FF2B5EF4-FFF2-40B4-BE49-F238E27FC236}">
                <a16:creationId xmlns:a16="http://schemas.microsoft.com/office/drawing/2014/main" id="{539F2419-3B2F-EC02-9C40-DFB566221506}"/>
              </a:ext>
            </a:extLst>
          </p:cNvPr>
          <p:cNvSpPr txBox="1"/>
          <p:nvPr/>
        </p:nvSpPr>
        <p:spPr>
          <a:xfrm>
            <a:off x="4399320" y="4011671"/>
            <a:ext cx="68000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dirty="0">
                <a:ea typeface="游ゴシック"/>
                <a:cs typeface="Calibri"/>
              </a:rPr>
              <a:t>ポイント②：地域にいる仲間と出会う</a:t>
            </a:r>
          </a:p>
        </p:txBody>
      </p:sp>
      <p:sp>
        <p:nvSpPr>
          <p:cNvPr id="12" name="楕円 11">
            <a:extLst>
              <a:ext uri="{FF2B5EF4-FFF2-40B4-BE49-F238E27FC236}">
                <a16:creationId xmlns:a16="http://schemas.microsoft.com/office/drawing/2014/main" id="{09AA2D42-81EB-BC80-A6C2-FAB22D7CA391}"/>
              </a:ext>
            </a:extLst>
          </p:cNvPr>
          <p:cNvSpPr/>
          <p:nvPr/>
        </p:nvSpPr>
        <p:spPr>
          <a:xfrm>
            <a:off x="2203345" y="5013469"/>
            <a:ext cx="7780983" cy="1803042"/>
          </a:xfrm>
          <a:prstGeom prst="ellipse">
            <a:avLst/>
          </a:prstGeom>
          <a:solidFill>
            <a:schemeClr val="accent6"/>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cs typeface="Calibri"/>
              </a:rPr>
              <a:t>本人はどのような気持ちなのか</a:t>
            </a:r>
          </a:p>
          <a:p>
            <a:pPr algn="ctr"/>
            <a:r>
              <a:rPr lang="ja-JP" altLang="en-US" b="1">
                <a:ea typeface="游ゴシック"/>
                <a:cs typeface="Calibri"/>
              </a:rPr>
              <a:t>ともに生きる家族へのメッセージ</a:t>
            </a:r>
            <a:r>
              <a:rPr lang="ja-JP" altLang="en-US">
                <a:ea typeface="游ゴシック"/>
                <a:cs typeface="Calibri"/>
              </a:rPr>
              <a:t>につまっています</a:t>
            </a:r>
            <a:endParaRPr lang="ja-JP" altLang="en-US" dirty="0">
              <a:ea typeface="游ゴシック"/>
              <a:cs typeface="Calibri"/>
            </a:endParaRPr>
          </a:p>
        </p:txBody>
      </p:sp>
      <p:sp>
        <p:nvSpPr>
          <p:cNvPr id="11" name="テキスト ボックス 10">
            <a:extLst>
              <a:ext uri="{FF2B5EF4-FFF2-40B4-BE49-F238E27FC236}">
                <a16:creationId xmlns:a16="http://schemas.microsoft.com/office/drawing/2014/main" id="{02CAB482-DEC4-F711-1CBD-619071491B7B}"/>
              </a:ext>
            </a:extLst>
          </p:cNvPr>
          <p:cNvSpPr txBox="1"/>
          <p:nvPr/>
        </p:nvSpPr>
        <p:spPr>
          <a:xfrm>
            <a:off x="9837585" y="6447179"/>
            <a:ext cx="2436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：８、９ページ</a:t>
            </a:r>
            <a:endParaRPr lang="ja-JP" altLang="en-US" dirty="0"/>
          </a:p>
        </p:txBody>
      </p:sp>
    </p:spTree>
    <p:extLst>
      <p:ext uri="{BB962C8B-B14F-4D97-AF65-F5344CB8AC3E}">
        <p14:creationId xmlns:p14="http://schemas.microsoft.com/office/powerpoint/2010/main" val="3139987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38B93C0-02B1-964B-69FA-E1F429330FE5}"/>
              </a:ext>
            </a:extLst>
          </p:cNvPr>
          <p:cNvSpPr txBox="1"/>
          <p:nvPr/>
        </p:nvSpPr>
        <p:spPr>
          <a:xfrm>
            <a:off x="886463" y="682226"/>
            <a:ext cx="988024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ea typeface="游ゴシック"/>
                <a:cs typeface="Calibri"/>
              </a:rPr>
              <a:t>認知症の人とともに生きる家族</a:t>
            </a:r>
          </a:p>
          <a:p>
            <a:endParaRPr lang="ja-JP" altLang="en-US" sz="2800" b="1" dirty="0">
              <a:ea typeface="游ゴシック"/>
              <a:cs typeface="Calibri"/>
            </a:endParaRPr>
          </a:p>
        </p:txBody>
      </p:sp>
      <p:sp>
        <p:nvSpPr>
          <p:cNvPr id="5" name="テキスト ボックス 4">
            <a:extLst>
              <a:ext uri="{FF2B5EF4-FFF2-40B4-BE49-F238E27FC236}">
                <a16:creationId xmlns:a16="http://schemas.microsoft.com/office/drawing/2014/main" id="{692D2D87-9707-471E-111B-78052CD76FA9}"/>
              </a:ext>
            </a:extLst>
          </p:cNvPr>
          <p:cNvSpPr txBox="1"/>
          <p:nvPr/>
        </p:nvSpPr>
        <p:spPr>
          <a:xfrm>
            <a:off x="997151" y="1350039"/>
            <a:ext cx="68000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cs typeface="Calibri"/>
              </a:rPr>
              <a:t>家族の心情の変化はどのように起こるのでしょうか？</a:t>
            </a:r>
            <a:endParaRPr lang="ja-JP" altLang="en-US" dirty="0">
              <a:ea typeface="游ゴシック"/>
              <a:cs typeface="Calibri"/>
            </a:endParaRPr>
          </a:p>
        </p:txBody>
      </p:sp>
      <p:sp>
        <p:nvSpPr>
          <p:cNvPr id="6" name="四角形: 角を丸くする 5">
            <a:extLst>
              <a:ext uri="{FF2B5EF4-FFF2-40B4-BE49-F238E27FC236}">
                <a16:creationId xmlns:a16="http://schemas.microsoft.com/office/drawing/2014/main" id="{8FD37A7B-BA81-1F48-610C-09AE90B53767}"/>
              </a:ext>
            </a:extLst>
          </p:cNvPr>
          <p:cNvSpPr/>
          <p:nvPr/>
        </p:nvSpPr>
        <p:spPr>
          <a:xfrm>
            <a:off x="1431252" y="2218562"/>
            <a:ext cx="2575773" cy="912253"/>
          </a:xfrm>
          <a:prstGeom prst="roundRect">
            <a:avLst/>
          </a:prstGeom>
          <a:solidFill>
            <a:schemeClr val="accent4">
              <a:lumMod val="7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cs typeface="Calibri"/>
              </a:rPr>
              <a:t>第１ステップ</a:t>
            </a:r>
            <a:endParaRPr lang="ja-JP">
              <a:cs typeface="Calibri" panose="020F0502020204030204"/>
            </a:endParaRPr>
          </a:p>
          <a:p>
            <a:pPr algn="ctr"/>
            <a:r>
              <a:rPr lang="ja-JP" altLang="en-US">
                <a:ea typeface="游ゴシック"/>
                <a:cs typeface="Calibri"/>
              </a:rPr>
              <a:t>とまどい・否定</a:t>
            </a:r>
            <a:endParaRPr lang="ja-JP" altLang="en-US" dirty="0">
              <a:ea typeface="游ゴシック"/>
              <a:cs typeface="Calibri"/>
            </a:endParaRPr>
          </a:p>
        </p:txBody>
      </p:sp>
      <p:sp>
        <p:nvSpPr>
          <p:cNvPr id="7" name="矢印: 右 6">
            <a:extLst>
              <a:ext uri="{FF2B5EF4-FFF2-40B4-BE49-F238E27FC236}">
                <a16:creationId xmlns:a16="http://schemas.microsoft.com/office/drawing/2014/main" id="{BEFF9CDA-9AE0-D56C-421C-A1C4BB7B2101}"/>
              </a:ext>
            </a:extLst>
          </p:cNvPr>
          <p:cNvSpPr/>
          <p:nvPr/>
        </p:nvSpPr>
        <p:spPr>
          <a:xfrm>
            <a:off x="5218026" y="2219042"/>
            <a:ext cx="976647" cy="482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矢印: 左 7">
            <a:extLst>
              <a:ext uri="{FF2B5EF4-FFF2-40B4-BE49-F238E27FC236}">
                <a16:creationId xmlns:a16="http://schemas.microsoft.com/office/drawing/2014/main" id="{528C8DF3-73FF-133A-D4F4-4E13E53BCCD9}"/>
              </a:ext>
            </a:extLst>
          </p:cNvPr>
          <p:cNvSpPr/>
          <p:nvPr/>
        </p:nvSpPr>
        <p:spPr>
          <a:xfrm>
            <a:off x="5214501" y="2649138"/>
            <a:ext cx="976647" cy="482957"/>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四角形: 角を丸くする 8">
            <a:extLst>
              <a:ext uri="{FF2B5EF4-FFF2-40B4-BE49-F238E27FC236}">
                <a16:creationId xmlns:a16="http://schemas.microsoft.com/office/drawing/2014/main" id="{D822B2FF-8B85-EED8-7A80-FC6A4878B1AE}"/>
              </a:ext>
            </a:extLst>
          </p:cNvPr>
          <p:cNvSpPr/>
          <p:nvPr/>
        </p:nvSpPr>
        <p:spPr>
          <a:xfrm>
            <a:off x="7505788" y="2250759"/>
            <a:ext cx="2575773" cy="912253"/>
          </a:xfrm>
          <a:prstGeom prst="roundRect">
            <a:avLst/>
          </a:prstGeom>
          <a:solidFill>
            <a:schemeClr val="accent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第２ステップ</a:t>
            </a:r>
            <a:endParaRPr lang="ja-JP">
              <a:ea typeface="游ゴシック"/>
              <a:cs typeface="Calibri" panose="020F0502020204030204"/>
            </a:endParaRPr>
          </a:p>
          <a:p>
            <a:pPr algn="ctr"/>
            <a:r>
              <a:rPr lang="ja-JP" altLang="en-US">
                <a:ea typeface="游ゴシック"/>
                <a:cs typeface="Calibri"/>
              </a:rPr>
              <a:t>混乱・怒り・拒絶</a:t>
            </a:r>
            <a:endParaRPr lang="ja-JP" altLang="en-US" dirty="0">
              <a:ea typeface="游ゴシック"/>
              <a:cs typeface="Calibri"/>
            </a:endParaRPr>
          </a:p>
        </p:txBody>
      </p:sp>
      <p:sp>
        <p:nvSpPr>
          <p:cNvPr id="10" name="矢印: 右 9">
            <a:extLst>
              <a:ext uri="{FF2B5EF4-FFF2-40B4-BE49-F238E27FC236}">
                <a16:creationId xmlns:a16="http://schemas.microsoft.com/office/drawing/2014/main" id="{5ABBC105-DF84-8497-4F5D-E4EFF9171EAE}"/>
              </a:ext>
            </a:extLst>
          </p:cNvPr>
          <p:cNvSpPr/>
          <p:nvPr/>
        </p:nvSpPr>
        <p:spPr>
          <a:xfrm rot="5400000">
            <a:off x="8684589" y="3732309"/>
            <a:ext cx="976647" cy="482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矢印: 左 10">
            <a:extLst>
              <a:ext uri="{FF2B5EF4-FFF2-40B4-BE49-F238E27FC236}">
                <a16:creationId xmlns:a16="http://schemas.microsoft.com/office/drawing/2014/main" id="{E6E56D8B-2009-322F-79B6-3EFA58A87B97}"/>
              </a:ext>
            </a:extLst>
          </p:cNvPr>
          <p:cNvSpPr/>
          <p:nvPr/>
        </p:nvSpPr>
        <p:spPr>
          <a:xfrm rot="5400000">
            <a:off x="8026388" y="3679448"/>
            <a:ext cx="976647" cy="482957"/>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四角形: 角を丸くする 11">
            <a:extLst>
              <a:ext uri="{FF2B5EF4-FFF2-40B4-BE49-F238E27FC236}">
                <a16:creationId xmlns:a16="http://schemas.microsoft.com/office/drawing/2014/main" id="{14C6633E-49F4-EE99-45ED-CFA983CA8E5D}"/>
              </a:ext>
            </a:extLst>
          </p:cNvPr>
          <p:cNvSpPr/>
          <p:nvPr/>
        </p:nvSpPr>
        <p:spPr>
          <a:xfrm>
            <a:off x="7645309" y="5084111"/>
            <a:ext cx="2575773" cy="912253"/>
          </a:xfrm>
          <a:prstGeom prst="roundRect">
            <a:avLst/>
          </a:prstGeom>
          <a:solidFill>
            <a:srgbClr val="FF0000"/>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dirty="0">
                <a:ea typeface="游ゴシック"/>
                <a:cs typeface="Calibri"/>
              </a:rPr>
              <a:t>第３ステップ</a:t>
            </a:r>
            <a:endParaRPr lang="ja-JP" dirty="0">
              <a:ea typeface="游ゴシック"/>
              <a:cs typeface="Calibri" panose="020F0502020204030204"/>
            </a:endParaRPr>
          </a:p>
          <a:p>
            <a:pPr algn="ctr"/>
            <a:r>
              <a:rPr lang="ja-JP" altLang="en-US" dirty="0">
                <a:ea typeface="游ゴシック"/>
                <a:cs typeface="Calibri"/>
              </a:rPr>
              <a:t>割り切り</a:t>
            </a:r>
          </a:p>
        </p:txBody>
      </p:sp>
      <p:sp>
        <p:nvSpPr>
          <p:cNvPr id="13" name="矢印: 左 12">
            <a:extLst>
              <a:ext uri="{FF2B5EF4-FFF2-40B4-BE49-F238E27FC236}">
                <a16:creationId xmlns:a16="http://schemas.microsoft.com/office/drawing/2014/main" id="{3856717B-3A56-A67D-1F96-300EA1494975}"/>
              </a:ext>
            </a:extLst>
          </p:cNvPr>
          <p:cNvSpPr/>
          <p:nvPr/>
        </p:nvSpPr>
        <p:spPr>
          <a:xfrm rot="10800000">
            <a:off x="5332557" y="5053194"/>
            <a:ext cx="976647" cy="482957"/>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矢印: 右 13">
            <a:extLst>
              <a:ext uri="{FF2B5EF4-FFF2-40B4-BE49-F238E27FC236}">
                <a16:creationId xmlns:a16="http://schemas.microsoft.com/office/drawing/2014/main" id="{BD542AB4-1D98-A18E-9BC8-D33A50F96E0C}"/>
              </a:ext>
            </a:extLst>
          </p:cNvPr>
          <p:cNvSpPr/>
          <p:nvPr/>
        </p:nvSpPr>
        <p:spPr>
          <a:xfrm rot="10800000">
            <a:off x="5336082" y="5535351"/>
            <a:ext cx="976647" cy="482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四角形: 角を丸くする 14">
            <a:extLst>
              <a:ext uri="{FF2B5EF4-FFF2-40B4-BE49-F238E27FC236}">
                <a16:creationId xmlns:a16="http://schemas.microsoft.com/office/drawing/2014/main" id="{FBA8F2FE-5D81-5606-36FD-DDA3F0152F6C}"/>
              </a:ext>
            </a:extLst>
          </p:cNvPr>
          <p:cNvSpPr/>
          <p:nvPr/>
        </p:nvSpPr>
        <p:spPr>
          <a:xfrm>
            <a:off x="1431252" y="5084111"/>
            <a:ext cx="2575773" cy="912253"/>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第４ステップ</a:t>
            </a:r>
            <a:endParaRPr lang="ja-JP">
              <a:cs typeface="Calibri" panose="020F0502020204030204"/>
            </a:endParaRPr>
          </a:p>
          <a:p>
            <a:pPr algn="ctr"/>
            <a:r>
              <a:rPr lang="ja-JP" altLang="en-US">
                <a:ea typeface="游ゴシック"/>
                <a:cs typeface="Calibri"/>
              </a:rPr>
              <a:t>受容</a:t>
            </a:r>
            <a:endParaRPr lang="ja-JP" altLang="en-US" dirty="0">
              <a:ea typeface="游ゴシック"/>
              <a:cs typeface="Calibri"/>
            </a:endParaRPr>
          </a:p>
        </p:txBody>
      </p:sp>
      <p:sp>
        <p:nvSpPr>
          <p:cNvPr id="16" name="楕円 15">
            <a:extLst>
              <a:ext uri="{FF2B5EF4-FFF2-40B4-BE49-F238E27FC236}">
                <a16:creationId xmlns:a16="http://schemas.microsoft.com/office/drawing/2014/main" id="{D6AF9F13-0F00-C29A-D68F-CD3E901F0AA6}"/>
              </a:ext>
            </a:extLst>
          </p:cNvPr>
          <p:cNvSpPr/>
          <p:nvPr/>
        </p:nvSpPr>
        <p:spPr>
          <a:xfrm>
            <a:off x="4526346" y="3596312"/>
            <a:ext cx="2586506" cy="912253"/>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000000"/>
                </a:solidFill>
                <a:ea typeface="游ゴシック"/>
                <a:cs typeface="Calibri"/>
              </a:rPr>
              <a:t>行き</a:t>
            </a:r>
            <a:r>
              <a:rPr lang="ja-JP" altLang="en-US" b="1" dirty="0" err="1">
                <a:solidFill>
                  <a:srgbClr val="000000"/>
                </a:solidFill>
                <a:ea typeface="游ゴシック"/>
                <a:cs typeface="Calibri"/>
              </a:rPr>
              <a:t>つ戻りつ</a:t>
            </a:r>
            <a:endParaRPr lang="ja-JP" altLang="en-US" b="1" dirty="0">
              <a:solidFill>
                <a:srgbClr val="000000"/>
              </a:solidFill>
              <a:ea typeface="游ゴシック"/>
              <a:cs typeface="Calibri"/>
            </a:endParaRPr>
          </a:p>
        </p:txBody>
      </p:sp>
      <p:sp>
        <p:nvSpPr>
          <p:cNvPr id="17" name="テキスト ボックス 16">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10</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1506588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C919613-C4F3-FE63-0D02-B9F9A60B4402}"/>
              </a:ext>
            </a:extLst>
          </p:cNvPr>
          <p:cNvSpPr txBox="1"/>
          <p:nvPr/>
        </p:nvSpPr>
        <p:spPr>
          <a:xfrm>
            <a:off x="886463" y="682226"/>
            <a:ext cx="98802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dirty="0">
                <a:ea typeface="游ゴシック"/>
                <a:cs typeface="Calibri"/>
              </a:rPr>
              <a:t>周りの人はどのような心がけが必要でしょうか</a:t>
            </a:r>
          </a:p>
        </p:txBody>
      </p:sp>
      <p:sp>
        <p:nvSpPr>
          <p:cNvPr id="4" name="四角形: 角を丸くする 3">
            <a:extLst>
              <a:ext uri="{FF2B5EF4-FFF2-40B4-BE49-F238E27FC236}">
                <a16:creationId xmlns:a16="http://schemas.microsoft.com/office/drawing/2014/main" id="{C546669E-DD2C-883D-072B-C65584FDCF2C}"/>
              </a:ext>
            </a:extLst>
          </p:cNvPr>
          <p:cNvSpPr/>
          <p:nvPr/>
        </p:nvSpPr>
        <p:spPr>
          <a:xfrm>
            <a:off x="1259375" y="1981488"/>
            <a:ext cx="2584103" cy="909850"/>
          </a:xfrm>
          <a:prstGeom prst="roundRect">
            <a:avLst/>
          </a:prstGeom>
          <a:solidFill>
            <a:schemeClr val="accent4"/>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cs typeface="Calibri"/>
              </a:rPr>
              <a:t>失敗やできないことを指摘される</a:t>
            </a:r>
          </a:p>
        </p:txBody>
      </p:sp>
      <p:sp>
        <p:nvSpPr>
          <p:cNvPr id="6" name="テキスト ボックス 5">
            <a:extLst>
              <a:ext uri="{FF2B5EF4-FFF2-40B4-BE49-F238E27FC236}">
                <a16:creationId xmlns:a16="http://schemas.microsoft.com/office/drawing/2014/main" id="{15BBFB79-7917-ECD2-E01E-F75A75E3C976}"/>
              </a:ext>
            </a:extLst>
          </p:cNvPr>
          <p:cNvSpPr txBox="1"/>
          <p:nvPr/>
        </p:nvSpPr>
        <p:spPr>
          <a:xfrm>
            <a:off x="997151" y="1500293"/>
            <a:ext cx="68000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cs typeface="Calibri"/>
              </a:rPr>
              <a:t>されたら嫌な思いをすることは、、、</a:t>
            </a:r>
          </a:p>
        </p:txBody>
      </p:sp>
      <p:sp>
        <p:nvSpPr>
          <p:cNvPr id="7" name="四角形: 角を丸くする 6">
            <a:extLst>
              <a:ext uri="{FF2B5EF4-FFF2-40B4-BE49-F238E27FC236}">
                <a16:creationId xmlns:a16="http://schemas.microsoft.com/office/drawing/2014/main" id="{80D14FB7-3F06-49FC-3DA9-04B43A22DD5A}"/>
              </a:ext>
            </a:extLst>
          </p:cNvPr>
          <p:cNvSpPr/>
          <p:nvPr/>
        </p:nvSpPr>
        <p:spPr>
          <a:xfrm>
            <a:off x="4532755" y="2013686"/>
            <a:ext cx="2584103" cy="909850"/>
          </a:xfrm>
          <a:prstGeom prst="roundRect">
            <a:avLst/>
          </a:prstGeom>
          <a:solidFill>
            <a:schemeClr val="accent4"/>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何もしないうちから、いろいろできないかのような態度を取られる</a:t>
            </a:r>
          </a:p>
        </p:txBody>
      </p:sp>
      <p:sp>
        <p:nvSpPr>
          <p:cNvPr id="8" name="四角形: 角を丸くする 7">
            <a:extLst>
              <a:ext uri="{FF2B5EF4-FFF2-40B4-BE49-F238E27FC236}">
                <a16:creationId xmlns:a16="http://schemas.microsoft.com/office/drawing/2014/main" id="{4CAB59E6-2C6B-B52D-17E1-9BF5A86614CA}"/>
              </a:ext>
            </a:extLst>
          </p:cNvPr>
          <p:cNvSpPr/>
          <p:nvPr/>
        </p:nvSpPr>
        <p:spPr>
          <a:xfrm>
            <a:off x="8052979" y="2013686"/>
            <a:ext cx="2584103" cy="909850"/>
          </a:xfrm>
          <a:prstGeom prst="roundRect">
            <a:avLst/>
          </a:prstGeom>
          <a:solidFill>
            <a:schemeClr val="accent4"/>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一方的に周囲から何かしてもらう立場になる</a:t>
            </a:r>
          </a:p>
        </p:txBody>
      </p:sp>
      <p:sp>
        <p:nvSpPr>
          <p:cNvPr id="9" name="テキスト ボックス 8">
            <a:extLst>
              <a:ext uri="{FF2B5EF4-FFF2-40B4-BE49-F238E27FC236}">
                <a16:creationId xmlns:a16="http://schemas.microsoft.com/office/drawing/2014/main" id="{385855FA-60EF-90A5-FFA6-0DA1DC750784}"/>
              </a:ext>
            </a:extLst>
          </p:cNvPr>
          <p:cNvSpPr txBox="1"/>
          <p:nvPr/>
        </p:nvSpPr>
        <p:spPr>
          <a:xfrm>
            <a:off x="997151" y="3249673"/>
            <a:ext cx="68000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cs typeface="Calibri"/>
              </a:rPr>
              <a:t>では周りの人は、どのようなことを気に留めたら良いのか？？</a:t>
            </a:r>
            <a:endParaRPr lang="ja-JP" altLang="en-US" dirty="0">
              <a:ea typeface="游ゴシック"/>
              <a:cs typeface="Calibri"/>
            </a:endParaRPr>
          </a:p>
        </p:txBody>
      </p:sp>
      <p:sp>
        <p:nvSpPr>
          <p:cNvPr id="10" name="四角形: 角を丸くする 9">
            <a:extLst>
              <a:ext uri="{FF2B5EF4-FFF2-40B4-BE49-F238E27FC236}">
                <a16:creationId xmlns:a16="http://schemas.microsoft.com/office/drawing/2014/main" id="{171E860C-E334-48D0-FEC0-F9892E97619A}"/>
              </a:ext>
            </a:extLst>
          </p:cNvPr>
          <p:cNvSpPr/>
          <p:nvPr/>
        </p:nvSpPr>
        <p:spPr>
          <a:xfrm>
            <a:off x="1162302" y="3740160"/>
            <a:ext cx="9594759" cy="783464"/>
          </a:xfrm>
          <a:prstGeom prst="roundRect">
            <a:avLst/>
          </a:prstGeom>
          <a:solidFill>
            <a:schemeClr val="accent2"/>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a:ea typeface="游ゴシック"/>
                <a:cs typeface="Calibri"/>
              </a:rPr>
              <a:t>⚫︎「認知症だから」の前提を取り払う</a:t>
            </a:r>
            <a:endParaRPr lang="ja-JP" altLang="en-US">
              <a:ea typeface="游ゴシック" panose="020B0400000000000000" pitchFamily="34" charset="-128"/>
              <a:cs typeface="Calibri"/>
            </a:endParaRPr>
          </a:p>
          <a:p>
            <a:r>
              <a:rPr lang="ja-JP" altLang="en-US">
                <a:ea typeface="游ゴシック"/>
                <a:cs typeface="Calibri"/>
              </a:rPr>
              <a:t>　→そこにいるのは</a:t>
            </a:r>
            <a:r>
              <a:rPr lang="ja-JP" altLang="en-US" b="1">
                <a:ea typeface="游ゴシック"/>
                <a:cs typeface="Calibri"/>
              </a:rPr>
              <a:t>「認知症の人」ではなく、〇〇さんが認知症になっただけ</a:t>
            </a:r>
            <a:r>
              <a:rPr lang="ja-JP" altLang="en-US">
                <a:ea typeface="游ゴシック"/>
                <a:cs typeface="Calibri"/>
              </a:rPr>
              <a:t>のこと</a:t>
            </a:r>
          </a:p>
        </p:txBody>
      </p:sp>
      <p:sp>
        <p:nvSpPr>
          <p:cNvPr id="11" name="四角形: 角を丸くする 10">
            <a:extLst>
              <a:ext uri="{FF2B5EF4-FFF2-40B4-BE49-F238E27FC236}">
                <a16:creationId xmlns:a16="http://schemas.microsoft.com/office/drawing/2014/main" id="{82E90BEC-C0D8-F64D-028C-326F5D8D90BB}"/>
              </a:ext>
            </a:extLst>
          </p:cNvPr>
          <p:cNvSpPr/>
          <p:nvPr/>
        </p:nvSpPr>
        <p:spPr>
          <a:xfrm>
            <a:off x="1162302" y="4673878"/>
            <a:ext cx="9594759" cy="783464"/>
          </a:xfrm>
          <a:prstGeom prst="roundRect">
            <a:avLst/>
          </a:prstGeom>
          <a:solidFill>
            <a:schemeClr val="accent2"/>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ea typeface="游ゴシック"/>
                <a:cs typeface="Calibri"/>
              </a:rPr>
              <a:t>⚫︎得意なことを頼りにし、力を発揮してもらう</a:t>
            </a:r>
            <a:endParaRPr lang="ja-JP" altLang="en-US">
              <a:ea typeface="游ゴシック" panose="020B0400000000000000" pitchFamily="34" charset="-128"/>
              <a:cs typeface="Calibri"/>
            </a:endParaRPr>
          </a:p>
          <a:p>
            <a:r>
              <a:rPr lang="ja-JP" altLang="en-US">
                <a:ea typeface="游ゴシック"/>
                <a:cs typeface="Calibri"/>
              </a:rPr>
              <a:t>　→</a:t>
            </a:r>
            <a:r>
              <a:rPr lang="ja-JP" altLang="en-US" b="1">
                <a:ea typeface="游ゴシック"/>
                <a:cs typeface="Calibri"/>
              </a:rPr>
              <a:t>「期待される」存在であることは誰でも嬉しい</a:t>
            </a:r>
            <a:endParaRPr lang="ja-JP" altLang="en-US" b="1" dirty="0">
              <a:ea typeface="游ゴシック"/>
              <a:cs typeface="Calibri"/>
            </a:endParaRPr>
          </a:p>
        </p:txBody>
      </p:sp>
      <p:sp>
        <p:nvSpPr>
          <p:cNvPr id="12" name="四角形: 角を丸くする 11">
            <a:extLst>
              <a:ext uri="{FF2B5EF4-FFF2-40B4-BE49-F238E27FC236}">
                <a16:creationId xmlns:a16="http://schemas.microsoft.com/office/drawing/2014/main" id="{48887D3C-2AA0-213E-D5ED-31C3AAABE843}"/>
              </a:ext>
            </a:extLst>
          </p:cNvPr>
          <p:cNvSpPr/>
          <p:nvPr/>
        </p:nvSpPr>
        <p:spPr>
          <a:xfrm>
            <a:off x="1162302" y="5671990"/>
            <a:ext cx="9594759" cy="783464"/>
          </a:xfrm>
          <a:prstGeom prst="roundRect">
            <a:avLst/>
          </a:prstGeom>
          <a:solidFill>
            <a:schemeClr val="accent2"/>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ea typeface="游ゴシック"/>
                <a:cs typeface="Calibri"/>
              </a:rPr>
              <a:t>⚫︎重要なことほど、じっくり話し合って決める</a:t>
            </a:r>
            <a:endParaRPr lang="ja-JP" altLang="en-US">
              <a:ea typeface="游ゴシック" panose="020B0400000000000000" pitchFamily="34" charset="-128"/>
              <a:cs typeface="Calibri"/>
            </a:endParaRPr>
          </a:p>
          <a:p>
            <a:r>
              <a:rPr lang="ja-JP" altLang="en-US">
                <a:ea typeface="游ゴシック"/>
                <a:cs typeface="Calibri"/>
              </a:rPr>
              <a:t>　→相手の自尊心や意志を蔑ろにしては逆効果となることもある</a:t>
            </a:r>
            <a:endParaRPr lang="ja-JP" altLang="en-US" dirty="0">
              <a:ea typeface="游ゴシック"/>
              <a:cs typeface="Calibri"/>
            </a:endParaRPr>
          </a:p>
        </p:txBody>
      </p:sp>
      <p:sp>
        <p:nvSpPr>
          <p:cNvPr id="13" name="テキスト ボックス 12">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12</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2834928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2622879" y="2187296"/>
            <a:ext cx="7263527" cy="461665"/>
          </a:xfrm>
          <a:prstGeom prst="rect">
            <a:avLst/>
          </a:prstGeom>
        </p:spPr>
        <p:txBody>
          <a:bodyPr wrap="none">
            <a:spAutoFit/>
          </a:bodyPr>
          <a:lstStyle/>
          <a:p>
            <a:r>
              <a:rPr lang="ja-JP" altLang="en-US" sz="2400" b="1" dirty="0" smtClean="0"/>
              <a:t>◎認知症の人に接する際の具体的な７つの</a:t>
            </a:r>
            <a:r>
              <a:rPr lang="ja-JP" altLang="en-US" sz="2400" b="1" dirty="0"/>
              <a:t>ポイント</a:t>
            </a:r>
            <a:endParaRPr lang="en-US" altLang="ja-JP" sz="2400" b="1" dirty="0"/>
          </a:p>
        </p:txBody>
      </p:sp>
      <p:sp>
        <p:nvSpPr>
          <p:cNvPr id="3" name="角丸四角形 2"/>
          <p:cNvSpPr/>
          <p:nvPr/>
        </p:nvSpPr>
        <p:spPr>
          <a:xfrm>
            <a:off x="2723916" y="3130749"/>
            <a:ext cx="3024336" cy="43204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 まず</a:t>
            </a:r>
            <a:r>
              <a:rPr lang="ja-JP" altLang="en-US" b="1" dirty="0"/>
              <a:t>は見守る</a:t>
            </a:r>
            <a:endParaRPr kumimoji="1" lang="ja-JP" altLang="en-US" b="1" dirty="0"/>
          </a:p>
        </p:txBody>
      </p:sp>
      <p:sp>
        <p:nvSpPr>
          <p:cNvPr id="4" name="角丸四角形 3"/>
          <p:cNvSpPr/>
          <p:nvPr/>
        </p:nvSpPr>
        <p:spPr>
          <a:xfrm>
            <a:off x="6522193" y="3109531"/>
            <a:ext cx="3024336" cy="432049"/>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２ 余裕</a:t>
            </a:r>
            <a:r>
              <a:rPr lang="ja-JP" altLang="en-US" b="1" dirty="0"/>
              <a:t>をもって対応する</a:t>
            </a:r>
            <a:endParaRPr kumimoji="1" lang="ja-JP" altLang="en-US" b="1" dirty="0"/>
          </a:p>
        </p:txBody>
      </p:sp>
      <p:sp>
        <p:nvSpPr>
          <p:cNvPr id="5" name="角丸四角形 4"/>
          <p:cNvSpPr/>
          <p:nvPr/>
        </p:nvSpPr>
        <p:spPr>
          <a:xfrm>
            <a:off x="2723916" y="3897818"/>
            <a:ext cx="3024336" cy="43204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３ 声</a:t>
            </a:r>
            <a:r>
              <a:rPr lang="ja-JP" altLang="en-US" b="1" dirty="0"/>
              <a:t>をかけるときは</a:t>
            </a:r>
            <a:r>
              <a:rPr lang="en-US" altLang="ja-JP" b="1" dirty="0"/>
              <a:t>1</a:t>
            </a:r>
            <a:r>
              <a:rPr lang="ja-JP" altLang="en-US" b="1" dirty="0"/>
              <a:t>人で</a:t>
            </a:r>
            <a:endParaRPr kumimoji="1" lang="ja-JP" altLang="en-US" b="1" dirty="0"/>
          </a:p>
        </p:txBody>
      </p:sp>
      <p:sp>
        <p:nvSpPr>
          <p:cNvPr id="6" name="角丸四角形 5"/>
          <p:cNvSpPr/>
          <p:nvPr/>
        </p:nvSpPr>
        <p:spPr>
          <a:xfrm>
            <a:off x="6522193" y="3826062"/>
            <a:ext cx="3024336" cy="480546"/>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４</a:t>
            </a:r>
            <a:r>
              <a:rPr lang="en-US" altLang="ja-JP" b="1" dirty="0" smtClean="0"/>
              <a:t> </a:t>
            </a:r>
            <a:r>
              <a:rPr lang="ja-JP" altLang="en-US" b="1" dirty="0" smtClean="0"/>
              <a:t>後ろ</a:t>
            </a:r>
            <a:r>
              <a:rPr lang="ja-JP" altLang="en-US" b="1" dirty="0"/>
              <a:t>から声をかけない</a:t>
            </a:r>
            <a:endParaRPr kumimoji="1" lang="ja-JP" altLang="en-US" b="1" dirty="0"/>
          </a:p>
        </p:txBody>
      </p:sp>
      <p:sp>
        <p:nvSpPr>
          <p:cNvPr id="7" name="角丸四角形 6"/>
          <p:cNvSpPr/>
          <p:nvPr/>
        </p:nvSpPr>
        <p:spPr>
          <a:xfrm>
            <a:off x="3872935" y="4763896"/>
            <a:ext cx="4763416" cy="43204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５ 相手</a:t>
            </a:r>
            <a:r>
              <a:rPr lang="ja-JP" altLang="en-US" b="1" dirty="0"/>
              <a:t>に目線を合わせて　優しい口調で</a:t>
            </a:r>
            <a:endParaRPr kumimoji="1" lang="ja-JP" altLang="en-US" b="1" dirty="0"/>
          </a:p>
        </p:txBody>
      </p:sp>
      <p:sp>
        <p:nvSpPr>
          <p:cNvPr id="8" name="角丸四角形 7"/>
          <p:cNvSpPr/>
          <p:nvPr/>
        </p:nvSpPr>
        <p:spPr>
          <a:xfrm>
            <a:off x="3953272" y="5385041"/>
            <a:ext cx="4602743" cy="432047"/>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６ おだやか</a:t>
            </a:r>
            <a:r>
              <a:rPr lang="ja-JP" altLang="en-US" b="1" dirty="0"/>
              <a:t>に、はっきりした口調で</a:t>
            </a:r>
            <a:endParaRPr kumimoji="1" lang="ja-JP" altLang="en-US" b="1" dirty="0"/>
          </a:p>
        </p:txBody>
      </p:sp>
      <p:sp>
        <p:nvSpPr>
          <p:cNvPr id="9" name="角丸四角形 8"/>
          <p:cNvSpPr/>
          <p:nvPr/>
        </p:nvSpPr>
        <p:spPr>
          <a:xfrm>
            <a:off x="3525381" y="6101570"/>
            <a:ext cx="5458526" cy="432047"/>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７ 相手</a:t>
            </a:r>
            <a:r>
              <a:rPr lang="ja-JP" altLang="en-US" b="1" dirty="0"/>
              <a:t>の言葉に耳を傾けて　ゆっくり対応する</a:t>
            </a:r>
            <a:endParaRPr kumimoji="1" lang="ja-JP" altLang="en-US" b="1" dirty="0"/>
          </a:p>
        </p:txBody>
      </p:sp>
      <p:sp>
        <p:nvSpPr>
          <p:cNvPr id="10" name="角丸四角形 9"/>
          <p:cNvSpPr/>
          <p:nvPr/>
        </p:nvSpPr>
        <p:spPr>
          <a:xfrm>
            <a:off x="863546" y="1138666"/>
            <a:ext cx="3024336" cy="404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1</a:t>
            </a:r>
            <a:r>
              <a:rPr kumimoji="1" lang="ja-JP" altLang="en-US" b="1" dirty="0"/>
              <a:t>　驚かせない</a:t>
            </a:r>
          </a:p>
        </p:txBody>
      </p:sp>
      <p:sp>
        <p:nvSpPr>
          <p:cNvPr id="11" name="角丸四角形 10"/>
          <p:cNvSpPr/>
          <p:nvPr/>
        </p:nvSpPr>
        <p:spPr>
          <a:xfrm>
            <a:off x="4564859" y="1159686"/>
            <a:ext cx="3024336" cy="404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2</a:t>
            </a:r>
            <a:r>
              <a:rPr kumimoji="1" lang="ja-JP" altLang="en-US" b="1" dirty="0"/>
              <a:t>　急がせない</a:t>
            </a:r>
          </a:p>
        </p:txBody>
      </p:sp>
      <p:sp>
        <p:nvSpPr>
          <p:cNvPr id="12" name="角丸四角形 11"/>
          <p:cNvSpPr/>
          <p:nvPr/>
        </p:nvSpPr>
        <p:spPr>
          <a:xfrm>
            <a:off x="8139533" y="1159685"/>
            <a:ext cx="3024336" cy="404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3</a:t>
            </a:r>
            <a:r>
              <a:rPr kumimoji="1" lang="ja-JP" altLang="en-US" b="1" dirty="0"/>
              <a:t>　自尊心を傷つけない</a:t>
            </a:r>
          </a:p>
        </p:txBody>
      </p:sp>
      <p:sp>
        <p:nvSpPr>
          <p:cNvPr id="13" name="正方形/長方形 12"/>
          <p:cNvSpPr/>
          <p:nvPr/>
        </p:nvSpPr>
        <p:spPr>
          <a:xfrm>
            <a:off x="3567039" y="311748"/>
            <a:ext cx="5416868" cy="461665"/>
          </a:xfrm>
          <a:prstGeom prst="rect">
            <a:avLst/>
          </a:prstGeom>
        </p:spPr>
        <p:txBody>
          <a:bodyPr wrap="none">
            <a:spAutoFit/>
          </a:bodyPr>
          <a:lstStyle/>
          <a:p>
            <a:r>
              <a:rPr lang="ja-JP" altLang="en-US" sz="2400" b="1" dirty="0" smtClean="0"/>
              <a:t>◎認知症の人に接する際の３つの</a:t>
            </a:r>
            <a:r>
              <a:rPr lang="ja-JP" altLang="en-US" sz="2400" b="1" dirty="0"/>
              <a:t>ない</a:t>
            </a:r>
            <a:endParaRPr lang="en-US" altLang="ja-JP" sz="2400" b="1" dirty="0"/>
          </a:p>
        </p:txBody>
      </p:sp>
      <p:sp>
        <p:nvSpPr>
          <p:cNvPr id="14" name="テキスト ボックス 13">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13</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3424029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5BF62CF-74B4-37AA-3AFA-24897AFB6AD3}"/>
              </a:ext>
            </a:extLst>
          </p:cNvPr>
          <p:cNvSpPr txBox="1"/>
          <p:nvPr/>
        </p:nvSpPr>
        <p:spPr>
          <a:xfrm>
            <a:off x="3308177" y="3014895"/>
            <a:ext cx="54155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dirty="0">
                <a:ea typeface="游ゴシック"/>
                <a:cs typeface="Calibri"/>
              </a:rPr>
              <a:t>３、認知症を理解する</a:t>
            </a:r>
          </a:p>
        </p:txBody>
      </p:sp>
      <p:sp>
        <p:nvSpPr>
          <p:cNvPr id="4" name="テキスト ボックス 3">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14</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2123126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4781456" y="506380"/>
            <a:ext cx="26871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dirty="0" smtClean="0">
                <a:ea typeface="游ゴシック"/>
                <a:cs typeface="Calibri"/>
              </a:rPr>
              <a:t>認知症とは？？</a:t>
            </a:r>
            <a:endParaRPr lang="ja-JP" altLang="en-US" sz="2800" b="1" dirty="0">
              <a:ea typeface="游ゴシック"/>
              <a:cs typeface="Calibri"/>
            </a:endParaRPr>
          </a:p>
        </p:txBody>
      </p:sp>
      <p:sp>
        <p:nvSpPr>
          <p:cNvPr id="3" name="テキスト ボックス 2"/>
          <p:cNvSpPr txBox="1"/>
          <p:nvPr/>
        </p:nvSpPr>
        <p:spPr>
          <a:xfrm>
            <a:off x="1300623" y="1361121"/>
            <a:ext cx="9648795" cy="646331"/>
          </a:xfrm>
          <a:prstGeom prst="rect">
            <a:avLst/>
          </a:prstGeom>
          <a:noFill/>
        </p:spPr>
        <p:txBody>
          <a:bodyPr wrap="none" rtlCol="0">
            <a:spAutoFit/>
          </a:bodyPr>
          <a:lstStyle/>
          <a:p>
            <a:r>
              <a:rPr kumimoji="1" lang="ja-JP" altLang="en-US" dirty="0" smtClean="0"/>
              <a:t>●認知症とは</a:t>
            </a:r>
            <a:r>
              <a:rPr kumimoji="1" lang="ja-JP" altLang="en-US" b="1" dirty="0" smtClean="0"/>
              <a:t>様々な原因により</a:t>
            </a:r>
            <a:r>
              <a:rPr kumimoji="1" lang="ja-JP" altLang="en-US" b="1" u="sng" dirty="0" smtClean="0"/>
              <a:t>脳に変化</a:t>
            </a:r>
            <a:r>
              <a:rPr kumimoji="1" lang="ja-JP" altLang="en-US" b="1" dirty="0" smtClean="0"/>
              <a:t>が起こり</a:t>
            </a:r>
            <a:r>
              <a:rPr kumimoji="1" lang="ja-JP" altLang="en-US" dirty="0" smtClean="0"/>
              <a:t>、これまでできたことができなくなり、</a:t>
            </a:r>
            <a:endParaRPr kumimoji="1" lang="en-US" altLang="ja-JP" dirty="0" smtClean="0"/>
          </a:p>
          <a:p>
            <a:r>
              <a:rPr kumimoji="1" lang="ja-JP" altLang="en-US" dirty="0" smtClean="0"/>
              <a:t>　</a:t>
            </a:r>
            <a:r>
              <a:rPr kumimoji="1" lang="ja-JP" altLang="en-US" b="1" dirty="0" smtClean="0"/>
              <a:t>生活に支障をきたした状態</a:t>
            </a:r>
            <a:r>
              <a:rPr kumimoji="1" lang="ja-JP" altLang="en-US" dirty="0" smtClean="0"/>
              <a:t>をいいます</a:t>
            </a:r>
            <a:endParaRPr kumimoji="1" lang="ja-JP" altLang="en-US" dirty="0"/>
          </a:p>
        </p:txBody>
      </p:sp>
      <p:sp>
        <p:nvSpPr>
          <p:cNvPr id="4" name="正方形/長方形 3"/>
          <p:cNvSpPr/>
          <p:nvPr/>
        </p:nvSpPr>
        <p:spPr>
          <a:xfrm>
            <a:off x="2399661" y="3048156"/>
            <a:ext cx="6096000" cy="1569660"/>
          </a:xfrm>
          <a:prstGeom prst="rect">
            <a:avLst/>
          </a:prstGeom>
        </p:spPr>
        <p:txBody>
          <a:bodyPr>
            <a:spAutoFit/>
          </a:bodyPr>
          <a:lstStyle/>
          <a:p>
            <a:r>
              <a:rPr lang="ja-JP" altLang="en-US" sz="2400" b="1" dirty="0"/>
              <a:t>「</a:t>
            </a:r>
            <a:r>
              <a:rPr lang="ja-JP" altLang="en-US" sz="2400" b="1" dirty="0" smtClean="0"/>
              <a:t>アルツハイマー型認知症」</a:t>
            </a:r>
            <a:endParaRPr lang="en-US" altLang="ja-JP" sz="2400" b="1" dirty="0"/>
          </a:p>
          <a:p>
            <a:r>
              <a:rPr lang="ja-JP" altLang="en-US" sz="2400" b="1" dirty="0"/>
              <a:t>「</a:t>
            </a:r>
            <a:r>
              <a:rPr lang="ja-JP" altLang="en-US" sz="2400" b="1" dirty="0" smtClean="0"/>
              <a:t>レビー</a:t>
            </a:r>
            <a:r>
              <a:rPr lang="ja-JP" altLang="en-US" sz="2400" b="1" dirty="0"/>
              <a:t>小体型</a:t>
            </a:r>
            <a:r>
              <a:rPr lang="ja-JP" altLang="en-US" sz="2400" b="1" dirty="0" smtClean="0"/>
              <a:t>認知症」</a:t>
            </a:r>
            <a:r>
              <a:rPr lang="ja-JP" altLang="en-US" sz="2400" b="1" dirty="0"/>
              <a:t>　</a:t>
            </a:r>
            <a:endParaRPr lang="en-US" altLang="ja-JP" sz="2400" b="1" dirty="0"/>
          </a:p>
          <a:p>
            <a:r>
              <a:rPr lang="ja-JP" altLang="en-US" sz="2000" dirty="0"/>
              <a:t>「</a:t>
            </a:r>
            <a:r>
              <a:rPr lang="ja-JP" altLang="en-US" sz="2400" b="1" dirty="0" smtClean="0"/>
              <a:t>前頭側頭型認知症」</a:t>
            </a:r>
            <a:endParaRPr lang="en-US" altLang="ja-JP" sz="2400" b="1" dirty="0"/>
          </a:p>
          <a:p>
            <a:r>
              <a:rPr lang="ja-JP" altLang="en-US" sz="2400" dirty="0"/>
              <a:t>「</a:t>
            </a:r>
            <a:r>
              <a:rPr lang="ja-JP" altLang="en-US" sz="2400" b="1" dirty="0" smtClean="0"/>
              <a:t>脳血管性認知症」</a:t>
            </a:r>
            <a:r>
              <a:rPr lang="ja-JP" altLang="en-US" dirty="0"/>
              <a:t>　</a:t>
            </a:r>
            <a:endParaRPr lang="en-US" altLang="ja-JP" sz="2000" b="1" dirty="0">
              <a:solidFill>
                <a:prstClr val="black">
                  <a:lumMod val="75000"/>
                  <a:lumOff val="25000"/>
                </a:prstClr>
              </a:solidFill>
            </a:endParaRPr>
          </a:p>
        </p:txBody>
      </p:sp>
      <p:sp>
        <p:nvSpPr>
          <p:cNvPr id="6" name="テキスト ボックス 5"/>
          <p:cNvSpPr txBox="1"/>
          <p:nvPr/>
        </p:nvSpPr>
        <p:spPr>
          <a:xfrm>
            <a:off x="1418113" y="2505838"/>
            <a:ext cx="3185487" cy="369332"/>
          </a:xfrm>
          <a:prstGeom prst="rect">
            <a:avLst/>
          </a:prstGeom>
          <a:noFill/>
        </p:spPr>
        <p:txBody>
          <a:bodyPr wrap="none" rtlCol="0">
            <a:spAutoFit/>
          </a:bodyPr>
          <a:lstStyle/>
          <a:p>
            <a:r>
              <a:rPr kumimoji="1" lang="ja-JP" altLang="en-US" b="1" dirty="0" smtClean="0"/>
              <a:t>○原因となる疾患はさまざま</a:t>
            </a:r>
            <a:endParaRPr kumimoji="1" lang="ja-JP" altLang="en-US" b="1" dirty="0"/>
          </a:p>
        </p:txBody>
      </p:sp>
      <p:sp>
        <p:nvSpPr>
          <p:cNvPr id="7" name="左中かっこ 6">
            <a:extLst>
              <a:ext uri="{FF2B5EF4-FFF2-40B4-BE49-F238E27FC236}">
                <a16:creationId xmlns:a16="http://schemas.microsoft.com/office/drawing/2014/main" id="{61020361-889E-8C82-B5D9-D7550447B523}"/>
              </a:ext>
            </a:extLst>
          </p:cNvPr>
          <p:cNvSpPr/>
          <p:nvPr/>
        </p:nvSpPr>
        <p:spPr>
          <a:xfrm>
            <a:off x="2298230" y="3016485"/>
            <a:ext cx="202862" cy="163300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pic>
        <p:nvPicPr>
          <p:cNvPr id="8" name="Picture 2" descr="http://chugai-pharm.info/medicine/karada/images/001/graph_karada001_03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156056" y="2505838"/>
            <a:ext cx="4713559" cy="2725052"/>
          </a:xfrm>
          <a:prstGeom prst="rect">
            <a:avLst/>
          </a:prstGeom>
          <a:noFill/>
        </p:spPr>
      </p:pic>
      <p:sp>
        <p:nvSpPr>
          <p:cNvPr id="9" name="矢印: 右 2">
            <a:extLst>
              <a:ext uri="{FF2B5EF4-FFF2-40B4-BE49-F238E27FC236}">
                <a16:creationId xmlns:a16="http://schemas.microsoft.com/office/drawing/2014/main" id="{C38D16CE-C710-C1EA-1D83-A480C6EA9065}"/>
              </a:ext>
            </a:extLst>
          </p:cNvPr>
          <p:cNvSpPr/>
          <p:nvPr/>
        </p:nvSpPr>
        <p:spPr>
          <a:xfrm>
            <a:off x="2399661" y="5690190"/>
            <a:ext cx="685800" cy="482600"/>
          </a:xfrm>
          <a:prstGeom prst="rightArrow">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p:cNvSpPr txBox="1"/>
          <p:nvPr/>
        </p:nvSpPr>
        <p:spPr>
          <a:xfrm>
            <a:off x="3378114" y="5608324"/>
            <a:ext cx="5493812" cy="646331"/>
          </a:xfrm>
          <a:prstGeom prst="rect">
            <a:avLst/>
          </a:prstGeom>
          <a:noFill/>
        </p:spPr>
        <p:txBody>
          <a:bodyPr wrap="none" rtlCol="0">
            <a:spAutoFit/>
          </a:bodyPr>
          <a:lstStyle/>
          <a:p>
            <a:r>
              <a:rPr kumimoji="1" lang="ja-JP" altLang="en-US" dirty="0" smtClean="0"/>
              <a:t>脳の働きは部位によって様々。</a:t>
            </a:r>
            <a:endParaRPr kumimoji="1" lang="en-US" altLang="ja-JP" dirty="0" smtClean="0"/>
          </a:p>
          <a:p>
            <a:r>
              <a:rPr kumimoji="1" lang="ja-JP" altLang="en-US" b="1" dirty="0" smtClean="0"/>
              <a:t>原因疾患によって、現れる症状にも差異が生じる。</a:t>
            </a:r>
            <a:endParaRPr kumimoji="1" lang="ja-JP" altLang="en-US" b="1" dirty="0"/>
          </a:p>
        </p:txBody>
      </p:sp>
      <p:sp>
        <p:nvSpPr>
          <p:cNvPr id="11" name="テキスト ボックス 10">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14</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462550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F53A4E7-9920-4B4D-86E9-4D5D3E2BD3B2}"/>
              </a:ext>
            </a:extLst>
          </p:cNvPr>
          <p:cNvSpPr>
            <a:spLocks noGrp="1"/>
          </p:cNvSpPr>
          <p:nvPr>
            <p:ph type="sldNum" sz="quarter" idx="12"/>
          </p:nvPr>
        </p:nvSpPr>
        <p:spPr/>
        <p:txBody>
          <a:bodyPr/>
          <a:lstStyle/>
          <a:p>
            <a:fld id="{B551711D-48DA-4F05-976E-BC17FCA8A040}" type="slidenum">
              <a:rPr lang="en-US" altLang="ja-JP" smtClean="0"/>
              <a:pPr/>
              <a:t>18</a:t>
            </a:fld>
            <a:endParaRPr lang="en-US" altLang="ja-JP"/>
          </a:p>
        </p:txBody>
      </p:sp>
      <p:sp>
        <p:nvSpPr>
          <p:cNvPr id="6" name="タイトル 1">
            <a:extLst>
              <a:ext uri="{FF2B5EF4-FFF2-40B4-BE49-F238E27FC236}">
                <a16:creationId xmlns:a16="http://schemas.microsoft.com/office/drawing/2014/main" id="{3939F6E5-D206-4AFD-B38A-45D6F7F4DE87}"/>
              </a:ext>
            </a:extLst>
          </p:cNvPr>
          <p:cNvSpPr txBox="1">
            <a:spLocks/>
          </p:cNvSpPr>
          <p:nvPr/>
        </p:nvSpPr>
        <p:spPr>
          <a:xfrm>
            <a:off x="5766849" y="1911727"/>
            <a:ext cx="5687502" cy="1626877"/>
          </a:xfrm>
          <a:prstGeom prst="rect">
            <a:avLst/>
          </a:prstGeom>
        </p:spPr>
        <p:txBody>
          <a:bodyPr vert="horz" lIns="91440" tIns="45720" rIns="91440" bIns="45720" rtlCol="0" anchor="b">
            <a:normAutofit fontScale="32500" lnSpcReduction="20000"/>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endParaRPr lang="en-US" altLang="ja-JP" sz="4000" b="1" dirty="0">
              <a:latin typeface="+mn-ea"/>
              <a:ea typeface="+mn-ea"/>
            </a:endParaRPr>
          </a:p>
          <a:p>
            <a:pPr algn="l"/>
            <a:r>
              <a:rPr lang="ja-JP" altLang="en-US" sz="6000" b="1" dirty="0">
                <a:latin typeface="+mn-ea"/>
                <a:ea typeface="+mn-ea"/>
              </a:rPr>
              <a:t>脳の</a:t>
            </a:r>
            <a:r>
              <a:rPr lang="ja-JP" altLang="en-US" sz="6000" b="1" dirty="0" smtClean="0">
                <a:latin typeface="+mn-ea"/>
                <a:ea typeface="+mn-ea"/>
              </a:rPr>
              <a:t>細胞が死んでしまう</a:t>
            </a:r>
            <a:r>
              <a:rPr lang="ja-JP" altLang="en-US" sz="6000" b="1" dirty="0">
                <a:latin typeface="+mn-ea"/>
                <a:ea typeface="+mn-ea"/>
              </a:rPr>
              <a:t>ことで</a:t>
            </a:r>
            <a:r>
              <a:rPr lang="ja-JP" altLang="en-US" sz="6000" b="1" dirty="0" smtClean="0">
                <a:latin typeface="+mn-ea"/>
                <a:ea typeface="+mn-ea"/>
              </a:rPr>
              <a:t>おきる</a:t>
            </a:r>
            <a:endParaRPr lang="en-US" altLang="ja-JP" sz="6000" b="1" dirty="0" smtClean="0">
              <a:latin typeface="+mn-ea"/>
              <a:ea typeface="+mn-ea"/>
            </a:endParaRPr>
          </a:p>
          <a:p>
            <a:pPr algn="l"/>
            <a:endParaRPr lang="en-US" altLang="ja-JP" sz="6000" b="1" dirty="0">
              <a:latin typeface="+mn-ea"/>
              <a:ea typeface="+mn-ea"/>
            </a:endParaRPr>
          </a:p>
          <a:p>
            <a:pPr algn="l"/>
            <a:endParaRPr lang="en-US" altLang="ja-JP" sz="6000" b="1" dirty="0">
              <a:latin typeface="+mn-ea"/>
              <a:ea typeface="+mn-ea"/>
            </a:endParaRPr>
          </a:p>
          <a:p>
            <a:pPr algn="l"/>
            <a:r>
              <a:rPr lang="ja-JP" altLang="en-US" sz="6000" b="1" dirty="0">
                <a:latin typeface="+mn-ea"/>
                <a:ea typeface="+mn-ea"/>
              </a:rPr>
              <a:t>・覚えられない　</a:t>
            </a:r>
            <a:r>
              <a:rPr lang="ja-JP" altLang="en-US" sz="6000" b="1" dirty="0" smtClean="0">
                <a:latin typeface="+mn-ea"/>
                <a:ea typeface="+mn-ea"/>
              </a:rPr>
              <a:t>・忘れてしまう</a:t>
            </a:r>
            <a:r>
              <a:rPr lang="ja-JP" altLang="en-US" sz="6000" b="1" dirty="0">
                <a:latin typeface="+mn-ea"/>
                <a:ea typeface="+mn-ea"/>
              </a:rPr>
              <a:t>　</a:t>
            </a:r>
            <a:endParaRPr lang="en-US" altLang="ja-JP" sz="6000" b="1" dirty="0">
              <a:latin typeface="+mn-ea"/>
              <a:ea typeface="+mn-ea"/>
            </a:endParaRPr>
          </a:p>
          <a:p>
            <a:pPr algn="l"/>
            <a:endParaRPr lang="en-US" altLang="ja-JP" sz="6000" b="1" dirty="0">
              <a:latin typeface="+mn-ea"/>
              <a:ea typeface="+mn-ea"/>
            </a:endParaRPr>
          </a:p>
          <a:p>
            <a:pPr algn="l"/>
            <a:r>
              <a:rPr lang="ja-JP" altLang="en-US" sz="6000" b="1" dirty="0">
                <a:latin typeface="+mn-ea"/>
                <a:ea typeface="+mn-ea"/>
              </a:rPr>
              <a:t>・考えるスピードが遅くなる</a:t>
            </a:r>
            <a:endParaRPr lang="en-US" altLang="ja-JP" sz="6000" b="1" dirty="0">
              <a:latin typeface="+mn-ea"/>
              <a:ea typeface="+mn-ea"/>
            </a:endParaRPr>
          </a:p>
          <a:p>
            <a:pPr algn="l"/>
            <a:endParaRPr lang="ja-JP" altLang="en-US" sz="2000" b="1" dirty="0">
              <a:latin typeface="HGS創英角ﾎﾟｯﾌﾟ体" panose="040B0A00000000000000" pitchFamily="50" charset="-128"/>
              <a:ea typeface="HGS創英角ﾎﾟｯﾌﾟ体" panose="040B0A00000000000000" pitchFamily="50" charset="-128"/>
            </a:endParaRPr>
          </a:p>
        </p:txBody>
      </p:sp>
      <p:sp>
        <p:nvSpPr>
          <p:cNvPr id="7" name="角丸四角形 6"/>
          <p:cNvSpPr/>
          <p:nvPr/>
        </p:nvSpPr>
        <p:spPr>
          <a:xfrm>
            <a:off x="1757682" y="1733174"/>
            <a:ext cx="3367517" cy="104375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latin typeface="+mn-ea"/>
              </a:rPr>
              <a:t>認知機能</a:t>
            </a:r>
            <a:r>
              <a:rPr lang="ja-JP" altLang="en-US" sz="2000" b="1" dirty="0" smtClean="0">
                <a:latin typeface="+mn-ea"/>
              </a:rPr>
              <a:t>障害</a:t>
            </a:r>
            <a:endParaRPr lang="en-US" altLang="ja-JP" sz="2000" b="1" dirty="0" smtClean="0">
              <a:latin typeface="+mn-ea"/>
            </a:endParaRPr>
          </a:p>
          <a:p>
            <a:pPr algn="ctr"/>
            <a:r>
              <a:rPr lang="en-US" altLang="ja-JP" sz="2000" b="1" dirty="0" smtClean="0">
                <a:latin typeface="+mn-ea"/>
              </a:rPr>
              <a:t>【</a:t>
            </a:r>
            <a:r>
              <a:rPr lang="ja-JP" altLang="en-US" sz="2000" b="1" dirty="0" smtClean="0">
                <a:latin typeface="+mn-ea"/>
              </a:rPr>
              <a:t>中核症状</a:t>
            </a:r>
            <a:r>
              <a:rPr lang="en-US" altLang="ja-JP" sz="2000" b="1" dirty="0" smtClean="0">
                <a:latin typeface="+mn-ea"/>
              </a:rPr>
              <a:t>】</a:t>
            </a:r>
            <a:endParaRPr lang="en-US" altLang="ja-JP" sz="2000" b="1" dirty="0">
              <a:latin typeface="+mn-ea"/>
            </a:endParaRPr>
          </a:p>
          <a:p>
            <a:pPr algn="ctr"/>
            <a:r>
              <a:rPr lang="en-US" altLang="ja-JP" sz="2000" dirty="0">
                <a:latin typeface="+mn-ea"/>
              </a:rPr>
              <a:t>(</a:t>
            </a:r>
            <a:r>
              <a:rPr lang="ja-JP" altLang="en-US" sz="2000" dirty="0">
                <a:latin typeface="+mn-ea"/>
              </a:rPr>
              <a:t>治すことができないこと</a:t>
            </a:r>
            <a:r>
              <a:rPr lang="en-US" altLang="ja-JP" sz="2000" dirty="0">
                <a:latin typeface="+mn-ea"/>
              </a:rPr>
              <a:t>)</a:t>
            </a:r>
            <a:endParaRPr lang="ja-JP" altLang="en-US" sz="2000" dirty="0">
              <a:latin typeface="+mn-ea"/>
            </a:endParaRPr>
          </a:p>
        </p:txBody>
      </p:sp>
      <p:sp>
        <p:nvSpPr>
          <p:cNvPr id="8" name="角丸四角形 7"/>
          <p:cNvSpPr/>
          <p:nvPr/>
        </p:nvSpPr>
        <p:spPr>
          <a:xfrm>
            <a:off x="1830891" y="3957710"/>
            <a:ext cx="3221100" cy="1473713"/>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latin typeface="+mn-ea"/>
              </a:rPr>
              <a:t>行動・心理症状</a:t>
            </a:r>
            <a:r>
              <a:rPr lang="en-US" altLang="ja-JP" sz="2000" b="1" dirty="0" smtClean="0">
                <a:latin typeface="+mn-ea"/>
              </a:rPr>
              <a:t>【BPSD】</a:t>
            </a:r>
            <a:endParaRPr lang="en-US" altLang="ja-JP" sz="2000" b="1" dirty="0">
              <a:latin typeface="+mn-ea"/>
            </a:endParaRPr>
          </a:p>
          <a:p>
            <a:pPr algn="ctr"/>
            <a:r>
              <a:rPr lang="en-US" altLang="ja-JP" sz="2000" dirty="0" smtClean="0">
                <a:latin typeface="+mn-ea"/>
              </a:rPr>
              <a:t>(</a:t>
            </a:r>
            <a:r>
              <a:rPr lang="ja-JP" altLang="en-US" sz="2000" dirty="0">
                <a:latin typeface="+mn-ea"/>
              </a:rPr>
              <a:t>周り</a:t>
            </a:r>
            <a:r>
              <a:rPr lang="ja-JP" altLang="en-US" sz="2000" dirty="0" smtClean="0">
                <a:latin typeface="+mn-ea"/>
              </a:rPr>
              <a:t>の人の</a:t>
            </a:r>
            <a:r>
              <a:rPr lang="ja-JP" altLang="en-US" sz="2000" dirty="0">
                <a:latin typeface="+mn-ea"/>
              </a:rPr>
              <a:t>助け</a:t>
            </a:r>
            <a:r>
              <a:rPr lang="ja-JP" altLang="en-US" sz="2000" dirty="0" smtClean="0">
                <a:latin typeface="+mn-ea"/>
              </a:rPr>
              <a:t>で</a:t>
            </a:r>
            <a:endParaRPr lang="en-US" altLang="ja-JP" sz="2000" dirty="0">
              <a:latin typeface="+mn-ea"/>
            </a:endParaRPr>
          </a:p>
          <a:p>
            <a:pPr algn="ctr"/>
            <a:r>
              <a:rPr lang="ja-JP" altLang="en-US" sz="2000" dirty="0">
                <a:latin typeface="+mn-ea"/>
              </a:rPr>
              <a:t>よくなることがある</a:t>
            </a:r>
            <a:r>
              <a:rPr lang="en-US" altLang="ja-JP" sz="2000" dirty="0">
                <a:latin typeface="+mn-ea"/>
              </a:rPr>
              <a:t>)</a:t>
            </a:r>
            <a:endParaRPr lang="ja-JP" altLang="en-US" sz="2000" dirty="0">
              <a:latin typeface="+mn-ea"/>
            </a:endParaRPr>
          </a:p>
        </p:txBody>
      </p:sp>
      <p:sp>
        <p:nvSpPr>
          <p:cNvPr id="9" name="タイトル 1">
            <a:extLst>
              <a:ext uri="{FF2B5EF4-FFF2-40B4-BE49-F238E27FC236}">
                <a16:creationId xmlns:a16="http://schemas.microsoft.com/office/drawing/2014/main" id="{3939F6E5-D206-4AFD-B38A-45D6F7F4DE87}"/>
              </a:ext>
            </a:extLst>
          </p:cNvPr>
          <p:cNvSpPr txBox="1">
            <a:spLocks/>
          </p:cNvSpPr>
          <p:nvPr/>
        </p:nvSpPr>
        <p:spPr>
          <a:xfrm>
            <a:off x="5844273" y="3957710"/>
            <a:ext cx="5975520" cy="1993028"/>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2000" b="1" dirty="0" smtClean="0">
                <a:latin typeface="+mn-ea"/>
                <a:ea typeface="+mn-ea"/>
              </a:rPr>
              <a:t>性格や環境で表出の有無がある。</a:t>
            </a:r>
            <a:endParaRPr lang="en-US" altLang="ja-JP" sz="2000" b="1" dirty="0" smtClean="0">
              <a:latin typeface="+mn-ea"/>
              <a:ea typeface="+mn-ea"/>
            </a:endParaRPr>
          </a:p>
          <a:p>
            <a:pPr algn="l"/>
            <a:endParaRPr lang="en-US" altLang="ja-JP" sz="2000" b="1" dirty="0">
              <a:latin typeface="+mn-ea"/>
              <a:ea typeface="+mn-ea"/>
            </a:endParaRPr>
          </a:p>
          <a:p>
            <a:pPr algn="l"/>
            <a:r>
              <a:rPr lang="ja-JP" altLang="en-US" sz="2000" b="1" dirty="0">
                <a:latin typeface="+mn-ea"/>
                <a:ea typeface="+mn-ea"/>
              </a:rPr>
              <a:t>・元気がなくなる　</a:t>
            </a:r>
            <a:r>
              <a:rPr lang="ja-JP" altLang="en-US" sz="2000" b="1" dirty="0" smtClean="0">
                <a:latin typeface="+mn-ea"/>
                <a:ea typeface="+mn-ea"/>
              </a:rPr>
              <a:t>・</a:t>
            </a:r>
            <a:r>
              <a:rPr lang="ja-JP" altLang="en-US" sz="2000" b="1" dirty="0">
                <a:latin typeface="+mn-ea"/>
                <a:ea typeface="+mn-ea"/>
              </a:rPr>
              <a:t>道に迷う　</a:t>
            </a:r>
            <a:endParaRPr lang="en-US" altLang="ja-JP" sz="2000" b="1" dirty="0">
              <a:latin typeface="+mn-ea"/>
              <a:ea typeface="+mn-ea"/>
            </a:endParaRPr>
          </a:p>
          <a:p>
            <a:pPr algn="l"/>
            <a:endParaRPr lang="en-US" altLang="ja-JP" sz="2000" b="1" dirty="0">
              <a:latin typeface="+mn-ea"/>
              <a:ea typeface="+mn-ea"/>
            </a:endParaRPr>
          </a:p>
          <a:p>
            <a:pPr algn="l"/>
            <a:r>
              <a:rPr lang="ja-JP" altLang="en-US" sz="2000" b="1" dirty="0">
                <a:latin typeface="+mn-ea"/>
                <a:ea typeface="+mn-ea"/>
              </a:rPr>
              <a:t>・</a:t>
            </a:r>
            <a:r>
              <a:rPr lang="ja-JP" altLang="en-US" sz="2000" b="1" dirty="0" smtClean="0">
                <a:latin typeface="+mn-ea"/>
                <a:ea typeface="+mn-ea"/>
              </a:rPr>
              <a:t>「</a:t>
            </a:r>
            <a:r>
              <a:rPr lang="ja-JP" altLang="en-US" sz="2000" b="1" dirty="0">
                <a:latin typeface="+mn-ea"/>
                <a:ea typeface="+mn-ea"/>
              </a:rPr>
              <a:t>物</a:t>
            </a:r>
            <a:r>
              <a:rPr lang="ja-JP" altLang="en-US" sz="2000" b="1" dirty="0" smtClean="0">
                <a:latin typeface="+mn-ea"/>
                <a:ea typeface="+mn-ea"/>
              </a:rPr>
              <a:t>を取られた」と思い込む</a:t>
            </a:r>
            <a:endParaRPr lang="en-US" altLang="ja-JP" sz="2000" b="1" dirty="0">
              <a:latin typeface="+mn-ea"/>
              <a:ea typeface="+mn-ea"/>
            </a:endParaRPr>
          </a:p>
        </p:txBody>
      </p:sp>
      <p:pic>
        <p:nvPicPr>
          <p:cNvPr id="10" name="図 9">
            <a:extLst>
              <a:ext uri="{FF2B5EF4-FFF2-40B4-BE49-F238E27FC236}">
                <a16:creationId xmlns:a16="http://schemas.microsoft.com/office/drawing/2014/main" id="{A9D67305-3ADF-D622-E8E4-0FD9492958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870" y="5295356"/>
            <a:ext cx="1338195" cy="1310763"/>
          </a:xfrm>
          <a:prstGeom prst="rect">
            <a:avLst/>
          </a:prstGeom>
        </p:spPr>
      </p:pic>
      <p:pic>
        <p:nvPicPr>
          <p:cNvPr id="11" name="Picture 12" descr="おじいさんの表情のイラスト「てへっ」">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2345" y="402887"/>
            <a:ext cx="1264277" cy="1418580"/>
          </a:xfrm>
          <a:prstGeom prst="rect">
            <a:avLst/>
          </a:prstGeom>
          <a:noFill/>
          <a:extLst>
            <a:ext uri="{909E8E84-426E-40DD-AFC4-6F175D3DCCD1}">
              <a14:hiddenFill xmlns:a14="http://schemas.microsoft.com/office/drawing/2010/main">
                <a:solidFill>
                  <a:srgbClr val="FFFFFF"/>
                </a:solidFill>
              </a14:hiddenFill>
            </a:ext>
          </a:extLst>
        </p:spPr>
      </p:pic>
      <p:sp>
        <p:nvSpPr>
          <p:cNvPr id="12" name="タイトル 1">
            <a:extLst>
              <a:ext uri="{FF2B5EF4-FFF2-40B4-BE49-F238E27FC236}">
                <a16:creationId xmlns:a16="http://schemas.microsoft.com/office/drawing/2014/main" id="{3939F6E5-D206-4AFD-B38A-45D6F7F4DE87}"/>
              </a:ext>
            </a:extLst>
          </p:cNvPr>
          <p:cNvSpPr txBox="1">
            <a:spLocks/>
          </p:cNvSpPr>
          <p:nvPr/>
        </p:nvSpPr>
        <p:spPr>
          <a:xfrm>
            <a:off x="2711624" y="260868"/>
            <a:ext cx="8106122" cy="95208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4000" b="1" dirty="0">
                <a:latin typeface="+mn-ea"/>
                <a:ea typeface="+mn-ea"/>
              </a:rPr>
              <a:t>認知症になるとおこること</a:t>
            </a:r>
            <a:endParaRPr lang="ja-JP" altLang="en-US" b="1" dirty="0">
              <a:latin typeface="+mn-ea"/>
              <a:ea typeface="+mn-ea"/>
            </a:endParaRPr>
          </a:p>
        </p:txBody>
      </p:sp>
      <p:sp>
        <p:nvSpPr>
          <p:cNvPr id="13" name="テキスト ボックス 12">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14</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3107425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605108" y="518621"/>
            <a:ext cx="47318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dirty="0">
                <a:ea typeface="游ゴシック"/>
                <a:cs typeface="Calibri"/>
              </a:rPr>
              <a:t>認知機能</a:t>
            </a:r>
            <a:r>
              <a:rPr lang="ja-JP" altLang="en-US" sz="3200" b="1" dirty="0" smtClean="0">
                <a:ea typeface="游ゴシック"/>
                <a:cs typeface="Calibri"/>
              </a:rPr>
              <a:t>障害について</a:t>
            </a:r>
            <a:endParaRPr lang="en-US" altLang="ja-JP" sz="3200" b="1" dirty="0" smtClean="0">
              <a:ea typeface="游ゴシック"/>
              <a:cs typeface="Calibri"/>
            </a:endParaRPr>
          </a:p>
        </p:txBody>
      </p:sp>
      <p:sp>
        <p:nvSpPr>
          <p:cNvPr id="3" name="テキスト ボックス 2">
            <a:extLst>
              <a:ext uri="{FF2B5EF4-FFF2-40B4-BE49-F238E27FC236}">
                <a16:creationId xmlns:a16="http://schemas.microsoft.com/office/drawing/2014/main" id="{4C919613-C4F3-FE63-0D02-B9F9A60B4402}"/>
              </a:ext>
            </a:extLst>
          </p:cNvPr>
          <p:cNvSpPr txBox="1"/>
          <p:nvPr/>
        </p:nvSpPr>
        <p:spPr>
          <a:xfrm>
            <a:off x="733115" y="1686533"/>
            <a:ext cx="96115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dirty="0">
                <a:ea typeface="游ゴシック"/>
                <a:cs typeface="Calibri"/>
              </a:rPr>
              <a:t>●</a:t>
            </a:r>
            <a:r>
              <a:rPr lang="ja-JP" altLang="en-US" sz="2800" b="1" dirty="0" smtClean="0">
                <a:ea typeface="游ゴシック"/>
                <a:cs typeface="Calibri"/>
              </a:rPr>
              <a:t>「そんなこと聞いてない」・・・</a:t>
            </a:r>
            <a:r>
              <a:rPr lang="ja-JP" altLang="en-US" sz="2800" b="1" u="sng" dirty="0" smtClean="0">
                <a:ea typeface="游ゴシック"/>
                <a:cs typeface="Calibri"/>
              </a:rPr>
              <a:t>もの忘れ</a:t>
            </a:r>
            <a:r>
              <a:rPr lang="en-US" altLang="ja-JP" sz="2800" b="1" u="sng" dirty="0" smtClean="0">
                <a:ea typeface="游ゴシック"/>
                <a:cs typeface="Calibri"/>
              </a:rPr>
              <a:t>【</a:t>
            </a:r>
            <a:r>
              <a:rPr lang="ja-JP" altLang="en-US" sz="2800" b="1" u="sng" dirty="0" smtClean="0">
                <a:ea typeface="游ゴシック"/>
                <a:cs typeface="Calibri"/>
              </a:rPr>
              <a:t>記憶障害</a:t>
            </a:r>
            <a:r>
              <a:rPr lang="en-US" altLang="ja-JP" sz="2800" b="1" u="sng" dirty="0" smtClean="0">
                <a:ea typeface="游ゴシック"/>
                <a:cs typeface="Calibri"/>
              </a:rPr>
              <a:t>】</a:t>
            </a:r>
          </a:p>
        </p:txBody>
      </p:sp>
      <p:sp>
        <p:nvSpPr>
          <p:cNvPr id="4" name="左中かっこ 3">
            <a:extLst>
              <a:ext uri="{FF2B5EF4-FFF2-40B4-BE49-F238E27FC236}">
                <a16:creationId xmlns:a16="http://schemas.microsoft.com/office/drawing/2014/main" id="{61020361-889E-8C82-B5D9-D7550447B523}"/>
              </a:ext>
            </a:extLst>
          </p:cNvPr>
          <p:cNvSpPr/>
          <p:nvPr/>
        </p:nvSpPr>
        <p:spPr>
          <a:xfrm>
            <a:off x="1327637" y="2382846"/>
            <a:ext cx="131885" cy="11078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6" name="テキスト ボックス 8">
            <a:extLst>
              <a:ext uri="{FF2B5EF4-FFF2-40B4-BE49-F238E27FC236}">
                <a16:creationId xmlns:a16="http://schemas.microsoft.com/office/drawing/2014/main" id="{7A2FD8C5-CD79-8A6B-7CEE-59EBE68800A9}"/>
              </a:ext>
            </a:extLst>
          </p:cNvPr>
          <p:cNvSpPr txBox="1"/>
          <p:nvPr/>
        </p:nvSpPr>
        <p:spPr>
          <a:xfrm>
            <a:off x="1393579" y="2615835"/>
            <a:ext cx="9474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・自身の</a:t>
            </a:r>
            <a:r>
              <a:rPr lang="ja-JP" altLang="en-US" b="1" dirty="0" smtClean="0">
                <a:ea typeface="游ゴシック"/>
                <a:cs typeface="Calibri"/>
              </a:rPr>
              <a:t>経験をすっぽりと忘れてしまう</a:t>
            </a:r>
            <a:r>
              <a:rPr lang="ja-JP" altLang="en-US" dirty="0" smtClean="0">
                <a:ea typeface="游ゴシック"/>
                <a:cs typeface="Calibri"/>
              </a:rPr>
              <a:t>。　例：夕食を食べたことを忘れるなど</a:t>
            </a:r>
            <a:endParaRPr lang="en-US" altLang="ja-JP" dirty="0" smtClean="0">
              <a:ea typeface="游ゴシック"/>
              <a:cs typeface="Calibri"/>
            </a:endParaRPr>
          </a:p>
          <a:p>
            <a:r>
              <a:rPr lang="ja-JP" altLang="en-US" dirty="0" smtClean="0">
                <a:ea typeface="游ゴシック"/>
                <a:cs typeface="Calibri"/>
              </a:rPr>
              <a:t>・出来事そのものを忘れてしまうことから、</a:t>
            </a:r>
            <a:r>
              <a:rPr lang="ja-JP" altLang="en-US" b="1" dirty="0" smtClean="0">
                <a:ea typeface="游ゴシック"/>
                <a:cs typeface="Calibri"/>
              </a:rPr>
              <a:t>ヒントがあっても思い出せない</a:t>
            </a:r>
            <a:r>
              <a:rPr lang="ja-JP" altLang="en-US" dirty="0" smtClean="0">
                <a:ea typeface="游ゴシック"/>
                <a:cs typeface="Calibri"/>
              </a:rPr>
              <a:t>。</a:t>
            </a:r>
            <a:endParaRPr lang="ja-JP" altLang="en-US" dirty="0">
              <a:ea typeface="游ゴシック"/>
              <a:cs typeface="Calibri"/>
            </a:endParaRPr>
          </a:p>
        </p:txBody>
      </p:sp>
      <p:pic>
        <p:nvPicPr>
          <p:cNvPr id="7" name="図 6"/>
          <p:cNvPicPr>
            <a:picLocks noChangeAspect="1"/>
          </p:cNvPicPr>
          <p:nvPr/>
        </p:nvPicPr>
        <p:blipFill rotWithShape="1">
          <a:blip r:embed="rId2"/>
          <a:srcRect l="10870" t="23024" r="68014" b="47389"/>
          <a:stretch/>
        </p:blipFill>
        <p:spPr>
          <a:xfrm>
            <a:off x="752066" y="4716632"/>
            <a:ext cx="1880477" cy="1564509"/>
          </a:xfrm>
          <a:prstGeom prst="rect">
            <a:avLst/>
          </a:prstGeom>
        </p:spPr>
      </p:pic>
      <p:pic>
        <p:nvPicPr>
          <p:cNvPr id="8" name="図 7"/>
          <p:cNvPicPr>
            <a:picLocks noChangeAspect="1"/>
          </p:cNvPicPr>
          <p:nvPr/>
        </p:nvPicPr>
        <p:blipFill rotWithShape="1">
          <a:blip r:embed="rId2"/>
          <a:srcRect l="46885" t="22630" r="29617" b="47972"/>
          <a:stretch/>
        </p:blipFill>
        <p:spPr>
          <a:xfrm>
            <a:off x="3600297" y="4773674"/>
            <a:ext cx="1897182" cy="1450427"/>
          </a:xfrm>
          <a:prstGeom prst="rect">
            <a:avLst/>
          </a:prstGeom>
        </p:spPr>
      </p:pic>
      <p:pic>
        <p:nvPicPr>
          <p:cNvPr id="9" name="図 8"/>
          <p:cNvPicPr>
            <a:picLocks noChangeAspect="1"/>
          </p:cNvPicPr>
          <p:nvPr/>
        </p:nvPicPr>
        <p:blipFill rotWithShape="1">
          <a:blip r:embed="rId2"/>
          <a:srcRect l="14491" t="67068" r="70060" b="7941"/>
          <a:stretch/>
        </p:blipFill>
        <p:spPr>
          <a:xfrm>
            <a:off x="6416126" y="4860970"/>
            <a:ext cx="1765736" cy="1518154"/>
          </a:xfrm>
          <a:prstGeom prst="rect">
            <a:avLst/>
          </a:prstGeom>
        </p:spPr>
      </p:pic>
      <p:pic>
        <p:nvPicPr>
          <p:cNvPr id="11" name="図 10"/>
          <p:cNvPicPr>
            <a:picLocks noChangeAspect="1"/>
          </p:cNvPicPr>
          <p:nvPr/>
        </p:nvPicPr>
        <p:blipFill rotWithShape="1">
          <a:blip r:embed="rId2"/>
          <a:srcRect l="47808" t="66048" r="33417" b="13729"/>
          <a:stretch/>
        </p:blipFill>
        <p:spPr>
          <a:xfrm>
            <a:off x="9439849" y="4693781"/>
            <a:ext cx="1809639" cy="1518154"/>
          </a:xfrm>
          <a:prstGeom prst="rect">
            <a:avLst/>
          </a:prstGeom>
        </p:spPr>
      </p:pic>
      <p:sp>
        <p:nvSpPr>
          <p:cNvPr id="12" name="楕円 11"/>
          <p:cNvSpPr/>
          <p:nvPr/>
        </p:nvSpPr>
        <p:spPr>
          <a:xfrm>
            <a:off x="605108" y="4001631"/>
            <a:ext cx="1140737" cy="5794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若いとき</a:t>
            </a:r>
            <a:endParaRPr kumimoji="1" lang="ja-JP" altLang="en-US" sz="1200" dirty="0"/>
          </a:p>
        </p:txBody>
      </p:sp>
      <p:pic>
        <p:nvPicPr>
          <p:cNvPr id="13" name="図 12"/>
          <p:cNvPicPr>
            <a:picLocks noChangeAspect="1"/>
          </p:cNvPicPr>
          <p:nvPr/>
        </p:nvPicPr>
        <p:blipFill rotWithShape="1">
          <a:blip r:embed="rId2"/>
          <a:srcRect l="43095" t="83457" r="23865" b="7884"/>
          <a:stretch/>
        </p:blipFill>
        <p:spPr>
          <a:xfrm>
            <a:off x="8401615" y="3356771"/>
            <a:ext cx="3277355" cy="525102"/>
          </a:xfrm>
          <a:prstGeom prst="rect">
            <a:avLst/>
          </a:prstGeom>
        </p:spPr>
      </p:pic>
      <p:sp>
        <p:nvSpPr>
          <p:cNvPr id="15" name="楕円 14"/>
          <p:cNvSpPr/>
          <p:nvPr/>
        </p:nvSpPr>
        <p:spPr>
          <a:xfrm>
            <a:off x="3089182" y="4001631"/>
            <a:ext cx="1043204" cy="5794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老化の場合</a:t>
            </a:r>
            <a:endParaRPr kumimoji="1" lang="ja-JP" altLang="en-US" sz="1200" dirty="0"/>
          </a:p>
        </p:txBody>
      </p:sp>
      <p:sp>
        <p:nvSpPr>
          <p:cNvPr id="16" name="楕円 15"/>
          <p:cNvSpPr/>
          <p:nvPr/>
        </p:nvSpPr>
        <p:spPr>
          <a:xfrm>
            <a:off x="6034362" y="4001631"/>
            <a:ext cx="1241609" cy="5794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認知症になると</a:t>
            </a:r>
            <a:endParaRPr lang="en-US" altLang="ja-JP" sz="1200" dirty="0" smtClean="0"/>
          </a:p>
        </p:txBody>
      </p:sp>
      <p:sp>
        <p:nvSpPr>
          <p:cNvPr id="17" name="楕円 16"/>
          <p:cNvSpPr/>
          <p:nvPr/>
        </p:nvSpPr>
        <p:spPr>
          <a:xfrm>
            <a:off x="8718983" y="4001631"/>
            <a:ext cx="1043204" cy="5794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認知症が進行</a:t>
            </a:r>
            <a:endParaRPr kumimoji="1" lang="ja-JP" altLang="en-US" sz="1200" dirty="0"/>
          </a:p>
        </p:txBody>
      </p:sp>
      <p:sp>
        <p:nvSpPr>
          <p:cNvPr id="18" name="矢印: 右 2">
            <a:extLst>
              <a:ext uri="{FF2B5EF4-FFF2-40B4-BE49-F238E27FC236}">
                <a16:creationId xmlns:a16="http://schemas.microsoft.com/office/drawing/2014/main" id="{C38D16CE-C710-C1EA-1D83-A480C6EA9065}"/>
              </a:ext>
            </a:extLst>
          </p:cNvPr>
          <p:cNvSpPr/>
          <p:nvPr/>
        </p:nvSpPr>
        <p:spPr>
          <a:xfrm>
            <a:off x="2825961" y="5118160"/>
            <a:ext cx="387501" cy="334698"/>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矢印: 右 2">
            <a:extLst>
              <a:ext uri="{FF2B5EF4-FFF2-40B4-BE49-F238E27FC236}">
                <a16:creationId xmlns:a16="http://schemas.microsoft.com/office/drawing/2014/main" id="{C38D16CE-C710-C1EA-1D83-A480C6EA9065}"/>
              </a:ext>
            </a:extLst>
          </p:cNvPr>
          <p:cNvSpPr/>
          <p:nvPr/>
        </p:nvSpPr>
        <p:spPr>
          <a:xfrm>
            <a:off x="5571753" y="5118160"/>
            <a:ext cx="387501" cy="334698"/>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矢印: 右 2">
            <a:extLst>
              <a:ext uri="{FF2B5EF4-FFF2-40B4-BE49-F238E27FC236}">
                <a16:creationId xmlns:a16="http://schemas.microsoft.com/office/drawing/2014/main" id="{C38D16CE-C710-C1EA-1D83-A480C6EA9065}"/>
              </a:ext>
            </a:extLst>
          </p:cNvPr>
          <p:cNvSpPr/>
          <p:nvPr/>
        </p:nvSpPr>
        <p:spPr>
          <a:xfrm>
            <a:off x="8411008" y="5164190"/>
            <a:ext cx="387501" cy="334698"/>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正方形/長方形 20"/>
          <p:cNvSpPr/>
          <p:nvPr/>
        </p:nvSpPr>
        <p:spPr>
          <a:xfrm>
            <a:off x="4488339" y="4743754"/>
            <a:ext cx="1338618" cy="374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414065" y="4573483"/>
            <a:ext cx="1338618" cy="374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2CAB482-DEC4-F711-1CBD-619071491B7B}"/>
              </a:ext>
            </a:extLst>
          </p:cNvPr>
          <p:cNvSpPr txBox="1"/>
          <p:nvPr/>
        </p:nvSpPr>
        <p:spPr>
          <a:xfrm>
            <a:off x="10310067" y="6444186"/>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15</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396112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4EFD8-C307-B3F5-A291-E1E16110FBD4}"/>
              </a:ext>
            </a:extLst>
          </p:cNvPr>
          <p:cNvSpPr>
            <a:spLocks noGrp="1"/>
          </p:cNvSpPr>
          <p:nvPr>
            <p:ph type="title"/>
          </p:nvPr>
        </p:nvSpPr>
        <p:spPr/>
        <p:txBody>
          <a:bodyPr/>
          <a:lstStyle/>
          <a:p>
            <a:r>
              <a:rPr lang="ja-JP" altLang="en-US">
                <a:ea typeface="ＭＳ Ｐゴシック"/>
                <a:cs typeface="Calibri Light"/>
              </a:rPr>
              <a:t>初めに</a:t>
            </a:r>
          </a:p>
        </p:txBody>
      </p:sp>
      <p:sp>
        <p:nvSpPr>
          <p:cNvPr id="3" name="コンテンツ プレースホルダー 2">
            <a:extLst>
              <a:ext uri="{FF2B5EF4-FFF2-40B4-BE49-F238E27FC236}">
                <a16:creationId xmlns:a16="http://schemas.microsoft.com/office/drawing/2014/main" id="{4C3F9733-A658-054C-552B-CA62FB5856B6}"/>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・新教材について</a:t>
            </a:r>
            <a:endParaRPr lang="ja-JP" sz="2400" dirty="0">
              <a:ea typeface="游ゴシック"/>
              <a:cs typeface="Calibri" panose="020F0502020204030204"/>
            </a:endParaRPr>
          </a:p>
          <a:p>
            <a:pPr marL="0" indent="0">
              <a:buNone/>
            </a:pPr>
            <a:r>
              <a:rPr lang="ja-JP" altLang="en-US" sz="2400" dirty="0">
                <a:ea typeface="ＭＳ Ｐゴシック"/>
                <a:cs typeface="Calibri"/>
              </a:rPr>
              <a:t>　令和６年度４月１日以降の認知症サポーター養成講座において参加者に</a:t>
            </a:r>
          </a:p>
          <a:p>
            <a:pPr marL="0" indent="0">
              <a:buNone/>
            </a:pPr>
            <a:r>
              <a:rPr lang="ja-JP" altLang="en-US" sz="2400" dirty="0">
                <a:ea typeface="ＭＳ Ｐゴシック"/>
                <a:cs typeface="Calibri"/>
              </a:rPr>
              <a:t>　対して使用（配布）する</a:t>
            </a:r>
          </a:p>
          <a:p>
            <a:pPr marL="0" indent="0">
              <a:buNone/>
            </a:pPr>
            <a:endParaRPr lang="ja-JP" altLang="en-US" sz="2400" dirty="0">
              <a:ea typeface="ＭＳ Ｐゴシック"/>
              <a:cs typeface="Calibri"/>
            </a:endParaRPr>
          </a:p>
          <a:p>
            <a:pPr marL="0" indent="0">
              <a:buNone/>
            </a:pPr>
            <a:r>
              <a:rPr lang="ja-JP" altLang="en-US" sz="2400" dirty="0">
                <a:ea typeface="ＭＳ Ｐゴシック"/>
                <a:cs typeface="Calibri"/>
              </a:rPr>
              <a:t>・令和６年度以降の講座の進め方について</a:t>
            </a:r>
          </a:p>
          <a:p>
            <a:pPr marL="0" indent="0">
              <a:buNone/>
            </a:pPr>
            <a:r>
              <a:rPr lang="ja-JP" altLang="en-US" sz="2400" dirty="0">
                <a:ea typeface="ＭＳ Ｐゴシック"/>
                <a:cs typeface="Calibri"/>
              </a:rPr>
              <a:t>　新教材の内容に準じた講義の実施は</a:t>
            </a:r>
            <a:r>
              <a:rPr lang="ja-JP" altLang="en-US" sz="2400" dirty="0" smtClean="0">
                <a:ea typeface="ＭＳ Ｐゴシック"/>
                <a:cs typeface="Calibri"/>
              </a:rPr>
              <a:t>必須。</a:t>
            </a:r>
            <a:endParaRPr lang="en-US" altLang="ja-JP" sz="2400" dirty="0" smtClean="0">
              <a:ea typeface="ＭＳ Ｐゴシック"/>
              <a:cs typeface="Calibri"/>
            </a:endParaRPr>
          </a:p>
          <a:p>
            <a:pPr marL="0" indent="0">
              <a:buNone/>
            </a:pPr>
            <a:r>
              <a:rPr lang="ja-JP" altLang="en-US" sz="2400" dirty="0">
                <a:ea typeface="ＭＳ Ｐゴシック"/>
                <a:cs typeface="Calibri"/>
              </a:rPr>
              <a:t>　</a:t>
            </a:r>
            <a:r>
              <a:rPr lang="ja-JP" altLang="en-US" sz="2400" dirty="0" smtClean="0">
                <a:ea typeface="ＭＳ Ｐゴシック"/>
                <a:cs typeface="Calibri"/>
              </a:rPr>
              <a:t>実施</a:t>
            </a:r>
            <a:r>
              <a:rPr lang="ja-JP" altLang="en-US" sz="2400" dirty="0">
                <a:ea typeface="ＭＳ Ｐゴシック"/>
                <a:cs typeface="Calibri"/>
              </a:rPr>
              <a:t>方法（※パワポの</a:t>
            </a:r>
            <a:r>
              <a:rPr lang="ja-JP" altLang="en-US" sz="2400" dirty="0" smtClean="0">
                <a:ea typeface="ＭＳ Ｐゴシック"/>
                <a:cs typeface="Calibri"/>
              </a:rPr>
              <a:t>使用有無</a:t>
            </a:r>
            <a:r>
              <a:rPr lang="ja-JP" altLang="en-US" sz="2400" dirty="0">
                <a:ea typeface="ＭＳ Ｐゴシック"/>
                <a:cs typeface="Calibri"/>
              </a:rPr>
              <a:t>）についてはキャラバンメイト自身の判断による。</a:t>
            </a:r>
            <a:endParaRPr lang="ja-JP" dirty="0">
              <a:ea typeface="游ゴシック" panose="020B0400000000000000" pitchFamily="34" charset="-128"/>
              <a:cs typeface="Calibri"/>
            </a:endParaRPr>
          </a:p>
          <a:p>
            <a:pPr marL="0" indent="0">
              <a:buNone/>
            </a:pPr>
            <a:endParaRPr lang="ja-JP" altLang="en-US" dirty="0">
              <a:ea typeface="ＭＳ Ｐゴシック"/>
              <a:cs typeface="Calibri"/>
            </a:endParaRPr>
          </a:p>
          <a:p>
            <a:pPr marL="0" indent="0">
              <a:buNone/>
            </a:pPr>
            <a:r>
              <a:rPr lang="ja-JP" altLang="en-US" sz="2400" dirty="0">
                <a:ea typeface="ＭＳ Ｐゴシック"/>
                <a:cs typeface="Calibri"/>
              </a:rPr>
              <a:t>・本資料についてはあくまでパワポ資料の例　ご自由にお使い</a:t>
            </a:r>
            <a:r>
              <a:rPr lang="ja-JP" altLang="en-US" sz="2400" dirty="0" smtClean="0">
                <a:ea typeface="ＭＳ Ｐゴシック"/>
                <a:cs typeface="Calibri"/>
              </a:rPr>
              <a:t>ください。</a:t>
            </a:r>
            <a:endParaRPr lang="ja-JP" altLang="en-US" sz="2400" dirty="0">
              <a:ea typeface="ＭＳ Ｐゴシック"/>
              <a:cs typeface="Calibri"/>
            </a:endParaRPr>
          </a:p>
        </p:txBody>
      </p:sp>
    </p:spTree>
    <p:extLst>
      <p:ext uri="{BB962C8B-B14F-4D97-AF65-F5344CB8AC3E}">
        <p14:creationId xmlns:p14="http://schemas.microsoft.com/office/powerpoint/2010/main" val="2855523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789747" y="553271"/>
            <a:ext cx="96115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dirty="0">
                <a:ea typeface="游ゴシック"/>
                <a:cs typeface="Calibri"/>
              </a:rPr>
              <a:t>●</a:t>
            </a:r>
            <a:r>
              <a:rPr lang="ja-JP" altLang="en-US" sz="2800" b="1" dirty="0" smtClean="0">
                <a:ea typeface="游ゴシック"/>
                <a:cs typeface="Calibri"/>
              </a:rPr>
              <a:t>「きょうは何日？」・・・</a:t>
            </a:r>
            <a:r>
              <a:rPr lang="ja-JP" altLang="en-US" sz="2800" b="1" u="sng" dirty="0">
                <a:ea typeface="游ゴシック"/>
                <a:cs typeface="Calibri"/>
              </a:rPr>
              <a:t>失見当識</a:t>
            </a:r>
            <a:endParaRPr lang="en-US" altLang="ja-JP" sz="2800" b="1" u="sng" dirty="0" smtClean="0">
              <a:ea typeface="游ゴシック"/>
              <a:cs typeface="Calibri"/>
            </a:endParaRPr>
          </a:p>
        </p:txBody>
      </p:sp>
      <p:sp>
        <p:nvSpPr>
          <p:cNvPr id="3" name="左中かっこ 2">
            <a:extLst>
              <a:ext uri="{FF2B5EF4-FFF2-40B4-BE49-F238E27FC236}">
                <a16:creationId xmlns:a16="http://schemas.microsoft.com/office/drawing/2014/main" id="{61020361-889E-8C82-B5D9-D7550447B523}"/>
              </a:ext>
            </a:extLst>
          </p:cNvPr>
          <p:cNvSpPr/>
          <p:nvPr/>
        </p:nvSpPr>
        <p:spPr>
          <a:xfrm>
            <a:off x="1371600" y="1248867"/>
            <a:ext cx="131885" cy="11078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4" name="テキスト ボックス 8">
            <a:extLst>
              <a:ext uri="{FF2B5EF4-FFF2-40B4-BE49-F238E27FC236}">
                <a16:creationId xmlns:a16="http://schemas.microsoft.com/office/drawing/2014/main" id="{7A2FD8C5-CD79-8A6B-7CEE-59EBE68800A9}"/>
              </a:ext>
            </a:extLst>
          </p:cNvPr>
          <p:cNvSpPr txBox="1"/>
          <p:nvPr/>
        </p:nvSpPr>
        <p:spPr>
          <a:xfrm>
            <a:off x="1437542" y="1479616"/>
            <a:ext cx="9474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・今何年の何月何日なのか、時刻はいつか、どこにいるのか全く分からない状態。</a:t>
            </a:r>
            <a:endParaRPr lang="en-US" altLang="ja-JP" dirty="0" smtClean="0">
              <a:ea typeface="游ゴシック"/>
              <a:cs typeface="Calibri"/>
            </a:endParaRPr>
          </a:p>
          <a:p>
            <a:r>
              <a:rPr lang="ja-JP" altLang="en-US" dirty="0" smtClean="0">
                <a:ea typeface="游ゴシック"/>
                <a:cs typeface="Calibri"/>
              </a:rPr>
              <a:t>・認知症の進行と共に、自分の置かれた状態はわかりにくくなります。</a:t>
            </a:r>
            <a:endParaRPr lang="ja-JP" altLang="en-US" dirty="0">
              <a:ea typeface="游ゴシック"/>
              <a:cs typeface="Calibri"/>
            </a:endParaRPr>
          </a:p>
        </p:txBody>
      </p:sp>
      <p:sp>
        <p:nvSpPr>
          <p:cNvPr id="5" name="角丸四角形 4"/>
          <p:cNvSpPr/>
          <p:nvPr/>
        </p:nvSpPr>
        <p:spPr>
          <a:xfrm>
            <a:off x="879232" y="2587447"/>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時間の見当識</a:t>
            </a:r>
            <a:endParaRPr kumimoji="1" lang="ja-JP" altLang="en-US" b="1" dirty="0"/>
          </a:p>
        </p:txBody>
      </p:sp>
      <p:sp>
        <p:nvSpPr>
          <p:cNvPr id="6" name="角丸四角形 5"/>
          <p:cNvSpPr/>
          <p:nvPr/>
        </p:nvSpPr>
        <p:spPr>
          <a:xfrm>
            <a:off x="879232" y="3542338"/>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場所</a:t>
            </a:r>
            <a:r>
              <a:rPr kumimoji="1" lang="ja-JP" altLang="en-US" b="1" dirty="0" smtClean="0"/>
              <a:t>の見当識</a:t>
            </a:r>
            <a:endParaRPr kumimoji="1" lang="ja-JP" altLang="en-US" b="1" dirty="0"/>
          </a:p>
        </p:txBody>
      </p:sp>
      <p:sp>
        <p:nvSpPr>
          <p:cNvPr id="7" name="角丸四角形 6"/>
          <p:cNvSpPr/>
          <p:nvPr/>
        </p:nvSpPr>
        <p:spPr>
          <a:xfrm>
            <a:off x="879232" y="4587596"/>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人</a:t>
            </a:r>
            <a:r>
              <a:rPr kumimoji="1" lang="ja-JP" altLang="en-US" b="1" dirty="0" smtClean="0"/>
              <a:t>の見当識</a:t>
            </a:r>
            <a:endParaRPr kumimoji="1" lang="ja-JP" altLang="en-US" b="1" dirty="0"/>
          </a:p>
        </p:txBody>
      </p:sp>
      <p:sp>
        <p:nvSpPr>
          <p:cNvPr id="8" name="テキスト ボックス 8">
            <a:extLst>
              <a:ext uri="{FF2B5EF4-FFF2-40B4-BE49-F238E27FC236}">
                <a16:creationId xmlns:a16="http://schemas.microsoft.com/office/drawing/2014/main" id="{7A2FD8C5-CD79-8A6B-7CEE-59EBE68800A9}"/>
              </a:ext>
            </a:extLst>
          </p:cNvPr>
          <p:cNvSpPr txBox="1"/>
          <p:nvPr/>
        </p:nvSpPr>
        <p:spPr>
          <a:xfrm>
            <a:off x="2848708" y="2617131"/>
            <a:ext cx="6150437"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・時刻や予定を合わせて準備することが苦手に。</a:t>
            </a:r>
            <a:endParaRPr lang="en-US" altLang="ja-JP" dirty="0" smtClean="0">
              <a:ea typeface="游ゴシック"/>
              <a:cs typeface="Calibri"/>
            </a:endParaRPr>
          </a:p>
          <a:p>
            <a:r>
              <a:rPr lang="ja-JP" altLang="en-US" dirty="0">
                <a:ea typeface="游ゴシック"/>
                <a:cs typeface="Calibri"/>
              </a:rPr>
              <a:t>・</a:t>
            </a:r>
            <a:r>
              <a:rPr lang="ja-JP" altLang="en-US" dirty="0" smtClean="0">
                <a:ea typeface="游ゴシック"/>
                <a:cs typeface="Calibri"/>
              </a:rPr>
              <a:t>進行すると季節感や年齢がわからなくなっていきます。</a:t>
            </a:r>
            <a:endParaRPr lang="ja-JP" altLang="en-US" dirty="0">
              <a:ea typeface="游ゴシック"/>
              <a:cs typeface="Calibri"/>
            </a:endParaRPr>
          </a:p>
        </p:txBody>
      </p:sp>
      <p:sp>
        <p:nvSpPr>
          <p:cNvPr id="9" name="テキスト ボックス 8">
            <a:extLst>
              <a:ext uri="{FF2B5EF4-FFF2-40B4-BE49-F238E27FC236}">
                <a16:creationId xmlns:a16="http://schemas.microsoft.com/office/drawing/2014/main" id="{7A2FD8C5-CD79-8A6B-7CEE-59EBE68800A9}"/>
              </a:ext>
            </a:extLst>
          </p:cNvPr>
          <p:cNvSpPr txBox="1"/>
          <p:nvPr/>
        </p:nvSpPr>
        <p:spPr>
          <a:xfrm>
            <a:off x="2848707" y="3542338"/>
            <a:ext cx="6150437"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・自分が今どこにいるのかわからなくなる。</a:t>
            </a:r>
            <a:endParaRPr lang="en-US" altLang="ja-JP" dirty="0" smtClean="0">
              <a:ea typeface="游ゴシック"/>
              <a:cs typeface="Calibri"/>
            </a:endParaRPr>
          </a:p>
          <a:p>
            <a:r>
              <a:rPr lang="ja-JP" altLang="en-US" dirty="0" smtClean="0">
                <a:ea typeface="游ゴシック"/>
                <a:cs typeface="Calibri"/>
              </a:rPr>
              <a:t>・「ここはどこだ」と混乱してしまうことも</a:t>
            </a:r>
            <a:endParaRPr lang="ja-JP" altLang="en-US" dirty="0">
              <a:ea typeface="游ゴシック"/>
              <a:cs typeface="Calibri"/>
            </a:endParaRPr>
          </a:p>
        </p:txBody>
      </p:sp>
      <p:sp>
        <p:nvSpPr>
          <p:cNvPr id="10" name="テキスト ボックス 9">
            <a:extLst>
              <a:ext uri="{FF2B5EF4-FFF2-40B4-BE49-F238E27FC236}">
                <a16:creationId xmlns:a16="http://schemas.microsoft.com/office/drawing/2014/main" id="{7A2FD8C5-CD79-8A6B-7CEE-59EBE68800A9}"/>
              </a:ext>
            </a:extLst>
          </p:cNvPr>
          <p:cNvSpPr txBox="1"/>
          <p:nvPr/>
        </p:nvSpPr>
        <p:spPr>
          <a:xfrm>
            <a:off x="2848707" y="4591896"/>
            <a:ext cx="725496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・最近の記憶が薄れ、自身や家族の「いま」があいまいになる。</a:t>
            </a:r>
            <a:endParaRPr lang="en-US" altLang="ja-JP" dirty="0" smtClean="0">
              <a:ea typeface="游ゴシック"/>
              <a:cs typeface="Calibri"/>
            </a:endParaRPr>
          </a:p>
          <a:p>
            <a:r>
              <a:rPr lang="ja-JP" altLang="en-US" dirty="0" smtClean="0">
                <a:ea typeface="游ゴシック"/>
                <a:cs typeface="Calibri"/>
              </a:rPr>
              <a:t>・自分が若いころの家族をイメージしてしまう。</a:t>
            </a:r>
            <a:endParaRPr lang="ja-JP" altLang="en-US" dirty="0">
              <a:ea typeface="游ゴシック"/>
              <a:cs typeface="Calibri"/>
            </a:endParaRPr>
          </a:p>
        </p:txBody>
      </p:sp>
      <p:sp>
        <p:nvSpPr>
          <p:cNvPr id="11" name="矢印: 右 2">
            <a:extLst>
              <a:ext uri="{FF2B5EF4-FFF2-40B4-BE49-F238E27FC236}">
                <a16:creationId xmlns:a16="http://schemas.microsoft.com/office/drawing/2014/main" id="{C38D16CE-C710-C1EA-1D83-A480C6EA9065}"/>
              </a:ext>
            </a:extLst>
          </p:cNvPr>
          <p:cNvSpPr/>
          <p:nvPr/>
        </p:nvSpPr>
        <p:spPr>
          <a:xfrm>
            <a:off x="945174" y="5914864"/>
            <a:ext cx="492368" cy="54025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角丸四角形 11"/>
          <p:cNvSpPr/>
          <p:nvPr/>
        </p:nvSpPr>
        <p:spPr>
          <a:xfrm>
            <a:off x="2037029" y="5704027"/>
            <a:ext cx="8682274" cy="914400"/>
          </a:xfrm>
          <a:prstGeom prst="round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スマートフォンのリマインダー機能や家族の声かけなど、</a:t>
            </a:r>
            <a:endParaRPr kumimoji="1" lang="en-US" altLang="ja-JP" dirty="0" smtClean="0">
              <a:solidFill>
                <a:schemeClr val="tx1"/>
              </a:solidFill>
            </a:endParaRPr>
          </a:p>
          <a:p>
            <a:pPr algn="ctr"/>
            <a:r>
              <a:rPr kumimoji="1" lang="ja-JP" altLang="en-US" dirty="0" smtClean="0">
                <a:solidFill>
                  <a:schemeClr val="tx1"/>
                </a:solidFill>
              </a:rPr>
              <a:t>苦手なことを補う方法はたくさんあります</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02CAB482-DEC4-F711-1CBD-619071491B7B}"/>
              </a:ext>
            </a:extLst>
          </p:cNvPr>
          <p:cNvSpPr txBox="1"/>
          <p:nvPr/>
        </p:nvSpPr>
        <p:spPr>
          <a:xfrm>
            <a:off x="10401300" y="6455119"/>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教材</a:t>
            </a:r>
            <a:r>
              <a:rPr lang="ja-JP" altLang="en-US" smtClean="0">
                <a:ea typeface="游ゴシック"/>
                <a:cs typeface="Calibri"/>
              </a:rPr>
              <a:t>：</a:t>
            </a:r>
            <a:r>
              <a:rPr lang="en-US" altLang="ja-JP" dirty="0" smtClean="0">
                <a:ea typeface="游ゴシック"/>
                <a:cs typeface="Calibri"/>
              </a:rPr>
              <a:t>16</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3501101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789746" y="646713"/>
            <a:ext cx="96115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dirty="0" smtClean="0">
                <a:ea typeface="游ゴシック"/>
                <a:cs typeface="Calibri"/>
              </a:rPr>
              <a:t>●理解・判断力について</a:t>
            </a:r>
            <a:endParaRPr lang="en-US" altLang="ja-JP" sz="2800" b="1" dirty="0" smtClean="0">
              <a:ea typeface="游ゴシック"/>
              <a:cs typeface="Calibri"/>
            </a:endParaRPr>
          </a:p>
        </p:txBody>
      </p:sp>
      <p:sp>
        <p:nvSpPr>
          <p:cNvPr id="3" name="テキスト ボックス 8">
            <a:extLst>
              <a:ext uri="{FF2B5EF4-FFF2-40B4-BE49-F238E27FC236}">
                <a16:creationId xmlns:a16="http://schemas.microsoft.com/office/drawing/2014/main" id="{7A2FD8C5-CD79-8A6B-7CEE-59EBE68800A9}"/>
              </a:ext>
            </a:extLst>
          </p:cNvPr>
          <p:cNvSpPr txBox="1"/>
          <p:nvPr/>
        </p:nvSpPr>
        <p:spPr>
          <a:xfrm>
            <a:off x="1213336" y="1447017"/>
            <a:ext cx="9474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・周囲から受け取る情報を選択して</a:t>
            </a:r>
            <a:r>
              <a:rPr lang="ja-JP" altLang="en-US" b="1" dirty="0" smtClean="0">
                <a:ea typeface="游ゴシック"/>
                <a:cs typeface="Calibri"/>
              </a:rPr>
              <a:t>行動に移すことが遅くなる</a:t>
            </a:r>
            <a:r>
              <a:rPr lang="ja-JP" altLang="en-US" dirty="0" smtClean="0">
                <a:ea typeface="游ゴシック"/>
                <a:cs typeface="Calibri"/>
              </a:rPr>
              <a:t>。</a:t>
            </a:r>
            <a:endParaRPr lang="en-US" altLang="ja-JP" dirty="0" smtClean="0">
              <a:ea typeface="游ゴシック"/>
              <a:cs typeface="Calibri"/>
            </a:endParaRPr>
          </a:p>
          <a:p>
            <a:r>
              <a:rPr lang="ja-JP" altLang="en-US" dirty="0" smtClean="0">
                <a:ea typeface="游ゴシック"/>
                <a:cs typeface="Calibri"/>
              </a:rPr>
              <a:t>・</a:t>
            </a:r>
            <a:r>
              <a:rPr lang="ja-JP" altLang="en-US" b="1" dirty="0" smtClean="0">
                <a:ea typeface="游ゴシック"/>
                <a:cs typeface="Calibri"/>
              </a:rPr>
              <a:t>予期せぬことへの対応が苦手</a:t>
            </a:r>
            <a:r>
              <a:rPr lang="ja-JP" altLang="en-US" dirty="0" smtClean="0">
                <a:ea typeface="游ゴシック"/>
                <a:cs typeface="Calibri"/>
              </a:rPr>
              <a:t>になります。</a:t>
            </a:r>
            <a:endParaRPr lang="en-US" altLang="ja-JP" dirty="0" smtClean="0">
              <a:ea typeface="游ゴシック"/>
              <a:cs typeface="Calibri"/>
            </a:endParaRPr>
          </a:p>
        </p:txBody>
      </p:sp>
      <p:sp>
        <p:nvSpPr>
          <p:cNvPr id="4" name="左中かっこ 3">
            <a:extLst>
              <a:ext uri="{FF2B5EF4-FFF2-40B4-BE49-F238E27FC236}">
                <a16:creationId xmlns:a16="http://schemas.microsoft.com/office/drawing/2014/main" id="{61020361-889E-8C82-B5D9-D7550447B523}"/>
              </a:ext>
            </a:extLst>
          </p:cNvPr>
          <p:cNvSpPr/>
          <p:nvPr/>
        </p:nvSpPr>
        <p:spPr>
          <a:xfrm>
            <a:off x="1081450" y="1223917"/>
            <a:ext cx="131885" cy="11078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 name="テキスト ボックス 4"/>
          <p:cNvSpPr txBox="1"/>
          <p:nvPr/>
        </p:nvSpPr>
        <p:spPr>
          <a:xfrm>
            <a:off x="1213338" y="2316449"/>
            <a:ext cx="6647974" cy="1200329"/>
          </a:xfrm>
          <a:prstGeom prst="rect">
            <a:avLst/>
          </a:prstGeom>
          <a:noFill/>
        </p:spPr>
        <p:txBody>
          <a:bodyPr wrap="none" rtlCol="0">
            <a:spAutoFit/>
          </a:bodyPr>
          <a:lstStyle/>
          <a:p>
            <a:r>
              <a:rPr kumimoji="1" lang="ja-JP" altLang="en-US" dirty="0" smtClean="0">
                <a:solidFill>
                  <a:srgbClr val="FF0000"/>
                </a:solidFill>
              </a:rPr>
              <a:t>１．考えるスピードが</a:t>
            </a:r>
            <a:r>
              <a:rPr kumimoji="1" lang="ja-JP" altLang="en-US" dirty="0" err="1" smtClean="0">
                <a:solidFill>
                  <a:srgbClr val="FF0000"/>
                </a:solidFill>
              </a:rPr>
              <a:t>ゆっ</a:t>
            </a:r>
            <a:r>
              <a:rPr kumimoji="1" lang="ja-JP" altLang="en-US" dirty="0" smtClean="0">
                <a:solidFill>
                  <a:srgbClr val="FF0000"/>
                </a:solidFill>
              </a:rPr>
              <a:t>くりになります。</a:t>
            </a:r>
            <a:endParaRPr kumimoji="1" lang="en-US" altLang="ja-JP" dirty="0" smtClean="0">
              <a:solidFill>
                <a:srgbClr val="FF0000"/>
              </a:solidFill>
            </a:endParaRPr>
          </a:p>
          <a:p>
            <a:r>
              <a:rPr lang="ja-JP" altLang="en-US" dirty="0">
                <a:solidFill>
                  <a:srgbClr val="FF0000"/>
                </a:solidFill>
              </a:rPr>
              <a:t>２</a:t>
            </a:r>
            <a:r>
              <a:rPr lang="ja-JP" altLang="en-US" dirty="0" smtClean="0">
                <a:solidFill>
                  <a:srgbClr val="FF0000"/>
                </a:solidFill>
              </a:rPr>
              <a:t>．同時に二つ以上のことを処理することが難しくなります。</a:t>
            </a:r>
            <a:endParaRPr lang="en-US" altLang="ja-JP" dirty="0" smtClean="0">
              <a:solidFill>
                <a:srgbClr val="FF0000"/>
              </a:solidFill>
            </a:endParaRPr>
          </a:p>
          <a:p>
            <a:r>
              <a:rPr kumimoji="1" lang="ja-JP" altLang="en-US" dirty="0">
                <a:solidFill>
                  <a:srgbClr val="FF0000"/>
                </a:solidFill>
              </a:rPr>
              <a:t>３</a:t>
            </a:r>
            <a:r>
              <a:rPr kumimoji="1" lang="ja-JP" altLang="en-US" dirty="0" smtClean="0">
                <a:solidFill>
                  <a:srgbClr val="FF0000"/>
                </a:solidFill>
              </a:rPr>
              <a:t>．いつもと違うできごとが起こると混乱しやすくなります。</a:t>
            </a:r>
            <a:endParaRPr kumimoji="1" lang="en-US" altLang="ja-JP" dirty="0" smtClean="0">
              <a:solidFill>
                <a:srgbClr val="FF0000"/>
              </a:solidFill>
            </a:endParaRPr>
          </a:p>
          <a:p>
            <a:r>
              <a:rPr lang="ja-JP" altLang="en-US" dirty="0">
                <a:solidFill>
                  <a:srgbClr val="FF0000"/>
                </a:solidFill>
              </a:rPr>
              <a:t>４</a:t>
            </a:r>
            <a:r>
              <a:rPr lang="ja-JP" altLang="en-US" dirty="0" smtClean="0">
                <a:solidFill>
                  <a:srgbClr val="FF0000"/>
                </a:solidFill>
              </a:rPr>
              <a:t>．目に見えない仕組みが理解しずらくなります。</a:t>
            </a:r>
            <a:endParaRPr kumimoji="1" lang="ja-JP" altLang="en-US" dirty="0">
              <a:solidFill>
                <a:srgbClr val="FF0000"/>
              </a:solidFill>
            </a:endParaRPr>
          </a:p>
        </p:txBody>
      </p:sp>
      <p:sp>
        <p:nvSpPr>
          <p:cNvPr id="6" name="左中かっこ 5">
            <a:extLst>
              <a:ext uri="{FF2B5EF4-FFF2-40B4-BE49-F238E27FC236}">
                <a16:creationId xmlns:a16="http://schemas.microsoft.com/office/drawing/2014/main" id="{61020361-889E-8C82-B5D9-D7550447B523}"/>
              </a:ext>
            </a:extLst>
          </p:cNvPr>
          <p:cNvSpPr/>
          <p:nvPr/>
        </p:nvSpPr>
        <p:spPr>
          <a:xfrm>
            <a:off x="1081451" y="2362697"/>
            <a:ext cx="131885" cy="1107831"/>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7" name="円形吹き出し 6"/>
          <p:cNvSpPr/>
          <p:nvPr/>
        </p:nvSpPr>
        <p:spPr>
          <a:xfrm>
            <a:off x="8476774" y="2255394"/>
            <a:ext cx="2900474" cy="1671012"/>
          </a:xfrm>
          <a:prstGeom prst="wedgeEllipseCallout">
            <a:avLst>
              <a:gd name="adj1" fmla="val -103046"/>
              <a:gd name="adj2" fmla="val 16382"/>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セルフレジ</a:t>
            </a:r>
            <a:endParaRPr lang="en-US" altLang="ja-JP" dirty="0" smtClean="0">
              <a:solidFill>
                <a:schemeClr val="tx1"/>
              </a:solidFill>
            </a:endParaRPr>
          </a:p>
          <a:p>
            <a:r>
              <a:rPr lang="ja-JP" altLang="en-US" dirty="0" smtClean="0">
                <a:solidFill>
                  <a:schemeClr val="tx1"/>
                </a:solidFill>
              </a:rPr>
              <a:t>自動改札・発券機</a:t>
            </a:r>
            <a:endParaRPr lang="en-US" altLang="ja-JP" dirty="0" smtClean="0">
              <a:solidFill>
                <a:schemeClr val="tx1"/>
              </a:solidFill>
            </a:endParaRPr>
          </a:p>
          <a:p>
            <a:r>
              <a:rPr lang="ja-JP" altLang="en-US" dirty="0" smtClean="0">
                <a:solidFill>
                  <a:schemeClr val="tx1"/>
                </a:solidFill>
              </a:rPr>
              <a:t>など</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4C919613-C4F3-FE63-0D02-B9F9A60B4402}"/>
              </a:ext>
            </a:extLst>
          </p:cNvPr>
          <p:cNvSpPr txBox="1"/>
          <p:nvPr/>
        </p:nvSpPr>
        <p:spPr>
          <a:xfrm>
            <a:off x="789747" y="4037956"/>
            <a:ext cx="96115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dirty="0" smtClean="0">
                <a:ea typeface="游ゴシック"/>
                <a:cs typeface="Calibri"/>
              </a:rPr>
              <a:t>●実行</a:t>
            </a:r>
            <a:r>
              <a:rPr lang="en-US" altLang="ja-JP" sz="2800" b="1" dirty="0" smtClean="0">
                <a:ea typeface="游ゴシック"/>
                <a:cs typeface="Calibri"/>
              </a:rPr>
              <a:t>(</a:t>
            </a:r>
            <a:r>
              <a:rPr lang="ja-JP" altLang="en-US" sz="2800" b="1" dirty="0" smtClean="0">
                <a:ea typeface="游ゴシック"/>
                <a:cs typeface="Calibri"/>
              </a:rPr>
              <a:t>遂行</a:t>
            </a:r>
            <a:r>
              <a:rPr lang="en-US" altLang="ja-JP" sz="2800" b="1" dirty="0" smtClean="0">
                <a:ea typeface="游ゴシック"/>
                <a:cs typeface="Calibri"/>
              </a:rPr>
              <a:t>)</a:t>
            </a:r>
            <a:r>
              <a:rPr lang="ja-JP" altLang="en-US" sz="2800" b="1" dirty="0" smtClean="0">
                <a:ea typeface="游ゴシック"/>
                <a:cs typeface="Calibri"/>
              </a:rPr>
              <a:t>機能について</a:t>
            </a:r>
            <a:endParaRPr lang="en-US" altLang="ja-JP" sz="2800" b="1" dirty="0" smtClean="0">
              <a:ea typeface="游ゴシック"/>
              <a:cs typeface="Calibri"/>
            </a:endParaRPr>
          </a:p>
        </p:txBody>
      </p:sp>
      <p:sp>
        <p:nvSpPr>
          <p:cNvPr id="9" name="左中かっこ 8">
            <a:extLst>
              <a:ext uri="{FF2B5EF4-FFF2-40B4-BE49-F238E27FC236}">
                <a16:creationId xmlns:a16="http://schemas.microsoft.com/office/drawing/2014/main" id="{61020361-889E-8C82-B5D9-D7550447B523}"/>
              </a:ext>
            </a:extLst>
          </p:cNvPr>
          <p:cNvSpPr/>
          <p:nvPr/>
        </p:nvSpPr>
        <p:spPr>
          <a:xfrm>
            <a:off x="1081453" y="4545877"/>
            <a:ext cx="131885" cy="11078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0" name="テキスト ボックス 8">
            <a:extLst>
              <a:ext uri="{FF2B5EF4-FFF2-40B4-BE49-F238E27FC236}">
                <a16:creationId xmlns:a16="http://schemas.microsoft.com/office/drawing/2014/main" id="{7A2FD8C5-CD79-8A6B-7CEE-59EBE68800A9}"/>
              </a:ext>
            </a:extLst>
          </p:cNvPr>
          <p:cNvSpPr txBox="1"/>
          <p:nvPr/>
        </p:nvSpPr>
        <p:spPr>
          <a:xfrm>
            <a:off x="1147394" y="4784276"/>
            <a:ext cx="1010675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・目的に沿って、計画を立てて実行し、結果を振り返ること</a:t>
            </a:r>
            <a:r>
              <a:rPr lang="en-US" altLang="ja-JP" b="1" dirty="0" smtClean="0">
                <a:ea typeface="游ゴシック"/>
                <a:cs typeface="Calibri"/>
              </a:rPr>
              <a:t>【</a:t>
            </a:r>
            <a:r>
              <a:rPr lang="ja-JP" altLang="en-US" b="1" dirty="0" smtClean="0">
                <a:ea typeface="游ゴシック"/>
                <a:cs typeface="Calibri"/>
              </a:rPr>
              <a:t>実行機能</a:t>
            </a:r>
            <a:r>
              <a:rPr lang="en-US" altLang="ja-JP" b="1" dirty="0" smtClean="0">
                <a:ea typeface="游ゴシック"/>
                <a:cs typeface="Calibri"/>
              </a:rPr>
              <a:t>】</a:t>
            </a:r>
            <a:r>
              <a:rPr lang="ja-JP" altLang="en-US" b="1" dirty="0" smtClean="0">
                <a:ea typeface="游ゴシック"/>
                <a:cs typeface="Calibri"/>
              </a:rPr>
              <a:t>の遂行が難しくなる</a:t>
            </a:r>
            <a:r>
              <a:rPr lang="ja-JP" altLang="en-US" dirty="0" smtClean="0">
                <a:ea typeface="游ゴシック"/>
                <a:cs typeface="Calibri"/>
              </a:rPr>
              <a:t>。</a:t>
            </a:r>
            <a:endParaRPr lang="en-US" altLang="ja-JP" dirty="0" smtClean="0">
              <a:ea typeface="游ゴシック"/>
              <a:cs typeface="Calibri"/>
            </a:endParaRPr>
          </a:p>
          <a:p>
            <a:r>
              <a:rPr lang="ja-JP" altLang="en-US" dirty="0" smtClean="0">
                <a:ea typeface="游ゴシック"/>
                <a:cs typeface="Calibri"/>
              </a:rPr>
              <a:t>・段取りよく進めるのが難しくなっても、</a:t>
            </a:r>
            <a:r>
              <a:rPr lang="ja-JP" altLang="en-US" b="1" dirty="0" smtClean="0">
                <a:ea typeface="游ゴシック"/>
                <a:cs typeface="Calibri"/>
              </a:rPr>
              <a:t>個々の動作は保たれてることは少なくない</a:t>
            </a:r>
            <a:r>
              <a:rPr lang="ja-JP" altLang="en-US" dirty="0" smtClean="0">
                <a:ea typeface="游ゴシック"/>
                <a:cs typeface="Calibri"/>
              </a:rPr>
              <a:t>。</a:t>
            </a:r>
            <a:endParaRPr lang="en-US" altLang="ja-JP" dirty="0" smtClean="0">
              <a:ea typeface="游ゴシック"/>
              <a:cs typeface="Calibri"/>
            </a:endParaRPr>
          </a:p>
        </p:txBody>
      </p:sp>
      <p:sp>
        <p:nvSpPr>
          <p:cNvPr id="11" name="円形吹き出し 10"/>
          <p:cNvSpPr/>
          <p:nvPr/>
        </p:nvSpPr>
        <p:spPr>
          <a:xfrm>
            <a:off x="7275157" y="5384735"/>
            <a:ext cx="3680057" cy="1473265"/>
          </a:xfrm>
          <a:prstGeom prst="wedgeEllipseCallout">
            <a:avLst>
              <a:gd name="adj1" fmla="val -69415"/>
              <a:gd name="adj2" fmla="val -45500"/>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サポート</a:t>
            </a:r>
            <a:r>
              <a:rPr lang="ja-JP" altLang="en-US" dirty="0" smtClean="0">
                <a:solidFill>
                  <a:schemeClr val="tx1"/>
                </a:solidFill>
              </a:rPr>
              <a:t>できる体制を構築することが必要</a:t>
            </a:r>
            <a:endParaRPr lang="en-US" altLang="ja-JP" dirty="0" smtClean="0">
              <a:solidFill>
                <a:schemeClr val="tx1"/>
              </a:solidFill>
            </a:endParaRPr>
          </a:p>
        </p:txBody>
      </p:sp>
      <p:sp>
        <p:nvSpPr>
          <p:cNvPr id="12" name="テキスト ボックス 11">
            <a:extLst>
              <a:ext uri="{FF2B5EF4-FFF2-40B4-BE49-F238E27FC236}">
                <a16:creationId xmlns:a16="http://schemas.microsoft.com/office/drawing/2014/main" id="{02CAB482-DEC4-F711-1CBD-619071491B7B}"/>
              </a:ext>
            </a:extLst>
          </p:cNvPr>
          <p:cNvSpPr txBox="1"/>
          <p:nvPr/>
        </p:nvSpPr>
        <p:spPr>
          <a:xfrm>
            <a:off x="10313158" y="6428669"/>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17</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1188028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605108" y="518621"/>
            <a:ext cx="67188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dirty="0" smtClean="0">
                <a:ea typeface="游ゴシック"/>
                <a:cs typeface="Calibri"/>
              </a:rPr>
              <a:t>行動・心理症状</a:t>
            </a:r>
            <a:r>
              <a:rPr lang="en-US" altLang="ja-JP" sz="3200" b="1" dirty="0" smtClean="0">
                <a:ea typeface="游ゴシック"/>
                <a:cs typeface="Calibri"/>
              </a:rPr>
              <a:t>(BPSD)</a:t>
            </a:r>
            <a:r>
              <a:rPr lang="ja-JP" altLang="en-US" sz="3200" b="1" dirty="0" smtClean="0">
                <a:ea typeface="游ゴシック"/>
                <a:cs typeface="Calibri"/>
              </a:rPr>
              <a:t>を理解する</a:t>
            </a:r>
            <a:endParaRPr lang="en-US" altLang="ja-JP" sz="3200" b="1" dirty="0" smtClean="0">
              <a:ea typeface="游ゴシック"/>
              <a:cs typeface="Calibri"/>
            </a:endParaRPr>
          </a:p>
        </p:txBody>
      </p:sp>
      <p:sp>
        <p:nvSpPr>
          <p:cNvPr id="3" name="角丸四角形 2"/>
          <p:cNvSpPr/>
          <p:nvPr/>
        </p:nvSpPr>
        <p:spPr>
          <a:xfrm>
            <a:off x="3667370" y="2034119"/>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不安やうつ</a:t>
            </a:r>
            <a:endParaRPr kumimoji="1" lang="ja-JP" altLang="en-US" b="1" dirty="0"/>
          </a:p>
        </p:txBody>
      </p:sp>
      <p:sp>
        <p:nvSpPr>
          <p:cNvPr id="4" name="角丸四角形 3"/>
          <p:cNvSpPr/>
          <p:nvPr/>
        </p:nvSpPr>
        <p:spPr>
          <a:xfrm>
            <a:off x="3667370" y="3060176"/>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イライラと興奮</a:t>
            </a:r>
            <a:endParaRPr kumimoji="1" lang="ja-JP" altLang="en-US" b="1" dirty="0"/>
          </a:p>
        </p:txBody>
      </p:sp>
      <p:sp>
        <p:nvSpPr>
          <p:cNvPr id="5" name="角丸四角形 4"/>
          <p:cNvSpPr/>
          <p:nvPr/>
        </p:nvSpPr>
        <p:spPr>
          <a:xfrm>
            <a:off x="3667370" y="3987086"/>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幻覚・妄想</a:t>
            </a:r>
            <a:endParaRPr kumimoji="1" lang="ja-JP" altLang="en-US" b="1" dirty="0"/>
          </a:p>
        </p:txBody>
      </p:sp>
      <p:sp>
        <p:nvSpPr>
          <p:cNvPr id="6" name="角丸四角形 5"/>
          <p:cNvSpPr/>
          <p:nvPr/>
        </p:nvSpPr>
        <p:spPr>
          <a:xfrm>
            <a:off x="3667370" y="4991759"/>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歩き回る</a:t>
            </a:r>
            <a:endParaRPr lang="en-US" altLang="ja-JP" b="1" dirty="0" smtClean="0"/>
          </a:p>
          <a:p>
            <a:pPr algn="ctr"/>
            <a:r>
              <a:rPr kumimoji="1" lang="ja-JP" altLang="en-US" b="1" dirty="0"/>
              <a:t>道に迷う</a:t>
            </a:r>
          </a:p>
        </p:txBody>
      </p:sp>
      <p:sp>
        <p:nvSpPr>
          <p:cNvPr id="7" name="テキスト ボックス 8">
            <a:extLst>
              <a:ext uri="{FF2B5EF4-FFF2-40B4-BE49-F238E27FC236}">
                <a16:creationId xmlns:a16="http://schemas.microsoft.com/office/drawing/2014/main" id="{7A2FD8C5-CD79-8A6B-7CEE-59EBE68800A9}"/>
              </a:ext>
            </a:extLst>
          </p:cNvPr>
          <p:cNvSpPr txBox="1"/>
          <p:nvPr/>
        </p:nvSpPr>
        <p:spPr>
          <a:xfrm>
            <a:off x="5636846" y="2034119"/>
            <a:ext cx="646136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・認知症初期には今後自分はどうなっていくのかと不安に。</a:t>
            </a:r>
            <a:endParaRPr lang="en-US" altLang="ja-JP" dirty="0" smtClean="0">
              <a:ea typeface="游ゴシック"/>
              <a:cs typeface="Calibri"/>
            </a:endParaRPr>
          </a:p>
          <a:p>
            <a:r>
              <a:rPr lang="ja-JP" altLang="en-US" dirty="0" smtClean="0">
                <a:ea typeface="游ゴシック"/>
                <a:cs typeface="Calibri"/>
              </a:rPr>
              <a:t>・うつ症状を伴う場合もあり。</a:t>
            </a:r>
            <a:endParaRPr lang="ja-JP" altLang="en-US" dirty="0">
              <a:ea typeface="游ゴシック"/>
              <a:cs typeface="Calibri"/>
            </a:endParaRPr>
          </a:p>
        </p:txBody>
      </p:sp>
      <p:sp>
        <p:nvSpPr>
          <p:cNvPr id="8" name="テキスト ボックス 8">
            <a:extLst>
              <a:ext uri="{FF2B5EF4-FFF2-40B4-BE49-F238E27FC236}">
                <a16:creationId xmlns:a16="http://schemas.microsoft.com/office/drawing/2014/main" id="{7A2FD8C5-CD79-8A6B-7CEE-59EBE68800A9}"/>
              </a:ext>
            </a:extLst>
          </p:cNvPr>
          <p:cNvSpPr txBox="1"/>
          <p:nvPr/>
        </p:nvSpPr>
        <p:spPr>
          <a:xfrm>
            <a:off x="5636846" y="3064476"/>
            <a:ext cx="66548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・これまでできていたことがうまくいかず、苛立ってしまう。</a:t>
            </a:r>
            <a:endParaRPr lang="en-US" altLang="ja-JP" dirty="0" smtClean="0">
              <a:ea typeface="游ゴシック"/>
              <a:cs typeface="Calibri"/>
            </a:endParaRPr>
          </a:p>
          <a:p>
            <a:r>
              <a:rPr lang="ja-JP" altLang="en-US" dirty="0" smtClean="0">
                <a:ea typeface="游ゴシック"/>
                <a:cs typeface="Calibri"/>
              </a:rPr>
              <a:t>・感情のコントロールが効かず、興奮してしまう。</a:t>
            </a:r>
            <a:endParaRPr lang="ja-JP" altLang="en-US" dirty="0">
              <a:ea typeface="游ゴシック"/>
              <a:cs typeface="Calibri"/>
            </a:endParaRPr>
          </a:p>
        </p:txBody>
      </p:sp>
      <p:sp>
        <p:nvSpPr>
          <p:cNvPr id="9" name="テキスト ボックス 8">
            <a:extLst>
              <a:ext uri="{FF2B5EF4-FFF2-40B4-BE49-F238E27FC236}">
                <a16:creationId xmlns:a16="http://schemas.microsoft.com/office/drawing/2014/main" id="{7A2FD8C5-CD79-8A6B-7CEE-59EBE68800A9}"/>
              </a:ext>
            </a:extLst>
          </p:cNvPr>
          <p:cNvSpPr txBox="1"/>
          <p:nvPr/>
        </p:nvSpPr>
        <p:spPr>
          <a:xfrm>
            <a:off x="5636846" y="3987086"/>
            <a:ext cx="629431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・物とられ妄想　「自分は忘れはしない」という意識から</a:t>
            </a:r>
            <a:endParaRPr lang="en-US" altLang="ja-JP" dirty="0" smtClean="0">
              <a:ea typeface="游ゴシック"/>
              <a:cs typeface="Calibri"/>
            </a:endParaRPr>
          </a:p>
          <a:p>
            <a:r>
              <a:rPr lang="ja-JP" altLang="en-US" dirty="0" smtClean="0">
                <a:ea typeface="游ゴシック"/>
                <a:cs typeface="Calibri"/>
              </a:rPr>
              <a:t>・幻視</a:t>
            </a:r>
            <a:endParaRPr lang="en-US" altLang="ja-JP" dirty="0" smtClean="0">
              <a:ea typeface="游ゴシック"/>
              <a:cs typeface="Calibri"/>
            </a:endParaRPr>
          </a:p>
        </p:txBody>
      </p:sp>
      <p:sp>
        <p:nvSpPr>
          <p:cNvPr id="10" name="左中かっこ 9">
            <a:extLst>
              <a:ext uri="{FF2B5EF4-FFF2-40B4-BE49-F238E27FC236}">
                <a16:creationId xmlns:a16="http://schemas.microsoft.com/office/drawing/2014/main" id="{61020361-889E-8C82-B5D9-D7550447B523}"/>
              </a:ext>
            </a:extLst>
          </p:cNvPr>
          <p:cNvSpPr/>
          <p:nvPr/>
        </p:nvSpPr>
        <p:spPr>
          <a:xfrm>
            <a:off x="3165819" y="1938571"/>
            <a:ext cx="294639" cy="383797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1" name="角丸四角形 10"/>
          <p:cNvSpPr/>
          <p:nvPr/>
        </p:nvSpPr>
        <p:spPr>
          <a:xfrm>
            <a:off x="453100" y="2996909"/>
            <a:ext cx="2307684" cy="1640808"/>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smtClean="0"/>
              <a:t>・環境</a:t>
            </a:r>
            <a:endParaRPr kumimoji="1" lang="en-US" altLang="ja-JP" b="1" dirty="0" smtClean="0"/>
          </a:p>
          <a:p>
            <a:r>
              <a:rPr lang="ja-JP" altLang="en-US" b="1" dirty="0" smtClean="0"/>
              <a:t>・性格</a:t>
            </a:r>
            <a:endParaRPr lang="en-US" altLang="ja-JP" b="1" dirty="0" smtClean="0"/>
          </a:p>
          <a:p>
            <a:r>
              <a:rPr kumimoji="1" lang="ja-JP" altLang="en-US" b="1" dirty="0" smtClean="0"/>
              <a:t>・原因疾患</a:t>
            </a:r>
            <a:endParaRPr lang="en-US" altLang="ja-JP" b="1" dirty="0" smtClean="0"/>
          </a:p>
          <a:p>
            <a:r>
              <a:rPr kumimoji="1" lang="ja-JP" altLang="en-US" dirty="0" smtClean="0"/>
              <a:t>　に</a:t>
            </a:r>
            <a:r>
              <a:rPr kumimoji="1" lang="ja-JP" altLang="en-US" dirty="0"/>
              <a:t>よって</a:t>
            </a:r>
            <a:r>
              <a:rPr kumimoji="1" lang="ja-JP" altLang="en-US" dirty="0" smtClean="0"/>
              <a:t>は発現</a:t>
            </a:r>
            <a:endParaRPr kumimoji="1" lang="en-US" altLang="ja-JP" dirty="0" smtClean="0"/>
          </a:p>
        </p:txBody>
      </p:sp>
      <p:sp>
        <p:nvSpPr>
          <p:cNvPr id="12" name="テキスト ボックス 11">
            <a:extLst>
              <a:ext uri="{FF2B5EF4-FFF2-40B4-BE49-F238E27FC236}">
                <a16:creationId xmlns:a16="http://schemas.microsoft.com/office/drawing/2014/main" id="{7A2FD8C5-CD79-8A6B-7CEE-59EBE68800A9}"/>
              </a:ext>
            </a:extLst>
          </p:cNvPr>
          <p:cNvSpPr txBox="1"/>
          <p:nvPr/>
        </p:nvSpPr>
        <p:spPr>
          <a:xfrm>
            <a:off x="5720372" y="5132408"/>
            <a:ext cx="629431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・道に迷ってしまい、歩き回ってしまうことがあります。</a:t>
            </a:r>
            <a:endParaRPr lang="en-US" altLang="ja-JP" dirty="0" smtClean="0">
              <a:ea typeface="游ゴシック"/>
              <a:cs typeface="Calibri"/>
            </a:endParaRPr>
          </a:p>
        </p:txBody>
      </p:sp>
      <p:sp>
        <p:nvSpPr>
          <p:cNvPr id="13" name="矢印: 右 2">
            <a:extLst>
              <a:ext uri="{FF2B5EF4-FFF2-40B4-BE49-F238E27FC236}">
                <a16:creationId xmlns:a16="http://schemas.microsoft.com/office/drawing/2014/main" id="{C38D16CE-C710-C1EA-1D83-A480C6EA9065}"/>
              </a:ext>
            </a:extLst>
          </p:cNvPr>
          <p:cNvSpPr/>
          <p:nvPr/>
        </p:nvSpPr>
        <p:spPr>
          <a:xfrm>
            <a:off x="948008" y="6081917"/>
            <a:ext cx="492368" cy="54025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角丸四角形 13"/>
          <p:cNvSpPr/>
          <p:nvPr/>
        </p:nvSpPr>
        <p:spPr>
          <a:xfrm>
            <a:off x="1747619" y="5894845"/>
            <a:ext cx="10042866" cy="914400"/>
          </a:xfrm>
          <a:prstGeom prst="round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rPr>
              <a:t>本人がポジティブな気持ちでいられる環境はそれ自体が行動・心理症状の予防となります！！</a:t>
            </a:r>
            <a:endParaRPr kumimoji="1" lang="en-US" altLang="ja-JP" dirty="0" smtClean="0">
              <a:solidFill>
                <a:schemeClr val="tx1"/>
              </a:solidFill>
            </a:endParaRPr>
          </a:p>
          <a:p>
            <a:r>
              <a:rPr lang="en-US" altLang="ja-JP" dirty="0" smtClean="0">
                <a:solidFill>
                  <a:srgbClr val="FF0000"/>
                </a:solidFill>
              </a:rPr>
              <a:t>(</a:t>
            </a:r>
            <a:r>
              <a:rPr lang="ja-JP" altLang="en-US" dirty="0" smtClean="0">
                <a:solidFill>
                  <a:srgbClr val="FF0000"/>
                </a:solidFill>
              </a:rPr>
              <a:t>例</a:t>
            </a:r>
            <a:r>
              <a:rPr lang="en-US" altLang="ja-JP" dirty="0" smtClean="0">
                <a:solidFill>
                  <a:srgbClr val="FF0000"/>
                </a:solidFill>
              </a:rPr>
              <a:t>)</a:t>
            </a:r>
            <a:r>
              <a:rPr lang="ja-JP" altLang="en-US" dirty="0" smtClean="0">
                <a:solidFill>
                  <a:srgbClr val="FF0000"/>
                </a:solidFill>
              </a:rPr>
              <a:t>仲間がいる　日常的に褒められる、感謝される場面がある</a:t>
            </a:r>
            <a:endParaRPr kumimoji="1" lang="ja-JP" altLang="en-US" dirty="0">
              <a:solidFill>
                <a:srgbClr val="FF0000"/>
              </a:solidFill>
            </a:endParaRPr>
          </a:p>
        </p:txBody>
      </p:sp>
      <p:sp>
        <p:nvSpPr>
          <p:cNvPr id="15" name="テキスト ボックス 14">
            <a:extLst>
              <a:ext uri="{FF2B5EF4-FFF2-40B4-BE49-F238E27FC236}">
                <a16:creationId xmlns:a16="http://schemas.microsoft.com/office/drawing/2014/main" id="{02CAB482-DEC4-F711-1CBD-619071491B7B}"/>
              </a:ext>
            </a:extLst>
          </p:cNvPr>
          <p:cNvSpPr txBox="1"/>
          <p:nvPr/>
        </p:nvSpPr>
        <p:spPr>
          <a:xfrm>
            <a:off x="10505802" y="6451695"/>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18</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3392692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605108" y="445487"/>
            <a:ext cx="49076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dirty="0" smtClean="0">
                <a:ea typeface="游ゴシック"/>
                <a:cs typeface="Calibri"/>
              </a:rPr>
              <a:t>あらわれかたは十人十色</a:t>
            </a:r>
            <a:endParaRPr lang="en-US" altLang="ja-JP" sz="3200" b="1" dirty="0" smtClean="0">
              <a:ea typeface="游ゴシック"/>
              <a:cs typeface="Calibri"/>
            </a:endParaRPr>
          </a:p>
        </p:txBody>
      </p:sp>
      <p:sp>
        <p:nvSpPr>
          <p:cNvPr id="3" name="テキスト ボックス 8">
            <a:extLst>
              <a:ext uri="{FF2B5EF4-FFF2-40B4-BE49-F238E27FC236}">
                <a16:creationId xmlns:a16="http://schemas.microsoft.com/office/drawing/2014/main" id="{7A2FD8C5-CD79-8A6B-7CEE-59EBE68800A9}"/>
              </a:ext>
            </a:extLst>
          </p:cNvPr>
          <p:cNvSpPr txBox="1"/>
          <p:nvPr/>
        </p:nvSpPr>
        <p:spPr>
          <a:xfrm>
            <a:off x="613119" y="1173735"/>
            <a:ext cx="947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ea typeface="游ゴシック"/>
                <a:cs typeface="Calibri"/>
              </a:rPr>
              <a:t>・認知症の進行や現れる症状は人や原因疾患によって大きく異なります。</a:t>
            </a:r>
            <a:endParaRPr lang="ja-JP" altLang="en-US" dirty="0">
              <a:ea typeface="游ゴシック"/>
              <a:cs typeface="Calibri"/>
            </a:endParaRPr>
          </a:p>
        </p:txBody>
      </p:sp>
      <p:sp>
        <p:nvSpPr>
          <p:cNvPr id="4" name="角丸四角形 3"/>
          <p:cNvSpPr/>
          <p:nvPr/>
        </p:nvSpPr>
        <p:spPr>
          <a:xfrm>
            <a:off x="613119" y="1700011"/>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神経変性疾患</a:t>
            </a:r>
            <a:endParaRPr kumimoji="1" lang="ja-JP" altLang="en-US" b="1" dirty="0"/>
          </a:p>
        </p:txBody>
      </p:sp>
      <p:sp>
        <p:nvSpPr>
          <p:cNvPr id="5" name="角丸四角形 4"/>
          <p:cNvSpPr/>
          <p:nvPr/>
        </p:nvSpPr>
        <p:spPr>
          <a:xfrm>
            <a:off x="613119" y="4639573"/>
            <a:ext cx="1969476" cy="650631"/>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血管障害</a:t>
            </a:r>
            <a:endParaRPr kumimoji="1" lang="ja-JP" altLang="en-US" b="1" dirty="0"/>
          </a:p>
        </p:txBody>
      </p:sp>
      <p:sp>
        <p:nvSpPr>
          <p:cNvPr id="7" name="テキスト ボックス 6"/>
          <p:cNvSpPr txBox="1"/>
          <p:nvPr/>
        </p:nvSpPr>
        <p:spPr>
          <a:xfrm>
            <a:off x="972912" y="2494115"/>
            <a:ext cx="9079730" cy="646331"/>
          </a:xfrm>
          <a:prstGeom prst="rect">
            <a:avLst/>
          </a:prstGeom>
          <a:noFill/>
        </p:spPr>
        <p:txBody>
          <a:bodyPr wrap="none" rtlCol="0">
            <a:spAutoFit/>
          </a:bodyPr>
          <a:lstStyle/>
          <a:p>
            <a:r>
              <a:rPr kumimoji="1" lang="ja-JP" altLang="en-US" b="1" dirty="0" smtClean="0">
                <a:solidFill>
                  <a:srgbClr val="FF0000"/>
                </a:solidFill>
              </a:rPr>
              <a:t>・アルツハイマー型認知症</a:t>
            </a:r>
            <a:r>
              <a:rPr kumimoji="1" lang="ja-JP" altLang="en-US" dirty="0" smtClean="0"/>
              <a:t>：</a:t>
            </a:r>
            <a:r>
              <a:rPr kumimoji="1" lang="ja-JP" altLang="en-US" b="1" dirty="0" smtClean="0"/>
              <a:t>全体の</a:t>
            </a:r>
            <a:r>
              <a:rPr kumimoji="1" lang="en-US" altLang="ja-JP" b="1" dirty="0" smtClean="0"/>
              <a:t>50</a:t>
            </a:r>
            <a:r>
              <a:rPr kumimoji="1" lang="ja-JP" altLang="en-US" b="1" dirty="0" smtClean="0"/>
              <a:t>～</a:t>
            </a:r>
            <a:r>
              <a:rPr kumimoji="1" lang="en-US" altLang="ja-JP" b="1" dirty="0" smtClean="0"/>
              <a:t>60</a:t>
            </a:r>
            <a:r>
              <a:rPr kumimoji="1" lang="ja-JP" altLang="en-US" b="1" dirty="0" smtClean="0"/>
              <a:t>％</a:t>
            </a:r>
            <a:r>
              <a:rPr kumimoji="1" lang="ja-JP" altLang="en-US" dirty="0" smtClean="0"/>
              <a:t>を占める。進行は比較的緩やか。</a:t>
            </a:r>
            <a:endParaRPr kumimoji="1" lang="en-US" altLang="ja-JP" dirty="0" smtClean="0"/>
          </a:p>
          <a:p>
            <a:r>
              <a:rPr lang="ja-JP" altLang="en-US" dirty="0"/>
              <a:t>　</a:t>
            </a:r>
            <a:r>
              <a:rPr lang="ja-JP" altLang="en-US" dirty="0" smtClean="0"/>
              <a:t>　　　　　　　　　　　　アミロイド</a:t>
            </a:r>
            <a:r>
              <a:rPr lang="en-US" altLang="ja-JP" dirty="0" smtClean="0"/>
              <a:t>β</a:t>
            </a:r>
            <a:r>
              <a:rPr lang="ja-JP" altLang="en-US" dirty="0" smtClean="0"/>
              <a:t>というたんぱく質が蓄積し、脳萎縮が発生。</a:t>
            </a:r>
            <a:endParaRPr kumimoji="1" lang="ja-JP" altLang="en-US" dirty="0"/>
          </a:p>
        </p:txBody>
      </p:sp>
      <p:sp>
        <p:nvSpPr>
          <p:cNvPr id="8" name="テキスト ボックス 7"/>
          <p:cNvSpPr txBox="1"/>
          <p:nvPr/>
        </p:nvSpPr>
        <p:spPr>
          <a:xfrm>
            <a:off x="972912" y="3118380"/>
            <a:ext cx="9187130" cy="646331"/>
          </a:xfrm>
          <a:prstGeom prst="rect">
            <a:avLst/>
          </a:prstGeom>
          <a:noFill/>
        </p:spPr>
        <p:txBody>
          <a:bodyPr wrap="none" rtlCol="0">
            <a:spAutoFit/>
          </a:bodyPr>
          <a:lstStyle/>
          <a:p>
            <a:r>
              <a:rPr kumimoji="1" lang="ja-JP" altLang="en-US" b="1" dirty="0" smtClean="0">
                <a:solidFill>
                  <a:srgbClr val="FF0000"/>
                </a:solidFill>
              </a:rPr>
              <a:t>・レビー小体型認知症</a:t>
            </a:r>
            <a:r>
              <a:rPr kumimoji="1" lang="ja-JP" altLang="en-US" b="1" dirty="0" smtClean="0"/>
              <a:t>　</a:t>
            </a:r>
            <a:r>
              <a:rPr kumimoji="1" lang="ja-JP" altLang="en-US" dirty="0" smtClean="0"/>
              <a:t>　：全体の</a:t>
            </a:r>
            <a:r>
              <a:rPr lang="en-US" altLang="ja-JP" dirty="0"/>
              <a:t>15</a:t>
            </a:r>
            <a:r>
              <a:rPr kumimoji="1" lang="ja-JP" altLang="en-US" dirty="0" smtClean="0"/>
              <a:t>％。</a:t>
            </a:r>
            <a:r>
              <a:rPr kumimoji="1" lang="ja-JP" altLang="en-US" b="1" dirty="0" smtClean="0"/>
              <a:t>進行は急激</a:t>
            </a:r>
            <a:r>
              <a:rPr kumimoji="1" lang="ja-JP" altLang="en-US" dirty="0" smtClean="0"/>
              <a:t>に変動。</a:t>
            </a:r>
            <a:endParaRPr kumimoji="1" lang="en-US" altLang="ja-JP" dirty="0" smtClean="0"/>
          </a:p>
          <a:p>
            <a:r>
              <a:rPr lang="ja-JP" altLang="en-US" dirty="0"/>
              <a:t>　</a:t>
            </a:r>
            <a:r>
              <a:rPr lang="ja-JP" altLang="en-US" dirty="0" smtClean="0"/>
              <a:t>　　　　　　　　　　　　脳にレビー小体が蓄積し、発症。記憶障害・幻視が多い。</a:t>
            </a:r>
            <a:endParaRPr kumimoji="1" lang="ja-JP" altLang="en-US" dirty="0"/>
          </a:p>
        </p:txBody>
      </p:sp>
      <p:sp>
        <p:nvSpPr>
          <p:cNvPr id="9" name="テキスト ボックス 8"/>
          <p:cNvSpPr txBox="1"/>
          <p:nvPr/>
        </p:nvSpPr>
        <p:spPr>
          <a:xfrm>
            <a:off x="996945" y="3831998"/>
            <a:ext cx="10175031" cy="646331"/>
          </a:xfrm>
          <a:prstGeom prst="rect">
            <a:avLst/>
          </a:prstGeom>
          <a:noFill/>
        </p:spPr>
        <p:txBody>
          <a:bodyPr wrap="square" rtlCol="0">
            <a:spAutoFit/>
          </a:bodyPr>
          <a:lstStyle/>
          <a:p>
            <a:r>
              <a:rPr kumimoji="1" lang="ja-JP" altLang="en-US" b="1" dirty="0" smtClean="0">
                <a:solidFill>
                  <a:srgbClr val="FF0000"/>
                </a:solidFill>
              </a:rPr>
              <a:t>・前頭側頭型認知症</a:t>
            </a:r>
            <a:r>
              <a:rPr kumimoji="1" lang="ja-JP" altLang="en-US" dirty="0" smtClean="0"/>
              <a:t>　　　：同じ行動を繰り返す、我慢が苦手になるなどのタイプ</a:t>
            </a:r>
            <a:r>
              <a:rPr kumimoji="1" lang="en-US" altLang="ja-JP" dirty="0" smtClean="0"/>
              <a:t>(</a:t>
            </a:r>
            <a:r>
              <a:rPr lang="ja-JP" altLang="en-US" dirty="0" smtClean="0"/>
              <a:t>前頭葉の疾患</a:t>
            </a:r>
            <a:r>
              <a:rPr kumimoji="1" lang="en-US" altLang="ja-JP" dirty="0" smtClean="0"/>
              <a:t>)</a:t>
            </a:r>
          </a:p>
          <a:p>
            <a:r>
              <a:rPr kumimoji="1" lang="ja-JP" altLang="en-US" dirty="0" smtClean="0"/>
              <a:t>　　　　　　　　　　　　　言葉の意味理解が苦手になるタイプ</a:t>
            </a:r>
            <a:r>
              <a:rPr lang="en-US" altLang="ja-JP" dirty="0" smtClean="0"/>
              <a:t>(</a:t>
            </a:r>
            <a:r>
              <a:rPr lang="ja-JP" altLang="en-US" dirty="0" smtClean="0"/>
              <a:t>意味性認知症、側頭葉の疾患</a:t>
            </a:r>
            <a:r>
              <a:rPr lang="en-US" altLang="ja-JP" dirty="0" smtClean="0"/>
              <a:t>)</a:t>
            </a:r>
            <a:r>
              <a:rPr lang="ja-JP" altLang="en-US" dirty="0" smtClean="0"/>
              <a:t>　　　　　　　　　　　　</a:t>
            </a:r>
            <a:endParaRPr kumimoji="1" lang="ja-JP" altLang="en-US" dirty="0"/>
          </a:p>
        </p:txBody>
      </p:sp>
      <p:sp>
        <p:nvSpPr>
          <p:cNvPr id="10" name="テキスト ボックス 9"/>
          <p:cNvSpPr txBox="1"/>
          <p:nvPr/>
        </p:nvSpPr>
        <p:spPr>
          <a:xfrm>
            <a:off x="972912" y="5730476"/>
            <a:ext cx="10175031" cy="646331"/>
          </a:xfrm>
          <a:prstGeom prst="rect">
            <a:avLst/>
          </a:prstGeom>
          <a:noFill/>
        </p:spPr>
        <p:txBody>
          <a:bodyPr wrap="square" rtlCol="0">
            <a:spAutoFit/>
          </a:bodyPr>
          <a:lstStyle/>
          <a:p>
            <a:r>
              <a:rPr kumimoji="1" lang="ja-JP" altLang="en-US" b="1" dirty="0" smtClean="0">
                <a:solidFill>
                  <a:srgbClr val="FF0000"/>
                </a:solidFill>
              </a:rPr>
              <a:t>・血管性認知症</a:t>
            </a:r>
            <a:r>
              <a:rPr kumimoji="1" lang="ja-JP" altLang="en-US" dirty="0" smtClean="0"/>
              <a:t>　　　　　：脳梗塞・脳出血などで脳の血管に損傷を起こし、脳に栄養や</a:t>
            </a:r>
            <a:r>
              <a:rPr lang="ja-JP" altLang="en-US" dirty="0" smtClean="0"/>
              <a:t>酸素が</a:t>
            </a:r>
            <a:endParaRPr lang="en-US" altLang="ja-JP" dirty="0" smtClean="0"/>
          </a:p>
          <a:p>
            <a:r>
              <a:rPr lang="ja-JP" altLang="en-US" dirty="0"/>
              <a:t>　</a:t>
            </a:r>
            <a:r>
              <a:rPr lang="ja-JP" altLang="en-US" dirty="0" smtClean="0"/>
              <a:t>　　　　　　　　　　　　いきわたらなくなる状態。起きる症状は部位によって様々。　　　　　　　　　　　　</a:t>
            </a:r>
            <a:endParaRPr kumimoji="1" lang="ja-JP" altLang="en-US" dirty="0"/>
          </a:p>
        </p:txBody>
      </p:sp>
      <p:sp>
        <p:nvSpPr>
          <p:cNvPr id="11" name="左中かっこ 10">
            <a:extLst>
              <a:ext uri="{FF2B5EF4-FFF2-40B4-BE49-F238E27FC236}">
                <a16:creationId xmlns:a16="http://schemas.microsoft.com/office/drawing/2014/main" id="{61020361-889E-8C82-B5D9-D7550447B523}"/>
              </a:ext>
            </a:extLst>
          </p:cNvPr>
          <p:cNvSpPr/>
          <p:nvPr/>
        </p:nvSpPr>
        <p:spPr>
          <a:xfrm>
            <a:off x="841027" y="2461899"/>
            <a:ext cx="131885" cy="1740243"/>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2" name="左中かっこ 11">
            <a:extLst>
              <a:ext uri="{FF2B5EF4-FFF2-40B4-BE49-F238E27FC236}">
                <a16:creationId xmlns:a16="http://schemas.microsoft.com/office/drawing/2014/main" id="{61020361-889E-8C82-B5D9-D7550447B523}"/>
              </a:ext>
            </a:extLst>
          </p:cNvPr>
          <p:cNvSpPr/>
          <p:nvPr/>
        </p:nvSpPr>
        <p:spPr>
          <a:xfrm>
            <a:off x="775084" y="5547408"/>
            <a:ext cx="197828" cy="758336"/>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3" name="テキスト ボックス 12">
            <a:extLst>
              <a:ext uri="{FF2B5EF4-FFF2-40B4-BE49-F238E27FC236}">
                <a16:creationId xmlns:a16="http://schemas.microsoft.com/office/drawing/2014/main" id="{02CAB482-DEC4-F711-1CBD-619071491B7B}"/>
              </a:ext>
            </a:extLst>
          </p:cNvPr>
          <p:cNvSpPr txBox="1"/>
          <p:nvPr/>
        </p:nvSpPr>
        <p:spPr>
          <a:xfrm>
            <a:off x="10453048" y="6451319"/>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20</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394813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605108" y="445487"/>
            <a:ext cx="49076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dirty="0" smtClean="0">
                <a:ea typeface="游ゴシック"/>
                <a:cs typeface="Calibri"/>
              </a:rPr>
              <a:t>認知症の経過</a:t>
            </a:r>
            <a:endParaRPr lang="en-US" altLang="ja-JP" sz="3200" b="1" dirty="0" smtClean="0">
              <a:ea typeface="游ゴシック"/>
              <a:cs typeface="Calibri"/>
            </a:endParaRPr>
          </a:p>
        </p:txBody>
      </p:sp>
      <p:pic>
        <p:nvPicPr>
          <p:cNvPr id="3" name="図 2"/>
          <p:cNvPicPr>
            <a:picLocks noChangeAspect="1"/>
          </p:cNvPicPr>
          <p:nvPr/>
        </p:nvPicPr>
        <p:blipFill rotWithShape="1">
          <a:blip r:embed="rId2"/>
          <a:srcRect l="12863" t="34124" r="30817" b="28194"/>
          <a:stretch/>
        </p:blipFill>
        <p:spPr>
          <a:xfrm>
            <a:off x="6175179" y="4220713"/>
            <a:ext cx="5902860" cy="2553078"/>
          </a:xfrm>
          <a:prstGeom prst="rect">
            <a:avLst/>
          </a:prstGeom>
        </p:spPr>
      </p:pic>
      <p:sp>
        <p:nvSpPr>
          <p:cNvPr id="4" name="テキスト ボックス 3"/>
          <p:cNvSpPr txBox="1"/>
          <p:nvPr/>
        </p:nvSpPr>
        <p:spPr>
          <a:xfrm>
            <a:off x="1068309" y="1147892"/>
            <a:ext cx="3416320" cy="369332"/>
          </a:xfrm>
          <a:prstGeom prst="rect">
            <a:avLst/>
          </a:prstGeom>
          <a:noFill/>
        </p:spPr>
        <p:txBody>
          <a:bodyPr wrap="none" rtlCol="0">
            <a:spAutoFit/>
          </a:bodyPr>
          <a:lstStyle/>
          <a:p>
            <a:r>
              <a:rPr kumimoji="1" lang="ja-JP" altLang="en-US" b="1" dirty="0" smtClean="0"/>
              <a:t>●進行・経過は個人差が大きい</a:t>
            </a:r>
            <a:endParaRPr kumimoji="1" lang="ja-JP" altLang="en-US" b="1" dirty="0"/>
          </a:p>
        </p:txBody>
      </p:sp>
      <p:sp>
        <p:nvSpPr>
          <p:cNvPr id="5" name="テキスト ボックス 4"/>
          <p:cNvSpPr txBox="1"/>
          <p:nvPr/>
        </p:nvSpPr>
        <p:spPr>
          <a:xfrm>
            <a:off x="1068309" y="2591970"/>
            <a:ext cx="3185487" cy="369332"/>
          </a:xfrm>
          <a:prstGeom prst="rect">
            <a:avLst/>
          </a:prstGeom>
          <a:noFill/>
        </p:spPr>
        <p:txBody>
          <a:bodyPr wrap="none" rtlCol="0">
            <a:spAutoFit/>
          </a:bodyPr>
          <a:lstStyle/>
          <a:p>
            <a:r>
              <a:rPr kumimoji="1" lang="ja-JP" altLang="en-US" b="1" dirty="0" smtClean="0"/>
              <a:t>●初期のうちに将来を考える</a:t>
            </a:r>
            <a:endParaRPr kumimoji="1" lang="ja-JP" altLang="en-US" b="1" dirty="0"/>
          </a:p>
        </p:txBody>
      </p:sp>
      <p:sp>
        <p:nvSpPr>
          <p:cNvPr id="6" name="テキスト ボックス 5"/>
          <p:cNvSpPr txBox="1"/>
          <p:nvPr/>
        </p:nvSpPr>
        <p:spPr>
          <a:xfrm>
            <a:off x="1350782" y="1517224"/>
            <a:ext cx="8494633" cy="923330"/>
          </a:xfrm>
          <a:prstGeom prst="rect">
            <a:avLst/>
          </a:prstGeom>
          <a:noFill/>
        </p:spPr>
        <p:txBody>
          <a:bodyPr wrap="none" rtlCol="0">
            <a:spAutoFit/>
          </a:bodyPr>
          <a:lstStyle/>
          <a:p>
            <a:r>
              <a:rPr lang="ja-JP" altLang="en-US" dirty="0" smtClean="0"/>
              <a:t>・原因</a:t>
            </a:r>
            <a:r>
              <a:rPr lang="ja-JP" altLang="en-US" dirty="0"/>
              <a:t>と</a:t>
            </a:r>
            <a:r>
              <a:rPr lang="ja-JP" altLang="en-US" dirty="0" smtClean="0"/>
              <a:t>なる疾患により、治療法やケア方法も異なる。</a:t>
            </a:r>
            <a:endParaRPr lang="en-US" altLang="ja-JP" dirty="0" smtClean="0"/>
          </a:p>
          <a:p>
            <a:r>
              <a:rPr kumimoji="1" lang="ja-JP" altLang="en-US" dirty="0" smtClean="0"/>
              <a:t>・固定観念に基づいた不適切な対応は行動・心理症状を招いてしまいかねない。</a:t>
            </a:r>
            <a:endParaRPr kumimoji="1" lang="en-US" altLang="ja-JP" dirty="0" smtClean="0"/>
          </a:p>
          <a:p>
            <a:r>
              <a:rPr lang="ja-JP" altLang="en-US" dirty="0" smtClean="0"/>
              <a:t>　⇒個人によって対応方法は異なる。</a:t>
            </a:r>
            <a:endParaRPr kumimoji="1" lang="en-US" altLang="ja-JP" dirty="0" smtClean="0"/>
          </a:p>
        </p:txBody>
      </p:sp>
      <p:sp>
        <p:nvSpPr>
          <p:cNvPr id="7" name="テキスト ボックス 6"/>
          <p:cNvSpPr txBox="1"/>
          <p:nvPr/>
        </p:nvSpPr>
        <p:spPr>
          <a:xfrm>
            <a:off x="1350782" y="3007468"/>
            <a:ext cx="9648795" cy="646331"/>
          </a:xfrm>
          <a:prstGeom prst="rect">
            <a:avLst/>
          </a:prstGeom>
          <a:noFill/>
        </p:spPr>
        <p:txBody>
          <a:bodyPr wrap="none" rtlCol="0">
            <a:spAutoFit/>
          </a:bodyPr>
          <a:lstStyle/>
          <a:p>
            <a:r>
              <a:rPr lang="ja-JP" altLang="en-US" dirty="0" smtClean="0"/>
              <a:t>・日ごろから周囲の人に自身の生き方や考え方を理解してもらうよう心掛ける必要がある。</a:t>
            </a:r>
            <a:endParaRPr lang="en-US" altLang="ja-JP" dirty="0" smtClean="0"/>
          </a:p>
          <a:p>
            <a:r>
              <a:rPr kumimoji="1" lang="ja-JP" altLang="en-US" dirty="0" smtClean="0"/>
              <a:t>　⇒</a:t>
            </a:r>
            <a:r>
              <a:rPr kumimoji="1" lang="ja-JP" altLang="en-US" b="1" dirty="0" smtClean="0"/>
              <a:t>事前指示書の記入・家族との対話</a:t>
            </a:r>
            <a:r>
              <a:rPr kumimoji="1" lang="ja-JP" altLang="en-US" dirty="0" smtClean="0"/>
              <a:t>など</a:t>
            </a:r>
            <a:endParaRPr kumimoji="1" lang="en-US" altLang="ja-JP" dirty="0" smtClean="0"/>
          </a:p>
        </p:txBody>
      </p:sp>
      <p:sp>
        <p:nvSpPr>
          <p:cNvPr id="8" name="円形吹き出し 7"/>
          <p:cNvSpPr/>
          <p:nvPr/>
        </p:nvSpPr>
        <p:spPr>
          <a:xfrm>
            <a:off x="249717" y="3868590"/>
            <a:ext cx="4822670" cy="2603149"/>
          </a:xfrm>
          <a:prstGeom prst="wedgeEllipseCallout">
            <a:avLst>
              <a:gd name="adj1" fmla="val 76227"/>
              <a:gd name="adj2" fmla="val 12696"/>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MCI(</a:t>
            </a:r>
            <a:r>
              <a:rPr lang="ja-JP" altLang="en-US" sz="1600" dirty="0" smtClean="0">
                <a:solidFill>
                  <a:schemeClr val="tx1"/>
                </a:solidFill>
              </a:rPr>
              <a:t>軽度認知障害</a:t>
            </a:r>
            <a:r>
              <a:rPr lang="en-US" altLang="ja-JP" sz="1600" dirty="0" smtClean="0">
                <a:solidFill>
                  <a:schemeClr val="tx1"/>
                </a:solidFill>
              </a:rPr>
              <a:t>)</a:t>
            </a:r>
          </a:p>
          <a:p>
            <a:pPr algn="ctr"/>
            <a:r>
              <a:rPr lang="ja-JP" altLang="en-US" sz="1400" dirty="0" smtClean="0">
                <a:solidFill>
                  <a:schemeClr val="tx1"/>
                </a:solidFill>
              </a:rPr>
              <a:t>認知症とは診断されないものの、</a:t>
            </a:r>
            <a:endParaRPr lang="en-US" altLang="ja-JP" sz="1400" dirty="0" smtClean="0">
              <a:solidFill>
                <a:schemeClr val="tx1"/>
              </a:solidFill>
            </a:endParaRPr>
          </a:p>
          <a:p>
            <a:pPr algn="ctr"/>
            <a:r>
              <a:rPr lang="ja-JP" altLang="en-US" sz="1400" dirty="0" smtClean="0">
                <a:solidFill>
                  <a:schemeClr val="tx1"/>
                </a:solidFill>
              </a:rPr>
              <a:t>正常とは言い切れない中間段階。</a:t>
            </a:r>
            <a:endParaRPr lang="en-US" altLang="ja-JP" sz="1400" dirty="0" smtClean="0">
              <a:solidFill>
                <a:schemeClr val="tx1"/>
              </a:solidFill>
            </a:endParaRPr>
          </a:p>
          <a:p>
            <a:pPr algn="ctr"/>
            <a:r>
              <a:rPr lang="ja-JP" altLang="en-US" sz="1400" dirty="0" smtClean="0">
                <a:solidFill>
                  <a:schemeClr val="tx1"/>
                </a:solidFill>
              </a:rPr>
              <a:t>脳の活性化に取り組むことが重要</a:t>
            </a:r>
            <a:endParaRPr lang="en-US" altLang="ja-JP" sz="1400" dirty="0" smtClean="0">
              <a:solidFill>
                <a:schemeClr val="tx1"/>
              </a:solidFill>
            </a:endParaRPr>
          </a:p>
          <a:p>
            <a:endParaRPr lang="en-US" altLang="ja-JP" sz="1400" dirty="0" smtClean="0">
              <a:solidFill>
                <a:schemeClr val="tx1"/>
              </a:solidFill>
            </a:endParaRPr>
          </a:p>
        </p:txBody>
      </p:sp>
      <p:sp>
        <p:nvSpPr>
          <p:cNvPr id="9" name="テキスト ボックス 8">
            <a:extLst>
              <a:ext uri="{FF2B5EF4-FFF2-40B4-BE49-F238E27FC236}">
                <a16:creationId xmlns:a16="http://schemas.microsoft.com/office/drawing/2014/main" id="{02CAB482-DEC4-F711-1CBD-619071491B7B}"/>
              </a:ext>
            </a:extLst>
          </p:cNvPr>
          <p:cNvSpPr txBox="1"/>
          <p:nvPr/>
        </p:nvSpPr>
        <p:spPr>
          <a:xfrm>
            <a:off x="10453048" y="6510622"/>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a:t>
            </a:r>
            <a:r>
              <a:rPr lang="en-US" altLang="ja-JP" dirty="0" smtClean="0">
                <a:ea typeface="游ゴシック"/>
                <a:cs typeface="Calibri"/>
              </a:rPr>
              <a:t>21</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1739961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605108" y="445487"/>
            <a:ext cx="49076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dirty="0">
                <a:ea typeface="游ゴシック"/>
                <a:cs typeface="Calibri"/>
              </a:rPr>
              <a:t>若年性</a:t>
            </a:r>
            <a:r>
              <a:rPr lang="ja-JP" altLang="en-US" sz="3200" b="1" dirty="0" smtClean="0">
                <a:ea typeface="游ゴシック"/>
                <a:cs typeface="Calibri"/>
              </a:rPr>
              <a:t>認知症とは</a:t>
            </a:r>
            <a:endParaRPr lang="en-US" altLang="ja-JP" sz="3200" b="1" dirty="0" smtClean="0">
              <a:ea typeface="游ゴシック"/>
              <a:cs typeface="Calibri"/>
            </a:endParaRPr>
          </a:p>
        </p:txBody>
      </p:sp>
      <p:sp>
        <p:nvSpPr>
          <p:cNvPr id="3" name="テキスト ボックス 2"/>
          <p:cNvSpPr txBox="1"/>
          <p:nvPr/>
        </p:nvSpPr>
        <p:spPr>
          <a:xfrm>
            <a:off x="1004533" y="1143000"/>
            <a:ext cx="4108817" cy="369332"/>
          </a:xfrm>
          <a:prstGeom prst="rect">
            <a:avLst/>
          </a:prstGeom>
          <a:noFill/>
        </p:spPr>
        <p:txBody>
          <a:bodyPr wrap="none" rtlCol="0">
            <a:spAutoFit/>
          </a:bodyPr>
          <a:lstStyle/>
          <a:p>
            <a:r>
              <a:rPr kumimoji="1" lang="ja-JP" altLang="en-US" b="1" dirty="0" smtClean="0"/>
              <a:t>●６５歳未満で発症する認知症の呼称</a:t>
            </a:r>
            <a:endParaRPr kumimoji="1" lang="ja-JP" altLang="en-US" b="1" dirty="0"/>
          </a:p>
        </p:txBody>
      </p:sp>
      <p:sp>
        <p:nvSpPr>
          <p:cNvPr id="4" name="テキスト ボックス 3"/>
          <p:cNvSpPr txBox="1"/>
          <p:nvPr/>
        </p:nvSpPr>
        <p:spPr>
          <a:xfrm>
            <a:off x="1280444" y="1528410"/>
            <a:ext cx="9648795" cy="923330"/>
          </a:xfrm>
          <a:prstGeom prst="rect">
            <a:avLst/>
          </a:prstGeom>
          <a:noFill/>
        </p:spPr>
        <p:txBody>
          <a:bodyPr wrap="none" rtlCol="0">
            <a:spAutoFit/>
          </a:bodyPr>
          <a:lstStyle/>
          <a:p>
            <a:r>
              <a:rPr lang="ja-JP" altLang="en-US" dirty="0" smtClean="0"/>
              <a:t>・現役世代の若年層が発症する場合、世帯としての</a:t>
            </a:r>
            <a:r>
              <a:rPr lang="ja-JP" altLang="en-US" b="1" dirty="0" smtClean="0"/>
              <a:t>経済的困難</a:t>
            </a:r>
            <a:r>
              <a:rPr lang="ja-JP" altLang="en-US" dirty="0" smtClean="0"/>
              <a:t>に陥ってしまう恐れあり。</a:t>
            </a:r>
            <a:endParaRPr lang="en-US" altLang="ja-JP" dirty="0" smtClean="0"/>
          </a:p>
          <a:p>
            <a:r>
              <a:rPr lang="ja-JP" altLang="en-US" dirty="0" smtClean="0"/>
              <a:t>・本人含め、職場</a:t>
            </a:r>
            <a:r>
              <a:rPr lang="ja-JP" altLang="en-US" dirty="0"/>
              <a:t>や</a:t>
            </a:r>
            <a:r>
              <a:rPr lang="ja-JP" altLang="en-US" dirty="0" smtClean="0"/>
              <a:t>家族が</a:t>
            </a:r>
            <a:r>
              <a:rPr lang="ja-JP" altLang="en-US" b="1" dirty="0" smtClean="0"/>
              <a:t>認知症の受け入れに時間がかかってしまう</a:t>
            </a:r>
            <a:r>
              <a:rPr lang="ja-JP" altLang="en-US" dirty="0" smtClean="0"/>
              <a:t>ことが多い。</a:t>
            </a:r>
            <a:endParaRPr lang="en-US" altLang="ja-JP" dirty="0" smtClean="0"/>
          </a:p>
          <a:p>
            <a:r>
              <a:rPr lang="ja-JP" altLang="en-US" dirty="0" smtClean="0"/>
              <a:t>　⇒高齢者とは異なったリスクの発生がある。</a:t>
            </a:r>
            <a:r>
              <a:rPr lang="ja-JP" altLang="en-US" b="1" dirty="0" smtClean="0"/>
              <a:t>早期発見が重要</a:t>
            </a:r>
            <a:r>
              <a:rPr lang="ja-JP" altLang="en-US" dirty="0" smtClean="0"/>
              <a:t>。</a:t>
            </a:r>
            <a:endParaRPr kumimoji="1" lang="en-US" altLang="ja-JP" dirty="0" smtClean="0"/>
          </a:p>
        </p:txBody>
      </p:sp>
      <p:sp>
        <p:nvSpPr>
          <p:cNvPr id="6" name="テキスト ボックス 5">
            <a:extLst>
              <a:ext uri="{FF2B5EF4-FFF2-40B4-BE49-F238E27FC236}">
                <a16:creationId xmlns:a16="http://schemas.microsoft.com/office/drawing/2014/main" id="{4C919613-C4F3-FE63-0D02-B9F9A60B4402}"/>
              </a:ext>
            </a:extLst>
          </p:cNvPr>
          <p:cNvSpPr txBox="1"/>
          <p:nvPr/>
        </p:nvSpPr>
        <p:spPr>
          <a:xfrm>
            <a:off x="605108" y="2931633"/>
            <a:ext cx="49076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dirty="0" smtClean="0">
                <a:ea typeface="游ゴシック"/>
                <a:cs typeface="Calibri"/>
              </a:rPr>
              <a:t>認知</a:t>
            </a:r>
            <a:r>
              <a:rPr lang="ja-JP" altLang="en-US" sz="3200" b="1" dirty="0">
                <a:ea typeface="游ゴシック"/>
                <a:cs typeface="Calibri"/>
              </a:rPr>
              <a:t>症</a:t>
            </a:r>
            <a:r>
              <a:rPr lang="ja-JP" altLang="en-US" sz="3200" b="1" dirty="0" smtClean="0">
                <a:ea typeface="游ゴシック"/>
                <a:cs typeface="Calibri"/>
              </a:rPr>
              <a:t>は予防できる？</a:t>
            </a:r>
            <a:endParaRPr lang="en-US" altLang="ja-JP" sz="3200" b="1" dirty="0" smtClean="0">
              <a:ea typeface="游ゴシック"/>
              <a:cs typeface="Calibri"/>
            </a:endParaRPr>
          </a:p>
        </p:txBody>
      </p:sp>
      <p:sp>
        <p:nvSpPr>
          <p:cNvPr id="7" name="テキスト ボックス 6"/>
          <p:cNvSpPr txBox="1"/>
          <p:nvPr/>
        </p:nvSpPr>
        <p:spPr>
          <a:xfrm>
            <a:off x="1004533" y="4511202"/>
            <a:ext cx="2723823" cy="369332"/>
          </a:xfrm>
          <a:prstGeom prst="rect">
            <a:avLst/>
          </a:prstGeom>
          <a:noFill/>
        </p:spPr>
        <p:txBody>
          <a:bodyPr wrap="none" rtlCol="0">
            <a:spAutoFit/>
          </a:bodyPr>
          <a:lstStyle/>
          <a:p>
            <a:r>
              <a:rPr kumimoji="1" lang="ja-JP" altLang="en-US" b="1" dirty="0" smtClean="0"/>
              <a:t>●予防のためのポイント</a:t>
            </a:r>
            <a:endParaRPr kumimoji="1" lang="ja-JP" altLang="en-US" b="1" dirty="0"/>
          </a:p>
        </p:txBody>
      </p:sp>
      <p:sp>
        <p:nvSpPr>
          <p:cNvPr id="8" name="テキスト ボックス 7"/>
          <p:cNvSpPr txBox="1"/>
          <p:nvPr/>
        </p:nvSpPr>
        <p:spPr>
          <a:xfrm>
            <a:off x="1280444" y="3664065"/>
            <a:ext cx="5493812" cy="646331"/>
          </a:xfrm>
          <a:prstGeom prst="rect">
            <a:avLst/>
          </a:prstGeom>
          <a:noFill/>
        </p:spPr>
        <p:txBody>
          <a:bodyPr wrap="none" rtlCol="0">
            <a:spAutoFit/>
          </a:bodyPr>
          <a:lstStyle/>
          <a:p>
            <a:r>
              <a:rPr lang="ja-JP" altLang="en-US" b="1" dirty="0" smtClean="0"/>
              <a:t>・「認知症にならない」という予防法はない</a:t>
            </a:r>
            <a:r>
              <a:rPr lang="ja-JP" altLang="en-US" dirty="0" smtClean="0"/>
              <a:t>。</a:t>
            </a:r>
            <a:endParaRPr lang="en-US" altLang="ja-JP" dirty="0" smtClean="0"/>
          </a:p>
          <a:p>
            <a:r>
              <a:rPr kumimoji="1" lang="ja-JP" altLang="en-US" dirty="0" smtClean="0"/>
              <a:t>・しかし、認知症発症</a:t>
            </a:r>
            <a:r>
              <a:rPr kumimoji="1" lang="ja-JP" altLang="en-US" b="1" dirty="0" smtClean="0"/>
              <a:t>リスクを減らすこと</a:t>
            </a:r>
            <a:r>
              <a:rPr kumimoji="1" lang="ja-JP" altLang="en-US" dirty="0" smtClean="0"/>
              <a:t>は可能。</a:t>
            </a:r>
            <a:endParaRPr kumimoji="1" lang="en-US" altLang="ja-JP" dirty="0" smtClean="0"/>
          </a:p>
        </p:txBody>
      </p:sp>
      <p:sp>
        <p:nvSpPr>
          <p:cNvPr id="9" name="テキスト ボックス 8"/>
          <p:cNvSpPr txBox="1"/>
          <p:nvPr/>
        </p:nvSpPr>
        <p:spPr>
          <a:xfrm>
            <a:off x="1280444" y="4947459"/>
            <a:ext cx="2954655" cy="369332"/>
          </a:xfrm>
          <a:prstGeom prst="rect">
            <a:avLst/>
          </a:prstGeom>
          <a:noFill/>
        </p:spPr>
        <p:txBody>
          <a:bodyPr wrap="none" rtlCol="0">
            <a:spAutoFit/>
          </a:bodyPr>
          <a:lstStyle/>
          <a:p>
            <a:r>
              <a:rPr lang="ja-JP" altLang="en-US" b="1" dirty="0" smtClean="0">
                <a:solidFill>
                  <a:srgbClr val="FF0000"/>
                </a:solidFill>
              </a:rPr>
              <a:t>・血管性認知症を予防する</a:t>
            </a:r>
            <a:endParaRPr kumimoji="1" lang="ja-JP" altLang="en-US" b="1" dirty="0">
              <a:solidFill>
                <a:srgbClr val="FF0000"/>
              </a:solidFill>
            </a:endParaRPr>
          </a:p>
        </p:txBody>
      </p:sp>
      <p:sp>
        <p:nvSpPr>
          <p:cNvPr id="10" name="テキスト ボックス 9"/>
          <p:cNvSpPr txBox="1"/>
          <p:nvPr/>
        </p:nvSpPr>
        <p:spPr>
          <a:xfrm>
            <a:off x="1280444" y="5411393"/>
            <a:ext cx="4108817" cy="369332"/>
          </a:xfrm>
          <a:prstGeom prst="rect">
            <a:avLst/>
          </a:prstGeom>
          <a:noFill/>
        </p:spPr>
        <p:txBody>
          <a:bodyPr wrap="none" rtlCol="0">
            <a:spAutoFit/>
          </a:bodyPr>
          <a:lstStyle/>
          <a:p>
            <a:r>
              <a:rPr lang="ja-JP" altLang="en-US" b="1" dirty="0" smtClean="0">
                <a:solidFill>
                  <a:srgbClr val="FF0000"/>
                </a:solidFill>
              </a:rPr>
              <a:t>・アルツハイマー型認知症を予防する</a:t>
            </a:r>
            <a:endParaRPr kumimoji="1" lang="ja-JP" altLang="en-US" b="1" dirty="0">
              <a:solidFill>
                <a:srgbClr val="FF0000"/>
              </a:solidFill>
            </a:endParaRPr>
          </a:p>
        </p:txBody>
      </p:sp>
      <p:sp>
        <p:nvSpPr>
          <p:cNvPr id="11" name="テキスト ボックス 10"/>
          <p:cNvSpPr txBox="1"/>
          <p:nvPr/>
        </p:nvSpPr>
        <p:spPr>
          <a:xfrm>
            <a:off x="1280444" y="5875328"/>
            <a:ext cx="3185487" cy="369332"/>
          </a:xfrm>
          <a:prstGeom prst="rect">
            <a:avLst/>
          </a:prstGeom>
          <a:noFill/>
        </p:spPr>
        <p:txBody>
          <a:bodyPr wrap="none" rtlCol="0">
            <a:spAutoFit/>
          </a:bodyPr>
          <a:lstStyle/>
          <a:p>
            <a:r>
              <a:rPr lang="ja-JP" altLang="en-US" b="1" dirty="0" smtClean="0">
                <a:solidFill>
                  <a:srgbClr val="FF0000"/>
                </a:solidFill>
              </a:rPr>
              <a:t>・脳の病気の加速因子を防ぐ</a:t>
            </a:r>
            <a:endParaRPr kumimoji="1" lang="ja-JP" altLang="en-US" b="1" dirty="0">
              <a:solidFill>
                <a:srgbClr val="FF0000"/>
              </a:solidFill>
            </a:endParaRPr>
          </a:p>
        </p:txBody>
      </p:sp>
      <p:pic>
        <p:nvPicPr>
          <p:cNvPr id="12" name="図 11"/>
          <p:cNvPicPr>
            <a:picLocks noChangeAspect="1"/>
          </p:cNvPicPr>
          <p:nvPr/>
        </p:nvPicPr>
        <p:blipFill rotWithShape="1">
          <a:blip r:embed="rId2"/>
          <a:srcRect l="31265" t="13580" r="23899" b="13883"/>
          <a:stretch/>
        </p:blipFill>
        <p:spPr>
          <a:xfrm>
            <a:off x="7921871" y="2674945"/>
            <a:ext cx="3894992" cy="4041846"/>
          </a:xfrm>
          <a:prstGeom prst="rect">
            <a:avLst/>
          </a:prstGeom>
        </p:spPr>
      </p:pic>
      <p:sp>
        <p:nvSpPr>
          <p:cNvPr id="13" name="左中かっこ 12">
            <a:extLst>
              <a:ext uri="{FF2B5EF4-FFF2-40B4-BE49-F238E27FC236}">
                <a16:creationId xmlns:a16="http://schemas.microsoft.com/office/drawing/2014/main" id="{61020361-889E-8C82-B5D9-D7550447B523}"/>
              </a:ext>
            </a:extLst>
          </p:cNvPr>
          <p:cNvSpPr/>
          <p:nvPr/>
        </p:nvSpPr>
        <p:spPr>
          <a:xfrm rot="10800000">
            <a:off x="5389261" y="4961339"/>
            <a:ext cx="325948" cy="1269440"/>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4" name="右矢印 13"/>
          <p:cNvSpPr/>
          <p:nvPr/>
        </p:nvSpPr>
        <p:spPr>
          <a:xfrm>
            <a:off x="6312590" y="5257889"/>
            <a:ext cx="978408" cy="484632"/>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2CAB482-DEC4-F711-1CBD-619071491B7B}"/>
              </a:ext>
            </a:extLst>
          </p:cNvPr>
          <p:cNvSpPr txBox="1"/>
          <p:nvPr/>
        </p:nvSpPr>
        <p:spPr>
          <a:xfrm>
            <a:off x="9869367" y="6488668"/>
            <a:ext cx="23389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教材：</a:t>
            </a:r>
            <a:r>
              <a:rPr lang="ja-JP" altLang="en-US" smtClean="0">
                <a:ea typeface="游ゴシック"/>
                <a:cs typeface="Calibri"/>
              </a:rPr>
              <a:t>2</a:t>
            </a:r>
            <a:r>
              <a:rPr lang="en-US" altLang="ja-JP" dirty="0" smtClean="0">
                <a:ea typeface="游ゴシック"/>
                <a:cs typeface="Calibri"/>
              </a:rPr>
              <a:t>2</a:t>
            </a:r>
            <a:r>
              <a:rPr lang="ja-JP" altLang="en-US" dirty="0" err="1" smtClean="0">
                <a:ea typeface="游ゴシック"/>
                <a:cs typeface="Calibri"/>
              </a:rPr>
              <a:t>，</a:t>
            </a:r>
            <a:r>
              <a:rPr lang="en-US" altLang="ja-JP" dirty="0" smtClean="0">
                <a:ea typeface="游ゴシック"/>
                <a:cs typeface="Calibri"/>
              </a:rPr>
              <a:t>23</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1916778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919613-C4F3-FE63-0D02-B9F9A60B4402}"/>
              </a:ext>
            </a:extLst>
          </p:cNvPr>
          <p:cNvSpPr txBox="1"/>
          <p:nvPr/>
        </p:nvSpPr>
        <p:spPr>
          <a:xfrm>
            <a:off x="605108" y="445487"/>
            <a:ext cx="66837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dirty="0">
                <a:ea typeface="游ゴシック"/>
                <a:cs typeface="Calibri"/>
              </a:rPr>
              <a:t>早期の受診</a:t>
            </a:r>
            <a:r>
              <a:rPr lang="ja-JP" altLang="en-US" sz="3200" b="1" dirty="0" smtClean="0">
                <a:ea typeface="游ゴシック"/>
                <a:cs typeface="Calibri"/>
              </a:rPr>
              <a:t>から前向きな生活へ</a:t>
            </a:r>
            <a:endParaRPr lang="en-US" altLang="ja-JP" sz="3200" b="1" dirty="0" smtClean="0">
              <a:ea typeface="游ゴシック"/>
              <a:cs typeface="Calibri"/>
            </a:endParaRPr>
          </a:p>
        </p:txBody>
      </p:sp>
      <p:sp>
        <p:nvSpPr>
          <p:cNvPr id="3" name="テキスト ボックス 2"/>
          <p:cNvSpPr txBox="1"/>
          <p:nvPr/>
        </p:nvSpPr>
        <p:spPr>
          <a:xfrm>
            <a:off x="879232" y="1468315"/>
            <a:ext cx="3647152" cy="369332"/>
          </a:xfrm>
          <a:prstGeom prst="rect">
            <a:avLst/>
          </a:prstGeom>
          <a:noFill/>
        </p:spPr>
        <p:txBody>
          <a:bodyPr wrap="none" rtlCol="0">
            <a:spAutoFit/>
          </a:bodyPr>
          <a:lstStyle/>
          <a:p>
            <a:r>
              <a:rPr lang="ja-JP" altLang="en-US" b="1" dirty="0"/>
              <a:t>●</a:t>
            </a:r>
            <a:r>
              <a:rPr kumimoji="1" lang="ja-JP" altLang="en-US" b="1" dirty="0" smtClean="0"/>
              <a:t>診断は認知症専門の医療機関へ</a:t>
            </a:r>
            <a:endParaRPr kumimoji="1" lang="ja-JP" altLang="en-US" b="1" dirty="0"/>
          </a:p>
        </p:txBody>
      </p:sp>
      <p:sp>
        <p:nvSpPr>
          <p:cNvPr id="4" name="テキスト ボックス 3"/>
          <p:cNvSpPr txBox="1"/>
          <p:nvPr/>
        </p:nvSpPr>
        <p:spPr>
          <a:xfrm>
            <a:off x="1236482" y="1868571"/>
            <a:ext cx="8263801" cy="646331"/>
          </a:xfrm>
          <a:prstGeom prst="rect">
            <a:avLst/>
          </a:prstGeom>
          <a:noFill/>
        </p:spPr>
        <p:txBody>
          <a:bodyPr wrap="none" rtlCol="0">
            <a:spAutoFit/>
          </a:bodyPr>
          <a:lstStyle/>
          <a:p>
            <a:r>
              <a:rPr lang="ja-JP" altLang="en-US" dirty="0" smtClean="0"/>
              <a:t>・</a:t>
            </a:r>
            <a:r>
              <a:rPr lang="ja-JP" altLang="en-US" b="1" dirty="0"/>
              <a:t>初期状態で</a:t>
            </a:r>
            <a:r>
              <a:rPr lang="ja-JP" altLang="en-US" b="1" dirty="0" smtClean="0"/>
              <a:t>の診断は難しく、うつ状態などと区別がつきにくい</a:t>
            </a:r>
            <a:r>
              <a:rPr lang="ja-JP" altLang="en-US" dirty="0" smtClean="0"/>
              <a:t>ことがある。</a:t>
            </a:r>
            <a:endParaRPr lang="en-US" altLang="ja-JP" dirty="0" smtClean="0"/>
          </a:p>
          <a:p>
            <a:r>
              <a:rPr lang="ja-JP" altLang="en-US" dirty="0" smtClean="0"/>
              <a:t>　⇒熟練した技術と高度な検査機器を有する</a:t>
            </a:r>
            <a:r>
              <a:rPr lang="ja-JP" altLang="en-US" b="1" dirty="0" smtClean="0"/>
              <a:t>専門の医療機関への受診が重要</a:t>
            </a:r>
            <a:r>
              <a:rPr lang="ja-JP" altLang="en-US" dirty="0" smtClean="0"/>
              <a:t>。</a:t>
            </a:r>
          </a:p>
        </p:txBody>
      </p:sp>
      <p:sp>
        <p:nvSpPr>
          <p:cNvPr id="5" name="テキスト ボックス 4"/>
          <p:cNvSpPr txBox="1"/>
          <p:nvPr/>
        </p:nvSpPr>
        <p:spPr>
          <a:xfrm>
            <a:off x="879232" y="2983879"/>
            <a:ext cx="3647152" cy="369332"/>
          </a:xfrm>
          <a:prstGeom prst="rect">
            <a:avLst/>
          </a:prstGeom>
          <a:noFill/>
        </p:spPr>
        <p:txBody>
          <a:bodyPr wrap="none" rtlCol="0">
            <a:spAutoFit/>
          </a:bodyPr>
          <a:lstStyle/>
          <a:p>
            <a:r>
              <a:rPr lang="ja-JP" altLang="en-US" b="1" dirty="0"/>
              <a:t>●</a:t>
            </a:r>
            <a:r>
              <a:rPr lang="ja-JP" altLang="en-US" b="1" dirty="0" smtClean="0"/>
              <a:t>早期に受診することのメリット</a:t>
            </a:r>
            <a:endParaRPr kumimoji="1" lang="ja-JP" altLang="en-US" b="1" dirty="0"/>
          </a:p>
        </p:txBody>
      </p:sp>
      <p:sp>
        <p:nvSpPr>
          <p:cNvPr id="6" name="テキスト ボックス 5"/>
          <p:cNvSpPr txBox="1"/>
          <p:nvPr/>
        </p:nvSpPr>
        <p:spPr>
          <a:xfrm>
            <a:off x="1236482" y="3436532"/>
            <a:ext cx="7802136" cy="646331"/>
          </a:xfrm>
          <a:prstGeom prst="rect">
            <a:avLst/>
          </a:prstGeom>
          <a:noFill/>
        </p:spPr>
        <p:txBody>
          <a:bodyPr wrap="none" rtlCol="0">
            <a:spAutoFit/>
          </a:bodyPr>
          <a:lstStyle/>
          <a:p>
            <a:r>
              <a:rPr lang="ja-JP" altLang="en-US" dirty="0" smtClean="0"/>
              <a:t>・原因疾患を初期に治療することで認知症状の進行を遅らせることが可能</a:t>
            </a:r>
            <a:endParaRPr lang="en-US" altLang="ja-JP" dirty="0" smtClean="0"/>
          </a:p>
          <a:p>
            <a:r>
              <a:rPr lang="ja-JP" altLang="en-US" dirty="0" smtClean="0"/>
              <a:t>・初期段階であればあるほど、周囲から受け入れられやすい</a:t>
            </a:r>
            <a:endParaRPr lang="en-US" altLang="ja-JP" dirty="0" smtClean="0"/>
          </a:p>
        </p:txBody>
      </p:sp>
      <p:sp>
        <p:nvSpPr>
          <p:cNvPr id="10" name="右矢印 9"/>
          <p:cNvSpPr/>
          <p:nvPr/>
        </p:nvSpPr>
        <p:spPr>
          <a:xfrm>
            <a:off x="1236482" y="5179920"/>
            <a:ext cx="978408" cy="484632"/>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514599" y="4608948"/>
            <a:ext cx="8088923" cy="162657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rPr>
              <a:t>・大切なのは認知症に診断された</a:t>
            </a:r>
            <a:r>
              <a:rPr lang="ja-JP" altLang="en-US" dirty="0" smtClean="0">
                <a:solidFill>
                  <a:schemeClr val="tx1"/>
                </a:solidFill>
              </a:rPr>
              <a:t>、その先の暮らし。</a:t>
            </a:r>
            <a:endParaRPr lang="en-US" altLang="ja-JP" dirty="0" smtClean="0">
              <a:solidFill>
                <a:schemeClr val="tx1"/>
              </a:solidFill>
            </a:endParaRPr>
          </a:p>
          <a:p>
            <a:r>
              <a:rPr kumimoji="1" lang="ja-JP" altLang="en-US" dirty="0" smtClean="0">
                <a:solidFill>
                  <a:schemeClr val="tx1"/>
                </a:solidFill>
              </a:rPr>
              <a:t>・希望</a:t>
            </a:r>
            <a:r>
              <a:rPr kumimoji="1" lang="ja-JP" altLang="en-US" dirty="0">
                <a:solidFill>
                  <a:schemeClr val="tx1"/>
                </a:solidFill>
              </a:rPr>
              <a:t>を実現させるため</a:t>
            </a:r>
            <a:r>
              <a:rPr kumimoji="1" lang="ja-JP" altLang="en-US" dirty="0" smtClean="0">
                <a:solidFill>
                  <a:schemeClr val="tx1"/>
                </a:solidFill>
              </a:rPr>
              <a:t>に、少しづつでも周りの人に</a:t>
            </a:r>
            <a:endParaRPr kumimoji="1" lang="en-US" altLang="ja-JP" dirty="0" smtClean="0">
              <a:solidFill>
                <a:schemeClr val="tx1"/>
              </a:solidFill>
            </a:endParaRPr>
          </a:p>
          <a:p>
            <a:r>
              <a:rPr kumimoji="1" lang="ja-JP" altLang="en-US" dirty="0" smtClean="0">
                <a:solidFill>
                  <a:schemeClr val="tx1"/>
                </a:solidFill>
              </a:rPr>
              <a:t>　自分のことについて話し合うことが重要です。</a:t>
            </a:r>
            <a:endParaRPr kumimoji="1" lang="en-US" altLang="ja-JP" dirty="0" smtClean="0">
              <a:solidFill>
                <a:schemeClr val="tx1"/>
              </a:solidFill>
            </a:endParaRPr>
          </a:p>
          <a:p>
            <a:r>
              <a:rPr lang="ja-JP" altLang="en-US" dirty="0" smtClean="0">
                <a:solidFill>
                  <a:schemeClr val="tx1"/>
                </a:solidFill>
              </a:rPr>
              <a:t>・皆さんも認知症サポーターとして、自己発信を支援して</a:t>
            </a:r>
            <a:r>
              <a:rPr lang="ja-JP" altLang="en-US" dirty="0" smtClean="0">
                <a:solidFill>
                  <a:schemeClr val="tx1"/>
                </a:solidFill>
              </a:rPr>
              <a:t>いきましょう。</a:t>
            </a: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2</a:t>
            </a:r>
            <a:r>
              <a:rPr lang="en-US" altLang="ja-JP" dirty="0" smtClean="0">
                <a:ea typeface="游ゴシック"/>
                <a:cs typeface="Calibri"/>
              </a:rPr>
              <a:t>4</a:t>
            </a:r>
            <a:r>
              <a:rPr lang="ja-JP" altLang="en-US" dirty="0" smtClean="0">
                <a:ea typeface="游ゴシック"/>
                <a:cs typeface="Calibri"/>
              </a:rPr>
              <a:t>ページ</a:t>
            </a:r>
            <a:endParaRPr lang="ja-JP" altLang="en-US" dirty="0"/>
          </a:p>
        </p:txBody>
      </p:sp>
    </p:spTree>
    <p:extLst>
      <p:ext uri="{BB962C8B-B14F-4D97-AF65-F5344CB8AC3E}">
        <p14:creationId xmlns:p14="http://schemas.microsoft.com/office/powerpoint/2010/main" val="1636564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7D292-60DF-4C61-8860-B18146F1A327}"/>
              </a:ext>
            </a:extLst>
          </p:cNvPr>
          <p:cNvSpPr>
            <a:spLocks noGrp="1"/>
          </p:cNvSpPr>
          <p:nvPr>
            <p:ph type="title"/>
          </p:nvPr>
        </p:nvSpPr>
        <p:spPr>
          <a:xfrm>
            <a:off x="910087" y="120710"/>
            <a:ext cx="10515600" cy="1325563"/>
          </a:xfrm>
        </p:spPr>
        <p:txBody>
          <a:bodyPr/>
          <a:lstStyle/>
          <a:p>
            <a:r>
              <a:rPr lang="ja-JP" altLang="en-US">
                <a:ea typeface="游ゴシック Light"/>
                <a:cs typeface="Calibri Light"/>
              </a:rPr>
              <a:t>新教材における変更点</a:t>
            </a:r>
          </a:p>
        </p:txBody>
      </p:sp>
      <p:sp>
        <p:nvSpPr>
          <p:cNvPr id="3" name="コンテンツ プレースホルダー 2">
            <a:extLst>
              <a:ext uri="{FF2B5EF4-FFF2-40B4-BE49-F238E27FC236}">
                <a16:creationId xmlns:a16="http://schemas.microsoft.com/office/drawing/2014/main" id="{47822C70-0BB1-4FC4-8226-FAFC542F0F47}"/>
              </a:ext>
            </a:extLst>
          </p:cNvPr>
          <p:cNvSpPr>
            <a:spLocks noGrp="1"/>
          </p:cNvSpPr>
          <p:nvPr>
            <p:ph sz="half" idx="1"/>
          </p:nvPr>
        </p:nvSpPr>
        <p:spPr>
          <a:xfrm>
            <a:off x="766313" y="1250531"/>
            <a:ext cx="5181600" cy="4351338"/>
          </a:xfrm>
          <a:ln>
            <a:solidFill>
              <a:schemeClr val="tx1"/>
            </a:solidFill>
          </a:ln>
        </p:spPr>
        <p:txBody>
          <a:bodyPr vert="horz" lIns="91440" tIns="45720" rIns="91440" bIns="45720" rtlCol="0" anchor="t">
            <a:normAutofit lnSpcReduction="10000"/>
          </a:bodyPr>
          <a:lstStyle/>
          <a:p>
            <a:pPr marL="0" indent="0">
              <a:buNone/>
            </a:pPr>
            <a:r>
              <a:rPr lang="ja-JP" altLang="en-US" sz="2400">
                <a:ea typeface="游ゴシック"/>
                <a:cs typeface="Calibri" panose="020F0502020204030204"/>
              </a:rPr>
              <a:t>・新教材</a:t>
            </a:r>
            <a:endParaRPr lang="ja-JP" altLang="en-US" sz="2400">
              <a:ea typeface="游ゴシック" panose="020B0400000000000000" pitchFamily="34" charset="-128"/>
              <a:cs typeface="Calibri" panose="020F0502020204030204"/>
            </a:endParaRPr>
          </a:p>
          <a:p>
            <a:pPr marL="0" indent="0">
              <a:buNone/>
            </a:pPr>
            <a:r>
              <a:rPr lang="ja-JP" altLang="en-US" sz="2400">
                <a:ea typeface="游ゴシック"/>
                <a:cs typeface="Calibri" panose="020F0502020204030204"/>
              </a:rPr>
              <a:t>（認知症を学びみんなで考える）</a:t>
            </a:r>
          </a:p>
          <a:p>
            <a:pPr marL="0" indent="0">
              <a:buNone/>
            </a:pPr>
            <a:endParaRPr lang="ja-JP" altLang="en-US" sz="2400">
              <a:ea typeface="游ゴシック"/>
              <a:cs typeface="Calibri" panose="020F0502020204030204"/>
            </a:endParaRPr>
          </a:p>
          <a:p>
            <a:pPr marL="0" indent="0">
              <a:buNone/>
            </a:pPr>
            <a:r>
              <a:rPr lang="ja-JP" altLang="en-US" sz="2400">
                <a:ea typeface="游ゴシック"/>
                <a:cs typeface="Calibri" panose="020F0502020204030204"/>
              </a:rPr>
              <a:t>・テーマ</a:t>
            </a:r>
          </a:p>
          <a:p>
            <a:pPr marL="0" indent="0">
              <a:buNone/>
            </a:pPr>
            <a:r>
              <a:rPr lang="ja-JP" altLang="en-US" sz="2400">
                <a:ea typeface="游ゴシック"/>
                <a:cs typeface="Calibri" panose="020F0502020204030204"/>
              </a:rPr>
              <a:t>　認知症を我がごととして考える</a:t>
            </a:r>
          </a:p>
          <a:p>
            <a:pPr marL="0" indent="0">
              <a:buNone/>
            </a:pPr>
            <a:endParaRPr lang="ja-JP" altLang="en-US" sz="2400">
              <a:ea typeface="游ゴシック"/>
              <a:cs typeface="Calibri" panose="020F0502020204030204"/>
            </a:endParaRPr>
          </a:p>
          <a:p>
            <a:pPr marL="0" indent="0">
              <a:buNone/>
            </a:pPr>
            <a:r>
              <a:rPr lang="ja-JP" altLang="en-US" sz="2400">
                <a:ea typeface="游ゴシック"/>
                <a:cs typeface="Calibri" panose="020F0502020204030204"/>
              </a:rPr>
              <a:t>・講義内容の順番</a:t>
            </a:r>
          </a:p>
          <a:p>
            <a:pPr marL="0" indent="0">
              <a:buNone/>
            </a:pPr>
            <a:r>
              <a:rPr lang="ja-JP" altLang="en-US" sz="2400">
                <a:ea typeface="游ゴシック"/>
                <a:cs typeface="Calibri" panose="020F0502020204030204"/>
              </a:rPr>
              <a:t>　「我がごととして考える」</a:t>
            </a:r>
          </a:p>
          <a:p>
            <a:pPr marL="0" indent="0">
              <a:buNone/>
            </a:pPr>
            <a:r>
              <a:rPr lang="ja-JP" altLang="en-US" sz="2400">
                <a:ea typeface="游ゴシック"/>
                <a:cs typeface="Calibri" panose="020F0502020204030204"/>
              </a:rPr>
              <a:t>　「認知症とともに」</a:t>
            </a:r>
            <a:endParaRPr lang="ja-JP">
              <a:ea typeface="游ゴシック" panose="020B0400000000000000" pitchFamily="34" charset="-128"/>
              <a:cs typeface="Calibri" panose="020F0502020204030204"/>
            </a:endParaRPr>
          </a:p>
          <a:p>
            <a:pPr marL="0" indent="0">
              <a:buNone/>
            </a:pPr>
            <a:r>
              <a:rPr lang="ja-JP" altLang="en-US" sz="2400">
                <a:ea typeface="游ゴシック"/>
                <a:cs typeface="Calibri" panose="020F0502020204030204"/>
              </a:rPr>
              <a:t>　「認知症を理解する」</a:t>
            </a:r>
            <a:endParaRPr lang="ja-JP">
              <a:ea typeface="游ゴシック"/>
              <a:cs typeface="Calibri"/>
            </a:endParaRPr>
          </a:p>
        </p:txBody>
      </p:sp>
      <p:sp>
        <p:nvSpPr>
          <p:cNvPr id="4" name="コンテンツ プレースホルダー 3">
            <a:extLst>
              <a:ext uri="{FF2B5EF4-FFF2-40B4-BE49-F238E27FC236}">
                <a16:creationId xmlns:a16="http://schemas.microsoft.com/office/drawing/2014/main" id="{B3C9092D-22C7-5740-8562-A8FEDA0DEC42}"/>
              </a:ext>
            </a:extLst>
          </p:cNvPr>
          <p:cNvSpPr>
            <a:spLocks noGrp="1"/>
          </p:cNvSpPr>
          <p:nvPr>
            <p:ph sz="half" idx="2"/>
          </p:nvPr>
        </p:nvSpPr>
        <p:spPr>
          <a:xfrm>
            <a:off x="6244087" y="1250531"/>
            <a:ext cx="5181600" cy="4351338"/>
          </a:xfrm>
          <a:ln>
            <a:solidFill>
              <a:schemeClr val="tx1"/>
            </a:solidFill>
          </a:ln>
        </p:spPr>
        <p:txBody>
          <a:bodyPr vert="horz" lIns="91440" tIns="45720" rIns="91440" bIns="45720" rtlCol="0" anchor="t">
            <a:normAutofit lnSpcReduction="10000"/>
          </a:bodyPr>
          <a:lstStyle/>
          <a:p>
            <a:pPr marL="0" indent="0">
              <a:buNone/>
            </a:pPr>
            <a:r>
              <a:rPr lang="ja-JP" altLang="en-US" sz="2400">
                <a:ea typeface="游ゴシック"/>
                <a:cs typeface="Calibri"/>
              </a:rPr>
              <a:t>・旧教材</a:t>
            </a:r>
          </a:p>
          <a:p>
            <a:pPr marL="0" indent="0">
              <a:buNone/>
            </a:pPr>
            <a:r>
              <a:rPr lang="ja-JP" altLang="en-US" sz="2400">
                <a:ea typeface="游ゴシック"/>
                <a:cs typeface="Calibri"/>
              </a:rPr>
              <a:t>（認知症を学び地域で支えよう）</a:t>
            </a:r>
          </a:p>
          <a:p>
            <a:pPr marL="0" indent="0">
              <a:buNone/>
            </a:pPr>
            <a:endParaRPr lang="ja-JP" altLang="en-US" sz="2400">
              <a:ea typeface="游ゴシック"/>
              <a:cs typeface="Calibri"/>
            </a:endParaRPr>
          </a:p>
          <a:p>
            <a:pPr marL="0" indent="0">
              <a:buNone/>
            </a:pPr>
            <a:r>
              <a:rPr lang="ja-JP" altLang="en-US" sz="2400">
                <a:ea typeface="游ゴシック"/>
                <a:cs typeface="Calibri"/>
              </a:rPr>
              <a:t>・テーマ</a:t>
            </a:r>
          </a:p>
          <a:p>
            <a:pPr marL="0" indent="0">
              <a:buNone/>
            </a:pPr>
            <a:r>
              <a:rPr lang="ja-JP" altLang="en-US" sz="2400">
                <a:ea typeface="游ゴシック"/>
                <a:cs typeface="Calibri"/>
              </a:rPr>
              <a:t>　認知症を知識として理解する</a:t>
            </a:r>
          </a:p>
          <a:p>
            <a:pPr marL="0" indent="0">
              <a:buNone/>
            </a:pPr>
            <a:endParaRPr lang="ja-JP" altLang="en-US" sz="2400">
              <a:ea typeface="游ゴシック"/>
              <a:cs typeface="Calibri"/>
            </a:endParaRPr>
          </a:p>
          <a:p>
            <a:pPr marL="0" indent="0">
              <a:buNone/>
            </a:pPr>
            <a:r>
              <a:rPr lang="ja-JP" altLang="en-US" sz="2400">
                <a:ea typeface="游ゴシック"/>
                <a:cs typeface="Calibri"/>
              </a:rPr>
              <a:t>・講義内容の順番</a:t>
            </a:r>
          </a:p>
          <a:p>
            <a:pPr marL="0" indent="0">
              <a:buNone/>
            </a:pPr>
            <a:r>
              <a:rPr lang="ja-JP" altLang="en-US" sz="2400">
                <a:ea typeface="游ゴシック"/>
                <a:cs typeface="Calibri"/>
              </a:rPr>
              <a:t>　「認知症を理解する」</a:t>
            </a:r>
          </a:p>
          <a:p>
            <a:pPr marL="0" indent="0">
              <a:buNone/>
            </a:pPr>
            <a:r>
              <a:rPr lang="ja-JP" altLang="en-US" sz="2400">
                <a:ea typeface="游ゴシック"/>
                <a:cs typeface="Calibri"/>
              </a:rPr>
              <a:t>　「認知症サポーターとは」</a:t>
            </a:r>
          </a:p>
        </p:txBody>
      </p:sp>
      <p:sp>
        <p:nvSpPr>
          <p:cNvPr id="5" name="矢印: 右 4">
            <a:extLst>
              <a:ext uri="{FF2B5EF4-FFF2-40B4-BE49-F238E27FC236}">
                <a16:creationId xmlns:a16="http://schemas.microsoft.com/office/drawing/2014/main" id="{ACD070B7-1F18-AD3C-65CF-711E8D704641}"/>
              </a:ext>
            </a:extLst>
          </p:cNvPr>
          <p:cNvSpPr/>
          <p:nvPr/>
        </p:nvSpPr>
        <p:spPr>
          <a:xfrm>
            <a:off x="42683" y="5923472"/>
            <a:ext cx="718868" cy="7044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タイトル 1">
            <a:extLst>
              <a:ext uri="{FF2B5EF4-FFF2-40B4-BE49-F238E27FC236}">
                <a16:creationId xmlns:a16="http://schemas.microsoft.com/office/drawing/2014/main" id="{356016BB-7150-26D9-A22C-50DADE392CE8}"/>
              </a:ext>
            </a:extLst>
          </p:cNvPr>
          <p:cNvSpPr txBox="1">
            <a:spLocks/>
          </p:cNvSpPr>
          <p:nvPr/>
        </p:nvSpPr>
        <p:spPr>
          <a:xfrm>
            <a:off x="904336" y="5607110"/>
            <a:ext cx="10918166" cy="13399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2400">
                <a:ea typeface="游ゴシック Light"/>
                <a:cs typeface="Calibri Light"/>
              </a:rPr>
              <a:t>旧教材では認知症の知識と種類について教材で多く説明されているのに対し、新教材では認知症サポーターについての説明や本人や家族の言葉が重要視</a:t>
            </a:r>
          </a:p>
        </p:txBody>
      </p:sp>
    </p:spTree>
    <p:extLst>
      <p:ext uri="{BB962C8B-B14F-4D97-AF65-F5344CB8AC3E}">
        <p14:creationId xmlns:p14="http://schemas.microsoft.com/office/powerpoint/2010/main" val="125246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3E8B43-A986-15FA-F503-0C0BB55168FF}"/>
              </a:ext>
            </a:extLst>
          </p:cNvPr>
          <p:cNvSpPr txBox="1"/>
          <p:nvPr/>
        </p:nvSpPr>
        <p:spPr>
          <a:xfrm>
            <a:off x="6209307" y="1302108"/>
            <a:ext cx="5699157" cy="60978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ct val="0"/>
              </a:spcBef>
              <a:spcAft>
                <a:spcPts val="600"/>
              </a:spcAft>
            </a:pPr>
            <a:r>
              <a:rPr lang="ja-JP" altLang="en-US" sz="4000" b="1">
                <a:latin typeface="+mj-lt"/>
                <a:ea typeface="游ゴシック Light"/>
                <a:cs typeface="+mj-cs"/>
              </a:rPr>
              <a:t>なぜ認知症を学ぶのか</a:t>
            </a:r>
            <a:endParaRPr lang="en-US" altLang="ja-JP" sz="4000" b="1">
              <a:latin typeface="+mj-lt"/>
              <a:ea typeface="游ゴシック Light"/>
              <a:cs typeface="+mj-cs"/>
            </a:endParaRPr>
          </a:p>
        </p:txBody>
      </p:sp>
      <p:pic>
        <p:nvPicPr>
          <p:cNvPr id="6" name="図 5" descr="頭にクエスチョンマークを浮かべた人のイラスト（女性）">
            <a:extLst>
              <a:ext uri="{FF2B5EF4-FFF2-40B4-BE49-F238E27FC236}">
                <a16:creationId xmlns:a16="http://schemas.microsoft.com/office/drawing/2014/main" id="{0E49AF51-A471-C325-2F89-8972AE21138F}"/>
              </a:ext>
            </a:extLst>
          </p:cNvPr>
          <p:cNvPicPr>
            <a:picLocks noChangeAspect="1"/>
          </p:cNvPicPr>
          <p:nvPr/>
        </p:nvPicPr>
        <p:blipFill>
          <a:blip r:embed="rId2"/>
          <a:stretch>
            <a:fillRect/>
          </a:stretch>
        </p:blipFill>
        <p:spPr>
          <a:xfrm>
            <a:off x="227107" y="1300279"/>
            <a:ext cx="3343333" cy="4114871"/>
          </a:xfrm>
          <a:prstGeom prst="rect">
            <a:avLst/>
          </a:prstGeom>
        </p:spPr>
      </p:pic>
      <p:pic>
        <p:nvPicPr>
          <p:cNvPr id="5" name="図 4" descr="頭にクエスチョンマークを浮かべた人のイラスト（男性）">
            <a:extLst>
              <a:ext uri="{FF2B5EF4-FFF2-40B4-BE49-F238E27FC236}">
                <a16:creationId xmlns:a16="http://schemas.microsoft.com/office/drawing/2014/main" id="{8F8969F1-31A4-79EA-315A-7057F7BB07EF}"/>
              </a:ext>
            </a:extLst>
          </p:cNvPr>
          <p:cNvPicPr>
            <a:picLocks noChangeAspect="1"/>
          </p:cNvPicPr>
          <p:nvPr/>
        </p:nvPicPr>
        <p:blipFill>
          <a:blip r:embed="rId3"/>
          <a:stretch>
            <a:fillRect/>
          </a:stretch>
        </p:blipFill>
        <p:spPr>
          <a:xfrm>
            <a:off x="3052457" y="1300277"/>
            <a:ext cx="3343333" cy="4114871"/>
          </a:xfrm>
          <a:prstGeom prst="rect">
            <a:avLst/>
          </a:prstGeom>
        </p:spPr>
      </p:pic>
      <p:sp>
        <p:nvSpPr>
          <p:cNvPr id="4" name="テキスト ボックス 3">
            <a:extLst>
              <a:ext uri="{FF2B5EF4-FFF2-40B4-BE49-F238E27FC236}">
                <a16:creationId xmlns:a16="http://schemas.microsoft.com/office/drawing/2014/main" id="{24D33F03-0F79-FBA3-3903-E48FB7EFC07B}"/>
              </a:ext>
            </a:extLst>
          </p:cNvPr>
          <p:cNvSpPr txBox="1"/>
          <p:nvPr/>
        </p:nvSpPr>
        <p:spPr>
          <a:xfrm>
            <a:off x="5921758" y="3022307"/>
            <a:ext cx="6273886" cy="19957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ja-JP" altLang="en-US" sz="2400" b="1">
                <a:ea typeface="游ゴシック"/>
              </a:rPr>
              <a:t>・認知症になったら何もわからなくなる</a:t>
            </a:r>
            <a:endParaRPr lang="ja-JP" sz="2400" b="1">
              <a:ea typeface="游ゴシック"/>
              <a:cs typeface="Calibri"/>
            </a:endParaRPr>
          </a:p>
          <a:p>
            <a:pPr>
              <a:lnSpc>
                <a:spcPct val="90000"/>
              </a:lnSpc>
              <a:spcAft>
                <a:spcPts val="600"/>
              </a:spcAft>
            </a:pPr>
            <a:r>
              <a:rPr lang="ja-JP" altLang="en-US" sz="2400" b="1">
                <a:ea typeface="游ゴシック"/>
              </a:rPr>
              <a:t>・普通の生活を送れなくなる</a:t>
            </a:r>
            <a:endParaRPr lang="ja-JP" sz="2400" b="1">
              <a:ea typeface="游ゴシック"/>
              <a:cs typeface="Calibri" panose="020F0502020204030204"/>
            </a:endParaRPr>
          </a:p>
          <a:p>
            <a:pPr>
              <a:lnSpc>
                <a:spcPct val="90000"/>
              </a:lnSpc>
              <a:spcAft>
                <a:spcPts val="600"/>
              </a:spcAft>
            </a:pPr>
            <a:r>
              <a:rPr lang="ja-JP" altLang="en-US" sz="2400">
                <a:ea typeface="游ゴシック"/>
                <a:cs typeface="Calibri"/>
              </a:rPr>
              <a:t>　</a:t>
            </a:r>
          </a:p>
          <a:p>
            <a:pPr>
              <a:lnSpc>
                <a:spcPct val="90000"/>
              </a:lnSpc>
              <a:spcAft>
                <a:spcPts val="600"/>
              </a:spcAft>
            </a:pPr>
            <a:r>
              <a:rPr lang="ja-JP" altLang="en-US" sz="2400">
                <a:ea typeface="游ゴシック"/>
                <a:cs typeface="Calibri"/>
              </a:rPr>
              <a:t>　というイメージを持っていませんか？？</a:t>
            </a:r>
          </a:p>
          <a:p>
            <a:pPr indent="-228600">
              <a:lnSpc>
                <a:spcPct val="90000"/>
              </a:lnSpc>
              <a:spcAft>
                <a:spcPts val="600"/>
              </a:spcAft>
              <a:buFont typeface="Arial" panose="020B0604020202020204" pitchFamily="34" charset="0"/>
              <a:buChar char="•"/>
            </a:pPr>
            <a:endParaRPr lang="en-US" altLang="ja-JP" sz="2000">
              <a:cs typeface="Calibri" panose="020F0502020204030204"/>
            </a:endParaRPr>
          </a:p>
        </p:txBody>
      </p:sp>
      <p:grpSp>
        <p:nvGrpSpPr>
          <p:cNvPr id="11" name="Group 10">
            <a:extLst>
              <a:ext uri="{FF2B5EF4-FFF2-40B4-BE49-F238E27FC236}">
                <a16:creationId xmlns:a16="http://schemas.microsoft.com/office/drawing/2014/main" id="{12B241C5-7E45-AD52-638D-31E8FD2BC18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6737460"/>
            <a:ext cx="12192000" cy="123364"/>
            <a:chOff x="1" y="6737460"/>
            <a:chExt cx="12192000" cy="123364"/>
          </a:xfrm>
        </p:grpSpPr>
        <p:sp>
          <p:nvSpPr>
            <p:cNvPr id="12" name="Rectangle 11">
              <a:extLst>
                <a:ext uri="{FF2B5EF4-FFF2-40B4-BE49-F238E27FC236}">
                  <a16:creationId xmlns:a16="http://schemas.microsoft.com/office/drawing/2014/main" id="{49503B28-6749-2F02-0050-2CC7D03CF6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3DEE37-9CE7-622C-B750-66998EDC2E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テキスト ボックス 6">
            <a:extLst>
              <a:ext uri="{FF2B5EF4-FFF2-40B4-BE49-F238E27FC236}">
                <a16:creationId xmlns:a16="http://schemas.microsoft.com/office/drawing/2014/main" id="{A39B9538-A53B-097B-2D17-C5742FCB6714}"/>
              </a:ext>
            </a:extLst>
          </p:cNvPr>
          <p:cNvSpPr txBox="1"/>
          <p:nvPr/>
        </p:nvSpPr>
        <p:spPr>
          <a:xfrm>
            <a:off x="10224448" y="6300715"/>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教材：2ページ</a:t>
            </a:r>
            <a:endParaRPr lang="ja-JP" altLang="en-US"/>
          </a:p>
        </p:txBody>
      </p:sp>
    </p:spTree>
    <p:extLst>
      <p:ext uri="{BB962C8B-B14F-4D97-AF65-F5344CB8AC3E}">
        <p14:creationId xmlns:p14="http://schemas.microsoft.com/office/powerpoint/2010/main" val="37267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図 2" descr="働く人たちのイラスト（高齢者）">
            <a:extLst>
              <a:ext uri="{FF2B5EF4-FFF2-40B4-BE49-F238E27FC236}">
                <a16:creationId xmlns:a16="http://schemas.microsoft.com/office/drawing/2014/main" id="{7B4AA1DE-203A-8AA2-ED18-8F1235A52330}"/>
              </a:ext>
            </a:extLst>
          </p:cNvPr>
          <p:cNvPicPr>
            <a:picLocks noChangeAspect="1"/>
          </p:cNvPicPr>
          <p:nvPr/>
        </p:nvPicPr>
        <p:blipFill>
          <a:blip r:embed="rId2"/>
          <a:stretch>
            <a:fillRect/>
          </a:stretch>
        </p:blipFill>
        <p:spPr>
          <a:xfrm>
            <a:off x="703182" y="1743706"/>
            <a:ext cx="4777381" cy="320084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テキスト ボックス 3">
            <a:extLst>
              <a:ext uri="{FF2B5EF4-FFF2-40B4-BE49-F238E27FC236}">
                <a16:creationId xmlns:a16="http://schemas.microsoft.com/office/drawing/2014/main" id="{3D6FD7D6-E48C-98A2-AFE1-69D0AB7B5045}"/>
              </a:ext>
            </a:extLst>
          </p:cNvPr>
          <p:cNvSpPr txBox="1"/>
          <p:nvPr/>
        </p:nvSpPr>
        <p:spPr>
          <a:xfrm>
            <a:off x="5770930" y="2191581"/>
            <a:ext cx="5902390" cy="190652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ja-JP" altLang="en-US"/>
              <a:t>・認知症があっても活躍している人は増えており、</a:t>
            </a:r>
            <a:endParaRPr lang="en-US" altLang="ja-JP">
              <a:cs typeface="Calibri" panose="020F0502020204030204"/>
            </a:endParaRPr>
          </a:p>
          <a:p>
            <a:pPr>
              <a:lnSpc>
                <a:spcPct val="90000"/>
              </a:lnSpc>
              <a:spcAft>
                <a:spcPts val="600"/>
              </a:spcAft>
            </a:pPr>
            <a:r>
              <a:rPr lang="ja-JP" altLang="en-US">
                <a:ea typeface="游ゴシック"/>
              </a:rPr>
              <a:t>　認知症に対する捉え方も</a:t>
            </a:r>
            <a:r>
              <a:rPr lang="ja-JP" altLang="en-US" b="1">
                <a:ea typeface="游ゴシック"/>
              </a:rPr>
              <a:t>大きく変わりつつあります。</a:t>
            </a:r>
            <a:endParaRPr lang="ja-JP" altLang="en-US" b="1">
              <a:ea typeface="游ゴシック"/>
              <a:cs typeface="Calibri"/>
            </a:endParaRPr>
          </a:p>
          <a:p>
            <a:pPr indent="-228600">
              <a:lnSpc>
                <a:spcPct val="90000"/>
              </a:lnSpc>
              <a:spcAft>
                <a:spcPts val="600"/>
              </a:spcAft>
              <a:buFont typeface="Arial" panose="020B0604020202020204" pitchFamily="34" charset="0"/>
              <a:buChar char="•"/>
            </a:pPr>
            <a:endParaRPr lang="en-US" altLang="ja-JP"/>
          </a:p>
          <a:p>
            <a:pPr>
              <a:lnSpc>
                <a:spcPct val="90000"/>
              </a:lnSpc>
              <a:spcAft>
                <a:spcPts val="600"/>
              </a:spcAft>
            </a:pPr>
            <a:r>
              <a:rPr lang="ja-JP" altLang="en-US"/>
              <a:t>・認知症という生活の困難を抱えても、</a:t>
            </a:r>
            <a:endParaRPr lang="ja-JP" altLang="en-US">
              <a:cs typeface="Calibri" panose="020F0502020204030204"/>
            </a:endParaRPr>
          </a:p>
          <a:p>
            <a:pPr>
              <a:lnSpc>
                <a:spcPct val="90000"/>
              </a:lnSpc>
              <a:spcAft>
                <a:spcPts val="600"/>
              </a:spcAft>
            </a:pPr>
            <a:r>
              <a:rPr lang="ja-JP" altLang="en-US">
                <a:ea typeface="游ゴシック"/>
              </a:rPr>
              <a:t>　</a:t>
            </a:r>
            <a:r>
              <a:rPr lang="ja-JP" altLang="en-US" b="1">
                <a:ea typeface="游ゴシック"/>
              </a:rPr>
              <a:t>前向きに暮らしている人がたくさんいます。</a:t>
            </a:r>
            <a:endParaRPr lang="ja-JP" altLang="en-US" b="1">
              <a:ea typeface="游ゴシック"/>
              <a:cs typeface="Calibri"/>
            </a:endParaRPr>
          </a:p>
          <a:p>
            <a:pPr>
              <a:lnSpc>
                <a:spcPct val="90000"/>
              </a:lnSpc>
              <a:spcAft>
                <a:spcPts val="600"/>
              </a:spcAft>
            </a:pPr>
            <a:endParaRPr lang="ja-JP" altLang="en-US">
              <a:ea typeface="游ゴシック"/>
              <a:cs typeface="Calibri"/>
            </a:endParaRPr>
          </a:p>
          <a:p>
            <a:pPr>
              <a:lnSpc>
                <a:spcPct val="90000"/>
              </a:lnSpc>
              <a:spcAft>
                <a:spcPts val="600"/>
              </a:spcAft>
            </a:pPr>
            <a:endParaRPr lang="ja-JP" altLang="en-US">
              <a:ea typeface="游ゴシック"/>
              <a:cs typeface="Calibri"/>
            </a:endParaRPr>
          </a:p>
        </p:txBody>
      </p:sp>
      <p:sp>
        <p:nvSpPr>
          <p:cNvPr id="8" name="テキスト ボックス 7">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教材：2ページ</a:t>
            </a:r>
            <a:endParaRPr lang="ja-JP" altLang="en-US"/>
          </a:p>
        </p:txBody>
      </p:sp>
      <p:sp>
        <p:nvSpPr>
          <p:cNvPr id="10" name="矢印: 右 9">
            <a:extLst>
              <a:ext uri="{FF2B5EF4-FFF2-40B4-BE49-F238E27FC236}">
                <a16:creationId xmlns:a16="http://schemas.microsoft.com/office/drawing/2014/main" id="{E394454B-ED65-50E2-219D-8BBDEAC02181}"/>
              </a:ext>
            </a:extLst>
          </p:cNvPr>
          <p:cNvSpPr/>
          <p:nvPr/>
        </p:nvSpPr>
        <p:spPr>
          <a:xfrm>
            <a:off x="5402238" y="5106537"/>
            <a:ext cx="648269" cy="750626"/>
          </a:xfrm>
          <a:prstGeom prst="rightArrow">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テキスト ボックス 11">
            <a:extLst>
              <a:ext uri="{FF2B5EF4-FFF2-40B4-BE49-F238E27FC236}">
                <a16:creationId xmlns:a16="http://schemas.microsoft.com/office/drawing/2014/main" id="{9D77E832-A39D-0F1D-BAA5-E08E73B7F0AF}"/>
              </a:ext>
            </a:extLst>
          </p:cNvPr>
          <p:cNvSpPr txBox="1"/>
          <p:nvPr/>
        </p:nvSpPr>
        <p:spPr>
          <a:xfrm>
            <a:off x="6255223" y="4879074"/>
            <a:ext cx="58480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・講座で認知症</a:t>
            </a:r>
            <a:r>
              <a:rPr lang="ja-JP" altLang="en-US" b="1">
                <a:ea typeface="游ゴシック"/>
                <a:cs typeface="Calibri"/>
              </a:rPr>
              <a:t>本人や家族の声</a:t>
            </a:r>
            <a:r>
              <a:rPr lang="ja-JP" altLang="en-US">
                <a:ea typeface="游ゴシック"/>
                <a:cs typeface="Calibri"/>
              </a:rPr>
              <a:t>を学びましょう！！</a:t>
            </a:r>
          </a:p>
          <a:p>
            <a:endParaRPr lang="ja-JP" altLang="en-US">
              <a:ea typeface="游ゴシック"/>
              <a:cs typeface="Calibri"/>
            </a:endParaRPr>
          </a:p>
          <a:p>
            <a:r>
              <a:rPr lang="ja-JP" altLang="en-US">
                <a:ea typeface="游ゴシック"/>
                <a:cs typeface="Calibri"/>
              </a:rPr>
              <a:t>・認知症があってもなくても地域の中で</a:t>
            </a:r>
          </a:p>
          <a:p>
            <a:r>
              <a:rPr lang="ja-JP" altLang="en-US">
                <a:ea typeface="游ゴシック"/>
                <a:cs typeface="Calibri"/>
              </a:rPr>
              <a:t>　</a:t>
            </a:r>
            <a:r>
              <a:rPr lang="ja-JP" altLang="en-US" b="1">
                <a:ea typeface="游ゴシック"/>
                <a:cs typeface="Calibri"/>
              </a:rPr>
              <a:t>安心して暮らせる社会</a:t>
            </a:r>
            <a:r>
              <a:rPr lang="ja-JP" altLang="en-US">
                <a:ea typeface="游ゴシック"/>
                <a:cs typeface="Calibri"/>
              </a:rPr>
              <a:t>を考えてみましょう！！</a:t>
            </a:r>
          </a:p>
        </p:txBody>
      </p:sp>
      <p:sp>
        <p:nvSpPr>
          <p:cNvPr id="14" name="左中かっこ 13">
            <a:extLst>
              <a:ext uri="{FF2B5EF4-FFF2-40B4-BE49-F238E27FC236}">
                <a16:creationId xmlns:a16="http://schemas.microsoft.com/office/drawing/2014/main" id="{772B6E7C-59D5-33E5-24C4-36F642187EDB}"/>
              </a:ext>
            </a:extLst>
          </p:cNvPr>
          <p:cNvSpPr/>
          <p:nvPr/>
        </p:nvSpPr>
        <p:spPr>
          <a:xfrm>
            <a:off x="6130119" y="4947313"/>
            <a:ext cx="238834" cy="10349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Tree>
    <p:extLst>
      <p:ext uri="{BB962C8B-B14F-4D97-AF65-F5344CB8AC3E}">
        <p14:creationId xmlns:p14="http://schemas.microsoft.com/office/powerpoint/2010/main" val="3194422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DA7232-E6B4-88B2-4580-CA8A0BAA0666}"/>
              </a:ext>
            </a:extLst>
          </p:cNvPr>
          <p:cNvSpPr txBox="1"/>
          <p:nvPr/>
        </p:nvSpPr>
        <p:spPr>
          <a:xfrm>
            <a:off x="2167943" y="2897747"/>
            <a:ext cx="785181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游ゴシック"/>
                <a:cs typeface="Calibri"/>
              </a:rPr>
              <a:t>１、わがごととして考えてみよう</a:t>
            </a:r>
          </a:p>
        </p:txBody>
      </p:sp>
      <p:sp>
        <p:nvSpPr>
          <p:cNvPr id="3" name="テキスト ボックス 2">
            <a:extLst>
              <a:ext uri="{FF2B5EF4-FFF2-40B4-BE49-F238E27FC236}">
                <a16:creationId xmlns:a16="http://schemas.microsoft.com/office/drawing/2014/main" id="{02CAB482-DEC4-F711-1CBD-619071491B7B}"/>
              </a:ext>
            </a:extLst>
          </p:cNvPr>
          <p:cNvSpPr txBox="1"/>
          <p:nvPr/>
        </p:nvSpPr>
        <p:spPr>
          <a:xfrm>
            <a:off x="10224448" y="6403073"/>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：４ページ</a:t>
            </a:r>
            <a:endParaRPr lang="ja-JP" altLang="en-US" dirty="0"/>
          </a:p>
        </p:txBody>
      </p:sp>
    </p:spTree>
    <p:extLst>
      <p:ext uri="{BB962C8B-B14F-4D97-AF65-F5344CB8AC3E}">
        <p14:creationId xmlns:p14="http://schemas.microsoft.com/office/powerpoint/2010/main" val="69723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AD4BDBF-97F4-DCF8-8389-6DC31F2CD1FA}"/>
              </a:ext>
            </a:extLst>
          </p:cNvPr>
          <p:cNvSpPr txBox="1"/>
          <p:nvPr/>
        </p:nvSpPr>
        <p:spPr>
          <a:xfrm>
            <a:off x="1009299" y="299255"/>
            <a:ext cx="101659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dirty="0" smtClean="0">
                <a:ea typeface="游ゴシック"/>
                <a:cs typeface="Calibri"/>
              </a:rPr>
              <a:t>●認知症</a:t>
            </a:r>
            <a:r>
              <a:rPr lang="ja-JP" altLang="en-US" sz="2000" b="1" dirty="0">
                <a:ea typeface="游ゴシック"/>
                <a:cs typeface="Calibri"/>
              </a:rPr>
              <a:t>とは</a:t>
            </a:r>
            <a:r>
              <a:rPr lang="ja-JP" altLang="en-US" sz="2000" dirty="0">
                <a:ea typeface="游ゴシック"/>
                <a:cs typeface="Calibri"/>
              </a:rPr>
              <a:t>：脳の疾患により、認知機能が低下し日常生活に不具合が生じる状態</a:t>
            </a:r>
          </a:p>
        </p:txBody>
      </p:sp>
      <p:sp>
        <p:nvSpPr>
          <p:cNvPr id="4" name="テキスト ボックス 3">
            <a:extLst>
              <a:ext uri="{FF2B5EF4-FFF2-40B4-BE49-F238E27FC236}">
                <a16:creationId xmlns:a16="http://schemas.microsoft.com/office/drawing/2014/main" id="{F8076275-219D-A807-0704-8AF93E60C6CC}"/>
              </a:ext>
            </a:extLst>
          </p:cNvPr>
          <p:cNvSpPr txBox="1"/>
          <p:nvPr/>
        </p:nvSpPr>
        <p:spPr>
          <a:xfrm rot="-10800000" flipV="1">
            <a:off x="1651358" y="967969"/>
            <a:ext cx="8877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年齢が高くなるほど、有病率は高くなるが、若年層でかかる人もいます。</a:t>
            </a:r>
          </a:p>
          <a:p>
            <a:r>
              <a:rPr lang="ja-JP" altLang="en-US">
                <a:ea typeface="游ゴシック"/>
                <a:cs typeface="Calibri"/>
              </a:rPr>
              <a:t>身近な人が認知症になることも含め、誰にとっても身近なものになっています。</a:t>
            </a:r>
          </a:p>
        </p:txBody>
      </p:sp>
      <p:pic>
        <p:nvPicPr>
          <p:cNvPr id="6" name="図 5" descr="認知症原因と対策 | 健康情報サイト【元気web】">
            <a:extLst>
              <a:ext uri="{FF2B5EF4-FFF2-40B4-BE49-F238E27FC236}">
                <a16:creationId xmlns:a16="http://schemas.microsoft.com/office/drawing/2014/main" id="{CE4CEC18-BF21-BE74-9C5E-0209C605A252}"/>
              </a:ext>
            </a:extLst>
          </p:cNvPr>
          <p:cNvPicPr>
            <a:picLocks noChangeAspect="1"/>
          </p:cNvPicPr>
          <p:nvPr/>
        </p:nvPicPr>
        <p:blipFill rotWithShape="1">
          <a:blip r:embed="rId2"/>
          <a:srcRect t="13143"/>
          <a:stretch/>
        </p:blipFill>
        <p:spPr>
          <a:xfrm>
            <a:off x="3822720" y="2376182"/>
            <a:ext cx="8089880" cy="4278618"/>
          </a:xfrm>
          <a:prstGeom prst="rect">
            <a:avLst/>
          </a:prstGeom>
        </p:spPr>
      </p:pic>
      <p:sp>
        <p:nvSpPr>
          <p:cNvPr id="8" name="テキスト ボックス 7">
            <a:extLst>
              <a:ext uri="{FF2B5EF4-FFF2-40B4-BE49-F238E27FC236}">
                <a16:creationId xmlns:a16="http://schemas.microsoft.com/office/drawing/2014/main" id="{8663E40A-6DCD-3DE7-7DBF-B75E6A8E89D9}"/>
              </a:ext>
            </a:extLst>
          </p:cNvPr>
          <p:cNvSpPr txBox="1"/>
          <p:nvPr/>
        </p:nvSpPr>
        <p:spPr>
          <a:xfrm>
            <a:off x="4199228" y="2541968"/>
            <a:ext cx="48785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a:ea typeface="游ゴシック"/>
                <a:cs typeface="Calibri"/>
              </a:rPr>
              <a:t>⚫︎年齢階級別の認知症有病率　</a:t>
            </a:r>
          </a:p>
        </p:txBody>
      </p:sp>
      <p:sp>
        <p:nvSpPr>
          <p:cNvPr id="10" name="矢印: 右 9">
            <a:extLst>
              <a:ext uri="{FF2B5EF4-FFF2-40B4-BE49-F238E27FC236}">
                <a16:creationId xmlns:a16="http://schemas.microsoft.com/office/drawing/2014/main" id="{3F72C405-2130-C903-7A8A-4B6230B5D884}"/>
              </a:ext>
            </a:extLst>
          </p:cNvPr>
          <p:cNvSpPr/>
          <p:nvPr/>
        </p:nvSpPr>
        <p:spPr>
          <a:xfrm>
            <a:off x="1778000" y="1892300"/>
            <a:ext cx="622300" cy="482600"/>
          </a:xfrm>
          <a:prstGeom prst="rightArrow">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テキスト ボックス 10">
            <a:extLst>
              <a:ext uri="{FF2B5EF4-FFF2-40B4-BE49-F238E27FC236}">
                <a16:creationId xmlns:a16="http://schemas.microsoft.com/office/drawing/2014/main" id="{49EE3640-EA55-74DD-7BF2-DEBC12142449}"/>
              </a:ext>
            </a:extLst>
          </p:cNvPr>
          <p:cNvSpPr txBox="1"/>
          <p:nvPr/>
        </p:nvSpPr>
        <p:spPr>
          <a:xfrm rot="-10800000" flipV="1">
            <a:off x="2641958" y="1944667"/>
            <a:ext cx="8877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自分や家族が認知症になった時、どのようなまちで生活したいですか？</a:t>
            </a:r>
          </a:p>
        </p:txBody>
      </p:sp>
      <p:sp>
        <p:nvSpPr>
          <p:cNvPr id="13" name="左中かっこ 12">
            <a:extLst>
              <a:ext uri="{FF2B5EF4-FFF2-40B4-BE49-F238E27FC236}">
                <a16:creationId xmlns:a16="http://schemas.microsoft.com/office/drawing/2014/main" id="{BDCE197C-1EE1-4F94-9A44-1F9B838F66B7}"/>
              </a:ext>
            </a:extLst>
          </p:cNvPr>
          <p:cNvSpPr/>
          <p:nvPr/>
        </p:nvSpPr>
        <p:spPr>
          <a:xfrm>
            <a:off x="1494619" y="883313"/>
            <a:ext cx="289634" cy="819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pic>
        <p:nvPicPr>
          <p:cNvPr id="14" name="図 13" descr="徘徊するお爺さんのイラスト（認知症）">
            <a:extLst>
              <a:ext uri="{FF2B5EF4-FFF2-40B4-BE49-F238E27FC236}">
                <a16:creationId xmlns:a16="http://schemas.microsoft.com/office/drawing/2014/main" id="{CC0AD4A9-C2C1-1CC0-2506-227B60C95025}"/>
              </a:ext>
            </a:extLst>
          </p:cNvPr>
          <p:cNvPicPr>
            <a:picLocks noChangeAspect="1"/>
          </p:cNvPicPr>
          <p:nvPr/>
        </p:nvPicPr>
        <p:blipFill>
          <a:blip r:embed="rId3"/>
          <a:stretch>
            <a:fillRect/>
          </a:stretch>
        </p:blipFill>
        <p:spPr>
          <a:xfrm>
            <a:off x="311150" y="4933950"/>
            <a:ext cx="1714500" cy="1714500"/>
          </a:xfrm>
          <a:prstGeom prst="rect">
            <a:avLst/>
          </a:prstGeom>
        </p:spPr>
      </p:pic>
      <p:pic>
        <p:nvPicPr>
          <p:cNvPr id="15" name="図 14" descr="若年性認知症のイラスト">
            <a:extLst>
              <a:ext uri="{FF2B5EF4-FFF2-40B4-BE49-F238E27FC236}">
                <a16:creationId xmlns:a16="http://schemas.microsoft.com/office/drawing/2014/main" id="{25ACD2FD-7CF9-4C30-7320-A02C996F4D40}"/>
              </a:ext>
            </a:extLst>
          </p:cNvPr>
          <p:cNvPicPr>
            <a:picLocks noChangeAspect="1"/>
          </p:cNvPicPr>
          <p:nvPr/>
        </p:nvPicPr>
        <p:blipFill>
          <a:blip r:embed="rId4"/>
          <a:stretch>
            <a:fillRect/>
          </a:stretch>
        </p:blipFill>
        <p:spPr>
          <a:xfrm>
            <a:off x="1854200" y="3289300"/>
            <a:ext cx="1816100" cy="1828800"/>
          </a:xfrm>
          <a:prstGeom prst="rect">
            <a:avLst/>
          </a:prstGeom>
        </p:spPr>
      </p:pic>
      <p:sp>
        <p:nvSpPr>
          <p:cNvPr id="12" name="テキスト ボックス 11">
            <a:extLst>
              <a:ext uri="{FF2B5EF4-FFF2-40B4-BE49-F238E27FC236}">
                <a16:creationId xmlns:a16="http://schemas.microsoft.com/office/drawing/2014/main" id="{02CAB482-DEC4-F711-1CBD-619071491B7B}"/>
              </a:ext>
            </a:extLst>
          </p:cNvPr>
          <p:cNvSpPr txBox="1"/>
          <p:nvPr/>
        </p:nvSpPr>
        <p:spPr>
          <a:xfrm>
            <a:off x="10528658" y="6492240"/>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：４ページ</a:t>
            </a:r>
            <a:endParaRPr lang="ja-JP" altLang="en-US" dirty="0"/>
          </a:p>
        </p:txBody>
      </p:sp>
    </p:spTree>
    <p:extLst>
      <p:ext uri="{BB962C8B-B14F-4D97-AF65-F5344CB8AC3E}">
        <p14:creationId xmlns:p14="http://schemas.microsoft.com/office/powerpoint/2010/main" val="2243224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08EB0B-BA6C-1BD0-7229-E0AD332D488B}"/>
              </a:ext>
            </a:extLst>
          </p:cNvPr>
          <p:cNvSpPr txBox="1"/>
          <p:nvPr/>
        </p:nvSpPr>
        <p:spPr>
          <a:xfrm>
            <a:off x="1358900" y="952500"/>
            <a:ext cx="9474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dirty="0" smtClean="0">
                <a:ea typeface="游ゴシック"/>
                <a:cs typeface="Calibri"/>
              </a:rPr>
              <a:t>●認知症</a:t>
            </a:r>
            <a:r>
              <a:rPr lang="ja-JP" altLang="en-US" b="1" dirty="0">
                <a:ea typeface="游ゴシック"/>
                <a:cs typeface="Calibri"/>
              </a:rPr>
              <a:t>サポーターとは</a:t>
            </a:r>
            <a:r>
              <a:rPr lang="ja-JP" altLang="en-US" dirty="0">
                <a:ea typeface="游ゴシック"/>
                <a:cs typeface="Calibri"/>
              </a:rPr>
              <a:t>：認知症について正しく理解し、偏見を持たず、</a:t>
            </a:r>
            <a:endParaRPr lang="ja-JP" dirty="0"/>
          </a:p>
          <a:p>
            <a:r>
              <a:rPr lang="ja-JP" altLang="en-US" dirty="0">
                <a:ea typeface="游ゴシック"/>
                <a:cs typeface="Calibri"/>
              </a:rPr>
              <a:t>　　　　　　　　　　　　認知症の人や家族に対して温かく接する</a:t>
            </a:r>
            <a:r>
              <a:rPr lang="ja-JP" altLang="en-US" b="1" dirty="0">
                <a:ea typeface="游ゴシック"/>
                <a:cs typeface="Calibri"/>
              </a:rPr>
              <a:t>「応援者」</a:t>
            </a:r>
            <a:r>
              <a:rPr lang="ja-JP" altLang="en-US" dirty="0">
                <a:ea typeface="游ゴシック"/>
                <a:cs typeface="Calibri"/>
              </a:rPr>
              <a:t>です。</a:t>
            </a:r>
            <a:endParaRPr lang="ja-JP" dirty="0"/>
          </a:p>
        </p:txBody>
      </p:sp>
      <p:sp>
        <p:nvSpPr>
          <p:cNvPr id="3" name="矢印: 右 2">
            <a:extLst>
              <a:ext uri="{FF2B5EF4-FFF2-40B4-BE49-F238E27FC236}">
                <a16:creationId xmlns:a16="http://schemas.microsoft.com/office/drawing/2014/main" id="{C38D16CE-C710-C1EA-1D83-A480C6EA9065}"/>
              </a:ext>
            </a:extLst>
          </p:cNvPr>
          <p:cNvSpPr/>
          <p:nvPr/>
        </p:nvSpPr>
        <p:spPr>
          <a:xfrm>
            <a:off x="1435100" y="4914900"/>
            <a:ext cx="685800" cy="482600"/>
          </a:xfrm>
          <a:prstGeom prst="rightArrow">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テキスト ボックス 3">
            <a:extLst>
              <a:ext uri="{FF2B5EF4-FFF2-40B4-BE49-F238E27FC236}">
                <a16:creationId xmlns:a16="http://schemas.microsoft.com/office/drawing/2014/main" id="{7311455C-EE32-A069-36B4-FEA4A3C7E8DF}"/>
              </a:ext>
            </a:extLst>
          </p:cNvPr>
          <p:cNvSpPr txBox="1"/>
          <p:nvPr/>
        </p:nvSpPr>
        <p:spPr>
          <a:xfrm rot="-10800000" flipV="1">
            <a:off x="2717800" y="4837331"/>
            <a:ext cx="7975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何か特別なことをする人ではありません。</a:t>
            </a:r>
          </a:p>
          <a:p>
            <a:r>
              <a:rPr lang="ja-JP" altLang="en-US">
                <a:ea typeface="游ゴシック"/>
                <a:cs typeface="Calibri"/>
              </a:rPr>
              <a:t>無関心ではなく、</a:t>
            </a:r>
            <a:r>
              <a:rPr lang="ja-JP" altLang="en-US" b="1">
                <a:ea typeface="游ゴシック"/>
                <a:cs typeface="Calibri"/>
              </a:rPr>
              <a:t>「自分の問題である」という認識</a:t>
            </a:r>
            <a:r>
              <a:rPr lang="ja-JP" altLang="en-US">
                <a:ea typeface="游ゴシック"/>
                <a:cs typeface="Calibri"/>
              </a:rPr>
              <a:t>を持つことが大切です。</a:t>
            </a:r>
          </a:p>
        </p:txBody>
      </p:sp>
      <p:sp>
        <p:nvSpPr>
          <p:cNvPr id="6" name="左中かっこ 5">
            <a:extLst>
              <a:ext uri="{FF2B5EF4-FFF2-40B4-BE49-F238E27FC236}">
                <a16:creationId xmlns:a16="http://schemas.microsoft.com/office/drawing/2014/main" id="{51A33FDA-E969-1B66-9234-CFA62AE20841}"/>
              </a:ext>
            </a:extLst>
          </p:cNvPr>
          <p:cNvSpPr/>
          <p:nvPr/>
        </p:nvSpPr>
        <p:spPr>
          <a:xfrm>
            <a:off x="2370919" y="4833013"/>
            <a:ext cx="213434" cy="6539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pic>
        <p:nvPicPr>
          <p:cNvPr id="8" name="図 7" descr="オレンジバンドをつける人々のイラスト">
            <a:extLst>
              <a:ext uri="{FF2B5EF4-FFF2-40B4-BE49-F238E27FC236}">
                <a16:creationId xmlns:a16="http://schemas.microsoft.com/office/drawing/2014/main" id="{54D81006-0820-27B0-64A4-7A0CD0A954C2}"/>
              </a:ext>
            </a:extLst>
          </p:cNvPr>
          <p:cNvPicPr>
            <a:picLocks noChangeAspect="1"/>
          </p:cNvPicPr>
          <p:nvPr/>
        </p:nvPicPr>
        <p:blipFill>
          <a:blip r:embed="rId2"/>
          <a:stretch>
            <a:fillRect/>
          </a:stretch>
        </p:blipFill>
        <p:spPr>
          <a:xfrm>
            <a:off x="2355850" y="2354263"/>
            <a:ext cx="2387600" cy="1819275"/>
          </a:xfrm>
          <a:prstGeom prst="rect">
            <a:avLst/>
          </a:prstGeom>
        </p:spPr>
      </p:pic>
      <p:pic>
        <p:nvPicPr>
          <p:cNvPr id="13" name="図 12" descr="徘徊するお爺さんのイラスト（認知症）">
            <a:extLst>
              <a:ext uri="{FF2B5EF4-FFF2-40B4-BE49-F238E27FC236}">
                <a16:creationId xmlns:a16="http://schemas.microsoft.com/office/drawing/2014/main" id="{40BD66D7-55C5-79BA-4B3A-A4B2D60654EE}"/>
              </a:ext>
            </a:extLst>
          </p:cNvPr>
          <p:cNvPicPr>
            <a:picLocks noChangeAspect="1"/>
          </p:cNvPicPr>
          <p:nvPr/>
        </p:nvPicPr>
        <p:blipFill>
          <a:blip r:embed="rId3"/>
          <a:stretch>
            <a:fillRect/>
          </a:stretch>
        </p:blipFill>
        <p:spPr>
          <a:xfrm>
            <a:off x="7042150" y="2152650"/>
            <a:ext cx="1917700" cy="2032000"/>
          </a:xfrm>
          <a:prstGeom prst="rect">
            <a:avLst/>
          </a:prstGeom>
        </p:spPr>
      </p:pic>
      <p:sp>
        <p:nvSpPr>
          <p:cNvPr id="14" name="矢印: 右 13">
            <a:extLst>
              <a:ext uri="{FF2B5EF4-FFF2-40B4-BE49-F238E27FC236}">
                <a16:creationId xmlns:a16="http://schemas.microsoft.com/office/drawing/2014/main" id="{B4540F3A-AD2A-DBB9-CCB5-9C0828E168C7}"/>
              </a:ext>
            </a:extLst>
          </p:cNvPr>
          <p:cNvSpPr/>
          <p:nvPr/>
        </p:nvSpPr>
        <p:spPr>
          <a:xfrm>
            <a:off x="5524500" y="2349500"/>
            <a:ext cx="990600" cy="825500"/>
          </a:xfrm>
          <a:prstGeom prst="rightArrow">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cs typeface="Calibri"/>
              </a:rPr>
              <a:t>偏見</a:t>
            </a:r>
            <a:endParaRPr lang="ja-JP" altLang="en-US"/>
          </a:p>
        </p:txBody>
      </p:sp>
      <p:sp>
        <p:nvSpPr>
          <p:cNvPr id="15" name="矢印: 右 14">
            <a:extLst>
              <a:ext uri="{FF2B5EF4-FFF2-40B4-BE49-F238E27FC236}">
                <a16:creationId xmlns:a16="http://schemas.microsoft.com/office/drawing/2014/main" id="{7F997A51-F16F-7C5F-3D1E-D91FFEB22D30}"/>
              </a:ext>
            </a:extLst>
          </p:cNvPr>
          <p:cNvSpPr/>
          <p:nvPr/>
        </p:nvSpPr>
        <p:spPr>
          <a:xfrm>
            <a:off x="5524499" y="3352800"/>
            <a:ext cx="990600" cy="825500"/>
          </a:xfrm>
          <a:prstGeom prst="rightArrow">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cs typeface="Calibri"/>
              </a:rPr>
              <a:t>応援</a:t>
            </a:r>
          </a:p>
        </p:txBody>
      </p:sp>
      <p:sp>
        <p:nvSpPr>
          <p:cNvPr id="16" name="乗算記号 15">
            <a:extLst>
              <a:ext uri="{FF2B5EF4-FFF2-40B4-BE49-F238E27FC236}">
                <a16:creationId xmlns:a16="http://schemas.microsoft.com/office/drawing/2014/main" id="{E1869292-EF80-4F03-F059-F6383C865B56}"/>
              </a:ext>
            </a:extLst>
          </p:cNvPr>
          <p:cNvSpPr/>
          <p:nvPr/>
        </p:nvSpPr>
        <p:spPr>
          <a:xfrm>
            <a:off x="5829300" y="2044700"/>
            <a:ext cx="1079500" cy="1384300"/>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テキスト ボックス 10">
            <a:extLst>
              <a:ext uri="{FF2B5EF4-FFF2-40B4-BE49-F238E27FC236}">
                <a16:creationId xmlns:a16="http://schemas.microsoft.com/office/drawing/2014/main" id="{02CAB482-DEC4-F711-1CBD-619071491B7B}"/>
              </a:ext>
            </a:extLst>
          </p:cNvPr>
          <p:cNvSpPr txBox="1"/>
          <p:nvPr/>
        </p:nvSpPr>
        <p:spPr>
          <a:xfrm>
            <a:off x="10136525" y="6367904"/>
            <a:ext cx="187884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dirty="0" smtClean="0">
                <a:ea typeface="游ゴシック"/>
                <a:cs typeface="Calibri"/>
              </a:rPr>
              <a:t>：５ページ</a:t>
            </a:r>
            <a:endParaRPr lang="ja-JP" altLang="en-US" dirty="0"/>
          </a:p>
        </p:txBody>
      </p:sp>
    </p:spTree>
    <p:extLst>
      <p:ext uri="{BB962C8B-B14F-4D97-AF65-F5344CB8AC3E}">
        <p14:creationId xmlns:p14="http://schemas.microsoft.com/office/powerpoint/2010/main" val="307276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6">
            <a:extLst>
              <a:ext uri="{FF2B5EF4-FFF2-40B4-BE49-F238E27FC236}">
                <a16:creationId xmlns:a16="http://schemas.microsoft.com/office/drawing/2014/main" id="{ABB99BF6-1D17-B575-918D-80A4C6D10908}"/>
              </a:ext>
            </a:extLst>
          </p:cNvPr>
          <p:cNvSpPr txBox="1"/>
          <p:nvPr/>
        </p:nvSpPr>
        <p:spPr>
          <a:xfrm>
            <a:off x="749299" y="863600"/>
            <a:ext cx="947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b="1" dirty="0" smtClean="0">
                <a:ea typeface="游ゴシック"/>
                <a:cs typeface="Calibri"/>
              </a:rPr>
              <a:t>●認知症</a:t>
            </a:r>
            <a:r>
              <a:rPr lang="ja-JP" altLang="en-US" b="1" dirty="0">
                <a:ea typeface="游ゴシック"/>
                <a:cs typeface="Calibri"/>
              </a:rPr>
              <a:t>サポーターはどんなことをしているの</a:t>
            </a:r>
            <a:r>
              <a:rPr lang="ja-JP" altLang="en-US" dirty="0">
                <a:ea typeface="游ゴシック"/>
                <a:cs typeface="Calibri"/>
              </a:rPr>
              <a:t>：</a:t>
            </a:r>
            <a:endParaRPr lang="ja-JP" dirty="0">
              <a:ea typeface="游ゴシック" panose="020B0400000000000000" pitchFamily="34" charset="-128"/>
              <a:cs typeface="Calibri"/>
            </a:endParaRPr>
          </a:p>
        </p:txBody>
      </p:sp>
      <p:sp>
        <p:nvSpPr>
          <p:cNvPr id="4" name="左中かっこ 3">
            <a:extLst>
              <a:ext uri="{FF2B5EF4-FFF2-40B4-BE49-F238E27FC236}">
                <a16:creationId xmlns:a16="http://schemas.microsoft.com/office/drawing/2014/main" id="{61020361-889E-8C82-B5D9-D7550447B523}"/>
              </a:ext>
            </a:extLst>
          </p:cNvPr>
          <p:cNvSpPr/>
          <p:nvPr/>
        </p:nvSpPr>
        <p:spPr>
          <a:xfrm>
            <a:off x="2040719" y="1670712"/>
            <a:ext cx="200734" cy="13778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 name="テキスト ボックス 8">
            <a:extLst>
              <a:ext uri="{FF2B5EF4-FFF2-40B4-BE49-F238E27FC236}">
                <a16:creationId xmlns:a16="http://schemas.microsoft.com/office/drawing/2014/main" id="{B08E1A04-759F-0D36-470A-144BF4A342EA}"/>
              </a:ext>
            </a:extLst>
          </p:cNvPr>
          <p:cNvSpPr txBox="1"/>
          <p:nvPr/>
        </p:nvSpPr>
        <p:spPr>
          <a:xfrm>
            <a:off x="2374898" y="1676400"/>
            <a:ext cx="9474200"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a:ea typeface="游ゴシック"/>
                <a:cs typeface="Calibri"/>
              </a:rPr>
              <a:t>近所の認知症の方を</a:t>
            </a:r>
            <a:r>
              <a:rPr lang="ja-JP" altLang="en-US" b="1">
                <a:ea typeface="游ゴシック"/>
                <a:cs typeface="Calibri"/>
              </a:rPr>
              <a:t>さりげなく気にかける</a:t>
            </a:r>
            <a:r>
              <a:rPr lang="ja-JP" altLang="en-US">
                <a:ea typeface="游ゴシック"/>
                <a:cs typeface="Calibri"/>
              </a:rPr>
              <a:t>。</a:t>
            </a:r>
          </a:p>
          <a:p>
            <a:r>
              <a:rPr lang="ja-JP" altLang="en-US">
                <a:ea typeface="游ゴシック"/>
                <a:cs typeface="Calibri"/>
              </a:rPr>
              <a:t>親身に</a:t>
            </a:r>
            <a:r>
              <a:rPr lang="ja-JP" altLang="en-US" b="1">
                <a:ea typeface="游ゴシック"/>
                <a:cs typeface="Calibri"/>
              </a:rPr>
              <a:t>話を聞いたり、相談に乗る</a:t>
            </a:r>
            <a:r>
              <a:rPr lang="ja-JP" altLang="en-US">
                <a:ea typeface="游ゴシック"/>
                <a:cs typeface="Calibri"/>
              </a:rPr>
              <a:t>。</a:t>
            </a:r>
          </a:p>
          <a:p>
            <a:r>
              <a:rPr lang="ja-JP" altLang="en-US">
                <a:ea typeface="游ゴシック"/>
                <a:cs typeface="Calibri"/>
              </a:rPr>
              <a:t>地域の中で認知症に対する</a:t>
            </a:r>
            <a:r>
              <a:rPr lang="ja-JP" altLang="en-US" b="1">
                <a:ea typeface="游ゴシック"/>
                <a:cs typeface="Calibri"/>
              </a:rPr>
              <a:t>誤解や偏見の解消</a:t>
            </a:r>
            <a:r>
              <a:rPr lang="ja-JP" altLang="en-US">
                <a:ea typeface="游ゴシック"/>
                <a:cs typeface="Calibri"/>
              </a:rPr>
              <a:t>を行うために話し合う。</a:t>
            </a:r>
          </a:p>
        </p:txBody>
      </p:sp>
      <p:sp>
        <p:nvSpPr>
          <p:cNvPr id="6" name="テキスト ボックス 11">
            <a:extLst>
              <a:ext uri="{FF2B5EF4-FFF2-40B4-BE49-F238E27FC236}">
                <a16:creationId xmlns:a16="http://schemas.microsoft.com/office/drawing/2014/main" id="{567292F9-D77E-1AEB-E6D8-056E7B2DE834}"/>
              </a:ext>
            </a:extLst>
          </p:cNvPr>
          <p:cNvSpPr txBox="1"/>
          <p:nvPr/>
        </p:nvSpPr>
        <p:spPr>
          <a:xfrm>
            <a:off x="749298" y="3987800"/>
            <a:ext cx="10274300"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b="1" dirty="0" smtClean="0">
                <a:ea typeface="游ゴシック"/>
                <a:cs typeface="Calibri"/>
              </a:rPr>
              <a:t>●チームオレンジ</a:t>
            </a:r>
            <a:r>
              <a:rPr lang="ja-JP" altLang="en-US" dirty="0">
                <a:ea typeface="游ゴシック"/>
                <a:cs typeface="Calibri"/>
              </a:rPr>
              <a:t>：地域で暮らす認知症の人や家族の困りごとの支援ニーズと</a:t>
            </a:r>
            <a:endParaRPr lang="ja-JP" dirty="0"/>
          </a:p>
          <a:p>
            <a:r>
              <a:rPr lang="ja-JP" altLang="en-US" dirty="0">
                <a:ea typeface="游ゴシック"/>
                <a:cs typeface="Calibri"/>
              </a:rPr>
              <a:t>　　　　　　　　　認知症サポーターを結びつける取り組み。認知症の人もチームに参加します。</a:t>
            </a:r>
          </a:p>
          <a:p>
            <a:r>
              <a:rPr lang="ja-JP" altLang="en-US" dirty="0">
                <a:ea typeface="游ゴシック"/>
                <a:cs typeface="Calibri"/>
              </a:rPr>
              <a:t>　　　　　　　　　</a:t>
            </a:r>
          </a:p>
          <a:p>
            <a:r>
              <a:rPr lang="ja-JP" altLang="en-US" dirty="0">
                <a:ea typeface="游ゴシック"/>
                <a:cs typeface="Calibri"/>
              </a:rPr>
              <a:t>　　　　　　　　　三郷市においても現在６団体があります。</a:t>
            </a:r>
          </a:p>
        </p:txBody>
      </p:sp>
      <p:sp>
        <p:nvSpPr>
          <p:cNvPr id="7" name="テキスト ボックス 8">
            <a:extLst>
              <a:ext uri="{FF2B5EF4-FFF2-40B4-BE49-F238E27FC236}">
                <a16:creationId xmlns:a16="http://schemas.microsoft.com/office/drawing/2014/main" id="{7A2FD8C5-CD79-8A6B-7CEE-59EBE68800A9}"/>
              </a:ext>
            </a:extLst>
          </p:cNvPr>
          <p:cNvSpPr txBox="1"/>
          <p:nvPr/>
        </p:nvSpPr>
        <p:spPr>
          <a:xfrm>
            <a:off x="2374897" y="2730500"/>
            <a:ext cx="947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ea typeface="游ゴシック"/>
                <a:cs typeface="Calibri"/>
              </a:rPr>
              <a:t>他、</a:t>
            </a:r>
            <a:r>
              <a:rPr lang="ja-JP" altLang="en-US" b="1" dirty="0">
                <a:ea typeface="游ゴシック"/>
                <a:cs typeface="Calibri"/>
              </a:rPr>
              <a:t>認知症カフェ</a:t>
            </a:r>
            <a:r>
              <a:rPr lang="ja-JP" altLang="en-US" dirty="0">
                <a:ea typeface="游ゴシック"/>
                <a:cs typeface="Calibri"/>
              </a:rPr>
              <a:t>や</a:t>
            </a:r>
            <a:r>
              <a:rPr lang="ja-JP" altLang="en-US" b="1" dirty="0">
                <a:ea typeface="游ゴシック"/>
                <a:cs typeface="Calibri"/>
              </a:rPr>
              <a:t>サロン</a:t>
            </a:r>
            <a:r>
              <a:rPr lang="ja-JP" altLang="en-US" dirty="0">
                <a:ea typeface="游ゴシック"/>
                <a:cs typeface="Calibri"/>
              </a:rPr>
              <a:t>など一歩進んだ活動もあります。</a:t>
            </a:r>
          </a:p>
        </p:txBody>
      </p:sp>
      <p:pic>
        <p:nvPicPr>
          <p:cNvPr id="9" name="図 8" descr="ケアマネジャーのイラスト（男性）">
            <a:extLst>
              <a:ext uri="{FF2B5EF4-FFF2-40B4-BE49-F238E27FC236}">
                <a16:creationId xmlns:a16="http://schemas.microsoft.com/office/drawing/2014/main" id="{359F25F5-E70C-B2A0-94E0-7569BB11E026}"/>
              </a:ext>
            </a:extLst>
          </p:cNvPr>
          <p:cNvPicPr>
            <a:picLocks noChangeAspect="1"/>
          </p:cNvPicPr>
          <p:nvPr/>
        </p:nvPicPr>
        <p:blipFill>
          <a:blip r:embed="rId2"/>
          <a:stretch>
            <a:fillRect/>
          </a:stretch>
        </p:blipFill>
        <p:spPr>
          <a:xfrm>
            <a:off x="9582150" y="819150"/>
            <a:ext cx="2476500" cy="2552700"/>
          </a:xfrm>
          <a:prstGeom prst="rect">
            <a:avLst/>
          </a:prstGeom>
        </p:spPr>
      </p:pic>
      <p:pic>
        <p:nvPicPr>
          <p:cNvPr id="10" name="図 9" descr="会議のイラスト（老若男女）">
            <a:extLst>
              <a:ext uri="{FF2B5EF4-FFF2-40B4-BE49-F238E27FC236}">
                <a16:creationId xmlns:a16="http://schemas.microsoft.com/office/drawing/2014/main" id="{83DD21EB-0672-BD0C-AB43-30DDF42FBC4F}"/>
              </a:ext>
            </a:extLst>
          </p:cNvPr>
          <p:cNvPicPr>
            <a:picLocks noChangeAspect="1"/>
          </p:cNvPicPr>
          <p:nvPr/>
        </p:nvPicPr>
        <p:blipFill>
          <a:blip r:embed="rId3"/>
          <a:stretch>
            <a:fillRect/>
          </a:stretch>
        </p:blipFill>
        <p:spPr>
          <a:xfrm>
            <a:off x="7370884" y="4695093"/>
            <a:ext cx="1676400" cy="1998296"/>
          </a:xfrm>
          <a:prstGeom prst="rect">
            <a:avLst/>
          </a:prstGeom>
        </p:spPr>
      </p:pic>
      <p:sp>
        <p:nvSpPr>
          <p:cNvPr id="11" name="テキスト ボックス 10">
            <a:extLst>
              <a:ext uri="{FF2B5EF4-FFF2-40B4-BE49-F238E27FC236}">
                <a16:creationId xmlns:a16="http://schemas.microsoft.com/office/drawing/2014/main" id="{02CAB482-DEC4-F711-1CBD-619071491B7B}"/>
              </a:ext>
            </a:extLst>
          </p:cNvPr>
          <p:cNvSpPr txBox="1"/>
          <p:nvPr/>
        </p:nvSpPr>
        <p:spPr>
          <a:xfrm>
            <a:off x="9925510" y="6488668"/>
            <a:ext cx="2577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cs typeface="Calibri"/>
              </a:rPr>
              <a:t>教材</a:t>
            </a:r>
            <a:r>
              <a:rPr lang="ja-JP" altLang="en-US" smtClean="0">
                <a:ea typeface="游ゴシック"/>
                <a:cs typeface="Calibri"/>
              </a:rPr>
              <a:t>：５、６ページ</a:t>
            </a:r>
            <a:endParaRPr lang="ja-JP" altLang="en-US" dirty="0"/>
          </a:p>
        </p:txBody>
      </p:sp>
    </p:spTree>
    <p:extLst>
      <p:ext uri="{BB962C8B-B14F-4D97-AF65-F5344CB8AC3E}">
        <p14:creationId xmlns:p14="http://schemas.microsoft.com/office/powerpoint/2010/main" val="34272917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2707</Words>
  <Application>Microsoft Office PowerPoint</Application>
  <PresentationFormat>ワイド画面</PresentationFormat>
  <Paragraphs>287</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HGS創英角ﾎﾟｯﾌﾟ体</vt:lpstr>
      <vt:lpstr>ＭＳ Ｐゴシック</vt:lpstr>
      <vt:lpstr>游ゴシック</vt:lpstr>
      <vt:lpstr>游ゴシック Light</vt:lpstr>
      <vt:lpstr>Arial</vt:lpstr>
      <vt:lpstr>Calibri</vt:lpstr>
      <vt:lpstr>Calibri Light</vt:lpstr>
      <vt:lpstr>Office Theme</vt:lpstr>
      <vt:lpstr>認知症サポーター養成講座 新教材対応資料</vt:lpstr>
      <vt:lpstr>初めに</vt:lpstr>
      <vt:lpstr>新教材における変更点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認知症サポーター養成講座 新教材対応資料</dc:title>
  <dc:creator>岡本　斗希</dc:creator>
  <cp:lastModifiedBy>岡本　斗希</cp:lastModifiedBy>
  <cp:revision>33</cp:revision>
  <cp:lastPrinted>2024-02-29T04:20:51Z</cp:lastPrinted>
  <dcterms:modified xsi:type="dcterms:W3CDTF">2024-04-15T08:42:12Z</dcterms:modified>
</cp:coreProperties>
</file>