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21"/>
  </p:notesMasterIdLst>
  <p:sldIdLst>
    <p:sldId id="271" r:id="rId3"/>
    <p:sldId id="290" r:id="rId4"/>
    <p:sldId id="288" r:id="rId5"/>
    <p:sldId id="425" r:id="rId6"/>
    <p:sldId id="426" r:id="rId7"/>
    <p:sldId id="427" r:id="rId8"/>
    <p:sldId id="430" r:id="rId9"/>
    <p:sldId id="287" r:id="rId10"/>
    <p:sldId id="292" r:id="rId11"/>
    <p:sldId id="281" r:id="rId12"/>
    <p:sldId id="291" r:id="rId13"/>
    <p:sldId id="278" r:id="rId14"/>
    <p:sldId id="279" r:id="rId15"/>
    <p:sldId id="299" r:id="rId16"/>
    <p:sldId id="297" r:id="rId17"/>
    <p:sldId id="296" r:id="rId18"/>
    <p:sldId id="294" r:id="rId19"/>
    <p:sldId id="295" r:id="rId2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a:srgbClr val="FF99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3" autoAdjust="0"/>
    <p:restoredTop sz="94660"/>
  </p:normalViewPr>
  <p:slideViewPr>
    <p:cSldViewPr snapToGrid="0">
      <p:cViewPr varScale="1">
        <p:scale>
          <a:sx n="110" d="100"/>
          <a:sy n="110" d="100"/>
        </p:scale>
        <p:origin x="133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A23D0CFA-0CD1-42B4-AECA-C928E165C690}" type="datetimeFigureOut">
              <a:rPr kumimoji="1" lang="ja-JP" altLang="en-US" smtClean="0"/>
              <a:t>2023/7/21</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73B0D673-6F75-4621-BB40-966325330B6A}" type="slidenum">
              <a:rPr kumimoji="1" lang="ja-JP" altLang="en-US" smtClean="0"/>
              <a:t>‹#›</a:t>
            </a:fld>
            <a:endParaRPr kumimoji="1" lang="ja-JP" altLang="en-US"/>
          </a:p>
        </p:txBody>
      </p:sp>
    </p:spTree>
    <p:extLst>
      <p:ext uri="{BB962C8B-B14F-4D97-AF65-F5344CB8AC3E}">
        <p14:creationId xmlns:p14="http://schemas.microsoft.com/office/powerpoint/2010/main" val="3783186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1611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66868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156302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513461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23026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57689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792781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8" name="フッター プレースホルダー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9" name="スライド番号プレースホルダー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887001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75539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3" name="フッター プレースホルダー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96287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74509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356180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900876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501986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87313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91209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35320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8" name="フッター プレースホルダー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9" name="スライド番号プレースホルダー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88384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43684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3" name="フッター プレースホルダー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74990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34223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フッター プレースホルダー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7" name="スライド番号プレースホルダー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64926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89677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F1192BAD-2A95-A845-8043-03A8D87BC095}" type="datetimeFigureOut">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2023/7/21</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B76553B-32E2-D644-9CD0-56FDA882EB90}" type="slidenum">
              <a:rPr kumimoji="1" lang="ja-JP" altLang="en-US" sz="1200" b="0" i="0" u="none" strike="noStrike" kern="1200" cap="none" spc="0" normalizeH="0" baseline="0" noProof="0" smtClean="0">
                <a:ln>
                  <a:noFill/>
                </a:ln>
                <a:solidFill>
                  <a:prstClr val="black">
                    <a:tint val="75000"/>
                  </a:prstClr>
                </a:solidFill>
                <a:effectLst/>
                <a:uLnTx/>
                <a:uFillTx/>
                <a:latin typeface="Calibri"/>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905804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レーム 4"/>
          <p:cNvSpPr/>
          <p:nvPr/>
        </p:nvSpPr>
        <p:spPr>
          <a:xfrm>
            <a:off x="0" y="1"/>
            <a:ext cx="9144000" cy="6874074"/>
          </a:xfrm>
          <a:prstGeom prst="frame">
            <a:avLst>
              <a:gd name="adj1" fmla="val 13704"/>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8" name="角丸四角形 7"/>
          <p:cNvSpPr/>
          <p:nvPr/>
        </p:nvSpPr>
        <p:spPr bwMode="white">
          <a:xfrm>
            <a:off x="474133" y="457199"/>
            <a:ext cx="8212667" cy="6011333"/>
          </a:xfrm>
          <a:prstGeom prst="roundRect">
            <a:avLst>
              <a:gd name="adj" fmla="val 2265"/>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ヒラギノ丸ゴ Pro W4"/>
              <a:ea typeface="ヒラギノ丸ゴ Pro W4"/>
              <a:cs typeface="ヒラギノ丸ゴ Pro W4"/>
            </a:endParaRPr>
          </a:p>
        </p:txBody>
      </p:sp>
      <p:sp>
        <p:nvSpPr>
          <p:cNvPr id="6" name="テキスト ボックス 5"/>
          <p:cNvSpPr txBox="1"/>
          <p:nvPr/>
        </p:nvSpPr>
        <p:spPr bwMode="gray">
          <a:xfrm>
            <a:off x="304800" y="2589537"/>
            <a:ext cx="8547100" cy="19389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60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「生命保険」に関する</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60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スライド集</a:t>
            </a:r>
            <a:endParaRPr kumimoji="1" lang="ja-JP" altLang="en-US" sz="36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p:txBody>
      </p:sp>
    </p:spTree>
    <p:extLst>
      <p:ext uri="{BB962C8B-B14F-4D97-AF65-F5344CB8AC3E}">
        <p14:creationId xmlns:p14="http://schemas.microsoft.com/office/powerpoint/2010/main" val="3692172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10" name="グループ化 4"/>
          <p:cNvGrpSpPr>
            <a:grpSpLocks/>
          </p:cNvGrpSpPr>
          <p:nvPr/>
        </p:nvGrpSpPr>
        <p:grpSpPr bwMode="auto">
          <a:xfrm>
            <a:off x="314325" y="1489308"/>
            <a:ext cx="8534400" cy="958014"/>
            <a:chOff x="9523" y="1156863"/>
            <a:chExt cx="8532912" cy="808806"/>
          </a:xfrm>
        </p:grpSpPr>
        <p:sp>
          <p:nvSpPr>
            <p:cNvPr id="2" name="角丸四角形 1"/>
            <p:cNvSpPr/>
            <p:nvPr/>
          </p:nvSpPr>
          <p:spPr>
            <a:xfrm>
              <a:off x="9523" y="1156863"/>
              <a:ext cx="8532912" cy="792088"/>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36000" bIns="36000"/>
            <a:lstStyle/>
            <a:p>
              <a:pPr marL="742950" lvl="1" indent="-285750">
                <a:buFont typeface="Wingdings" panose="05000000000000000000" pitchFamily="2" charset="2"/>
                <a:buChar char="l"/>
                <a:defRPr/>
              </a:pP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30</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歳契約、死亡保険金は</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1,000</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万円</a:t>
              </a:r>
              <a:endParaRPr lang="en-US" altLang="ja-JP" dirty="0">
                <a:solidFill>
                  <a:schemeClr val="tx1">
                    <a:lumMod val="65000"/>
                    <a:lumOff val="35000"/>
                  </a:schemeClr>
                </a:solidFill>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l"/>
                <a:defRPr/>
              </a:pP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定期保険、養老保険の保険期間は</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30</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年</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(60</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歳になるまで</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a:t>
              </a:r>
              <a:r>
                <a:rPr lang="ja-JP" altLang="en-US" dirty="0" err="1">
                  <a:solidFill>
                    <a:schemeClr val="tx1">
                      <a:lumMod val="65000"/>
                      <a:lumOff val="35000"/>
                    </a:schemeClr>
                  </a:solidFill>
                  <a:latin typeface="Meiryo UI" panose="020B0604030504040204" pitchFamily="50" charset="-128"/>
                  <a:ea typeface="Meiryo UI" panose="020B0604030504040204" pitchFamily="50" charset="-128"/>
                </a:rPr>
                <a:t>、</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終身保険は一生涯</a:t>
              </a:r>
              <a:endParaRPr lang="en-US" altLang="ja-JP" dirty="0">
                <a:solidFill>
                  <a:schemeClr val="tx1">
                    <a:lumMod val="65000"/>
                    <a:lumOff val="35000"/>
                  </a:schemeClr>
                </a:solidFill>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l"/>
                <a:defRPr/>
              </a:pP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保険料払込期間は</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30</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年</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(60</a:t>
              </a:r>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歳になるまで</a:t>
              </a:r>
              <a:r>
                <a:rPr lang="en-US" altLang="ja-JP" dirty="0">
                  <a:solidFill>
                    <a:schemeClr val="tx1">
                      <a:lumMod val="65000"/>
                      <a:lumOff val="35000"/>
                    </a:schemeClr>
                  </a:solidFill>
                  <a:latin typeface="Meiryo UI" panose="020B0604030504040204" pitchFamily="50" charset="-128"/>
                  <a:ea typeface="Meiryo UI" panose="020B0604030504040204" pitchFamily="50" charset="-128"/>
                </a:rPr>
                <a:t>)</a:t>
              </a:r>
              <a:endParaRPr lang="ja-JP" altLang="en-US"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3" name="角丸四角形 2"/>
            <p:cNvSpPr/>
            <p:nvPr/>
          </p:nvSpPr>
          <p:spPr>
            <a:xfrm>
              <a:off x="9523" y="1173581"/>
              <a:ext cx="431725" cy="79208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36000" bIns="36000" anchor="ctr"/>
            <a:lstStyle/>
            <a:p>
              <a:pPr algn="ctr">
                <a:defRPr/>
              </a:pPr>
              <a:r>
                <a:rPr lang="ja-JP" altLang="en-US" sz="1400" b="1" dirty="0">
                  <a:solidFill>
                    <a:schemeClr val="tx1"/>
                  </a:solidFill>
                </a:rPr>
                <a:t>条件</a:t>
              </a:r>
            </a:p>
          </p:txBody>
        </p:sp>
      </p:grpSp>
      <p:graphicFrame>
        <p:nvGraphicFramePr>
          <p:cNvPr id="6" name="表 5"/>
          <p:cNvGraphicFramePr>
            <a:graphicFrameLocks noGrp="1"/>
          </p:cNvGraphicFramePr>
          <p:nvPr>
            <p:extLst>
              <p:ext uri="{D42A27DB-BD31-4B8C-83A1-F6EECF244321}">
                <p14:modId xmlns:p14="http://schemas.microsoft.com/office/powerpoint/2010/main" val="3639967699"/>
              </p:ext>
            </p:extLst>
          </p:nvPr>
        </p:nvGraphicFramePr>
        <p:xfrm>
          <a:off x="71438" y="2576525"/>
          <a:ext cx="9001126" cy="2297112"/>
        </p:xfrm>
        <a:graphic>
          <a:graphicData uri="http://schemas.openxmlformats.org/drawingml/2006/table">
            <a:tbl>
              <a:tblPr firstRow="1" bandRow="1">
                <a:tableStyleId>{5940675A-B579-460E-94D1-54222C63F5DA}</a:tableStyleId>
              </a:tblPr>
              <a:tblGrid>
                <a:gridCol w="1196530">
                  <a:extLst>
                    <a:ext uri="{9D8B030D-6E8A-4147-A177-3AD203B41FA5}">
                      <a16:colId xmlns:a16="http://schemas.microsoft.com/office/drawing/2014/main" val="20000"/>
                    </a:ext>
                  </a:extLst>
                </a:gridCol>
                <a:gridCol w="1300766">
                  <a:extLst>
                    <a:ext uri="{9D8B030D-6E8A-4147-A177-3AD203B41FA5}">
                      <a16:colId xmlns:a16="http://schemas.microsoft.com/office/drawing/2014/main" val="20001"/>
                    </a:ext>
                  </a:extLst>
                </a:gridCol>
                <a:gridCol w="1300766">
                  <a:extLst>
                    <a:ext uri="{9D8B030D-6E8A-4147-A177-3AD203B41FA5}">
                      <a16:colId xmlns:a16="http://schemas.microsoft.com/office/drawing/2014/main" val="20002"/>
                    </a:ext>
                  </a:extLst>
                </a:gridCol>
                <a:gridCol w="1300766">
                  <a:extLst>
                    <a:ext uri="{9D8B030D-6E8A-4147-A177-3AD203B41FA5}">
                      <a16:colId xmlns:a16="http://schemas.microsoft.com/office/drawing/2014/main" val="20003"/>
                    </a:ext>
                  </a:extLst>
                </a:gridCol>
                <a:gridCol w="1300766">
                  <a:extLst>
                    <a:ext uri="{9D8B030D-6E8A-4147-A177-3AD203B41FA5}">
                      <a16:colId xmlns:a16="http://schemas.microsoft.com/office/drawing/2014/main" val="20004"/>
                    </a:ext>
                  </a:extLst>
                </a:gridCol>
                <a:gridCol w="1300766">
                  <a:extLst>
                    <a:ext uri="{9D8B030D-6E8A-4147-A177-3AD203B41FA5}">
                      <a16:colId xmlns:a16="http://schemas.microsoft.com/office/drawing/2014/main" val="20005"/>
                    </a:ext>
                  </a:extLst>
                </a:gridCol>
                <a:gridCol w="1300766">
                  <a:extLst>
                    <a:ext uri="{9D8B030D-6E8A-4147-A177-3AD203B41FA5}">
                      <a16:colId xmlns:a16="http://schemas.microsoft.com/office/drawing/2014/main" val="20006"/>
                    </a:ext>
                  </a:extLst>
                </a:gridCol>
              </a:tblGrid>
              <a:tr h="370994">
                <a:tc>
                  <a:txBody>
                    <a:bodyPr/>
                    <a:lstStyle/>
                    <a:p>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gridSpan="2">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定期保険</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hMerge="1">
                  <a:txBody>
                    <a:bodyPr/>
                    <a:lstStyle/>
                    <a:p>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養老保険</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hMerge="1">
                  <a:txBody>
                    <a:bodyPr/>
                    <a:lstStyle/>
                    <a:p>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終身保険</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hMerge="1">
                  <a:txBody>
                    <a:bodyPr/>
                    <a:lstStyle/>
                    <a:p>
                      <a:endParaRPr kumimoji="1" lang="ja-JP"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994">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性別</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男性</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女性</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男性</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女性</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男性</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女性</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extLst>
                  <a:ext uri="{0D108BD9-81ED-4DB2-BD59-A6C34878D82A}">
                    <a16:rowId xmlns:a16="http://schemas.microsoft.com/office/drawing/2014/main" val="10001"/>
                  </a:ext>
                </a:extLst>
              </a:tr>
              <a:tr h="396404">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保険料</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3,600</a:t>
                      </a:r>
                      <a:r>
                        <a:rPr kumimoji="1" lang="ja-JP" altLang="en-US" sz="1400" dirty="0">
                          <a:solidFill>
                            <a:schemeClr val="tx1">
                              <a:lumMod val="65000"/>
                              <a:lumOff val="35000"/>
                            </a:schemeClr>
                          </a:solidFill>
                          <a:latin typeface="Meiryo UI" panose="020B0604030504040204" pitchFamily="50" charset="-128"/>
                          <a:ea typeface="Meiryo UI" panose="020B0604030504040204" pitchFamily="50" charset="-128"/>
                        </a:rPr>
                        <a:t>円</a:t>
                      </a:r>
                      <a:endParaRPr kumimoji="1" lang="ja-JP" altLang="en-US" sz="14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2,800</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2.99</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2.97</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2.77</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2.69</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extLst>
                  <a:ext uri="{0D108BD9-81ED-4DB2-BD59-A6C34878D82A}">
                    <a16:rowId xmlns:a16="http://schemas.microsoft.com/office/drawing/2014/main" val="10002"/>
                  </a:ext>
                </a:extLst>
              </a:tr>
              <a:tr h="396404">
                <a:tc>
                  <a:txBody>
                    <a:bodyPr/>
                    <a:lstStyle/>
                    <a:p>
                      <a:pPr algn="ct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払込総額</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128</a:t>
                      </a:r>
                      <a:r>
                        <a:rPr kumimoji="1" lang="ja-JP" altLang="en-US" sz="14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4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102</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1,075</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1,067</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996</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969</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ctr">
                    <a:solidFill>
                      <a:schemeClr val="accent2">
                        <a:lumMod val="20000"/>
                        <a:lumOff val="80000"/>
                      </a:schemeClr>
                    </a:solidFill>
                  </a:tcPr>
                </a:tc>
                <a:extLst>
                  <a:ext uri="{0D108BD9-81ED-4DB2-BD59-A6C34878D82A}">
                    <a16:rowId xmlns:a16="http://schemas.microsoft.com/office/drawing/2014/main" val="10003"/>
                  </a:ext>
                </a:extLst>
              </a:tr>
              <a:tr h="762316">
                <a:tc>
                  <a:txBody>
                    <a:bodyPr/>
                    <a:lstStyle/>
                    <a:p>
                      <a:pPr algn="ctr"/>
                      <a:r>
                        <a:rPr kumimoji="1" lang="en-US" altLang="ja-JP" sz="1800" dirty="0">
                          <a:solidFill>
                            <a:schemeClr val="tx1">
                              <a:lumMod val="65000"/>
                              <a:lumOff val="35000"/>
                            </a:schemeClr>
                          </a:solidFill>
                          <a:latin typeface="Meiryo UI" panose="020B0604030504040204" pitchFamily="50" charset="-128"/>
                          <a:ea typeface="Meiryo UI" panose="020B0604030504040204" pitchFamily="50" charset="-128"/>
                        </a:rPr>
                        <a:t>60</a:t>
                      </a:r>
                      <a:r>
                        <a:rPr kumimoji="1" lang="ja-JP" altLang="en-US" sz="1800" dirty="0">
                          <a:solidFill>
                            <a:schemeClr val="tx1">
                              <a:lumMod val="65000"/>
                              <a:lumOff val="35000"/>
                            </a:schemeClr>
                          </a:solidFill>
                          <a:latin typeface="Meiryo UI" panose="020B0604030504040204" pitchFamily="50" charset="-128"/>
                          <a:ea typeface="Meiryo UI" panose="020B0604030504040204" pitchFamily="50" charset="-128"/>
                        </a:rPr>
                        <a:t>歳時の受取り</a:t>
                      </a:r>
                      <a:endParaRPr kumimoji="1" lang="ja-JP" altLang="en-US" sz="18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91441" marR="91441" marT="45739" marB="45739" anchor="ctr"/>
                </a:tc>
                <a:tc>
                  <a:txBody>
                    <a:bodyPr/>
                    <a:lstStyle/>
                    <a:p>
                      <a:pPr algn="ctr"/>
                      <a:endPar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r>
                        <a:rPr kumimoji="1" lang="ja-JP" altLang="en-US" sz="14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4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b">
                    <a:solidFill>
                      <a:schemeClr val="accent5">
                        <a:lumMod val="20000"/>
                        <a:lumOff val="80000"/>
                      </a:schemeClr>
                    </a:solidFill>
                  </a:tcPr>
                </a:tc>
                <a:tc>
                  <a:txBody>
                    <a:bodyPr/>
                    <a:lstStyle/>
                    <a:p>
                      <a:pPr algn="ctr"/>
                      <a:endPar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b">
                    <a:solidFill>
                      <a:schemeClr val="accent2">
                        <a:lumMod val="20000"/>
                        <a:lumOff val="80000"/>
                      </a:schemeClr>
                    </a:solidFill>
                  </a:tcPr>
                </a:tc>
                <a:tc>
                  <a:txBody>
                    <a:bodyPr/>
                    <a:lstStyle/>
                    <a:p>
                      <a:pPr algn="ct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満期保険金</a:t>
                      </a:r>
                      <a:endPar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1,000</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b">
                    <a:solidFill>
                      <a:schemeClr val="accent5">
                        <a:lumMod val="20000"/>
                        <a:lumOff val="80000"/>
                      </a:schemeClr>
                    </a:solidFill>
                  </a:tcPr>
                </a:tc>
                <a:tc>
                  <a:txBody>
                    <a:bodyPr/>
                    <a:lstStyle/>
                    <a:p>
                      <a:pPr algn="ct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満期保険金</a:t>
                      </a:r>
                      <a:endPar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1,000</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b">
                    <a:solidFill>
                      <a:schemeClr val="accent2">
                        <a:lumMod val="20000"/>
                        <a:lumOff val="80000"/>
                      </a:schemeClr>
                    </a:solidFill>
                  </a:tcPr>
                </a:tc>
                <a:tc>
                  <a:txBody>
                    <a:bodyPr/>
                    <a:lstStyle/>
                    <a:p>
                      <a:pPr algn="ct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解約した場合の</a:t>
                      </a:r>
                      <a:endPar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解約返戻金</a:t>
                      </a:r>
                      <a:endPar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904</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解約した場合の</a:t>
                      </a:r>
                      <a:endPar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解約返戻金</a:t>
                      </a:r>
                      <a:endPar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885</a:t>
                      </a:r>
                      <a:r>
                        <a:rPr kumimoji="1" lang="ja-JP" altLang="en-US" sz="1600" dirty="0">
                          <a:solidFill>
                            <a:schemeClr val="tx1">
                              <a:lumMod val="65000"/>
                              <a:lumOff val="35000"/>
                            </a:schemeClr>
                          </a:solidFill>
                          <a:latin typeface="Meiryo UI" panose="020B0604030504040204" pitchFamily="50" charset="-128"/>
                          <a:ea typeface="Meiryo UI" panose="020B0604030504040204" pitchFamily="50" charset="-128"/>
                        </a:rPr>
                        <a:t>万円</a:t>
                      </a:r>
                      <a:endParaRPr kumimoji="1" lang="ja-JP" altLang="en-US" sz="1600" b="0" dirty="0">
                        <a:solidFill>
                          <a:schemeClr val="tx1">
                            <a:lumMod val="65000"/>
                            <a:lumOff val="35000"/>
                          </a:schemeClr>
                        </a:solidFill>
                        <a:latin typeface="Meiryo UI" panose="020B0604030504040204" pitchFamily="50" charset="-128"/>
                        <a:ea typeface="Meiryo UI" panose="020B0604030504040204" pitchFamily="50" charset="-128"/>
                      </a:endParaRPr>
                    </a:p>
                  </a:txBody>
                  <a:tcPr marL="36000" marR="36000" marT="45739" marB="45739" anchor="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10" name="テキスト ボックス 9"/>
          <p:cNvSpPr txBox="1"/>
          <p:nvPr/>
        </p:nvSpPr>
        <p:spPr>
          <a:xfrm>
            <a:off x="71437" y="4920424"/>
            <a:ext cx="4305987" cy="430887"/>
          </a:xfrm>
          <a:prstGeom prst="rect">
            <a:avLst/>
          </a:prstGeom>
          <a:noFill/>
        </p:spPr>
        <p:txBody>
          <a:bodyPr wrap="none">
            <a:spAutoFit/>
          </a:bodyPr>
          <a:lstStyle/>
          <a:p>
            <a:pPr>
              <a:defRPr/>
            </a:pPr>
            <a:r>
              <a:rPr lang="en-US" altLang="ja-JP" sz="1100" dirty="0">
                <a:solidFill>
                  <a:schemeClr val="tx1">
                    <a:lumMod val="65000"/>
                    <a:lumOff val="35000"/>
                  </a:schemeClr>
                </a:solidFill>
                <a:latin typeface="Meiryo UI" panose="020B0604030504040204" pitchFamily="50" charset="-128"/>
                <a:ea typeface="Meiryo UI" panose="020B0604030504040204" pitchFamily="50" charset="-128"/>
              </a:rPr>
              <a:t>※</a:t>
            </a:r>
            <a:r>
              <a:rPr lang="ja-JP" altLang="en-US" sz="1100" dirty="0">
                <a:solidFill>
                  <a:schemeClr val="tx1">
                    <a:lumMod val="65000"/>
                    <a:lumOff val="35000"/>
                  </a:schemeClr>
                </a:solidFill>
                <a:latin typeface="Meiryo UI" panose="020B0604030504040204" pitchFamily="50" charset="-128"/>
                <a:ea typeface="Meiryo UI" panose="020B0604030504040204" pitchFamily="50" charset="-128"/>
              </a:rPr>
              <a:t>保険料は月払で、生命保険会社または契約の内容によって異なります。</a:t>
            </a:r>
            <a:endParaRPr lang="en-US" altLang="ja-JP" sz="1100" dirty="0">
              <a:solidFill>
                <a:schemeClr val="tx1">
                  <a:lumMod val="65000"/>
                  <a:lumOff val="35000"/>
                </a:schemeClr>
              </a:solidFill>
              <a:latin typeface="Meiryo UI" panose="020B0604030504040204" pitchFamily="50" charset="-128"/>
              <a:ea typeface="Meiryo UI" panose="020B0604030504040204" pitchFamily="50" charset="-128"/>
            </a:endParaRPr>
          </a:p>
          <a:p>
            <a:pPr>
              <a:defRPr/>
            </a:pPr>
            <a:r>
              <a:rPr lang="en-US" altLang="ja-JP" sz="1100" dirty="0">
                <a:solidFill>
                  <a:schemeClr val="tx1">
                    <a:lumMod val="65000"/>
                    <a:lumOff val="35000"/>
                  </a:schemeClr>
                </a:solidFill>
                <a:latin typeface="Meiryo UI" panose="020B0604030504040204" pitchFamily="50" charset="-128"/>
                <a:ea typeface="Meiryo UI" panose="020B0604030504040204" pitchFamily="50" charset="-128"/>
              </a:rPr>
              <a:t>※</a:t>
            </a:r>
            <a:r>
              <a:rPr lang="ja-JP" altLang="en-US" sz="1100" dirty="0">
                <a:solidFill>
                  <a:schemeClr val="tx1">
                    <a:lumMod val="65000"/>
                    <a:lumOff val="35000"/>
                  </a:schemeClr>
                </a:solidFill>
                <a:latin typeface="Meiryo UI" panose="020B0604030504040204" pitchFamily="50" charset="-128"/>
                <a:ea typeface="Meiryo UI" panose="020B0604030504040204" pitchFamily="50" charset="-128"/>
              </a:rPr>
              <a:t>生命保険文化センター「遺族保障ガイド」（</a:t>
            </a:r>
            <a:r>
              <a:rPr lang="en-US" altLang="ja-JP" sz="1100" dirty="0">
                <a:solidFill>
                  <a:schemeClr val="tx1">
                    <a:lumMod val="65000"/>
                    <a:lumOff val="35000"/>
                  </a:schemeClr>
                </a:solidFill>
                <a:latin typeface="Meiryo UI" panose="020B0604030504040204" pitchFamily="50" charset="-128"/>
                <a:ea typeface="Meiryo UI" panose="020B0604030504040204" pitchFamily="50" charset="-128"/>
              </a:rPr>
              <a:t>2021</a:t>
            </a:r>
            <a:r>
              <a:rPr lang="ja-JP" altLang="en-US" sz="1100" dirty="0">
                <a:solidFill>
                  <a:schemeClr val="tx1">
                    <a:lumMod val="65000"/>
                    <a:lumOff val="35000"/>
                  </a:schemeClr>
                </a:solidFill>
                <a:latin typeface="Meiryo UI" panose="020B0604030504040204" pitchFamily="50" charset="-128"/>
                <a:ea typeface="Meiryo UI" panose="020B0604030504040204" pitchFamily="50" charset="-128"/>
              </a:rPr>
              <a:t>年</a:t>
            </a:r>
            <a:r>
              <a:rPr lang="en-US" altLang="ja-JP" sz="1100" dirty="0">
                <a:solidFill>
                  <a:schemeClr val="tx1">
                    <a:lumMod val="65000"/>
                    <a:lumOff val="35000"/>
                  </a:schemeClr>
                </a:solidFill>
                <a:latin typeface="Meiryo UI" panose="020B0604030504040204" pitchFamily="50" charset="-128"/>
                <a:ea typeface="Meiryo UI" panose="020B0604030504040204" pitchFamily="50" charset="-128"/>
              </a:rPr>
              <a:t>12</a:t>
            </a:r>
            <a:r>
              <a:rPr lang="ja-JP" altLang="en-US" sz="1100" dirty="0">
                <a:solidFill>
                  <a:schemeClr val="tx1">
                    <a:lumMod val="65000"/>
                    <a:lumOff val="35000"/>
                  </a:schemeClr>
                </a:solidFill>
                <a:latin typeface="Meiryo UI" panose="020B0604030504040204" pitchFamily="50" charset="-128"/>
                <a:ea typeface="Meiryo UI" panose="020B0604030504040204" pitchFamily="50" charset="-128"/>
              </a:rPr>
              <a:t>月改訂）</a:t>
            </a:r>
          </a:p>
        </p:txBody>
      </p:sp>
      <p:sp>
        <p:nvSpPr>
          <p:cNvPr id="11" name="正方形/長方形 10"/>
          <p:cNvSpPr/>
          <p:nvPr/>
        </p:nvSpPr>
        <p:spPr>
          <a:xfrm>
            <a:off x="0" y="0"/>
            <a:ext cx="9144000" cy="716948"/>
          </a:xfrm>
          <a:prstGeom prst="rect">
            <a:avLst/>
          </a:prstGeom>
          <a:solidFill>
            <a:schemeClr val="accent2">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2" name="正方形/長方形 11"/>
          <p:cNvSpPr/>
          <p:nvPr/>
        </p:nvSpPr>
        <p:spPr>
          <a:xfrm>
            <a:off x="445031" y="30760"/>
            <a:ext cx="8098894"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200">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万一</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死亡</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に備える生命保険②</a:t>
            </a:r>
            <a:endParaRPr lang="en-US" altLang="ja-JP" sz="3200" b="1" dirty="0">
              <a:solidFill>
                <a:srgbClr val="FFFFFF"/>
              </a:solidFill>
              <a:latin typeface="Meiryo UI" panose="020B0604030504040204" pitchFamily="50" charset="-128"/>
              <a:ea typeface="Meiryo UI" panose="020B0604030504040204" pitchFamily="50" charset="-128"/>
              <a:cs typeface="ヒラギノ角ゴ ProN W6"/>
            </a:endParaRPr>
          </a:p>
        </p:txBody>
      </p:sp>
      <p:sp>
        <p:nvSpPr>
          <p:cNvPr id="4" name="角丸四角形 3"/>
          <p:cNvSpPr/>
          <p:nvPr/>
        </p:nvSpPr>
        <p:spPr>
          <a:xfrm>
            <a:off x="71437" y="3340027"/>
            <a:ext cx="9001125" cy="394789"/>
          </a:xfrm>
          <a:prstGeom prst="round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14325" y="896297"/>
            <a:ext cx="7774013" cy="523220"/>
          </a:xfrm>
          <a:prstGeom prst="rect">
            <a:avLst/>
          </a:prstGeom>
          <a:noFill/>
        </p:spPr>
        <p:txBody>
          <a:bodyPr wrap="square" rtlCol="0">
            <a:spAutoFit/>
          </a:bodyPr>
          <a:lstStyle/>
          <a:p>
            <a:r>
              <a:rPr lang="ja-JP" altLang="en-US" sz="2800" b="1" dirty="0">
                <a:solidFill>
                  <a:srgbClr val="17375E"/>
                </a:solidFill>
                <a:latin typeface="Meiryo UI" panose="020B0604030504040204" pitchFamily="50" charset="-128"/>
                <a:ea typeface="Meiryo UI" panose="020B0604030504040204" pitchFamily="50" charset="-128"/>
              </a:rPr>
              <a:t>保険料の違い</a:t>
            </a:r>
            <a:endParaRPr lang="en-US" altLang="ja-JP" sz="2800" b="1" dirty="0">
              <a:solidFill>
                <a:srgbClr val="17375E"/>
              </a:solidFill>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257526" y="5615146"/>
            <a:ext cx="8647998" cy="830997"/>
          </a:xfrm>
          <a:prstGeom prst="rect">
            <a:avLst/>
          </a:prstGeom>
          <a:noFill/>
        </p:spPr>
        <p:txBody>
          <a:bodyPr wrap="square" rtlCol="0">
            <a:spAutoFit/>
          </a:bodyPr>
          <a:lstStyle/>
          <a:p>
            <a:pPr algn="ctr"/>
            <a:r>
              <a:rPr lang="ja-JP" altLang="en-US" sz="2400" b="1" dirty="0">
                <a:solidFill>
                  <a:schemeClr val="tx2">
                    <a:lumMod val="75000"/>
                  </a:schemeClr>
                </a:solidFill>
                <a:latin typeface="Meiryo UI" panose="020B0604030504040204" pitchFamily="50" charset="-128"/>
                <a:ea typeface="Meiryo UI" panose="020B0604030504040204" pitchFamily="50" charset="-128"/>
              </a:rPr>
              <a:t>保険料や受け取れる金額など、保険の種類によって特徴があります。</a:t>
            </a:r>
            <a:endParaRPr lang="en-US" altLang="ja-JP" sz="2400" b="1" dirty="0">
              <a:solidFill>
                <a:schemeClr val="tx2">
                  <a:lumMod val="75000"/>
                </a:schemeClr>
              </a:solidFill>
              <a:latin typeface="Meiryo UI" panose="020B0604030504040204" pitchFamily="50" charset="-128"/>
              <a:ea typeface="Meiryo UI" panose="020B0604030504040204" pitchFamily="50" charset="-128"/>
            </a:endParaRPr>
          </a:p>
          <a:p>
            <a:pPr algn="ctr"/>
            <a:r>
              <a:rPr lang="ja-JP" altLang="en-US" sz="2400" b="1" dirty="0">
                <a:solidFill>
                  <a:schemeClr val="tx2">
                    <a:lumMod val="75000"/>
                  </a:schemeClr>
                </a:solidFill>
                <a:latin typeface="Meiryo UI" panose="020B0604030504040204" pitchFamily="50" charset="-128"/>
                <a:ea typeface="Meiryo UI" panose="020B0604030504040204" pitchFamily="50" charset="-128"/>
              </a:rPr>
              <a:t>しっかりと理解して契約しましょう。</a:t>
            </a:r>
          </a:p>
        </p:txBody>
      </p:sp>
      <p:sp>
        <p:nvSpPr>
          <p:cNvPr id="14" name="角丸四角形 13"/>
          <p:cNvSpPr/>
          <p:nvPr/>
        </p:nvSpPr>
        <p:spPr>
          <a:xfrm>
            <a:off x="71438" y="4127913"/>
            <a:ext cx="9001124" cy="770108"/>
          </a:xfrm>
          <a:prstGeom prst="round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91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144000" cy="716948"/>
          </a:xfrm>
          <a:prstGeom prst="rect">
            <a:avLst/>
          </a:prstGeom>
          <a:solidFill>
            <a:schemeClr val="accent2">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45031" y="30760"/>
            <a:ext cx="8098894"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病気やケガなどに備える生命保険</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8" name="テキスト ボックス 47"/>
          <p:cNvSpPr txBox="1"/>
          <p:nvPr/>
        </p:nvSpPr>
        <p:spPr>
          <a:xfrm>
            <a:off x="215405" y="782745"/>
            <a:ext cx="4975356" cy="523220"/>
          </a:xfrm>
          <a:prstGeom prst="rect">
            <a:avLst/>
          </a:prstGeom>
          <a:noFill/>
        </p:spPr>
        <p:txBody>
          <a:bodyPr wrap="square" rtlCol="0">
            <a:spAutoFit/>
          </a:bodyPr>
          <a:lstStyle/>
          <a:p>
            <a:r>
              <a:rPr lang="ja-JP" altLang="en-US" sz="2800" b="1" dirty="0">
                <a:solidFill>
                  <a:srgbClr val="17375E"/>
                </a:solidFill>
                <a:latin typeface="Meiryo UI" panose="020B0604030504040204" pitchFamily="50" charset="-128"/>
                <a:ea typeface="Meiryo UI" panose="020B0604030504040204" pitchFamily="50" charset="-128"/>
              </a:rPr>
              <a:t>「医療保険」</a:t>
            </a:r>
            <a:endParaRPr lang="en-US" altLang="ja-JP" sz="2800" b="1" dirty="0">
              <a:solidFill>
                <a:srgbClr val="17375E"/>
              </a:solidFill>
              <a:latin typeface="Meiryo UI" panose="020B0604030504040204" pitchFamily="50" charset="-128"/>
              <a:ea typeface="Meiryo UI" panose="020B0604030504040204" pitchFamily="50" charset="-128"/>
            </a:endParaRPr>
          </a:p>
        </p:txBody>
      </p:sp>
      <p:grpSp>
        <p:nvGrpSpPr>
          <p:cNvPr id="5" name="グループ化 4"/>
          <p:cNvGrpSpPr/>
          <p:nvPr/>
        </p:nvGrpSpPr>
        <p:grpSpPr>
          <a:xfrm>
            <a:off x="445029" y="1354302"/>
            <a:ext cx="8484962" cy="2190740"/>
            <a:chOff x="445029" y="1354302"/>
            <a:chExt cx="8484962" cy="2190740"/>
          </a:xfrm>
        </p:grpSpPr>
        <p:grpSp>
          <p:nvGrpSpPr>
            <p:cNvPr id="3" name="グループ化 2"/>
            <p:cNvGrpSpPr/>
            <p:nvPr/>
          </p:nvGrpSpPr>
          <p:grpSpPr>
            <a:xfrm>
              <a:off x="445029" y="1354302"/>
              <a:ext cx="8484962" cy="2190740"/>
              <a:chOff x="445029" y="2011467"/>
              <a:chExt cx="8484962" cy="2190740"/>
            </a:xfrm>
          </p:grpSpPr>
          <p:sp>
            <p:nvSpPr>
              <p:cNvPr id="8" name="正方形/長方形 7"/>
              <p:cNvSpPr/>
              <p:nvPr/>
            </p:nvSpPr>
            <p:spPr>
              <a:xfrm>
                <a:off x="445029" y="2011467"/>
                <a:ext cx="8484962" cy="790575"/>
              </a:xfrm>
              <a:prstGeom prst="rect">
                <a:avLst/>
              </a:prstGeom>
              <a:solidFill>
                <a:srgbClr val="339966"/>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5029" y="2926102"/>
                <a:ext cx="8484961" cy="919715"/>
              </a:xfrm>
              <a:prstGeom prst="rect">
                <a:avLst/>
              </a:prstGeom>
              <a:solidFill>
                <a:srgbClr val="339966"/>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33399" y="2037422"/>
                <a:ext cx="3667125" cy="738664"/>
              </a:xfrm>
              <a:prstGeom prst="rect">
                <a:avLst/>
              </a:prstGeom>
              <a:noFill/>
            </p:spPr>
            <p:txBody>
              <a:bodyPr wrap="square" rtlCol="0">
                <a:spAutoFit/>
              </a:bodyPr>
              <a:lstStyle/>
              <a:p>
                <a:r>
                  <a:rPr kumimoji="1" lang="ja-JP" altLang="en-US" sz="2400" dirty="0">
                    <a:solidFill>
                      <a:schemeClr val="bg1"/>
                    </a:solidFill>
                    <a:latin typeface="Meiryo UI" panose="020B0604030504040204" pitchFamily="50" charset="-128"/>
                    <a:ea typeface="Meiryo UI" panose="020B0604030504040204" pitchFamily="50" charset="-128"/>
                  </a:rPr>
                  <a:t>①入院給付金                 </a:t>
                </a:r>
                <a:r>
                  <a:rPr kumimoji="1" lang="en-US" altLang="ja-JP" dirty="0">
                    <a:solidFill>
                      <a:schemeClr val="bg1"/>
                    </a:solidFill>
                    <a:latin typeface="Meiryo UI" panose="020B0604030504040204" pitchFamily="50" charset="-128"/>
                    <a:ea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rPr>
                  <a:t>入院した場合に受け取れるお金</a:t>
                </a:r>
                <a:r>
                  <a:rPr kumimoji="1" lang="en-US" altLang="ja-JP" dirty="0">
                    <a:solidFill>
                      <a:schemeClr val="bg1"/>
                    </a:solidFill>
                    <a:latin typeface="Meiryo UI" panose="020B0604030504040204" pitchFamily="50" charset="-128"/>
                    <a:ea typeface="Meiryo UI" panose="020B0604030504040204" pitchFamily="50" charset="-128"/>
                  </a:rPr>
                  <a:t>)</a:t>
                </a:r>
                <a:endParaRPr kumimoji="1" lang="ja-JP" altLang="en-US" dirty="0">
                  <a:solidFill>
                    <a:schemeClr val="bg1"/>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533398" y="3063434"/>
                <a:ext cx="3667125" cy="1138773"/>
              </a:xfrm>
              <a:prstGeom prst="rect">
                <a:avLst/>
              </a:prstGeom>
              <a:noFill/>
            </p:spPr>
            <p:txBody>
              <a:bodyPr wrap="square" rtlCol="0">
                <a:spAutoFit/>
              </a:bodyPr>
              <a:lstStyle/>
              <a:p>
                <a:r>
                  <a:rPr kumimoji="1" lang="ja-JP" altLang="en-US" sz="2400" dirty="0">
                    <a:solidFill>
                      <a:schemeClr val="bg1"/>
                    </a:solidFill>
                    <a:latin typeface="Meiryo UI" panose="020B0604030504040204" pitchFamily="50" charset="-128"/>
                    <a:ea typeface="Meiryo UI" panose="020B0604030504040204" pitchFamily="50" charset="-128"/>
                  </a:rPr>
                  <a:t>②手術</a:t>
                </a:r>
                <a:r>
                  <a:rPr lang="ja-JP" altLang="en-US" sz="2400" dirty="0">
                    <a:solidFill>
                      <a:schemeClr val="bg1"/>
                    </a:solidFill>
                    <a:latin typeface="Meiryo UI" panose="020B0604030504040204" pitchFamily="50" charset="-128"/>
                    <a:ea typeface="Meiryo UI" panose="020B0604030504040204" pitchFamily="50" charset="-128"/>
                  </a:rPr>
                  <a:t>給付金　　　　　　　　　　　　</a:t>
                </a:r>
                <a:r>
                  <a:rPr lang="en-US" altLang="ja-JP" dirty="0">
                    <a:solidFill>
                      <a:schemeClr val="bg1"/>
                    </a:solidFill>
                    <a:latin typeface="Meiryo UI" panose="020B0604030504040204" pitchFamily="50" charset="-128"/>
                    <a:ea typeface="Meiryo UI" panose="020B0604030504040204" pitchFamily="50" charset="-128"/>
                  </a:rPr>
                  <a:t>(</a:t>
                </a:r>
                <a:r>
                  <a:rPr lang="ja-JP" altLang="en-US" dirty="0">
                    <a:solidFill>
                      <a:schemeClr val="bg1"/>
                    </a:solidFill>
                    <a:latin typeface="Meiryo UI" panose="020B0604030504040204" pitchFamily="50" charset="-128"/>
                    <a:ea typeface="Meiryo UI" panose="020B0604030504040204" pitchFamily="50" charset="-128"/>
                  </a:rPr>
                  <a:t>手術した場合に受け取れるお金</a:t>
                </a:r>
                <a:r>
                  <a:rPr lang="en-US" altLang="ja-JP" dirty="0">
                    <a:solidFill>
                      <a:schemeClr val="bg1"/>
                    </a:solidFill>
                    <a:latin typeface="Meiryo UI" panose="020B0604030504040204" pitchFamily="50" charset="-128"/>
                    <a:ea typeface="Meiryo UI" panose="020B0604030504040204" pitchFamily="50" charset="-128"/>
                  </a:rPr>
                  <a:t>)</a:t>
                </a:r>
                <a:endParaRPr lang="ja-JP" altLang="en-US" dirty="0">
                  <a:solidFill>
                    <a:schemeClr val="bg1"/>
                  </a:solidFill>
                  <a:latin typeface="Meiryo UI" panose="020B0604030504040204" pitchFamily="50" charset="-128"/>
                  <a:ea typeface="Meiryo UI" panose="020B0604030504040204" pitchFamily="50" charset="-128"/>
                </a:endParaRPr>
              </a:p>
              <a:p>
                <a:endParaRPr kumimoji="1" lang="ja-JP" altLang="en-US" sz="2400" dirty="0">
                  <a:solidFill>
                    <a:schemeClr val="bg1"/>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4288894" y="2187126"/>
                <a:ext cx="4219575" cy="461665"/>
              </a:xfrm>
              <a:prstGeom prst="rect">
                <a:avLst/>
              </a:prstGeom>
              <a:noFill/>
            </p:spPr>
            <p:txBody>
              <a:bodyPr wrap="square" rtlCol="0">
                <a:spAutoFit/>
              </a:bodyPr>
              <a:lstStyle/>
              <a:p>
                <a:r>
                  <a:rPr kumimoji="1" lang="ja-JP" altLang="en-US" sz="2400" dirty="0">
                    <a:solidFill>
                      <a:schemeClr val="bg1"/>
                    </a:solidFill>
                    <a:latin typeface="Meiryo UI" panose="020B0604030504040204" pitchFamily="50" charset="-128"/>
                    <a:ea typeface="Meiryo UI" panose="020B0604030504040204" pitchFamily="50" charset="-128"/>
                  </a:rPr>
                  <a:t>日額●●円　</a:t>
                </a:r>
                <a:r>
                  <a:rPr kumimoji="1" lang="en-US" altLang="ja-JP" sz="2400" dirty="0">
                    <a:solidFill>
                      <a:schemeClr val="bg1"/>
                    </a:solidFill>
                    <a:latin typeface="Meiryo UI" panose="020B0604030504040204" pitchFamily="50" charset="-128"/>
                    <a:ea typeface="Meiryo UI" panose="020B0604030504040204" pitchFamily="50" charset="-128"/>
                  </a:rPr>
                  <a:t>×</a:t>
                </a:r>
                <a:r>
                  <a:rPr kumimoji="1" lang="ja-JP" altLang="en-US" sz="2400" dirty="0">
                    <a:solidFill>
                      <a:schemeClr val="bg1"/>
                    </a:solidFill>
                    <a:latin typeface="Meiryo UI" panose="020B0604030504040204" pitchFamily="50" charset="-128"/>
                    <a:ea typeface="Meiryo UI" panose="020B0604030504040204" pitchFamily="50" charset="-128"/>
                  </a:rPr>
                  <a:t>　入院した日数</a:t>
                </a:r>
              </a:p>
            </p:txBody>
          </p:sp>
          <p:sp>
            <p:nvSpPr>
              <p:cNvPr id="44" name="テキスト ボックス 43"/>
              <p:cNvSpPr txBox="1"/>
              <p:nvPr/>
            </p:nvSpPr>
            <p:spPr>
              <a:xfrm>
                <a:off x="4288894" y="3171156"/>
                <a:ext cx="2416706" cy="461665"/>
              </a:xfrm>
              <a:prstGeom prst="rect">
                <a:avLst/>
              </a:prstGeom>
              <a:noFill/>
            </p:spPr>
            <p:txBody>
              <a:bodyPr wrap="square" rtlCol="0">
                <a:spAutoFit/>
              </a:bodyPr>
              <a:lstStyle/>
              <a:p>
                <a:r>
                  <a:rPr lang="ja-JP" altLang="en-US" sz="2400" dirty="0">
                    <a:solidFill>
                      <a:schemeClr val="bg1"/>
                    </a:solidFill>
                    <a:latin typeface="Meiryo UI" panose="020B0604030504040204" pitchFamily="50" charset="-128"/>
                    <a:ea typeface="Meiryo UI" panose="020B0604030504040204" pitchFamily="50" charset="-128"/>
                  </a:rPr>
                  <a:t>日額●</a:t>
                </a:r>
                <a:r>
                  <a:rPr kumimoji="1" lang="ja-JP" altLang="en-US" sz="2400" dirty="0">
                    <a:solidFill>
                      <a:schemeClr val="bg1"/>
                    </a:solidFill>
                    <a:latin typeface="Meiryo UI" panose="020B0604030504040204" pitchFamily="50" charset="-128"/>
                    <a:ea typeface="Meiryo UI" panose="020B0604030504040204" pitchFamily="50" charset="-128"/>
                  </a:rPr>
                  <a:t>●円　</a:t>
                </a:r>
                <a:r>
                  <a:rPr kumimoji="1" lang="en-US" altLang="ja-JP" sz="2400" dirty="0">
                    <a:solidFill>
                      <a:schemeClr val="bg1"/>
                    </a:solidFill>
                    <a:latin typeface="Meiryo UI" panose="020B0604030504040204" pitchFamily="50" charset="-128"/>
                    <a:ea typeface="Meiryo UI" panose="020B0604030504040204" pitchFamily="50" charset="-128"/>
                  </a:rPr>
                  <a:t>×</a:t>
                </a:r>
                <a:r>
                  <a:rPr kumimoji="1" lang="ja-JP" altLang="en-US" sz="2400" dirty="0">
                    <a:solidFill>
                      <a:schemeClr val="bg1"/>
                    </a:solidFill>
                    <a:latin typeface="Meiryo UI" panose="020B0604030504040204" pitchFamily="50" charset="-128"/>
                    <a:ea typeface="Meiryo UI" panose="020B0604030504040204" pitchFamily="50" charset="-128"/>
                  </a:rPr>
                  <a:t>　</a:t>
                </a:r>
              </a:p>
            </p:txBody>
          </p:sp>
        </p:grpSp>
        <p:sp>
          <p:nvSpPr>
            <p:cNvPr id="47" name="テキスト ボックス 46"/>
            <p:cNvSpPr txBox="1"/>
            <p:nvPr/>
          </p:nvSpPr>
          <p:spPr>
            <a:xfrm>
              <a:off x="6450511" y="2343545"/>
              <a:ext cx="2416706" cy="707886"/>
            </a:xfrm>
            <a:prstGeom prst="rect">
              <a:avLst/>
            </a:prstGeom>
            <a:noFill/>
          </p:spPr>
          <p:txBody>
            <a:bodyPr wrap="square" rtlCol="0">
              <a:spAutoFit/>
            </a:bodyPr>
            <a:lstStyle/>
            <a:p>
              <a:r>
                <a:rPr kumimoji="1" lang="ja-JP" altLang="en-US" sz="2000" dirty="0">
                  <a:solidFill>
                    <a:schemeClr val="bg1"/>
                  </a:solidFill>
                  <a:latin typeface="Meiryo UI" panose="020B0604030504040204" pitchFamily="50" charset="-128"/>
                  <a:ea typeface="Meiryo UI" panose="020B0604030504040204" pitchFamily="50" charset="-128"/>
                </a:rPr>
                <a:t>手術の種類に応じた倍率</a:t>
              </a:r>
              <a:r>
                <a:rPr kumimoji="1" lang="en-US" altLang="ja-JP" sz="2000" dirty="0">
                  <a:solidFill>
                    <a:schemeClr val="bg1"/>
                  </a:solidFill>
                  <a:latin typeface="Meiryo UI" panose="020B0604030504040204" pitchFamily="50" charset="-128"/>
                  <a:ea typeface="Meiryo UI" panose="020B0604030504040204" pitchFamily="50" charset="-128"/>
                </a:rPr>
                <a:t>(10</a:t>
              </a:r>
              <a:r>
                <a:rPr kumimoji="1" lang="ja-JP" altLang="en-US" sz="2000" dirty="0">
                  <a:solidFill>
                    <a:schemeClr val="bg1"/>
                  </a:solidFill>
                  <a:latin typeface="Meiryo UI" panose="020B0604030504040204" pitchFamily="50" charset="-128"/>
                  <a:ea typeface="Meiryo UI" panose="020B0604030504040204" pitchFamily="50" charset="-128"/>
                </a:rPr>
                <a:t>・</a:t>
              </a:r>
              <a:r>
                <a:rPr kumimoji="1" lang="en-US" altLang="ja-JP" sz="2000" dirty="0">
                  <a:solidFill>
                    <a:schemeClr val="bg1"/>
                  </a:solidFill>
                  <a:latin typeface="Meiryo UI" panose="020B0604030504040204" pitchFamily="50" charset="-128"/>
                  <a:ea typeface="Meiryo UI" panose="020B0604030504040204" pitchFamily="50" charset="-128"/>
                </a:rPr>
                <a:t>20</a:t>
              </a:r>
              <a:r>
                <a:rPr kumimoji="1" lang="ja-JP" altLang="en-US" sz="2000" dirty="0">
                  <a:solidFill>
                    <a:schemeClr val="bg1"/>
                  </a:solidFill>
                  <a:latin typeface="Meiryo UI" panose="020B0604030504040204" pitchFamily="50" charset="-128"/>
                  <a:ea typeface="Meiryo UI" panose="020B0604030504040204" pitchFamily="50" charset="-128"/>
                </a:rPr>
                <a:t>・</a:t>
              </a:r>
              <a:r>
                <a:rPr kumimoji="1" lang="en-US" altLang="ja-JP" sz="2000" dirty="0">
                  <a:solidFill>
                    <a:schemeClr val="bg1"/>
                  </a:solidFill>
                  <a:latin typeface="Meiryo UI" panose="020B0604030504040204" pitchFamily="50" charset="-128"/>
                  <a:ea typeface="Meiryo UI" panose="020B0604030504040204" pitchFamily="50" charset="-128"/>
                </a:rPr>
                <a:t>40</a:t>
              </a:r>
              <a:r>
                <a:rPr kumimoji="1" lang="ja-JP" altLang="en-US" sz="2000" dirty="0">
                  <a:solidFill>
                    <a:schemeClr val="bg1"/>
                  </a:solidFill>
                  <a:latin typeface="Meiryo UI" panose="020B0604030504040204" pitchFamily="50" charset="-128"/>
                  <a:ea typeface="Meiryo UI" panose="020B0604030504040204" pitchFamily="50" charset="-128"/>
                </a:rPr>
                <a:t>倍</a:t>
              </a:r>
              <a:r>
                <a:rPr kumimoji="1" lang="en-US" altLang="ja-JP" sz="2000" dirty="0">
                  <a:solidFill>
                    <a:schemeClr val="bg1"/>
                  </a:solidFill>
                  <a:latin typeface="Meiryo UI" panose="020B0604030504040204" pitchFamily="50" charset="-128"/>
                  <a:ea typeface="Meiryo UI" panose="020B0604030504040204" pitchFamily="50" charset="-128"/>
                </a:rPr>
                <a:t>)</a:t>
              </a:r>
              <a:endParaRPr kumimoji="1" lang="ja-JP" altLang="en-US" sz="2000" baseline="30000" dirty="0">
                <a:solidFill>
                  <a:schemeClr val="bg1"/>
                </a:solidFill>
                <a:latin typeface="Meiryo UI" panose="020B0604030504040204" pitchFamily="50" charset="-128"/>
                <a:ea typeface="Meiryo UI" panose="020B0604030504040204" pitchFamily="50" charset="-128"/>
              </a:endParaRPr>
            </a:p>
          </p:txBody>
        </p:sp>
      </p:grpSp>
      <p:sp>
        <p:nvSpPr>
          <p:cNvPr id="50" name="テキスト ボックス 49"/>
          <p:cNvSpPr txBox="1"/>
          <p:nvPr/>
        </p:nvSpPr>
        <p:spPr>
          <a:xfrm>
            <a:off x="445029" y="5776182"/>
            <a:ext cx="8182604" cy="954107"/>
          </a:xfrm>
          <a:prstGeom prst="rect">
            <a:avLst/>
          </a:prstGeom>
          <a:noFill/>
        </p:spPr>
        <p:txBody>
          <a:bodyPr wrap="square" rtlCol="0">
            <a:spAutoFit/>
          </a:bodyPr>
          <a:lstStyle/>
          <a:p>
            <a:pPr algn="ctr"/>
            <a:r>
              <a:rPr lang="ja-JP" altLang="en-US" sz="2800" b="1" dirty="0">
                <a:solidFill>
                  <a:srgbClr val="17375E"/>
                </a:solidFill>
                <a:latin typeface="Meiryo UI" panose="020B0604030504040204" pitchFamily="50" charset="-128"/>
                <a:ea typeface="Meiryo UI" panose="020B0604030504040204" pitchFamily="50" charset="-128"/>
              </a:rPr>
              <a:t>「がん」で入院した場合など、特定の病気に特化した</a:t>
            </a:r>
          </a:p>
          <a:p>
            <a:pPr algn="ctr"/>
            <a:r>
              <a:rPr lang="ja-JP" altLang="en-US" sz="2800" b="1" dirty="0">
                <a:solidFill>
                  <a:srgbClr val="17375E"/>
                </a:solidFill>
                <a:latin typeface="Meiryo UI" panose="020B0604030504040204" pitchFamily="50" charset="-128"/>
                <a:ea typeface="Meiryo UI" panose="020B0604030504040204" pitchFamily="50" charset="-128"/>
              </a:rPr>
              <a:t>「医療保険」もあります。</a:t>
            </a:r>
            <a:endParaRPr lang="en-US" altLang="ja-JP" sz="2800" b="1" dirty="0">
              <a:solidFill>
                <a:srgbClr val="17375E"/>
              </a:solidFill>
              <a:latin typeface="Meiryo UI" panose="020B0604030504040204" pitchFamily="50" charset="-128"/>
              <a:ea typeface="Meiryo UI" panose="020B0604030504040204" pitchFamily="50" charset="-128"/>
            </a:endParaRPr>
          </a:p>
        </p:txBody>
      </p:sp>
      <p:sp>
        <p:nvSpPr>
          <p:cNvPr id="4" name="正方形/長方形 3"/>
          <p:cNvSpPr/>
          <p:nvPr/>
        </p:nvSpPr>
        <p:spPr>
          <a:xfrm>
            <a:off x="445030" y="3326646"/>
            <a:ext cx="8484960" cy="2227848"/>
          </a:xfrm>
          <a:prstGeom prst="rect">
            <a:avLst/>
          </a:prstGeom>
          <a:solidFill>
            <a:srgbClr val="CCFFCC"/>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45029" y="3259711"/>
            <a:ext cx="1169760" cy="369332"/>
          </a:xfrm>
          <a:prstGeom prst="rect">
            <a:avLst/>
          </a:prstGeom>
          <a:solidFill>
            <a:schemeClr val="accent3">
              <a:lumMod val="75000"/>
            </a:schemeClr>
          </a:solidFill>
        </p:spPr>
        <p:txBody>
          <a:bodyPr wrap="square" rtlCol="0">
            <a:spAutoFit/>
          </a:bodyPr>
          <a:lstStyle/>
          <a:p>
            <a:pPr algn="ctr"/>
            <a:r>
              <a:rPr kumimoji="1" lang="ja-JP" altLang="en-US" dirty="0">
                <a:solidFill>
                  <a:schemeClr val="bg1"/>
                </a:solidFill>
                <a:latin typeface="Meiryo UI" panose="020B0604030504040204" pitchFamily="50" charset="-128"/>
                <a:ea typeface="Meiryo UI" panose="020B0604030504040204" pitchFamily="50" charset="-128"/>
              </a:rPr>
              <a:t>事例</a:t>
            </a:r>
          </a:p>
        </p:txBody>
      </p:sp>
      <p:sp>
        <p:nvSpPr>
          <p:cNvPr id="7" name="テキスト ボックス 6"/>
          <p:cNvSpPr txBox="1"/>
          <p:nvPr/>
        </p:nvSpPr>
        <p:spPr>
          <a:xfrm>
            <a:off x="533398" y="3684932"/>
            <a:ext cx="8396592" cy="1908215"/>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日間、入院した場合に</a:t>
            </a:r>
            <a:r>
              <a:rPr lang="ja-JP" altLang="en-US" b="1" u="sng" dirty="0">
                <a:latin typeface="Meiryo UI" panose="020B0604030504040204" pitchFamily="50" charset="-128"/>
                <a:ea typeface="Meiryo UI" panose="020B0604030504040204" pitchFamily="50" charset="-128"/>
              </a:rPr>
              <a:t>１日「</a:t>
            </a:r>
            <a:r>
              <a:rPr lang="en-US" altLang="ja-JP" b="1" u="sng" dirty="0">
                <a:latin typeface="Meiryo UI" panose="020B0604030504040204" pitchFamily="50" charset="-128"/>
                <a:ea typeface="Meiryo UI" panose="020B0604030504040204" pitchFamily="50" charset="-128"/>
              </a:rPr>
              <a:t>7,000</a:t>
            </a:r>
            <a:r>
              <a:rPr lang="ja-JP" altLang="en-US" b="1" u="sng" dirty="0">
                <a:latin typeface="Meiryo UI" panose="020B0604030504040204" pitchFamily="50" charset="-128"/>
                <a:ea typeface="Meiryo UI" panose="020B0604030504040204" pitchFamily="50" charset="-128"/>
              </a:rPr>
              <a:t>円」</a:t>
            </a:r>
            <a:r>
              <a:rPr lang="ja-JP" altLang="en-US" dirty="0">
                <a:latin typeface="Meiryo UI" panose="020B0604030504040204" pitchFamily="50" charset="-128"/>
                <a:ea typeface="Meiryo UI" panose="020B0604030504040204" pitchFamily="50" charset="-128"/>
              </a:rPr>
              <a:t>が受け取れる「医療保険」に入っていたら</a:t>
            </a:r>
            <a:r>
              <a:rPr lang="en-US" altLang="ja-JP" dirty="0">
                <a:latin typeface="Meiryo UI" panose="020B0604030504040204" pitchFamily="50" charset="-128"/>
                <a:ea typeface="Meiryo UI" panose="020B0604030504040204" pitchFamily="50" charset="-128"/>
              </a:rPr>
              <a:t>…</a:t>
            </a:r>
          </a:p>
          <a:p>
            <a:r>
              <a:rPr kumimoji="1" lang="ja-JP" altLang="en-US" dirty="0">
                <a:latin typeface="Meiryo UI" panose="020B0604030504040204" pitchFamily="50" charset="-128"/>
                <a:ea typeface="Meiryo UI" panose="020B0604030504040204" pitchFamily="50" charset="-128"/>
              </a:rPr>
              <a:t>　①</a:t>
            </a:r>
            <a:r>
              <a:rPr lang="ja-JP" altLang="en-US" dirty="0">
                <a:latin typeface="Meiryo UI" panose="020B0604030504040204" pitchFamily="50" charset="-128"/>
                <a:ea typeface="Meiryo UI" panose="020B0604030504040204" pitchFamily="50" charset="-128"/>
              </a:rPr>
              <a:t>入院給付金</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入院した場合に受け取れるお金</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7,000</a:t>
            </a:r>
            <a:r>
              <a:rPr kumimoji="1" lang="ja-JP" altLang="en-US" dirty="0">
                <a:latin typeface="Meiryo UI" panose="020B0604030504040204" pitchFamily="50" charset="-128"/>
                <a:ea typeface="Meiryo UI" panose="020B0604030504040204" pitchFamily="50" charset="-128"/>
              </a:rPr>
              <a:t>円」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22</a:t>
            </a:r>
            <a:r>
              <a:rPr kumimoji="1" lang="ja-JP" altLang="en-US" dirty="0">
                <a:latin typeface="Meiryo UI" panose="020B0604030504040204" pitchFamily="50" charset="-128"/>
                <a:ea typeface="Meiryo UI" panose="020B0604030504040204" pitchFamily="50" charset="-128"/>
              </a:rPr>
              <a:t>日　＝　</a:t>
            </a:r>
            <a:r>
              <a:rPr lang="en-US" altLang="ja-JP" b="1" u="sng" dirty="0">
                <a:latin typeface="Meiryo UI" panose="020B0604030504040204" pitchFamily="50" charset="-128"/>
                <a:ea typeface="Meiryo UI" panose="020B0604030504040204" pitchFamily="50" charset="-128"/>
              </a:rPr>
              <a:t>15.4</a:t>
            </a:r>
            <a:r>
              <a:rPr kumimoji="1" lang="ja-JP" altLang="en-US" b="1" u="sng" dirty="0">
                <a:latin typeface="Meiryo UI" panose="020B0604030504040204" pitchFamily="50" charset="-128"/>
                <a:ea typeface="Meiryo UI" panose="020B0604030504040204" pitchFamily="50" charset="-128"/>
              </a:rPr>
              <a:t>万円</a:t>
            </a:r>
            <a:endParaRPr kumimoji="1" lang="en-US" altLang="ja-JP" b="1" u="sng"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②手術給付金</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手術した場合に受け取れるお金</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7,000</a:t>
            </a:r>
            <a:r>
              <a:rPr lang="ja-JP" altLang="en-US" dirty="0">
                <a:latin typeface="Meiryo UI" panose="020B0604030504040204" pitchFamily="50" charset="-128"/>
                <a:ea typeface="Meiryo UI" panose="020B0604030504040204" pitchFamily="50" charset="-128"/>
              </a:rPr>
              <a:t>円」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10</a:t>
            </a:r>
            <a:r>
              <a:rPr lang="ja-JP" altLang="en-US" dirty="0">
                <a:latin typeface="Meiryo UI" panose="020B0604030504040204" pitchFamily="50" charset="-128"/>
                <a:ea typeface="Meiryo UI" panose="020B0604030504040204" pitchFamily="50" charset="-128"/>
              </a:rPr>
              <a:t>倍の場合＝　</a:t>
            </a:r>
            <a:r>
              <a:rPr lang="en-US" altLang="ja-JP" b="1" u="sng" dirty="0">
                <a:latin typeface="Meiryo UI" panose="020B0604030504040204" pitchFamily="50" charset="-128"/>
                <a:ea typeface="Meiryo UI" panose="020B0604030504040204" pitchFamily="50" charset="-128"/>
              </a:rPr>
              <a:t>7</a:t>
            </a:r>
            <a:r>
              <a:rPr lang="ja-JP" altLang="en-US" b="1" u="sng" dirty="0">
                <a:latin typeface="Meiryo UI" panose="020B0604030504040204" pitchFamily="50" charset="-128"/>
                <a:ea typeface="Meiryo UI" panose="020B0604030504040204" pitchFamily="50" charset="-128"/>
              </a:rPr>
              <a:t>万円</a:t>
            </a:r>
            <a:endParaRPr lang="en-US" altLang="ja-JP" b="1" u="sng" dirty="0">
              <a:latin typeface="Meiryo UI" panose="020B0604030504040204" pitchFamily="50" charset="-128"/>
              <a:ea typeface="Meiryo UI" panose="020B0604030504040204" pitchFamily="50" charset="-128"/>
            </a:endParaRPr>
          </a:p>
          <a:p>
            <a:pPr>
              <a:lnSpc>
                <a:spcPts val="1200"/>
              </a:lnSpc>
            </a:pPr>
            <a:endParaRPr lang="en-US" altLang="ja-JP" dirty="0">
              <a:latin typeface="Meiryo UI" panose="020B0604030504040204" pitchFamily="50" charset="-128"/>
              <a:ea typeface="Meiryo UI" panose="020B0604030504040204" pitchFamily="50" charset="-128"/>
            </a:endParaRPr>
          </a:p>
          <a:p>
            <a:pPr algn="ctr"/>
            <a:r>
              <a:rPr lang="ja-JP" altLang="en-US" dirty="0">
                <a:solidFill>
                  <a:srgbClr val="FF0000"/>
                </a:solidFill>
                <a:latin typeface="Meiryo UI" panose="020B0604030504040204" pitchFamily="50" charset="-128"/>
                <a:ea typeface="Meiryo UI" panose="020B0604030504040204" pitchFamily="50" charset="-128"/>
              </a:rPr>
              <a:t>　</a:t>
            </a:r>
            <a:endParaRPr lang="en-US" altLang="ja-JP" b="1" dirty="0">
              <a:solidFill>
                <a:srgbClr val="FF0000"/>
              </a:solidFill>
              <a:latin typeface="Meiryo UI" panose="020B0604030504040204" pitchFamily="50" charset="-128"/>
              <a:ea typeface="Meiryo UI" panose="020B0604030504040204" pitchFamily="50" charset="-128"/>
            </a:endParaRPr>
          </a:p>
        </p:txBody>
      </p:sp>
      <p:sp>
        <p:nvSpPr>
          <p:cNvPr id="12" name="右矢印 11"/>
          <p:cNvSpPr/>
          <p:nvPr/>
        </p:nvSpPr>
        <p:spPr>
          <a:xfrm>
            <a:off x="5877633" y="4501797"/>
            <a:ext cx="521048" cy="757500"/>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513285" y="4244048"/>
            <a:ext cx="2291158" cy="113877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ja-JP" altLang="en-US" sz="2400" dirty="0">
                <a:latin typeface="Meiryo UI" panose="020B0604030504040204" pitchFamily="50" charset="-128"/>
                <a:ea typeface="Meiryo UI" panose="020B0604030504040204" pitchFamily="50" charset="-128"/>
              </a:rPr>
              <a:t>①＋②＝</a:t>
            </a:r>
          </a:p>
          <a:p>
            <a:r>
              <a:rPr lang="ja-JP" altLang="en-US" sz="2400" dirty="0">
                <a:latin typeface="Meiryo UI" panose="020B0604030504040204" pitchFamily="50" charset="-128"/>
                <a:ea typeface="Meiryo UI" panose="020B0604030504040204" pitchFamily="50" charset="-128"/>
              </a:rPr>
              <a:t>　</a:t>
            </a:r>
            <a:r>
              <a:rPr lang="ja-JP" altLang="en-US" sz="2400" b="1" dirty="0">
                <a:solidFill>
                  <a:srgbClr val="FF0000"/>
                </a:solidFill>
                <a:latin typeface="Meiryo UI" panose="020B0604030504040204" pitchFamily="50" charset="-128"/>
                <a:ea typeface="Meiryo UI" panose="020B0604030504040204" pitchFamily="50" charset="-128"/>
              </a:rPr>
              <a:t>　</a:t>
            </a:r>
            <a:r>
              <a:rPr kumimoji="1" lang="en-US" altLang="ja-JP" sz="2400" b="1" u="sng" dirty="0">
                <a:solidFill>
                  <a:srgbClr val="FF0000"/>
                </a:solidFill>
                <a:latin typeface="Meiryo UI" panose="020B0604030504040204" pitchFamily="50" charset="-128"/>
                <a:ea typeface="Meiryo UI" panose="020B0604030504040204" pitchFamily="50" charset="-128"/>
              </a:rPr>
              <a:t>22.4</a:t>
            </a:r>
            <a:r>
              <a:rPr kumimoji="1" lang="ja-JP" altLang="en-US" sz="2400" b="1" u="sng" dirty="0">
                <a:solidFill>
                  <a:srgbClr val="FF0000"/>
                </a:solidFill>
                <a:latin typeface="Meiryo UI" panose="020B0604030504040204" pitchFamily="50" charset="-128"/>
                <a:ea typeface="Meiryo UI" panose="020B0604030504040204" pitchFamily="50" charset="-128"/>
              </a:rPr>
              <a:t>万円</a:t>
            </a:r>
          </a:p>
          <a:p>
            <a:r>
              <a:rPr kumimoji="1" lang="ja-JP" altLang="en-US" sz="2000" dirty="0">
                <a:latin typeface="Meiryo UI" panose="020B0604030504040204" pitchFamily="50" charset="-128"/>
                <a:ea typeface="Meiryo UI" panose="020B0604030504040204" pitchFamily="50" charset="-128"/>
              </a:rPr>
              <a:t>　　が受け取れる</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230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144000" cy="716948"/>
          </a:xfrm>
          <a:prstGeom prst="rect">
            <a:avLst/>
          </a:prstGeom>
          <a:solidFill>
            <a:schemeClr val="accent2">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45031" y="30760"/>
            <a:ext cx="8098894"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介護に備える生命保険</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8" name="テキスト ボックス 47"/>
          <p:cNvSpPr txBox="1"/>
          <p:nvPr/>
        </p:nvSpPr>
        <p:spPr>
          <a:xfrm>
            <a:off x="361320" y="853971"/>
            <a:ext cx="4975356" cy="523220"/>
          </a:xfrm>
          <a:prstGeom prst="rect">
            <a:avLst/>
          </a:prstGeom>
          <a:noFill/>
        </p:spPr>
        <p:txBody>
          <a:bodyPr wrap="square" rtlCol="0">
            <a:spAutoFit/>
          </a:bodyPr>
          <a:lstStyle/>
          <a:p>
            <a:r>
              <a:rPr lang="ja-JP" altLang="en-US" sz="2800" b="1" dirty="0">
                <a:solidFill>
                  <a:srgbClr val="17375E"/>
                </a:solidFill>
                <a:latin typeface="Meiryo UI" panose="020B0604030504040204" pitchFamily="50" charset="-128"/>
                <a:ea typeface="Meiryo UI" panose="020B0604030504040204" pitchFamily="50" charset="-128"/>
              </a:rPr>
              <a:t>「介護保険」</a:t>
            </a:r>
            <a:endParaRPr lang="en-US" altLang="ja-JP" sz="2800" b="1" dirty="0">
              <a:solidFill>
                <a:srgbClr val="17375E"/>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68206" y="5230554"/>
            <a:ext cx="8830658" cy="1446550"/>
          </a:xfrm>
          <a:prstGeom prst="rect">
            <a:avLst/>
          </a:prstGeom>
          <a:solidFill>
            <a:srgbClr val="CCFFCC"/>
          </a:solidFill>
        </p:spPr>
        <p:txBody>
          <a:bodyPr wrap="square" rtlCol="0">
            <a:spAutoFit/>
          </a:bodyPr>
          <a:lstStyle/>
          <a:p>
            <a:endParaRPr lang="en-US" altLang="ja-JP" sz="2800" dirty="0">
              <a:latin typeface="Meiryo UI" panose="020B0604030504040204" pitchFamily="50" charset="-128"/>
              <a:ea typeface="Meiryo UI" panose="020B0604030504040204" pitchFamily="50" charset="-128"/>
            </a:endParaRPr>
          </a:p>
          <a:p>
            <a:pPr>
              <a:lnSpc>
                <a:spcPct val="150000"/>
              </a:lnSpc>
            </a:pPr>
            <a:r>
              <a:rPr lang="ja-JP" altLang="en-US" sz="2000" dirty="0">
                <a:latin typeface="Meiryo UI" panose="020B0604030504040204" pitchFamily="50" charset="-128"/>
                <a:ea typeface="Meiryo UI" panose="020B0604030504040204" pitchFamily="50" charset="-128"/>
              </a:rPr>
              <a:t>　一時金・・・介護のための家の大規模リフォーム費用、老人ホームの入居費用など</a:t>
            </a:r>
            <a:endParaRPr lang="en-US" altLang="ja-JP" sz="2000" dirty="0">
              <a:latin typeface="Meiryo UI" panose="020B0604030504040204" pitchFamily="50" charset="-128"/>
              <a:ea typeface="Meiryo UI" panose="020B0604030504040204" pitchFamily="50" charset="-128"/>
            </a:endParaRPr>
          </a:p>
          <a:p>
            <a:pPr>
              <a:lnSpc>
                <a:spcPct val="150000"/>
              </a:lnSpc>
            </a:pPr>
            <a:r>
              <a:rPr lang="ja-JP" altLang="en-US" sz="2000" dirty="0">
                <a:latin typeface="Meiryo UI" panose="020B0604030504040204" pitchFamily="50" charset="-128"/>
                <a:ea typeface="Meiryo UI" panose="020B0604030504040204" pitchFamily="50" charset="-128"/>
              </a:rPr>
              <a:t>　年金・・・公的介護保険の自己負担や介護による収入の減少の補てんなど</a:t>
            </a:r>
            <a:endParaRPr lang="en-US" altLang="ja-JP" sz="2000" dirty="0">
              <a:latin typeface="Meiryo UI" panose="020B0604030504040204" pitchFamily="50" charset="-128"/>
              <a:ea typeface="Meiryo UI" panose="020B0604030504040204" pitchFamily="50" charset="-128"/>
            </a:endParaRPr>
          </a:p>
        </p:txBody>
      </p:sp>
      <p:sp>
        <p:nvSpPr>
          <p:cNvPr id="4" name="正方形/長方形 3"/>
          <p:cNvSpPr/>
          <p:nvPr/>
        </p:nvSpPr>
        <p:spPr>
          <a:xfrm>
            <a:off x="219074" y="1714499"/>
            <a:ext cx="3853305" cy="2238376"/>
          </a:xfrm>
          <a:prstGeom prst="rect">
            <a:avLst/>
          </a:prstGeom>
          <a:noFill/>
          <a:ln w="19050">
            <a:solidFill>
              <a:srgbClr val="33996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3200" dirty="0">
              <a:solidFill>
                <a:schemeClr val="tx1">
                  <a:lumMod val="85000"/>
                  <a:lumOff val="15000"/>
                </a:schemeClr>
              </a:solidFill>
            </a:endParaRPr>
          </a:p>
          <a:p>
            <a:r>
              <a:rPr lang="ja-JP" altLang="en-US" sz="2800" dirty="0">
                <a:solidFill>
                  <a:schemeClr val="tx1">
                    <a:lumMod val="85000"/>
                    <a:lumOff val="15000"/>
                  </a:schemeClr>
                </a:solidFill>
              </a:rPr>
              <a:t>介護が必要な状態になったときに</a:t>
            </a:r>
            <a:r>
              <a:rPr lang="ja-JP" altLang="en-US" sz="2800" b="1" u="sng" dirty="0">
                <a:solidFill>
                  <a:srgbClr val="FF0000"/>
                </a:solidFill>
              </a:rPr>
              <a:t>まとまったお金</a:t>
            </a:r>
            <a:r>
              <a:rPr lang="ja-JP" altLang="en-US" sz="2800" dirty="0">
                <a:solidFill>
                  <a:schemeClr val="tx1">
                    <a:lumMod val="85000"/>
                    <a:lumOff val="15000"/>
                  </a:schemeClr>
                </a:solidFill>
              </a:rPr>
              <a:t>が受け取れる。</a:t>
            </a:r>
          </a:p>
          <a:p>
            <a:pPr algn="ctr"/>
            <a:endParaRPr kumimoji="1" lang="ja-JP" altLang="en-US" dirty="0"/>
          </a:p>
        </p:txBody>
      </p:sp>
      <p:sp>
        <p:nvSpPr>
          <p:cNvPr id="32" name="正方形/長方形 31"/>
          <p:cNvSpPr/>
          <p:nvPr/>
        </p:nvSpPr>
        <p:spPr>
          <a:xfrm>
            <a:off x="4181473" y="1714500"/>
            <a:ext cx="4781551" cy="2238375"/>
          </a:xfrm>
          <a:prstGeom prst="rect">
            <a:avLst/>
          </a:prstGeom>
          <a:noFill/>
          <a:ln w="19050">
            <a:solidFill>
              <a:srgbClr val="33996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endParaRPr lang="ja-JP" altLang="en-US" sz="2800" dirty="0">
              <a:solidFill>
                <a:schemeClr val="tx1">
                  <a:lumMod val="85000"/>
                  <a:lumOff val="15000"/>
                </a:schemeClr>
              </a:solidFill>
            </a:endParaRPr>
          </a:p>
          <a:p>
            <a:r>
              <a:rPr lang="ja-JP" altLang="en-US" sz="2800" dirty="0">
                <a:solidFill>
                  <a:schemeClr val="tx1">
                    <a:lumMod val="85000"/>
                    <a:lumOff val="15000"/>
                  </a:schemeClr>
                </a:solidFill>
              </a:rPr>
              <a:t>介護が必要な状態になったときに</a:t>
            </a:r>
            <a:r>
              <a:rPr lang="ja-JP" altLang="en-US" sz="2800" b="1" u="sng" dirty="0">
                <a:solidFill>
                  <a:srgbClr val="FF0000"/>
                </a:solidFill>
              </a:rPr>
              <a:t>年金として毎年お金</a:t>
            </a:r>
            <a:r>
              <a:rPr lang="ja-JP" altLang="en-US" sz="2800" dirty="0">
                <a:solidFill>
                  <a:schemeClr val="tx1">
                    <a:lumMod val="85000"/>
                    <a:lumOff val="15000"/>
                  </a:schemeClr>
                </a:solidFill>
              </a:rPr>
              <a:t>が受け取れる。</a:t>
            </a:r>
          </a:p>
          <a:p>
            <a:pPr algn="ctr"/>
            <a:endParaRPr kumimoji="1" lang="ja-JP" altLang="en-US" sz="1600" dirty="0"/>
          </a:p>
        </p:txBody>
      </p:sp>
      <p:sp>
        <p:nvSpPr>
          <p:cNvPr id="3" name="テキスト ボックス 2"/>
          <p:cNvSpPr txBox="1"/>
          <p:nvPr/>
        </p:nvSpPr>
        <p:spPr>
          <a:xfrm>
            <a:off x="219075" y="1514214"/>
            <a:ext cx="3853304" cy="400110"/>
          </a:xfrm>
          <a:prstGeom prst="rect">
            <a:avLst/>
          </a:prstGeom>
          <a:solidFill>
            <a:srgbClr val="339966"/>
          </a:solidFill>
          <a:ln w="19050">
            <a:solidFill>
              <a:srgbClr val="339966"/>
            </a:solidFill>
          </a:ln>
        </p:spPr>
        <p:txBody>
          <a:bodyPr wrap="square" rtlCol="0">
            <a:spAutoFit/>
          </a:bodyPr>
          <a:lstStyle/>
          <a:p>
            <a:pPr algn="ctr"/>
            <a:r>
              <a:rPr kumimoji="1" lang="ja-JP" altLang="en-US" sz="2000" dirty="0">
                <a:solidFill>
                  <a:schemeClr val="bg1"/>
                </a:solidFill>
                <a:latin typeface="Meiryo UI" panose="020B0604030504040204" pitchFamily="50" charset="-128"/>
                <a:ea typeface="Meiryo UI" panose="020B0604030504040204" pitchFamily="50" charset="-128"/>
              </a:rPr>
              <a:t>①「一時金」でお金が受け取れる</a:t>
            </a:r>
          </a:p>
        </p:txBody>
      </p:sp>
      <p:sp>
        <p:nvSpPr>
          <p:cNvPr id="31" name="テキスト ボックス 30"/>
          <p:cNvSpPr txBox="1"/>
          <p:nvPr/>
        </p:nvSpPr>
        <p:spPr>
          <a:xfrm>
            <a:off x="4181473" y="1514214"/>
            <a:ext cx="4781551" cy="400110"/>
          </a:xfrm>
          <a:prstGeom prst="rect">
            <a:avLst/>
          </a:prstGeom>
          <a:solidFill>
            <a:srgbClr val="339966"/>
          </a:solidFill>
          <a:ln w="19050">
            <a:solidFill>
              <a:srgbClr val="339966"/>
            </a:solidFill>
          </a:ln>
        </p:spPr>
        <p:txBody>
          <a:bodyPr wrap="square" rtlCol="0">
            <a:spAutoFit/>
          </a:bodyPr>
          <a:lstStyle/>
          <a:p>
            <a:pPr algn="ctr"/>
            <a:r>
              <a:rPr kumimoji="1" lang="ja-JP" altLang="en-US" sz="2000" dirty="0">
                <a:solidFill>
                  <a:schemeClr val="bg1"/>
                </a:solidFill>
                <a:latin typeface="Meiryo UI" panose="020B0604030504040204" pitchFamily="50" charset="-128"/>
                <a:ea typeface="Meiryo UI" panose="020B0604030504040204" pitchFamily="50" charset="-128"/>
              </a:rPr>
              <a:t>②「年金形式」で毎年お金が受け取れる</a:t>
            </a:r>
          </a:p>
        </p:txBody>
      </p:sp>
      <p:sp>
        <p:nvSpPr>
          <p:cNvPr id="5" name="テキスト ボックス 4"/>
          <p:cNvSpPr txBox="1"/>
          <p:nvPr/>
        </p:nvSpPr>
        <p:spPr>
          <a:xfrm>
            <a:off x="361320" y="4176216"/>
            <a:ext cx="8380344" cy="830997"/>
          </a:xfrm>
          <a:prstGeom prst="rect">
            <a:avLst/>
          </a:prstGeom>
          <a:noFill/>
        </p:spPr>
        <p:txBody>
          <a:bodyPr wrap="square" rtlCol="0">
            <a:spAutoFit/>
          </a:bodyPr>
          <a:lstStyle/>
          <a:p>
            <a:r>
              <a:rPr kumimoji="1" lang="ja-JP" altLang="en-US" sz="2400" b="1" dirty="0">
                <a:solidFill>
                  <a:schemeClr val="tx2">
                    <a:lumMod val="75000"/>
                  </a:schemeClr>
                </a:solidFill>
                <a:latin typeface="Meiryo UI" panose="020B0604030504040204" pitchFamily="50" charset="-128"/>
                <a:ea typeface="Meiryo UI" panose="020B0604030504040204" pitchFamily="50" charset="-128"/>
              </a:rPr>
              <a:t>介護保険には公的介護保険による自己負担や保障されない支出、収入の減少に備える役割があります。</a:t>
            </a:r>
          </a:p>
        </p:txBody>
      </p:sp>
      <p:sp>
        <p:nvSpPr>
          <p:cNvPr id="11" name="テキスト ボックス 10"/>
          <p:cNvSpPr txBox="1"/>
          <p:nvPr/>
        </p:nvSpPr>
        <p:spPr>
          <a:xfrm>
            <a:off x="168206" y="5230554"/>
            <a:ext cx="3367474" cy="369332"/>
          </a:xfrm>
          <a:prstGeom prst="rect">
            <a:avLst/>
          </a:prstGeom>
          <a:solidFill>
            <a:schemeClr val="accent3">
              <a:lumMod val="75000"/>
            </a:schemeClr>
          </a:solidFill>
        </p:spPr>
        <p:txBody>
          <a:bodyPr wrap="square" rtlCol="0">
            <a:spAutoFit/>
          </a:bodyPr>
          <a:lstStyle/>
          <a:p>
            <a:pPr algn="ctr"/>
            <a:r>
              <a:rPr kumimoji="1" lang="ja-JP" altLang="en-US" dirty="0">
                <a:solidFill>
                  <a:schemeClr val="bg1"/>
                </a:solidFill>
                <a:latin typeface="Meiryo UI" panose="020B0604030504040204" pitchFamily="50" charset="-128"/>
                <a:ea typeface="Meiryo UI" panose="020B0604030504040204" pitchFamily="50" charset="-128"/>
              </a:rPr>
              <a:t>一時金・年金の活用例</a:t>
            </a:r>
          </a:p>
        </p:txBody>
      </p:sp>
    </p:spTree>
    <p:extLst>
      <p:ext uri="{BB962C8B-B14F-4D97-AF65-F5344CB8AC3E}">
        <p14:creationId xmlns:p14="http://schemas.microsoft.com/office/powerpoint/2010/main" val="270462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144000" cy="716948"/>
          </a:xfrm>
          <a:prstGeom prst="rect">
            <a:avLst/>
          </a:prstGeom>
          <a:solidFill>
            <a:schemeClr val="accent2">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45031" y="30760"/>
            <a:ext cx="8098894"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老後の生活に備える生命保険</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8" name="テキスト ボックス 47"/>
          <p:cNvSpPr txBox="1"/>
          <p:nvPr/>
        </p:nvSpPr>
        <p:spPr>
          <a:xfrm>
            <a:off x="445031" y="772119"/>
            <a:ext cx="4975356" cy="523220"/>
          </a:xfrm>
          <a:prstGeom prst="rect">
            <a:avLst/>
          </a:prstGeom>
          <a:noFill/>
        </p:spPr>
        <p:txBody>
          <a:bodyPr wrap="square" rtlCol="0">
            <a:spAutoFit/>
          </a:bodyPr>
          <a:lstStyle/>
          <a:p>
            <a:r>
              <a:rPr lang="ja-JP" altLang="en-US" sz="2800" b="1" dirty="0">
                <a:solidFill>
                  <a:srgbClr val="17375E"/>
                </a:solidFill>
                <a:latin typeface="Meiryo UI" panose="020B0604030504040204" pitchFamily="50" charset="-128"/>
                <a:ea typeface="Meiryo UI" panose="020B0604030504040204" pitchFamily="50" charset="-128"/>
              </a:rPr>
              <a:t>「個人年金保険」</a:t>
            </a:r>
            <a:endParaRPr lang="en-US" altLang="ja-JP" sz="2800" b="1" dirty="0">
              <a:solidFill>
                <a:srgbClr val="17375E"/>
              </a:solidFill>
              <a:latin typeface="Meiryo UI" panose="020B0604030504040204" pitchFamily="50" charset="-128"/>
              <a:ea typeface="Meiryo UI" panose="020B0604030504040204" pitchFamily="50" charset="-128"/>
            </a:endParaRPr>
          </a:p>
        </p:txBody>
      </p:sp>
      <p:grpSp>
        <p:nvGrpSpPr>
          <p:cNvPr id="17" name="グループ化 16"/>
          <p:cNvGrpSpPr/>
          <p:nvPr/>
        </p:nvGrpSpPr>
        <p:grpSpPr>
          <a:xfrm>
            <a:off x="107759" y="1295339"/>
            <a:ext cx="8773438" cy="3818842"/>
            <a:chOff x="216147" y="1448157"/>
            <a:chExt cx="8773438" cy="3818842"/>
          </a:xfrm>
        </p:grpSpPr>
        <p:pic>
          <p:nvPicPr>
            <p:cNvPr id="11" name="図 10"/>
            <p:cNvPicPr>
              <a:picLocks noChangeAspect="1"/>
            </p:cNvPicPr>
            <p:nvPr/>
          </p:nvPicPr>
          <p:blipFill>
            <a:blip r:embed="rId2"/>
            <a:stretch>
              <a:fillRect/>
            </a:stretch>
          </p:blipFill>
          <p:spPr>
            <a:xfrm>
              <a:off x="508116" y="1495392"/>
              <a:ext cx="8481469" cy="3771607"/>
            </a:xfrm>
            <a:prstGeom prst="rect">
              <a:avLst/>
            </a:prstGeom>
          </p:spPr>
        </p:pic>
        <p:sp>
          <p:nvSpPr>
            <p:cNvPr id="12" name="正方形/長方形 11"/>
            <p:cNvSpPr/>
            <p:nvPr/>
          </p:nvSpPr>
          <p:spPr>
            <a:xfrm>
              <a:off x="216147" y="1448157"/>
              <a:ext cx="3162300" cy="650673"/>
            </a:xfrm>
            <a:prstGeom prst="rect">
              <a:avLst/>
            </a:prstGeom>
            <a:solidFill>
              <a:schemeClr val="bg1"/>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086474" y="2206889"/>
              <a:ext cx="1704975" cy="400110"/>
            </a:xfrm>
            <a:prstGeom prst="rect">
              <a:avLst/>
            </a:prstGeom>
            <a:solidFill>
              <a:schemeClr val="bg1"/>
            </a:solidFill>
            <a:ln>
              <a:noFill/>
            </a:ln>
          </p:spPr>
          <p:txBody>
            <a:bodyPr wrap="square" rtlCol="0">
              <a:spAutoFit/>
            </a:bodyPr>
            <a:lstStyle/>
            <a:p>
              <a:pPr algn="ctr"/>
              <a:r>
                <a:rPr kumimoji="1" lang="ja-JP" altLang="en-US" sz="2000" dirty="0">
                  <a:latin typeface="HG丸ｺﾞｼｯｸM-PRO" panose="020F0600000000000000" pitchFamily="50" charset="-128"/>
                  <a:ea typeface="HG丸ｺﾞｼｯｸM-PRO" panose="020F0600000000000000" pitchFamily="50" charset="-128"/>
                </a:rPr>
                <a:t>受取期間</a:t>
              </a:r>
            </a:p>
          </p:txBody>
        </p:sp>
      </p:grpSp>
      <p:sp>
        <p:nvSpPr>
          <p:cNvPr id="14" name="テキスト ボックス 13"/>
          <p:cNvSpPr txBox="1"/>
          <p:nvPr/>
        </p:nvSpPr>
        <p:spPr>
          <a:xfrm>
            <a:off x="302075" y="4972019"/>
            <a:ext cx="8539849" cy="584775"/>
          </a:xfrm>
          <a:prstGeom prst="rect">
            <a:avLst/>
          </a:prstGeom>
          <a:noFill/>
        </p:spPr>
        <p:txBody>
          <a:bodyPr wrap="square" rtlCol="0">
            <a:spAutoFit/>
          </a:bodyPr>
          <a:lstStyle/>
          <a:p>
            <a:r>
              <a:rPr kumimoji="1"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・契約した時に決めた年齢から</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年金を受け取ることができる。</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・年金を受け取れる期間は</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10</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年、</a:t>
            </a:r>
            <a:r>
              <a:rPr lang="en-US" altLang="ja-JP" sz="1600" dirty="0">
                <a:solidFill>
                  <a:schemeClr val="tx1">
                    <a:lumMod val="75000"/>
                    <a:lumOff val="25000"/>
                  </a:schemeClr>
                </a:solidFill>
                <a:latin typeface="Meiryo UI" panose="020B0604030504040204" pitchFamily="50" charset="-128"/>
                <a:ea typeface="Meiryo UI" panose="020B0604030504040204" pitchFamily="50" charset="-128"/>
              </a:rPr>
              <a:t> 20</a:t>
            </a:r>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年など決まっているものから 一生涯のものなど、様々。</a:t>
            </a:r>
            <a:endParaRPr lang="en-US" altLang="ja-JP" sz="1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65711" y="5739807"/>
            <a:ext cx="8457534" cy="830997"/>
          </a:xfrm>
          <a:prstGeom prst="rect">
            <a:avLst/>
          </a:prstGeom>
          <a:noFill/>
        </p:spPr>
        <p:txBody>
          <a:bodyPr wrap="square" rtlCol="0">
            <a:spAutoFit/>
          </a:bodyPr>
          <a:lstStyle/>
          <a:p>
            <a:r>
              <a:rPr lang="ja-JP" altLang="en-US" sz="2400" b="1" dirty="0">
                <a:solidFill>
                  <a:srgbClr val="17375E"/>
                </a:solidFill>
                <a:latin typeface="Meiryo UI" panose="020B0604030504040204" pitchFamily="50" charset="-128"/>
                <a:ea typeface="Meiryo UI" panose="020B0604030504040204" pitchFamily="50" charset="-128"/>
              </a:rPr>
              <a:t>退職から公的年金が支給されるまでの「つなぎ資金」や、ゆとりある老後のための「上乗せ資金」に活用されています。</a:t>
            </a:r>
            <a:endParaRPr lang="en-US" altLang="ja-JP" sz="2400" b="1" dirty="0">
              <a:solidFill>
                <a:srgbClr val="17375E"/>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537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1FC939-AF45-4D75-9342-6B3B99142567}"/>
              </a:ext>
            </a:extLst>
          </p:cNvPr>
          <p:cNvSpPr/>
          <p:nvPr/>
        </p:nvSpPr>
        <p:spPr>
          <a:xfrm>
            <a:off x="0" y="0"/>
            <a:ext cx="9144000" cy="716948"/>
          </a:xfrm>
          <a:prstGeom prst="rect">
            <a:avLst/>
          </a:prstGeom>
          <a:solidFill>
            <a:srgbClr val="D99694"/>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E32FF40-CC2D-4463-B44E-5E2E02253D9A}"/>
              </a:ext>
            </a:extLst>
          </p:cNvPr>
          <p:cNvSpPr/>
          <p:nvPr/>
        </p:nvSpPr>
        <p:spPr bwMode="white">
          <a:xfrm>
            <a:off x="461964" y="30760"/>
            <a:ext cx="8342823"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ライフステージによる必要な保障の違い</a:t>
            </a:r>
            <a:endParaRPr lang="en-US" altLang="ja-JP" sz="3200" b="1" dirty="0">
              <a:solidFill>
                <a:srgbClr val="FFFFFF"/>
              </a:solidFill>
              <a:latin typeface="Meiryo UI" panose="020B0604030504040204" pitchFamily="50" charset="-128"/>
              <a:ea typeface="Meiryo UI" panose="020B0604030504040204" pitchFamily="50" charset="-128"/>
              <a:cs typeface="ヒラギノ角ゴ ProN W6"/>
            </a:endParaRPr>
          </a:p>
        </p:txBody>
      </p:sp>
      <p:sp>
        <p:nvSpPr>
          <p:cNvPr id="39" name="テキスト ボックス 38">
            <a:extLst>
              <a:ext uri="{FF2B5EF4-FFF2-40B4-BE49-F238E27FC236}">
                <a16:creationId xmlns:a16="http://schemas.microsoft.com/office/drawing/2014/main" id="{068E62E3-7F43-4950-8A07-2EA15AAA8B8F}"/>
              </a:ext>
            </a:extLst>
          </p:cNvPr>
          <p:cNvSpPr txBox="1"/>
          <p:nvPr/>
        </p:nvSpPr>
        <p:spPr>
          <a:xfrm>
            <a:off x="457227" y="933429"/>
            <a:ext cx="8826879" cy="461665"/>
          </a:xfrm>
          <a:prstGeom prst="rect">
            <a:avLst/>
          </a:prstGeom>
          <a:noFill/>
          <a:ln w="12700">
            <a:noFill/>
            <a:prstDash val="dash"/>
          </a:ln>
        </p:spPr>
        <p:txBody>
          <a:bodyPr wrap="square" rtlCol="0">
            <a:spAutoFit/>
          </a:bodyPr>
          <a:lstStyle/>
          <a:p>
            <a:r>
              <a:rPr kumimoji="1" lang="ja-JP" altLang="en-US" sz="2400" b="1" dirty="0">
                <a:solidFill>
                  <a:srgbClr val="002060"/>
                </a:solidFill>
                <a:latin typeface="Meiryo UI" panose="020B0604030504040204" pitchFamily="50" charset="-128"/>
                <a:ea typeface="Meiryo UI" panose="020B0604030504040204" pitchFamily="50" charset="-128"/>
              </a:rPr>
              <a:t>家族の状況の変化などで、必要な保障の金額が異なります。</a:t>
            </a:r>
          </a:p>
        </p:txBody>
      </p:sp>
      <p:sp>
        <p:nvSpPr>
          <p:cNvPr id="44" name="正方形/長方形 43">
            <a:extLst>
              <a:ext uri="{FF2B5EF4-FFF2-40B4-BE49-F238E27FC236}">
                <a16:creationId xmlns:a16="http://schemas.microsoft.com/office/drawing/2014/main" id="{EB657857-4554-47A1-BEE0-9CC4923AE5C7}"/>
              </a:ext>
            </a:extLst>
          </p:cNvPr>
          <p:cNvSpPr/>
          <p:nvPr/>
        </p:nvSpPr>
        <p:spPr>
          <a:xfrm>
            <a:off x="907017" y="4825865"/>
            <a:ext cx="2506452" cy="1199819"/>
          </a:xfrm>
          <a:prstGeom prst="rect">
            <a:avLst/>
          </a:prstGeom>
          <a:solidFill>
            <a:schemeClr val="accent2">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FABF019-369C-42A0-A1AD-D3EAB74BD27E}"/>
              </a:ext>
            </a:extLst>
          </p:cNvPr>
          <p:cNvSpPr/>
          <p:nvPr/>
        </p:nvSpPr>
        <p:spPr>
          <a:xfrm>
            <a:off x="3512814" y="4825865"/>
            <a:ext cx="2382544" cy="1199819"/>
          </a:xfrm>
          <a:prstGeom prst="rect">
            <a:avLst/>
          </a:prstGeom>
          <a:solidFill>
            <a:schemeClr val="accent5">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B0743347-D252-4CD6-AB2A-7CFBCCE87DFA}"/>
              </a:ext>
            </a:extLst>
          </p:cNvPr>
          <p:cNvSpPr/>
          <p:nvPr/>
        </p:nvSpPr>
        <p:spPr>
          <a:xfrm>
            <a:off x="5962899" y="4825865"/>
            <a:ext cx="2718520" cy="1199819"/>
          </a:xfrm>
          <a:prstGeom prst="rect">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37CF8D4-6CC7-4143-87A1-CB15F88B527D}"/>
              </a:ext>
            </a:extLst>
          </p:cNvPr>
          <p:cNvSpPr txBox="1"/>
          <p:nvPr/>
        </p:nvSpPr>
        <p:spPr>
          <a:xfrm>
            <a:off x="957659" y="4830463"/>
            <a:ext cx="2455810" cy="1061829"/>
          </a:xfrm>
          <a:prstGeom prst="rect">
            <a:avLst/>
          </a:prstGeom>
          <a:noFill/>
        </p:spPr>
        <p:txBody>
          <a:bodyPr wrap="square" rtlCol="0">
            <a:spAutoFit/>
          </a:bodyPr>
          <a:lstStyle/>
          <a:p>
            <a:pPr algn="ctr"/>
            <a:r>
              <a:rPr lang="ja-JP" altLang="en-US" sz="1600" b="1" dirty="0">
                <a:solidFill>
                  <a:schemeClr val="accent2"/>
                </a:solidFill>
                <a:latin typeface="Meiryo UI" panose="020B0604030504040204" pitchFamily="50" charset="-128"/>
                <a:ea typeface="Meiryo UI" panose="020B0604030504040204" pitchFamily="50" charset="-128"/>
              </a:rPr>
              <a:t>＜結婚＞</a:t>
            </a:r>
            <a:endParaRPr lang="en-US" altLang="ja-JP" sz="1600" b="1" dirty="0">
              <a:solidFill>
                <a:schemeClr val="accent2"/>
              </a:solidFill>
              <a:latin typeface="Meiryo UI" panose="020B0604030504040204" pitchFamily="50" charset="-128"/>
              <a:ea typeface="Meiryo UI" panose="020B0604030504040204" pitchFamily="50" charset="-128"/>
            </a:endParaRPr>
          </a:p>
          <a:p>
            <a:pPr algn="ctr"/>
            <a:endParaRPr lang="en-US" altLang="ja-JP" sz="500" b="1" dirty="0">
              <a:solidFill>
                <a:schemeClr val="accent2"/>
              </a:solidFill>
              <a:latin typeface="Meiryo UI" panose="020B0604030504040204" pitchFamily="50" charset="-128"/>
              <a:ea typeface="Meiryo UI" panose="020B0604030504040204" pitchFamily="50" charset="-128"/>
            </a:endParaRPr>
          </a:p>
          <a:p>
            <a:r>
              <a:rPr kumimoji="1" lang="ja-JP" altLang="en-US" sz="1400" b="1" dirty="0">
                <a:solidFill>
                  <a:schemeClr val="tx1">
                    <a:lumMod val="65000"/>
                    <a:lumOff val="35000"/>
                  </a:schemeClr>
                </a:solidFill>
                <a:latin typeface="Meiryo UI" panose="020B0604030504040204" pitchFamily="50" charset="-128"/>
                <a:ea typeface="Meiryo UI" panose="020B0604030504040204" pitchFamily="50" charset="-128"/>
              </a:rPr>
              <a:t>「万一」のとき、残される配偶者のための死亡保障が必要となります。</a:t>
            </a:r>
          </a:p>
        </p:txBody>
      </p:sp>
      <p:sp>
        <p:nvSpPr>
          <p:cNvPr id="42" name="テキスト ボックス 41">
            <a:extLst>
              <a:ext uri="{FF2B5EF4-FFF2-40B4-BE49-F238E27FC236}">
                <a16:creationId xmlns:a16="http://schemas.microsoft.com/office/drawing/2014/main" id="{BB97FAE8-8DC2-4F53-A175-3591257102ED}"/>
              </a:ext>
            </a:extLst>
          </p:cNvPr>
          <p:cNvSpPr txBox="1"/>
          <p:nvPr/>
        </p:nvSpPr>
        <p:spPr>
          <a:xfrm>
            <a:off x="3514963" y="4830463"/>
            <a:ext cx="2425950" cy="1061829"/>
          </a:xfrm>
          <a:prstGeom prst="rect">
            <a:avLst/>
          </a:prstGeom>
          <a:noFill/>
        </p:spPr>
        <p:txBody>
          <a:bodyPr wrap="square" rtlCol="0">
            <a:spAutoFit/>
          </a:bodyPr>
          <a:lstStyle/>
          <a:p>
            <a:pPr algn="ctr"/>
            <a:r>
              <a:rPr lang="ja-JP" altLang="en-US" sz="1600" b="1" dirty="0">
                <a:solidFill>
                  <a:schemeClr val="tx2"/>
                </a:solidFill>
                <a:latin typeface="Meiryo UI" panose="020B0604030504040204" pitchFamily="50" charset="-128"/>
                <a:ea typeface="Meiryo UI" panose="020B0604030504040204" pitchFamily="50" charset="-128"/>
              </a:rPr>
              <a:t>＜出産＞</a:t>
            </a:r>
            <a:endParaRPr lang="en-US" altLang="ja-JP" sz="1600" b="1" dirty="0">
              <a:solidFill>
                <a:schemeClr val="tx2"/>
              </a:solidFill>
              <a:latin typeface="Meiryo UI" panose="020B0604030504040204" pitchFamily="50" charset="-128"/>
              <a:ea typeface="Meiryo UI" panose="020B0604030504040204" pitchFamily="50" charset="-128"/>
            </a:endParaRPr>
          </a:p>
          <a:p>
            <a:pPr algn="ctr"/>
            <a:endParaRPr lang="en-US" altLang="ja-JP" sz="500" b="1" dirty="0">
              <a:solidFill>
                <a:schemeClr val="tx2"/>
              </a:solidFill>
              <a:latin typeface="Meiryo UI" panose="020B0604030504040204" pitchFamily="50" charset="-128"/>
              <a:ea typeface="Meiryo UI" panose="020B0604030504040204" pitchFamily="50" charset="-128"/>
            </a:endParaRPr>
          </a:p>
          <a:p>
            <a:r>
              <a:rPr kumimoji="1" lang="ja-JP" altLang="en-US" sz="1400" b="1" dirty="0">
                <a:solidFill>
                  <a:schemeClr val="tx1">
                    <a:lumMod val="65000"/>
                    <a:lumOff val="35000"/>
                  </a:schemeClr>
                </a:solidFill>
                <a:latin typeface="Meiryo UI" panose="020B0604030504040204" pitchFamily="50" charset="-128"/>
                <a:ea typeface="Meiryo UI" panose="020B0604030504040204" pitchFamily="50" charset="-128"/>
              </a:rPr>
              <a:t>遺族の生活費や教育費をまかなうための、より大きな保障が必要となります。</a:t>
            </a:r>
          </a:p>
        </p:txBody>
      </p:sp>
      <p:sp>
        <p:nvSpPr>
          <p:cNvPr id="43" name="テキスト ボックス 42">
            <a:extLst>
              <a:ext uri="{FF2B5EF4-FFF2-40B4-BE49-F238E27FC236}">
                <a16:creationId xmlns:a16="http://schemas.microsoft.com/office/drawing/2014/main" id="{5AFD9238-7EE2-4B90-8783-0CC80D6E5ABD}"/>
              </a:ext>
            </a:extLst>
          </p:cNvPr>
          <p:cNvSpPr txBox="1"/>
          <p:nvPr/>
        </p:nvSpPr>
        <p:spPr>
          <a:xfrm>
            <a:off x="5940912" y="4830463"/>
            <a:ext cx="2740507" cy="1061829"/>
          </a:xfrm>
          <a:prstGeom prst="rect">
            <a:avLst/>
          </a:prstGeom>
          <a:noFill/>
        </p:spPr>
        <p:txBody>
          <a:bodyPr wrap="square" rtlCol="0">
            <a:spAutoFit/>
          </a:bodyPr>
          <a:lstStyle/>
          <a:p>
            <a:pPr algn="ctr"/>
            <a:r>
              <a:rPr lang="ja-JP" altLang="en-US" sz="1600" b="1" dirty="0">
                <a:solidFill>
                  <a:schemeClr val="accent6">
                    <a:lumMod val="75000"/>
                  </a:schemeClr>
                </a:solidFill>
                <a:latin typeface="Meiryo UI" panose="020B0604030504040204" pitchFamily="50" charset="-128"/>
                <a:ea typeface="Meiryo UI" panose="020B0604030504040204" pitchFamily="50" charset="-128"/>
              </a:rPr>
              <a:t>＜子どもの独立・老後＞</a:t>
            </a:r>
            <a:endParaRPr lang="en-US" altLang="ja-JP" sz="1600" b="1" dirty="0">
              <a:solidFill>
                <a:schemeClr val="accent6">
                  <a:lumMod val="75000"/>
                </a:schemeClr>
              </a:solidFill>
              <a:latin typeface="Meiryo UI" panose="020B0604030504040204" pitchFamily="50" charset="-128"/>
              <a:ea typeface="Meiryo UI" panose="020B0604030504040204" pitchFamily="50" charset="-128"/>
            </a:endParaRPr>
          </a:p>
          <a:p>
            <a:pPr algn="ctr"/>
            <a:endParaRPr lang="en-US" altLang="ja-JP" sz="500" b="1" dirty="0">
              <a:solidFill>
                <a:schemeClr val="accent6">
                  <a:lumMod val="75000"/>
                </a:schemeClr>
              </a:solidFill>
              <a:latin typeface="Meiryo UI" panose="020B0604030504040204" pitchFamily="50" charset="-128"/>
              <a:ea typeface="Meiryo UI" panose="020B0604030504040204" pitchFamily="50" charset="-128"/>
            </a:endParaRPr>
          </a:p>
          <a:p>
            <a:r>
              <a:rPr kumimoji="1" lang="ja-JP" altLang="en-US" sz="1400" b="1" dirty="0">
                <a:solidFill>
                  <a:schemeClr val="tx1">
                    <a:lumMod val="65000"/>
                    <a:lumOff val="35000"/>
                  </a:schemeClr>
                </a:solidFill>
                <a:latin typeface="Meiryo UI" panose="020B0604030504040204" pitchFamily="50" charset="-128"/>
                <a:ea typeface="Meiryo UI" panose="020B0604030504040204" pitchFamily="50" charset="-128"/>
              </a:rPr>
              <a:t>親としての責任は減るため、死亡</a:t>
            </a:r>
            <a:endParaRPr kumimoji="1" lang="en-US" altLang="ja-JP" sz="1400" b="1" dirty="0">
              <a:solidFill>
                <a:schemeClr val="tx1">
                  <a:lumMod val="65000"/>
                  <a:lumOff val="35000"/>
                </a:schemeClr>
              </a:solidFill>
              <a:latin typeface="Meiryo UI" panose="020B0604030504040204" pitchFamily="50" charset="-128"/>
              <a:ea typeface="Meiryo UI" panose="020B0604030504040204" pitchFamily="50" charset="-128"/>
            </a:endParaRPr>
          </a:p>
          <a:p>
            <a:r>
              <a:rPr kumimoji="1" lang="ja-JP" altLang="en-US" sz="1400" b="1" dirty="0">
                <a:solidFill>
                  <a:schemeClr val="tx1">
                    <a:lumMod val="65000"/>
                    <a:lumOff val="35000"/>
                  </a:schemeClr>
                </a:solidFill>
                <a:latin typeface="Meiryo UI" panose="020B0604030504040204" pitchFamily="50" charset="-128"/>
                <a:ea typeface="Meiryo UI" panose="020B0604030504040204" pitchFamily="50" charset="-128"/>
              </a:rPr>
              <a:t>保障の必要な金額はその分減少します。</a:t>
            </a:r>
          </a:p>
        </p:txBody>
      </p:sp>
      <p:sp>
        <p:nvSpPr>
          <p:cNvPr id="35" name="テキスト ボックス 34">
            <a:extLst>
              <a:ext uri="{FF2B5EF4-FFF2-40B4-BE49-F238E27FC236}">
                <a16:creationId xmlns:a16="http://schemas.microsoft.com/office/drawing/2014/main" id="{DCDF41D1-88AC-4C40-A912-FFA19D4E011B}"/>
              </a:ext>
            </a:extLst>
          </p:cNvPr>
          <p:cNvSpPr txBox="1"/>
          <p:nvPr/>
        </p:nvSpPr>
        <p:spPr>
          <a:xfrm>
            <a:off x="425971" y="1706721"/>
            <a:ext cx="6369081" cy="338554"/>
          </a:xfrm>
          <a:prstGeom prst="rect">
            <a:avLst/>
          </a:prstGeom>
          <a:noFill/>
          <a:ln w="12700">
            <a:noFill/>
            <a:prstDash val="dash"/>
          </a:ln>
        </p:spPr>
        <p:txBody>
          <a:bodyPr wrap="square" rtlCol="0">
            <a:spAutoFit/>
          </a:bodyPr>
          <a:lstStyle/>
          <a:p>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・亡くなったときに必要な金額（イメージ）</a:t>
            </a:r>
          </a:p>
        </p:txBody>
      </p:sp>
      <p:sp>
        <p:nvSpPr>
          <p:cNvPr id="28" name="正方形/長方形 27">
            <a:extLst>
              <a:ext uri="{FF2B5EF4-FFF2-40B4-BE49-F238E27FC236}">
                <a16:creationId xmlns:a16="http://schemas.microsoft.com/office/drawing/2014/main" id="{1C78219E-85F9-4530-9658-2F049573D0EA}"/>
              </a:ext>
            </a:extLst>
          </p:cNvPr>
          <p:cNvSpPr/>
          <p:nvPr/>
        </p:nvSpPr>
        <p:spPr bwMode="gray">
          <a:xfrm>
            <a:off x="7500290" y="3301560"/>
            <a:ext cx="1234071" cy="915494"/>
          </a:xfrm>
          <a:prstGeom prst="rect">
            <a:avLst/>
          </a:prstGeom>
          <a:solidFill>
            <a:schemeClr val="accent6">
              <a:lumMod val="20000"/>
              <a:lumOff val="80000"/>
            </a:schemeClr>
          </a:solidFill>
          <a:ln w="31750">
            <a:solidFill>
              <a:schemeClr val="accent6">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74370B40-0223-41E2-9F34-FDC815891FEF}"/>
              </a:ext>
            </a:extLst>
          </p:cNvPr>
          <p:cNvSpPr/>
          <p:nvPr/>
        </p:nvSpPr>
        <p:spPr bwMode="gray">
          <a:xfrm>
            <a:off x="6170715" y="2882583"/>
            <a:ext cx="1379441" cy="1334471"/>
          </a:xfrm>
          <a:prstGeom prst="rect">
            <a:avLst/>
          </a:prstGeom>
          <a:solidFill>
            <a:schemeClr val="accent6">
              <a:lumMod val="60000"/>
              <a:lumOff val="40000"/>
            </a:schemeClr>
          </a:solidFill>
          <a:ln w="31750">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7E72EDA-920E-4085-85B7-6A7CB67D7664}"/>
              </a:ext>
            </a:extLst>
          </p:cNvPr>
          <p:cNvSpPr txBox="1"/>
          <p:nvPr/>
        </p:nvSpPr>
        <p:spPr>
          <a:xfrm>
            <a:off x="544876" y="4158038"/>
            <a:ext cx="763063" cy="584775"/>
          </a:xfrm>
          <a:prstGeom prst="rect">
            <a:avLst/>
          </a:prstGeom>
          <a:noFill/>
        </p:spPr>
        <p:txBody>
          <a:bodyPr wrap="square" rtlCol="0">
            <a:spAutoFit/>
          </a:bodyPr>
          <a:lstStyle/>
          <a:p>
            <a:pPr algn="ct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就職</a:t>
            </a:r>
          </a:p>
        </p:txBody>
      </p:sp>
      <p:sp>
        <p:nvSpPr>
          <p:cNvPr id="16" name="テキスト ボックス 15">
            <a:extLst>
              <a:ext uri="{FF2B5EF4-FFF2-40B4-BE49-F238E27FC236}">
                <a16:creationId xmlns:a16="http://schemas.microsoft.com/office/drawing/2014/main" id="{99EAC17F-2B7A-4229-9320-F46E4567DEEA}"/>
              </a:ext>
            </a:extLst>
          </p:cNvPr>
          <p:cNvSpPr txBox="1"/>
          <p:nvPr/>
        </p:nvSpPr>
        <p:spPr>
          <a:xfrm>
            <a:off x="1868183" y="4158038"/>
            <a:ext cx="763063" cy="584775"/>
          </a:xfrm>
          <a:prstGeom prst="rect">
            <a:avLst/>
          </a:prstGeom>
          <a:noFill/>
        </p:spPr>
        <p:txBody>
          <a:bodyPr wrap="square" rtlCol="0">
            <a:spAutoFit/>
          </a:bodyPr>
          <a:lstStyle/>
          <a:p>
            <a:pPr algn="ct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a:t>
            </a:r>
            <a:endPar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結婚</a:t>
            </a:r>
            <a:endPar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318390E1-C460-4203-B491-ED80B9F82EB4}"/>
              </a:ext>
            </a:extLst>
          </p:cNvPr>
          <p:cNvSpPr txBox="1"/>
          <p:nvPr/>
        </p:nvSpPr>
        <p:spPr>
          <a:xfrm>
            <a:off x="2978888" y="4158038"/>
            <a:ext cx="1254766" cy="584775"/>
          </a:xfrm>
          <a:prstGeom prst="rect">
            <a:avLst/>
          </a:prstGeom>
          <a:noFill/>
        </p:spPr>
        <p:txBody>
          <a:bodyPr wrap="square" rtlCol="0">
            <a:spAutoFit/>
          </a:bodyPr>
          <a:lstStyle/>
          <a:p>
            <a:pPr algn="ct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第</a:t>
            </a:r>
            <a:r>
              <a:rPr kumimoji="1" lang="en-US" altLang="ja-JP" sz="1600" b="1" dirty="0">
                <a:solidFill>
                  <a:schemeClr val="tx1">
                    <a:lumMod val="65000"/>
                    <a:lumOff val="35000"/>
                  </a:schemeClr>
                </a:solidFill>
                <a:latin typeface="Meiryo UI" panose="020B0604030504040204" pitchFamily="50" charset="-128"/>
                <a:ea typeface="Meiryo UI" panose="020B0604030504040204" pitchFamily="50" charset="-128"/>
              </a:rPr>
              <a:t>1</a:t>
            </a: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子誕生</a:t>
            </a:r>
          </a:p>
        </p:txBody>
      </p:sp>
      <p:sp>
        <p:nvSpPr>
          <p:cNvPr id="18" name="テキスト ボックス 17">
            <a:extLst>
              <a:ext uri="{FF2B5EF4-FFF2-40B4-BE49-F238E27FC236}">
                <a16:creationId xmlns:a16="http://schemas.microsoft.com/office/drawing/2014/main" id="{B499CB8C-966B-49B6-8456-6EB01CF10F8F}"/>
              </a:ext>
            </a:extLst>
          </p:cNvPr>
          <p:cNvSpPr txBox="1"/>
          <p:nvPr/>
        </p:nvSpPr>
        <p:spPr>
          <a:xfrm>
            <a:off x="4218239" y="4158038"/>
            <a:ext cx="1401393" cy="584775"/>
          </a:xfrm>
          <a:prstGeom prst="rect">
            <a:avLst/>
          </a:prstGeom>
          <a:noFill/>
        </p:spPr>
        <p:txBody>
          <a:bodyPr wrap="square" rtlCol="0">
            <a:spAutoFit/>
          </a:bodyPr>
          <a:lstStyle/>
          <a:p>
            <a:pPr algn="ct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第</a:t>
            </a:r>
            <a:r>
              <a:rPr kumimoji="1" lang="en-US" altLang="ja-JP" sz="1600" b="1" dirty="0">
                <a:solidFill>
                  <a:schemeClr val="tx1">
                    <a:lumMod val="65000"/>
                    <a:lumOff val="35000"/>
                  </a:schemeClr>
                </a:solidFill>
                <a:latin typeface="Meiryo UI" panose="020B0604030504040204" pitchFamily="50" charset="-128"/>
                <a:ea typeface="Meiryo UI" panose="020B0604030504040204" pitchFamily="50" charset="-128"/>
              </a:rPr>
              <a:t>2</a:t>
            </a:r>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子誕生</a:t>
            </a:r>
          </a:p>
        </p:txBody>
      </p:sp>
      <p:sp>
        <p:nvSpPr>
          <p:cNvPr id="19" name="テキスト ボックス 18">
            <a:extLst>
              <a:ext uri="{FF2B5EF4-FFF2-40B4-BE49-F238E27FC236}">
                <a16:creationId xmlns:a16="http://schemas.microsoft.com/office/drawing/2014/main" id="{CA16228F-22C0-43D8-BB11-44F0ED45712A}"/>
              </a:ext>
            </a:extLst>
          </p:cNvPr>
          <p:cNvSpPr txBox="1"/>
          <p:nvPr/>
        </p:nvSpPr>
        <p:spPr>
          <a:xfrm>
            <a:off x="5725111" y="4158038"/>
            <a:ext cx="1108734" cy="584775"/>
          </a:xfrm>
          <a:prstGeom prst="rect">
            <a:avLst/>
          </a:prstGeom>
          <a:noFill/>
        </p:spPr>
        <p:txBody>
          <a:bodyPr wrap="square" rtlCol="0">
            <a:spAutoFit/>
          </a:bodyPr>
          <a:lstStyle/>
          <a:p>
            <a:pPr algn="ct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a:t>
            </a:r>
            <a:endPar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子ども独立</a:t>
            </a:r>
            <a:endPar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86FED65E-C866-4FC7-B022-47AF46FC56CD}"/>
              </a:ext>
            </a:extLst>
          </p:cNvPr>
          <p:cNvSpPr txBox="1"/>
          <p:nvPr/>
        </p:nvSpPr>
        <p:spPr>
          <a:xfrm>
            <a:off x="7178150" y="4158038"/>
            <a:ext cx="763063" cy="584775"/>
          </a:xfrm>
          <a:prstGeom prst="rect">
            <a:avLst/>
          </a:prstGeom>
          <a:noFill/>
        </p:spPr>
        <p:txBody>
          <a:bodyPr wrap="square" rtlCol="0">
            <a:spAutoFit/>
          </a:bodyPr>
          <a:lstStyle/>
          <a:p>
            <a:pPr algn="ct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a:t>
            </a:r>
            <a:endPar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algn="ct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老後</a:t>
            </a:r>
            <a:endPar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AFDBA6DE-6574-44D6-BD9C-18B5E6BC3092}"/>
              </a:ext>
            </a:extLst>
          </p:cNvPr>
          <p:cNvSpPr/>
          <p:nvPr/>
        </p:nvSpPr>
        <p:spPr bwMode="gray">
          <a:xfrm>
            <a:off x="922025" y="3553241"/>
            <a:ext cx="1430184" cy="663813"/>
          </a:xfrm>
          <a:prstGeom prst="rect">
            <a:avLst/>
          </a:prstGeom>
          <a:solidFill>
            <a:schemeClr val="accent2">
              <a:lumMod val="20000"/>
              <a:lumOff val="80000"/>
            </a:schemeClr>
          </a:solidFill>
          <a:ln w="31750">
            <a:solidFill>
              <a:schemeClr val="accent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0E0AC1DC-9128-4D7C-B99D-C62E48C03E14}"/>
              </a:ext>
            </a:extLst>
          </p:cNvPr>
          <p:cNvSpPr/>
          <p:nvPr/>
        </p:nvSpPr>
        <p:spPr bwMode="gray">
          <a:xfrm>
            <a:off x="2251208" y="3047057"/>
            <a:ext cx="1415948" cy="1169998"/>
          </a:xfrm>
          <a:prstGeom prst="rect">
            <a:avLst/>
          </a:prstGeom>
          <a:solidFill>
            <a:schemeClr val="accent5">
              <a:lumMod val="40000"/>
              <a:lumOff val="60000"/>
            </a:schemeClr>
          </a:solidFill>
          <a:ln w="31750">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6E0A449-D1C8-4110-BDB6-327BB22AEB5D}"/>
              </a:ext>
            </a:extLst>
          </p:cNvPr>
          <p:cNvSpPr/>
          <p:nvPr/>
        </p:nvSpPr>
        <p:spPr bwMode="gray">
          <a:xfrm>
            <a:off x="3618957" y="2672946"/>
            <a:ext cx="1392001" cy="1544109"/>
          </a:xfrm>
          <a:prstGeom prst="rect">
            <a:avLst/>
          </a:prstGeom>
          <a:solidFill>
            <a:schemeClr val="tx2">
              <a:lumMod val="40000"/>
              <a:lumOff val="60000"/>
            </a:schemeClr>
          </a:solidFill>
          <a:ln w="31750">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089A21AF-034B-415B-ADFC-F1512CF4D9C3}"/>
              </a:ext>
            </a:extLst>
          </p:cNvPr>
          <p:cNvSpPr/>
          <p:nvPr/>
        </p:nvSpPr>
        <p:spPr bwMode="gray">
          <a:xfrm>
            <a:off x="4918936" y="2314916"/>
            <a:ext cx="1330075" cy="1908000"/>
          </a:xfrm>
          <a:prstGeom prst="rect">
            <a:avLst/>
          </a:prstGeom>
          <a:solidFill>
            <a:schemeClr val="accent3">
              <a:lumMod val="60000"/>
              <a:lumOff val="40000"/>
            </a:schemeClr>
          </a:solidFill>
          <a:ln w="31750">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179B9CA0-EB3E-4548-A3A6-C14D88860BA2}"/>
              </a:ext>
            </a:extLst>
          </p:cNvPr>
          <p:cNvCxnSpPr>
            <a:cxnSpLocks/>
          </p:cNvCxnSpPr>
          <p:nvPr/>
        </p:nvCxnSpPr>
        <p:spPr>
          <a:xfrm flipV="1">
            <a:off x="651775" y="2279469"/>
            <a:ext cx="0" cy="1962116"/>
          </a:xfrm>
          <a:prstGeom prst="straightConnector1">
            <a:avLst/>
          </a:prstGeom>
          <a:ln w="76200">
            <a:solidFill>
              <a:schemeClr val="tx1">
                <a:lumMod val="50000"/>
                <a:lumOff val="50000"/>
              </a:schemeClr>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5A67CCFA-DC25-4CC2-917C-320C16169EDD}"/>
              </a:ext>
            </a:extLst>
          </p:cNvPr>
          <p:cNvSpPr txBox="1"/>
          <p:nvPr/>
        </p:nvSpPr>
        <p:spPr>
          <a:xfrm>
            <a:off x="183816" y="2663907"/>
            <a:ext cx="430887" cy="1118255"/>
          </a:xfrm>
          <a:prstGeom prst="rect">
            <a:avLst/>
          </a:prstGeom>
          <a:noFill/>
        </p:spPr>
        <p:txBody>
          <a:bodyPr vert="eaVert" wrap="none" rtlCol="0">
            <a:spAutoFit/>
          </a:bodyPr>
          <a:lstStyle/>
          <a:p>
            <a:r>
              <a:rPr kumimoji="1"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必要な金額</a:t>
            </a:r>
          </a:p>
        </p:txBody>
      </p:sp>
      <p:pic>
        <p:nvPicPr>
          <p:cNvPr id="8" name="図 7" descr="挿絵 が含まれている画像&#10;&#10;自動的に生成された説明">
            <a:extLst>
              <a:ext uri="{FF2B5EF4-FFF2-40B4-BE49-F238E27FC236}">
                <a16:creationId xmlns:a16="http://schemas.microsoft.com/office/drawing/2014/main" id="{8D9792F6-5577-4264-8DD6-36843745B3DB}"/>
              </a:ext>
            </a:extLst>
          </p:cNvPr>
          <p:cNvPicPr>
            <a:picLocks noChangeAspect="1"/>
          </p:cNvPicPr>
          <p:nvPr/>
        </p:nvPicPr>
        <p:blipFill>
          <a:blip r:embed="rId2"/>
          <a:stretch>
            <a:fillRect/>
          </a:stretch>
        </p:blipFill>
        <p:spPr>
          <a:xfrm>
            <a:off x="897371" y="3084853"/>
            <a:ext cx="597400" cy="1157460"/>
          </a:xfrm>
          <a:prstGeom prst="rect">
            <a:avLst/>
          </a:prstGeom>
        </p:spPr>
      </p:pic>
      <p:pic>
        <p:nvPicPr>
          <p:cNvPr id="10" name="図 9" descr="ウィンドウ, マグカップ が含まれている画像&#10;&#10;自動的に生成された説明">
            <a:extLst>
              <a:ext uri="{FF2B5EF4-FFF2-40B4-BE49-F238E27FC236}">
                <a16:creationId xmlns:a16="http://schemas.microsoft.com/office/drawing/2014/main" id="{F4FD1BAB-E080-433B-B306-4145CD5FBB11}"/>
              </a:ext>
            </a:extLst>
          </p:cNvPr>
          <p:cNvPicPr>
            <a:picLocks noChangeAspect="1"/>
          </p:cNvPicPr>
          <p:nvPr/>
        </p:nvPicPr>
        <p:blipFill rotWithShape="1">
          <a:blip r:embed="rId3"/>
          <a:srcRect b="34457"/>
          <a:stretch/>
        </p:blipFill>
        <p:spPr>
          <a:xfrm>
            <a:off x="1669285" y="3084854"/>
            <a:ext cx="1415949" cy="1157459"/>
          </a:xfrm>
          <a:prstGeom prst="rect">
            <a:avLst/>
          </a:prstGeom>
        </p:spPr>
      </p:pic>
      <p:pic>
        <p:nvPicPr>
          <p:cNvPr id="12" name="図 11" descr="ウィンドウ が含まれている画像&#10;&#10;自動的に生成された説明">
            <a:extLst>
              <a:ext uri="{FF2B5EF4-FFF2-40B4-BE49-F238E27FC236}">
                <a16:creationId xmlns:a16="http://schemas.microsoft.com/office/drawing/2014/main" id="{9A6188BE-C344-4313-AB8A-19806DEA1369}"/>
              </a:ext>
            </a:extLst>
          </p:cNvPr>
          <p:cNvPicPr>
            <a:picLocks noChangeAspect="1"/>
          </p:cNvPicPr>
          <p:nvPr/>
        </p:nvPicPr>
        <p:blipFill>
          <a:blip r:embed="rId4"/>
          <a:stretch>
            <a:fillRect/>
          </a:stretch>
        </p:blipFill>
        <p:spPr>
          <a:xfrm>
            <a:off x="3267508" y="3474007"/>
            <a:ext cx="799296" cy="768306"/>
          </a:xfrm>
          <a:prstGeom prst="rect">
            <a:avLst/>
          </a:prstGeom>
        </p:spPr>
      </p:pic>
      <p:pic>
        <p:nvPicPr>
          <p:cNvPr id="14" name="図 13">
            <a:extLst>
              <a:ext uri="{FF2B5EF4-FFF2-40B4-BE49-F238E27FC236}">
                <a16:creationId xmlns:a16="http://schemas.microsoft.com/office/drawing/2014/main" id="{B85BA52F-7551-472A-9BAC-38F8FD8406F0}"/>
              </a:ext>
            </a:extLst>
          </p:cNvPr>
          <p:cNvPicPr>
            <a:picLocks noChangeAspect="1"/>
          </p:cNvPicPr>
          <p:nvPr/>
        </p:nvPicPr>
        <p:blipFill>
          <a:blip r:embed="rId5"/>
          <a:stretch>
            <a:fillRect/>
          </a:stretch>
        </p:blipFill>
        <p:spPr>
          <a:xfrm>
            <a:off x="4590862" y="3430184"/>
            <a:ext cx="686977" cy="812129"/>
          </a:xfrm>
          <a:prstGeom prst="rect">
            <a:avLst/>
          </a:prstGeom>
        </p:spPr>
      </p:pic>
      <p:pic>
        <p:nvPicPr>
          <p:cNvPr id="29" name="図 28">
            <a:extLst>
              <a:ext uri="{FF2B5EF4-FFF2-40B4-BE49-F238E27FC236}">
                <a16:creationId xmlns:a16="http://schemas.microsoft.com/office/drawing/2014/main" id="{ED30A2D8-DF47-474A-AF06-4E39907CF5B6}"/>
              </a:ext>
            </a:extLst>
          </p:cNvPr>
          <p:cNvPicPr>
            <a:picLocks noChangeAspect="1"/>
          </p:cNvPicPr>
          <p:nvPr/>
        </p:nvPicPr>
        <p:blipFill>
          <a:blip r:embed="rId6"/>
          <a:stretch>
            <a:fillRect/>
          </a:stretch>
        </p:blipFill>
        <p:spPr>
          <a:xfrm>
            <a:off x="5696244" y="3061326"/>
            <a:ext cx="1118760" cy="1180987"/>
          </a:xfrm>
          <a:prstGeom prst="rect">
            <a:avLst/>
          </a:prstGeom>
        </p:spPr>
      </p:pic>
      <p:pic>
        <p:nvPicPr>
          <p:cNvPr id="40" name="図 39" descr="挿絵, ウィンドウ が含まれている画像&#10;&#10;自動的に生成された説明">
            <a:extLst>
              <a:ext uri="{FF2B5EF4-FFF2-40B4-BE49-F238E27FC236}">
                <a16:creationId xmlns:a16="http://schemas.microsoft.com/office/drawing/2014/main" id="{84A68602-CFBD-405F-889D-CD10BCD52A6A}"/>
              </a:ext>
            </a:extLst>
          </p:cNvPr>
          <p:cNvPicPr>
            <a:picLocks noChangeAspect="1"/>
          </p:cNvPicPr>
          <p:nvPr/>
        </p:nvPicPr>
        <p:blipFill>
          <a:blip r:embed="rId7"/>
          <a:stretch>
            <a:fillRect/>
          </a:stretch>
        </p:blipFill>
        <p:spPr>
          <a:xfrm>
            <a:off x="7058213" y="3077593"/>
            <a:ext cx="1085552" cy="1164720"/>
          </a:xfrm>
          <a:prstGeom prst="rect">
            <a:avLst/>
          </a:prstGeom>
        </p:spPr>
      </p:pic>
    </p:spTree>
    <p:extLst>
      <p:ext uri="{BB962C8B-B14F-4D97-AF65-F5344CB8AC3E}">
        <p14:creationId xmlns:p14="http://schemas.microsoft.com/office/powerpoint/2010/main" val="19180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レーム 4"/>
          <p:cNvSpPr/>
          <p:nvPr/>
        </p:nvSpPr>
        <p:spPr>
          <a:xfrm>
            <a:off x="0" y="1"/>
            <a:ext cx="9144000" cy="6874074"/>
          </a:xfrm>
          <a:prstGeom prst="frame">
            <a:avLst>
              <a:gd name="adj1" fmla="val 13704"/>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8" name="角丸四角形 7"/>
          <p:cNvSpPr/>
          <p:nvPr/>
        </p:nvSpPr>
        <p:spPr bwMode="white">
          <a:xfrm>
            <a:off x="474133" y="457199"/>
            <a:ext cx="8212667" cy="6011333"/>
          </a:xfrm>
          <a:prstGeom prst="roundRect">
            <a:avLst>
              <a:gd name="adj" fmla="val 2265"/>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ヒラギノ丸ゴ Pro W4"/>
              <a:ea typeface="ヒラギノ丸ゴ Pro W4"/>
              <a:cs typeface="ヒラギノ丸ゴ Pro W4"/>
            </a:endParaRPr>
          </a:p>
        </p:txBody>
      </p:sp>
      <p:sp>
        <p:nvSpPr>
          <p:cNvPr id="6" name="テキスト ボックス 5"/>
          <p:cNvSpPr txBox="1"/>
          <p:nvPr/>
        </p:nvSpPr>
        <p:spPr bwMode="gray">
          <a:xfrm>
            <a:off x="304800" y="2589537"/>
            <a:ext cx="8547100"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ja-JP" altLang="en-US" sz="4800" b="1" dirty="0">
                <a:solidFill>
                  <a:srgbClr val="4F81BD">
                    <a:lumMod val="50000"/>
                  </a:srgbClr>
                </a:solidFill>
                <a:latin typeface="Meiryo UI" panose="020B0604030504040204" pitchFamily="50" charset="-128"/>
                <a:ea typeface="Meiryo UI" panose="020B0604030504040204" pitchFamily="50" charset="-128"/>
                <a:cs typeface="ヒラギノ角ゴ Std W8"/>
              </a:rPr>
              <a:t>③</a:t>
            </a:r>
            <a:r>
              <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「生命保険」契約</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スライド集</a:t>
            </a:r>
            <a:endParaRPr kumimoji="1" lang="ja-JP" altLang="en-US" sz="2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p:txBody>
      </p:sp>
    </p:spTree>
    <p:extLst>
      <p:ext uri="{BB962C8B-B14F-4D97-AF65-F5344CB8AC3E}">
        <p14:creationId xmlns:p14="http://schemas.microsoft.com/office/powerpoint/2010/main" val="287537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D8CC6C7-8DD9-4D20-806C-444C3A37ADC9}"/>
              </a:ext>
            </a:extLst>
          </p:cNvPr>
          <p:cNvSpPr/>
          <p:nvPr/>
        </p:nvSpPr>
        <p:spPr>
          <a:xfrm>
            <a:off x="0" y="0"/>
            <a:ext cx="9144000" cy="688157"/>
          </a:xfrm>
          <a:prstGeom prst="rect">
            <a:avLst/>
          </a:prstGeom>
          <a:solidFill>
            <a:srgbClr val="00B050"/>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56641" y="46795"/>
            <a:ext cx="6822702" cy="584775"/>
          </a:xfrm>
          <a:prstGeom prst="rect">
            <a:avLst/>
          </a:prstGeom>
          <a:noFill/>
        </p:spPr>
        <p:txBody>
          <a:bodyPr wrap="none" rtlCol="0">
            <a:spAutoFit/>
          </a:bodyPr>
          <a:lstStyle/>
          <a:p>
            <a:r>
              <a:rPr lang="ja-JP" altLang="en-US" sz="3200" b="1" dirty="0">
                <a:solidFill>
                  <a:schemeClr val="bg1"/>
                </a:solidFill>
                <a:latin typeface="Meiryo UI" panose="020B0604030504040204" pitchFamily="50" charset="-128"/>
                <a:ea typeface="Meiryo UI" panose="020B0604030504040204" pitchFamily="50" charset="-128"/>
              </a:rPr>
              <a:t>申し込みから保険証券が届くまでの流れ</a:t>
            </a:r>
          </a:p>
        </p:txBody>
      </p:sp>
      <p:sp>
        <p:nvSpPr>
          <p:cNvPr id="11" name="角丸四角形 10"/>
          <p:cNvSpPr/>
          <p:nvPr/>
        </p:nvSpPr>
        <p:spPr>
          <a:xfrm>
            <a:off x="96647" y="3827283"/>
            <a:ext cx="8868244" cy="2856321"/>
          </a:xfrm>
          <a:prstGeom prst="roundRect">
            <a:avLst/>
          </a:prstGeom>
          <a:solidFill>
            <a:schemeClr val="accent3">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ts val="3400"/>
              </a:lnSpc>
            </a:pPr>
            <a:r>
              <a:rPr lang="ja-JP" altLang="en-US" sz="2400" b="1" dirty="0">
                <a:solidFill>
                  <a:schemeClr val="tx2">
                    <a:lumMod val="75000"/>
                  </a:schemeClr>
                </a:solidFill>
                <a:latin typeface="Meiryo UI" panose="020B0604030504040204" pitchFamily="50" charset="-128"/>
                <a:ea typeface="Meiryo UI" panose="020B0604030504040204" pitchFamily="50" charset="-128"/>
              </a:rPr>
              <a:t>●生命保険は生命保険会社との長期間にわたる契約です。</a:t>
            </a:r>
            <a:endParaRPr lang="en-US" altLang="ja-JP" sz="2400" b="1" dirty="0">
              <a:solidFill>
                <a:schemeClr val="tx2">
                  <a:lumMod val="75000"/>
                </a:schemeClr>
              </a:solidFill>
              <a:latin typeface="Meiryo UI" panose="020B0604030504040204" pitchFamily="50" charset="-128"/>
              <a:ea typeface="Meiryo UI" panose="020B0604030504040204" pitchFamily="50" charset="-128"/>
            </a:endParaRPr>
          </a:p>
          <a:p>
            <a:pPr indent="324000">
              <a:lnSpc>
                <a:spcPts val="3400"/>
              </a:lnSpc>
            </a:pPr>
            <a:r>
              <a:rPr lang="ja-JP" altLang="en-US" sz="2400" b="1" dirty="0">
                <a:solidFill>
                  <a:schemeClr val="tx2">
                    <a:lumMod val="75000"/>
                  </a:schemeClr>
                </a:solidFill>
                <a:latin typeface="Meiryo UI" panose="020B0604030504040204" pitchFamily="50" charset="-128"/>
                <a:ea typeface="Meiryo UI" panose="020B0604030504040204" pitchFamily="50" charset="-128"/>
              </a:rPr>
              <a:t>情報収集を行い、</a:t>
            </a:r>
            <a:r>
              <a:rPr lang="ja-JP" altLang="en-US" sz="2400" b="1" dirty="0">
                <a:solidFill>
                  <a:srgbClr val="FF0000"/>
                </a:solidFill>
                <a:latin typeface="Meiryo UI" panose="020B0604030504040204" pitchFamily="50" charset="-128"/>
                <a:ea typeface="Meiryo UI" panose="020B0604030504040204" pitchFamily="50" charset="-128"/>
              </a:rPr>
              <a:t>自分にとって必要な保険商品を選ぶことが大切。</a:t>
            </a:r>
            <a:endParaRPr lang="en-US" altLang="ja-JP" sz="2400" b="1" dirty="0">
              <a:solidFill>
                <a:srgbClr val="FF0000"/>
              </a:solidFill>
              <a:latin typeface="Meiryo UI" panose="020B0604030504040204" pitchFamily="50" charset="-128"/>
              <a:ea typeface="Meiryo UI" panose="020B0604030504040204" pitchFamily="50" charset="-128"/>
            </a:endParaRPr>
          </a:p>
          <a:p>
            <a:pPr indent="324000"/>
            <a:endParaRPr lang="ja-JP" altLang="en-US" sz="1600" b="1" dirty="0">
              <a:solidFill>
                <a:srgbClr val="FF0000"/>
              </a:solidFill>
              <a:latin typeface="Meiryo UI" panose="020B0604030504040204" pitchFamily="50" charset="-128"/>
              <a:ea typeface="Meiryo UI" panose="020B0604030504040204" pitchFamily="50" charset="-128"/>
            </a:endParaRPr>
          </a:p>
          <a:p>
            <a:pPr>
              <a:lnSpc>
                <a:spcPts val="3400"/>
              </a:lnSpc>
            </a:pPr>
            <a:r>
              <a:rPr lang="ja-JP" altLang="en-US" sz="2400" b="1" dirty="0">
                <a:solidFill>
                  <a:schemeClr val="tx2">
                    <a:lumMod val="75000"/>
                  </a:schemeClr>
                </a:solidFill>
                <a:latin typeface="Meiryo UI" panose="020B0604030504040204" pitchFamily="50" charset="-128"/>
                <a:ea typeface="Meiryo UI" panose="020B0604030504040204" pitchFamily="50" charset="-128"/>
              </a:rPr>
              <a:t>●契約に際しては、さまざまな書類があります。</a:t>
            </a:r>
            <a:endParaRPr lang="en-US" altLang="ja-JP" sz="2400" b="1" dirty="0">
              <a:solidFill>
                <a:schemeClr val="tx2">
                  <a:lumMod val="75000"/>
                </a:schemeClr>
              </a:solidFill>
              <a:latin typeface="Meiryo UI" panose="020B0604030504040204" pitchFamily="50" charset="-128"/>
              <a:ea typeface="Meiryo UI" panose="020B0604030504040204" pitchFamily="50" charset="-128"/>
            </a:endParaRPr>
          </a:p>
          <a:p>
            <a:pPr indent="324000">
              <a:lnSpc>
                <a:spcPts val="3400"/>
              </a:lnSpc>
            </a:pPr>
            <a:r>
              <a:rPr lang="ja-JP" altLang="en-US" sz="2400" b="1" dirty="0">
                <a:solidFill>
                  <a:srgbClr val="FF0000"/>
                </a:solidFill>
                <a:latin typeface="Meiryo UI" panose="020B0604030504040204" pitchFamily="50" charset="-128"/>
                <a:ea typeface="Meiryo UI" panose="020B0604030504040204" pitchFamily="50" charset="-128"/>
              </a:rPr>
              <a:t>どのようなときにお金を受け取れるのかなど</a:t>
            </a:r>
            <a:r>
              <a:rPr lang="ja-JP" altLang="en-US" sz="2400" b="1" dirty="0">
                <a:solidFill>
                  <a:schemeClr val="tx2">
                    <a:lumMod val="75000"/>
                  </a:schemeClr>
                </a:solidFill>
                <a:latin typeface="Meiryo UI" panose="020B0604030504040204" pitchFamily="50" charset="-128"/>
                <a:ea typeface="Meiryo UI" panose="020B0604030504040204" pitchFamily="50" charset="-128"/>
              </a:rPr>
              <a:t>書面に書いてある内容</a:t>
            </a:r>
            <a:endParaRPr lang="en-US" altLang="ja-JP" sz="2400" b="1" dirty="0">
              <a:solidFill>
                <a:schemeClr val="tx2">
                  <a:lumMod val="75000"/>
                </a:schemeClr>
              </a:solidFill>
              <a:latin typeface="Meiryo UI" panose="020B0604030504040204" pitchFamily="50" charset="-128"/>
              <a:ea typeface="Meiryo UI" panose="020B0604030504040204" pitchFamily="50" charset="-128"/>
            </a:endParaRPr>
          </a:p>
          <a:p>
            <a:pPr indent="324000">
              <a:lnSpc>
                <a:spcPts val="3400"/>
              </a:lnSpc>
            </a:pPr>
            <a:r>
              <a:rPr lang="ja-JP" altLang="en-US" sz="2400" b="1" dirty="0">
                <a:solidFill>
                  <a:schemeClr val="tx2">
                    <a:lumMod val="75000"/>
                  </a:schemeClr>
                </a:solidFill>
                <a:latin typeface="Meiryo UI" panose="020B0604030504040204" pitchFamily="50" charset="-128"/>
                <a:ea typeface="Meiryo UI" panose="020B0604030504040204" pitchFamily="50" charset="-128"/>
              </a:rPr>
              <a:t>を</a:t>
            </a:r>
            <a:r>
              <a:rPr lang="ja-JP" altLang="en-US" sz="2400" b="1" dirty="0">
                <a:solidFill>
                  <a:srgbClr val="FF0000"/>
                </a:solidFill>
                <a:latin typeface="Meiryo UI" panose="020B0604030504040204" pitchFamily="50" charset="-128"/>
                <a:ea typeface="Meiryo UI" panose="020B0604030504040204" pitchFamily="50" charset="-128"/>
              </a:rPr>
              <a:t>しっかりと把握しておきましょう。</a:t>
            </a:r>
            <a:endParaRPr kumimoji="1" lang="ja-JP" altLang="en-US" b="1" dirty="0">
              <a:solidFill>
                <a:srgbClr val="FF0000"/>
              </a:solidFill>
            </a:endParaRPr>
          </a:p>
        </p:txBody>
      </p:sp>
      <p:sp>
        <p:nvSpPr>
          <p:cNvPr id="2" name="テキスト ボックス 1"/>
          <p:cNvSpPr txBox="1"/>
          <p:nvPr/>
        </p:nvSpPr>
        <p:spPr>
          <a:xfrm>
            <a:off x="268224" y="902208"/>
            <a:ext cx="1694688" cy="646331"/>
          </a:xfrm>
          <a:prstGeom prst="rect">
            <a:avLst/>
          </a:prstGeom>
          <a:noFill/>
        </p:spPr>
        <p:txBody>
          <a:bodyPr wrap="square" rtlCol="0">
            <a:spAutoFit/>
          </a:bodyPr>
          <a:lstStyle/>
          <a:p>
            <a:r>
              <a:rPr kumimoji="1" lang="ja-JP" altLang="en-US" sz="2000" b="1" dirty="0">
                <a:solidFill>
                  <a:schemeClr val="tx2">
                    <a:lumMod val="75000"/>
                  </a:schemeClr>
                </a:solidFill>
                <a:latin typeface="Meiryo UI" panose="020B0604030504040204" pitchFamily="50" charset="-128"/>
                <a:ea typeface="Meiryo UI" panose="020B0604030504040204" pitchFamily="50" charset="-128"/>
              </a:rPr>
              <a:t>ステップ①</a:t>
            </a:r>
            <a:endParaRPr kumimoji="1" lang="en-US" altLang="ja-JP" sz="2000" b="1" dirty="0">
              <a:solidFill>
                <a:schemeClr val="tx2">
                  <a:lumMod val="75000"/>
                </a:schemeClr>
              </a:solidFill>
              <a:latin typeface="Meiryo UI" panose="020B0604030504040204" pitchFamily="50" charset="-128"/>
              <a:ea typeface="Meiryo UI" panose="020B0604030504040204" pitchFamily="50" charset="-128"/>
            </a:endParaRPr>
          </a:p>
          <a:p>
            <a:r>
              <a:rPr lang="ja-JP" altLang="en-US" sz="1600" b="1" dirty="0">
                <a:solidFill>
                  <a:schemeClr val="tx1">
                    <a:lumMod val="75000"/>
                    <a:lumOff val="25000"/>
                  </a:schemeClr>
                </a:solidFill>
                <a:latin typeface="Meiryo UI" panose="020B0604030504040204" pitchFamily="50" charset="-128"/>
                <a:ea typeface="Meiryo UI" panose="020B0604030504040204" pitchFamily="50" charset="-128"/>
              </a:rPr>
              <a:t>申込書の提出</a:t>
            </a:r>
            <a:endParaRPr kumimoji="1" lang="ja-JP" altLang="en-US" sz="1600" b="1"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5" name="右矢印 4"/>
          <p:cNvSpPr/>
          <p:nvPr/>
        </p:nvSpPr>
        <p:spPr>
          <a:xfrm rot="2323229">
            <a:off x="1877763" y="1734304"/>
            <a:ext cx="585216" cy="186452"/>
          </a:xfrm>
          <a:prstGeom prst="rightArrow">
            <a:avLst/>
          </a:prstGeom>
          <a:solidFill>
            <a:schemeClr val="tx2">
              <a:lumMod val="75000"/>
            </a:schemeClr>
          </a:solidFill>
          <a:ln w="317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499749" y="1854694"/>
            <a:ext cx="1694688" cy="646331"/>
          </a:xfrm>
          <a:prstGeom prst="rect">
            <a:avLst/>
          </a:prstGeom>
          <a:noFill/>
        </p:spPr>
        <p:txBody>
          <a:bodyPr wrap="square" rtlCol="0">
            <a:spAutoFit/>
          </a:bodyPr>
          <a:lstStyle/>
          <a:p>
            <a:r>
              <a:rPr lang="ja-JP" altLang="en-US" sz="2000" b="1" dirty="0">
                <a:solidFill>
                  <a:schemeClr val="tx2">
                    <a:lumMod val="75000"/>
                  </a:schemeClr>
                </a:solidFill>
                <a:latin typeface="Meiryo UI" panose="020B0604030504040204" pitchFamily="50" charset="-128"/>
                <a:ea typeface="Meiryo UI" panose="020B0604030504040204" pitchFamily="50" charset="-128"/>
              </a:rPr>
              <a:t>ステップ②</a:t>
            </a:r>
            <a:endParaRPr kumimoji="1" lang="en-US" altLang="ja-JP" sz="2000" b="1" dirty="0">
              <a:solidFill>
                <a:schemeClr val="tx2">
                  <a:lumMod val="75000"/>
                </a:schemeClr>
              </a:solidFill>
              <a:latin typeface="Meiryo UI" panose="020B0604030504040204" pitchFamily="50" charset="-128"/>
              <a:ea typeface="Meiryo UI" panose="020B0604030504040204" pitchFamily="50" charset="-128"/>
            </a:endParaRPr>
          </a:p>
          <a:p>
            <a:r>
              <a:rPr lang="ja-JP" altLang="en-US" sz="1600" b="1" dirty="0">
                <a:solidFill>
                  <a:schemeClr val="tx1">
                    <a:lumMod val="75000"/>
                    <a:lumOff val="25000"/>
                  </a:schemeClr>
                </a:solidFill>
                <a:latin typeface="Meiryo UI" panose="020B0604030504040204" pitchFamily="50" charset="-128"/>
                <a:ea typeface="Meiryo UI" panose="020B0604030504040204" pitchFamily="50" charset="-128"/>
              </a:rPr>
              <a:t>告知（診査）</a:t>
            </a:r>
            <a:endParaRPr lang="en-US" altLang="ja-JP" sz="1600" b="1"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4" name="右矢印 13"/>
          <p:cNvSpPr/>
          <p:nvPr/>
        </p:nvSpPr>
        <p:spPr>
          <a:xfrm rot="19521743">
            <a:off x="3860188" y="1734303"/>
            <a:ext cx="585216" cy="186452"/>
          </a:xfrm>
          <a:prstGeom prst="rightArrow">
            <a:avLst/>
          </a:prstGeom>
          <a:solidFill>
            <a:schemeClr val="tx2">
              <a:lumMod val="75000"/>
            </a:schemeClr>
          </a:solidFill>
          <a:ln w="317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592738" y="902208"/>
            <a:ext cx="2003133" cy="646331"/>
          </a:xfrm>
          <a:prstGeom prst="rect">
            <a:avLst/>
          </a:prstGeom>
          <a:noFill/>
        </p:spPr>
        <p:txBody>
          <a:bodyPr wrap="square" rtlCol="0">
            <a:spAutoFit/>
          </a:bodyPr>
          <a:lstStyle/>
          <a:p>
            <a:r>
              <a:rPr lang="ja-JP" altLang="en-US" sz="2000" b="1" dirty="0">
                <a:solidFill>
                  <a:schemeClr val="tx2">
                    <a:lumMod val="75000"/>
                  </a:schemeClr>
                </a:solidFill>
                <a:latin typeface="Meiryo UI" panose="020B0604030504040204" pitchFamily="50" charset="-128"/>
                <a:ea typeface="Meiryo UI" panose="020B0604030504040204" pitchFamily="50" charset="-128"/>
              </a:rPr>
              <a:t>ステップ③</a:t>
            </a:r>
            <a:endParaRPr kumimoji="1" lang="en-US" altLang="ja-JP" sz="2000" b="1" dirty="0">
              <a:solidFill>
                <a:schemeClr val="tx2">
                  <a:lumMod val="75000"/>
                </a:schemeClr>
              </a:solidFill>
              <a:latin typeface="Meiryo UI" panose="020B0604030504040204" pitchFamily="50" charset="-128"/>
              <a:ea typeface="Meiryo UI" panose="020B0604030504040204" pitchFamily="50" charset="-128"/>
            </a:endParaRPr>
          </a:p>
          <a:p>
            <a:r>
              <a:rPr lang="ja-JP" altLang="en-US" sz="1600" b="1" dirty="0">
                <a:solidFill>
                  <a:schemeClr val="tx1">
                    <a:lumMod val="75000"/>
                    <a:lumOff val="25000"/>
                  </a:schemeClr>
                </a:solidFill>
                <a:latin typeface="Meiryo UI" panose="020B0604030504040204" pitchFamily="50" charset="-128"/>
                <a:ea typeface="Meiryo UI" panose="020B0604030504040204" pitchFamily="50" charset="-128"/>
              </a:rPr>
              <a:t>保険料の払い込み</a:t>
            </a:r>
            <a:endParaRPr lang="en-US" altLang="ja-JP" sz="1600" b="1"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18" name="右矢印 17"/>
          <p:cNvSpPr/>
          <p:nvPr/>
        </p:nvSpPr>
        <p:spPr>
          <a:xfrm rot="2323229">
            <a:off x="6400125" y="1741879"/>
            <a:ext cx="585216" cy="186452"/>
          </a:xfrm>
          <a:prstGeom prst="rightArrow">
            <a:avLst/>
          </a:prstGeom>
          <a:solidFill>
            <a:schemeClr val="tx2">
              <a:lumMod val="75000"/>
            </a:schemeClr>
          </a:solidFill>
          <a:ln w="317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7142012" y="1745320"/>
            <a:ext cx="2003133" cy="892552"/>
          </a:xfrm>
          <a:prstGeom prst="rect">
            <a:avLst/>
          </a:prstGeom>
          <a:noFill/>
        </p:spPr>
        <p:txBody>
          <a:bodyPr wrap="square" rtlCol="0">
            <a:spAutoFit/>
          </a:bodyPr>
          <a:lstStyle/>
          <a:p>
            <a:r>
              <a:rPr lang="ja-JP" altLang="en-US" sz="2000" b="1" dirty="0">
                <a:solidFill>
                  <a:schemeClr val="tx2">
                    <a:lumMod val="75000"/>
                  </a:schemeClr>
                </a:solidFill>
                <a:latin typeface="Meiryo UI" panose="020B0604030504040204" pitchFamily="50" charset="-128"/>
                <a:ea typeface="Meiryo UI" panose="020B0604030504040204" pitchFamily="50" charset="-128"/>
              </a:rPr>
              <a:t>ステップ④</a:t>
            </a:r>
            <a:endParaRPr kumimoji="1" lang="en-US" altLang="ja-JP" sz="2000" b="1" dirty="0">
              <a:solidFill>
                <a:schemeClr val="tx2">
                  <a:lumMod val="75000"/>
                </a:schemeClr>
              </a:solidFill>
              <a:latin typeface="Meiryo UI" panose="020B0604030504040204" pitchFamily="50" charset="-128"/>
              <a:ea typeface="Meiryo UI" panose="020B0604030504040204" pitchFamily="50" charset="-128"/>
            </a:endParaRPr>
          </a:p>
          <a:p>
            <a:r>
              <a:rPr lang="ja-JP" altLang="en-US" sz="1600" b="1" dirty="0">
                <a:solidFill>
                  <a:schemeClr val="tx1">
                    <a:lumMod val="75000"/>
                    <a:lumOff val="25000"/>
                  </a:schemeClr>
                </a:solidFill>
                <a:latin typeface="Meiryo UI" panose="020B0604030504040204" pitchFamily="50" charset="-128"/>
                <a:ea typeface="Meiryo UI" panose="020B0604030504040204" pitchFamily="50" charset="-128"/>
              </a:rPr>
              <a:t>書類（保険証券）</a:t>
            </a:r>
            <a:endParaRPr lang="en-US" altLang="ja-JP" sz="1600" b="1"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600" b="1" dirty="0">
                <a:solidFill>
                  <a:schemeClr val="tx1">
                    <a:lumMod val="75000"/>
                    <a:lumOff val="25000"/>
                  </a:schemeClr>
                </a:solidFill>
                <a:latin typeface="Meiryo UI" panose="020B0604030504040204" pitchFamily="50" charset="-128"/>
                <a:ea typeface="Meiryo UI" panose="020B0604030504040204" pitchFamily="50" charset="-128"/>
              </a:rPr>
              <a:t>が届く</a:t>
            </a:r>
            <a:endParaRPr lang="en-US" altLang="ja-JP" sz="1600" b="1"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193" y="1548539"/>
            <a:ext cx="1078036" cy="1326258"/>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6266" y="2444894"/>
            <a:ext cx="738399" cy="1329118"/>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7354" y="1524113"/>
            <a:ext cx="1474857" cy="1140590"/>
          </a:xfrm>
          <a:prstGeom prst="rect">
            <a:avLst/>
          </a:prstGeom>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3654" y="2462032"/>
            <a:ext cx="719847" cy="1311980"/>
          </a:xfrm>
          <a:prstGeom prst="rect">
            <a:avLst/>
          </a:prstGeom>
        </p:spPr>
      </p:pic>
    </p:spTree>
    <p:extLst>
      <p:ext uri="{BB962C8B-B14F-4D97-AF65-F5344CB8AC3E}">
        <p14:creationId xmlns:p14="http://schemas.microsoft.com/office/powerpoint/2010/main" val="373668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D8CC6C7-8DD9-4D20-806C-444C3A37ADC9}"/>
              </a:ext>
            </a:extLst>
          </p:cNvPr>
          <p:cNvSpPr/>
          <p:nvPr/>
        </p:nvSpPr>
        <p:spPr>
          <a:xfrm>
            <a:off x="0" y="0"/>
            <a:ext cx="9144000" cy="688157"/>
          </a:xfrm>
          <a:prstGeom prst="rect">
            <a:avLst/>
          </a:prstGeom>
          <a:solidFill>
            <a:srgbClr val="00B050"/>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56641" y="46795"/>
            <a:ext cx="2900153" cy="584775"/>
          </a:xfrm>
          <a:prstGeom prst="rect">
            <a:avLst/>
          </a:prstGeom>
          <a:noFill/>
        </p:spPr>
        <p:txBody>
          <a:bodyPr wrap="none" rtlCol="0">
            <a:spAutoFit/>
          </a:bodyPr>
          <a:lstStyle/>
          <a:p>
            <a:r>
              <a:rPr kumimoji="1" lang="ja-JP" altLang="en-US" sz="3200" b="1" dirty="0">
                <a:solidFill>
                  <a:schemeClr val="bg1"/>
                </a:solidFill>
                <a:latin typeface="Meiryo UI" panose="020B0604030504040204" pitchFamily="50" charset="-128"/>
                <a:ea typeface="Meiryo UI" panose="020B0604030504040204" pitchFamily="50" charset="-128"/>
              </a:rPr>
              <a:t>正しく告知しよう</a:t>
            </a:r>
          </a:p>
        </p:txBody>
      </p:sp>
      <p:sp>
        <p:nvSpPr>
          <p:cNvPr id="3" name="テキスト ボックス 2"/>
          <p:cNvSpPr txBox="1"/>
          <p:nvPr/>
        </p:nvSpPr>
        <p:spPr>
          <a:xfrm>
            <a:off x="156640" y="753259"/>
            <a:ext cx="8738995" cy="646331"/>
          </a:xfrm>
          <a:prstGeom prst="rect">
            <a:avLst/>
          </a:prstGeom>
          <a:noFill/>
        </p:spPr>
        <p:txBody>
          <a:bodyPr wrap="square" rtlCol="0">
            <a:spAutoFit/>
          </a:bodyPr>
          <a:lstStyle/>
          <a:p>
            <a:pPr algn="ctr"/>
            <a:r>
              <a:rPr kumimoji="1" lang="ja-JP" altLang="en-US" sz="3200" b="1" dirty="0">
                <a:solidFill>
                  <a:schemeClr val="tx2">
                    <a:lumMod val="75000"/>
                  </a:schemeClr>
                </a:solidFill>
                <a:latin typeface="Meiryo UI" panose="020B0604030504040204" pitchFamily="50" charset="-128"/>
                <a:ea typeface="Meiryo UI" panose="020B0604030504040204" pitchFamily="50" charset="-128"/>
              </a:rPr>
              <a:t>生命保険の契約には</a:t>
            </a:r>
            <a:r>
              <a:rPr kumimoji="1" lang="ja-JP" altLang="en-US" sz="3600" b="1" dirty="0">
                <a:solidFill>
                  <a:srgbClr val="FF0000"/>
                </a:solidFill>
                <a:latin typeface="Meiryo UI" panose="020B0604030504040204" pitchFamily="50" charset="-128"/>
                <a:ea typeface="Meiryo UI" panose="020B0604030504040204" pitchFamily="50" charset="-128"/>
              </a:rPr>
              <a:t>告知義務</a:t>
            </a:r>
            <a:r>
              <a:rPr kumimoji="1" lang="ja-JP" altLang="en-US" sz="3200" b="1" dirty="0">
                <a:solidFill>
                  <a:schemeClr val="tx2">
                    <a:lumMod val="75000"/>
                  </a:schemeClr>
                </a:solidFill>
                <a:latin typeface="Meiryo UI" panose="020B0604030504040204" pitchFamily="50" charset="-128"/>
                <a:ea typeface="Meiryo UI" panose="020B0604030504040204" pitchFamily="50" charset="-128"/>
              </a:rPr>
              <a:t>があります。</a:t>
            </a:r>
          </a:p>
        </p:txBody>
      </p:sp>
      <p:sp>
        <p:nvSpPr>
          <p:cNvPr id="13" name="角丸四角形 12"/>
          <p:cNvSpPr/>
          <p:nvPr/>
        </p:nvSpPr>
        <p:spPr>
          <a:xfrm>
            <a:off x="156640" y="4349529"/>
            <a:ext cx="8788131" cy="2164392"/>
          </a:xfrm>
          <a:prstGeom prst="roundRect">
            <a:avLst/>
          </a:prstGeom>
          <a:solidFill>
            <a:schemeClr val="accent3">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2400" b="1" dirty="0">
                <a:solidFill>
                  <a:schemeClr val="tx2">
                    <a:lumMod val="75000"/>
                  </a:schemeClr>
                </a:solidFill>
                <a:latin typeface="Meiryo UI" panose="020B0604030504040204" pitchFamily="50" charset="-128"/>
                <a:ea typeface="Meiryo UI" panose="020B0604030504040204" pitchFamily="50" charset="-128"/>
              </a:rPr>
              <a:t>●健康状態などを正しく伝えていないときは・・・</a:t>
            </a:r>
            <a:endParaRPr kumimoji="1" lang="en-US" altLang="ja-JP" sz="2400" b="1" dirty="0">
              <a:solidFill>
                <a:schemeClr val="tx2">
                  <a:lumMod val="75000"/>
                </a:schemeClr>
              </a:solidFill>
              <a:latin typeface="Meiryo UI" panose="020B0604030504040204" pitchFamily="50" charset="-128"/>
              <a:ea typeface="Meiryo UI" panose="020B0604030504040204" pitchFamily="50" charset="-128"/>
            </a:endParaRPr>
          </a:p>
          <a:p>
            <a:endParaRPr kumimoji="1" lang="en-US" altLang="ja-JP" sz="500" b="1" dirty="0">
              <a:solidFill>
                <a:schemeClr val="tx2">
                  <a:lumMod val="75000"/>
                </a:schemeClr>
              </a:solidFill>
              <a:latin typeface="Meiryo UI" panose="020B0604030504040204" pitchFamily="50" charset="-128"/>
              <a:ea typeface="Meiryo UI" panose="020B0604030504040204" pitchFamily="50" charset="-128"/>
            </a:endParaRPr>
          </a:p>
          <a:p>
            <a:r>
              <a:rPr kumimoji="1" lang="ja-JP" altLang="en-US" sz="2400" b="1" dirty="0">
                <a:solidFill>
                  <a:srgbClr val="FF0000"/>
                </a:solidFill>
                <a:latin typeface="Meiryo UI" panose="020B0604030504040204" pitchFamily="50" charset="-128"/>
                <a:ea typeface="Meiryo UI" panose="020B0604030504040204" pitchFamily="50" charset="-128"/>
              </a:rPr>
              <a:t>　</a:t>
            </a:r>
            <a:r>
              <a:rPr kumimoji="1" lang="ja-JP" altLang="en-US" sz="2400" b="1" u="sng" dirty="0">
                <a:solidFill>
                  <a:srgbClr val="FF0000"/>
                </a:solidFill>
                <a:latin typeface="Meiryo UI" panose="020B0604030504040204" pitchFamily="50" charset="-128"/>
                <a:ea typeface="Meiryo UI" panose="020B0604030504040204" pitchFamily="50" charset="-128"/>
              </a:rPr>
              <a:t>契約が解除されて、リスクが起きてしまっても</a:t>
            </a:r>
            <a:endParaRPr kumimoji="1" lang="en-US" altLang="ja-JP" sz="2400" b="1" u="sng" dirty="0">
              <a:solidFill>
                <a:srgbClr val="FF0000"/>
              </a:solidFill>
              <a:latin typeface="Meiryo UI" panose="020B0604030504040204" pitchFamily="50" charset="-128"/>
              <a:ea typeface="Meiryo UI" panose="020B0604030504040204" pitchFamily="50" charset="-128"/>
            </a:endParaRPr>
          </a:p>
          <a:p>
            <a:r>
              <a:rPr kumimoji="1" lang="ja-JP" altLang="en-US" sz="2400" b="1" dirty="0">
                <a:solidFill>
                  <a:srgbClr val="FF0000"/>
                </a:solidFill>
                <a:latin typeface="Meiryo UI" panose="020B0604030504040204" pitchFamily="50" charset="-128"/>
                <a:ea typeface="Meiryo UI" panose="020B0604030504040204" pitchFamily="50" charset="-128"/>
              </a:rPr>
              <a:t>　　　　　　　　　　　　</a:t>
            </a:r>
            <a:r>
              <a:rPr kumimoji="1" lang="ja-JP" altLang="en-US" sz="2400" b="1" u="sng" dirty="0">
                <a:solidFill>
                  <a:srgbClr val="FF0000"/>
                </a:solidFill>
                <a:latin typeface="Meiryo UI" panose="020B0604030504040204" pitchFamily="50" charset="-128"/>
                <a:ea typeface="Meiryo UI" panose="020B0604030504040204" pitchFamily="50" charset="-128"/>
              </a:rPr>
              <a:t>保険金等のお金を受け取れないことがあります。</a:t>
            </a:r>
            <a:endParaRPr kumimoji="1" lang="en-US" altLang="ja-JP" sz="2400" b="1" u="sng" dirty="0">
              <a:solidFill>
                <a:srgbClr val="FF0000"/>
              </a:solidFill>
              <a:latin typeface="Meiryo UI" panose="020B0604030504040204" pitchFamily="50" charset="-128"/>
              <a:ea typeface="Meiryo UI" panose="020B0604030504040204" pitchFamily="50" charset="-128"/>
            </a:endParaRPr>
          </a:p>
          <a:p>
            <a:endParaRPr kumimoji="1" lang="en-US" altLang="ja-JP" sz="1600" b="1" u="sng" dirty="0">
              <a:solidFill>
                <a:srgbClr val="FF0000"/>
              </a:solidFill>
              <a:latin typeface="Meiryo UI" panose="020B0604030504040204" pitchFamily="50" charset="-128"/>
              <a:ea typeface="Meiryo UI" panose="020B0604030504040204" pitchFamily="50" charset="-128"/>
            </a:endParaRPr>
          </a:p>
          <a:p>
            <a:r>
              <a:rPr kumimoji="1" lang="ja-JP" altLang="en-US" sz="2400" b="1" dirty="0">
                <a:solidFill>
                  <a:schemeClr val="tx2">
                    <a:lumMod val="75000"/>
                  </a:schemeClr>
                </a:solidFill>
                <a:latin typeface="Meiryo UI" panose="020B0604030504040204" pitchFamily="50" charset="-128"/>
                <a:ea typeface="Meiryo UI" panose="020B0604030504040204" pitchFamily="50" charset="-128"/>
              </a:rPr>
              <a:t>●事実と異なる告知をすることを告知義務違反といいます。</a:t>
            </a:r>
          </a:p>
        </p:txBody>
      </p:sp>
      <p:sp>
        <p:nvSpPr>
          <p:cNvPr id="4" name="テキスト ボックス 3"/>
          <p:cNvSpPr txBox="1"/>
          <p:nvPr/>
        </p:nvSpPr>
        <p:spPr>
          <a:xfrm>
            <a:off x="276519" y="3469629"/>
            <a:ext cx="8270073" cy="707886"/>
          </a:xfrm>
          <a:prstGeom prst="rect">
            <a:avLst/>
          </a:prstGeom>
          <a:noFill/>
        </p:spPr>
        <p:txBody>
          <a:bodyPr wrap="square" rtlCol="0">
            <a:spAutoFit/>
          </a:bodyPr>
          <a:lstStyle/>
          <a:p>
            <a:r>
              <a:rPr lang="ja-JP" altLang="en-US" sz="2000" dirty="0">
                <a:solidFill>
                  <a:schemeClr val="tx1">
                    <a:lumMod val="65000"/>
                    <a:lumOff val="35000"/>
                  </a:schemeClr>
                </a:solidFill>
                <a:latin typeface="Meiryo UI" panose="020B0604030504040204" pitchFamily="50" charset="-128"/>
                <a:ea typeface="Meiryo UI" panose="020B0604030504040204" pitchFamily="50" charset="-128"/>
              </a:rPr>
              <a:t>生命保険を契約する際には、契約する人々の公平性を保つために、現在の健康状態や傷病歴などについて保険会社に伝える「告知義務」があります。</a:t>
            </a:r>
            <a:endParaRPr lang="en-US" altLang="ja-JP" sz="2000" dirty="0">
              <a:solidFill>
                <a:schemeClr val="tx1">
                  <a:lumMod val="65000"/>
                  <a:lumOff val="35000"/>
                </a:schemeClr>
              </a:solidFill>
              <a:latin typeface="Meiryo UI" panose="020B0604030504040204" pitchFamily="50" charset="-128"/>
              <a:ea typeface="Meiryo UI"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1518" y="1683794"/>
            <a:ext cx="1311751" cy="1613787"/>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8965" y="1683795"/>
            <a:ext cx="864774" cy="1556593"/>
          </a:xfrm>
          <a:prstGeom prst="rect">
            <a:avLst/>
          </a:prstGeom>
        </p:spPr>
      </p:pic>
    </p:spTree>
    <p:extLst>
      <p:ext uri="{BB962C8B-B14F-4D97-AF65-F5344CB8AC3E}">
        <p14:creationId xmlns:p14="http://schemas.microsoft.com/office/powerpoint/2010/main" val="99122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D8CC6C7-8DD9-4D20-806C-444C3A37ADC9}"/>
              </a:ext>
            </a:extLst>
          </p:cNvPr>
          <p:cNvSpPr/>
          <p:nvPr/>
        </p:nvSpPr>
        <p:spPr>
          <a:xfrm>
            <a:off x="0" y="0"/>
            <a:ext cx="9144000" cy="688157"/>
          </a:xfrm>
          <a:prstGeom prst="rect">
            <a:avLst/>
          </a:prstGeom>
          <a:solidFill>
            <a:srgbClr val="00B050"/>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2492" y="872693"/>
            <a:ext cx="8988450" cy="646331"/>
          </a:xfrm>
          <a:prstGeom prst="rect">
            <a:avLst/>
          </a:prstGeom>
          <a:noFill/>
        </p:spPr>
        <p:txBody>
          <a:bodyPr wrap="square" rtlCol="0">
            <a:spAutoFit/>
          </a:bodyPr>
          <a:lstStyle/>
          <a:p>
            <a:pPr algn="ctr"/>
            <a:r>
              <a:rPr kumimoji="1" lang="ja-JP" altLang="en-US" sz="3200" b="1" dirty="0">
                <a:solidFill>
                  <a:schemeClr val="tx2">
                    <a:lumMod val="75000"/>
                  </a:schemeClr>
                </a:solidFill>
                <a:latin typeface="Meiryo UI" panose="020B0604030504040204" pitchFamily="50" charset="-128"/>
                <a:ea typeface="Meiryo UI" panose="020B0604030504040204" pitchFamily="50" charset="-128"/>
              </a:rPr>
              <a:t>申込みの取り消しができる期間は、</a:t>
            </a:r>
            <a:r>
              <a:rPr kumimoji="1" lang="en-US" altLang="ja-JP" sz="3600" b="1" dirty="0">
                <a:solidFill>
                  <a:srgbClr val="FF0000"/>
                </a:solidFill>
                <a:latin typeface="Meiryo UI" panose="020B0604030504040204" pitchFamily="50" charset="-128"/>
                <a:ea typeface="Meiryo UI" panose="020B0604030504040204" pitchFamily="50" charset="-128"/>
              </a:rPr>
              <a:t>8</a:t>
            </a:r>
            <a:r>
              <a:rPr kumimoji="1" lang="ja-JP" altLang="en-US" sz="3600" b="1" dirty="0">
                <a:solidFill>
                  <a:srgbClr val="FF0000"/>
                </a:solidFill>
                <a:latin typeface="Meiryo UI" panose="020B0604030504040204" pitchFamily="50" charset="-128"/>
                <a:ea typeface="Meiryo UI" panose="020B0604030504040204" pitchFamily="50" charset="-128"/>
              </a:rPr>
              <a:t>日以内</a:t>
            </a:r>
            <a:r>
              <a:rPr kumimoji="1" lang="ja-JP" altLang="en-US" sz="3200" b="1" dirty="0">
                <a:solidFill>
                  <a:schemeClr val="tx2">
                    <a:lumMod val="75000"/>
                  </a:schemeClr>
                </a:solidFill>
                <a:latin typeface="Meiryo UI" panose="020B0604030504040204" pitchFamily="50" charset="-128"/>
                <a:ea typeface="Meiryo UI" panose="020B0604030504040204" pitchFamily="50" charset="-128"/>
              </a:rPr>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112" y="1703561"/>
            <a:ext cx="2672207" cy="2632910"/>
          </a:xfrm>
          <a:prstGeom prst="rect">
            <a:avLst/>
          </a:prstGeom>
        </p:spPr>
      </p:pic>
      <p:sp>
        <p:nvSpPr>
          <p:cNvPr id="8" name="角丸四角形 7"/>
          <p:cNvSpPr/>
          <p:nvPr/>
        </p:nvSpPr>
        <p:spPr>
          <a:xfrm>
            <a:off x="70707" y="4511040"/>
            <a:ext cx="9000235" cy="2191418"/>
          </a:xfrm>
          <a:prstGeom prst="roundRect">
            <a:avLst/>
          </a:prstGeom>
          <a:solidFill>
            <a:schemeClr val="accent3">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2400" b="1" dirty="0">
                <a:solidFill>
                  <a:schemeClr val="tx2">
                    <a:lumMod val="75000"/>
                  </a:schemeClr>
                </a:solidFill>
                <a:latin typeface="Meiryo UI" panose="020B0604030504040204" pitchFamily="50" charset="-128"/>
                <a:ea typeface="Meiryo UI" panose="020B0604030504040204" pitchFamily="50" charset="-128"/>
              </a:rPr>
              <a:t>●クーリング・オフを活用すると、</a:t>
            </a:r>
            <a:r>
              <a:rPr lang="ja-JP" altLang="en-US" sz="2400" b="1" dirty="0">
                <a:solidFill>
                  <a:srgbClr val="FF0000"/>
                </a:solidFill>
                <a:latin typeface="Meiryo UI" panose="020B0604030504040204" pitchFamily="50" charset="-128"/>
                <a:ea typeface="Meiryo UI" panose="020B0604030504040204" pitchFamily="50" charset="-128"/>
              </a:rPr>
              <a:t>保険料はそのまま返金</a:t>
            </a:r>
            <a:r>
              <a:rPr lang="ja-JP" altLang="en-US" sz="2400" b="1" dirty="0">
                <a:solidFill>
                  <a:schemeClr val="tx2">
                    <a:lumMod val="75000"/>
                  </a:schemeClr>
                </a:solidFill>
                <a:latin typeface="Meiryo UI" panose="020B0604030504040204" pitchFamily="50" charset="-128"/>
                <a:ea typeface="Meiryo UI" panose="020B0604030504040204" pitchFamily="50" charset="-128"/>
              </a:rPr>
              <a:t>されます。</a:t>
            </a:r>
            <a:endParaRPr lang="en-US" altLang="ja-JP" sz="2400" b="1" dirty="0">
              <a:solidFill>
                <a:schemeClr val="tx2">
                  <a:lumMod val="75000"/>
                </a:schemeClr>
              </a:solidFill>
              <a:latin typeface="Meiryo UI" panose="020B0604030504040204" pitchFamily="50" charset="-128"/>
              <a:ea typeface="Meiryo UI" panose="020B0604030504040204" pitchFamily="50" charset="-128"/>
            </a:endParaRPr>
          </a:p>
          <a:p>
            <a:endParaRPr lang="en-US" altLang="ja-JP" sz="1200" b="1" dirty="0">
              <a:solidFill>
                <a:schemeClr val="tx2">
                  <a:lumMod val="75000"/>
                </a:schemeClr>
              </a:solidFill>
              <a:latin typeface="Meiryo UI" panose="020B0604030504040204" pitchFamily="50" charset="-128"/>
              <a:ea typeface="Meiryo UI" panose="020B0604030504040204" pitchFamily="50" charset="-128"/>
            </a:endParaRPr>
          </a:p>
          <a:p>
            <a:r>
              <a:rPr lang="ja-JP" altLang="en-US" sz="2400" b="1" dirty="0">
                <a:solidFill>
                  <a:schemeClr val="tx2">
                    <a:lumMod val="75000"/>
                  </a:schemeClr>
                </a:solidFill>
                <a:latin typeface="Meiryo UI" panose="020B0604030504040204" pitchFamily="50" charset="-128"/>
                <a:ea typeface="Meiryo UI" panose="020B0604030504040204" pitchFamily="50" charset="-128"/>
              </a:rPr>
              <a:t>●生命保険会社や商品によっては</a:t>
            </a:r>
            <a:r>
              <a:rPr lang="en-US" altLang="ja-JP" sz="2400" b="1" dirty="0">
                <a:solidFill>
                  <a:schemeClr val="tx2">
                    <a:lumMod val="75000"/>
                  </a:schemeClr>
                </a:solidFill>
                <a:latin typeface="Meiryo UI" panose="020B0604030504040204" pitchFamily="50" charset="-128"/>
                <a:ea typeface="Meiryo UI" panose="020B0604030504040204" pitchFamily="50" charset="-128"/>
              </a:rPr>
              <a:t>9</a:t>
            </a:r>
            <a:r>
              <a:rPr lang="ja-JP" altLang="en-US" sz="2400" b="1" dirty="0">
                <a:solidFill>
                  <a:schemeClr val="tx2">
                    <a:lumMod val="75000"/>
                  </a:schemeClr>
                </a:solidFill>
                <a:latin typeface="Meiryo UI" panose="020B0604030504040204" pitchFamily="50" charset="-128"/>
                <a:ea typeface="Meiryo UI" panose="020B0604030504040204" pitchFamily="50" charset="-128"/>
              </a:rPr>
              <a:t>日以上の期間を設けている場合</a:t>
            </a:r>
            <a:endParaRPr lang="en-US" altLang="ja-JP" sz="2400" b="1" dirty="0">
              <a:solidFill>
                <a:schemeClr val="tx2">
                  <a:lumMod val="75000"/>
                </a:schemeClr>
              </a:solidFill>
              <a:latin typeface="Meiryo UI" panose="020B0604030504040204" pitchFamily="50" charset="-128"/>
              <a:ea typeface="Meiryo UI" panose="020B0604030504040204" pitchFamily="50" charset="-128"/>
            </a:endParaRPr>
          </a:p>
          <a:p>
            <a:pPr indent="324000"/>
            <a:r>
              <a:rPr lang="ja-JP" altLang="en-US" sz="2400" b="1" dirty="0">
                <a:solidFill>
                  <a:schemeClr val="tx2">
                    <a:lumMod val="75000"/>
                  </a:schemeClr>
                </a:solidFill>
                <a:latin typeface="Meiryo UI" panose="020B0604030504040204" pitchFamily="50" charset="-128"/>
                <a:ea typeface="Meiryo UI" panose="020B0604030504040204" pitchFamily="50" charset="-128"/>
              </a:rPr>
              <a:t>もあります。</a:t>
            </a:r>
          </a:p>
        </p:txBody>
      </p:sp>
      <p:sp>
        <p:nvSpPr>
          <p:cNvPr id="2" name="テキスト ボックス 1"/>
          <p:cNvSpPr txBox="1"/>
          <p:nvPr/>
        </p:nvSpPr>
        <p:spPr>
          <a:xfrm>
            <a:off x="341376" y="2217971"/>
            <a:ext cx="5718048" cy="1846659"/>
          </a:xfrm>
          <a:prstGeom prst="rect">
            <a:avLst/>
          </a:prstGeom>
          <a:noFill/>
        </p:spPr>
        <p:txBody>
          <a:bodyPr wrap="square" rtlCol="0">
            <a:spAutoFit/>
          </a:bodyPr>
          <a:lstStyle/>
          <a:p>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やっぱり申込みをやめたいなと思ったときは・・・</a:t>
            </a:r>
            <a:endPar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endParaRPr>
          </a:p>
          <a:p>
            <a:r>
              <a:rPr lang="en-US" altLang="ja-JP" sz="2000" dirty="0">
                <a:solidFill>
                  <a:schemeClr val="tx1">
                    <a:lumMod val="65000"/>
                    <a:lumOff val="35000"/>
                  </a:schemeClr>
                </a:solidFill>
                <a:latin typeface="Meiryo UI" panose="020B0604030504040204" pitchFamily="50" charset="-128"/>
                <a:ea typeface="Meiryo UI" panose="020B0604030504040204" pitchFamily="50" charset="-128"/>
              </a:rPr>
              <a:t>8</a:t>
            </a:r>
            <a:r>
              <a:rPr lang="ja-JP" altLang="en-US" sz="2000" dirty="0">
                <a:solidFill>
                  <a:schemeClr val="tx1">
                    <a:lumMod val="65000"/>
                    <a:lumOff val="35000"/>
                  </a:schemeClr>
                </a:solidFill>
                <a:latin typeface="Meiryo UI" panose="020B0604030504040204" pitchFamily="50" charset="-128"/>
                <a:ea typeface="Meiryo UI" panose="020B0604030504040204" pitchFamily="50" charset="-128"/>
              </a:rPr>
              <a:t>日以内なら</a:t>
            </a:r>
            <a:r>
              <a:rPr lang="ja-JP" altLang="en-US" sz="2000" b="1" dirty="0">
                <a:solidFill>
                  <a:srgbClr val="FF0000"/>
                </a:solidFill>
                <a:latin typeface="Meiryo UI" panose="020B0604030504040204" pitchFamily="50" charset="-128"/>
                <a:ea typeface="Meiryo UI" panose="020B0604030504040204" pitchFamily="50" charset="-128"/>
              </a:rPr>
              <a:t>クーリング・オフ</a:t>
            </a:r>
            <a:r>
              <a:rPr lang="ja-JP" altLang="en-US" sz="2000" dirty="0">
                <a:solidFill>
                  <a:schemeClr val="tx1">
                    <a:lumMod val="65000"/>
                    <a:lumOff val="35000"/>
                  </a:schemeClr>
                </a:solidFill>
                <a:latin typeface="Meiryo UI" panose="020B0604030504040204" pitchFamily="50" charset="-128"/>
                <a:ea typeface="Meiryo UI" panose="020B0604030504040204" pitchFamily="50" charset="-128"/>
              </a:rPr>
              <a:t>を使うことができます。</a:t>
            </a:r>
            <a:endParaRPr lang="en-US" altLang="ja-JP" sz="2000" dirty="0">
              <a:solidFill>
                <a:schemeClr val="tx1">
                  <a:lumMod val="65000"/>
                  <a:lumOff val="35000"/>
                </a:schemeClr>
              </a:solidFill>
              <a:latin typeface="Meiryo UI" panose="020B0604030504040204" pitchFamily="50" charset="-128"/>
              <a:ea typeface="Meiryo UI" panose="020B0604030504040204" pitchFamily="50" charset="-128"/>
            </a:endParaRPr>
          </a:p>
          <a:p>
            <a:endParaRPr lang="en-US" altLang="ja-JP" sz="1100" dirty="0">
              <a:solidFill>
                <a:schemeClr val="tx1">
                  <a:lumMod val="65000"/>
                  <a:lumOff val="35000"/>
                </a:schemeClr>
              </a:solidFill>
              <a:latin typeface="Meiryo UI" panose="020B0604030504040204" pitchFamily="50" charset="-128"/>
              <a:ea typeface="Meiryo UI" panose="020B0604030504040204" pitchFamily="50" charset="-128"/>
            </a:endParaRPr>
          </a:p>
          <a:p>
            <a:r>
              <a:rPr lang="ja-JP" altLang="en-US" sz="2000" dirty="0">
                <a:solidFill>
                  <a:schemeClr val="tx1">
                    <a:lumMod val="65000"/>
                    <a:lumOff val="35000"/>
                  </a:schemeClr>
                </a:solidFill>
                <a:latin typeface="Meiryo UI" panose="020B0604030504040204" pitchFamily="50" charset="-128"/>
                <a:ea typeface="Meiryo UI" panose="020B0604030504040204" pitchFamily="50" charset="-128"/>
              </a:rPr>
              <a:t>一般的に、「クーリング・オフに関する書面を受け取った日」か「申込日」のいずれか遅い日から、その日を含めて</a:t>
            </a:r>
            <a:r>
              <a:rPr lang="en-US" altLang="ja-JP" sz="2000" dirty="0">
                <a:solidFill>
                  <a:schemeClr val="tx1">
                    <a:lumMod val="65000"/>
                    <a:lumOff val="35000"/>
                  </a:schemeClr>
                </a:solidFill>
                <a:latin typeface="Meiryo UI" panose="020B0604030504040204" pitchFamily="50" charset="-128"/>
                <a:ea typeface="Meiryo UI" panose="020B0604030504040204" pitchFamily="50" charset="-128"/>
              </a:rPr>
              <a:t>8</a:t>
            </a:r>
            <a:r>
              <a:rPr lang="ja-JP" altLang="en-US" sz="2000" dirty="0">
                <a:solidFill>
                  <a:schemeClr val="tx1">
                    <a:lumMod val="65000"/>
                    <a:lumOff val="35000"/>
                  </a:schemeClr>
                </a:solidFill>
                <a:latin typeface="Meiryo UI" panose="020B0604030504040204" pitchFamily="50" charset="-128"/>
                <a:ea typeface="Meiryo UI" panose="020B0604030504040204" pitchFamily="50" charset="-128"/>
              </a:rPr>
              <a:t>日以内ならば申し込みを撤回できます。</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56641" y="46795"/>
            <a:ext cx="4725974" cy="584775"/>
          </a:xfrm>
          <a:prstGeom prst="rect">
            <a:avLst/>
          </a:prstGeom>
          <a:noFill/>
        </p:spPr>
        <p:txBody>
          <a:bodyPr wrap="none" rtlCol="0">
            <a:spAutoFit/>
          </a:bodyPr>
          <a:lstStyle/>
          <a:p>
            <a:r>
              <a:rPr lang="ja-JP" altLang="en-US" sz="3200" b="1" dirty="0">
                <a:solidFill>
                  <a:schemeClr val="bg1"/>
                </a:solidFill>
                <a:latin typeface="Meiryo UI" panose="020B0604030504040204" pitchFamily="50" charset="-128"/>
                <a:ea typeface="Meiryo UI" panose="020B0604030504040204" pitchFamily="50" charset="-128"/>
              </a:rPr>
              <a:t>申込みをやめたいと思ったら</a:t>
            </a:r>
            <a:endParaRPr kumimoji="1" lang="ja-JP" altLang="en-US" sz="32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5613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レーム 4"/>
          <p:cNvSpPr/>
          <p:nvPr/>
        </p:nvSpPr>
        <p:spPr>
          <a:xfrm>
            <a:off x="0" y="1"/>
            <a:ext cx="9144000" cy="6874074"/>
          </a:xfrm>
          <a:prstGeom prst="frame">
            <a:avLst>
              <a:gd name="adj1" fmla="val 13704"/>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8" name="角丸四角形 7"/>
          <p:cNvSpPr/>
          <p:nvPr/>
        </p:nvSpPr>
        <p:spPr bwMode="white">
          <a:xfrm>
            <a:off x="474133" y="428919"/>
            <a:ext cx="8212667" cy="6011333"/>
          </a:xfrm>
          <a:prstGeom prst="roundRect">
            <a:avLst>
              <a:gd name="adj" fmla="val 2265"/>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ヒラギノ丸ゴ Pro W4"/>
              <a:ea typeface="ヒラギノ丸ゴ Pro W4"/>
              <a:cs typeface="ヒラギノ丸ゴ Pro W4"/>
            </a:endParaRPr>
          </a:p>
        </p:txBody>
      </p:sp>
      <p:sp>
        <p:nvSpPr>
          <p:cNvPr id="9" name="テキスト ボックス 8"/>
          <p:cNvSpPr txBox="1"/>
          <p:nvPr/>
        </p:nvSpPr>
        <p:spPr bwMode="gray">
          <a:xfrm>
            <a:off x="669302" y="628761"/>
            <a:ext cx="7805395" cy="470898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a:t>
            </a:r>
            <a:r>
              <a:rPr kumimoji="1" lang="ja-JP" altLang="en-US" sz="36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利用方法</a:t>
            </a:r>
            <a:r>
              <a:rPr kumimoji="1" lang="en-US" altLang="ja-JP" sz="36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a:t>
            </a:r>
            <a:endParaRPr kumimoji="1" lang="ja-JP" altLang="en-US" sz="36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a:p>
            <a:pPr lvl="0" defTabSz="457200">
              <a:defRPr/>
            </a:pPr>
            <a:endParaRPr lang="ja-JP" altLang="en-US" sz="1600" b="1" u="sng"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r>
              <a:rPr lang="ja-JP" altLang="en-US" sz="1600" b="1" u="sng" dirty="0">
                <a:solidFill>
                  <a:srgbClr val="4F81BD">
                    <a:lumMod val="50000"/>
                  </a:srgbClr>
                </a:solidFill>
                <a:latin typeface="Meiryo UI" panose="020B0604030504040204" pitchFamily="50" charset="-128"/>
                <a:ea typeface="Meiryo UI" panose="020B0604030504040204" pitchFamily="50" charset="-128"/>
                <a:cs typeface="ヒラギノ角ゴ Std W8"/>
              </a:rPr>
              <a:t>以下の当センタ－作成資料をご利用する際に、自助の一手段として「生命保険」について</a:t>
            </a:r>
            <a:endParaRPr lang="en-US" altLang="ja-JP" sz="1600" b="1" u="sng"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r>
              <a:rPr lang="ja-JP" altLang="en-US" sz="1600" b="1" u="sng" dirty="0">
                <a:solidFill>
                  <a:srgbClr val="4F81BD">
                    <a:lumMod val="50000"/>
                  </a:srgbClr>
                </a:solidFill>
                <a:latin typeface="Meiryo UI" panose="020B0604030504040204" pitchFamily="50" charset="-128"/>
                <a:ea typeface="Meiryo UI" panose="020B0604030504040204" pitchFamily="50" charset="-128"/>
                <a:cs typeface="ヒラギノ角ゴ Std W8"/>
              </a:rPr>
              <a:t>説明する際の補足資料としてご利用ください。</a:t>
            </a:r>
          </a:p>
          <a:p>
            <a:pPr lvl="0" algn="ctr" defTabSz="457200">
              <a:defRPr/>
            </a:pPr>
            <a:endPar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r>
              <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rPr>
              <a:t>①高校公民科向け「自助・共助・公助について考えよう」</a:t>
            </a:r>
          </a:p>
          <a:p>
            <a:pPr lvl="0" defTabSz="457200">
              <a:defRPr/>
            </a:pPr>
            <a:r>
              <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rPr>
              <a:t>　　</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・・・該当箇所</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第</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3</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章</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自助って何？</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endPar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endPar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r>
              <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rPr>
              <a:t>②高校家庭科向け「生活設計とリスクへの備え」</a:t>
            </a:r>
          </a:p>
          <a:p>
            <a:pPr defTabSz="457200">
              <a:defRPr/>
            </a:pPr>
            <a:r>
              <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rPr>
              <a:t>    </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・・・該当箇所</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第</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3</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章</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公的保障と私的保障</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endPar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endPar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lvl="0" defTabSz="457200">
              <a:defRPr/>
            </a:pPr>
            <a:r>
              <a:rPr lang="ja-JP" altLang="en-US" sz="2400" b="1" dirty="0">
                <a:solidFill>
                  <a:srgbClr val="4F81BD">
                    <a:lumMod val="50000"/>
                  </a:srgbClr>
                </a:solidFill>
                <a:latin typeface="Meiryo UI" panose="020B0604030504040204" pitchFamily="50" charset="-128"/>
                <a:ea typeface="Meiryo UI" panose="020B0604030504040204" pitchFamily="50" charset="-128"/>
                <a:cs typeface="ヒラギノ角ゴ Std W8"/>
              </a:rPr>
              <a:t>③高校家庭科向け「事例から考えるリスクマネジメント」  </a:t>
            </a:r>
            <a:endParaRPr lang="en-US" altLang="ja-JP" sz="2400" b="1" dirty="0">
              <a:solidFill>
                <a:srgbClr val="4F81BD">
                  <a:lumMod val="50000"/>
                </a:srgbClr>
              </a:solidFill>
              <a:latin typeface="Meiryo UI" panose="020B0604030504040204" pitchFamily="50" charset="-128"/>
              <a:ea typeface="Meiryo UI" panose="020B0604030504040204" pitchFamily="50" charset="-128"/>
              <a:cs typeface="ヒラギノ角ゴ Std W8"/>
            </a:endParaRPr>
          </a:p>
          <a:p>
            <a:pPr defTabSz="457200">
              <a:defRPr/>
            </a:pPr>
            <a:r>
              <a:rPr lang="en-US" altLang="ja-JP" sz="2400" b="1" dirty="0">
                <a:solidFill>
                  <a:srgbClr val="4F81BD">
                    <a:lumMod val="50000"/>
                  </a:srgbClr>
                </a:solidFill>
                <a:latin typeface="Meiryo UI" panose="020B0604030504040204" pitchFamily="50" charset="-128"/>
                <a:ea typeface="Meiryo UI" panose="020B0604030504040204" pitchFamily="50" charset="-128"/>
                <a:cs typeface="ヒラギノ角ゴ Std W8"/>
              </a:rPr>
              <a:t>    </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・・・該当箇所</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第</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3</a:t>
            </a:r>
            <a:r>
              <a:rPr lang="ja-JP" altLang="en-US" sz="2400" dirty="0">
                <a:solidFill>
                  <a:srgbClr val="4F81BD">
                    <a:lumMod val="50000"/>
                  </a:srgbClr>
                </a:solidFill>
                <a:latin typeface="Meiryo UI" panose="020B0604030504040204" pitchFamily="50" charset="-128"/>
                <a:ea typeface="Meiryo UI" panose="020B0604030504040204" pitchFamily="50" charset="-128"/>
                <a:cs typeface="ヒラギノ角ゴ Std W8"/>
              </a:rPr>
              <a:t>章</a:t>
            </a:r>
            <a:r>
              <a:rPr lang="en-US" altLang="ja-JP" sz="2400" dirty="0">
                <a:solidFill>
                  <a:srgbClr val="4F81BD">
                    <a:lumMod val="50000"/>
                  </a:srgbClr>
                </a:solidFill>
                <a:latin typeface="Meiryo UI" panose="020B0604030504040204" pitchFamily="50" charset="-128"/>
                <a:ea typeface="Meiryo UI" panose="020B0604030504040204" pitchFamily="50" charset="-128"/>
                <a:cs typeface="ヒラギノ角ゴ Std W8"/>
              </a:rPr>
              <a:t>『</a:t>
            </a:r>
            <a:r>
              <a:rPr lang="ja-JP" altLang="en-US" sz="2400" dirty="0">
                <a:solidFill>
                  <a:schemeClr val="accent1">
                    <a:lumMod val="50000"/>
                  </a:schemeClr>
                </a:solidFill>
                <a:latin typeface="Meiryo UI" panose="020B0604030504040204" pitchFamily="50" charset="-128"/>
                <a:ea typeface="Meiryo UI" panose="020B0604030504040204" pitchFamily="50" charset="-128"/>
                <a:cs typeface="ヒラギノ角ゴ ProN W6"/>
              </a:rPr>
              <a:t>私的保障</a:t>
            </a:r>
            <a:r>
              <a:rPr lang="en-US" altLang="ja-JP" sz="2400" dirty="0">
                <a:solidFill>
                  <a:schemeClr val="accent1">
                    <a:lumMod val="50000"/>
                  </a:schemeClr>
                </a:solidFill>
                <a:latin typeface="Meiryo UI" panose="020B0604030504040204" pitchFamily="50" charset="-128"/>
                <a:ea typeface="Meiryo UI" panose="020B0604030504040204" pitchFamily="50" charset="-128"/>
                <a:cs typeface="ヒラギノ角ゴ ProN W6"/>
              </a:rPr>
              <a:t>』</a:t>
            </a:r>
            <a:endParaRPr kumimoji="1" lang="ja-JP" altLang="en-US" sz="36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p:txBody>
      </p:sp>
    </p:spTree>
    <p:extLst>
      <p:ext uri="{BB962C8B-B14F-4D97-AF65-F5344CB8AC3E}">
        <p14:creationId xmlns:p14="http://schemas.microsoft.com/office/powerpoint/2010/main" val="120653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レーム 4"/>
          <p:cNvSpPr/>
          <p:nvPr/>
        </p:nvSpPr>
        <p:spPr>
          <a:xfrm>
            <a:off x="0" y="1"/>
            <a:ext cx="9144000" cy="6874074"/>
          </a:xfrm>
          <a:prstGeom prst="frame">
            <a:avLst>
              <a:gd name="adj1" fmla="val 13704"/>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8" name="角丸四角形 7"/>
          <p:cNvSpPr/>
          <p:nvPr/>
        </p:nvSpPr>
        <p:spPr bwMode="white">
          <a:xfrm>
            <a:off x="474133" y="457199"/>
            <a:ext cx="8212667" cy="6011333"/>
          </a:xfrm>
          <a:prstGeom prst="roundRect">
            <a:avLst>
              <a:gd name="adj" fmla="val 2265"/>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ヒラギノ丸ゴ Pro W4"/>
              <a:ea typeface="ヒラギノ丸ゴ Pro W4"/>
              <a:cs typeface="ヒラギノ丸ゴ Pro W4"/>
            </a:endParaRPr>
          </a:p>
        </p:txBody>
      </p:sp>
      <p:sp>
        <p:nvSpPr>
          <p:cNvPr id="6" name="テキスト ボックス 5"/>
          <p:cNvSpPr txBox="1"/>
          <p:nvPr/>
        </p:nvSpPr>
        <p:spPr bwMode="gray">
          <a:xfrm>
            <a:off x="304800" y="2589537"/>
            <a:ext cx="8547100"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①「生命保険」に関するクイズ</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スライド集</a:t>
            </a:r>
            <a:endParaRPr kumimoji="1" lang="ja-JP" altLang="en-US" sz="2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p:txBody>
      </p:sp>
    </p:spTree>
    <p:extLst>
      <p:ext uri="{BB962C8B-B14F-4D97-AF65-F5344CB8AC3E}">
        <p14:creationId xmlns:p14="http://schemas.microsoft.com/office/powerpoint/2010/main" val="248163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0"/>
            <a:ext cx="9144000" cy="716948"/>
          </a:xfrm>
          <a:prstGeom prst="rect">
            <a:avLst/>
          </a:prstGeom>
          <a:solidFill>
            <a:schemeClr val="accent6">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61964" y="30760"/>
            <a:ext cx="6843809"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どのくらいの家族が契約しているの</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 name="コンテンツ プレースホルダー 1"/>
          <p:cNvSpPr txBox="1">
            <a:spLocks/>
          </p:cNvSpPr>
          <p:nvPr/>
        </p:nvSpPr>
        <p:spPr bwMode="auto">
          <a:xfrm>
            <a:off x="273050" y="954848"/>
            <a:ext cx="8597900" cy="2426052"/>
          </a:xfrm>
          <a:prstGeom prst="rect">
            <a:avLst/>
          </a:prstGeom>
          <a:solidFill>
            <a:schemeClr val="bg1"/>
          </a:solidFill>
          <a:ln w="76200">
            <a:solidFill>
              <a:srgbClr val="339966"/>
            </a:solidFill>
            <a:miter lim="800000"/>
            <a:headEnd/>
            <a:tailEnd/>
          </a:ln>
        </p:spPr>
        <p:txBody>
          <a:bodyPr anchor="t"/>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問題</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4000" b="1" dirty="0">
                <a:solidFill>
                  <a:prstClr val="black"/>
                </a:solidFill>
                <a:latin typeface="Meiryo UI" panose="020B0604030504040204" pitchFamily="50" charset="-128"/>
                <a:ea typeface="Meiryo UI" panose="020B0604030504040204" pitchFamily="50" charset="-128"/>
                <a:cs typeface="ヒラギノ角ゴ Pro W6"/>
              </a:rPr>
              <a:t>国内で「生</a:t>
            </a: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命保険」</a:t>
            </a:r>
            <a:r>
              <a:rPr lang="ja-JP" altLang="en-US" sz="4000" b="1" dirty="0" err="1">
                <a:solidFill>
                  <a:prstClr val="black"/>
                </a:solidFill>
                <a:latin typeface="Meiryo UI" panose="020B0604030504040204" pitchFamily="50" charset="-128"/>
                <a:ea typeface="Meiryo UI" panose="020B0604030504040204" pitchFamily="50" charset="-128"/>
                <a:cs typeface="ヒラギノ角ゴ Pro W6"/>
              </a:rPr>
              <a:t>を契</a:t>
            </a:r>
            <a:r>
              <a:rPr lang="ja-JP" altLang="en-US" sz="4000" b="1" dirty="0">
                <a:solidFill>
                  <a:prstClr val="black"/>
                </a:solidFill>
                <a:latin typeface="Meiryo UI" panose="020B0604030504040204" pitchFamily="50" charset="-128"/>
                <a:ea typeface="Meiryo UI" panose="020B0604030504040204" pitchFamily="50" charset="-128"/>
                <a:cs typeface="ヒラギノ角ゴ Pro W6"/>
              </a:rPr>
              <a:t>約</a:t>
            </a: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している</a:t>
            </a:r>
            <a:endPar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家族の割合は約何</a:t>
            </a:r>
            <a:r>
              <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endPar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6" name="テキスト ボックス 5"/>
          <p:cNvSpPr txBox="1"/>
          <p:nvPr/>
        </p:nvSpPr>
        <p:spPr>
          <a:xfrm>
            <a:off x="125298" y="3638321"/>
            <a:ext cx="8458201"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50</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70</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C.</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90</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5065985" y="4628009"/>
            <a:ext cx="4078015" cy="1896160"/>
            <a:chOff x="5065985" y="4628009"/>
            <a:chExt cx="4078015" cy="1896160"/>
          </a:xfrm>
        </p:grpSpPr>
        <p:pic>
          <p:nvPicPr>
            <p:cNvPr id="7" name="Picture 2" descr="\\JILI03\jouhou\10消費者関連団体等連携\01生命保険協会\02地方事務室\01地方事務室との連携活動\H31\連携活動（副教材・中作）\mirai.png">
              <a:extLst>
                <a:ext uri="{FF2B5EF4-FFF2-40B4-BE49-F238E27FC236}">
                  <a16:creationId xmlns:a16="http://schemas.microsoft.com/office/drawing/2014/main" id="{4D4F5992-0DA6-4525-BA70-795EAC43B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838" y="5251553"/>
              <a:ext cx="1166162" cy="1272616"/>
            </a:xfrm>
            <a:prstGeom prst="rect">
              <a:avLst/>
            </a:prstGeom>
            <a:noFill/>
            <a:extLst>
              <a:ext uri="{909E8E84-426E-40DD-AFC4-6F175D3DCCD1}">
                <a14:hiddenFill xmlns:a14="http://schemas.microsoft.com/office/drawing/2010/main">
                  <a:solidFill>
                    <a:srgbClr val="FFFFFF"/>
                  </a:solidFill>
                </a14:hiddenFill>
              </a:ext>
            </a:extLst>
          </p:spPr>
        </p:pic>
        <p:sp>
          <p:nvSpPr>
            <p:cNvPr id="3" name="円形吹き出し 2"/>
            <p:cNvSpPr/>
            <p:nvPr/>
          </p:nvSpPr>
          <p:spPr>
            <a:xfrm>
              <a:off x="5065985" y="4628009"/>
              <a:ext cx="2911853" cy="1597938"/>
            </a:xfrm>
            <a:prstGeom prst="wedgeEllipseCallout">
              <a:avLst>
                <a:gd name="adj1" fmla="val 50937"/>
                <a:gd name="adj2" fmla="val 29166"/>
              </a:avLst>
            </a:prstGeom>
            <a:solidFill>
              <a:schemeClr val="accent3">
                <a:lumMod val="40000"/>
                <a:lumOff val="60000"/>
              </a:schemeClr>
            </a:solidFill>
            <a:ln w="317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solidFill>
                    <a:schemeClr val="tx1"/>
                  </a:solidFill>
                </a:rPr>
                <a:t>1</a:t>
              </a:r>
              <a:r>
                <a:rPr kumimoji="1" lang="ja-JP" altLang="en-US" sz="2000" b="1" dirty="0">
                  <a:solidFill>
                    <a:schemeClr val="tx1"/>
                  </a:solidFill>
                </a:rPr>
                <a:t>件でも生命保険に加入している家族の割合だよ</a:t>
              </a:r>
              <a:r>
                <a:rPr lang="ja-JP" altLang="en-US" sz="2000" b="1" dirty="0">
                  <a:solidFill>
                    <a:schemeClr val="tx1"/>
                  </a:solidFill>
                </a:rPr>
                <a:t>。</a:t>
              </a:r>
              <a:endParaRPr kumimoji="1" lang="ja-JP" altLang="en-US" sz="2000" b="1" dirty="0">
                <a:solidFill>
                  <a:schemeClr val="tx1"/>
                </a:solidFill>
              </a:endParaRPr>
            </a:p>
          </p:txBody>
        </p:sp>
      </p:grpSp>
      <p:grpSp>
        <p:nvGrpSpPr>
          <p:cNvPr id="14" name="グループ化 13">
            <a:extLst>
              <a:ext uri="{FF2B5EF4-FFF2-40B4-BE49-F238E27FC236}">
                <a16:creationId xmlns:a16="http://schemas.microsoft.com/office/drawing/2014/main" id="{1FD863DC-A72F-4BE3-885E-5EE261CDD951}"/>
              </a:ext>
            </a:extLst>
          </p:cNvPr>
          <p:cNvGrpSpPr/>
          <p:nvPr/>
        </p:nvGrpSpPr>
        <p:grpSpPr>
          <a:xfrm>
            <a:off x="130185" y="4560928"/>
            <a:ext cx="5029200" cy="2079676"/>
            <a:chOff x="130185" y="4560928"/>
            <a:chExt cx="5029200" cy="2079676"/>
          </a:xfrm>
        </p:grpSpPr>
        <p:sp>
          <p:nvSpPr>
            <p:cNvPr id="5" name="コンテンツ プレースホルダー 1"/>
            <p:cNvSpPr txBox="1">
              <a:spLocks/>
            </p:cNvSpPr>
            <p:nvPr/>
          </p:nvSpPr>
          <p:spPr bwMode="auto">
            <a:xfrm>
              <a:off x="266701" y="4560928"/>
              <a:ext cx="4305299" cy="1803400"/>
            </a:xfrm>
            <a:prstGeom prst="rect">
              <a:avLst/>
            </a:prstGeom>
            <a:solidFill>
              <a:schemeClr val="accent3">
                <a:lumMod val="20000"/>
                <a:lumOff val="80000"/>
              </a:schemeClr>
            </a:solidFill>
            <a:ln>
              <a:noFill/>
            </a:ln>
            <a:effectLst/>
          </p:spPr>
          <p:txBody>
            <a:bodyPr/>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答え</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endPar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3200" b="1" dirty="0">
                  <a:solidFill>
                    <a:srgbClr val="339966"/>
                  </a:solidFill>
                  <a:latin typeface="Meiryo UI" panose="020B0604030504040204" pitchFamily="50" charset="-128"/>
                  <a:ea typeface="Meiryo UI" panose="020B0604030504040204" pitchFamily="50" charset="-128"/>
                  <a:cs typeface="ヒラギノ角ゴ Pro W6"/>
                </a:rPr>
                <a:t>　　</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　</a:t>
              </a:r>
              <a:r>
                <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89.8</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ts val="3500"/>
                </a:lnSpc>
                <a:spcBef>
                  <a:spcPct val="20000"/>
                </a:spcBef>
                <a:spcAft>
                  <a:spcPts val="0"/>
                </a:spcAft>
                <a:buClr>
                  <a:srgbClr val="4F81BD"/>
                </a:buClr>
                <a:buSzPct val="100000"/>
                <a:buFont typeface="Symbol" pitchFamily="18" charset="2"/>
                <a:buNone/>
                <a:tabLst/>
                <a:defRPr/>
              </a:pP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　</a:t>
              </a:r>
              <a:r>
                <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C.</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約</a:t>
              </a:r>
              <a:r>
                <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90</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endPar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lvl="0" algn="r" eaLnBrk="1" hangingPunct="1">
                <a:buClr>
                  <a:srgbClr val="4F81BD"/>
                </a:buClr>
                <a:buNone/>
                <a:defRPr/>
              </a:pPr>
              <a:endParaRPr lang="en-US" altLang="ja-JP" sz="1050" dirty="0">
                <a:solidFill>
                  <a:prstClr val="black"/>
                </a:solidFill>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8" name="テキスト ボックス 7">
              <a:extLst>
                <a:ext uri="{FF2B5EF4-FFF2-40B4-BE49-F238E27FC236}">
                  <a16:creationId xmlns:a16="http://schemas.microsoft.com/office/drawing/2014/main" id="{71D5F16C-CC24-4E1A-8E0A-98ABD937FAB9}"/>
                </a:ext>
              </a:extLst>
            </p:cNvPr>
            <p:cNvSpPr txBox="1"/>
            <p:nvPr/>
          </p:nvSpPr>
          <p:spPr>
            <a:xfrm>
              <a:off x="130185" y="6386688"/>
              <a:ext cx="502920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＊生命保険文化センター「</a:t>
              </a:r>
              <a:r>
                <a:rPr kumimoji="1" lang="en-US" altLang="ja-JP" sz="1050" dirty="0">
                  <a:latin typeface="Meiryo UI" panose="020B0604030504040204" pitchFamily="50" charset="-128"/>
                  <a:ea typeface="Meiryo UI" panose="020B0604030504040204" pitchFamily="50" charset="-128"/>
                </a:rPr>
                <a:t>2021</a:t>
              </a:r>
              <a:r>
                <a:rPr kumimoji="1" lang="ja-JP" altLang="en-US" sz="1050" dirty="0">
                  <a:latin typeface="Meiryo UI" panose="020B0604030504040204" pitchFamily="50" charset="-128"/>
                  <a:ea typeface="Meiryo UI" panose="020B0604030504040204" pitchFamily="50" charset="-128"/>
                </a:rPr>
                <a:t>年度　生命保険に関する全国実態調査」</a:t>
              </a:r>
            </a:p>
          </p:txBody>
        </p:sp>
      </p:grpSp>
      <p:sp>
        <p:nvSpPr>
          <p:cNvPr id="11" name="スライド番号プレースホルダー 10">
            <a:extLst>
              <a:ext uri="{FF2B5EF4-FFF2-40B4-BE49-F238E27FC236}">
                <a16:creationId xmlns:a16="http://schemas.microsoft.com/office/drawing/2014/main" id="{AE4BAF8E-5F6F-4F49-93E7-0DDA6DCD9DE7}"/>
              </a:ext>
            </a:extLst>
          </p:cNvPr>
          <p:cNvSpPr>
            <a:spLocks noGrp="1"/>
          </p:cNvSpPr>
          <p:nvPr>
            <p:ph type="sldNum" sz="quarter" idx="12"/>
          </p:nvPr>
        </p:nvSpPr>
        <p:spPr/>
        <p:txBody>
          <a:bodyPr/>
          <a:lstStyle/>
          <a:p>
            <a:fld id="{E1D7E502-7D6F-49F2-8D91-33EB17385912}" type="slidenum">
              <a:rPr lang="ja-JP" altLang="en-US" smtClean="0"/>
              <a:pPr/>
              <a:t>4</a:t>
            </a:fld>
            <a:endParaRPr lang="ja-JP" altLang="en-US" dirty="0"/>
          </a:p>
        </p:txBody>
      </p:sp>
    </p:spTree>
    <p:extLst>
      <p:ext uri="{BB962C8B-B14F-4D97-AF65-F5344CB8AC3E}">
        <p14:creationId xmlns:p14="http://schemas.microsoft.com/office/powerpoint/2010/main" val="86150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0"/>
            <a:ext cx="9144000" cy="716948"/>
          </a:xfrm>
          <a:prstGeom prst="rect">
            <a:avLst/>
          </a:prstGeom>
          <a:solidFill>
            <a:schemeClr val="accent6">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61964" y="30760"/>
            <a:ext cx="5303835"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何件契約しているの</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 name="コンテンツ プレースホルダー 1"/>
          <p:cNvSpPr txBox="1">
            <a:spLocks/>
          </p:cNvSpPr>
          <p:nvPr/>
        </p:nvSpPr>
        <p:spPr bwMode="auto">
          <a:xfrm>
            <a:off x="273050" y="959184"/>
            <a:ext cx="8597900" cy="2426400"/>
          </a:xfrm>
          <a:prstGeom prst="rect">
            <a:avLst/>
          </a:prstGeom>
          <a:solidFill>
            <a:schemeClr val="bg1"/>
          </a:solidFill>
          <a:ln w="76200">
            <a:solidFill>
              <a:srgbClr val="339966"/>
            </a:solidFill>
            <a:miter lim="800000"/>
            <a:headEnd/>
            <a:tailEnd/>
          </a:ln>
        </p:spPr>
        <p:txBody>
          <a:bodyPr anchor="t"/>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問題</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4000" b="1" dirty="0">
                <a:solidFill>
                  <a:prstClr val="black"/>
                </a:solidFill>
                <a:latin typeface="Meiryo UI" panose="020B0604030504040204" pitchFamily="50" charset="-128"/>
                <a:ea typeface="Meiryo UI" panose="020B0604030504040204" pitchFamily="50" charset="-128"/>
                <a:cs typeface="ヒラギノ角ゴ Pro W6"/>
              </a:rPr>
              <a:t>家族で契約している生命保険の</a:t>
            </a: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4000" b="1" dirty="0">
                <a:solidFill>
                  <a:prstClr val="black"/>
                </a:solidFill>
                <a:latin typeface="Meiryo UI" panose="020B0604030504040204" pitchFamily="50" charset="-128"/>
                <a:ea typeface="Meiryo UI" panose="020B0604030504040204" pitchFamily="50" charset="-128"/>
                <a:cs typeface="ヒラギノ角ゴ Pro W6"/>
              </a:rPr>
              <a:t>件数は平均で何件</a:t>
            </a: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endPar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6" name="テキスト ボックス 5"/>
          <p:cNvSpPr txBox="1"/>
          <p:nvPr/>
        </p:nvSpPr>
        <p:spPr>
          <a:xfrm>
            <a:off x="1095374" y="3666814"/>
            <a:ext cx="6477001"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件　</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lang="en-US" altLang="ja-JP" sz="3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36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件</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C.</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件</a:t>
            </a:r>
            <a:endPar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4843421" y="4473665"/>
            <a:ext cx="4429433" cy="2126659"/>
            <a:chOff x="4843421" y="4473665"/>
            <a:chExt cx="4429433" cy="2126659"/>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783" y="5245862"/>
              <a:ext cx="1343071" cy="1354462"/>
            </a:xfrm>
            <a:prstGeom prst="rect">
              <a:avLst/>
            </a:prstGeom>
          </p:spPr>
        </p:pic>
        <p:sp>
          <p:nvSpPr>
            <p:cNvPr id="8" name="円形吹き出し 7"/>
            <p:cNvSpPr/>
            <p:nvPr/>
          </p:nvSpPr>
          <p:spPr>
            <a:xfrm>
              <a:off x="4843421" y="4473665"/>
              <a:ext cx="3198283" cy="2126659"/>
            </a:xfrm>
            <a:prstGeom prst="wedgeEllipseCallout">
              <a:avLst>
                <a:gd name="adj1" fmla="val 53614"/>
                <a:gd name="adj2" fmla="val 18136"/>
              </a:avLst>
            </a:prstGeom>
            <a:solidFill>
              <a:schemeClr val="accent3">
                <a:lumMod val="40000"/>
                <a:lumOff val="60000"/>
              </a:schemeClr>
            </a:solidFill>
            <a:ln w="317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a:solidFill>
                    <a:schemeClr val="tx1"/>
                  </a:solidFill>
                </a:rPr>
                <a:t>例えば</a:t>
              </a:r>
              <a:r>
                <a:rPr kumimoji="1" lang="en-US" altLang="ja-JP" b="1" dirty="0">
                  <a:solidFill>
                    <a:schemeClr val="tx1"/>
                  </a:solidFill>
                </a:rPr>
                <a:t>3</a:t>
              </a:r>
              <a:r>
                <a:rPr kumimoji="1" lang="ja-JP" altLang="en-US" b="1" dirty="0">
                  <a:solidFill>
                    <a:schemeClr val="tx1"/>
                  </a:solidFill>
                </a:rPr>
                <a:t>人家族で</a:t>
              </a:r>
            </a:p>
            <a:p>
              <a:pPr algn="ctr"/>
              <a:r>
                <a:rPr kumimoji="1" lang="ja-JP" altLang="en-US" b="1" dirty="0">
                  <a:solidFill>
                    <a:schemeClr val="tx1"/>
                  </a:solidFill>
                </a:rPr>
                <a:t>それぞれ病気やケガに備えるために「医療保険」に</a:t>
              </a:r>
              <a:r>
                <a:rPr lang="ja-JP" altLang="en-US" b="1" dirty="0">
                  <a:solidFill>
                    <a:schemeClr val="tx1"/>
                  </a:solidFill>
                </a:rPr>
                <a:t>契約</a:t>
              </a:r>
              <a:r>
                <a:rPr kumimoji="1" lang="ja-JP" altLang="en-US" b="1" dirty="0">
                  <a:solidFill>
                    <a:schemeClr val="tx1"/>
                  </a:solidFill>
                </a:rPr>
                <a:t>していれば</a:t>
              </a:r>
              <a:r>
                <a:rPr kumimoji="1" lang="en-US" altLang="ja-JP" b="1" dirty="0">
                  <a:solidFill>
                    <a:schemeClr val="tx1"/>
                  </a:solidFill>
                </a:rPr>
                <a:t>3</a:t>
              </a:r>
              <a:r>
                <a:rPr kumimoji="1" lang="ja-JP" altLang="en-US" b="1" dirty="0">
                  <a:solidFill>
                    <a:schemeClr val="tx1"/>
                  </a:solidFill>
                </a:rPr>
                <a:t>件分の加入になるよ。</a:t>
              </a:r>
            </a:p>
          </p:txBody>
        </p:sp>
      </p:grpSp>
      <p:grpSp>
        <p:nvGrpSpPr>
          <p:cNvPr id="3" name="グループ化 2">
            <a:extLst>
              <a:ext uri="{FF2B5EF4-FFF2-40B4-BE49-F238E27FC236}">
                <a16:creationId xmlns:a16="http://schemas.microsoft.com/office/drawing/2014/main" id="{111E9CFC-C684-481D-89E5-995FCDFD8799}"/>
              </a:ext>
            </a:extLst>
          </p:cNvPr>
          <p:cNvGrpSpPr/>
          <p:nvPr/>
        </p:nvGrpSpPr>
        <p:grpSpPr>
          <a:xfrm>
            <a:off x="130185" y="4558312"/>
            <a:ext cx="5029200" cy="2082292"/>
            <a:chOff x="130185" y="4558312"/>
            <a:chExt cx="5029200" cy="2082292"/>
          </a:xfrm>
        </p:grpSpPr>
        <p:sp>
          <p:nvSpPr>
            <p:cNvPr id="5" name="コンテンツ プレースホルダー 1"/>
            <p:cNvSpPr txBox="1">
              <a:spLocks/>
            </p:cNvSpPr>
            <p:nvPr/>
          </p:nvSpPr>
          <p:spPr bwMode="auto">
            <a:xfrm>
              <a:off x="266701" y="4558312"/>
              <a:ext cx="4305299" cy="1803400"/>
            </a:xfrm>
            <a:prstGeom prst="rect">
              <a:avLst/>
            </a:prstGeom>
            <a:solidFill>
              <a:schemeClr val="accent3">
                <a:lumMod val="20000"/>
                <a:lumOff val="80000"/>
              </a:schemeClr>
            </a:solidFill>
            <a:ln>
              <a:noFill/>
            </a:ln>
            <a:effectLst/>
          </p:spPr>
          <p:txBody>
            <a:bodyPr/>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答え</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endPar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3200" b="1" dirty="0">
                  <a:solidFill>
                    <a:srgbClr val="339966"/>
                  </a:solidFill>
                  <a:latin typeface="Meiryo UI" panose="020B0604030504040204" pitchFamily="50" charset="-128"/>
                  <a:ea typeface="Meiryo UI" panose="020B0604030504040204" pitchFamily="50" charset="-128"/>
                  <a:cs typeface="ヒラギノ角ゴ Pro W6"/>
                </a:rPr>
                <a:t>　　</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平均</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3.9</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件</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ts val="3500"/>
                </a:lnSpc>
                <a:spcBef>
                  <a:spcPct val="20000"/>
                </a:spcBef>
                <a:spcAft>
                  <a:spcPts val="0"/>
                </a:spcAft>
                <a:buClr>
                  <a:srgbClr val="4F81BD"/>
                </a:buClr>
                <a:buSzPct val="100000"/>
                <a:buFont typeface="Symbol" pitchFamily="18" charset="2"/>
                <a:buNone/>
                <a:tabLst/>
                <a:defRPr/>
              </a:pP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　</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B.</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約</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4</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件</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a:t>
              </a:r>
              <a:endPar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11" name="テキスト ボックス 10">
              <a:extLst>
                <a:ext uri="{FF2B5EF4-FFF2-40B4-BE49-F238E27FC236}">
                  <a16:creationId xmlns:a16="http://schemas.microsoft.com/office/drawing/2014/main" id="{0D05AF6D-19EF-4C76-B0CE-98EF0752A01C}"/>
                </a:ext>
              </a:extLst>
            </p:cNvPr>
            <p:cNvSpPr txBox="1"/>
            <p:nvPr/>
          </p:nvSpPr>
          <p:spPr>
            <a:xfrm>
              <a:off x="130185" y="6386688"/>
              <a:ext cx="502920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＊生命保険文化センター「</a:t>
              </a:r>
              <a:r>
                <a:rPr kumimoji="1" lang="en-US" altLang="ja-JP" sz="1050" dirty="0">
                  <a:latin typeface="Meiryo UI" panose="020B0604030504040204" pitchFamily="50" charset="-128"/>
                  <a:ea typeface="Meiryo UI" panose="020B0604030504040204" pitchFamily="50" charset="-128"/>
                </a:rPr>
                <a:t>2021</a:t>
              </a:r>
              <a:r>
                <a:rPr kumimoji="1" lang="ja-JP" altLang="en-US" sz="1050" dirty="0">
                  <a:latin typeface="Meiryo UI" panose="020B0604030504040204" pitchFamily="50" charset="-128"/>
                  <a:ea typeface="Meiryo UI" panose="020B0604030504040204" pitchFamily="50" charset="-128"/>
                </a:rPr>
                <a:t>年度　生命保険に関する全国実態調査」</a:t>
              </a:r>
            </a:p>
          </p:txBody>
        </p:sp>
      </p:grpSp>
      <p:sp>
        <p:nvSpPr>
          <p:cNvPr id="12" name="スライド番号プレースホルダー 11">
            <a:extLst>
              <a:ext uri="{FF2B5EF4-FFF2-40B4-BE49-F238E27FC236}">
                <a16:creationId xmlns:a16="http://schemas.microsoft.com/office/drawing/2014/main" id="{6986152C-7148-4B49-A2D1-C5CCC7F55698}"/>
              </a:ext>
            </a:extLst>
          </p:cNvPr>
          <p:cNvSpPr>
            <a:spLocks noGrp="1"/>
          </p:cNvSpPr>
          <p:nvPr>
            <p:ph type="sldNum" sz="quarter" idx="12"/>
          </p:nvPr>
        </p:nvSpPr>
        <p:spPr/>
        <p:txBody>
          <a:bodyPr/>
          <a:lstStyle/>
          <a:p>
            <a:fld id="{E1D7E502-7D6F-49F2-8D91-33EB17385912}" type="slidenum">
              <a:rPr lang="ja-JP" altLang="en-US" smtClean="0"/>
              <a:pPr/>
              <a:t>5</a:t>
            </a:fld>
            <a:endParaRPr lang="ja-JP" altLang="en-US" dirty="0"/>
          </a:p>
        </p:txBody>
      </p:sp>
    </p:spTree>
    <p:extLst>
      <p:ext uri="{BB962C8B-B14F-4D97-AF65-F5344CB8AC3E}">
        <p14:creationId xmlns:p14="http://schemas.microsoft.com/office/powerpoint/2010/main" val="37631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0"/>
            <a:ext cx="9144000" cy="716948"/>
          </a:xfrm>
          <a:prstGeom prst="rect">
            <a:avLst/>
          </a:prstGeom>
          <a:solidFill>
            <a:schemeClr val="accent6">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61964" y="30760"/>
            <a:ext cx="5303835"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いくら支払っているの</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 name="コンテンツ プレースホルダー 1"/>
          <p:cNvSpPr txBox="1">
            <a:spLocks/>
          </p:cNvSpPr>
          <p:nvPr/>
        </p:nvSpPr>
        <p:spPr bwMode="auto">
          <a:xfrm>
            <a:off x="273050" y="950268"/>
            <a:ext cx="8597900" cy="2426400"/>
          </a:xfrm>
          <a:prstGeom prst="rect">
            <a:avLst/>
          </a:prstGeom>
          <a:solidFill>
            <a:schemeClr val="bg1"/>
          </a:solidFill>
          <a:ln w="76200">
            <a:solidFill>
              <a:srgbClr val="339966"/>
            </a:solidFill>
            <a:miter lim="800000"/>
            <a:headEnd/>
            <a:tailEnd/>
          </a:ln>
        </p:spPr>
        <p:txBody>
          <a:bodyPr anchor="t"/>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問題</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4000" b="1" dirty="0">
                <a:solidFill>
                  <a:prstClr val="black"/>
                </a:solidFill>
                <a:latin typeface="Meiryo UI" panose="020B0604030504040204" pitchFamily="50" charset="-128"/>
                <a:ea typeface="Meiryo UI" panose="020B0604030504040204" pitchFamily="50" charset="-128"/>
                <a:cs typeface="ヒラギノ角ゴ Pro W6"/>
              </a:rPr>
              <a:t>家族</a:t>
            </a: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が</a:t>
            </a:r>
            <a:r>
              <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1</a:t>
            </a: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年間で保険会社に</a:t>
            </a:r>
            <a:endPar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ja-JP" altLang="en-US"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支払っているお金（保険料）はいくら？</a:t>
            </a:r>
            <a:endParaRPr kumimoji="1" lang="en-US" altLang="ja-JP" sz="40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6" name="テキスト ボックス 5"/>
          <p:cNvSpPr txBox="1"/>
          <p:nvPr/>
        </p:nvSpPr>
        <p:spPr>
          <a:xfrm>
            <a:off x="273050" y="3648983"/>
            <a:ext cx="859789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万円　</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万円　</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C.</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万円</a:t>
            </a:r>
            <a:endParaRPr kumimoji="1" lang="en-US" altLang="ja-JP" sz="36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5043733" y="4635062"/>
            <a:ext cx="3969974" cy="2040375"/>
            <a:chOff x="5162999" y="4635062"/>
            <a:chExt cx="3969974" cy="2040375"/>
          </a:xfrm>
        </p:grpSpPr>
        <p:sp>
          <p:nvSpPr>
            <p:cNvPr id="9" name="円形吹き出し 8"/>
            <p:cNvSpPr/>
            <p:nvPr/>
          </p:nvSpPr>
          <p:spPr>
            <a:xfrm>
              <a:off x="5162999" y="4635062"/>
              <a:ext cx="2917155" cy="2040375"/>
            </a:xfrm>
            <a:prstGeom prst="wedgeEllipseCallout">
              <a:avLst>
                <a:gd name="adj1" fmla="val 52516"/>
                <a:gd name="adj2" fmla="val 22271"/>
              </a:avLst>
            </a:prstGeom>
            <a:solidFill>
              <a:schemeClr val="accent3">
                <a:lumMod val="40000"/>
                <a:lumOff val="60000"/>
              </a:schemeClr>
            </a:solidFill>
            <a:ln w="317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72000" rIns="0" bIns="36000" rtlCol="0" anchor="ctr"/>
            <a:lstStyle/>
            <a:p>
              <a:pPr algn="ctr"/>
              <a:r>
                <a:rPr kumimoji="1" lang="ja-JP" altLang="en-US" b="1" dirty="0">
                  <a:solidFill>
                    <a:schemeClr val="tx1"/>
                  </a:solidFill>
                </a:rPr>
                <a:t>水道光熱費や食費、携帯電話のお金などの他に、これだけの金額を負担してるんだね。</a:t>
              </a:r>
            </a:p>
          </p:txBody>
        </p:sp>
        <p:pic>
          <p:nvPicPr>
            <p:cNvPr id="11" name="図 10"/>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0" b="100000" l="0" r="99604">
                          <a14:foregroundMark x1="41293" y1="37528" x2="41293" y2="37528"/>
                          <a14:foregroundMark x1="69921" y1="37528" x2="69921" y2="37528"/>
                          <a14:foregroundMark x1="55541" y1="73343" x2="55541" y2="73343"/>
                          <a14:foregroundMark x1="59367" y1="74013" x2="59367" y2="74013"/>
                          <a14:foregroundMark x1="60554" y1="61057" x2="60554" y2="61057"/>
                          <a14:foregroundMark x1="56464" y1="50856" x2="56464" y2="50856"/>
                        </a14:backgroundRemoval>
                      </a14:imgEffect>
                    </a14:imgLayer>
                  </a14:imgProps>
                </a:ext>
                <a:ext uri="{28A0092B-C50C-407E-A947-70E740481C1C}">
                  <a14:useLocalDpi xmlns:a14="http://schemas.microsoft.com/office/drawing/2010/main" val="0"/>
                </a:ext>
              </a:extLst>
            </a:blip>
            <a:srcRect b="23542"/>
            <a:stretch/>
          </p:blipFill>
          <p:spPr>
            <a:xfrm flipH="1">
              <a:off x="8277261" y="5333675"/>
              <a:ext cx="855712" cy="1159200"/>
            </a:xfrm>
            <a:prstGeom prst="rect">
              <a:avLst/>
            </a:prstGeom>
          </p:spPr>
        </p:pic>
      </p:grpSp>
      <p:grpSp>
        <p:nvGrpSpPr>
          <p:cNvPr id="3" name="グループ化 2">
            <a:extLst>
              <a:ext uri="{FF2B5EF4-FFF2-40B4-BE49-F238E27FC236}">
                <a16:creationId xmlns:a16="http://schemas.microsoft.com/office/drawing/2014/main" id="{45704A7A-39D6-471B-BCDA-921A9771E3BB}"/>
              </a:ext>
            </a:extLst>
          </p:cNvPr>
          <p:cNvGrpSpPr/>
          <p:nvPr/>
        </p:nvGrpSpPr>
        <p:grpSpPr>
          <a:xfrm>
            <a:off x="130293" y="4376730"/>
            <a:ext cx="5029200" cy="2407846"/>
            <a:chOff x="130293" y="4376730"/>
            <a:chExt cx="5029200" cy="2407846"/>
          </a:xfrm>
        </p:grpSpPr>
        <p:sp>
          <p:nvSpPr>
            <p:cNvPr id="5" name="コンテンツ プレースホルダー 1"/>
            <p:cNvSpPr txBox="1">
              <a:spLocks/>
            </p:cNvSpPr>
            <p:nvPr/>
          </p:nvSpPr>
          <p:spPr bwMode="auto">
            <a:xfrm>
              <a:off x="266700" y="4376730"/>
              <a:ext cx="4462956" cy="2116146"/>
            </a:xfrm>
            <a:prstGeom prst="rect">
              <a:avLst/>
            </a:prstGeom>
            <a:solidFill>
              <a:schemeClr val="accent3">
                <a:lumMod val="20000"/>
                <a:lumOff val="80000"/>
              </a:schemeClr>
            </a:solidFill>
            <a:ln>
              <a:noFill/>
            </a:ln>
            <a:effectLst/>
          </p:spPr>
          <p:txBody>
            <a:bodyPr/>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答え</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endParaRPr lang="en-US" altLang="ja-JP" sz="3200" b="1" dirty="0">
                <a:solidFill>
                  <a:srgbClr val="339966"/>
                </a:solidFill>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平均</a:t>
              </a:r>
              <a:r>
                <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37.</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1</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万円</a:t>
              </a:r>
              <a:r>
                <a:rPr kumimoji="1" lang="en-US" altLang="ja-JP"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年間</a:t>
              </a:r>
              <a:r>
                <a:rPr kumimoji="1" lang="en-US" altLang="ja-JP"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endParaRPr lang="ja-JP" altLang="en-US" sz="2000" b="1" dirty="0">
                <a:solidFill>
                  <a:prstClr val="black"/>
                </a:solidFill>
                <a:latin typeface="Meiryo UI" panose="020B0604030504040204" pitchFamily="50" charset="-128"/>
                <a:ea typeface="Meiryo UI" panose="020B0604030504040204" pitchFamily="50" charset="-128"/>
                <a:cs typeface="ヒラギノ角ゴ Pro W6"/>
              </a:endParaRPr>
            </a:p>
            <a:p>
              <a:pPr lvl="0" algn="ctr" eaLnBrk="1" hangingPunct="1">
                <a:lnSpc>
                  <a:spcPts val="1800"/>
                </a:lnSpc>
                <a:buClr>
                  <a:srgbClr val="4F81BD"/>
                </a:buClr>
                <a:buNone/>
                <a:defRPr/>
              </a:pPr>
              <a:r>
                <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a:t>
              </a:r>
              <a:r>
                <a:rPr kumimoji="1" lang="en-US" altLang="ja-JP"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a:t>
              </a:r>
              <a:r>
                <a:rPr lang="ja-JP" altLang="en-US" b="1" dirty="0">
                  <a:solidFill>
                    <a:prstClr val="black"/>
                  </a:solidFill>
                  <a:latin typeface="Meiryo UI" panose="020B0604030504040204" pitchFamily="50" charset="-128"/>
                  <a:ea typeface="Meiryo UI" panose="020B0604030504040204" pitchFamily="50" charset="-128"/>
                  <a:cs typeface="ヒラギノ角ゴ Pro W6"/>
                </a:rPr>
                <a:t>月々</a:t>
              </a:r>
              <a:r>
                <a:rPr kumimoji="1" lang="ja-JP" altLang="en-US"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約</a:t>
              </a:r>
              <a:r>
                <a:rPr kumimoji="1" lang="en-US" altLang="ja-JP"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3.</a:t>
              </a:r>
              <a:r>
                <a:rPr lang="en-US" altLang="ja-JP" b="1" noProof="0" dirty="0">
                  <a:solidFill>
                    <a:prstClr val="black"/>
                  </a:solidFill>
                  <a:latin typeface="Meiryo UI" panose="020B0604030504040204" pitchFamily="50" charset="-128"/>
                  <a:ea typeface="Meiryo UI" panose="020B0604030504040204" pitchFamily="50" charset="-128"/>
                  <a:cs typeface="ヒラギノ角ゴ Pro W6"/>
                </a:rPr>
                <a:t>1</a:t>
              </a:r>
              <a:r>
                <a:rPr lang="ja-JP" altLang="en-US" b="1" dirty="0">
                  <a:solidFill>
                    <a:prstClr val="black"/>
                  </a:solidFill>
                  <a:latin typeface="Meiryo UI" panose="020B0604030504040204" pitchFamily="50" charset="-128"/>
                  <a:ea typeface="Meiryo UI" panose="020B0604030504040204" pitchFamily="50" charset="-128"/>
                  <a:cs typeface="ヒラギノ角ゴ Pro W6"/>
                </a:rPr>
                <a:t>万円</a:t>
              </a:r>
              <a:r>
                <a:rPr lang="en-US" altLang="ja-JP" b="1" dirty="0">
                  <a:solidFill>
                    <a:prstClr val="black"/>
                  </a:solidFill>
                  <a:latin typeface="Meiryo UI" panose="020B0604030504040204" pitchFamily="50" charset="-128"/>
                  <a:ea typeface="Meiryo UI" panose="020B0604030504040204" pitchFamily="50" charset="-128"/>
                  <a:cs typeface="ヒラギノ角ゴ Pro W6"/>
                </a:rPr>
                <a:t>)</a:t>
              </a:r>
            </a:p>
            <a:p>
              <a:pPr lvl="0" algn="ctr" eaLnBrk="1" hangingPunct="1">
                <a:lnSpc>
                  <a:spcPts val="1800"/>
                </a:lnSpc>
                <a:buClr>
                  <a:srgbClr val="4F81BD"/>
                </a:buClr>
                <a:buNone/>
                <a:defRPr/>
              </a:pPr>
              <a:endParaRPr lang="en-US" altLang="ja-JP" sz="3200" b="1" dirty="0">
                <a:solidFill>
                  <a:prstClr val="black"/>
                </a:solidFill>
                <a:latin typeface="Meiryo UI" panose="020B0604030504040204" pitchFamily="50" charset="-128"/>
                <a:ea typeface="Meiryo UI" panose="020B0604030504040204" pitchFamily="50" charset="-128"/>
                <a:cs typeface="ヒラギノ角ゴ Pro W6"/>
              </a:endParaRPr>
            </a:p>
            <a:p>
              <a:pPr lvl="0" algn="ctr" eaLnBrk="1" hangingPunct="1">
                <a:lnSpc>
                  <a:spcPts val="1800"/>
                </a:lnSpc>
                <a:buClr>
                  <a:srgbClr val="4F81BD"/>
                </a:buClr>
                <a:buNone/>
                <a:defRPr/>
              </a:pP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　</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B.</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約</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40</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万円</a:t>
              </a:r>
              <a:endParaRPr kumimoji="1" lang="en-US" altLang="ja-JP"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3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14" name="テキスト ボックス 13">
              <a:extLst>
                <a:ext uri="{FF2B5EF4-FFF2-40B4-BE49-F238E27FC236}">
                  <a16:creationId xmlns:a16="http://schemas.microsoft.com/office/drawing/2014/main" id="{35CC8206-BF8B-4686-9433-7E07C2815D35}"/>
                </a:ext>
              </a:extLst>
            </p:cNvPr>
            <p:cNvSpPr txBox="1"/>
            <p:nvPr/>
          </p:nvSpPr>
          <p:spPr>
            <a:xfrm>
              <a:off x="130293" y="6530660"/>
              <a:ext cx="502920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＊生命保険文化センター「</a:t>
              </a:r>
              <a:r>
                <a:rPr kumimoji="1" lang="en-US" altLang="ja-JP" sz="1050" dirty="0">
                  <a:latin typeface="Meiryo UI" panose="020B0604030504040204" pitchFamily="50" charset="-128"/>
                  <a:ea typeface="Meiryo UI" panose="020B0604030504040204" pitchFamily="50" charset="-128"/>
                </a:rPr>
                <a:t>2021</a:t>
              </a:r>
              <a:r>
                <a:rPr kumimoji="1" lang="ja-JP" altLang="en-US" sz="1050" dirty="0">
                  <a:latin typeface="Meiryo UI" panose="020B0604030504040204" pitchFamily="50" charset="-128"/>
                  <a:ea typeface="Meiryo UI" panose="020B0604030504040204" pitchFamily="50" charset="-128"/>
                </a:rPr>
                <a:t>年度　生命保険に関する全国実態調査」</a:t>
              </a:r>
            </a:p>
          </p:txBody>
        </p:sp>
      </p:grpSp>
      <p:sp>
        <p:nvSpPr>
          <p:cNvPr id="7" name="スライド番号プレースホルダー 6">
            <a:extLst>
              <a:ext uri="{FF2B5EF4-FFF2-40B4-BE49-F238E27FC236}">
                <a16:creationId xmlns:a16="http://schemas.microsoft.com/office/drawing/2014/main" id="{D8C7BA8F-32C8-4035-8FEA-7B74EC94892D}"/>
              </a:ext>
            </a:extLst>
          </p:cNvPr>
          <p:cNvSpPr>
            <a:spLocks noGrp="1"/>
          </p:cNvSpPr>
          <p:nvPr>
            <p:ph type="sldNum" sz="quarter" idx="12"/>
          </p:nvPr>
        </p:nvSpPr>
        <p:spPr/>
        <p:txBody>
          <a:bodyPr/>
          <a:lstStyle/>
          <a:p>
            <a:fld id="{E1D7E502-7D6F-49F2-8D91-33EB17385912}" type="slidenum">
              <a:rPr lang="ja-JP" altLang="en-US" smtClean="0"/>
              <a:pPr/>
              <a:t>6</a:t>
            </a:fld>
            <a:endParaRPr lang="ja-JP" altLang="en-US" dirty="0"/>
          </a:p>
        </p:txBody>
      </p:sp>
    </p:spTree>
    <p:extLst>
      <p:ext uri="{BB962C8B-B14F-4D97-AF65-F5344CB8AC3E}">
        <p14:creationId xmlns:p14="http://schemas.microsoft.com/office/powerpoint/2010/main" val="9007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0"/>
            <a:ext cx="9144000" cy="716948"/>
          </a:xfrm>
          <a:prstGeom prst="rect">
            <a:avLst/>
          </a:prstGeom>
          <a:solidFill>
            <a:schemeClr val="accent6">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61963" y="30760"/>
            <a:ext cx="7805343"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生命保険会社全体でいくら支払われているの</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 name="コンテンツ プレースホルダー 1"/>
          <p:cNvSpPr txBox="1">
            <a:spLocks/>
          </p:cNvSpPr>
          <p:nvPr/>
        </p:nvSpPr>
        <p:spPr bwMode="auto">
          <a:xfrm>
            <a:off x="280800" y="954631"/>
            <a:ext cx="8596800" cy="2426400"/>
          </a:xfrm>
          <a:prstGeom prst="rect">
            <a:avLst/>
          </a:prstGeom>
          <a:solidFill>
            <a:schemeClr val="bg1"/>
          </a:solidFill>
          <a:ln w="76200">
            <a:solidFill>
              <a:srgbClr val="339966"/>
            </a:solidFill>
            <a:miter lim="800000"/>
            <a:headEnd/>
            <a:tailEnd/>
          </a:ln>
        </p:spPr>
        <p:txBody>
          <a:bodyPr anchor="t"/>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0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0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問題</a:t>
            </a:r>
            <a:r>
              <a:rPr kumimoji="1" lang="en-US" altLang="ja-JP" sz="30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1</a:t>
            </a:r>
            <a:r>
              <a:rPr kumimoji="1" lang="ja-JP" altLang="en-US" sz="3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年間で国内の保険会社から契約者に</a:t>
            </a: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ja-JP" altLang="en-US" sz="3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支払われるお金（保険金等）はいくら？</a:t>
            </a:r>
            <a:endParaRPr kumimoji="1" lang="en-US" altLang="ja-JP" sz="3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6" name="テキスト ボックス 5"/>
          <p:cNvSpPr txBox="1"/>
          <p:nvPr/>
        </p:nvSpPr>
        <p:spPr>
          <a:xfrm>
            <a:off x="125003" y="3609956"/>
            <a:ext cx="883684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3,000</a:t>
            </a:r>
            <a:r>
              <a:rPr kumimoji="1" lang="ja-JP" altLang="en-US"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億円　　</a:t>
            </a:r>
            <a:r>
              <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兆円　　</a:t>
            </a:r>
            <a:r>
              <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C.</a:t>
            </a:r>
            <a:r>
              <a:rPr kumimoji="1" lang="ja-JP" altLang="en-US"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約</a:t>
            </a:r>
            <a:r>
              <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兆円</a:t>
            </a:r>
            <a:endParaRPr kumimoji="1" lang="en-US" altLang="ja-JP" sz="3200"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4591001" y="4476914"/>
            <a:ext cx="4517503" cy="2298408"/>
            <a:chOff x="4591001" y="4476914"/>
            <a:chExt cx="4517503" cy="2298408"/>
          </a:xfrm>
        </p:grpSpPr>
        <p:pic>
          <p:nvPicPr>
            <p:cNvPr id="7" name="図 6"/>
            <p:cNvPicPr>
              <a:picLocks noChangeAspect="1"/>
            </p:cNvPicPr>
            <p:nvPr/>
          </p:nvPicPr>
          <p:blipFill>
            <a:blip r:embed="rId2"/>
            <a:stretch>
              <a:fillRect/>
            </a:stretch>
          </p:blipFill>
          <p:spPr>
            <a:xfrm>
              <a:off x="7854054" y="4985005"/>
              <a:ext cx="1254450" cy="1644395"/>
            </a:xfrm>
            <a:prstGeom prst="rect">
              <a:avLst/>
            </a:prstGeom>
          </p:spPr>
        </p:pic>
        <p:sp>
          <p:nvSpPr>
            <p:cNvPr id="8" name="円形吹き出し 7"/>
            <p:cNvSpPr/>
            <p:nvPr/>
          </p:nvSpPr>
          <p:spPr>
            <a:xfrm>
              <a:off x="4591001" y="4476914"/>
              <a:ext cx="3315374" cy="2298408"/>
            </a:xfrm>
            <a:prstGeom prst="wedgeEllipseCallout">
              <a:avLst>
                <a:gd name="adj1" fmla="val 52032"/>
                <a:gd name="adj2" fmla="val 20090"/>
              </a:avLst>
            </a:prstGeom>
            <a:solidFill>
              <a:schemeClr val="accent3">
                <a:lumMod val="40000"/>
                <a:lumOff val="60000"/>
              </a:schemeClr>
            </a:solidFill>
            <a:ln w="317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kumimoji="1" lang="en-US" altLang="ja-JP" sz="2000" b="1" dirty="0">
                  <a:solidFill>
                    <a:schemeClr val="tx1"/>
                  </a:solidFill>
                </a:rPr>
                <a:t>1</a:t>
              </a:r>
              <a:r>
                <a:rPr kumimoji="1" lang="ja-JP" altLang="en-US" sz="2000" b="1" dirty="0">
                  <a:solidFill>
                    <a:schemeClr val="tx1"/>
                  </a:solidFill>
                </a:rPr>
                <a:t>年間で全生命保険会社が集めた保険料は約</a:t>
              </a:r>
              <a:r>
                <a:rPr lang="en-US" altLang="ja-JP" sz="2000" b="1" dirty="0">
                  <a:solidFill>
                    <a:schemeClr val="tx1"/>
                  </a:solidFill>
                </a:rPr>
                <a:t>29</a:t>
              </a:r>
              <a:r>
                <a:rPr kumimoji="1" lang="en-US" altLang="ja-JP" sz="2000" b="1" dirty="0">
                  <a:solidFill>
                    <a:schemeClr val="tx1"/>
                  </a:solidFill>
                </a:rPr>
                <a:t>.7</a:t>
              </a:r>
              <a:r>
                <a:rPr kumimoji="1" lang="ja-JP" altLang="en-US" sz="2000" b="1" dirty="0">
                  <a:solidFill>
                    <a:schemeClr val="tx1"/>
                  </a:solidFill>
                </a:rPr>
                <a:t>兆円。一部は将来の支払いに備えて「資産運用」を</a:t>
              </a:r>
            </a:p>
            <a:p>
              <a:pPr algn="ctr"/>
              <a:r>
                <a:rPr kumimoji="1" lang="ja-JP" altLang="en-US" sz="2000" b="1" dirty="0">
                  <a:solidFill>
                    <a:schemeClr val="tx1"/>
                  </a:solidFill>
                </a:rPr>
                <a:t>してるんだって。</a:t>
              </a:r>
            </a:p>
          </p:txBody>
        </p:sp>
      </p:grpSp>
      <p:grpSp>
        <p:nvGrpSpPr>
          <p:cNvPr id="3" name="グループ化 2">
            <a:extLst>
              <a:ext uri="{FF2B5EF4-FFF2-40B4-BE49-F238E27FC236}">
                <a16:creationId xmlns:a16="http://schemas.microsoft.com/office/drawing/2014/main" id="{E1793916-A339-46B1-95CC-B5466A8B1665}"/>
              </a:ext>
            </a:extLst>
          </p:cNvPr>
          <p:cNvGrpSpPr/>
          <p:nvPr/>
        </p:nvGrpSpPr>
        <p:grpSpPr>
          <a:xfrm>
            <a:off x="125003" y="4575730"/>
            <a:ext cx="5029200" cy="2053670"/>
            <a:chOff x="125003" y="4575730"/>
            <a:chExt cx="5029200" cy="2053670"/>
          </a:xfrm>
        </p:grpSpPr>
        <p:sp>
          <p:nvSpPr>
            <p:cNvPr id="5" name="コンテンツ プレースホルダー 1"/>
            <p:cNvSpPr txBox="1">
              <a:spLocks/>
            </p:cNvSpPr>
            <p:nvPr/>
          </p:nvSpPr>
          <p:spPr bwMode="auto">
            <a:xfrm>
              <a:off x="273600" y="4575730"/>
              <a:ext cx="4305600" cy="1803600"/>
            </a:xfrm>
            <a:prstGeom prst="rect">
              <a:avLst/>
            </a:prstGeom>
            <a:solidFill>
              <a:schemeClr val="accent3">
                <a:lumMod val="20000"/>
                <a:lumOff val="80000"/>
              </a:schemeClr>
            </a:solidFill>
            <a:ln>
              <a:noFill/>
            </a:ln>
            <a:effectLst/>
          </p:spPr>
          <p:txBody>
            <a:bodyPr/>
            <a:lstStyle>
              <a:lvl1pPr eaLnBrk="0" hangingPunct="0">
                <a:spcBef>
                  <a:spcPct val="20000"/>
                </a:spcBef>
                <a:buClr>
                  <a:schemeClr val="accent1"/>
                </a:buClr>
                <a:buSzPct val="100000"/>
                <a:buFont typeface="Symbol" pitchFamily="18" charset="2"/>
                <a:buChar char=""/>
                <a:defRPr kumimoji="1" sz="2400">
                  <a:solidFill>
                    <a:schemeClr val="tx2"/>
                  </a:solidFill>
                  <a:latin typeface="Candara" pitchFamily="34" charset="0"/>
                  <a:ea typeface="HGP明朝E" pitchFamily="18" charset="-128"/>
                </a:defRPr>
              </a:lvl1pPr>
              <a:lvl2pPr marL="576263" indent="-273050" eaLnBrk="0" hangingPunct="0">
                <a:spcBef>
                  <a:spcPct val="20000"/>
                </a:spcBef>
                <a:buClr>
                  <a:schemeClr val="accent1"/>
                </a:buClr>
                <a:buSzPct val="100000"/>
                <a:buFont typeface="Symbol" pitchFamily="18" charset="2"/>
                <a:buChar char=""/>
                <a:defRPr kumimoji="1" sz="2200">
                  <a:solidFill>
                    <a:schemeClr val="tx2"/>
                  </a:solidFill>
                  <a:latin typeface="Candara" pitchFamily="34" charset="0"/>
                  <a:ea typeface="HGP明朝E" pitchFamily="18" charset="-128"/>
                </a:defRPr>
              </a:lvl2pPr>
              <a:lvl3pPr marL="855663" indent="-228600" eaLnBrk="0" hangingPunct="0">
                <a:spcBef>
                  <a:spcPct val="20000"/>
                </a:spcBef>
                <a:buClr>
                  <a:schemeClr val="accent1"/>
                </a:buClr>
                <a:buSzPct val="100000"/>
                <a:buFont typeface="Symbol" pitchFamily="18" charset="2"/>
                <a:buChar char=""/>
                <a:defRPr kumimoji="1" sz="2000">
                  <a:solidFill>
                    <a:schemeClr val="tx2"/>
                  </a:solidFill>
                  <a:latin typeface="Candara" pitchFamily="34" charset="0"/>
                  <a:ea typeface="HGP明朝E" pitchFamily="18" charset="-128"/>
                </a:defRPr>
              </a:lvl3pPr>
              <a:lvl4pPr marL="1143000" indent="-228600" eaLnBrk="0" hangingPunct="0">
                <a:spcBef>
                  <a:spcPct val="20000"/>
                </a:spcBef>
                <a:buClr>
                  <a:schemeClr val="accent1"/>
                </a:buClr>
                <a:buSzPct val="100000"/>
                <a:buFont typeface="Symbol" pitchFamily="18" charset="2"/>
                <a:buChar char=""/>
                <a:defRPr kumimoji="1">
                  <a:solidFill>
                    <a:schemeClr val="tx2"/>
                  </a:solidFill>
                  <a:latin typeface="Candara" pitchFamily="34" charset="0"/>
                  <a:ea typeface="HGP明朝E" pitchFamily="18" charset="-128"/>
                </a:defRPr>
              </a:lvl4pPr>
              <a:lvl5pPr marL="1462088" indent="-228600" eaLnBrk="0" hangingPunct="0">
                <a:spcBef>
                  <a:spcPct val="20000"/>
                </a:spcBef>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5pPr>
              <a:lvl6pPr marL="19192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6pPr>
              <a:lvl7pPr marL="23764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7pPr>
              <a:lvl8pPr marL="28336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8pPr>
              <a:lvl9pPr marL="3290888" indent="-228600" eaLnBrk="0" fontAlgn="base" hangingPunct="0">
                <a:spcBef>
                  <a:spcPct val="20000"/>
                </a:spcBef>
                <a:spcAft>
                  <a:spcPct val="0"/>
                </a:spcAft>
                <a:buClr>
                  <a:schemeClr val="accent1"/>
                </a:buClr>
                <a:buSzPct val="100000"/>
                <a:buFont typeface="Symbol" pitchFamily="18" charset="2"/>
                <a:buChar char=""/>
                <a:defRPr kumimoji="1" sz="1600">
                  <a:solidFill>
                    <a:schemeClr val="tx2"/>
                  </a:solidFill>
                  <a:latin typeface="Candara" pitchFamily="34" charset="0"/>
                  <a:ea typeface="HGP明朝E" pitchFamily="18" charset="-128"/>
                </a:defRPr>
              </a:lvl9pPr>
            </a:lstStyle>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a:t>
              </a:r>
              <a:r>
                <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答え</a:t>
              </a:r>
              <a:r>
                <a:rPr kumimoji="1" lang="en-US" altLang="ja-JP"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rPr>
                <a:t>】 </a:t>
              </a:r>
              <a:endParaRPr kumimoji="1" lang="ja-JP" altLang="en-US" sz="3200" b="1" i="0" u="none" strike="noStrike" kern="1200" cap="none" spc="0" normalizeH="0" baseline="0" noProof="0" dirty="0">
                <a:ln>
                  <a:noFill/>
                </a:ln>
                <a:solidFill>
                  <a:srgbClr val="339966"/>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l"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lang="ja-JP" altLang="en-US" sz="3200" b="1" dirty="0">
                  <a:solidFill>
                    <a:srgbClr val="339966"/>
                  </a:solidFill>
                  <a:latin typeface="Meiryo UI" panose="020B0604030504040204" pitchFamily="50" charset="-128"/>
                  <a:ea typeface="Meiryo UI" panose="020B0604030504040204" pitchFamily="50" charset="-128"/>
                  <a:cs typeface="ヒラギノ角ゴ Pro W6"/>
                </a:rPr>
                <a:t>　</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約</a:t>
              </a:r>
              <a:r>
                <a:rPr lang="en-US" altLang="ja-JP" sz="3200" b="1" noProof="0" dirty="0">
                  <a:solidFill>
                    <a:prstClr val="black"/>
                  </a:solidFill>
                  <a:latin typeface="Meiryo UI" panose="020B0604030504040204" pitchFamily="50" charset="-128"/>
                  <a:ea typeface="Meiryo UI" panose="020B0604030504040204" pitchFamily="50" charset="-128"/>
                  <a:cs typeface="ヒラギノ角ゴ Pro W6"/>
                </a:rPr>
                <a:t>31.4</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兆円</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a:t>
              </a:r>
            </a:p>
            <a:p>
              <a:pPr marL="0" marR="0" lvl="0" indent="0" algn="ctr" defTabSz="457200" rtl="0" eaLnBrk="1" fontAlgn="auto" latinLnBrk="0" hangingPunct="1">
                <a:lnSpc>
                  <a:spcPts val="3500"/>
                </a:lnSpc>
                <a:spcBef>
                  <a:spcPct val="20000"/>
                </a:spcBef>
                <a:spcAft>
                  <a:spcPts val="0"/>
                </a:spcAft>
                <a:buClr>
                  <a:srgbClr val="4F81BD"/>
                </a:buClr>
                <a:buSzPct val="100000"/>
                <a:buFont typeface="Symbol" pitchFamily="18" charset="2"/>
                <a:buNone/>
                <a:tabLst/>
                <a:defRPr/>
              </a:pP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　　　</a:t>
              </a:r>
              <a:r>
                <a:rPr kumimoji="1" lang="ja-JP" altLang="en-US"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　</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C.</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約</a:t>
              </a:r>
              <a:r>
                <a:rPr lang="en-US" altLang="ja-JP" sz="3200" b="1" dirty="0">
                  <a:solidFill>
                    <a:prstClr val="black"/>
                  </a:solidFill>
                  <a:latin typeface="Meiryo UI" panose="020B0604030504040204" pitchFamily="50" charset="-128"/>
                  <a:ea typeface="Meiryo UI" panose="020B0604030504040204" pitchFamily="50" charset="-128"/>
                  <a:cs typeface="ヒラギノ角ゴ Pro W6"/>
                </a:rPr>
                <a:t>30</a:t>
              </a:r>
              <a:r>
                <a:rPr lang="ja-JP" altLang="en-US" sz="3200" b="1" dirty="0">
                  <a:solidFill>
                    <a:prstClr val="black"/>
                  </a:solidFill>
                  <a:latin typeface="Meiryo UI" panose="020B0604030504040204" pitchFamily="50" charset="-128"/>
                  <a:ea typeface="Meiryo UI" panose="020B0604030504040204" pitchFamily="50" charset="-128"/>
                  <a:cs typeface="ヒラギノ角ゴ Pro W6"/>
                </a:rPr>
                <a:t>兆円</a:t>
              </a:r>
              <a:endParaRPr kumimoji="1" lang="en-US" altLang="ja-JP" sz="3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a:p>
              <a:pPr marL="0" marR="0" lvl="0" indent="0" algn="ctr"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endPar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sp>
          <p:nvSpPr>
            <p:cNvPr id="11" name="テキスト ボックス 10">
              <a:extLst>
                <a:ext uri="{FF2B5EF4-FFF2-40B4-BE49-F238E27FC236}">
                  <a16:creationId xmlns:a16="http://schemas.microsoft.com/office/drawing/2014/main" id="{E4E3DA33-5441-44ED-AE44-CF3F6C2ADAA4}"/>
                </a:ext>
              </a:extLst>
            </p:cNvPr>
            <p:cNvSpPr txBox="1"/>
            <p:nvPr/>
          </p:nvSpPr>
          <p:spPr>
            <a:xfrm>
              <a:off x="125003" y="6375484"/>
              <a:ext cx="5029200" cy="253916"/>
            </a:xfrm>
            <a:prstGeom prst="rect">
              <a:avLst/>
            </a:prstGeom>
            <a:noFill/>
          </p:spPr>
          <p:txBody>
            <a:bodyPr wrap="square" rtlCol="0">
              <a:spAutoFit/>
            </a:bodyPr>
            <a:lstStyle/>
            <a:p>
              <a:pPr marL="0" marR="0" lvl="0" indent="0" defTabSz="457200" rtl="0" eaLnBrk="1" fontAlgn="auto" latinLnBrk="0" hangingPunct="1">
                <a:lnSpc>
                  <a:spcPct val="100000"/>
                </a:lnSpc>
                <a:spcBef>
                  <a:spcPct val="20000"/>
                </a:spcBef>
                <a:spcAft>
                  <a:spcPts val="0"/>
                </a:spcAft>
                <a:buClr>
                  <a:srgbClr val="4F81BD"/>
                </a:buClr>
                <a:buSzPct val="100000"/>
                <a:buFont typeface="Symbol" pitchFamily="18" charset="2"/>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＊生命保険協会「</a:t>
              </a: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2022</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rPr>
                <a:t>年版　生命保険の動向」</a:t>
              </a:r>
              <a:endPar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ヒラギノ角ゴ Pro W6"/>
              </a:endParaRPr>
            </a:p>
          </p:txBody>
        </p:sp>
      </p:grpSp>
      <p:sp>
        <p:nvSpPr>
          <p:cNvPr id="12" name="スライド番号プレースホルダー 11">
            <a:extLst>
              <a:ext uri="{FF2B5EF4-FFF2-40B4-BE49-F238E27FC236}">
                <a16:creationId xmlns:a16="http://schemas.microsoft.com/office/drawing/2014/main" id="{AD8A06DE-5A16-4061-845E-A799CCC36E1C}"/>
              </a:ext>
            </a:extLst>
          </p:cNvPr>
          <p:cNvSpPr>
            <a:spLocks noGrp="1"/>
          </p:cNvSpPr>
          <p:nvPr>
            <p:ph type="sldNum" sz="quarter" idx="12"/>
          </p:nvPr>
        </p:nvSpPr>
        <p:spPr/>
        <p:txBody>
          <a:bodyPr/>
          <a:lstStyle/>
          <a:p>
            <a:fld id="{E1D7E502-7D6F-49F2-8D91-33EB17385912}" type="slidenum">
              <a:rPr lang="ja-JP" altLang="en-US" smtClean="0"/>
              <a:pPr/>
              <a:t>7</a:t>
            </a:fld>
            <a:endParaRPr lang="ja-JP" altLang="en-US" dirty="0"/>
          </a:p>
        </p:txBody>
      </p:sp>
    </p:spTree>
    <p:extLst>
      <p:ext uri="{BB962C8B-B14F-4D97-AF65-F5344CB8AC3E}">
        <p14:creationId xmlns:p14="http://schemas.microsoft.com/office/powerpoint/2010/main" val="243507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レーム 4"/>
          <p:cNvSpPr/>
          <p:nvPr/>
        </p:nvSpPr>
        <p:spPr>
          <a:xfrm>
            <a:off x="0" y="1"/>
            <a:ext cx="9144000" cy="6874074"/>
          </a:xfrm>
          <a:prstGeom prst="frame">
            <a:avLst>
              <a:gd name="adj1" fmla="val 13704"/>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
        <p:nvSpPr>
          <p:cNvPr id="8" name="角丸四角形 7"/>
          <p:cNvSpPr/>
          <p:nvPr/>
        </p:nvSpPr>
        <p:spPr bwMode="white">
          <a:xfrm>
            <a:off x="474133" y="457199"/>
            <a:ext cx="8212667" cy="6011333"/>
          </a:xfrm>
          <a:prstGeom prst="roundRect">
            <a:avLst>
              <a:gd name="adj" fmla="val 2265"/>
            </a:avLst>
          </a:prstGeom>
          <a:solidFill>
            <a:schemeClr val="bg1"/>
          </a:solidFill>
          <a:ln w="31750">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ヒラギノ丸ゴ Pro W4"/>
              <a:ea typeface="ヒラギノ丸ゴ Pro W4"/>
              <a:cs typeface="ヒラギノ丸ゴ Pro W4"/>
            </a:endParaRPr>
          </a:p>
        </p:txBody>
      </p:sp>
      <p:sp>
        <p:nvSpPr>
          <p:cNvPr id="6" name="テキスト ボックス 5"/>
          <p:cNvSpPr txBox="1"/>
          <p:nvPr/>
        </p:nvSpPr>
        <p:spPr bwMode="gray">
          <a:xfrm>
            <a:off x="304800" y="2589537"/>
            <a:ext cx="8547100"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ja-JP" altLang="en-US" sz="4800" b="1" dirty="0">
                <a:solidFill>
                  <a:srgbClr val="4F81BD">
                    <a:lumMod val="50000"/>
                  </a:srgbClr>
                </a:solidFill>
                <a:latin typeface="Meiryo UI" panose="020B0604030504040204" pitchFamily="50" charset="-128"/>
                <a:ea typeface="Meiryo UI" panose="020B0604030504040204" pitchFamily="50" charset="-128"/>
                <a:cs typeface="ヒラギノ角ゴ Std W8"/>
              </a:rPr>
              <a:t>②</a:t>
            </a:r>
            <a:r>
              <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「生命</a:t>
            </a:r>
            <a:r>
              <a:rPr kumimoji="1" lang="ja-JP" altLang="en-US" sz="4800" b="1" i="0" u="none" strike="noStrike" kern="1200" cap="none" spc="0" normalizeH="0" baseline="0" noProof="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保険」商品</a:t>
            </a:r>
            <a:endPar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4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rPr>
              <a:t>スライド集</a:t>
            </a:r>
            <a:endParaRPr kumimoji="1" lang="ja-JP" altLang="en-US" sz="2800" b="1" i="0" u="none" strike="noStrike" kern="1200" cap="none" spc="0" normalizeH="0" baseline="0" noProof="0" dirty="0">
              <a:ln>
                <a:noFill/>
              </a:ln>
              <a:solidFill>
                <a:srgbClr val="4F81BD">
                  <a:lumMod val="50000"/>
                </a:srgbClr>
              </a:solidFill>
              <a:effectLst/>
              <a:uLnTx/>
              <a:uFillTx/>
              <a:latin typeface="Meiryo UI" panose="020B0604030504040204" pitchFamily="50" charset="-128"/>
              <a:ea typeface="Meiryo UI" panose="020B0604030504040204" pitchFamily="50" charset="-128"/>
              <a:cs typeface="ヒラギノ角ゴ Std W8"/>
            </a:endParaRPr>
          </a:p>
        </p:txBody>
      </p:sp>
    </p:spTree>
    <p:extLst>
      <p:ext uri="{BB962C8B-B14F-4D97-AF65-F5344CB8AC3E}">
        <p14:creationId xmlns:p14="http://schemas.microsoft.com/office/powerpoint/2010/main" val="17134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144000" cy="716948"/>
          </a:xfrm>
          <a:prstGeom prst="rect">
            <a:avLst/>
          </a:prstGeom>
          <a:solidFill>
            <a:schemeClr val="accent2">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 name="正方形/長方形 9"/>
          <p:cNvSpPr/>
          <p:nvPr/>
        </p:nvSpPr>
        <p:spPr>
          <a:xfrm>
            <a:off x="445031" y="30760"/>
            <a:ext cx="8098894" cy="725182"/>
          </a:xfrm>
          <a:prstGeom prst="rect">
            <a:avLst/>
          </a:prstGeom>
          <a:noFill/>
          <a:ln w="50800" cap="rnd" cmpd="sng">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万一</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死亡</a:t>
            </a:r>
            <a:r>
              <a:rPr lang="en-US" altLang="ja-JP" sz="3200" b="1" dirty="0">
                <a:solidFill>
                  <a:srgbClr val="FFFFFF"/>
                </a:solidFill>
                <a:latin typeface="Meiryo UI" panose="020B0604030504040204" pitchFamily="50" charset="-128"/>
                <a:ea typeface="Meiryo UI" panose="020B0604030504040204" pitchFamily="50" charset="-128"/>
                <a:cs typeface="ヒラギノ角ゴ ProN W6"/>
              </a:rPr>
              <a:t>)</a:t>
            </a:r>
            <a:r>
              <a:rPr lang="ja-JP" altLang="en-US" sz="3200" b="1" dirty="0">
                <a:solidFill>
                  <a:srgbClr val="FFFFFF"/>
                </a:solidFill>
                <a:latin typeface="Meiryo UI" panose="020B0604030504040204" pitchFamily="50" charset="-128"/>
                <a:ea typeface="Meiryo UI" panose="020B0604030504040204" pitchFamily="50" charset="-128"/>
                <a:cs typeface="ヒラギノ角ゴ ProN W6"/>
              </a:rPr>
              <a:t>に備える生命保険①</a:t>
            </a:r>
            <a:endParaRPr kumimoji="1" lang="en-US" altLang="ja-JP" sz="3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ヒラギノ角ゴ ProN W6"/>
            </a:endParaRPr>
          </a:p>
        </p:txBody>
      </p:sp>
      <p:sp>
        <p:nvSpPr>
          <p:cNvPr id="48" name="テキスト ボックス 47"/>
          <p:cNvSpPr txBox="1"/>
          <p:nvPr/>
        </p:nvSpPr>
        <p:spPr>
          <a:xfrm>
            <a:off x="361319" y="841885"/>
            <a:ext cx="5339089" cy="523220"/>
          </a:xfrm>
          <a:prstGeom prst="rect">
            <a:avLst/>
          </a:prstGeom>
          <a:noFill/>
        </p:spPr>
        <p:txBody>
          <a:bodyPr wrap="square" rtlCol="0">
            <a:spAutoFit/>
          </a:bodyPr>
          <a:lstStyle/>
          <a:p>
            <a:r>
              <a:rPr lang="ja-JP" altLang="en-US" sz="2800" b="1" dirty="0">
                <a:solidFill>
                  <a:srgbClr val="17375E"/>
                </a:solidFill>
                <a:latin typeface="Meiryo UI" panose="020B0604030504040204" pitchFamily="50" charset="-128"/>
                <a:ea typeface="Meiryo UI" panose="020B0604030504040204" pitchFamily="50" charset="-128"/>
              </a:rPr>
              <a:t>「定期保険・養老保険・終身保険」</a:t>
            </a:r>
            <a:endParaRPr lang="en-US" altLang="ja-JP" sz="2800" b="1" dirty="0">
              <a:solidFill>
                <a:srgbClr val="17375E"/>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383485" y="5863685"/>
            <a:ext cx="8336316" cy="461665"/>
          </a:xfrm>
          <a:prstGeom prst="rect">
            <a:avLst/>
          </a:prstGeom>
          <a:noFill/>
        </p:spPr>
        <p:txBody>
          <a:bodyPr wrap="square" rtlCol="0">
            <a:spAutoFit/>
          </a:bodyPr>
          <a:lstStyle/>
          <a:p>
            <a:r>
              <a:rPr lang="ja-JP" altLang="en-US" sz="2400" b="1" dirty="0">
                <a:solidFill>
                  <a:srgbClr val="17375E"/>
                </a:solidFill>
                <a:latin typeface="Meiryo UI" panose="020B0604030504040204" pitchFamily="50" charset="-128"/>
                <a:ea typeface="Meiryo UI" panose="020B0604030504040204" pitchFamily="50" charset="-128"/>
              </a:rPr>
              <a:t>種類によって備えることができる期間や保険料の金額が異なります。</a:t>
            </a:r>
            <a:endParaRPr lang="en-US" altLang="ja-JP" sz="2400" b="1" dirty="0">
              <a:solidFill>
                <a:srgbClr val="17375E"/>
              </a:solidFill>
              <a:latin typeface="Meiryo UI" panose="020B0604030504040204" pitchFamily="50" charset="-128"/>
              <a:ea typeface="Meiryo UI" panose="020B0604030504040204" pitchFamily="50" charset="-128"/>
            </a:endParaRPr>
          </a:p>
        </p:txBody>
      </p:sp>
      <p:sp>
        <p:nvSpPr>
          <p:cNvPr id="19" name="角丸四角形 18"/>
          <p:cNvSpPr/>
          <p:nvPr/>
        </p:nvSpPr>
        <p:spPr bwMode="gray">
          <a:xfrm>
            <a:off x="361320" y="1504299"/>
            <a:ext cx="2737222" cy="3672408"/>
          </a:xfrm>
          <a:prstGeom prst="roundRect">
            <a:avLst>
              <a:gd name="adj" fmla="val 9707"/>
            </a:avLst>
          </a:prstGeom>
          <a:solidFill>
            <a:srgbClr val="E9F5EF"/>
          </a:solidFill>
          <a:ln>
            <a:solidFill>
              <a:srgbClr val="57CD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66873" y="1504299"/>
            <a:ext cx="2736304" cy="400110"/>
          </a:xfrm>
          <a:prstGeom prst="rect">
            <a:avLst/>
          </a:prstGeom>
          <a:noFill/>
        </p:spPr>
        <p:txBody>
          <a:bodyPr wrap="square" rtlCol="0">
            <a:spAutoFit/>
          </a:bodyPr>
          <a:lstStyle/>
          <a:p>
            <a:pPr algn="ctr"/>
            <a:r>
              <a:rPr lang="ja-JP" altLang="en-US" sz="2000" b="1" dirty="0">
                <a:solidFill>
                  <a:srgbClr val="4FAF87"/>
                </a:solidFill>
                <a:latin typeface="Meiryo UI" panose="020B0604030504040204" pitchFamily="50" charset="-128"/>
                <a:ea typeface="Meiryo UI" panose="020B0604030504040204" pitchFamily="50" charset="-128"/>
                <a:cs typeface="Meiryo UI" panose="020B0604030504040204" pitchFamily="50" charset="-128"/>
              </a:rPr>
              <a:t>定期保険</a:t>
            </a:r>
            <a:endParaRPr lang="en-US" altLang="ja-JP" sz="2000" b="1" dirty="0">
              <a:solidFill>
                <a:srgbClr val="4FAF87"/>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a:xfrm>
            <a:off x="366873" y="1990352"/>
            <a:ext cx="2736304" cy="738664"/>
          </a:xfrm>
          <a:prstGeom prst="rect">
            <a:avLst/>
          </a:prstGeom>
          <a:noFill/>
        </p:spPr>
        <p:txBody>
          <a:bodyPr wrap="square" rtlCol="0">
            <a:spAutoFit/>
          </a:bodyPr>
          <a:lstStyle/>
          <a:p>
            <a:r>
              <a:rPr lang="ja-JP" altLang="en-US" sz="14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保険期間は一定で、その間に死亡した場合に死亡保険金が受け取れる。</a:t>
            </a:r>
            <a:endParaRPr lang="en-US" altLang="ja-JP" sz="14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21"/>
          <p:cNvSpPr/>
          <p:nvPr/>
        </p:nvSpPr>
        <p:spPr bwMode="gray">
          <a:xfrm>
            <a:off x="3162485" y="1504299"/>
            <a:ext cx="2737222" cy="3672408"/>
          </a:xfrm>
          <a:prstGeom prst="roundRect">
            <a:avLst>
              <a:gd name="adj" fmla="val 9707"/>
            </a:avLst>
          </a:prstGeom>
          <a:solidFill>
            <a:srgbClr val="E9F5EF"/>
          </a:solidFill>
          <a:ln>
            <a:solidFill>
              <a:srgbClr val="57CD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bwMode="gray">
          <a:xfrm>
            <a:off x="5982579" y="1504299"/>
            <a:ext cx="2737222" cy="3672408"/>
          </a:xfrm>
          <a:prstGeom prst="roundRect">
            <a:avLst>
              <a:gd name="adj" fmla="val 9707"/>
            </a:avLst>
          </a:prstGeom>
          <a:solidFill>
            <a:srgbClr val="E9F5EF"/>
          </a:solidFill>
          <a:ln>
            <a:solidFill>
              <a:srgbClr val="57CD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175185" y="1504299"/>
            <a:ext cx="2736304" cy="400110"/>
          </a:xfrm>
          <a:prstGeom prst="rect">
            <a:avLst/>
          </a:prstGeom>
          <a:noFill/>
        </p:spPr>
        <p:txBody>
          <a:bodyPr wrap="square" rtlCol="0">
            <a:spAutoFit/>
          </a:bodyPr>
          <a:lstStyle/>
          <a:p>
            <a:pPr algn="ctr"/>
            <a:r>
              <a:rPr lang="ja-JP" altLang="en-US" sz="2000" b="1" dirty="0">
                <a:solidFill>
                  <a:srgbClr val="4FAF87"/>
                </a:solidFill>
                <a:latin typeface="Meiryo UI" panose="020B0604030504040204" pitchFamily="50" charset="-128"/>
                <a:ea typeface="Meiryo UI" panose="020B0604030504040204" pitchFamily="50" charset="-128"/>
                <a:cs typeface="Meiryo UI" panose="020B0604030504040204" pitchFamily="50" charset="-128"/>
              </a:rPr>
              <a:t>養老保険</a:t>
            </a:r>
            <a:endParaRPr lang="en-US" altLang="ja-JP" sz="2000" b="1" dirty="0">
              <a:solidFill>
                <a:srgbClr val="4FAF87"/>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5983497" y="1504299"/>
            <a:ext cx="2736304" cy="400110"/>
          </a:xfrm>
          <a:prstGeom prst="rect">
            <a:avLst/>
          </a:prstGeom>
          <a:noFill/>
        </p:spPr>
        <p:txBody>
          <a:bodyPr wrap="square" rtlCol="0">
            <a:spAutoFit/>
          </a:bodyPr>
          <a:lstStyle/>
          <a:p>
            <a:pPr algn="ctr"/>
            <a:r>
              <a:rPr lang="ja-JP" altLang="en-US" sz="2000" b="1" dirty="0">
                <a:solidFill>
                  <a:srgbClr val="4FAF87"/>
                </a:solidFill>
                <a:latin typeface="Meiryo UI" panose="020B0604030504040204" pitchFamily="50" charset="-128"/>
                <a:ea typeface="Meiryo UI" panose="020B0604030504040204" pitchFamily="50" charset="-128"/>
                <a:cs typeface="Meiryo UI" panose="020B0604030504040204" pitchFamily="50" charset="-128"/>
              </a:rPr>
              <a:t>終身保険</a:t>
            </a:r>
            <a:endParaRPr lang="en-US" altLang="ja-JP" sz="2000" b="1" dirty="0">
              <a:solidFill>
                <a:srgbClr val="4FAF87"/>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p:cNvSpPr txBox="1"/>
          <p:nvPr/>
        </p:nvSpPr>
        <p:spPr>
          <a:xfrm>
            <a:off x="3175185" y="1990352"/>
            <a:ext cx="2736304" cy="954107"/>
          </a:xfrm>
          <a:prstGeom prst="rect">
            <a:avLst/>
          </a:prstGeom>
          <a:noFill/>
        </p:spPr>
        <p:txBody>
          <a:bodyPr wrap="square" rtlCol="0">
            <a:spAutoFit/>
          </a:bodyPr>
          <a:lstStyle/>
          <a:p>
            <a:r>
              <a:rPr lang="ja-JP" altLang="en-US" sz="14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保険期間は一定で、その間に死亡した場合に死亡保険金を、無事に満期を迎えたときには満期保険金を受け取れる。</a:t>
            </a:r>
            <a:endParaRPr lang="en-US" altLang="ja-JP" sz="14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a:xfrm>
            <a:off x="5983497" y="1990352"/>
            <a:ext cx="2736304" cy="523220"/>
          </a:xfrm>
          <a:prstGeom prst="rect">
            <a:avLst/>
          </a:prstGeom>
          <a:noFill/>
        </p:spPr>
        <p:txBody>
          <a:bodyPr wrap="square" rtlCol="0">
            <a:spAutoFit/>
          </a:bodyPr>
          <a:lstStyle/>
          <a:p>
            <a:r>
              <a:rPr lang="ja-JP" altLang="en-US" sz="14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死亡保障が一生続き、死亡したときに死亡保険金を受け取れる。</a:t>
            </a:r>
            <a:endParaRPr lang="en-US" altLang="ja-JP" sz="1400"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46997" y="3007338"/>
            <a:ext cx="2632006" cy="1887093"/>
          </a:xfrm>
          <a:prstGeom prst="rect">
            <a:avLst/>
          </a:prstGeom>
          <a:solidFill>
            <a:srgbClr val="D7E2DC"/>
          </a:solidFill>
          <a:ln>
            <a:noFill/>
          </a:ln>
        </p:spPr>
      </p:pic>
      <p:pic>
        <p:nvPicPr>
          <p:cNvPr id="2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38881" y="3007339"/>
            <a:ext cx="2520280" cy="1899084"/>
          </a:xfrm>
          <a:prstGeom prst="rect">
            <a:avLst/>
          </a:prstGeom>
          <a:solidFill>
            <a:srgbClr val="D7E2DC"/>
          </a:solidFill>
          <a:ln>
            <a:noFill/>
          </a:ln>
        </p:spPr>
      </p:pic>
      <p:pic>
        <p:nvPicPr>
          <p:cNvPr id="3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268400" y="3007339"/>
            <a:ext cx="2520281" cy="1887093"/>
          </a:xfrm>
          <a:prstGeom prst="rect">
            <a:avLst/>
          </a:prstGeom>
          <a:solidFill>
            <a:srgbClr val="D7E2DC"/>
          </a:solidFill>
          <a:ln>
            <a:noFill/>
          </a:ln>
        </p:spPr>
      </p:pic>
      <p:sp>
        <p:nvSpPr>
          <p:cNvPr id="3" name="テキスト ボックス 2"/>
          <p:cNvSpPr txBox="1"/>
          <p:nvPr/>
        </p:nvSpPr>
        <p:spPr>
          <a:xfrm>
            <a:off x="438881" y="5327904"/>
            <a:ext cx="7937023" cy="276999"/>
          </a:xfrm>
          <a:prstGeom prst="rect">
            <a:avLst/>
          </a:prstGeom>
          <a:noFill/>
        </p:spPr>
        <p:txBody>
          <a:bodyPr wrap="square" rtlCol="0">
            <a:spAutoFit/>
          </a:bodyPr>
          <a:lstStyle/>
          <a:p>
            <a:r>
              <a:rPr kumimoji="1" lang="en-US" altLang="ja-JP" sz="1200" dirty="0">
                <a:solidFill>
                  <a:schemeClr val="tx1">
                    <a:lumMod val="65000"/>
                    <a:lumOff val="35000"/>
                  </a:schemeClr>
                </a:solidFill>
                <a:latin typeface="Meiryo UI" panose="020B0604030504040204" pitchFamily="50" charset="-128"/>
                <a:ea typeface="Meiryo UI" panose="020B0604030504040204" pitchFamily="50" charset="-128"/>
              </a:rPr>
              <a:t>※</a:t>
            </a:r>
            <a:r>
              <a:rPr kumimoji="1" lang="ja-JP" altLang="en-US" sz="1200" dirty="0">
                <a:solidFill>
                  <a:schemeClr val="tx1">
                    <a:lumMod val="65000"/>
                    <a:lumOff val="35000"/>
                  </a:schemeClr>
                </a:solidFill>
                <a:latin typeface="Meiryo UI" panose="020B0604030504040204" pitchFamily="50" charset="-128"/>
                <a:ea typeface="Meiryo UI" panose="020B0604030504040204" pitchFamily="50" charset="-128"/>
              </a:rPr>
              <a:t>　　　　　　　　は、将来の保険金の支払いに備えて積み立てられる部分を表しています。</a:t>
            </a:r>
          </a:p>
        </p:txBody>
      </p:sp>
      <p:sp>
        <p:nvSpPr>
          <p:cNvPr id="4" name="正方形/長方形 3"/>
          <p:cNvSpPr/>
          <p:nvPr/>
        </p:nvSpPr>
        <p:spPr>
          <a:xfrm>
            <a:off x="804672" y="5358403"/>
            <a:ext cx="612000" cy="216000"/>
          </a:xfrm>
          <a:prstGeom prst="rect">
            <a:avLst/>
          </a:prstGeom>
          <a:solidFill>
            <a:schemeClr val="accent6">
              <a:lumMod val="60000"/>
              <a:lumOff val="4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0914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chemeClr val="tx1"/>
          </a:solid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chemeClr val="tx1"/>
          </a:solid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1076</TotalTime>
  <Words>1716</Words>
  <Application>Microsoft Office PowerPoint</Application>
  <PresentationFormat>画面に合わせる (4:3)</PresentationFormat>
  <Paragraphs>232</Paragraphs>
  <Slides>18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18</vt:i4>
      </vt:variant>
    </vt:vector>
  </HeadingPairs>
  <TitlesOfParts>
    <vt:vector size="28" baseType="lpstr">
      <vt:lpstr>HG丸ｺﾞｼｯｸM-PRO</vt:lpstr>
      <vt:lpstr>Meiryo UI</vt:lpstr>
      <vt:lpstr>ヒラギノ丸ゴ Pro W4</vt:lpstr>
      <vt:lpstr>游ゴシック</vt:lpstr>
      <vt:lpstr>Arial</vt:lpstr>
      <vt:lpstr>Calibri</vt:lpstr>
      <vt:lpstr>Symbol</vt:lpstr>
      <vt:lpstr>Wingdings</vt:lpstr>
      <vt:lpstr>ホワイト</vt:lpstr>
      <vt:lpstr>2_ホワイト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生命保険文化センター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窪田 陸</dc:creator>
  <cp:lastModifiedBy>長谷 実里</cp:lastModifiedBy>
  <cp:revision>79</cp:revision>
  <cp:lastPrinted>2020-03-10T04:15:44Z</cp:lastPrinted>
  <dcterms:created xsi:type="dcterms:W3CDTF">2020-01-08T02:02:56Z</dcterms:created>
  <dcterms:modified xsi:type="dcterms:W3CDTF">2023-07-21T08:41:01Z</dcterms:modified>
</cp:coreProperties>
</file>