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3.jpg" ContentType="image/png"/>
  <Override PartName="/ppt/media/image31.jpg" ContentType="image/png"/>
  <Override PartName="/ppt/media/image3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8"/>
  </p:notesMasterIdLst>
  <p:handoutMasterIdLst>
    <p:handoutMasterId r:id="rId19"/>
  </p:handoutMasterIdLst>
  <p:sldIdLst>
    <p:sldId id="276" r:id="rId2"/>
    <p:sldId id="258" r:id="rId3"/>
    <p:sldId id="277" r:id="rId4"/>
    <p:sldId id="274" r:id="rId5"/>
    <p:sldId id="266" r:id="rId6"/>
    <p:sldId id="263" r:id="rId7"/>
    <p:sldId id="264" r:id="rId8"/>
    <p:sldId id="265" r:id="rId9"/>
    <p:sldId id="270" r:id="rId10"/>
    <p:sldId id="271" r:id="rId11"/>
    <p:sldId id="272" r:id="rId12"/>
    <p:sldId id="273" r:id="rId13"/>
    <p:sldId id="267" r:id="rId14"/>
    <p:sldId id="278" r:id="rId15"/>
    <p:sldId id="268" r:id="rId16"/>
    <p:sldId id="269" r:id="rId17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4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FEDE"/>
    <a:srgbClr val="D7E6F5"/>
    <a:srgbClr val="EAEAEA"/>
    <a:srgbClr val="EFF5FB"/>
    <a:srgbClr val="EDE2F6"/>
    <a:srgbClr val="DEC8EE"/>
    <a:srgbClr val="C7C7F1"/>
    <a:srgbClr val="0033CC"/>
    <a:srgbClr val="5CFEC4"/>
    <a:srgbClr val="FF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666"/>
      </p:cViewPr>
      <p:guideLst>
        <p:guide orient="horz" pos="2160"/>
        <p:guide pos="54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236" d="100"/>
          <a:sy n="236" d="100"/>
        </p:scale>
        <p:origin x="549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89B60F9-C417-7746-9BC0-897520DE09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7EAB1E-76AC-9A46-A48A-C13F9FEC8B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CCDC7-AC32-2F4F-85F0-B6EE164963F0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95B7EB-3893-AA44-8459-31A858FC84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616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75BCB-6AF8-394D-ACB8-1B69610AD58A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57DB9-CAEA-B945-B741-79535E350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08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 2021------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443-E30A-4FC6-BDD8-466A2223E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41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プレースホルダー 8">
            <a:extLst>
              <a:ext uri="{FF2B5EF4-FFF2-40B4-BE49-F238E27FC236}">
                <a16:creationId xmlns:a16="http://schemas.microsoft.com/office/drawing/2014/main" id="{C6882FDE-CCE8-0B49-B5F5-6F018155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59" y="222113"/>
            <a:ext cx="10515600" cy="3205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1600" b="1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8F8A56B-68CC-D149-9810-70924DF5A0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21416"/>
            <a:ext cx="9382916" cy="3800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EBFB57E-C888-B541-A609-FEEC8A9122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435" y="185340"/>
            <a:ext cx="2277668" cy="54302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295"/>
            <a:ext cx="12192000" cy="44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0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2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6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12" Type="http://schemas.openxmlformats.org/officeDocument/2006/relationships/image" Target="../media/image32.jpg"/><Relationship Id="rId2" Type="http://schemas.openxmlformats.org/officeDocument/2006/relationships/image" Target="../media/image41.jpg"/><Relationship Id="rId1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4.jpg"/><Relationship Id="rId5" Type="http://schemas.openxmlformats.org/officeDocument/2006/relationships/image" Target="../media/image13.png"/><Relationship Id="rId15" Type="http://schemas.openxmlformats.org/officeDocument/2006/relationships/image" Target="../media/image46.png"/><Relationship Id="rId10" Type="http://schemas.microsoft.com/office/2007/relationships/hdphoto" Target="../media/hdphoto4.wdp"/><Relationship Id="rId4" Type="http://schemas.microsoft.com/office/2007/relationships/hdphoto" Target="../media/hdphoto2.wdp"/><Relationship Id="rId9" Type="http://schemas.openxmlformats.org/officeDocument/2006/relationships/image" Target="../media/image44.png"/><Relationship Id="rId1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Relationship Id="rId9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0821F2-81FA-EC4A-B4DE-D11768CC99B8}"/>
              </a:ext>
            </a:extLst>
          </p:cNvPr>
          <p:cNvSpPr txBox="1"/>
          <p:nvPr/>
        </p:nvSpPr>
        <p:spPr>
          <a:xfrm>
            <a:off x="3278205" y="3931275"/>
            <a:ext cx="563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人生を豊かにするお金の知恵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EBFB57E-C888-B541-A609-FEEC8A9122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174" y="1746050"/>
            <a:ext cx="5277347" cy="125817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294D416-768E-2A47-9D7D-3FB4B8E396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3460518"/>
            <a:ext cx="5892800" cy="3048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FE9DE84-645A-9C4C-BDE6-F9B4321877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4743562"/>
            <a:ext cx="58928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9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0" y="186900"/>
            <a:ext cx="3616877" cy="418058"/>
          </a:xfrm>
        </p:spPr>
        <p:txBody>
          <a:bodyPr>
            <a:noAutofit/>
          </a:bodyPr>
          <a:lstStyle/>
          <a:p>
            <a:r>
              <a:rPr lang="ja-JP" altLang="en-US" sz="2800" b="0" dirty="0"/>
              <a:t>　</a:t>
            </a:r>
            <a:r>
              <a:rPr kumimoji="1" lang="ja-JP" altLang="en-US" sz="2800" b="0" dirty="0"/>
              <a:t>債券の仕組み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7" y="923892"/>
            <a:ext cx="2835223" cy="555217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026" y="923892"/>
            <a:ext cx="2940630" cy="5552177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34468" y="5097085"/>
            <a:ext cx="1569660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投資家</a:t>
            </a:r>
            <a:endParaRPr lang="ja-JP" altLang="en-US" sz="3600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6000902" y="4635420"/>
            <a:ext cx="2646878" cy="156966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国</a:t>
            </a:r>
            <a:endParaRPr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地方公共団体</a:t>
            </a:r>
            <a:endParaRPr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会社など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3359522" y="1055114"/>
            <a:ext cx="1826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DA34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 資金提供</a:t>
            </a:r>
            <a:endParaRPr lang="ja-JP" altLang="en-US" sz="2400" b="1" dirty="0">
              <a:solidFill>
                <a:srgbClr val="DA34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365920" y="2314415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DA34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 債券の発行</a:t>
            </a:r>
            <a:endParaRPr lang="ja-JP" altLang="en-US" sz="2400" b="1" dirty="0">
              <a:solidFill>
                <a:srgbClr val="DA34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812524" y="3608705"/>
            <a:ext cx="1210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DA34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 利子</a:t>
            </a:r>
            <a:endParaRPr lang="ja-JP" altLang="en-US" sz="2400" b="1" dirty="0">
              <a:solidFill>
                <a:srgbClr val="DA34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349898" y="4752799"/>
            <a:ext cx="1826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DA34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 満期償還</a:t>
            </a:r>
            <a:endParaRPr lang="ja-JP" altLang="en-US" sz="2400" b="1" dirty="0">
              <a:solidFill>
                <a:srgbClr val="DA34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378745" y="5851692"/>
            <a:ext cx="2260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DA34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額面金額が戻る</a:t>
            </a:r>
            <a:endParaRPr lang="ja-JP" altLang="en-US" sz="2400" b="1" dirty="0">
              <a:solidFill>
                <a:srgbClr val="DA3400"/>
              </a:solidFill>
            </a:endParaRPr>
          </a:p>
        </p:txBody>
      </p:sp>
      <p:cxnSp>
        <p:nvCxnSpPr>
          <p:cNvPr id="15" name="直線矢印コネクタ 14"/>
          <p:cNvCxnSpPr>
            <a:cxnSpLocks/>
          </p:cNvCxnSpPr>
          <p:nvPr/>
        </p:nvCxnSpPr>
        <p:spPr bwMode="auto">
          <a:xfrm>
            <a:off x="2641986" y="1774169"/>
            <a:ext cx="3248616" cy="0"/>
          </a:xfrm>
          <a:prstGeom prst="straightConnector1">
            <a:avLst/>
          </a:prstGeom>
          <a:noFill/>
          <a:ln w="107950" cap="flat" cmpd="sng" algn="ctr">
            <a:solidFill>
              <a:srgbClr val="DA3400"/>
            </a:solidFill>
            <a:prstDash val="solid"/>
            <a:round/>
            <a:headEnd type="none" w="med" len="med"/>
            <a:tailEnd type="stealth"/>
          </a:ln>
          <a:effectLst/>
        </p:spPr>
      </p:cxnSp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55" y="1537692"/>
            <a:ext cx="750837" cy="549721"/>
          </a:xfrm>
          <a:prstGeom prst="rect">
            <a:avLst/>
          </a:prstGeom>
        </p:spPr>
      </p:pic>
      <p:cxnSp>
        <p:nvCxnSpPr>
          <p:cNvPr id="17" name="直線矢印コネクタ 16"/>
          <p:cNvCxnSpPr>
            <a:cxnSpLocks/>
          </p:cNvCxnSpPr>
          <p:nvPr/>
        </p:nvCxnSpPr>
        <p:spPr bwMode="auto">
          <a:xfrm>
            <a:off x="2618538" y="3055412"/>
            <a:ext cx="3272064" cy="0"/>
          </a:xfrm>
          <a:prstGeom prst="straightConnector1">
            <a:avLst/>
          </a:prstGeom>
          <a:noFill/>
          <a:ln w="107950" cap="flat" cmpd="sng" algn="ctr">
            <a:solidFill>
              <a:srgbClr val="CB88EC"/>
            </a:solidFill>
            <a:prstDash val="solid"/>
            <a:round/>
            <a:headEnd type="stealth" w="med" len="med"/>
            <a:tailEnd type="none"/>
          </a:ln>
          <a:effectLst/>
        </p:spPr>
      </p:cxnSp>
      <p:cxnSp>
        <p:nvCxnSpPr>
          <p:cNvPr id="18" name="直線矢印コネクタ 17"/>
          <p:cNvCxnSpPr>
            <a:cxnSpLocks/>
          </p:cNvCxnSpPr>
          <p:nvPr/>
        </p:nvCxnSpPr>
        <p:spPr bwMode="auto">
          <a:xfrm>
            <a:off x="2641986" y="4293740"/>
            <a:ext cx="3248616" cy="0"/>
          </a:xfrm>
          <a:prstGeom prst="straightConnector1">
            <a:avLst/>
          </a:prstGeom>
          <a:noFill/>
          <a:ln w="107950" cap="flat" cmpd="sng" algn="ctr">
            <a:solidFill>
              <a:srgbClr val="CB88EC"/>
            </a:solidFill>
            <a:prstDash val="solid"/>
            <a:round/>
            <a:headEnd type="stealth" w="med" len="med"/>
            <a:tailEnd type="none"/>
          </a:ln>
          <a:effectLst/>
        </p:spPr>
      </p:cxnSp>
      <p:cxnSp>
        <p:nvCxnSpPr>
          <p:cNvPr id="19" name="直線矢印コネクタ 18"/>
          <p:cNvCxnSpPr>
            <a:cxnSpLocks/>
          </p:cNvCxnSpPr>
          <p:nvPr/>
        </p:nvCxnSpPr>
        <p:spPr bwMode="auto">
          <a:xfrm>
            <a:off x="2641986" y="5509741"/>
            <a:ext cx="3248616" cy="0"/>
          </a:xfrm>
          <a:prstGeom prst="straightConnector1">
            <a:avLst/>
          </a:prstGeom>
          <a:noFill/>
          <a:ln w="107950" cap="flat" cmpd="sng" algn="ctr">
            <a:solidFill>
              <a:srgbClr val="CB88EC"/>
            </a:solidFill>
            <a:prstDash val="solid"/>
            <a:round/>
            <a:headEnd type="stealth" w="med" len="med"/>
            <a:tailEnd type="none"/>
          </a:ln>
          <a:effectLst/>
        </p:spPr>
      </p:cxnSp>
      <p:pic>
        <p:nvPicPr>
          <p:cNvPr id="20" name="図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19" y="5167560"/>
            <a:ext cx="750837" cy="549721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86" y="4060072"/>
            <a:ext cx="793063" cy="467341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93" y="2844072"/>
            <a:ext cx="820508" cy="42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8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36753" y="5074896"/>
            <a:ext cx="8480197" cy="1534163"/>
          </a:xfrm>
          <a:prstGeom prst="roundRect">
            <a:avLst/>
          </a:prstGeom>
          <a:solidFill>
            <a:srgbClr val="C7C7F1"/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158665" y="3430824"/>
            <a:ext cx="8459517" cy="1493973"/>
          </a:xfrm>
          <a:prstGeom prst="roundRect">
            <a:avLst/>
          </a:prstGeom>
          <a:solidFill>
            <a:srgbClr val="C7C7F1"/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58665" y="1649281"/>
            <a:ext cx="8459517" cy="1628428"/>
          </a:xfrm>
          <a:prstGeom prst="roundRect">
            <a:avLst/>
          </a:prstGeom>
          <a:solidFill>
            <a:srgbClr val="C7C7F1"/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3295" y="1783482"/>
            <a:ext cx="60172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パッケージ商品なので、</a:t>
            </a:r>
          </a:p>
          <a:p>
            <a:r>
              <a:rPr lang="ja-JP" altLang="en-US" sz="4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分散投資でリスクを軽減</a:t>
            </a:r>
            <a:endParaRPr lang="ja-JP" altLang="en-US" sz="4000" b="0" dirty="0">
              <a:solidFill>
                <a:srgbClr val="A162D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29977" y="3734654"/>
            <a:ext cx="60172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専門家に運用はお任せ</a:t>
            </a:r>
            <a:endParaRPr lang="ja-JP" altLang="en-US" sz="4400" b="0" dirty="0">
              <a:solidFill>
                <a:srgbClr val="A162D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448859" y="5089354"/>
            <a:ext cx="5682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少額で投資可能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30282" y="915191"/>
            <a:ext cx="779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株式や債券などを組み合わせた</a:t>
            </a:r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パッケージ商品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448859" y="5531841"/>
            <a:ext cx="59983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積立投資なら、</a:t>
            </a:r>
            <a:r>
              <a:rPr lang="en-US" altLang="ja-JP" sz="28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500</a:t>
            </a:r>
            <a:r>
              <a:rPr lang="ja-JP" altLang="en-US" sz="28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円や</a:t>
            </a:r>
            <a:r>
              <a:rPr lang="en-US" altLang="ja-JP" sz="28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1,000</a:t>
            </a:r>
            <a:r>
              <a:rPr lang="ja-JP" altLang="en-US" sz="28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円程度からの場合も。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clrChange>
              <a:clrFrom>
                <a:srgbClr val="E0DFEF"/>
              </a:clrFrom>
              <a:clrTo>
                <a:srgbClr val="E0D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7474" y="3578318"/>
            <a:ext cx="1556379" cy="125514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clrChange>
              <a:clrFrom>
                <a:srgbClr val="E0DFEF"/>
              </a:clrFrom>
              <a:clrTo>
                <a:srgbClr val="E0D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9388" y="5325835"/>
            <a:ext cx="1689835" cy="85474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>
            <a:clrChange>
              <a:clrFrom>
                <a:srgbClr val="E0DFEF"/>
              </a:clrFrom>
              <a:clrTo>
                <a:srgbClr val="E0D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922" y="1686992"/>
            <a:ext cx="1423989" cy="1531686"/>
          </a:xfrm>
          <a:prstGeom prst="rect">
            <a:avLst/>
          </a:prstGeom>
        </p:spPr>
      </p:pic>
      <p:sp>
        <p:nvSpPr>
          <p:cNvPr id="16" name="タイトル 6"/>
          <p:cNvSpPr>
            <a:spLocks noGrp="1"/>
          </p:cNvSpPr>
          <p:nvPr>
            <p:ph type="title"/>
          </p:nvPr>
        </p:nvSpPr>
        <p:spPr>
          <a:xfrm>
            <a:off x="0" y="221004"/>
            <a:ext cx="3327693" cy="418058"/>
          </a:xfrm>
        </p:spPr>
        <p:txBody>
          <a:bodyPr>
            <a:noAutofit/>
          </a:bodyPr>
          <a:lstStyle/>
          <a:p>
            <a:r>
              <a:rPr lang="ja-JP" altLang="en-US" sz="2800" b="0" dirty="0"/>
              <a:t>　</a:t>
            </a:r>
            <a:r>
              <a:rPr kumimoji="1" lang="ja-JP" altLang="en-US" sz="2800" b="0" dirty="0"/>
              <a:t>投資信託と</a:t>
            </a:r>
            <a:r>
              <a:rPr lang="ja-JP" altLang="en-US" sz="2800" b="0" dirty="0"/>
              <a:t>は？</a:t>
            </a:r>
            <a:endParaRPr kumimoji="1" lang="ja-JP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91020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/>
          <p:cNvSpPr/>
          <p:nvPr/>
        </p:nvSpPr>
        <p:spPr>
          <a:xfrm>
            <a:off x="415550" y="74247"/>
            <a:ext cx="462223" cy="519351"/>
          </a:xfrm>
          <a:prstGeom prst="ellipse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800" dirty="0">
              <a:solidFill>
                <a:srgbClr val="D7BFEB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6"/>
          <p:cNvSpPr>
            <a:spLocks noGrp="1"/>
          </p:cNvSpPr>
          <p:nvPr>
            <p:ph type="title"/>
          </p:nvPr>
        </p:nvSpPr>
        <p:spPr>
          <a:xfrm>
            <a:off x="-6283" y="230718"/>
            <a:ext cx="4966484" cy="418058"/>
          </a:xfrm>
        </p:spPr>
        <p:txBody>
          <a:bodyPr>
            <a:noAutofit/>
          </a:bodyPr>
          <a:lstStyle/>
          <a:p>
            <a:r>
              <a:rPr lang="ja-JP" altLang="en-US" sz="2800" b="0" dirty="0"/>
              <a:t>　</a:t>
            </a:r>
            <a:r>
              <a:rPr kumimoji="1" lang="ja-JP" altLang="en-US" sz="2800" b="0" dirty="0"/>
              <a:t>投資信託のイメージ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43" y="2280325"/>
            <a:ext cx="3174742" cy="352672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64" y="2302453"/>
            <a:ext cx="2090298" cy="249469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520" y="3797821"/>
            <a:ext cx="1546581" cy="49173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9" y="2438702"/>
            <a:ext cx="2076331" cy="3038475"/>
          </a:xfrm>
          <a:prstGeom prst="rect">
            <a:avLst/>
          </a:prstGeom>
          <a:ln w="34925">
            <a:noFill/>
          </a:ln>
        </p:spPr>
      </p:pic>
      <p:sp>
        <p:nvSpPr>
          <p:cNvPr id="10" name="楕円 9"/>
          <p:cNvSpPr/>
          <p:nvPr/>
        </p:nvSpPr>
        <p:spPr>
          <a:xfrm>
            <a:off x="6104838" y="886516"/>
            <a:ext cx="2962962" cy="145195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様々な</a:t>
            </a:r>
          </a:p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投資対象に</a:t>
            </a:r>
          </a:p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分散投資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83225" y="925464"/>
            <a:ext cx="2236537" cy="5701022"/>
          </a:xfrm>
          <a:prstGeom prst="roundRect">
            <a:avLst/>
          </a:prstGeom>
          <a:ln w="31750">
            <a:solidFill>
              <a:srgbClr val="54221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74056" y="5622281"/>
            <a:ext cx="1793094" cy="715089"/>
          </a:xfrm>
          <a:prstGeom prst="roundRect">
            <a:avLst/>
          </a:prstGeom>
          <a:solidFill>
            <a:srgbClr val="00396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投資家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22" y="4977153"/>
            <a:ext cx="2225283" cy="933450"/>
          </a:xfrm>
          <a:prstGeom prst="rect">
            <a:avLst/>
          </a:prstGeom>
        </p:spPr>
      </p:pic>
      <p:sp>
        <p:nvSpPr>
          <p:cNvPr id="14" name="楕円 13"/>
          <p:cNvSpPr/>
          <p:nvPr/>
        </p:nvSpPr>
        <p:spPr>
          <a:xfrm>
            <a:off x="2476959" y="2376910"/>
            <a:ext cx="779026" cy="315938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txBody>
          <a:bodyPr vert="eaVert" wrap="none" rtlCol="0" anchor="ctr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資金をまとめる</a:t>
            </a:r>
          </a:p>
        </p:txBody>
      </p:sp>
      <p:sp>
        <p:nvSpPr>
          <p:cNvPr id="15" name="楕円 14"/>
          <p:cNvSpPr/>
          <p:nvPr/>
        </p:nvSpPr>
        <p:spPr>
          <a:xfrm>
            <a:off x="41485" y="1149579"/>
            <a:ext cx="2320016" cy="735747"/>
          </a:xfrm>
          <a:prstGeom prst="ellipse">
            <a:avLst/>
          </a:prstGeom>
          <a:solidFill>
            <a:srgbClr val="542218"/>
          </a:solidFill>
          <a:ln w="25400">
            <a:solidFill>
              <a:srgbClr val="54221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少額投資</a:t>
            </a:r>
          </a:p>
        </p:txBody>
      </p:sp>
      <p:sp>
        <p:nvSpPr>
          <p:cNvPr id="16" name="楕円 15"/>
          <p:cNvSpPr/>
          <p:nvPr/>
        </p:nvSpPr>
        <p:spPr>
          <a:xfrm>
            <a:off x="2866472" y="5899353"/>
            <a:ext cx="3437632" cy="735747"/>
          </a:xfrm>
          <a:prstGeom prst="ellipse">
            <a:avLst/>
          </a:prstGeom>
          <a:solidFill>
            <a:srgbClr val="CB6B45"/>
          </a:solidFill>
          <a:ln w="25400">
            <a:solidFill>
              <a:srgbClr val="CB6B4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収益の分配</a:t>
            </a:r>
          </a:p>
        </p:txBody>
      </p:sp>
      <p:sp>
        <p:nvSpPr>
          <p:cNvPr id="17" name="楕円 16"/>
          <p:cNvSpPr/>
          <p:nvPr/>
        </p:nvSpPr>
        <p:spPr>
          <a:xfrm>
            <a:off x="2732174" y="886516"/>
            <a:ext cx="3330925" cy="134165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rtlCol="0" anchor="ctr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専門家が運用</a:t>
            </a:r>
            <a:endParaRPr kumimoji="1" lang="en-US" altLang="ja-JP" sz="2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（運用会社）</a:t>
            </a:r>
            <a:endParaRPr kumimoji="1" lang="en-US" altLang="ja-JP" sz="2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45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29185" y="4433411"/>
            <a:ext cx="2652436" cy="2214277"/>
          </a:xfrm>
          <a:prstGeom prst="roundRect">
            <a:avLst/>
          </a:prstGeom>
          <a:solidFill>
            <a:srgbClr val="A4FEDE"/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5681427" y="4596089"/>
            <a:ext cx="3356412" cy="1972036"/>
          </a:xfrm>
          <a:prstGeom prst="roundRect">
            <a:avLst/>
          </a:prstGeom>
          <a:solidFill>
            <a:srgbClr val="FFDDEE"/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7" y="1296571"/>
            <a:ext cx="1546579" cy="176642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5793721" y="830708"/>
            <a:ext cx="3262718" cy="3371905"/>
          </a:xfrm>
          <a:prstGeom prst="roundRect">
            <a:avLst>
              <a:gd name="adj" fmla="val 11762"/>
            </a:avLst>
          </a:prstGeom>
          <a:solidFill>
            <a:srgbClr val="C7C7F1"/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タイトル 6"/>
          <p:cNvSpPr>
            <a:spLocks noGrp="1"/>
          </p:cNvSpPr>
          <p:nvPr>
            <p:ph type="title"/>
          </p:nvPr>
        </p:nvSpPr>
        <p:spPr>
          <a:xfrm>
            <a:off x="0" y="204156"/>
            <a:ext cx="3724600" cy="418058"/>
          </a:xfrm>
        </p:spPr>
        <p:txBody>
          <a:bodyPr>
            <a:noAutofit/>
          </a:bodyPr>
          <a:lstStyle/>
          <a:p>
            <a:r>
              <a:rPr lang="ja-JP" altLang="en-US" sz="2800" b="0" dirty="0"/>
              <a:t>　</a:t>
            </a:r>
            <a:r>
              <a:rPr kumimoji="1" lang="ja-JP" altLang="en-US" sz="2800" b="0" dirty="0"/>
              <a:t>投資信託の仕組み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75211" y="1034445"/>
            <a:ext cx="1792993" cy="3222919"/>
          </a:xfrm>
          <a:prstGeom prst="roundRect">
            <a:avLst/>
          </a:prstGeom>
          <a:ln w="31750">
            <a:solidFill>
              <a:srgbClr val="54221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09182" y="3273873"/>
            <a:ext cx="1725050" cy="715089"/>
          </a:xfrm>
          <a:prstGeom prst="roundRect">
            <a:avLst/>
          </a:prstGeom>
          <a:solidFill>
            <a:srgbClr val="00396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投資家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0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03" y="5112127"/>
            <a:ext cx="1582285" cy="12665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43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96" y="5061960"/>
            <a:ext cx="1196436" cy="150616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0811" y1="98239" x2="4730" y2="95423"/>
                        <a14:foregroundMark x1="21959" y1="98239" x2="20270" y2="88380"/>
                        <a14:foregroundMark x1="82770" y1="98239" x2="80743" y2="88732"/>
                        <a14:foregroundMark x1="7095" y1="5282" x2="6419" y2="15493"/>
                        <a14:foregroundMark x1="7432" y1="16549" x2="95608" y2="15493"/>
                        <a14:foregroundMark x1="95608" y1="15493" x2="95608" y2="3169"/>
                        <a14:foregroundMark x1="7770" y1="4225" x2="95270" y2="3521"/>
                        <a14:foregroundMark x1="5405" y1="93662" x2="10473" y2="90493"/>
                        <a14:foregroundMark x1="91892" y1="97535" x2="95270" y2="908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71" y="1823088"/>
            <a:ext cx="1034950" cy="1540273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8D4366-3FA7-4466-8007-56426DEFD737}"/>
              </a:ext>
            </a:extLst>
          </p:cNvPr>
          <p:cNvSpPr/>
          <p:nvPr/>
        </p:nvSpPr>
        <p:spPr>
          <a:xfrm>
            <a:off x="5793721" y="803010"/>
            <a:ext cx="3244118" cy="55399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ja-JP" altLang="en-US" sz="3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運用会社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委託者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68D4366-3FA7-4466-8007-56426DEFD737}"/>
              </a:ext>
            </a:extLst>
          </p:cNvPr>
          <p:cNvSpPr/>
          <p:nvPr/>
        </p:nvSpPr>
        <p:spPr>
          <a:xfrm>
            <a:off x="7319808" y="4735950"/>
            <a:ext cx="1836039" cy="1015663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ja-JP" altLang="en-US" sz="3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信託銀行</a:t>
            </a:r>
            <a:endParaRPr lang="en-US" altLang="ja-JP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3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3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受託者</a:t>
            </a:r>
            <a:r>
              <a:rPr lang="en-US" altLang="ja-JP" sz="3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lang="ja-JP" altLang="en-US" sz="30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654966" y="1695913"/>
            <a:ext cx="1293565" cy="502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アセット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・マネジメント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921922" y="1411673"/>
            <a:ext cx="1306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①購入</a:t>
            </a:r>
          </a:p>
        </p:txBody>
      </p:sp>
      <p:cxnSp>
        <p:nvCxnSpPr>
          <p:cNvPr id="16" name="直線矢印コネクタ 15"/>
          <p:cNvCxnSpPr/>
          <p:nvPr/>
        </p:nvCxnSpPr>
        <p:spPr bwMode="auto">
          <a:xfrm flipV="1">
            <a:off x="4873387" y="2512650"/>
            <a:ext cx="1081672" cy="4011"/>
          </a:xfrm>
          <a:prstGeom prst="straightConnector1">
            <a:avLst/>
          </a:prstGeom>
          <a:noFill/>
          <a:ln w="114300" cap="flat" cmpd="sng" algn="ctr">
            <a:solidFill>
              <a:srgbClr val="F95817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48" b="98485" l="0" r="100000">
                        <a14:foregroundMark x1="39873" y1="34091" x2="48101" y2="42424"/>
                        <a14:foregroundMark x1="61392" y1="63636" x2="61392" y2="67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10" y="1914557"/>
            <a:ext cx="446667" cy="578831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4743609" y="1510102"/>
            <a:ext cx="13308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①購入</a:t>
            </a:r>
          </a:p>
        </p:txBody>
      </p:sp>
      <p:cxnSp>
        <p:nvCxnSpPr>
          <p:cNvPr id="19" name="直線コネクタ 18"/>
          <p:cNvCxnSpPr/>
          <p:nvPr/>
        </p:nvCxnSpPr>
        <p:spPr bwMode="auto">
          <a:xfrm flipH="1">
            <a:off x="6594790" y="3216320"/>
            <a:ext cx="5952" cy="1836104"/>
          </a:xfrm>
          <a:prstGeom prst="line">
            <a:avLst/>
          </a:prstGeom>
          <a:noFill/>
          <a:ln w="114300" cap="flat" cmpd="sng" algn="ctr">
            <a:solidFill>
              <a:srgbClr val="F95817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正方形/長方形 19"/>
          <p:cNvSpPr/>
          <p:nvPr/>
        </p:nvSpPr>
        <p:spPr>
          <a:xfrm>
            <a:off x="7090877" y="5648358"/>
            <a:ext cx="20741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資産の</a:t>
            </a:r>
            <a:endParaRPr lang="en-US" altLang="ja-JP" sz="2400" b="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保管・管理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5801500" y="1211618"/>
            <a:ext cx="3141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②投資信託の設定</a:t>
            </a:r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6988113" y="3238811"/>
            <a:ext cx="3989" cy="1796844"/>
          </a:xfrm>
          <a:prstGeom prst="line">
            <a:avLst/>
          </a:prstGeom>
          <a:noFill/>
          <a:ln w="1143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4" name="正方形/長方形 23"/>
          <p:cNvSpPr/>
          <p:nvPr/>
        </p:nvSpPr>
        <p:spPr>
          <a:xfrm>
            <a:off x="6943495" y="3116612"/>
            <a:ext cx="923330" cy="1419467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ja-JP" altLang="en-US" sz="2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③運用の</a:t>
            </a:r>
            <a:endParaRPr lang="en-US" altLang="ja-JP" sz="2400" b="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 指図</a:t>
            </a:r>
          </a:p>
        </p:txBody>
      </p:sp>
      <p:cxnSp>
        <p:nvCxnSpPr>
          <p:cNvPr id="25" name="直線矢印コネクタ 24"/>
          <p:cNvCxnSpPr/>
          <p:nvPr/>
        </p:nvCxnSpPr>
        <p:spPr bwMode="auto">
          <a:xfrm>
            <a:off x="2817969" y="5953511"/>
            <a:ext cx="2817218" cy="0"/>
          </a:xfrm>
          <a:prstGeom prst="straightConnector1">
            <a:avLst/>
          </a:prstGeom>
          <a:noFill/>
          <a:ln w="114300" cap="flat" cmpd="sng" algn="ctr">
            <a:solidFill>
              <a:srgbClr val="F95817"/>
            </a:solidFill>
            <a:prstDash val="solid"/>
            <a:round/>
            <a:headEnd type="triangle" w="med" len="med"/>
            <a:tailEnd type="none"/>
          </a:ln>
          <a:effectLst/>
        </p:spPr>
      </p:cxnSp>
      <p:pic>
        <p:nvPicPr>
          <p:cNvPr id="26" name="図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8" y="5235383"/>
            <a:ext cx="658891" cy="519394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96" y="6014129"/>
            <a:ext cx="665570" cy="531838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575" b="100000" l="1812" r="985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" y="5455849"/>
            <a:ext cx="571508" cy="611871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68D4366-3FA7-4466-8007-56426DEFD737}"/>
              </a:ext>
            </a:extLst>
          </p:cNvPr>
          <p:cNvSpPr/>
          <p:nvPr/>
        </p:nvSpPr>
        <p:spPr>
          <a:xfrm>
            <a:off x="526213" y="4400435"/>
            <a:ext cx="1871559" cy="55399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ja-JP" altLang="en-US" sz="3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金融市場</a:t>
            </a:r>
            <a:endParaRPr lang="en-US" altLang="ja-JP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915423" y="6105054"/>
            <a:ext cx="3089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④売買（分散投資）</a:t>
            </a:r>
          </a:p>
        </p:txBody>
      </p:sp>
      <p:cxnSp>
        <p:nvCxnSpPr>
          <p:cNvPr id="31" name="直線矢印コネクタ 30"/>
          <p:cNvCxnSpPr/>
          <p:nvPr/>
        </p:nvCxnSpPr>
        <p:spPr bwMode="auto">
          <a:xfrm flipV="1">
            <a:off x="2786271" y="5267623"/>
            <a:ext cx="2848916" cy="3691"/>
          </a:xfrm>
          <a:prstGeom prst="straightConnector1">
            <a:avLst/>
          </a:prstGeom>
          <a:noFill/>
          <a:ln w="11430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正方形/長方形 31"/>
          <p:cNvSpPr/>
          <p:nvPr/>
        </p:nvSpPr>
        <p:spPr>
          <a:xfrm>
            <a:off x="3019425" y="4746917"/>
            <a:ext cx="2257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⑤運用成果</a:t>
            </a:r>
          </a:p>
        </p:txBody>
      </p:sp>
      <p:cxnSp>
        <p:nvCxnSpPr>
          <p:cNvPr id="33" name="直線コネクタ 32"/>
          <p:cNvCxnSpPr/>
          <p:nvPr/>
        </p:nvCxnSpPr>
        <p:spPr bwMode="auto">
          <a:xfrm>
            <a:off x="6131797" y="3151399"/>
            <a:ext cx="14923" cy="2131944"/>
          </a:xfrm>
          <a:prstGeom prst="line">
            <a:avLst/>
          </a:prstGeom>
          <a:noFill/>
          <a:ln w="1143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4" name="図 33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48" b="98485" l="0" r="100000">
                        <a14:foregroundMark x1="39873" y1="34091" x2="48101" y2="42424"/>
                        <a14:foregroundMark x1="61392" y1="63636" x2="61392" y2="67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156" y="3379537"/>
            <a:ext cx="421035" cy="545616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48" b="98485" l="0" r="100000">
                        <a14:foregroundMark x1="39873" y1="34091" x2="48101" y2="42424"/>
                        <a14:foregroundMark x1="61392" y1="63636" x2="61392" y2="67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377" y="3747648"/>
            <a:ext cx="396051" cy="513239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>
            <a:off x="4994404" y="3632072"/>
            <a:ext cx="923330" cy="131904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ja-JP" altLang="en-US" sz="2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⑤運用</a:t>
            </a:r>
            <a:endParaRPr lang="en-US" altLang="ja-JP" sz="2400" b="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成果</a:t>
            </a:r>
          </a:p>
        </p:txBody>
      </p:sp>
      <p:cxnSp>
        <p:nvCxnSpPr>
          <p:cNvPr id="37" name="直線矢印コネクタ 36"/>
          <p:cNvCxnSpPr/>
          <p:nvPr/>
        </p:nvCxnSpPr>
        <p:spPr bwMode="auto">
          <a:xfrm flipV="1">
            <a:off x="1722415" y="3135679"/>
            <a:ext cx="1394752" cy="6656"/>
          </a:xfrm>
          <a:prstGeom prst="straightConnector1">
            <a:avLst/>
          </a:prstGeom>
          <a:noFill/>
          <a:ln w="114300" cap="flat" cmpd="sng" algn="ctr">
            <a:solidFill>
              <a:srgbClr val="0033CC"/>
            </a:solidFill>
            <a:prstDash val="solid"/>
            <a:round/>
            <a:headEnd type="triangle" w="med" len="med"/>
            <a:tailEnd type="none"/>
          </a:ln>
          <a:effectLst/>
        </p:spPr>
      </p:cxnSp>
      <p:pic>
        <p:nvPicPr>
          <p:cNvPr id="38" name="図 3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48" b="98485" l="0" r="100000">
                        <a14:foregroundMark x1="39873" y1="34091" x2="48101" y2="42424"/>
                        <a14:foregroundMark x1="61392" y1="63636" x2="61392" y2="67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62" y="2765436"/>
            <a:ext cx="415804" cy="53883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48" b="98485" l="0" r="100000">
                        <a14:foregroundMark x1="39873" y1="34091" x2="48101" y2="42424"/>
                        <a14:foregroundMark x1="61392" y1="63636" x2="61392" y2="67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9" y="2934636"/>
            <a:ext cx="363369" cy="470887"/>
          </a:xfrm>
          <a:prstGeom prst="rect">
            <a:avLst/>
          </a:prstGeom>
        </p:spPr>
      </p:pic>
      <p:sp>
        <p:nvSpPr>
          <p:cNvPr id="40" name="正方形/長方形 39"/>
          <p:cNvSpPr/>
          <p:nvPr/>
        </p:nvSpPr>
        <p:spPr>
          <a:xfrm>
            <a:off x="1791285" y="3453084"/>
            <a:ext cx="15438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⑥分配金</a:t>
            </a:r>
            <a:endParaRPr lang="en-US" altLang="ja-JP" sz="2400" b="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償還金</a:t>
            </a:r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48" b="98485" l="0" r="100000">
                        <a14:foregroundMark x1="39873" y1="34091" x2="48101" y2="42424"/>
                        <a14:foregroundMark x1="61392" y1="63636" x2="61392" y2="67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43" y="5635176"/>
            <a:ext cx="446598" cy="578743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48" b="98485" l="0" r="100000">
                        <a14:foregroundMark x1="39873" y1="34091" x2="48101" y2="42424"/>
                        <a14:foregroundMark x1="61392" y1="63636" x2="61392" y2="67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62" y="5088722"/>
            <a:ext cx="492961" cy="545616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48" b="98485" l="0" r="100000">
                        <a14:foregroundMark x1="39873" y1="34091" x2="48101" y2="42424"/>
                        <a14:foregroundMark x1="61392" y1="63636" x2="61392" y2="67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36" y="5068868"/>
            <a:ext cx="495217" cy="513239"/>
          </a:xfrm>
          <a:prstGeom prst="rect">
            <a:avLst/>
          </a:prstGeom>
        </p:spPr>
      </p:pic>
      <p:sp>
        <p:nvSpPr>
          <p:cNvPr id="44" name="角丸四角形 43"/>
          <p:cNvSpPr/>
          <p:nvPr/>
        </p:nvSpPr>
        <p:spPr>
          <a:xfrm>
            <a:off x="3098623" y="2059315"/>
            <a:ext cx="1924957" cy="202525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3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販売会社</a:t>
            </a:r>
            <a:endParaRPr kumimoji="1" lang="en-US" altLang="ja-JP" sz="3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8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証券会社</a:t>
            </a:r>
            <a:r>
              <a:rPr kumimoji="1" lang="en-US" altLang="ja-JP" sz="28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28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銀行など</a:t>
            </a: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96" b="100000" l="0" r="993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34" y="937487"/>
            <a:ext cx="1314128" cy="1492971"/>
          </a:xfrm>
          <a:prstGeom prst="rect">
            <a:avLst/>
          </a:prstGeom>
        </p:spPr>
      </p:pic>
      <p:cxnSp>
        <p:nvCxnSpPr>
          <p:cNvPr id="47" name="直線矢印コネクタ 46"/>
          <p:cNvCxnSpPr/>
          <p:nvPr/>
        </p:nvCxnSpPr>
        <p:spPr bwMode="auto">
          <a:xfrm>
            <a:off x="1809266" y="2442882"/>
            <a:ext cx="1435994" cy="11805"/>
          </a:xfrm>
          <a:prstGeom prst="straightConnector1">
            <a:avLst/>
          </a:prstGeom>
          <a:noFill/>
          <a:ln w="114300" cap="flat" cmpd="sng" algn="ctr">
            <a:solidFill>
              <a:srgbClr val="F9581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線矢印コネクタ 47"/>
          <p:cNvCxnSpPr/>
          <p:nvPr/>
        </p:nvCxnSpPr>
        <p:spPr bwMode="auto">
          <a:xfrm>
            <a:off x="4745909" y="3185170"/>
            <a:ext cx="1420320" cy="24633"/>
          </a:xfrm>
          <a:prstGeom prst="straightConnector1">
            <a:avLst/>
          </a:prstGeom>
          <a:noFill/>
          <a:ln w="114300" cap="flat" cmpd="sng" algn="ctr">
            <a:solidFill>
              <a:srgbClr val="0033CC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9" name="楕円 48"/>
          <p:cNvSpPr/>
          <p:nvPr/>
        </p:nvSpPr>
        <p:spPr>
          <a:xfrm>
            <a:off x="5801500" y="1955101"/>
            <a:ext cx="2037348" cy="1168539"/>
          </a:xfrm>
          <a:prstGeom prst="ellipse">
            <a:avLst/>
          </a:prstGeom>
          <a:solidFill>
            <a:schemeClr val="bg1"/>
          </a:solidFill>
          <a:ln w="88900">
            <a:solidFill>
              <a:srgbClr val="F95817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投資信託</a:t>
            </a:r>
            <a:endParaRPr kumimoji="1"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4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ファンド</a:t>
            </a:r>
            <a:r>
              <a:rPr kumimoji="1" lang="en-US" altLang="ja-JP" sz="24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4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48" b="98485" l="0" r="100000">
                        <a14:foregroundMark x1="39873" y1="34091" x2="48101" y2="42424"/>
                        <a14:foregroundMark x1="61392" y1="63636" x2="61392" y2="67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04" y="2980982"/>
            <a:ext cx="434275" cy="562774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48" b="98485" l="0" r="100000">
                        <a14:foregroundMark x1="39873" y1="34091" x2="48101" y2="42424"/>
                        <a14:foregroundMark x1="61392" y1="63636" x2="61392" y2="67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18" y="2907135"/>
            <a:ext cx="399497" cy="517705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48" b="98485" l="0" r="100000">
                        <a14:foregroundMark x1="39873" y1="34091" x2="48101" y2="42424"/>
                        <a14:foregroundMark x1="61392" y1="63636" x2="61392" y2="67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119" y="4069438"/>
            <a:ext cx="374351" cy="485118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48" b="98485" l="0" r="100000">
                        <a14:foregroundMark x1="39873" y1="34091" x2="48101" y2="42424"/>
                        <a14:foregroundMark x1="61392" y1="63636" x2="61392" y2="67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90" y="1806033"/>
            <a:ext cx="473962" cy="5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7" grpId="0" animBg="1"/>
      <p:bldP spid="8" grpId="0" animBg="1"/>
      <p:bldP spid="12" grpId="0"/>
      <p:bldP spid="13" grpId="0"/>
      <p:bldP spid="14" grpId="0" animBg="1"/>
      <p:bldP spid="15" grpId="0"/>
      <p:bldP spid="18" grpId="0"/>
      <p:bldP spid="20" grpId="0"/>
      <p:bldP spid="21" grpId="0"/>
      <p:bldP spid="24" grpId="0"/>
      <p:bldP spid="29" grpId="0"/>
      <p:bldP spid="30" grpId="0"/>
      <p:bldP spid="32" grpId="0"/>
      <p:bldP spid="36" grpId="0"/>
      <p:bldP spid="40" grpId="0"/>
      <p:bldP spid="44" grpId="0" animBg="1"/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95030" y="2953532"/>
            <a:ext cx="8887639" cy="711283"/>
          </a:xfrm>
          <a:prstGeom prst="roundRect">
            <a:avLst/>
          </a:prstGeom>
          <a:solidFill>
            <a:srgbClr val="FFE593"/>
          </a:solidFill>
          <a:ln w="95250">
            <a:noFill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kumimoji="1" lang="ja-JP" altLang="en-US" sz="3600" dirty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165119" y="5764494"/>
            <a:ext cx="8917550" cy="715089"/>
          </a:xfrm>
          <a:prstGeom prst="roundRect">
            <a:avLst/>
          </a:prstGeom>
          <a:solidFill>
            <a:srgbClr val="D1D1D1"/>
          </a:solidFill>
          <a:ln w="95250">
            <a:noFill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kumimoji="1" lang="ja-JP" altLang="en-US" sz="3600" dirty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95030" y="4837205"/>
            <a:ext cx="8784206" cy="715089"/>
          </a:xfrm>
          <a:prstGeom prst="roundRect">
            <a:avLst/>
          </a:prstGeom>
          <a:solidFill>
            <a:srgbClr val="85FF85"/>
          </a:solidFill>
          <a:ln w="95250">
            <a:noFill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kumimoji="1" lang="ja-JP" altLang="en-US" sz="3600" dirty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88264" y="3930375"/>
            <a:ext cx="8818300" cy="715089"/>
          </a:xfrm>
          <a:prstGeom prst="roundRect">
            <a:avLst/>
          </a:prstGeom>
          <a:solidFill>
            <a:srgbClr val="B889DB"/>
          </a:solidFill>
          <a:ln w="95250">
            <a:noFill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kumimoji="1" lang="ja-JP" altLang="en-US" sz="3600" dirty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869823" y="3931086"/>
            <a:ext cx="3204347" cy="715089"/>
          </a:xfrm>
          <a:prstGeom prst="roundRect">
            <a:avLst/>
          </a:prstGeom>
          <a:solidFill>
            <a:srgbClr val="8F45C7"/>
          </a:solidFill>
          <a:ln w="95250">
            <a:noFill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ja-JP" altLang="en-US" sz="3600" b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海外</a:t>
            </a:r>
            <a:r>
              <a:rPr lang="ja-JP" altLang="en-US" sz="3600" b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株式</a:t>
            </a:r>
            <a:endParaRPr lang="ja-JP" altLang="en-US" sz="3600" b="0" dirty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83177" y="3925349"/>
            <a:ext cx="2639597" cy="715089"/>
          </a:xfrm>
          <a:prstGeom prst="roundRect">
            <a:avLst/>
          </a:prstGeom>
          <a:solidFill>
            <a:srgbClr val="7030A0"/>
          </a:solidFill>
          <a:ln w="95250">
            <a:noFill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ja-JP" altLang="en-US" sz="3600" b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株式</a:t>
            </a:r>
            <a:endParaRPr lang="ja-JP" altLang="en-US" sz="3600" b="0" dirty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2702" y="988699"/>
            <a:ext cx="8862130" cy="646331"/>
          </a:xfrm>
          <a:prstGeom prst="rect">
            <a:avLst/>
          </a:prstGeom>
          <a:solidFill>
            <a:srgbClr val="EF950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360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投資対象が何かを確認</a:t>
            </a:r>
          </a:p>
        </p:txBody>
      </p:sp>
      <p:sp>
        <p:nvSpPr>
          <p:cNvPr id="9" name="タイトル 6"/>
          <p:cNvSpPr>
            <a:spLocks noGrp="1"/>
          </p:cNvSpPr>
          <p:nvPr>
            <p:ph type="title"/>
          </p:nvPr>
        </p:nvSpPr>
        <p:spPr>
          <a:xfrm>
            <a:off x="-12347" y="190669"/>
            <a:ext cx="5925416" cy="418058"/>
          </a:xfrm>
        </p:spPr>
        <p:txBody>
          <a:bodyPr>
            <a:noAutofit/>
          </a:bodyPr>
          <a:lstStyle/>
          <a:p>
            <a:r>
              <a:rPr lang="ja-JP" altLang="en-US" sz="2800" b="0" dirty="0"/>
              <a:t>　</a:t>
            </a:r>
            <a:r>
              <a:rPr kumimoji="1" lang="ja-JP" altLang="en-US" sz="2800" b="0" dirty="0" smtClean="0"/>
              <a:t>投資</a:t>
            </a:r>
            <a:r>
              <a:rPr kumimoji="1" lang="ja-JP" altLang="en-US" sz="2800" b="0" dirty="0"/>
              <a:t>信託選びのポイント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750266" y="2015002"/>
            <a:ext cx="3150377" cy="661154"/>
          </a:xfrm>
          <a:prstGeom prst="rect">
            <a:avLst/>
          </a:prstGeom>
          <a:solidFill>
            <a:srgbClr val="FF7979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36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国内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615633" y="2995240"/>
            <a:ext cx="3419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36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国内債券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646986" y="3944993"/>
            <a:ext cx="3419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36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国内株式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2783909" y="4852764"/>
            <a:ext cx="3279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36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国内</a:t>
            </a:r>
            <a:r>
              <a:rPr lang="en-US" altLang="ja-JP" sz="36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REIT</a:t>
            </a:r>
            <a:endParaRPr lang="ja-JP" altLang="en-US" sz="36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260893" y="5054757"/>
            <a:ext cx="3027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ja-JP" altLang="en-US" sz="36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716066" y="5845294"/>
            <a:ext cx="43940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3200" b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コモディティ（商品）など</a:t>
            </a:r>
            <a:endParaRPr lang="ja-JP" altLang="en-US" sz="32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7139" y="2052842"/>
            <a:ext cx="520618" cy="55259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19" y="2513637"/>
            <a:ext cx="505883" cy="455601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820517" y="1998070"/>
            <a:ext cx="1648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投資地域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528658" y="2443792"/>
            <a:ext cx="1924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投資対象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195030" y="2965936"/>
            <a:ext cx="2592000" cy="715089"/>
          </a:xfrm>
          <a:prstGeom prst="roundRect">
            <a:avLst/>
          </a:prstGeom>
          <a:solidFill>
            <a:srgbClr val="EF9503"/>
          </a:solidFill>
          <a:ln w="95250">
            <a:noFill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ja-JP" altLang="en-US" sz="3600" b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債券</a:t>
            </a:r>
            <a:endParaRPr lang="ja-JP" altLang="en-US" sz="3600" b="0" dirty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197090" y="4855493"/>
            <a:ext cx="2589940" cy="667130"/>
          </a:xfrm>
          <a:prstGeom prst="roundRect">
            <a:avLst/>
          </a:prstGeom>
          <a:solidFill>
            <a:srgbClr val="00CC00"/>
          </a:solidFill>
          <a:ln w="95250">
            <a:noFill/>
          </a:ln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ja-JP" altLang="en-US" sz="3200" b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不動産</a:t>
            </a:r>
            <a:endParaRPr lang="ja-JP" altLang="en-US" sz="3200" b="0" dirty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5860112" y="2960862"/>
            <a:ext cx="3222557" cy="715089"/>
          </a:xfrm>
          <a:prstGeom prst="roundRect">
            <a:avLst/>
          </a:prstGeom>
          <a:solidFill>
            <a:srgbClr val="EF9503"/>
          </a:solidFill>
          <a:ln w="95250">
            <a:noFill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ja-JP" altLang="en-US" sz="3600" b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海外</a:t>
            </a:r>
            <a:r>
              <a:rPr lang="ja-JP" altLang="en-US" sz="3600" b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債券</a:t>
            </a:r>
            <a:endParaRPr lang="ja-JP" altLang="en-US" sz="3600" b="0" dirty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900643" y="2008398"/>
            <a:ext cx="3182026" cy="663554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0">
            <a:noFill/>
          </a:ln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ja-JP" altLang="en-US" sz="3600" b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海外</a:t>
            </a:r>
            <a:endParaRPr lang="ja-JP" altLang="en-US" sz="3600" b="0" dirty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5900643" y="4827863"/>
            <a:ext cx="3164189" cy="706394"/>
          </a:xfrm>
          <a:prstGeom prst="roundRect">
            <a:avLst>
              <a:gd name="adj" fmla="val 11014"/>
            </a:avLst>
          </a:prstGeom>
          <a:solidFill>
            <a:srgbClr val="00CC00"/>
          </a:solidFill>
          <a:ln w="95250">
            <a:noFill/>
          </a:ln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ja-JP" altLang="en-US" sz="3600" b="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海外</a:t>
            </a:r>
            <a:r>
              <a:rPr lang="en-US" altLang="ja-JP" sz="3600" b="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REIT</a:t>
            </a:r>
            <a:endParaRPr lang="ja-JP" altLang="en-US" sz="3600" b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66450" y="5782781"/>
            <a:ext cx="2656325" cy="66390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0">
            <a:noFill/>
          </a:ln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ja-JP" altLang="en-US" sz="3200" b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その他</a:t>
            </a:r>
            <a:r>
              <a:rPr lang="en-US" altLang="ja-JP" sz="3200" b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200" b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金</a:t>
            </a:r>
            <a:r>
              <a:rPr lang="ja-JP" altLang="en-US" sz="2400" b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r>
              <a:rPr lang="en-US" altLang="ja-JP" sz="3200" b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200" b="0" dirty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470395" y="2329142"/>
            <a:ext cx="885349" cy="3597205"/>
          </a:xfrm>
          <a:prstGeom prst="roundRect">
            <a:avLst/>
          </a:prstGeom>
          <a:solidFill>
            <a:schemeClr val="bg1">
              <a:alpha val="74000"/>
            </a:schemeClr>
          </a:solidFill>
          <a:ln w="66675">
            <a:solidFill>
              <a:srgbClr val="FF0000"/>
            </a:solidFill>
          </a:ln>
        </p:spPr>
        <p:txBody>
          <a:bodyPr vert="eaVert" wrap="square" rtlCol="0" anchor="ctr">
            <a:spAutoFit/>
          </a:bodyPr>
          <a:lstStyle/>
          <a:p>
            <a:pPr algn="ctr">
              <a:defRPr/>
            </a:pPr>
            <a:r>
              <a:rPr kumimoji="1" lang="ja-JP" altLang="en-US" sz="40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バランス型</a:t>
            </a:r>
          </a:p>
        </p:txBody>
      </p:sp>
    </p:spTree>
    <p:extLst>
      <p:ext uri="{BB962C8B-B14F-4D97-AF65-F5344CB8AC3E}">
        <p14:creationId xmlns:p14="http://schemas.microsoft.com/office/powerpoint/2010/main" val="409186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/>
      <p:bldP spid="12" grpId="0"/>
      <p:bldP spid="13" grpId="0"/>
      <p:bldP spid="14" grpId="0"/>
      <p:bldP spid="15" grpId="0"/>
      <p:bldP spid="18" grpId="0"/>
      <p:bldP spid="19" grpId="0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30770" y="925862"/>
            <a:ext cx="8999375" cy="584775"/>
          </a:xfrm>
          <a:prstGeom prst="rect">
            <a:avLst/>
          </a:prstGeom>
          <a:solidFill>
            <a:srgbClr val="DA3400">
              <a:alpha val="2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>
                <a:solidFill>
                  <a:srgbClr val="DA34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投資信託説明書（交付目論見書）でチェック！</a:t>
            </a:r>
            <a:endParaRPr lang="ja-JP" altLang="en-US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583397" y="5680711"/>
            <a:ext cx="48461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rgbClr val="EF950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トータルリターンの通知制度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006895" y="6171538"/>
            <a:ext cx="63401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購入した投信の損益の全体を把握</a:t>
            </a:r>
          </a:p>
        </p:txBody>
      </p:sp>
      <p:sp>
        <p:nvSpPr>
          <p:cNvPr id="5" name="タイトル 6">
            <a:extLst>
              <a:ext uri="{FF2B5EF4-FFF2-40B4-BE49-F238E27FC236}">
                <a16:creationId xmlns:a16="http://schemas.microsoft.com/office/drawing/2014/main" id="{7814E5BA-B450-4084-94B8-ED061038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9" y="207313"/>
            <a:ext cx="5251077" cy="418058"/>
          </a:xfrm>
        </p:spPr>
        <p:txBody>
          <a:bodyPr>
            <a:noAutofit/>
          </a:bodyPr>
          <a:lstStyle/>
          <a:p>
            <a:r>
              <a:rPr lang="ja-JP" altLang="en-US" sz="2800" b="0" dirty="0"/>
              <a:t>　</a:t>
            </a:r>
            <a:r>
              <a:rPr kumimoji="1" lang="ja-JP" altLang="en-US" sz="2800" b="0" dirty="0"/>
              <a:t>購入前のチェック事項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052267B-FD0D-4B44-8915-1A63EBDBE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7" y="1963570"/>
            <a:ext cx="1943100" cy="19278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030BE13-3384-415B-B738-F4C02EEC8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03" y="1971190"/>
            <a:ext cx="1889760" cy="188214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B354DD5-F77A-4DFE-88CA-5FF910A5D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49" y="1971190"/>
            <a:ext cx="1943100" cy="185166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5CDD8FF-3390-4842-982B-64B07E48D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637" y="1963570"/>
            <a:ext cx="1927860" cy="18669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9E0518D-16D8-4ED0-9ED2-A86632141DA4}"/>
              </a:ext>
            </a:extLst>
          </p:cNvPr>
          <p:cNvSpPr/>
          <p:nvPr/>
        </p:nvSpPr>
        <p:spPr>
          <a:xfrm>
            <a:off x="47929" y="3904861"/>
            <a:ext cx="92764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主なコスト・・・購入時手数料、運用管理費用（信託報酬）</a:t>
            </a:r>
            <a:endParaRPr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信託財産留保額（解約時の費用）、税金など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8855C8B-EBBA-43BB-917B-A82F766218E5}"/>
              </a:ext>
            </a:extLst>
          </p:cNvPr>
          <p:cNvSpPr/>
          <p:nvPr/>
        </p:nvSpPr>
        <p:spPr>
          <a:xfrm>
            <a:off x="7748951" y="212928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endParaRPr lang="ja-JP" altLang="en-US" sz="3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09881" y="1546748"/>
            <a:ext cx="30235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重要情報の確認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35288AF-9F62-43B4-B9D2-A44035C1524E}"/>
              </a:ext>
            </a:extLst>
          </p:cNvPr>
          <p:cNvCxnSpPr>
            <a:cxnSpLocks/>
          </p:cNvCxnSpPr>
          <p:nvPr/>
        </p:nvCxnSpPr>
        <p:spPr bwMode="auto">
          <a:xfrm flipV="1">
            <a:off x="130770" y="5669772"/>
            <a:ext cx="8574318" cy="23019"/>
          </a:xfrm>
          <a:prstGeom prst="line">
            <a:avLst/>
          </a:prstGeom>
          <a:noFill/>
          <a:ln w="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楕円 13"/>
          <p:cNvSpPr/>
          <p:nvPr/>
        </p:nvSpPr>
        <p:spPr>
          <a:xfrm>
            <a:off x="443386" y="4991254"/>
            <a:ext cx="1634692" cy="649188"/>
          </a:xfrm>
          <a:prstGeom prst="ellipse">
            <a:avLst/>
          </a:prstGeom>
          <a:solidFill>
            <a:srgbClr val="D2A0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ポイント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179318" y="5041893"/>
            <a:ext cx="5953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理解できないものには投資しない</a:t>
            </a:r>
          </a:p>
        </p:txBody>
      </p:sp>
    </p:spTree>
    <p:extLst>
      <p:ext uri="{BB962C8B-B14F-4D97-AF65-F5344CB8AC3E}">
        <p14:creationId xmlns:p14="http://schemas.microsoft.com/office/powerpoint/2010/main" val="333470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1" grpId="0"/>
      <p:bldP spid="12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2"/>
          <p:cNvSpPr>
            <a:spLocks noGrp="1"/>
          </p:cNvSpPr>
          <p:nvPr>
            <p:ph type="title"/>
          </p:nvPr>
        </p:nvSpPr>
        <p:spPr>
          <a:xfrm>
            <a:off x="317240" y="161246"/>
            <a:ext cx="3739354" cy="418058"/>
          </a:xfrm>
        </p:spPr>
        <p:txBody>
          <a:bodyPr>
            <a:noAutofit/>
          </a:bodyPr>
          <a:lstStyle/>
          <a:p>
            <a:r>
              <a:rPr lang="ja-JP" altLang="en-US" sz="2800" b="0"/>
              <a:t>まとめ（資産運用）</a:t>
            </a:r>
            <a:endParaRPr kumimoji="1" lang="ja-JP" altLang="en-US" sz="3200" b="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919" y="869013"/>
            <a:ext cx="8550032" cy="1631216"/>
          </a:xfrm>
          <a:prstGeom prst="rect">
            <a:avLst/>
          </a:prstGeom>
          <a:solidFill>
            <a:srgbClr val="92D050">
              <a:alpha val="24000"/>
            </a:srgbClr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4000"/>
              </a:lnSpc>
              <a:buFont typeface="Wingdings" panose="05000000000000000000" pitchFamily="2" charset="2"/>
              <a:buChar char="ü"/>
              <a:defRPr/>
            </a:pPr>
            <a:r>
              <a:rPr kumimoji="1" lang="ja-JP" altLang="en-US" sz="3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金融資産の運用の手段には</a:t>
            </a:r>
          </a:p>
          <a:p>
            <a:pPr marL="539750">
              <a:lnSpc>
                <a:spcPts val="4000"/>
              </a:lnSpc>
              <a:defRPr/>
            </a:pPr>
            <a:r>
              <a:rPr kumimoji="1" lang="ja-JP" altLang="en-US" sz="3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貯めることを重視する預貯金と</a:t>
            </a:r>
          </a:p>
          <a:p>
            <a:pPr marL="539750">
              <a:lnSpc>
                <a:spcPts val="4000"/>
              </a:lnSpc>
              <a:defRPr/>
            </a:pPr>
            <a:r>
              <a:rPr kumimoji="1" lang="ja-JP" altLang="en-US" sz="3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ふやすことを重視する投資がある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FE728A-0A3F-4417-8148-9D4239322884}"/>
              </a:ext>
            </a:extLst>
          </p:cNvPr>
          <p:cNvSpPr txBox="1"/>
          <p:nvPr/>
        </p:nvSpPr>
        <p:spPr>
          <a:xfrm>
            <a:off x="66920" y="4034183"/>
            <a:ext cx="8528176" cy="1200329"/>
          </a:xfrm>
          <a:prstGeom prst="rect">
            <a:avLst/>
          </a:prstGeom>
          <a:solidFill>
            <a:srgbClr val="92D050">
              <a:alpha val="24000"/>
            </a:srgb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  <a:defRPr/>
            </a:pPr>
            <a:r>
              <a:rPr kumimoji="1" lang="ja-JP" altLang="en-US" sz="3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投資のための商品には株式、債券と</a:t>
            </a:r>
            <a:endParaRPr kumimoji="1" lang="en-US" altLang="ja-JP" sz="36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/>
            </a:pPr>
            <a:r>
              <a:rPr kumimoji="1" lang="ja-JP" altLang="en-US" sz="3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 それをパッケージにした投資信託がある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C58419-02A6-4ABD-8BD9-051D2540958E}"/>
              </a:ext>
            </a:extLst>
          </p:cNvPr>
          <p:cNvSpPr txBox="1"/>
          <p:nvPr/>
        </p:nvSpPr>
        <p:spPr>
          <a:xfrm>
            <a:off x="66918" y="2636264"/>
            <a:ext cx="8528177" cy="1200329"/>
          </a:xfrm>
          <a:prstGeom prst="rect">
            <a:avLst/>
          </a:prstGeom>
          <a:solidFill>
            <a:srgbClr val="92D050">
              <a:alpha val="24000"/>
            </a:srgb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  <a:defRPr/>
            </a:pPr>
            <a:r>
              <a:rPr kumimoji="1" lang="ja-JP" altLang="en-US" sz="3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金融は経済成長や生活を豊かにするには欠かせないもの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C58419-02A6-4ABD-8BD9-051D2540958E}"/>
              </a:ext>
            </a:extLst>
          </p:cNvPr>
          <p:cNvSpPr txBox="1"/>
          <p:nvPr/>
        </p:nvSpPr>
        <p:spPr>
          <a:xfrm>
            <a:off x="66918" y="5394699"/>
            <a:ext cx="8528177" cy="1200329"/>
          </a:xfrm>
          <a:prstGeom prst="rect">
            <a:avLst/>
          </a:prstGeom>
          <a:solidFill>
            <a:srgbClr val="92D050">
              <a:alpha val="24000"/>
            </a:srgb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  <a:defRPr/>
            </a:pPr>
            <a:r>
              <a:rPr kumimoji="1" lang="ja-JP" altLang="en-US" sz="3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ローリスク・ハイリターンの金融商品は</a:t>
            </a:r>
            <a:endParaRPr kumimoji="1" lang="en-US" altLang="ja-JP" sz="36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/>
            </a:pPr>
            <a:r>
              <a:rPr kumimoji="1" lang="ja-JP" altLang="en-US" sz="3600" b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 存在</a:t>
            </a:r>
            <a:r>
              <a:rPr kumimoji="1" lang="ja-JP" altLang="en-US" sz="3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しない</a:t>
            </a:r>
          </a:p>
        </p:txBody>
      </p:sp>
    </p:spTree>
    <p:extLst>
      <p:ext uri="{BB962C8B-B14F-4D97-AF65-F5344CB8AC3E}">
        <p14:creationId xmlns:p14="http://schemas.microsoft.com/office/powerpoint/2010/main" val="175223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0821F2-81FA-EC4A-B4DE-D11768CC99B8}"/>
              </a:ext>
            </a:extLst>
          </p:cNvPr>
          <p:cNvSpPr txBox="1"/>
          <p:nvPr/>
        </p:nvSpPr>
        <p:spPr>
          <a:xfrm>
            <a:off x="3276539" y="1821596"/>
            <a:ext cx="3191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5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資産運用</a:t>
            </a:r>
            <a:endParaRPr lang="ja-JP" altLang="en-US" sz="5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～始める前に～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0821F2-81FA-EC4A-B4DE-D11768CC99B8}"/>
              </a:ext>
            </a:extLst>
          </p:cNvPr>
          <p:cNvSpPr txBox="1"/>
          <p:nvPr/>
        </p:nvSpPr>
        <p:spPr>
          <a:xfrm>
            <a:off x="1698562" y="4148052"/>
            <a:ext cx="66060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日本証券業協会</a:t>
            </a:r>
            <a:endParaRPr lang="en-US" altLang="ja-JP" sz="4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東京証券取引所</a:t>
            </a:r>
            <a:endParaRPr lang="en-US" altLang="ja-JP" sz="4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投資信託協会</a:t>
            </a:r>
          </a:p>
        </p:txBody>
      </p:sp>
    </p:spTree>
    <p:extLst>
      <p:ext uri="{BB962C8B-B14F-4D97-AF65-F5344CB8AC3E}">
        <p14:creationId xmlns:p14="http://schemas.microsoft.com/office/powerpoint/2010/main" val="334569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テキスト ボックス 30"/>
          <p:cNvSpPr txBox="1"/>
          <p:nvPr/>
        </p:nvSpPr>
        <p:spPr>
          <a:xfrm>
            <a:off x="312541" y="1876447"/>
            <a:ext cx="743357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CB71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利子</a:t>
            </a:r>
            <a:endParaRPr lang="en-US" altLang="ja-JP" sz="2400" b="1" dirty="0">
              <a:solidFill>
                <a:srgbClr val="FCB714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80752" y="2694026"/>
            <a:ext cx="1335828" cy="2759012"/>
          </a:xfrm>
          <a:prstGeom prst="roundRect">
            <a:avLst>
              <a:gd name="adj" fmla="val 12535"/>
            </a:avLst>
          </a:prstGeom>
          <a:solidFill>
            <a:srgbClr val="F1D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sp>
        <p:nvSpPr>
          <p:cNvPr id="3" name="角丸四角形 2"/>
          <p:cNvSpPr/>
          <p:nvPr/>
        </p:nvSpPr>
        <p:spPr>
          <a:xfrm>
            <a:off x="5774739" y="1858197"/>
            <a:ext cx="2851496" cy="4357429"/>
          </a:xfrm>
          <a:prstGeom prst="roundRect">
            <a:avLst>
              <a:gd name="adj" fmla="val 12535"/>
            </a:avLst>
          </a:prstGeom>
          <a:solidFill>
            <a:srgbClr val="5CF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sp>
        <p:nvSpPr>
          <p:cNvPr id="4" name="角丸四角形 3"/>
          <p:cNvSpPr/>
          <p:nvPr/>
        </p:nvSpPr>
        <p:spPr>
          <a:xfrm>
            <a:off x="5893212" y="2538729"/>
            <a:ext cx="2662954" cy="3709672"/>
          </a:xfrm>
          <a:prstGeom prst="roundRect">
            <a:avLst>
              <a:gd name="adj" fmla="val 1253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" name="円形吹き出し 4"/>
          <p:cNvSpPr/>
          <p:nvPr/>
        </p:nvSpPr>
        <p:spPr>
          <a:xfrm rot="3553466">
            <a:off x="5819395" y="1781462"/>
            <a:ext cx="2646297" cy="2936190"/>
          </a:xfrm>
          <a:prstGeom prst="wedgeEllipseCallout">
            <a:avLst>
              <a:gd name="adj1" fmla="val -46951"/>
              <a:gd name="adj2" fmla="val 42507"/>
            </a:avLst>
          </a:prstGeom>
          <a:solidFill>
            <a:schemeClr val="bg1"/>
          </a:solidFill>
          <a:ln>
            <a:solidFill>
              <a:srgbClr val="14A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251332"/>
            <a:ext cx="5794979" cy="396881"/>
          </a:xfrm>
          <a:prstGeom prst="rect">
            <a:avLst/>
          </a:prstGeom>
        </p:spPr>
        <p:txBody>
          <a:bodyPr anchor="t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Tw Cen MT" pitchFamily="34" charset="0"/>
                <a:ea typeface="HGPｺﾞｼｯｸE" pitchFamily="50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Tw Cen MT" pitchFamily="34" charset="0"/>
                <a:ea typeface="HGPｺﾞｼｯｸE" pitchFamily="50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Tw Cen MT" pitchFamily="34" charset="0"/>
                <a:ea typeface="HGPｺﾞｼｯｸE" pitchFamily="50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Tw Cen MT" pitchFamily="34" charset="0"/>
                <a:ea typeface="HGPｺﾞｼｯｸE" pitchFamily="50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sz="2800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経済活動と金融の関係</a:t>
            </a:r>
            <a:endParaRPr lang="en-US" altLang="ja-JP" sz="2800" kern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79" y="1312789"/>
            <a:ext cx="1038775" cy="11804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401" y="2846903"/>
            <a:ext cx="1402550" cy="101384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82166" y="4383797"/>
            <a:ext cx="85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家計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5"/>
          <a:stretch/>
        </p:blipFill>
        <p:spPr>
          <a:xfrm>
            <a:off x="65757" y="3250719"/>
            <a:ext cx="1516743" cy="1005123"/>
          </a:xfrm>
          <a:prstGeom prst="rect">
            <a:avLst/>
          </a:prstGeom>
        </p:spPr>
      </p:pic>
      <p:sp>
        <p:nvSpPr>
          <p:cNvPr id="11" name="右矢印 10"/>
          <p:cNvSpPr/>
          <p:nvPr/>
        </p:nvSpPr>
        <p:spPr>
          <a:xfrm>
            <a:off x="1635007" y="2979736"/>
            <a:ext cx="2762852" cy="65545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債券・株式</a:t>
            </a:r>
          </a:p>
        </p:txBody>
      </p:sp>
      <p:sp>
        <p:nvSpPr>
          <p:cNvPr id="12" name="右矢印 11"/>
          <p:cNvSpPr/>
          <p:nvPr/>
        </p:nvSpPr>
        <p:spPr>
          <a:xfrm>
            <a:off x="1136876" y="1188775"/>
            <a:ext cx="1495819" cy="634299"/>
          </a:xfrm>
          <a:prstGeom prst="rightArrow">
            <a:avLst/>
          </a:prstGeom>
          <a:solidFill>
            <a:srgbClr val="F2AB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預金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135032" y="1380170"/>
            <a:ext cx="328327" cy="931519"/>
          </a:xfrm>
          <a:prstGeom prst="rect">
            <a:avLst/>
          </a:prstGeom>
          <a:solidFill>
            <a:srgbClr val="F2AB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4" name="右矢印 13"/>
          <p:cNvSpPr/>
          <p:nvPr/>
        </p:nvSpPr>
        <p:spPr>
          <a:xfrm rot="5400000">
            <a:off x="4632467" y="1525604"/>
            <a:ext cx="914812" cy="566796"/>
          </a:xfrm>
          <a:prstGeom prst="rightArrow">
            <a:avLst/>
          </a:prstGeom>
          <a:solidFill>
            <a:srgbClr val="F2AB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063820" y="1351304"/>
            <a:ext cx="1182351" cy="354971"/>
          </a:xfrm>
          <a:prstGeom prst="rect">
            <a:avLst/>
          </a:prstGeom>
          <a:solidFill>
            <a:srgbClr val="F2AB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貸出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82468" y="820063"/>
            <a:ext cx="884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銀行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75458" y="2440114"/>
            <a:ext cx="83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662264" y="5112372"/>
            <a:ext cx="85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政府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338" y="1638810"/>
            <a:ext cx="1024014" cy="949989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838120" y="2560584"/>
            <a:ext cx="3242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設備投資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ts val="0"/>
              </a:spcBef>
            </a:pP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商品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提供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ts val="0"/>
              </a:spcBef>
            </a:pP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株主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への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配当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ts val="0"/>
              </a:spcBef>
            </a:pP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従業員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への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給与　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1636738" y="4569246"/>
            <a:ext cx="2691346" cy="59395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国債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428166" y="3774594"/>
            <a:ext cx="1512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証券会社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など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 flipH="1">
            <a:off x="1705119" y="3790486"/>
            <a:ext cx="99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投資</a:t>
            </a:r>
            <a:endParaRPr lang="en-US" altLang="ja-JP" sz="240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5" name="直線矢印コネクタ 24"/>
          <p:cNvCxnSpPr>
            <a:cxnSpLocks/>
          </p:cNvCxnSpPr>
          <p:nvPr/>
        </p:nvCxnSpPr>
        <p:spPr>
          <a:xfrm>
            <a:off x="1635334" y="2789270"/>
            <a:ext cx="2831184" cy="2287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495409" y="2542916"/>
            <a:ext cx="16809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利子・配当</a:t>
            </a:r>
            <a:endParaRPr lang="en-US" altLang="ja-JP" sz="240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7" name="直線矢印コネクタ 26"/>
          <p:cNvCxnSpPr>
            <a:cxnSpLocks/>
          </p:cNvCxnSpPr>
          <p:nvPr/>
        </p:nvCxnSpPr>
        <p:spPr>
          <a:xfrm flipV="1">
            <a:off x="1717510" y="5349256"/>
            <a:ext cx="2803012" cy="290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723267" y="5116382"/>
            <a:ext cx="9694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利子</a:t>
            </a:r>
            <a:endParaRPr lang="en-US" altLang="ja-JP" sz="240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9" name="直線矢印コネクタ 59"/>
          <p:cNvCxnSpPr>
            <a:cxnSpLocks/>
          </p:cNvCxnSpPr>
          <p:nvPr/>
        </p:nvCxnSpPr>
        <p:spPr>
          <a:xfrm>
            <a:off x="3998878" y="1166760"/>
            <a:ext cx="1694414" cy="1273354"/>
          </a:xfrm>
          <a:prstGeom prst="bentConnector3">
            <a:avLst>
              <a:gd name="adj1" fmla="val 50000"/>
            </a:avLst>
          </a:prstGeom>
          <a:ln w="50800">
            <a:solidFill>
              <a:srgbClr val="FCB714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59"/>
          <p:cNvCxnSpPr>
            <a:cxnSpLocks/>
          </p:cNvCxnSpPr>
          <p:nvPr/>
        </p:nvCxnSpPr>
        <p:spPr>
          <a:xfrm flipV="1">
            <a:off x="649024" y="1166760"/>
            <a:ext cx="1923811" cy="1305356"/>
          </a:xfrm>
          <a:prstGeom prst="bentConnector3">
            <a:avLst>
              <a:gd name="adj1" fmla="val 50000"/>
            </a:avLst>
          </a:prstGeom>
          <a:ln w="50800">
            <a:solidFill>
              <a:srgbClr val="FCB714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693292" y="852335"/>
            <a:ext cx="305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EF950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預金</a:t>
            </a:r>
            <a:r>
              <a:rPr lang="ja-JP" altLang="en-US" sz="2000" b="1" dirty="0">
                <a:solidFill>
                  <a:srgbClr val="00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や</a:t>
            </a:r>
            <a:r>
              <a:rPr lang="ja-JP" altLang="en-US" sz="24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投資</a:t>
            </a:r>
            <a:r>
              <a:rPr lang="ja-JP" altLang="en-US" sz="2000" b="1" dirty="0">
                <a:solidFill>
                  <a:srgbClr val="00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した</a:t>
            </a:r>
            <a:r>
              <a:rPr lang="ja-JP" altLang="en-US" sz="2400" b="1" dirty="0">
                <a:solidFill>
                  <a:srgbClr val="00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お金</a:t>
            </a:r>
            <a:r>
              <a:rPr lang="ja-JP" altLang="en-US" sz="2000" b="1" dirty="0">
                <a:solidFill>
                  <a:srgbClr val="00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</a:t>
            </a:r>
            <a:endParaRPr lang="en-US" altLang="ja-JP" sz="2400" b="1" dirty="0">
              <a:solidFill>
                <a:srgbClr val="0033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400" b="1" dirty="0">
                <a:solidFill>
                  <a:srgbClr val="00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経済活動</a:t>
            </a:r>
            <a:r>
              <a:rPr lang="ja-JP" altLang="en-US" sz="2000" b="1" dirty="0">
                <a:solidFill>
                  <a:srgbClr val="00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2400" b="1" dirty="0">
                <a:solidFill>
                  <a:srgbClr val="00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使われる</a:t>
            </a:r>
            <a:endParaRPr lang="en-US" altLang="ja-JP" sz="2400" b="1" dirty="0">
              <a:solidFill>
                <a:srgbClr val="0033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円形吹き出し 32"/>
          <p:cNvSpPr/>
          <p:nvPr/>
        </p:nvSpPr>
        <p:spPr>
          <a:xfrm rot="4570902">
            <a:off x="6388734" y="4301634"/>
            <a:ext cx="1571031" cy="2302807"/>
          </a:xfrm>
          <a:prstGeom prst="wedgeEllipseCallout">
            <a:avLst>
              <a:gd name="adj1" fmla="val -63720"/>
              <a:gd name="adj2" fmla="val 49952"/>
            </a:avLst>
          </a:prstGeom>
          <a:solidFill>
            <a:schemeClr val="bg1"/>
          </a:solidFill>
          <a:ln>
            <a:solidFill>
              <a:srgbClr val="14A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838" y="5559776"/>
            <a:ext cx="1599746" cy="1161416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6183567" y="4998659"/>
            <a:ext cx="2157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公共サービスの充実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環状矢印 35"/>
          <p:cNvSpPr/>
          <p:nvPr/>
        </p:nvSpPr>
        <p:spPr>
          <a:xfrm rot="10800000">
            <a:off x="881840" y="2715126"/>
            <a:ext cx="6449141" cy="4109580"/>
          </a:xfrm>
          <a:prstGeom prst="circularArrow">
            <a:avLst>
              <a:gd name="adj1" fmla="val 7674"/>
              <a:gd name="adj2" fmla="val 853258"/>
              <a:gd name="adj3" fmla="val 20625682"/>
              <a:gd name="adj4" fmla="val 12710913"/>
              <a:gd name="adj5" fmla="val 8397"/>
            </a:avLst>
          </a:prstGeom>
          <a:solidFill>
            <a:srgbClr val="5CF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solidFill>
                <a:schemeClr val="tx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35135" y="5772479"/>
            <a:ext cx="2610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私たちの生活が</a:t>
            </a:r>
            <a:endParaRPr lang="en-US" altLang="ja-JP" sz="2400" b="1" dirty="0">
              <a:solidFill>
                <a:srgbClr val="0033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400" b="1" dirty="0">
                <a:solidFill>
                  <a:srgbClr val="00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より豊かで便利に</a:t>
            </a:r>
            <a:endParaRPr lang="en-US" altLang="ja-JP" sz="2400" b="1" dirty="0">
              <a:solidFill>
                <a:srgbClr val="0033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70" y="4086496"/>
            <a:ext cx="1525853" cy="949843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43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835" y="3525846"/>
            <a:ext cx="875358" cy="110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" grpId="0" animBg="1"/>
      <p:bldP spid="3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20" grpId="0"/>
      <p:bldP spid="21" grpId="0" animBg="1"/>
      <p:bldP spid="23" grpId="0"/>
      <p:bldP spid="24" grpId="0"/>
      <p:bldP spid="26" grpId="0" animBg="1"/>
      <p:bldP spid="28" grpId="0" animBg="1"/>
      <p:bldP spid="32" grpId="0"/>
      <p:bldP spid="33" grpId="0" animBg="1"/>
      <p:bldP spid="35" grpId="0"/>
      <p:bldP spid="36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403400" y="5122983"/>
            <a:ext cx="4230278" cy="1545315"/>
          </a:xfrm>
          <a:prstGeom prst="rect">
            <a:avLst/>
          </a:prstGeom>
          <a:solidFill>
            <a:srgbClr val="FFCCFF"/>
          </a:solidFill>
        </p:spPr>
        <p:txBody>
          <a:bodyPr wrap="square" rtlCol="0" anchor="t">
            <a:noAutofit/>
          </a:bodyPr>
          <a:lstStyle/>
          <a:p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18742" y="5126133"/>
            <a:ext cx="4166136" cy="1545315"/>
          </a:xfrm>
          <a:prstGeom prst="rect">
            <a:avLst/>
          </a:prstGeom>
          <a:solidFill>
            <a:srgbClr val="B8F6FE"/>
          </a:solidFill>
        </p:spPr>
        <p:txBody>
          <a:bodyPr wrap="square" rtlCol="0" anchor="t">
            <a:noAutofit/>
          </a:bodyPr>
          <a:lstStyle/>
          <a:p>
            <a:pPr algn="r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547240" y="3151673"/>
            <a:ext cx="4625428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ja-JP" altLang="en-US" sz="2400" b="0" dirty="0">
                <a:solidFill>
                  <a:srgbClr val="FF33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ふやす</a:t>
            </a:r>
            <a:r>
              <a:rPr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ことを重視</a:t>
            </a:r>
          </a:p>
          <a:p>
            <a:pPr>
              <a:lnSpc>
                <a:spcPts val="3360"/>
              </a:lnSpc>
            </a:pPr>
            <a:r>
              <a:rPr lang="ja-JP" altLang="en-US" sz="2400" b="0" dirty="0">
                <a:solidFill>
                  <a:srgbClr val="FF33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元本保証はない</a:t>
            </a:r>
          </a:p>
          <a:p>
            <a:pPr>
              <a:lnSpc>
                <a:spcPts val="3360"/>
              </a:lnSpc>
            </a:pPr>
            <a:r>
              <a:rPr lang="ja-JP" altLang="en-US" sz="2400" b="0" dirty="0">
                <a:solidFill>
                  <a:srgbClr val="FF33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運用成果</a:t>
            </a:r>
            <a:r>
              <a:rPr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（結果）は</a:t>
            </a:r>
          </a:p>
          <a:p>
            <a:pPr>
              <a:lnSpc>
                <a:spcPts val="3360"/>
              </a:lnSpc>
            </a:pPr>
            <a:r>
              <a:rPr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　　期待できるが、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予測できない</a:t>
            </a:r>
          </a:p>
        </p:txBody>
      </p:sp>
      <p:sp>
        <p:nvSpPr>
          <p:cNvPr id="5" name="楕円 4"/>
          <p:cNvSpPr/>
          <p:nvPr/>
        </p:nvSpPr>
        <p:spPr>
          <a:xfrm>
            <a:off x="358431" y="1624800"/>
            <a:ext cx="1998056" cy="1368174"/>
          </a:xfrm>
          <a:prstGeom prst="ellipse">
            <a:avLst/>
          </a:prstGeom>
          <a:solidFill>
            <a:srgbClr val="0070C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預貯金</a:t>
            </a:r>
          </a:p>
        </p:txBody>
      </p:sp>
      <p:sp>
        <p:nvSpPr>
          <p:cNvPr id="6" name="楕円 5"/>
          <p:cNvSpPr/>
          <p:nvPr/>
        </p:nvSpPr>
        <p:spPr>
          <a:xfrm>
            <a:off x="4926748" y="1653693"/>
            <a:ext cx="2123752" cy="1326940"/>
          </a:xfrm>
          <a:prstGeom prst="ellipse">
            <a:avLst/>
          </a:prstGeom>
          <a:solidFill>
            <a:srgbClr val="FF2F2F">
              <a:alpha val="95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投資</a:t>
            </a:r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4369254" y="2196950"/>
            <a:ext cx="34145" cy="4506729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正方形/長方形 7"/>
          <p:cNvSpPr/>
          <p:nvPr/>
        </p:nvSpPr>
        <p:spPr>
          <a:xfrm>
            <a:off x="30028" y="3184473"/>
            <a:ext cx="4754670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ja-JP" altLang="en-US" sz="2400" b="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貯める</a:t>
            </a:r>
            <a:r>
              <a:rPr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ことを重視</a:t>
            </a:r>
          </a:p>
          <a:p>
            <a:pPr>
              <a:lnSpc>
                <a:spcPts val="3360"/>
              </a:lnSpc>
            </a:pPr>
            <a:r>
              <a:rPr lang="ja-JP" altLang="en-US" sz="2400" b="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元本保証など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確実性</a:t>
            </a:r>
            <a:r>
              <a:rPr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を重視</a:t>
            </a:r>
          </a:p>
          <a:p>
            <a:pPr>
              <a:lnSpc>
                <a:spcPts val="3360"/>
              </a:lnSpc>
            </a:pPr>
            <a:r>
              <a:rPr lang="ja-JP" altLang="en-US" sz="2400" b="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運用成果</a:t>
            </a:r>
            <a:r>
              <a:rPr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（結果）は</a:t>
            </a:r>
          </a:p>
          <a:p>
            <a:pPr>
              <a:lnSpc>
                <a:spcPts val="3360"/>
              </a:lnSpc>
            </a:pPr>
            <a:r>
              <a:rPr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商品選択時に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決まっている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682" y="855336"/>
            <a:ext cx="8655833" cy="584775"/>
          </a:xfrm>
          <a:prstGeom prst="rect">
            <a:avLst/>
          </a:prstGeom>
          <a:solidFill>
            <a:srgbClr val="88BAE4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金融資産の運用には、「預貯金」と「投資」がある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698" y="1607971"/>
            <a:ext cx="1434757" cy="150340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500" y="1655012"/>
            <a:ext cx="1552470" cy="1456365"/>
          </a:xfrm>
          <a:prstGeom prst="rect">
            <a:avLst/>
          </a:prstGeom>
        </p:spPr>
      </p:pic>
      <p:sp>
        <p:nvSpPr>
          <p:cNvPr id="12" name="タイトル 1"/>
          <p:cNvSpPr txBox="1">
            <a:spLocks/>
          </p:cNvSpPr>
          <p:nvPr/>
        </p:nvSpPr>
        <p:spPr bwMode="gray">
          <a:xfrm>
            <a:off x="0" y="263269"/>
            <a:ext cx="4759692" cy="526641"/>
          </a:xfrm>
          <a:prstGeom prst="rect">
            <a:avLst/>
          </a:prstGeom>
        </p:spPr>
        <p:txBody>
          <a:bodyPr anchor="t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Tw Cen MT" pitchFamily="34" charset="0"/>
                <a:ea typeface="HGPｺﾞｼｯｸE" pitchFamily="50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Tw Cen MT" pitchFamily="34" charset="0"/>
                <a:ea typeface="HGPｺﾞｼｯｸE" pitchFamily="50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Tw Cen MT" pitchFamily="34" charset="0"/>
                <a:ea typeface="HGPｺﾞｼｯｸE" pitchFamily="50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Tw Cen MT" pitchFamily="34" charset="0"/>
                <a:ea typeface="HGPｺﾞｼｯｸE" pitchFamily="50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預貯金と投資</a:t>
            </a:r>
            <a:endParaRPr lang="en-US" altLang="ja-JP" sz="2800" kern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21029" y="5339280"/>
            <a:ext cx="1555286" cy="51077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普通預金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06791" y="6068064"/>
            <a:ext cx="1551150" cy="51077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定期預金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040973" y="6068064"/>
            <a:ext cx="2217331" cy="51077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積立定期預金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908280" y="6076617"/>
            <a:ext cx="1551150" cy="51077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投資信託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490228" y="5939516"/>
            <a:ext cx="2357618" cy="6882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ts val="2200"/>
              </a:lnSpc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債　券</a:t>
            </a:r>
          </a:p>
          <a:p>
            <a:pPr algn="ctr">
              <a:lnSpc>
                <a:spcPts val="2200"/>
              </a:lnSpc>
            </a:pPr>
            <a:r>
              <a:rPr kumimoji="1"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（国債・地方債など）</a:t>
            </a:r>
            <a:endParaRPr kumimoji="1"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947783" y="4976172"/>
            <a:ext cx="2908168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EF9503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主な金融商品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6908280" y="5339280"/>
            <a:ext cx="1549615" cy="51077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株　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式　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76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8" grpId="0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タイトル 2"/>
          <p:cNvSpPr>
            <a:spLocks noGrp="1"/>
          </p:cNvSpPr>
          <p:nvPr>
            <p:ph type="title"/>
          </p:nvPr>
        </p:nvSpPr>
        <p:spPr bwMode="gray">
          <a:xfrm>
            <a:off x="-109945" y="312377"/>
            <a:ext cx="7762874" cy="48525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ts val="2600"/>
              </a:lnSpc>
            </a:pPr>
            <a:r>
              <a:rPr lang="ja-JP" altLang="en-US" sz="2800" b="1" dirty="0">
                <a:solidFill>
                  <a:schemeClr val="tx1"/>
                </a:solidFill>
                <a:cs typeface="メイリオ" panose="020B0604030504040204" pitchFamily="50" charset="-128"/>
              </a:rPr>
              <a:t>　</a:t>
            </a:r>
            <a:r>
              <a:rPr lang="ja-JP" altLang="en-US" sz="2800" b="0" dirty="0"/>
              <a:t>３つの観点</a:t>
            </a:r>
            <a:endParaRPr lang="ja-JP" altLang="en-US" sz="2800" b="1" dirty="0">
              <a:solidFill>
                <a:schemeClr val="tx1"/>
              </a:solidFill>
              <a:cs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9037" y="1083229"/>
            <a:ext cx="9013523" cy="584775"/>
          </a:xfrm>
          <a:prstGeom prst="rect">
            <a:avLst/>
          </a:prstGeom>
          <a:solidFill>
            <a:srgbClr val="D7BFEB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金融商品の特徴は、 ３つの観点からとらえる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0" y="2978739"/>
            <a:ext cx="3413636" cy="2759392"/>
            <a:chOff x="0" y="2978739"/>
            <a:chExt cx="3413636" cy="2759392"/>
          </a:xfrm>
        </p:grpSpPr>
        <p:sp>
          <p:nvSpPr>
            <p:cNvPr id="39" name="楕円 38"/>
            <p:cNvSpPr/>
            <p:nvPr/>
          </p:nvSpPr>
          <p:spPr>
            <a:xfrm>
              <a:off x="1052272" y="2978739"/>
              <a:ext cx="1323975" cy="1371601"/>
            </a:xfrm>
            <a:prstGeom prst="ellipse">
              <a:avLst/>
            </a:prstGeom>
            <a:solidFill>
              <a:srgbClr val="B99CE0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40" name="グループ化 39"/>
            <p:cNvGrpSpPr/>
            <p:nvPr/>
          </p:nvGrpSpPr>
          <p:grpSpPr>
            <a:xfrm>
              <a:off x="0" y="3372151"/>
              <a:ext cx="3413636" cy="2365980"/>
              <a:chOff x="0" y="3372151"/>
              <a:chExt cx="3413636" cy="2365980"/>
            </a:xfrm>
          </p:grpSpPr>
          <p:sp>
            <p:nvSpPr>
              <p:cNvPr id="41" name="正方形/長方形 40"/>
              <p:cNvSpPr/>
              <p:nvPr/>
            </p:nvSpPr>
            <p:spPr>
              <a:xfrm>
                <a:off x="0" y="4907134"/>
                <a:ext cx="341363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rgbClr val="484848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元本</a:t>
                </a:r>
                <a:r>
                  <a:rPr lang="en-US" altLang="ja-JP" sz="2400" b="1" dirty="0">
                    <a:solidFill>
                      <a:srgbClr val="484848"/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(</a:t>
                </a:r>
                <a:r>
                  <a:rPr lang="ja-JP" altLang="en-US" sz="2400" b="1" dirty="0">
                    <a:solidFill>
                      <a:srgbClr val="484848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元手</a:t>
                </a:r>
                <a:r>
                  <a:rPr lang="en-US" altLang="ja-JP" sz="2400" b="1" dirty="0">
                    <a:solidFill>
                      <a:srgbClr val="484848"/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)</a:t>
                </a:r>
                <a:r>
                  <a:rPr lang="ja-JP" altLang="en-US" sz="2400" b="1" dirty="0">
                    <a:solidFill>
                      <a:srgbClr val="484848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や</a:t>
                </a:r>
                <a:r>
                  <a:rPr lang="ja-JP" altLang="en-US" sz="2400" b="1">
                    <a:solidFill>
                      <a:srgbClr val="484848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利子の</a:t>
                </a:r>
                <a:endParaRPr lang="en-US" altLang="ja-JP" sz="2400" b="1" dirty="0">
                  <a:solidFill>
                    <a:srgbClr val="484848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algn="ctr"/>
                <a:r>
                  <a:rPr lang="ja-JP" altLang="en-US" sz="2400" b="1">
                    <a:solidFill>
                      <a:srgbClr val="484848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支払い</a:t>
                </a:r>
                <a:r>
                  <a:rPr lang="ja-JP" altLang="en-US" sz="2400" b="1" dirty="0">
                    <a:solidFill>
                      <a:srgbClr val="484848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が確実か</a:t>
                </a:r>
                <a:endParaRPr lang="ja-JP" altLang="en-US" sz="2400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988219" y="3372151"/>
                <a:ext cx="14573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b="1" dirty="0">
                    <a:solidFill>
                      <a:schemeClr val="bg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安全性</a:t>
                </a:r>
              </a:p>
            </p:txBody>
          </p:sp>
        </p:grpSp>
      </p:grpSp>
      <p:grpSp>
        <p:nvGrpSpPr>
          <p:cNvPr id="43" name="グループ化 42"/>
          <p:cNvGrpSpPr/>
          <p:nvPr/>
        </p:nvGrpSpPr>
        <p:grpSpPr>
          <a:xfrm>
            <a:off x="5889018" y="2978738"/>
            <a:ext cx="2962275" cy="2759395"/>
            <a:chOff x="6820750" y="2978736"/>
            <a:chExt cx="2962275" cy="2759395"/>
          </a:xfrm>
        </p:grpSpPr>
        <p:sp>
          <p:nvSpPr>
            <p:cNvPr id="44" name="正方形/長方形 43"/>
            <p:cNvSpPr/>
            <p:nvPr/>
          </p:nvSpPr>
          <p:spPr>
            <a:xfrm>
              <a:off x="6820750" y="4907134"/>
              <a:ext cx="296227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rgbClr val="484848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必要なときにすぐに</a:t>
              </a:r>
            </a:p>
            <a:p>
              <a:pPr algn="ctr"/>
              <a:r>
                <a:rPr lang="ja-JP" altLang="en-US" sz="2400" b="1" dirty="0">
                  <a:solidFill>
                    <a:srgbClr val="484848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換金できるか</a:t>
              </a:r>
              <a:endPara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楕円 44"/>
            <p:cNvSpPr/>
            <p:nvPr/>
          </p:nvSpPr>
          <p:spPr>
            <a:xfrm>
              <a:off x="7513567" y="2978736"/>
              <a:ext cx="1323975" cy="1371601"/>
            </a:xfrm>
            <a:prstGeom prst="ellipse">
              <a:avLst/>
            </a:prstGeom>
            <a:solidFill>
              <a:srgbClr val="B99CE0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7479287" y="3408746"/>
              <a:ext cx="145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流動性</a:t>
              </a:r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3302461" y="2978738"/>
            <a:ext cx="2545335" cy="2759393"/>
            <a:chOff x="3678425" y="2978738"/>
            <a:chExt cx="2545335" cy="2759393"/>
          </a:xfrm>
        </p:grpSpPr>
        <p:sp>
          <p:nvSpPr>
            <p:cNvPr id="48" name="正方形/長方形 47"/>
            <p:cNvSpPr/>
            <p:nvPr/>
          </p:nvSpPr>
          <p:spPr>
            <a:xfrm>
              <a:off x="3678425" y="4907134"/>
              <a:ext cx="254533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rgbClr val="484848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期待できる</a:t>
              </a:r>
            </a:p>
            <a:p>
              <a:pPr algn="ctr"/>
              <a:r>
                <a:rPr lang="ja-JP" altLang="en-US" sz="2400" b="1" dirty="0">
                  <a:solidFill>
                    <a:srgbClr val="484848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収益の大きさか</a:t>
              </a:r>
              <a:endPara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楕円 48"/>
            <p:cNvSpPr/>
            <p:nvPr/>
          </p:nvSpPr>
          <p:spPr>
            <a:xfrm>
              <a:off x="4289107" y="2978738"/>
              <a:ext cx="1323975" cy="1371601"/>
            </a:xfrm>
            <a:prstGeom prst="ellipse">
              <a:avLst/>
            </a:prstGeom>
            <a:solidFill>
              <a:srgbClr val="B99CE0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4222431" y="3372149"/>
              <a:ext cx="145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収益性</a:t>
              </a:r>
            </a:p>
          </p:txBody>
        </p:sp>
      </p:grpSp>
      <p:cxnSp>
        <p:nvCxnSpPr>
          <p:cNvPr id="51" name="直線コネクタ 50"/>
          <p:cNvCxnSpPr/>
          <p:nvPr/>
        </p:nvCxnSpPr>
        <p:spPr bwMode="auto">
          <a:xfrm>
            <a:off x="3112340" y="2437339"/>
            <a:ext cx="3982" cy="35337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線コネクタ 51"/>
          <p:cNvCxnSpPr/>
          <p:nvPr/>
        </p:nvCxnSpPr>
        <p:spPr bwMode="auto">
          <a:xfrm>
            <a:off x="5889018" y="2437340"/>
            <a:ext cx="2987" cy="35337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0823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角丸四角形 46"/>
          <p:cNvSpPr/>
          <p:nvPr/>
        </p:nvSpPr>
        <p:spPr>
          <a:xfrm>
            <a:off x="1590675" y="3463389"/>
            <a:ext cx="7130687" cy="950340"/>
          </a:xfrm>
          <a:prstGeom prst="roundRect">
            <a:avLst>
              <a:gd name="adj" fmla="val 0"/>
            </a:avLst>
          </a:prstGeom>
          <a:solidFill>
            <a:srgbClr val="ED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1590676" y="2425293"/>
            <a:ext cx="7130686" cy="961267"/>
          </a:xfrm>
          <a:prstGeom prst="roundRect">
            <a:avLst>
              <a:gd name="adj" fmla="val 0"/>
            </a:avLst>
          </a:prstGeom>
          <a:solidFill>
            <a:srgbClr val="ED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1590676" y="1385437"/>
            <a:ext cx="7130686" cy="950340"/>
          </a:xfrm>
          <a:prstGeom prst="roundRect">
            <a:avLst>
              <a:gd name="adj" fmla="val 0"/>
            </a:avLst>
          </a:prstGeom>
          <a:solidFill>
            <a:srgbClr val="ED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7610413" y="832104"/>
            <a:ext cx="1056876" cy="36941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129790" y="832104"/>
            <a:ext cx="1048020" cy="36941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4521989" y="832104"/>
            <a:ext cx="1124434" cy="36941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角丸四角形 45"/>
          <p:cNvSpPr/>
          <p:nvPr/>
        </p:nvSpPr>
        <p:spPr>
          <a:xfrm>
            <a:off x="37606" y="2441992"/>
            <a:ext cx="1827213" cy="950340"/>
          </a:xfrm>
          <a:prstGeom prst="roundRect">
            <a:avLst/>
          </a:prstGeom>
          <a:solidFill>
            <a:srgbClr val="DEC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 47"/>
          <p:cNvSpPr/>
          <p:nvPr/>
        </p:nvSpPr>
        <p:spPr>
          <a:xfrm>
            <a:off x="46376" y="3463389"/>
            <a:ext cx="1831046" cy="950340"/>
          </a:xfrm>
          <a:prstGeom prst="roundRect">
            <a:avLst/>
          </a:prstGeom>
          <a:solidFill>
            <a:srgbClr val="DEC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46376" y="1383563"/>
            <a:ext cx="1827213" cy="950340"/>
          </a:xfrm>
          <a:prstGeom prst="roundRect">
            <a:avLst/>
          </a:prstGeom>
          <a:solidFill>
            <a:srgbClr val="DEC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52355" y="4603108"/>
            <a:ext cx="8464596" cy="584775"/>
          </a:xfrm>
          <a:prstGeom prst="rect">
            <a:avLst/>
          </a:prstGeom>
          <a:solidFill>
            <a:srgbClr val="F1DEFA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３つとも　　　の金融商品はない</a:t>
            </a:r>
          </a:p>
        </p:txBody>
      </p:sp>
      <p:sp>
        <p:nvSpPr>
          <p:cNvPr id="25" name="タイトル 2"/>
          <p:cNvSpPr txBox="1">
            <a:spLocks/>
          </p:cNvSpPr>
          <p:nvPr/>
        </p:nvSpPr>
        <p:spPr bwMode="gray">
          <a:xfrm>
            <a:off x="-17714" y="242808"/>
            <a:ext cx="4264825" cy="550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1600" b="1" i="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defRPr>
            </a:lvl1pPr>
          </a:lstStyle>
          <a:p>
            <a:r>
              <a:rPr lang="ja-JP" altLang="en-US" sz="28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　金融商品の比較例</a:t>
            </a:r>
            <a:endParaRPr lang="ja-JP" altLang="en-US" sz="2800" b="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937984" y="3553838"/>
            <a:ext cx="26523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収益性も少しありつつ</a:t>
            </a:r>
            <a:endParaRPr lang="en-US" altLang="ja-JP" sz="2000" b="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安全性も高い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4467558" y="880586"/>
            <a:ext cx="1292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安全性</a:t>
            </a:r>
            <a:endParaRPr lang="ja-JP" altLang="en-US" sz="2400" b="1" dirty="0"/>
          </a:p>
        </p:txBody>
      </p:sp>
      <p:sp>
        <p:nvSpPr>
          <p:cNvPr id="31" name="正方形/長方形 30"/>
          <p:cNvSpPr/>
          <p:nvPr/>
        </p:nvSpPr>
        <p:spPr>
          <a:xfrm>
            <a:off x="6025597" y="880586"/>
            <a:ext cx="1292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収益性</a:t>
            </a:r>
            <a:endParaRPr lang="ja-JP" altLang="en-US" sz="2400" b="1" dirty="0"/>
          </a:p>
        </p:txBody>
      </p:sp>
      <p:sp>
        <p:nvSpPr>
          <p:cNvPr id="32" name="正方形/長方形 31"/>
          <p:cNvSpPr/>
          <p:nvPr/>
        </p:nvSpPr>
        <p:spPr>
          <a:xfrm>
            <a:off x="7493666" y="880586"/>
            <a:ext cx="1292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流動性</a:t>
            </a:r>
            <a:endParaRPr lang="ja-JP" altLang="en-US" sz="2400" b="1" dirty="0"/>
          </a:p>
        </p:txBody>
      </p:sp>
      <p:sp>
        <p:nvSpPr>
          <p:cNvPr id="33" name="正方形/長方形 32"/>
          <p:cNvSpPr/>
          <p:nvPr/>
        </p:nvSpPr>
        <p:spPr>
          <a:xfrm>
            <a:off x="19793" y="1584918"/>
            <a:ext cx="18628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普通預金</a:t>
            </a:r>
            <a:endParaRPr lang="ja-JP" altLang="en-US" sz="32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519" y="2624774"/>
            <a:ext cx="18628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国内株式</a:t>
            </a:r>
            <a:endParaRPr lang="ja-JP" altLang="en-US" sz="3200" dirty="0"/>
          </a:p>
        </p:txBody>
      </p:sp>
      <p:sp>
        <p:nvSpPr>
          <p:cNvPr id="35" name="正方形/長方形 34"/>
          <p:cNvSpPr/>
          <p:nvPr/>
        </p:nvSpPr>
        <p:spPr>
          <a:xfrm>
            <a:off x="75145" y="3646170"/>
            <a:ext cx="18628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国内債券</a:t>
            </a:r>
            <a:endParaRPr lang="ja-JP" altLang="en-US" sz="3200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2">
            <a:clrChange>
              <a:clrFrom>
                <a:srgbClr val="F6EFF6"/>
              </a:clrFrom>
              <a:clrTo>
                <a:srgbClr val="F6E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559" y="1475290"/>
            <a:ext cx="4271634" cy="755819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3">
            <a:clrChange>
              <a:clrFrom>
                <a:srgbClr val="F6EFF6"/>
              </a:clrFrom>
              <a:clrTo>
                <a:srgbClr val="F6E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26" y="2527804"/>
            <a:ext cx="4080349" cy="76598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4">
            <a:clrChange>
              <a:clrFrom>
                <a:srgbClr val="F6EFF6"/>
              </a:clrFrom>
              <a:clrTo>
                <a:srgbClr val="F6E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27" y="3563900"/>
            <a:ext cx="4121734" cy="731850"/>
          </a:xfrm>
          <a:prstGeom prst="rect">
            <a:avLst/>
          </a:prstGeom>
        </p:spPr>
      </p:pic>
      <p:sp>
        <p:nvSpPr>
          <p:cNvPr id="39" name="正方形/長方形 38"/>
          <p:cNvSpPr/>
          <p:nvPr/>
        </p:nvSpPr>
        <p:spPr>
          <a:xfrm>
            <a:off x="3179116" y="4356961"/>
            <a:ext cx="106799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66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◎</a:t>
            </a:r>
            <a:endParaRPr lang="ja-JP" altLang="en-US" sz="6600" dirty="0"/>
          </a:p>
        </p:txBody>
      </p:sp>
      <p:sp>
        <p:nvSpPr>
          <p:cNvPr id="40" name="正方形/長方形 39"/>
          <p:cNvSpPr/>
          <p:nvPr/>
        </p:nvSpPr>
        <p:spPr>
          <a:xfrm>
            <a:off x="1882632" y="1512144"/>
            <a:ext cx="30706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収益性は高くはないが</a:t>
            </a:r>
          </a:p>
          <a:p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安全性、流動性は高い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882631" y="2549702"/>
            <a:ext cx="2921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安全性は低くても大きな</a:t>
            </a:r>
          </a:p>
          <a:p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収益性が期待できる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88312" y="5301147"/>
            <a:ext cx="8528639" cy="1319609"/>
          </a:xfrm>
          <a:prstGeom prst="roundRect">
            <a:avLst>
              <a:gd name="adj" fmla="val 6184"/>
            </a:avLst>
          </a:prstGeom>
          <a:solidFill>
            <a:srgbClr val="EAEAEA"/>
          </a:solidFill>
        </p:spPr>
        <p:txBody>
          <a:bodyPr wrap="square" tIns="0" bIns="0" rtlCol="0" anchor="ctr">
            <a:spAutoFit/>
          </a:bodyPr>
          <a:lstStyle/>
          <a:p>
            <a:pPr>
              <a:lnSpc>
                <a:spcPts val="2500"/>
              </a:lnSpc>
            </a:pP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＊金融機関が破綻した場合＊</a:t>
            </a:r>
            <a:endParaRPr lang="en-US" altLang="ja-JP" b="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普通預金は</a:t>
            </a:r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預金保険制度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により元本</a:t>
            </a:r>
            <a:r>
              <a:rPr lang="en-US" altLang="ja-JP" b="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1,000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万円（</a:t>
            </a:r>
            <a:r>
              <a:rPr lang="en-US" altLang="ja-JP" b="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金融機関ごとに預金者１人当たり）までとその利息等が保護</a:t>
            </a:r>
            <a:endParaRPr lang="en-US" altLang="ja-JP" b="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株式・債券は</a:t>
            </a:r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分別管理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と投資者保護基金による補償の二重の制度によって保護</a:t>
            </a:r>
          </a:p>
        </p:txBody>
      </p:sp>
    </p:spTree>
    <p:extLst>
      <p:ext uri="{BB962C8B-B14F-4D97-AF65-F5344CB8AC3E}">
        <p14:creationId xmlns:p14="http://schemas.microsoft.com/office/powerpoint/2010/main" val="138016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9" grpId="0"/>
      <p:bldP spid="40" grpId="0"/>
      <p:bldP spid="41" grpId="0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 bwMode="gray">
          <a:xfrm>
            <a:off x="0" y="208810"/>
            <a:ext cx="4893953" cy="411480"/>
          </a:xfrm>
          <a:prstGeom prst="rect">
            <a:avLst/>
          </a:prstGeom>
        </p:spPr>
        <p:txBody>
          <a:bodyPr anchor="t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Tw Cen MT" pitchFamily="34" charset="0"/>
                <a:ea typeface="HGPｺﾞｼｯｸE" pitchFamily="50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Tw Cen MT" pitchFamily="34" charset="0"/>
                <a:ea typeface="HGPｺﾞｼｯｸE" pitchFamily="50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Tw Cen MT" pitchFamily="34" charset="0"/>
                <a:ea typeface="HGPｺﾞｼｯｸE" pitchFamily="50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Tw Cen MT" pitchFamily="34" charset="0"/>
                <a:ea typeface="HGPｺﾞｼｯｸE" pitchFamily="50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「リスク」と「リターン」の関係 </a:t>
            </a:r>
            <a:endParaRPr lang="ja-JP" altLang="en-US" sz="2800" kern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20425" y="1004438"/>
            <a:ext cx="7661072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ja-JP" altLang="en-US" sz="3300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「</a:t>
            </a:r>
            <a:r>
              <a:rPr lang="ja-JP" altLang="ja-JP" sz="33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リスク</a:t>
            </a:r>
            <a:r>
              <a:rPr lang="ja-JP" altLang="en-US" sz="3300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」という言葉の意味は、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ja-JP" altLang="en-US" sz="3300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「</a:t>
            </a:r>
            <a:r>
              <a:rPr lang="ja-JP" altLang="ja-JP" sz="33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危ない</a:t>
            </a:r>
            <a:r>
              <a:rPr lang="ja-JP" altLang="en-US" sz="3300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」</a:t>
            </a:r>
            <a:r>
              <a:rPr lang="ja-JP" altLang="ja-JP" sz="3300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という意味</a:t>
            </a:r>
            <a:r>
              <a:rPr lang="ja-JP" altLang="en-US" sz="3300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だと</a:t>
            </a:r>
            <a:r>
              <a:rPr lang="ja-JP" altLang="ja-JP" sz="3300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思っていませんか</a:t>
            </a:r>
            <a:r>
              <a:rPr lang="ja-JP" altLang="en-US" sz="3300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？</a:t>
            </a:r>
            <a:endParaRPr lang="ja-JP" altLang="ja-JP" sz="3300" b="1" dirty="0">
              <a:latin typeface="Meiryo UI" panose="020B0604030504040204" pitchFamily="50" charset="-128"/>
              <a:ea typeface="Meiryo UI" panose="020B060403050404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66407" y="4163550"/>
            <a:ext cx="81505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ja-JP" altLang="ja-JP" sz="3300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金融商品の「</a:t>
            </a:r>
            <a:r>
              <a:rPr lang="ja-JP" altLang="ja-JP" sz="33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リターン</a:t>
            </a:r>
            <a:r>
              <a:rPr lang="ja-JP" altLang="ja-JP" sz="3300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」とは、</a:t>
            </a:r>
            <a:r>
              <a:rPr lang="ja-JP" altLang="en-US" sz="3300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「</a:t>
            </a:r>
            <a:r>
              <a:rPr lang="ja-JP" altLang="ja-JP" sz="33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資産運用を行うことで得られる成果、収益・利益</a:t>
            </a:r>
            <a:r>
              <a:rPr lang="ja-JP" altLang="en-US" sz="3300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」</a:t>
            </a:r>
            <a:r>
              <a:rPr lang="ja-JP" altLang="ja-JP" sz="3300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のこと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66407" y="5419313"/>
            <a:ext cx="81505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ja-JP" altLang="ja-JP" sz="3300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金融や投資の</a:t>
            </a:r>
            <a:r>
              <a:rPr lang="ja-JP" altLang="ja-JP" sz="3300" b="1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世界の</a:t>
            </a:r>
            <a:r>
              <a:rPr lang="ja-JP" altLang="en-US" sz="3300" b="1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「</a:t>
            </a:r>
            <a:r>
              <a:rPr lang="ja-JP" altLang="ja-JP" sz="3300" b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リスク</a:t>
            </a:r>
            <a:r>
              <a:rPr lang="ja-JP" altLang="ja-JP" sz="3300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」とは、「</a:t>
            </a:r>
            <a:r>
              <a:rPr lang="ja-JP" altLang="ja-JP" sz="33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リターンの振れ幅</a:t>
            </a:r>
            <a:r>
              <a:rPr lang="ja-JP" altLang="ja-JP" sz="3300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」</a:t>
            </a:r>
            <a:r>
              <a:rPr lang="ja-JP" altLang="en-US" sz="3300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の</a:t>
            </a:r>
            <a:r>
              <a:rPr lang="ja-JP" altLang="ja-JP" sz="3300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こと</a:t>
            </a:r>
            <a:endParaRPr lang="en-US" altLang="ja-JP" sz="3300" b="1" dirty="0">
              <a:solidFill>
                <a:srgbClr val="1F497D"/>
              </a:solidFill>
              <a:latin typeface="Meiryo UI" panose="020B0604030504040204" pitchFamily="50" charset="-128"/>
              <a:ea typeface="Meiryo UI" panose="020B060403050404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77907" y="3327142"/>
            <a:ext cx="8339044" cy="584775"/>
          </a:xfrm>
          <a:prstGeom prst="rect">
            <a:avLst/>
          </a:prstGeom>
          <a:solidFill>
            <a:srgbClr val="A4FEDE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ja-JP" sz="3200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金融や投資の世界の「</a:t>
            </a:r>
            <a:r>
              <a:rPr lang="ja-JP" altLang="ja-JP" sz="3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リターン</a:t>
            </a:r>
            <a:r>
              <a:rPr lang="ja-JP" altLang="en-US" sz="3200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」</a:t>
            </a:r>
            <a:r>
              <a:rPr lang="ja-JP" altLang="ja-JP" sz="3200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と「</a:t>
            </a:r>
            <a:r>
              <a:rPr lang="ja-JP" altLang="ja-JP" sz="3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リスク</a:t>
            </a:r>
            <a:r>
              <a:rPr lang="ja-JP" altLang="ja-JP" sz="3200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」</a:t>
            </a:r>
            <a:endParaRPr lang="ja-JP" altLang="en-US" sz="3200" b="1" dirty="0">
              <a:solidFill>
                <a:srgbClr val="1F497D"/>
              </a:solidFill>
              <a:latin typeface="Meiryo UI" panose="020B0604030504040204" pitchFamily="50" charset="-128"/>
              <a:ea typeface="Meiryo UI" panose="020B0604030504040204" pitchFamily="50" charset="-128"/>
              <a:cs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873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36" y="1442181"/>
            <a:ext cx="7580945" cy="451677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正方形/長方形 30"/>
          <p:cNvSpPr/>
          <p:nvPr/>
        </p:nvSpPr>
        <p:spPr>
          <a:xfrm>
            <a:off x="388838" y="830224"/>
            <a:ext cx="8250743" cy="523220"/>
          </a:xfrm>
          <a:prstGeom prst="rect">
            <a:avLst/>
          </a:prstGeom>
          <a:solidFill>
            <a:srgbClr val="A3D4E1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「ローリスク・ハイリターン」の金融商品はない</a:t>
            </a:r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gray">
          <a:xfrm>
            <a:off x="-34932" y="201321"/>
            <a:ext cx="5236557" cy="445770"/>
          </a:xfrm>
          <a:prstGeom prst="rect">
            <a:avLst/>
          </a:prstGeom>
        </p:spPr>
        <p:txBody>
          <a:bodyPr anchor="t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Tw Cen MT" pitchFamily="34" charset="0"/>
                <a:ea typeface="HGPｺﾞｼｯｸE" pitchFamily="50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Tw Cen MT" pitchFamily="34" charset="0"/>
                <a:ea typeface="HGPｺﾞｼｯｸE" pitchFamily="50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Tw Cen MT" pitchFamily="34" charset="0"/>
                <a:ea typeface="HGPｺﾞｼｯｸE" pitchFamily="50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Tw Cen MT" pitchFamily="34" charset="0"/>
                <a:ea typeface="HGPｺﾞｼｯｸE" pitchFamily="50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「リスク」と「リターン」の関係 </a:t>
            </a:r>
            <a:endParaRPr lang="ja-JP" altLang="en-US" sz="2800" kern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08327" y="2882950"/>
            <a:ext cx="534762" cy="1730810"/>
          </a:xfrm>
          <a:prstGeom prst="rect">
            <a:avLst/>
          </a:prstGeom>
          <a:solidFill>
            <a:schemeClr val="bg1"/>
          </a:solidFill>
        </p:spPr>
        <p:txBody>
          <a:bodyPr vert="eaVert" wrap="square">
            <a:spAutoFit/>
          </a:bodyPr>
          <a:lstStyle/>
          <a:p>
            <a:r>
              <a:rPr lang="ja-JP" altLang="en-US" sz="2275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リターン</a:t>
            </a:r>
            <a:endParaRPr lang="ja-JP" altLang="en-US" sz="2275" dirty="0"/>
          </a:p>
        </p:txBody>
      </p:sp>
      <p:sp>
        <p:nvSpPr>
          <p:cNvPr id="38" name="正方形/長方形 37"/>
          <p:cNvSpPr/>
          <p:nvPr/>
        </p:nvSpPr>
        <p:spPr>
          <a:xfrm>
            <a:off x="4434663" y="5916633"/>
            <a:ext cx="780983" cy="442429"/>
          </a:xfrm>
          <a:prstGeom prst="rect">
            <a:avLst/>
          </a:prstGeom>
          <a:solidFill>
            <a:schemeClr val="bg1"/>
          </a:solidFill>
        </p:spPr>
        <p:txBody>
          <a:bodyPr vert="horz" wrap="none">
            <a:spAutoFit/>
          </a:bodyPr>
          <a:lstStyle/>
          <a:p>
            <a:r>
              <a:rPr lang="ja-JP" altLang="en-US" sz="2275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リスク</a:t>
            </a:r>
            <a:endParaRPr lang="ja-JP" altLang="en-US" sz="2275" dirty="0"/>
          </a:p>
        </p:txBody>
      </p:sp>
      <p:sp>
        <p:nvSpPr>
          <p:cNvPr id="39" name="正方形/長方形 38"/>
          <p:cNvSpPr/>
          <p:nvPr/>
        </p:nvSpPr>
        <p:spPr>
          <a:xfrm>
            <a:off x="1397831" y="5916633"/>
            <a:ext cx="1133709" cy="442429"/>
          </a:xfrm>
          <a:prstGeom prst="rect">
            <a:avLst/>
          </a:prstGeom>
          <a:solidFill>
            <a:schemeClr val="bg1"/>
          </a:solidFill>
        </p:spPr>
        <p:txBody>
          <a:bodyPr vert="horz" wrap="square">
            <a:spAutoFit/>
          </a:bodyPr>
          <a:lstStyle/>
          <a:p>
            <a:r>
              <a:rPr lang="ja-JP" altLang="en-US" sz="2275" b="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小</a:t>
            </a:r>
            <a:r>
              <a:rPr lang="en-US" altLang="ja-JP" sz="2275" b="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275" b="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低</a:t>
            </a:r>
            <a:r>
              <a:rPr lang="en-US" altLang="ja-JP" sz="2275" b="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2275" dirty="0">
              <a:solidFill>
                <a:srgbClr val="00B0F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12442" y="4892679"/>
            <a:ext cx="534762" cy="1281364"/>
          </a:xfrm>
          <a:prstGeom prst="rect">
            <a:avLst/>
          </a:prstGeom>
          <a:solidFill>
            <a:schemeClr val="bg1"/>
          </a:solidFill>
        </p:spPr>
        <p:txBody>
          <a:bodyPr vert="eaVert" wrap="square">
            <a:spAutoFit/>
          </a:bodyPr>
          <a:lstStyle/>
          <a:p>
            <a:r>
              <a:rPr lang="ja-JP" altLang="en-US" sz="2275" b="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小</a:t>
            </a:r>
            <a:r>
              <a:rPr lang="en-US" altLang="ja-JP" sz="2275" b="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275" b="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低</a:t>
            </a:r>
            <a:r>
              <a:rPr lang="en-US" altLang="ja-JP" sz="2275" b="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2275" dirty="0">
              <a:solidFill>
                <a:srgbClr val="00B0F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599982" y="5903313"/>
            <a:ext cx="1024639" cy="442429"/>
          </a:xfrm>
          <a:prstGeom prst="rect">
            <a:avLst/>
          </a:prstGeom>
          <a:solidFill>
            <a:schemeClr val="bg1"/>
          </a:solidFill>
        </p:spPr>
        <p:txBody>
          <a:bodyPr vert="horz" wrap="none">
            <a:spAutoFit/>
          </a:bodyPr>
          <a:lstStyle/>
          <a:p>
            <a:r>
              <a:rPr lang="ja-JP" altLang="en-US" sz="2275" b="0" dirty="0">
                <a:solidFill>
                  <a:srgbClr val="E1885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</a:t>
            </a:r>
            <a:r>
              <a:rPr lang="en-US" altLang="ja-JP" sz="2275" b="0" dirty="0">
                <a:solidFill>
                  <a:srgbClr val="E1885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275" b="0" dirty="0">
                <a:solidFill>
                  <a:srgbClr val="E1885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高</a:t>
            </a:r>
            <a:r>
              <a:rPr lang="en-US" altLang="ja-JP" sz="2275" b="0" dirty="0">
                <a:solidFill>
                  <a:srgbClr val="E1885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2275" dirty="0">
              <a:solidFill>
                <a:srgbClr val="E1885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12442" y="1442180"/>
            <a:ext cx="534762" cy="1281364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r>
              <a:rPr lang="ja-JP" altLang="en-US" sz="2275" b="0" dirty="0">
                <a:solidFill>
                  <a:srgbClr val="E1885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</a:t>
            </a:r>
            <a:r>
              <a:rPr lang="en-US" altLang="ja-JP" sz="2275" b="0" dirty="0">
                <a:solidFill>
                  <a:srgbClr val="E1885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275" b="0" dirty="0">
                <a:solidFill>
                  <a:srgbClr val="E1885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高</a:t>
            </a:r>
            <a:r>
              <a:rPr lang="en-US" altLang="ja-JP" sz="2275" b="0" dirty="0">
                <a:solidFill>
                  <a:srgbClr val="E1885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2275" dirty="0">
              <a:solidFill>
                <a:srgbClr val="E1885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397831" y="2681611"/>
            <a:ext cx="2066936" cy="1199073"/>
          </a:xfrm>
          <a:prstGeom prst="rect">
            <a:avLst/>
          </a:prstGeom>
          <a:solidFill>
            <a:schemeClr val="bg1"/>
          </a:solidFill>
        </p:spPr>
        <p:txBody>
          <a:bodyPr vert="horz" wrap="square">
            <a:noAutofit/>
          </a:bodyPr>
          <a:lstStyle/>
          <a:p>
            <a:r>
              <a:rPr lang="ja-JP" altLang="en-US" sz="3200" b="0" dirty="0">
                <a:solidFill>
                  <a:srgbClr val="89B46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ローリスク・</a:t>
            </a:r>
            <a:endParaRPr lang="en-US" altLang="ja-JP" sz="3200" b="0" dirty="0">
              <a:solidFill>
                <a:srgbClr val="89B46C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b="0" dirty="0">
                <a:solidFill>
                  <a:srgbClr val="89B46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ローリターン</a:t>
            </a:r>
            <a:endParaRPr lang="ja-JP" altLang="en-US" sz="3200" dirty="0">
              <a:solidFill>
                <a:srgbClr val="89B46C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764724" y="3725786"/>
            <a:ext cx="1754006" cy="954107"/>
          </a:xfrm>
          <a:prstGeom prst="rect">
            <a:avLst/>
          </a:prstGeom>
          <a:solidFill>
            <a:schemeClr val="bg1"/>
          </a:solidFill>
        </p:spPr>
        <p:txBody>
          <a:bodyPr vert="horz" wrap="none">
            <a:spAutoFit/>
          </a:bodyPr>
          <a:lstStyle/>
          <a:p>
            <a:r>
              <a:rPr lang="ja-JP" altLang="en-US" sz="2800" b="0" dirty="0">
                <a:solidFill>
                  <a:srgbClr val="7030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ハイリスク・</a:t>
            </a:r>
            <a:endParaRPr lang="en-US" altLang="ja-JP" sz="2800" b="0" dirty="0">
              <a:solidFill>
                <a:srgbClr val="7030A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b="0" dirty="0">
                <a:solidFill>
                  <a:srgbClr val="7030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ハイリターン</a:t>
            </a:r>
            <a:endParaRPr lang="ja-JP" altLang="en-US" sz="2800" dirty="0">
              <a:solidFill>
                <a:srgbClr val="7030A0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763861" y="4615496"/>
            <a:ext cx="4010025" cy="939457"/>
          </a:xfrm>
          <a:prstGeom prst="rect">
            <a:avLst/>
          </a:prstGeom>
          <a:solidFill>
            <a:schemeClr val="bg1"/>
          </a:solidFill>
        </p:spPr>
        <p:txBody>
          <a:bodyPr vert="horz" wrap="square">
            <a:noAutofit/>
          </a:bodyPr>
          <a:lstStyle/>
          <a:p>
            <a:r>
              <a:rPr lang="ja-JP" altLang="en-US" sz="2800" b="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商品によって</a:t>
            </a:r>
            <a:endParaRPr lang="en-US" altLang="ja-JP" sz="2800" b="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b="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リスク・リターンはさまざま</a:t>
            </a:r>
            <a:endParaRPr lang="ja-JP" altLang="en-US" sz="2800" dirty="0">
              <a:solidFill>
                <a:srgbClr val="0070C0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238081" y="1413929"/>
            <a:ext cx="2393163" cy="1200329"/>
          </a:xfrm>
          <a:prstGeom prst="rect">
            <a:avLst/>
          </a:prstGeom>
          <a:solidFill>
            <a:schemeClr val="bg1"/>
          </a:solidFill>
        </p:spPr>
        <p:txBody>
          <a:bodyPr vert="horz" wrap="square">
            <a:spAutoFit/>
          </a:bodyPr>
          <a:lstStyle/>
          <a:p>
            <a:r>
              <a:rPr lang="ja-JP" altLang="en-US" sz="2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満期まで保有すると元本または額面金額を受取れる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115335" y="6321791"/>
            <a:ext cx="8946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これは一般的なイメージ図であり、すべての金融商品があてはまるものではありません。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l="3883" r="1989"/>
          <a:stretch/>
        </p:blipFill>
        <p:spPr>
          <a:xfrm>
            <a:off x="1592036" y="1503527"/>
            <a:ext cx="1352550" cy="98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6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/>
          <p:cNvSpPr/>
          <p:nvPr/>
        </p:nvSpPr>
        <p:spPr>
          <a:xfrm>
            <a:off x="316621" y="75447"/>
            <a:ext cx="501442" cy="519351"/>
          </a:xfrm>
          <a:prstGeom prst="ellipse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800" dirty="0">
              <a:solidFill>
                <a:srgbClr val="4ED0F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8"/>
          <p:cNvSpPr>
            <a:spLocks noGrp="1"/>
          </p:cNvSpPr>
          <p:nvPr>
            <p:ph type="title"/>
          </p:nvPr>
        </p:nvSpPr>
        <p:spPr>
          <a:xfrm>
            <a:off x="0" y="211999"/>
            <a:ext cx="5470589" cy="418058"/>
          </a:xfrm>
        </p:spPr>
        <p:txBody>
          <a:bodyPr>
            <a:noAutofit/>
          </a:bodyPr>
          <a:lstStyle/>
          <a:p>
            <a:r>
              <a:rPr lang="ja-JP" altLang="en-US" sz="2800" b="0" dirty="0"/>
              <a:t>　</a:t>
            </a:r>
            <a:r>
              <a:rPr kumimoji="1" lang="ja-JP" altLang="en-US" sz="2800" b="0" dirty="0"/>
              <a:t>株式の仕組み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1" y="1796821"/>
            <a:ext cx="2324100" cy="3019425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2534890" y="992118"/>
            <a:ext cx="2768606" cy="4271493"/>
          </a:xfrm>
          <a:prstGeom prst="roundRect">
            <a:avLst>
              <a:gd name="adj" fmla="val 11025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46" y="1209849"/>
            <a:ext cx="852474" cy="119492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3003067" y="2514088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DA34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 資金提供</a:t>
            </a:r>
            <a:endParaRPr lang="ja-JP" altLang="en-US" sz="2800" b="1" dirty="0">
              <a:solidFill>
                <a:srgbClr val="DA34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664212" y="4332178"/>
            <a:ext cx="265810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DA34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 出資金に応じ</a:t>
            </a:r>
            <a:endParaRPr lang="en-US" altLang="ja-JP" sz="2800" b="1" dirty="0">
              <a:solidFill>
                <a:srgbClr val="DA34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b="1" dirty="0">
                <a:solidFill>
                  <a:srgbClr val="DA34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株式を発行</a:t>
            </a:r>
            <a:endParaRPr lang="ja-JP" altLang="en-US" sz="2800" b="1" dirty="0">
              <a:solidFill>
                <a:srgbClr val="DA34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657627" y="1684599"/>
            <a:ext cx="1656046" cy="830997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投資家と</a:t>
            </a:r>
            <a:endParaRPr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会社を仲介</a:t>
            </a:r>
            <a:endParaRPr lang="en-US" altLang="ja-JP" sz="24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67342" y="3896458"/>
            <a:ext cx="1261884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投資家</a:t>
            </a:r>
            <a:endParaRPr lang="ja-JP" altLang="en-US" sz="2800" b="1" dirty="0"/>
          </a:p>
        </p:txBody>
      </p:sp>
      <p:sp>
        <p:nvSpPr>
          <p:cNvPr id="13" name="角丸四角形 12"/>
          <p:cNvSpPr/>
          <p:nvPr/>
        </p:nvSpPr>
        <p:spPr>
          <a:xfrm>
            <a:off x="5435661" y="796886"/>
            <a:ext cx="3214420" cy="5250471"/>
          </a:xfrm>
          <a:prstGeom prst="roundRect">
            <a:avLst/>
          </a:prstGeom>
          <a:solidFill>
            <a:srgbClr val="E7E7F9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596039" y="1197471"/>
            <a:ext cx="305404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DA34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 資金を使い</a:t>
            </a:r>
            <a:endParaRPr lang="en-US" altLang="ja-JP" sz="2800" b="1" dirty="0">
              <a:solidFill>
                <a:srgbClr val="DA34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b="1" dirty="0">
                <a:solidFill>
                  <a:srgbClr val="DA34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事業拡大</a:t>
            </a:r>
            <a:endParaRPr lang="ja-JP" altLang="en-US" sz="2800" b="1" dirty="0">
              <a:solidFill>
                <a:srgbClr val="DA34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845418" y="3348294"/>
            <a:ext cx="1415772" cy="46166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400" b="1" dirty="0"/>
              <a:t>株式会社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5324783" y="4627226"/>
            <a:ext cx="30620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DA34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 事業拡大に伴い</a:t>
            </a:r>
            <a:endParaRPr lang="en-US" altLang="ja-JP" sz="2800" b="1" dirty="0">
              <a:solidFill>
                <a:srgbClr val="DA34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b="1" dirty="0">
                <a:solidFill>
                  <a:srgbClr val="DA34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業績</a:t>
            </a:r>
            <a:r>
              <a:rPr lang="en-US" altLang="ja-JP" sz="2800" b="1" dirty="0">
                <a:solidFill>
                  <a:srgbClr val="DA34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</a:t>
            </a:r>
            <a:endParaRPr lang="ja-JP" altLang="en-US" sz="2800" b="1" dirty="0">
              <a:solidFill>
                <a:srgbClr val="DA3400"/>
              </a:solidFill>
            </a:endParaRPr>
          </a:p>
        </p:txBody>
      </p:sp>
      <p:cxnSp>
        <p:nvCxnSpPr>
          <p:cNvPr id="17" name="直線矢印コネクタ 16"/>
          <p:cNvCxnSpPr>
            <a:cxnSpLocks/>
          </p:cNvCxnSpPr>
          <p:nvPr/>
        </p:nvCxnSpPr>
        <p:spPr bwMode="auto">
          <a:xfrm>
            <a:off x="2291423" y="3257122"/>
            <a:ext cx="3475304" cy="0"/>
          </a:xfrm>
          <a:prstGeom prst="straightConnector1">
            <a:avLst/>
          </a:prstGeom>
          <a:noFill/>
          <a:ln w="107950" cap="flat" cmpd="sng" algn="ctr">
            <a:solidFill>
              <a:srgbClr val="DA3400"/>
            </a:solidFill>
            <a:prstDash val="solid"/>
            <a:round/>
            <a:headEnd type="none" w="med" len="med"/>
            <a:tailEnd type="stealth"/>
          </a:ln>
          <a:effectLst/>
        </p:spPr>
      </p:cxnSp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746" y="2982262"/>
            <a:ext cx="750837" cy="549721"/>
          </a:xfrm>
          <a:prstGeom prst="rect">
            <a:avLst/>
          </a:prstGeom>
        </p:spPr>
      </p:pic>
      <p:cxnSp>
        <p:nvCxnSpPr>
          <p:cNvPr id="19" name="直線矢印コネクタ 18"/>
          <p:cNvCxnSpPr>
            <a:cxnSpLocks/>
          </p:cNvCxnSpPr>
          <p:nvPr/>
        </p:nvCxnSpPr>
        <p:spPr bwMode="auto">
          <a:xfrm>
            <a:off x="2228859" y="3897032"/>
            <a:ext cx="3537868" cy="0"/>
          </a:xfrm>
          <a:prstGeom prst="straightConnector1">
            <a:avLst/>
          </a:prstGeom>
          <a:noFill/>
          <a:ln w="107950" cap="flat" cmpd="sng" algn="ctr">
            <a:solidFill>
              <a:srgbClr val="CB88EC"/>
            </a:solidFill>
            <a:prstDash val="solid"/>
            <a:round/>
            <a:headEnd type="stealth" w="med" len="med"/>
            <a:tailEnd type="none"/>
          </a:ln>
          <a:effectLst/>
        </p:spPr>
      </p:cxnSp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79" y="3711654"/>
            <a:ext cx="878428" cy="446414"/>
          </a:xfrm>
          <a:prstGeom prst="rect">
            <a:avLst/>
          </a:prstGeom>
        </p:spPr>
      </p:pic>
      <p:cxnSp>
        <p:nvCxnSpPr>
          <p:cNvPr id="21" name="直線矢印コネクタ 20"/>
          <p:cNvCxnSpPr/>
          <p:nvPr/>
        </p:nvCxnSpPr>
        <p:spPr bwMode="auto">
          <a:xfrm>
            <a:off x="7522791" y="2308216"/>
            <a:ext cx="909621" cy="0"/>
          </a:xfrm>
          <a:prstGeom prst="straightConnector1">
            <a:avLst/>
          </a:prstGeom>
          <a:noFill/>
          <a:ln w="107950" cap="flat" cmpd="sng" algn="ctr">
            <a:solidFill>
              <a:srgbClr val="CB88EC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2" name="直線矢印コネクタ 21"/>
          <p:cNvCxnSpPr/>
          <p:nvPr/>
        </p:nvCxnSpPr>
        <p:spPr bwMode="auto">
          <a:xfrm>
            <a:off x="8381415" y="2308216"/>
            <a:ext cx="0" cy="907383"/>
          </a:xfrm>
          <a:prstGeom prst="straightConnector1">
            <a:avLst/>
          </a:prstGeom>
          <a:noFill/>
          <a:ln w="107950" cap="flat" cmpd="sng" algn="ctr">
            <a:solidFill>
              <a:srgbClr val="CB88EC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23" name="図 2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492" y="3215599"/>
            <a:ext cx="1278901" cy="88336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4" name="直線矢印コネクタ 23"/>
          <p:cNvCxnSpPr/>
          <p:nvPr/>
        </p:nvCxnSpPr>
        <p:spPr bwMode="auto">
          <a:xfrm>
            <a:off x="1235261" y="5938400"/>
            <a:ext cx="5914388" cy="33067"/>
          </a:xfrm>
          <a:prstGeom prst="straightConnector1">
            <a:avLst/>
          </a:prstGeom>
          <a:noFill/>
          <a:ln w="107950" cap="flat" cmpd="sng" algn="ctr">
            <a:solidFill>
              <a:srgbClr val="CB88EC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25" name="図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160" y="5504941"/>
            <a:ext cx="638737" cy="651512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67" y="5606734"/>
            <a:ext cx="750837" cy="549721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812" y="5545690"/>
            <a:ext cx="1009957" cy="719595"/>
          </a:xfrm>
          <a:prstGeom prst="rect">
            <a:avLst/>
          </a:prstGeom>
        </p:spPr>
      </p:pic>
      <p:cxnSp>
        <p:nvCxnSpPr>
          <p:cNvPr id="28" name="直線矢印コネクタ 27"/>
          <p:cNvCxnSpPr/>
          <p:nvPr/>
        </p:nvCxnSpPr>
        <p:spPr bwMode="auto">
          <a:xfrm flipH="1">
            <a:off x="1280896" y="4667022"/>
            <a:ext cx="9408" cy="1296000"/>
          </a:xfrm>
          <a:prstGeom prst="straightConnector1">
            <a:avLst/>
          </a:prstGeom>
          <a:noFill/>
          <a:ln w="107950" cap="flat" cmpd="sng" algn="ctr">
            <a:solidFill>
              <a:srgbClr val="CB88EC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29" name="正方形/長方形 28"/>
          <p:cNvSpPr/>
          <p:nvPr/>
        </p:nvSpPr>
        <p:spPr>
          <a:xfrm>
            <a:off x="1065771" y="6131692"/>
            <a:ext cx="56346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 dirty="0">
                <a:solidFill>
                  <a:srgbClr val="DA34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 株式価値</a:t>
            </a:r>
            <a:r>
              <a:rPr lang="en-US" altLang="ja-JP" sz="2800" b="1" dirty="0">
                <a:solidFill>
                  <a:srgbClr val="DA34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</a:t>
            </a:r>
            <a:r>
              <a:rPr lang="ja-JP" altLang="en-US" sz="2800" b="1" dirty="0" err="1">
                <a:solidFill>
                  <a:srgbClr val="DA34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2800" b="1" dirty="0">
                <a:solidFill>
                  <a:srgbClr val="DA34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配当金・株主優待</a:t>
            </a:r>
            <a:endParaRPr lang="ja-JP" altLang="en-US" sz="2800" b="1" dirty="0">
              <a:solidFill>
                <a:srgbClr val="DA34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634876" y="1137614"/>
            <a:ext cx="1415772" cy="46166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証券会社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436" y="1743875"/>
            <a:ext cx="1209175" cy="1209175"/>
          </a:xfrm>
          <a:prstGeom prst="rect">
            <a:avLst/>
          </a:prstGeom>
        </p:spPr>
      </p:pic>
      <p:cxnSp>
        <p:nvCxnSpPr>
          <p:cNvPr id="40" name="直線矢印コネクタ 39"/>
          <p:cNvCxnSpPr/>
          <p:nvPr/>
        </p:nvCxnSpPr>
        <p:spPr bwMode="auto">
          <a:xfrm>
            <a:off x="8381415" y="4098964"/>
            <a:ext cx="0" cy="1806523"/>
          </a:xfrm>
          <a:prstGeom prst="straightConnector1">
            <a:avLst/>
          </a:prstGeom>
          <a:noFill/>
          <a:ln w="107950" cap="flat" cmpd="sng" algn="ctr">
            <a:solidFill>
              <a:srgbClr val="CB88EC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2" name="直線矢印コネクタ 41"/>
          <p:cNvCxnSpPr/>
          <p:nvPr/>
        </p:nvCxnSpPr>
        <p:spPr bwMode="auto">
          <a:xfrm flipV="1">
            <a:off x="7814772" y="5936592"/>
            <a:ext cx="617640" cy="1808"/>
          </a:xfrm>
          <a:prstGeom prst="straightConnector1">
            <a:avLst/>
          </a:prstGeom>
          <a:noFill/>
          <a:ln w="107950" cap="flat" cmpd="sng" algn="ctr">
            <a:solidFill>
              <a:srgbClr val="CB88EC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14310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6" grpId="0"/>
      <p:bldP spid="29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959</TotalTime>
  <Words>955</Words>
  <Application>Microsoft Office PowerPoint</Application>
  <PresentationFormat>ワイド画面</PresentationFormat>
  <Paragraphs>204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7" baseType="lpstr"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　３つの観点</vt:lpstr>
      <vt:lpstr>PowerPoint プレゼンテーション</vt:lpstr>
      <vt:lpstr>PowerPoint プレゼンテーション</vt:lpstr>
      <vt:lpstr>PowerPoint プレゼンテーション</vt:lpstr>
      <vt:lpstr>　株式の仕組み</vt:lpstr>
      <vt:lpstr>　債券の仕組み</vt:lpstr>
      <vt:lpstr>　投資信託とは？</vt:lpstr>
      <vt:lpstr>　投資信託のイメージ</vt:lpstr>
      <vt:lpstr>　投資信託の仕組み</vt:lpstr>
      <vt:lpstr>　投資信託選びのポイント</vt:lpstr>
      <vt:lpstr>　購入前のチェック事項</vt:lpstr>
      <vt:lpstr>まとめ（資産運用）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クオラス</dc:creator>
  <cp:lastModifiedBy>2016</cp:lastModifiedBy>
  <cp:revision>109</cp:revision>
  <cp:lastPrinted>2021-10-01T02:21:36Z</cp:lastPrinted>
  <dcterms:created xsi:type="dcterms:W3CDTF">2021-06-28T06:01:13Z</dcterms:created>
  <dcterms:modified xsi:type="dcterms:W3CDTF">2021-10-01T02:23:06Z</dcterms:modified>
</cp:coreProperties>
</file>