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trike="noStrike" u="none">
                <a:solidFill>
                  <a:srgbClr val="000000"/>
                </a:solidFill>
                <a:uFillTx/>
                <a:latin typeface="Arial"/>
              </a:rPr>
              <a:t>クリックしてタイトルテキストを編集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trike="noStrike" u="none">
                <a:solidFill>
                  <a:srgbClr val="000000"/>
                </a:solidFill>
                <a:uFillTx/>
                <a:latin typeface="Arial"/>
              </a:rPr>
              <a:t>クリックしてアウトラインのテキストを編集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2</a:t>
            </a:r>
            <a:r>
              <a:rPr b="0" lang="ja-JP" sz="28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3</a:t>
            </a:r>
            <a:r>
              <a:rPr b="0" lang="ja-JP" sz="24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4</a:t>
            </a:r>
            <a:r>
              <a:rPr b="0" lang="ja-JP" sz="20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5</a:t>
            </a:r>
            <a:r>
              <a:rPr b="0" lang="ja-JP" sz="20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6</a:t>
            </a:r>
            <a:r>
              <a:rPr b="0" lang="ja-JP" sz="20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7</a:t>
            </a:r>
            <a:r>
              <a:rPr b="0" lang="ja-JP" sz="20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609280"/>
            <a:ext cx="87048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trike="noStrike" u="none">
                <a:solidFill>
                  <a:srgbClr val="224466"/>
                </a:solidFill>
                <a:uFillTx/>
                <a:latin typeface="SegoeUI"/>
                <a:ea typeface="SegoeUI"/>
              </a:rPr>
              <a:t>ABC</a:t>
            </a:r>
            <a:endParaRPr b="0" lang="en-US" sz="348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585800" y="2644200"/>
            <a:ext cx="884520" cy="53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3480" strike="noStrike" u="none">
                <a:solidFill>
                  <a:srgbClr val="224466"/>
                </a:solidFill>
                <a:uFillTx/>
                <a:latin typeface="NotoSansJP"/>
                <a:ea typeface="NotoSansJP"/>
              </a:rPr>
              <a:t>社様</a:t>
            </a:r>
            <a:endParaRPr b="0" lang="en-US" sz="348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3523680"/>
            <a:ext cx="8694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trike="noStrike" u="none">
                <a:solidFill>
                  <a:srgbClr val="224466"/>
                </a:solidFill>
                <a:uFillTx/>
                <a:latin typeface="SegoeUI"/>
                <a:ea typeface="SegoeUI"/>
              </a:rPr>
              <a:t>XXX</a:t>
            </a:r>
            <a:endParaRPr b="0" lang="en-US" sz="348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568520" y="3558600"/>
            <a:ext cx="3978360" cy="53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3480" strike="noStrike" u="none">
                <a:solidFill>
                  <a:srgbClr val="224466"/>
                </a:solidFill>
                <a:uFillTx/>
                <a:latin typeface="NotoSansJP"/>
                <a:ea typeface="NotoSansJP"/>
              </a:rPr>
              <a:t>プロジェクト計画書</a:t>
            </a:r>
            <a:endParaRPr b="0" lang="en-US" sz="348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1184040"/>
            <a:ext cx="720000" cy="431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83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⽬次</a:t>
            </a:r>
            <a:endParaRPr b="0" lang="en-US" sz="283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015560" y="190224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1. 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300320" y="1924200"/>
            <a:ext cx="220752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プロジェクト概要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015560" y="238788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2. 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300320" y="2409840"/>
            <a:ext cx="220752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プロジェクト体制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15560" y="286416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3. 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300320" y="2886120"/>
            <a:ext cx="386244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スケジュール‧マイルストーン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015560" y="335016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4. 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300320" y="3371760"/>
            <a:ext cx="193176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開発アプローチ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015560" y="383580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5. 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300320" y="3857760"/>
            <a:ext cx="331092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使⽤ツール‧技術スタック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015560" y="432144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6. 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300320" y="4343400"/>
            <a:ext cx="82836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成果物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015560" y="479772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7. 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300320" y="4819680"/>
            <a:ext cx="137988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リスク管理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015560" y="528372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8. 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300320" y="5305320"/>
            <a:ext cx="165564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次のステップ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47720" y="1507680"/>
            <a:ext cx="2878200" cy="431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83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プロジェクト概要</a:t>
            </a:r>
            <a:endParaRPr b="0" lang="en-US" sz="283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47720" y="2277360"/>
            <a:ext cx="607320" cy="36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39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⽬的</a:t>
            </a:r>
            <a:endParaRPr b="0" lang="en-US" sz="239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747720" y="2826000"/>
            <a:ext cx="50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ABC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255320" y="2847960"/>
            <a:ext cx="358668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社様のデジタル変⾰を⽀援し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4840560" y="2826000"/>
            <a:ext cx="356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DX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5189040" y="2847960"/>
            <a:ext cx="82836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を図る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40" name=""/>
          <p:cNvSpPr/>
          <p:nvPr/>
        </p:nvSpPr>
        <p:spPr>
          <a:xfrm>
            <a:off x="1047600" y="4152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游明朝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747720" y="3449160"/>
            <a:ext cx="607320" cy="36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39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⽬標</a:t>
            </a:r>
            <a:endParaRPr b="0" lang="en-US" sz="239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300320" y="4019400"/>
            <a:ext cx="303516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業務効率の向上（従来⽐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4338720" y="3997800"/>
            <a:ext cx="55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XX%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44" name=""/>
          <p:cNvSpPr/>
          <p:nvPr/>
        </p:nvSpPr>
        <p:spPr>
          <a:xfrm>
            <a:off x="1047600" y="4638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游明朝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4890600" y="4019400"/>
            <a:ext cx="137988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向上⽬標）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46" name=""/>
          <p:cNvSpPr/>
          <p:nvPr/>
        </p:nvSpPr>
        <p:spPr>
          <a:xfrm>
            <a:off x="1047600" y="5124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游明朝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300320" y="4505400"/>
            <a:ext cx="331092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持続可能な開発体制の構築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300320" y="4991040"/>
            <a:ext cx="331092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組織全体へのナレッジ共有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52" name=""/>
          <p:cNvSpPr/>
          <p:nvPr/>
        </p:nvSpPr>
        <p:spPr>
          <a:xfrm>
            <a:off x="752400" y="2180880"/>
            <a:ext cx="3553200" cy="543600"/>
          </a:xfrm>
          <a:custGeom>
            <a:avLst/>
            <a:gdLst/>
            <a:ahLst/>
            <a:rect l="0" t="0" r="r" b="b"/>
            <a:pathLst>
              <a:path w="9870" h="1510">
                <a:moveTo>
                  <a:pt x="0" y="0"/>
                </a:moveTo>
                <a:lnTo>
                  <a:pt x="9870" y="0"/>
                </a:lnTo>
                <a:lnTo>
                  <a:pt x="9870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53" name=""/>
          <p:cNvSpPr/>
          <p:nvPr/>
        </p:nvSpPr>
        <p:spPr>
          <a:xfrm>
            <a:off x="4305240" y="2180880"/>
            <a:ext cx="1533600" cy="543600"/>
          </a:xfrm>
          <a:custGeom>
            <a:avLst/>
            <a:gdLst/>
            <a:ahLst/>
            <a:rect l="0" t="0" r="r" b="b"/>
            <a:pathLst>
              <a:path w="4260" h="1510">
                <a:moveTo>
                  <a:pt x="0" y="0"/>
                </a:moveTo>
                <a:lnTo>
                  <a:pt x="4260" y="0"/>
                </a:lnTo>
                <a:lnTo>
                  <a:pt x="4260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54" name=""/>
          <p:cNvSpPr/>
          <p:nvPr/>
        </p:nvSpPr>
        <p:spPr>
          <a:xfrm>
            <a:off x="5838480" y="2180880"/>
            <a:ext cx="4401000" cy="543600"/>
          </a:xfrm>
          <a:custGeom>
            <a:avLst/>
            <a:gdLst/>
            <a:ahLst/>
            <a:rect l="0" t="0" r="r" b="b"/>
            <a:pathLst>
              <a:path w="12225" h="1510">
                <a:moveTo>
                  <a:pt x="0" y="0"/>
                </a:moveTo>
                <a:lnTo>
                  <a:pt x="12225" y="0"/>
                </a:lnTo>
                <a:lnTo>
                  <a:pt x="1222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55" name=""/>
          <p:cNvSpPr/>
          <p:nvPr/>
        </p:nvSpPr>
        <p:spPr>
          <a:xfrm>
            <a:off x="752400" y="2724120"/>
            <a:ext cx="3553200" cy="533520"/>
          </a:xfrm>
          <a:custGeom>
            <a:avLst/>
            <a:gdLst/>
            <a:ahLst/>
            <a:rect l="0" t="0" r="r" b="b"/>
            <a:pathLst>
              <a:path w="9870" h="1482">
                <a:moveTo>
                  <a:pt x="0" y="0"/>
                </a:moveTo>
                <a:lnTo>
                  <a:pt x="9870" y="0"/>
                </a:lnTo>
                <a:lnTo>
                  <a:pt x="987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56" name=""/>
          <p:cNvSpPr/>
          <p:nvPr/>
        </p:nvSpPr>
        <p:spPr>
          <a:xfrm>
            <a:off x="4305240" y="2724120"/>
            <a:ext cx="1533600" cy="533520"/>
          </a:xfrm>
          <a:custGeom>
            <a:avLst/>
            <a:gdLst/>
            <a:ahLst/>
            <a:rect l="0" t="0" r="r" b="b"/>
            <a:pathLst>
              <a:path w="4260" h="1482">
                <a:moveTo>
                  <a:pt x="0" y="0"/>
                </a:moveTo>
                <a:lnTo>
                  <a:pt x="4260" y="0"/>
                </a:lnTo>
                <a:lnTo>
                  <a:pt x="426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57" name=""/>
          <p:cNvSpPr/>
          <p:nvPr/>
        </p:nvSpPr>
        <p:spPr>
          <a:xfrm>
            <a:off x="5838480" y="2724120"/>
            <a:ext cx="4401000" cy="533520"/>
          </a:xfrm>
          <a:custGeom>
            <a:avLst/>
            <a:gdLst/>
            <a:ahLst/>
            <a:rect l="0" t="0" r="r" b="b"/>
            <a:pathLst>
              <a:path w="12225" h="1482">
                <a:moveTo>
                  <a:pt x="0" y="0"/>
                </a:moveTo>
                <a:lnTo>
                  <a:pt x="12225" y="0"/>
                </a:lnTo>
                <a:lnTo>
                  <a:pt x="1222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58" name=""/>
          <p:cNvSpPr/>
          <p:nvPr/>
        </p:nvSpPr>
        <p:spPr>
          <a:xfrm>
            <a:off x="752400" y="3257280"/>
            <a:ext cx="3553200" cy="543240"/>
          </a:xfrm>
          <a:custGeom>
            <a:avLst/>
            <a:gdLst/>
            <a:ahLst/>
            <a:rect l="0" t="0" r="r" b="b"/>
            <a:pathLst>
              <a:path w="9870" h="1509">
                <a:moveTo>
                  <a:pt x="0" y="0"/>
                </a:moveTo>
                <a:lnTo>
                  <a:pt x="9870" y="0"/>
                </a:lnTo>
                <a:lnTo>
                  <a:pt x="987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59" name=""/>
          <p:cNvSpPr/>
          <p:nvPr/>
        </p:nvSpPr>
        <p:spPr>
          <a:xfrm>
            <a:off x="4305240" y="3257280"/>
            <a:ext cx="1533600" cy="543240"/>
          </a:xfrm>
          <a:custGeom>
            <a:avLst/>
            <a:gdLst/>
            <a:ahLst/>
            <a:rect l="0" t="0" r="r" b="b"/>
            <a:pathLst>
              <a:path w="4260" h="1509">
                <a:moveTo>
                  <a:pt x="0" y="0"/>
                </a:moveTo>
                <a:lnTo>
                  <a:pt x="4260" y="0"/>
                </a:lnTo>
                <a:lnTo>
                  <a:pt x="426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60" name=""/>
          <p:cNvSpPr/>
          <p:nvPr/>
        </p:nvSpPr>
        <p:spPr>
          <a:xfrm>
            <a:off x="5838480" y="3257280"/>
            <a:ext cx="4401000" cy="543240"/>
          </a:xfrm>
          <a:custGeom>
            <a:avLst/>
            <a:gdLst/>
            <a:ahLst/>
            <a:rect l="0" t="0" r="r" b="b"/>
            <a:pathLst>
              <a:path w="12225" h="1509">
                <a:moveTo>
                  <a:pt x="0" y="0"/>
                </a:moveTo>
                <a:lnTo>
                  <a:pt x="12225" y="0"/>
                </a:lnTo>
                <a:lnTo>
                  <a:pt x="1222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61" name=""/>
          <p:cNvSpPr/>
          <p:nvPr/>
        </p:nvSpPr>
        <p:spPr>
          <a:xfrm>
            <a:off x="752400" y="3800160"/>
            <a:ext cx="3553200" cy="533880"/>
          </a:xfrm>
          <a:custGeom>
            <a:avLst/>
            <a:gdLst/>
            <a:ahLst/>
            <a:rect l="0" t="0" r="r" b="b"/>
            <a:pathLst>
              <a:path w="9870" h="1483">
                <a:moveTo>
                  <a:pt x="0" y="0"/>
                </a:moveTo>
                <a:lnTo>
                  <a:pt x="9870" y="0"/>
                </a:lnTo>
                <a:lnTo>
                  <a:pt x="987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62" name=""/>
          <p:cNvSpPr/>
          <p:nvPr/>
        </p:nvSpPr>
        <p:spPr>
          <a:xfrm>
            <a:off x="4305240" y="3800160"/>
            <a:ext cx="1533600" cy="533880"/>
          </a:xfrm>
          <a:custGeom>
            <a:avLst/>
            <a:gdLst/>
            <a:ahLst/>
            <a:rect l="0" t="0" r="r" b="b"/>
            <a:pathLst>
              <a:path w="4260" h="1483">
                <a:moveTo>
                  <a:pt x="0" y="0"/>
                </a:moveTo>
                <a:lnTo>
                  <a:pt x="4260" y="0"/>
                </a:lnTo>
                <a:lnTo>
                  <a:pt x="426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63" name=""/>
          <p:cNvSpPr/>
          <p:nvPr/>
        </p:nvSpPr>
        <p:spPr>
          <a:xfrm>
            <a:off x="5838480" y="3800160"/>
            <a:ext cx="4401000" cy="533880"/>
          </a:xfrm>
          <a:custGeom>
            <a:avLst/>
            <a:gdLst/>
            <a:ahLst/>
            <a:rect l="0" t="0" r="r" b="b"/>
            <a:pathLst>
              <a:path w="12225" h="1483">
                <a:moveTo>
                  <a:pt x="0" y="0"/>
                </a:moveTo>
                <a:lnTo>
                  <a:pt x="12225" y="0"/>
                </a:lnTo>
                <a:lnTo>
                  <a:pt x="12225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64" name=""/>
          <p:cNvSpPr/>
          <p:nvPr/>
        </p:nvSpPr>
        <p:spPr>
          <a:xfrm>
            <a:off x="752400" y="21808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65" name=""/>
          <p:cNvSpPr/>
          <p:nvPr/>
        </p:nvSpPr>
        <p:spPr>
          <a:xfrm>
            <a:off x="752400" y="2180880"/>
            <a:ext cx="3553200" cy="10080"/>
          </a:xfrm>
          <a:custGeom>
            <a:avLst/>
            <a:gdLst/>
            <a:ahLst/>
            <a:rect l="0" t="0" r="r" b="b"/>
            <a:pathLst>
              <a:path w="9870" h="28">
                <a:moveTo>
                  <a:pt x="0" y="0"/>
                </a:moveTo>
                <a:lnTo>
                  <a:pt x="9870" y="0"/>
                </a:lnTo>
                <a:lnTo>
                  <a:pt x="987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66" name=""/>
          <p:cNvSpPr/>
          <p:nvPr/>
        </p:nvSpPr>
        <p:spPr>
          <a:xfrm>
            <a:off x="4295520" y="218088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67" name=""/>
          <p:cNvSpPr/>
          <p:nvPr/>
        </p:nvSpPr>
        <p:spPr>
          <a:xfrm>
            <a:off x="4305240" y="2180880"/>
            <a:ext cx="1533600" cy="10080"/>
          </a:xfrm>
          <a:custGeom>
            <a:avLst/>
            <a:gdLst/>
            <a:ahLst/>
            <a:rect l="0" t="0" r="r" b="b"/>
            <a:pathLst>
              <a:path w="4260" h="28">
                <a:moveTo>
                  <a:pt x="0" y="0"/>
                </a:moveTo>
                <a:lnTo>
                  <a:pt x="4260" y="0"/>
                </a:lnTo>
                <a:lnTo>
                  <a:pt x="42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68" name=""/>
          <p:cNvSpPr/>
          <p:nvPr/>
        </p:nvSpPr>
        <p:spPr>
          <a:xfrm>
            <a:off x="5829120" y="21808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69" name=""/>
          <p:cNvSpPr/>
          <p:nvPr/>
        </p:nvSpPr>
        <p:spPr>
          <a:xfrm>
            <a:off x="5838480" y="2180880"/>
            <a:ext cx="4401000" cy="10080"/>
          </a:xfrm>
          <a:custGeom>
            <a:avLst/>
            <a:gdLst/>
            <a:ahLst/>
            <a:rect l="0" t="0" r="r" b="b"/>
            <a:pathLst>
              <a:path w="12225" h="28">
                <a:moveTo>
                  <a:pt x="0" y="0"/>
                </a:moveTo>
                <a:lnTo>
                  <a:pt x="12225" y="0"/>
                </a:lnTo>
                <a:lnTo>
                  <a:pt x="1222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70" name=""/>
          <p:cNvSpPr/>
          <p:nvPr/>
        </p:nvSpPr>
        <p:spPr>
          <a:xfrm>
            <a:off x="10229760" y="21808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71" name=""/>
          <p:cNvSpPr/>
          <p:nvPr/>
        </p:nvSpPr>
        <p:spPr>
          <a:xfrm>
            <a:off x="752400" y="2714400"/>
            <a:ext cx="3553200" cy="10080"/>
          </a:xfrm>
          <a:custGeom>
            <a:avLst/>
            <a:gdLst/>
            <a:ahLst/>
            <a:rect l="0" t="0" r="r" b="b"/>
            <a:pathLst>
              <a:path w="9870" h="28">
                <a:moveTo>
                  <a:pt x="0" y="0"/>
                </a:moveTo>
                <a:lnTo>
                  <a:pt x="9870" y="0"/>
                </a:lnTo>
                <a:lnTo>
                  <a:pt x="987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72" name=""/>
          <p:cNvSpPr/>
          <p:nvPr/>
        </p:nvSpPr>
        <p:spPr>
          <a:xfrm>
            <a:off x="4305240" y="2714400"/>
            <a:ext cx="1533600" cy="10080"/>
          </a:xfrm>
          <a:custGeom>
            <a:avLst/>
            <a:gdLst/>
            <a:ahLst/>
            <a:rect l="0" t="0" r="r" b="b"/>
            <a:pathLst>
              <a:path w="4260" h="28">
                <a:moveTo>
                  <a:pt x="0" y="0"/>
                </a:moveTo>
                <a:lnTo>
                  <a:pt x="4260" y="0"/>
                </a:lnTo>
                <a:lnTo>
                  <a:pt x="42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73" name=""/>
          <p:cNvSpPr/>
          <p:nvPr/>
        </p:nvSpPr>
        <p:spPr>
          <a:xfrm>
            <a:off x="5838480" y="2714400"/>
            <a:ext cx="4401000" cy="10080"/>
          </a:xfrm>
          <a:custGeom>
            <a:avLst/>
            <a:gdLst/>
            <a:ahLst/>
            <a:rect l="0" t="0" r="r" b="b"/>
            <a:pathLst>
              <a:path w="12225" h="28">
                <a:moveTo>
                  <a:pt x="0" y="0"/>
                </a:moveTo>
                <a:lnTo>
                  <a:pt x="12225" y="0"/>
                </a:lnTo>
                <a:lnTo>
                  <a:pt x="1222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74" name=""/>
          <p:cNvSpPr/>
          <p:nvPr/>
        </p:nvSpPr>
        <p:spPr>
          <a:xfrm>
            <a:off x="752400" y="27241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75" name=""/>
          <p:cNvSpPr/>
          <p:nvPr/>
        </p:nvSpPr>
        <p:spPr>
          <a:xfrm>
            <a:off x="4295520" y="27241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76" name=""/>
          <p:cNvSpPr/>
          <p:nvPr/>
        </p:nvSpPr>
        <p:spPr>
          <a:xfrm>
            <a:off x="5829120" y="27241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77" name=""/>
          <p:cNvSpPr/>
          <p:nvPr/>
        </p:nvSpPr>
        <p:spPr>
          <a:xfrm>
            <a:off x="10229760" y="27241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78" name=""/>
          <p:cNvSpPr/>
          <p:nvPr/>
        </p:nvSpPr>
        <p:spPr>
          <a:xfrm>
            <a:off x="752400" y="32670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79" name=""/>
          <p:cNvSpPr/>
          <p:nvPr/>
        </p:nvSpPr>
        <p:spPr>
          <a:xfrm>
            <a:off x="752400" y="3257280"/>
            <a:ext cx="3553200" cy="10080"/>
          </a:xfrm>
          <a:custGeom>
            <a:avLst/>
            <a:gdLst/>
            <a:ahLst/>
            <a:rect l="0" t="0" r="r" b="b"/>
            <a:pathLst>
              <a:path w="9870" h="28">
                <a:moveTo>
                  <a:pt x="0" y="0"/>
                </a:moveTo>
                <a:lnTo>
                  <a:pt x="9870" y="0"/>
                </a:lnTo>
                <a:lnTo>
                  <a:pt x="987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80" name=""/>
          <p:cNvSpPr/>
          <p:nvPr/>
        </p:nvSpPr>
        <p:spPr>
          <a:xfrm>
            <a:off x="4295520" y="326700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81" name=""/>
          <p:cNvSpPr/>
          <p:nvPr/>
        </p:nvSpPr>
        <p:spPr>
          <a:xfrm>
            <a:off x="4305240" y="3257280"/>
            <a:ext cx="1533600" cy="10080"/>
          </a:xfrm>
          <a:custGeom>
            <a:avLst/>
            <a:gdLst/>
            <a:ahLst/>
            <a:rect l="0" t="0" r="r" b="b"/>
            <a:pathLst>
              <a:path w="4260" h="28">
                <a:moveTo>
                  <a:pt x="0" y="0"/>
                </a:moveTo>
                <a:lnTo>
                  <a:pt x="4260" y="0"/>
                </a:lnTo>
                <a:lnTo>
                  <a:pt x="42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82" name=""/>
          <p:cNvSpPr/>
          <p:nvPr/>
        </p:nvSpPr>
        <p:spPr>
          <a:xfrm>
            <a:off x="5829120" y="32670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83" name=""/>
          <p:cNvSpPr/>
          <p:nvPr/>
        </p:nvSpPr>
        <p:spPr>
          <a:xfrm>
            <a:off x="5838480" y="3257280"/>
            <a:ext cx="4401000" cy="10080"/>
          </a:xfrm>
          <a:custGeom>
            <a:avLst/>
            <a:gdLst/>
            <a:ahLst/>
            <a:rect l="0" t="0" r="r" b="b"/>
            <a:pathLst>
              <a:path w="12225" h="28">
                <a:moveTo>
                  <a:pt x="0" y="0"/>
                </a:moveTo>
                <a:lnTo>
                  <a:pt x="12225" y="0"/>
                </a:lnTo>
                <a:lnTo>
                  <a:pt x="1222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84" name=""/>
          <p:cNvSpPr/>
          <p:nvPr/>
        </p:nvSpPr>
        <p:spPr>
          <a:xfrm>
            <a:off x="10229760" y="32670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85" name=""/>
          <p:cNvSpPr/>
          <p:nvPr/>
        </p:nvSpPr>
        <p:spPr>
          <a:xfrm>
            <a:off x="752400" y="38001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86" name=""/>
          <p:cNvSpPr/>
          <p:nvPr/>
        </p:nvSpPr>
        <p:spPr>
          <a:xfrm>
            <a:off x="752400" y="3790800"/>
            <a:ext cx="3553200" cy="9720"/>
          </a:xfrm>
          <a:custGeom>
            <a:avLst/>
            <a:gdLst/>
            <a:ahLst/>
            <a:rect l="0" t="0" r="r" b="b"/>
            <a:pathLst>
              <a:path w="9870" h="27">
                <a:moveTo>
                  <a:pt x="0" y="0"/>
                </a:moveTo>
                <a:lnTo>
                  <a:pt x="9870" y="0"/>
                </a:lnTo>
                <a:lnTo>
                  <a:pt x="987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87" name=""/>
          <p:cNvSpPr/>
          <p:nvPr/>
        </p:nvSpPr>
        <p:spPr>
          <a:xfrm>
            <a:off x="4295520" y="38001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88" name=""/>
          <p:cNvSpPr/>
          <p:nvPr/>
        </p:nvSpPr>
        <p:spPr>
          <a:xfrm>
            <a:off x="4305240" y="3790800"/>
            <a:ext cx="1533600" cy="9720"/>
          </a:xfrm>
          <a:custGeom>
            <a:avLst/>
            <a:gdLst/>
            <a:ahLst/>
            <a:rect l="0" t="0" r="r" b="b"/>
            <a:pathLst>
              <a:path w="4260" h="27">
                <a:moveTo>
                  <a:pt x="0" y="0"/>
                </a:moveTo>
                <a:lnTo>
                  <a:pt x="4260" y="0"/>
                </a:lnTo>
                <a:lnTo>
                  <a:pt x="42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89" name=""/>
          <p:cNvSpPr/>
          <p:nvPr/>
        </p:nvSpPr>
        <p:spPr>
          <a:xfrm>
            <a:off x="5829120" y="38001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90" name=""/>
          <p:cNvSpPr/>
          <p:nvPr/>
        </p:nvSpPr>
        <p:spPr>
          <a:xfrm>
            <a:off x="5838480" y="3790800"/>
            <a:ext cx="4401000" cy="9720"/>
          </a:xfrm>
          <a:custGeom>
            <a:avLst/>
            <a:gdLst/>
            <a:ahLst/>
            <a:rect l="0" t="0" r="r" b="b"/>
            <a:pathLst>
              <a:path w="12225" h="27">
                <a:moveTo>
                  <a:pt x="0" y="0"/>
                </a:moveTo>
                <a:lnTo>
                  <a:pt x="12225" y="0"/>
                </a:lnTo>
                <a:lnTo>
                  <a:pt x="1222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91" name=""/>
          <p:cNvSpPr/>
          <p:nvPr/>
        </p:nvSpPr>
        <p:spPr>
          <a:xfrm>
            <a:off x="10229760" y="38001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92" name=""/>
          <p:cNvSpPr/>
          <p:nvPr/>
        </p:nvSpPr>
        <p:spPr>
          <a:xfrm>
            <a:off x="752400" y="4333680"/>
            <a:ext cx="3553200" cy="9720"/>
          </a:xfrm>
          <a:custGeom>
            <a:avLst/>
            <a:gdLst/>
            <a:ahLst/>
            <a:rect l="0" t="0" r="r" b="b"/>
            <a:pathLst>
              <a:path w="9870" h="27">
                <a:moveTo>
                  <a:pt x="0" y="0"/>
                </a:moveTo>
                <a:lnTo>
                  <a:pt x="9870" y="0"/>
                </a:lnTo>
                <a:lnTo>
                  <a:pt x="987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93" name=""/>
          <p:cNvSpPr/>
          <p:nvPr/>
        </p:nvSpPr>
        <p:spPr>
          <a:xfrm>
            <a:off x="4305240" y="4333680"/>
            <a:ext cx="1533600" cy="9720"/>
          </a:xfrm>
          <a:custGeom>
            <a:avLst/>
            <a:gdLst/>
            <a:ahLst/>
            <a:rect l="0" t="0" r="r" b="b"/>
            <a:pathLst>
              <a:path w="4260" h="27">
                <a:moveTo>
                  <a:pt x="0" y="0"/>
                </a:moveTo>
                <a:lnTo>
                  <a:pt x="4260" y="0"/>
                </a:lnTo>
                <a:lnTo>
                  <a:pt x="42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94" name=""/>
          <p:cNvSpPr/>
          <p:nvPr/>
        </p:nvSpPr>
        <p:spPr>
          <a:xfrm>
            <a:off x="5838480" y="4333680"/>
            <a:ext cx="4401000" cy="9720"/>
          </a:xfrm>
          <a:custGeom>
            <a:avLst/>
            <a:gdLst/>
            <a:ahLst/>
            <a:rect l="0" t="0" r="r" b="b"/>
            <a:pathLst>
              <a:path w="12225" h="27">
                <a:moveTo>
                  <a:pt x="0" y="0"/>
                </a:moveTo>
                <a:lnTo>
                  <a:pt x="12225" y="0"/>
                </a:lnTo>
                <a:lnTo>
                  <a:pt x="1222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747720" y="869760"/>
            <a:ext cx="2878200" cy="431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83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プロジェクト体制</a:t>
            </a:r>
            <a:endParaRPr b="0" lang="en-US" sz="283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747720" y="1648800"/>
            <a:ext cx="910440" cy="36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39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体制図</a:t>
            </a:r>
            <a:endParaRPr b="0" lang="en-US" sz="239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880920" y="2286000"/>
            <a:ext cx="55224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役割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4433760" y="2286000"/>
            <a:ext cx="82836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担当者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5962680" y="2286000"/>
            <a:ext cx="110412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責任範囲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880920" y="2819520"/>
            <a:ext cx="331092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プロジェクトマネージャー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4433760" y="2797560"/>
            <a:ext cx="48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[PM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4919760" y="2819520"/>
            <a:ext cx="27648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名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5195880" y="27975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]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5962680" y="2819520"/>
            <a:ext cx="331092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全体管理、進捗、課題管理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880920" y="3362400"/>
            <a:ext cx="165564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テックリード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4433760" y="33404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[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4516920" y="3362400"/>
            <a:ext cx="110412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リード名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5622120" y="33404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]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5962680" y="3362400"/>
            <a:ext cx="413856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技術選定、設計、コードレビュー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880920" y="3895560"/>
            <a:ext cx="110412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開発担当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4433760" y="3873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[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4516920" y="3895560"/>
            <a:ext cx="110412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開発者名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5622120" y="3873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]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5962680" y="3895560"/>
            <a:ext cx="220752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機能実装、テスト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15" name=""/>
          <p:cNvSpPr/>
          <p:nvPr/>
        </p:nvSpPr>
        <p:spPr>
          <a:xfrm>
            <a:off x="1047600" y="5267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游明朝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747720" y="4573080"/>
            <a:ext cx="2730240" cy="36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39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コミュニケーション</a:t>
            </a:r>
            <a:endParaRPr b="0" lang="en-US" sz="239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300320" y="5133960"/>
            <a:ext cx="110412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定例会議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2405160" y="5112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: 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2547360" y="5133960"/>
            <a:ext cx="137988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毎週⽉曜⽇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20" name=""/>
          <p:cNvSpPr/>
          <p:nvPr/>
        </p:nvSpPr>
        <p:spPr>
          <a:xfrm>
            <a:off x="1047600" y="5752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游明朝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3928680" y="5112000"/>
            <a:ext cx="1495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10:00-10:30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300320" y="5619600"/>
            <a:ext cx="137988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連絡ツール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2681280" y="5598000"/>
            <a:ext cx="2496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Slack, Google Meet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747720" y="1022040"/>
            <a:ext cx="5036040" cy="431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83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スケジュール‧マイルストーン</a:t>
            </a:r>
            <a:endParaRPr b="0" lang="en-US" sz="283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747720" y="1791720"/>
            <a:ext cx="1213920" cy="36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39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全体期間</a:t>
            </a:r>
            <a:endParaRPr b="0" lang="en-US" sz="239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747720" y="23403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[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839520" y="2362320"/>
            <a:ext cx="82836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開始⽇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668240" y="23403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] 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835640" y="2362320"/>
            <a:ext cx="27648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〜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2112120" y="23403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 </a:t>
            </a:r>
            <a:r>
              <a:rPr b="1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[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2279520" y="2362320"/>
            <a:ext cx="82836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終了⽇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3108240" y="23403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]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36" name=""/>
          <p:cNvSpPr/>
          <p:nvPr/>
        </p:nvSpPr>
        <p:spPr>
          <a:xfrm>
            <a:off x="1047600" y="3676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游明朝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747720" y="2972880"/>
            <a:ext cx="2730240" cy="36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39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主要マイルストーン</a:t>
            </a:r>
            <a:endParaRPr b="0" lang="en-US" sz="239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300320" y="3521520"/>
            <a:ext cx="111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Week 2: 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39" name=""/>
          <p:cNvSpPr/>
          <p:nvPr/>
        </p:nvSpPr>
        <p:spPr>
          <a:xfrm>
            <a:off x="1047600" y="4152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游明朝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2369880" y="3543120"/>
            <a:ext cx="165564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要件定義完了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300320" y="3997800"/>
            <a:ext cx="111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Week 5: 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42" name=""/>
          <p:cNvSpPr/>
          <p:nvPr/>
        </p:nvSpPr>
        <p:spPr>
          <a:xfrm>
            <a:off x="1047600" y="4638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游明朝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2369880" y="4019400"/>
            <a:ext cx="303516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プロトタイプ版リリース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300320" y="4483440"/>
            <a:ext cx="111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Week 8: 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45" name=""/>
          <p:cNvSpPr/>
          <p:nvPr/>
        </p:nvSpPr>
        <p:spPr>
          <a:xfrm>
            <a:off x="1047600" y="5124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游明朝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2369880" y="4505400"/>
            <a:ext cx="193176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全機能実装完了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00320" y="4969440"/>
            <a:ext cx="111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Week 9: 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48" name=""/>
          <p:cNvSpPr/>
          <p:nvPr/>
        </p:nvSpPr>
        <p:spPr>
          <a:xfrm>
            <a:off x="1047600" y="5609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游明朝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2370960" y="4991040"/>
            <a:ext cx="248328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関係者テスト‧検収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300320" y="5455080"/>
            <a:ext cx="127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SegoeUI"/>
                <a:ea typeface="SegoeUI"/>
              </a:rPr>
              <a:t>Week 10: 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2481120" y="5477040"/>
            <a:ext cx="1655640" cy="33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70" strike="noStrike" u="none">
                <a:solidFill>
                  <a:srgbClr val="1f2328"/>
                </a:solidFill>
                <a:uFillTx/>
                <a:latin typeface="NotoSansJP"/>
                <a:ea typeface="NotoSansJP"/>
              </a:rPr>
              <a:t>正式リリース</a:t>
            </a:r>
            <a:endParaRPr b="0" lang="en-US" sz="217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LibreOffice/24.8.6.2$Windows_X86_64 LibreOffice_project/6d98ba145e9a8a39fc57bcc76981d1fb1316c60c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ja-JP</dc:language>
  <cp:lastModifiedBy/>
  <cp:revision>0</cp:revision>
  <dc:subject/>
  <dc:title/>
</cp:coreProperties>
</file>