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notesMasterIdLst>
    <p:notesMasterId r:id="rId7"/>
  </p:notesMasterIdLst>
  <p:sldIdLst>
    <p:sldId id="279" r:id="rId2"/>
    <p:sldId id="2576" r:id="rId3"/>
    <p:sldId id="272" r:id="rId4"/>
    <p:sldId id="269" r:id="rId5"/>
    <p:sldId id="271" r:id="rId6"/>
  </p:sldIdLst>
  <p:sldSz cx="12192000" cy="6858000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EE6E6"/>
    <a:srgbClr val="CCECFF"/>
    <a:srgbClr val="DDDDDD"/>
    <a:srgbClr val="CC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5" autoAdjust="0"/>
    <p:restoredTop sz="93715" autoAdjust="0"/>
  </p:normalViewPr>
  <p:slideViewPr>
    <p:cSldViewPr snapToGrid="0">
      <p:cViewPr varScale="1">
        <p:scale>
          <a:sx n="104" d="100"/>
          <a:sy n="104" d="100"/>
        </p:scale>
        <p:origin x="840" y="4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56792D-9DD2-43E3-9FB5-5D1B30B958F3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3_5" csCatId="accent3" phldr="1"/>
      <dgm:spPr/>
    </dgm:pt>
    <dgm:pt modelId="{CB618601-4DA8-4120-8DDD-65A6597C5327}">
      <dgm:prSet phldrT="[Text]"/>
      <dgm:spPr/>
      <dgm:t>
        <a:bodyPr/>
        <a:lstStyle/>
        <a:p>
          <a:r>
            <a:rPr lang="en-US" dirty="0"/>
            <a:t>Click the Registration link on PRAAPTI login page</a:t>
          </a:r>
          <a:endParaRPr lang="en-IN" dirty="0"/>
        </a:p>
      </dgm:t>
    </dgm:pt>
    <dgm:pt modelId="{BA6BF231-8D0E-409C-A38B-76872AF2E1E7}" type="parTrans" cxnId="{7DB04B9D-882B-4CCE-B67F-EC72236D6C9A}">
      <dgm:prSet/>
      <dgm:spPr/>
      <dgm:t>
        <a:bodyPr/>
        <a:lstStyle/>
        <a:p>
          <a:endParaRPr lang="en-IN"/>
        </a:p>
      </dgm:t>
    </dgm:pt>
    <dgm:pt modelId="{73AB37B3-FE75-475A-A262-04F59B25CC78}" type="sibTrans" cxnId="{7DB04B9D-882B-4CCE-B67F-EC72236D6C9A}">
      <dgm:prSet/>
      <dgm:spPr/>
      <dgm:t>
        <a:bodyPr/>
        <a:lstStyle/>
        <a:p>
          <a:endParaRPr lang="en-IN"/>
        </a:p>
      </dgm:t>
    </dgm:pt>
    <dgm:pt modelId="{A8EEE6BC-A67B-40D8-B492-6491B4923CE1}">
      <dgm:prSet phldrT="[Text]"/>
      <dgm:spPr/>
      <dgm:t>
        <a:bodyPr/>
        <a:lstStyle/>
        <a:p>
          <a:r>
            <a:rPr lang="en-US" dirty="0"/>
            <a:t>Fill registration form details for new supplier</a:t>
          </a:r>
          <a:endParaRPr lang="en-IN" dirty="0"/>
        </a:p>
      </dgm:t>
    </dgm:pt>
    <dgm:pt modelId="{90ABAFF4-4315-4492-8BA0-689A8920A48C}" type="parTrans" cxnId="{ED31DC22-511E-4CD8-9549-4F7448D651B2}">
      <dgm:prSet/>
      <dgm:spPr/>
      <dgm:t>
        <a:bodyPr/>
        <a:lstStyle/>
        <a:p>
          <a:endParaRPr lang="en-IN"/>
        </a:p>
      </dgm:t>
    </dgm:pt>
    <dgm:pt modelId="{681F4A77-71E0-400A-A075-B43610DAFCF6}" type="sibTrans" cxnId="{ED31DC22-511E-4CD8-9549-4F7448D651B2}">
      <dgm:prSet/>
      <dgm:spPr/>
      <dgm:t>
        <a:bodyPr/>
        <a:lstStyle/>
        <a:p>
          <a:endParaRPr lang="en-IN"/>
        </a:p>
      </dgm:t>
    </dgm:pt>
    <dgm:pt modelId="{C0050641-65AD-4465-9C5C-258A6EA57CD0}">
      <dgm:prSet phldrT="[Text]"/>
      <dgm:spPr/>
      <dgm:t>
        <a:bodyPr/>
        <a:lstStyle/>
        <a:p>
          <a:r>
            <a:rPr lang="en-US" dirty="0"/>
            <a:t>Email sent to the supplier. Registration approval by PFCCL.</a:t>
          </a:r>
          <a:endParaRPr lang="en-IN" dirty="0"/>
        </a:p>
      </dgm:t>
    </dgm:pt>
    <dgm:pt modelId="{3C7C1815-F747-4C41-8AFE-3910344C8F8C}" type="parTrans" cxnId="{9F2DC7CC-4852-4869-B627-569D039DDEC5}">
      <dgm:prSet/>
      <dgm:spPr/>
      <dgm:t>
        <a:bodyPr/>
        <a:lstStyle/>
        <a:p>
          <a:endParaRPr lang="en-IN"/>
        </a:p>
      </dgm:t>
    </dgm:pt>
    <dgm:pt modelId="{6D6DE858-B2EB-46D2-A36F-C172B706D741}" type="sibTrans" cxnId="{9F2DC7CC-4852-4869-B627-569D039DDEC5}">
      <dgm:prSet/>
      <dgm:spPr/>
      <dgm:t>
        <a:bodyPr/>
        <a:lstStyle/>
        <a:p>
          <a:endParaRPr lang="en-IN"/>
        </a:p>
      </dgm:t>
    </dgm:pt>
    <dgm:pt modelId="{25A0397F-07A0-417C-AAA4-CEE026CED8C2}" type="pres">
      <dgm:prSet presAssocID="{0356792D-9DD2-43E3-9FB5-5D1B30B958F3}" presName="Name0" presStyleCnt="0">
        <dgm:presLayoutVars>
          <dgm:dir/>
          <dgm:resizeHandles val="exact"/>
        </dgm:presLayoutVars>
      </dgm:prSet>
      <dgm:spPr/>
    </dgm:pt>
    <dgm:pt modelId="{80787FAA-7A3D-4FD6-8179-3BB1FA5CDA74}" type="pres">
      <dgm:prSet presAssocID="{CB618601-4DA8-4120-8DDD-65A6597C5327}" presName="composite" presStyleCnt="0"/>
      <dgm:spPr/>
    </dgm:pt>
    <dgm:pt modelId="{8AF66A6F-5A8C-4042-8839-ABD33F802F75}" type="pres">
      <dgm:prSet presAssocID="{CB618601-4DA8-4120-8DDD-65A6597C5327}" presName="bgChev" presStyleLbl="node1" presStyleIdx="0" presStyleCnt="3"/>
      <dgm:spPr/>
    </dgm:pt>
    <dgm:pt modelId="{A2B442C9-FE27-47E1-A3F4-AAE2C3624CE3}" type="pres">
      <dgm:prSet presAssocID="{CB618601-4DA8-4120-8DDD-65A6597C5327}" presName="txNode" presStyleLbl="fgAcc1" presStyleIdx="0" presStyleCnt="3">
        <dgm:presLayoutVars>
          <dgm:bulletEnabled val="1"/>
        </dgm:presLayoutVars>
      </dgm:prSet>
      <dgm:spPr/>
    </dgm:pt>
    <dgm:pt modelId="{776AF1DC-C1F8-41E8-9332-3E09CF57BD30}" type="pres">
      <dgm:prSet presAssocID="{73AB37B3-FE75-475A-A262-04F59B25CC78}" presName="compositeSpace" presStyleCnt="0"/>
      <dgm:spPr/>
    </dgm:pt>
    <dgm:pt modelId="{73B61860-4F84-43AE-9EDF-7F4DC91A9585}" type="pres">
      <dgm:prSet presAssocID="{A8EEE6BC-A67B-40D8-B492-6491B4923CE1}" presName="composite" presStyleCnt="0"/>
      <dgm:spPr/>
    </dgm:pt>
    <dgm:pt modelId="{09E601A6-ECD6-4451-88E3-A62B4C61E4EF}" type="pres">
      <dgm:prSet presAssocID="{A8EEE6BC-A67B-40D8-B492-6491B4923CE1}" presName="bgChev" presStyleLbl="node1" presStyleIdx="1" presStyleCnt="3"/>
      <dgm:spPr/>
    </dgm:pt>
    <dgm:pt modelId="{D0989FE7-BAA7-4F90-877D-1D260C814E00}" type="pres">
      <dgm:prSet presAssocID="{A8EEE6BC-A67B-40D8-B492-6491B4923CE1}" presName="txNode" presStyleLbl="fgAcc1" presStyleIdx="1" presStyleCnt="3">
        <dgm:presLayoutVars>
          <dgm:bulletEnabled val="1"/>
        </dgm:presLayoutVars>
      </dgm:prSet>
      <dgm:spPr/>
    </dgm:pt>
    <dgm:pt modelId="{F6A25045-7C04-4FC7-BFBF-142675BF2245}" type="pres">
      <dgm:prSet presAssocID="{681F4A77-71E0-400A-A075-B43610DAFCF6}" presName="compositeSpace" presStyleCnt="0"/>
      <dgm:spPr/>
    </dgm:pt>
    <dgm:pt modelId="{9625403A-8D11-4E8F-BBE0-79091A18334E}" type="pres">
      <dgm:prSet presAssocID="{C0050641-65AD-4465-9C5C-258A6EA57CD0}" presName="composite" presStyleCnt="0"/>
      <dgm:spPr/>
    </dgm:pt>
    <dgm:pt modelId="{70A3E862-9B92-4DAB-BD34-49BD9D1546ED}" type="pres">
      <dgm:prSet presAssocID="{C0050641-65AD-4465-9C5C-258A6EA57CD0}" presName="bgChev" presStyleLbl="node1" presStyleIdx="2" presStyleCnt="3"/>
      <dgm:spPr/>
    </dgm:pt>
    <dgm:pt modelId="{41543B48-E7EB-4F64-9922-971764669CA8}" type="pres">
      <dgm:prSet presAssocID="{C0050641-65AD-4465-9C5C-258A6EA57CD0}" presName="txNode" presStyleLbl="fgAcc1" presStyleIdx="2" presStyleCnt="3">
        <dgm:presLayoutVars>
          <dgm:bulletEnabled val="1"/>
        </dgm:presLayoutVars>
      </dgm:prSet>
      <dgm:spPr/>
    </dgm:pt>
  </dgm:ptLst>
  <dgm:cxnLst>
    <dgm:cxn modelId="{ED31DC22-511E-4CD8-9549-4F7448D651B2}" srcId="{0356792D-9DD2-43E3-9FB5-5D1B30B958F3}" destId="{A8EEE6BC-A67B-40D8-B492-6491B4923CE1}" srcOrd="1" destOrd="0" parTransId="{90ABAFF4-4315-4492-8BA0-689A8920A48C}" sibTransId="{681F4A77-71E0-400A-A075-B43610DAFCF6}"/>
    <dgm:cxn modelId="{8650BA6C-CBF2-42CC-8A0E-6DE5C5277F97}" type="presOf" srcId="{0356792D-9DD2-43E3-9FB5-5D1B30B958F3}" destId="{25A0397F-07A0-417C-AAA4-CEE026CED8C2}" srcOrd="0" destOrd="0" presId="urn:microsoft.com/office/officeart/2005/8/layout/chevronAccent+Icon"/>
    <dgm:cxn modelId="{7DB04B9D-882B-4CCE-B67F-EC72236D6C9A}" srcId="{0356792D-9DD2-43E3-9FB5-5D1B30B958F3}" destId="{CB618601-4DA8-4120-8DDD-65A6597C5327}" srcOrd="0" destOrd="0" parTransId="{BA6BF231-8D0E-409C-A38B-76872AF2E1E7}" sibTransId="{73AB37B3-FE75-475A-A262-04F59B25CC78}"/>
    <dgm:cxn modelId="{0E0E0CAB-6B27-41CF-AED1-13348CBFF6C7}" type="presOf" srcId="{C0050641-65AD-4465-9C5C-258A6EA57CD0}" destId="{41543B48-E7EB-4F64-9922-971764669CA8}" srcOrd="0" destOrd="0" presId="urn:microsoft.com/office/officeart/2005/8/layout/chevronAccent+Icon"/>
    <dgm:cxn modelId="{9F2DC7CC-4852-4869-B627-569D039DDEC5}" srcId="{0356792D-9DD2-43E3-9FB5-5D1B30B958F3}" destId="{C0050641-65AD-4465-9C5C-258A6EA57CD0}" srcOrd="2" destOrd="0" parTransId="{3C7C1815-F747-4C41-8AFE-3910344C8F8C}" sibTransId="{6D6DE858-B2EB-46D2-A36F-C172B706D741}"/>
    <dgm:cxn modelId="{2AF3FDDF-50A5-4FB8-BBF1-25D459DE46AB}" type="presOf" srcId="{A8EEE6BC-A67B-40D8-B492-6491B4923CE1}" destId="{D0989FE7-BAA7-4F90-877D-1D260C814E00}" srcOrd="0" destOrd="0" presId="urn:microsoft.com/office/officeart/2005/8/layout/chevronAccent+Icon"/>
    <dgm:cxn modelId="{804AB8F8-2AAA-4F66-9AF3-BFC66F1DB748}" type="presOf" srcId="{CB618601-4DA8-4120-8DDD-65A6597C5327}" destId="{A2B442C9-FE27-47E1-A3F4-AAE2C3624CE3}" srcOrd="0" destOrd="0" presId="urn:microsoft.com/office/officeart/2005/8/layout/chevronAccent+Icon"/>
    <dgm:cxn modelId="{C0262AB5-E6F8-499E-A444-20718406324A}" type="presParOf" srcId="{25A0397F-07A0-417C-AAA4-CEE026CED8C2}" destId="{80787FAA-7A3D-4FD6-8179-3BB1FA5CDA74}" srcOrd="0" destOrd="0" presId="urn:microsoft.com/office/officeart/2005/8/layout/chevronAccent+Icon"/>
    <dgm:cxn modelId="{20A540DD-2324-4225-AEF5-D8BEEEEB9EBA}" type="presParOf" srcId="{80787FAA-7A3D-4FD6-8179-3BB1FA5CDA74}" destId="{8AF66A6F-5A8C-4042-8839-ABD33F802F75}" srcOrd="0" destOrd="0" presId="urn:microsoft.com/office/officeart/2005/8/layout/chevronAccent+Icon"/>
    <dgm:cxn modelId="{C1BF7216-D66C-4FF0-9E02-8EDA5377BE73}" type="presParOf" srcId="{80787FAA-7A3D-4FD6-8179-3BB1FA5CDA74}" destId="{A2B442C9-FE27-47E1-A3F4-AAE2C3624CE3}" srcOrd="1" destOrd="0" presId="urn:microsoft.com/office/officeart/2005/8/layout/chevronAccent+Icon"/>
    <dgm:cxn modelId="{AB22CC1D-AC13-4A40-B11B-56AD4F379B15}" type="presParOf" srcId="{25A0397F-07A0-417C-AAA4-CEE026CED8C2}" destId="{776AF1DC-C1F8-41E8-9332-3E09CF57BD30}" srcOrd="1" destOrd="0" presId="urn:microsoft.com/office/officeart/2005/8/layout/chevronAccent+Icon"/>
    <dgm:cxn modelId="{E92E77D0-3C5A-4D5D-A0E5-16DBC67ABEE4}" type="presParOf" srcId="{25A0397F-07A0-417C-AAA4-CEE026CED8C2}" destId="{73B61860-4F84-43AE-9EDF-7F4DC91A9585}" srcOrd="2" destOrd="0" presId="urn:microsoft.com/office/officeart/2005/8/layout/chevronAccent+Icon"/>
    <dgm:cxn modelId="{D73A6B29-B90D-48F4-B5C4-D73736266CEE}" type="presParOf" srcId="{73B61860-4F84-43AE-9EDF-7F4DC91A9585}" destId="{09E601A6-ECD6-4451-88E3-A62B4C61E4EF}" srcOrd="0" destOrd="0" presId="urn:microsoft.com/office/officeart/2005/8/layout/chevronAccent+Icon"/>
    <dgm:cxn modelId="{215A7181-D2AD-4A4A-93E6-5C6DA457799F}" type="presParOf" srcId="{73B61860-4F84-43AE-9EDF-7F4DC91A9585}" destId="{D0989FE7-BAA7-4F90-877D-1D260C814E00}" srcOrd="1" destOrd="0" presId="urn:microsoft.com/office/officeart/2005/8/layout/chevronAccent+Icon"/>
    <dgm:cxn modelId="{683EAE93-FAB6-4F81-9916-9595DB943414}" type="presParOf" srcId="{25A0397F-07A0-417C-AAA4-CEE026CED8C2}" destId="{F6A25045-7C04-4FC7-BFBF-142675BF2245}" srcOrd="3" destOrd="0" presId="urn:microsoft.com/office/officeart/2005/8/layout/chevronAccent+Icon"/>
    <dgm:cxn modelId="{3B1434E2-1826-480A-B66E-685A749D25A2}" type="presParOf" srcId="{25A0397F-07A0-417C-AAA4-CEE026CED8C2}" destId="{9625403A-8D11-4E8F-BBE0-79091A18334E}" srcOrd="4" destOrd="0" presId="urn:microsoft.com/office/officeart/2005/8/layout/chevronAccent+Icon"/>
    <dgm:cxn modelId="{72FEFC67-A6B4-4352-8629-FF57ADD64FE1}" type="presParOf" srcId="{9625403A-8D11-4E8F-BBE0-79091A18334E}" destId="{70A3E862-9B92-4DAB-BD34-49BD9D1546ED}" srcOrd="0" destOrd="0" presId="urn:microsoft.com/office/officeart/2005/8/layout/chevronAccent+Icon"/>
    <dgm:cxn modelId="{18CE00A9-101E-4BEC-AC86-04A639243A8C}" type="presParOf" srcId="{9625403A-8D11-4E8F-BBE0-79091A18334E}" destId="{41543B48-E7EB-4F64-9922-971764669CA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356792D-9DD2-43E3-9FB5-5D1B30B958F3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5_3" csCatId="accent5" phldr="1"/>
      <dgm:spPr/>
    </dgm:pt>
    <dgm:pt modelId="{CB618601-4DA8-4120-8DDD-65A6597C5327}">
      <dgm:prSet phldrT="[Text]" custT="1"/>
      <dgm:spPr/>
      <dgm:t>
        <a:bodyPr/>
        <a:lstStyle/>
        <a:p>
          <a:r>
            <a:rPr lang="en-US" sz="1400" dirty="0"/>
            <a:t>Click the Registration link on PRAAPTI login page</a:t>
          </a:r>
          <a:endParaRPr lang="en-IN" sz="1400" dirty="0"/>
        </a:p>
      </dgm:t>
    </dgm:pt>
    <dgm:pt modelId="{BA6BF231-8D0E-409C-A38B-76872AF2E1E7}" type="parTrans" cxnId="{7DB04B9D-882B-4CCE-B67F-EC72236D6C9A}">
      <dgm:prSet/>
      <dgm:spPr/>
      <dgm:t>
        <a:bodyPr/>
        <a:lstStyle/>
        <a:p>
          <a:endParaRPr lang="en-IN"/>
        </a:p>
      </dgm:t>
    </dgm:pt>
    <dgm:pt modelId="{73AB37B3-FE75-475A-A262-04F59B25CC78}" type="sibTrans" cxnId="{7DB04B9D-882B-4CCE-B67F-EC72236D6C9A}">
      <dgm:prSet/>
      <dgm:spPr/>
      <dgm:t>
        <a:bodyPr/>
        <a:lstStyle/>
        <a:p>
          <a:endParaRPr lang="en-IN"/>
        </a:p>
      </dgm:t>
    </dgm:pt>
    <dgm:pt modelId="{A8EEE6BC-A67B-40D8-B492-6491B4923CE1}">
      <dgm:prSet phldrT="[Text]" custT="1"/>
      <dgm:spPr/>
      <dgm:t>
        <a:bodyPr/>
        <a:lstStyle/>
        <a:p>
          <a:r>
            <a:rPr lang="en-US" sz="1400" dirty="0"/>
            <a:t>Pre approved DISCOMs to proceed.</a:t>
          </a:r>
          <a:endParaRPr lang="en-IN" sz="1400" dirty="0"/>
        </a:p>
      </dgm:t>
    </dgm:pt>
    <dgm:pt modelId="{90ABAFF4-4315-4492-8BA0-689A8920A48C}" type="parTrans" cxnId="{ED31DC22-511E-4CD8-9549-4F7448D651B2}">
      <dgm:prSet/>
      <dgm:spPr/>
      <dgm:t>
        <a:bodyPr/>
        <a:lstStyle/>
        <a:p>
          <a:endParaRPr lang="en-IN"/>
        </a:p>
      </dgm:t>
    </dgm:pt>
    <dgm:pt modelId="{681F4A77-71E0-400A-A075-B43610DAFCF6}" type="sibTrans" cxnId="{ED31DC22-511E-4CD8-9549-4F7448D651B2}">
      <dgm:prSet/>
      <dgm:spPr/>
      <dgm:t>
        <a:bodyPr/>
        <a:lstStyle/>
        <a:p>
          <a:endParaRPr lang="en-IN"/>
        </a:p>
      </dgm:t>
    </dgm:pt>
    <dgm:pt modelId="{C0050641-65AD-4465-9C5C-258A6EA57CD0}">
      <dgm:prSet phldrT="[Text]" custT="1"/>
      <dgm:spPr/>
      <dgm:t>
        <a:bodyPr/>
        <a:lstStyle/>
        <a:p>
          <a:r>
            <a:rPr lang="en-US" sz="1400" dirty="0"/>
            <a:t>Fill in Discom and Nodal officer details</a:t>
          </a:r>
          <a:endParaRPr lang="en-IN" sz="1400" dirty="0"/>
        </a:p>
      </dgm:t>
    </dgm:pt>
    <dgm:pt modelId="{3C7C1815-F747-4C41-8AFE-3910344C8F8C}" type="parTrans" cxnId="{9F2DC7CC-4852-4869-B627-569D039DDEC5}">
      <dgm:prSet/>
      <dgm:spPr/>
      <dgm:t>
        <a:bodyPr/>
        <a:lstStyle/>
        <a:p>
          <a:endParaRPr lang="en-IN"/>
        </a:p>
      </dgm:t>
    </dgm:pt>
    <dgm:pt modelId="{6D6DE858-B2EB-46D2-A36F-C172B706D741}" type="sibTrans" cxnId="{9F2DC7CC-4852-4869-B627-569D039DDEC5}">
      <dgm:prSet/>
      <dgm:spPr/>
      <dgm:t>
        <a:bodyPr/>
        <a:lstStyle/>
        <a:p>
          <a:endParaRPr lang="en-IN"/>
        </a:p>
      </dgm:t>
    </dgm:pt>
    <dgm:pt modelId="{7C16F924-291A-41CE-9DC8-1B3EFA8DF42B}">
      <dgm:prSet phldrT="[Text]" custT="1"/>
      <dgm:spPr/>
      <dgm:t>
        <a:bodyPr/>
        <a:lstStyle/>
        <a:p>
          <a:r>
            <a:rPr lang="en-US" sz="1400" dirty="0"/>
            <a:t>Email sent to the </a:t>
          </a:r>
          <a:r>
            <a:rPr lang="en-US" sz="1400" dirty="0" err="1"/>
            <a:t>Discom</a:t>
          </a:r>
          <a:r>
            <a:rPr lang="en-US" sz="1400" dirty="0"/>
            <a:t>. Registration approval by PFCCL.</a:t>
          </a:r>
          <a:endParaRPr lang="en-IN" sz="1400" dirty="0"/>
        </a:p>
      </dgm:t>
    </dgm:pt>
    <dgm:pt modelId="{D70DBC87-29D7-498E-89FB-1C17C12B50A0}" type="parTrans" cxnId="{1A74E9FD-6BAC-4E37-960B-A37CD2A22133}">
      <dgm:prSet/>
      <dgm:spPr/>
      <dgm:t>
        <a:bodyPr/>
        <a:lstStyle/>
        <a:p>
          <a:endParaRPr lang="en-IN"/>
        </a:p>
      </dgm:t>
    </dgm:pt>
    <dgm:pt modelId="{C1F096D1-266E-4166-93DA-62F6C4C6893F}" type="sibTrans" cxnId="{1A74E9FD-6BAC-4E37-960B-A37CD2A22133}">
      <dgm:prSet/>
      <dgm:spPr/>
      <dgm:t>
        <a:bodyPr/>
        <a:lstStyle/>
        <a:p>
          <a:endParaRPr lang="en-IN"/>
        </a:p>
      </dgm:t>
    </dgm:pt>
    <dgm:pt modelId="{527B6F91-18D4-456F-9D03-8E9E39ACBC64}" type="pres">
      <dgm:prSet presAssocID="{0356792D-9DD2-43E3-9FB5-5D1B30B958F3}" presName="Name0" presStyleCnt="0">
        <dgm:presLayoutVars>
          <dgm:dir/>
          <dgm:resizeHandles val="exact"/>
        </dgm:presLayoutVars>
      </dgm:prSet>
      <dgm:spPr/>
    </dgm:pt>
    <dgm:pt modelId="{73EE21B5-D6CE-4F35-BEF4-045F5F260D56}" type="pres">
      <dgm:prSet presAssocID="{CB618601-4DA8-4120-8DDD-65A6597C5327}" presName="composite" presStyleCnt="0"/>
      <dgm:spPr/>
    </dgm:pt>
    <dgm:pt modelId="{28721786-88D6-4BDC-BF3A-896F266F4B09}" type="pres">
      <dgm:prSet presAssocID="{CB618601-4DA8-4120-8DDD-65A6597C5327}" presName="bgChev" presStyleLbl="node1" presStyleIdx="0" presStyleCnt="4"/>
      <dgm:spPr/>
    </dgm:pt>
    <dgm:pt modelId="{76BEE08C-5CD6-4FA6-8E03-CEF3F9C8795E}" type="pres">
      <dgm:prSet presAssocID="{CB618601-4DA8-4120-8DDD-65A6597C5327}" presName="txNode" presStyleLbl="fgAcc1" presStyleIdx="0" presStyleCnt="4">
        <dgm:presLayoutVars>
          <dgm:bulletEnabled val="1"/>
        </dgm:presLayoutVars>
      </dgm:prSet>
      <dgm:spPr/>
    </dgm:pt>
    <dgm:pt modelId="{7611CF32-5CD7-4A5F-A982-5441257980A3}" type="pres">
      <dgm:prSet presAssocID="{73AB37B3-FE75-475A-A262-04F59B25CC78}" presName="compositeSpace" presStyleCnt="0"/>
      <dgm:spPr/>
    </dgm:pt>
    <dgm:pt modelId="{22D5A815-FDD2-40A9-9DC7-FF7B859F65C0}" type="pres">
      <dgm:prSet presAssocID="{A8EEE6BC-A67B-40D8-B492-6491B4923CE1}" presName="composite" presStyleCnt="0"/>
      <dgm:spPr/>
    </dgm:pt>
    <dgm:pt modelId="{FF90E4B1-E3DB-47EC-B602-1E321BE29E20}" type="pres">
      <dgm:prSet presAssocID="{A8EEE6BC-A67B-40D8-B492-6491B4923CE1}" presName="bgChev" presStyleLbl="node1" presStyleIdx="1" presStyleCnt="4"/>
      <dgm:spPr/>
    </dgm:pt>
    <dgm:pt modelId="{398C762C-8C6C-4BB4-A7A9-FCC56242B157}" type="pres">
      <dgm:prSet presAssocID="{A8EEE6BC-A67B-40D8-B492-6491B4923CE1}" presName="txNode" presStyleLbl="fgAcc1" presStyleIdx="1" presStyleCnt="4">
        <dgm:presLayoutVars>
          <dgm:bulletEnabled val="1"/>
        </dgm:presLayoutVars>
      </dgm:prSet>
      <dgm:spPr/>
    </dgm:pt>
    <dgm:pt modelId="{8A43CE73-B023-4D45-920B-0E5F794984C9}" type="pres">
      <dgm:prSet presAssocID="{681F4A77-71E0-400A-A075-B43610DAFCF6}" presName="compositeSpace" presStyleCnt="0"/>
      <dgm:spPr/>
    </dgm:pt>
    <dgm:pt modelId="{4AA3398B-BC5E-4BAF-8DBE-69A3906CEC14}" type="pres">
      <dgm:prSet presAssocID="{C0050641-65AD-4465-9C5C-258A6EA57CD0}" presName="composite" presStyleCnt="0"/>
      <dgm:spPr/>
    </dgm:pt>
    <dgm:pt modelId="{67521563-DE59-4CB0-889C-1DAD817774EE}" type="pres">
      <dgm:prSet presAssocID="{C0050641-65AD-4465-9C5C-258A6EA57CD0}" presName="bgChev" presStyleLbl="node1" presStyleIdx="2" presStyleCnt="4"/>
      <dgm:spPr/>
    </dgm:pt>
    <dgm:pt modelId="{F6E4F000-7DD4-4E9C-8F20-6C18D6524E83}" type="pres">
      <dgm:prSet presAssocID="{C0050641-65AD-4465-9C5C-258A6EA57CD0}" presName="txNode" presStyleLbl="fgAcc1" presStyleIdx="2" presStyleCnt="4">
        <dgm:presLayoutVars>
          <dgm:bulletEnabled val="1"/>
        </dgm:presLayoutVars>
      </dgm:prSet>
      <dgm:spPr/>
    </dgm:pt>
    <dgm:pt modelId="{0A8E5BA5-46C3-413A-A89E-3073367848EE}" type="pres">
      <dgm:prSet presAssocID="{6D6DE858-B2EB-46D2-A36F-C172B706D741}" presName="compositeSpace" presStyleCnt="0"/>
      <dgm:spPr/>
    </dgm:pt>
    <dgm:pt modelId="{DBFEA20A-8ABB-450C-9B97-70136E3856AB}" type="pres">
      <dgm:prSet presAssocID="{7C16F924-291A-41CE-9DC8-1B3EFA8DF42B}" presName="composite" presStyleCnt="0"/>
      <dgm:spPr/>
    </dgm:pt>
    <dgm:pt modelId="{83C103A4-279C-4863-B26D-092553AAF94A}" type="pres">
      <dgm:prSet presAssocID="{7C16F924-291A-41CE-9DC8-1B3EFA8DF42B}" presName="bgChev" presStyleLbl="node1" presStyleIdx="3" presStyleCnt="4"/>
      <dgm:spPr/>
    </dgm:pt>
    <dgm:pt modelId="{D94C0C45-9849-4513-9173-B945B35B8778}" type="pres">
      <dgm:prSet presAssocID="{7C16F924-291A-41CE-9DC8-1B3EFA8DF42B}" presName="txNode" presStyleLbl="fgAcc1" presStyleIdx="3" presStyleCnt="4">
        <dgm:presLayoutVars>
          <dgm:bulletEnabled val="1"/>
        </dgm:presLayoutVars>
      </dgm:prSet>
      <dgm:spPr/>
    </dgm:pt>
  </dgm:ptLst>
  <dgm:cxnLst>
    <dgm:cxn modelId="{8F3ECB1E-5334-41FD-A662-A3BC954D2B3E}" type="presOf" srcId="{7C16F924-291A-41CE-9DC8-1B3EFA8DF42B}" destId="{D94C0C45-9849-4513-9173-B945B35B8778}" srcOrd="0" destOrd="0" presId="urn:microsoft.com/office/officeart/2005/8/layout/chevronAccent+Icon"/>
    <dgm:cxn modelId="{ED31DC22-511E-4CD8-9549-4F7448D651B2}" srcId="{0356792D-9DD2-43E3-9FB5-5D1B30B958F3}" destId="{A8EEE6BC-A67B-40D8-B492-6491B4923CE1}" srcOrd="1" destOrd="0" parTransId="{90ABAFF4-4315-4492-8BA0-689A8920A48C}" sibTransId="{681F4A77-71E0-400A-A075-B43610DAFCF6}"/>
    <dgm:cxn modelId="{3CABAF28-0303-429C-BFA9-D24F7E3DFE50}" type="presOf" srcId="{0356792D-9DD2-43E3-9FB5-5D1B30B958F3}" destId="{527B6F91-18D4-456F-9D03-8E9E39ACBC64}" srcOrd="0" destOrd="0" presId="urn:microsoft.com/office/officeart/2005/8/layout/chevronAccent+Icon"/>
    <dgm:cxn modelId="{33DACE2B-2C00-487F-BA7C-1B54F1BD7F26}" type="presOf" srcId="{A8EEE6BC-A67B-40D8-B492-6491B4923CE1}" destId="{398C762C-8C6C-4BB4-A7A9-FCC56242B157}" srcOrd="0" destOrd="0" presId="urn:microsoft.com/office/officeart/2005/8/layout/chevronAccent+Icon"/>
    <dgm:cxn modelId="{D8CC2357-06ED-484B-B711-DA8F502455B2}" type="presOf" srcId="{CB618601-4DA8-4120-8DDD-65A6597C5327}" destId="{76BEE08C-5CD6-4FA6-8E03-CEF3F9C8795E}" srcOrd="0" destOrd="0" presId="urn:microsoft.com/office/officeart/2005/8/layout/chevronAccent+Icon"/>
    <dgm:cxn modelId="{7DB04B9D-882B-4CCE-B67F-EC72236D6C9A}" srcId="{0356792D-9DD2-43E3-9FB5-5D1B30B958F3}" destId="{CB618601-4DA8-4120-8DDD-65A6597C5327}" srcOrd="0" destOrd="0" parTransId="{BA6BF231-8D0E-409C-A38B-76872AF2E1E7}" sibTransId="{73AB37B3-FE75-475A-A262-04F59B25CC78}"/>
    <dgm:cxn modelId="{3F901CC6-9265-4AC5-99F7-6750810B4F72}" type="presOf" srcId="{C0050641-65AD-4465-9C5C-258A6EA57CD0}" destId="{F6E4F000-7DD4-4E9C-8F20-6C18D6524E83}" srcOrd="0" destOrd="0" presId="urn:microsoft.com/office/officeart/2005/8/layout/chevronAccent+Icon"/>
    <dgm:cxn modelId="{9F2DC7CC-4852-4869-B627-569D039DDEC5}" srcId="{0356792D-9DD2-43E3-9FB5-5D1B30B958F3}" destId="{C0050641-65AD-4465-9C5C-258A6EA57CD0}" srcOrd="2" destOrd="0" parTransId="{3C7C1815-F747-4C41-8AFE-3910344C8F8C}" sibTransId="{6D6DE858-B2EB-46D2-A36F-C172B706D741}"/>
    <dgm:cxn modelId="{1A74E9FD-6BAC-4E37-960B-A37CD2A22133}" srcId="{0356792D-9DD2-43E3-9FB5-5D1B30B958F3}" destId="{7C16F924-291A-41CE-9DC8-1B3EFA8DF42B}" srcOrd="3" destOrd="0" parTransId="{D70DBC87-29D7-498E-89FB-1C17C12B50A0}" sibTransId="{C1F096D1-266E-4166-93DA-62F6C4C6893F}"/>
    <dgm:cxn modelId="{A1C2C33A-DAF1-47B5-952B-D731FF17A0D7}" type="presParOf" srcId="{527B6F91-18D4-456F-9D03-8E9E39ACBC64}" destId="{73EE21B5-D6CE-4F35-BEF4-045F5F260D56}" srcOrd="0" destOrd="0" presId="urn:microsoft.com/office/officeart/2005/8/layout/chevronAccent+Icon"/>
    <dgm:cxn modelId="{23D1CF98-064F-4762-8DAA-2F898B6F8290}" type="presParOf" srcId="{73EE21B5-D6CE-4F35-BEF4-045F5F260D56}" destId="{28721786-88D6-4BDC-BF3A-896F266F4B09}" srcOrd="0" destOrd="0" presId="urn:microsoft.com/office/officeart/2005/8/layout/chevronAccent+Icon"/>
    <dgm:cxn modelId="{5B0CA367-E701-4CB0-87E7-5BC377C03100}" type="presParOf" srcId="{73EE21B5-D6CE-4F35-BEF4-045F5F260D56}" destId="{76BEE08C-5CD6-4FA6-8E03-CEF3F9C8795E}" srcOrd="1" destOrd="0" presId="urn:microsoft.com/office/officeart/2005/8/layout/chevronAccent+Icon"/>
    <dgm:cxn modelId="{BB94115C-E077-4FEC-A15F-5479BB5ECB6A}" type="presParOf" srcId="{527B6F91-18D4-456F-9D03-8E9E39ACBC64}" destId="{7611CF32-5CD7-4A5F-A982-5441257980A3}" srcOrd="1" destOrd="0" presId="urn:microsoft.com/office/officeart/2005/8/layout/chevronAccent+Icon"/>
    <dgm:cxn modelId="{76D3EBB4-40CA-44FE-8443-1749C695E4CA}" type="presParOf" srcId="{527B6F91-18D4-456F-9D03-8E9E39ACBC64}" destId="{22D5A815-FDD2-40A9-9DC7-FF7B859F65C0}" srcOrd="2" destOrd="0" presId="urn:microsoft.com/office/officeart/2005/8/layout/chevronAccent+Icon"/>
    <dgm:cxn modelId="{8A9AFF32-441C-4DB6-B54A-C44C36F724B1}" type="presParOf" srcId="{22D5A815-FDD2-40A9-9DC7-FF7B859F65C0}" destId="{FF90E4B1-E3DB-47EC-B602-1E321BE29E20}" srcOrd="0" destOrd="0" presId="urn:microsoft.com/office/officeart/2005/8/layout/chevronAccent+Icon"/>
    <dgm:cxn modelId="{73ED2A5F-4214-484F-914F-5DAFF2EDF5DC}" type="presParOf" srcId="{22D5A815-FDD2-40A9-9DC7-FF7B859F65C0}" destId="{398C762C-8C6C-4BB4-A7A9-FCC56242B157}" srcOrd="1" destOrd="0" presId="urn:microsoft.com/office/officeart/2005/8/layout/chevronAccent+Icon"/>
    <dgm:cxn modelId="{2D0A68CE-CA89-40D8-9C0C-5EDECA54B720}" type="presParOf" srcId="{527B6F91-18D4-456F-9D03-8E9E39ACBC64}" destId="{8A43CE73-B023-4D45-920B-0E5F794984C9}" srcOrd="3" destOrd="0" presId="urn:microsoft.com/office/officeart/2005/8/layout/chevronAccent+Icon"/>
    <dgm:cxn modelId="{06A2310F-EE36-47A5-94E5-10DCB69C988F}" type="presParOf" srcId="{527B6F91-18D4-456F-9D03-8E9E39ACBC64}" destId="{4AA3398B-BC5E-4BAF-8DBE-69A3906CEC14}" srcOrd="4" destOrd="0" presId="urn:microsoft.com/office/officeart/2005/8/layout/chevronAccent+Icon"/>
    <dgm:cxn modelId="{CDF11E4A-53B3-4F74-9F61-6B434D91C145}" type="presParOf" srcId="{4AA3398B-BC5E-4BAF-8DBE-69A3906CEC14}" destId="{67521563-DE59-4CB0-889C-1DAD817774EE}" srcOrd="0" destOrd="0" presId="urn:microsoft.com/office/officeart/2005/8/layout/chevronAccent+Icon"/>
    <dgm:cxn modelId="{D1877D2F-6BA8-4E58-BCBF-502550B16AB5}" type="presParOf" srcId="{4AA3398B-BC5E-4BAF-8DBE-69A3906CEC14}" destId="{F6E4F000-7DD4-4E9C-8F20-6C18D6524E83}" srcOrd="1" destOrd="0" presId="urn:microsoft.com/office/officeart/2005/8/layout/chevronAccent+Icon"/>
    <dgm:cxn modelId="{8230A58B-948C-4861-8857-A17DBC8F5157}" type="presParOf" srcId="{527B6F91-18D4-456F-9D03-8E9E39ACBC64}" destId="{0A8E5BA5-46C3-413A-A89E-3073367848EE}" srcOrd="5" destOrd="0" presId="urn:microsoft.com/office/officeart/2005/8/layout/chevronAccent+Icon"/>
    <dgm:cxn modelId="{14B63C0F-71FD-492E-8F8E-0C226ADD8878}" type="presParOf" srcId="{527B6F91-18D4-456F-9D03-8E9E39ACBC64}" destId="{DBFEA20A-8ABB-450C-9B97-70136E3856AB}" srcOrd="6" destOrd="0" presId="urn:microsoft.com/office/officeart/2005/8/layout/chevronAccent+Icon"/>
    <dgm:cxn modelId="{88C40A70-F109-4A48-8F61-D4C269D11C6F}" type="presParOf" srcId="{DBFEA20A-8ABB-450C-9B97-70136E3856AB}" destId="{83C103A4-279C-4863-B26D-092553AAF94A}" srcOrd="0" destOrd="0" presId="urn:microsoft.com/office/officeart/2005/8/layout/chevronAccent+Icon"/>
    <dgm:cxn modelId="{99F77FB9-704C-4C19-B5F3-BBD495C32A1D}" type="presParOf" srcId="{DBFEA20A-8ABB-450C-9B97-70136E3856AB}" destId="{D94C0C45-9849-4513-9173-B945B35B8778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F66A6F-5A8C-4042-8839-ABD33F802F75}">
      <dsp:nvSpPr>
        <dsp:cNvPr id="0" name=""/>
        <dsp:cNvSpPr/>
      </dsp:nvSpPr>
      <dsp:spPr>
        <a:xfrm>
          <a:off x="1319" y="0"/>
          <a:ext cx="3315873" cy="653258"/>
        </a:xfrm>
        <a:prstGeom prst="chevron">
          <a:avLst>
            <a:gd name="adj" fmla="val 40000"/>
          </a:avLst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B442C9-FE27-47E1-A3F4-AAE2C3624CE3}">
      <dsp:nvSpPr>
        <dsp:cNvPr id="0" name=""/>
        <dsp:cNvSpPr/>
      </dsp:nvSpPr>
      <dsp:spPr>
        <a:xfrm>
          <a:off x="885552" y="163314"/>
          <a:ext cx="2800070" cy="653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Click the Registration link on PRAAPTI login page</a:t>
          </a:r>
          <a:endParaRPr lang="en-IN" sz="1400" kern="1200" dirty="0"/>
        </a:p>
      </dsp:txBody>
      <dsp:txXfrm>
        <a:off x="904685" y="182447"/>
        <a:ext cx="2761804" cy="614992"/>
      </dsp:txXfrm>
    </dsp:sp>
    <dsp:sp modelId="{09E601A6-ECD6-4451-88E3-A62B4C61E4EF}">
      <dsp:nvSpPr>
        <dsp:cNvPr id="0" name=""/>
        <dsp:cNvSpPr/>
      </dsp:nvSpPr>
      <dsp:spPr>
        <a:xfrm>
          <a:off x="3788783" y="0"/>
          <a:ext cx="3315873" cy="653258"/>
        </a:xfrm>
        <a:prstGeom prst="chevron">
          <a:avLst>
            <a:gd name="adj" fmla="val 40000"/>
          </a:avLst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989FE7-BAA7-4F90-877D-1D260C814E00}">
      <dsp:nvSpPr>
        <dsp:cNvPr id="0" name=""/>
        <dsp:cNvSpPr/>
      </dsp:nvSpPr>
      <dsp:spPr>
        <a:xfrm>
          <a:off x="4673016" y="163314"/>
          <a:ext cx="2800070" cy="653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Fill registration form details for new supplier</a:t>
          </a:r>
          <a:endParaRPr lang="en-IN" sz="1400" kern="1200" dirty="0"/>
        </a:p>
      </dsp:txBody>
      <dsp:txXfrm>
        <a:off x="4692149" y="182447"/>
        <a:ext cx="2761804" cy="614992"/>
      </dsp:txXfrm>
    </dsp:sp>
    <dsp:sp modelId="{70A3E862-9B92-4DAB-BD34-49BD9D1546ED}">
      <dsp:nvSpPr>
        <dsp:cNvPr id="0" name=""/>
        <dsp:cNvSpPr/>
      </dsp:nvSpPr>
      <dsp:spPr>
        <a:xfrm>
          <a:off x="7576247" y="0"/>
          <a:ext cx="3315873" cy="653258"/>
        </a:xfrm>
        <a:prstGeom prst="chevron">
          <a:avLst>
            <a:gd name="adj" fmla="val 40000"/>
          </a:avLst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543B48-E7EB-4F64-9922-971764669CA8}">
      <dsp:nvSpPr>
        <dsp:cNvPr id="0" name=""/>
        <dsp:cNvSpPr/>
      </dsp:nvSpPr>
      <dsp:spPr>
        <a:xfrm>
          <a:off x="8460480" y="163314"/>
          <a:ext cx="2800070" cy="6532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Email sent to the supplier. Registration approval by PFCCL.</a:t>
          </a:r>
          <a:endParaRPr lang="en-IN" sz="1400" kern="1200" dirty="0"/>
        </a:p>
      </dsp:txBody>
      <dsp:txXfrm>
        <a:off x="8479613" y="182447"/>
        <a:ext cx="2761804" cy="6149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721786-88D6-4BDC-BF3A-896F266F4B09}">
      <dsp:nvSpPr>
        <dsp:cNvPr id="0" name=""/>
        <dsp:cNvSpPr/>
      </dsp:nvSpPr>
      <dsp:spPr>
        <a:xfrm>
          <a:off x="5268" y="0"/>
          <a:ext cx="2479481" cy="662326"/>
        </a:xfrm>
        <a:prstGeom prst="chevron">
          <a:avLst>
            <a:gd name="adj" fmla="val 40000"/>
          </a:avLst>
        </a:prstGeom>
        <a:solidFill>
          <a:schemeClr val="accent5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BEE08C-5CD6-4FA6-8E03-CEF3F9C8795E}">
      <dsp:nvSpPr>
        <dsp:cNvPr id="0" name=""/>
        <dsp:cNvSpPr/>
      </dsp:nvSpPr>
      <dsp:spPr>
        <a:xfrm>
          <a:off x="666463" y="165581"/>
          <a:ext cx="2093784" cy="662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Click the Registration link on PRAAPTI login page</a:t>
          </a:r>
          <a:endParaRPr lang="en-IN" sz="1400" kern="1200" dirty="0"/>
        </a:p>
      </dsp:txBody>
      <dsp:txXfrm>
        <a:off x="685862" y="184980"/>
        <a:ext cx="2054986" cy="623528"/>
      </dsp:txXfrm>
    </dsp:sp>
    <dsp:sp modelId="{FF90E4B1-E3DB-47EC-B602-1E321BE29E20}">
      <dsp:nvSpPr>
        <dsp:cNvPr id="0" name=""/>
        <dsp:cNvSpPr/>
      </dsp:nvSpPr>
      <dsp:spPr>
        <a:xfrm>
          <a:off x="2837386" y="0"/>
          <a:ext cx="2479481" cy="662326"/>
        </a:xfrm>
        <a:prstGeom prst="chevron">
          <a:avLst>
            <a:gd name="adj" fmla="val 40000"/>
          </a:avLst>
        </a:prstGeom>
        <a:solidFill>
          <a:schemeClr val="accent5">
            <a:shade val="80000"/>
            <a:hueOff val="67850"/>
            <a:satOff val="927"/>
            <a:lumOff val="823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C762C-8C6C-4BB4-A7A9-FCC56242B157}">
      <dsp:nvSpPr>
        <dsp:cNvPr id="0" name=""/>
        <dsp:cNvSpPr/>
      </dsp:nvSpPr>
      <dsp:spPr>
        <a:xfrm>
          <a:off x="3498581" y="165581"/>
          <a:ext cx="2093784" cy="662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67850"/>
              <a:satOff val="927"/>
              <a:lumOff val="823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 approved DISCOMs to proceed.</a:t>
          </a:r>
          <a:endParaRPr lang="en-IN" sz="1400" kern="1200" dirty="0"/>
        </a:p>
      </dsp:txBody>
      <dsp:txXfrm>
        <a:off x="3517980" y="184980"/>
        <a:ext cx="2054986" cy="623528"/>
      </dsp:txXfrm>
    </dsp:sp>
    <dsp:sp modelId="{67521563-DE59-4CB0-889C-1DAD817774EE}">
      <dsp:nvSpPr>
        <dsp:cNvPr id="0" name=""/>
        <dsp:cNvSpPr/>
      </dsp:nvSpPr>
      <dsp:spPr>
        <a:xfrm>
          <a:off x="5669505" y="0"/>
          <a:ext cx="2479481" cy="662326"/>
        </a:xfrm>
        <a:prstGeom prst="chevron">
          <a:avLst>
            <a:gd name="adj" fmla="val 40000"/>
          </a:avLst>
        </a:prstGeom>
        <a:solidFill>
          <a:schemeClr val="accent5">
            <a:shade val="80000"/>
            <a:hueOff val="135700"/>
            <a:satOff val="1853"/>
            <a:lumOff val="1647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E4F000-7DD4-4E9C-8F20-6C18D6524E83}">
      <dsp:nvSpPr>
        <dsp:cNvPr id="0" name=""/>
        <dsp:cNvSpPr/>
      </dsp:nvSpPr>
      <dsp:spPr>
        <a:xfrm>
          <a:off x="6330700" y="165581"/>
          <a:ext cx="2093784" cy="662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135700"/>
              <a:satOff val="1853"/>
              <a:lumOff val="164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Fill in Discom and Nodal officer details</a:t>
          </a:r>
          <a:endParaRPr lang="en-IN" sz="1400" kern="1200" dirty="0"/>
        </a:p>
      </dsp:txBody>
      <dsp:txXfrm>
        <a:off x="6350099" y="184980"/>
        <a:ext cx="2054986" cy="623528"/>
      </dsp:txXfrm>
    </dsp:sp>
    <dsp:sp modelId="{83C103A4-279C-4863-B26D-092553AAF94A}">
      <dsp:nvSpPr>
        <dsp:cNvPr id="0" name=""/>
        <dsp:cNvSpPr/>
      </dsp:nvSpPr>
      <dsp:spPr>
        <a:xfrm>
          <a:off x="8501623" y="0"/>
          <a:ext cx="2479481" cy="662326"/>
        </a:xfrm>
        <a:prstGeom prst="chevron">
          <a:avLst>
            <a:gd name="adj" fmla="val 40000"/>
          </a:avLst>
        </a:prstGeom>
        <a:solidFill>
          <a:schemeClr val="accent5">
            <a:shade val="80000"/>
            <a:hueOff val="203550"/>
            <a:satOff val="2780"/>
            <a:lumOff val="2470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C0C45-9849-4513-9173-B945B35B8778}">
      <dsp:nvSpPr>
        <dsp:cNvPr id="0" name=""/>
        <dsp:cNvSpPr/>
      </dsp:nvSpPr>
      <dsp:spPr>
        <a:xfrm>
          <a:off x="9162818" y="165581"/>
          <a:ext cx="2093784" cy="6623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shade val="80000"/>
              <a:hueOff val="203550"/>
              <a:satOff val="2780"/>
              <a:lumOff val="247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Email sent to the </a:t>
          </a:r>
          <a:r>
            <a:rPr lang="en-US" sz="1400" kern="1200" dirty="0" err="1"/>
            <a:t>Discom</a:t>
          </a:r>
          <a:r>
            <a:rPr lang="en-US" sz="1400" kern="1200" dirty="0"/>
            <a:t>. Registration approval by PFCCL.</a:t>
          </a:r>
          <a:endParaRPr lang="en-IN" sz="1400" kern="1200" dirty="0"/>
        </a:p>
      </dsp:txBody>
      <dsp:txXfrm>
        <a:off x="9182217" y="184980"/>
        <a:ext cx="2054986" cy="623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B73657-47B2-49FA-B015-B0EA7E86A408}" type="datetimeFigureOut">
              <a:rPr lang="en-IN" smtClean="0"/>
              <a:t>02/09/25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964F0-CED5-4961-83BD-07E489F1D8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987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86C3C-D786-40F9-8EB2-10AEC0AB29E6}" type="datetime1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83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EE9DD9-511F-4E46-8D33-F887F9C432D4}" type="datetime1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4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DF24D-3C5E-4148-8BB1-46E54C99BE6B}" type="datetime1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757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648D4-B1CE-444A-A327-3C41724E447F}" type="datetime1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604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DCABF-4DF0-47EF-9277-BE135D078F0F}" type="datetime1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0071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A72E49-D671-4E9C-BE00-5A4B77511DDE}" type="datetime1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85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8DB61-55D1-4CA6-994B-FBE61B7B7EAE}" type="datetime1">
              <a:rPr lang="en-US" smtClean="0"/>
              <a:t>9/2/25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34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F5C9A-B35F-4F98-97E9-51D7DB68111C}" type="datetime1">
              <a:rPr lang="en-US" smtClean="0"/>
              <a:t>9/2/25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82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669F5-9E6D-480D-A7A4-165CABEE3DF8}" type="datetime1">
              <a:rPr lang="en-US" smtClean="0"/>
              <a:t>9/2/25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89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403E578-4CCA-4097-AAC4-3CAE6AE66D6B}" type="datetime1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4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849C-20DF-4631-ADE3-A35D995A33A9}" type="datetime1">
              <a:rPr lang="en-US" smtClean="0"/>
              <a:t>9/2/25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62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2CBC0DE-4378-4556-A115-9A3AB10BB98F}" type="datetime1">
              <a:rPr lang="en-US" smtClean="0"/>
              <a:t>9/2/25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16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hf hdr="0" ft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diagramQuickStyle" Target="../diagrams/quickStyle2.xml"/><Relationship Id="rId1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Layout" Target="../diagrams/layout2.xml"/><Relationship Id="rId1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Data" Target="../diagrams/data2.xml"/><Relationship Id="rId5" Type="http://schemas.openxmlformats.org/officeDocument/2006/relationships/diagramQuickStyle" Target="../diagrams/quickStyle1.xml"/><Relationship Id="rId15" Type="http://schemas.microsoft.com/office/2007/relationships/diagramDrawing" Target="../diagrams/drawing2.xml"/><Relationship Id="rId10" Type="http://schemas.openxmlformats.org/officeDocument/2006/relationships/image" Target="../media/image4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Relationship Id="rId14" Type="http://schemas.openxmlformats.org/officeDocument/2006/relationships/diagramColors" Target="../diagrams/colors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F53D8924-BA2D-E5F4-F0DE-BA67805F6DE3}"/>
              </a:ext>
            </a:extLst>
          </p:cNvPr>
          <p:cNvSpPr txBox="1"/>
          <p:nvPr/>
        </p:nvSpPr>
        <p:spPr>
          <a:xfrm>
            <a:off x="520747" y="147398"/>
            <a:ext cx="105827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Mandatory Registration on PRAAPTI Portal for Users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6B16E7-65D1-0278-1B44-A59A09E1E592}"/>
              </a:ext>
            </a:extLst>
          </p:cNvPr>
          <p:cNvCxnSpPr>
            <a:cxnSpLocks/>
          </p:cNvCxnSpPr>
          <p:nvPr/>
        </p:nvCxnSpPr>
        <p:spPr>
          <a:xfrm>
            <a:off x="273269" y="640122"/>
            <a:ext cx="11509348" cy="42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F76213-A767-61C4-AFE9-17B3712CBF44}"/>
              </a:ext>
            </a:extLst>
          </p:cNvPr>
          <p:cNvCxnSpPr>
            <a:cxnSpLocks/>
          </p:cNvCxnSpPr>
          <p:nvPr/>
        </p:nvCxnSpPr>
        <p:spPr>
          <a:xfrm>
            <a:off x="133159" y="3418496"/>
            <a:ext cx="11953738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B4375712-F75B-D0CF-07FB-7BF66B229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94" y="1945008"/>
            <a:ext cx="1911104" cy="1120999"/>
          </a:xfrm>
          <a:prstGeom prst="rect">
            <a:avLst/>
          </a:prstGeom>
          <a:ln>
            <a:solidFill>
              <a:srgbClr val="FFC000"/>
            </a:solidFill>
          </a:ln>
        </p:spPr>
      </p:pic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CC14CB81-0C10-6CEE-EE37-16859E71B6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5448256"/>
              </p:ext>
            </p:extLst>
          </p:nvPr>
        </p:nvGraphicFramePr>
        <p:xfrm>
          <a:off x="520746" y="959664"/>
          <a:ext cx="11261871" cy="8165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BE062CA2-6057-05E2-7574-FE4A7A2A232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12" t="1442" r="1944" b="16583"/>
          <a:stretch/>
        </p:blipFill>
        <p:spPr>
          <a:xfrm>
            <a:off x="2938105" y="1945008"/>
            <a:ext cx="2169557" cy="134520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41D9304-829C-07E7-6102-2DE5E1FF63A3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10278"/>
          <a:stretch/>
        </p:blipFill>
        <p:spPr>
          <a:xfrm>
            <a:off x="5799251" y="1956869"/>
            <a:ext cx="2481246" cy="134521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022C4B1-B1D5-CD2F-0172-A4BD200054A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72086" y="2111554"/>
            <a:ext cx="2683886" cy="96900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6F950A6-2F36-4321-7FCE-F66B9733D0D6}"/>
              </a:ext>
            </a:extLst>
          </p:cNvPr>
          <p:cNvCxnSpPr>
            <a:cxnSpLocks/>
          </p:cNvCxnSpPr>
          <p:nvPr/>
        </p:nvCxnSpPr>
        <p:spPr>
          <a:xfrm>
            <a:off x="2514259" y="2505507"/>
            <a:ext cx="32582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6BFECE-1902-8E65-91D6-82FA8C8A23E0}"/>
              </a:ext>
            </a:extLst>
          </p:cNvPr>
          <p:cNvCxnSpPr>
            <a:cxnSpLocks/>
          </p:cNvCxnSpPr>
          <p:nvPr/>
        </p:nvCxnSpPr>
        <p:spPr>
          <a:xfrm>
            <a:off x="5302469" y="2521138"/>
            <a:ext cx="32582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3280CB4-20EA-00A9-0821-0F00E88E7FCE}"/>
              </a:ext>
            </a:extLst>
          </p:cNvPr>
          <p:cNvCxnSpPr>
            <a:cxnSpLocks/>
          </p:cNvCxnSpPr>
          <p:nvPr/>
        </p:nvCxnSpPr>
        <p:spPr>
          <a:xfrm>
            <a:off x="8466082" y="2559134"/>
            <a:ext cx="32582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Diagram 25">
            <a:extLst>
              <a:ext uri="{FF2B5EF4-FFF2-40B4-BE49-F238E27FC236}">
                <a16:creationId xmlns:a16="http://schemas.microsoft.com/office/drawing/2014/main" id="{3FF04A3A-46F2-CD3A-0457-D827069FB7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5071146"/>
              </p:ext>
            </p:extLst>
          </p:nvPr>
        </p:nvGraphicFramePr>
        <p:xfrm>
          <a:off x="394101" y="3704553"/>
          <a:ext cx="11261871" cy="8279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30" name="Picture 29">
            <a:extLst>
              <a:ext uri="{FF2B5EF4-FFF2-40B4-BE49-F238E27FC236}">
                <a16:creationId xmlns:a16="http://schemas.microsoft.com/office/drawing/2014/main" id="{088041EF-6B7D-10F1-A0F6-C36B7846C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59" y="4890422"/>
            <a:ext cx="1863808" cy="1120999"/>
          </a:xfrm>
          <a:prstGeom prst="rect">
            <a:avLst/>
          </a:prstGeom>
          <a:ln>
            <a:solidFill>
              <a:srgbClr val="FFC000"/>
            </a:solidFill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97E1B3C-B25B-B7D2-1B18-F7DD6C1584F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12" t="1442" r="1944" b="16583"/>
          <a:stretch/>
        </p:blipFill>
        <p:spPr>
          <a:xfrm>
            <a:off x="2681281" y="4795157"/>
            <a:ext cx="1863808" cy="134520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67B93F6-C7BC-F539-3E41-B196CCB8B5D4}"/>
              </a:ext>
            </a:extLst>
          </p:cNvPr>
          <p:cNvCxnSpPr>
            <a:cxnSpLocks/>
          </p:cNvCxnSpPr>
          <p:nvPr/>
        </p:nvCxnSpPr>
        <p:spPr>
          <a:xfrm>
            <a:off x="2170705" y="5467762"/>
            <a:ext cx="3938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F2675C23-763C-F06D-C149-9B37B9C7B78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107068" y="4654460"/>
            <a:ext cx="2409254" cy="1530672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03EE51B-B7EB-4F72-5DDE-6BB305E34AF9}"/>
              </a:ext>
            </a:extLst>
          </p:cNvPr>
          <p:cNvCxnSpPr>
            <a:cxnSpLocks/>
          </p:cNvCxnSpPr>
          <p:nvPr/>
        </p:nvCxnSpPr>
        <p:spPr>
          <a:xfrm>
            <a:off x="4629169" y="5467761"/>
            <a:ext cx="3938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3" name="Picture 42">
            <a:extLst>
              <a:ext uri="{FF2B5EF4-FFF2-40B4-BE49-F238E27FC236}">
                <a16:creationId xmlns:a16="http://schemas.microsoft.com/office/drawing/2014/main" id="{F2476799-F3C0-5E55-8F92-C267284DFE97}"/>
              </a:ext>
            </a:extLst>
          </p:cNvPr>
          <p:cNvPicPr>
            <a:picLocks noChangeAspect="1"/>
          </p:cNvPicPr>
          <p:nvPr/>
        </p:nvPicPr>
        <p:blipFill rotWithShape="1">
          <a:blip r:embed="rId17"/>
          <a:srcRect r="15775"/>
          <a:stretch/>
        </p:blipFill>
        <p:spPr>
          <a:xfrm>
            <a:off x="8106006" y="4755933"/>
            <a:ext cx="2091559" cy="138997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163D52E6-A92A-0FFA-1A0D-BFE6675A2AF0}"/>
              </a:ext>
            </a:extLst>
          </p:cNvPr>
          <p:cNvCxnSpPr>
            <a:cxnSpLocks/>
          </p:cNvCxnSpPr>
          <p:nvPr/>
        </p:nvCxnSpPr>
        <p:spPr>
          <a:xfrm>
            <a:off x="7619363" y="5450921"/>
            <a:ext cx="393819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3071D576-35AD-13E5-C48E-73980B8D7C92}"/>
              </a:ext>
            </a:extLst>
          </p:cNvPr>
          <p:cNvPicPr>
            <a:picLocks noChangeAspect="1"/>
          </p:cNvPicPr>
          <p:nvPr/>
        </p:nvPicPr>
        <p:blipFill rotWithShape="1">
          <a:blip r:embed="rId18"/>
          <a:srcRect l="1407" t="1503" r="32013" b="22514"/>
          <a:stretch/>
        </p:blipFill>
        <p:spPr>
          <a:xfrm>
            <a:off x="10314029" y="5070517"/>
            <a:ext cx="1644625" cy="94090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F79A4F94-70F5-5CAE-92A3-426898BB0BD4}"/>
              </a:ext>
            </a:extLst>
          </p:cNvPr>
          <p:cNvSpPr/>
          <p:nvPr/>
        </p:nvSpPr>
        <p:spPr>
          <a:xfrm>
            <a:off x="72317" y="640122"/>
            <a:ext cx="1108878" cy="3583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SUPPLIER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72DFBB4-EF27-6DB6-B9B0-F5B319C2A75F}"/>
              </a:ext>
            </a:extLst>
          </p:cNvPr>
          <p:cNvSpPr/>
          <p:nvPr/>
        </p:nvSpPr>
        <p:spPr>
          <a:xfrm>
            <a:off x="34808" y="3528319"/>
            <a:ext cx="1045984" cy="287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DISCOM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8419B-8098-512A-95E4-B1A812735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171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0" name="Connector: Elbow 1179">
            <a:extLst>
              <a:ext uri="{FF2B5EF4-FFF2-40B4-BE49-F238E27FC236}">
                <a16:creationId xmlns:a16="http://schemas.microsoft.com/office/drawing/2014/main" id="{9E77774A-065D-6730-7298-1ECC42452FF5}"/>
              </a:ext>
            </a:extLst>
          </p:cNvPr>
          <p:cNvCxnSpPr>
            <a:cxnSpLocks/>
          </p:cNvCxnSpPr>
          <p:nvPr/>
        </p:nvCxnSpPr>
        <p:spPr>
          <a:xfrm rot="5400000">
            <a:off x="5249136" y="4684751"/>
            <a:ext cx="1510582" cy="566"/>
          </a:xfrm>
          <a:prstGeom prst="bent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3" name="Picture 3">
            <a:extLst>
              <a:ext uri="{FF2B5EF4-FFF2-40B4-BE49-F238E27FC236}">
                <a16:creationId xmlns:a16="http://schemas.microsoft.com/office/drawing/2014/main" id="{0A8BED1D-3B34-0F96-D393-9490EF6A15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0" t="1249" r="15703" b="8889"/>
          <a:stretch/>
        </p:blipFill>
        <p:spPr bwMode="auto">
          <a:xfrm>
            <a:off x="2071696" y="4228680"/>
            <a:ext cx="2215449" cy="1188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08673C78-A951-6FB2-03D2-A8D73900EF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9" t="1249" r="15703" b="8889"/>
          <a:stretch/>
        </p:blipFill>
        <p:spPr bwMode="auto">
          <a:xfrm>
            <a:off x="2037555" y="2602317"/>
            <a:ext cx="2670085" cy="14338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60" name="Straight Connector 1159">
            <a:extLst>
              <a:ext uri="{FF2B5EF4-FFF2-40B4-BE49-F238E27FC236}">
                <a16:creationId xmlns:a16="http://schemas.microsoft.com/office/drawing/2014/main" id="{DB7031B7-167A-95E2-5E30-5C97A62A4C9D}"/>
              </a:ext>
            </a:extLst>
          </p:cNvPr>
          <p:cNvCxnSpPr>
            <a:cxnSpLocks/>
          </p:cNvCxnSpPr>
          <p:nvPr/>
        </p:nvCxnSpPr>
        <p:spPr>
          <a:xfrm>
            <a:off x="5992339" y="758490"/>
            <a:ext cx="29054" cy="4682523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11D10FB1-7B3D-C89E-5235-B60E1D913E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4329"/>
          <a:stretch/>
        </p:blipFill>
        <p:spPr>
          <a:xfrm>
            <a:off x="7925949" y="4154646"/>
            <a:ext cx="2069901" cy="10993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EA746F1-9FC8-E08F-00DD-84B710FD53CF}"/>
              </a:ext>
            </a:extLst>
          </p:cNvPr>
          <p:cNvSpPr txBox="1"/>
          <p:nvPr/>
        </p:nvSpPr>
        <p:spPr>
          <a:xfrm>
            <a:off x="811869" y="138857"/>
            <a:ext cx="9405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Key Features and Services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8578CB-7AC0-1019-08EC-CB77896B6CA9}"/>
              </a:ext>
            </a:extLst>
          </p:cNvPr>
          <p:cNvCxnSpPr>
            <a:cxnSpLocks/>
          </p:cNvCxnSpPr>
          <p:nvPr/>
        </p:nvCxnSpPr>
        <p:spPr>
          <a:xfrm>
            <a:off x="715327" y="576304"/>
            <a:ext cx="1112046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AA049C5-6C0D-B4FD-C47B-B818EC897D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26250" y="1267056"/>
            <a:ext cx="1948711" cy="123333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A8E8F3C-41DC-9854-4161-80C9D16B9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71569" y="1214432"/>
            <a:ext cx="2098776" cy="135877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EB9D6AC-2A89-5AAE-4AE7-7CCF1EC372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1495" y="4666996"/>
            <a:ext cx="2689379" cy="1505361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924F249-C993-D563-2EF7-34223FF029ED}"/>
              </a:ext>
            </a:extLst>
          </p:cNvPr>
          <p:cNvSpPr txBox="1"/>
          <p:nvPr/>
        </p:nvSpPr>
        <p:spPr>
          <a:xfrm>
            <a:off x="3100205" y="1169149"/>
            <a:ext cx="2018179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INVOICE UPDATE</a:t>
            </a:r>
            <a:endParaRPr lang="en-IN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857DFC-FE31-E19E-1665-5528DF5CA6E2}"/>
              </a:ext>
            </a:extLst>
          </p:cNvPr>
          <p:cNvSpPr txBox="1"/>
          <p:nvPr/>
        </p:nvSpPr>
        <p:spPr>
          <a:xfrm>
            <a:off x="7597965" y="1149955"/>
            <a:ext cx="1897536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INVOICE RETURN</a:t>
            </a:r>
            <a:endParaRPr lang="en-IN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FF03B8-C093-B7DF-2F09-F0624B23308D}"/>
              </a:ext>
            </a:extLst>
          </p:cNvPr>
          <p:cNvSpPr txBox="1"/>
          <p:nvPr/>
        </p:nvSpPr>
        <p:spPr>
          <a:xfrm>
            <a:off x="4568713" y="4666996"/>
            <a:ext cx="2961247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RAISE A TICKET (for Technical query)</a:t>
            </a:r>
            <a:endParaRPr lang="en-IN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4" name="Oval 33" descr="PRAAPTI - An App By Ministry o - Apps ...">
            <a:extLst>
              <a:ext uri="{FF2B5EF4-FFF2-40B4-BE49-F238E27FC236}">
                <a16:creationId xmlns:a16="http://schemas.microsoft.com/office/drawing/2014/main" id="{48B2AB0C-27D4-ACFF-9B2A-1A250F1F4429}"/>
              </a:ext>
            </a:extLst>
          </p:cNvPr>
          <p:cNvSpPr/>
          <p:nvPr/>
        </p:nvSpPr>
        <p:spPr>
          <a:xfrm>
            <a:off x="5157278" y="2440750"/>
            <a:ext cx="1622440" cy="1488993"/>
          </a:xfrm>
          <a:prstGeom prst="ellipse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6">
                <a:lumMod val="75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34B1B7C-D47D-ED46-3626-04B6C511E4D9}"/>
              </a:ext>
            </a:extLst>
          </p:cNvPr>
          <p:cNvSpPr txBox="1"/>
          <p:nvPr/>
        </p:nvSpPr>
        <p:spPr>
          <a:xfrm>
            <a:off x="7781145" y="4077154"/>
            <a:ext cx="1780877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DISPUTE INVOICE</a:t>
            </a:r>
            <a:endParaRPr lang="en-IN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045" name="Connector: Elbow 1044">
            <a:extLst>
              <a:ext uri="{FF2B5EF4-FFF2-40B4-BE49-F238E27FC236}">
                <a16:creationId xmlns:a16="http://schemas.microsoft.com/office/drawing/2014/main" id="{0C5EF9E0-ED81-1637-97E3-F7B3AFB1D93D}"/>
              </a:ext>
            </a:extLst>
          </p:cNvPr>
          <p:cNvCxnSpPr>
            <a:cxnSpLocks/>
            <a:stCxn id="34" idx="2"/>
            <a:endCxn id="14" idx="3"/>
          </p:cNvCxnSpPr>
          <p:nvPr/>
        </p:nvCxnSpPr>
        <p:spPr>
          <a:xfrm rot="10800000">
            <a:off x="4703974" y="2705399"/>
            <a:ext cx="453304" cy="47984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Connector: Elbow 1083">
            <a:extLst>
              <a:ext uri="{FF2B5EF4-FFF2-40B4-BE49-F238E27FC236}">
                <a16:creationId xmlns:a16="http://schemas.microsoft.com/office/drawing/2014/main" id="{EA4D724D-095A-248D-4769-1C0C26C37FE9}"/>
              </a:ext>
            </a:extLst>
          </p:cNvPr>
          <p:cNvCxnSpPr>
            <a:cxnSpLocks/>
            <a:stCxn id="34" idx="3"/>
          </p:cNvCxnSpPr>
          <p:nvPr/>
        </p:nvCxnSpPr>
        <p:spPr>
          <a:xfrm rot="5400000">
            <a:off x="4815547" y="3585905"/>
            <a:ext cx="453552" cy="705112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7" name="Connector: Elbow 1086">
            <a:extLst>
              <a:ext uri="{FF2B5EF4-FFF2-40B4-BE49-F238E27FC236}">
                <a16:creationId xmlns:a16="http://schemas.microsoft.com/office/drawing/2014/main" id="{5CA261AF-956B-EDC4-6550-15B1F70D4715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6714710" y="3577055"/>
            <a:ext cx="1066435" cy="638599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Connector: Elbow 1087">
            <a:extLst>
              <a:ext uri="{FF2B5EF4-FFF2-40B4-BE49-F238E27FC236}">
                <a16:creationId xmlns:a16="http://schemas.microsoft.com/office/drawing/2014/main" id="{73B75993-0E78-879B-553F-CAE04409E312}"/>
              </a:ext>
            </a:extLst>
          </p:cNvPr>
          <p:cNvCxnSpPr>
            <a:cxnSpLocks/>
            <a:stCxn id="34" idx="6"/>
            <a:endCxn id="53" idx="1"/>
          </p:cNvCxnSpPr>
          <p:nvPr/>
        </p:nvCxnSpPr>
        <p:spPr>
          <a:xfrm flipV="1">
            <a:off x="6779718" y="2855529"/>
            <a:ext cx="558828" cy="329718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1267C8D2-5220-1D1B-1CF8-746FBBF6890D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2034" r="1420"/>
          <a:stretch/>
        </p:blipFill>
        <p:spPr>
          <a:xfrm>
            <a:off x="7871568" y="2673178"/>
            <a:ext cx="2184625" cy="1216923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36116FBB-CA9D-BCAB-F32F-48BC6CE900E2}"/>
              </a:ext>
            </a:extLst>
          </p:cNvPr>
          <p:cNvSpPr txBox="1"/>
          <p:nvPr/>
        </p:nvSpPr>
        <p:spPr>
          <a:xfrm>
            <a:off x="7338546" y="2624696"/>
            <a:ext cx="1412027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PAYMENT UPDATION</a:t>
            </a:r>
            <a:endParaRPr lang="en-IN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F76EE909-95A6-ED31-9713-0D463384E9D1}"/>
              </a:ext>
            </a:extLst>
          </p:cNvPr>
          <p:cNvCxnSpPr>
            <a:cxnSpLocks/>
            <a:stCxn id="34" idx="7"/>
            <a:endCxn id="23" idx="1"/>
          </p:cNvCxnSpPr>
          <p:nvPr/>
        </p:nvCxnSpPr>
        <p:spPr>
          <a:xfrm rot="5400000" flipH="1" flipV="1">
            <a:off x="6384865" y="1445708"/>
            <a:ext cx="1370353" cy="1055848"/>
          </a:xfrm>
          <a:prstGeom prst="bentConnector2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307D87-3508-251A-DBB7-B612673F8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36754" y="6986347"/>
            <a:ext cx="1175729" cy="300266"/>
          </a:xfrm>
        </p:spPr>
        <p:txBody>
          <a:bodyPr/>
          <a:lstStyle/>
          <a:p>
            <a:fld id="{DFDF98CC-160E-494C-8C3C-8CDC5FA257DE}" type="slidenum">
              <a:rPr lang="en-US" sz="900" smtClean="0"/>
              <a:pPr/>
              <a:t>2</a:t>
            </a:fld>
            <a:endParaRPr 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3BE858-5053-D0AA-AF13-323CD41641C2}"/>
              </a:ext>
            </a:extLst>
          </p:cNvPr>
          <p:cNvSpPr txBox="1"/>
          <p:nvPr/>
        </p:nvSpPr>
        <p:spPr>
          <a:xfrm>
            <a:off x="2577332" y="2474566"/>
            <a:ext cx="2126642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RESUBMISSION OF INVOICE</a:t>
            </a:r>
            <a:endParaRPr lang="en-IN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D98B0CC-0121-AB2D-096F-BA78546C7EB7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5118384" y="1307649"/>
            <a:ext cx="276495" cy="1351159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9B1B81D-3011-2309-9B92-47DF1DFCD6EE}"/>
              </a:ext>
            </a:extLst>
          </p:cNvPr>
          <p:cNvSpPr txBox="1"/>
          <p:nvPr/>
        </p:nvSpPr>
        <p:spPr>
          <a:xfrm>
            <a:off x="2425297" y="4047063"/>
            <a:ext cx="2300042" cy="27699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Verdana" panose="020B0604030504040204" pitchFamily="34" charset="0"/>
                <a:ea typeface="Verdana" panose="020B0604030504040204" pitchFamily="34" charset="0"/>
              </a:rPr>
              <a:t>OBJECTION TO DISPUTE</a:t>
            </a:r>
            <a:endParaRPr lang="en-IN" sz="1200" b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155" name="Picture 1154">
            <a:extLst>
              <a:ext uri="{FF2B5EF4-FFF2-40B4-BE49-F238E27FC236}">
                <a16:creationId xmlns:a16="http://schemas.microsoft.com/office/drawing/2014/main" id="{0D7CD2DB-64D1-2215-85C0-AE6A9785CBE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26578"/>
          <a:stretch/>
        </p:blipFill>
        <p:spPr>
          <a:xfrm>
            <a:off x="293715" y="1532650"/>
            <a:ext cx="1677568" cy="3884329"/>
          </a:xfrm>
          <a:prstGeom prst="rect">
            <a:avLst/>
          </a:prstGeom>
        </p:spPr>
      </p:pic>
      <p:pic>
        <p:nvPicPr>
          <p:cNvPr id="1184" name="Picture 1183">
            <a:extLst>
              <a:ext uri="{FF2B5EF4-FFF2-40B4-BE49-F238E27FC236}">
                <a16:creationId xmlns:a16="http://schemas.microsoft.com/office/drawing/2014/main" id="{C1E173A7-CC1F-E4DA-6C7F-0DB87D8D684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20304" y="1488472"/>
            <a:ext cx="1827268" cy="4340729"/>
          </a:xfrm>
          <a:prstGeom prst="rect">
            <a:avLst/>
          </a:prstGeom>
        </p:spPr>
      </p:pic>
      <p:sp>
        <p:nvSpPr>
          <p:cNvPr id="1341" name="TextBox 1340">
            <a:extLst>
              <a:ext uri="{FF2B5EF4-FFF2-40B4-BE49-F238E27FC236}">
                <a16:creationId xmlns:a16="http://schemas.microsoft.com/office/drawing/2014/main" id="{425E7BF0-BF27-E8D9-9701-124763B89564}"/>
              </a:ext>
            </a:extLst>
          </p:cNvPr>
          <p:cNvSpPr txBox="1"/>
          <p:nvPr/>
        </p:nvSpPr>
        <p:spPr>
          <a:xfrm>
            <a:off x="2037555" y="641977"/>
            <a:ext cx="253502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SUPPLIER ACTION</a:t>
            </a:r>
            <a:endParaRPr lang="en-IN" sz="2000" b="1" dirty="0">
              <a:solidFill>
                <a:srgbClr val="C00000"/>
              </a:solidFill>
            </a:endParaRPr>
          </a:p>
        </p:txBody>
      </p:sp>
      <p:sp>
        <p:nvSpPr>
          <p:cNvPr id="1342" name="TextBox 1341">
            <a:extLst>
              <a:ext uri="{FF2B5EF4-FFF2-40B4-BE49-F238E27FC236}">
                <a16:creationId xmlns:a16="http://schemas.microsoft.com/office/drawing/2014/main" id="{FE94B794-A660-0922-4C10-BD1581AEEBA7}"/>
              </a:ext>
            </a:extLst>
          </p:cNvPr>
          <p:cNvSpPr txBox="1"/>
          <p:nvPr/>
        </p:nvSpPr>
        <p:spPr>
          <a:xfrm>
            <a:off x="7726587" y="640795"/>
            <a:ext cx="2790819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DISCOM ACTION</a:t>
            </a:r>
            <a:endParaRPr lang="en-IN" sz="2000" b="1" dirty="0">
              <a:solidFill>
                <a:srgbClr val="C00000"/>
              </a:solidFill>
            </a:endParaRPr>
          </a:p>
        </p:txBody>
      </p:sp>
      <p:sp>
        <p:nvSpPr>
          <p:cNvPr id="5126" name="TextBox 5125">
            <a:extLst>
              <a:ext uri="{FF2B5EF4-FFF2-40B4-BE49-F238E27FC236}">
                <a16:creationId xmlns:a16="http://schemas.microsoft.com/office/drawing/2014/main" id="{831005DE-91FC-956B-A696-026737A43A4C}"/>
              </a:ext>
            </a:extLst>
          </p:cNvPr>
          <p:cNvSpPr txBox="1"/>
          <p:nvPr/>
        </p:nvSpPr>
        <p:spPr>
          <a:xfrm>
            <a:off x="293715" y="5875345"/>
            <a:ext cx="39934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>
                <a:latin typeface="Verdana" panose="020B0604030504040204" pitchFamily="34" charset="0"/>
                <a:ea typeface="Verdana" panose="020B0604030504040204" pitchFamily="34" charset="0"/>
              </a:rPr>
              <a:t>Note: Auto-mailer sent to respective stakeholders for every action taken.</a:t>
            </a:r>
            <a:endParaRPr lang="en-IN" sz="1000" b="1" i="1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087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76FA985-8DA2-E681-915D-75EC3F0697AC}"/>
              </a:ext>
            </a:extLst>
          </p:cNvPr>
          <p:cNvSpPr txBox="1"/>
          <p:nvPr/>
        </p:nvSpPr>
        <p:spPr>
          <a:xfrm>
            <a:off x="590603" y="195222"/>
            <a:ext cx="104145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Dashboards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856C150-51FA-6DDB-2E22-8A4CA1591F9E}"/>
              </a:ext>
            </a:extLst>
          </p:cNvPr>
          <p:cNvCxnSpPr>
            <a:cxnSpLocks/>
          </p:cNvCxnSpPr>
          <p:nvPr/>
        </p:nvCxnSpPr>
        <p:spPr>
          <a:xfrm>
            <a:off x="433970" y="656577"/>
            <a:ext cx="11501357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00A3F50F-E47E-D4CF-FFD7-DBB78F603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04" y="3734788"/>
            <a:ext cx="5438162" cy="24953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ADC44BB-E456-5585-0E73-D2868ADC1B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507" r="3379"/>
          <a:stretch/>
        </p:blipFill>
        <p:spPr>
          <a:xfrm>
            <a:off x="3455469" y="946814"/>
            <a:ext cx="5062889" cy="26511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D3B9A5D-AB6D-15BE-3DBC-00DE686E27A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74"/>
          <a:stretch/>
        </p:blipFill>
        <p:spPr>
          <a:xfrm>
            <a:off x="6381578" y="3720411"/>
            <a:ext cx="5553749" cy="2493612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08CC499-33AD-BF49-4A50-03115FDFB812}"/>
              </a:ext>
            </a:extLst>
          </p:cNvPr>
          <p:cNvSpPr/>
          <p:nvPr/>
        </p:nvSpPr>
        <p:spPr>
          <a:xfrm>
            <a:off x="141204" y="3334658"/>
            <a:ext cx="2101482" cy="40011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Supplier Dashboard</a:t>
            </a:r>
            <a:endParaRPr lang="en-IN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8520F38-BA80-600B-7A03-49B1CD063669}"/>
              </a:ext>
            </a:extLst>
          </p:cNvPr>
          <p:cNvSpPr/>
          <p:nvPr/>
        </p:nvSpPr>
        <p:spPr>
          <a:xfrm>
            <a:off x="9833845" y="3320301"/>
            <a:ext cx="2101482" cy="40011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Discom Dashboard</a:t>
            </a:r>
            <a:endParaRPr lang="en-IN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5445E73-40D2-F151-5179-8C943CDAE08A}"/>
              </a:ext>
            </a:extLst>
          </p:cNvPr>
          <p:cNvSpPr/>
          <p:nvPr/>
        </p:nvSpPr>
        <p:spPr>
          <a:xfrm>
            <a:off x="1809544" y="803822"/>
            <a:ext cx="2101482" cy="56252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PRAAPTI Portal Dashboard</a:t>
            </a:r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662C7-BF4C-8DA1-E3A1-35A9044C1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790915" y="946814"/>
            <a:ext cx="31444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Dashboard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Overdue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Action to be taken by suppliers or </a:t>
            </a:r>
            <a:r>
              <a:rPr lang="en-US" dirty="0" err="1"/>
              <a:t>Discoms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Invoice Statistics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Trigger date projections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3200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322FD35A-41C7-328F-B2F6-D1E2C02392A9}"/>
              </a:ext>
            </a:extLst>
          </p:cNvPr>
          <p:cNvCxnSpPr>
            <a:cxnSpLocks/>
          </p:cNvCxnSpPr>
          <p:nvPr/>
        </p:nvCxnSpPr>
        <p:spPr>
          <a:xfrm flipH="1">
            <a:off x="3938229" y="6072142"/>
            <a:ext cx="3829138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Arrow Connector 271">
            <a:extLst>
              <a:ext uri="{FF2B5EF4-FFF2-40B4-BE49-F238E27FC236}">
                <a16:creationId xmlns:a16="http://schemas.microsoft.com/office/drawing/2014/main" id="{B67BDA8B-DB27-37AC-EE9B-14741316FBB8}"/>
              </a:ext>
            </a:extLst>
          </p:cNvPr>
          <p:cNvCxnSpPr>
            <a:cxnSpLocks/>
          </p:cNvCxnSpPr>
          <p:nvPr/>
        </p:nvCxnSpPr>
        <p:spPr>
          <a:xfrm>
            <a:off x="11427529" y="2115270"/>
            <a:ext cx="6692" cy="277999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Arrow Connector 269">
            <a:extLst>
              <a:ext uri="{FF2B5EF4-FFF2-40B4-BE49-F238E27FC236}">
                <a16:creationId xmlns:a16="http://schemas.microsoft.com/office/drawing/2014/main" id="{2143BF0E-56CC-D3AF-E160-19752152BC41}"/>
              </a:ext>
            </a:extLst>
          </p:cNvPr>
          <p:cNvCxnSpPr>
            <a:cxnSpLocks/>
            <a:stCxn id="149" idx="3"/>
            <a:endCxn id="176" idx="1"/>
          </p:cNvCxnSpPr>
          <p:nvPr/>
        </p:nvCxnSpPr>
        <p:spPr>
          <a:xfrm flipV="1">
            <a:off x="9256380" y="6059704"/>
            <a:ext cx="1570056" cy="412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DB337E86-84D1-0340-E418-FBE6095D4F3D}"/>
              </a:ext>
            </a:extLst>
          </p:cNvPr>
          <p:cNvCxnSpPr>
            <a:cxnSpLocks/>
          </p:cNvCxnSpPr>
          <p:nvPr/>
        </p:nvCxnSpPr>
        <p:spPr>
          <a:xfrm flipH="1">
            <a:off x="3938229" y="5744513"/>
            <a:ext cx="3600058" cy="1040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9DDBAC22-BBA7-9AA1-2405-1F3520DBFE61}"/>
              </a:ext>
            </a:extLst>
          </p:cNvPr>
          <p:cNvCxnSpPr/>
          <p:nvPr/>
        </p:nvCxnSpPr>
        <p:spPr>
          <a:xfrm>
            <a:off x="8441355" y="5071172"/>
            <a:ext cx="0" cy="655795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Arrow Connector 250">
            <a:extLst>
              <a:ext uri="{FF2B5EF4-FFF2-40B4-BE49-F238E27FC236}">
                <a16:creationId xmlns:a16="http://schemas.microsoft.com/office/drawing/2014/main" id="{9DA1FB2B-3A7B-61AC-BF33-798C3E1D7C31}"/>
              </a:ext>
            </a:extLst>
          </p:cNvPr>
          <p:cNvCxnSpPr>
            <a:cxnSpLocks/>
          </p:cNvCxnSpPr>
          <p:nvPr/>
        </p:nvCxnSpPr>
        <p:spPr>
          <a:xfrm flipV="1">
            <a:off x="10521831" y="1133985"/>
            <a:ext cx="0" cy="747157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2CD37CFE-2820-3AD8-A1CC-1B27912784EA}"/>
              </a:ext>
            </a:extLst>
          </p:cNvPr>
          <p:cNvCxnSpPr>
            <a:endCxn id="156" idx="2"/>
          </p:cNvCxnSpPr>
          <p:nvPr/>
        </p:nvCxnSpPr>
        <p:spPr>
          <a:xfrm flipV="1">
            <a:off x="8491516" y="3167866"/>
            <a:ext cx="1" cy="114809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6AB75EBA-F9F5-B470-A6D8-10BAC2D1C31C}"/>
              </a:ext>
            </a:extLst>
          </p:cNvPr>
          <p:cNvCxnSpPr>
            <a:cxnSpLocks/>
          </p:cNvCxnSpPr>
          <p:nvPr/>
        </p:nvCxnSpPr>
        <p:spPr>
          <a:xfrm>
            <a:off x="2244813" y="3976875"/>
            <a:ext cx="0" cy="36723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CBD9E09D-16B5-D277-AAB1-DA6D23EBD891}"/>
              </a:ext>
            </a:extLst>
          </p:cNvPr>
          <p:cNvCxnSpPr>
            <a:cxnSpLocks/>
          </p:cNvCxnSpPr>
          <p:nvPr/>
        </p:nvCxnSpPr>
        <p:spPr>
          <a:xfrm>
            <a:off x="4999924" y="2984514"/>
            <a:ext cx="0" cy="442669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5F1AC142-D1D5-30D7-178A-78397AB598C3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3639513" y="3403357"/>
            <a:ext cx="3392812" cy="238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EA746F1-9FC8-E08F-00DD-84B710FD53CF}"/>
              </a:ext>
            </a:extLst>
          </p:cNvPr>
          <p:cNvSpPr txBox="1"/>
          <p:nvPr/>
        </p:nvSpPr>
        <p:spPr>
          <a:xfrm>
            <a:off x="463247" y="120450"/>
            <a:ext cx="1105833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Standard Operating Procedure (SOP) for Invoice Update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88578CB-7AC0-1019-08EC-CB77896B6CA9}"/>
              </a:ext>
            </a:extLst>
          </p:cNvPr>
          <p:cNvCxnSpPr>
            <a:cxnSpLocks/>
          </p:cNvCxnSpPr>
          <p:nvPr/>
        </p:nvCxnSpPr>
        <p:spPr>
          <a:xfrm>
            <a:off x="455595" y="598617"/>
            <a:ext cx="11280809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E46D6A-8BB0-90A6-AFA1-375637165E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134" y="6303397"/>
            <a:ext cx="2625101" cy="367506"/>
          </a:xfrm>
        </p:spPr>
        <p:txBody>
          <a:bodyPr/>
          <a:lstStyle/>
          <a:p>
            <a:fld id="{F80D0F15-EBA2-484A-95E2-151AE24B253E}" type="datetime1">
              <a:rPr lang="en-US" sz="1000" b="1" smtClean="0"/>
              <a:t>9/2/25</a:t>
            </a:fld>
            <a:endParaRPr lang="en-US" sz="1000" b="1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9F9168F-334C-441D-A90D-D5DAB13254CC}"/>
              </a:ext>
            </a:extLst>
          </p:cNvPr>
          <p:cNvCxnSpPr>
            <a:cxnSpLocks/>
          </p:cNvCxnSpPr>
          <p:nvPr/>
        </p:nvCxnSpPr>
        <p:spPr>
          <a:xfrm>
            <a:off x="-798892" y="183842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5D18780-00A9-E5F1-BC9A-97A855385C48}"/>
              </a:ext>
            </a:extLst>
          </p:cNvPr>
          <p:cNvCxnSpPr>
            <a:cxnSpLocks/>
          </p:cNvCxnSpPr>
          <p:nvPr/>
        </p:nvCxnSpPr>
        <p:spPr>
          <a:xfrm>
            <a:off x="837974" y="1270533"/>
            <a:ext cx="721322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E846D3CA-23FD-9BCC-40CF-82A603C443B1}"/>
              </a:ext>
            </a:extLst>
          </p:cNvPr>
          <p:cNvSpPr/>
          <p:nvPr/>
        </p:nvSpPr>
        <p:spPr>
          <a:xfrm>
            <a:off x="1559296" y="989040"/>
            <a:ext cx="1370512" cy="62931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Update Invoice details on portal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(DOP&lt;=5days from DOI) 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36" name="Flowchart: Decision 35">
            <a:extLst>
              <a:ext uri="{FF2B5EF4-FFF2-40B4-BE49-F238E27FC236}">
                <a16:creationId xmlns:a16="http://schemas.microsoft.com/office/drawing/2014/main" id="{81D62AB7-F6EC-7819-09C3-B779694D9DDA}"/>
              </a:ext>
            </a:extLst>
          </p:cNvPr>
          <p:cNvSpPr/>
          <p:nvPr/>
        </p:nvSpPr>
        <p:spPr>
          <a:xfrm>
            <a:off x="3333032" y="1139103"/>
            <a:ext cx="2227504" cy="1424069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Rectification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(Within 10 days [loop-1] &amp; 5days [loop-2] from </a:t>
            </a:r>
            <a:r>
              <a:rPr lang="en-US" sz="1000" b="1" dirty="0" err="1">
                <a:solidFill>
                  <a:schemeClr val="tx1"/>
                </a:solidFill>
              </a:rPr>
              <a:t>updation</a:t>
            </a:r>
            <a:r>
              <a:rPr lang="en-US" sz="1000" b="1" dirty="0">
                <a:solidFill>
                  <a:schemeClr val="tx1"/>
                </a:solidFill>
              </a:rPr>
              <a:t>*)</a:t>
            </a:r>
            <a:endParaRPr lang="en-IN" sz="1000" b="1" dirty="0">
              <a:solidFill>
                <a:schemeClr val="tx1"/>
              </a:solidFill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F34E72A-AD15-1529-DB71-0AB958845936}"/>
              </a:ext>
            </a:extLst>
          </p:cNvPr>
          <p:cNvCxnSpPr>
            <a:cxnSpLocks/>
          </p:cNvCxnSpPr>
          <p:nvPr/>
        </p:nvCxnSpPr>
        <p:spPr>
          <a:xfrm flipV="1">
            <a:off x="0" y="2718363"/>
            <a:ext cx="12192000" cy="5246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A444775-C049-8820-A1CA-06C97F159DA8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2244552" y="1618350"/>
            <a:ext cx="0" cy="367236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94DE3871-04F3-72DD-8C49-083DFEFE487A}"/>
              </a:ext>
            </a:extLst>
          </p:cNvPr>
          <p:cNvSpPr/>
          <p:nvPr/>
        </p:nvSpPr>
        <p:spPr>
          <a:xfrm>
            <a:off x="5270925" y="739977"/>
            <a:ext cx="1370512" cy="1728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Non-Responsive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60" name="Flowchart: Decision 59">
            <a:extLst>
              <a:ext uri="{FF2B5EF4-FFF2-40B4-BE49-F238E27FC236}">
                <a16:creationId xmlns:a16="http://schemas.microsoft.com/office/drawing/2014/main" id="{B002473F-A682-7DEE-3E9C-34A330C07E23}"/>
              </a:ext>
            </a:extLst>
          </p:cNvPr>
          <p:cNvSpPr/>
          <p:nvPr/>
        </p:nvSpPr>
        <p:spPr>
          <a:xfrm>
            <a:off x="5921036" y="3587607"/>
            <a:ext cx="2253077" cy="1456705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Payment 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(Enter transaction details &amp; Certify) or Dispute the invoice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E4A77E5-C2DC-021E-E5CD-0F67561F2363}"/>
              </a:ext>
            </a:extLst>
          </p:cNvPr>
          <p:cNvSpPr/>
          <p:nvPr/>
        </p:nvSpPr>
        <p:spPr>
          <a:xfrm>
            <a:off x="3816255" y="3299554"/>
            <a:ext cx="978937" cy="2305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If   Returned</a:t>
            </a:r>
            <a:endParaRPr lang="en-IN" sz="1000" b="1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E2D15A7-92DA-C1B2-3255-F6E5EF9D32DC}"/>
              </a:ext>
            </a:extLst>
          </p:cNvPr>
          <p:cNvCxnSpPr>
            <a:cxnSpLocks/>
          </p:cNvCxnSpPr>
          <p:nvPr/>
        </p:nvCxnSpPr>
        <p:spPr>
          <a:xfrm>
            <a:off x="3418921" y="3427184"/>
            <a:ext cx="342979" cy="594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BDFB083E-20FF-5E75-5CE7-0AD4052C1572}"/>
              </a:ext>
            </a:extLst>
          </p:cNvPr>
          <p:cNvCxnSpPr>
            <a:cxnSpLocks/>
            <a:endCxn id="46" idx="1"/>
          </p:cNvCxnSpPr>
          <p:nvPr/>
        </p:nvCxnSpPr>
        <p:spPr>
          <a:xfrm flipV="1">
            <a:off x="4541582" y="826405"/>
            <a:ext cx="729343" cy="8534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F5016D4C-FEA4-BB7E-C669-147D908F56F5}"/>
              </a:ext>
            </a:extLst>
          </p:cNvPr>
          <p:cNvCxnSpPr>
            <a:cxnSpLocks/>
            <a:endCxn id="60" idx="1"/>
          </p:cNvCxnSpPr>
          <p:nvPr/>
        </p:nvCxnSpPr>
        <p:spPr>
          <a:xfrm flipV="1">
            <a:off x="2244552" y="4315960"/>
            <a:ext cx="3676484" cy="2815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A2F30B46-FC45-63BD-82CC-7941D1D4DAD6}"/>
              </a:ext>
            </a:extLst>
          </p:cNvPr>
          <p:cNvSpPr/>
          <p:nvPr/>
        </p:nvSpPr>
        <p:spPr>
          <a:xfrm>
            <a:off x="250475" y="887265"/>
            <a:ext cx="896502" cy="84808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Raise Invoice</a:t>
            </a:r>
            <a:endParaRPr lang="en-IN" sz="1000" b="1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14E3D3AD-F6F5-E202-1861-EFB1A5DF203B}"/>
              </a:ext>
            </a:extLst>
          </p:cNvPr>
          <p:cNvCxnSpPr>
            <a:cxnSpLocks/>
          </p:cNvCxnSpPr>
          <p:nvPr/>
        </p:nvCxnSpPr>
        <p:spPr>
          <a:xfrm>
            <a:off x="7038480" y="1849119"/>
            <a:ext cx="6692" cy="1738488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8184D19-126A-0C82-E4F4-78F44147BC71}"/>
              </a:ext>
            </a:extLst>
          </p:cNvPr>
          <p:cNvSpPr/>
          <p:nvPr/>
        </p:nvSpPr>
        <p:spPr>
          <a:xfrm>
            <a:off x="6396855" y="2383117"/>
            <a:ext cx="1370512" cy="3520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Auto-mailer to DISCOM</a:t>
            </a:r>
            <a:endParaRPr lang="en-IN" sz="1000" b="1" dirty="0">
              <a:solidFill>
                <a:schemeClr val="tx1"/>
              </a:solidFill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F1BA1ED7-0EB7-A33C-B97C-2867D0B93D73}"/>
              </a:ext>
            </a:extLst>
          </p:cNvPr>
          <p:cNvCxnSpPr>
            <a:cxnSpLocks/>
          </p:cNvCxnSpPr>
          <p:nvPr/>
        </p:nvCxnSpPr>
        <p:spPr>
          <a:xfrm flipV="1">
            <a:off x="5554953" y="1849119"/>
            <a:ext cx="1483527" cy="1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1931FAB-4D4C-FEAA-A414-44F3A54BB84D}"/>
              </a:ext>
            </a:extLst>
          </p:cNvPr>
          <p:cNvSpPr/>
          <p:nvPr/>
        </p:nvSpPr>
        <p:spPr>
          <a:xfrm>
            <a:off x="2449216" y="5245206"/>
            <a:ext cx="1489013" cy="9635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Applicability of LPS Rules based on Default Trigger Date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146" name="Flowchart: Decision 145">
            <a:extLst>
              <a:ext uri="{FF2B5EF4-FFF2-40B4-BE49-F238E27FC236}">
                <a16:creationId xmlns:a16="http://schemas.microsoft.com/office/drawing/2014/main" id="{1F93D3C5-BB32-AB03-A70F-D07FEACFBBA6}"/>
              </a:ext>
            </a:extLst>
          </p:cNvPr>
          <p:cNvSpPr/>
          <p:nvPr/>
        </p:nvSpPr>
        <p:spPr>
          <a:xfrm>
            <a:off x="7538287" y="4469364"/>
            <a:ext cx="1763833" cy="861235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DISCOM to upload valid documents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149" name="Flowchart: Decision 148">
            <a:extLst>
              <a:ext uri="{FF2B5EF4-FFF2-40B4-BE49-F238E27FC236}">
                <a16:creationId xmlns:a16="http://schemas.microsoft.com/office/drawing/2014/main" id="{1EB726FC-1DE7-BCCB-E80E-2E08F137ADC6}"/>
              </a:ext>
            </a:extLst>
          </p:cNvPr>
          <p:cNvSpPr/>
          <p:nvPr/>
        </p:nvSpPr>
        <p:spPr>
          <a:xfrm>
            <a:off x="7671580" y="5749662"/>
            <a:ext cx="1584800" cy="628323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Review by Committee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7AFF569-434B-17A6-372E-4A83D0169537}"/>
              </a:ext>
            </a:extLst>
          </p:cNvPr>
          <p:cNvSpPr/>
          <p:nvPr/>
        </p:nvSpPr>
        <p:spPr>
          <a:xfrm>
            <a:off x="5420077" y="3095561"/>
            <a:ext cx="1330262" cy="669246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If  Returned [for Non regular invoices]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(Ends after loop 2)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F48AFED-D3CF-7138-ACCB-2B59007E58C8}"/>
              </a:ext>
            </a:extLst>
          </p:cNvPr>
          <p:cNvSpPr/>
          <p:nvPr/>
        </p:nvSpPr>
        <p:spPr>
          <a:xfrm>
            <a:off x="7943221" y="5388377"/>
            <a:ext cx="978937" cy="2305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If   Uploaded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B73DBC79-131A-98D5-5213-2A12C7BA4232}"/>
              </a:ext>
            </a:extLst>
          </p:cNvPr>
          <p:cNvSpPr/>
          <p:nvPr/>
        </p:nvSpPr>
        <p:spPr>
          <a:xfrm>
            <a:off x="6584322" y="2005916"/>
            <a:ext cx="978937" cy="2305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If   Rectified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56646441-9EBA-D038-B480-2E37057802D5}"/>
              </a:ext>
            </a:extLst>
          </p:cNvPr>
          <p:cNvSpPr/>
          <p:nvPr/>
        </p:nvSpPr>
        <p:spPr>
          <a:xfrm>
            <a:off x="8033647" y="3429125"/>
            <a:ext cx="978937" cy="2305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If Paid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208F299-4B9E-FAF3-2CBA-12EBC9244C3C}"/>
              </a:ext>
            </a:extLst>
          </p:cNvPr>
          <p:cNvSpPr/>
          <p:nvPr/>
        </p:nvSpPr>
        <p:spPr>
          <a:xfrm>
            <a:off x="7984891" y="2815115"/>
            <a:ext cx="1013251" cy="3527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Auto-mailer to Supplier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15528D1-2BC6-92ED-28D4-65FE0486E38E}"/>
              </a:ext>
            </a:extLst>
          </p:cNvPr>
          <p:cNvSpPr/>
          <p:nvPr/>
        </p:nvSpPr>
        <p:spPr>
          <a:xfrm>
            <a:off x="11032117" y="2999854"/>
            <a:ext cx="978937" cy="2305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If Objected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D6DDE24-BCA2-0B97-DAA3-BCD8089BC090}"/>
              </a:ext>
            </a:extLst>
          </p:cNvPr>
          <p:cNvSpPr/>
          <p:nvPr/>
        </p:nvSpPr>
        <p:spPr>
          <a:xfrm>
            <a:off x="10032363" y="1270533"/>
            <a:ext cx="978937" cy="2305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If Accepted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2F7D7A3-A0D4-A342-4A28-8AC5ADF7A0DA}"/>
              </a:ext>
            </a:extLst>
          </p:cNvPr>
          <p:cNvSpPr/>
          <p:nvPr/>
        </p:nvSpPr>
        <p:spPr>
          <a:xfrm>
            <a:off x="9849484" y="683479"/>
            <a:ext cx="1370512" cy="459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Invoice remains in Dispute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173" name="Flowchart: Decision 172">
            <a:extLst>
              <a:ext uri="{FF2B5EF4-FFF2-40B4-BE49-F238E27FC236}">
                <a16:creationId xmlns:a16="http://schemas.microsoft.com/office/drawing/2014/main" id="{145C68D3-0DA1-8651-C6A1-E88A6B359332}"/>
              </a:ext>
            </a:extLst>
          </p:cNvPr>
          <p:cNvSpPr/>
          <p:nvPr/>
        </p:nvSpPr>
        <p:spPr>
          <a:xfrm>
            <a:off x="9652823" y="1680114"/>
            <a:ext cx="1763833" cy="861235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Supplier Accepts/ Rejects the Dispute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9876FDED-ADAE-0CA6-0AA5-9DE5E0E8EA4D}"/>
              </a:ext>
            </a:extLst>
          </p:cNvPr>
          <p:cNvSpPr/>
          <p:nvPr/>
        </p:nvSpPr>
        <p:spPr>
          <a:xfrm>
            <a:off x="9327091" y="5263911"/>
            <a:ext cx="1385827" cy="4619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Auto-mailer to Discom/Supplier on each step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FCE6C10-2EE1-26B2-95E1-8556E07DB472}"/>
              </a:ext>
            </a:extLst>
          </p:cNvPr>
          <p:cNvSpPr/>
          <p:nvPr/>
        </p:nvSpPr>
        <p:spPr>
          <a:xfrm>
            <a:off x="9542894" y="5908309"/>
            <a:ext cx="978937" cy="30041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Valid Stay Order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74D5AB0-2CAF-CB2A-10AE-10CC9883D40C}"/>
              </a:ext>
            </a:extLst>
          </p:cNvPr>
          <p:cNvSpPr/>
          <p:nvPr/>
        </p:nvSpPr>
        <p:spPr>
          <a:xfrm>
            <a:off x="10826436" y="5816011"/>
            <a:ext cx="978937" cy="4873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Invoice remains in Dispute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C05D02C-567D-FBF1-B6E6-A5377FEEF008}"/>
              </a:ext>
            </a:extLst>
          </p:cNvPr>
          <p:cNvSpPr/>
          <p:nvPr/>
        </p:nvSpPr>
        <p:spPr>
          <a:xfrm>
            <a:off x="4363152" y="4895264"/>
            <a:ext cx="1077082" cy="67524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If not Paid or disputed without valid stay order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9350EB29-1CD4-67B9-8617-D87F838B5D05}"/>
              </a:ext>
            </a:extLst>
          </p:cNvPr>
          <p:cNvSpPr/>
          <p:nvPr/>
        </p:nvSpPr>
        <p:spPr>
          <a:xfrm>
            <a:off x="5627590" y="5570508"/>
            <a:ext cx="978937" cy="299697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If Not Uploaded</a:t>
            </a:r>
            <a:endParaRPr lang="en-IN" sz="1000" b="1" dirty="0">
              <a:solidFill>
                <a:schemeClr val="tx1"/>
              </a:solidFill>
            </a:endParaRP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F862463-44F1-0BCC-A00D-288B8D3721CD}"/>
              </a:ext>
            </a:extLst>
          </p:cNvPr>
          <p:cNvCxnSpPr>
            <a:cxnSpLocks/>
          </p:cNvCxnSpPr>
          <p:nvPr/>
        </p:nvCxnSpPr>
        <p:spPr>
          <a:xfrm>
            <a:off x="2232034" y="2181336"/>
            <a:ext cx="0" cy="584439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CD7ADBC3-9F55-D867-1C39-785A451D8E5F}"/>
              </a:ext>
            </a:extLst>
          </p:cNvPr>
          <p:cNvSpPr/>
          <p:nvPr/>
        </p:nvSpPr>
        <p:spPr>
          <a:xfrm>
            <a:off x="1395669" y="1820114"/>
            <a:ext cx="1799914" cy="4592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Auto-mailer to DISCOM;</a:t>
            </a:r>
          </a:p>
          <a:p>
            <a:pPr algn="ctr"/>
            <a:r>
              <a:rPr lang="en-US" sz="1000" b="1" dirty="0">
                <a:solidFill>
                  <a:schemeClr val="tx1"/>
                </a:solidFill>
              </a:rPr>
              <a:t>Default trigger date to be generated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35" name="Flowchart: Decision 34">
            <a:extLst>
              <a:ext uri="{FF2B5EF4-FFF2-40B4-BE49-F238E27FC236}">
                <a16:creationId xmlns:a16="http://schemas.microsoft.com/office/drawing/2014/main" id="{4A80DFC1-A070-5939-2461-3DCEB695FB20}"/>
              </a:ext>
            </a:extLst>
          </p:cNvPr>
          <p:cNvSpPr/>
          <p:nvPr/>
        </p:nvSpPr>
        <p:spPr>
          <a:xfrm>
            <a:off x="854029" y="2765775"/>
            <a:ext cx="2785484" cy="1322818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Check Invoice for Incompleteness (Within 10 days [loop-1-regular invoices], 5 days [loop-2-non-regular invoices*]</a:t>
            </a:r>
            <a:endParaRPr lang="en-IN" sz="1000" b="1" dirty="0">
              <a:solidFill>
                <a:schemeClr val="tx1"/>
              </a:solidFill>
            </a:endParaRPr>
          </a:p>
        </p:txBody>
      </p: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D303CA70-9C39-0198-1B07-A22CFAD56754}"/>
              </a:ext>
            </a:extLst>
          </p:cNvPr>
          <p:cNvCxnSpPr>
            <a:stCxn id="36" idx="0"/>
          </p:cNvCxnSpPr>
          <p:nvPr/>
        </p:nvCxnSpPr>
        <p:spPr>
          <a:xfrm flipV="1">
            <a:off x="4446784" y="826405"/>
            <a:ext cx="88" cy="312698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98F49781-460C-4E12-9913-845A35B69503}"/>
              </a:ext>
            </a:extLst>
          </p:cNvPr>
          <p:cNvSpPr/>
          <p:nvPr/>
        </p:nvSpPr>
        <p:spPr>
          <a:xfrm>
            <a:off x="4049950" y="747600"/>
            <a:ext cx="978937" cy="2305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If Not Rectified</a:t>
            </a:r>
            <a:endParaRPr lang="en-IN" sz="1000" b="1" dirty="0">
              <a:solidFill>
                <a:schemeClr val="tx1"/>
              </a:solidFill>
            </a:endParaRP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D0EC53E4-24C6-1D93-D712-C770E3AFEB65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4446784" y="2563172"/>
            <a:ext cx="0" cy="42134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1CF66794-5716-13A4-F821-8B0D29DB070B}"/>
              </a:ext>
            </a:extLst>
          </p:cNvPr>
          <p:cNvSpPr/>
          <p:nvPr/>
        </p:nvSpPr>
        <p:spPr>
          <a:xfrm>
            <a:off x="3827552" y="2777579"/>
            <a:ext cx="1370512" cy="2919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Auto-mailer to Supplier</a:t>
            </a:r>
            <a:endParaRPr lang="en-IN" sz="1000" b="1" dirty="0">
              <a:solidFill>
                <a:schemeClr val="tx1"/>
              </a:solidFill>
            </a:endParaRPr>
          </a:p>
        </p:txBody>
      </p:sp>
      <p:cxnSp>
        <p:nvCxnSpPr>
          <p:cNvPr id="218" name="Straight Arrow Connector 217">
            <a:extLst>
              <a:ext uri="{FF2B5EF4-FFF2-40B4-BE49-F238E27FC236}">
                <a16:creationId xmlns:a16="http://schemas.microsoft.com/office/drawing/2014/main" id="{4030A1DE-9BFF-9676-A09E-9DD5A6A14B0D}"/>
              </a:ext>
            </a:extLst>
          </p:cNvPr>
          <p:cNvCxnSpPr>
            <a:cxnSpLocks/>
            <a:stCxn id="151" idx="1"/>
          </p:cNvCxnSpPr>
          <p:nvPr/>
        </p:nvCxnSpPr>
        <p:spPr>
          <a:xfrm flipH="1" flipV="1">
            <a:off x="5198064" y="3414843"/>
            <a:ext cx="222013" cy="1534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19ACBCF3-2386-BDB1-999E-D07FFF66E25F}"/>
              </a:ext>
            </a:extLst>
          </p:cNvPr>
          <p:cNvCxnSpPr/>
          <p:nvPr/>
        </p:nvCxnSpPr>
        <p:spPr>
          <a:xfrm flipV="1">
            <a:off x="4999924" y="3195769"/>
            <a:ext cx="0" cy="231414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9C895E8-703F-FE7F-3F26-FD14D9FE089D}"/>
              </a:ext>
            </a:extLst>
          </p:cNvPr>
          <p:cNvSpPr/>
          <p:nvPr/>
        </p:nvSpPr>
        <p:spPr>
          <a:xfrm>
            <a:off x="2909952" y="4125157"/>
            <a:ext cx="978937" cy="33826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If  not  Returned</a:t>
            </a:r>
            <a:endParaRPr lang="en-IN" sz="1000" b="1" dirty="0">
              <a:solidFill>
                <a:schemeClr val="tx1"/>
              </a:solidFill>
            </a:endParaRPr>
          </a:p>
        </p:txBody>
      </p:sp>
      <p:cxnSp>
        <p:nvCxnSpPr>
          <p:cNvPr id="237" name="Straight Arrow Connector 236">
            <a:extLst>
              <a:ext uri="{FF2B5EF4-FFF2-40B4-BE49-F238E27FC236}">
                <a16:creationId xmlns:a16="http://schemas.microsoft.com/office/drawing/2014/main" id="{68BC2C97-5189-228D-46DC-F10C274CDC01}"/>
              </a:ext>
            </a:extLst>
          </p:cNvPr>
          <p:cNvCxnSpPr>
            <a:stCxn id="60" idx="2"/>
          </p:cNvCxnSpPr>
          <p:nvPr/>
        </p:nvCxnSpPr>
        <p:spPr>
          <a:xfrm flipH="1">
            <a:off x="5348594" y="5044312"/>
            <a:ext cx="1698981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2F921058-B577-0F3A-4FA6-45CF724BD6FB}"/>
              </a:ext>
            </a:extLst>
          </p:cNvPr>
          <p:cNvCxnSpPr/>
          <p:nvPr/>
        </p:nvCxnSpPr>
        <p:spPr>
          <a:xfrm flipH="1">
            <a:off x="3938229" y="5524901"/>
            <a:ext cx="424923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95D8E906-FB4D-2322-2852-D326058C55D4}"/>
              </a:ext>
            </a:extLst>
          </p:cNvPr>
          <p:cNvCxnSpPr>
            <a:stCxn id="60" idx="3"/>
          </p:cNvCxnSpPr>
          <p:nvPr/>
        </p:nvCxnSpPr>
        <p:spPr>
          <a:xfrm flipV="1">
            <a:off x="8174113" y="4315959"/>
            <a:ext cx="1942039" cy="1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89680D68-7785-C5B1-73C8-8C3C0E6016A4}"/>
              </a:ext>
            </a:extLst>
          </p:cNvPr>
          <p:cNvSpPr/>
          <p:nvPr/>
        </p:nvSpPr>
        <p:spPr>
          <a:xfrm>
            <a:off x="8856809" y="4065957"/>
            <a:ext cx="1013251" cy="46282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If Disputed along with a valid stay order</a:t>
            </a:r>
            <a:endParaRPr lang="en-IN" sz="1000" b="1" dirty="0">
              <a:solidFill>
                <a:schemeClr val="tx1"/>
              </a:solidFill>
            </a:endParaRPr>
          </a:p>
        </p:txBody>
      </p:sp>
      <p:cxnSp>
        <p:nvCxnSpPr>
          <p:cNvPr id="248" name="Straight Arrow Connector 247">
            <a:extLst>
              <a:ext uri="{FF2B5EF4-FFF2-40B4-BE49-F238E27FC236}">
                <a16:creationId xmlns:a16="http://schemas.microsoft.com/office/drawing/2014/main" id="{F5853813-E32A-D8A2-4ECE-AB78B8627F4B}"/>
              </a:ext>
            </a:extLst>
          </p:cNvPr>
          <p:cNvCxnSpPr>
            <a:cxnSpLocks/>
          </p:cNvCxnSpPr>
          <p:nvPr/>
        </p:nvCxnSpPr>
        <p:spPr>
          <a:xfrm flipV="1">
            <a:off x="10534739" y="2531181"/>
            <a:ext cx="10044" cy="1661523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Rectangle 157">
            <a:extLst>
              <a:ext uri="{FF2B5EF4-FFF2-40B4-BE49-F238E27FC236}">
                <a16:creationId xmlns:a16="http://schemas.microsoft.com/office/drawing/2014/main" id="{32430400-0F99-4727-9890-87B59ACCC9D4}"/>
              </a:ext>
            </a:extLst>
          </p:cNvPr>
          <p:cNvSpPr/>
          <p:nvPr/>
        </p:nvSpPr>
        <p:spPr>
          <a:xfrm>
            <a:off x="10116151" y="4067523"/>
            <a:ext cx="1013251" cy="5403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System confirmation for supplier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FBBDED46-2ADA-CDFC-CB8B-AE57F8B8554A}"/>
              </a:ext>
            </a:extLst>
          </p:cNvPr>
          <p:cNvSpPr/>
          <p:nvPr/>
        </p:nvSpPr>
        <p:spPr>
          <a:xfrm>
            <a:off x="6296716" y="5951761"/>
            <a:ext cx="978937" cy="28929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Invalid Stay Order</a:t>
            </a:r>
            <a:endParaRPr lang="en-IN" sz="1000" b="1" dirty="0">
              <a:solidFill>
                <a:schemeClr val="tx1"/>
              </a:solidFill>
            </a:endParaRPr>
          </a:p>
        </p:txBody>
      </p: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A5CF3320-95A4-7F7C-E5B9-2D2CDE4F00E2}"/>
              </a:ext>
            </a:extLst>
          </p:cNvPr>
          <p:cNvCxnSpPr>
            <a:cxnSpLocks/>
          </p:cNvCxnSpPr>
          <p:nvPr/>
        </p:nvCxnSpPr>
        <p:spPr>
          <a:xfrm>
            <a:off x="7538287" y="4895264"/>
            <a:ext cx="0" cy="859652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Arrow Connector 272">
            <a:extLst>
              <a:ext uri="{FF2B5EF4-FFF2-40B4-BE49-F238E27FC236}">
                <a16:creationId xmlns:a16="http://schemas.microsoft.com/office/drawing/2014/main" id="{74556DDA-6E84-DA29-259B-E09E51EDB560}"/>
              </a:ext>
            </a:extLst>
          </p:cNvPr>
          <p:cNvCxnSpPr>
            <a:cxnSpLocks/>
          </p:cNvCxnSpPr>
          <p:nvPr/>
        </p:nvCxnSpPr>
        <p:spPr>
          <a:xfrm flipH="1">
            <a:off x="9266660" y="4895264"/>
            <a:ext cx="2167561" cy="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>
            <a:extLst>
              <a:ext uri="{FF2B5EF4-FFF2-40B4-BE49-F238E27FC236}">
                <a16:creationId xmlns:a16="http://schemas.microsoft.com/office/drawing/2014/main" id="{008188C5-E5E7-3436-907C-0D0C86A4EBA8}"/>
              </a:ext>
            </a:extLst>
          </p:cNvPr>
          <p:cNvSpPr txBox="1"/>
          <p:nvPr/>
        </p:nvSpPr>
        <p:spPr>
          <a:xfrm>
            <a:off x="105767" y="2398702"/>
            <a:ext cx="1137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SUPPLIER</a:t>
            </a:r>
            <a:endParaRPr lang="en-IN" sz="1200" b="1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28998C62-F02B-9986-575D-5F0CABD2F50C}"/>
              </a:ext>
            </a:extLst>
          </p:cNvPr>
          <p:cNvSpPr txBox="1"/>
          <p:nvPr/>
        </p:nvSpPr>
        <p:spPr>
          <a:xfrm>
            <a:off x="84969" y="2829562"/>
            <a:ext cx="1137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DISCOM</a:t>
            </a:r>
            <a:endParaRPr lang="en-IN" sz="12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D4E29A-8F8B-6FBE-92B4-8B82AA43F3E6}"/>
              </a:ext>
            </a:extLst>
          </p:cNvPr>
          <p:cNvSpPr txBox="1"/>
          <p:nvPr/>
        </p:nvSpPr>
        <p:spPr>
          <a:xfrm>
            <a:off x="63291" y="5890051"/>
            <a:ext cx="2059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*Loop1- Regular/Other than Regular</a:t>
            </a:r>
          </a:p>
          <a:p>
            <a:r>
              <a:rPr lang="en-US" sz="900" dirty="0"/>
              <a:t> Loop-2 : Only for “Other than Regular</a:t>
            </a:r>
            <a:endParaRPr lang="en-IN" sz="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084B8-EB70-971C-165A-715F13851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045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FAA895D-8C95-57D9-F37F-08F08D3BA27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7016401" y="5585219"/>
            <a:ext cx="1588676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66F2FC5-3560-0974-1392-E5444C3D156F}"/>
              </a:ext>
            </a:extLst>
          </p:cNvPr>
          <p:cNvCxnSpPr>
            <a:cxnSpLocks/>
          </p:cNvCxnSpPr>
          <p:nvPr/>
        </p:nvCxnSpPr>
        <p:spPr>
          <a:xfrm>
            <a:off x="6096000" y="3634859"/>
            <a:ext cx="3895025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4E5C622-C4B5-3497-1003-57217FE90D9F}"/>
              </a:ext>
            </a:extLst>
          </p:cNvPr>
          <p:cNvCxnSpPr>
            <a:cxnSpLocks/>
          </p:cNvCxnSpPr>
          <p:nvPr/>
        </p:nvCxnSpPr>
        <p:spPr>
          <a:xfrm flipH="1">
            <a:off x="3051042" y="5588899"/>
            <a:ext cx="2063618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Decision 19">
            <a:extLst>
              <a:ext uri="{FF2B5EF4-FFF2-40B4-BE49-F238E27FC236}">
                <a16:creationId xmlns:a16="http://schemas.microsoft.com/office/drawing/2014/main" id="{00CEE6D1-D360-381E-2616-EE88FFF3CC15}"/>
              </a:ext>
            </a:extLst>
          </p:cNvPr>
          <p:cNvSpPr/>
          <p:nvPr/>
        </p:nvSpPr>
        <p:spPr>
          <a:xfrm>
            <a:off x="5061284" y="5051869"/>
            <a:ext cx="2069432" cy="1078021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Review by Committee</a:t>
            </a:r>
            <a:endParaRPr lang="en-IN" sz="1000" b="1" dirty="0">
              <a:solidFill>
                <a:schemeClr val="tx1"/>
              </a:solidFill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1EF43868-4979-7107-9914-6C9676A0C341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0972986" y="1939137"/>
            <a:ext cx="0" cy="100367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36060A9-C023-6F08-4B92-8DA05B8D4563}"/>
              </a:ext>
            </a:extLst>
          </p:cNvPr>
          <p:cNvCxnSpPr>
            <a:cxnSpLocks/>
            <a:endCxn id="32" idx="3"/>
          </p:cNvCxnSpPr>
          <p:nvPr/>
        </p:nvCxnSpPr>
        <p:spPr>
          <a:xfrm flipH="1">
            <a:off x="6186051" y="1151877"/>
            <a:ext cx="2466441" cy="30760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51F88BCB-6F2A-0FFD-66BB-1A11111C9B37}"/>
              </a:ext>
            </a:extLst>
          </p:cNvPr>
          <p:cNvCxnSpPr/>
          <p:nvPr/>
        </p:nvCxnSpPr>
        <p:spPr>
          <a:xfrm>
            <a:off x="4379495" y="2781704"/>
            <a:ext cx="4302492" cy="0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FAF86FD-8F60-1D3F-78E2-1A4F2552BD3B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0972986" y="4328852"/>
            <a:ext cx="0" cy="1233127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80BD0EA-256C-4288-3DA0-0A8934062ACD}"/>
              </a:ext>
            </a:extLst>
          </p:cNvPr>
          <p:cNvCxnSpPr/>
          <p:nvPr/>
        </p:nvCxnSpPr>
        <p:spPr>
          <a:xfrm>
            <a:off x="1857676" y="2781704"/>
            <a:ext cx="633042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F044DED-5261-8263-7655-FE4B5248E043}"/>
              </a:ext>
            </a:extLst>
          </p:cNvPr>
          <p:cNvSpPr txBox="1"/>
          <p:nvPr/>
        </p:nvSpPr>
        <p:spPr>
          <a:xfrm>
            <a:off x="503347" y="243972"/>
            <a:ext cx="11188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Dispute Resolution Mechanism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66E71D-0770-507F-B421-E51D395066E4}"/>
              </a:ext>
            </a:extLst>
          </p:cNvPr>
          <p:cNvCxnSpPr>
            <a:cxnSpLocks/>
          </p:cNvCxnSpPr>
          <p:nvPr/>
        </p:nvCxnSpPr>
        <p:spPr>
          <a:xfrm>
            <a:off x="503347" y="757832"/>
            <a:ext cx="11276853" cy="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C57515E-865E-33EC-E7A1-5858053C2AEF}"/>
              </a:ext>
            </a:extLst>
          </p:cNvPr>
          <p:cNvSpPr/>
          <p:nvPr/>
        </p:nvSpPr>
        <p:spPr>
          <a:xfrm>
            <a:off x="822779" y="2376626"/>
            <a:ext cx="1265721" cy="81015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DISCOM Raises Dispute on PRAAPTI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9" name="Flowchart: Decision 8">
            <a:extLst>
              <a:ext uri="{FF2B5EF4-FFF2-40B4-BE49-F238E27FC236}">
                <a16:creationId xmlns:a16="http://schemas.microsoft.com/office/drawing/2014/main" id="{220A2084-C4E7-04AB-269B-5B7807E26A8C}"/>
              </a:ext>
            </a:extLst>
          </p:cNvPr>
          <p:cNvSpPr/>
          <p:nvPr/>
        </p:nvSpPr>
        <p:spPr>
          <a:xfrm>
            <a:off x="9938270" y="2942809"/>
            <a:ext cx="2069432" cy="1386043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PRAAPTI Checks for the valid Documentary Evidence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BA92FC-38D9-23D0-814B-93CCB2F6527A}"/>
              </a:ext>
            </a:extLst>
          </p:cNvPr>
          <p:cNvSpPr/>
          <p:nvPr/>
        </p:nvSpPr>
        <p:spPr>
          <a:xfrm>
            <a:off x="4913377" y="2677083"/>
            <a:ext cx="978937" cy="2305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If   Valid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A47D37-388C-1E10-75A9-DA39AC66808D}"/>
              </a:ext>
            </a:extLst>
          </p:cNvPr>
          <p:cNvSpPr/>
          <p:nvPr/>
        </p:nvSpPr>
        <p:spPr>
          <a:xfrm>
            <a:off x="1296014" y="3797791"/>
            <a:ext cx="1370512" cy="5624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Auto-mailer to DISCOM for appropriate action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01ED39-AE92-9763-9307-A3A13118D0E1}"/>
              </a:ext>
            </a:extLst>
          </p:cNvPr>
          <p:cNvSpPr/>
          <p:nvPr/>
        </p:nvSpPr>
        <p:spPr>
          <a:xfrm>
            <a:off x="1352431" y="5111801"/>
            <a:ext cx="1687818" cy="10196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Applicability of LPS Rules based on Default Trigger Date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3DD0118-444F-19A9-8C94-259BF9FD103B}"/>
              </a:ext>
            </a:extLst>
          </p:cNvPr>
          <p:cNvSpPr/>
          <p:nvPr/>
        </p:nvSpPr>
        <p:spPr>
          <a:xfrm>
            <a:off x="6141333" y="2568886"/>
            <a:ext cx="1370512" cy="5218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Auto-mailer to Supplier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17" name="Flowchart: Decision 16">
            <a:extLst>
              <a:ext uri="{FF2B5EF4-FFF2-40B4-BE49-F238E27FC236}">
                <a16:creationId xmlns:a16="http://schemas.microsoft.com/office/drawing/2014/main" id="{8C1DD123-202A-81B8-C555-4096AAB8C8CF}"/>
              </a:ext>
            </a:extLst>
          </p:cNvPr>
          <p:cNvSpPr/>
          <p:nvPr/>
        </p:nvSpPr>
        <p:spPr>
          <a:xfrm>
            <a:off x="2490718" y="2096200"/>
            <a:ext cx="2069432" cy="1386043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PRAAPTI Checks for the valid Documentary Evidence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37318D1-BF2D-F4DC-22B9-007910B8A7CE}"/>
              </a:ext>
            </a:extLst>
          </p:cNvPr>
          <p:cNvSpPr/>
          <p:nvPr/>
        </p:nvSpPr>
        <p:spPr>
          <a:xfrm>
            <a:off x="10287730" y="2356540"/>
            <a:ext cx="1370512" cy="3994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Auto-mailer to Discom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26B8AC8-21FA-14C1-76CA-10AB9ADCD9DC}"/>
              </a:ext>
            </a:extLst>
          </p:cNvPr>
          <p:cNvSpPr/>
          <p:nvPr/>
        </p:nvSpPr>
        <p:spPr>
          <a:xfrm>
            <a:off x="10483518" y="4451162"/>
            <a:ext cx="978937" cy="2305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If   Not Valid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C2BDDB-86BB-4C11-1262-96CADD2107B1}"/>
              </a:ext>
            </a:extLst>
          </p:cNvPr>
          <p:cNvSpPr/>
          <p:nvPr/>
        </p:nvSpPr>
        <p:spPr>
          <a:xfrm>
            <a:off x="10287730" y="4814459"/>
            <a:ext cx="1370512" cy="3994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Auto-mailer to Supplier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FD004E-2B9C-F2FC-D9E8-E9C70B591E6F}"/>
              </a:ext>
            </a:extLst>
          </p:cNvPr>
          <p:cNvSpPr/>
          <p:nvPr/>
        </p:nvSpPr>
        <p:spPr>
          <a:xfrm>
            <a:off x="8605077" y="5335810"/>
            <a:ext cx="1093348" cy="49881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Invoice remains in Dispute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59810B-63EC-5F34-A242-7FA0ACE2BB4E}"/>
              </a:ext>
            </a:extLst>
          </p:cNvPr>
          <p:cNvSpPr/>
          <p:nvPr/>
        </p:nvSpPr>
        <p:spPr>
          <a:xfrm>
            <a:off x="10483518" y="2022721"/>
            <a:ext cx="978937" cy="2305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If   Objected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CD879DD-C02E-213D-A218-C03F2129FFB1}"/>
              </a:ext>
            </a:extLst>
          </p:cNvPr>
          <p:cNvSpPr/>
          <p:nvPr/>
        </p:nvSpPr>
        <p:spPr>
          <a:xfrm>
            <a:off x="3525434" y="5402593"/>
            <a:ext cx="978937" cy="37657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Invalid Stay Order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124BC9E-2018-6CD7-BD7F-A32096B6D49A}"/>
              </a:ext>
            </a:extLst>
          </p:cNvPr>
          <p:cNvSpPr/>
          <p:nvPr/>
        </p:nvSpPr>
        <p:spPr>
          <a:xfrm>
            <a:off x="7322568" y="5387308"/>
            <a:ext cx="828287" cy="349343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Valid Stay Order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4A6A18-BF34-325F-956C-991FA39679DD}"/>
              </a:ext>
            </a:extLst>
          </p:cNvPr>
          <p:cNvSpPr/>
          <p:nvPr/>
        </p:nvSpPr>
        <p:spPr>
          <a:xfrm>
            <a:off x="6995676" y="3508804"/>
            <a:ext cx="978937" cy="230578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If   Valid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4C91E91-8927-45BB-0DE6-529D2B096D74}"/>
              </a:ext>
            </a:extLst>
          </p:cNvPr>
          <p:cNvSpPr/>
          <p:nvPr/>
        </p:nvSpPr>
        <p:spPr>
          <a:xfrm>
            <a:off x="5082689" y="912735"/>
            <a:ext cx="1103362" cy="5398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Invoice amount  remains in Dispute</a:t>
            </a:r>
            <a:endParaRPr lang="en-IN" sz="1000" b="1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8763C0-15E4-159B-4C76-BEFFBD671D53}"/>
              </a:ext>
            </a:extLst>
          </p:cNvPr>
          <p:cNvSpPr/>
          <p:nvPr/>
        </p:nvSpPr>
        <p:spPr>
          <a:xfrm>
            <a:off x="6588381" y="883861"/>
            <a:ext cx="936398" cy="647865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If   not objected within 10 days </a:t>
            </a:r>
            <a:endParaRPr lang="en-IN" sz="1000" b="1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87AC664-A631-B590-D04D-F39D53D30F5C}"/>
              </a:ext>
            </a:extLst>
          </p:cNvPr>
          <p:cNvCxnSpPr>
            <a:cxnSpLocks/>
          </p:cNvCxnSpPr>
          <p:nvPr/>
        </p:nvCxnSpPr>
        <p:spPr>
          <a:xfrm flipV="1">
            <a:off x="8672362" y="2473685"/>
            <a:ext cx="3831" cy="298393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CE5E120-B864-F449-3305-68B44A1783BE}"/>
              </a:ext>
            </a:extLst>
          </p:cNvPr>
          <p:cNvCxnSpPr>
            <a:cxnSpLocks/>
          </p:cNvCxnSpPr>
          <p:nvPr/>
        </p:nvCxnSpPr>
        <p:spPr>
          <a:xfrm flipV="1">
            <a:off x="8652492" y="1154147"/>
            <a:ext cx="3831" cy="298393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lowchart: Decision 15">
            <a:extLst>
              <a:ext uri="{FF2B5EF4-FFF2-40B4-BE49-F238E27FC236}">
                <a16:creationId xmlns:a16="http://schemas.microsoft.com/office/drawing/2014/main" id="{249BFE04-A226-EB50-89ED-FC701FE8746B}"/>
              </a:ext>
            </a:extLst>
          </p:cNvPr>
          <p:cNvSpPr/>
          <p:nvPr/>
        </p:nvSpPr>
        <p:spPr>
          <a:xfrm>
            <a:off x="7631852" y="1409752"/>
            <a:ext cx="2069432" cy="1078021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Supplier may object the Dispute</a:t>
            </a:r>
            <a:endParaRPr lang="en-IN" sz="1000" b="1" dirty="0">
              <a:solidFill>
                <a:schemeClr val="tx1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F86E4DD-1294-5336-341C-FC44B9D7E402}"/>
              </a:ext>
            </a:extLst>
          </p:cNvPr>
          <p:cNvCxnSpPr/>
          <p:nvPr/>
        </p:nvCxnSpPr>
        <p:spPr>
          <a:xfrm flipH="1">
            <a:off x="2666526" y="4079027"/>
            <a:ext cx="858908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C4BCE61-721D-5E49-850F-52ED85662F52}"/>
              </a:ext>
            </a:extLst>
          </p:cNvPr>
          <p:cNvCxnSpPr>
            <a:stCxn id="17" idx="2"/>
          </p:cNvCxnSpPr>
          <p:nvPr/>
        </p:nvCxnSpPr>
        <p:spPr>
          <a:xfrm>
            <a:off x="3525434" y="3482243"/>
            <a:ext cx="0" cy="596784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45DA6F8-EA0B-7D5E-127B-09CF80E9EE72}"/>
              </a:ext>
            </a:extLst>
          </p:cNvPr>
          <p:cNvSpPr/>
          <p:nvPr/>
        </p:nvSpPr>
        <p:spPr>
          <a:xfrm>
            <a:off x="3051042" y="3702234"/>
            <a:ext cx="978937" cy="19111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If Not  Valid</a:t>
            </a:r>
            <a:endParaRPr lang="en-IN" sz="1000" b="1" dirty="0">
              <a:solidFill>
                <a:schemeClr val="tx1"/>
              </a:solidFill>
            </a:endParaRP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BB1BFD6-F04C-58C5-92AF-92C0F8364995}"/>
              </a:ext>
            </a:extLst>
          </p:cNvPr>
          <p:cNvCxnSpPr>
            <a:cxnSpLocks/>
          </p:cNvCxnSpPr>
          <p:nvPr/>
        </p:nvCxnSpPr>
        <p:spPr>
          <a:xfrm flipH="1">
            <a:off x="9698425" y="5575593"/>
            <a:ext cx="1274561" cy="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3FFED365-FCB7-097D-5AF0-6037C123B354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6096000" y="3634859"/>
            <a:ext cx="0" cy="141701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3445782-2AE5-C0AE-44B1-79F9DF052532}"/>
              </a:ext>
            </a:extLst>
          </p:cNvPr>
          <p:cNvCxnSpPr>
            <a:cxnSpLocks/>
          </p:cNvCxnSpPr>
          <p:nvPr/>
        </p:nvCxnSpPr>
        <p:spPr>
          <a:xfrm flipV="1">
            <a:off x="9701284" y="1939137"/>
            <a:ext cx="1271702" cy="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FD4B97-A7A2-A7E8-288D-2C9EFADC3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18BD2-07D0-426A-B44C-5C2BFB57C5DF}" type="datetime1">
              <a:rPr lang="en-US" smtClean="0"/>
              <a:t>9/2/25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7B3D0-96E8-C344-22E4-0126BA0A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05649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1876</TotalTime>
  <Words>436</Words>
  <Application>Microsoft Macintosh PowerPoint</Application>
  <PresentationFormat>Widescreen</PresentationFormat>
  <Paragraphs>100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Verdana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on PRAAPTI (Payment Ratification And Analysis in Power procurement for bringing Transparency in Invoicing of generators) Portal</dc:title>
  <dc:creator>Mishra, Swati</dc:creator>
  <cp:lastModifiedBy>Mahendra Meena</cp:lastModifiedBy>
  <cp:revision>28</cp:revision>
  <cp:lastPrinted>2025-01-09T07:20:41Z</cp:lastPrinted>
  <dcterms:created xsi:type="dcterms:W3CDTF">2024-12-03T10:40:57Z</dcterms:created>
  <dcterms:modified xsi:type="dcterms:W3CDTF">2025-09-02T10:53:21Z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2024-12-03T15:29:20Z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7b31132f-7f33-41e3-bb2f-3f11613d56b6</vt:lpwstr>
  </property>
  <property fmtid="{D5CDD505-2E9C-101B-9397-08002B2CF9AE}" pid="8" name="MSIP_Label_ea60d57e-af5b-4752-ac57-3e4f28ca11dc_ContentBits">
    <vt:lpwstr>0</vt:lpwstr>
  </property>
</Properties>
</file>