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64" r:id="rId3"/>
    <p:sldId id="262" r:id="rId4"/>
    <p:sldId id="266" r:id="rId5"/>
    <p:sldId id="267" r:id="rId6"/>
    <p:sldId id="268" r:id="rId7"/>
    <p:sldId id="269" r:id="rId8"/>
    <p:sldId id="265"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8A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41" autoAdjust="0"/>
  </p:normalViewPr>
  <p:slideViewPr>
    <p:cSldViewPr snapToGrid="0">
      <p:cViewPr varScale="1">
        <p:scale>
          <a:sx n="98" d="100"/>
          <a:sy n="98" d="100"/>
        </p:scale>
        <p:origin x="1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07197-2D07-44BF-88C7-F43D7B2224A5}" type="datetimeFigureOut">
              <a:rPr lang="en-GB" smtClean="0"/>
              <a:t>04/11/2021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EE527-1C64-467F-8E3E-CA90F31CB7D1}" type="slidenum">
              <a:rPr lang="en-GB" smtClean="0"/>
              <a:t>‹#›</a:t>
            </a:fld>
            <a:endParaRPr lang="en-GB"/>
          </a:p>
        </p:txBody>
      </p:sp>
    </p:spTree>
    <p:extLst>
      <p:ext uri="{BB962C8B-B14F-4D97-AF65-F5344CB8AC3E}">
        <p14:creationId xmlns:p14="http://schemas.microsoft.com/office/powerpoint/2010/main" val="4259820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1</a:t>
            </a:fld>
            <a:endParaRPr lang="en-GB"/>
          </a:p>
        </p:txBody>
      </p:sp>
    </p:spTree>
    <p:extLst>
      <p:ext uri="{BB962C8B-B14F-4D97-AF65-F5344CB8AC3E}">
        <p14:creationId xmlns:p14="http://schemas.microsoft.com/office/powerpoint/2010/main" val="1415312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For example if the LiveContent IETP is located at C:\BBMF\BBMF_IETP for user “Administrator” with a Collection “BBMF_IETP”, this will create a user folder in either:</a:t>
            </a:r>
          </a:p>
          <a:p>
            <a:pPr lvl="0"/>
            <a:r>
              <a:rPr lang="en-GB" sz="1200" kern="1200" dirty="0" smtClean="0">
                <a:solidFill>
                  <a:schemeClr val="tx1"/>
                </a:solidFill>
                <a:effectLst/>
                <a:latin typeface="+mn-lt"/>
                <a:ea typeface="+mn-ea"/>
                <a:cs typeface="+mn-cs"/>
              </a:rPr>
              <a:t>C:\Users\Administrator\AppData\Local\Temp\XyEnterprise\LiveContent\var\BBMF_IETP;</a:t>
            </a:r>
          </a:p>
          <a:p>
            <a:r>
              <a:rPr lang="en-GB" sz="1200" kern="1200" dirty="0" smtClean="0">
                <a:solidFill>
                  <a:schemeClr val="tx1"/>
                </a:solidFill>
                <a:effectLst/>
                <a:latin typeface="+mn-lt"/>
                <a:ea typeface="+mn-ea"/>
                <a:cs typeface="+mn-cs"/>
              </a:rPr>
              <a:t>or</a:t>
            </a:r>
          </a:p>
          <a:p>
            <a:pPr lvl="0"/>
            <a:r>
              <a:rPr lang="en-GB" sz="1200" kern="1200" dirty="0" smtClean="0">
                <a:solidFill>
                  <a:schemeClr val="tx1"/>
                </a:solidFill>
                <a:effectLst/>
                <a:latin typeface="+mn-lt"/>
                <a:ea typeface="+mn-ea"/>
                <a:cs typeface="+mn-cs"/>
              </a:rPr>
              <a:t>C:\LiveContentData\var\BBMF_IETP</a:t>
            </a:r>
          </a:p>
          <a:p>
            <a:r>
              <a:rPr lang="en-GB" sz="1200" kern="1200" dirty="0" smtClean="0">
                <a:solidFill>
                  <a:schemeClr val="tx1"/>
                </a:solidFill>
                <a:effectLst/>
                <a:latin typeface="+mn-lt"/>
                <a:ea typeface="+mn-ea"/>
                <a:cs typeface="+mn-cs"/>
              </a:rPr>
              <a:t>This BBMF_IETP working folder will have subfolders: “working\users”.</a:t>
            </a:r>
          </a:p>
          <a:p>
            <a:r>
              <a:rPr lang="en-GB" sz="1200" kern="1200" dirty="0" smtClean="0">
                <a:solidFill>
                  <a:schemeClr val="tx1"/>
                </a:solidFill>
                <a:effectLst/>
                <a:latin typeface="+mn-lt"/>
                <a:ea typeface="+mn-ea"/>
                <a:cs typeface="+mn-cs"/>
              </a:rPr>
              <a:t>When the IETP is running and changes are made to users with “User Management” by administrator a file called </a:t>
            </a:r>
            <a:r>
              <a:rPr lang="en-GB" sz="1200" kern="1200" dirty="0" err="1" smtClean="0">
                <a:solidFill>
                  <a:schemeClr val="tx1"/>
                </a:solidFill>
                <a:effectLst/>
                <a:latin typeface="+mn-lt"/>
                <a:ea typeface="+mn-ea"/>
                <a:cs typeface="+mn-cs"/>
              </a:rPr>
              <a:t>users.pdm</a:t>
            </a:r>
            <a:r>
              <a:rPr lang="en-GB" sz="1200" kern="1200" dirty="0" smtClean="0">
                <a:solidFill>
                  <a:schemeClr val="tx1"/>
                </a:solidFill>
                <a:effectLst/>
                <a:latin typeface="+mn-lt"/>
                <a:ea typeface="+mn-ea"/>
                <a:cs typeface="+mn-cs"/>
              </a:rPr>
              <a:t> (an encrypted XML file) will be either created or updated.</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10</a:t>
            </a:fld>
            <a:endParaRPr lang="en-GB"/>
          </a:p>
        </p:txBody>
      </p:sp>
    </p:spTree>
    <p:extLst>
      <p:ext uri="{BB962C8B-B14F-4D97-AF65-F5344CB8AC3E}">
        <p14:creationId xmlns:p14="http://schemas.microsoft.com/office/powerpoint/2010/main" val="66109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11</a:t>
            </a:fld>
            <a:endParaRPr lang="en-GB"/>
          </a:p>
        </p:txBody>
      </p:sp>
    </p:spTree>
    <p:extLst>
      <p:ext uri="{BB962C8B-B14F-4D97-AF65-F5344CB8AC3E}">
        <p14:creationId xmlns:p14="http://schemas.microsoft.com/office/powerpoint/2010/main" val="161202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1200"/>
              </a:spcAft>
              <a:buClr>
                <a:srgbClr val="5D8AA8"/>
              </a:buClr>
            </a:pPr>
            <a:r>
              <a:rPr lang="en-GB" dirty="0" smtClean="0"/>
              <a:t>There are five User types for the BBMF:</a:t>
            </a:r>
          </a:p>
          <a:p>
            <a:pPr marL="504000" lvl="1" indent="-252000">
              <a:lnSpc>
                <a:spcPct val="100000"/>
              </a:lnSpc>
              <a:spcBef>
                <a:spcPts val="0"/>
              </a:spcBef>
              <a:spcAft>
                <a:spcPts val="1200"/>
              </a:spcAft>
              <a:buClr>
                <a:srgbClr val="5D8AA8"/>
              </a:buClr>
            </a:pPr>
            <a:r>
              <a:rPr lang="en-GB" sz="2800" dirty="0" smtClean="0"/>
              <a:t>Administrator</a:t>
            </a:r>
          </a:p>
          <a:p>
            <a:pPr marL="504000" lvl="1" indent="-252000">
              <a:lnSpc>
                <a:spcPct val="100000"/>
              </a:lnSpc>
              <a:spcBef>
                <a:spcPts val="0"/>
              </a:spcBef>
              <a:spcAft>
                <a:spcPts val="1200"/>
              </a:spcAft>
              <a:buClr>
                <a:srgbClr val="5D8AA8"/>
              </a:buClr>
            </a:pPr>
            <a:r>
              <a:rPr lang="en-GB" sz="2800" dirty="0" err="1" smtClean="0"/>
              <a:t>SuperUser</a:t>
            </a:r>
            <a:endParaRPr lang="en-GB" sz="2800" dirty="0" smtClean="0"/>
          </a:p>
          <a:p>
            <a:pPr marL="504000" lvl="1" indent="-252000">
              <a:lnSpc>
                <a:spcPct val="100000"/>
              </a:lnSpc>
              <a:spcBef>
                <a:spcPts val="0"/>
              </a:spcBef>
              <a:spcAft>
                <a:spcPts val="1200"/>
              </a:spcAft>
              <a:buClr>
                <a:srgbClr val="5D8AA8"/>
              </a:buClr>
            </a:pPr>
            <a:r>
              <a:rPr lang="en-GB" sz="2800" dirty="0" smtClean="0"/>
              <a:t>User</a:t>
            </a:r>
          </a:p>
          <a:p>
            <a:pPr marL="504000" lvl="1" indent="-252000">
              <a:lnSpc>
                <a:spcPct val="100000"/>
              </a:lnSpc>
              <a:spcBef>
                <a:spcPts val="0"/>
              </a:spcBef>
              <a:spcAft>
                <a:spcPts val="1200"/>
              </a:spcAft>
              <a:buClr>
                <a:srgbClr val="5D8AA8"/>
              </a:buClr>
            </a:pPr>
            <a:r>
              <a:rPr lang="en-GB" sz="2800" dirty="0" smtClean="0"/>
              <a:t>Offline </a:t>
            </a:r>
            <a:r>
              <a:rPr lang="en-GB" sz="2800" dirty="0" err="1" smtClean="0"/>
              <a:t>SuperUser</a:t>
            </a:r>
            <a:endParaRPr lang="en-GB" sz="2800" dirty="0" smtClean="0"/>
          </a:p>
          <a:p>
            <a:pPr marL="504000" lvl="1" indent="-252000">
              <a:lnSpc>
                <a:spcPct val="100000"/>
              </a:lnSpc>
              <a:spcBef>
                <a:spcPts val="0"/>
              </a:spcBef>
              <a:spcAft>
                <a:spcPts val="1200"/>
              </a:spcAft>
              <a:buClr>
                <a:srgbClr val="5D8AA8"/>
              </a:buClr>
            </a:pPr>
            <a:r>
              <a:rPr lang="en-GB" sz="2800" dirty="0" smtClean="0"/>
              <a:t>Offline User</a:t>
            </a:r>
          </a:p>
          <a:p>
            <a:pPr>
              <a:lnSpc>
                <a:spcPct val="100000"/>
              </a:lnSpc>
              <a:spcBef>
                <a:spcPts val="0"/>
              </a:spcBef>
              <a:spcAft>
                <a:spcPts val="1200"/>
              </a:spcAft>
              <a:buClr>
                <a:srgbClr val="5D8AA8"/>
              </a:buClr>
            </a:pPr>
            <a:r>
              <a:rPr lang="en-GB" dirty="0" smtClean="0"/>
              <a:t>This</a:t>
            </a:r>
            <a:r>
              <a:rPr lang="en-GB" baseline="0" dirty="0" smtClean="0"/>
              <a:t> table shows a</a:t>
            </a:r>
            <a:r>
              <a:rPr lang="en-GB" dirty="0" smtClean="0"/>
              <a:t>ccess to LiveContent features and legacy</a:t>
            </a:r>
            <a:r>
              <a:rPr lang="en-GB" baseline="0" dirty="0" smtClean="0"/>
              <a:t>, or non-S1000D, </a:t>
            </a:r>
            <a:r>
              <a:rPr lang="en-GB" dirty="0" smtClean="0"/>
              <a:t>documents</a:t>
            </a:r>
          </a:p>
          <a:p>
            <a:pPr>
              <a:lnSpc>
                <a:spcPct val="100000"/>
              </a:lnSpc>
              <a:spcBef>
                <a:spcPts val="0"/>
              </a:spcBef>
              <a:spcAft>
                <a:spcPts val="1200"/>
              </a:spcAft>
              <a:buClr>
                <a:srgbClr val="5D8AA8"/>
              </a:buClr>
            </a:pPr>
            <a:r>
              <a:rPr lang="en-GB" dirty="0" smtClean="0"/>
              <a:t>The BBMF Viewer has a password policy that has been amended the match the MOD password</a:t>
            </a:r>
            <a:r>
              <a:rPr lang="en-GB" baseline="0" dirty="0" smtClean="0"/>
              <a:t> policy.</a:t>
            </a:r>
          </a:p>
          <a:p>
            <a:pPr marL="228600" indent="-228600">
              <a:lnSpc>
                <a:spcPct val="100000"/>
              </a:lnSpc>
              <a:spcBef>
                <a:spcPts val="0"/>
              </a:spcBef>
              <a:spcAft>
                <a:spcPts val="1200"/>
              </a:spcAft>
              <a:buClr>
                <a:srgbClr val="5D8AA8"/>
              </a:buClr>
              <a:buFont typeface="+mj-lt"/>
              <a:buAutoNum type="arabicPeriod"/>
            </a:pPr>
            <a:r>
              <a:rPr lang="en-GB" baseline="0" dirty="0" smtClean="0"/>
              <a:t>The password must be at least 12 characters in length</a:t>
            </a:r>
          </a:p>
          <a:p>
            <a:pPr marL="228600" indent="-228600">
              <a:lnSpc>
                <a:spcPct val="100000"/>
              </a:lnSpc>
              <a:spcBef>
                <a:spcPts val="0"/>
              </a:spcBef>
              <a:spcAft>
                <a:spcPts val="1200"/>
              </a:spcAft>
              <a:buClr>
                <a:srgbClr val="5D8AA8"/>
              </a:buClr>
              <a:buFont typeface="+mj-lt"/>
              <a:buAutoNum type="arabicPeriod"/>
            </a:pPr>
            <a:r>
              <a:rPr lang="en-GB" baseline="0" dirty="0" smtClean="0"/>
              <a:t>The password must contain:</a:t>
            </a:r>
          </a:p>
          <a:p>
            <a:pPr marL="432000" lvl="1" indent="-216000">
              <a:buClr>
                <a:srgbClr val="5D8AA8"/>
              </a:buClr>
              <a:buFont typeface="Arial" panose="020B0604020202020204" pitchFamily="34" charset="0"/>
              <a:buChar char="•"/>
              <a:tabLst>
                <a:tab pos="3960000" algn="l"/>
              </a:tabLst>
            </a:pPr>
            <a:r>
              <a:rPr lang="en-GB" dirty="0" smtClean="0"/>
              <a:t>At least one capital letter</a:t>
            </a:r>
            <a:endParaRPr lang="en-GB" i="1" dirty="0" smtClean="0"/>
          </a:p>
          <a:p>
            <a:pPr marL="432000" lvl="1" indent="-216000">
              <a:buClr>
                <a:srgbClr val="5D8AA8"/>
              </a:buClr>
              <a:buFont typeface="Arial" panose="020B0604020202020204" pitchFamily="34" charset="0"/>
              <a:buChar char="•"/>
              <a:tabLst>
                <a:tab pos="3960000" algn="l"/>
              </a:tabLst>
            </a:pPr>
            <a:r>
              <a:rPr lang="en-GB" dirty="0" smtClean="0"/>
              <a:t>At least one number</a:t>
            </a:r>
            <a:endParaRPr lang="en-GB" i="1" dirty="0" smtClean="0"/>
          </a:p>
          <a:p>
            <a:pPr marL="432000" lvl="1" indent="-216000">
              <a:buClr>
                <a:srgbClr val="5D8AA8"/>
              </a:buClr>
              <a:buFont typeface="Arial" panose="020B0604020202020204" pitchFamily="34" charset="0"/>
              <a:buChar char="•"/>
              <a:tabLst>
                <a:tab pos="3960000" algn="l"/>
              </a:tabLst>
            </a:pPr>
            <a:r>
              <a:rPr lang="en-GB" dirty="0" smtClean="0"/>
              <a:t>At least one special character, as shown here</a:t>
            </a:r>
            <a:endParaRPr lang="en-GB" i="1" dirty="0" smtClean="0"/>
          </a:p>
          <a:p>
            <a:pPr marL="432000" lvl="1" indent="-216000">
              <a:buClr>
                <a:srgbClr val="5D8AA8"/>
              </a:buClr>
              <a:buFont typeface="Arial" panose="020B0604020202020204" pitchFamily="34" charset="0"/>
              <a:buChar char="•"/>
              <a:tabLst>
                <a:tab pos="3960000" algn="l"/>
              </a:tabLst>
            </a:pPr>
            <a:r>
              <a:rPr lang="en-GB" dirty="0" smtClean="0"/>
              <a:t>All other characters</a:t>
            </a:r>
            <a:r>
              <a:rPr lang="en-GB" baseline="0" dirty="0" smtClean="0"/>
              <a:t> must l</a:t>
            </a:r>
            <a:r>
              <a:rPr lang="en-GB" dirty="0" smtClean="0"/>
              <a:t>ower-case alpha characters “</a:t>
            </a:r>
            <a:r>
              <a:rPr lang="en-GB" u="dotted" dirty="0" smtClean="0">
                <a:uFill>
                  <a:solidFill>
                    <a:schemeClr val="bg1">
                      <a:lumMod val="50000"/>
                    </a:schemeClr>
                  </a:solidFill>
                </a:uFill>
              </a:rPr>
              <a:t>a–z</a:t>
            </a:r>
            <a:r>
              <a:rPr lang="en-GB" u="none" dirty="0" smtClean="0">
                <a:uFillTx/>
              </a:rPr>
              <a:t>”</a:t>
            </a:r>
            <a:endParaRPr lang="en-GB" dirty="0" smtClean="0"/>
          </a:p>
          <a:p>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2</a:t>
            </a:fld>
            <a:endParaRPr lang="en-GB"/>
          </a:p>
        </p:txBody>
      </p:sp>
    </p:spTree>
    <p:extLst>
      <p:ext uri="{BB962C8B-B14F-4D97-AF65-F5344CB8AC3E}">
        <p14:creationId xmlns:p14="http://schemas.microsoft.com/office/powerpoint/2010/main" val="122875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Only users with Administrative rights can create and amend user settings.</a:t>
            </a:r>
          </a:p>
          <a:p>
            <a:r>
              <a:rPr lang="en-GB" dirty="0" smtClean="0"/>
              <a:t>This includes setting passwords: non-admin users can not re-set their</a:t>
            </a:r>
            <a:r>
              <a:rPr lang="en-GB" baseline="0" dirty="0" smtClean="0"/>
              <a:t> own passwords.</a:t>
            </a:r>
          </a:p>
          <a:p>
            <a:endParaRPr lang="en-GB" baseline="0" dirty="0" smtClean="0"/>
          </a:p>
          <a:p>
            <a:r>
              <a:rPr lang="en-GB" baseline="0" dirty="0" smtClean="0"/>
              <a:t>To change an existing user an administrator can select: Settings &gt; User Management</a:t>
            </a:r>
          </a:p>
          <a:p>
            <a:r>
              <a:rPr lang="en-GB" baseline="0" dirty="0" smtClean="0"/>
              <a:t>They can now select an existing user and press “Edit” to change their settings.</a:t>
            </a:r>
          </a:p>
          <a:p>
            <a:r>
              <a:rPr lang="en-GB" baseline="0" dirty="0" smtClean="0"/>
              <a:t>You can change all fields. Please note the rule about the password policy that has been changed to meet the MOD security policy.</a:t>
            </a:r>
          </a:p>
          <a:p>
            <a:r>
              <a:rPr lang="en-GB" baseline="0" dirty="0" smtClean="0"/>
              <a:t>When you change the settings you will have to re-set or re-apply the password</a:t>
            </a:r>
          </a:p>
          <a:p>
            <a:endParaRPr lang="en-GB" baseline="0" dirty="0" smtClean="0"/>
          </a:p>
          <a:p>
            <a:r>
              <a:rPr lang="en-GB" baseline="0" dirty="0" smtClean="0"/>
              <a:t>To add a new user press the “Add” button</a:t>
            </a:r>
          </a:p>
          <a:p>
            <a:r>
              <a:rPr lang="en-GB" baseline="0" dirty="0" smtClean="0"/>
              <a:t>You must fill in all the required fields.</a:t>
            </a:r>
          </a:p>
          <a:p>
            <a:r>
              <a:rPr lang="en-GB" baseline="0" dirty="0" smtClean="0"/>
              <a:t>When complete press “Save”</a:t>
            </a:r>
          </a:p>
          <a:p>
            <a:endParaRPr lang="en-GB" baseline="0" dirty="0" smtClean="0"/>
          </a:p>
          <a:p>
            <a:r>
              <a:rPr lang="en-GB" baseline="0" dirty="0" smtClean="0"/>
              <a:t>If you need to delete a user first select the user then press “Delete”</a:t>
            </a:r>
          </a:p>
          <a:p>
            <a:endParaRPr lang="en-GB" baseline="0" dirty="0" smtClean="0"/>
          </a:p>
          <a:p>
            <a:r>
              <a:rPr lang="en-GB" baseline="0" dirty="0" smtClean="0"/>
              <a:t>Finally, A note about adding a new User Group.</a:t>
            </a:r>
          </a:p>
          <a:p>
            <a:r>
              <a:rPr lang="en-GB" baseline="0" dirty="0" smtClean="0"/>
              <a:t>You can add new user groups by adding a new XML configuration file in the correct format.</a:t>
            </a:r>
          </a:p>
          <a:p>
            <a:r>
              <a:rPr lang="en-GB" baseline="0" dirty="0" smtClean="0"/>
              <a:t>You cannot add a new group from this screen.</a:t>
            </a:r>
          </a:p>
          <a:p>
            <a:r>
              <a:rPr lang="en-GB" baseline="0" dirty="0" smtClean="0"/>
              <a:t>You should be mindful that user groups are linked to access to features in LiveContent so you should only do so in consultation with RWS so the correct application changes are made to match the new profile</a:t>
            </a: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3</a:t>
            </a:fld>
            <a:endParaRPr lang="en-GB"/>
          </a:p>
        </p:txBody>
      </p:sp>
    </p:spTree>
    <p:extLst>
      <p:ext uri="{BB962C8B-B14F-4D97-AF65-F5344CB8AC3E}">
        <p14:creationId xmlns:p14="http://schemas.microsoft.com/office/powerpoint/2010/main" val="11568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Only users with Administrative rights can create and amend user settings.</a:t>
            </a:r>
          </a:p>
          <a:p>
            <a:r>
              <a:rPr lang="en-GB" dirty="0" smtClean="0"/>
              <a:t>This includes setting passwords: non-admin users can not re-set their</a:t>
            </a:r>
            <a:r>
              <a:rPr lang="en-GB" baseline="0" dirty="0" smtClean="0"/>
              <a:t> own passwords.</a:t>
            </a:r>
          </a:p>
          <a:p>
            <a:endParaRPr lang="en-GB" baseline="0" dirty="0" smtClean="0"/>
          </a:p>
          <a:p>
            <a:r>
              <a:rPr lang="en-GB" baseline="0" dirty="0" smtClean="0"/>
              <a:t>To change an existing user an administrator can select: Settings &gt; User Management</a:t>
            </a:r>
          </a:p>
          <a:p>
            <a:r>
              <a:rPr lang="en-GB" baseline="0" dirty="0" smtClean="0"/>
              <a:t>They can now select an existing user and press “Edit” to change their settings.</a:t>
            </a:r>
          </a:p>
          <a:p>
            <a:r>
              <a:rPr lang="en-GB" baseline="0" dirty="0" smtClean="0"/>
              <a:t>You can change all fields. Please note the rule about the password policy that has been changed to meet the MOD security policy.</a:t>
            </a:r>
          </a:p>
          <a:p>
            <a:r>
              <a:rPr lang="en-GB" baseline="0" dirty="0" smtClean="0"/>
              <a:t>When you change the settings you will have to re-set or re-apply the password</a:t>
            </a:r>
          </a:p>
          <a:p>
            <a:endParaRPr lang="en-GB" baseline="0" dirty="0" smtClean="0"/>
          </a:p>
          <a:p>
            <a:r>
              <a:rPr lang="en-GB" baseline="0" dirty="0" smtClean="0"/>
              <a:t>To add a new user press the “Add” button</a:t>
            </a:r>
          </a:p>
          <a:p>
            <a:r>
              <a:rPr lang="en-GB" baseline="0" dirty="0" smtClean="0"/>
              <a:t>You must fill in all the required fields.</a:t>
            </a:r>
          </a:p>
          <a:p>
            <a:r>
              <a:rPr lang="en-GB" baseline="0" dirty="0" smtClean="0"/>
              <a:t>When complete press “Save”</a:t>
            </a:r>
          </a:p>
          <a:p>
            <a:endParaRPr lang="en-GB" baseline="0" dirty="0" smtClean="0"/>
          </a:p>
          <a:p>
            <a:r>
              <a:rPr lang="en-GB" baseline="0" dirty="0" smtClean="0"/>
              <a:t>If you need to delete a user first select the user then press “Delete”</a:t>
            </a:r>
          </a:p>
          <a:p>
            <a:endParaRPr lang="en-GB" baseline="0" dirty="0" smtClean="0"/>
          </a:p>
          <a:p>
            <a:r>
              <a:rPr lang="en-GB" baseline="0" dirty="0" smtClean="0"/>
              <a:t>Finally, A note about adding a new User Group.</a:t>
            </a:r>
          </a:p>
          <a:p>
            <a:r>
              <a:rPr lang="en-GB" baseline="0" dirty="0" smtClean="0"/>
              <a:t>You can add new user groups by adding a new XML configuration file in the correct format.</a:t>
            </a:r>
          </a:p>
          <a:p>
            <a:r>
              <a:rPr lang="en-GB" baseline="0" dirty="0" smtClean="0"/>
              <a:t>You cannot add a new group from this screen.</a:t>
            </a:r>
          </a:p>
          <a:p>
            <a:r>
              <a:rPr lang="en-GB" baseline="0" dirty="0" smtClean="0"/>
              <a:t>You should be mindful that user groups are linked to access </a:t>
            </a:r>
            <a:r>
              <a:rPr lang="en-GB" baseline="0" smtClean="0"/>
              <a:t>to features </a:t>
            </a:r>
            <a:r>
              <a:rPr lang="en-GB" baseline="0" dirty="0" smtClean="0"/>
              <a:t>in LiveContent so you should only do so in consultation with RWS so the correct application changes are made to match the new profile</a:t>
            </a: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4</a:t>
            </a:fld>
            <a:endParaRPr lang="en-GB"/>
          </a:p>
        </p:txBody>
      </p:sp>
    </p:spTree>
    <p:extLst>
      <p:ext uri="{BB962C8B-B14F-4D97-AF65-F5344CB8AC3E}">
        <p14:creationId xmlns:p14="http://schemas.microsoft.com/office/powerpoint/2010/main" val="15353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Only users with Administrative rights can create and amend user settings.</a:t>
            </a:r>
          </a:p>
          <a:p>
            <a:r>
              <a:rPr lang="en-GB" dirty="0" smtClean="0"/>
              <a:t>This includes setting passwords: non-admin users can not re-set their</a:t>
            </a:r>
            <a:r>
              <a:rPr lang="en-GB" baseline="0" dirty="0" smtClean="0"/>
              <a:t> own passwords.</a:t>
            </a:r>
          </a:p>
          <a:p>
            <a:endParaRPr lang="en-GB" baseline="0" dirty="0" smtClean="0"/>
          </a:p>
          <a:p>
            <a:r>
              <a:rPr lang="en-GB" baseline="0" dirty="0" smtClean="0"/>
              <a:t>To change an existing user an administrator can select: Settings &gt; User Management</a:t>
            </a:r>
          </a:p>
          <a:p>
            <a:r>
              <a:rPr lang="en-GB" baseline="0" dirty="0" smtClean="0"/>
              <a:t>They can now select an existing user and press “Edit” to change their settings.</a:t>
            </a:r>
          </a:p>
          <a:p>
            <a:r>
              <a:rPr lang="en-GB" baseline="0" dirty="0" smtClean="0"/>
              <a:t>You can change all fields. Please note the rule about the password policy that has been changed to meet the MOD security policy.</a:t>
            </a:r>
          </a:p>
          <a:p>
            <a:r>
              <a:rPr lang="en-GB" baseline="0" dirty="0" smtClean="0"/>
              <a:t>When you change the settings you will have to re-set or re-apply the password</a:t>
            </a:r>
          </a:p>
          <a:p>
            <a:endParaRPr lang="en-GB" baseline="0" dirty="0" smtClean="0"/>
          </a:p>
          <a:p>
            <a:r>
              <a:rPr lang="en-GB" baseline="0" dirty="0" smtClean="0"/>
              <a:t>To add a new user press the “Add” button</a:t>
            </a:r>
          </a:p>
          <a:p>
            <a:r>
              <a:rPr lang="en-GB" baseline="0" dirty="0" smtClean="0"/>
              <a:t>You must fill in all the required fields.</a:t>
            </a:r>
          </a:p>
          <a:p>
            <a:r>
              <a:rPr lang="en-GB" baseline="0" dirty="0" smtClean="0"/>
              <a:t>When complete press “Save”</a:t>
            </a:r>
          </a:p>
          <a:p>
            <a:endParaRPr lang="en-GB" baseline="0" dirty="0" smtClean="0"/>
          </a:p>
          <a:p>
            <a:r>
              <a:rPr lang="en-GB" baseline="0" dirty="0" smtClean="0"/>
              <a:t>If you need to delete a user first select the user then press “Delete”</a:t>
            </a:r>
          </a:p>
          <a:p>
            <a:endParaRPr lang="en-GB" baseline="0" dirty="0" smtClean="0"/>
          </a:p>
          <a:p>
            <a:r>
              <a:rPr lang="en-GB" baseline="0" dirty="0" smtClean="0"/>
              <a:t>Finally, A note about adding a new User Group.</a:t>
            </a:r>
          </a:p>
          <a:p>
            <a:r>
              <a:rPr lang="en-GB" baseline="0" dirty="0" smtClean="0"/>
              <a:t>You can add new user groups by adding a new XML configuration file in the correct format.</a:t>
            </a:r>
          </a:p>
          <a:p>
            <a:r>
              <a:rPr lang="en-GB" baseline="0" dirty="0" smtClean="0"/>
              <a:t>You cannot add a new group from this screen.</a:t>
            </a:r>
          </a:p>
          <a:p>
            <a:r>
              <a:rPr lang="en-GB" baseline="0" dirty="0" smtClean="0"/>
              <a:t>You should be mindful that user groups are linked to access </a:t>
            </a:r>
            <a:r>
              <a:rPr lang="en-GB" baseline="0" smtClean="0"/>
              <a:t>to features </a:t>
            </a:r>
            <a:r>
              <a:rPr lang="en-GB" baseline="0" dirty="0" smtClean="0"/>
              <a:t>in LiveContent so you should only do so in consultation with RWS so the correct application changes are made to match the new profile</a:t>
            </a: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5</a:t>
            </a:fld>
            <a:endParaRPr lang="en-GB"/>
          </a:p>
        </p:txBody>
      </p:sp>
    </p:spTree>
    <p:extLst>
      <p:ext uri="{BB962C8B-B14F-4D97-AF65-F5344CB8AC3E}">
        <p14:creationId xmlns:p14="http://schemas.microsoft.com/office/powerpoint/2010/main" val="2174414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Only users with Administrative rights can create and amend user settings.</a:t>
            </a:r>
          </a:p>
          <a:p>
            <a:r>
              <a:rPr lang="en-GB" dirty="0" smtClean="0"/>
              <a:t>This includes setting passwords: non-admin users can not re-set their</a:t>
            </a:r>
            <a:r>
              <a:rPr lang="en-GB" baseline="0" dirty="0" smtClean="0"/>
              <a:t> own passwords.</a:t>
            </a:r>
          </a:p>
          <a:p>
            <a:endParaRPr lang="en-GB" baseline="0" dirty="0" smtClean="0"/>
          </a:p>
          <a:p>
            <a:r>
              <a:rPr lang="en-GB" baseline="0" dirty="0" smtClean="0"/>
              <a:t>To change an existing user an administrator can select: Settings &gt; User Management</a:t>
            </a:r>
          </a:p>
          <a:p>
            <a:r>
              <a:rPr lang="en-GB" baseline="0" dirty="0" smtClean="0"/>
              <a:t>They can now select an existing user and press “Edit” to change their settings.</a:t>
            </a:r>
          </a:p>
          <a:p>
            <a:r>
              <a:rPr lang="en-GB" baseline="0" dirty="0" smtClean="0"/>
              <a:t>You can change all fields. Please note the rule about the password policy that has been changed to meet the MOD security policy.</a:t>
            </a:r>
          </a:p>
          <a:p>
            <a:r>
              <a:rPr lang="en-GB" baseline="0" dirty="0" smtClean="0"/>
              <a:t>When you change the settings you will have to re-set or re-apply the password</a:t>
            </a:r>
          </a:p>
          <a:p>
            <a:endParaRPr lang="en-GB" baseline="0" dirty="0" smtClean="0"/>
          </a:p>
          <a:p>
            <a:r>
              <a:rPr lang="en-GB" baseline="0" dirty="0" smtClean="0"/>
              <a:t>To add a new user press the “Add” button</a:t>
            </a:r>
          </a:p>
          <a:p>
            <a:r>
              <a:rPr lang="en-GB" baseline="0" dirty="0" smtClean="0"/>
              <a:t>You must fill in all the required fields.</a:t>
            </a:r>
          </a:p>
          <a:p>
            <a:r>
              <a:rPr lang="en-GB" baseline="0" dirty="0" smtClean="0"/>
              <a:t>When complete press “Save”</a:t>
            </a:r>
          </a:p>
          <a:p>
            <a:endParaRPr lang="en-GB" baseline="0" dirty="0" smtClean="0"/>
          </a:p>
          <a:p>
            <a:r>
              <a:rPr lang="en-GB" baseline="0" dirty="0" smtClean="0"/>
              <a:t>If you need to delete a user first select the user then press “Delete”</a:t>
            </a:r>
          </a:p>
          <a:p>
            <a:endParaRPr lang="en-GB" baseline="0" dirty="0" smtClean="0"/>
          </a:p>
          <a:p>
            <a:r>
              <a:rPr lang="en-GB" baseline="0" dirty="0" smtClean="0"/>
              <a:t>Finally, A note about adding a new User Group.</a:t>
            </a:r>
          </a:p>
          <a:p>
            <a:r>
              <a:rPr lang="en-GB" baseline="0" dirty="0" smtClean="0"/>
              <a:t>You can add new user groups by adding a new XML configuration file in the correct format.</a:t>
            </a:r>
          </a:p>
          <a:p>
            <a:r>
              <a:rPr lang="en-GB" baseline="0" dirty="0" smtClean="0"/>
              <a:t>You cannot add a new group from this screen.</a:t>
            </a:r>
          </a:p>
          <a:p>
            <a:r>
              <a:rPr lang="en-GB" baseline="0" dirty="0" smtClean="0"/>
              <a:t>You should be mindful that user groups are linked to access </a:t>
            </a:r>
            <a:r>
              <a:rPr lang="en-GB" baseline="0" smtClean="0"/>
              <a:t>to features </a:t>
            </a:r>
            <a:r>
              <a:rPr lang="en-GB" baseline="0" dirty="0" smtClean="0"/>
              <a:t>in LiveContent so you should only do so in consultation with RWS so the correct application changes are made to match the new profile</a:t>
            </a: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6</a:t>
            </a:fld>
            <a:endParaRPr lang="en-GB"/>
          </a:p>
        </p:txBody>
      </p:sp>
    </p:spTree>
    <p:extLst>
      <p:ext uri="{BB962C8B-B14F-4D97-AF65-F5344CB8AC3E}">
        <p14:creationId xmlns:p14="http://schemas.microsoft.com/office/powerpoint/2010/main" val="169640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Only users with Administrative rights can create and amend user settings.</a:t>
            </a:r>
          </a:p>
          <a:p>
            <a:r>
              <a:rPr lang="en-GB" dirty="0" smtClean="0"/>
              <a:t>This includes setting passwords: non-admin users can not re-set their</a:t>
            </a:r>
            <a:r>
              <a:rPr lang="en-GB" baseline="0" dirty="0" smtClean="0"/>
              <a:t> own passwords.</a:t>
            </a:r>
          </a:p>
          <a:p>
            <a:endParaRPr lang="en-GB" baseline="0" dirty="0" smtClean="0"/>
          </a:p>
          <a:p>
            <a:r>
              <a:rPr lang="en-GB" baseline="0" dirty="0" smtClean="0"/>
              <a:t>To change an existing user an administrator can select: Settings &gt; User Management</a:t>
            </a:r>
          </a:p>
          <a:p>
            <a:r>
              <a:rPr lang="en-GB" baseline="0" dirty="0" smtClean="0"/>
              <a:t>They can now select an existing user and press “Edit” to change their settings.</a:t>
            </a:r>
          </a:p>
          <a:p>
            <a:r>
              <a:rPr lang="en-GB" baseline="0" dirty="0" smtClean="0"/>
              <a:t>You can change all fields. Please note the rule about the password policy that has been changed to meet the MOD security policy.</a:t>
            </a:r>
          </a:p>
          <a:p>
            <a:r>
              <a:rPr lang="en-GB" baseline="0" dirty="0" smtClean="0"/>
              <a:t>When you change the settings you will have to re-set or re-apply the password</a:t>
            </a:r>
          </a:p>
          <a:p>
            <a:endParaRPr lang="en-GB" baseline="0" dirty="0" smtClean="0"/>
          </a:p>
          <a:p>
            <a:r>
              <a:rPr lang="en-GB" baseline="0" dirty="0" smtClean="0"/>
              <a:t>To add a new user press the “Add” button</a:t>
            </a:r>
          </a:p>
          <a:p>
            <a:r>
              <a:rPr lang="en-GB" baseline="0" dirty="0" smtClean="0"/>
              <a:t>You must fill in all the required fields.</a:t>
            </a:r>
          </a:p>
          <a:p>
            <a:r>
              <a:rPr lang="en-GB" baseline="0" dirty="0" smtClean="0"/>
              <a:t>When complete press “Save”</a:t>
            </a:r>
          </a:p>
          <a:p>
            <a:endParaRPr lang="en-GB" baseline="0" dirty="0" smtClean="0"/>
          </a:p>
          <a:p>
            <a:r>
              <a:rPr lang="en-GB" baseline="0" dirty="0" smtClean="0"/>
              <a:t>If you need to delete a user first select the user then press “Delete”</a:t>
            </a:r>
          </a:p>
          <a:p>
            <a:endParaRPr lang="en-GB" baseline="0" dirty="0" smtClean="0"/>
          </a:p>
          <a:p>
            <a:r>
              <a:rPr lang="en-GB" baseline="0" dirty="0" smtClean="0"/>
              <a:t>Finally, A note about adding a new User Group.</a:t>
            </a:r>
          </a:p>
          <a:p>
            <a:r>
              <a:rPr lang="en-GB" baseline="0" dirty="0" smtClean="0"/>
              <a:t>You can add new user groups by adding a new XML configuration file in the correct format.</a:t>
            </a:r>
          </a:p>
          <a:p>
            <a:r>
              <a:rPr lang="en-GB" baseline="0" dirty="0" smtClean="0"/>
              <a:t>You cannot add a new group from this screen.</a:t>
            </a:r>
          </a:p>
          <a:p>
            <a:r>
              <a:rPr lang="en-GB" baseline="0" dirty="0" smtClean="0"/>
              <a:t>You should be mindful that user groups are linked to access </a:t>
            </a:r>
            <a:r>
              <a:rPr lang="en-GB" baseline="0" smtClean="0"/>
              <a:t>to features </a:t>
            </a:r>
            <a:r>
              <a:rPr lang="en-GB" baseline="0" dirty="0" smtClean="0"/>
              <a:t>in LiveContent so you should only do so in consultation with RWS so the correct application changes are made to match the new profile</a:t>
            </a: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7</a:t>
            </a:fld>
            <a:endParaRPr lang="en-GB"/>
          </a:p>
        </p:txBody>
      </p:sp>
    </p:spTree>
    <p:extLst>
      <p:ext uri="{BB962C8B-B14F-4D97-AF65-F5344CB8AC3E}">
        <p14:creationId xmlns:p14="http://schemas.microsoft.com/office/powerpoint/2010/main" val="45497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User credentials are set when an administrator calls the User Management function in any of the Publications in a LiveContent collection.</a:t>
            </a:r>
          </a:p>
          <a:p>
            <a:r>
              <a:rPr lang="en-GB" sz="1200" kern="1200" dirty="0" smtClean="0">
                <a:solidFill>
                  <a:schemeClr val="tx1"/>
                </a:solidFill>
                <a:effectLst/>
                <a:latin typeface="+mn-lt"/>
                <a:ea typeface="+mn-ea"/>
                <a:cs typeface="+mn-cs"/>
              </a:rPr>
              <a:t>That is, an administrator can login to LiveContent and select any of the Aircraft Publications to set the users.</a:t>
            </a:r>
          </a:p>
          <a:p>
            <a:r>
              <a:rPr lang="en-GB" sz="1200" kern="1200" dirty="0" smtClean="0">
                <a:solidFill>
                  <a:schemeClr val="tx1"/>
                </a:solidFill>
                <a:effectLst/>
                <a:latin typeface="+mn-lt"/>
                <a:ea typeface="+mn-ea"/>
                <a:cs typeface="+mn-cs"/>
              </a:rPr>
              <a:t>LiveContent creates a LiveContent user folder where LiveContent is hosted: that is, only:</a:t>
            </a:r>
          </a:p>
          <a:p>
            <a:pPr lvl="0"/>
            <a:r>
              <a:rPr lang="en-GB" sz="1200" kern="1200" dirty="0" smtClean="0">
                <a:solidFill>
                  <a:schemeClr val="tx1"/>
                </a:solidFill>
                <a:effectLst/>
                <a:latin typeface="+mn-lt"/>
                <a:ea typeface="+mn-ea"/>
                <a:cs typeface="+mn-cs"/>
              </a:rPr>
              <a:t>On the Delivery Server on the hosted Cloud Virtual Machine; or</a:t>
            </a:r>
          </a:p>
          <a:p>
            <a:pPr lvl="0"/>
            <a:r>
              <a:rPr lang="en-GB" sz="1200" kern="1200" dirty="0" smtClean="0">
                <a:solidFill>
                  <a:schemeClr val="tx1"/>
                </a:solidFill>
                <a:effectLst/>
                <a:latin typeface="+mn-lt"/>
                <a:ea typeface="+mn-ea"/>
                <a:cs typeface="+mn-cs"/>
              </a:rPr>
              <a:t>Each standalone LiveContent instance</a:t>
            </a:r>
          </a:p>
          <a:p>
            <a:r>
              <a:rPr lang="en-GB" sz="1200" kern="1200" dirty="0" smtClean="0">
                <a:solidFill>
                  <a:schemeClr val="tx1"/>
                </a:solidFill>
                <a:effectLst/>
                <a:latin typeface="+mn-lt"/>
                <a:ea typeface="+mn-ea"/>
                <a:cs typeface="+mn-cs"/>
              </a:rPr>
              <a:t>NOT on the connected LiveContent user machine</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8</a:t>
            </a:fld>
            <a:endParaRPr lang="en-GB"/>
          </a:p>
        </p:txBody>
      </p:sp>
    </p:spTree>
    <p:extLst>
      <p:ext uri="{BB962C8B-B14F-4D97-AF65-F5344CB8AC3E}">
        <p14:creationId xmlns:p14="http://schemas.microsoft.com/office/powerpoint/2010/main" val="270437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location of the user folder will resolve to one of two place: </a:t>
            </a:r>
          </a:p>
          <a:p>
            <a:pPr lvl="0"/>
            <a:r>
              <a:rPr lang="en-GB" sz="1200" kern="1200" dirty="0" smtClean="0">
                <a:solidFill>
                  <a:schemeClr val="tx1"/>
                </a:solidFill>
                <a:effectLst/>
                <a:latin typeface="+mn-lt"/>
                <a:ea typeface="+mn-ea"/>
                <a:cs typeface="+mn-cs"/>
              </a:rPr>
              <a:t>%TEMP%\</a:t>
            </a:r>
            <a:r>
              <a:rPr lang="en-GB" sz="1200" kern="1200" dirty="0" err="1" smtClean="0">
                <a:solidFill>
                  <a:schemeClr val="tx1"/>
                </a:solidFill>
                <a:effectLst/>
                <a:latin typeface="+mn-lt"/>
                <a:ea typeface="+mn-ea"/>
                <a:cs typeface="+mn-cs"/>
              </a:rPr>
              <a:t>XyEnterprise</a:t>
            </a:r>
            <a:r>
              <a:rPr lang="en-GB" sz="1200" kern="1200" dirty="0" smtClean="0">
                <a:solidFill>
                  <a:schemeClr val="tx1"/>
                </a:solidFill>
                <a:effectLst/>
                <a:latin typeface="+mn-lt"/>
                <a:ea typeface="+mn-ea"/>
                <a:cs typeface="+mn-cs"/>
              </a:rPr>
              <a:t>\LiveContent\</a:t>
            </a:r>
            <a:r>
              <a:rPr lang="en-GB" sz="1200" kern="1200" dirty="0" err="1" smtClean="0">
                <a:solidFill>
                  <a:schemeClr val="tx1"/>
                </a:solidFill>
                <a:effectLst/>
                <a:latin typeface="+mn-lt"/>
                <a:ea typeface="+mn-ea"/>
                <a:cs typeface="+mn-cs"/>
              </a:rPr>
              <a:t>var</a:t>
            </a:r>
            <a:r>
              <a:rPr lang="en-GB" sz="1200" kern="1200" dirty="0" smtClean="0">
                <a:solidFill>
                  <a:schemeClr val="tx1"/>
                </a:solidFill>
                <a:effectLst/>
                <a:latin typeface="+mn-lt"/>
                <a:ea typeface="+mn-ea"/>
                <a:cs typeface="+mn-cs"/>
              </a:rPr>
              <a:t>\[IETP-FOLDER-NAME]</a:t>
            </a:r>
          </a:p>
          <a:p>
            <a:r>
              <a:rPr lang="en-GB" sz="1200" kern="1200" dirty="0" smtClean="0">
                <a:solidFill>
                  <a:schemeClr val="tx1"/>
                </a:solidFill>
                <a:effectLst/>
                <a:latin typeface="+mn-lt"/>
                <a:ea typeface="+mn-ea"/>
                <a:cs typeface="+mn-cs"/>
              </a:rPr>
              <a:t>Where %TEMP% is a Windows system variable based on the user account;</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such as C:\Users\[USER-NAME]\AppData\Local\Temp</a:t>
            </a:r>
          </a:p>
          <a:p>
            <a:r>
              <a:rPr lang="en-GB" sz="1200" kern="1200" dirty="0" smtClean="0">
                <a:solidFill>
                  <a:schemeClr val="tx1"/>
                </a:solidFill>
                <a:effectLst/>
                <a:latin typeface="+mn-lt"/>
                <a:ea typeface="+mn-ea"/>
                <a:cs typeface="+mn-cs"/>
              </a:rPr>
              <a:t>You can resolve this yourself by raising a Windows Explorer windows and typing in %TEMP% then hitting enter.</a:t>
            </a:r>
          </a:p>
          <a:p>
            <a:r>
              <a:rPr lang="en-GB" sz="1200" kern="1200" dirty="0" smtClean="0">
                <a:solidFill>
                  <a:schemeClr val="tx1"/>
                </a:solidFill>
                <a:effectLst/>
                <a:latin typeface="+mn-lt"/>
                <a:ea typeface="+mn-ea"/>
                <a:cs typeface="+mn-cs"/>
              </a:rPr>
              <a:t>You can do the same with the full path to find where LiveContent stores its user data: %TEMP%\</a:t>
            </a:r>
            <a:r>
              <a:rPr lang="en-GB" sz="1200" kern="1200" dirty="0" err="1" smtClean="0">
                <a:solidFill>
                  <a:schemeClr val="tx1"/>
                </a:solidFill>
                <a:effectLst/>
                <a:latin typeface="+mn-lt"/>
                <a:ea typeface="+mn-ea"/>
                <a:cs typeface="+mn-cs"/>
              </a:rPr>
              <a:t>XyEnterprise</a:t>
            </a:r>
            <a:r>
              <a:rPr lang="en-GB" sz="1200" kern="1200" dirty="0" smtClean="0">
                <a:solidFill>
                  <a:schemeClr val="tx1"/>
                </a:solidFill>
                <a:effectLst/>
                <a:latin typeface="+mn-lt"/>
                <a:ea typeface="+mn-ea"/>
                <a:cs typeface="+mn-cs"/>
              </a:rPr>
              <a:t>\LiveContent\</a:t>
            </a:r>
            <a:r>
              <a:rPr lang="en-GB" sz="1200" kern="1200" dirty="0" err="1" smtClean="0">
                <a:solidFill>
                  <a:schemeClr val="tx1"/>
                </a:solidFill>
                <a:effectLst/>
                <a:latin typeface="+mn-lt"/>
                <a:ea typeface="+mn-ea"/>
                <a:cs typeface="+mn-cs"/>
              </a:rPr>
              <a:t>var</a:t>
            </a:r>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LiveContentData</a:t>
            </a:r>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var</a:t>
            </a:r>
            <a:r>
              <a:rPr lang="en-GB" sz="1200" kern="1200" dirty="0" smtClean="0">
                <a:solidFill>
                  <a:schemeClr val="tx1"/>
                </a:solidFill>
                <a:effectLst/>
                <a:latin typeface="+mn-lt"/>
                <a:ea typeface="+mn-ea"/>
                <a:cs typeface="+mn-cs"/>
              </a:rPr>
              <a:t>\[COLLECTION-NAME]</a:t>
            </a:r>
          </a:p>
          <a:p>
            <a:r>
              <a:rPr lang="en-GB" sz="1200" kern="1200" dirty="0" smtClean="0">
                <a:solidFill>
                  <a:schemeClr val="tx1"/>
                </a:solidFill>
                <a:effectLst/>
                <a:latin typeface="+mn-lt"/>
                <a:ea typeface="+mn-ea"/>
                <a:cs typeface="+mn-cs"/>
              </a:rPr>
              <a:t>[</a:t>
            </a:r>
            <a:r>
              <a:rPr lang="en-GB" sz="1200" kern="1200" dirty="0" err="1" smtClean="0">
                <a:solidFill>
                  <a:schemeClr val="tx1"/>
                </a:solidFill>
                <a:effectLst/>
                <a:latin typeface="+mn-lt"/>
                <a:ea typeface="+mn-ea"/>
                <a:cs typeface="+mn-cs"/>
              </a:rPr>
              <a:t>LiveContentData</a:t>
            </a:r>
            <a:r>
              <a:rPr lang="en-GB" sz="1200" kern="1200" dirty="0" smtClean="0">
                <a:solidFill>
                  <a:schemeClr val="tx1"/>
                </a:solidFill>
                <a:effectLst/>
                <a:latin typeface="+mn-lt"/>
                <a:ea typeface="+mn-ea"/>
                <a:cs typeface="+mn-cs"/>
              </a:rPr>
              <a:t>] will be used if the IETP is hosted on the LiveContent Publisher machine.</a:t>
            </a:r>
          </a:p>
          <a:p>
            <a:r>
              <a:rPr lang="en-GB" sz="1200" kern="1200" dirty="0" smtClean="0">
                <a:solidFill>
                  <a:schemeClr val="tx1"/>
                </a:solidFill>
                <a:effectLst/>
                <a:latin typeface="+mn-lt"/>
                <a:ea typeface="+mn-ea"/>
                <a:cs typeface="+mn-cs"/>
              </a:rPr>
              <a:t>This is stored in a Windows Registry entry: HKEY_LOCAL_MACHINE\SOFTWARE\</a:t>
            </a:r>
            <a:r>
              <a:rPr lang="en-GB" sz="1200" kern="1200" dirty="0" err="1" smtClean="0">
                <a:solidFill>
                  <a:schemeClr val="tx1"/>
                </a:solidFill>
                <a:effectLst/>
                <a:latin typeface="+mn-lt"/>
                <a:ea typeface="+mn-ea"/>
                <a:cs typeface="+mn-cs"/>
              </a:rPr>
              <a:t>XyEnterprise</a:t>
            </a:r>
            <a:r>
              <a:rPr lang="en-GB" sz="1200" kern="1200" dirty="0" smtClean="0">
                <a:solidFill>
                  <a:schemeClr val="tx1"/>
                </a:solidFill>
                <a:effectLst/>
                <a:latin typeface="+mn-lt"/>
                <a:ea typeface="+mn-ea"/>
                <a:cs typeface="+mn-cs"/>
              </a:rPr>
              <a:t>\LiveContent "</a:t>
            </a:r>
            <a:r>
              <a:rPr lang="en-GB" sz="1200" kern="1200" dirty="0" err="1" smtClean="0">
                <a:solidFill>
                  <a:schemeClr val="tx1"/>
                </a:solidFill>
                <a:effectLst/>
                <a:latin typeface="+mn-lt"/>
                <a:ea typeface="+mn-ea"/>
                <a:cs typeface="+mn-cs"/>
              </a:rPr>
              <a:t>DataDir</a:t>
            </a:r>
            <a:r>
              <a:rPr lang="en-GB" sz="1200" kern="1200" dirty="0" smtClean="0">
                <a:solidFill>
                  <a:schemeClr val="tx1"/>
                </a:solidFill>
                <a:effectLst/>
                <a:latin typeface="+mn-lt"/>
                <a:ea typeface="+mn-ea"/>
                <a:cs typeface="+mn-cs"/>
              </a:rPr>
              <a:t>" ("C:\LiveContentData")</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3D6EE527-1C64-467F-8E3E-CA90F31CB7D1}" type="slidenum">
              <a:rPr lang="en-GB" smtClean="0"/>
              <a:t>9</a:t>
            </a:fld>
            <a:endParaRPr lang="en-GB"/>
          </a:p>
        </p:txBody>
      </p:sp>
    </p:spTree>
    <p:extLst>
      <p:ext uri="{BB962C8B-B14F-4D97-AF65-F5344CB8AC3E}">
        <p14:creationId xmlns:p14="http://schemas.microsoft.com/office/powerpoint/2010/main" val="345980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105098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236503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343095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217191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95270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351125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19201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202797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64824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372001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81283FB-06CA-4AFF-B14A-83FFFF8A7B05}" type="datetimeFigureOut">
              <a:rPr lang="en-GB" smtClean="0"/>
              <a:t>04/11/2021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45B74CC-287A-45CB-82C5-C14A60CE761B}" type="slidenum">
              <a:rPr lang="en-GB" smtClean="0"/>
              <a:t>‹#›</a:t>
            </a:fld>
            <a:endParaRPr lang="en-GB"/>
          </a:p>
        </p:txBody>
      </p:sp>
    </p:spTree>
    <p:extLst>
      <p:ext uri="{BB962C8B-B14F-4D97-AF65-F5344CB8AC3E}">
        <p14:creationId xmlns:p14="http://schemas.microsoft.com/office/powerpoint/2010/main" val="155265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22578" y="6631023"/>
            <a:ext cx="3922222" cy="184666"/>
          </a:xfrm>
          <a:prstGeom prst="rect">
            <a:avLst/>
          </a:prstGeom>
          <a:noFill/>
        </p:spPr>
        <p:txBody>
          <a:bodyPr wrap="square" lIns="72000" tIns="0" rIns="7200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lumMod val="50000"/>
                  </a:schemeClr>
                </a:solidFill>
              </a:rPr>
              <a:t>© Copyright QinetiQ, October 2021</a:t>
            </a:r>
          </a:p>
        </p:txBody>
      </p:sp>
    </p:spTree>
    <p:extLst>
      <p:ext uri="{BB962C8B-B14F-4D97-AF65-F5344CB8AC3E}">
        <p14:creationId xmlns:p14="http://schemas.microsoft.com/office/powerpoint/2010/main" val="1910712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slideLayout" Target="../slideLayouts/slideLayout2.xml"/><Relationship Id="rId7" Type="http://schemas.openxmlformats.org/officeDocument/2006/relationships/image" Target="../media/image7.jpg"/><Relationship Id="rId12" Type="http://schemas.openxmlformats.org/officeDocument/2006/relationships/image" Target="../media/image18.png"/><Relationship Id="rId2" Type="http://schemas.openxmlformats.org/officeDocument/2006/relationships/audio" Target="file:///C:\Users\lmarshall\OneDrive%20-%20SDL\CustomerData\BBMF\2021-10_Training\MP3\BBMF-s1d12C.mp3" TargetMode="External"/><Relationship Id="rId1" Type="http://schemas.microsoft.com/office/2007/relationships/media" Target="file:///C:\Users\lmarshall\OneDrive%20-%20SDL\CustomerData\BBMF\2021-10_Training\MP3\BBMF-s1d12C.mp3" TargetMode="External"/><Relationship Id="rId6" Type="http://schemas.openxmlformats.org/officeDocument/2006/relationships/image" Target="../media/image6.jpg"/><Relationship Id="rId11" Type="http://schemas.openxmlformats.org/officeDocument/2006/relationships/image" Target="../media/image23.png"/><Relationship Id="rId5" Type="http://schemas.openxmlformats.org/officeDocument/2006/relationships/image" Target="../media/image20.png"/><Relationship Id="rId10" Type="http://schemas.openxmlformats.org/officeDocument/2006/relationships/image" Target="../media/image22.png"/><Relationship Id="rId4" Type="http://schemas.openxmlformats.org/officeDocument/2006/relationships/notesSlide" Target="../notesSlides/notesSlide10.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audio" Target="file:///C:\Users\lmarshall\OneDrive%20-%20SDL\CustomerData\BBMF\2021-10_Training\MP3\BBMF-s1d12D.mp3" TargetMode="External"/><Relationship Id="rId1" Type="http://schemas.microsoft.com/office/2007/relationships/media" Target="file:///C:\Users\lmarshall\OneDrive%20-%20SDL\CustomerData\BBMF\2021-10_Training\MP3\BBMF-s1d12D.mp3" TargetMode="External"/><Relationship Id="rId6" Type="http://schemas.openxmlformats.org/officeDocument/2006/relationships/image" Target="../media/image7.jpg"/><Relationship Id="rId11" Type="http://schemas.openxmlformats.org/officeDocument/2006/relationships/image" Target="../media/image27.png"/><Relationship Id="rId5" Type="http://schemas.openxmlformats.org/officeDocument/2006/relationships/image" Target="../media/image6.jpg"/><Relationship Id="rId10" Type="http://schemas.openxmlformats.org/officeDocument/2006/relationships/image" Target="../media/image26.png"/><Relationship Id="rId4" Type="http://schemas.openxmlformats.org/officeDocument/2006/relationships/notesSlide" Target="../notesSlides/notesSlide11.xm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png"/><Relationship Id="rId2" Type="http://schemas.microsoft.com/office/2007/relationships/media" Target="file:///C:\Users\lmarshall\OneDrive%20-%20SDL\CustomerData\BBMF\2021-10_Training\MP3\BBMF-s1d11.mp3" TargetMode="External"/><Relationship Id="rId1" Type="http://schemas.openxmlformats.org/officeDocument/2006/relationships/audio" Target="NULL" TargetMode="Externa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lmarshall\OneDrive%20-%20SDL\CustomerData\BBMF\2021-10_Training\LCSUserVideos\12_User_Management\2021-11-03%2014-44-53.mp4" TargetMode="External"/><Relationship Id="rId1" Type="http://schemas.microsoft.com/office/2007/relationships/media" Target="file:///C:\Users\lmarshall\OneDrive%20-%20SDL\CustomerData\BBMF\2021-10_Training\LCSUserVideos\12_User_Management\2021-11-03%2014-44-53.mp4" TargetMode="External"/><Relationship Id="rId5" Type="http://schemas.openxmlformats.org/officeDocument/2006/relationships/image" Target="../media/image9.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lmarshall\OneDrive%20-%20SDL\CustomerData\BBMF\2021-10_Training\LCSUserVideos\12_User_Management\2021-11-03%2014-45-18.mp4" TargetMode="External"/><Relationship Id="rId1" Type="http://schemas.microsoft.com/office/2007/relationships/media" Target="file:///C:\Users\lmarshall\OneDrive%20-%20SDL\CustomerData\BBMF\2021-10_Training\LCSUserVideos\12_User_Management\2021-11-03%2014-45-18.mp4" TargetMode="External"/><Relationship Id="rId5" Type="http://schemas.openxmlformats.org/officeDocument/2006/relationships/image" Target="../media/image10.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lmarshall\OneDrive%20-%20SDL\CustomerData\BBMF\2021-10_Training\LCSUserVideos\12_User_Management\2021-11-03%2014-46-23.mp4" TargetMode="External"/><Relationship Id="rId1" Type="http://schemas.microsoft.com/office/2007/relationships/media" Target="file:///C:\Users\lmarshall\OneDrive%20-%20SDL\CustomerData\BBMF\2021-10_Training\LCSUserVideos\12_User_Management\2021-11-03%2014-46-23.mp4" TargetMode="External"/><Relationship Id="rId5" Type="http://schemas.openxmlformats.org/officeDocument/2006/relationships/image" Target="../media/image1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file:///C:\Users\lmarshall\OneDrive%20-%20SDL\CustomerData\BBMF\2021-10_Training\LCSUserVideos\12_User_Management\2021-11-03%2014-48-17.mp4" TargetMode="External"/><Relationship Id="rId1" Type="http://schemas.openxmlformats.org/officeDocument/2006/relationships/video" Target="NULL" TargetMode="External"/><Relationship Id="rId5" Type="http://schemas.openxmlformats.org/officeDocument/2006/relationships/image" Target="../media/image1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lmarshall\OneDrive%20-%20SDL\CustomerData\BBMF\2021-10_Training\LCSUserVideos\12_User_Management\2021-11-03%2014-49-29.mp4" TargetMode="External"/><Relationship Id="rId1" Type="http://schemas.microsoft.com/office/2007/relationships/media" Target="file:///C:\Users\lmarshall\OneDrive%20-%20SDL\CustomerData\BBMF\2021-10_Training\LCSUserVideos\12_User_Management\2021-11-03%2014-49-29.mp4" TargetMode="External"/><Relationship Id="rId5" Type="http://schemas.openxmlformats.org/officeDocument/2006/relationships/image" Target="../media/image1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audio" Target="file:///C:\Users\lmarshall\OneDrive%20-%20SDL\CustomerData\BBMF\2021-10_Training\MP3\BBMF-s1d12A.mp3" TargetMode="External"/><Relationship Id="rId1" Type="http://schemas.microsoft.com/office/2007/relationships/media" Target="file:///C:\Users\lmarshall\OneDrive%20-%20SDL\CustomerData\BBMF\2021-10_Training\MP3\BBMF-s1d12A.mp3" TargetMode="Externa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6.png"/><Relationship Id="rId4" Type="http://schemas.openxmlformats.org/officeDocument/2006/relationships/notesSlide" Target="../notesSlides/notesSlide8.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microsoft.com/office/2007/relationships/media" Target="file:///C:\Users\lmarshall\OneDrive%20-%20SDL\CustomerData\BBMF\2021-10_Training\LCSUserVideos\12_User_Management\2021-11-04%2013-43-28.mp4" TargetMode="External"/><Relationship Id="rId7" Type="http://schemas.openxmlformats.org/officeDocument/2006/relationships/image" Target="../media/image6.jpg"/><Relationship Id="rId12" Type="http://schemas.openxmlformats.org/officeDocument/2006/relationships/image" Target="../media/image19.png"/><Relationship Id="rId2" Type="http://schemas.openxmlformats.org/officeDocument/2006/relationships/audio" Target="file:///C:\Users\lmarshall\OneDrive%20-%20SDL\CustomerData\BBMF\2021-10_Training\MP3\BBMF-s1d12B.mp3" TargetMode="External"/><Relationship Id="rId1" Type="http://schemas.microsoft.com/office/2007/relationships/media" Target="file:///C:\Users\lmarshall\OneDrive%20-%20SDL\CustomerData\BBMF\2021-10_Training\MP3\BBMF-s1d12B.mp3" TargetMode="External"/><Relationship Id="rId6" Type="http://schemas.openxmlformats.org/officeDocument/2006/relationships/notesSlide" Target="../notesSlides/notesSlide9.xml"/><Relationship Id="rId11" Type="http://schemas.openxmlformats.org/officeDocument/2006/relationships/image" Target="../media/image18.png"/><Relationship Id="rId5" Type="http://schemas.openxmlformats.org/officeDocument/2006/relationships/slideLayout" Target="../slideLayouts/slideLayout2.xml"/><Relationship Id="rId10" Type="http://schemas.openxmlformats.org/officeDocument/2006/relationships/image" Target="../media/image17.png"/><Relationship Id="rId4" Type="http://schemas.openxmlformats.org/officeDocument/2006/relationships/video" Target="file:///C:\Users\lmarshall\OneDrive%20-%20SDL\CustomerData\BBMF\2021-10_Training\LCSUserVideos\12_User_Management\2021-11-04%2013-43-28.mp4"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907874"/>
            <a:ext cx="9144000" cy="1737790"/>
          </a:xfrm>
        </p:spPr>
        <p:txBody>
          <a:bodyPr anchor="ctr">
            <a:normAutofit/>
          </a:bodyPr>
          <a:lstStyle/>
          <a:p>
            <a:r>
              <a:rPr lang="en-GB" sz="4400" dirty="0" smtClean="0"/>
              <a:t>User management</a:t>
            </a:r>
            <a:endParaRPr lang="en-GB" sz="4400" dirty="0"/>
          </a:p>
        </p:txBody>
      </p:sp>
      <p:grpSp>
        <p:nvGrpSpPr>
          <p:cNvPr id="23" name="Group 22"/>
          <p:cNvGrpSpPr/>
          <p:nvPr/>
        </p:nvGrpSpPr>
        <p:grpSpPr>
          <a:xfrm>
            <a:off x="489376" y="3317081"/>
            <a:ext cx="11213249" cy="1584000"/>
            <a:chOff x="497850" y="4963001"/>
            <a:chExt cx="11213249" cy="1584000"/>
          </a:xfrm>
        </p:grpSpPr>
        <p:grpSp>
          <p:nvGrpSpPr>
            <p:cNvPr id="18" name="Group 17"/>
            <p:cNvGrpSpPr/>
            <p:nvPr/>
          </p:nvGrpSpPr>
          <p:grpSpPr>
            <a:xfrm>
              <a:off x="497850" y="4963001"/>
              <a:ext cx="2086199" cy="1584000"/>
              <a:chOff x="247007" y="4974567"/>
              <a:chExt cx="2086199" cy="158400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846" y="5040000"/>
                <a:ext cx="1943100" cy="1457325"/>
              </a:xfrm>
              <a:prstGeom prst="rect">
                <a:avLst/>
              </a:prstGeom>
            </p:spPr>
          </p:pic>
          <p:sp>
            <p:nvSpPr>
              <p:cNvPr id="12" name="Rectangle 11"/>
              <p:cNvSpPr>
                <a:spLocks/>
              </p:cNvSpPr>
              <p:nvPr/>
            </p:nvSpPr>
            <p:spPr>
              <a:xfrm>
                <a:off x="247007" y="4974567"/>
                <a:ext cx="2086199" cy="1584000"/>
              </a:xfrm>
              <a:prstGeom prst="rect">
                <a:avLst/>
              </a:prstGeom>
              <a:noFill/>
              <a:ln>
                <a:solidFill>
                  <a:srgbClr val="5D8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p:cNvGrpSpPr/>
            <p:nvPr/>
          </p:nvGrpSpPr>
          <p:grpSpPr>
            <a:xfrm>
              <a:off x="2779613" y="4963001"/>
              <a:ext cx="2086199" cy="1584000"/>
              <a:chOff x="2648028" y="4963001"/>
              <a:chExt cx="2086199" cy="158400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7148" y="5040000"/>
                <a:ext cx="1943100" cy="1457325"/>
              </a:xfrm>
              <a:prstGeom prst="rect">
                <a:avLst/>
              </a:prstGeom>
            </p:spPr>
          </p:pic>
          <p:sp>
            <p:nvSpPr>
              <p:cNvPr id="14" name="Rectangle 13"/>
              <p:cNvSpPr>
                <a:spLocks/>
              </p:cNvSpPr>
              <p:nvPr/>
            </p:nvSpPr>
            <p:spPr>
              <a:xfrm>
                <a:off x="2648028" y="4963001"/>
                <a:ext cx="2086199" cy="1584000"/>
              </a:xfrm>
              <a:prstGeom prst="rect">
                <a:avLst/>
              </a:prstGeom>
              <a:noFill/>
              <a:ln>
                <a:solidFill>
                  <a:srgbClr val="5D8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5061376" y="4963001"/>
              <a:ext cx="2086199" cy="1584000"/>
              <a:chOff x="5049050" y="4974567"/>
              <a:chExt cx="2086199" cy="1584000"/>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4450" y="5040000"/>
                <a:ext cx="1943100" cy="1457325"/>
              </a:xfrm>
              <a:prstGeom prst="rect">
                <a:avLst/>
              </a:prstGeom>
            </p:spPr>
          </p:pic>
          <p:sp>
            <p:nvSpPr>
              <p:cNvPr id="15" name="Rectangle 14"/>
              <p:cNvSpPr>
                <a:spLocks/>
              </p:cNvSpPr>
              <p:nvPr/>
            </p:nvSpPr>
            <p:spPr>
              <a:xfrm>
                <a:off x="5049050" y="4974567"/>
                <a:ext cx="2086199" cy="1584000"/>
              </a:xfrm>
              <a:prstGeom prst="rect">
                <a:avLst/>
              </a:prstGeom>
              <a:noFill/>
              <a:ln>
                <a:solidFill>
                  <a:srgbClr val="5D8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 name="Group 20"/>
            <p:cNvGrpSpPr/>
            <p:nvPr/>
          </p:nvGrpSpPr>
          <p:grpSpPr>
            <a:xfrm>
              <a:off x="7343138" y="4963001"/>
              <a:ext cx="2086199" cy="1584000"/>
              <a:chOff x="7450202" y="4974567"/>
              <a:chExt cx="2086199" cy="1584000"/>
            </a:xfrm>
          </p:grpSpPr>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1752" y="5040000"/>
                <a:ext cx="1943100" cy="1457325"/>
              </a:xfrm>
              <a:prstGeom prst="rect">
                <a:avLst/>
              </a:prstGeom>
            </p:spPr>
          </p:pic>
          <p:sp>
            <p:nvSpPr>
              <p:cNvPr id="16" name="Rectangle 15"/>
              <p:cNvSpPr>
                <a:spLocks/>
              </p:cNvSpPr>
              <p:nvPr/>
            </p:nvSpPr>
            <p:spPr>
              <a:xfrm>
                <a:off x="7450202" y="4974567"/>
                <a:ext cx="2086199" cy="1584000"/>
              </a:xfrm>
              <a:prstGeom prst="rect">
                <a:avLst/>
              </a:prstGeom>
              <a:noFill/>
              <a:ln>
                <a:solidFill>
                  <a:srgbClr val="5D8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p:nvPr/>
          </p:nvGrpSpPr>
          <p:grpSpPr>
            <a:xfrm>
              <a:off x="9624900" y="4963001"/>
              <a:ext cx="2086199" cy="1584000"/>
              <a:chOff x="9847504" y="4974567"/>
              <a:chExt cx="2086199" cy="1584000"/>
            </a:xfrm>
          </p:grpSpPr>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19054" y="5040000"/>
                <a:ext cx="1943100" cy="1457325"/>
              </a:xfrm>
              <a:prstGeom prst="rect">
                <a:avLst/>
              </a:prstGeom>
            </p:spPr>
          </p:pic>
          <p:sp>
            <p:nvSpPr>
              <p:cNvPr id="17" name="Rectangle 16"/>
              <p:cNvSpPr>
                <a:spLocks/>
              </p:cNvSpPr>
              <p:nvPr/>
            </p:nvSpPr>
            <p:spPr>
              <a:xfrm>
                <a:off x="9847504" y="4974567"/>
                <a:ext cx="2086199" cy="1584000"/>
              </a:xfrm>
              <a:prstGeom prst="rect">
                <a:avLst/>
              </a:prstGeom>
              <a:noFill/>
              <a:ln>
                <a:solidFill>
                  <a:srgbClr val="5D8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4" name="Rectangle 23"/>
          <p:cNvSpPr/>
          <p:nvPr/>
        </p:nvSpPr>
        <p:spPr>
          <a:xfrm>
            <a:off x="0" y="-1"/>
            <a:ext cx="12240000" cy="720000"/>
          </a:xfrm>
          <a:prstGeom prst="rect">
            <a:avLst/>
          </a:prstGeom>
          <a:solidFill>
            <a:srgbClr val="5D8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Battle of Britain Memorial Flight: Maintenance Portal</a:t>
            </a:r>
          </a:p>
        </p:txBody>
      </p:sp>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2790" y="862545"/>
            <a:ext cx="845820" cy="1143000"/>
          </a:xfrm>
          <a:prstGeom prst="rect">
            <a:avLst/>
          </a:prstGeom>
        </p:spPr>
      </p:pic>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5637" y="2160000"/>
            <a:ext cx="1000125" cy="425768"/>
          </a:xfrm>
          <a:prstGeom prst="rect">
            <a:avLst/>
          </a:prstGeom>
        </p:spPr>
      </p:pic>
    </p:spTree>
    <p:extLst>
      <p:ext uri="{BB962C8B-B14F-4D97-AF65-F5344CB8AC3E}">
        <p14:creationId xmlns:p14="http://schemas.microsoft.com/office/powerpoint/2010/main" val="1290665968"/>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5"/>
          <a:stretch>
            <a:fillRect/>
          </a:stretch>
        </p:blipFill>
        <p:spPr>
          <a:xfrm>
            <a:off x="3153143" y="2476619"/>
            <a:ext cx="5885714" cy="1904762"/>
          </a:xfrm>
          <a:prstGeom prst="rect">
            <a:avLst/>
          </a:prstGeom>
          <a:ln>
            <a:solidFill>
              <a:schemeClr val="tx1"/>
            </a:solidFill>
          </a:ln>
        </p:spPr>
      </p:pic>
      <p:sp>
        <p:nvSpPr>
          <p:cNvPr id="2" name="Title 1"/>
          <p:cNvSpPr>
            <a:spLocks noGrp="1"/>
          </p:cNvSpPr>
          <p:nvPr>
            <p:ph type="title"/>
          </p:nvPr>
        </p:nvSpPr>
        <p:spPr>
          <a:xfrm>
            <a:off x="1545734" y="794327"/>
            <a:ext cx="10080000" cy="896361"/>
          </a:xfrm>
        </p:spPr>
        <p:txBody>
          <a:bodyPr/>
          <a:lstStyle/>
          <a:p>
            <a:r>
              <a:rPr lang="en-GB" dirty="0" smtClean="0"/>
              <a:t>Managing BBMF </a:t>
            </a:r>
            <a:r>
              <a:rPr lang="en-GB" dirty="0"/>
              <a:t>IETP </a:t>
            </a:r>
            <a:r>
              <a:rPr lang="en-GB" dirty="0" smtClean="0"/>
              <a:t>user access (cont’d)</a:t>
            </a:r>
            <a:endParaRPr lang="en-GB" dirty="0"/>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790" y="862545"/>
            <a:ext cx="845820" cy="1143000"/>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5637" y="2160000"/>
            <a:ext cx="1000125" cy="425768"/>
          </a:xfrm>
          <a:prstGeom prst="rect">
            <a:avLst/>
          </a:prstGeom>
        </p:spPr>
      </p:pic>
      <p:sp>
        <p:nvSpPr>
          <p:cNvPr id="6" name="Rectangle 5"/>
          <p:cNvSpPr/>
          <p:nvPr/>
        </p:nvSpPr>
        <p:spPr>
          <a:xfrm>
            <a:off x="0" y="-1"/>
            <a:ext cx="12240000" cy="720000"/>
          </a:xfrm>
          <a:prstGeom prst="rect">
            <a:avLst/>
          </a:prstGeom>
          <a:solidFill>
            <a:srgbClr val="5D8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Battle of Britain Memorial Flight: Maintenance Portal</a:t>
            </a:r>
          </a:p>
        </p:txBody>
      </p:sp>
      <p:pic>
        <p:nvPicPr>
          <p:cNvPr id="3" name="BBMF-s1d12C">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8"/>
          <a:stretch>
            <a:fillRect/>
          </a:stretch>
        </p:blipFill>
        <p:spPr>
          <a:xfrm>
            <a:off x="275637" y="6012000"/>
            <a:ext cx="609600" cy="609600"/>
          </a:xfrm>
          <a:prstGeom prst="rect">
            <a:avLst/>
          </a:prstGeom>
        </p:spPr>
      </p:pic>
      <p:pic>
        <p:nvPicPr>
          <p:cNvPr id="7" name="Picture 6"/>
          <p:cNvPicPr>
            <a:picLocks noChangeAspect="1"/>
          </p:cNvPicPr>
          <p:nvPr/>
        </p:nvPicPr>
        <p:blipFill>
          <a:blip r:embed="rId9"/>
          <a:stretch>
            <a:fillRect/>
          </a:stretch>
        </p:blipFill>
        <p:spPr>
          <a:xfrm>
            <a:off x="5657623" y="2348759"/>
            <a:ext cx="3600450" cy="1257300"/>
          </a:xfrm>
          <a:prstGeom prst="rect">
            <a:avLst/>
          </a:prstGeom>
          <a:ln>
            <a:solidFill>
              <a:schemeClr val="tx1"/>
            </a:solidFill>
          </a:ln>
        </p:spPr>
      </p:pic>
      <p:pic>
        <p:nvPicPr>
          <p:cNvPr id="8" name="Picture 7"/>
          <p:cNvPicPr>
            <a:picLocks noChangeAspect="1"/>
          </p:cNvPicPr>
          <p:nvPr/>
        </p:nvPicPr>
        <p:blipFill>
          <a:blip r:embed="rId10"/>
          <a:stretch>
            <a:fillRect/>
          </a:stretch>
        </p:blipFill>
        <p:spPr>
          <a:xfrm>
            <a:off x="1896810" y="4484403"/>
            <a:ext cx="5724525" cy="1266825"/>
          </a:xfrm>
          <a:prstGeom prst="rect">
            <a:avLst/>
          </a:prstGeom>
          <a:ln>
            <a:solidFill>
              <a:schemeClr val="bg1">
                <a:lumMod val="50000"/>
              </a:schemeClr>
            </a:solidFill>
          </a:ln>
        </p:spPr>
      </p:pic>
      <p:pic>
        <p:nvPicPr>
          <p:cNvPr id="9" name="Picture 8"/>
          <p:cNvPicPr>
            <a:picLocks noChangeAspect="1"/>
          </p:cNvPicPr>
          <p:nvPr/>
        </p:nvPicPr>
        <p:blipFill>
          <a:blip r:embed="rId11"/>
          <a:stretch>
            <a:fillRect/>
          </a:stretch>
        </p:blipFill>
        <p:spPr>
          <a:xfrm>
            <a:off x="1896810" y="2960723"/>
            <a:ext cx="7534275" cy="1343025"/>
          </a:xfrm>
          <a:prstGeom prst="rect">
            <a:avLst/>
          </a:prstGeom>
          <a:ln>
            <a:solidFill>
              <a:schemeClr val="bg1">
                <a:lumMod val="50000"/>
              </a:schemeClr>
            </a:solidFill>
          </a:ln>
        </p:spPr>
      </p:pic>
      <p:pic>
        <p:nvPicPr>
          <p:cNvPr id="12" name="Picture 11"/>
          <p:cNvPicPr>
            <a:picLocks noChangeAspect="1"/>
          </p:cNvPicPr>
          <p:nvPr/>
        </p:nvPicPr>
        <p:blipFill>
          <a:blip r:embed="rId12"/>
          <a:stretch>
            <a:fillRect/>
          </a:stretch>
        </p:blipFill>
        <p:spPr>
          <a:xfrm>
            <a:off x="1896810" y="1923220"/>
            <a:ext cx="6628571" cy="361905"/>
          </a:xfrm>
          <a:prstGeom prst="rect">
            <a:avLst/>
          </a:prstGeom>
          <a:ln>
            <a:solidFill>
              <a:schemeClr val="tx1"/>
            </a:solidFill>
          </a:ln>
        </p:spPr>
      </p:pic>
      <p:pic>
        <p:nvPicPr>
          <p:cNvPr id="13" name="Picture 12"/>
          <p:cNvPicPr>
            <a:picLocks noChangeAspect="1"/>
          </p:cNvPicPr>
          <p:nvPr/>
        </p:nvPicPr>
        <p:blipFill>
          <a:blip r:embed="rId13"/>
          <a:stretch>
            <a:fillRect/>
          </a:stretch>
        </p:blipFill>
        <p:spPr>
          <a:xfrm>
            <a:off x="1896810" y="2465781"/>
            <a:ext cx="3247619" cy="314286"/>
          </a:xfrm>
          <a:prstGeom prst="rect">
            <a:avLst/>
          </a:prstGeom>
          <a:ln>
            <a:solidFill>
              <a:schemeClr val="tx1"/>
            </a:solidFill>
          </a:ln>
        </p:spPr>
      </p:pic>
      <p:sp>
        <p:nvSpPr>
          <p:cNvPr id="15" name="Rectangle 14"/>
          <p:cNvSpPr/>
          <p:nvPr/>
        </p:nvSpPr>
        <p:spPr>
          <a:xfrm>
            <a:off x="2052683" y="4016076"/>
            <a:ext cx="792000" cy="25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477761"/>
      </p:ext>
    </p:extLst>
  </p:cSld>
  <p:clrMapOvr>
    <a:masterClrMapping/>
  </p:clrMapOvr>
  <p:transition spd="slow" advClick="0" advTm="6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65828" fill="hold"/>
                                        <p:tgtEl>
                                          <p:spTgt spid="3"/>
                                        </p:tgtEl>
                                      </p:cBhvr>
                                    </p:cmd>
                                  </p:childTnLst>
                                </p:cTn>
                              </p:par>
                              <p:par>
                                <p:cTn id="7" presetID="10" presetClass="entr" presetSubtype="0" fill="hold" nodeType="withEffect">
                                  <p:stCondLst>
                                    <p:cond delay="500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1000"/>
                                        <p:tgtEl>
                                          <p:spTgt spid="14"/>
                                        </p:tgtEl>
                                      </p:cBhvr>
                                    </p:animEffect>
                                  </p:childTnLst>
                                </p:cTn>
                              </p:par>
                              <p:par>
                                <p:cTn id="10" presetID="10" presetClass="exit" presetSubtype="0" fill="hold" nodeType="withEffect">
                                  <p:stCondLst>
                                    <p:cond delay="1900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10" presetClass="entr" presetSubtype="0" fill="hold" nodeType="withEffect">
                                  <p:stCondLst>
                                    <p:cond delay="200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10" presetClass="entr" presetSubtype="0" fill="hold" nodeType="withEffect">
                                  <p:stCondLst>
                                    <p:cond delay="3400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childTnLst>
                                </p:cTn>
                              </p:par>
                              <p:par>
                                <p:cTn id="19" presetID="10" presetClass="entr" presetSubtype="0" fill="hold" nodeType="withEffect">
                                  <p:stCondLst>
                                    <p:cond delay="4600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childTnLst>
                                </p:cTn>
                              </p:par>
                              <p:par>
                                <p:cTn id="22" presetID="10" presetClass="exit" presetSubtype="0" fill="hold" nodeType="withEffect">
                                  <p:stCondLst>
                                    <p:cond delay="5700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nodeType="withEffect">
                                  <p:stCondLst>
                                    <p:cond delay="580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par>
                                <p:cTn id="28" presetID="10" presetClass="entr" presetSubtype="0" fill="hold" nodeType="withEffect">
                                  <p:stCondLst>
                                    <p:cond delay="580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childTnLst>
                                </p:cTn>
                              </p:par>
                              <p:par>
                                <p:cTn id="31" presetID="10" presetClass="entr" presetSubtype="0" fill="hold" grpId="0" nodeType="withEffect">
                                  <p:stCondLst>
                                    <p:cond delay="5900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4" fill="hold" display="0">
                  <p:stCondLst>
                    <p:cond delay="indefinite"/>
                  </p:stCondLst>
                  <p:endCondLst>
                    <p:cond evt="onStopAudio" delay="0">
                      <p:tgtEl>
                        <p:sldTgt/>
                      </p:tgtEl>
                    </p:cond>
                  </p:endCondLst>
                </p:cTn>
                <p:tgtEl>
                  <p:spTgt spid="3"/>
                </p:tgtEl>
              </p:cMediaNode>
            </p:audio>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734" y="794327"/>
            <a:ext cx="10080000" cy="896361"/>
          </a:xfrm>
        </p:spPr>
        <p:txBody>
          <a:bodyPr/>
          <a:lstStyle/>
          <a:p>
            <a:r>
              <a:rPr lang="en-GB" dirty="0" smtClean="0"/>
              <a:t>Managing BBMF </a:t>
            </a:r>
            <a:r>
              <a:rPr lang="en-GB" dirty="0"/>
              <a:t>IETP </a:t>
            </a:r>
            <a:r>
              <a:rPr lang="en-GB" dirty="0" smtClean="0"/>
              <a:t>user access (cont’d)</a:t>
            </a:r>
            <a:endParaRPr lang="en-GB"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790" y="862545"/>
            <a:ext cx="845820" cy="11430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637" y="2160000"/>
            <a:ext cx="1000125" cy="425768"/>
          </a:xfrm>
          <a:prstGeom prst="rect">
            <a:avLst/>
          </a:prstGeom>
        </p:spPr>
      </p:pic>
      <p:sp>
        <p:nvSpPr>
          <p:cNvPr id="6" name="Rectangle 5"/>
          <p:cNvSpPr/>
          <p:nvPr/>
        </p:nvSpPr>
        <p:spPr>
          <a:xfrm>
            <a:off x="0" y="-1"/>
            <a:ext cx="12240000" cy="720000"/>
          </a:xfrm>
          <a:prstGeom prst="rect">
            <a:avLst/>
          </a:prstGeom>
          <a:solidFill>
            <a:srgbClr val="5D8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Battle of Britain Memorial Flight: Maintenance Portal</a:t>
            </a:r>
          </a:p>
        </p:txBody>
      </p:sp>
      <p:pic>
        <p:nvPicPr>
          <p:cNvPr id="3" name="BBMF-s1d12D">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7"/>
          <a:stretch>
            <a:fillRect/>
          </a:stretch>
        </p:blipFill>
        <p:spPr>
          <a:xfrm>
            <a:off x="275637" y="6012000"/>
            <a:ext cx="609600" cy="609600"/>
          </a:xfrm>
          <a:prstGeom prst="rect">
            <a:avLst/>
          </a:prstGeom>
        </p:spPr>
      </p:pic>
      <p:pic>
        <p:nvPicPr>
          <p:cNvPr id="8" name="Picture 7"/>
          <p:cNvPicPr>
            <a:picLocks noChangeAspect="1"/>
          </p:cNvPicPr>
          <p:nvPr/>
        </p:nvPicPr>
        <p:blipFill>
          <a:blip r:embed="rId8"/>
          <a:stretch>
            <a:fillRect/>
          </a:stretch>
        </p:blipFill>
        <p:spPr>
          <a:xfrm>
            <a:off x="3167428" y="1904815"/>
            <a:ext cx="5752381" cy="1361905"/>
          </a:xfrm>
          <a:prstGeom prst="rect">
            <a:avLst/>
          </a:prstGeom>
          <a:ln>
            <a:solidFill>
              <a:schemeClr val="tx1"/>
            </a:solidFill>
          </a:ln>
        </p:spPr>
      </p:pic>
      <p:pic>
        <p:nvPicPr>
          <p:cNvPr id="9" name="Picture 8"/>
          <p:cNvPicPr>
            <a:picLocks noChangeAspect="1"/>
          </p:cNvPicPr>
          <p:nvPr/>
        </p:nvPicPr>
        <p:blipFill>
          <a:blip r:embed="rId9"/>
          <a:stretch>
            <a:fillRect/>
          </a:stretch>
        </p:blipFill>
        <p:spPr>
          <a:xfrm>
            <a:off x="3167428" y="3394313"/>
            <a:ext cx="5752381" cy="1352381"/>
          </a:xfrm>
          <a:prstGeom prst="rect">
            <a:avLst/>
          </a:prstGeom>
          <a:ln>
            <a:solidFill>
              <a:schemeClr val="tx1"/>
            </a:solidFill>
          </a:ln>
        </p:spPr>
      </p:pic>
      <p:pic>
        <p:nvPicPr>
          <p:cNvPr id="10" name="Picture 9"/>
          <p:cNvPicPr>
            <a:picLocks noChangeAspect="1"/>
          </p:cNvPicPr>
          <p:nvPr/>
        </p:nvPicPr>
        <p:blipFill>
          <a:blip r:embed="rId10"/>
          <a:stretch>
            <a:fillRect/>
          </a:stretch>
        </p:blipFill>
        <p:spPr>
          <a:xfrm>
            <a:off x="3167428" y="4874286"/>
            <a:ext cx="5761905" cy="1333333"/>
          </a:xfrm>
          <a:prstGeom prst="rect">
            <a:avLst/>
          </a:prstGeom>
          <a:ln>
            <a:solidFill>
              <a:schemeClr val="tx1"/>
            </a:solidFill>
          </a:ln>
        </p:spPr>
      </p:pic>
      <p:cxnSp>
        <p:nvCxnSpPr>
          <p:cNvPr id="12" name="Elbow Connector 11"/>
          <p:cNvCxnSpPr>
            <a:stCxn id="8" idx="1"/>
          </p:cNvCxnSpPr>
          <p:nvPr/>
        </p:nvCxnSpPr>
        <p:spPr>
          <a:xfrm rot="10800000" flipH="1" flipV="1">
            <a:off x="3167428" y="2585767"/>
            <a:ext cx="4216598" cy="1120993"/>
          </a:xfrm>
          <a:prstGeom prst="bentConnector3">
            <a:avLst>
              <a:gd name="adj1" fmla="val -542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1"/>
          </p:cNvCxnSpPr>
          <p:nvPr/>
        </p:nvCxnSpPr>
        <p:spPr>
          <a:xfrm rot="10800000" flipH="1" flipV="1">
            <a:off x="3167428" y="2585768"/>
            <a:ext cx="5376804" cy="2605664"/>
          </a:xfrm>
          <a:prstGeom prst="bentConnector3">
            <a:avLst>
              <a:gd name="adj1" fmla="val -425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281716" y="2904487"/>
            <a:ext cx="792000" cy="252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167427" y="3394312"/>
            <a:ext cx="5752381" cy="13523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p:cNvPicPr>
            <a:picLocks noChangeAspect="1"/>
          </p:cNvPicPr>
          <p:nvPr/>
        </p:nvPicPr>
        <p:blipFill>
          <a:blip r:embed="rId11"/>
          <a:stretch>
            <a:fillRect/>
          </a:stretch>
        </p:blipFill>
        <p:spPr>
          <a:xfrm>
            <a:off x="7077175" y="3207728"/>
            <a:ext cx="1971429" cy="1742857"/>
          </a:xfrm>
          <a:prstGeom prst="rect">
            <a:avLst/>
          </a:prstGeom>
          <a:ln>
            <a:solidFill>
              <a:schemeClr val="tx1"/>
            </a:solidFill>
          </a:ln>
        </p:spPr>
      </p:pic>
    </p:spTree>
    <p:extLst>
      <p:ext uri="{BB962C8B-B14F-4D97-AF65-F5344CB8AC3E}">
        <p14:creationId xmlns:p14="http://schemas.microsoft.com/office/powerpoint/2010/main" val="2838002251"/>
      </p:ext>
    </p:extLst>
  </p:cSld>
  <p:clrMapOvr>
    <a:masterClrMapping/>
  </p:clrMapOvr>
  <p:transition spd="slow" advClick="0" advTm="7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69903" fill="hold"/>
                                        <p:tgtEl>
                                          <p:spTgt spid="3"/>
                                        </p:tgtEl>
                                      </p:cBhvr>
                                    </p:cmd>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1000"/>
                                        <p:tgtEl>
                                          <p:spTgt spid="8"/>
                                        </p:tgtEl>
                                      </p:cBhvr>
                                    </p:animEffect>
                                  </p:childTnLst>
                                </p:cTn>
                              </p:par>
                              <p:par>
                                <p:cTn id="10" presetID="10" presetClass="entr" presetSubtype="0" fill="hold" grpId="0" nodeType="withEffect">
                                  <p:stCondLst>
                                    <p:cond delay="10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par>
                                <p:cTn id="13" presetID="10" presetClass="entr" presetSubtype="0" fill="hold" nodeType="withEffect">
                                  <p:stCondLst>
                                    <p:cond delay="8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10" presetClass="entr" presetSubtype="0" fill="hold" nodeType="withEffect">
                                  <p:stCondLst>
                                    <p:cond delay="900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par>
                                <p:cTn id="19" presetID="10" presetClass="exit" presetSubtype="0" fill="hold" nodeType="withEffect">
                                  <p:stCondLst>
                                    <p:cond delay="1850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ntr" presetSubtype="0" fill="hold" nodeType="withEffect">
                                  <p:stCondLst>
                                    <p:cond delay="190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childTnLst>
                                </p:cTn>
                              </p:par>
                              <p:par>
                                <p:cTn id="25" presetID="10" presetClass="entr" presetSubtype="0" fill="hold" nodeType="withEffect">
                                  <p:stCondLst>
                                    <p:cond delay="200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childTnLst>
                                </p:cTn>
                              </p:par>
                              <p:par>
                                <p:cTn id="28" presetID="10" presetClass="exit" presetSubtype="0" fill="hold" nodeType="withEffect">
                                  <p:stCondLst>
                                    <p:cond delay="36000"/>
                                  </p:stCondLst>
                                  <p:childTnLst>
                                    <p:animEffect transition="out" filter="fade">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0" presetClass="exit" presetSubtype="0" fill="hold" grpId="1" nodeType="withEffect">
                                  <p:stCondLst>
                                    <p:cond delay="41500"/>
                                  </p:stCondLst>
                                  <p:childTnLst>
                                    <p:animEffect transition="out" filter="fade">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10" presetClass="entr" presetSubtype="0" fill="hold" grpId="0" nodeType="withEffect">
                                  <p:stCondLst>
                                    <p:cond delay="420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childTnLst>
                                </p:cTn>
                              </p:par>
                              <p:par>
                                <p:cTn id="37" presetID="10" presetClass="exit" presetSubtype="0" fill="hold" grpId="1" nodeType="withEffect">
                                  <p:stCondLst>
                                    <p:cond delay="4800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ntr" presetSubtype="0" fill="hold" nodeType="withEffect">
                                  <p:stCondLst>
                                    <p:cond delay="5200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43" fill="hold" display="0">
                  <p:stCondLst>
                    <p:cond delay="indefinite"/>
                  </p:stCondLst>
                  <p:endCondLst>
                    <p:cond evt="onStopAudio" delay="0">
                      <p:tgtEl>
                        <p:sldTgt/>
                      </p:tgtEl>
                    </p:cond>
                  </p:endCondLst>
                </p:cTn>
                <p:tgtEl>
                  <p:spTgt spid="3"/>
                </p:tgtEl>
              </p:cMediaNode>
            </p:audio>
          </p:childTnLst>
        </p:cTn>
      </p:par>
    </p:tnLst>
    <p:bldLst>
      <p:bldP spid="19" grpId="0" animBg="1"/>
      <p:bldP spid="19" grpId="1" animBg="1"/>
      <p:bldP spid="20" grpId="0" animBg="1"/>
      <p:bldP spid="2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734" y="794327"/>
            <a:ext cx="10080000" cy="896361"/>
          </a:xfrm>
        </p:spPr>
        <p:txBody>
          <a:bodyPr/>
          <a:lstStyle/>
          <a:p>
            <a:r>
              <a:rPr lang="en-GB" dirty="0" smtClean="0"/>
              <a:t>BBMF IETP user access</a:t>
            </a:r>
            <a:endParaRPr lang="en-GB" dirty="0"/>
          </a:p>
        </p:txBody>
      </p:sp>
      <p:sp>
        <p:nvSpPr>
          <p:cNvPr id="9" name="Content Placeholder 8"/>
          <p:cNvSpPr>
            <a:spLocks noGrp="1"/>
          </p:cNvSpPr>
          <p:nvPr>
            <p:ph idx="1"/>
          </p:nvPr>
        </p:nvSpPr>
        <p:spPr>
          <a:xfrm>
            <a:off x="1545734" y="3897745"/>
            <a:ext cx="10080000" cy="2701359"/>
          </a:xfrm>
        </p:spPr>
        <p:txBody>
          <a:bodyPr>
            <a:normAutofit fontScale="92500" lnSpcReduction="10000"/>
          </a:bodyPr>
          <a:lstStyle/>
          <a:p>
            <a:pPr marL="0" indent="0">
              <a:buNone/>
            </a:pPr>
            <a:r>
              <a:rPr lang="en-GB" b="1" dirty="0" smtClean="0"/>
              <a:t>Password policy</a:t>
            </a:r>
          </a:p>
          <a:p>
            <a:pPr>
              <a:buClr>
                <a:srgbClr val="5D8AA8"/>
              </a:buClr>
            </a:pPr>
            <a:r>
              <a:rPr lang="en-GB" dirty="0" smtClean="0"/>
              <a:t>Password must be at least 12 characters in length</a:t>
            </a:r>
          </a:p>
          <a:p>
            <a:pPr>
              <a:buClr>
                <a:srgbClr val="5D8AA8"/>
              </a:buClr>
            </a:pPr>
            <a:r>
              <a:rPr lang="en-GB" dirty="0" smtClean="0"/>
              <a:t>Passwords must contain:</a:t>
            </a:r>
          </a:p>
          <a:p>
            <a:pPr marL="432000" lvl="1" indent="-216000">
              <a:buClr>
                <a:srgbClr val="5D8AA8"/>
              </a:buClr>
              <a:tabLst>
                <a:tab pos="3960000" algn="l"/>
              </a:tabLst>
            </a:pPr>
            <a:r>
              <a:rPr lang="en-GB" dirty="0" smtClean="0"/>
              <a:t>At least one </a:t>
            </a:r>
            <a:r>
              <a:rPr lang="en-GB" dirty="0"/>
              <a:t>capital </a:t>
            </a:r>
            <a:r>
              <a:rPr lang="en-GB" dirty="0" smtClean="0"/>
              <a:t>letter:	(</a:t>
            </a:r>
            <a:r>
              <a:rPr lang="en-GB" u="dotted" dirty="0" smtClean="0">
                <a:uFill>
                  <a:solidFill>
                    <a:schemeClr val="bg1">
                      <a:lumMod val="50000"/>
                    </a:schemeClr>
                  </a:solidFill>
                </a:uFill>
              </a:rPr>
              <a:t>A–Z</a:t>
            </a:r>
            <a:r>
              <a:rPr lang="en-GB" dirty="0" smtClean="0"/>
              <a:t>); </a:t>
            </a:r>
            <a:r>
              <a:rPr lang="en-GB" i="1" dirty="0" smtClean="0"/>
              <a:t>plus</a:t>
            </a:r>
          </a:p>
          <a:p>
            <a:pPr marL="432000" lvl="1" indent="-216000">
              <a:buClr>
                <a:srgbClr val="5D8AA8"/>
              </a:buClr>
              <a:tabLst>
                <a:tab pos="3960000" algn="l"/>
              </a:tabLst>
            </a:pPr>
            <a:r>
              <a:rPr lang="en-GB" dirty="0" smtClean="0"/>
              <a:t>At </a:t>
            </a:r>
            <a:r>
              <a:rPr lang="en-GB" dirty="0"/>
              <a:t>least one </a:t>
            </a:r>
            <a:r>
              <a:rPr lang="en-GB" dirty="0" smtClean="0"/>
              <a:t>number:	(</a:t>
            </a:r>
            <a:r>
              <a:rPr lang="en-GB" u="dotted" dirty="0" smtClean="0">
                <a:uFill>
                  <a:solidFill>
                    <a:schemeClr val="bg1">
                      <a:lumMod val="50000"/>
                    </a:schemeClr>
                  </a:solidFill>
                </a:uFill>
              </a:rPr>
              <a:t>0–9</a:t>
            </a:r>
            <a:r>
              <a:rPr lang="en-GB" dirty="0" smtClean="0"/>
              <a:t>); </a:t>
            </a:r>
            <a:r>
              <a:rPr lang="en-GB" i="1" dirty="0" smtClean="0"/>
              <a:t>plus</a:t>
            </a:r>
          </a:p>
          <a:p>
            <a:pPr marL="432000" lvl="1" indent="-216000">
              <a:buClr>
                <a:srgbClr val="5D8AA8"/>
              </a:buClr>
              <a:tabLst>
                <a:tab pos="3960000" algn="l"/>
              </a:tabLst>
            </a:pPr>
            <a:r>
              <a:rPr lang="en-GB" dirty="0"/>
              <a:t>At least one special character</a:t>
            </a:r>
            <a:r>
              <a:rPr lang="en-GB" dirty="0" smtClean="0"/>
              <a:t>:	</a:t>
            </a:r>
            <a:r>
              <a:rPr lang="en-GB" u="dotted" dirty="0" smtClean="0">
                <a:uFill>
                  <a:solidFill>
                    <a:schemeClr val="bg1">
                      <a:lumMod val="50000"/>
                    </a:schemeClr>
                  </a:solidFill>
                </a:uFill>
              </a:rPr>
              <a:t>! </a:t>
            </a:r>
            <a:r>
              <a:rPr lang="en-GB" u="dotted" dirty="0">
                <a:uFill>
                  <a:solidFill>
                    <a:schemeClr val="bg1">
                      <a:lumMod val="50000"/>
                    </a:schemeClr>
                  </a:solidFill>
                </a:uFill>
              </a:rPr>
              <a:t>" # $ % &amp; ( ) * + , - : ; &lt;  &gt; ? @ [ \ ] ^ _ { | } ~ </a:t>
            </a:r>
            <a:r>
              <a:rPr lang="en-GB" u="dotted" dirty="0" smtClean="0">
                <a:uFill>
                  <a:solidFill>
                    <a:schemeClr val="bg1">
                      <a:lumMod val="50000"/>
                    </a:schemeClr>
                  </a:solidFill>
                </a:uFill>
              </a:rPr>
              <a:t>£</a:t>
            </a:r>
            <a:r>
              <a:rPr lang="en-GB" dirty="0" smtClean="0"/>
              <a:t>; </a:t>
            </a:r>
            <a:r>
              <a:rPr lang="en-GB" i="1" dirty="0" smtClean="0"/>
              <a:t>plus</a:t>
            </a:r>
            <a:endParaRPr lang="en-GB" i="1" dirty="0"/>
          </a:p>
          <a:p>
            <a:pPr marL="432000" lvl="1" indent="-216000">
              <a:buClr>
                <a:srgbClr val="5D8AA8"/>
              </a:buClr>
              <a:tabLst>
                <a:tab pos="3960000" algn="l"/>
              </a:tabLst>
            </a:pPr>
            <a:r>
              <a:rPr lang="en-GB" dirty="0" smtClean="0"/>
              <a:t>Lower-case alpha characters:	(</a:t>
            </a:r>
            <a:r>
              <a:rPr lang="en-GB" u="dotted" dirty="0" smtClean="0">
                <a:uFill>
                  <a:solidFill>
                    <a:schemeClr val="bg1">
                      <a:lumMod val="50000"/>
                    </a:schemeClr>
                  </a:solidFill>
                </a:uFill>
              </a:rPr>
              <a:t>a–z</a:t>
            </a:r>
            <a:r>
              <a:rPr lang="en-GB" dirty="0" smtClean="0"/>
              <a:t>).</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790" y="862545"/>
            <a:ext cx="845820" cy="11430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637" y="2160000"/>
            <a:ext cx="1000125" cy="425768"/>
          </a:xfrm>
          <a:prstGeom prst="rect">
            <a:avLst/>
          </a:prstGeom>
        </p:spPr>
      </p:pic>
      <p:sp>
        <p:nvSpPr>
          <p:cNvPr id="6" name="Rectangle 5"/>
          <p:cNvSpPr/>
          <p:nvPr/>
        </p:nvSpPr>
        <p:spPr>
          <a:xfrm>
            <a:off x="0" y="-1"/>
            <a:ext cx="12240000" cy="720000"/>
          </a:xfrm>
          <a:prstGeom prst="rect">
            <a:avLst/>
          </a:prstGeom>
          <a:solidFill>
            <a:srgbClr val="5D8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Battle of Britain Memorial Flight: Maintenance Portal</a:t>
            </a:r>
          </a:p>
        </p:txBody>
      </p:sp>
      <p:graphicFrame>
        <p:nvGraphicFramePr>
          <p:cNvPr id="7" name="Table 6"/>
          <p:cNvGraphicFramePr>
            <a:graphicFrameLocks noGrp="1"/>
          </p:cNvGraphicFramePr>
          <p:nvPr>
            <p:extLst>
              <p:ext uri="{D42A27DB-BD31-4B8C-83A1-F6EECF244321}">
                <p14:modId xmlns:p14="http://schemas.microsoft.com/office/powerpoint/2010/main" val="1591759325"/>
              </p:ext>
            </p:extLst>
          </p:nvPr>
        </p:nvGraphicFramePr>
        <p:xfrm>
          <a:off x="1545734" y="1636140"/>
          <a:ext cx="10080000" cy="2103120"/>
        </p:xfrm>
        <a:graphic>
          <a:graphicData uri="http://schemas.openxmlformats.org/drawingml/2006/table">
            <a:tbl>
              <a:tblPr firstRow="1">
                <a:tableStyleId>{5C22544A-7EE6-4342-B048-85BDC9FD1C3A}</a:tableStyleId>
              </a:tblPr>
              <a:tblGrid>
                <a:gridCol w="2520000"/>
                <a:gridCol w="1512000"/>
                <a:gridCol w="1512000"/>
                <a:gridCol w="1512000"/>
                <a:gridCol w="1512000"/>
                <a:gridCol w="1512000"/>
              </a:tblGrid>
              <a:tr h="370840">
                <a:tc>
                  <a:txBody>
                    <a:bodyPr/>
                    <a:lstStyle/>
                    <a:p>
                      <a:pPr algn="r"/>
                      <a:r>
                        <a:rPr lang="en-GB" dirty="0" smtClean="0"/>
                        <a:t>User</a:t>
                      </a:r>
                    </a:p>
                    <a:p>
                      <a:r>
                        <a:rPr lang="en-GB" dirty="0" smtClean="0"/>
                        <a:t>Feature</a:t>
                      </a:r>
                      <a:endParaRPr lang="en-GB" dirty="0"/>
                    </a:p>
                  </a:txBody>
                  <a:tcPr/>
                </a:tc>
                <a:tc>
                  <a:txBody>
                    <a:bodyPr/>
                    <a:lstStyle/>
                    <a:p>
                      <a:pPr algn="ctr"/>
                      <a:r>
                        <a:rPr lang="en-GB" dirty="0" smtClean="0"/>
                        <a:t>Administrator</a:t>
                      </a:r>
                      <a:endParaRPr lang="en-GB" dirty="0"/>
                    </a:p>
                  </a:txBody>
                  <a:tcPr>
                    <a:lnR w="38100" cap="flat" cmpd="sng" algn="ctr">
                      <a:solidFill>
                        <a:schemeClr val="bg1"/>
                      </a:solidFill>
                      <a:prstDash val="solid"/>
                      <a:round/>
                      <a:headEnd type="none" w="med" len="med"/>
                      <a:tailEnd type="none" w="med" len="med"/>
                    </a:lnR>
                  </a:tcPr>
                </a:tc>
                <a:tc>
                  <a:txBody>
                    <a:bodyPr/>
                    <a:lstStyle/>
                    <a:p>
                      <a:pPr algn="ctr"/>
                      <a:r>
                        <a:rPr lang="en-GB" dirty="0" err="1" smtClean="0"/>
                        <a:t>SuperUser</a:t>
                      </a:r>
                      <a:r>
                        <a:rPr lang="en-GB" dirty="0" smtClean="0"/>
                        <a:t/>
                      </a:r>
                      <a:br>
                        <a:rPr lang="en-GB" dirty="0" smtClean="0"/>
                      </a:br>
                      <a:r>
                        <a:rPr lang="en-GB" dirty="0" smtClean="0"/>
                        <a:t>Online</a:t>
                      </a:r>
                      <a:endParaRPr lang="en-GB"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algn="ctr"/>
                      <a:r>
                        <a:rPr lang="en-GB" dirty="0" smtClean="0"/>
                        <a:t>User</a:t>
                      </a:r>
                      <a:br>
                        <a:rPr lang="en-GB" dirty="0" smtClean="0"/>
                      </a:br>
                      <a:r>
                        <a:rPr lang="en-GB" dirty="0" smtClean="0"/>
                        <a:t>Online</a:t>
                      </a:r>
                      <a:endParaRPr lang="en-GB" dirty="0"/>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lang="en-GB" dirty="0" err="1" smtClean="0"/>
                        <a:t>SuperUser</a:t>
                      </a:r>
                      <a:r>
                        <a:rPr lang="en-GB" dirty="0" smtClean="0"/>
                        <a:t/>
                      </a:r>
                      <a:br>
                        <a:rPr lang="en-GB" dirty="0" smtClean="0"/>
                      </a:br>
                      <a:r>
                        <a:rPr lang="en-GB" dirty="0" smtClean="0"/>
                        <a:t>Offline</a:t>
                      </a:r>
                      <a:endParaRPr lang="en-GB"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algn="ctr"/>
                      <a:r>
                        <a:rPr lang="en-GB" dirty="0" smtClean="0"/>
                        <a:t>User</a:t>
                      </a:r>
                      <a:br>
                        <a:rPr lang="en-GB" dirty="0" smtClean="0"/>
                      </a:br>
                      <a:r>
                        <a:rPr lang="en-GB" dirty="0" smtClean="0"/>
                        <a:t>Offline</a:t>
                      </a:r>
                      <a:endParaRPr lang="en-GB" dirty="0"/>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r>
              <a:tr h="360000">
                <a:tc>
                  <a:txBody>
                    <a:bodyPr/>
                    <a:lstStyle/>
                    <a:p>
                      <a:r>
                        <a:rPr lang="en-GB" dirty="0" smtClean="0"/>
                        <a:t>LiveContent features</a:t>
                      </a:r>
                      <a:endParaRPr lang="en-GB" dirty="0"/>
                    </a:p>
                  </a:txBody>
                  <a:tcPr anchor="ctr"/>
                </a:tc>
                <a:tc>
                  <a:txBody>
                    <a:bodyPr/>
                    <a:lstStyle/>
                    <a:p>
                      <a:pPr algn="ctr"/>
                      <a:r>
                        <a:rPr lang="en-GB" dirty="0" smtClean="0">
                          <a:sym typeface="Wingdings" panose="05000000000000000000" pitchFamily="2" charset="2"/>
                        </a:rPr>
                        <a:t></a:t>
                      </a:r>
                      <a:endParaRPr lang="en-GB" dirty="0"/>
                    </a:p>
                  </a:txBody>
                  <a:tcPr anchor="ctr">
                    <a:lnR w="38100" cap="flat" cmpd="sng" algn="ctr">
                      <a:solidFill>
                        <a:schemeClr val="bg1"/>
                      </a:solidFill>
                      <a:prstDash val="solid"/>
                      <a:round/>
                      <a:headEnd type="none" w="med" len="med"/>
                      <a:tailEnd type="none" w="med" len="med"/>
                    </a:lnR>
                  </a:tcPr>
                </a:tc>
                <a:tc>
                  <a:txBody>
                    <a:bodyPr/>
                    <a:lstStyle/>
                    <a:p>
                      <a:pPr algn="ctr"/>
                      <a:r>
                        <a:rPr lang="en-GB" dirty="0" smtClean="0">
                          <a:sym typeface="Wingdings" panose="05000000000000000000" pitchFamily="2" charset="2"/>
                        </a:rPr>
                        <a:t></a:t>
                      </a:r>
                      <a:endParaRPr lang="en-GB" dirty="0"/>
                    </a:p>
                  </a:txBody>
                  <a:tcPr anchor="ctr">
                    <a:lnL w="38100" cap="flat" cmpd="sng" algn="ctr">
                      <a:solidFill>
                        <a:schemeClr val="bg1"/>
                      </a:solidFill>
                      <a:prstDash val="solid"/>
                      <a:round/>
                      <a:headEnd type="none" w="med" len="med"/>
                      <a:tailEnd type="none" w="med" len="med"/>
                    </a:lnL>
                  </a:tcPr>
                </a:tc>
                <a:tc>
                  <a:txBody>
                    <a:bodyPr/>
                    <a:lstStyle/>
                    <a:p>
                      <a:pPr algn="ctr"/>
                      <a:r>
                        <a:rPr lang="en-GB" dirty="0" smtClean="0">
                          <a:sym typeface="Wingdings" panose="05000000000000000000" pitchFamily="2" charset="2"/>
                        </a:rPr>
                        <a:t></a:t>
                      </a:r>
                      <a:endParaRPr lang="en-GB" dirty="0"/>
                    </a:p>
                  </a:txBody>
                  <a:tcPr anchor="ctr">
                    <a:lnR w="38100" cap="flat" cmpd="sng" algn="ctr">
                      <a:solidFill>
                        <a:schemeClr val="bg1"/>
                      </a:solidFill>
                      <a:prstDash val="solid"/>
                      <a:round/>
                      <a:headEnd type="none" w="med" len="med"/>
                      <a:tailEnd type="none" w="med" len="med"/>
                    </a:lnR>
                  </a:tcPr>
                </a:tc>
                <a:tc>
                  <a:txBody>
                    <a:bodyPr/>
                    <a:lstStyle/>
                    <a:p>
                      <a:pPr algn="ctr"/>
                      <a:r>
                        <a:rPr lang="en-GB" dirty="0" smtClean="0">
                          <a:sym typeface="Wingdings" panose="05000000000000000000" pitchFamily="2" charset="2"/>
                        </a:rPr>
                        <a:t></a:t>
                      </a:r>
                      <a:endParaRPr lang="en-GB" dirty="0"/>
                    </a:p>
                  </a:txBody>
                  <a:tcPr anchor="ctr">
                    <a:lnL w="38100" cap="flat" cmpd="sng" algn="ctr">
                      <a:solidFill>
                        <a:schemeClr val="bg1"/>
                      </a:solidFill>
                      <a:prstDash val="solid"/>
                      <a:round/>
                      <a:headEnd type="none" w="med" len="med"/>
                      <a:tailEnd type="none" w="med" len="med"/>
                    </a:lnL>
                  </a:tcPr>
                </a:tc>
                <a:tc>
                  <a:txBody>
                    <a:bodyPr/>
                    <a:lstStyle/>
                    <a:p>
                      <a:pPr algn="ctr"/>
                      <a:r>
                        <a:rPr lang="en-GB" dirty="0" smtClean="0">
                          <a:sym typeface="Wingdings" panose="05000000000000000000" pitchFamily="2" charset="2"/>
                        </a:rPr>
                        <a:t></a:t>
                      </a:r>
                      <a:endParaRPr lang="en-GB" dirty="0"/>
                    </a:p>
                  </a:txBody>
                  <a:tcPr anchor="ctr">
                    <a:lnR w="38100" cap="flat" cmpd="sng" algn="ctr">
                      <a:solidFill>
                        <a:schemeClr val="bg1"/>
                      </a:solidFill>
                      <a:prstDash val="solid"/>
                      <a:round/>
                      <a:headEnd type="none" w="med" len="med"/>
                      <a:tailEnd type="none" w="med" len="med"/>
                    </a:lnR>
                  </a:tcPr>
                </a:tc>
              </a:tr>
              <a:tr h="360000">
                <a:tc>
                  <a:txBody>
                    <a:bodyPr/>
                    <a:lstStyle/>
                    <a:p>
                      <a:r>
                        <a:rPr lang="en-GB" dirty="0" smtClean="0"/>
                        <a:t>Incremental update</a:t>
                      </a:r>
                      <a:endParaRPr lang="en-GB" dirty="0"/>
                    </a:p>
                  </a:txBody>
                  <a:tcPr anchor="ctr"/>
                </a:tc>
                <a:tc>
                  <a:txBody>
                    <a:bodyPr/>
                    <a:lstStyle/>
                    <a:p>
                      <a:pPr algn="ctr"/>
                      <a:r>
                        <a:rPr lang="en-GB" dirty="0" smtClean="0">
                          <a:sym typeface="Wingdings" panose="05000000000000000000" pitchFamily="2" charset="2"/>
                        </a:rPr>
                        <a:t></a:t>
                      </a:r>
                      <a:endParaRPr lang="en-GB" dirty="0"/>
                    </a:p>
                  </a:txBody>
                  <a:tcPr anchor="ctr">
                    <a:lnR w="38100" cap="flat" cmpd="sng" algn="ctr">
                      <a:solidFill>
                        <a:schemeClr val="bg1"/>
                      </a:solidFill>
                      <a:prstDash val="solid"/>
                      <a:round/>
                      <a:headEnd type="none" w="med" len="med"/>
                      <a:tailEnd type="none" w="med" len="med"/>
                    </a:lnR>
                  </a:tcPr>
                </a:tc>
                <a:tc>
                  <a:txBody>
                    <a:bodyPr/>
                    <a:lstStyle/>
                    <a:p>
                      <a:pPr algn="ctr"/>
                      <a:endParaRPr lang="en-GB" dirty="0"/>
                    </a:p>
                  </a:txBody>
                  <a:tcPr anchor="ctr">
                    <a:lnL w="38100" cap="flat" cmpd="sng" algn="ctr">
                      <a:solidFill>
                        <a:schemeClr val="bg1"/>
                      </a:solidFill>
                      <a:prstDash val="solid"/>
                      <a:round/>
                      <a:headEnd type="none" w="med" len="med"/>
                      <a:tailEnd type="none" w="med" len="med"/>
                    </a:lnL>
                  </a:tcPr>
                </a:tc>
                <a:tc>
                  <a:txBody>
                    <a:bodyPr/>
                    <a:lstStyle/>
                    <a:p>
                      <a:pPr algn="ctr"/>
                      <a:endParaRPr lang="en-GB" dirty="0"/>
                    </a:p>
                  </a:txBody>
                  <a:tcPr anchor="ctr">
                    <a:lnR w="38100" cap="flat" cmpd="sng" algn="ctr">
                      <a:solidFill>
                        <a:schemeClr val="bg1"/>
                      </a:solidFill>
                      <a:prstDash val="solid"/>
                      <a:round/>
                      <a:headEnd type="none" w="med" len="med"/>
                      <a:tailEnd type="none" w="med" len="med"/>
                    </a:lnR>
                  </a:tcPr>
                </a:tc>
                <a:tc>
                  <a:txBody>
                    <a:bodyPr/>
                    <a:lstStyle/>
                    <a:p>
                      <a:pPr algn="ctr"/>
                      <a:r>
                        <a:rPr lang="en-GB" dirty="0" smtClean="0">
                          <a:sym typeface="Wingdings" panose="05000000000000000000" pitchFamily="2" charset="2"/>
                        </a:rPr>
                        <a:t></a:t>
                      </a:r>
                      <a:endParaRPr lang="en-GB" dirty="0"/>
                    </a:p>
                  </a:txBody>
                  <a:tcPr anchor="ctr">
                    <a:lnL w="38100" cap="flat" cmpd="sng" algn="ctr">
                      <a:solidFill>
                        <a:schemeClr val="bg1"/>
                      </a:solidFill>
                      <a:prstDash val="solid"/>
                      <a:round/>
                      <a:headEnd type="none" w="med" len="med"/>
                      <a:tailEnd type="none" w="med" len="med"/>
                    </a:lnL>
                  </a:tcPr>
                </a:tc>
                <a:tc>
                  <a:txBody>
                    <a:bodyPr/>
                    <a:lstStyle/>
                    <a:p>
                      <a:pPr algn="ctr"/>
                      <a:r>
                        <a:rPr lang="en-GB" dirty="0" smtClean="0">
                          <a:sym typeface="Wingdings" panose="05000000000000000000" pitchFamily="2" charset="2"/>
                        </a:rPr>
                        <a:t></a:t>
                      </a:r>
                      <a:endParaRPr lang="en-GB" dirty="0"/>
                    </a:p>
                  </a:txBody>
                  <a:tcPr anchor="ctr">
                    <a:lnR w="38100" cap="flat" cmpd="sng" algn="ctr">
                      <a:solidFill>
                        <a:schemeClr val="bg1"/>
                      </a:solidFill>
                      <a:prstDash val="solid"/>
                      <a:round/>
                      <a:headEnd type="none" w="med" len="med"/>
                      <a:tailEnd type="none" w="med" len="med"/>
                    </a:lnR>
                  </a:tcPr>
                </a:tc>
              </a:tr>
              <a:tr h="360000">
                <a:tc>
                  <a:txBody>
                    <a:bodyPr/>
                    <a:lstStyle/>
                    <a:p>
                      <a:r>
                        <a:rPr lang="en-GB" dirty="0" smtClean="0"/>
                        <a:t>Legacy documents</a:t>
                      </a:r>
                      <a:endParaRPr lang="en-GB" dirty="0"/>
                    </a:p>
                  </a:txBody>
                  <a:tcPr anchor="ctr"/>
                </a:tc>
                <a:tc>
                  <a:txBody>
                    <a:bodyPr/>
                    <a:lstStyle/>
                    <a:p>
                      <a:pPr algn="ctr"/>
                      <a:r>
                        <a:rPr lang="en-GB" dirty="0" smtClean="0">
                          <a:sym typeface="Wingdings" panose="05000000000000000000" pitchFamily="2" charset="2"/>
                        </a:rPr>
                        <a:t></a:t>
                      </a:r>
                      <a:endParaRPr lang="en-GB" dirty="0"/>
                    </a:p>
                  </a:txBody>
                  <a:tcPr anchor="ctr">
                    <a:lnR w="38100" cap="flat" cmpd="sng" algn="ctr">
                      <a:solidFill>
                        <a:schemeClr val="bg1"/>
                      </a:solidFill>
                      <a:prstDash val="solid"/>
                      <a:round/>
                      <a:headEnd type="none" w="med" len="med"/>
                      <a:tailEnd type="none" w="med" len="med"/>
                    </a:lnR>
                  </a:tcPr>
                </a:tc>
                <a:tc>
                  <a:txBody>
                    <a:bodyPr/>
                    <a:lstStyle/>
                    <a:p>
                      <a:pPr algn="ctr"/>
                      <a:r>
                        <a:rPr lang="en-GB" dirty="0" smtClean="0">
                          <a:sym typeface="Wingdings" panose="05000000000000000000" pitchFamily="2" charset="2"/>
                        </a:rPr>
                        <a:t></a:t>
                      </a:r>
                      <a:endParaRPr lang="en-GB" dirty="0"/>
                    </a:p>
                  </a:txBody>
                  <a:tcPr anchor="ctr">
                    <a:lnL w="38100" cap="flat" cmpd="sng" algn="ctr">
                      <a:solidFill>
                        <a:schemeClr val="bg1"/>
                      </a:solidFill>
                      <a:prstDash val="solid"/>
                      <a:round/>
                      <a:headEnd type="none" w="med" len="med"/>
                      <a:tailEnd type="none" w="med" len="med"/>
                    </a:lnL>
                  </a:tcPr>
                </a:tc>
                <a:tc>
                  <a:txBody>
                    <a:bodyPr/>
                    <a:lstStyle/>
                    <a:p>
                      <a:pPr algn="ctr"/>
                      <a:endParaRPr lang="en-GB" dirty="0"/>
                    </a:p>
                  </a:txBody>
                  <a:tcPr anchor="ctr">
                    <a:lnR w="38100" cap="flat" cmpd="sng" algn="ctr">
                      <a:solidFill>
                        <a:schemeClr val="bg1"/>
                      </a:solidFill>
                      <a:prstDash val="solid"/>
                      <a:round/>
                      <a:headEnd type="none" w="med" len="med"/>
                      <a:tailEnd type="none" w="med" len="med"/>
                    </a:lnR>
                  </a:tcPr>
                </a:tc>
                <a:tc>
                  <a:txBody>
                    <a:bodyPr/>
                    <a:lstStyle/>
                    <a:p>
                      <a:pPr algn="ctr"/>
                      <a:r>
                        <a:rPr lang="en-GB" dirty="0" smtClean="0">
                          <a:sym typeface="Wingdings" panose="05000000000000000000" pitchFamily="2" charset="2"/>
                        </a:rPr>
                        <a:t></a:t>
                      </a:r>
                      <a:endParaRPr lang="en-GB" dirty="0"/>
                    </a:p>
                  </a:txBody>
                  <a:tcPr anchor="ctr">
                    <a:lnL w="38100" cap="flat" cmpd="sng" algn="ctr">
                      <a:solidFill>
                        <a:schemeClr val="bg1"/>
                      </a:solidFill>
                      <a:prstDash val="solid"/>
                      <a:round/>
                      <a:headEnd type="none" w="med" len="med"/>
                      <a:tailEnd type="none" w="med" len="med"/>
                    </a:lnL>
                  </a:tcPr>
                </a:tc>
                <a:tc>
                  <a:txBody>
                    <a:bodyPr/>
                    <a:lstStyle/>
                    <a:p>
                      <a:pPr algn="ctr"/>
                      <a:endParaRPr lang="en-GB" dirty="0"/>
                    </a:p>
                  </a:txBody>
                  <a:tcPr anchor="ctr">
                    <a:lnR w="38100" cap="flat" cmpd="sng" algn="ctr">
                      <a:solidFill>
                        <a:schemeClr val="bg1"/>
                      </a:solidFill>
                      <a:prstDash val="solid"/>
                      <a:round/>
                      <a:headEnd type="none" w="med" len="med"/>
                      <a:tailEnd type="none" w="med" len="med"/>
                    </a:lnR>
                  </a:tcPr>
                </a:tc>
              </a:tr>
              <a:tr h="360000">
                <a:tc>
                  <a:txBody>
                    <a:bodyPr/>
                    <a:lstStyle/>
                    <a:p>
                      <a:r>
                        <a:rPr lang="en-GB" dirty="0" smtClean="0"/>
                        <a:t>User management</a:t>
                      </a:r>
                      <a:endParaRPr lang="en-GB" dirty="0"/>
                    </a:p>
                  </a:txBody>
                  <a:tcPr anchor="ctr"/>
                </a:tc>
                <a:tc>
                  <a:txBody>
                    <a:bodyPr/>
                    <a:lstStyle/>
                    <a:p>
                      <a:pPr algn="ctr"/>
                      <a:r>
                        <a:rPr lang="en-GB" dirty="0" smtClean="0">
                          <a:sym typeface="Wingdings" panose="05000000000000000000" pitchFamily="2" charset="2"/>
                        </a:rPr>
                        <a:t></a:t>
                      </a:r>
                      <a:endParaRPr lang="en-GB" dirty="0"/>
                    </a:p>
                  </a:txBody>
                  <a:tcPr anchor="ctr">
                    <a:lnR w="38100" cap="flat" cmpd="sng" algn="ctr">
                      <a:solidFill>
                        <a:schemeClr val="bg1"/>
                      </a:solidFill>
                      <a:prstDash val="solid"/>
                      <a:round/>
                      <a:headEnd type="none" w="med" len="med"/>
                      <a:tailEnd type="none" w="med" len="med"/>
                    </a:lnR>
                  </a:tcPr>
                </a:tc>
                <a:tc>
                  <a:txBody>
                    <a:bodyPr/>
                    <a:lstStyle/>
                    <a:p>
                      <a:pPr algn="ctr"/>
                      <a:endParaRPr lang="en-GB" dirty="0"/>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c>
                  <a:txBody>
                    <a:bodyPr/>
                    <a:lstStyle/>
                    <a:p>
                      <a:pPr algn="ctr"/>
                      <a:endParaRPr lang="en-GB"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endParaRPr lang="en-GB" dirty="0"/>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c>
                  <a:txBody>
                    <a:bodyPr/>
                    <a:lstStyle/>
                    <a:p>
                      <a:pPr algn="ctr"/>
                      <a:endParaRPr lang="en-GB" dirty="0"/>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r>
            </a:tbl>
          </a:graphicData>
        </a:graphic>
      </p:graphicFrame>
      <p:pic>
        <p:nvPicPr>
          <p:cNvPr id="10" name="BBMF-s1d11">
            <a:hlinkClick r:id="" action="ppaction://media"/>
          </p:cNvPr>
          <p:cNvPicPr>
            <a:picLocks noChangeAspect="1"/>
          </p:cNvPicPr>
          <p:nvPr>
            <a:audioFile r:link="rId1"/>
            <p:extLst>
              <p:ext uri="{DAA4B4D4-6D71-4841-9C94-3DE7FCFB9230}">
                <p14:media xmlns:p14="http://schemas.microsoft.com/office/powerpoint/2010/main" r:link="rId2">
                  <p14:trim end="449.7959"/>
                </p14:media>
              </p:ext>
            </p:extLst>
          </p:nvPr>
        </p:nvPicPr>
        <p:blipFill>
          <a:blip r:embed="rId7"/>
          <a:stretch>
            <a:fillRect/>
          </a:stretch>
        </p:blipFill>
        <p:spPr>
          <a:xfrm>
            <a:off x="275637" y="6012000"/>
            <a:ext cx="609600" cy="609600"/>
          </a:xfrm>
          <a:prstGeom prst="rect">
            <a:avLst/>
          </a:prstGeom>
        </p:spPr>
      </p:pic>
    </p:spTree>
    <p:extLst>
      <p:ext uri="{BB962C8B-B14F-4D97-AF65-F5344CB8AC3E}">
        <p14:creationId xmlns:p14="http://schemas.microsoft.com/office/powerpoint/2010/main" val="975637209"/>
      </p:ext>
    </p:extLst>
  </p:cSld>
  <p:clrMapOvr>
    <a:masterClrMapping/>
  </p:clrMapOvr>
  <p:transition spd="slow" advClick="0" advTm="5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9000" fill="hold"/>
                                        <p:tgtEl>
                                          <p:spTgt spid="10"/>
                                        </p:tgtEl>
                                      </p:cBhvr>
                                    </p:cmd>
                                  </p:childTnLst>
                                </p:cTn>
                              </p:par>
                              <p:par>
                                <p:cTn id="7" presetID="10" presetClass="entr" presetSubtype="0" fill="hold" nodeType="withEffect">
                                  <p:stCondLst>
                                    <p:cond delay="100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1000"/>
                                        <p:tgtEl>
                                          <p:spTgt spid="7"/>
                                        </p:tgtEl>
                                      </p:cBhvr>
                                    </p:animEffect>
                                  </p:childTnLst>
                                </p:cTn>
                              </p:par>
                              <p:par>
                                <p:cTn id="10" presetID="10" presetClass="entr" presetSubtype="0" fill="hold" nodeType="withEffect">
                                  <p:stCondLst>
                                    <p:cond delay="2200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childTnLst>
                                </p:cTn>
                              </p:par>
                              <p:par>
                                <p:cTn id="13" presetID="10" presetClass="entr" presetSubtype="0" fill="hold" nodeType="withEffect">
                                  <p:stCondLst>
                                    <p:cond delay="2900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1000"/>
                                        <p:tgtEl>
                                          <p:spTgt spid="9">
                                            <p:txEl>
                                              <p:pRg st="1" end="1"/>
                                            </p:txEl>
                                          </p:spTgt>
                                        </p:tgtEl>
                                      </p:cBhvr>
                                    </p:animEffect>
                                  </p:childTnLst>
                                </p:cTn>
                              </p:par>
                              <p:par>
                                <p:cTn id="16" presetID="10" presetClass="entr" presetSubtype="0" fill="hold" nodeType="withEffect">
                                  <p:stCondLst>
                                    <p:cond delay="3300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1000"/>
                                        <p:tgtEl>
                                          <p:spTgt spid="9">
                                            <p:txEl>
                                              <p:pRg st="2" end="2"/>
                                            </p:txEl>
                                          </p:spTgt>
                                        </p:tgtEl>
                                      </p:cBhvr>
                                    </p:animEffect>
                                  </p:childTnLst>
                                </p:cTn>
                              </p:par>
                              <p:par>
                                <p:cTn id="19" presetID="10" presetClass="entr" presetSubtype="0" fill="hold" nodeType="withEffect">
                                  <p:stCondLst>
                                    <p:cond delay="3500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childTnLst>
                                </p:cTn>
                              </p:par>
                              <p:par>
                                <p:cTn id="22" presetID="10" presetClass="entr" presetSubtype="0" fill="hold" nodeType="withEffect">
                                  <p:stCondLst>
                                    <p:cond delay="3700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1000"/>
                                        <p:tgtEl>
                                          <p:spTgt spid="9">
                                            <p:txEl>
                                              <p:pRg st="4" end="4"/>
                                            </p:txEl>
                                          </p:spTgt>
                                        </p:tgtEl>
                                      </p:cBhvr>
                                    </p:animEffect>
                                  </p:childTnLst>
                                </p:cTn>
                              </p:par>
                              <p:par>
                                <p:cTn id="25" presetID="10" presetClass="entr" presetSubtype="0" fill="hold" nodeType="withEffect">
                                  <p:stCondLst>
                                    <p:cond delay="3950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1000"/>
                                        <p:tgtEl>
                                          <p:spTgt spid="9">
                                            <p:txEl>
                                              <p:pRg st="5" end="5"/>
                                            </p:txEl>
                                          </p:spTgt>
                                        </p:tgtEl>
                                      </p:cBhvr>
                                    </p:animEffect>
                                  </p:childTnLst>
                                </p:cTn>
                              </p:par>
                              <p:par>
                                <p:cTn id="28" presetID="10" presetClass="entr" presetSubtype="0" fill="hold" nodeType="withEffect">
                                  <p:stCondLst>
                                    <p:cond delay="42500"/>
                                  </p:stCondLst>
                                  <p:childTnLst>
                                    <p:set>
                                      <p:cBhvr>
                                        <p:cTn id="29" dur="1" fill="hold">
                                          <p:stCondLst>
                                            <p:cond delay="0"/>
                                          </p:stCondLst>
                                        </p:cTn>
                                        <p:tgtEl>
                                          <p:spTgt spid="9">
                                            <p:txEl>
                                              <p:pRg st="6" end="6"/>
                                            </p:txEl>
                                          </p:spTgt>
                                        </p:tgtEl>
                                        <p:attrNameLst>
                                          <p:attrName>style.visibility</p:attrName>
                                        </p:attrNameLst>
                                      </p:cBhvr>
                                      <p:to>
                                        <p:strVal val="visible"/>
                                      </p:to>
                                    </p:set>
                                    <p:animEffect transition="in" filter="fade">
                                      <p:cBhvr>
                                        <p:cTn id="30" dur="10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1"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21-11-03 14-44-53">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555955529"/>
      </p:ext>
    </p:extLst>
  </p:cSld>
  <p:clrMapOvr>
    <a:masterClrMapping/>
  </p:clrMapOvr>
  <p:transition spd="slow" advClick="0" advTm="1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mediacall" presetSubtype="0" fill="hold" nodeType="withEffect">
                                  <p:stCondLst>
                                    <p:cond delay="0"/>
                                  </p:stCondLst>
                                  <p:childTnLst>
                                    <p:cmd type="call" cmd="togglePause">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21-11-03 14-45-18">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3303252388"/>
      </p:ext>
    </p:extLst>
  </p:cSld>
  <p:clrMapOvr>
    <a:masterClrMapping/>
  </p:clrMapOvr>
  <p:transition spd="slow" advClick="0" advTm="35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mediacall" presetSubtype="0" fill="hold" nodeType="withEffect">
                                  <p:stCondLst>
                                    <p:cond delay="0"/>
                                  </p:stCondLst>
                                  <p:childTnLst>
                                    <p:cmd type="call" cmd="togglePause">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21-11-03 14-46-23">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014598700"/>
      </p:ext>
    </p:extLst>
  </p:cSld>
  <p:clrMapOvr>
    <a:masterClrMapping/>
  </p:clrMapOvr>
  <p:transition spd="slow" advClick="0" advTm="1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mediacall" presetSubtype="0" fill="hold" nodeType="withEffect">
                                  <p:stCondLst>
                                    <p:cond delay="0"/>
                                  </p:stCondLst>
                                  <p:childTnLst>
                                    <p:cmd type="call" cmd="togglePause">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21-11-03 14-48-17">
            <a:hlinkClick r:id="" action="ppaction://media"/>
          </p:cNvPr>
          <p:cNvPicPr>
            <a:picLocks noChangeAspect="1"/>
          </p:cNvPicPr>
          <p:nvPr>
            <a:videoFile r:link="rId1"/>
            <p:extLst>
              <p:ext uri="{DAA4B4D4-6D71-4841-9C94-3DE7FCFB9230}">
                <p14:media xmlns:p14="http://schemas.microsoft.com/office/powerpoint/2010/main" r:link="rId2">
                  <p14:trim end="117"/>
                </p14:media>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1810240512"/>
      </p:ext>
    </p:extLst>
  </p:cSld>
  <p:clrMapOvr>
    <a:masterClrMapping/>
  </p:clrMapOvr>
  <p:transition spd="slow" advClick="0" advTm="1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mediacall" presetSubtype="0" fill="hold" nodeType="withEffect">
                                  <p:stCondLst>
                                    <p:cond delay="0"/>
                                  </p:stCondLst>
                                  <p:childTnLst>
                                    <p:cmd type="call" cmd="togglePause">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2021-11-03 14-49-29">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795411846"/>
      </p:ext>
    </p:extLst>
  </p:cSld>
  <p:clrMapOvr>
    <a:masterClrMapping/>
  </p:clrMapOvr>
  <p:transition spd="slow" advClick="0" advTm="3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mediacall" presetSubtype="0" fill="hold" nodeType="withEffect">
                                  <p:stCondLst>
                                    <p:cond delay="0"/>
                                  </p:stCondLst>
                                  <p:childTnLst>
                                    <p:cmd type="call" cmd="togglePause">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734" y="794327"/>
            <a:ext cx="10080000" cy="896361"/>
          </a:xfrm>
        </p:spPr>
        <p:txBody>
          <a:bodyPr/>
          <a:lstStyle/>
          <a:p>
            <a:r>
              <a:rPr lang="en-GB" dirty="0" smtClean="0"/>
              <a:t>Managing BBMF </a:t>
            </a:r>
            <a:r>
              <a:rPr lang="en-GB" dirty="0"/>
              <a:t>IETP </a:t>
            </a:r>
            <a:r>
              <a:rPr lang="en-GB" dirty="0" smtClean="0"/>
              <a:t>user access</a:t>
            </a:r>
            <a:endParaRPr lang="en-GB"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790" y="862545"/>
            <a:ext cx="845820" cy="11430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637" y="2160000"/>
            <a:ext cx="1000125" cy="425768"/>
          </a:xfrm>
          <a:prstGeom prst="rect">
            <a:avLst/>
          </a:prstGeom>
        </p:spPr>
      </p:pic>
      <p:sp>
        <p:nvSpPr>
          <p:cNvPr id="6" name="Rectangle 5"/>
          <p:cNvSpPr/>
          <p:nvPr/>
        </p:nvSpPr>
        <p:spPr>
          <a:xfrm>
            <a:off x="0" y="-1"/>
            <a:ext cx="12240000" cy="720000"/>
          </a:xfrm>
          <a:prstGeom prst="rect">
            <a:avLst/>
          </a:prstGeom>
          <a:solidFill>
            <a:srgbClr val="5D8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Battle of Britain Memorial Flight: Maintenance Portal</a:t>
            </a:r>
          </a:p>
        </p:txBody>
      </p:sp>
      <p:pic>
        <p:nvPicPr>
          <p:cNvPr id="3" name="BBMF-s1d12A">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7"/>
          <a:stretch>
            <a:fillRect/>
          </a:stretch>
        </p:blipFill>
        <p:spPr>
          <a:xfrm>
            <a:off x="275637" y="6012000"/>
            <a:ext cx="609600" cy="609600"/>
          </a:xfrm>
          <a:prstGeom prst="rect">
            <a:avLst/>
          </a:prstGeom>
        </p:spPr>
      </p:pic>
      <p:pic>
        <p:nvPicPr>
          <p:cNvPr id="8" name="Picture 7"/>
          <p:cNvPicPr>
            <a:picLocks noChangeAspect="1"/>
          </p:cNvPicPr>
          <p:nvPr/>
        </p:nvPicPr>
        <p:blipFill>
          <a:blip r:embed="rId8"/>
          <a:stretch>
            <a:fillRect/>
          </a:stretch>
        </p:blipFill>
        <p:spPr>
          <a:xfrm>
            <a:off x="3516630" y="1633913"/>
            <a:ext cx="5158740" cy="4785360"/>
          </a:xfrm>
          <a:prstGeom prst="rect">
            <a:avLst/>
          </a:prstGeom>
          <a:ln>
            <a:solidFill>
              <a:schemeClr val="bg1">
                <a:lumMod val="50000"/>
              </a:schemeClr>
            </a:solidFill>
          </a:ln>
        </p:spPr>
      </p:pic>
      <p:pic>
        <p:nvPicPr>
          <p:cNvPr id="7" name="Picture 6"/>
          <p:cNvPicPr>
            <a:picLocks noChangeAspect="1"/>
          </p:cNvPicPr>
          <p:nvPr/>
        </p:nvPicPr>
        <p:blipFill>
          <a:blip r:embed="rId9"/>
          <a:stretch>
            <a:fillRect/>
          </a:stretch>
        </p:blipFill>
        <p:spPr>
          <a:xfrm>
            <a:off x="2639949" y="4944818"/>
            <a:ext cx="5742857" cy="1285714"/>
          </a:xfrm>
          <a:prstGeom prst="rect">
            <a:avLst/>
          </a:prstGeom>
          <a:ln>
            <a:solidFill>
              <a:schemeClr val="tx1"/>
            </a:solidFill>
          </a:ln>
        </p:spPr>
      </p:pic>
      <p:pic>
        <p:nvPicPr>
          <p:cNvPr id="9" name="Picture 8"/>
          <p:cNvPicPr>
            <a:picLocks noChangeAspect="1"/>
          </p:cNvPicPr>
          <p:nvPr/>
        </p:nvPicPr>
        <p:blipFill>
          <a:blip r:embed="rId10"/>
          <a:stretch>
            <a:fillRect/>
          </a:stretch>
        </p:blipFill>
        <p:spPr>
          <a:xfrm>
            <a:off x="2639949" y="3394172"/>
            <a:ext cx="7809524" cy="1361905"/>
          </a:xfrm>
          <a:prstGeom prst="rect">
            <a:avLst/>
          </a:prstGeom>
          <a:ln>
            <a:solidFill>
              <a:schemeClr val="tx1"/>
            </a:solidFill>
          </a:ln>
        </p:spPr>
      </p:pic>
    </p:spTree>
    <p:extLst>
      <p:ext uri="{BB962C8B-B14F-4D97-AF65-F5344CB8AC3E}">
        <p14:creationId xmlns:p14="http://schemas.microsoft.com/office/powerpoint/2010/main" val="995794039"/>
      </p:ext>
    </p:extLst>
  </p:cSld>
  <p:clrMapOvr>
    <a:masterClrMapping/>
  </p:clrMapOvr>
  <p:transition spd="slow" advClick="0" advTm="4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061" fill="hold"/>
                                        <p:tgtEl>
                                          <p:spTgt spid="3"/>
                                        </p:tgtEl>
                                      </p:cBhvr>
                                    </p:cmd>
                                  </p:childTnLst>
                                </p:cTn>
                              </p:par>
                              <p:par>
                                <p:cTn id="7" presetID="10" presetClass="entr" presetSubtype="0" fill="hold" nodeType="withEffect">
                                  <p:stCondLst>
                                    <p:cond delay="1000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1000"/>
                                        <p:tgtEl>
                                          <p:spTgt spid="8"/>
                                        </p:tgtEl>
                                      </p:cBhvr>
                                    </p:animEffect>
                                  </p:childTnLst>
                                </p:cTn>
                              </p:par>
                              <p:par>
                                <p:cTn id="10" presetID="10" presetClass="entr" presetSubtype="0" fill="hold" nodeType="withEffect">
                                  <p:stCondLst>
                                    <p:cond delay="220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nodeType="withEffect">
                                  <p:stCondLst>
                                    <p:cond delay="22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6"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734" y="794327"/>
            <a:ext cx="10080000" cy="896361"/>
          </a:xfrm>
        </p:spPr>
        <p:txBody>
          <a:bodyPr/>
          <a:lstStyle/>
          <a:p>
            <a:r>
              <a:rPr lang="en-GB" dirty="0" smtClean="0"/>
              <a:t>Managing BBMF </a:t>
            </a:r>
            <a:r>
              <a:rPr lang="en-GB" dirty="0"/>
              <a:t>IETP </a:t>
            </a:r>
            <a:r>
              <a:rPr lang="en-GB" dirty="0" smtClean="0"/>
              <a:t>user access (cont’d)</a:t>
            </a:r>
            <a:endParaRPr lang="en-GB"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790" y="862545"/>
            <a:ext cx="845820" cy="1143000"/>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5637" y="2160000"/>
            <a:ext cx="1000125" cy="425768"/>
          </a:xfrm>
          <a:prstGeom prst="rect">
            <a:avLst/>
          </a:prstGeom>
        </p:spPr>
      </p:pic>
      <p:sp>
        <p:nvSpPr>
          <p:cNvPr id="6" name="Rectangle 5"/>
          <p:cNvSpPr/>
          <p:nvPr/>
        </p:nvSpPr>
        <p:spPr>
          <a:xfrm>
            <a:off x="0" y="-1"/>
            <a:ext cx="12240000" cy="720000"/>
          </a:xfrm>
          <a:prstGeom prst="rect">
            <a:avLst/>
          </a:prstGeom>
          <a:solidFill>
            <a:srgbClr val="5D8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Battle of Britain Memorial Flight: Maintenance Portal</a:t>
            </a:r>
          </a:p>
        </p:txBody>
      </p:sp>
      <p:pic>
        <p:nvPicPr>
          <p:cNvPr id="7" name="BBMF-s1d12B">
            <a:hlinkClick r:id="" action="ppaction://media"/>
          </p:cNvPr>
          <p:cNvPicPr>
            <a:picLocks noChangeAspect="1"/>
          </p:cNvPicPr>
          <p:nvPr>
            <a:audioFile r:link="rId2"/>
            <p:extLst>
              <p:ext uri="{DAA4B4D4-6D71-4841-9C94-3DE7FCFB9230}">
                <p14:media xmlns:p14="http://schemas.microsoft.com/office/powerpoint/2010/main" r:link="rId1"/>
              </p:ext>
            </p:extLst>
          </p:nvPr>
        </p:nvPicPr>
        <p:blipFill>
          <a:blip r:embed="rId9"/>
          <a:stretch>
            <a:fillRect/>
          </a:stretch>
        </p:blipFill>
        <p:spPr>
          <a:xfrm>
            <a:off x="275637" y="6012000"/>
            <a:ext cx="609600" cy="609600"/>
          </a:xfrm>
          <a:prstGeom prst="rect">
            <a:avLst/>
          </a:prstGeom>
        </p:spPr>
      </p:pic>
      <p:sp>
        <p:nvSpPr>
          <p:cNvPr id="3" name="TextBox 2"/>
          <p:cNvSpPr txBox="1"/>
          <p:nvPr/>
        </p:nvSpPr>
        <p:spPr>
          <a:xfrm>
            <a:off x="1545734" y="2153397"/>
            <a:ext cx="6303457" cy="800219"/>
          </a:xfrm>
          <a:prstGeom prst="rect">
            <a:avLst/>
          </a:prstGeom>
          <a:noFill/>
        </p:spPr>
        <p:txBody>
          <a:bodyPr wrap="none" rtlCol="0">
            <a:spAutoFit/>
          </a:bodyPr>
          <a:lstStyle/>
          <a:p>
            <a:pPr marL="285750" lvl="0" indent="-285750">
              <a:spcAft>
                <a:spcPts val="1200"/>
              </a:spcAft>
              <a:buClr>
                <a:srgbClr val="5D8AA8"/>
              </a:buClr>
              <a:buFont typeface="Arial" panose="020B0604020202020204" pitchFamily="34" charset="0"/>
              <a:buChar char="•"/>
            </a:pPr>
            <a:r>
              <a:rPr lang="en-GB" dirty="0"/>
              <a:t>%TEMP%\</a:t>
            </a:r>
            <a:r>
              <a:rPr lang="en-GB" dirty="0" err="1"/>
              <a:t>XyEnterprise</a:t>
            </a:r>
            <a:r>
              <a:rPr lang="en-GB" dirty="0"/>
              <a:t>\LiveContent\</a:t>
            </a:r>
            <a:r>
              <a:rPr lang="en-GB" dirty="0" err="1"/>
              <a:t>var</a:t>
            </a:r>
            <a:r>
              <a:rPr lang="en-GB" dirty="0"/>
              <a:t>\[</a:t>
            </a:r>
            <a:r>
              <a:rPr lang="en-GB" u="dotted" dirty="0">
                <a:uFill>
                  <a:solidFill>
                    <a:schemeClr val="bg1">
                      <a:lumMod val="50000"/>
                    </a:schemeClr>
                  </a:solidFill>
                </a:uFill>
              </a:rPr>
              <a:t>IETP-FOLDER-NAME</a:t>
            </a:r>
            <a:r>
              <a:rPr lang="en-GB" dirty="0"/>
              <a:t>]</a:t>
            </a:r>
          </a:p>
          <a:p>
            <a:pPr marL="285750" lvl="0" indent="-285750">
              <a:spcAft>
                <a:spcPts val="1200"/>
              </a:spcAft>
              <a:buClr>
                <a:srgbClr val="5D8AA8"/>
              </a:buClr>
              <a:buFont typeface="Arial" panose="020B0604020202020204" pitchFamily="34" charset="0"/>
              <a:buChar char="•"/>
            </a:pPr>
            <a:r>
              <a:rPr lang="en-GB" dirty="0" smtClean="0"/>
              <a:t>[</a:t>
            </a:r>
            <a:r>
              <a:rPr lang="en-GB" dirty="0" err="1"/>
              <a:t>LiveContentData</a:t>
            </a:r>
            <a:r>
              <a:rPr lang="en-GB" dirty="0"/>
              <a:t>]\</a:t>
            </a:r>
            <a:r>
              <a:rPr lang="en-GB" dirty="0" err="1"/>
              <a:t>var</a:t>
            </a:r>
            <a:r>
              <a:rPr lang="en-GB" dirty="0"/>
              <a:t>\[</a:t>
            </a:r>
            <a:r>
              <a:rPr lang="en-GB" u="dotted" dirty="0">
                <a:uFill>
                  <a:solidFill>
                    <a:schemeClr val="bg1">
                      <a:lumMod val="50000"/>
                    </a:schemeClr>
                  </a:solidFill>
                </a:uFill>
              </a:rPr>
              <a:t>COLLECTION-NAME</a:t>
            </a:r>
            <a:r>
              <a:rPr lang="en-GB" dirty="0" smtClean="0"/>
              <a:t>]</a:t>
            </a:r>
            <a:endParaRPr lang="en-GB" dirty="0"/>
          </a:p>
        </p:txBody>
      </p:sp>
      <p:pic>
        <p:nvPicPr>
          <p:cNvPr id="8" name="2021-11-04 13-43-28">
            <a:hlinkClick r:id="" action="ppaction://media"/>
          </p:cNvPr>
          <p:cNvPicPr>
            <a:picLocks noChangeAspect="1"/>
          </p:cNvPicPr>
          <p:nvPr>
            <a:videoFile r:link="rId4"/>
            <p:extLst>
              <p:ext uri="{DAA4B4D4-6D71-4841-9C94-3DE7FCFB9230}">
                <p14:media xmlns:p14="http://schemas.microsoft.com/office/powerpoint/2010/main" r:link="rId3"/>
              </p:ext>
            </p:extLst>
          </p:nvPr>
        </p:nvPicPr>
        <p:blipFill rotWithShape="1">
          <a:blip r:embed="rId10"/>
          <a:srcRect l="24124" t="19107" r="27397" b="64398"/>
          <a:stretch/>
        </p:blipFill>
        <p:spPr>
          <a:xfrm>
            <a:off x="3164696" y="4988784"/>
            <a:ext cx="5910607" cy="1131216"/>
          </a:xfrm>
          <a:prstGeom prst="rect">
            <a:avLst/>
          </a:prstGeom>
        </p:spPr>
      </p:pic>
      <p:pic>
        <p:nvPicPr>
          <p:cNvPr id="13" name="Picture 12"/>
          <p:cNvPicPr>
            <a:picLocks noChangeAspect="1"/>
          </p:cNvPicPr>
          <p:nvPr/>
        </p:nvPicPr>
        <p:blipFill>
          <a:blip r:embed="rId11"/>
          <a:stretch>
            <a:fillRect/>
          </a:stretch>
        </p:blipFill>
        <p:spPr>
          <a:xfrm>
            <a:off x="2781714" y="3906808"/>
            <a:ext cx="6628571" cy="361905"/>
          </a:xfrm>
          <a:prstGeom prst="rect">
            <a:avLst/>
          </a:prstGeom>
          <a:ln>
            <a:solidFill>
              <a:schemeClr val="tx1"/>
            </a:solidFill>
          </a:ln>
        </p:spPr>
      </p:pic>
      <p:pic>
        <p:nvPicPr>
          <p:cNvPr id="14" name="Picture 13"/>
          <p:cNvPicPr>
            <a:picLocks noChangeAspect="1"/>
          </p:cNvPicPr>
          <p:nvPr/>
        </p:nvPicPr>
        <p:blipFill>
          <a:blip r:embed="rId12"/>
          <a:stretch>
            <a:fillRect/>
          </a:stretch>
        </p:blipFill>
        <p:spPr>
          <a:xfrm>
            <a:off x="2781714" y="4486700"/>
            <a:ext cx="3247619" cy="314286"/>
          </a:xfrm>
          <a:prstGeom prst="rect">
            <a:avLst/>
          </a:prstGeom>
          <a:ln>
            <a:solidFill>
              <a:schemeClr val="tx1"/>
            </a:solidFill>
          </a:ln>
        </p:spPr>
      </p:pic>
    </p:spTree>
    <p:extLst>
      <p:ext uri="{BB962C8B-B14F-4D97-AF65-F5344CB8AC3E}">
        <p14:creationId xmlns:p14="http://schemas.microsoft.com/office/powerpoint/2010/main" val="3114190710"/>
      </p:ext>
    </p:extLst>
  </p:cSld>
  <p:clrMapOvr>
    <a:masterClrMapping/>
  </p:clrMapOvr>
  <p:transition spd="slow" advClick="0" advTm="7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70582" fill="hold"/>
                                        <p:tgtEl>
                                          <p:spTgt spid="7"/>
                                        </p:tgtEl>
                                      </p:cBhvr>
                                    </p:cmd>
                                  </p:childTnLst>
                                </p:cTn>
                              </p:par>
                              <p:par>
                                <p:cTn id="7" presetID="10" presetClass="entr" presetSubtype="0" fill="hold" nodeType="withEffect">
                                  <p:stCondLst>
                                    <p:cond delay="700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1000"/>
                                        <p:tgtEl>
                                          <p:spTgt spid="3">
                                            <p:txEl>
                                              <p:pRg st="0" end="0"/>
                                            </p:txEl>
                                          </p:spTgt>
                                        </p:tgtEl>
                                      </p:cBhvr>
                                    </p:animEffect>
                                  </p:childTnLst>
                                </p:cTn>
                              </p:par>
                              <p:par>
                                <p:cTn id="10" presetID="10" presetClass="entr" presetSubtype="0" fill="hold" nodeType="withEffect">
                                  <p:stCondLst>
                                    <p:cond delay="300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 presetClass="mediacall" presetSubtype="0" fill="hold" nodeType="withEffect">
                                  <p:stCondLst>
                                    <p:cond delay="30000"/>
                                  </p:stCondLst>
                                  <p:childTnLst>
                                    <p:cmd type="call" cmd="playFrom(0.0)">
                                      <p:cBhvr>
                                        <p:cTn id="14" dur="10300" fill="hold"/>
                                        <p:tgtEl>
                                          <p:spTgt spid="8"/>
                                        </p:tgtEl>
                                      </p:cBhvr>
                                    </p:cmd>
                                  </p:childTnLst>
                                </p:cTn>
                              </p:par>
                              <p:par>
                                <p:cTn id="15" presetID="10" presetClass="exit" presetSubtype="0" fill="hold" nodeType="withEffect">
                                  <p:stCondLst>
                                    <p:cond delay="4200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md type="call" cmd="stop">
                                      <p:cBhvr>
                                        <p:cTn id="18" dur="1">
                                          <p:stCondLst>
                                            <p:cond delay="499"/>
                                          </p:stCondLst>
                                        </p:cTn>
                                        <p:tgtEl>
                                          <p:spTgt spid="8"/>
                                        </p:tgtEl>
                                      </p:cBhvr>
                                    </p:cmd>
                                  </p:childTnLst>
                                </p:cTn>
                              </p:par>
                              <p:par>
                                <p:cTn id="19" presetID="10" presetClass="entr" presetSubtype="0" fill="hold" nodeType="withEffect">
                                  <p:stCondLst>
                                    <p:cond delay="42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5100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childTnLst>
                                </p:cTn>
                              </p:par>
                              <p:par>
                                <p:cTn id="25" presetID="10" presetClass="entr" presetSubtype="0" fill="hold" nodeType="withEffect">
                                  <p:stCondLst>
                                    <p:cond delay="520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8" fill="hold" display="0">
                  <p:stCondLst>
                    <p:cond delay="indefinite"/>
                  </p:stCondLst>
                  <p:endCondLst>
                    <p:cond evt="onStopAudio" delay="0">
                      <p:tgtEl>
                        <p:sldTgt/>
                      </p:tgtEl>
                    </p:cond>
                  </p:endCondLst>
                </p:cTn>
                <p:tgtEl>
                  <p:spTgt spid="7"/>
                </p:tgtEl>
              </p:cMediaNode>
            </p:audio>
            <p:video>
              <p:cMediaNode vol="80000">
                <p:cTn id="29" fill="hold" display="0">
                  <p:stCondLst>
                    <p:cond delay="indefinite"/>
                  </p:stCondLst>
                </p:cTn>
                <p:tgtEl>
                  <p:spTgt spid="8"/>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1521</Words>
  <Application>Microsoft Office PowerPoint</Application>
  <PresentationFormat>Widescreen</PresentationFormat>
  <Paragraphs>179</Paragraphs>
  <Slides>11</Slides>
  <Notes>11</Notes>
  <HiddenSlides>0</HiddenSlides>
  <MMClips>11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User management</vt:lpstr>
      <vt:lpstr>BBMF IETP user access</vt:lpstr>
      <vt:lpstr>PowerPoint Presentation</vt:lpstr>
      <vt:lpstr>PowerPoint Presentation</vt:lpstr>
      <vt:lpstr>PowerPoint Presentation</vt:lpstr>
      <vt:lpstr>PowerPoint Presentation</vt:lpstr>
      <vt:lpstr>PowerPoint Presentation</vt:lpstr>
      <vt:lpstr>Managing BBMF IETP user access</vt:lpstr>
      <vt:lpstr>Managing BBMF IETP user access (cont’d)</vt:lpstr>
      <vt:lpstr>Managing BBMF IETP user access (cont’d)</vt:lpstr>
      <vt:lpstr>Managing BBMF IETP user access (cont’d)</vt:lpstr>
    </vt:vector>
  </TitlesOfParts>
  <Company>SDL PLC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Marshall</dc:creator>
  <cp:lastModifiedBy>Lewis Marshall</cp:lastModifiedBy>
  <cp:revision>64</cp:revision>
  <dcterms:created xsi:type="dcterms:W3CDTF">2021-10-25T08:30:30Z</dcterms:created>
  <dcterms:modified xsi:type="dcterms:W3CDTF">2021-11-04T15:10:06Z</dcterms:modified>
</cp:coreProperties>
</file>