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雪峰" initials="李雪峰" lastIdx="3" clrIdx="0">
    <p:extLst>
      <p:ext uri="{19B8F6BF-5375-455C-9EA6-DF929625EA0E}">
        <p15:presenceInfo xmlns:p15="http://schemas.microsoft.com/office/powerpoint/2012/main" userId="bc5daf3a6cf220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87" autoAdjust="0"/>
  </p:normalViewPr>
  <p:slideViewPr>
    <p:cSldViewPr snapToGrid="0">
      <p:cViewPr varScale="1">
        <p:scale>
          <a:sx n="44" d="100"/>
          <a:sy n="44" d="100"/>
        </p:scale>
        <p:origin x="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2F3C-9303-4703-B597-AFA213E22E69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89DB-5A72-4E9C-983F-364A16EDF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5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分享的主要目的在于梳理核心逻辑，讲解部分难点，所以分享内容不求多，只是希望大家都能够通过这次分享，大概了解到移动是怎么实现的，至于那些复杂的实现细节，可以参考代码或者看我写的另一篇更加详细的文档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0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3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简单来讲就是将物体朝</a:t>
            </a:r>
            <a:r>
              <a:rPr lang="en-US" altLang="zh-CN" smtClean="0"/>
              <a:t>hit</a:t>
            </a:r>
            <a:r>
              <a:rPr lang="zh-CN" altLang="en-US" smtClean="0"/>
              <a:t>的</a:t>
            </a:r>
            <a:r>
              <a:rPr lang="en-US" altLang="zh-CN" smtClean="0"/>
              <a:t>normal</a:t>
            </a:r>
            <a:r>
              <a:rPr lang="zh-CN" altLang="en-US" smtClean="0"/>
              <a:t>方向拉回</a:t>
            </a:r>
            <a:r>
              <a:rPr lang="en-US" altLang="zh-CN" smtClean="0"/>
              <a:t>PenetrationDepth</a:t>
            </a:r>
            <a:r>
              <a:rPr lang="zh-CN" altLang="en-US" smtClean="0"/>
              <a:t>远的距离，获得调整向量</a:t>
            </a:r>
            <a:r>
              <a:rPr lang="en-US" altLang="zh-CN" smtClean="0"/>
              <a:t>Adjustment</a:t>
            </a:r>
            <a:r>
              <a:rPr lang="zh-CN" altLang="en-US" smtClean="0"/>
              <a:t>，如果在拉回过程中又发生了</a:t>
            </a:r>
            <a:r>
              <a:rPr lang="en-US" altLang="zh-CN" smtClean="0"/>
              <a:t>overlap</a:t>
            </a:r>
            <a:r>
              <a:rPr lang="zh-CN" altLang="en-US" smtClean="0"/>
              <a:t>，加上这次</a:t>
            </a:r>
            <a:r>
              <a:rPr lang="en-US" altLang="zh-CN" smtClean="0"/>
              <a:t>overlap</a:t>
            </a:r>
            <a:r>
              <a:rPr lang="zh-CN" altLang="en-US" smtClean="0"/>
              <a:t>计算的调整向量再做调整移动，仍然无法移动，改为加上运动向量再做调整移动，如果最终调整移动成功了，就再次尝试最开始的移动</a:t>
            </a:r>
            <a:r>
              <a:rPr lang="zh-CN" altLang="en-US" smtClean="0"/>
              <a:t>。这些就是</a:t>
            </a:r>
            <a:r>
              <a:rPr lang="en-US" altLang="zh-CN" smtClean="0"/>
              <a:t>SafeMoveUpdateComponent</a:t>
            </a:r>
            <a:r>
              <a:rPr lang="zh-CN" altLang="en-US" smtClean="0"/>
              <a:t>的基本功能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72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这些就是</a:t>
            </a:r>
            <a:r>
              <a:rPr lang="en-US" altLang="zh-CN" smtClean="0"/>
              <a:t>SafeMoveUpdateComponent</a:t>
            </a:r>
            <a:r>
              <a:rPr lang="zh-CN" altLang="en-US" smtClean="0"/>
              <a:t>的基本功能，我们</a:t>
            </a:r>
            <a:r>
              <a:rPr lang="zh-CN" altLang="en-US" smtClean="0"/>
              <a:t>可以把它看做是底层碰撞检测和上层移动逻辑的中间层，一个基础的移动单元，接下来我们要介绍的移动逻辑，看似复杂，其实都是由这些移动单元构成的。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mtClean="0"/>
              <a:t>下面我们开始介绍上层的移动逻辑，</a:t>
            </a:r>
            <a:r>
              <a:rPr lang="en-US" altLang="zh-CN" sz="1200" smtClean="0"/>
              <a:t>PerformMovement</a:t>
            </a:r>
            <a:r>
              <a:rPr lang="zh-CN" altLang="en-US" sz="1200" smtClean="0"/>
              <a:t>相当于</a:t>
            </a:r>
            <a:r>
              <a:rPr lang="en-US" altLang="zh-CN" sz="1200" smtClean="0"/>
              <a:t>UE4</a:t>
            </a:r>
            <a:r>
              <a:rPr lang="zh-CN" altLang="en-US" sz="1200" smtClean="0"/>
              <a:t>的移动逻辑的</a:t>
            </a:r>
            <a:r>
              <a:rPr lang="en-US" altLang="zh-CN" sz="1200" smtClean="0"/>
              <a:t>main</a:t>
            </a:r>
            <a:r>
              <a:rPr lang="zh-CN" altLang="en-US" sz="1200" smtClean="0"/>
              <a:t>函数，我们按照函数的执行顺序来梳理一遍它的功能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3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9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我们先来看</a:t>
            </a:r>
            <a:r>
              <a:rPr lang="en-US" altLang="zh-CN" smtClean="0"/>
              <a:t>Walking</a:t>
            </a:r>
            <a:r>
              <a:rPr lang="zh-CN" altLang="en-US" smtClean="0"/>
              <a:t>的逻辑，对应的函数是</a:t>
            </a:r>
            <a:r>
              <a:rPr lang="en-US" altLang="zh-CN" smtClean="0"/>
              <a:t>PhysWalking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26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95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计算出速度向量后，开始调用</a:t>
            </a:r>
            <a:r>
              <a:rPr lang="en-US" altLang="zh-CN" smtClean="0"/>
              <a:t>MoveAlongFloor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43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理想情况下的上楼梯过程如图所示，它是由</a:t>
            </a:r>
            <a:r>
              <a:rPr lang="en-US" altLang="zh-CN" smtClean="0"/>
              <a:t>3</a:t>
            </a:r>
            <a:r>
              <a:rPr lang="zh-CN" altLang="en-US" smtClean="0"/>
              <a:t>次移动构成，首先向上移动</a:t>
            </a:r>
            <a:r>
              <a:rPr lang="en-US" altLang="zh-CN" smtClean="0"/>
              <a:t>MaxStepHeight</a:t>
            </a:r>
            <a:r>
              <a:rPr lang="zh-CN" altLang="en-US" smtClean="0"/>
              <a:t>高度，然后向前移动，最后向下移动，落到面</a:t>
            </a:r>
            <a:r>
              <a:rPr lang="en-US" altLang="zh-CN" smtClean="0"/>
              <a:t>2</a:t>
            </a:r>
            <a:r>
              <a:rPr lang="zh-CN" altLang="en-US" smtClean="0"/>
              <a:t>上面。当然，存在很多情况会导致</a:t>
            </a:r>
            <a:r>
              <a:rPr lang="en-US" altLang="zh-CN" smtClean="0"/>
              <a:t>StepUp</a:t>
            </a:r>
            <a:r>
              <a:rPr lang="zh-CN" altLang="en-US" smtClean="0"/>
              <a:t>失败，比如移动过程中检测到穿透</a:t>
            </a:r>
            <a:r>
              <a:rPr lang="en-US" altLang="zh-CN" smtClean="0"/>
              <a:t>Penetration</a:t>
            </a:r>
            <a:r>
              <a:rPr lang="zh-CN" altLang="en-US" smtClean="0"/>
              <a:t>，最终无法落到一个合理的落脚点等等，都会导致失败</a:t>
            </a:r>
            <a:r>
              <a:rPr lang="zh-CN" altLang="en-US" smtClean="0"/>
              <a:t>，在这种</a:t>
            </a:r>
            <a:r>
              <a:rPr lang="zh-CN" altLang="en-US" smtClean="0"/>
              <a:t>情况下，我们需要调用</a:t>
            </a:r>
            <a:r>
              <a:rPr lang="en-US" altLang="zh-CN" sz="1200" smtClean="0"/>
              <a:t>SlideAlongSurface</a:t>
            </a:r>
            <a:r>
              <a:rPr lang="zh-CN" altLang="en-US" sz="1200" smtClean="0"/>
              <a:t>，贴着面走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69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我们看下这个截图，红色箭头表示最开始移动方向，撞到面</a:t>
            </a:r>
            <a:r>
              <a:rPr lang="en-US" altLang="zh-CN" smtClean="0"/>
              <a:t>2</a:t>
            </a:r>
            <a:r>
              <a:rPr lang="zh-CN" altLang="en-US" smtClean="0"/>
              <a:t>后，我们调用</a:t>
            </a:r>
            <a:r>
              <a:rPr lang="en-US" altLang="zh-CN" smtClean="0"/>
              <a:t>StepUp</a:t>
            </a:r>
            <a:r>
              <a:rPr lang="zh-CN" altLang="en-US" smtClean="0"/>
              <a:t>失败，尝试</a:t>
            </a:r>
            <a:r>
              <a:rPr lang="en-US" altLang="zh-CN" smtClean="0"/>
              <a:t>SlideAlongSurface</a:t>
            </a:r>
            <a:r>
              <a:rPr lang="zh-CN" altLang="en-US" smtClean="0"/>
              <a:t>，于是移动方向变为贴着面</a:t>
            </a:r>
            <a:r>
              <a:rPr lang="en-US" altLang="zh-CN" smtClean="0"/>
              <a:t>2</a:t>
            </a:r>
            <a:r>
              <a:rPr lang="zh-CN" altLang="en-US" smtClean="0"/>
              <a:t>的黄色箭头，如果按照黄色箭头的移动过程中很不幸又碰到了一个面，我们需要调用</a:t>
            </a:r>
            <a:r>
              <a:rPr lang="en-US" altLang="zh-CN" smtClean="0"/>
              <a:t>TwoWallAdjust</a:t>
            </a:r>
            <a:r>
              <a:rPr lang="zh-CN" altLang="en-US" smtClean="0"/>
              <a:t>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2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在了解</a:t>
            </a:r>
            <a:r>
              <a:rPr lang="en-US" altLang="zh-CN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UE4</a:t>
            </a:r>
            <a:r>
              <a:rPr lang="zh-CN" altLang="zh-CN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的移动逻辑之前，我们先</a:t>
            </a:r>
            <a:r>
              <a:rPr lang="zh-CN" altLang="zh-CN" sz="16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熟悉下碰撞的</a:t>
            </a:r>
            <a:r>
              <a:rPr lang="zh-CN" altLang="en-US" sz="16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</a:t>
            </a:r>
            <a:r>
              <a:rPr lang="zh-CN" altLang="en-US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</a:t>
            </a:r>
            <a:r>
              <a:rPr lang="zh-CN" altLang="zh-CN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</a:t>
            </a:r>
            <a:r>
              <a:rPr lang="zh-CN" altLang="en-US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，移动中的碰撞检测主要是用了</a:t>
            </a:r>
            <a:r>
              <a:rPr lang="en-US" altLang="zh-CN" sz="1800" smtClean="0"/>
              <a:t>PhysX</a:t>
            </a:r>
            <a:r>
              <a:rPr lang="zh-CN" altLang="zh-CN" sz="1800" smtClean="0"/>
              <a:t>的</a:t>
            </a:r>
            <a:r>
              <a:rPr lang="en-US" altLang="zh-CN" sz="1800" smtClean="0"/>
              <a:t>Geometry Queries</a:t>
            </a:r>
            <a:r>
              <a:rPr lang="zh-CN" altLang="zh-CN" sz="1800" smtClean="0"/>
              <a:t>（几何查询）</a:t>
            </a:r>
            <a:endParaRPr lang="zh-CN" altLang="zh-CN" sz="18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91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分情况处理，如果</a:t>
            </a:r>
            <a:r>
              <a:rPr lang="zh-CN" altLang="en-US" smtClean="0"/>
              <a:t>面</a:t>
            </a:r>
            <a:r>
              <a:rPr lang="en-US" altLang="zh-CN" smtClean="0"/>
              <a:t>2</a:t>
            </a:r>
            <a:r>
              <a:rPr lang="zh-CN" altLang="en-US" smtClean="0"/>
              <a:t>和面</a:t>
            </a:r>
            <a:r>
              <a:rPr lang="en-US" altLang="zh-CN" smtClean="0"/>
              <a:t>3</a:t>
            </a:r>
            <a:r>
              <a:rPr lang="zh-CN" altLang="en-US" smtClean="0"/>
              <a:t>的夹角大于</a:t>
            </a:r>
            <a:r>
              <a:rPr lang="en-US" altLang="zh-CN" smtClean="0"/>
              <a:t>90</a:t>
            </a:r>
            <a:r>
              <a:rPr lang="zh-CN" altLang="en-US" smtClean="0"/>
              <a:t>度，我们可以将移动方向变为沿着面</a:t>
            </a:r>
            <a:r>
              <a:rPr lang="en-US" altLang="zh-CN" smtClean="0"/>
              <a:t>3</a:t>
            </a:r>
            <a:r>
              <a:rPr lang="zh-CN" altLang="en-US" smtClean="0"/>
              <a:t>的绿色箭头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8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如果面</a:t>
            </a:r>
            <a:r>
              <a:rPr lang="en-US" altLang="zh-CN" smtClean="0"/>
              <a:t>2</a:t>
            </a:r>
            <a:r>
              <a:rPr lang="zh-CN" altLang="en-US" smtClean="0"/>
              <a:t>和面</a:t>
            </a:r>
            <a:r>
              <a:rPr lang="en-US" altLang="zh-CN" smtClean="0"/>
              <a:t>3</a:t>
            </a:r>
            <a:r>
              <a:rPr lang="zh-CN" altLang="en-US" smtClean="0"/>
              <a:t>的夹角小于</a:t>
            </a:r>
            <a:r>
              <a:rPr lang="en-US" altLang="zh-CN" smtClean="0"/>
              <a:t>90</a:t>
            </a:r>
            <a:r>
              <a:rPr lang="zh-CN" altLang="en-US" smtClean="0"/>
              <a:t>度，我们可以沿着面</a:t>
            </a:r>
            <a:r>
              <a:rPr lang="en-US" altLang="zh-CN" smtClean="0"/>
              <a:t>2</a:t>
            </a:r>
            <a:r>
              <a:rPr lang="zh-CN" altLang="en-US" smtClean="0"/>
              <a:t>和面</a:t>
            </a:r>
            <a:r>
              <a:rPr lang="en-US" altLang="zh-CN" smtClean="0"/>
              <a:t>3</a:t>
            </a:r>
            <a:r>
              <a:rPr lang="zh-CN" altLang="en-US" smtClean="0"/>
              <a:t>的夹缝继续移动，这个夹缝向量可以通过面</a:t>
            </a:r>
            <a:r>
              <a:rPr lang="en-US" altLang="zh-CN" smtClean="0"/>
              <a:t>2</a:t>
            </a:r>
            <a:r>
              <a:rPr lang="zh-CN" altLang="en-US" smtClean="0"/>
              <a:t>和面</a:t>
            </a:r>
            <a:r>
              <a:rPr lang="en-US" altLang="zh-CN" smtClean="0"/>
              <a:t>3</a:t>
            </a:r>
            <a:r>
              <a:rPr lang="zh-CN" altLang="en-US" smtClean="0"/>
              <a:t>的法向量的叉乘结果计算出来，当然这个夹缝向量的倾斜角度不能过于陡峭，否则角色也是不能按照这个方向移动的。</a:t>
            </a:r>
            <a:endParaRPr lang="en-US" altLang="zh-CN" smtClean="0"/>
          </a:p>
          <a:p>
            <a:r>
              <a:rPr lang="zh-CN" altLang="en-US" smtClean="0"/>
              <a:t>以上就是</a:t>
            </a:r>
            <a:r>
              <a:rPr lang="en-US" altLang="zh-CN" smtClean="0"/>
              <a:t>MoveAlongFloor</a:t>
            </a:r>
            <a:r>
              <a:rPr lang="zh-CN" altLang="en-US" smtClean="0"/>
              <a:t>的大体逻辑，在移动结束后，我们还要检测地面，调用</a:t>
            </a:r>
            <a:r>
              <a:rPr lang="en-US" altLang="zh-CN" smtClean="0"/>
              <a:t>FindFloor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0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FindFloor</a:t>
            </a:r>
            <a:r>
              <a:rPr lang="zh-CN" altLang="en-US" smtClean="0"/>
              <a:t>返回的结果</a:t>
            </a:r>
            <a:r>
              <a:rPr lang="en-US" altLang="zh-CN" smtClean="0"/>
              <a:t>FFindFloorResult</a:t>
            </a:r>
            <a:r>
              <a:rPr lang="zh-CN" altLang="en-US" smtClean="0"/>
              <a:t>也是一个重要的结构，它的参数如下，这里面</a:t>
            </a:r>
            <a:r>
              <a:rPr lang="en-US" altLang="zh-CN" smtClean="0"/>
              <a:t>FloorDist</a:t>
            </a:r>
            <a:r>
              <a:rPr lang="zh-CN" altLang="en-US" smtClean="0"/>
              <a:t>到地面的距离是个比较重要的参数，我们需要用它调整角色的</a:t>
            </a:r>
            <a:r>
              <a:rPr lang="en-US" altLang="zh-CN" smtClean="0"/>
              <a:t>Z</a:t>
            </a:r>
            <a:r>
              <a:rPr lang="zh-CN" altLang="en-US" smtClean="0"/>
              <a:t>坐标，保证角色始终贴着地面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0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一般情况下，比如图中的情况，我们只需要一次垂直向下</a:t>
            </a:r>
            <a:r>
              <a:rPr lang="en-US" altLang="zh-CN" smtClean="0"/>
              <a:t>Sweep</a:t>
            </a:r>
            <a:r>
              <a:rPr lang="zh-CN" altLang="en-US" smtClean="0"/>
              <a:t>检测就可以计算出</a:t>
            </a:r>
            <a:r>
              <a:rPr lang="en-US" altLang="zh-CN" smtClean="0"/>
              <a:t>FloorDist</a:t>
            </a:r>
            <a:r>
              <a:rPr lang="zh-CN" altLang="en-US" smtClean="0"/>
              <a:t>，注意检测的距离是之前</a:t>
            </a:r>
            <a:r>
              <a:rPr lang="en-US" altLang="zh-CN" smtClean="0"/>
              <a:t>StepUp</a:t>
            </a:r>
            <a:r>
              <a:rPr lang="zh-CN" altLang="en-US" smtClean="0"/>
              <a:t>向上检测的距离。这时候</a:t>
            </a:r>
            <a:r>
              <a:rPr lang="en-US" altLang="zh-CN" smtClean="0"/>
              <a:t>FloorDist</a:t>
            </a:r>
            <a:r>
              <a:rPr lang="zh-CN" altLang="en-US" smtClean="0"/>
              <a:t>等于返回</a:t>
            </a:r>
            <a:r>
              <a:rPr lang="en-US" altLang="zh-CN" smtClean="0"/>
              <a:t>Hit</a:t>
            </a:r>
            <a:r>
              <a:rPr lang="zh-CN" altLang="en-US" smtClean="0"/>
              <a:t>的</a:t>
            </a:r>
            <a:r>
              <a:rPr lang="en-US" altLang="zh-CN" smtClean="0"/>
              <a:t>Distance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4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我们也可能会遇到角色陷入地面的情况，这种时候可以用一个缩小的胶囊体来重新</a:t>
            </a:r>
            <a:r>
              <a:rPr lang="en-US" altLang="zh-CN" smtClean="0"/>
              <a:t>sweep</a:t>
            </a:r>
            <a:r>
              <a:rPr lang="zh-CN" altLang="en-US" smtClean="0"/>
              <a:t>检测，计算出来的</a:t>
            </a:r>
            <a:r>
              <a:rPr lang="en-US" altLang="zh-CN" smtClean="0"/>
              <a:t>FloorDist</a:t>
            </a:r>
            <a:r>
              <a:rPr lang="zh-CN" altLang="en-US" smtClean="0"/>
              <a:t>减去缩小</a:t>
            </a:r>
            <a:r>
              <a:rPr lang="en-US" altLang="zh-CN" smtClean="0"/>
              <a:t>ShrinkHeight</a:t>
            </a:r>
            <a:r>
              <a:rPr lang="zh-CN" altLang="en-US" smtClean="0"/>
              <a:t>高度，就是原来的胶囊体离地面的高度。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68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如果用缩小的胶囊体检测还是陷入地面，这时候需要改用</a:t>
            </a:r>
            <a:r>
              <a:rPr lang="en-US" altLang="zh-CN" smtClean="0"/>
              <a:t>line trace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2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7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以上就是</a:t>
            </a:r>
            <a:r>
              <a:rPr lang="en-US" altLang="zh-CN" smtClean="0"/>
              <a:t>Walking</a:t>
            </a:r>
            <a:r>
              <a:rPr lang="zh-CN" altLang="en-US" smtClean="0"/>
              <a:t>的所有逻辑，最后可以看到通过</a:t>
            </a:r>
            <a:r>
              <a:rPr lang="en-US" altLang="zh-CN" smtClean="0"/>
              <a:t>Floor</a:t>
            </a:r>
            <a:r>
              <a:rPr lang="zh-CN" altLang="en-US" smtClean="0"/>
              <a:t>的</a:t>
            </a:r>
            <a:r>
              <a:rPr lang="en-US" altLang="zh-CN" sz="1200" kern="0" smtClean="0">
                <a:effectLst/>
              </a:rPr>
              <a:t>bWalkableFloor</a:t>
            </a:r>
            <a:r>
              <a:rPr lang="zh-CN" altLang="en-US" sz="1200" kern="100" smtClean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属性，</a:t>
            </a:r>
            <a:r>
              <a:rPr lang="en-US" altLang="zh-CN" sz="1200" kern="100" smtClean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Walking</a:t>
            </a:r>
            <a:r>
              <a:rPr lang="zh-CN" altLang="en-US" sz="1200" kern="100" smtClean="0">
                <a:effectLst/>
                <a:latin typeface="等线" panose="02010600030101010101" pitchFamily="2" charset="-122"/>
                <a:ea typeface="+mn-ea"/>
                <a:cs typeface="Times New Roman" panose="02020603050405020304" pitchFamily="18" charset="0"/>
              </a:rPr>
              <a:t>切换成了</a:t>
            </a:r>
            <a:r>
              <a:rPr lang="en-US" altLang="zh-CN" smtClean="0"/>
              <a:t>Falling</a:t>
            </a:r>
            <a:r>
              <a:rPr lang="zh-CN" altLang="en-US" smtClean="0"/>
              <a:t>状态，</a:t>
            </a:r>
            <a:r>
              <a:rPr lang="en-US" altLang="zh-CN" smtClean="0"/>
              <a:t>Falling</a:t>
            </a:r>
            <a:r>
              <a:rPr lang="zh-CN" altLang="en-US" smtClean="0"/>
              <a:t>状态受重力影响，比如最常见的跳跃</a:t>
            </a:r>
            <a:r>
              <a:rPr lang="en-US" altLang="zh-CN" smtClean="0"/>
              <a:t>Jump</a:t>
            </a:r>
            <a:r>
              <a:rPr lang="zh-CN" altLang="en-US" smtClean="0"/>
              <a:t>，我们只要给角色一个向上的速度，并把状态切换成</a:t>
            </a:r>
            <a:r>
              <a:rPr lang="en-US" altLang="zh-CN" smtClean="0"/>
              <a:t>Falling</a:t>
            </a:r>
            <a:r>
              <a:rPr lang="zh-CN" altLang="en-US" smtClean="0"/>
              <a:t>状态，就能实现一次简单的跳跃。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30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Falling</a:t>
            </a:r>
            <a:r>
              <a:rPr lang="zh-CN" altLang="en-US" smtClean="0"/>
              <a:t>的移动碰撞逻辑跟</a:t>
            </a:r>
            <a:r>
              <a:rPr lang="en-US" altLang="zh-CN" smtClean="0"/>
              <a:t>Walking</a:t>
            </a:r>
            <a:r>
              <a:rPr lang="zh-CN" altLang="en-US" smtClean="0"/>
              <a:t>相似，这里我们只介绍不同的地方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7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UE4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将这些检测的结果也就是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封装成了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FHitResult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FHitResult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的结构如下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40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调用</a:t>
            </a:r>
            <a:r>
              <a:rPr lang="en-US" altLang="zh-CN" smtClean="0"/>
              <a:t>TwoWallAdjust</a:t>
            </a:r>
            <a:r>
              <a:rPr lang="zh-CN" altLang="en-US" smtClean="0"/>
              <a:t>后，有个特殊情况需要注意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8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3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下面我们借助于两个例子来深入了解下这些参数，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种是常见的胶囊体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查询，查询开始结束分别是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TraceStart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TraceEnd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两个位置，如果碰到了障碍，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bBlockingHit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，胶囊体最终会停在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位置，它移动的距离是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的值，表示实际移动距离比查询距离。还有一些可能会用的参数，比如碰撞接触点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ImpacePoint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，碰撞切面法向量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ImpactNormal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5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第二种常见的情况通常是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InitialOverlaps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，也就是移动查询的开始检测到了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渗透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这时候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bStartPenetrating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，通过渗透深度计算可以获得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PenetrationDepth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，这个参数对于处理移动中穿透的情况非常重要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5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通过以上两个例子，可以看出来</a:t>
            </a:r>
            <a:r>
              <a:rPr lang="en-US" altLang="zh-CN" smtClean="0"/>
              <a:t>UE4</a:t>
            </a:r>
            <a:r>
              <a:rPr lang="zh-CN" altLang="zh-CN" smtClean="0"/>
              <a:t>将</a:t>
            </a:r>
            <a:r>
              <a:rPr lang="en-US" altLang="zh-CN" smtClean="0"/>
              <a:t>PhysX</a:t>
            </a:r>
            <a:r>
              <a:rPr lang="zh-CN" altLang="zh-CN" smtClean="0"/>
              <a:t>的渗透深度计算</a:t>
            </a:r>
            <a:r>
              <a:rPr lang="en-US" altLang="zh-CN" smtClean="0"/>
              <a:t>Penetration Depth</a:t>
            </a:r>
            <a:r>
              <a:rPr lang="zh-CN" altLang="zh-CN" smtClean="0"/>
              <a:t>，</a:t>
            </a:r>
            <a:r>
              <a:rPr lang="en-US" altLang="zh-CN" smtClean="0"/>
              <a:t>Sweeps</a:t>
            </a:r>
            <a:r>
              <a:rPr lang="zh-CN" altLang="zh-CN" smtClean="0"/>
              <a:t>检测，</a:t>
            </a:r>
            <a:r>
              <a:rPr lang="en-US" altLang="zh-CN" smtClean="0"/>
              <a:t>InitialOverlaps</a:t>
            </a:r>
            <a:r>
              <a:rPr lang="zh-CN" altLang="zh-CN" smtClean="0"/>
              <a:t>检测的查询结果</a:t>
            </a:r>
            <a:r>
              <a:rPr lang="zh-CN" altLang="en-US" smtClean="0"/>
              <a:t>统一</a:t>
            </a:r>
            <a:r>
              <a:rPr lang="zh-CN" altLang="zh-CN" smtClean="0"/>
              <a:t>封装成一个</a:t>
            </a:r>
            <a:r>
              <a:rPr lang="en-US" altLang="zh-CN" smtClean="0"/>
              <a:t>FHitResult</a:t>
            </a:r>
            <a:r>
              <a:rPr lang="zh-CN" altLang="en-US" smtClean="0"/>
              <a:t>，便于上层调用。</a:t>
            </a:r>
            <a:endParaRPr lang="en-US" altLang="zh-CN" smtClean="0"/>
          </a:p>
          <a:p>
            <a:r>
              <a:rPr lang="zh-CN" altLang="en-US" smtClean="0"/>
              <a:t>清楚</a:t>
            </a:r>
            <a:r>
              <a:rPr lang="zh-CN" altLang="en-US" smtClean="0"/>
              <a:t>的明白各个参数的含义是十分必要的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了解了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FHitResult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后，我们再来看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UE4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是怎么用它来完成移动的，其实观察仔细的话上面介绍的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一个例子胶囊体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检测就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相当于一次移动过程，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在此基础上封装了一个函数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SafeMoveUpdatedComponent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，它是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UE4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移动最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基础最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关键的函数，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几乎所有的移动都要靠它来完成。它的主要功能有以下几点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3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SweepMulti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得到的所有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需要拉回微小的距离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hit.time)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，避免因为计算精度的问题导致跟碰撞物重叠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如果检测到多个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hit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，优先选择不是在初始位置就检测到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，否则的话选取跟运动方向最相反的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根据碰撞后得到</a:t>
            </a:r>
            <a:r>
              <a:rPr lang="zh-CN" altLang="en-US" smtClean="0"/>
              <a:t>的最终位置</a:t>
            </a:r>
            <a:r>
              <a:rPr lang="en-US" altLang="zh-CN" smtClean="0"/>
              <a:t>Location</a:t>
            </a:r>
            <a:r>
              <a:rPr lang="zh-CN" altLang="en-US" smtClean="0"/>
              <a:t>设置</a:t>
            </a:r>
            <a:r>
              <a:rPr lang="zh-CN" altLang="en-US" smtClean="0"/>
              <a:t>物体坐标，当然不仅仅要设置坐标，对于一个成熟的引擎来说，需要做的事还有很多。比如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189DB-5A72-4E9C-983F-364A16EDF6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8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2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2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9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2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5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F5CC-87F6-4572-A3EC-48A8A09D2902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4EC8-FDC9-4DCB-87AA-C45C6311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UE4</a:t>
            </a:r>
            <a:r>
              <a:rPr lang="zh-CN" altLang="en-US" smtClean="0"/>
              <a:t>移动碰撞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UpdateOverlaps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调</a:t>
            </a:r>
            <a:r>
              <a:rPr lang="zh-CN" altLang="zh-CN"/>
              <a:t>用</a:t>
            </a:r>
            <a:r>
              <a:rPr lang="en-US" altLang="zh-CN"/>
              <a:t>OverlapMulti</a:t>
            </a:r>
            <a:r>
              <a:rPr lang="zh-CN" altLang="zh-CN" smtClean="0"/>
              <a:t>，</a:t>
            </a:r>
            <a:r>
              <a:rPr lang="zh-CN" altLang="en-US" smtClean="0"/>
              <a:t>获得检测</a:t>
            </a:r>
            <a:r>
              <a:rPr lang="zh-CN" altLang="en-US" smtClean="0"/>
              <a:t>结果</a:t>
            </a:r>
            <a:endParaRPr lang="en-US" altLang="zh-CN" smtClean="0"/>
          </a:p>
          <a:p>
            <a:r>
              <a:rPr lang="zh-CN" altLang="zh-CN" smtClean="0"/>
              <a:t>更</a:t>
            </a:r>
            <a:r>
              <a:rPr lang="zh-CN" altLang="zh-CN"/>
              <a:t>新</a:t>
            </a:r>
            <a:r>
              <a:rPr lang="en-US" altLang="zh-CN"/>
              <a:t>Overlap Components</a:t>
            </a:r>
            <a:r>
              <a:rPr lang="zh-CN" altLang="zh-CN"/>
              <a:t>列表，删除不再</a:t>
            </a:r>
            <a:r>
              <a:rPr lang="en-US" altLang="zh-CN"/>
              <a:t>Overlap</a:t>
            </a:r>
            <a:r>
              <a:rPr lang="zh-CN" altLang="zh-CN"/>
              <a:t>的</a:t>
            </a:r>
            <a:r>
              <a:rPr lang="en-US" altLang="zh-CN"/>
              <a:t>Component</a:t>
            </a:r>
            <a:r>
              <a:rPr lang="zh-CN" altLang="zh-CN"/>
              <a:t>，新增新的</a:t>
            </a:r>
            <a:r>
              <a:rPr lang="en-US" altLang="zh-CN"/>
              <a:t>Component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更</a:t>
            </a:r>
            <a:r>
              <a:rPr lang="zh-CN" altLang="zh-CN"/>
              <a:t>新子</a:t>
            </a:r>
            <a:r>
              <a:rPr lang="en-US" altLang="zh-CN"/>
              <a:t>Component</a:t>
            </a:r>
            <a:r>
              <a:rPr lang="zh-CN" altLang="zh-CN"/>
              <a:t>的</a:t>
            </a:r>
            <a:r>
              <a:rPr lang="en-US" altLang="zh-CN"/>
              <a:t> Overlap Components</a:t>
            </a:r>
            <a:r>
              <a:rPr lang="zh-CN" altLang="zh-CN"/>
              <a:t>列</a:t>
            </a:r>
            <a:r>
              <a:rPr lang="zh-CN" altLang="zh-CN" smtClean="0"/>
              <a:t>表</a:t>
            </a:r>
            <a:endParaRPr lang="en-US" altLang="zh-CN" smtClean="0"/>
          </a:p>
          <a:p>
            <a:r>
              <a:rPr lang="zh-CN" altLang="zh-CN" smtClean="0"/>
              <a:t>更新</a:t>
            </a:r>
            <a:r>
              <a:rPr lang="en-US" altLang="zh-CN" smtClean="0"/>
              <a:t>PhysicsVolume</a:t>
            </a:r>
            <a:r>
              <a:rPr lang="zh-CN" altLang="en-US" smtClean="0"/>
              <a:t>（比如进入离开水域）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108"/>
          </a:xfrm>
        </p:spPr>
        <p:txBody>
          <a:bodyPr>
            <a:normAutofit/>
          </a:bodyPr>
          <a:lstStyle/>
          <a:p>
            <a:r>
              <a:rPr lang="en-US" altLang="zh-CN" sz="3200"/>
              <a:t>ResolvePenetration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1" y="1452495"/>
            <a:ext cx="7529533" cy="50256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14588" y="1979205"/>
            <a:ext cx="4684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朝</a:t>
            </a:r>
            <a:r>
              <a:rPr lang="en-US" altLang="zh-CN" sz="2400" smtClean="0"/>
              <a:t>hit</a:t>
            </a:r>
            <a:r>
              <a:rPr lang="zh-CN" altLang="en-US" sz="2400" smtClean="0"/>
              <a:t>的</a:t>
            </a:r>
            <a:r>
              <a:rPr lang="en-US" altLang="zh-CN" sz="2400" smtClean="0"/>
              <a:t>normal</a:t>
            </a:r>
            <a:r>
              <a:rPr lang="zh-CN" altLang="en-US" sz="2400" smtClean="0"/>
              <a:t>方向拉回</a:t>
            </a:r>
            <a:r>
              <a:rPr lang="en-US" altLang="zh-CN" sz="2400" smtClean="0"/>
              <a:t>PenetrationDepth</a:t>
            </a:r>
            <a:r>
              <a:rPr lang="zh-CN" altLang="en-US" sz="2400" smtClean="0"/>
              <a:t>远的距离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914588" y="4022607"/>
            <a:ext cx="4133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调整位置成功了，就再次尝试最开始的移动。</a:t>
            </a:r>
            <a:endParaRPr lang="zh-CN" altLang="en-US" sz="240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933173" y="4183693"/>
            <a:ext cx="425885" cy="1628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359058" y="4183693"/>
            <a:ext cx="450937" cy="1628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304" y="2827707"/>
            <a:ext cx="10515600" cy="1969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SafeMoveUpdateComponent</a:t>
            </a:r>
            <a:r>
              <a:rPr lang="zh-CN" altLang="en-US" smtClean="0"/>
              <a:t>可以看做是底层碰撞检测和上层移动逻辑的中间层，是基础的移动单元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zh-CN" sz="3600"/>
              <a:t>PerformMovement 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zh-CN"/>
              <a:t>根据输入向量</a:t>
            </a:r>
            <a:r>
              <a:rPr lang="en-US" altLang="zh-CN"/>
              <a:t>InputVector</a:t>
            </a:r>
            <a:r>
              <a:rPr lang="zh-CN" altLang="zh-CN"/>
              <a:t>计算加速度向量</a:t>
            </a:r>
            <a:r>
              <a:rPr lang="en-US" altLang="zh-CN"/>
              <a:t>Acceleration</a:t>
            </a:r>
            <a:endParaRPr lang="zh-CN" altLang="zh-CN"/>
          </a:p>
          <a:p>
            <a:r>
              <a:rPr lang="en-US" altLang="zh-CN"/>
              <a:t>2.</a:t>
            </a:r>
            <a:r>
              <a:rPr lang="zh-CN" altLang="zh-CN"/>
              <a:t>随着被骑乘物</a:t>
            </a:r>
            <a:r>
              <a:rPr lang="en-US" altLang="zh-CN"/>
              <a:t>MovementBase</a:t>
            </a:r>
            <a:r>
              <a:rPr lang="zh-CN" altLang="zh-CN"/>
              <a:t>（比如电梯，载具）移动</a:t>
            </a:r>
          </a:p>
          <a:p>
            <a:r>
              <a:rPr lang="en-US" altLang="zh-CN"/>
              <a:t>3.</a:t>
            </a:r>
            <a:r>
              <a:rPr lang="zh-CN" altLang="zh-CN"/>
              <a:t>将冲力</a:t>
            </a:r>
            <a:r>
              <a:rPr lang="en-US" altLang="zh-CN"/>
              <a:t>Impulse</a:t>
            </a:r>
            <a:r>
              <a:rPr lang="zh-CN" altLang="zh-CN"/>
              <a:t>和推力</a:t>
            </a:r>
            <a:r>
              <a:rPr lang="en-US" altLang="zh-CN"/>
              <a:t>Force</a:t>
            </a:r>
            <a:r>
              <a:rPr lang="zh-CN" altLang="zh-CN"/>
              <a:t>作用于速度</a:t>
            </a:r>
            <a:r>
              <a:rPr lang="en-US" altLang="zh-CN"/>
              <a:t>Velocity</a:t>
            </a:r>
            <a:r>
              <a:rPr lang="zh-CN" altLang="zh-CN"/>
              <a:t>，一般用于击退和径向运动</a:t>
            </a:r>
          </a:p>
          <a:p>
            <a:r>
              <a:rPr lang="en-US" altLang="zh-CN"/>
              <a:t>4.</a:t>
            </a:r>
            <a:r>
              <a:rPr lang="zh-CN" altLang="zh-CN"/>
              <a:t>根据不同的运动</a:t>
            </a:r>
            <a:r>
              <a:rPr lang="zh-CN" altLang="zh-CN" smtClean="0"/>
              <a:t>状态</a:t>
            </a:r>
            <a:r>
              <a:rPr lang="zh-CN" altLang="en-US" smtClean="0"/>
              <a:t>执行不同的</a:t>
            </a:r>
            <a:r>
              <a:rPr lang="zh-CN" altLang="zh-CN" smtClean="0"/>
              <a:t>运动</a:t>
            </a:r>
            <a:r>
              <a:rPr lang="zh-CN" altLang="en-US" smtClean="0"/>
              <a:t>逻辑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8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535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多种运动状态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25417"/>
            <a:ext cx="10515600" cy="4351338"/>
          </a:xfrm>
        </p:spPr>
        <p:txBody>
          <a:bodyPr/>
          <a:lstStyle/>
          <a:p>
            <a:r>
              <a:rPr lang="en-US" altLang="zh-CN"/>
              <a:t>MOVE_None (</a:t>
            </a:r>
            <a:r>
              <a:rPr lang="zh-CN" altLang="zh-CN"/>
              <a:t>不做运动</a:t>
            </a:r>
            <a:r>
              <a:rPr lang="en-US" altLang="zh-CN"/>
              <a:t>)</a:t>
            </a:r>
            <a:endParaRPr lang="zh-CN" altLang="zh-CN"/>
          </a:p>
          <a:p>
            <a:r>
              <a:rPr lang="en-US" altLang="zh-CN"/>
              <a:t>MOVE_Walking </a:t>
            </a:r>
            <a:r>
              <a:rPr lang="zh-CN" altLang="zh-CN"/>
              <a:t>（踩地面上运动）</a:t>
            </a:r>
          </a:p>
          <a:p>
            <a:r>
              <a:rPr lang="en-US" altLang="zh-CN"/>
              <a:t>MOVE_NavWalking </a:t>
            </a:r>
            <a:r>
              <a:rPr lang="zh-CN" altLang="zh-CN"/>
              <a:t>（踩导航网格上运</a:t>
            </a:r>
            <a:r>
              <a:rPr lang="zh-CN" altLang="zh-CN" smtClean="0"/>
              <a:t>动</a:t>
            </a:r>
            <a:r>
              <a:rPr lang="zh-CN" altLang="en-US" smtClean="0"/>
              <a:t>，一般用于服务器</a:t>
            </a:r>
            <a:r>
              <a:rPr lang="zh-CN" altLang="zh-CN" smtClean="0"/>
              <a:t>）</a:t>
            </a:r>
            <a:endParaRPr lang="zh-CN" altLang="zh-CN"/>
          </a:p>
          <a:p>
            <a:r>
              <a:rPr lang="en-US" altLang="zh-CN"/>
              <a:t>MOVE_Falling </a:t>
            </a:r>
            <a:r>
              <a:rPr lang="zh-CN" altLang="zh-CN"/>
              <a:t>（在空中受重力加速度）</a:t>
            </a:r>
          </a:p>
          <a:p>
            <a:r>
              <a:rPr lang="en-US" altLang="zh-CN"/>
              <a:t>MOVE_Flying </a:t>
            </a:r>
            <a:r>
              <a:rPr lang="zh-CN" altLang="zh-CN"/>
              <a:t>（不受重力加速度</a:t>
            </a:r>
            <a:r>
              <a:rPr lang="zh-CN" altLang="zh-CN" smtClean="0"/>
              <a:t>的</a:t>
            </a:r>
            <a:r>
              <a:rPr lang="zh-CN" altLang="en-US" smtClean="0"/>
              <a:t>空中</a:t>
            </a:r>
            <a:r>
              <a:rPr lang="zh-CN" altLang="zh-CN" smtClean="0"/>
              <a:t>运动</a:t>
            </a:r>
            <a:r>
              <a:rPr lang="zh-CN" altLang="zh-CN"/>
              <a:t>）</a:t>
            </a:r>
          </a:p>
          <a:p>
            <a:r>
              <a:rPr lang="en-US" altLang="zh-CN"/>
              <a:t>MOVE_Swiming </a:t>
            </a:r>
            <a:r>
              <a:rPr lang="zh-CN" altLang="zh-CN"/>
              <a:t>（在水中运动）</a:t>
            </a:r>
          </a:p>
          <a:p>
            <a:r>
              <a:rPr lang="en-US" altLang="zh-CN"/>
              <a:t>MOVE_Custom </a:t>
            </a:r>
            <a:r>
              <a:rPr lang="zh-CN" altLang="zh-CN"/>
              <a:t>（自定义运动，比如插值运动</a:t>
            </a:r>
            <a:r>
              <a:rPr lang="zh-CN" altLang="zh-CN" smtClean="0"/>
              <a:t>）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60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PhysWalking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mtClean="0"/>
              <a:t>首先</a:t>
            </a:r>
            <a:r>
              <a:rPr lang="zh-CN" altLang="en-US" smtClean="0"/>
              <a:t>需要</a:t>
            </a:r>
            <a:r>
              <a:rPr lang="zh-CN" altLang="zh-CN" smtClean="0"/>
              <a:t>将</a:t>
            </a:r>
            <a:r>
              <a:rPr lang="zh-CN" altLang="zh-CN"/>
              <a:t>速度和加速度的垂直方向分量设为</a:t>
            </a:r>
            <a:r>
              <a:rPr lang="en-US" altLang="zh-CN" smtClean="0"/>
              <a:t>0</a:t>
            </a:r>
          </a:p>
          <a:p>
            <a:pPr marL="0" indent="0">
              <a:buNone/>
            </a:pPr>
            <a:r>
              <a:rPr lang="zh-CN" altLang="zh-CN" smtClean="0"/>
              <a:t>方</a:t>
            </a:r>
            <a:r>
              <a:rPr lang="zh-CN" altLang="zh-CN"/>
              <a:t>向始终保持在水平面上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CalcVelocity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首先</a:t>
            </a:r>
            <a:r>
              <a:rPr lang="zh-CN" altLang="zh-CN" smtClean="0"/>
              <a:t>设置</a:t>
            </a:r>
            <a:r>
              <a:rPr lang="zh-CN" altLang="zh-CN"/>
              <a:t>为</a:t>
            </a:r>
            <a:r>
              <a:rPr lang="en-US" altLang="zh-CN"/>
              <a:t>RequestedVelocity</a:t>
            </a:r>
            <a:r>
              <a:rPr lang="zh-CN" altLang="zh-CN"/>
              <a:t>（寻路组件</a:t>
            </a:r>
            <a:r>
              <a:rPr lang="en-US" altLang="zh-CN"/>
              <a:t>PathFollowingComponent</a:t>
            </a:r>
            <a:r>
              <a:rPr lang="zh-CN" altLang="zh-CN"/>
              <a:t>根据路径不断设置该速度）</a:t>
            </a:r>
          </a:p>
          <a:p>
            <a:r>
              <a:rPr lang="zh-CN" altLang="zh-CN"/>
              <a:t>加速度是</a:t>
            </a:r>
            <a:r>
              <a:rPr lang="en-US" altLang="zh-CN"/>
              <a:t>0</a:t>
            </a:r>
            <a:r>
              <a:rPr lang="zh-CN" altLang="zh-CN"/>
              <a:t>的时候，将受到减速度</a:t>
            </a:r>
            <a:r>
              <a:rPr lang="en-US" altLang="zh-CN"/>
              <a:t>BrakingDeceleration</a:t>
            </a:r>
            <a:r>
              <a:rPr lang="zh-CN" altLang="zh-CN"/>
              <a:t>和摩擦力的影响而减速</a:t>
            </a:r>
          </a:p>
          <a:p>
            <a:r>
              <a:rPr lang="zh-CN" altLang="zh-CN"/>
              <a:t>加速度不是</a:t>
            </a:r>
            <a:r>
              <a:rPr lang="en-US" altLang="zh-CN"/>
              <a:t>0</a:t>
            </a:r>
            <a:r>
              <a:rPr lang="zh-CN" altLang="zh-CN"/>
              <a:t>的时候</a:t>
            </a:r>
            <a:r>
              <a:rPr lang="zh-CN" altLang="zh-CN" smtClean="0"/>
              <a:t>，</a:t>
            </a:r>
            <a:r>
              <a:rPr lang="zh-CN" altLang="en-US" smtClean="0"/>
              <a:t>速度增大直到达到</a:t>
            </a:r>
            <a:r>
              <a:rPr lang="en-US" altLang="zh-CN" smtClean="0"/>
              <a:t>MaxSpeed</a:t>
            </a:r>
            <a:r>
              <a:rPr lang="zh-CN" altLang="en-US" smtClean="0"/>
              <a:t>，</a:t>
            </a:r>
            <a:r>
              <a:rPr lang="zh-CN" altLang="zh-CN" smtClean="0"/>
              <a:t>摩擦力</a:t>
            </a:r>
            <a:r>
              <a:rPr lang="zh-CN" altLang="zh-CN"/>
              <a:t>将会影响速度方向改变快慢</a:t>
            </a:r>
          </a:p>
          <a:p>
            <a:r>
              <a:rPr lang="en-US" altLang="zh-CN"/>
              <a:t>Velocity </a:t>
            </a:r>
            <a:r>
              <a:rPr lang="en-US" altLang="zh-CN" smtClean="0"/>
              <a:t>+= </a:t>
            </a:r>
            <a:r>
              <a:rPr lang="en-US" altLang="zh-CN"/>
              <a:t>Acceleration * DeltaTime</a:t>
            </a:r>
            <a:endParaRPr lang="zh-CN" altLang="zh-CN"/>
          </a:p>
          <a:p>
            <a:r>
              <a:rPr lang="zh-CN" altLang="zh-CN"/>
              <a:t>最后，如果支持</a:t>
            </a:r>
            <a:r>
              <a:rPr lang="en-US" altLang="zh-CN"/>
              <a:t>RVOAvoidance</a:t>
            </a:r>
            <a:r>
              <a:rPr lang="zh-CN" altLang="zh-CN"/>
              <a:t>，将会根据</a:t>
            </a:r>
            <a:r>
              <a:rPr lang="en-US" altLang="zh-CN"/>
              <a:t>RVO</a:t>
            </a:r>
            <a:r>
              <a:rPr lang="zh-CN" altLang="zh-CN"/>
              <a:t>重新计算速度，避免跟其他角色重叠在</a:t>
            </a:r>
            <a:r>
              <a:rPr lang="zh-CN" altLang="zh-CN" smtClean="0"/>
              <a:t>一起。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90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/>
          </a:bodyPr>
          <a:lstStyle/>
          <a:p>
            <a:r>
              <a:rPr lang="en-US" altLang="zh-CN" sz="3600"/>
              <a:t>MoveAlongFloor 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6" y="1202500"/>
            <a:ext cx="7564601" cy="50430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39628" y="2013570"/>
            <a:ext cx="50204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</a:t>
            </a:r>
            <a:r>
              <a:rPr lang="zh-CN" altLang="zh-CN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</a:t>
            </a:r>
            <a:r>
              <a:rPr lang="zh-CN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</a:t>
            </a:r>
            <a:r>
              <a:rPr lang="zh-CN" altLang="zh-CN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</a:t>
            </a:r>
            <a:endParaRPr lang="en-US" altLang="zh-CN" sz="2400" kern="0" smtClean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Delta </a:t>
            </a:r>
            <a:r>
              <a:rPr lang="en-US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Velocity * </a:t>
            </a:r>
            <a:r>
              <a:rPr lang="en-US" altLang="zh-CN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DeltaTime</a:t>
            </a:r>
            <a:endParaRPr lang="zh-CN" altLang="zh-CN" sz="2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根据地面坡度调整移动向量方</a:t>
            </a:r>
            <a:r>
              <a:rPr lang="zh-CN" altLang="zh-CN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</a:t>
            </a:r>
            <a:endParaRPr lang="en-US" altLang="zh-CN" sz="2400" kern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400" kern="0" smtClea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</a:t>
            </a:r>
            <a:r>
              <a:rPr lang="zh-CN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SafeMoveUpdatedComponent</a:t>
            </a:r>
            <a:endParaRPr lang="zh-CN" altLang="zh-CN" sz="2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如果返回</a:t>
            </a:r>
            <a:r>
              <a:rPr lang="en-US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Hit</a:t>
            </a:r>
            <a:r>
              <a:rPr lang="zh-CN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结果是</a:t>
            </a:r>
            <a:r>
              <a:rPr lang="en-US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</a:t>
            </a:r>
            <a:r>
              <a:rPr lang="zh-CN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，并且检测到碰到的斜面坡度较缓，可以调整移动向量沿着新的斜面运动，再次调用</a:t>
            </a:r>
            <a:r>
              <a:rPr lang="en-US" altLang="zh-CN" sz="2400" kern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SafeMoveUpdatedComponent</a:t>
            </a:r>
            <a:endParaRPr lang="zh-CN" altLang="zh-CN" sz="2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" t="14554" r="7992" b="7597"/>
          <a:stretch/>
        </p:blipFill>
        <p:spPr bwMode="auto">
          <a:xfrm>
            <a:off x="669701" y="1365161"/>
            <a:ext cx="7456868" cy="435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392472" y="1825625"/>
            <a:ext cx="3961327" cy="4351338"/>
          </a:xfrm>
        </p:spPr>
        <p:txBody>
          <a:bodyPr/>
          <a:lstStyle/>
          <a:p>
            <a:r>
              <a:rPr lang="zh-CN" altLang="zh-CN"/>
              <a:t>如</a:t>
            </a:r>
            <a:r>
              <a:rPr lang="zh-CN" altLang="zh-CN" smtClean="0"/>
              <a:t>果斜面非</a:t>
            </a:r>
            <a:r>
              <a:rPr lang="zh-CN" altLang="zh-CN"/>
              <a:t>常陡峭，可以开始尝试调用</a:t>
            </a:r>
            <a:r>
              <a:rPr lang="en-US" altLang="zh-CN"/>
              <a:t>StepUp</a:t>
            </a:r>
            <a:r>
              <a:rPr lang="zh-CN" altLang="zh-CN"/>
              <a:t>上楼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6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690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StepUp</a:t>
            </a:r>
            <a:r>
              <a:rPr lang="zh-CN" altLang="en-US" sz="3600" smtClean="0"/>
              <a:t>（上楼梯）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875" y="1257254"/>
            <a:ext cx="7997156" cy="533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PhysX</a:t>
            </a:r>
            <a:r>
              <a:rPr lang="zh-CN" altLang="zh-CN"/>
              <a:t>的</a:t>
            </a:r>
            <a:r>
              <a:rPr lang="en-US" altLang="zh-CN"/>
              <a:t>Geometry Queries</a:t>
            </a:r>
            <a:r>
              <a:rPr lang="zh-CN" altLang="zh-CN"/>
              <a:t>（几何查询）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8665"/>
          </a:xfrm>
        </p:spPr>
        <p:txBody>
          <a:bodyPr/>
          <a:lstStyle/>
          <a:p>
            <a:r>
              <a:rPr lang="en-US" altLang="zh-CN" smtClean="0"/>
              <a:t>Sweeps</a:t>
            </a:r>
            <a:r>
              <a:rPr lang="zh-CN" altLang="zh-CN"/>
              <a:t>检</a:t>
            </a:r>
            <a:r>
              <a:rPr lang="zh-CN" altLang="zh-CN" smtClean="0"/>
              <a:t>测</a:t>
            </a:r>
            <a:endParaRPr lang="en-US" altLang="zh-CN" smtClean="0"/>
          </a:p>
          <a:p>
            <a:r>
              <a:rPr lang="en-US" altLang="zh-CN" smtClean="0"/>
              <a:t>InitialOverlaps</a:t>
            </a:r>
            <a:r>
              <a:rPr lang="zh-CN" altLang="zh-CN"/>
              <a:t>检</a:t>
            </a:r>
            <a:r>
              <a:rPr lang="zh-CN" altLang="zh-CN" smtClean="0"/>
              <a:t>测</a:t>
            </a:r>
            <a:endParaRPr lang="en-US" altLang="zh-CN" smtClean="0"/>
          </a:p>
          <a:p>
            <a:r>
              <a:rPr lang="zh-CN" altLang="zh-CN" smtClean="0"/>
              <a:t>射线检测</a:t>
            </a:r>
            <a:r>
              <a:rPr lang="en-US" altLang="zh-CN" smtClean="0"/>
              <a:t>RayCasts</a:t>
            </a:r>
          </a:p>
          <a:p>
            <a:r>
              <a:rPr lang="zh-CN" altLang="zh-CN" smtClean="0"/>
              <a:t>重叠检测</a:t>
            </a:r>
            <a:r>
              <a:rPr lang="en-US" altLang="zh-CN" smtClean="0"/>
              <a:t>Overlaps</a:t>
            </a:r>
          </a:p>
          <a:p>
            <a:r>
              <a:rPr lang="zh-CN" altLang="zh-CN" smtClean="0"/>
              <a:t>渗透深度计算</a:t>
            </a:r>
            <a:r>
              <a:rPr lang="en-US" altLang="zh-CN" smtClean="0"/>
              <a:t>Penetration Depth</a:t>
            </a:r>
          </a:p>
        </p:txBody>
      </p:sp>
    </p:spTree>
    <p:extLst>
      <p:ext uri="{BB962C8B-B14F-4D97-AF65-F5344CB8AC3E}">
        <p14:creationId xmlns:p14="http://schemas.microsoft.com/office/powerpoint/2010/main" val="794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009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SlideAlongSurface</a:t>
            </a:r>
            <a:endParaRPr lang="zh-CN" altLang="en-US" sz="3600"/>
          </a:p>
        </p:txBody>
      </p:sp>
      <p:pic>
        <p:nvPicPr>
          <p:cNvPr id="4098" name="Picture 2" descr="photo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86" y="1161664"/>
            <a:ext cx="8022627" cy="533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7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TwoWallAdjust</a:t>
            </a:r>
            <a:endParaRPr lang="zh-CN" altLang="en-US" sz="3600"/>
          </a:p>
        </p:txBody>
      </p:sp>
      <p:pic>
        <p:nvPicPr>
          <p:cNvPr id="4" name="图片 3" descr="C:\Users\lixuefeng\AppData\Local\Microsoft\Windows\INetCache\Content.Word\photo8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482" y="1615139"/>
            <a:ext cx="8021159" cy="4788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1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lixuefeng\AppData\Local\Microsoft\Windows\INetCache\Content.Word\photo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47" y="1137063"/>
            <a:ext cx="7694960" cy="512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264"/>
          </a:xfrm>
        </p:spPr>
        <p:txBody>
          <a:bodyPr>
            <a:normAutofit/>
          </a:bodyPr>
          <a:lstStyle/>
          <a:p>
            <a:r>
              <a:rPr lang="en-US" altLang="zh-CN" sz="3600"/>
              <a:t>FindFloor</a:t>
            </a:r>
            <a:endParaRPr lang="zh-CN" altLang="en-US" sz="36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14132"/>
              </p:ext>
            </p:extLst>
          </p:nvPr>
        </p:nvGraphicFramePr>
        <p:xfrm>
          <a:off x="2144038" y="2304787"/>
          <a:ext cx="7903923" cy="3156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337">
                  <a:extLst>
                    <a:ext uri="{9D8B030D-6E8A-4147-A177-3AD203B41FA5}">
                      <a16:colId xmlns:a16="http://schemas.microsoft.com/office/drawing/2014/main" val="1193130956"/>
                    </a:ext>
                  </a:extLst>
                </a:gridCol>
                <a:gridCol w="5612586">
                  <a:extLst>
                    <a:ext uri="{9D8B030D-6E8A-4147-A177-3AD203B41FA5}">
                      <a16:colId xmlns:a16="http://schemas.microsoft.com/office/drawing/2014/main" val="314208776"/>
                    </a:ext>
                  </a:extLst>
                </a:gridCol>
              </a:tblGrid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简介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976283"/>
                  </a:ext>
                </a:extLst>
              </a:tr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bBlockingHit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跟地面有碰撞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916109"/>
                  </a:ext>
                </a:extLst>
              </a:tr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bWalkableFloor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0" smtClean="0">
                          <a:effectLst/>
                        </a:rPr>
                        <a:t>当前地面是否</a:t>
                      </a:r>
                      <a:r>
                        <a:rPr lang="zh-CN" sz="2000" kern="0" smtClean="0">
                          <a:effectLst/>
                        </a:rPr>
                        <a:t>可</a:t>
                      </a:r>
                      <a:r>
                        <a:rPr lang="zh-CN" sz="2000" kern="0">
                          <a:effectLst/>
                        </a:rPr>
                        <a:t>以行</a:t>
                      </a:r>
                      <a:r>
                        <a:rPr lang="zh-CN" sz="2000" kern="0" smtClean="0">
                          <a:effectLst/>
                        </a:rPr>
                        <a:t>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58660"/>
                  </a:ext>
                </a:extLst>
              </a:tr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bLineTrace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是否是通过</a:t>
                      </a:r>
                      <a:r>
                        <a:rPr lang="en-US" sz="2000" kern="0">
                          <a:effectLst/>
                        </a:rPr>
                        <a:t>line trace</a:t>
                      </a:r>
                      <a:r>
                        <a:rPr lang="zh-CN" sz="2000" kern="0">
                          <a:effectLst/>
                        </a:rPr>
                        <a:t>检测出来的结果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2555514"/>
                  </a:ext>
                </a:extLst>
              </a:tr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FloorDist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Sweep</a:t>
                      </a:r>
                      <a:r>
                        <a:rPr lang="zh-CN" sz="2000" kern="0">
                          <a:effectLst/>
                        </a:rPr>
                        <a:t>查询到地面的距离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93116"/>
                  </a:ext>
                </a:extLst>
              </a:tr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LineDist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LineTrace</a:t>
                      </a:r>
                      <a:r>
                        <a:rPr lang="zh-CN" sz="2000" kern="0">
                          <a:effectLst/>
                        </a:rPr>
                        <a:t>查询到地面的距离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264056"/>
                  </a:ext>
                </a:extLst>
              </a:tr>
              <a:tr h="4509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HitResult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跟地面的</a:t>
                      </a:r>
                      <a:r>
                        <a:rPr lang="en-US" sz="2000" kern="0">
                          <a:effectLst/>
                        </a:rPr>
                        <a:t>FHitResult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10954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59690" y="1390574"/>
            <a:ext cx="3199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>
                <a:latin typeface="宋体" panose="02010600030101010101" pitchFamily="2" charset="-122"/>
                <a:cs typeface="宋体" panose="02010600030101010101" pitchFamily="2" charset="-122"/>
              </a:rPr>
              <a:t>FFindFloorResult</a:t>
            </a:r>
            <a:endParaRPr lang="zh-CN" altLang="zh-CN" sz="12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>
            <a:normAutofit/>
          </a:bodyPr>
          <a:lstStyle/>
          <a:p>
            <a:r>
              <a:rPr lang="zh-CN" altLang="zh-CN" sz="3200" kern="0" smtClean="0">
                <a:ea typeface="宋体" panose="02010600030101010101" pitchFamily="2" charset="-122"/>
                <a:cs typeface="宋体" panose="02010600030101010101" pitchFamily="2" charset="-122"/>
              </a:rPr>
              <a:t>垂直向下</a:t>
            </a:r>
            <a:r>
              <a:rPr lang="en-US" altLang="zh-CN" sz="3200" kern="0" smtClean="0">
                <a:ea typeface="宋体" panose="02010600030101010101" pitchFamily="2" charset="-122"/>
                <a:cs typeface="宋体" panose="02010600030101010101" pitchFamily="2" charset="-122"/>
              </a:rPr>
              <a:t>Sweep</a:t>
            </a:r>
            <a:r>
              <a:rPr lang="zh-CN" altLang="zh-CN" sz="3200" kern="0" smtClean="0">
                <a:ea typeface="宋体" panose="02010600030101010101" pitchFamily="2" charset="-122"/>
                <a:cs typeface="宋体" panose="02010600030101010101" pitchFamily="2" charset="-122"/>
              </a:rPr>
              <a:t>查询</a:t>
            </a:r>
            <a:r>
              <a:rPr lang="en-US" altLang="zh-CN" sz="3200" kern="0" smtClean="0">
                <a:ea typeface="宋体" panose="02010600030101010101" pitchFamily="2" charset="-122"/>
                <a:cs typeface="宋体" panose="02010600030101010101" pitchFamily="2" charset="-122"/>
              </a:rPr>
              <a:t> FloorSweepTest</a:t>
            </a:r>
            <a:endParaRPr lang="zh-CN" altLang="en-US" sz="3200"/>
          </a:p>
        </p:txBody>
      </p:sp>
      <p:pic>
        <p:nvPicPr>
          <p:cNvPr id="4" name="图片 3" descr="photo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3" t="8034" r="8502" b="9142"/>
          <a:stretch>
            <a:fillRect/>
          </a:stretch>
        </p:blipFill>
        <p:spPr bwMode="auto">
          <a:xfrm>
            <a:off x="2274989" y="1102290"/>
            <a:ext cx="7229214" cy="5124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hoto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1" t="6215" r="10358" b="12712"/>
          <a:stretch>
            <a:fillRect/>
          </a:stretch>
        </p:blipFill>
        <p:spPr bwMode="auto">
          <a:xfrm>
            <a:off x="0" y="636066"/>
            <a:ext cx="7640522" cy="5755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315200" y="1924202"/>
            <a:ext cx="3950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mtClean="0"/>
              <a:t>如果</a:t>
            </a:r>
            <a:r>
              <a:rPr lang="zh-CN" altLang="en-US" smtClean="0"/>
              <a:t>胶囊体陷入</a:t>
            </a:r>
            <a:r>
              <a:rPr lang="zh-CN" altLang="en-US"/>
              <a:t>地面</a:t>
            </a:r>
            <a:r>
              <a:rPr lang="zh-CN" altLang="zh-CN" smtClean="0"/>
              <a:t>则</a:t>
            </a:r>
            <a:r>
              <a:rPr lang="zh-CN" altLang="zh-CN"/>
              <a:t>需要用一个缩小的胶囊体来重新</a:t>
            </a:r>
            <a:r>
              <a:rPr lang="en-US" altLang="zh-CN"/>
              <a:t>FloorSweepTest</a:t>
            </a:r>
            <a:r>
              <a:rPr lang="zh-CN" altLang="zh-CN"/>
              <a:t>，如果这次没有穿透，可以返回</a:t>
            </a:r>
            <a:r>
              <a:rPr lang="en-US" altLang="zh-CN"/>
              <a:t>FloorResult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hoto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10367" r="15511" b="29702"/>
          <a:stretch/>
        </p:blipFill>
        <p:spPr bwMode="auto">
          <a:xfrm>
            <a:off x="613775" y="1043189"/>
            <a:ext cx="6572637" cy="48869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390356" y="1825625"/>
            <a:ext cx="39634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zh-CN" smtClean="0"/>
              <a:t>如果</a:t>
            </a:r>
            <a:r>
              <a:rPr lang="zh-CN" altLang="en-US" smtClean="0"/>
              <a:t>缩小胶囊体也在</a:t>
            </a:r>
            <a:r>
              <a:rPr lang="zh-CN" altLang="en-US"/>
              <a:t>陷入</a:t>
            </a:r>
            <a:r>
              <a:rPr lang="zh-CN" altLang="en-US" smtClean="0"/>
              <a:t>地下</a:t>
            </a:r>
            <a:r>
              <a:rPr lang="zh-CN" altLang="zh-CN" smtClean="0"/>
              <a:t>，</a:t>
            </a:r>
            <a:r>
              <a:rPr lang="zh-CN" altLang="zh-CN" smtClean="0"/>
              <a:t>这时候需要改用</a:t>
            </a:r>
            <a:r>
              <a:rPr lang="en-US" altLang="zh-CN" smtClean="0"/>
              <a:t>line trace</a:t>
            </a:r>
            <a:r>
              <a:rPr lang="zh-CN" altLang="zh-CN" smtClean="0"/>
              <a:t>，从胶囊体的中心向下</a:t>
            </a:r>
            <a:r>
              <a:rPr lang="en-US" altLang="zh-CN" smtClean="0"/>
              <a:t>trace</a:t>
            </a:r>
            <a:r>
              <a:rPr lang="zh-CN" altLang="zh-CN" smtClean="0"/>
              <a:t>胶囊体的半个身高，如果检测到了</a:t>
            </a:r>
            <a:r>
              <a:rPr lang="en-US" altLang="zh-CN" smtClean="0"/>
              <a:t>hit</a:t>
            </a:r>
            <a:r>
              <a:rPr lang="zh-CN" altLang="zh-CN" smtClean="0"/>
              <a:t>，则可以计算出穿透到地面以下的高度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686"/>
          </a:xfrm>
        </p:spPr>
        <p:txBody>
          <a:bodyPr>
            <a:normAutofit/>
          </a:bodyPr>
          <a:lstStyle/>
          <a:p>
            <a:r>
              <a:rPr lang="zh-CN" altLang="en-US" sz="3600"/>
              <a:t>根</a:t>
            </a:r>
            <a:r>
              <a:rPr lang="zh-CN" altLang="en-US" sz="3600" smtClean="0"/>
              <a:t>据离地面的距离计算调整高度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mtClean="0"/>
              <a:t>无</a:t>
            </a:r>
            <a:r>
              <a:rPr lang="zh-CN" altLang="zh-CN"/>
              <a:t>论是</a:t>
            </a:r>
            <a:r>
              <a:rPr lang="en-US" altLang="zh-CN"/>
              <a:t>sweep</a:t>
            </a:r>
            <a:r>
              <a:rPr lang="zh-CN" altLang="zh-CN"/>
              <a:t>还是</a:t>
            </a:r>
            <a:r>
              <a:rPr lang="en-US" altLang="zh-CN"/>
              <a:t>line trace</a:t>
            </a:r>
            <a:r>
              <a:rPr lang="zh-CN" altLang="zh-CN"/>
              <a:t>设置胶囊体向上抬的调整高度</a:t>
            </a:r>
            <a:r>
              <a:rPr lang="en-US" altLang="zh-CN"/>
              <a:t>MaxPenetrationAdjust</a:t>
            </a:r>
            <a:r>
              <a:rPr lang="zh-CN" altLang="zh-CN"/>
              <a:t>最大只能是胶囊体的半径，如果陷入地下的深度大于调整高度，一次调整是无法将胶囊体从地面抬出来的，往往需要多帧处理。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/>
              <a:t>AdjustFloorHeight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根据之前计算的</a:t>
            </a:r>
            <a:r>
              <a:rPr lang="en-US" altLang="zh-CN" smtClean="0"/>
              <a:t>FloorDist</a:t>
            </a:r>
            <a:r>
              <a:rPr lang="zh-CN" altLang="en-US" smtClean="0"/>
              <a:t>移动</a:t>
            </a:r>
            <a:r>
              <a:rPr lang="en-US" altLang="zh-CN" smtClean="0"/>
              <a:t>SafeMoveUpdatedComponent</a:t>
            </a:r>
            <a:r>
              <a:rPr lang="zh-CN" altLang="zh-CN" smtClean="0"/>
              <a:t>，</a:t>
            </a:r>
            <a:r>
              <a:rPr lang="zh-CN" altLang="en-US" smtClean="0"/>
              <a:t>移动完成后</a:t>
            </a:r>
            <a:r>
              <a:rPr lang="zh-CN" altLang="zh-CN" smtClean="0"/>
              <a:t>重新调整</a:t>
            </a:r>
            <a:r>
              <a:rPr lang="en-US" altLang="zh-CN" smtClean="0"/>
              <a:t>FloorDist</a:t>
            </a:r>
            <a:endParaRPr lang="zh-CN" altLang="zh-CN" smtClean="0"/>
          </a:p>
          <a:p>
            <a:r>
              <a:rPr lang="zh-CN" altLang="en-US" smtClean="0"/>
              <a:t>如果</a:t>
            </a:r>
            <a:r>
              <a:rPr lang="zh-CN" altLang="zh-CN" smtClean="0"/>
              <a:t>当前</a:t>
            </a:r>
            <a:r>
              <a:rPr lang="en-US" altLang="zh-CN" smtClean="0"/>
              <a:t>floor</a:t>
            </a:r>
            <a:r>
              <a:rPr lang="zh-CN" altLang="zh-CN" smtClean="0"/>
              <a:t>不可走</a:t>
            </a:r>
            <a:r>
              <a:rPr lang="zh-CN" altLang="en-US" smtClean="0"/>
              <a:t>，则</a:t>
            </a:r>
            <a:r>
              <a:rPr lang="zh-CN" altLang="zh-CN" smtClean="0"/>
              <a:t>需</a:t>
            </a:r>
            <a:r>
              <a:rPr lang="zh-CN" altLang="zh-CN"/>
              <a:t>要检测</a:t>
            </a:r>
            <a:r>
              <a:rPr lang="en-US" altLang="zh-CN" smtClean="0"/>
              <a:t>CheckFall</a:t>
            </a:r>
            <a:r>
              <a:rPr lang="zh-CN" altLang="en-US" smtClean="0"/>
              <a:t>，切换成</a:t>
            </a:r>
            <a:r>
              <a:rPr lang="en-US" altLang="zh-CN" smtClean="0"/>
              <a:t>MOVE_Falling</a:t>
            </a:r>
            <a:r>
              <a:rPr lang="zh-CN" altLang="en-US" smtClean="0"/>
              <a:t>状态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056"/>
          </a:xfrm>
        </p:spPr>
        <p:txBody>
          <a:bodyPr>
            <a:normAutofit/>
          </a:bodyPr>
          <a:lstStyle/>
          <a:p>
            <a:r>
              <a:rPr lang="en-US" altLang="zh-CN" sz="3600"/>
              <a:t>PhysFalling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4560"/>
            <a:ext cx="10515600" cy="3133138"/>
          </a:xfrm>
        </p:spPr>
        <p:txBody>
          <a:bodyPr/>
          <a:lstStyle/>
          <a:p>
            <a:r>
              <a:rPr lang="zh-CN" altLang="en-US" smtClean="0"/>
              <a:t>加速度</a:t>
            </a:r>
            <a:r>
              <a:rPr lang="en-US" altLang="zh-CN" smtClean="0"/>
              <a:t>Acceleration</a:t>
            </a:r>
            <a:r>
              <a:rPr lang="zh-CN" altLang="en-US" smtClean="0"/>
              <a:t>会受到参数</a:t>
            </a:r>
            <a:r>
              <a:rPr lang="en-US" altLang="zh-CN" smtClean="0"/>
              <a:t>AirControl</a:t>
            </a:r>
            <a:r>
              <a:rPr lang="zh-CN" altLang="en-US" smtClean="0"/>
              <a:t>的影响，</a:t>
            </a:r>
            <a:r>
              <a:rPr lang="en-US" altLang="zh-CN" smtClean="0"/>
              <a:t>AirControl</a:t>
            </a:r>
            <a:r>
              <a:rPr lang="zh-CN" altLang="en-US" smtClean="0"/>
              <a:t>是一个</a:t>
            </a:r>
            <a:r>
              <a:rPr lang="en-US" altLang="zh-CN" smtClean="0"/>
              <a:t>0</a:t>
            </a:r>
            <a:r>
              <a:rPr lang="zh-CN" altLang="en-US" smtClean="0"/>
              <a:t>到</a:t>
            </a:r>
            <a:r>
              <a:rPr lang="en-US" altLang="zh-CN" smtClean="0"/>
              <a:t>1</a:t>
            </a:r>
            <a:r>
              <a:rPr lang="zh-CN" altLang="en-US" smtClean="0"/>
              <a:t>的值，乘以</a:t>
            </a:r>
            <a:r>
              <a:rPr lang="en-US" altLang="zh-CN" smtClean="0"/>
              <a:t>Acceleration</a:t>
            </a:r>
            <a:r>
              <a:rPr lang="zh-CN" altLang="en-US" smtClean="0"/>
              <a:t>得到最终加速度</a:t>
            </a:r>
            <a:r>
              <a:rPr lang="en-US" altLang="zh-CN" smtClean="0"/>
              <a:t>FallAcceleration</a:t>
            </a:r>
            <a:r>
              <a:rPr lang="zh-CN" altLang="en-US" smtClean="0"/>
              <a:t>，可以把它理解</a:t>
            </a:r>
            <a:r>
              <a:rPr lang="zh-CN" altLang="en-US" smtClean="0"/>
              <a:t>为在空中控制移动的</a:t>
            </a:r>
            <a:r>
              <a:rPr lang="zh-CN" altLang="en-US"/>
              <a:t>程度</a:t>
            </a:r>
            <a:endParaRPr lang="en-US" altLang="zh-CN" smtClean="0"/>
          </a:p>
          <a:p>
            <a:r>
              <a:rPr lang="zh-CN" altLang="en-US"/>
              <a:t>计</a:t>
            </a:r>
            <a:r>
              <a:rPr lang="zh-CN" altLang="en-US" smtClean="0"/>
              <a:t>算速度时需要考虑</a:t>
            </a:r>
            <a:r>
              <a:rPr lang="en-US" altLang="zh-CN" smtClean="0"/>
              <a:t>Gravity</a:t>
            </a:r>
            <a:r>
              <a:rPr lang="zh-CN" altLang="en-US" smtClean="0"/>
              <a:t>，不能超过</a:t>
            </a:r>
            <a:r>
              <a:rPr lang="en-US" altLang="zh-CN" smtClean="0"/>
              <a:t>PhysicsVolume</a:t>
            </a:r>
            <a:r>
              <a:rPr lang="zh-CN" altLang="en-US" smtClean="0"/>
              <a:t>物理空间的最大速度</a:t>
            </a:r>
            <a:endParaRPr lang="en-US" altLang="zh-CN" smtClean="0"/>
          </a:p>
          <a:p>
            <a:r>
              <a:rPr lang="zh-CN" altLang="en-US" smtClean="0"/>
              <a:t>位移向量</a:t>
            </a:r>
            <a:r>
              <a:rPr lang="en-US" altLang="zh-CN" smtClean="0"/>
              <a:t>Adjusted</a:t>
            </a:r>
            <a:r>
              <a:rPr lang="zh-CN" altLang="en-US" smtClean="0"/>
              <a:t>是上一帧的速度和这一帧速度的平均值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1379843"/>
            <a:ext cx="10515600" cy="925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计算加速度和速度不同的地方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591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>
            <a:normAutofit/>
          </a:bodyPr>
          <a:lstStyle/>
          <a:p>
            <a:r>
              <a:rPr lang="zh-CN" altLang="en-US" sz="3600" b="1" smtClean="0"/>
              <a:t>查询结果</a:t>
            </a:r>
            <a:r>
              <a:rPr lang="en-US" altLang="zh-CN" sz="3600" b="1" smtClean="0"/>
              <a:t>FHitResult</a:t>
            </a:r>
            <a:endParaRPr lang="zh-CN" altLang="en-US" sz="360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956267"/>
              </p:ext>
            </p:extLst>
          </p:nvPr>
        </p:nvGraphicFramePr>
        <p:xfrm>
          <a:off x="1289136" y="1477745"/>
          <a:ext cx="9433141" cy="4752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1013">
                  <a:extLst>
                    <a:ext uri="{9D8B030D-6E8A-4147-A177-3AD203B41FA5}">
                      <a16:colId xmlns:a16="http://schemas.microsoft.com/office/drawing/2014/main" val="2109010001"/>
                    </a:ext>
                  </a:extLst>
                </a:gridCol>
                <a:gridCol w="6392128">
                  <a:extLst>
                    <a:ext uri="{9D8B030D-6E8A-4147-A177-3AD203B41FA5}">
                      <a16:colId xmlns:a16="http://schemas.microsoft.com/office/drawing/2014/main" val="2628758175"/>
                    </a:ext>
                  </a:extLst>
                </a:gridCol>
              </a:tblGrid>
              <a:tr h="3860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简介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843845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smtClean="0">
                          <a:effectLst/>
                        </a:rPr>
                        <a:t>bBlockingHit</a:t>
                      </a:r>
                      <a:endParaRPr lang="zh-CN" altLang="zh-CN" sz="2000" kern="100" smtClean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00" smtClean="0">
                          <a:effectLst/>
                        </a:rPr>
                        <a:t>是否发生碰撞</a:t>
                      </a:r>
                      <a:endParaRPr lang="zh-CN" altLang="zh-CN" sz="2000" kern="100" smtClean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455064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bStartPenetrating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是否在检测开始就有渗透情况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59679"/>
                  </a:ext>
                </a:extLst>
              </a:tr>
              <a:tr h="3860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Time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碰撞后实际移动距离除以检测移动距离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581760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Distance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碰撞后实际移动距离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380799"/>
                  </a:ext>
                </a:extLst>
              </a:tr>
              <a:tr h="3860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Location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碰撞后最终位置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08527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ImpactPoint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碰撞接触点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529644"/>
                  </a:ext>
                </a:extLst>
              </a:tr>
              <a:tr h="3860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Normal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碰撞切面法向量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716442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ImpactNormal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碰撞切面法向量（非胶囊体和球体检测与</a:t>
                      </a:r>
                      <a:r>
                        <a:rPr lang="en-US" sz="2000" kern="100">
                          <a:effectLst/>
                        </a:rPr>
                        <a:t>Normal</a:t>
                      </a:r>
                      <a:r>
                        <a:rPr lang="zh-CN" sz="2000" kern="100">
                          <a:effectLst/>
                        </a:rPr>
                        <a:t>不同）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683542"/>
                  </a:ext>
                </a:extLst>
              </a:tr>
              <a:tr h="3860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TraceStart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检测开始位置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591506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TraceEnd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检测结束位置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615005"/>
                  </a:ext>
                </a:extLst>
              </a:tr>
              <a:tr h="38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PenetrationDepth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渗透深度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22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148" y="2702447"/>
            <a:ext cx="10515600" cy="1957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下落时首先需要调用</a:t>
            </a:r>
            <a:r>
              <a:rPr lang="en-US" altLang="zh-CN" smtClean="0"/>
              <a:t>FindFloor</a:t>
            </a:r>
            <a:r>
              <a:rPr lang="zh-CN" altLang="en-US" smtClean="0"/>
              <a:t>，验证</a:t>
            </a:r>
            <a:r>
              <a:rPr lang="zh-CN" altLang="en-US" smtClean="0"/>
              <a:t>是否存在可以</a:t>
            </a:r>
            <a:r>
              <a:rPr lang="zh-CN" altLang="en-US" smtClean="0"/>
              <a:t>站立的地面，如果可以站立，将会切换成</a:t>
            </a:r>
            <a:r>
              <a:rPr lang="en-US" altLang="zh-CN" smtClean="0"/>
              <a:t>MOVE_Walking</a:t>
            </a:r>
            <a:r>
              <a:rPr lang="zh-CN" altLang="en-US" smtClean="0"/>
              <a:t>状态，如果地面坡度过陡，需要将移动</a:t>
            </a:r>
            <a:r>
              <a:rPr lang="zh-CN" altLang="en-US" smtClean="0"/>
              <a:t>向量调整</a:t>
            </a:r>
            <a:r>
              <a:rPr lang="zh-CN" altLang="en-US" smtClean="0"/>
              <a:t>为沿着坡的</a:t>
            </a:r>
            <a:r>
              <a:rPr lang="zh-CN" altLang="en-US" smtClean="0"/>
              <a:t>方向下滑</a:t>
            </a:r>
            <a:r>
              <a:rPr lang="zh-CN" altLang="en-US" smtClean="0"/>
              <a:t>，如果下滑过程中又碰到了第二个面，需要调用</a:t>
            </a:r>
            <a:r>
              <a:rPr lang="en-US" altLang="zh-CN" smtClean="0"/>
              <a:t>TwoWallAdjust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79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hoto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6" y="956739"/>
            <a:ext cx="8478340" cy="509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897654" y="1979910"/>
            <a:ext cx="3402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/>
              <a:t>如果检测到两个面构成沟状，这种特殊情况下也默认是踩到地面了，将切换为</a:t>
            </a:r>
            <a:r>
              <a:rPr lang="en-US" altLang="zh-CN" sz="3200" smtClean="0"/>
              <a:t>Walking</a:t>
            </a:r>
            <a:r>
              <a:rPr lang="zh-CN" altLang="en-US" sz="3200" smtClean="0"/>
              <a:t>状态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730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其他几种运动大体类似，这里不一一介绍</a:t>
            </a:r>
            <a:endParaRPr lang="en-US" altLang="zh-CN" smtClean="0"/>
          </a:p>
          <a:p>
            <a:r>
              <a:rPr lang="zh-CN" altLang="en-US"/>
              <a:t>移</a:t>
            </a:r>
            <a:r>
              <a:rPr lang="zh-CN" altLang="en-US" smtClean="0"/>
              <a:t>动碰撞的逻辑总体并不复杂，难点在于特殊情况的处理，特别是穿透障碍物导致的卡住的问题，要想避免往往需要多次检测和尝试，以便得出一个准确的结果。</a:t>
            </a:r>
            <a:endParaRPr lang="en-US" altLang="zh-CN" smtClean="0"/>
          </a:p>
          <a:p>
            <a:r>
              <a:rPr lang="zh-CN" altLang="en-US" smtClean="0"/>
              <a:t>但是另一方面准确性也会带来高昂的计算损耗，这对服务器来说并不友好</a:t>
            </a:r>
            <a:r>
              <a:rPr lang="zh-CN" altLang="en-US" smtClean="0"/>
              <a:t>。</a:t>
            </a:r>
            <a:r>
              <a:rPr lang="zh-CN" altLang="en-US"/>
              <a:t>如何</a:t>
            </a:r>
            <a:r>
              <a:rPr lang="zh-CN" altLang="en-US" smtClean="0"/>
              <a:t>在</a:t>
            </a:r>
            <a:r>
              <a:rPr lang="zh-CN" altLang="en-US" smtClean="0"/>
              <a:t>保证准确性前提下提高计算效率，</a:t>
            </a:r>
            <a:r>
              <a:rPr lang="zh-CN" altLang="en-US" smtClean="0"/>
              <a:t>还是不小的挑战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674" y="89553"/>
            <a:ext cx="10515600" cy="849900"/>
          </a:xfrm>
        </p:spPr>
        <p:txBody>
          <a:bodyPr>
            <a:normAutofit/>
          </a:bodyPr>
          <a:lstStyle/>
          <a:p>
            <a:r>
              <a:rPr lang="zh-CN" altLang="zh-CN" sz="4000"/>
              <a:t>胶囊体</a:t>
            </a:r>
            <a:r>
              <a:rPr lang="en-US" altLang="zh-CN" sz="4000"/>
              <a:t>Sweep</a:t>
            </a:r>
            <a:r>
              <a:rPr lang="zh-CN" altLang="zh-CN" sz="4000"/>
              <a:t>查询</a:t>
            </a:r>
            <a:endParaRPr lang="zh-CN" altLang="en-US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50" y="816629"/>
            <a:ext cx="8830849" cy="58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061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InitialOverlaps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14" y="1222980"/>
            <a:ext cx="5664177" cy="5181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64889" y="1965966"/>
            <a:ext cx="36200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smtClean="0"/>
              <a:t>通过</a:t>
            </a:r>
            <a:r>
              <a:rPr lang="en-US" altLang="zh-CN" sz="2800" smtClean="0"/>
              <a:t>PhysX</a:t>
            </a:r>
            <a:r>
              <a:rPr lang="zh-CN" altLang="en-US" sz="2800" smtClean="0"/>
              <a:t>的</a:t>
            </a:r>
            <a:r>
              <a:rPr lang="zh-CN" altLang="en-US" sz="2800" smtClean="0"/>
              <a:t>渗透</a:t>
            </a:r>
            <a:r>
              <a:rPr lang="zh-CN" altLang="zh-CN" sz="2800" smtClean="0"/>
              <a:t>深度</a:t>
            </a:r>
            <a:r>
              <a:rPr lang="zh-CN" altLang="zh-CN" sz="2800"/>
              <a:t>计算可以获得</a:t>
            </a:r>
            <a:r>
              <a:rPr lang="en-US" altLang="zh-CN" sz="2800"/>
              <a:t>PenetrationDepth</a:t>
            </a:r>
            <a:r>
              <a:rPr lang="zh-CN" altLang="zh-CN" sz="2800"/>
              <a:t>，这个参数对于处理移动中穿透的情况非常重要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736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UE4</a:t>
            </a:r>
            <a:r>
              <a:rPr lang="zh-CN" altLang="zh-CN" smtClean="0"/>
              <a:t>将</a:t>
            </a:r>
            <a:r>
              <a:rPr lang="en-US" altLang="zh-CN" smtClean="0"/>
              <a:t>PhysX</a:t>
            </a:r>
            <a:r>
              <a:rPr lang="zh-CN" altLang="zh-CN" smtClean="0"/>
              <a:t>的</a:t>
            </a:r>
            <a:r>
              <a:rPr lang="en-US" altLang="zh-CN" smtClean="0"/>
              <a:t>Sweeps</a:t>
            </a:r>
            <a:r>
              <a:rPr lang="zh-CN" altLang="zh-CN" smtClean="0"/>
              <a:t>检测，</a:t>
            </a:r>
            <a:r>
              <a:rPr lang="en-US" altLang="zh-CN" smtClean="0"/>
              <a:t>InitialOverlaps</a:t>
            </a:r>
            <a:r>
              <a:rPr lang="zh-CN" altLang="zh-CN" smtClean="0"/>
              <a:t>检测</a:t>
            </a:r>
            <a:r>
              <a:rPr lang="zh-CN" altLang="en-US" smtClean="0"/>
              <a:t>和</a:t>
            </a:r>
            <a:r>
              <a:rPr lang="zh-CN" altLang="zh-CN" smtClean="0"/>
              <a:t>渗透深度</a:t>
            </a:r>
            <a:r>
              <a:rPr lang="zh-CN" altLang="zh-CN"/>
              <a:t>计算</a:t>
            </a:r>
            <a:r>
              <a:rPr lang="en-US" altLang="zh-CN"/>
              <a:t>Penetration </a:t>
            </a:r>
            <a:r>
              <a:rPr lang="en-US" altLang="zh-CN" smtClean="0"/>
              <a:t>Depth</a:t>
            </a:r>
            <a:r>
              <a:rPr lang="zh-CN" altLang="zh-CN" smtClean="0"/>
              <a:t>的</a:t>
            </a:r>
            <a:r>
              <a:rPr lang="zh-CN" altLang="en-US" smtClean="0"/>
              <a:t>检测</a:t>
            </a:r>
            <a:r>
              <a:rPr lang="zh-CN" altLang="zh-CN" smtClean="0"/>
              <a:t>结果</a:t>
            </a:r>
            <a:r>
              <a:rPr lang="zh-CN" altLang="en-US" smtClean="0"/>
              <a:t>统一</a:t>
            </a:r>
            <a:r>
              <a:rPr lang="zh-CN" altLang="zh-CN" smtClean="0"/>
              <a:t>封装成一个</a:t>
            </a:r>
            <a:r>
              <a:rPr lang="en-US" altLang="zh-CN" smtClean="0"/>
              <a:t>FHitResult</a:t>
            </a:r>
            <a:r>
              <a:rPr lang="zh-CN" altLang="en-US" smtClean="0"/>
              <a:t>，便于上层调用。</a:t>
            </a:r>
            <a:endParaRPr lang="en-US" altLang="zh-CN" smtClean="0"/>
          </a:p>
          <a:p>
            <a:r>
              <a:rPr lang="en-US" altLang="zh-CN" smtClean="0"/>
              <a:t>UE4</a:t>
            </a:r>
            <a:r>
              <a:rPr lang="zh-CN" altLang="en-US" smtClean="0"/>
              <a:t>中最常用的两种检测</a:t>
            </a:r>
            <a:r>
              <a:rPr lang="en-US" altLang="zh-CN" smtClean="0"/>
              <a:t>Sweep</a:t>
            </a:r>
            <a:r>
              <a:rPr lang="zh-CN" altLang="en-US" smtClean="0"/>
              <a:t>和</a:t>
            </a:r>
            <a:r>
              <a:rPr lang="en-US" altLang="zh-CN" smtClean="0"/>
              <a:t>LineTrace</a:t>
            </a:r>
            <a:r>
              <a:rPr lang="zh-CN" altLang="en-US" smtClean="0"/>
              <a:t>返回结果都是</a:t>
            </a:r>
            <a:r>
              <a:rPr lang="en-US" altLang="zh-CN" smtClean="0"/>
              <a:t>FHitResult</a:t>
            </a:r>
            <a:endParaRPr lang="zh-CN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SafeMoveUpdatedComponent</a:t>
            </a:r>
            <a:r>
              <a:rPr lang="zh-CN" altLang="en-US" sz="3200" smtClean="0"/>
              <a:t>（</a:t>
            </a:r>
            <a:r>
              <a:rPr lang="zh-CN" altLang="zh-CN" sz="3200"/>
              <a:t>最</a:t>
            </a:r>
            <a:r>
              <a:rPr lang="zh-CN" altLang="en-US" sz="3200"/>
              <a:t>基础</a:t>
            </a:r>
            <a:r>
              <a:rPr lang="zh-CN" altLang="zh-CN" sz="3200" smtClean="0"/>
              <a:t>移动</a:t>
            </a:r>
            <a:r>
              <a:rPr lang="zh-CN" altLang="en-US" sz="3200" smtClean="0"/>
              <a:t>函数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5515"/>
          </a:xfrm>
        </p:spPr>
        <p:txBody>
          <a:bodyPr/>
          <a:lstStyle/>
          <a:p>
            <a:pPr lvl="0"/>
            <a:r>
              <a:rPr lang="zh-CN" altLang="en-US" smtClean="0"/>
              <a:t>调用</a:t>
            </a:r>
            <a:r>
              <a:rPr lang="en-US" altLang="zh-CN" smtClean="0"/>
              <a:t>SweepMulti</a:t>
            </a:r>
            <a:r>
              <a:rPr lang="zh-CN" altLang="en-US" smtClean="0"/>
              <a:t>，</a:t>
            </a:r>
            <a:r>
              <a:rPr lang="zh-CN" altLang="zh-CN" smtClean="0"/>
              <a:t>筛选</a:t>
            </a:r>
            <a:r>
              <a:rPr lang="en-US" altLang="zh-CN" smtClean="0"/>
              <a:t>Hit</a:t>
            </a:r>
            <a:endParaRPr lang="zh-CN" altLang="zh-CN"/>
          </a:p>
          <a:p>
            <a:pPr lvl="0"/>
            <a:r>
              <a:rPr lang="en-US" altLang="zh-CN"/>
              <a:t>SetLocation</a:t>
            </a:r>
            <a:r>
              <a:rPr lang="zh-CN" altLang="zh-CN"/>
              <a:t>并递归更新子组件</a:t>
            </a:r>
          </a:p>
          <a:p>
            <a:pPr lvl="0"/>
            <a:r>
              <a:rPr lang="en-US" altLang="zh-CN"/>
              <a:t>UpdateOverlap</a:t>
            </a:r>
            <a:r>
              <a:rPr lang="zh-CN" altLang="zh-CN"/>
              <a:t>，</a:t>
            </a:r>
            <a:r>
              <a:rPr lang="en-US" altLang="zh-CN"/>
              <a:t>Overlap</a:t>
            </a:r>
            <a:r>
              <a:rPr lang="zh-CN" altLang="zh-CN"/>
              <a:t>检测</a:t>
            </a:r>
          </a:p>
          <a:p>
            <a:pPr lvl="0"/>
            <a:r>
              <a:rPr lang="zh-CN" altLang="zh-CN"/>
              <a:t>解决渗透的情况，</a:t>
            </a:r>
            <a:r>
              <a:rPr lang="en-US" altLang="zh-CN" smtClean="0"/>
              <a:t>bStartPenetration</a:t>
            </a:r>
            <a:r>
              <a:rPr lang="zh-CN" altLang="en-US" smtClean="0"/>
              <a:t>是</a:t>
            </a:r>
            <a:r>
              <a:rPr lang="en-US" altLang="zh-CN" smtClean="0"/>
              <a:t>true</a:t>
            </a:r>
            <a:endParaRPr lang="zh-CN" altLang="zh-CN"/>
          </a:p>
          <a:p>
            <a:pPr lvl="0"/>
            <a:r>
              <a:rPr lang="zh-CN" altLang="zh-CN"/>
              <a:t>返回检测结果</a:t>
            </a:r>
            <a:r>
              <a:rPr lang="en-US" altLang="zh-CN" smtClean="0"/>
              <a:t>Hit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55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/>
          <a:lstStyle/>
          <a:p>
            <a:pPr lvl="0"/>
            <a:r>
              <a:rPr lang="zh-CN" altLang="zh-CN"/>
              <a:t>筛选</a:t>
            </a:r>
            <a:r>
              <a:rPr lang="en-US" altLang="zh-CN" smtClean="0"/>
              <a:t>Hit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2137" t="9577" r="15606" b="9576"/>
          <a:stretch/>
        </p:blipFill>
        <p:spPr>
          <a:xfrm>
            <a:off x="256310" y="1553228"/>
            <a:ext cx="6644490" cy="48726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71990" y="3158543"/>
            <a:ext cx="461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/>
              <a:t>如</a:t>
            </a:r>
            <a:r>
              <a:rPr lang="zh-CN" altLang="zh-CN" sz="2400" smtClean="0"/>
              <a:t>果</a:t>
            </a:r>
            <a:r>
              <a:rPr lang="zh-CN" altLang="en-US" sz="2400" smtClean="0"/>
              <a:t>同时</a:t>
            </a:r>
            <a:r>
              <a:rPr lang="zh-CN" altLang="zh-CN" sz="2400" smtClean="0"/>
              <a:t>检</a:t>
            </a:r>
            <a:r>
              <a:rPr lang="zh-CN" altLang="zh-CN" sz="2400"/>
              <a:t>测到多个</a:t>
            </a:r>
            <a:r>
              <a:rPr lang="en-US" altLang="zh-CN" sz="2400"/>
              <a:t>block hit</a:t>
            </a:r>
            <a:r>
              <a:rPr lang="zh-CN" altLang="zh-CN" sz="2400"/>
              <a:t>，优先选</a:t>
            </a:r>
            <a:r>
              <a:rPr lang="zh-CN" altLang="zh-CN" sz="2400" smtClean="0"/>
              <a:t>择跟</a:t>
            </a:r>
            <a:r>
              <a:rPr lang="zh-CN" altLang="zh-CN" sz="2400"/>
              <a:t>运动方向最相反的</a:t>
            </a:r>
            <a:r>
              <a:rPr lang="en-US" altLang="zh-CN" sz="2400"/>
              <a:t>hit</a:t>
            </a:r>
            <a:endParaRPr lang="zh-CN" altLang="zh-CN" sz="2400"/>
          </a:p>
        </p:txBody>
      </p:sp>
      <p:sp>
        <p:nvSpPr>
          <p:cNvPr id="3" name="矩形 2"/>
          <p:cNvSpPr/>
          <p:nvPr/>
        </p:nvSpPr>
        <p:spPr>
          <a:xfrm>
            <a:off x="3594970" y="3256767"/>
            <a:ext cx="651353" cy="95197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SetLocation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SetWorldLocationAndRotation</a:t>
            </a:r>
          </a:p>
          <a:p>
            <a:r>
              <a:rPr lang="zh-CN" altLang="zh-CN" smtClean="0"/>
              <a:t>更</a:t>
            </a:r>
            <a:r>
              <a:rPr lang="zh-CN" altLang="zh-CN"/>
              <a:t>新</a:t>
            </a:r>
            <a:r>
              <a:rPr lang="en-US" altLang="zh-CN"/>
              <a:t>ComponentToWorld Transform</a:t>
            </a:r>
            <a:r>
              <a:rPr lang="zh-CN" altLang="zh-CN"/>
              <a:t>矩</a:t>
            </a:r>
            <a:r>
              <a:rPr lang="zh-CN" altLang="zh-CN" smtClean="0"/>
              <a:t>阵</a:t>
            </a:r>
            <a:endParaRPr lang="en-US" altLang="zh-CN"/>
          </a:p>
          <a:p>
            <a:r>
              <a:rPr lang="zh-CN" altLang="zh-CN" smtClean="0"/>
              <a:t>更</a:t>
            </a:r>
            <a:r>
              <a:rPr lang="zh-CN" altLang="zh-CN"/>
              <a:t>新父组件和递归更新子组</a:t>
            </a:r>
            <a:r>
              <a:rPr lang="zh-CN" altLang="zh-CN" smtClean="0"/>
              <a:t>件</a:t>
            </a:r>
            <a:endParaRPr lang="en-US" altLang="zh-CN" smtClean="0"/>
          </a:p>
          <a:p>
            <a:r>
              <a:rPr lang="zh-CN" altLang="zh-CN" smtClean="0"/>
              <a:t>更新导</a:t>
            </a:r>
            <a:r>
              <a:rPr lang="zh-CN" altLang="zh-CN"/>
              <a:t>航网格数据，</a:t>
            </a:r>
            <a:r>
              <a:rPr lang="en-US" altLang="zh-CN" smtClean="0"/>
              <a:t>Bounds</a:t>
            </a:r>
            <a:r>
              <a:rPr lang="zh-CN" altLang="en-US" smtClean="0"/>
              <a:t>边界</a:t>
            </a:r>
            <a:endParaRPr lang="en-US" altLang="zh-CN"/>
          </a:p>
          <a:p>
            <a:r>
              <a:rPr lang="zh-CN" altLang="zh-CN" smtClean="0"/>
              <a:t>更新</a:t>
            </a:r>
            <a:r>
              <a:rPr lang="en-US" altLang="zh-CN" smtClean="0"/>
              <a:t>RenderTransform</a:t>
            </a:r>
            <a:r>
              <a:rPr lang="zh-CN" altLang="zh-CN" smtClean="0"/>
              <a:t>以及</a:t>
            </a:r>
            <a:r>
              <a:rPr lang="en-US" altLang="zh-CN" smtClean="0"/>
              <a:t> </a:t>
            </a:r>
            <a:r>
              <a:rPr lang="en-US" altLang="zh-CN"/>
              <a:t>PhysicsTransform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2258</Words>
  <Application>Microsoft Office PowerPoint</Application>
  <PresentationFormat>宽屏</PresentationFormat>
  <Paragraphs>186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宋体</vt:lpstr>
      <vt:lpstr>Arial</vt:lpstr>
      <vt:lpstr>Times New Roman</vt:lpstr>
      <vt:lpstr>Office 主题​​</vt:lpstr>
      <vt:lpstr>UE4移动碰撞</vt:lpstr>
      <vt:lpstr>PhysX的Geometry Queries（几何查询）</vt:lpstr>
      <vt:lpstr>查询结果FHitResult</vt:lpstr>
      <vt:lpstr>胶囊体Sweep查询</vt:lpstr>
      <vt:lpstr>InitialOverlaps</vt:lpstr>
      <vt:lpstr>PowerPoint 演示文稿</vt:lpstr>
      <vt:lpstr>SafeMoveUpdatedComponent（最基础移动函数）</vt:lpstr>
      <vt:lpstr>筛选Hit</vt:lpstr>
      <vt:lpstr>SetLocation</vt:lpstr>
      <vt:lpstr>UpdateOverlaps</vt:lpstr>
      <vt:lpstr>ResolvePenetration</vt:lpstr>
      <vt:lpstr>PowerPoint 演示文稿</vt:lpstr>
      <vt:lpstr>PerformMovement </vt:lpstr>
      <vt:lpstr>多种运动状态</vt:lpstr>
      <vt:lpstr>PhysWalking</vt:lpstr>
      <vt:lpstr>CalcVelocity</vt:lpstr>
      <vt:lpstr>MoveAlongFloor </vt:lpstr>
      <vt:lpstr>PowerPoint 演示文稿</vt:lpstr>
      <vt:lpstr>StepUp（上楼梯）</vt:lpstr>
      <vt:lpstr>SlideAlongSurface</vt:lpstr>
      <vt:lpstr>TwoWallAdjust</vt:lpstr>
      <vt:lpstr>PowerPoint 演示文稿</vt:lpstr>
      <vt:lpstr>FindFloor</vt:lpstr>
      <vt:lpstr>垂直向下Sweep查询 FloorSweepTest</vt:lpstr>
      <vt:lpstr>PowerPoint 演示文稿</vt:lpstr>
      <vt:lpstr>PowerPoint 演示文稿</vt:lpstr>
      <vt:lpstr>根据离地面的距离计算调整高度</vt:lpstr>
      <vt:lpstr>AdjustFloorHeight</vt:lpstr>
      <vt:lpstr>PhysFalling</vt:lpstr>
      <vt:lpstr>PowerPoint 演示文稿</vt:lpstr>
      <vt:lpstr>PowerPoint 演示文稿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UE4移动碰撞</dc:title>
  <dc:creator>李雪峰</dc:creator>
  <cp:lastModifiedBy>李雪峰</cp:lastModifiedBy>
  <cp:revision>52</cp:revision>
  <dcterms:created xsi:type="dcterms:W3CDTF">2018-01-16T02:10:50Z</dcterms:created>
  <dcterms:modified xsi:type="dcterms:W3CDTF">2018-01-17T14:08:26Z</dcterms:modified>
</cp:coreProperties>
</file>