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8.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2"/>
    <p:sldMasterId id="2147483756" r:id="rId3"/>
    <p:sldMasterId id="2147483757" r:id="rId4"/>
    <p:sldMasterId id="2147483758" r:id="rId5"/>
    <p:sldMasterId id="2147483759" r:id="rId6"/>
    <p:sldMasterId id="2147483760" r:id="rId7"/>
    <p:sldMasterId id="2147483761" r:id="rId8"/>
    <p:sldMasterId id="2147483762" r:id="rId9"/>
    <p:sldMasterId id="2147483763" r:id="rId10"/>
  </p:sldMasterIdLst>
  <p:notesMasterIdLst>
    <p:notesMasterId r:id="rId25"/>
  </p:notesMasterIdLst>
  <p:handoutMasterIdLst>
    <p:handoutMasterId r:id="rId26"/>
  </p:handoutMasterIdLst>
  <p:sldIdLst>
    <p:sldId id="279" r:id="rId11"/>
    <p:sldId id="282" r:id="rId12"/>
    <p:sldId id="291" r:id="rId13"/>
    <p:sldId id="292" r:id="rId14"/>
    <p:sldId id="293" r:id="rId15"/>
    <p:sldId id="295" r:id="rId16"/>
    <p:sldId id="296" r:id="rId17"/>
    <p:sldId id="294" r:id="rId18"/>
    <p:sldId id="297" r:id="rId19"/>
    <p:sldId id="298" r:id="rId20"/>
    <p:sldId id="299" r:id="rId21"/>
    <p:sldId id="300" r:id="rId22"/>
    <p:sldId id="286" r:id="rId23"/>
    <p:sldId id="289" r:id="rId24"/>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50F"/>
    <a:srgbClr val="FF6600"/>
    <a:srgbClr val="EBE4A7"/>
    <a:srgbClr val="EFCAAF"/>
    <a:srgbClr val="4C5252"/>
    <a:srgbClr val="A5A5A5"/>
    <a:srgbClr val="E7E6E6"/>
    <a:srgbClr val="48367D"/>
    <a:srgbClr val="958FBC"/>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722" autoAdjust="0"/>
    <p:restoredTop sz="86391"/>
  </p:normalViewPr>
  <p:slideViewPr>
    <p:cSldViewPr>
      <p:cViewPr varScale="1">
        <p:scale>
          <a:sx n="106" d="100"/>
          <a:sy n="106" d="100"/>
        </p:scale>
        <p:origin x="1434" y="10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7.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slide" Target="slides/slide11.xml"/><Relationship Id="rId7" Type="http://schemas.openxmlformats.org/officeDocument/2006/relationships/slideMaster" Target="slideMasters/slideMaster6.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4.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9.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1"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1048782"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29/08/2022</a:t>
            </a:fld>
            <a:endParaRPr lang="en-NZ" dirty="0"/>
          </a:p>
        </p:txBody>
      </p:sp>
      <p:sp>
        <p:nvSpPr>
          <p:cNvPr id="1048783"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1048784"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91602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5"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1048776"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29/08/2022</a:t>
            </a:fld>
            <a:endParaRPr lang="en-NZ" dirty="0"/>
          </a:p>
        </p:txBody>
      </p:sp>
      <p:sp>
        <p:nvSpPr>
          <p:cNvPr id="1048777"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1048778"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1048779"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1048780"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230958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2097152"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048576"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048577"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209716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637" name="Text Placeholder 2"/>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588" indent="0">
              <a:spcBef>
                <a:spcPts val="0"/>
              </a:spcBef>
              <a:spcAft>
                <a:spcPts val="1400"/>
              </a:spcAft>
              <a:buNone/>
              <a:defRPr sz="1800">
                <a:solidFill>
                  <a:schemeClr val="bg1"/>
                </a:solidFill>
              </a:defRPr>
            </a:lvl4pPr>
            <a:lvl5pPr marL="1093787"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048638" name="Text Placeholder 2"/>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588" indent="0">
              <a:spcBef>
                <a:spcPts val="0"/>
              </a:spcBef>
              <a:spcAft>
                <a:spcPts val="1400"/>
              </a:spcAft>
              <a:buNone/>
              <a:defRPr sz="1800">
                <a:solidFill>
                  <a:schemeClr val="bg1"/>
                </a:solidFill>
              </a:defRPr>
            </a:lvl4pPr>
            <a:lvl5pPr marL="1093787"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048639"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04864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03"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04"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5" name="Date Placeholder 3"/>
          <p:cNvSpPr>
            <a:spLocks noGrp="1"/>
          </p:cNvSpPr>
          <p:nvPr>
            <p:ph type="dt" sz="half" idx="10"/>
          </p:nvPr>
        </p:nvSpPr>
        <p:spPr>
          <a:xfrm>
            <a:off x="838200" y="6356350"/>
            <a:ext cx="2743200" cy="365125"/>
          </a:xfrm>
          <a:prstGeom prst="rect">
            <a:avLst/>
          </a:prstGeom>
        </p:spPr>
        <p:txBody>
          <a:bodyPr/>
          <a:lstStyle/>
          <a:p>
            <a:fld id="{F13382C8-45A4-4387-B289-565EA6B5E66C}" type="datetime1">
              <a:rPr lang="en-US" smtClean="0"/>
              <a:pPr/>
              <a:t>8/29/2022</a:t>
            </a:fld>
            <a:endParaRPr lang="en-US"/>
          </a:p>
        </p:txBody>
      </p:sp>
      <p:sp>
        <p:nvSpPr>
          <p:cNvPr id="1048606"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1048607" name="Slide Number Placeholder 5"/>
          <p:cNvSpPr>
            <a:spLocks noGrp="1"/>
          </p:cNvSpPr>
          <p:nvPr>
            <p:ph type="sldNum" sz="quarter" idx="12"/>
          </p:nvPr>
        </p:nvSpPr>
        <p:spPr>
          <a:xfrm>
            <a:off x="8610600" y="6356350"/>
            <a:ext cx="2743200" cy="365125"/>
          </a:xfrm>
          <a:prstGeom prst="rect">
            <a:avLst/>
          </a:prstGeom>
        </p:spPr>
        <p:txBody>
          <a:bodyPr/>
          <a:lstStyle/>
          <a:p>
            <a:fld id="{D874A1BB-29C2-472F-99EF-674AA855D6D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1048631"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32"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4"/>
          <p:cNvSpPr>
            <a:spLocks noGrp="1"/>
          </p:cNvSpPr>
          <p:nvPr>
            <p:ph type="dt" sz="half" idx="10"/>
          </p:nvPr>
        </p:nvSpPr>
        <p:spPr>
          <a:xfrm>
            <a:off x="838200" y="6356350"/>
            <a:ext cx="2743200" cy="365125"/>
          </a:xfrm>
          <a:prstGeom prst="rect">
            <a:avLst/>
          </a:prstGeom>
        </p:spPr>
        <p:txBody>
          <a:bodyPr/>
          <a:lstStyle/>
          <a:p>
            <a:fld id="{16D931B6-2D0F-4EFD-9D5F-5B99A241481C}" type="datetime1">
              <a:rPr lang="en-US" smtClean="0"/>
              <a:pPr/>
              <a:t>8/29/2022</a:t>
            </a:fld>
            <a:endParaRPr lang="en-US"/>
          </a:p>
        </p:txBody>
      </p:sp>
      <p:sp>
        <p:nvSpPr>
          <p:cNvPr id="1048635"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1048636" name="Slide Number Placeholder 6"/>
          <p:cNvSpPr>
            <a:spLocks noGrp="1"/>
          </p:cNvSpPr>
          <p:nvPr>
            <p:ph type="sldNum" sz="quarter" idx="12"/>
          </p:nvPr>
        </p:nvSpPr>
        <p:spPr>
          <a:xfrm>
            <a:off x="8610600" y="6356350"/>
            <a:ext cx="2743200" cy="365125"/>
          </a:xfrm>
          <a:prstGeom prst="rect">
            <a:avLst/>
          </a:prstGeom>
        </p:spPr>
        <p:txBody>
          <a:bodyPr/>
          <a:lstStyle/>
          <a:p>
            <a:fld id="{D874A1BB-29C2-472F-99EF-674AA855D6D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203200" y="76200"/>
            <a:ext cx="11785600" cy="838200"/>
          </a:xfrm>
          <a:prstGeom prst="rect">
            <a:avLst/>
          </a:prstGeom>
        </p:spPr>
        <p:txBody>
          <a:bodyPr>
            <a:normAutofit/>
          </a:bodyPr>
          <a:lstStyle>
            <a:lvl1pPr algn="ctr">
              <a:defRPr sz="3600" i="0">
                <a:solidFill>
                  <a:srgbClr val="FFFFFF"/>
                </a:solidFill>
                <a:latin typeface="+mj-lt"/>
                <a:cs typeface="Times New Roman" pitchFamily="18" charset="0"/>
              </a:defRPr>
            </a:lvl1pPr>
          </a:lstStyle>
          <a:p>
            <a:r>
              <a:rPr lang="en-US" dirty="0"/>
              <a:t>Click to edit Master title style</a:t>
            </a:r>
          </a:p>
        </p:txBody>
      </p:sp>
      <p:sp>
        <p:nvSpPr>
          <p:cNvPr id="1048645" name="Content Placeholder 2"/>
          <p:cNvSpPr>
            <a:spLocks noGrp="1"/>
          </p:cNvSpPr>
          <p:nvPr>
            <p:ph idx="1"/>
          </p:nvPr>
        </p:nvSpPr>
        <p:spPr>
          <a:xfrm>
            <a:off x="609600" y="1295401"/>
            <a:ext cx="10791035" cy="47456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ClipArt Placeholder 5"/>
          <p:cNvSpPr>
            <a:spLocks noGrp="1"/>
          </p:cNvSpPr>
          <p:nvPr>
            <p:ph type="clipArt" sz="quarter" idx="10"/>
          </p:nvPr>
        </p:nvSpPr>
        <p:spPr>
          <a:xfrm>
            <a:off x="7620000" y="3048000"/>
            <a:ext cx="4292600" cy="3111500"/>
          </a:xfrm>
          <a:prstGeom prst="rect">
            <a:avLst/>
          </a:prstGeom>
        </p:spPr>
        <p:txBody>
          <a:bodyPr rtlCol="0">
            <a:normAutofit/>
          </a:bodyPr>
          <a:lstStyle/>
          <a:p>
            <a:pPr lvl="0"/>
            <a:r>
              <a:rPr lang="en-US" noProof="0" dirty="0"/>
              <a:t>Click icon to add clip art</a:t>
            </a: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1048656"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57" name="Date Placeholder 2"/>
          <p:cNvSpPr>
            <a:spLocks noGrp="1"/>
          </p:cNvSpPr>
          <p:nvPr>
            <p:ph type="dt" sz="half" idx="10"/>
          </p:nvPr>
        </p:nvSpPr>
        <p:spPr>
          <a:xfrm>
            <a:off x="838200" y="6356350"/>
            <a:ext cx="2743200" cy="365125"/>
          </a:xfrm>
          <a:prstGeom prst="rect">
            <a:avLst/>
          </a:prstGeom>
        </p:spPr>
        <p:txBody>
          <a:bodyPr/>
          <a:lstStyle/>
          <a:p>
            <a:fld id="{520362D2-9FC8-498F-A7F8-7136F861ABE8}" type="datetime1">
              <a:rPr lang="en-US" smtClean="0"/>
              <a:pPr/>
              <a:t>8/29/2022</a:t>
            </a:fld>
            <a:endParaRPr lang="en-US"/>
          </a:p>
        </p:txBody>
      </p:sp>
      <p:sp>
        <p:nvSpPr>
          <p:cNvPr id="1048658"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1048659" name="Slide Number Placeholder 4"/>
          <p:cNvSpPr>
            <a:spLocks noGrp="1"/>
          </p:cNvSpPr>
          <p:nvPr>
            <p:ph type="sldNum" sz="quarter" idx="12"/>
          </p:nvPr>
        </p:nvSpPr>
        <p:spPr>
          <a:xfrm>
            <a:off x="8610600" y="6356350"/>
            <a:ext cx="2743200" cy="365125"/>
          </a:xfrm>
          <a:prstGeom prst="rect">
            <a:avLst/>
          </a:prstGeom>
        </p:spPr>
        <p:txBody>
          <a:bodyPr/>
          <a:lstStyle/>
          <a:p>
            <a:fld id="{D874A1BB-29C2-472F-99EF-674AA855D6D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2097200"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759" name="Title 1"/>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48760" name="Text Placeholder 5"/>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pPr>
            <a:r>
              <a:rPr lang="en-US" dirty="0"/>
              <a:t>SUBTITLE</a:t>
            </a:r>
          </a:p>
        </p:txBody>
      </p:sp>
      <p:pic>
        <p:nvPicPr>
          <p:cNvPr id="209720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2097196"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754" name="Title 1"/>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48755" name="Text Placeholder 5"/>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pPr>
            <a:r>
              <a:rPr lang="en-US" dirty="0"/>
              <a:t>SUBTITLE</a:t>
            </a:r>
          </a:p>
        </p:txBody>
      </p:sp>
      <p:pic>
        <p:nvPicPr>
          <p:cNvPr id="2097197"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048756" name="Title 1"/>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48757" name="Picture Placeholder 2"/>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2097198" name="Picture 7"/>
          <p:cNvPicPr>
            <a:picLocks noChangeAspect="1"/>
          </p:cNvPicPr>
          <p:nvPr userDrawn="1"/>
        </p:nvPicPr>
        <p:blipFill>
          <a:blip r:embed="rId2" cstate="print"/>
          <a:stretch>
            <a:fillRect/>
          </a:stretch>
        </p:blipFill>
        <p:spPr>
          <a:xfrm>
            <a:off x="515352" y="6384910"/>
            <a:ext cx="812480" cy="142503"/>
          </a:xfrm>
          <a:prstGeom prst="rect">
            <a:avLst/>
          </a:prstGeom>
        </p:spPr>
      </p:pic>
      <p:sp>
        <p:nvSpPr>
          <p:cNvPr id="1048758" name="Text Placeholder 5"/>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pPr>
            <a:r>
              <a:rPr lang="en-US" dirty="0"/>
              <a:t>SUBTITLE</a:t>
            </a:r>
          </a:p>
        </p:txBody>
      </p:sp>
      <p:pic>
        <p:nvPicPr>
          <p:cNvPr id="2097199"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2097203"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765"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1048766" name="Media Placeholder 3"/>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lang="en-US" dirty="0"/>
              <a:t>Click Icon to add video</a:t>
            </a:r>
          </a:p>
          <a:p>
            <a:endParaRPr lang="en-US" dirty="0"/>
          </a:p>
        </p:txBody>
      </p:sp>
      <p:sp>
        <p:nvSpPr>
          <p:cNvPr id="104876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2097204"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1048768"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048769" name="Media Placeholder 3"/>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lang="en-US" dirty="0"/>
              <a:t>Click Icon to add video</a:t>
            </a:r>
          </a:p>
          <a:p>
            <a:endParaRPr lang="en-US" dirty="0"/>
          </a:p>
        </p:txBody>
      </p:sp>
      <p:sp>
        <p:nvSpPr>
          <p:cNvPr id="104877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2097178"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713"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4"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12"/>
          <p:cNvGrpSpPr/>
          <p:nvPr userDrawn="1"/>
        </p:nvGrpSpPr>
        <p:grpSpPr>
          <a:xfrm>
            <a:off x="9220200" y="5410200"/>
            <a:ext cx="2601503" cy="1082742"/>
            <a:chOff x="10616154" y="97913"/>
            <a:chExt cx="3619726" cy="1349912"/>
          </a:xfrm>
        </p:grpSpPr>
        <p:pic>
          <p:nvPicPr>
            <p:cNvPr id="2097179" name="Picture 2" descr="NIRF — SAVEETHA SCHOOL OF MANAGEMENT"/>
            <p:cNvPicPr>
              <a:picLocks noChangeAspect="1" noChangeArrowheads="1"/>
            </p:cNvPicPr>
            <p:nvPr userDrawn="1"/>
          </p:nvPicPr>
          <p:blipFill rotWithShape="1">
            <a:blip r:embed="rId3" cstate="print"/>
            <a:srcRect l="27517" t="4377" r="28922" b="7151"/>
            <a:stretch>
              <a:fillRect/>
            </a:stretch>
          </p:blipFill>
          <p:spPr bwMode="auto">
            <a:xfrm>
              <a:off x="12122688" y="97913"/>
              <a:ext cx="843474" cy="592257"/>
            </a:xfrm>
            <a:prstGeom prst="rect">
              <a:avLst/>
            </a:prstGeom>
            <a:noFill/>
          </p:spPr>
        </p:pic>
        <p:pic>
          <p:nvPicPr>
            <p:cNvPr id="2097180" name="Picture 4" descr="Bharath University - Top University In India"/>
            <p:cNvPicPr>
              <a:picLocks noChangeAspect="1" noChangeArrowheads="1"/>
            </p:cNvPicPr>
            <p:nvPr userDrawn="1"/>
          </p:nvPicPr>
          <p:blipFill>
            <a:blip r:embed="rId4" cstate="print"/>
            <a:srcRect/>
            <a:stretch>
              <a:fillRect/>
            </a:stretch>
          </p:blipFill>
          <p:spPr bwMode="auto">
            <a:xfrm>
              <a:off x="10737939" y="182966"/>
              <a:ext cx="1158298" cy="430887"/>
            </a:xfrm>
            <a:prstGeom prst="rect">
              <a:avLst/>
            </a:prstGeom>
            <a:noFill/>
          </p:spPr>
        </p:pic>
        <p:pic>
          <p:nvPicPr>
            <p:cNvPr id="2097181" name="Picture 6" descr="CREDISAPP for Ratings - Eloit"/>
            <p:cNvPicPr>
              <a:picLocks noChangeAspect="1" noChangeArrowheads="1"/>
            </p:cNvPicPr>
            <p:nvPr userDrawn="1"/>
          </p:nvPicPr>
          <p:blipFill>
            <a:blip r:embed="rId5" cstate="print"/>
            <a:srcRect/>
            <a:stretch>
              <a:fillRect/>
            </a:stretch>
          </p:blipFill>
          <p:spPr bwMode="auto">
            <a:xfrm>
              <a:off x="13072901" y="114292"/>
              <a:ext cx="1155067" cy="575878"/>
            </a:xfrm>
            <a:prstGeom prst="rect">
              <a:avLst/>
            </a:prstGeom>
            <a:noFill/>
          </p:spPr>
        </p:pic>
        <p:pic>
          <p:nvPicPr>
            <p:cNvPr id="2097182" name="Picture 8" descr="MHRD | Innovation Cell - Home"/>
            <p:cNvPicPr>
              <a:picLocks noChangeAspect="1" noChangeArrowheads="1"/>
            </p:cNvPicPr>
            <p:nvPr userDrawn="1"/>
          </p:nvPicPr>
          <p:blipFill>
            <a:blip r:embed="rId6" cstate="print"/>
            <a:srcRect/>
            <a:stretch>
              <a:fillRect/>
            </a:stretch>
          </p:blipFill>
          <p:spPr bwMode="auto">
            <a:xfrm>
              <a:off x="10616154" y="789734"/>
              <a:ext cx="1857797" cy="658091"/>
            </a:xfrm>
            <a:prstGeom prst="rect">
              <a:avLst/>
            </a:prstGeom>
            <a:noFill/>
          </p:spPr>
        </p:pic>
        <p:pic>
          <p:nvPicPr>
            <p:cNvPr id="2097183" name="Picture 10" descr="Institution's Innovation Council | MHRD"/>
            <p:cNvPicPr>
              <a:picLocks noChangeAspect="1" noChangeArrowheads="1"/>
            </p:cNvPicPr>
            <p:nvPr userDrawn="1"/>
          </p:nvPicPr>
          <p:blipFill rotWithShape="1">
            <a:blip r:embed="rId7" cstate="print"/>
            <a:srcRect l="8879" t="20721" r="8879" b="24346"/>
            <a:stretch>
              <a:fillRect/>
            </a:stretch>
          </p:blipFill>
          <p:spPr bwMode="auto">
            <a:xfrm>
              <a:off x="12886182" y="774201"/>
              <a:ext cx="1349698" cy="637584"/>
            </a:xfrm>
            <a:prstGeom prst="rect">
              <a:avLst/>
            </a:prstGeom>
            <a:noFill/>
          </p:spPr>
        </p:pic>
      </p:grpSp>
      <p:sp>
        <p:nvSpPr>
          <p:cNvPr id="1048715"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048716"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2097205"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771"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104877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04877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04877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2097202"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1048761"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04876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048763"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104876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2097156"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048615"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048616"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048617"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188">
              <a:spcBef>
                <a:spcPts val="1000"/>
              </a:spcBef>
              <a:spcAft>
                <a:spcPts val="0"/>
              </a:spcAft>
            </a:pPr>
            <a:endParaRPr lang="en-US" dirty="0"/>
          </a:p>
        </p:txBody>
      </p:sp>
      <p:sp>
        <p:nvSpPr>
          <p:cNvPr id="104861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2097157"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619"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1048620"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048621"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188">
              <a:spcBef>
                <a:spcPts val="1000"/>
              </a:spcBef>
              <a:spcAft>
                <a:spcPts val="0"/>
              </a:spcAft>
            </a:pPr>
            <a:endParaRPr lang="en-US" dirty="0"/>
          </a:p>
        </p:txBody>
      </p:sp>
      <p:sp>
        <p:nvSpPr>
          <p:cNvPr id="10486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2097159"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627"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1048628"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048629"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188">
              <a:spcBef>
                <a:spcPts val="1000"/>
              </a:spcBef>
              <a:spcAft>
                <a:spcPts val="0"/>
              </a:spcAft>
            </a:pPr>
            <a:endParaRPr lang="en-US" dirty="0"/>
          </a:p>
        </p:txBody>
      </p:sp>
      <p:sp>
        <p:nvSpPr>
          <p:cNvPr id="104863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2097158"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623"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048624"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048625"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188">
              <a:spcBef>
                <a:spcPts val="1000"/>
              </a:spcBef>
              <a:spcAft>
                <a:spcPts val="0"/>
              </a:spcAft>
            </a:pPr>
            <a:endParaRPr lang="en-US" dirty="0"/>
          </a:p>
        </p:txBody>
      </p:sp>
      <p:sp>
        <p:nvSpPr>
          <p:cNvPr id="104862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2097193"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048737" name="Picture Placeholder 2"/>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048738" name="Text Placeholder 2"/>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defRPr sz="1800">
                <a:solidFill>
                  <a:schemeClr val="bg1"/>
                </a:solidFill>
              </a:defRPr>
            </a:lvl4pPr>
            <a:lvl5pPr marL="1323975" indent="-230188">
              <a:spcBef>
                <a:spcPts val="0"/>
              </a:spcBef>
              <a:spcAft>
                <a:spcPts val="1400"/>
              </a:spcAf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048739"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04874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2097194"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741" name="Picture Placeholder 2"/>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048742" name="Text Placeholder 2"/>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defRPr sz="1800">
                <a:solidFill>
                  <a:schemeClr val="bg1"/>
                </a:solidFill>
              </a:defRPr>
            </a:lvl4pPr>
            <a:lvl5pPr marL="1323975" indent="-230188">
              <a:spcBef>
                <a:spcPts val="0"/>
              </a:spcBef>
              <a:spcAft>
                <a:spcPts val="1400"/>
              </a:spcAf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048743"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04874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97195"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745" name="Picture Placeholder 2"/>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048746" name="Picture Placeholder 2"/>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048747" name="Title 1"/>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048748" name="Text Placeholder 2"/>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defRPr sz="1100">
                <a:solidFill>
                  <a:schemeClr val="bg1"/>
                </a:solidFill>
              </a:defRPr>
            </a:lvl2pPr>
            <a:lvl3pPr marL="744538" indent="-150813">
              <a:spcBef>
                <a:spcPts val="900"/>
              </a:spcBef>
              <a:defRPr sz="9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altLang="ja-JP" dirty="0"/>
              <a:t>Editable body copy</a:t>
            </a:r>
          </a:p>
        </p:txBody>
      </p:sp>
      <p:sp>
        <p:nvSpPr>
          <p:cNvPr id="1048749" name="Text Placeholder 2"/>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9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lang="en-US" altLang="ja-JP" dirty="0"/>
              <a:t>Editable body copy</a:t>
            </a:r>
          </a:p>
        </p:txBody>
      </p:sp>
      <p:sp>
        <p:nvSpPr>
          <p:cNvPr id="1048750" name="Text Placeholder 2"/>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defRPr sz="1100">
                <a:solidFill>
                  <a:schemeClr val="bg1"/>
                </a:solidFill>
              </a:defRPr>
            </a:lvl2pPr>
            <a:lvl3pPr marL="744538" indent="-150813">
              <a:spcBef>
                <a:spcPts val="900"/>
              </a:spcBef>
              <a:defRPr sz="9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altLang="ja-JP" dirty="0"/>
              <a:t>Editable body copy</a:t>
            </a:r>
          </a:p>
        </p:txBody>
      </p:sp>
      <p:sp>
        <p:nvSpPr>
          <p:cNvPr id="1048751" name="Text Placeholder 2"/>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defRPr sz="2000">
                <a:solidFill>
                  <a:schemeClr val="bg1"/>
                </a:solidFill>
              </a:defRPr>
            </a:lvl2pPr>
            <a:lvl3pPr marL="809625" indent="-215900">
              <a:spcBef>
                <a:spcPts val="900"/>
              </a:spcBef>
              <a:defRPr sz="18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dirty="0"/>
              <a:t>Edit Master text styles</a:t>
            </a:r>
          </a:p>
        </p:txBody>
      </p:sp>
      <p:sp>
        <p:nvSpPr>
          <p:cNvPr id="1048752" name="Picture Placeholder 2"/>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1048753"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209719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048728" name="Picture Placeholder 2"/>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048729" name="Picture Placeholder 2"/>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048730" name="Title 1"/>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048731" name="Text Placeholder 2"/>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defRPr sz="1100">
                <a:solidFill>
                  <a:schemeClr val="bg1"/>
                </a:solidFill>
              </a:defRPr>
            </a:lvl2pPr>
            <a:lvl3pPr marL="744538" indent="-150813">
              <a:spcBef>
                <a:spcPts val="900"/>
              </a:spcBef>
              <a:defRPr sz="9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altLang="ja-JP" dirty="0"/>
              <a:t>Editable body copy</a:t>
            </a:r>
          </a:p>
        </p:txBody>
      </p:sp>
      <p:sp>
        <p:nvSpPr>
          <p:cNvPr id="1048732" name="Text Placeholder 2"/>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9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lang="en-US" altLang="ja-JP" dirty="0"/>
              <a:t>Editable body copy</a:t>
            </a:r>
          </a:p>
        </p:txBody>
      </p:sp>
      <p:sp>
        <p:nvSpPr>
          <p:cNvPr id="1048733" name="Text Placeholder 2"/>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defRPr sz="1100">
                <a:solidFill>
                  <a:schemeClr val="bg1"/>
                </a:solidFill>
              </a:defRPr>
            </a:lvl2pPr>
            <a:lvl3pPr marL="744538" indent="-150813">
              <a:spcBef>
                <a:spcPts val="900"/>
              </a:spcBef>
              <a:defRPr sz="9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altLang="ja-JP" dirty="0"/>
              <a:t>Editable body copy</a:t>
            </a:r>
          </a:p>
        </p:txBody>
      </p:sp>
      <p:sp>
        <p:nvSpPr>
          <p:cNvPr id="1048734" name="Text Placeholder 2"/>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defRPr sz="2000">
                <a:solidFill>
                  <a:schemeClr val="bg1"/>
                </a:solidFill>
              </a:defRPr>
            </a:lvl2pPr>
            <a:lvl3pPr marL="809625" indent="-215900">
              <a:spcBef>
                <a:spcPts val="900"/>
              </a:spcBef>
              <a:defRPr sz="18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dirty="0"/>
              <a:t>Edit Master text styles</a:t>
            </a:r>
          </a:p>
        </p:txBody>
      </p:sp>
      <p:sp>
        <p:nvSpPr>
          <p:cNvPr id="1048735" name="Picture Placeholder 2"/>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104873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209718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101" name="Group 20"/>
          <p:cNvGrpSpPr/>
          <p:nvPr userDrawn="1"/>
        </p:nvGrpSpPr>
        <p:grpSpPr>
          <a:xfrm>
            <a:off x="9220200" y="304800"/>
            <a:ext cx="2601503" cy="1082742"/>
            <a:chOff x="10616154" y="97913"/>
            <a:chExt cx="3619726" cy="1349912"/>
          </a:xfrm>
        </p:grpSpPr>
        <p:pic>
          <p:nvPicPr>
            <p:cNvPr id="2097185" name="Picture 2" descr="NIRF — SAVEETHA SCHOOL OF MANAGEMENT"/>
            <p:cNvPicPr>
              <a:picLocks noChangeAspect="1" noChangeArrowheads="1"/>
            </p:cNvPicPr>
            <p:nvPr userDrawn="1"/>
          </p:nvPicPr>
          <p:blipFill rotWithShape="1">
            <a:blip r:embed="rId3" cstate="print"/>
            <a:srcRect l="27517" t="4377" r="28922" b="7151"/>
            <a:stretch>
              <a:fillRect/>
            </a:stretch>
          </p:blipFill>
          <p:spPr bwMode="auto">
            <a:xfrm>
              <a:off x="12122688" y="97913"/>
              <a:ext cx="843474" cy="592257"/>
            </a:xfrm>
            <a:prstGeom prst="rect">
              <a:avLst/>
            </a:prstGeom>
            <a:noFill/>
          </p:spPr>
        </p:pic>
        <p:pic>
          <p:nvPicPr>
            <p:cNvPr id="2097186" name="Picture 4" descr="Bharath University - Top University In India"/>
            <p:cNvPicPr>
              <a:picLocks noChangeAspect="1" noChangeArrowheads="1"/>
            </p:cNvPicPr>
            <p:nvPr userDrawn="1"/>
          </p:nvPicPr>
          <p:blipFill>
            <a:blip r:embed="rId4" cstate="print"/>
            <a:srcRect/>
            <a:stretch>
              <a:fillRect/>
            </a:stretch>
          </p:blipFill>
          <p:spPr bwMode="auto">
            <a:xfrm>
              <a:off x="10737939" y="182966"/>
              <a:ext cx="1158298" cy="430887"/>
            </a:xfrm>
            <a:prstGeom prst="rect">
              <a:avLst/>
            </a:prstGeom>
            <a:noFill/>
          </p:spPr>
        </p:pic>
        <p:pic>
          <p:nvPicPr>
            <p:cNvPr id="2097187" name="Picture 6" descr="CREDISAPP for Ratings - Eloit"/>
            <p:cNvPicPr>
              <a:picLocks noChangeAspect="1" noChangeArrowheads="1"/>
            </p:cNvPicPr>
            <p:nvPr userDrawn="1"/>
          </p:nvPicPr>
          <p:blipFill>
            <a:blip r:embed="rId5" cstate="print"/>
            <a:srcRect/>
            <a:stretch>
              <a:fillRect/>
            </a:stretch>
          </p:blipFill>
          <p:spPr bwMode="auto">
            <a:xfrm>
              <a:off x="13072901" y="114292"/>
              <a:ext cx="1155067" cy="575878"/>
            </a:xfrm>
            <a:prstGeom prst="rect">
              <a:avLst/>
            </a:prstGeom>
            <a:noFill/>
          </p:spPr>
        </p:pic>
        <p:pic>
          <p:nvPicPr>
            <p:cNvPr id="2097188" name="Picture 8" descr="MHRD | Innovation Cell - Home"/>
            <p:cNvPicPr>
              <a:picLocks noChangeAspect="1" noChangeArrowheads="1"/>
            </p:cNvPicPr>
            <p:nvPr userDrawn="1"/>
          </p:nvPicPr>
          <p:blipFill>
            <a:blip r:embed="rId6" cstate="print"/>
            <a:srcRect/>
            <a:stretch>
              <a:fillRect/>
            </a:stretch>
          </p:blipFill>
          <p:spPr bwMode="auto">
            <a:xfrm>
              <a:off x="10616154" y="789734"/>
              <a:ext cx="1857797" cy="658091"/>
            </a:xfrm>
            <a:prstGeom prst="rect">
              <a:avLst/>
            </a:prstGeom>
            <a:noFill/>
          </p:spPr>
        </p:pic>
        <p:pic>
          <p:nvPicPr>
            <p:cNvPr id="2097189" name="Picture 10" descr="Institution's Innovation Council | MHRD"/>
            <p:cNvPicPr>
              <a:picLocks noChangeAspect="1" noChangeArrowheads="1"/>
            </p:cNvPicPr>
            <p:nvPr userDrawn="1"/>
          </p:nvPicPr>
          <p:blipFill rotWithShape="1">
            <a:blip r:embed="rId7" cstate="print"/>
            <a:srcRect l="8879" t="20721" r="8879" b="24346"/>
            <a:stretch>
              <a:fillRect/>
            </a:stretch>
          </p:blipFill>
          <p:spPr bwMode="auto">
            <a:xfrm>
              <a:off x="12886182" y="774201"/>
              <a:ext cx="1349698" cy="637584"/>
            </a:xfrm>
            <a:prstGeom prst="rect">
              <a:avLst/>
            </a:prstGeom>
            <a:noFill/>
          </p:spPr>
        </p:pic>
      </p:grpSp>
      <p:sp>
        <p:nvSpPr>
          <p:cNvPr id="1048717"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048718"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209716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660"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1048661"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defRPr sz="2000">
                <a:solidFill>
                  <a:schemeClr val="bg1"/>
                </a:solidFill>
              </a:defRPr>
            </a:lvl2pPr>
            <a:lvl3pPr marL="809625" indent="-215900">
              <a:spcBef>
                <a:spcPts val="900"/>
              </a:spcBef>
              <a:defRPr sz="18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dirty="0"/>
              <a:t>Edit Master text styles</a:t>
            </a:r>
          </a:p>
        </p:txBody>
      </p:sp>
      <p:sp>
        <p:nvSpPr>
          <p:cNvPr id="1048662" name="Table Placeholder 3"/>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1048663"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2097169"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680"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1048681"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defRPr sz="2000">
                <a:solidFill>
                  <a:schemeClr val="bg1"/>
                </a:solidFill>
              </a:defRPr>
            </a:lvl2pPr>
            <a:lvl3pPr marL="809625" indent="-215900">
              <a:spcBef>
                <a:spcPts val="900"/>
              </a:spcBef>
              <a:defRPr sz="18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dirty="0"/>
              <a:t>Edit Master text styles</a:t>
            </a:r>
          </a:p>
        </p:txBody>
      </p:sp>
      <p:sp>
        <p:nvSpPr>
          <p:cNvPr id="1048682" name="Table Placeholder 3"/>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1048683"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2097168"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048676" name="Chart Placeholder 4"/>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1048677"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defRPr sz="2000">
                <a:solidFill>
                  <a:schemeClr val="bg1"/>
                </a:solidFill>
              </a:defRPr>
            </a:lvl2pPr>
            <a:lvl3pPr marL="809625" indent="-215900">
              <a:spcBef>
                <a:spcPts val="900"/>
              </a:spcBef>
              <a:defRPr sz="18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dirty="0"/>
              <a:t>Edit Master text styles</a:t>
            </a:r>
          </a:p>
        </p:txBody>
      </p:sp>
      <p:sp>
        <p:nvSpPr>
          <p:cNvPr id="1048678"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04867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2097165"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664" name="Chart Placeholder 4"/>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1048665"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defRPr sz="2000">
                <a:solidFill>
                  <a:schemeClr val="bg1"/>
                </a:solidFill>
              </a:defRPr>
            </a:lvl2pPr>
            <a:lvl3pPr marL="809625" indent="-215900">
              <a:spcBef>
                <a:spcPts val="900"/>
              </a:spcBef>
              <a:defRPr sz="18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dirty="0"/>
              <a:t>Edit Master text styles</a:t>
            </a:r>
          </a:p>
        </p:txBody>
      </p:sp>
      <p:sp>
        <p:nvSpPr>
          <p:cNvPr id="1048666"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04866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2097167"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672" name="Chart Placeholder 4"/>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1048673" name="Text Placeholder 2"/>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1048674" name="Title 1"/>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04867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2097166"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668" name="Chart Placeholder 4"/>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1048669" name="Text Placeholder 2"/>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1048670" name="Title 1"/>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04867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09717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048684"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1048685" name="Text Placeholder 2"/>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defRPr sz="2000">
                <a:solidFill>
                  <a:schemeClr val="bg1"/>
                </a:solidFill>
              </a:defRPr>
            </a:lvl2pPr>
            <a:lvl3pPr marL="809625" indent="-215900">
              <a:spcBef>
                <a:spcPts val="900"/>
              </a:spcBef>
              <a:defRPr sz="18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dirty="0"/>
              <a:t>Editable body copy</a:t>
            </a:r>
          </a:p>
        </p:txBody>
      </p:sp>
      <p:sp>
        <p:nvSpPr>
          <p:cNvPr id="1048686" name="Pentagon 1"/>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048687" name="Freeform 14"/>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048688" name="Freeform 16"/>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048689" name="Text Placeholder 4"/>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048690" name="Text Placeholder 4"/>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048691" name="Text Placeholder 4"/>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048692" name="Text Placeholder 4"/>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1048693" name="Text Placeholder 4"/>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048694" name="Text Placeholder 4"/>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04869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097171"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696"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1048697" name="Pentagon 7"/>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048698" name="Freeform 12"/>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048699" name="Freeform 13"/>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048700" name="Text Placeholder 4"/>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048701" name="Text Placeholder 4"/>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048702" name="Text Placeholder 4"/>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048703" name="Text Placeholder 4"/>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048704" name="Text Placeholder 4"/>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048705" name="Text Placeholder 4"/>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048706" name="Text Placeholder 2"/>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defRPr sz="2000">
                <a:solidFill>
                  <a:schemeClr val="bg1"/>
                </a:solidFill>
              </a:defRPr>
            </a:lvl2pPr>
            <a:lvl3pPr marL="809625" indent="-215900">
              <a:spcBef>
                <a:spcPts val="900"/>
              </a:spcBef>
              <a:defRPr sz="1800">
                <a:solidFill>
                  <a:schemeClr val="bg1"/>
                </a:solidFill>
              </a:defRPr>
            </a:lvl3pPr>
            <a:lvl4pPr marL="1093788" indent="-203200">
              <a:spcBef>
                <a:spcPts val="900"/>
              </a:spcBef>
              <a:defRPr sz="1600">
                <a:solidFill>
                  <a:schemeClr val="bg1"/>
                </a:solidFill>
              </a:defRPr>
            </a:lvl4pPr>
            <a:lvl5pPr marL="1323975" indent="-230188">
              <a:spcBef>
                <a:spcPts val="900"/>
              </a:spcBef>
              <a:defRPr sz="1600">
                <a:solidFill>
                  <a:schemeClr val="bg1"/>
                </a:solidFill>
              </a:defRPr>
            </a:lvl5pPr>
          </a:lstStyle>
          <a:p>
            <a:pPr lvl="0"/>
            <a:r>
              <a:rPr lang="en-US" dirty="0"/>
              <a:t>Editable body copy</a:t>
            </a:r>
          </a:p>
        </p:txBody>
      </p:sp>
      <p:sp>
        <p:nvSpPr>
          <p:cNvPr id="104870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2097154"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613" name="Title 1"/>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2097155"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209717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710" name="Title 1"/>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2097175"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2097190"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048719"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048720"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209717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1048711"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48712" name="Title 1"/>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2097177"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1048708" name="Title 1"/>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1048709" name="Picture Placeholder 2"/>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2097172" name="Picture 7"/>
          <p:cNvPicPr>
            <a:picLocks noChangeAspect="1"/>
          </p:cNvPicPr>
          <p:nvPr userDrawn="1"/>
        </p:nvPicPr>
        <p:blipFill>
          <a:blip r:embed="rId2" cstate="print"/>
          <a:stretch>
            <a:fillRect/>
          </a:stretch>
        </p:blipFill>
        <p:spPr>
          <a:xfrm>
            <a:off x="515352" y="6384910"/>
            <a:ext cx="812480" cy="142503"/>
          </a:xfrm>
          <a:prstGeom prst="rect">
            <a:avLst/>
          </a:prstGeom>
        </p:spPr>
      </p:pic>
      <p:pic>
        <p:nvPicPr>
          <p:cNvPr id="2097173"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1048721" name="Picture Placeholder 2"/>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048722" name="Title 1"/>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048723"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2097191"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2097153"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580"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1048581"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048582"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188">
              <a:spcBef>
                <a:spcPts val="1000"/>
              </a:spcBef>
              <a:spcAft>
                <a:spcPts val="0"/>
              </a:spcAft>
            </a:pPr>
            <a:endParaRPr lang="en-US" dirty="0"/>
          </a:p>
        </p:txBody>
      </p:sp>
      <p:sp>
        <p:nvSpPr>
          <p:cNvPr id="1048583"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2097163"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048653" name="Text Placeholder 2"/>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588" indent="0">
              <a:spcBef>
                <a:spcPts val="0"/>
              </a:spcBef>
              <a:spcAft>
                <a:spcPts val="1400"/>
              </a:spcAft>
              <a:buNone/>
              <a:defRPr sz="1800">
                <a:solidFill>
                  <a:schemeClr val="bg1"/>
                </a:solidFill>
              </a:defRPr>
            </a:lvl4pPr>
            <a:lvl5pPr marL="1093787"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048654"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104865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97161"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4864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048642"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048643" name="Text Placeholder 2"/>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588" indent="0">
              <a:spcBef>
                <a:spcPts val="0"/>
              </a:spcBef>
              <a:spcAft>
                <a:spcPts val="1400"/>
              </a:spcAft>
              <a:buNone/>
              <a:defRPr sz="1800">
                <a:solidFill>
                  <a:schemeClr val="bg1"/>
                </a:solidFill>
              </a:defRPr>
            </a:lvl4pPr>
            <a:lvl5pPr marL="1093787"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209716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048647" name="Text Placeholder 2"/>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588" indent="0">
              <a:spcBef>
                <a:spcPts val="0"/>
              </a:spcBef>
              <a:spcAft>
                <a:spcPts val="1400"/>
              </a:spcAft>
              <a:buNone/>
              <a:defRPr sz="1800">
                <a:solidFill>
                  <a:schemeClr val="bg1"/>
                </a:solidFill>
              </a:defRPr>
            </a:lvl4pPr>
            <a:lvl5pPr marL="1093787"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048648" name="Text Placeholder 2"/>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588" indent="0">
              <a:spcBef>
                <a:spcPts val="0"/>
              </a:spcBef>
              <a:spcAft>
                <a:spcPts val="1400"/>
              </a:spcAft>
              <a:buNone/>
              <a:defRPr sz="1800">
                <a:solidFill>
                  <a:schemeClr val="bg1"/>
                </a:solidFill>
              </a:defRPr>
            </a:lvl4pPr>
            <a:lvl5pPr marL="1093787"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048649"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04865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4.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5.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6.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theme" Target="../theme/theme7.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5" Type="http://schemas.openxmlformats.org/officeDocument/2006/relationships/theme" Target="../theme/theme9.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9" r:id="rId7"/>
    <p:sldLayoutId id="2147483780"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5" r:id="rId1"/>
    <p:sldLayoutId id="214748379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Title 3"/>
          <p:cNvSpPr>
            <a:spLocks noGrp="1"/>
          </p:cNvSpPr>
          <p:nvPr>
            <p:ph type="title"/>
          </p:nvPr>
        </p:nvSpPr>
        <p:spPr>
          <a:xfrm>
            <a:off x="685800" y="3068960"/>
            <a:ext cx="11277600" cy="2646040"/>
          </a:xfrm>
        </p:spPr>
        <p:txBody>
          <a:bodyPr/>
          <a:lstStyle/>
          <a:p>
            <a:pPr algn="ctr">
              <a:lnSpc>
                <a:spcPct val="150000"/>
              </a:lnSpc>
            </a:pPr>
            <a:r>
              <a:rPr lang="en-US" sz="2400" b="1" dirty="0">
                <a:solidFill>
                  <a:srgbClr val="C00000"/>
                </a:solidFill>
                <a:latin typeface="Times New Roman" pitchFamily="18" charset="0"/>
                <a:cs typeface="Times New Roman" pitchFamily="18" charset="0"/>
              </a:rPr>
              <a:t>A STUDY ON THE  SUSTAINABILITY MANAGEMENT AND FINANCIAL PERFORMANCE OF INDIAN DESIGNS EXPORTS PVT LTD.</a:t>
            </a:r>
            <a:br>
              <a:rPr lang="en-US" sz="2400" b="1" dirty="0">
                <a:solidFill>
                  <a:schemeClr val="bg1"/>
                </a:solidFill>
                <a:latin typeface="Times New Roman" pitchFamily="18" charset="0"/>
                <a:cs typeface="Times New Roman" pitchFamily="18" charset="0"/>
              </a:rPr>
            </a:br>
            <a:br>
              <a:rPr lang="en-US" sz="2400" b="1" dirty="0">
                <a:solidFill>
                  <a:schemeClr val="bg1"/>
                </a:solidFill>
                <a:latin typeface="Times New Roman" pitchFamily="18" charset="0"/>
                <a:cs typeface="Times New Roman" pitchFamily="18" charset="0"/>
              </a:rPr>
            </a:br>
            <a:r>
              <a:rPr lang="en-US" sz="2400" b="1" dirty="0">
                <a:solidFill>
                  <a:schemeClr val="bg1"/>
                </a:solidFill>
                <a:latin typeface="Times New Roman" pitchFamily="18" charset="0"/>
                <a:cs typeface="Times New Roman" pitchFamily="18" charset="0"/>
              </a:rPr>
              <a:t>Name : SANDHYA K</a:t>
            </a:r>
            <a:br>
              <a:rPr lang="en-US" sz="2400" b="1" dirty="0">
                <a:solidFill>
                  <a:schemeClr val="bg1"/>
                </a:solidFill>
                <a:latin typeface="Times New Roman" pitchFamily="18" charset="0"/>
                <a:cs typeface="Times New Roman" pitchFamily="18" charset="0"/>
              </a:rPr>
            </a:br>
            <a:r>
              <a:rPr lang="en-US" sz="2400" b="1" dirty="0">
                <a:solidFill>
                  <a:schemeClr val="bg1"/>
                </a:solidFill>
                <a:latin typeface="Times New Roman" pitchFamily="18" charset="0"/>
                <a:cs typeface="Times New Roman" pitchFamily="18" charset="0"/>
              </a:rPr>
              <a:t>SRN Number : R20MB156</a:t>
            </a:r>
          </a:p>
        </p:txBody>
      </p:sp>
      <p:sp>
        <p:nvSpPr>
          <p:cNvPr id="1048579" name="Text Placeholder 4"/>
          <p:cNvSpPr>
            <a:spLocks noGrp="1"/>
          </p:cNvSpPr>
          <p:nvPr>
            <p:ph type="body" sz="quarter" idx="10"/>
          </p:nvPr>
        </p:nvSpPr>
        <p:spPr>
          <a:xfrm>
            <a:off x="1046572" y="4876800"/>
            <a:ext cx="10666052" cy="856456"/>
          </a:xfrm>
        </p:spPr>
        <p:txBody>
          <a:bodyPr/>
          <a:lstStyle/>
          <a:p>
            <a:r>
              <a:rPr lang="en-US" sz="2200" spc="0"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1D27DE-C491-6D98-F54B-99B88F16F21E}"/>
              </a:ext>
            </a:extLst>
          </p:cNvPr>
          <p:cNvSpPr>
            <a:spLocks noGrp="1"/>
          </p:cNvSpPr>
          <p:nvPr>
            <p:ph type="body" sz="quarter" idx="17"/>
          </p:nvPr>
        </p:nvSpPr>
        <p:spPr/>
        <p:txBody>
          <a:bodyPr/>
          <a:lstStyle/>
          <a:p>
            <a:endParaRPr lang="en-US" dirty="0"/>
          </a:p>
          <a:p>
            <a:pPr marL="0" lvl="0" indent="0" algn="just">
              <a:lnSpc>
                <a:spcPct val="150000"/>
              </a:lnSpc>
              <a:buNone/>
            </a:pPr>
            <a:endParaRPr lang="en-IN" dirty="0">
              <a:cs typeface="Times New Roman" panose="02020603050405020304" pitchFamily="18" charset="0"/>
            </a:endParaRPr>
          </a:p>
          <a:p>
            <a:pPr marL="0" lv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 ratios indicate that the company is not utilizing its assets effectively and is more prone to maintenance or production problems. This ratio assesses how well a company utilizes its assets to create revenue, with a greater ratio always being preferable.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3" name="Text Placeholder 2">
            <a:extLst>
              <a:ext uri="{FF2B5EF4-FFF2-40B4-BE49-F238E27FC236}">
                <a16:creationId xmlns:a16="http://schemas.microsoft.com/office/drawing/2014/main" id="{727B843F-4EC0-395E-5739-F75525295A89}"/>
              </a:ext>
            </a:extLst>
          </p:cNvPr>
          <p:cNvSpPr>
            <a:spLocks noGrp="1"/>
          </p:cNvSpPr>
          <p:nvPr>
            <p:ph type="body" sz="quarter" idx="18"/>
          </p:nvPr>
        </p:nvSpPr>
        <p:spPr>
          <a:xfrm>
            <a:off x="6168008" y="1773937"/>
            <a:ext cx="5328592" cy="4319360"/>
          </a:xfrm>
        </p:spPr>
        <p:txBody>
          <a:bodyPr/>
          <a:lstStyle/>
          <a:p>
            <a:endParaRPr lang="en-US" dirty="0"/>
          </a:p>
          <a:p>
            <a:pPr marL="0" lvl="0" indent="0" algn="just">
              <a:lnSpc>
                <a:spcPct val="150000"/>
              </a:lnSpc>
              <a:buNone/>
            </a:pPr>
            <a:endParaRPr lang="en-IN" dirty="0">
              <a:cs typeface="Times New Roman" panose="02020603050405020304" pitchFamily="18" charset="0"/>
            </a:endParaRPr>
          </a:p>
          <a:p>
            <a:pPr marL="0" lv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higher ownership ratio, on the other hand, indicates a firm financial position and better security for creditors; The low ratio, on the other hand, indicates that the company’s operations are already significantly dependent on debt.</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proprietary ratio depicts the contribution of shareholders to the company's total capital.</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Title 3">
            <a:extLst>
              <a:ext uri="{FF2B5EF4-FFF2-40B4-BE49-F238E27FC236}">
                <a16:creationId xmlns:a16="http://schemas.microsoft.com/office/drawing/2014/main" id="{71A82126-FF45-6D0F-6FC9-C79CFDA0D276}"/>
              </a:ext>
            </a:extLst>
          </p:cNvPr>
          <p:cNvSpPr>
            <a:spLocks noGrp="1"/>
          </p:cNvSpPr>
          <p:nvPr>
            <p:ph type="title"/>
          </p:nvPr>
        </p:nvSpPr>
        <p:spPr>
          <a:xfrm>
            <a:off x="914400" y="-73499"/>
            <a:ext cx="6211927" cy="838202"/>
          </a:xfrm>
        </p:spPr>
        <p:txBody>
          <a:bodyPr/>
          <a:lstStyle/>
          <a:p>
            <a:r>
              <a:rPr lang="en-US" dirty="0">
                <a:solidFill>
                  <a:schemeClr val="bg1"/>
                </a:solidFill>
              </a:rPr>
              <a:t>B</a:t>
            </a:r>
            <a:endParaRPr lang="en-IN" dirty="0">
              <a:solidFill>
                <a:schemeClr val="bg1"/>
              </a:solidFill>
            </a:endParaRPr>
          </a:p>
        </p:txBody>
      </p:sp>
      <p:sp>
        <p:nvSpPr>
          <p:cNvPr id="5" name="Slide Number Placeholder 4">
            <a:extLst>
              <a:ext uri="{FF2B5EF4-FFF2-40B4-BE49-F238E27FC236}">
                <a16:creationId xmlns:a16="http://schemas.microsoft.com/office/drawing/2014/main" id="{10E9E4E5-7B85-1077-3F9E-4ED727EEA5CB}"/>
              </a:ext>
            </a:extLst>
          </p:cNvPr>
          <p:cNvSpPr>
            <a:spLocks noGrp="1"/>
          </p:cNvSpPr>
          <p:nvPr>
            <p:ph type="sldNum" sz="quarter" idx="14"/>
          </p:nvPr>
        </p:nvSpPr>
        <p:spPr/>
        <p:txBody>
          <a:bodyPr/>
          <a:lstStyle/>
          <a:p>
            <a:fld id="{45A3C14A-F937-4231-B6F1-40B429FAFB2F}" type="slidenum">
              <a:rPr lang="en-NZ" smtClean="0"/>
              <a:pPr/>
              <a:t>10</a:t>
            </a:fld>
            <a:endParaRPr lang="en-NZ" dirty="0"/>
          </a:p>
        </p:txBody>
      </p:sp>
      <p:pic>
        <p:nvPicPr>
          <p:cNvPr id="6" name="Picture 5">
            <a:extLst>
              <a:ext uri="{FF2B5EF4-FFF2-40B4-BE49-F238E27FC236}">
                <a16:creationId xmlns:a16="http://schemas.microsoft.com/office/drawing/2014/main" id="{7A182D07-E8EF-760F-64F6-00F2B475A8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400" y="0"/>
            <a:ext cx="5112568" cy="3028950"/>
          </a:xfrm>
          <a:prstGeom prst="rect">
            <a:avLst/>
          </a:prstGeom>
          <a:noFill/>
        </p:spPr>
      </p:pic>
      <p:pic>
        <p:nvPicPr>
          <p:cNvPr id="7" name="Picture 6">
            <a:extLst>
              <a:ext uri="{FF2B5EF4-FFF2-40B4-BE49-F238E27FC236}">
                <a16:creationId xmlns:a16="http://schemas.microsoft.com/office/drawing/2014/main" id="{3F8338E1-8D5A-991E-7035-C6CD93C83F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8009" y="0"/>
            <a:ext cx="5328592" cy="3028950"/>
          </a:xfrm>
          <a:prstGeom prst="rect">
            <a:avLst/>
          </a:prstGeom>
          <a:noFill/>
        </p:spPr>
      </p:pic>
    </p:spTree>
    <p:extLst>
      <p:ext uri="{BB962C8B-B14F-4D97-AF65-F5344CB8AC3E}">
        <p14:creationId xmlns:p14="http://schemas.microsoft.com/office/powerpoint/2010/main" val="103682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F40D40-5355-29BE-EE28-B5120495FD56}"/>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C56BF603-5267-A81B-31D4-231EA0712E05}"/>
              </a:ext>
            </a:extLst>
          </p:cNvPr>
          <p:cNvSpPr>
            <a:spLocks noGrp="1"/>
          </p:cNvSpPr>
          <p:nvPr>
            <p:ph type="title"/>
          </p:nvPr>
        </p:nvSpPr>
        <p:spPr>
          <a:xfrm>
            <a:off x="695400" y="0"/>
            <a:ext cx="10801201" cy="1295400"/>
          </a:xfrm>
        </p:spPr>
        <p:txBody>
          <a:bodyPr/>
          <a:lstStyle/>
          <a:p>
            <a:pPr algn="ctr"/>
            <a:r>
              <a:rPr lang="en-US" sz="44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IN" sz="32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4400" dirty="0">
              <a:solidFill>
                <a:srgbClr val="C00000"/>
              </a:solidFill>
            </a:endParaRPr>
          </a:p>
        </p:txBody>
      </p:sp>
      <p:sp>
        <p:nvSpPr>
          <p:cNvPr id="4" name="Text Placeholder 3">
            <a:extLst>
              <a:ext uri="{FF2B5EF4-FFF2-40B4-BE49-F238E27FC236}">
                <a16:creationId xmlns:a16="http://schemas.microsoft.com/office/drawing/2014/main" id="{C2AC2E38-9925-1AA3-86A6-42F7F4E6FEB5}"/>
              </a:ext>
            </a:extLst>
          </p:cNvPr>
          <p:cNvSpPr>
            <a:spLocks noGrp="1"/>
          </p:cNvSpPr>
          <p:nvPr>
            <p:ph type="body" sz="quarter" idx="17"/>
          </p:nvPr>
        </p:nvSpPr>
        <p:spPr>
          <a:xfrm>
            <a:off x="698417" y="762000"/>
            <a:ext cx="11188783" cy="5105400"/>
          </a:xfrm>
        </p:spPr>
        <p:txBody>
          <a:bodyPr/>
          <a:lstStyle/>
          <a:p>
            <a:pPr marL="342900" lvl="0" indent="-342900" algn="just">
              <a:lnSpc>
                <a:spcPct val="150000"/>
              </a:lnSpc>
              <a:buFont typeface="Symbol" panose="05050102010706020507" pitchFamily="18" charset="2"/>
              <a:buChar char=""/>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Indian Design Pvt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Gross Profitability Ratio (GPR). During the 2017-2021 research period, the gross profit ratio ranged from 23.08 to 31.39. A large gross profit margin indicates that the company can sell its products profitably.</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Costs should be minimized rather than maximized; In 2017, it was 85.48 and it is projected to increase from 2019 to 2021. As a result, the company has to cut costs. There are a variety of cost ratios, including the gross cost ratio and the net cost ratio.</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2017, the return on capital was 44, but in 2018 it dropped to 42.35. After that, from 2019 to 2021, it will be on a downward trend. Shows that the capital used for the return is reduced. As a result, the company must secure the money invested in future expansion.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2017, return on total assets was 22.98 per cent, with declining trends from 2018 to 2021. This indicates that the company assets have not been put into operation to generate revenue.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06441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CD79F1-359A-3BCA-F23C-2A9BCCE0A961}"/>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5569F3B1-8918-AF78-AA92-E434BCC4CD1D}"/>
              </a:ext>
            </a:extLst>
          </p:cNvPr>
          <p:cNvSpPr>
            <a:spLocks noGrp="1"/>
          </p:cNvSpPr>
          <p:nvPr>
            <p:ph type="title"/>
          </p:nvPr>
        </p:nvSpPr>
        <p:spPr>
          <a:xfrm>
            <a:off x="695400" y="395786"/>
            <a:ext cx="11039400" cy="838202"/>
          </a:xfrm>
        </p:spPr>
        <p:txBody>
          <a:bodyPr/>
          <a:lstStyle/>
          <a:p>
            <a:pPr algn="ctr"/>
            <a:r>
              <a:rPr lang="en-US" sz="36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RECOMMENDATIONS</a:t>
            </a:r>
            <a:br>
              <a:rPr lang="en-IN" sz="36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4800" dirty="0">
              <a:solidFill>
                <a:srgbClr val="C00000"/>
              </a:solidFill>
            </a:endParaRPr>
          </a:p>
        </p:txBody>
      </p:sp>
      <p:sp>
        <p:nvSpPr>
          <p:cNvPr id="4" name="Text Placeholder 3">
            <a:extLst>
              <a:ext uri="{FF2B5EF4-FFF2-40B4-BE49-F238E27FC236}">
                <a16:creationId xmlns:a16="http://schemas.microsoft.com/office/drawing/2014/main" id="{A2A9943A-78A6-98FB-C13B-8E66BB676732}"/>
              </a:ext>
            </a:extLst>
          </p:cNvPr>
          <p:cNvSpPr>
            <a:spLocks noGrp="1"/>
          </p:cNvSpPr>
          <p:nvPr>
            <p:ph type="body" sz="quarter" idx="17"/>
          </p:nvPr>
        </p:nvSpPr>
        <p:spPr>
          <a:xfrm>
            <a:off x="701436" y="914400"/>
            <a:ext cx="10801201" cy="4572000"/>
          </a:xfrm>
        </p:spPr>
        <p:txBody>
          <a:bodyPr/>
          <a:lstStyle/>
          <a:p>
            <a:pPr marL="342900" lvl="0" indent="-342900" algn="just">
              <a:lnSpc>
                <a:spcPct val="150000"/>
              </a:lnSpc>
              <a:buFont typeface="Symbol" panose="05050102010706020507" pitchFamily="18" charset="2"/>
              <a:buChar char=""/>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Indian Design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Private Limited performance throughout the study period was strong during the first four years, and the company was efficient in maintaining financial capacity to support all of its development and diversification plans.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firm should preserve liquid assets in order to strengthen its liquidity position in the future, as well as take the required actions to boost the company's earning capability.</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should boost the company's short-term liquidity, which will assist them satisfy their existing obligations.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following were the recommendations made to the company:</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firm has implemented the appropriate plan to increase net profit in the next years.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7710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59073" y="35459"/>
            <a:ext cx="11506200" cy="440926"/>
          </a:xfrm>
        </p:spPr>
        <p:txBody>
          <a:bodyPr/>
          <a:lstStyle/>
          <a:p>
            <a:pPr algn="ctr">
              <a:lnSpc>
                <a:spcPct val="150000"/>
              </a:lnSpc>
            </a:pPr>
            <a:r>
              <a:rPr lang="en-IN" sz="3200" b="1" dirty="0">
                <a:solidFill>
                  <a:srgbClr val="C00000"/>
                </a:solidFill>
                <a:latin typeface="Times New Roman" pitchFamily="18" charset="0"/>
                <a:cs typeface="Times New Roman" pitchFamily="18" charset="0"/>
              </a:rPr>
              <a:t>CONCLUSION</a:t>
            </a:r>
            <a:br>
              <a:rPr lang="en-IN" sz="3200" b="1" dirty="0">
                <a:solidFill>
                  <a:srgbClr val="FF6600"/>
                </a:solidFill>
                <a:latin typeface="Times New Roman" pitchFamily="18" charset="0"/>
                <a:cs typeface="Times New Roman" pitchFamily="18" charset="0"/>
              </a:rPr>
            </a:br>
            <a:endParaRPr lang="en-IN" sz="3200" b="1" dirty="0">
              <a:solidFill>
                <a:srgbClr val="FF6600"/>
              </a:solidFill>
              <a:latin typeface="Times New Roman" pitchFamily="18" charset="0"/>
              <a:cs typeface="Times New Roman" pitchFamily="18" charset="0"/>
            </a:endParaRPr>
          </a:p>
        </p:txBody>
      </p:sp>
      <p:sp>
        <p:nvSpPr>
          <p:cNvPr id="1048601" name="Text Placeholder 3"/>
          <p:cNvSpPr>
            <a:spLocks noGrp="1"/>
          </p:cNvSpPr>
          <p:nvPr>
            <p:ph type="body" sz="quarter" idx="17"/>
          </p:nvPr>
        </p:nvSpPr>
        <p:spPr>
          <a:xfrm>
            <a:off x="623391" y="990601"/>
            <a:ext cx="10882809" cy="4876799"/>
          </a:xfrm>
        </p:spPr>
        <p:txBody>
          <a:bodyPr/>
          <a:lstStyle/>
          <a:p>
            <a:pPr algn="just">
              <a:lnSpc>
                <a:spcPct val="150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net profit margin has improved, indicating that the company can manage costs more efficiently. The company's current assets are sufficient to cover its current liabilities. Indian Designs Private Limited. Largest market share in the textile market. As planned revenues increased, the company was a profitable endeavor from a shareholder perspective. Compared to previous years, earnings per share have also increased. In general, the company has been successful in meeting the demands of shareholders and customers.</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terms of financial performance, a company's success is determined by how external financial markets view and respond to it. Financial managers need to understand how to make productive judgments while avoiding the useless ones.</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2200" dirty="0">
              <a:solidFill>
                <a:schemeClr val="tx1"/>
              </a:solidFill>
              <a:latin typeface="Times New Roman" pitchFamily="18" charset="0"/>
              <a:cs typeface="Times New Roman" pitchFamily="18" charset="0"/>
            </a:endParaRPr>
          </a:p>
        </p:txBody>
      </p:sp>
      <p:sp>
        <p:nvSpPr>
          <p:cNvPr id="1048602" name="Slide Number Placeholder 4"/>
          <p:cNvSpPr>
            <a:spLocks noGrp="1"/>
          </p:cNvSpPr>
          <p:nvPr>
            <p:ph type="sldNum" sz="quarter" idx="14"/>
          </p:nvPr>
        </p:nvSpPr>
        <p:spPr/>
        <p:txBody>
          <a:bodyPr/>
          <a:lstStyle/>
          <a:p>
            <a:pPr>
              <a:lnSpc>
                <a:spcPct val="150000"/>
              </a:lnSpc>
            </a:pPr>
            <a:fld id="{45A3C14A-F937-4231-B6F1-40B429FAFB2F}" type="slidenum">
              <a:rPr lang="en-NZ" smtClean="0">
                <a:latin typeface="Times New Roman" pitchFamily="18" charset="0"/>
                <a:cs typeface="Times New Roman" pitchFamily="18" charset="0"/>
              </a:rPr>
              <a:pPr>
                <a:lnSpc>
                  <a:spcPct val="150000"/>
                </a:lnSpc>
              </a:pPr>
              <a:t>13</a:t>
            </a:fld>
            <a:endParaRPr lang="en-NZ"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0"/>
          <p:cNvSpPr>
            <a:spLocks noGrp="1"/>
          </p:cNvSpPr>
          <p:nvPr>
            <p:ph type="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Slide Number Placeholder 4"/>
          <p:cNvSpPr>
            <a:spLocks noGrp="1"/>
          </p:cNvSpPr>
          <p:nvPr>
            <p:ph type="sldNum" sz="quarter" idx="14"/>
          </p:nvPr>
        </p:nvSpPr>
        <p:spPr/>
        <p:txBody>
          <a:bodyPr/>
          <a:lstStyle/>
          <a:p>
            <a:fld id="{45A3C14A-F937-4231-B6F1-40B429FAFB2F}" type="slidenum">
              <a:rPr lang="en-NZ" smtClean="0"/>
              <a:pPr/>
              <a:t>2</a:t>
            </a:fld>
            <a:endParaRPr lang="en-NZ" dirty="0"/>
          </a:p>
        </p:txBody>
      </p:sp>
      <p:sp>
        <p:nvSpPr>
          <p:cNvPr id="2" name="Title 1"/>
          <p:cNvSpPr>
            <a:spLocks noGrp="1"/>
          </p:cNvSpPr>
          <p:nvPr>
            <p:ph type="title"/>
          </p:nvPr>
        </p:nvSpPr>
        <p:spPr>
          <a:xfrm>
            <a:off x="668740" y="395786"/>
            <a:ext cx="6238587" cy="671014"/>
          </a:xfrm>
        </p:spPr>
        <p:txBody>
          <a:bodyPr/>
          <a:lstStyle/>
          <a:p>
            <a:r>
              <a:rPr lang="en-US" sz="3200" b="1" dirty="0">
                <a:solidFill>
                  <a:srgbClr val="C00000"/>
                </a:solidFill>
                <a:latin typeface="Calibri" panose="020F0502020204030204" pitchFamily="34" charset="0"/>
                <a:cs typeface="Calibri" panose="020F0502020204030204" pitchFamily="34" charset="0"/>
              </a:rPr>
              <a:t>OBJECTIVES OF THE STUDY:</a:t>
            </a:r>
          </a:p>
        </p:txBody>
      </p:sp>
      <p:sp>
        <p:nvSpPr>
          <p:cNvPr id="3" name="Text Placeholder 2"/>
          <p:cNvSpPr>
            <a:spLocks noGrp="1"/>
          </p:cNvSpPr>
          <p:nvPr>
            <p:ph type="body" sz="quarter" idx="17"/>
          </p:nvPr>
        </p:nvSpPr>
        <p:spPr>
          <a:xfrm>
            <a:off x="457200" y="1295400"/>
            <a:ext cx="10801201" cy="4799016"/>
          </a:xfrm>
        </p:spPr>
        <p:txBody>
          <a:bodyPr/>
          <a:lstStyle/>
          <a:p>
            <a:pPr marL="342900" lvl="0" indent="-342900" algn="just">
              <a:lnSpc>
                <a:spcPct val="150000"/>
              </a:lnSpc>
              <a:buFont typeface="Symbol" panose="05050102010706020507" pitchFamily="18" charset="2"/>
              <a:buChar char=""/>
            </a:pPr>
            <a:r>
              <a:rPr lang="en-US" dirty="0">
                <a:solidFill>
                  <a:schemeClr val="tx1"/>
                </a:solidFill>
                <a:latin typeface="Calibri" panose="020F0502020204030204" pitchFamily="34" charset="0"/>
                <a:cs typeface="Calibri" panose="020F0502020204030204" pitchFamily="34"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know schedule of change in the working capital. </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analyze the profitability and liquidity position of the company. </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analyze the financial strength and weakness of the company. </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analyze the financial growth of the company.</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analyze the fixed, current assets and current liabilities.</a:t>
            </a:r>
          </a:p>
          <a:p>
            <a:pPr marL="342900" indent="-342900" algn="just">
              <a:lnSpc>
                <a:spcPct val="150000"/>
              </a:lnSpc>
              <a:spcAft>
                <a:spcPts val="800"/>
              </a:spcAft>
              <a:buFont typeface="Symbol" panose="05050102010706020507" pitchFamily="18" charset="2"/>
              <a:buChar cha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study the growth perspective of Indian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Design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Private Limited.</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E6106A-A5C6-826C-D64D-D4A8618EF610}"/>
              </a:ext>
            </a:extLst>
          </p:cNvPr>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a:extLst>
              <a:ext uri="{FF2B5EF4-FFF2-40B4-BE49-F238E27FC236}">
                <a16:creationId xmlns:a16="http://schemas.microsoft.com/office/drawing/2014/main" id="{C926EDD4-9079-A33E-24E2-EE6E91274FF2}"/>
              </a:ext>
            </a:extLst>
          </p:cNvPr>
          <p:cNvSpPr>
            <a:spLocks noGrp="1"/>
          </p:cNvSpPr>
          <p:nvPr>
            <p:ph type="title"/>
          </p:nvPr>
        </p:nvSpPr>
        <p:spPr>
          <a:xfrm>
            <a:off x="695400" y="76200"/>
            <a:ext cx="10506000" cy="838202"/>
          </a:xfrm>
        </p:spPr>
        <p:txBody>
          <a:bodyPr/>
          <a:lstStyle/>
          <a:p>
            <a:pPr algn="ctr"/>
            <a:r>
              <a:rPr lang="en-US" sz="4000" b="1" dirty="0">
                <a:solidFill>
                  <a:srgbClr val="C00000"/>
                </a:solidFill>
                <a:latin typeface="Times New Roman" panose="02020603050405020304" pitchFamily="18" charset="0"/>
                <a:cs typeface="Times New Roman" panose="02020603050405020304" pitchFamily="18" charset="0"/>
              </a:rPr>
              <a:t>SAMPLING</a:t>
            </a:r>
            <a:endParaRPr lang="en-IN" sz="4000" dirty="0">
              <a:solidFill>
                <a:srgbClr val="C00000"/>
              </a:solidFill>
            </a:endParaRPr>
          </a:p>
        </p:txBody>
      </p:sp>
      <p:sp>
        <p:nvSpPr>
          <p:cNvPr id="4" name="Text Placeholder 3">
            <a:extLst>
              <a:ext uri="{FF2B5EF4-FFF2-40B4-BE49-F238E27FC236}">
                <a16:creationId xmlns:a16="http://schemas.microsoft.com/office/drawing/2014/main" id="{EB68217E-270B-4D37-6201-83518DF680DF}"/>
              </a:ext>
            </a:extLst>
          </p:cNvPr>
          <p:cNvSpPr>
            <a:spLocks noGrp="1"/>
          </p:cNvSpPr>
          <p:nvPr>
            <p:ph type="body" sz="quarter" idx="17"/>
          </p:nvPr>
        </p:nvSpPr>
        <p:spPr>
          <a:xfrm>
            <a:off x="457200" y="762000"/>
            <a:ext cx="11658599" cy="5334000"/>
          </a:xfrm>
        </p:spPr>
        <p:txBody>
          <a:bodyPr/>
          <a:lstStyle/>
          <a:p>
            <a:pPr marL="228600" algn="just">
              <a:lnSpc>
                <a:spcPct val="150000"/>
              </a:lnSpc>
              <a:spcAft>
                <a:spcPts val="800"/>
              </a:spcAft>
            </a:pPr>
            <a:r>
              <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PRIMARY SOURCES</a:t>
            </a:r>
            <a:endPar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primary source mainly includes the information given by various lecturer, staff members and also through the discussions and orientation classes given by the faculty of the organization. The information got through personal observation also include in this.</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      SECONDARY DATA </a:t>
            </a:r>
            <a:endPar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the annual reports maintained by the organization/company such as Statement of the profit and loss Balance sheets </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Books and journals pertaining to the topic. </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are collected from the company website.</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048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8FAD44-2557-5185-2114-E05DC0D45128}"/>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42833579-E5F2-9380-50EA-ACC9AEB47C80}"/>
              </a:ext>
            </a:extLst>
          </p:cNvPr>
          <p:cNvSpPr>
            <a:spLocks noGrp="1"/>
          </p:cNvSpPr>
          <p:nvPr>
            <p:ph type="title"/>
          </p:nvPr>
        </p:nvSpPr>
        <p:spPr>
          <a:xfrm>
            <a:off x="576300" y="152400"/>
            <a:ext cx="11039400" cy="83820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TOOLS FOR DATA COLLECTION</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56A788D-E0D7-E024-F142-1E422B1E60DA}"/>
              </a:ext>
            </a:extLst>
          </p:cNvPr>
          <p:cNvSpPr>
            <a:spLocks noGrp="1"/>
          </p:cNvSpPr>
          <p:nvPr>
            <p:ph type="body" sz="quarter" idx="17"/>
          </p:nvPr>
        </p:nvSpPr>
        <p:spPr>
          <a:xfrm>
            <a:off x="990600" y="968722"/>
            <a:ext cx="8991600" cy="5127277"/>
          </a:xfrm>
        </p:spPr>
        <p:txBody>
          <a:bodyPr/>
          <a:lstStyle/>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Common size statements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Comparative statements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Ratio analysis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Ratio analysis may be divided into four categories: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Profitability Ratio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Liquidity Ratios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Solvency Ratio</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Activity Ratio</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7876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53A5BE-C56B-2320-AFFD-3AD1A6A0B4CC}"/>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D48D1042-BA35-189C-6437-6CC97B4AE8C5}"/>
              </a:ext>
            </a:extLst>
          </p:cNvPr>
          <p:cNvSpPr>
            <a:spLocks noGrp="1"/>
          </p:cNvSpPr>
          <p:nvPr>
            <p:ph type="title"/>
          </p:nvPr>
        </p:nvSpPr>
        <p:spPr>
          <a:xfrm>
            <a:off x="652500" y="152400"/>
            <a:ext cx="10887000" cy="83820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LIMITATIONS OF THE STUDY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8BB7905-EB88-3FF7-4A9A-4FB03DAD26E2}"/>
              </a:ext>
            </a:extLst>
          </p:cNvPr>
          <p:cNvSpPr>
            <a:spLocks noGrp="1"/>
          </p:cNvSpPr>
          <p:nvPr>
            <p:ph type="body" sz="quarter" idx="17"/>
          </p:nvPr>
        </p:nvSpPr>
        <p:spPr>
          <a:xfrm>
            <a:off x="652501" y="977776"/>
            <a:ext cx="11310900" cy="4889624"/>
          </a:xfrm>
        </p:spPr>
        <p:txBody>
          <a:bodyPr/>
          <a:lstStyle/>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research was conducted over a period of five years, but it was not enough to examine every aspect of the work.</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Since the research is based on historical data, it cannot be trusted.</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conducting a financial audit, companies often ignore price fluctuations. Companies do not provide an index for statistics when comparing data from different time periods. As a result, the company does not reflect the impact of inflation.</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results of the study will not be applied to other organizations and the results of the study will not be used to assess the future financial status of the organization.</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2748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AF729C-7270-8709-B6B0-A9DE9D0C0E57}"/>
              </a:ext>
            </a:extLst>
          </p:cNvPr>
          <p:cNvSpPr>
            <a:spLocks noGrp="1"/>
          </p:cNvSpPr>
          <p:nvPr>
            <p:ph type="body" sz="quarter" idx="17"/>
          </p:nvPr>
        </p:nvSpPr>
        <p:spPr>
          <a:xfrm>
            <a:off x="609600" y="1143000"/>
            <a:ext cx="5112568" cy="4319360"/>
          </a:xfrm>
        </p:spPr>
        <p:txBody>
          <a:bodyPr/>
          <a:lstStyle/>
          <a:p>
            <a:pPr marL="0" indent="0" algn="just">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According to the usual rule of current ratio 2:1, the performance of the current ratio in 2017 was 1.8 percent, and it increased to 2.0 percent in 2018, but declined to 1.7 percent in 2021.</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A4DC203A-5747-EDB0-BB1E-C18A35D59954}"/>
              </a:ext>
            </a:extLst>
          </p:cNvPr>
          <p:cNvSpPr>
            <a:spLocks noGrp="1"/>
          </p:cNvSpPr>
          <p:nvPr>
            <p:ph type="body" sz="quarter" idx="18"/>
          </p:nvPr>
        </p:nvSpPr>
        <p:spPr>
          <a:xfrm>
            <a:off x="6149900" y="1143000"/>
            <a:ext cx="5432500" cy="4319360"/>
          </a:xfrm>
        </p:spPr>
        <p:txBody>
          <a:bodyPr/>
          <a:lstStyle/>
          <a:p>
            <a:endParaRPr lang="en-US" dirty="0"/>
          </a:p>
          <a:p>
            <a:endParaRPr lang="en-IN" dirty="0"/>
          </a:p>
          <a:p>
            <a:endParaRPr lang="en-IN" dirty="0"/>
          </a:p>
          <a:p>
            <a:endParaRPr lang="en-IN" dirty="0"/>
          </a:p>
          <a:p>
            <a:endParaRPr lang="en-IN" dirty="0"/>
          </a:p>
          <a:p>
            <a:pPr marL="0" lv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liquidity ratio 1:1. The above table that indicates the liquidity ratio of the company. In 2017 it was 1.6 and it has increased to 1.8 trends from 2018 to 2020. Then it decreased to 1.5 in the year 2021. A liquidity ratio 1:1 is considered to be satisfactory. The Liquidity Ratio of the firm is good</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p:txBody>
      </p:sp>
      <p:sp>
        <p:nvSpPr>
          <p:cNvPr id="4" name="Title 3">
            <a:extLst>
              <a:ext uri="{FF2B5EF4-FFF2-40B4-BE49-F238E27FC236}">
                <a16:creationId xmlns:a16="http://schemas.microsoft.com/office/drawing/2014/main" id="{594CF005-5F2D-D585-3FEB-385A667B8F12}"/>
              </a:ext>
            </a:extLst>
          </p:cNvPr>
          <p:cNvSpPr>
            <a:spLocks noGrp="1"/>
          </p:cNvSpPr>
          <p:nvPr>
            <p:ph type="title"/>
          </p:nvPr>
        </p:nvSpPr>
        <p:spPr>
          <a:xfrm>
            <a:off x="705962" y="76200"/>
            <a:ext cx="10585176" cy="838202"/>
          </a:xfrm>
        </p:spPr>
        <p:txBody>
          <a:bodyPr/>
          <a:lstStyle/>
          <a:p>
            <a:pPr algn="ctr"/>
            <a:r>
              <a:rPr lang="en-US" sz="2800" b="1" dirty="0">
                <a:solidFill>
                  <a:srgbClr val="C00000"/>
                </a:solidFill>
                <a:latin typeface="Times New Roman" panose="02020603050405020304" pitchFamily="18" charset="0"/>
                <a:cs typeface="Times New Roman" panose="02020603050405020304" pitchFamily="18" charset="0"/>
              </a:rPr>
              <a:t>DATA ANALYSIS AND INTERPRETATION</a:t>
            </a:r>
            <a:endParaRPr lang="en-IN" dirty="0"/>
          </a:p>
        </p:txBody>
      </p:sp>
      <p:sp>
        <p:nvSpPr>
          <p:cNvPr id="5" name="Slide Number Placeholder 4">
            <a:extLst>
              <a:ext uri="{FF2B5EF4-FFF2-40B4-BE49-F238E27FC236}">
                <a16:creationId xmlns:a16="http://schemas.microsoft.com/office/drawing/2014/main" id="{E2039F8F-2FE5-11C3-0E98-C9EC5CDABE5C}"/>
              </a:ext>
            </a:extLst>
          </p:cNvPr>
          <p:cNvSpPr>
            <a:spLocks noGrp="1"/>
          </p:cNvSpPr>
          <p:nvPr>
            <p:ph type="sldNum" sz="quarter" idx="14"/>
          </p:nvPr>
        </p:nvSpPr>
        <p:spPr/>
        <p:txBody>
          <a:bodyPr/>
          <a:lstStyle/>
          <a:p>
            <a:fld id="{45A3C14A-F937-4231-B6F1-40B429FAFB2F}" type="slidenum">
              <a:rPr lang="en-NZ" smtClean="0"/>
              <a:pPr/>
              <a:t>6</a:t>
            </a:fld>
            <a:endParaRPr lang="en-NZ" dirty="0"/>
          </a:p>
        </p:txBody>
      </p:sp>
      <p:pic>
        <p:nvPicPr>
          <p:cNvPr id="6" name="Picture 5">
            <a:extLst>
              <a:ext uri="{FF2B5EF4-FFF2-40B4-BE49-F238E27FC236}">
                <a16:creationId xmlns:a16="http://schemas.microsoft.com/office/drawing/2014/main" id="{F035DB8D-B9AC-F77D-7C2C-C1FACC25C0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962" y="1219200"/>
            <a:ext cx="4932837" cy="2209800"/>
          </a:xfrm>
          <a:prstGeom prst="rect">
            <a:avLst/>
          </a:prstGeom>
          <a:noFill/>
        </p:spPr>
      </p:pic>
      <p:pic>
        <p:nvPicPr>
          <p:cNvPr id="7" name="Picture 6">
            <a:extLst>
              <a:ext uri="{FF2B5EF4-FFF2-40B4-BE49-F238E27FC236}">
                <a16:creationId xmlns:a16="http://schemas.microsoft.com/office/drawing/2014/main" id="{3586707D-73F9-3CCA-06FE-918401BA79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6384" y="1219200"/>
            <a:ext cx="5009815" cy="2209800"/>
          </a:xfrm>
          <a:prstGeom prst="rect">
            <a:avLst/>
          </a:prstGeom>
          <a:noFill/>
        </p:spPr>
      </p:pic>
    </p:spTree>
    <p:extLst>
      <p:ext uri="{BB962C8B-B14F-4D97-AF65-F5344CB8AC3E}">
        <p14:creationId xmlns:p14="http://schemas.microsoft.com/office/powerpoint/2010/main" val="81851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A6C9F8-EE80-8059-99F5-6963DBB37D62}"/>
              </a:ext>
            </a:extLst>
          </p:cNvPr>
          <p:cNvSpPr>
            <a:spLocks noGrp="1"/>
          </p:cNvSpPr>
          <p:nvPr>
            <p:ph type="body" sz="quarter" idx="17"/>
          </p:nvPr>
        </p:nvSpPr>
        <p:spPr>
          <a:xfrm>
            <a:off x="533400" y="814886"/>
            <a:ext cx="5486400" cy="4976313"/>
          </a:xfrm>
        </p:spPr>
        <p:txBody>
          <a:bodyPr/>
          <a:lstStyle/>
          <a:p>
            <a:endParaRPr lang="en-US" dirty="0"/>
          </a:p>
          <a:p>
            <a:endParaRPr lang="en-IN" dirty="0"/>
          </a:p>
          <a:p>
            <a:endParaRPr lang="en-IN" dirty="0"/>
          </a:p>
          <a:p>
            <a:endParaRPr lang="en-IN" dirty="0"/>
          </a:p>
          <a:p>
            <a:endParaRPr lang="en-IN" dirty="0"/>
          </a:p>
          <a:p>
            <a:pPr marL="0" lv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Cash Position Ratio is the proportion of current assets to current liabilities. Between 0.2 and 0.5 is the optimum range in 2017 to 2019 remains constant  it was 0.03 percentage and it has increased in 2020 with  0.06 percentage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endParaRPr lang="en-IN" dirty="0"/>
          </a:p>
        </p:txBody>
      </p:sp>
      <p:sp>
        <p:nvSpPr>
          <p:cNvPr id="3" name="Text Placeholder 2">
            <a:extLst>
              <a:ext uri="{FF2B5EF4-FFF2-40B4-BE49-F238E27FC236}">
                <a16:creationId xmlns:a16="http://schemas.microsoft.com/office/drawing/2014/main" id="{EF90C6FD-C5EB-8ED2-C346-AB865F7FA576}"/>
              </a:ext>
            </a:extLst>
          </p:cNvPr>
          <p:cNvSpPr>
            <a:spLocks noGrp="1"/>
          </p:cNvSpPr>
          <p:nvPr>
            <p:ph type="body" sz="quarter" idx="18"/>
          </p:nvPr>
        </p:nvSpPr>
        <p:spPr>
          <a:xfrm>
            <a:off x="6384032" y="814887"/>
            <a:ext cx="5112568" cy="4319360"/>
          </a:xfrm>
        </p:spPr>
        <p:txBody>
          <a:bodyPr/>
          <a:lstStyle/>
          <a:p>
            <a:endParaRPr lang="en-US" dirty="0"/>
          </a:p>
          <a:p>
            <a:endParaRPr lang="en-IN" dirty="0"/>
          </a:p>
          <a:p>
            <a:endParaRPr lang="en-IN" dirty="0"/>
          </a:p>
          <a:p>
            <a:endParaRPr lang="en-IN" dirty="0"/>
          </a:p>
        </p:txBody>
      </p:sp>
      <p:sp>
        <p:nvSpPr>
          <p:cNvPr id="4" name="Title 3">
            <a:extLst>
              <a:ext uri="{FF2B5EF4-FFF2-40B4-BE49-F238E27FC236}">
                <a16:creationId xmlns:a16="http://schemas.microsoft.com/office/drawing/2014/main" id="{63C13FDE-E97D-1037-ADD0-DA7831183E65}"/>
              </a:ext>
            </a:extLst>
          </p:cNvPr>
          <p:cNvSpPr>
            <a:spLocks noGrp="1"/>
          </p:cNvSpPr>
          <p:nvPr>
            <p:ph type="title"/>
          </p:nvPr>
        </p:nvSpPr>
        <p:spPr/>
        <p:txBody>
          <a:bodyPr/>
          <a:lstStyle/>
          <a:p>
            <a:r>
              <a:rPr lang="en-US" dirty="0">
                <a:solidFill>
                  <a:schemeClr val="bg1"/>
                </a:solidFill>
              </a:rPr>
              <a:t>D</a:t>
            </a:r>
            <a:endParaRPr lang="en-IN" dirty="0">
              <a:solidFill>
                <a:schemeClr val="bg1"/>
              </a:solidFill>
            </a:endParaRPr>
          </a:p>
        </p:txBody>
      </p:sp>
      <p:sp>
        <p:nvSpPr>
          <p:cNvPr id="5" name="Slide Number Placeholder 4">
            <a:extLst>
              <a:ext uri="{FF2B5EF4-FFF2-40B4-BE49-F238E27FC236}">
                <a16:creationId xmlns:a16="http://schemas.microsoft.com/office/drawing/2014/main" id="{A6270454-0581-F2ED-30A4-AF15334CBFB8}"/>
              </a:ext>
            </a:extLst>
          </p:cNvPr>
          <p:cNvSpPr>
            <a:spLocks noGrp="1"/>
          </p:cNvSpPr>
          <p:nvPr>
            <p:ph type="sldNum" sz="quarter" idx="14"/>
          </p:nvPr>
        </p:nvSpPr>
        <p:spPr/>
        <p:txBody>
          <a:bodyPr/>
          <a:lstStyle/>
          <a:p>
            <a:fld id="{45A3C14A-F937-4231-B6F1-40B429FAFB2F}" type="slidenum">
              <a:rPr lang="en-NZ" smtClean="0"/>
              <a:pPr/>
              <a:t>7</a:t>
            </a:fld>
            <a:endParaRPr lang="en-NZ" dirty="0"/>
          </a:p>
        </p:txBody>
      </p:sp>
      <p:pic>
        <p:nvPicPr>
          <p:cNvPr id="6" name="Picture 5">
            <a:extLst>
              <a:ext uri="{FF2B5EF4-FFF2-40B4-BE49-F238E27FC236}">
                <a16:creationId xmlns:a16="http://schemas.microsoft.com/office/drawing/2014/main" id="{B68843F2-6202-2112-9EFE-928B7D4BD9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96780"/>
            <a:ext cx="4614863" cy="2366963"/>
          </a:xfrm>
          <a:prstGeom prst="rect">
            <a:avLst/>
          </a:prstGeom>
          <a:noFill/>
        </p:spPr>
      </p:pic>
      <p:pic>
        <p:nvPicPr>
          <p:cNvPr id="7" name="Picture 6">
            <a:extLst>
              <a:ext uri="{FF2B5EF4-FFF2-40B4-BE49-F238E27FC236}">
                <a16:creationId xmlns:a16="http://schemas.microsoft.com/office/drawing/2014/main" id="{E3E82505-939C-59B0-DB30-CB677E4E56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5722" y="796780"/>
            <a:ext cx="4929187" cy="2366963"/>
          </a:xfrm>
          <a:prstGeom prst="rect">
            <a:avLst/>
          </a:prstGeom>
          <a:noFill/>
        </p:spPr>
      </p:pic>
      <p:sp>
        <p:nvSpPr>
          <p:cNvPr id="9" name="TextBox 8">
            <a:extLst>
              <a:ext uri="{FF2B5EF4-FFF2-40B4-BE49-F238E27FC236}">
                <a16:creationId xmlns:a16="http://schemas.microsoft.com/office/drawing/2014/main" id="{769B4013-1A57-E14F-D4C8-3E53093B8D88}"/>
              </a:ext>
            </a:extLst>
          </p:cNvPr>
          <p:cNvSpPr txBox="1"/>
          <p:nvPr/>
        </p:nvSpPr>
        <p:spPr>
          <a:xfrm>
            <a:off x="6475722" y="3250311"/>
            <a:ext cx="5385110" cy="2540888"/>
          </a:xfrm>
          <a:prstGeom prst="rect">
            <a:avLst/>
          </a:prstGeom>
          <a:noFill/>
        </p:spPr>
        <p:txBody>
          <a:bodyPr wrap="square">
            <a:spAutoFit/>
          </a:bodyPr>
          <a:lstStyle/>
          <a:p>
            <a:pPr lvl="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shows the efficiency of business as the net profit in 2017 it was 11.84 and it has fluctuating from 2018 to 2021. Then it decreases to 10.05 in the year 2019. So, this shows that the company has to increase the net profit has reducing the expenses. In the year 2021 there is a decrease in the ratio to 9.62.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247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E32445-3486-7CB1-1AA1-582FB1D7054E}"/>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D1F803B1-4EA5-0CA9-FD45-62C2C279AB43}"/>
              </a:ext>
            </a:extLst>
          </p:cNvPr>
          <p:cNvSpPr>
            <a:spLocks noGrp="1"/>
          </p:cNvSpPr>
          <p:nvPr>
            <p:ph type="title"/>
          </p:nvPr>
        </p:nvSpPr>
        <p:spPr>
          <a:xfrm>
            <a:off x="695400" y="34736"/>
            <a:ext cx="10801201" cy="838202"/>
          </a:xfrm>
        </p:spPr>
        <p:txBody>
          <a:bodyPr/>
          <a:lstStyle/>
          <a:p>
            <a:pPr algn="ctr"/>
            <a:r>
              <a:rPr lang="en-US" sz="3600" b="1" dirty="0">
                <a:solidFill>
                  <a:schemeClr val="bg1"/>
                </a:solidFill>
                <a:latin typeface="Times New Roman" panose="02020603050405020304" pitchFamily="18" charset="0"/>
                <a:cs typeface="Times New Roman" panose="02020603050405020304" pitchFamily="18" charset="0"/>
              </a:rPr>
              <a:t>D</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203A6DA-F2BC-C78F-44B8-7C02D4BE8DD1}"/>
              </a:ext>
            </a:extLst>
          </p:cNvPr>
          <p:cNvSpPr>
            <a:spLocks noGrp="1"/>
          </p:cNvSpPr>
          <p:nvPr>
            <p:ph type="body" sz="quarter" idx="17"/>
          </p:nvPr>
        </p:nvSpPr>
        <p:spPr>
          <a:xfrm>
            <a:off x="76200" y="152400"/>
            <a:ext cx="12039600" cy="5715000"/>
          </a:xfrm>
        </p:spPr>
        <p:txBody>
          <a:bodyPr/>
          <a:lstStyle/>
          <a:p>
            <a:endParaRPr lang="en-IN" dirty="0"/>
          </a:p>
        </p:txBody>
      </p:sp>
      <p:pic>
        <p:nvPicPr>
          <p:cNvPr id="6" name="Picture 5">
            <a:extLst>
              <a:ext uri="{FF2B5EF4-FFF2-40B4-BE49-F238E27FC236}">
                <a16:creationId xmlns:a16="http://schemas.microsoft.com/office/drawing/2014/main" id="{FFF0C791-D6E7-1F46-3905-03DD36B59F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399"/>
            <a:ext cx="5105400" cy="2794271"/>
          </a:xfrm>
          <a:prstGeom prst="rect">
            <a:avLst/>
          </a:prstGeom>
          <a:noFill/>
        </p:spPr>
      </p:pic>
      <p:sp>
        <p:nvSpPr>
          <p:cNvPr id="10" name="TextBox 9">
            <a:extLst>
              <a:ext uri="{FF2B5EF4-FFF2-40B4-BE49-F238E27FC236}">
                <a16:creationId xmlns:a16="http://schemas.microsoft.com/office/drawing/2014/main" id="{5ECB1668-71AE-FB1E-04DF-C9F18301CE88}"/>
              </a:ext>
            </a:extLst>
          </p:cNvPr>
          <p:cNvSpPr txBox="1"/>
          <p:nvPr/>
        </p:nvSpPr>
        <p:spPr>
          <a:xfrm>
            <a:off x="228600" y="2973455"/>
            <a:ext cx="5257800" cy="1711366"/>
          </a:xfrm>
          <a:prstGeom prst="rect">
            <a:avLst/>
          </a:prstGeom>
          <a:noFill/>
        </p:spPr>
        <p:txBody>
          <a:bodyPr wrap="square">
            <a:spAutoFit/>
          </a:bodyPr>
          <a:lstStyle/>
          <a:p>
            <a:pPr algn="just">
              <a:lnSpc>
                <a:spcPct val="150000"/>
              </a:lnSpc>
            </a:pPr>
            <a:r>
              <a:rPr lang="en-US" dirty="0"/>
              <a:t>A bigger gross profit margin suggests that a business can profitably sell its products. The Gross Profit Ratio ranged from 23.08 to 31.39 over the study period 2017-2021.</a:t>
            </a:r>
          </a:p>
        </p:txBody>
      </p:sp>
      <p:pic>
        <p:nvPicPr>
          <p:cNvPr id="11" name="Picture 10">
            <a:extLst>
              <a:ext uri="{FF2B5EF4-FFF2-40B4-BE49-F238E27FC236}">
                <a16:creationId xmlns:a16="http://schemas.microsoft.com/office/drawing/2014/main" id="{A9307EB6-43AD-34F7-FEB3-1DB7FC3885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59944"/>
            <a:ext cx="5562600" cy="2794272"/>
          </a:xfrm>
          <a:prstGeom prst="rect">
            <a:avLst/>
          </a:prstGeom>
          <a:noFill/>
        </p:spPr>
      </p:pic>
      <p:pic>
        <p:nvPicPr>
          <p:cNvPr id="15" name="Picture 14">
            <a:extLst>
              <a:ext uri="{FF2B5EF4-FFF2-40B4-BE49-F238E27FC236}">
                <a16:creationId xmlns:a16="http://schemas.microsoft.com/office/drawing/2014/main" id="{24E79511-C034-A7F0-F277-4268E2224D04}"/>
              </a:ext>
            </a:extLst>
          </p:cNvPr>
          <p:cNvPicPr>
            <a:picLocks noChangeAspect="1"/>
          </p:cNvPicPr>
          <p:nvPr/>
        </p:nvPicPr>
        <p:blipFill>
          <a:blip r:embed="rId4"/>
          <a:stretch>
            <a:fillRect/>
          </a:stretch>
        </p:blipFill>
        <p:spPr>
          <a:xfrm>
            <a:off x="5975980" y="3159428"/>
            <a:ext cx="5911220" cy="1711366"/>
          </a:xfrm>
          <a:prstGeom prst="rect">
            <a:avLst/>
          </a:prstGeom>
        </p:spPr>
      </p:pic>
    </p:spTree>
    <p:extLst>
      <p:ext uri="{BB962C8B-B14F-4D97-AF65-F5344CB8AC3E}">
        <p14:creationId xmlns:p14="http://schemas.microsoft.com/office/powerpoint/2010/main" val="366946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CB5CB9-5E96-8D8D-3FD1-53CFC4068992}"/>
              </a:ext>
            </a:extLst>
          </p:cNvPr>
          <p:cNvSpPr>
            <a:spLocks noGrp="1"/>
          </p:cNvSpPr>
          <p:nvPr>
            <p:ph type="body" sz="quarter" idx="17"/>
          </p:nvPr>
        </p:nvSpPr>
        <p:spPr>
          <a:xfrm>
            <a:off x="304800" y="1471840"/>
            <a:ext cx="5112568" cy="4319360"/>
          </a:xfrm>
        </p:spPr>
        <p:txBody>
          <a:bodyPr/>
          <a:lstStyle/>
          <a:p>
            <a:endParaRPr lang="en-US" dirty="0"/>
          </a:p>
          <a:p>
            <a:endParaRPr lang="en-IN" dirty="0"/>
          </a:p>
          <a:p>
            <a:endParaRPr lang="en-IN" dirty="0"/>
          </a:p>
          <a:p>
            <a:endParaRPr lang="en-IN" dirty="0"/>
          </a:p>
          <a:p>
            <a:endParaRPr lang="en-IN" dirty="0"/>
          </a:p>
          <a:p>
            <a:endParaRPr lang="en-IN" dirty="0"/>
          </a:p>
          <a:p>
            <a:endParaRPr lang="en-IN" dirty="0"/>
          </a:p>
        </p:txBody>
      </p:sp>
      <p:sp>
        <p:nvSpPr>
          <p:cNvPr id="3" name="Text Placeholder 2">
            <a:extLst>
              <a:ext uri="{FF2B5EF4-FFF2-40B4-BE49-F238E27FC236}">
                <a16:creationId xmlns:a16="http://schemas.microsoft.com/office/drawing/2014/main" id="{F17F57DF-57C7-7DD7-2549-86A67E456113}"/>
              </a:ext>
            </a:extLst>
          </p:cNvPr>
          <p:cNvSpPr>
            <a:spLocks noGrp="1"/>
          </p:cNvSpPr>
          <p:nvPr>
            <p:ph type="body" sz="quarter" idx="18"/>
          </p:nvPr>
        </p:nvSpPr>
        <p:spPr>
          <a:xfrm>
            <a:off x="6168007" y="1773937"/>
            <a:ext cx="5663859" cy="4319360"/>
          </a:xfrm>
        </p:spPr>
        <p:txBody>
          <a:bodyPr/>
          <a:lstStyle/>
          <a:p>
            <a:pPr algn="just">
              <a:lnSpc>
                <a:spcPct val="150000"/>
              </a:lnSpc>
              <a:spcAft>
                <a:spcPts val="80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demonstrates that the company's assets have not been put to work to create profits. The overall asset return In 2017, the rate of return on assets was 22.98 percent, with falling trends from 2018 to 2021.</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Title 3">
            <a:extLst>
              <a:ext uri="{FF2B5EF4-FFF2-40B4-BE49-F238E27FC236}">
                <a16:creationId xmlns:a16="http://schemas.microsoft.com/office/drawing/2014/main" id="{7B90CC28-CB61-35DD-ECC1-6A9AC311C134}"/>
              </a:ext>
            </a:extLst>
          </p:cNvPr>
          <p:cNvSpPr>
            <a:spLocks noGrp="1"/>
          </p:cNvSpPr>
          <p:nvPr>
            <p:ph type="title"/>
          </p:nvPr>
        </p:nvSpPr>
        <p:spPr>
          <a:xfrm>
            <a:off x="695400" y="0"/>
            <a:ext cx="6211927" cy="838202"/>
          </a:xfrm>
        </p:spPr>
        <p:txBody>
          <a:bodyPr/>
          <a:lstStyle/>
          <a:p>
            <a:r>
              <a:rPr lang="en-US" dirty="0">
                <a:solidFill>
                  <a:schemeClr val="bg1"/>
                </a:solidFill>
              </a:rPr>
              <a:t>M</a:t>
            </a:r>
            <a:endParaRPr lang="en-IN" dirty="0">
              <a:solidFill>
                <a:schemeClr val="bg1"/>
              </a:solidFill>
            </a:endParaRPr>
          </a:p>
        </p:txBody>
      </p:sp>
      <p:sp>
        <p:nvSpPr>
          <p:cNvPr id="5" name="Slide Number Placeholder 4">
            <a:extLst>
              <a:ext uri="{FF2B5EF4-FFF2-40B4-BE49-F238E27FC236}">
                <a16:creationId xmlns:a16="http://schemas.microsoft.com/office/drawing/2014/main" id="{85267399-52B9-2A02-5C4D-2960BBE92C99}"/>
              </a:ext>
            </a:extLst>
          </p:cNvPr>
          <p:cNvSpPr>
            <a:spLocks noGrp="1"/>
          </p:cNvSpPr>
          <p:nvPr>
            <p:ph type="sldNum" sz="quarter" idx="14"/>
          </p:nvPr>
        </p:nvSpPr>
        <p:spPr/>
        <p:txBody>
          <a:bodyPr/>
          <a:lstStyle/>
          <a:p>
            <a:fld id="{45A3C14A-F937-4231-B6F1-40B429FAFB2F}" type="slidenum">
              <a:rPr lang="en-NZ" smtClean="0"/>
              <a:pPr/>
              <a:t>9</a:t>
            </a:fld>
            <a:endParaRPr lang="en-NZ" dirty="0"/>
          </a:p>
        </p:txBody>
      </p:sp>
      <p:pic>
        <p:nvPicPr>
          <p:cNvPr id="6" name="Picture 5">
            <a:extLst>
              <a:ext uri="{FF2B5EF4-FFF2-40B4-BE49-F238E27FC236}">
                <a16:creationId xmlns:a16="http://schemas.microsoft.com/office/drawing/2014/main" id="{1735196B-FFB1-D653-AF9C-7ADD0F22E6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379" y="419101"/>
            <a:ext cx="4822221" cy="2732325"/>
          </a:xfrm>
          <a:prstGeom prst="rect">
            <a:avLst/>
          </a:prstGeom>
          <a:noFill/>
        </p:spPr>
      </p:pic>
      <p:sp>
        <p:nvSpPr>
          <p:cNvPr id="8" name="TextBox 7">
            <a:extLst>
              <a:ext uri="{FF2B5EF4-FFF2-40B4-BE49-F238E27FC236}">
                <a16:creationId xmlns:a16="http://schemas.microsoft.com/office/drawing/2014/main" id="{8DF02AE8-F3C1-7C66-4913-CA16EB961812}"/>
              </a:ext>
            </a:extLst>
          </p:cNvPr>
          <p:cNvSpPr txBox="1"/>
          <p:nvPr/>
        </p:nvSpPr>
        <p:spPr>
          <a:xfrm>
            <a:off x="360133" y="3408618"/>
            <a:ext cx="4885972" cy="2125390"/>
          </a:xfrm>
          <a:prstGeom prst="rect">
            <a:avLst/>
          </a:prstGeom>
          <a:noFill/>
        </p:spPr>
        <p:txBody>
          <a:bodyPr wrap="square">
            <a:spAutoFit/>
          </a:bodyPr>
          <a:lstStyle/>
          <a:p>
            <a:pPr lvl="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return on capital employed in 2017 it was 44  and it has decreasing in 2018 was 42.35. Then it decreasing trends from 2019 to 2021. It shows the return capital employed decreased.so company has to maintain the capital employed in future growth.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275148C-5B79-ECC6-929D-516AA73125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428625"/>
            <a:ext cx="5589996" cy="2732325"/>
          </a:xfrm>
          <a:prstGeom prst="rect">
            <a:avLst/>
          </a:prstGeom>
          <a:noFill/>
        </p:spPr>
      </p:pic>
    </p:spTree>
    <p:extLst>
      <p:ext uri="{BB962C8B-B14F-4D97-AF65-F5344CB8AC3E}">
        <p14:creationId xmlns:p14="http://schemas.microsoft.com/office/powerpoint/2010/main" val="51660913"/>
      </p:ext>
    </p:extLst>
  </p:cSld>
  <p:clrMapOvr>
    <a:masterClrMapping/>
  </p:clrMapOvr>
</p:sld>
</file>

<file path=ppt/theme/theme1.xml><?xml version="1.0" encoding="utf-8"?>
<a:theme xmlns:a="http://schemas.openxmlformats.org/drawingml/2006/main" name="REVA REVISED TEMPLAT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301095-F2A8-45A2-92DC-2DC069556E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351</TotalTime>
  <Words>1212</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14</vt:i4>
      </vt:variant>
    </vt:vector>
  </HeadingPairs>
  <TitlesOfParts>
    <vt:vector size="29" baseType="lpstr">
      <vt:lpstr>Arial</vt:lpstr>
      <vt:lpstr>Calibri</vt:lpstr>
      <vt:lpstr>Nobel-Book</vt:lpstr>
      <vt:lpstr>Roboto Medium</vt:lpstr>
      <vt:lpstr>Symbol</vt:lpstr>
      <vt:lpstr>Times New Roman</vt:lpstr>
      <vt:lpstr>REVA REVISED TEMPLATE</vt:lpstr>
      <vt:lpstr>Agenda</vt:lpstr>
      <vt:lpstr>Divider</vt:lpstr>
      <vt:lpstr>Media / Video Slide</vt:lpstr>
      <vt:lpstr>Copy Slides</vt:lpstr>
      <vt:lpstr>Copy and Image</vt:lpstr>
      <vt:lpstr>Table &amp; Graphs Slide</vt:lpstr>
      <vt:lpstr>Flow Slides</vt:lpstr>
      <vt:lpstr>Thank You </vt:lpstr>
      <vt:lpstr>A STUDY ON THE  SUSTAINABILITY MANAGEMENT AND FINANCIAL PERFORMANCE OF INDIAN DESIGNS EXPORTS PVT LTD.  Name : SANDHYA K SRN Number : R20MB156</vt:lpstr>
      <vt:lpstr>OBJECTIVES OF THE STUDY:</vt:lpstr>
      <vt:lpstr>SAMPLING</vt:lpstr>
      <vt:lpstr>TOOLS FOR DATA COLLECTION</vt:lpstr>
      <vt:lpstr>LIMITATIONS OF THE STUDY</vt:lpstr>
      <vt:lpstr>DATA ANALYSIS AND INTERPRETATION</vt:lpstr>
      <vt:lpstr>D</vt:lpstr>
      <vt:lpstr>D</vt:lpstr>
      <vt:lpstr>M</vt:lpstr>
      <vt:lpstr>B</vt:lpstr>
      <vt:lpstr>FINDINGS </vt:lpstr>
      <vt:lpstr>RECOMMENDATIONS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DHARSHAN K</cp:lastModifiedBy>
  <cp:revision>26</cp:revision>
  <dcterms:created xsi:type="dcterms:W3CDTF">2020-08-16T01:02:53Z</dcterms:created>
  <dcterms:modified xsi:type="dcterms:W3CDTF">2022-08-29T01:13:30Z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y fmtid="{D5CDD505-2E9C-101B-9397-08002B2CF9AE}" pid="3" name="ICV">
    <vt:lpwstr>2f2a89f8081041dda79028974b720e90</vt:lpwstr>
  </property>
</Properties>
</file>