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65" r:id="rId4"/>
    <p:sldId id="282" r:id="rId5"/>
    <p:sldId id="284" r:id="rId6"/>
    <p:sldId id="283" r:id="rId7"/>
    <p:sldId id="285" r:id="rId8"/>
    <p:sldId id="287" r:id="rId9"/>
    <p:sldId id="294" r:id="rId10"/>
    <p:sldId id="293" r:id="rId11"/>
    <p:sldId id="264" r:id="rId12"/>
  </p:sldIdLst>
  <p:sldSz cx="12192000" cy="6858000"/>
  <p:notesSz cx="6858000" cy="9144000"/>
  <p:embeddedFontLst>
    <p:embeddedFont>
      <p:font typeface="배달의민족 주아" pitchFamily="18" charset="-127"/>
      <p:regular r:id="rId14"/>
    </p:embeddedFont>
    <p:embeddedFont>
      <p:font typeface="Eras Demi ITC" pitchFamily="34" charset="0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0952C9"/>
    <a:srgbClr val="7F7F7F"/>
    <a:srgbClr val="404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5250" autoAdjust="0"/>
  </p:normalViewPr>
  <p:slideViewPr>
    <p:cSldViewPr snapToGrid="0">
      <p:cViewPr>
        <p:scale>
          <a:sx n="75" d="100"/>
          <a:sy n="75" d="100"/>
        </p:scale>
        <p:origin x="-309" y="-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3EDBA-8D2D-4E91-923C-21D66BBDD0CA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BFC0-024F-4755-9D8F-C4889A690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46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94"/>
            <a:ext cx="12192000" cy="2646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6DF58E2-BFE5-4DC6-BD56-D407013C1AD2}"/>
              </a:ext>
            </a:extLst>
          </p:cNvPr>
          <p:cNvSpPr txBox="1"/>
          <p:nvPr/>
        </p:nvSpPr>
        <p:spPr>
          <a:xfrm>
            <a:off x="2290440" y="2436898"/>
            <a:ext cx="9548874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맥아더</a:t>
            </a:r>
            <a:r>
              <a:rPr lang="en-US" altLang="ko-KR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(Order</a:t>
            </a:r>
            <a:r>
              <a:rPr lang="ko-KR" altLang="en-US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아로 읽었습니다</a:t>
            </a:r>
            <a:r>
              <a:rPr lang="en-US" altLang="ko-KR" sz="48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40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</a:t>
            </a:r>
            <a:endParaRPr lang="en-US" altLang="ko-KR" sz="4000" spc="-15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40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4000" spc="-15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제안서</a:t>
            </a:r>
            <a:endParaRPr lang="ko-KR" altLang="en-US" sz="4000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2788989-A752-47AF-9739-F36B62FBB792}"/>
              </a:ext>
            </a:extLst>
          </p:cNvPr>
          <p:cNvGrpSpPr/>
          <p:nvPr/>
        </p:nvGrpSpPr>
        <p:grpSpPr>
          <a:xfrm>
            <a:off x="217083" y="5562094"/>
            <a:ext cx="6181691" cy="954107"/>
            <a:chOff x="6466963" y="5650870"/>
            <a:chExt cx="618169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7388761" y="5650870"/>
              <a:ext cx="52598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염주호 김수진 </a:t>
              </a:r>
              <a:endParaRPr lang="en-US" altLang="ko-KR" sz="2800" b="1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최한나 신동민 강성훈</a:t>
              </a:r>
              <a:endPara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1A8EA30-B6ED-4A91-9E61-3C6F1A72D5F2}"/>
                </a:ext>
              </a:extLst>
            </p:cNvPr>
            <p:cNvSpPr txBox="1"/>
            <p:nvPr/>
          </p:nvSpPr>
          <p:spPr>
            <a:xfrm>
              <a:off x="6466963" y="5650870"/>
              <a:ext cx="24994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KOSTA166 2</a:t>
              </a:r>
              <a:r>
                <a:rPr lang="ko-KR" altLang="en-US" sz="2800" b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  <a:endPara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A5655D8E-FAD1-4CCD-B161-F90E8CDC3B6A}"/>
              </a:ext>
            </a:extLst>
          </p:cNvPr>
          <p:cNvGrpSpPr/>
          <p:nvPr/>
        </p:nvGrpSpPr>
        <p:grpSpPr>
          <a:xfrm>
            <a:off x="9431799" y="4791850"/>
            <a:ext cx="3242640" cy="3058186"/>
            <a:chOff x="-454478" y="514249"/>
            <a:chExt cx="7834631" cy="7388965"/>
          </a:xfrm>
        </p:grpSpPr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D765A51D-C138-48FB-BEEE-58892C994B58}"/>
                </a:ext>
              </a:extLst>
            </p:cNvPr>
            <p:cNvGrpSpPr/>
            <p:nvPr/>
          </p:nvGrpSpPr>
          <p:grpSpPr>
            <a:xfrm>
              <a:off x="-454478" y="747584"/>
              <a:ext cx="7834631" cy="7155630"/>
              <a:chOff x="-324938" y="397064"/>
              <a:chExt cx="7834631" cy="715563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="" xmlns:a16="http://schemas.microsoft.com/office/drawing/2014/main" id="{64663EFC-CC15-4D33-8D27-4A0897A78494}"/>
                  </a:ext>
                </a:extLst>
              </p:cNvPr>
              <p:cNvGrpSpPr/>
              <p:nvPr/>
            </p:nvGrpSpPr>
            <p:grpSpPr>
              <a:xfrm>
                <a:off x="-324938" y="397064"/>
                <a:ext cx="7834631" cy="7155630"/>
                <a:chOff x="-324938" y="397064"/>
                <a:chExt cx="7834631" cy="7155630"/>
              </a:xfrm>
            </p:grpSpPr>
            <p:pic>
              <p:nvPicPr>
                <p:cNvPr id="37" name="Picture 2" descr="맥아더에 대한 이미지 검색결과">
                  <a:extLst>
                    <a:ext uri="{FF2B5EF4-FFF2-40B4-BE49-F238E27FC236}">
                      <a16:creationId xmlns="" xmlns:a16="http://schemas.microsoft.com/office/drawing/2014/main" id="{D60BBEA1-CE72-4193-99D8-876CBA357E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668" y="431714"/>
                  <a:ext cx="4341597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4" descr="맥도날드에 대한 이미지 검색결과">
                  <a:extLst>
                    <a:ext uri="{FF2B5EF4-FFF2-40B4-BE49-F238E27FC236}">
                      <a16:creationId xmlns="" xmlns:a16="http://schemas.microsoft.com/office/drawing/2014/main" id="{BE05F76E-C09D-4FB5-9836-60109E6552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="" xmlns:a14="http://schemas.microsoft.com/office/drawing/2010/main">
                        <a14:imgLayer r:embed="rId4">
                          <a14:imgEffect>
                            <a14:backgroundRemoval t="6326" b="89781" l="10000" r="90000">
                              <a14:foregroundMark x1="38444" y1="12409" x2="40444" y2="19221"/>
                              <a14:foregroundMark x1="35333" y1="8759" x2="36444" y2="6326"/>
                              <a14:foregroundMark x1="38222" y1="15572" x2="41333" y2="20925"/>
                              <a14:foregroundMark x1="41333" y1="22141" x2="38889" y2="19951"/>
                              <a14:foregroundMark x1="42444" y1="22141" x2="43333" y2="18005"/>
                              <a14:foregroundMark x1="38889" y1="21411" x2="37111" y2="20925"/>
                              <a14:foregroundMark x1="40889" y1="22384" x2="40000" y2="21898"/>
                              <a14:foregroundMark x1="40222" y1="22871" x2="39111" y2="21898"/>
                              <a14:foregroundMark x1="39111" y1="22628" x2="37778" y2="21411"/>
                              <a14:backgroundMark x1="56889" y1="73723" x2="60444" y2="33577"/>
                              <a14:backgroundMark x1="60444" y1="33577" x2="60444" y2="33577"/>
                              <a14:backgroundMark x1="29333" y1="36496" x2="96667" y2="76886"/>
                              <a14:backgroundMark x1="56000" y1="90268" x2="27333" y2="36740"/>
                              <a14:backgroundMark x1="27333" y1="36740" x2="39333" y2="28467"/>
                              <a14:backgroundMark x1="39333" y1="28467" x2="40667" y2="28467"/>
                              <a14:backgroundMark x1="65556" y1="57664" x2="57778" y2="46229"/>
                              <a14:backgroundMark x1="57778" y1="46229" x2="56444" y2="15085"/>
                              <a14:backgroundMark x1="56444" y1="15085" x2="56444" y2="15085"/>
                              <a14:backgroundMark x1="50667" y1="42579" x2="68000" y2="92214"/>
                              <a14:backgroundMark x1="46000" y1="58394" x2="69333" y2="73966"/>
                              <a14:backgroundMark x1="44222" y1="65693" x2="43778" y2="45742"/>
                              <a14:backgroundMark x1="42000" y1="43066" x2="58667" y2="24088"/>
                              <a14:backgroundMark x1="53111" y1="85158" x2="60000" y2="82725"/>
                              <a14:backgroundMark x1="37556" y1="33333" x2="57333" y2="19221"/>
                              <a14:backgroundMark x1="53778" y1="29197" x2="59778" y2="39659"/>
                              <a14:backgroundMark x1="59778" y1="39659" x2="74000" y2="51338"/>
                              <a14:backgroundMark x1="45111" y1="20195" x2="45111" y2="189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28986">
                  <a:off x="-324938" y="397064"/>
                  <a:ext cx="7834631" cy="71556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맥아더에 대한 이미지 검색결과">
                  <a:extLst>
                    <a:ext uri="{FF2B5EF4-FFF2-40B4-BE49-F238E27FC236}">
                      <a16:creationId xmlns="" xmlns:a16="http://schemas.microsoft.com/office/drawing/2014/main" id="{B5F9F291-31BF-488F-A99A-F52BBDCB87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6">
                          <a14:imgEffect>
                            <a14:backgroundRemoval t="10000" b="90000" l="10000" r="90000">
                              <a14:foregroundMark x1="32692" y1="36724" x2="33242" y2="36724"/>
                              <a14:foregroundMark x1="35165" y1="37241" x2="36676" y2="37241"/>
                              <a14:foregroundMark x1="42445" y1="36552" x2="42857" y2="36552"/>
                              <a14:backgroundMark x1="29258" y1="65862" x2="82692" y2="46207"/>
                              <a14:backgroundMark x1="82692" y1="46207" x2="82692" y2="46207"/>
                              <a14:backgroundMark x1="51374" y1="23448" x2="64973" y2="30690"/>
                              <a14:backgroundMark x1="64973" y1="30690" x2="80495" y2="48448"/>
                              <a14:backgroundMark x1="80495" y1="48448" x2="85165" y2="63276"/>
                              <a14:backgroundMark x1="85165" y1="63276" x2="85027" y2="63966"/>
                              <a14:backgroundMark x1="52885" y1="56897" x2="49725" y2="36207"/>
                              <a14:backgroundMark x1="44093" y1="32759" x2="43132" y2="27414"/>
                              <a14:backgroundMark x1="42881" y1="15942" x2="66776" y2="16812"/>
                              <a14:backgroundMark x1="42390" y1="38551" x2="42390" y2="3855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028" y="431711"/>
                  <a:ext cx="6142697" cy="34589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6" name="Picture 6" descr="맥도날드 png에 대한 이미지 검색결과">
                <a:extLst>
                  <a:ext uri="{FF2B5EF4-FFF2-40B4-BE49-F238E27FC236}">
                    <a16:creationId xmlns="" xmlns:a16="http://schemas.microsoft.com/office/drawing/2014/main" id="{FCDEB872-C0CF-49D5-A28A-1042C57CE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085" y="2467392"/>
                <a:ext cx="290945" cy="22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Picture 8" descr="선글라스.png에 대한 이미지 검색결과">
              <a:extLst>
                <a:ext uri="{FF2B5EF4-FFF2-40B4-BE49-F238E27FC236}">
                  <a16:creationId xmlns="" xmlns:a16="http://schemas.microsoft.com/office/drawing/2014/main" id="{345714D7-9A8E-47C0-94B6-88265D254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20107">
              <a:off x="2512028" y="1509803"/>
              <a:ext cx="849777" cy="2978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맥아더에 대한 이미지 검색결과">
              <a:extLst>
                <a:ext uri="{FF2B5EF4-FFF2-40B4-BE49-F238E27FC236}">
                  <a16:creationId xmlns="" xmlns:a16="http://schemas.microsoft.com/office/drawing/2014/main" id="{7FBFDDF9-52B6-4B93-A094-8B66D5BC0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backgroundRemoval t="7759" b="90000" l="9753" r="89973">
                          <a14:foregroundMark x1="39835" y1="20000" x2="52335" y2="15345"/>
                          <a14:foregroundMark x1="52335" y1="15345" x2="56593" y2="18103"/>
                          <a14:foregroundMark x1="39973" y1="25517" x2="40797" y2="24310"/>
                          <a14:foregroundMark x1="51236" y1="8276" x2="51236" y2="8276"/>
                          <a14:foregroundMark x1="54258" y1="10345" x2="51511" y2="10345"/>
                          <a14:foregroundMark x1="50687" y1="8966" x2="50687" y2="8448"/>
                          <a14:foregroundMark x1="50687" y1="7759" x2="50687" y2="7759"/>
                          <a14:foregroundMark x1="53159" y1="9828" x2="53434" y2="9828"/>
                          <a14:backgroundMark x1="32967" y1="65862" x2="82692" y2="42069"/>
                          <a14:backgroundMark x1="82692" y1="42069" x2="82692" y2="42069"/>
                          <a14:backgroundMark x1="68544" y1="43276" x2="55495" y2="45690"/>
                          <a14:backgroundMark x1="55495" y1="45690" x2="41758" y2="43276"/>
                          <a14:backgroundMark x1="41758" y1="43276" x2="45467" y2="27414"/>
                          <a14:backgroundMark x1="45467" y1="27414" x2="49588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16" y="514249"/>
              <a:ext cx="5411251" cy="43111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40D4EAE-ED09-4242-A672-1E33422D1452}"/>
                </a:ext>
              </a:extLst>
            </p:cNvPr>
            <p:cNvSpPr txBox="1"/>
            <p:nvPr/>
          </p:nvSpPr>
          <p:spPr>
            <a:xfrm>
              <a:off x="1324903" y="4165974"/>
              <a:ext cx="3556044" cy="111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Eras Demi ITC" panose="020B0805030504020804" pitchFamily="34" charset="0"/>
                </a:rPr>
                <a:t>McOrder</a:t>
              </a:r>
              <a:endParaRPr lang="ko-KR" altLang="en-US" sz="2400">
                <a:latin typeface="Eras Demi ITC" panose="020B08050305040208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8412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956259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시나리오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- APP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7B096A-FF34-4715-8E20-D03588AE6034}"/>
              </a:ext>
            </a:extLst>
          </p:cNvPr>
          <p:cNvSpPr txBox="1"/>
          <p:nvPr/>
        </p:nvSpPr>
        <p:spPr>
          <a:xfrm>
            <a:off x="2644745" y="2912544"/>
            <a:ext cx="6902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근처에 가면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앱에서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매장에 설치된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신호를 받아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스마트폰에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이벤트 알림을 띄운다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찍어 메뉴 주문이 가능하다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buAutoNum type="arabicPeriod" startAt="2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QR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찍으며 메뉴소개 화면으로 전환된다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7191FCC-2D99-48B6-B1A8-6FC4FD90699F}"/>
              </a:ext>
            </a:extLst>
          </p:cNvPr>
          <p:cNvGrpSpPr/>
          <p:nvPr/>
        </p:nvGrpSpPr>
        <p:grpSpPr>
          <a:xfrm>
            <a:off x="1235606" y="1591028"/>
            <a:ext cx="976543" cy="591030"/>
            <a:chOff x="594805" y="1651247"/>
            <a:chExt cx="976543" cy="591030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2A0E8689-6BBA-4B20-A1C2-3F408A886F75}"/>
                </a:ext>
              </a:extLst>
            </p:cNvPr>
            <p:cNvSpPr txBox="1"/>
            <p:nvPr/>
          </p:nvSpPr>
          <p:spPr>
            <a:xfrm>
              <a:off x="601930" y="1657502"/>
              <a:ext cx="952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APP</a:t>
              </a:r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FD09B7D8-2EEA-4380-B70A-20AE50E6E0B5}"/>
                </a:ext>
              </a:extLst>
            </p:cNvPr>
            <p:cNvSpPr/>
            <p:nvPr/>
          </p:nvSpPr>
          <p:spPr>
            <a:xfrm>
              <a:off x="594805" y="1651247"/>
              <a:ext cx="976543" cy="577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0836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7663548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549" y="4083675"/>
            <a:ext cx="5437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7871904" y="1966925"/>
            <a:ext cx="2350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411156" y="2744589"/>
            <a:ext cx="22892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6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64360FBA-A282-4EA1-89D6-B3F5DFDFEE21}"/>
              </a:ext>
            </a:extLst>
          </p:cNvPr>
          <p:cNvGrpSpPr/>
          <p:nvPr/>
        </p:nvGrpSpPr>
        <p:grpSpPr>
          <a:xfrm>
            <a:off x="9410875" y="6140338"/>
            <a:ext cx="2518948" cy="458521"/>
            <a:chOff x="5852695" y="162916"/>
            <a:chExt cx="2976581" cy="540351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F9C84B94-AD36-4E47-A2E2-CA27332E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95" y="215064"/>
              <a:ext cx="1382606" cy="43605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03A1ED69-B117-45A0-827D-3357C2F02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221" y="162916"/>
              <a:ext cx="1443055" cy="540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4454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4A9C73CD-657C-4A8F-B383-F5871827351F}"/>
              </a:ext>
            </a:extLst>
          </p:cNvPr>
          <p:cNvGrpSpPr/>
          <p:nvPr/>
        </p:nvGrpSpPr>
        <p:grpSpPr>
          <a:xfrm>
            <a:off x="2168902" y="1960929"/>
            <a:ext cx="4959870" cy="3515832"/>
            <a:chOff x="1094704" y="2126525"/>
            <a:chExt cx="4959870" cy="3515832"/>
          </a:xfrm>
        </p:grpSpPr>
        <p:sp>
          <p:nvSpPr>
            <p:cNvPr id="48" name="TextBox 47"/>
            <p:cNvSpPr txBox="1"/>
            <p:nvPr/>
          </p:nvSpPr>
          <p:spPr>
            <a:xfrm>
              <a:off x="3194448" y="2126525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팀원 소개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94448" y="2706292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제작 동기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94447" y="3300087"/>
              <a:ext cx="2319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시장분석 및 사업성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94452" y="3907824"/>
              <a:ext cx="2305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개발과정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07847" y="451002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결과 및 시연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92047" y="5142501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 </a:t>
              </a:r>
              <a:r>
                <a:rPr lang="ko-KR" altLang="en-US" sz="20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기대효과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1" name="직선 연결선 60"/>
            <p:cNvCxnSpPr>
              <a:cxnSpLocks/>
            </p:cNvCxnSpPr>
            <p:nvPr/>
          </p:nvCxnSpPr>
          <p:spPr>
            <a:xfrm>
              <a:off x="2346875" y="2592705"/>
              <a:ext cx="279329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cxnSpLocks/>
            </p:cNvCxnSpPr>
            <p:nvPr/>
          </p:nvCxnSpPr>
          <p:spPr>
            <a:xfrm>
              <a:off x="2346875" y="3178197"/>
              <a:ext cx="279329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cxnSpLocks/>
            </p:cNvCxnSpPr>
            <p:nvPr/>
          </p:nvCxnSpPr>
          <p:spPr>
            <a:xfrm>
              <a:off x="2180427" y="3794237"/>
              <a:ext cx="387414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>
              <a:off x="1485900" y="4410277"/>
              <a:ext cx="433035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1485900" y="5026317"/>
              <a:ext cx="4568674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cxnSpLocks/>
            </p:cNvCxnSpPr>
            <p:nvPr/>
          </p:nvCxnSpPr>
          <p:spPr>
            <a:xfrm>
              <a:off x="1094704" y="5642357"/>
              <a:ext cx="367982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자유형 29"/>
          <p:cNvSpPr/>
          <p:nvPr/>
        </p:nvSpPr>
        <p:spPr>
          <a:xfrm rot="10800000">
            <a:off x="-4" y="-3"/>
            <a:ext cx="4856085" cy="9365944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960" y="995106"/>
            <a:ext cx="2457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N D E X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EB53B5A-956F-49E2-B768-DEDD9962A069}"/>
              </a:ext>
            </a:extLst>
          </p:cNvPr>
          <p:cNvGrpSpPr/>
          <p:nvPr/>
        </p:nvGrpSpPr>
        <p:grpSpPr>
          <a:xfrm>
            <a:off x="7342422" y="387575"/>
            <a:ext cx="4476715" cy="1160342"/>
            <a:chOff x="7017345" y="369934"/>
            <a:chExt cx="4476715" cy="1160342"/>
          </a:xfrm>
        </p:grpSpPr>
        <p:sp>
          <p:nvSpPr>
            <p:cNvPr id="83" name="직사각형 82"/>
            <p:cNvSpPr/>
            <p:nvPr/>
          </p:nvSpPr>
          <p:spPr>
            <a:xfrm>
              <a:off x="11448341" y="369934"/>
              <a:ext cx="45719" cy="9380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BB0FFD9-7410-4660-B889-A9617870CF46}"/>
                </a:ext>
              </a:extLst>
            </p:cNvPr>
            <p:cNvSpPr txBox="1"/>
            <p:nvPr/>
          </p:nvSpPr>
          <p:spPr>
            <a:xfrm>
              <a:off x="7017345" y="391503"/>
              <a:ext cx="4359975" cy="113877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맥아더</a:t>
              </a:r>
              <a:r>
                <a:rPr lang="en-US" altLang="ko-KR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(Order</a:t>
              </a:r>
              <a:r>
                <a:rPr lang="ko-KR" altLang="en-US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아로 읽었습니다</a:t>
              </a:r>
              <a:r>
                <a:rPr lang="en-US" altLang="ko-KR" sz="28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r>
                <a:rPr lang="ko-KR" altLang="en-US" sz="20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sz="2000" spc="-15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r>
                <a:rPr lang="ko-KR" altLang="en-US" sz="2000" spc="-15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</a:t>
              </a:r>
              <a:endParaRPr lang="en-US" altLang="ko-KR" sz="2000" spc="-15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endParaRPr lang="ko-KR" altLang="en-US" sz="2000" spc="-1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086C8B78-D4B9-44DD-96AB-C5B3C7DDA42A}"/>
              </a:ext>
            </a:extLst>
          </p:cNvPr>
          <p:cNvGrpSpPr/>
          <p:nvPr/>
        </p:nvGrpSpPr>
        <p:grpSpPr>
          <a:xfrm>
            <a:off x="9431799" y="4791850"/>
            <a:ext cx="3242640" cy="3058186"/>
            <a:chOff x="-454478" y="514249"/>
            <a:chExt cx="7834631" cy="7388965"/>
          </a:xfrm>
        </p:grpSpPr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B9185BCE-CC49-4F80-B5A4-226E19D6311F}"/>
                </a:ext>
              </a:extLst>
            </p:cNvPr>
            <p:cNvGrpSpPr/>
            <p:nvPr/>
          </p:nvGrpSpPr>
          <p:grpSpPr>
            <a:xfrm>
              <a:off x="-454478" y="747584"/>
              <a:ext cx="7834631" cy="7155630"/>
              <a:chOff x="-324938" y="397064"/>
              <a:chExt cx="7834631" cy="715563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C9F8F287-FFE3-44C9-9FD2-80C7CA12F626}"/>
                  </a:ext>
                </a:extLst>
              </p:cNvPr>
              <p:cNvGrpSpPr/>
              <p:nvPr/>
            </p:nvGrpSpPr>
            <p:grpSpPr>
              <a:xfrm>
                <a:off x="-324938" y="397064"/>
                <a:ext cx="7834631" cy="7155630"/>
                <a:chOff x="-324938" y="397064"/>
                <a:chExt cx="7834631" cy="7155630"/>
              </a:xfrm>
            </p:grpSpPr>
            <p:pic>
              <p:nvPicPr>
                <p:cNvPr id="85" name="Picture 2" descr="맥아더에 대한 이미지 검색결과">
                  <a:extLst>
                    <a:ext uri="{FF2B5EF4-FFF2-40B4-BE49-F238E27FC236}">
                      <a16:creationId xmlns="" xmlns:a16="http://schemas.microsoft.com/office/drawing/2014/main" id="{0B2CE626-C97C-46D3-A15E-13A0FE0C5F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668" y="431714"/>
                  <a:ext cx="4341597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4" descr="맥도날드에 대한 이미지 검색결과">
                  <a:extLst>
                    <a:ext uri="{FF2B5EF4-FFF2-40B4-BE49-F238E27FC236}">
                      <a16:creationId xmlns="" xmlns:a16="http://schemas.microsoft.com/office/drawing/2014/main" id="{CB35E468-9817-4F2C-A623-30CA016B90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="" xmlns:a14="http://schemas.microsoft.com/office/drawing/2010/main">
                        <a14:imgLayer r:embed="rId4">
                          <a14:imgEffect>
                            <a14:backgroundRemoval t="6326" b="89781" l="10000" r="90000">
                              <a14:foregroundMark x1="38444" y1="12409" x2="40444" y2="19221"/>
                              <a14:foregroundMark x1="35333" y1="8759" x2="36444" y2="6326"/>
                              <a14:foregroundMark x1="38222" y1="15572" x2="41333" y2="20925"/>
                              <a14:foregroundMark x1="41333" y1="22141" x2="38889" y2="19951"/>
                              <a14:foregroundMark x1="42444" y1="22141" x2="43333" y2="18005"/>
                              <a14:foregroundMark x1="38889" y1="21411" x2="37111" y2="20925"/>
                              <a14:foregroundMark x1="40889" y1="22384" x2="40000" y2="21898"/>
                              <a14:foregroundMark x1="40222" y1="22871" x2="39111" y2="21898"/>
                              <a14:foregroundMark x1="39111" y1="22628" x2="37778" y2="21411"/>
                              <a14:backgroundMark x1="56889" y1="73723" x2="60444" y2="33577"/>
                              <a14:backgroundMark x1="60444" y1="33577" x2="60444" y2="33577"/>
                              <a14:backgroundMark x1="29333" y1="36496" x2="96667" y2="76886"/>
                              <a14:backgroundMark x1="56000" y1="90268" x2="27333" y2="36740"/>
                              <a14:backgroundMark x1="27333" y1="36740" x2="39333" y2="28467"/>
                              <a14:backgroundMark x1="39333" y1="28467" x2="40667" y2="28467"/>
                              <a14:backgroundMark x1="65556" y1="57664" x2="57778" y2="46229"/>
                              <a14:backgroundMark x1="57778" y1="46229" x2="56444" y2="15085"/>
                              <a14:backgroundMark x1="56444" y1="15085" x2="56444" y2="15085"/>
                              <a14:backgroundMark x1="50667" y1="42579" x2="68000" y2="92214"/>
                              <a14:backgroundMark x1="46000" y1="58394" x2="69333" y2="73966"/>
                              <a14:backgroundMark x1="44222" y1="65693" x2="43778" y2="45742"/>
                              <a14:backgroundMark x1="42000" y1="43066" x2="58667" y2="24088"/>
                              <a14:backgroundMark x1="53111" y1="85158" x2="60000" y2="82725"/>
                              <a14:backgroundMark x1="37556" y1="33333" x2="57333" y2="19221"/>
                              <a14:backgroundMark x1="53778" y1="29197" x2="59778" y2="39659"/>
                              <a14:backgroundMark x1="59778" y1="39659" x2="74000" y2="51338"/>
                              <a14:backgroundMark x1="45111" y1="20195" x2="45111" y2="189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28986">
                  <a:off x="-324938" y="397064"/>
                  <a:ext cx="7834631" cy="71556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 descr="맥아더에 대한 이미지 검색결과">
                  <a:extLst>
                    <a:ext uri="{FF2B5EF4-FFF2-40B4-BE49-F238E27FC236}">
                      <a16:creationId xmlns="" xmlns:a16="http://schemas.microsoft.com/office/drawing/2014/main" id="{DC083252-EE4B-4AB4-BE2E-D0EE87BA99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6">
                          <a14:imgEffect>
                            <a14:backgroundRemoval t="10000" b="90000" l="10000" r="90000">
                              <a14:foregroundMark x1="32692" y1="36724" x2="33242" y2="36724"/>
                              <a14:foregroundMark x1="35165" y1="37241" x2="36676" y2="37241"/>
                              <a14:foregroundMark x1="42445" y1="36552" x2="42857" y2="36552"/>
                              <a14:backgroundMark x1="29258" y1="65862" x2="82692" y2="46207"/>
                              <a14:backgroundMark x1="82692" y1="46207" x2="82692" y2="46207"/>
                              <a14:backgroundMark x1="51374" y1="23448" x2="64973" y2="30690"/>
                              <a14:backgroundMark x1="64973" y1="30690" x2="80495" y2="48448"/>
                              <a14:backgroundMark x1="80495" y1="48448" x2="85165" y2="63276"/>
                              <a14:backgroundMark x1="85165" y1="63276" x2="85027" y2="63966"/>
                              <a14:backgroundMark x1="52885" y1="56897" x2="49725" y2="36207"/>
                              <a14:backgroundMark x1="44093" y1="32759" x2="43132" y2="27414"/>
                              <a14:backgroundMark x1="42881" y1="15942" x2="66776" y2="16812"/>
                              <a14:backgroundMark x1="42390" y1="38551" x2="42390" y2="3855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028" y="431711"/>
                  <a:ext cx="6142697" cy="34589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4" name="Picture 6" descr="맥도날드 png에 대한 이미지 검색결과">
                <a:extLst>
                  <a:ext uri="{FF2B5EF4-FFF2-40B4-BE49-F238E27FC236}">
                    <a16:creationId xmlns="" xmlns:a16="http://schemas.microsoft.com/office/drawing/2014/main" id="{7BCDF028-7CA3-4095-9A13-BBDEE16A2F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085" y="2467392"/>
                <a:ext cx="290945" cy="22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9" name="Picture 8" descr="선글라스.png에 대한 이미지 검색결과">
              <a:extLst>
                <a:ext uri="{FF2B5EF4-FFF2-40B4-BE49-F238E27FC236}">
                  <a16:creationId xmlns="" xmlns:a16="http://schemas.microsoft.com/office/drawing/2014/main" id="{E38DF2EA-A751-493D-B033-EEE7DEBF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20107">
              <a:off x="2512028" y="1509803"/>
              <a:ext cx="849777" cy="2978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맥아더에 대한 이미지 검색결과">
              <a:extLst>
                <a:ext uri="{FF2B5EF4-FFF2-40B4-BE49-F238E27FC236}">
                  <a16:creationId xmlns="" xmlns:a16="http://schemas.microsoft.com/office/drawing/2014/main" id="{5F5DBD40-3C17-4B60-A95A-21BC686D4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backgroundRemoval t="7759" b="90000" l="9753" r="89973">
                          <a14:foregroundMark x1="39835" y1="20000" x2="52335" y2="15345"/>
                          <a14:foregroundMark x1="52335" y1="15345" x2="56593" y2="18103"/>
                          <a14:foregroundMark x1="39973" y1="25517" x2="40797" y2="24310"/>
                          <a14:foregroundMark x1="51236" y1="8276" x2="51236" y2="8276"/>
                          <a14:foregroundMark x1="54258" y1="10345" x2="51511" y2="10345"/>
                          <a14:foregroundMark x1="50687" y1="8966" x2="50687" y2="8448"/>
                          <a14:foregroundMark x1="50687" y1="7759" x2="50687" y2="7759"/>
                          <a14:foregroundMark x1="53159" y1="9828" x2="53434" y2="9828"/>
                          <a14:backgroundMark x1="32967" y1="65862" x2="82692" y2="42069"/>
                          <a14:backgroundMark x1="82692" y1="42069" x2="82692" y2="42069"/>
                          <a14:backgroundMark x1="68544" y1="43276" x2="55495" y2="45690"/>
                          <a14:backgroundMark x1="55495" y1="45690" x2="41758" y2="43276"/>
                          <a14:backgroundMark x1="41758" y1="43276" x2="45467" y2="27414"/>
                          <a14:backgroundMark x1="45467" y1="27414" x2="49588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16" y="514249"/>
              <a:ext cx="5411251" cy="43111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D7C9D37E-9D62-4799-9DC1-D7B6825ED90C}"/>
                </a:ext>
              </a:extLst>
            </p:cNvPr>
            <p:cNvSpPr txBox="1"/>
            <p:nvPr/>
          </p:nvSpPr>
          <p:spPr>
            <a:xfrm>
              <a:off x="1324903" y="4165974"/>
              <a:ext cx="3556044" cy="111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Eras Demi ITC" panose="020B0805030504020804" pitchFamily="34" charset="0"/>
                </a:rPr>
                <a:t>McOrder</a:t>
              </a:r>
              <a:endParaRPr lang="ko-KR" altLang="en-US" sz="2400">
                <a:latin typeface="Eras Demi ITC" panose="020B08050305040208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7308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414444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 인식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A7BA6D6-E777-4CC3-A983-1DE03C36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91654"/>
            <a:ext cx="4305300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0EC119D-7738-4F4C-AA70-81527A81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086954"/>
            <a:ext cx="4524375" cy="222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C73F226-53E7-4756-AEAD-D16907B3B0D1}"/>
              </a:ext>
            </a:extLst>
          </p:cNvPr>
          <p:cNvSpPr txBox="1"/>
          <p:nvPr/>
        </p:nvSpPr>
        <p:spPr>
          <a:xfrm>
            <a:off x="1478168" y="5041932"/>
            <a:ext cx="9235664" cy="138499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주문을 할 때 대기고객이 많을수록 </a:t>
            </a:r>
            <a:endParaRPr lang="en-US" altLang="ko-KR" sz="2800" spc="-151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주문하는데 걸리는 시간이 늘어남</a:t>
            </a:r>
            <a:endParaRPr lang="ko-KR" altLang="en-US" sz="2800" spc="-15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717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263761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문제인식</a:t>
              </a:r>
              <a:endParaRPr lang="en-US" altLang="ko-KR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맥도날드 주문번호에 대한 이미지 검색결과">
            <a:extLst>
              <a:ext uri="{FF2B5EF4-FFF2-40B4-BE49-F238E27FC236}">
                <a16:creationId xmlns="" xmlns:a16="http://schemas.microsoft.com/office/drawing/2014/main" id="{DD7BE8A0-81B7-4003-92B2-58304F83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68" y="1886102"/>
            <a:ext cx="4043614" cy="2683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D63A858-9AFD-40D3-9E2A-0DA86AD6017E}"/>
              </a:ext>
            </a:extLst>
          </p:cNvPr>
          <p:cNvSpPr txBox="1"/>
          <p:nvPr/>
        </p:nvSpPr>
        <p:spPr>
          <a:xfrm>
            <a:off x="1478168" y="4820833"/>
            <a:ext cx="9235664" cy="133113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주문알림판이 보이지 않는 곳에 앉았을 때</a:t>
            </a:r>
            <a:endParaRPr lang="en-US" altLang="ko-KR" sz="2800" spc="-151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5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매번 알림판을 확인하러 움직여야 하는 번거로움</a:t>
            </a:r>
            <a:endParaRPr lang="ko-KR" altLang="en-US" sz="2800" spc="-15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26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3235181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문제해결방법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1A99389-382B-43D3-93D1-7C0B5F20D780}"/>
              </a:ext>
            </a:extLst>
          </p:cNvPr>
          <p:cNvGrpSpPr/>
          <p:nvPr/>
        </p:nvGrpSpPr>
        <p:grpSpPr>
          <a:xfrm>
            <a:off x="1096010" y="1629754"/>
            <a:ext cx="10365740" cy="4703392"/>
            <a:chOff x="1096010" y="1629754"/>
            <a:chExt cx="10365740" cy="4703392"/>
          </a:xfrm>
        </p:grpSpPr>
        <p:pic>
          <p:nvPicPr>
            <p:cNvPr id="2050" name="Picture 2" descr="맥도날드 메뉴판에 대한 이미지 검색결과">
              <a:extLst>
                <a:ext uri="{FF2B5EF4-FFF2-40B4-BE49-F238E27FC236}">
                  <a16:creationId xmlns="" xmlns:a16="http://schemas.microsoft.com/office/drawing/2014/main" id="{34EC9387-1FF9-4218-94DA-52F32F471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010" y="1629754"/>
              <a:ext cx="5761990" cy="47033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큐알코드에 대한 이미지 검색결과">
              <a:extLst>
                <a:ext uri="{FF2B5EF4-FFF2-40B4-BE49-F238E27FC236}">
                  <a16:creationId xmlns="" xmlns:a16="http://schemas.microsoft.com/office/drawing/2014/main" id="{AD6C4A20-EB22-4F01-BABA-E172AFAA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962" y="2410556"/>
              <a:ext cx="3141788" cy="31417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더하기 기호 3">
              <a:extLst>
                <a:ext uri="{FF2B5EF4-FFF2-40B4-BE49-F238E27FC236}">
                  <a16:creationId xmlns="" xmlns:a16="http://schemas.microsoft.com/office/drawing/2014/main" id="{661474C7-6D4B-4FCF-96A6-4327B412FAAF}"/>
                </a:ext>
              </a:extLst>
            </p:cNvPr>
            <p:cNvSpPr/>
            <p:nvPr/>
          </p:nvSpPr>
          <p:spPr>
            <a:xfrm>
              <a:off x="6979920" y="3180081"/>
              <a:ext cx="1503673" cy="1503673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DC36379-4B84-42BF-9753-16E9C15CB389}"/>
              </a:ext>
            </a:extLst>
          </p:cNvPr>
          <p:cNvGrpSpPr/>
          <p:nvPr/>
        </p:nvGrpSpPr>
        <p:grpSpPr>
          <a:xfrm>
            <a:off x="3167380" y="1629754"/>
            <a:ext cx="5761990" cy="4703392"/>
            <a:chOff x="3167380" y="1629754"/>
            <a:chExt cx="5761990" cy="4703392"/>
          </a:xfrm>
        </p:grpSpPr>
        <p:pic>
          <p:nvPicPr>
            <p:cNvPr id="17" name="Picture 2" descr="맥도날드 메뉴판에 대한 이미지 검색결과">
              <a:extLst>
                <a:ext uri="{FF2B5EF4-FFF2-40B4-BE49-F238E27FC236}">
                  <a16:creationId xmlns="" xmlns:a16="http://schemas.microsoft.com/office/drawing/2014/main" id="{235788C6-F976-49ED-8224-510C9E2A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380" y="1629754"/>
              <a:ext cx="5761990" cy="47033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File:Moe Epsilon QR code vector.svg">
              <a:extLst>
                <a:ext uri="{FF2B5EF4-FFF2-40B4-BE49-F238E27FC236}">
                  <a16:creationId xmlns="" xmlns:a16="http://schemas.microsoft.com/office/drawing/2014/main" id="{E78E09AC-E934-4AF2-9628-7B9768FE7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943" y="28286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File:Moe Epsilon QR code vector.svg">
              <a:extLst>
                <a:ext uri="{FF2B5EF4-FFF2-40B4-BE49-F238E27FC236}">
                  <a16:creationId xmlns="" xmlns:a16="http://schemas.microsoft.com/office/drawing/2014/main" id="{0884A8C5-EA24-411C-9AE8-131FCBE7C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343" y="28184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ile:Moe Epsilon QR code vector.svg">
              <a:extLst>
                <a:ext uri="{FF2B5EF4-FFF2-40B4-BE49-F238E27FC236}">
                  <a16:creationId xmlns="" xmlns:a16="http://schemas.microsoft.com/office/drawing/2014/main" id="{5C334F96-7838-4783-BB05-BAF63CC32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423" y="28286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File:Moe Epsilon QR code vector.svg">
              <a:extLst>
                <a:ext uri="{FF2B5EF4-FFF2-40B4-BE49-F238E27FC236}">
                  <a16:creationId xmlns="" xmlns:a16="http://schemas.microsoft.com/office/drawing/2014/main" id="{C4FBD92E-E2EF-4BC9-9412-404B41909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663" y="28184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File:Moe Epsilon QR code vector.svg">
              <a:extLst>
                <a:ext uri="{FF2B5EF4-FFF2-40B4-BE49-F238E27FC236}">
                  <a16:creationId xmlns="" xmlns:a16="http://schemas.microsoft.com/office/drawing/2014/main" id="{504EFCA9-6E46-4B37-B9D9-1CC0BE614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8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File:Moe Epsilon QR code vector.svg">
              <a:extLst>
                <a:ext uri="{FF2B5EF4-FFF2-40B4-BE49-F238E27FC236}">
                  <a16:creationId xmlns="" xmlns:a16="http://schemas.microsoft.com/office/drawing/2014/main" id="{7A160738-735F-4E77-AF40-F3808AAD4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6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File:Moe Epsilon QR code vector.svg">
              <a:extLst>
                <a:ext uri="{FF2B5EF4-FFF2-40B4-BE49-F238E27FC236}">
                  <a16:creationId xmlns="" xmlns:a16="http://schemas.microsoft.com/office/drawing/2014/main" id="{21384944-6647-44D7-A83F-0F4DEA635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183" y="38954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File:Moe Epsilon QR code vector.svg">
              <a:extLst>
                <a:ext uri="{FF2B5EF4-FFF2-40B4-BE49-F238E27FC236}">
                  <a16:creationId xmlns="" xmlns:a16="http://schemas.microsoft.com/office/drawing/2014/main" id="{A6691E94-F977-4601-811B-697C7A5B4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063" y="38954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File:Moe Epsilon QR code vector.svg">
              <a:extLst>
                <a:ext uri="{FF2B5EF4-FFF2-40B4-BE49-F238E27FC236}">
                  <a16:creationId xmlns="" xmlns:a16="http://schemas.microsoft.com/office/drawing/2014/main" id="{D1E1DF52-4AAE-4A05-961C-E40F12C0F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File:Moe Epsilon QR code vector.svg">
              <a:extLst>
                <a:ext uri="{FF2B5EF4-FFF2-40B4-BE49-F238E27FC236}">
                  <a16:creationId xmlns="" xmlns:a16="http://schemas.microsoft.com/office/drawing/2014/main" id="{554D71FF-C3A5-4E35-AC5A-77810319E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823" y="390556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File:Moe Epsilon QR code vector.svg">
              <a:extLst>
                <a:ext uri="{FF2B5EF4-FFF2-40B4-BE49-F238E27FC236}">
                  <a16:creationId xmlns="" xmlns:a16="http://schemas.microsoft.com/office/drawing/2014/main" id="{401BDF0B-EDC6-4E6C-AD8F-E91BCA63A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8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File:Moe Epsilon QR code vector.svg">
              <a:extLst>
                <a:ext uri="{FF2B5EF4-FFF2-40B4-BE49-F238E27FC236}">
                  <a16:creationId xmlns="" xmlns:a16="http://schemas.microsoft.com/office/drawing/2014/main" id="{1C03C660-10AD-42F6-BF43-9AC37DE35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6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File:Moe Epsilon QR code vector.svg">
              <a:extLst>
                <a:ext uri="{FF2B5EF4-FFF2-40B4-BE49-F238E27FC236}">
                  <a16:creationId xmlns="" xmlns:a16="http://schemas.microsoft.com/office/drawing/2014/main" id="{C2D76C9A-7E8B-42B5-89ED-8A61B4B6D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183" y="49520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File:Moe Epsilon QR code vector.svg">
              <a:extLst>
                <a:ext uri="{FF2B5EF4-FFF2-40B4-BE49-F238E27FC236}">
                  <a16:creationId xmlns="" xmlns:a16="http://schemas.microsoft.com/office/drawing/2014/main" id="{67902B24-A9BF-4B9F-91C7-28CA6B8C1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063" y="49520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File:Moe Epsilon QR code vector.svg">
              <a:extLst>
                <a:ext uri="{FF2B5EF4-FFF2-40B4-BE49-F238E27FC236}">
                  <a16:creationId xmlns="" xmlns:a16="http://schemas.microsoft.com/office/drawing/2014/main" id="{B797DBE2-356B-423A-9AF4-763572ACA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File:Moe Epsilon QR code vector.svg">
              <a:extLst>
                <a:ext uri="{FF2B5EF4-FFF2-40B4-BE49-F238E27FC236}">
                  <a16:creationId xmlns="" xmlns:a16="http://schemas.microsoft.com/office/drawing/2014/main" id="{507B9FEE-4D2D-4446-8355-49FECE7C7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823" y="496220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File:Moe Epsilon QR code vector.svg">
              <a:extLst>
                <a:ext uri="{FF2B5EF4-FFF2-40B4-BE49-F238E27FC236}">
                  <a16:creationId xmlns="" xmlns:a16="http://schemas.microsoft.com/office/drawing/2014/main" id="{8A2A6B9E-09A7-4D51-8EDA-FA1274FD2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8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File:Moe Epsilon QR code vector.svg">
              <a:extLst>
                <a:ext uri="{FF2B5EF4-FFF2-40B4-BE49-F238E27FC236}">
                  <a16:creationId xmlns="" xmlns:a16="http://schemas.microsoft.com/office/drawing/2014/main" id="{02ECC526-2CBF-4AB6-804F-694D80B82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6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 descr="File:Moe Epsilon QR code vector.svg">
              <a:extLst>
                <a:ext uri="{FF2B5EF4-FFF2-40B4-BE49-F238E27FC236}">
                  <a16:creationId xmlns="" xmlns:a16="http://schemas.microsoft.com/office/drawing/2014/main" id="{895FACF9-8DD2-423F-B6C6-6FF1C548B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183" y="600868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 descr="File:Moe Epsilon QR code vector.svg">
              <a:extLst>
                <a:ext uri="{FF2B5EF4-FFF2-40B4-BE49-F238E27FC236}">
                  <a16:creationId xmlns="" xmlns:a16="http://schemas.microsoft.com/office/drawing/2014/main" id="{4F911AC2-9C87-478F-8588-AA0287323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063" y="600868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0" descr="File:Moe Epsilon QR code vector.svg">
              <a:extLst>
                <a:ext uri="{FF2B5EF4-FFF2-40B4-BE49-F238E27FC236}">
                  <a16:creationId xmlns="" xmlns:a16="http://schemas.microsoft.com/office/drawing/2014/main" id="{FE0AF96B-B157-4532-A8AE-1E3053270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File:Moe Epsilon QR code vector.svg">
              <a:extLst>
                <a:ext uri="{FF2B5EF4-FFF2-40B4-BE49-F238E27FC236}">
                  <a16:creationId xmlns="" xmlns:a16="http://schemas.microsoft.com/office/drawing/2014/main" id="{B80A3C17-47B7-4CB1-81C7-E455900F7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823" y="6018849"/>
              <a:ext cx="239711" cy="2397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9339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3315331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문제해결방법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챗봇에 대한 이미지 검색결과">
            <a:extLst>
              <a:ext uri="{FF2B5EF4-FFF2-40B4-BE49-F238E27FC236}">
                <a16:creationId xmlns="" xmlns:a16="http://schemas.microsoft.com/office/drawing/2014/main" id="{D2A76E37-56C0-45AC-A815-D2A2F259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89" y="1448563"/>
            <a:ext cx="3989181" cy="5059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375B9A4-9E5B-4855-A2B8-DD71EC603072}"/>
              </a:ext>
            </a:extLst>
          </p:cNvPr>
          <p:cNvGrpSpPr/>
          <p:nvPr/>
        </p:nvGrpSpPr>
        <p:grpSpPr>
          <a:xfrm>
            <a:off x="5772002" y="1753265"/>
            <a:ext cx="3821767" cy="1343025"/>
            <a:chOff x="5772002" y="1753265"/>
            <a:chExt cx="3821767" cy="1343025"/>
          </a:xfrm>
        </p:grpSpPr>
        <p:sp>
          <p:nvSpPr>
            <p:cNvPr id="3" name="말풍선: 모서리가 둥근 사각형 2">
              <a:extLst>
                <a:ext uri="{FF2B5EF4-FFF2-40B4-BE49-F238E27FC236}">
                  <a16:creationId xmlns="" xmlns:a16="http://schemas.microsoft.com/office/drawing/2014/main" id="{A645C948-E251-480F-B4DA-4A25079F131F}"/>
                </a:ext>
              </a:extLst>
            </p:cNvPr>
            <p:cNvSpPr/>
            <p:nvPr/>
          </p:nvSpPr>
          <p:spPr>
            <a:xfrm>
              <a:off x="7338249" y="1769458"/>
              <a:ext cx="2255520" cy="1310638"/>
            </a:xfrm>
            <a:prstGeom prst="wedgeRoundRectCallout">
              <a:avLst>
                <a:gd name="adj1" fmla="val -63445"/>
                <a:gd name="adj2" fmla="val 24050"/>
                <a:gd name="adj3" fmla="val 16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빅맥세트로 결제 완료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!!</a:t>
              </a:r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EEEF7104-0AEE-462A-9D54-34165876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2002" y="1753265"/>
              <a:ext cx="1228725" cy="1343025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6D2B6D2-B0BE-4635-8B7F-B6F7267DBC51}"/>
              </a:ext>
            </a:extLst>
          </p:cNvPr>
          <p:cNvGrpSpPr/>
          <p:nvPr/>
        </p:nvGrpSpPr>
        <p:grpSpPr>
          <a:xfrm>
            <a:off x="7338249" y="3373908"/>
            <a:ext cx="3910203" cy="1389734"/>
            <a:chOff x="7338249" y="3373908"/>
            <a:chExt cx="3910203" cy="1389734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C2B1DD-4B83-4ED9-89D8-A1744BD5B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6377" y="3420617"/>
              <a:ext cx="1362075" cy="1343025"/>
            </a:xfrm>
            <a:prstGeom prst="rect">
              <a:avLst/>
            </a:prstGeom>
          </p:spPr>
        </p:pic>
        <p:sp>
          <p:nvSpPr>
            <p:cNvPr id="38" name="말풍선: 모서리가 둥근 사각형 37">
              <a:extLst>
                <a:ext uri="{FF2B5EF4-FFF2-40B4-BE49-F238E27FC236}">
                  <a16:creationId xmlns="" xmlns:a16="http://schemas.microsoft.com/office/drawing/2014/main" id="{665F985E-068E-4BFF-B88A-97F3A0B465B1}"/>
                </a:ext>
              </a:extLst>
            </p:cNvPr>
            <p:cNvSpPr/>
            <p:nvPr/>
          </p:nvSpPr>
          <p:spPr>
            <a:xfrm>
              <a:off x="7338249" y="3373908"/>
              <a:ext cx="2255520" cy="1310638"/>
            </a:xfrm>
            <a:prstGeom prst="wedgeRoundRectCallout">
              <a:avLst>
                <a:gd name="adj1" fmla="val 62231"/>
                <a:gd name="adj2" fmla="val 25445"/>
                <a:gd name="adj3" fmla="val 16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빅맥세트 주문 완료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!!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예상 시간 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</a:t>
              </a:r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분입니다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2AB7699-3A63-4BD2-A50A-AC874CA41895}"/>
              </a:ext>
            </a:extLst>
          </p:cNvPr>
          <p:cNvGrpSpPr/>
          <p:nvPr/>
        </p:nvGrpSpPr>
        <p:grpSpPr>
          <a:xfrm>
            <a:off x="7338249" y="5011844"/>
            <a:ext cx="3910203" cy="1537926"/>
            <a:chOff x="7338249" y="5011844"/>
            <a:chExt cx="3910203" cy="1537926"/>
          </a:xfrm>
        </p:grpSpPr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FDFA40C3-6E34-400F-AF80-C8BF9C0E1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6377" y="5206745"/>
              <a:ext cx="1362075" cy="1343025"/>
            </a:xfrm>
            <a:prstGeom prst="rect">
              <a:avLst/>
            </a:prstGeom>
          </p:spPr>
        </p:pic>
        <p:sp>
          <p:nvSpPr>
            <p:cNvPr id="39" name="말풍선: 모서리가 둥근 사각형 38">
              <a:extLst>
                <a:ext uri="{FF2B5EF4-FFF2-40B4-BE49-F238E27FC236}">
                  <a16:creationId xmlns="" xmlns:a16="http://schemas.microsoft.com/office/drawing/2014/main" id="{E974092D-1B11-46F0-8DFA-295D8B66CA58}"/>
                </a:ext>
              </a:extLst>
            </p:cNvPr>
            <p:cNvSpPr/>
            <p:nvPr/>
          </p:nvSpPr>
          <p:spPr>
            <a:xfrm>
              <a:off x="7338249" y="5011844"/>
              <a:ext cx="2255520" cy="1310638"/>
            </a:xfrm>
            <a:prstGeom prst="wedgeRoundRectCallout">
              <a:avLst>
                <a:gd name="adj1" fmla="val 62231"/>
                <a:gd name="adj2" fmla="val 25445"/>
                <a:gd name="adj3" fmla="val 16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주문하신 음식 </a:t>
              </a:r>
              <a:endPara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나왔습니다</a:t>
              </a:r>
              <a:r>
                <a:rPr lang="en-US" altLang="ko-KR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749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2238113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 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주제선정</a:t>
              </a:r>
              <a:endPara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115F6F0-DADD-4ECA-B7BE-F5DC998F4948}"/>
              </a:ext>
            </a:extLst>
          </p:cNvPr>
          <p:cNvSpPr txBox="1"/>
          <p:nvPr/>
        </p:nvSpPr>
        <p:spPr>
          <a:xfrm>
            <a:off x="952119" y="2301482"/>
            <a:ext cx="5143881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해결 능력을 갖춘 </a:t>
            </a:r>
            <a:endParaRPr lang="en-US" altLang="ko-KR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</a:t>
            </a:r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기반의</a:t>
            </a:r>
            <a:endParaRPr lang="en-US" altLang="ko-KR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및 주문관리 시스템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AE328C4-3782-4F89-95F8-328E85F89556}"/>
              </a:ext>
            </a:extLst>
          </p:cNvPr>
          <p:cNvGrpSpPr/>
          <p:nvPr/>
        </p:nvGrpSpPr>
        <p:grpSpPr>
          <a:xfrm>
            <a:off x="5377551" y="1611782"/>
            <a:ext cx="8058016" cy="7623261"/>
            <a:chOff x="-454478" y="491286"/>
            <a:chExt cx="7834631" cy="7411929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3CA8C18-C188-494C-AE3A-0055FCA63CF4}"/>
                </a:ext>
              </a:extLst>
            </p:cNvPr>
            <p:cNvGrpSpPr/>
            <p:nvPr/>
          </p:nvGrpSpPr>
          <p:grpSpPr>
            <a:xfrm>
              <a:off x="-454478" y="747585"/>
              <a:ext cx="7834631" cy="7155630"/>
              <a:chOff x="-324938" y="397065"/>
              <a:chExt cx="7834631" cy="715563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40239DF1-26FB-4AF0-9B60-202138FBB3BF}"/>
                  </a:ext>
                </a:extLst>
              </p:cNvPr>
              <p:cNvGrpSpPr/>
              <p:nvPr/>
            </p:nvGrpSpPr>
            <p:grpSpPr>
              <a:xfrm>
                <a:off x="-324938" y="397065"/>
                <a:ext cx="7834631" cy="7155630"/>
                <a:chOff x="-324938" y="397065"/>
                <a:chExt cx="7834631" cy="7155630"/>
              </a:xfrm>
            </p:grpSpPr>
            <p:pic>
              <p:nvPicPr>
                <p:cNvPr id="51" name="Picture 2" descr="맥아더에 대한 이미지 검색결과">
                  <a:extLst>
                    <a:ext uri="{FF2B5EF4-FFF2-40B4-BE49-F238E27FC236}">
                      <a16:creationId xmlns="" xmlns:a16="http://schemas.microsoft.com/office/drawing/2014/main" id="{BB58509C-ECB4-4FB1-B08F-F87FE18976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668" y="431714"/>
                  <a:ext cx="4341597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4" descr="맥도날드에 대한 이미지 검색결과">
                  <a:extLst>
                    <a:ext uri="{FF2B5EF4-FFF2-40B4-BE49-F238E27FC236}">
                      <a16:creationId xmlns="" xmlns:a16="http://schemas.microsoft.com/office/drawing/2014/main" id="{0D7C201E-CA88-448C-940A-4FCFAAF45C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="" xmlns:a14="http://schemas.microsoft.com/office/drawing/2010/main">
                        <a14:imgLayer r:embed="rId4">
                          <a14:imgEffect>
                            <a14:backgroundRemoval t="6326" b="89781" l="10000" r="90000">
                              <a14:foregroundMark x1="38444" y1="12409" x2="40444" y2="19221"/>
                              <a14:foregroundMark x1="35333" y1="8759" x2="36444" y2="6326"/>
                              <a14:foregroundMark x1="38222" y1="15572" x2="41333" y2="20925"/>
                              <a14:foregroundMark x1="41333" y1="22141" x2="38889" y2="19951"/>
                              <a14:foregroundMark x1="42444" y1="22141" x2="43333" y2="18005"/>
                              <a14:foregroundMark x1="38889" y1="21411" x2="37111" y2="20925"/>
                              <a14:foregroundMark x1="40889" y1="22384" x2="40000" y2="21898"/>
                              <a14:foregroundMark x1="40222" y1="22871" x2="39111" y2="21898"/>
                              <a14:foregroundMark x1="39111" y1="22628" x2="37778" y2="21411"/>
                              <a14:backgroundMark x1="56889" y1="73723" x2="60444" y2="33577"/>
                              <a14:backgroundMark x1="60444" y1="33577" x2="60444" y2="33577"/>
                              <a14:backgroundMark x1="29333" y1="36496" x2="96667" y2="76886"/>
                              <a14:backgroundMark x1="56000" y1="90268" x2="27333" y2="36740"/>
                              <a14:backgroundMark x1="27333" y1="36740" x2="39333" y2="28467"/>
                              <a14:backgroundMark x1="39333" y1="28467" x2="40667" y2="28467"/>
                              <a14:backgroundMark x1="65556" y1="57664" x2="57778" y2="46229"/>
                              <a14:backgroundMark x1="57778" y1="46229" x2="56444" y2="15085"/>
                              <a14:backgroundMark x1="56444" y1="15085" x2="56444" y2="15085"/>
                              <a14:backgroundMark x1="50667" y1="42579" x2="68000" y2="92214"/>
                              <a14:backgroundMark x1="46000" y1="58394" x2="69333" y2="73966"/>
                              <a14:backgroundMark x1="44222" y1="65693" x2="43778" y2="45742"/>
                              <a14:backgroundMark x1="42000" y1="43066" x2="58667" y2="24088"/>
                              <a14:backgroundMark x1="53111" y1="85158" x2="60000" y2="82725"/>
                              <a14:backgroundMark x1="37556" y1="33333" x2="57333" y2="19221"/>
                              <a14:backgroundMark x1="53778" y1="29197" x2="59778" y2="39659"/>
                              <a14:backgroundMark x1="59778" y1="39659" x2="74000" y2="51338"/>
                              <a14:backgroundMark x1="45111" y1="20195" x2="45111" y2="189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28986">
                  <a:off x="-324938" y="397065"/>
                  <a:ext cx="7834631" cy="71556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맥아더에 대한 이미지 검색결과">
                  <a:extLst>
                    <a:ext uri="{FF2B5EF4-FFF2-40B4-BE49-F238E27FC236}">
                      <a16:creationId xmlns="" xmlns:a16="http://schemas.microsoft.com/office/drawing/2014/main" id="{D819DC72-6BAD-4064-8D3C-EEA4F824C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="" xmlns:a14="http://schemas.microsoft.com/office/drawing/2010/main">
                        <a14:imgLayer r:embed="rId6">
                          <a14:imgEffect>
                            <a14:backgroundRemoval t="10000" b="90000" l="10000" r="90000">
                              <a14:foregroundMark x1="32692" y1="36724" x2="33242" y2="36724"/>
                              <a14:foregroundMark x1="35165" y1="37241" x2="36676" y2="37241"/>
                              <a14:foregroundMark x1="42445" y1="36552" x2="42857" y2="36552"/>
                              <a14:backgroundMark x1="29258" y1="65862" x2="82692" y2="46207"/>
                              <a14:backgroundMark x1="82692" y1="46207" x2="82692" y2="46207"/>
                              <a14:backgroundMark x1="51374" y1="23448" x2="64973" y2="30690"/>
                              <a14:backgroundMark x1="64973" y1="30690" x2="80495" y2="48448"/>
                              <a14:backgroundMark x1="80495" y1="48448" x2="85165" y2="63276"/>
                              <a14:backgroundMark x1="85165" y1="63276" x2="85027" y2="63966"/>
                              <a14:backgroundMark x1="52885" y1="56897" x2="49725" y2="36207"/>
                              <a14:backgroundMark x1="44093" y1="32759" x2="43132" y2="2741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774" y="431714"/>
                  <a:ext cx="6142696" cy="3458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0" name="Picture 6" descr="맥도날드 png에 대한 이미지 검색결과">
                <a:extLst>
                  <a:ext uri="{FF2B5EF4-FFF2-40B4-BE49-F238E27FC236}">
                    <a16:creationId xmlns="" xmlns:a16="http://schemas.microsoft.com/office/drawing/2014/main" id="{C065043B-85A0-4429-8E4C-4195E78423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0085" y="2467392"/>
                <a:ext cx="290945" cy="22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8" descr="선글라스.png에 대한 이미지 검색결과">
              <a:extLst>
                <a:ext uri="{FF2B5EF4-FFF2-40B4-BE49-F238E27FC236}">
                  <a16:creationId xmlns="" xmlns:a16="http://schemas.microsoft.com/office/drawing/2014/main" id="{CBDF54C8-70DE-459F-AFE8-7358404F9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20107">
              <a:off x="2512028" y="1509803"/>
              <a:ext cx="849777" cy="2978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맥아더에 대한 이미지 검색결과">
              <a:extLst>
                <a:ext uri="{FF2B5EF4-FFF2-40B4-BE49-F238E27FC236}">
                  <a16:creationId xmlns="" xmlns:a16="http://schemas.microsoft.com/office/drawing/2014/main" id="{FEE47188-D569-4A60-A451-CF132271D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="" xmlns:a14="http://schemas.microsoft.com/office/drawing/2010/main">
                    <a14:imgLayer r:embed="rId6">
                      <a14:imgEffect>
                        <a14:backgroundRemoval t="7759" b="90000" l="9753" r="89973">
                          <a14:foregroundMark x1="39835" y1="20000" x2="52335" y2="15345"/>
                          <a14:foregroundMark x1="52335" y1="15345" x2="56593" y2="18103"/>
                          <a14:foregroundMark x1="39973" y1="25517" x2="40797" y2="24310"/>
                          <a14:foregroundMark x1="51236" y1="8276" x2="51236" y2="8276"/>
                          <a14:foregroundMark x1="54258" y1="10345" x2="51511" y2="10345"/>
                          <a14:foregroundMark x1="50687" y1="8966" x2="50687" y2="8448"/>
                          <a14:foregroundMark x1="50687" y1="7759" x2="50687" y2="7759"/>
                          <a14:foregroundMark x1="53159" y1="9828" x2="53434" y2="9828"/>
                          <a14:backgroundMark x1="32967" y1="65862" x2="82692" y2="42069"/>
                          <a14:backgroundMark x1="82692" y1="42069" x2="82692" y2="42069"/>
                          <a14:backgroundMark x1="68544" y1="43276" x2="55495" y2="45690"/>
                          <a14:backgroundMark x1="55495" y1="45690" x2="41758" y2="43276"/>
                          <a14:backgroundMark x1="41758" y1="43276" x2="45467" y2="27414"/>
                          <a14:backgroundMark x1="45467" y1="27414" x2="49588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3" y="491286"/>
              <a:ext cx="5411251" cy="43111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E704B478-C96C-4614-A068-DA8DE91D899A}"/>
                </a:ext>
              </a:extLst>
            </p:cNvPr>
            <p:cNvSpPr txBox="1"/>
            <p:nvPr/>
          </p:nvSpPr>
          <p:spPr>
            <a:xfrm>
              <a:off x="1283040" y="4038495"/>
              <a:ext cx="3916799" cy="116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>
                  <a:latin typeface="Eras Demi ITC" panose="020B0805030504020804" pitchFamily="34" charset="0"/>
                </a:rPr>
                <a:t>McOrder</a:t>
              </a:r>
              <a:endParaRPr lang="ko-KR" altLang="en-US" sz="7200">
                <a:latin typeface="Eras Demi ITC" panose="020B08050305040208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787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4346062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시나리오 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WEB_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</a:t>
              </a:r>
              <a:endPara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7B096A-FF34-4715-8E20-D03588AE6034}"/>
              </a:ext>
            </a:extLst>
          </p:cNvPr>
          <p:cNvSpPr txBox="1"/>
          <p:nvPr/>
        </p:nvSpPr>
        <p:spPr>
          <a:xfrm>
            <a:off x="1954701" y="2348220"/>
            <a:ext cx="8282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웹으로 주문이 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메뉴선택은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drag&amp;drop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사용한다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메뉴판을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볼 수 있어야 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 및 주문정보확인을 할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근처의 매장을 찾을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 등의 알림을 받을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ex)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생일인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사람에게 쿠폰제공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알림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메일발송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 주문관련 정보를 받을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 startAt="7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구매내역을 활용하여 내가 좋아할만한 메뉴를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추천받을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AutoNum type="arabicPeriod" startAt="7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구매내역에 따라 회원등급이 지정된다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회원의 등급에 따라 적립금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누적률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등의 차이가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7191FCC-2D99-48B6-B1A8-6FC4FD90699F}"/>
              </a:ext>
            </a:extLst>
          </p:cNvPr>
          <p:cNvGrpSpPr/>
          <p:nvPr/>
        </p:nvGrpSpPr>
        <p:grpSpPr>
          <a:xfrm>
            <a:off x="1235606" y="1591028"/>
            <a:ext cx="976543" cy="591030"/>
            <a:chOff x="594805" y="1651247"/>
            <a:chExt cx="976543" cy="591030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2A0E8689-6BBA-4B20-A1C2-3F408A886F75}"/>
                </a:ext>
              </a:extLst>
            </p:cNvPr>
            <p:cNvSpPr txBox="1"/>
            <p:nvPr/>
          </p:nvSpPr>
          <p:spPr>
            <a:xfrm>
              <a:off x="601930" y="1657502"/>
              <a:ext cx="966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</a:t>
              </a:r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FD09B7D8-2EEA-4380-B70A-20AE50E6E0B5}"/>
                </a:ext>
              </a:extLst>
            </p:cNvPr>
            <p:cNvSpPr/>
            <p:nvPr/>
          </p:nvSpPr>
          <p:spPr>
            <a:xfrm>
              <a:off x="594805" y="1651247"/>
              <a:ext cx="976543" cy="577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4272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23850" y="223851"/>
            <a:ext cx="11449050" cy="785648"/>
            <a:chOff x="323850" y="0"/>
            <a:chExt cx="11449050" cy="1162050"/>
          </a:xfrm>
          <a:solidFill>
            <a:schemeClr val="accent1">
              <a:lumMod val="50000"/>
            </a:schemeClr>
          </a:solidFill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437039" y="217822"/>
              <a:ext cx="0" cy="476250"/>
            </a:xfrm>
            <a:prstGeom prst="line">
              <a:avLst/>
            </a:prstGeom>
            <a:grpFill/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085396" y="137081"/>
              <a:ext cx="4342856" cy="955987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시나리오 </a:t>
              </a:r>
              <a:r>
                <a:rPr lang="en-US" altLang="ko-KR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WEB_</a:t>
              </a:r>
              <a:r>
                <a:rPr lang="ko-KR" altLang="en-US" sz="36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관리자</a:t>
              </a:r>
              <a:endPara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7B096A-FF34-4715-8E20-D03588AE6034}"/>
              </a:ext>
            </a:extLst>
          </p:cNvPr>
          <p:cNvSpPr txBox="1"/>
          <p:nvPr/>
        </p:nvSpPr>
        <p:spPr>
          <a:xfrm>
            <a:off x="2597150" y="2395481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최상위 관리자는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등록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삭제가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가능하다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하위관리자는 메뉴 등록 시 최상위관리자가 추가한 메뉴들 중에서 체크하여 등록할 수 있다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관련하여 통계를 확인 할 수 있다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최상위 관리자는 이벤트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관리가 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9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주문 관리가 가능하다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7191FCC-2D99-48B6-B1A8-6FC4FD90699F}"/>
              </a:ext>
            </a:extLst>
          </p:cNvPr>
          <p:cNvGrpSpPr/>
          <p:nvPr/>
        </p:nvGrpSpPr>
        <p:grpSpPr>
          <a:xfrm>
            <a:off x="1235606" y="1591028"/>
            <a:ext cx="976543" cy="591030"/>
            <a:chOff x="594805" y="1651247"/>
            <a:chExt cx="976543" cy="591030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2A0E8689-6BBA-4B20-A1C2-3F408A886F75}"/>
                </a:ext>
              </a:extLst>
            </p:cNvPr>
            <p:cNvSpPr txBox="1"/>
            <p:nvPr/>
          </p:nvSpPr>
          <p:spPr>
            <a:xfrm>
              <a:off x="601930" y="1657502"/>
              <a:ext cx="966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</a:t>
              </a:r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FD09B7D8-2EEA-4380-B70A-20AE50E6E0B5}"/>
                </a:ext>
              </a:extLst>
            </p:cNvPr>
            <p:cNvSpPr/>
            <p:nvPr/>
          </p:nvSpPr>
          <p:spPr>
            <a:xfrm>
              <a:off x="594805" y="1651247"/>
              <a:ext cx="976543" cy="577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008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2449</TotalTime>
  <Words>301</Words>
  <Application>Microsoft Office PowerPoint</Application>
  <PresentationFormat>사용자 지정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배달의민족 주아</vt:lpstr>
      <vt:lpstr>Eras Demi ITC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Hanna Choi</cp:lastModifiedBy>
  <cp:revision>115</cp:revision>
  <dcterms:created xsi:type="dcterms:W3CDTF">2014-11-11T07:47:07Z</dcterms:created>
  <dcterms:modified xsi:type="dcterms:W3CDTF">2017-11-27T06:20:02Z</dcterms:modified>
</cp:coreProperties>
</file>