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35EC89-4D93-4444-9C1E-C39AB996D8A0}">
  <a:tblStyle styleId="{8E35EC89-4D93-4444-9C1E-C39AB996D8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Merriweather-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Merriweather-italic.fntdata"/><Relationship Id="rId21" Type="http://schemas.openxmlformats.org/officeDocument/2006/relationships/slide" Target="slides/slide15.xml"/><Relationship Id="rId43" Type="http://schemas.openxmlformats.org/officeDocument/2006/relationships/font" Target="fonts/Merriweather-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ssentialsql.com/get-ready-to-learn-sql-server-15-combine-table-row-using-union/"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ssentialsql.com/get-ready-to-learn-sql-server-15-combine-table-row-using-un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052b718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052b718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052b7180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052b7180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8b13e3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8b13e3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48b13e3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48b13e3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052b7180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052b7180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48b13e3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48b13e3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This design is superior to our original table in several ways: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AutoNum type="arabicPeriod"/>
            </a:pPr>
            <a:r>
              <a:rPr lang="en" sz="1200">
                <a:solidFill>
                  <a:srgbClr val="424242"/>
                </a:solidFill>
                <a:highlight>
                  <a:srgbClr val="FFFFFF"/>
                </a:highlight>
              </a:rPr>
              <a:t>The original design limited each SalesStaffInformation entry to three customers.  In the new design, the number of customers associated to each design is practically unlimited.</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It was nearly impossible to Sort the original data by Customer.  You could, if you used the </a:t>
            </a:r>
            <a:r>
              <a:rPr lang="en" sz="1200" u="sng">
                <a:solidFill>
                  <a:srgbClr val="9371BD"/>
                </a:solidFill>
                <a:highlight>
                  <a:srgbClr val="FFFFFF"/>
                </a:highlight>
                <a:hlinkClick r:id="rId2"/>
              </a:rPr>
              <a:t>UNION statement</a:t>
            </a:r>
            <a:r>
              <a:rPr lang="en" sz="1200">
                <a:solidFill>
                  <a:srgbClr val="424242"/>
                </a:solidFill>
                <a:highlight>
                  <a:srgbClr val="FFFFFF"/>
                </a:highlight>
              </a:rPr>
              <a:t>, but it would be cumbersome.  Now, it is simple to sort customers.</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same holds true for filtering on the customer table.  It is much easier to filter on one customer name related column than three.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insert and deletion anomalies for Customer have been eliminated.  You can delete all the customer for a SalesPerson without having to delete the entire SalesStaffInformaiton row.</a:t>
            </a:r>
            <a:endParaRPr sz="1200">
              <a:solidFill>
                <a:srgbClr val="424242"/>
              </a:solidFill>
              <a:highlight>
                <a:srgbClr val="FFFFFF"/>
              </a:highlight>
            </a:endParaRPr>
          </a:p>
          <a:p>
            <a:pPr indent="0" lvl="0" marL="0" rtl="0" algn="l">
              <a:spcBef>
                <a:spcPts val="30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52b7180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52b7180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52b7180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52b7180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217b41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4217b41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This design is superior to our original table in several ways: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AutoNum type="arabicPeriod"/>
            </a:pPr>
            <a:r>
              <a:rPr lang="en" sz="1200">
                <a:solidFill>
                  <a:srgbClr val="424242"/>
                </a:solidFill>
                <a:highlight>
                  <a:srgbClr val="FFFFFF"/>
                </a:highlight>
              </a:rPr>
              <a:t>The original design limited each SalesStaffInformation entry to three customers.  In the new design, the number of customers associated to each design is practically unlimited.</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It was nearly impossible to Sort the original data by Customer.  You could, if you used the </a:t>
            </a:r>
            <a:r>
              <a:rPr lang="en" sz="1200" u="sng">
                <a:solidFill>
                  <a:srgbClr val="9371BD"/>
                </a:solidFill>
                <a:highlight>
                  <a:srgbClr val="FFFFFF"/>
                </a:highlight>
                <a:hlinkClick r:id="rId2"/>
              </a:rPr>
              <a:t>UNION statement</a:t>
            </a:r>
            <a:r>
              <a:rPr lang="en" sz="1200">
                <a:solidFill>
                  <a:srgbClr val="424242"/>
                </a:solidFill>
                <a:highlight>
                  <a:srgbClr val="FFFFFF"/>
                </a:highlight>
              </a:rPr>
              <a:t>, but it would be cumbersome.  Now, it is simple to sort customers.</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same holds true for filtering on the customer table.  It is much easier to filter on one customer name related column than three.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insert and deletion anomalies for Customer have been eliminated.  You can delete all the customer for a SalesPerson without having to delete the entire SalesStaffInformaiton row.</a:t>
            </a:r>
            <a:endParaRPr sz="1200">
              <a:solidFill>
                <a:srgbClr val="424242"/>
              </a:solidFill>
              <a:highlight>
                <a:srgbClr val="FFFFFF"/>
              </a:highlight>
            </a:endParaRPr>
          </a:p>
          <a:p>
            <a:pPr indent="0" lvl="0" marL="0" rtl="0" algn="l">
              <a:spcBef>
                <a:spcPts val="3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52b7180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52b7180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When all the columns relate to the primary key, they naturally share a common purpose, such as describing an employee.  That is why I say that when a table is in second normal form, it has a single purpose, such as storing employee information.</a:t>
            </a:r>
            <a:endParaRPr sz="1200">
              <a:solidFill>
                <a:srgbClr val="424242"/>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4217b41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4217b41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Once you identify a table’s purpose, then look at each of the table’s columns and ask yourself, “Does this column serve to describe what the primary key identifies?”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Char char="●"/>
            </a:pPr>
            <a:r>
              <a:rPr lang="en" sz="1200">
                <a:solidFill>
                  <a:srgbClr val="424242"/>
                </a:solidFill>
                <a:highlight>
                  <a:srgbClr val="FFFFFF"/>
                </a:highlight>
              </a:rPr>
              <a:t>If you answer “yes,” then the column is dependent on the primary key and belongs in the table.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Char char="●"/>
            </a:pPr>
            <a:r>
              <a:rPr lang="en" sz="1200">
                <a:solidFill>
                  <a:srgbClr val="424242"/>
                </a:solidFill>
                <a:highlight>
                  <a:srgbClr val="FFFFFF"/>
                </a:highlight>
              </a:rPr>
              <a:t>If you answer “no,” then the column should be moved different table.</a:t>
            </a:r>
            <a:endParaRPr sz="1200">
              <a:solidFill>
                <a:srgbClr val="424242"/>
              </a:solidFill>
              <a:highlight>
                <a:srgbClr val="FFFFFF"/>
              </a:highlight>
            </a:endParaRPr>
          </a:p>
          <a:p>
            <a:pPr indent="0" lvl="0" marL="0" rtl="0" algn="l">
              <a:lnSpc>
                <a:spcPct val="160000"/>
              </a:lnSpc>
              <a:spcBef>
                <a:spcPts val="3000"/>
              </a:spcBef>
              <a:spcAft>
                <a:spcPts val="0"/>
              </a:spcAft>
              <a:buNone/>
            </a:pPr>
            <a:r>
              <a:rPr lang="en" sz="1200">
                <a:solidFill>
                  <a:srgbClr val="424242"/>
                </a:solidFill>
                <a:highlight>
                  <a:srgbClr val="FFFFFF"/>
                </a:highlight>
              </a:rPr>
              <a:t>When all the columns relate to the primary key, they naturally share a common purpose, such as describing an employee.  That is why I say that when a table is in second normal form, it has a single purpose, such as storing employee information.</a:t>
            </a:r>
            <a:endParaRPr sz="1200">
              <a:solidFill>
                <a:srgbClr val="424242"/>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48b13e3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48b13e3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052b7180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052b7180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052b7180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052b7180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052b7180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052b7180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052b7180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052b7180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052b718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052b7180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4217b41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4217b413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052b7180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052b7180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052b7180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052b7180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052b7180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052b7180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052b7180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052b7180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48b13e3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48b13e3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052b7180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052b7180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052b7180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052b7180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052b7180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052b7180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52b718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52b718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052b7180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052b7180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52b7180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52b7180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52b7180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52b7180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atabase.guide/what-is-a-primary-ke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www.essentialsql.com/get-ready-to-learn-sql-database-normalization-explained-in-simple-englis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databasestar.com/learn-sq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Off</a:t>
            </a:r>
            <a:endParaRPr/>
          </a:p>
        </p:txBody>
      </p:sp>
      <p:sp>
        <p:nvSpPr>
          <p:cNvPr id="65" name="Google Shape;65;p13"/>
          <p:cNvSpPr txBox="1"/>
          <p:nvPr/>
        </p:nvSpPr>
        <p:spPr>
          <a:xfrm>
            <a:off x="492650" y="1369800"/>
            <a:ext cx="8339700" cy="14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With a partner, take a look at the table below and identify any potential problems with storing your data in a table with this format.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aphicFrame>
        <p:nvGraphicFramePr>
          <p:cNvPr id="66" name="Google Shape;66;p13"/>
          <p:cNvGraphicFramePr/>
          <p:nvPr/>
        </p:nvGraphicFramePr>
        <p:xfrm>
          <a:off x="381775" y="2571750"/>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9620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9620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810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810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810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and Sort Issues</a:t>
            </a:r>
            <a:br>
              <a:rPr lang="en"/>
            </a:br>
            <a:endParaRPr/>
          </a:p>
        </p:txBody>
      </p:sp>
      <p:graphicFrame>
        <p:nvGraphicFramePr>
          <p:cNvPr id="128" name="Google Shape;128;p22"/>
          <p:cNvGraphicFramePr/>
          <p:nvPr/>
        </p:nvGraphicFramePr>
        <p:xfrm>
          <a:off x="311725" y="1445600"/>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
        <p:nvSpPr>
          <p:cNvPr id="129" name="Google Shape;129;p22"/>
          <p:cNvSpPr txBox="1"/>
          <p:nvPr/>
        </p:nvSpPr>
        <p:spPr>
          <a:xfrm>
            <a:off x="364975" y="3561650"/>
            <a:ext cx="8543400" cy="13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How would you query this table to find the employee that works with Apple?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and Sort Issues</a:t>
            </a:r>
            <a:endParaRPr/>
          </a:p>
        </p:txBody>
      </p:sp>
      <p:pic>
        <p:nvPicPr>
          <p:cNvPr id="135" name="Google Shape;135;p23"/>
          <p:cNvPicPr preferRelativeResize="0"/>
          <p:nvPr/>
        </p:nvPicPr>
        <p:blipFill>
          <a:blip r:embed="rId3">
            <a:alphaModFix/>
          </a:blip>
          <a:stretch>
            <a:fillRect/>
          </a:stretch>
        </p:blipFill>
        <p:spPr>
          <a:xfrm>
            <a:off x="148075" y="3383925"/>
            <a:ext cx="8843548" cy="1663800"/>
          </a:xfrm>
          <a:prstGeom prst="rect">
            <a:avLst/>
          </a:prstGeom>
          <a:noFill/>
          <a:ln>
            <a:noFill/>
          </a:ln>
        </p:spPr>
      </p:pic>
      <p:graphicFrame>
        <p:nvGraphicFramePr>
          <p:cNvPr id="136" name="Google Shape;136;p23"/>
          <p:cNvGraphicFramePr/>
          <p:nvPr/>
        </p:nvGraphicFramePr>
        <p:xfrm>
          <a:off x="311725" y="1445600"/>
          <a:ext cx="3000000" cy="3000000"/>
        </p:xfrm>
        <a:graphic>
          <a:graphicData uri="http://schemas.openxmlformats.org/drawingml/2006/table">
            <a:tbl>
              <a:tblPr>
                <a:noFill/>
                <a:tableStyleId>{8E35EC89-4D93-4444-9C1E-C39AB996D8A0}</a:tableStyleId>
              </a:tblPr>
              <a:tblGrid>
                <a:gridCol w="1228125"/>
                <a:gridCol w="1109175"/>
                <a:gridCol w="1077450"/>
                <a:gridCol w="1497750"/>
                <a:gridCol w="1228125"/>
                <a:gridCol w="1228125"/>
                <a:gridCol w="1228125"/>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51450">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Customer1</a:t>
                      </a:r>
                      <a:endParaRPr sz="1200"/>
                    </a:p>
                  </a:txBody>
                  <a:tcPr marT="91425" marB="91425" marR="91425" marL="91425"/>
                </a:tc>
                <a:tc>
                  <a:txBody>
                    <a:bodyPr/>
                    <a:lstStyle/>
                    <a:p>
                      <a:pPr indent="0" lvl="0" marL="0" rtl="0" algn="l">
                        <a:spcBef>
                          <a:spcPts val="0"/>
                        </a:spcBef>
                        <a:spcAft>
                          <a:spcPts val="0"/>
                        </a:spcAft>
                        <a:buNone/>
                      </a:pPr>
                      <a:r>
                        <a:rPr lang="en" sz="1200"/>
                        <a:t>Customer2</a:t>
                      </a:r>
                      <a:endParaRPr sz="1200"/>
                    </a:p>
                  </a:txBody>
                  <a:tcPr marT="91425" marB="91425" marR="91425" marL="91425"/>
                </a:tc>
                <a:tc>
                  <a:txBody>
                    <a:bodyPr/>
                    <a:lstStyle/>
                    <a:p>
                      <a:pPr indent="0" lvl="0" marL="0" rtl="0" algn="l">
                        <a:spcBef>
                          <a:spcPts val="0"/>
                        </a:spcBef>
                        <a:spcAft>
                          <a:spcPts val="0"/>
                        </a:spcAft>
                        <a:buNone/>
                      </a:pPr>
                      <a:r>
                        <a:rPr lang="en" sz="1200"/>
                        <a:t>Customer3</a:t>
                      </a:r>
                      <a:endParaRPr sz="1200"/>
                    </a:p>
                  </a:txBody>
                  <a:tcPr marT="91425" marB="91425" marR="91425" marL="91425"/>
                </a:tc>
              </a:tr>
              <a:tr h="348100">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a:t>
                      </a:r>
                      <a:endParaRPr sz="12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00"/>
                        <a:t>GM</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r>
              <a:tr h="348100">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a:t>
                      </a:r>
                      <a:endParaRPr sz="12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00"/>
                        <a:t>HP</a:t>
                      </a:r>
                      <a:endParaRPr sz="12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00"/>
                        <a:t>Apple</a:t>
                      </a:r>
                      <a:endParaRPr sz="1200"/>
                    </a:p>
                  </a:txBody>
                  <a:tcPr marT="91425" marB="91425" marR="91425" marL="91425"/>
                </a:tc>
              </a:tr>
              <a:tr h="348100">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Avoid These Issues</a:t>
            </a:r>
            <a:endParaRPr/>
          </a:p>
        </p:txBody>
      </p:sp>
      <p:sp>
        <p:nvSpPr>
          <p:cNvPr id="142" name="Google Shape;142;p24"/>
          <p:cNvSpPr txBox="1"/>
          <p:nvPr/>
        </p:nvSpPr>
        <p:spPr>
          <a:xfrm>
            <a:off x="309450" y="1404525"/>
            <a:ext cx="8366700" cy="33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rgbClr val="000000"/>
              </a:buClr>
              <a:buSzPts val="1100"/>
              <a:buFont typeface="Arial"/>
              <a:buNone/>
            </a:pPr>
            <a:r>
              <a:rPr b="1" lang="en" sz="1300">
                <a:solidFill>
                  <a:srgbClr val="333333"/>
                </a:solidFill>
              </a:rPr>
              <a:t>WHAT IS DATABASE NORMALIZATION?</a:t>
            </a:r>
            <a:endParaRPr b="1" sz="1300">
              <a:solidFill>
                <a:srgbClr val="333333"/>
              </a:solidFill>
            </a:endParaRPr>
          </a:p>
          <a:p>
            <a:pPr indent="0" lvl="0" marL="0" rtl="0" algn="l">
              <a:lnSpc>
                <a:spcPct val="150000"/>
              </a:lnSpc>
              <a:spcBef>
                <a:spcPts val="800"/>
              </a:spcBef>
              <a:spcAft>
                <a:spcPts val="0"/>
              </a:spcAft>
              <a:buClr>
                <a:srgbClr val="000000"/>
              </a:buClr>
              <a:buSzPts val="1100"/>
              <a:buFont typeface="Arial"/>
              <a:buNone/>
            </a:pPr>
            <a:r>
              <a:rPr i="1" lang="en" sz="1250">
                <a:solidFill>
                  <a:srgbClr val="333333"/>
                </a:solidFill>
              </a:rPr>
              <a:t>Database normalization</a:t>
            </a:r>
            <a:r>
              <a:rPr lang="en" sz="1250">
                <a:solidFill>
                  <a:srgbClr val="333333"/>
                </a:solidFill>
              </a:rPr>
              <a:t> is the foundation of relational databases. It’s the process that organizes data into tables that can then be connected to each other via the methods described above. Each table should be about a specific topic, and only those columns that support the topic are included in the table. </a:t>
            </a:r>
            <a:endParaRPr sz="1250">
              <a:solidFill>
                <a:srgbClr val="333333"/>
              </a:solidFill>
            </a:endParaRPr>
          </a:p>
          <a:p>
            <a:pPr indent="0" lvl="0" marL="0" rtl="0" algn="l">
              <a:lnSpc>
                <a:spcPct val="150000"/>
              </a:lnSpc>
              <a:spcBef>
                <a:spcPts val="1100"/>
              </a:spcBef>
              <a:spcAft>
                <a:spcPts val="0"/>
              </a:spcAft>
              <a:buClr>
                <a:srgbClr val="000000"/>
              </a:buClr>
              <a:buSzPts val="1100"/>
              <a:buFont typeface="Arial"/>
              <a:buNone/>
            </a:pPr>
            <a:r>
              <a:rPr lang="en" sz="1250">
                <a:solidFill>
                  <a:srgbClr val="333333"/>
                </a:solidFill>
              </a:rPr>
              <a:t>Database normalization provides the following benefits:</a:t>
            </a:r>
            <a:endParaRPr sz="1250">
              <a:solidFill>
                <a:srgbClr val="333333"/>
              </a:solidFill>
            </a:endParaRPr>
          </a:p>
          <a:p>
            <a:pPr indent="-307975" lvl="0" marL="774700" rtl="0" algn="l">
              <a:lnSpc>
                <a:spcPct val="150000"/>
              </a:lnSpc>
              <a:spcBef>
                <a:spcPts val="1100"/>
              </a:spcBef>
              <a:spcAft>
                <a:spcPts val="0"/>
              </a:spcAft>
              <a:buClr>
                <a:srgbClr val="333333"/>
              </a:buClr>
              <a:buSzPts val="1250"/>
              <a:buChar char="●"/>
            </a:pPr>
            <a:r>
              <a:rPr lang="en" sz="1250">
                <a:solidFill>
                  <a:srgbClr val="333333"/>
                </a:solidFill>
              </a:rPr>
              <a:t>Duplicate data is minimized, and data storage needs decreased.</a:t>
            </a:r>
            <a:endParaRPr sz="1250">
              <a:solidFill>
                <a:srgbClr val="333333"/>
              </a:solidFill>
            </a:endParaRPr>
          </a:p>
          <a:p>
            <a:pPr indent="-307975" lvl="0" marL="774700" rtl="0" algn="l">
              <a:lnSpc>
                <a:spcPct val="150000"/>
              </a:lnSpc>
              <a:spcBef>
                <a:spcPts val="0"/>
              </a:spcBef>
              <a:spcAft>
                <a:spcPts val="0"/>
              </a:spcAft>
              <a:buClr>
                <a:srgbClr val="333333"/>
              </a:buClr>
              <a:buSzPts val="1250"/>
              <a:buChar char="●"/>
            </a:pPr>
            <a:r>
              <a:rPr lang="en" sz="1250">
                <a:solidFill>
                  <a:srgbClr val="333333"/>
                </a:solidFill>
              </a:rPr>
              <a:t>Changes to data have to occur in only one place.</a:t>
            </a:r>
            <a:endParaRPr sz="1250">
              <a:solidFill>
                <a:srgbClr val="333333"/>
              </a:solidFill>
            </a:endParaRPr>
          </a:p>
          <a:p>
            <a:pPr indent="-307975" lvl="0" marL="774700" rtl="0" algn="l">
              <a:lnSpc>
                <a:spcPct val="150000"/>
              </a:lnSpc>
              <a:spcBef>
                <a:spcPts val="0"/>
              </a:spcBef>
              <a:spcAft>
                <a:spcPts val="0"/>
              </a:spcAft>
              <a:buClr>
                <a:srgbClr val="333333"/>
              </a:buClr>
              <a:buSzPts val="1250"/>
              <a:buChar char="●"/>
            </a:pPr>
            <a:r>
              <a:rPr lang="en" sz="1250">
                <a:solidFill>
                  <a:srgbClr val="333333"/>
                </a:solidFill>
              </a:rPr>
              <a:t>Access to the data is quicker and more efficient.</a:t>
            </a:r>
            <a:endParaRPr sz="1250">
              <a:solidFill>
                <a:srgbClr val="333333"/>
              </a:solidFill>
            </a:endParaRPr>
          </a:p>
          <a:p>
            <a:pPr indent="0" lvl="0" marL="0" rtl="0" algn="l">
              <a:spcBef>
                <a:spcPts val="380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Normal Form Rules (1NF)</a:t>
            </a:r>
            <a:endParaRPr/>
          </a:p>
        </p:txBody>
      </p:sp>
      <p:sp>
        <p:nvSpPr>
          <p:cNvPr id="148" name="Google Shape;148;p25"/>
          <p:cNvSpPr txBox="1"/>
          <p:nvPr/>
        </p:nvSpPr>
        <p:spPr>
          <a:xfrm>
            <a:off x="360775" y="1452400"/>
            <a:ext cx="7595100" cy="23868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1800"/>
              </a:spcBef>
              <a:spcAft>
                <a:spcPts val="0"/>
              </a:spcAft>
              <a:buClr>
                <a:srgbClr val="222222"/>
              </a:buClr>
              <a:buSzPts val="1350"/>
              <a:buChar char="●"/>
            </a:pPr>
            <a:r>
              <a:rPr lang="en" sz="1350">
                <a:solidFill>
                  <a:srgbClr val="222222"/>
                </a:solidFill>
              </a:rPr>
              <a:t>Each table cell should contain a single value.</a:t>
            </a:r>
            <a:endParaRPr sz="1350">
              <a:solidFill>
                <a:srgbClr val="222222"/>
              </a:solidFill>
            </a:endParaRPr>
          </a:p>
          <a:p>
            <a:pPr indent="-314325" lvl="0" marL="457200" rtl="0" algn="l">
              <a:lnSpc>
                <a:spcPct val="115000"/>
              </a:lnSpc>
              <a:spcBef>
                <a:spcPts val="0"/>
              </a:spcBef>
              <a:spcAft>
                <a:spcPts val="0"/>
              </a:spcAft>
              <a:buClr>
                <a:srgbClr val="222222"/>
              </a:buClr>
              <a:buSzPts val="1350"/>
              <a:buChar char="●"/>
            </a:pPr>
            <a:r>
              <a:rPr lang="en" sz="1350">
                <a:solidFill>
                  <a:srgbClr val="222222"/>
                </a:solidFill>
              </a:rPr>
              <a:t>Each record needs to be unique.</a:t>
            </a:r>
            <a:endParaRPr sz="1350">
              <a:solidFill>
                <a:srgbClr val="222222"/>
              </a:solidFill>
            </a:endParaRPr>
          </a:p>
          <a:p>
            <a:pPr indent="0" lvl="0" marL="0" rtl="0" algn="l">
              <a:spcBef>
                <a:spcPts val="1800"/>
              </a:spcBef>
              <a:spcAft>
                <a:spcPts val="0"/>
              </a:spcAft>
              <a:buNone/>
            </a:pPr>
            <a:r>
              <a:t/>
            </a:r>
            <a:endParaRPr>
              <a:latin typeface="Roboto"/>
              <a:ea typeface="Roboto"/>
              <a:cs typeface="Roboto"/>
              <a:sym typeface="Roboto"/>
            </a:endParaRPr>
          </a:p>
        </p:txBody>
      </p:sp>
      <p:graphicFrame>
        <p:nvGraphicFramePr>
          <p:cNvPr id="149" name="Google Shape;149;p25"/>
          <p:cNvGraphicFramePr/>
          <p:nvPr/>
        </p:nvGraphicFramePr>
        <p:xfrm>
          <a:off x="235575" y="2722425"/>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1NF</a:t>
            </a:r>
            <a:endParaRPr/>
          </a:p>
        </p:txBody>
      </p:sp>
      <p:pic>
        <p:nvPicPr>
          <p:cNvPr id="155" name="Google Shape;155;p26"/>
          <p:cNvPicPr preferRelativeResize="0"/>
          <p:nvPr/>
        </p:nvPicPr>
        <p:blipFill>
          <a:blip r:embed="rId3">
            <a:alphaModFix/>
          </a:blip>
          <a:stretch>
            <a:fillRect/>
          </a:stretch>
        </p:blipFill>
        <p:spPr>
          <a:xfrm>
            <a:off x="613225" y="1344775"/>
            <a:ext cx="5686425" cy="356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Key</a:t>
            </a:r>
            <a:endParaRPr/>
          </a:p>
          <a:p>
            <a:pPr indent="0" lvl="0" marL="0" rtl="0" algn="l">
              <a:spcBef>
                <a:spcPts val="0"/>
              </a:spcBef>
              <a:spcAft>
                <a:spcPts val="0"/>
              </a:spcAft>
              <a:buNone/>
            </a:pPr>
            <a:r>
              <a:t/>
            </a:r>
            <a:endParaRPr/>
          </a:p>
        </p:txBody>
      </p:sp>
      <p:pic>
        <p:nvPicPr>
          <p:cNvPr id="161" name="Google Shape;161;p27"/>
          <p:cNvPicPr preferRelativeResize="0"/>
          <p:nvPr/>
        </p:nvPicPr>
        <p:blipFill>
          <a:blip r:embed="rId3">
            <a:alphaModFix/>
          </a:blip>
          <a:stretch>
            <a:fillRect/>
          </a:stretch>
        </p:blipFill>
        <p:spPr>
          <a:xfrm>
            <a:off x="910975" y="1286275"/>
            <a:ext cx="6709996" cy="3714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Composite Key</a:t>
            </a:r>
            <a:endParaRPr/>
          </a:p>
        </p:txBody>
      </p:sp>
      <p:pic>
        <p:nvPicPr>
          <p:cNvPr id="167" name="Google Shape;167;p28"/>
          <p:cNvPicPr preferRelativeResize="0"/>
          <p:nvPr/>
        </p:nvPicPr>
        <p:blipFill>
          <a:blip r:embed="rId3">
            <a:alphaModFix/>
          </a:blip>
          <a:stretch>
            <a:fillRect/>
          </a:stretch>
        </p:blipFill>
        <p:spPr>
          <a:xfrm>
            <a:off x="152400" y="1277025"/>
            <a:ext cx="8554137" cy="371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1NF</a:t>
            </a:r>
            <a:endParaRPr/>
          </a:p>
        </p:txBody>
      </p:sp>
      <p:pic>
        <p:nvPicPr>
          <p:cNvPr id="173" name="Google Shape;173;p29"/>
          <p:cNvPicPr preferRelativeResize="0"/>
          <p:nvPr/>
        </p:nvPicPr>
        <p:blipFill>
          <a:blip r:embed="rId3">
            <a:alphaModFix/>
          </a:blip>
          <a:stretch>
            <a:fillRect/>
          </a:stretch>
        </p:blipFill>
        <p:spPr>
          <a:xfrm>
            <a:off x="613225" y="1344775"/>
            <a:ext cx="5686425" cy="356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a:t>
            </a:r>
            <a:r>
              <a:rPr lang="en"/>
              <a:t> Normal Form Rules (2NF)</a:t>
            </a:r>
            <a:endParaRPr/>
          </a:p>
        </p:txBody>
      </p:sp>
      <p:sp>
        <p:nvSpPr>
          <p:cNvPr id="179" name="Google Shape;179;p30"/>
          <p:cNvSpPr txBox="1"/>
          <p:nvPr/>
        </p:nvSpPr>
        <p:spPr>
          <a:xfrm>
            <a:off x="108450" y="1308200"/>
            <a:ext cx="5726400" cy="23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426"/>
              </a:buClr>
              <a:buSzPts val="1300"/>
              <a:buChar char="●"/>
            </a:pPr>
            <a:r>
              <a:rPr lang="en" sz="1300">
                <a:solidFill>
                  <a:srgbClr val="222426"/>
                </a:solidFill>
              </a:rPr>
              <a:t>Table is in 1NF (First normal form)</a:t>
            </a:r>
            <a:endParaRPr sz="1350">
              <a:solidFill>
                <a:srgbClr val="222222"/>
              </a:solidFill>
            </a:endParaRPr>
          </a:p>
          <a:p>
            <a:pPr indent="-314325" lvl="0" marL="457200" rtl="0" algn="l">
              <a:lnSpc>
                <a:spcPct val="115000"/>
              </a:lnSpc>
              <a:spcBef>
                <a:spcPts val="0"/>
              </a:spcBef>
              <a:spcAft>
                <a:spcPts val="0"/>
              </a:spcAft>
              <a:buClr>
                <a:srgbClr val="222222"/>
              </a:buClr>
              <a:buSzPts val="1350"/>
              <a:buChar char="●"/>
            </a:pPr>
            <a:r>
              <a:rPr lang="en" sz="1350">
                <a:solidFill>
                  <a:srgbClr val="222222"/>
                </a:solidFill>
              </a:rPr>
              <a:t>All the non-key columns are dependent on the table’s primary key</a:t>
            </a:r>
            <a:endParaRPr sz="1350">
              <a:solidFill>
                <a:srgbClr val="222222"/>
              </a:solidFill>
            </a:endParaRPr>
          </a:p>
          <a:p>
            <a:pPr indent="0" lvl="0" marL="0" rtl="0" algn="l">
              <a:lnSpc>
                <a:spcPct val="115000"/>
              </a:lnSpc>
              <a:spcBef>
                <a:spcPts val="1800"/>
              </a:spcBef>
              <a:spcAft>
                <a:spcPts val="0"/>
              </a:spcAft>
              <a:buNone/>
            </a:pPr>
            <a:r>
              <a:t/>
            </a:r>
            <a:endParaRPr sz="1350">
              <a:solidFill>
                <a:srgbClr val="222222"/>
              </a:solidFill>
            </a:endParaRPr>
          </a:p>
          <a:p>
            <a:pPr indent="0" lvl="0" marL="0" rtl="0" algn="l">
              <a:lnSpc>
                <a:spcPct val="160000"/>
              </a:lnSpc>
              <a:spcBef>
                <a:spcPts val="1800"/>
              </a:spcBef>
              <a:spcAft>
                <a:spcPts val="0"/>
              </a:spcAft>
              <a:buNone/>
            </a:pPr>
            <a:r>
              <a:rPr lang="en" sz="1200">
                <a:solidFill>
                  <a:srgbClr val="424242"/>
                </a:solidFill>
                <a:highlight>
                  <a:srgbClr val="FFFFFF"/>
                </a:highlight>
              </a:rPr>
              <a:t>Once you identify a table’s purpose, then look at each of the table’s columns and ask yourself, “Does this column serve to describe what the primary key identifies?”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Char char="●"/>
            </a:pPr>
            <a:r>
              <a:rPr lang="en" sz="1200">
                <a:solidFill>
                  <a:srgbClr val="424242"/>
                </a:solidFill>
                <a:highlight>
                  <a:srgbClr val="FFFFFF"/>
                </a:highlight>
              </a:rPr>
              <a:t>If you answer “yes,” then the column is dependent on the primary key and belongs in the table.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Char char="●"/>
            </a:pPr>
            <a:r>
              <a:rPr lang="en" sz="1200">
                <a:solidFill>
                  <a:srgbClr val="424242"/>
                </a:solidFill>
                <a:highlight>
                  <a:srgbClr val="FFFFFF"/>
                </a:highlight>
              </a:rPr>
              <a:t>If you answer “no,” then the column should be moved different table.</a:t>
            </a:r>
            <a:endParaRPr sz="1350">
              <a:solidFill>
                <a:srgbClr val="222222"/>
              </a:solidFill>
            </a:endParaRPr>
          </a:p>
          <a:p>
            <a:pPr indent="0" lvl="0" marL="0" rtl="0" algn="l">
              <a:spcBef>
                <a:spcPts val="3000"/>
              </a:spcBef>
              <a:spcAft>
                <a:spcPts val="0"/>
              </a:spcAft>
              <a:buNone/>
            </a:pPr>
            <a:r>
              <a:t/>
            </a:r>
            <a:endParaRPr>
              <a:latin typeface="Roboto"/>
              <a:ea typeface="Roboto"/>
              <a:cs typeface="Roboto"/>
              <a:sym typeface="Roboto"/>
            </a:endParaRPr>
          </a:p>
        </p:txBody>
      </p:sp>
      <p:pic>
        <p:nvPicPr>
          <p:cNvPr id="180" name="Google Shape;180;p30"/>
          <p:cNvPicPr preferRelativeResize="0"/>
          <p:nvPr/>
        </p:nvPicPr>
        <p:blipFill>
          <a:blip r:embed="rId3">
            <a:alphaModFix/>
          </a:blip>
          <a:stretch>
            <a:fillRect/>
          </a:stretch>
        </p:blipFill>
        <p:spPr>
          <a:xfrm>
            <a:off x="5890699" y="1622850"/>
            <a:ext cx="3144930" cy="320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Normal Form Rules (2NF)</a:t>
            </a:r>
            <a:endParaRPr/>
          </a:p>
        </p:txBody>
      </p:sp>
      <p:sp>
        <p:nvSpPr>
          <p:cNvPr id="186" name="Google Shape;186;p31"/>
          <p:cNvSpPr txBox="1"/>
          <p:nvPr/>
        </p:nvSpPr>
        <p:spPr>
          <a:xfrm>
            <a:off x="108450" y="1308200"/>
            <a:ext cx="7595100" cy="23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426"/>
              </a:buClr>
              <a:buSzPts val="1300"/>
              <a:buChar char="●"/>
            </a:pPr>
            <a:r>
              <a:rPr lang="en" sz="1300">
                <a:solidFill>
                  <a:srgbClr val="222426"/>
                </a:solidFill>
              </a:rPr>
              <a:t>Table is in 1NF (First normal form)</a:t>
            </a:r>
            <a:endParaRPr sz="1350">
              <a:solidFill>
                <a:srgbClr val="222222"/>
              </a:solidFill>
            </a:endParaRPr>
          </a:p>
          <a:p>
            <a:pPr indent="-314325" lvl="0" marL="457200" rtl="0" algn="l">
              <a:lnSpc>
                <a:spcPct val="115000"/>
              </a:lnSpc>
              <a:spcBef>
                <a:spcPts val="0"/>
              </a:spcBef>
              <a:spcAft>
                <a:spcPts val="0"/>
              </a:spcAft>
              <a:buClr>
                <a:srgbClr val="222222"/>
              </a:buClr>
              <a:buSzPts val="1350"/>
              <a:buChar char="●"/>
            </a:pPr>
            <a:r>
              <a:rPr lang="en" sz="1350">
                <a:solidFill>
                  <a:srgbClr val="222222"/>
                </a:solidFill>
              </a:rPr>
              <a:t>All the non-key columns are dependent on the table’s primary key</a:t>
            </a:r>
            <a:endParaRPr sz="1350">
              <a:solidFill>
                <a:srgbClr val="222222"/>
              </a:solidFill>
            </a:endParaRPr>
          </a:p>
          <a:p>
            <a:pPr indent="0" lvl="0" marL="0" rtl="0" algn="l">
              <a:spcBef>
                <a:spcPts val="1800"/>
              </a:spcBef>
              <a:spcAft>
                <a:spcPts val="0"/>
              </a:spcAft>
              <a:buNone/>
            </a:pPr>
            <a:r>
              <a:t/>
            </a:r>
            <a:endParaRPr>
              <a:latin typeface="Roboto"/>
              <a:ea typeface="Roboto"/>
              <a:cs typeface="Roboto"/>
              <a:sym typeface="Roboto"/>
            </a:endParaRPr>
          </a:p>
        </p:txBody>
      </p:sp>
      <p:pic>
        <p:nvPicPr>
          <p:cNvPr id="187" name="Google Shape;187;p31"/>
          <p:cNvPicPr preferRelativeResize="0"/>
          <p:nvPr/>
        </p:nvPicPr>
        <p:blipFill>
          <a:blip r:embed="rId3">
            <a:alphaModFix/>
          </a:blip>
          <a:stretch>
            <a:fillRect/>
          </a:stretch>
        </p:blipFill>
        <p:spPr>
          <a:xfrm>
            <a:off x="895149" y="1939550"/>
            <a:ext cx="3144930" cy="3203950"/>
          </a:xfrm>
          <a:prstGeom prst="rect">
            <a:avLst/>
          </a:prstGeom>
          <a:noFill/>
          <a:ln>
            <a:noFill/>
          </a:ln>
        </p:spPr>
      </p:pic>
      <p:pic>
        <p:nvPicPr>
          <p:cNvPr id="188" name="Google Shape;188;p31"/>
          <p:cNvPicPr preferRelativeResize="0"/>
          <p:nvPr/>
        </p:nvPicPr>
        <p:blipFill>
          <a:blip r:embed="rId4">
            <a:alphaModFix/>
          </a:blip>
          <a:stretch>
            <a:fillRect/>
          </a:stretch>
        </p:blipFill>
        <p:spPr>
          <a:xfrm>
            <a:off x="5959823" y="1308200"/>
            <a:ext cx="3057275" cy="3885800"/>
          </a:xfrm>
          <a:prstGeom prst="rect">
            <a:avLst/>
          </a:prstGeom>
          <a:noFill/>
          <a:ln>
            <a:noFill/>
          </a:ln>
        </p:spPr>
      </p:pic>
      <p:sp>
        <p:nvSpPr>
          <p:cNvPr id="189" name="Google Shape;189;p31"/>
          <p:cNvSpPr txBox="1"/>
          <p:nvPr/>
        </p:nvSpPr>
        <p:spPr>
          <a:xfrm>
            <a:off x="4100175" y="2590950"/>
            <a:ext cx="1859700" cy="12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(FK) = Foreign Key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(FK) r in primary keys in another table</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 and Normalization</a:t>
            </a:r>
            <a:endParaRPr/>
          </a:p>
          <a:p>
            <a:pPr indent="0" lvl="0" marL="0" rtl="0" algn="l">
              <a:spcBef>
                <a:spcPts val="0"/>
              </a:spcBef>
              <a:spcAft>
                <a:spcPts val="0"/>
              </a:spcAft>
              <a:buNone/>
            </a:pPr>
            <a:r>
              <a:t/>
            </a:r>
            <a:endParaRPr/>
          </a:p>
        </p:txBody>
      </p:sp>
      <p:sp>
        <p:nvSpPr>
          <p:cNvPr id="72" name="Google Shape;72;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redundancy and dependency of data</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Junction Table</a:t>
            </a:r>
            <a:endParaRPr/>
          </a:p>
        </p:txBody>
      </p:sp>
      <p:sp>
        <p:nvSpPr>
          <p:cNvPr id="195" name="Google Shape;195;p32"/>
          <p:cNvSpPr txBox="1"/>
          <p:nvPr/>
        </p:nvSpPr>
        <p:spPr>
          <a:xfrm>
            <a:off x="396675" y="1586925"/>
            <a:ext cx="4000800" cy="3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50">
                <a:solidFill>
                  <a:srgbClr val="444444"/>
                </a:solidFill>
                <a:highlight>
                  <a:srgbClr val="FFFFFF"/>
                </a:highlight>
              </a:rPr>
              <a:t>The intermediary table is typically referred to as a “junction table” (also as a “cross-reference table”). This table is used to link the other two tables together. It does this by having two fields that reference the </a:t>
            </a:r>
            <a:r>
              <a:rPr lang="en" sz="1450" u="sng">
                <a:solidFill>
                  <a:srgbClr val="1ABC9C"/>
                </a:solidFill>
                <a:highlight>
                  <a:srgbClr val="FFFFFF"/>
                </a:highlight>
                <a:hlinkClick r:id="rId3"/>
              </a:rPr>
              <a:t>primary key</a:t>
            </a:r>
            <a:r>
              <a:rPr lang="en" sz="1450">
                <a:solidFill>
                  <a:srgbClr val="444444"/>
                </a:solidFill>
                <a:highlight>
                  <a:srgbClr val="FFFFFF"/>
                </a:highlight>
              </a:rPr>
              <a:t> of each of the other two tables.</a:t>
            </a:r>
            <a:endParaRPr>
              <a:latin typeface="Roboto"/>
              <a:ea typeface="Roboto"/>
              <a:cs typeface="Roboto"/>
              <a:sym typeface="Roboto"/>
            </a:endParaRPr>
          </a:p>
        </p:txBody>
      </p:sp>
      <p:graphicFrame>
        <p:nvGraphicFramePr>
          <p:cNvPr id="196" name="Google Shape;196;p32"/>
          <p:cNvGraphicFramePr/>
          <p:nvPr/>
        </p:nvGraphicFramePr>
        <p:xfrm>
          <a:off x="4735425" y="1586925"/>
          <a:ext cx="3000000" cy="3000000"/>
        </p:xfrm>
        <a:graphic>
          <a:graphicData uri="http://schemas.openxmlformats.org/drawingml/2006/table">
            <a:tbl>
              <a:tblPr>
                <a:noFill/>
                <a:tableStyleId>{8E35EC89-4D93-4444-9C1E-C39AB996D8A0}</a:tableStyleId>
              </a:tblPr>
              <a:tblGrid>
                <a:gridCol w="1975975"/>
                <a:gridCol w="1975975"/>
              </a:tblGrid>
              <a:tr h="381000">
                <a:tc>
                  <a:txBody>
                    <a:bodyPr/>
                    <a:lstStyle/>
                    <a:p>
                      <a:pPr indent="0" lvl="0" marL="0" rtl="0" algn="l">
                        <a:spcBef>
                          <a:spcPts val="0"/>
                        </a:spcBef>
                        <a:spcAft>
                          <a:spcPts val="0"/>
                        </a:spcAft>
                        <a:buNone/>
                      </a:pPr>
                      <a:r>
                        <a:rPr lang="en"/>
                        <a:t>Employee ID</a:t>
                      </a:r>
                      <a:endParaRPr/>
                    </a:p>
                  </a:txBody>
                  <a:tcPr marT="91425" marB="91425" marR="91425" marL="91425"/>
                </a:tc>
                <a:tc>
                  <a:txBody>
                    <a:bodyPr/>
                    <a:lstStyle/>
                    <a:p>
                      <a:pPr indent="0" lvl="0" marL="0" rtl="0" algn="l">
                        <a:spcBef>
                          <a:spcPts val="0"/>
                        </a:spcBef>
                        <a:spcAft>
                          <a:spcPts val="0"/>
                        </a:spcAft>
                        <a:buNone/>
                      </a:pPr>
                      <a:r>
                        <a:rPr lang="en"/>
                        <a:t>Customer ID</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C1000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C1010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C1020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C1030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C1040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C1050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Foreign Key</a:t>
            </a:r>
            <a:endParaRPr/>
          </a:p>
        </p:txBody>
      </p:sp>
      <p:pic>
        <p:nvPicPr>
          <p:cNvPr id="202" name="Google Shape;202;p33"/>
          <p:cNvPicPr preferRelativeResize="0"/>
          <p:nvPr/>
        </p:nvPicPr>
        <p:blipFill>
          <a:blip r:embed="rId3">
            <a:alphaModFix/>
          </a:blip>
          <a:stretch>
            <a:fillRect/>
          </a:stretch>
        </p:blipFill>
        <p:spPr>
          <a:xfrm>
            <a:off x="152400" y="1277025"/>
            <a:ext cx="6615697" cy="3714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Foreign Key</a:t>
            </a:r>
            <a:endParaRPr/>
          </a:p>
          <a:p>
            <a:pPr indent="0" lvl="0" marL="0" rtl="0" algn="l">
              <a:spcBef>
                <a:spcPts val="0"/>
              </a:spcBef>
              <a:spcAft>
                <a:spcPts val="0"/>
              </a:spcAft>
              <a:buNone/>
            </a:pPr>
            <a:r>
              <a:t/>
            </a:r>
            <a:endParaRPr/>
          </a:p>
        </p:txBody>
      </p:sp>
      <p:pic>
        <p:nvPicPr>
          <p:cNvPr id="208" name="Google Shape;208;p34"/>
          <p:cNvPicPr preferRelativeResize="0"/>
          <p:nvPr/>
        </p:nvPicPr>
        <p:blipFill>
          <a:blip r:embed="rId3">
            <a:alphaModFix/>
          </a:blip>
          <a:stretch>
            <a:fillRect/>
          </a:stretch>
        </p:blipFill>
        <p:spPr>
          <a:xfrm>
            <a:off x="152400" y="1277025"/>
            <a:ext cx="6589907" cy="37140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Foreign Key</a:t>
            </a:r>
            <a:endParaRPr/>
          </a:p>
        </p:txBody>
      </p:sp>
      <p:pic>
        <p:nvPicPr>
          <p:cNvPr id="214" name="Google Shape;214;p35"/>
          <p:cNvPicPr preferRelativeResize="0"/>
          <p:nvPr/>
        </p:nvPicPr>
        <p:blipFill>
          <a:blip r:embed="rId3">
            <a:alphaModFix/>
          </a:blip>
          <a:stretch>
            <a:fillRect/>
          </a:stretch>
        </p:blipFill>
        <p:spPr>
          <a:xfrm>
            <a:off x="152400" y="1277025"/>
            <a:ext cx="6409676" cy="371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2NF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0" name="Google Shape;220;p36"/>
          <p:cNvPicPr preferRelativeResize="0"/>
          <p:nvPr/>
        </p:nvPicPr>
        <p:blipFill>
          <a:blip r:embed="rId3">
            <a:alphaModFix/>
          </a:blip>
          <a:stretch>
            <a:fillRect/>
          </a:stretch>
        </p:blipFill>
        <p:spPr>
          <a:xfrm>
            <a:off x="5628700" y="2627675"/>
            <a:ext cx="3267075" cy="2247900"/>
          </a:xfrm>
          <a:prstGeom prst="rect">
            <a:avLst/>
          </a:prstGeom>
          <a:noFill/>
          <a:ln>
            <a:noFill/>
          </a:ln>
        </p:spPr>
      </p:pic>
      <p:pic>
        <p:nvPicPr>
          <p:cNvPr id="221" name="Google Shape;221;p36"/>
          <p:cNvPicPr preferRelativeResize="0"/>
          <p:nvPr/>
        </p:nvPicPr>
        <p:blipFill>
          <a:blip r:embed="rId4">
            <a:alphaModFix/>
          </a:blip>
          <a:stretch>
            <a:fillRect/>
          </a:stretch>
        </p:blipFill>
        <p:spPr>
          <a:xfrm>
            <a:off x="190913" y="1379013"/>
            <a:ext cx="4981575" cy="1704975"/>
          </a:xfrm>
          <a:prstGeom prst="rect">
            <a:avLst/>
          </a:prstGeom>
          <a:noFill/>
          <a:ln>
            <a:noFill/>
          </a:ln>
        </p:spPr>
      </p:pic>
      <p:pic>
        <p:nvPicPr>
          <p:cNvPr id="222" name="Google Shape;222;p36"/>
          <p:cNvPicPr preferRelativeResize="0"/>
          <p:nvPr/>
        </p:nvPicPr>
        <p:blipFill>
          <a:blip r:embed="rId5">
            <a:alphaModFix/>
          </a:blip>
          <a:stretch>
            <a:fillRect/>
          </a:stretch>
        </p:blipFill>
        <p:spPr>
          <a:xfrm>
            <a:off x="1587850" y="3284438"/>
            <a:ext cx="2057400" cy="1714500"/>
          </a:xfrm>
          <a:prstGeom prst="rect">
            <a:avLst/>
          </a:prstGeom>
          <a:noFill/>
          <a:ln>
            <a:noFill/>
          </a:ln>
        </p:spPr>
      </p:pic>
      <p:sp>
        <p:nvSpPr>
          <p:cNvPr id="223" name="Google Shape;223;p36"/>
          <p:cNvSpPr txBox="1"/>
          <p:nvPr/>
        </p:nvSpPr>
        <p:spPr>
          <a:xfrm>
            <a:off x="4218575" y="674150"/>
            <a:ext cx="4062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a:ea typeface="Roboto"/>
                <a:cs typeface="Roboto"/>
                <a:sym typeface="Roboto"/>
              </a:rPr>
              <a:t>Basically breaking tables into smaller tables and joining the tables with junction tables</a:t>
            </a:r>
            <a:endParaRPr>
              <a:solidFill>
                <a:srgbClr val="FF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a:t>
            </a:r>
            <a:r>
              <a:rPr lang="en"/>
              <a:t> Normal Form Rules (3NF)</a:t>
            </a:r>
            <a:endParaRPr/>
          </a:p>
        </p:txBody>
      </p:sp>
      <p:sp>
        <p:nvSpPr>
          <p:cNvPr id="229" name="Google Shape;229;p37"/>
          <p:cNvSpPr txBox="1"/>
          <p:nvPr/>
        </p:nvSpPr>
        <p:spPr>
          <a:xfrm>
            <a:off x="311725" y="1364725"/>
            <a:ext cx="8724000" cy="352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800"/>
              </a:spcBef>
              <a:spcAft>
                <a:spcPts val="0"/>
              </a:spcAft>
              <a:buClr>
                <a:srgbClr val="222222"/>
              </a:buClr>
              <a:buSzPts val="1200"/>
              <a:buChar char="●"/>
            </a:pPr>
            <a:r>
              <a:rPr lang="en" sz="1200">
                <a:solidFill>
                  <a:srgbClr val="222222"/>
                </a:solidFill>
              </a:rPr>
              <a:t>Be in 2NF</a:t>
            </a:r>
            <a:endParaRPr sz="1200">
              <a:solidFill>
                <a:srgbClr val="222222"/>
              </a:solidFill>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rPr>
              <a:t>Has NO transitive functional dependencies</a:t>
            </a:r>
            <a:endParaRPr sz="1200">
              <a:solidFill>
                <a:srgbClr val="222222"/>
              </a:solidFill>
            </a:endParaRPr>
          </a:p>
          <a:p>
            <a:pPr indent="0" lvl="0" marL="0" rtl="0" algn="l">
              <a:lnSpc>
                <a:spcPct val="115000"/>
              </a:lnSpc>
              <a:spcBef>
                <a:spcPts val="1800"/>
              </a:spcBef>
              <a:spcAft>
                <a:spcPts val="0"/>
              </a:spcAft>
              <a:buNone/>
            </a:pPr>
            <a:r>
              <a:rPr lang="en" sz="1200">
                <a:solidFill>
                  <a:srgbClr val="222222"/>
                </a:solidFill>
              </a:rPr>
              <a:t>A transitive functional dependency is when changing a non-key column, might cause any of the other non-key columns to change. </a:t>
            </a:r>
            <a:endParaRPr sz="1200">
              <a:solidFill>
                <a:srgbClr val="222222"/>
              </a:solidFill>
            </a:endParaRPr>
          </a:p>
          <a:p>
            <a:pPr indent="0" lvl="0" marL="0" rtl="0" algn="l">
              <a:lnSpc>
                <a:spcPct val="115000"/>
              </a:lnSpc>
              <a:spcBef>
                <a:spcPts val="1800"/>
              </a:spcBef>
              <a:spcAft>
                <a:spcPts val="0"/>
              </a:spcAft>
              <a:buClr>
                <a:srgbClr val="000000"/>
              </a:buClr>
              <a:buSzPts val="1100"/>
              <a:buFont typeface="Arial"/>
              <a:buNone/>
            </a:pPr>
            <a:r>
              <a:rPr b="1" lang="en" sz="1200">
                <a:solidFill>
                  <a:srgbClr val="424242"/>
                </a:solidFill>
              </a:rPr>
              <a:t>Dependence</a:t>
            </a:r>
            <a:endParaRPr b="1" sz="1200">
              <a:solidFill>
                <a:srgbClr val="424242"/>
              </a:solidFill>
            </a:endParaRPr>
          </a:p>
          <a:p>
            <a:pPr indent="0" lvl="0" marL="0" rtl="0" algn="l">
              <a:lnSpc>
                <a:spcPct val="115000"/>
              </a:lnSpc>
              <a:spcBef>
                <a:spcPts val="0"/>
              </a:spcBef>
              <a:spcAft>
                <a:spcPts val="0"/>
              </a:spcAft>
              <a:buClr>
                <a:srgbClr val="000000"/>
              </a:buClr>
              <a:buSzPts val="1100"/>
              <a:buFont typeface="Arial"/>
              <a:buNone/>
            </a:pPr>
            <a:r>
              <a:rPr lang="en" sz="1200">
                <a:solidFill>
                  <a:srgbClr val="424242"/>
                </a:solidFill>
                <a:highlight>
                  <a:srgbClr val="FFFFFF"/>
                </a:highlight>
              </a:rPr>
              <a:t>An object has a dependence on another object when it relies upon it.  In the case of databases, when we say that a column has a dependence on another column, we mean that the value can be derived from the other.  For example, my age is dependent on my birthday. </a:t>
            </a:r>
            <a:endParaRPr sz="1200">
              <a:solidFill>
                <a:srgbClr val="424242"/>
              </a:solidFill>
              <a:highlight>
                <a:srgbClr val="FFFFFF"/>
              </a:highlight>
            </a:endParaRPr>
          </a:p>
          <a:p>
            <a:pPr indent="0" lvl="0" marL="0" rtl="0" algn="l">
              <a:lnSpc>
                <a:spcPct val="115000"/>
              </a:lnSpc>
              <a:spcBef>
                <a:spcPts val="1700"/>
              </a:spcBef>
              <a:spcAft>
                <a:spcPts val="0"/>
              </a:spcAft>
              <a:buClr>
                <a:srgbClr val="000000"/>
              </a:buClr>
              <a:buSzPts val="1100"/>
              <a:buFont typeface="Arial"/>
              <a:buNone/>
            </a:pPr>
            <a:r>
              <a:rPr b="1" lang="en" sz="1200">
                <a:solidFill>
                  <a:srgbClr val="424242"/>
                </a:solidFill>
              </a:rPr>
              <a:t>Transitive Dependence</a:t>
            </a:r>
            <a:endParaRPr sz="1200">
              <a:solidFill>
                <a:srgbClr val="424242"/>
              </a:solidFill>
              <a:highlight>
                <a:srgbClr val="FFFFFF"/>
              </a:highlight>
            </a:endParaRPr>
          </a:p>
          <a:p>
            <a:pPr indent="0" lvl="0" marL="0" rtl="0" algn="l">
              <a:lnSpc>
                <a:spcPct val="115000"/>
              </a:lnSpc>
              <a:spcBef>
                <a:spcPts val="0"/>
              </a:spcBef>
              <a:spcAft>
                <a:spcPts val="0"/>
              </a:spcAft>
              <a:buClr>
                <a:srgbClr val="000000"/>
              </a:buClr>
              <a:buSzPts val="1100"/>
              <a:buFont typeface="Arial"/>
              <a:buNone/>
            </a:pPr>
            <a:r>
              <a:rPr lang="en" sz="1200">
                <a:solidFill>
                  <a:srgbClr val="424242"/>
                </a:solidFill>
                <a:highlight>
                  <a:srgbClr val="FFFFFF"/>
                </a:highlight>
              </a:rPr>
              <a:t>I think it is simplest to think of transitive dependence to mean a column’s value </a:t>
            </a:r>
            <a:r>
              <a:rPr i="1" lang="en" sz="1200">
                <a:solidFill>
                  <a:srgbClr val="424242"/>
                </a:solidFill>
                <a:highlight>
                  <a:srgbClr val="FFFFFF"/>
                </a:highlight>
              </a:rPr>
              <a:t>relies</a:t>
            </a:r>
            <a:r>
              <a:rPr lang="en" sz="1200">
                <a:solidFill>
                  <a:srgbClr val="424242"/>
                </a:solidFill>
                <a:highlight>
                  <a:srgbClr val="FFFFFF"/>
                </a:highlight>
              </a:rPr>
              <a:t> upon another column </a:t>
            </a:r>
            <a:r>
              <a:rPr i="1" lang="en" sz="1200">
                <a:solidFill>
                  <a:srgbClr val="424242"/>
                </a:solidFill>
                <a:highlight>
                  <a:srgbClr val="FFFFFF"/>
                </a:highlight>
              </a:rPr>
              <a:t>through</a:t>
            </a:r>
            <a:r>
              <a:rPr lang="en" sz="1200">
                <a:solidFill>
                  <a:srgbClr val="424242"/>
                </a:solidFill>
                <a:highlight>
                  <a:srgbClr val="FFFFFF"/>
                </a:highlight>
              </a:rPr>
              <a:t> a second intermediate column</a:t>
            </a:r>
            <a:endParaRPr sz="1200">
              <a:solidFill>
                <a:srgbClr val="424242"/>
              </a:solidFill>
              <a:highlight>
                <a:srgbClr val="FFFFFF"/>
              </a:highlight>
            </a:endParaRPr>
          </a:p>
          <a:p>
            <a:pPr indent="0" lvl="0" marL="0" rtl="0" algn="l">
              <a:spcBef>
                <a:spcPts val="0"/>
              </a:spcBef>
              <a:spcAft>
                <a:spcPts val="0"/>
              </a:spcAft>
              <a:buNone/>
            </a:pPr>
            <a:r>
              <a:t/>
            </a:r>
            <a:endParaRPr sz="1200">
              <a:solidFill>
                <a:srgbClr val="424242"/>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Transitive Dependence</a:t>
            </a:r>
            <a:endParaRPr/>
          </a:p>
        </p:txBody>
      </p:sp>
      <p:sp>
        <p:nvSpPr>
          <p:cNvPr id="235" name="Google Shape;235;p38"/>
          <p:cNvSpPr txBox="1"/>
          <p:nvPr/>
        </p:nvSpPr>
        <p:spPr>
          <a:xfrm>
            <a:off x="325275" y="1490875"/>
            <a:ext cx="81387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24242"/>
                </a:solidFill>
                <a:highlight>
                  <a:srgbClr val="FFFFFF"/>
                </a:highlight>
              </a:rPr>
              <a:t>This can be generalized as being three columns:  A, B and PK.  If the value of A relies on PK, and B relies on PK, and A also relies on B, then you can say that A </a:t>
            </a:r>
            <a:r>
              <a:rPr i="1" lang="en" sz="1200">
                <a:solidFill>
                  <a:srgbClr val="424242"/>
                </a:solidFill>
                <a:highlight>
                  <a:srgbClr val="FFFFFF"/>
                </a:highlight>
              </a:rPr>
              <a:t>relies </a:t>
            </a:r>
            <a:r>
              <a:rPr lang="en" sz="1200">
                <a:solidFill>
                  <a:srgbClr val="424242"/>
                </a:solidFill>
                <a:highlight>
                  <a:srgbClr val="FFFFFF"/>
                </a:highlight>
              </a:rPr>
              <a:t>on PK </a:t>
            </a:r>
            <a:r>
              <a:rPr i="1" lang="en" sz="1200">
                <a:solidFill>
                  <a:srgbClr val="424242"/>
                </a:solidFill>
                <a:highlight>
                  <a:srgbClr val="FFFFFF"/>
                </a:highlight>
              </a:rPr>
              <a:t>though</a:t>
            </a:r>
            <a:r>
              <a:rPr lang="en" sz="1200">
                <a:solidFill>
                  <a:srgbClr val="424242"/>
                </a:solidFill>
                <a:highlight>
                  <a:srgbClr val="FFFFFF"/>
                </a:highlight>
              </a:rPr>
              <a:t> B.  That is A is transitively dependent on PK.</a:t>
            </a:r>
            <a:endParaRPr>
              <a:latin typeface="Roboto"/>
              <a:ea typeface="Roboto"/>
              <a:cs typeface="Roboto"/>
              <a:sym typeface="Roboto"/>
            </a:endParaRPr>
          </a:p>
        </p:txBody>
      </p:sp>
      <p:graphicFrame>
        <p:nvGraphicFramePr>
          <p:cNvPr id="236" name="Google Shape;236;p38"/>
          <p:cNvGraphicFramePr/>
          <p:nvPr/>
        </p:nvGraphicFramePr>
        <p:xfrm>
          <a:off x="650550" y="2527325"/>
          <a:ext cx="3000000" cy="3000000"/>
        </p:xfrm>
        <a:graphic>
          <a:graphicData uri="http://schemas.openxmlformats.org/drawingml/2006/table">
            <a:tbl>
              <a:tblPr>
                <a:noFill/>
                <a:tableStyleId>{8E35EC89-4D93-4444-9C1E-C39AB996D8A0}</a:tableStyleId>
              </a:tblPr>
              <a:tblGrid>
                <a:gridCol w="1934275"/>
                <a:gridCol w="1744525"/>
                <a:gridCol w="1866500"/>
                <a:gridCol w="2191800"/>
              </a:tblGrid>
              <a:tr h="381000">
                <a:tc>
                  <a:txBody>
                    <a:bodyPr/>
                    <a:lstStyle/>
                    <a:p>
                      <a:pPr indent="0" lvl="0" marL="0" rtl="0" algn="l">
                        <a:spcBef>
                          <a:spcPts val="0"/>
                        </a:spcBef>
                        <a:spcAft>
                          <a:spcPts val="0"/>
                        </a:spcAft>
                        <a:buNone/>
                      </a:pPr>
                      <a:r>
                        <a:rPr lang="en"/>
                        <a:t>Primary Key</a:t>
                      </a:r>
                      <a:endParaRPr/>
                    </a:p>
                  </a:txBody>
                  <a:tcPr marT="91425" marB="91425" marR="91425" marL="91425"/>
                </a:tc>
                <a:tc>
                  <a:txBody>
                    <a:bodyPr/>
                    <a:lstStyle/>
                    <a:p>
                      <a:pPr indent="0" lvl="0" marL="0" rtl="0" algn="l">
                        <a:spcBef>
                          <a:spcPts val="0"/>
                        </a:spcBef>
                        <a:spcAft>
                          <a:spcPts val="0"/>
                        </a:spcAft>
                        <a:buNone/>
                      </a:pPr>
                      <a:r>
                        <a:rPr lang="en"/>
                        <a:t>Column A</a:t>
                      </a:r>
                      <a:endParaRPr/>
                    </a:p>
                  </a:txBody>
                  <a:tcPr marT="91425" marB="91425" marR="91425" marL="91425"/>
                </a:tc>
                <a:tc>
                  <a:txBody>
                    <a:bodyPr/>
                    <a:lstStyle/>
                    <a:p>
                      <a:pPr indent="0" lvl="0" marL="0" rtl="0" algn="l">
                        <a:spcBef>
                          <a:spcPts val="0"/>
                        </a:spcBef>
                        <a:spcAft>
                          <a:spcPts val="0"/>
                        </a:spcAft>
                        <a:buNone/>
                      </a:pPr>
                      <a:r>
                        <a:rPr lang="en"/>
                        <a:t>Column B</a:t>
                      </a:r>
                      <a:endParaRPr/>
                    </a:p>
                  </a:txBody>
                  <a:tcPr marT="91425" marB="91425" marR="91425" marL="91425"/>
                </a:tc>
                <a:tc>
                  <a:txBody>
                    <a:bodyPr/>
                    <a:lstStyle/>
                    <a:p>
                      <a:pPr indent="0" lvl="0" marL="0" rtl="0" algn="l">
                        <a:spcBef>
                          <a:spcPts val="0"/>
                        </a:spcBef>
                        <a:spcAft>
                          <a:spcPts val="0"/>
                        </a:spcAft>
                        <a:buNone/>
                      </a:pPr>
                      <a:r>
                        <a:rPr lang="en"/>
                        <a:t>Transitive Dependence</a:t>
                      </a:r>
                      <a:endParaRPr/>
                    </a:p>
                  </a:txBody>
                  <a:tcPr marT="91425" marB="91425" marR="91425" marL="91425"/>
                </a:tc>
              </a:tr>
              <a:tr h="396200">
                <a:tc>
                  <a:txBody>
                    <a:bodyPr/>
                    <a:lstStyle/>
                    <a:p>
                      <a:pPr indent="0" lvl="0" marL="0" rtl="0" algn="l">
                        <a:spcBef>
                          <a:spcPts val="0"/>
                        </a:spcBef>
                        <a:spcAft>
                          <a:spcPts val="0"/>
                        </a:spcAft>
                        <a:buNone/>
                      </a:pPr>
                      <a:r>
                        <a:rPr lang="en"/>
                        <a:t>PersonID</a:t>
                      </a:r>
                      <a:endParaRPr/>
                    </a:p>
                  </a:txBody>
                  <a:tcPr marT="91425" marB="91425" marR="91425" marL="91425"/>
                </a:tc>
                <a:tc>
                  <a:txBody>
                    <a:bodyPr/>
                    <a:lstStyle/>
                    <a:p>
                      <a:pPr indent="0" lvl="0" marL="0" rtl="0" algn="l">
                        <a:spcBef>
                          <a:spcPts val="0"/>
                        </a:spcBef>
                        <a:spcAft>
                          <a:spcPts val="0"/>
                        </a:spcAft>
                        <a:buNone/>
                      </a:pPr>
                      <a:r>
                        <a:rPr lang="en"/>
                        <a:t>FirstName</a:t>
                      </a:r>
                      <a:endParaRPr/>
                    </a:p>
                  </a:txBody>
                  <a:tcPr marT="91425" marB="91425" marR="91425" marL="91425"/>
                </a:tc>
                <a:tc>
                  <a:txBody>
                    <a:bodyPr/>
                    <a:lstStyle/>
                    <a:p>
                      <a:pPr indent="0" lvl="0" marL="0" rtl="0" algn="l">
                        <a:spcBef>
                          <a:spcPts val="0"/>
                        </a:spcBef>
                        <a:spcAft>
                          <a:spcPts val="0"/>
                        </a:spcAft>
                        <a:buNone/>
                      </a:pPr>
                      <a:r>
                        <a:rPr lang="en"/>
                        <a:t>LastName</a:t>
                      </a:r>
                      <a:endParaRPr/>
                    </a:p>
                  </a:txBody>
                  <a:tcPr marT="91425" marB="91425" marR="91425" marL="91425"/>
                </a:tc>
                <a:tc>
                  <a:txBody>
                    <a:bodyPr/>
                    <a:lstStyle/>
                    <a:p>
                      <a:pPr indent="0" lvl="0" marL="0" rtl="0" algn="l">
                        <a:spcBef>
                          <a:spcPts val="0"/>
                        </a:spcBef>
                        <a:spcAft>
                          <a:spcPts val="0"/>
                        </a:spcAft>
                        <a:buNone/>
                      </a:pPr>
                      <a:r>
                        <a:rPr lang="en"/>
                        <a:t>No </a:t>
                      </a:r>
                      <a:endParaRPr/>
                    </a:p>
                  </a:txBody>
                  <a:tcPr marT="91425" marB="91425" marR="91425" marL="91425"/>
                </a:tc>
              </a:tr>
              <a:tr h="396200">
                <a:tc>
                  <a:txBody>
                    <a:bodyPr/>
                    <a:lstStyle/>
                    <a:p>
                      <a:pPr indent="0" lvl="0" marL="0" rtl="0" algn="l">
                        <a:spcBef>
                          <a:spcPts val="0"/>
                        </a:spcBef>
                        <a:spcAft>
                          <a:spcPts val="0"/>
                        </a:spcAft>
                        <a:buNone/>
                      </a:pPr>
                      <a:r>
                        <a:rPr lang="en"/>
                        <a:t>PersonID</a:t>
                      </a:r>
                      <a:endParaRPr/>
                    </a:p>
                  </a:txBody>
                  <a:tcPr marT="91425" marB="91425" marR="91425" marL="91425"/>
                </a:tc>
                <a:tc>
                  <a:txBody>
                    <a:bodyPr/>
                    <a:lstStyle/>
                    <a:p>
                      <a:pPr indent="0" lvl="0" marL="0" rtl="0" algn="l">
                        <a:spcBef>
                          <a:spcPts val="0"/>
                        </a:spcBef>
                        <a:spcAft>
                          <a:spcPts val="0"/>
                        </a:spcAft>
                        <a:buNone/>
                      </a:pPr>
                      <a:r>
                        <a:rPr lang="en"/>
                        <a:t>BodyMassIndex</a:t>
                      </a:r>
                      <a:endParaRPr/>
                    </a:p>
                  </a:txBody>
                  <a:tcPr marT="91425" marB="91425" marR="91425" marL="91425"/>
                </a:tc>
                <a:tc>
                  <a:txBody>
                    <a:bodyPr/>
                    <a:lstStyle/>
                    <a:p>
                      <a:pPr indent="0" lvl="0" marL="0" rtl="0" algn="l">
                        <a:spcBef>
                          <a:spcPts val="0"/>
                        </a:spcBef>
                        <a:spcAft>
                          <a:spcPts val="0"/>
                        </a:spcAft>
                        <a:buNone/>
                      </a:pPr>
                      <a:r>
                        <a:rPr lang="en"/>
                        <a:t>IsOverweight</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396200">
                <a:tc>
                  <a:txBody>
                    <a:bodyPr/>
                    <a:lstStyle/>
                    <a:p>
                      <a:pPr indent="0" lvl="0" marL="0" rtl="0" algn="l">
                        <a:spcBef>
                          <a:spcPts val="0"/>
                        </a:spcBef>
                        <a:spcAft>
                          <a:spcPts val="0"/>
                        </a:spcAft>
                        <a:buNone/>
                      </a:pPr>
                      <a:r>
                        <a:rPr lang="en"/>
                        <a:t>PersonID</a:t>
                      </a:r>
                      <a:endParaRPr/>
                    </a:p>
                  </a:txBody>
                  <a:tcPr marT="91425" marB="91425" marR="91425" marL="91425"/>
                </a:tc>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l">
                        <a:spcBef>
                          <a:spcPts val="0"/>
                        </a:spcBef>
                        <a:spcAft>
                          <a:spcPts val="0"/>
                        </a:spcAft>
                        <a:buNone/>
                      </a:pPr>
                      <a:r>
                        <a:rPr lang="en"/>
                        <a:t>Sex</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r>
              <a:tr h="396200">
                <a:tc>
                  <a:txBody>
                    <a:bodyPr/>
                    <a:lstStyle/>
                    <a:p>
                      <a:pPr indent="0" lvl="0" marL="0" rtl="0" algn="l">
                        <a:spcBef>
                          <a:spcPts val="0"/>
                        </a:spcBef>
                        <a:spcAft>
                          <a:spcPts val="0"/>
                        </a:spcAft>
                        <a:buNone/>
                      </a:pPr>
                      <a:r>
                        <a:rPr lang="en"/>
                        <a:t>Vehicle ID</a:t>
                      </a:r>
                      <a:endParaRPr/>
                    </a:p>
                  </a:txBody>
                  <a:tcPr marT="91425" marB="91425" marR="91425" marL="91425"/>
                </a:tc>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Manufacturer</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Normal Form Rules (3NF)</a:t>
            </a:r>
            <a:endParaRPr/>
          </a:p>
        </p:txBody>
      </p:sp>
      <p:sp>
        <p:nvSpPr>
          <p:cNvPr id="242" name="Google Shape;242;p39"/>
          <p:cNvSpPr txBox="1"/>
          <p:nvPr/>
        </p:nvSpPr>
        <p:spPr>
          <a:xfrm>
            <a:off x="360775" y="1452400"/>
            <a:ext cx="5988900" cy="23868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b="1" lang="en">
                <a:solidFill>
                  <a:srgbClr val="424242"/>
                </a:solidFill>
                <a:highlight>
                  <a:srgbClr val="FFFFFF"/>
                </a:highlight>
              </a:rPr>
              <a:t>CustomerCity relies on CustomerPostalCode which relies on CustomerID</a:t>
            </a:r>
            <a:endParaRPr b="1">
              <a:solidFill>
                <a:srgbClr val="424242"/>
              </a:solidFill>
              <a:highlight>
                <a:srgbClr val="FFFFFF"/>
              </a:highlight>
            </a:endParaRPr>
          </a:p>
          <a:p>
            <a:pPr indent="0" lvl="0" marL="0" rtl="0" algn="l">
              <a:lnSpc>
                <a:spcPct val="160000"/>
              </a:lnSpc>
              <a:spcBef>
                <a:spcPts val="1500"/>
              </a:spcBef>
              <a:spcAft>
                <a:spcPts val="0"/>
              </a:spcAft>
              <a:buNone/>
            </a:pPr>
            <a:r>
              <a:rPr lang="en">
                <a:solidFill>
                  <a:srgbClr val="424242"/>
                </a:solidFill>
                <a:highlight>
                  <a:srgbClr val="FFFFFF"/>
                </a:highlight>
              </a:rPr>
              <a:t>Generally speaking a postal code applies to one city.  Although all the columns are dependent on the primary key, CustomerID, there is an opportunity for an update anomaly as you could update the CustomerPostalCode without making a corresponding update to the CustomerCity.</a:t>
            </a:r>
            <a:endParaRPr>
              <a:solidFill>
                <a:srgbClr val="424242"/>
              </a:solidFill>
              <a:highlight>
                <a:srgbClr val="FFFFFF"/>
              </a:highlight>
            </a:endParaRPr>
          </a:p>
          <a:p>
            <a:pPr indent="0" lvl="0" marL="0" rtl="0" algn="l">
              <a:lnSpc>
                <a:spcPct val="115000"/>
              </a:lnSpc>
              <a:spcBef>
                <a:spcPts val="1800"/>
              </a:spcBef>
              <a:spcAft>
                <a:spcPts val="0"/>
              </a:spcAft>
              <a:buNone/>
            </a:pPr>
            <a:r>
              <a:t/>
            </a:r>
            <a:endParaRPr sz="1350">
              <a:solidFill>
                <a:srgbClr val="222222"/>
              </a:solidFill>
            </a:endParaRPr>
          </a:p>
          <a:p>
            <a:pPr indent="0" lvl="0" marL="0" rtl="0" algn="l">
              <a:spcBef>
                <a:spcPts val="1800"/>
              </a:spcBef>
              <a:spcAft>
                <a:spcPts val="0"/>
              </a:spcAft>
              <a:buNone/>
            </a:pPr>
            <a:r>
              <a:t/>
            </a:r>
            <a:endParaRPr>
              <a:latin typeface="Roboto"/>
              <a:ea typeface="Roboto"/>
              <a:cs typeface="Roboto"/>
              <a:sym typeface="Roboto"/>
            </a:endParaRPr>
          </a:p>
        </p:txBody>
      </p:sp>
      <p:pic>
        <p:nvPicPr>
          <p:cNvPr id="243" name="Google Shape;243;p39"/>
          <p:cNvPicPr preferRelativeResize="0"/>
          <p:nvPr/>
        </p:nvPicPr>
        <p:blipFill>
          <a:blip r:embed="rId3">
            <a:alphaModFix/>
          </a:blip>
          <a:stretch>
            <a:fillRect/>
          </a:stretch>
        </p:blipFill>
        <p:spPr>
          <a:xfrm>
            <a:off x="6349675" y="1676850"/>
            <a:ext cx="2489525" cy="31960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3NF</a:t>
            </a:r>
            <a:endParaRPr/>
          </a:p>
        </p:txBody>
      </p:sp>
      <p:pic>
        <p:nvPicPr>
          <p:cNvPr id="249" name="Google Shape;249;p40"/>
          <p:cNvPicPr preferRelativeResize="0"/>
          <p:nvPr/>
        </p:nvPicPr>
        <p:blipFill>
          <a:blip r:embed="rId3">
            <a:alphaModFix/>
          </a:blip>
          <a:stretch>
            <a:fillRect/>
          </a:stretch>
        </p:blipFill>
        <p:spPr>
          <a:xfrm>
            <a:off x="152400" y="1277025"/>
            <a:ext cx="2880938" cy="3714075"/>
          </a:xfrm>
          <a:prstGeom prst="rect">
            <a:avLst/>
          </a:prstGeom>
          <a:noFill/>
          <a:ln>
            <a:noFill/>
          </a:ln>
        </p:spPr>
      </p:pic>
      <p:pic>
        <p:nvPicPr>
          <p:cNvPr id="250" name="Google Shape;250;p40"/>
          <p:cNvPicPr preferRelativeResize="0"/>
          <p:nvPr/>
        </p:nvPicPr>
        <p:blipFill>
          <a:blip r:embed="rId4">
            <a:alphaModFix/>
          </a:blip>
          <a:stretch>
            <a:fillRect/>
          </a:stretch>
        </p:blipFill>
        <p:spPr>
          <a:xfrm>
            <a:off x="3785713" y="1277025"/>
            <a:ext cx="4048125" cy="1743075"/>
          </a:xfrm>
          <a:prstGeom prst="rect">
            <a:avLst/>
          </a:prstGeom>
          <a:noFill/>
          <a:ln>
            <a:noFill/>
          </a:ln>
        </p:spPr>
      </p:pic>
      <p:pic>
        <p:nvPicPr>
          <p:cNvPr id="251" name="Google Shape;251;p40"/>
          <p:cNvPicPr preferRelativeResize="0"/>
          <p:nvPr/>
        </p:nvPicPr>
        <p:blipFill>
          <a:blip r:embed="rId5">
            <a:alphaModFix/>
          </a:blip>
          <a:stretch>
            <a:fillRect/>
          </a:stretch>
        </p:blipFill>
        <p:spPr>
          <a:xfrm>
            <a:off x="4571988" y="3172500"/>
            <a:ext cx="2475581" cy="1818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Normalization Get out of Hand?</a:t>
            </a:r>
            <a:endParaRPr/>
          </a:p>
        </p:txBody>
      </p:sp>
      <p:sp>
        <p:nvSpPr>
          <p:cNvPr id="257" name="Google Shape;257;p41"/>
          <p:cNvSpPr txBox="1"/>
          <p:nvPr/>
        </p:nvSpPr>
        <p:spPr>
          <a:xfrm>
            <a:off x="379275" y="1544900"/>
            <a:ext cx="7798500" cy="30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4242"/>
                </a:solidFill>
                <a:highlight>
                  <a:srgbClr val="FFFFFF"/>
                </a:highlight>
              </a:rPr>
              <a:t>Can database normalization be taken too far?  You bet!  </a:t>
            </a:r>
            <a:endParaRPr>
              <a:solidFill>
                <a:srgbClr val="424242"/>
              </a:solidFill>
              <a:highlight>
                <a:srgbClr val="FFFFFF"/>
              </a:highlight>
            </a:endParaRPr>
          </a:p>
          <a:p>
            <a:pPr indent="0" lvl="0" marL="0" rtl="0" algn="l">
              <a:spcBef>
                <a:spcPts val="0"/>
              </a:spcBef>
              <a:spcAft>
                <a:spcPts val="0"/>
              </a:spcAft>
              <a:buNone/>
            </a:pPr>
            <a:r>
              <a:t/>
            </a:r>
            <a:endParaRPr>
              <a:solidFill>
                <a:srgbClr val="424242"/>
              </a:solidFill>
              <a:highlight>
                <a:srgbClr val="FFFFFF"/>
              </a:highlight>
            </a:endParaRPr>
          </a:p>
          <a:p>
            <a:pPr indent="0" lvl="0" marL="0" rtl="0" algn="l">
              <a:spcBef>
                <a:spcPts val="0"/>
              </a:spcBef>
              <a:spcAft>
                <a:spcPts val="0"/>
              </a:spcAft>
              <a:buNone/>
            </a:pPr>
            <a:r>
              <a:t/>
            </a:r>
            <a:endParaRPr>
              <a:solidFill>
                <a:srgbClr val="424242"/>
              </a:solidFill>
              <a:highlight>
                <a:srgbClr val="FFFFFF"/>
              </a:highlight>
            </a:endParaRPr>
          </a:p>
          <a:p>
            <a:pPr indent="0" lvl="0" marL="0" rtl="0" algn="l">
              <a:spcBef>
                <a:spcPts val="0"/>
              </a:spcBef>
              <a:spcAft>
                <a:spcPts val="0"/>
              </a:spcAft>
              <a:buNone/>
            </a:pPr>
            <a:r>
              <a:rPr lang="en">
                <a:solidFill>
                  <a:srgbClr val="424242"/>
                </a:solidFill>
                <a:highlight>
                  <a:srgbClr val="FFFFFF"/>
                </a:highlight>
              </a:rPr>
              <a:t>There are times when it isn’t worth the time and effort to fully normalize a database.  In our example you could argue to keep the database in second normal form, that the CustomerCity to CustomerPostalCode dependency isn’t a deal breaker.</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Lesson</a:t>
            </a:r>
            <a:endParaRPr/>
          </a:p>
          <a:p>
            <a:pPr indent="0" lvl="0" marL="0" rtl="0" algn="l">
              <a:spcBef>
                <a:spcPts val="0"/>
              </a:spcBef>
              <a:spcAft>
                <a:spcPts val="0"/>
              </a:spcAft>
              <a:buNone/>
            </a:pPr>
            <a:r>
              <a:t/>
            </a:r>
            <a:endParaRPr/>
          </a:p>
        </p:txBody>
      </p:sp>
      <p:sp>
        <p:nvSpPr>
          <p:cNvPr id="78" name="Google Shape;78;p15"/>
          <p:cNvSpPr txBox="1"/>
          <p:nvPr/>
        </p:nvSpPr>
        <p:spPr>
          <a:xfrm>
            <a:off x="324425" y="1453900"/>
            <a:ext cx="8651400" cy="3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Aim</a:t>
            </a:r>
            <a:r>
              <a:rPr lang="en">
                <a:latin typeface="Roboto"/>
                <a:ea typeface="Roboto"/>
                <a:cs typeface="Roboto"/>
                <a:sym typeface="Roboto"/>
              </a:rPr>
              <a:t>: SWBAT generate a database schema that has proper constraints and follows the first 3 rules of normalization.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Agenda</a:t>
            </a:r>
            <a:r>
              <a:rPr lang="en">
                <a:latin typeface="Roboto"/>
                <a:ea typeface="Roboto"/>
                <a:cs typeface="Roboto"/>
                <a:sym typeface="Roboto"/>
              </a:rPr>
              <a: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Starting Off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What is DB normalization and why do it?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3 normal forms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Design your own DB schema</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Create DB Schema</a:t>
            </a:r>
            <a:endParaRPr/>
          </a:p>
        </p:txBody>
      </p:sp>
      <p:graphicFrame>
        <p:nvGraphicFramePr>
          <p:cNvPr id="263" name="Google Shape;263;p42"/>
          <p:cNvGraphicFramePr/>
          <p:nvPr/>
        </p:nvGraphicFramePr>
        <p:xfrm>
          <a:off x="2239175" y="1539025"/>
          <a:ext cx="3000000" cy="3000000"/>
        </p:xfrm>
        <a:graphic>
          <a:graphicData uri="http://schemas.openxmlformats.org/drawingml/2006/table">
            <a:tbl>
              <a:tblPr>
                <a:noFill/>
                <a:tableStyleId>{8E35EC89-4D93-4444-9C1E-C39AB996D8A0}</a:tableStyleId>
              </a:tblPr>
              <a:tblGrid>
                <a:gridCol w="675475"/>
                <a:gridCol w="1242700"/>
                <a:gridCol w="713625"/>
                <a:gridCol w="1504425"/>
                <a:gridCol w="675450"/>
                <a:gridCol w="923075"/>
                <a:gridCol w="858400"/>
              </a:tblGrid>
              <a:tr h="381000">
                <a:tc>
                  <a:txBody>
                    <a:bodyPr/>
                    <a:lstStyle/>
                    <a:p>
                      <a:pPr indent="0" lvl="0" marL="0" rtl="0" algn="l">
                        <a:spcBef>
                          <a:spcPts val="0"/>
                        </a:spcBef>
                        <a:spcAft>
                          <a:spcPts val="0"/>
                        </a:spcAft>
                        <a:buNone/>
                      </a:pPr>
                      <a:r>
                        <a:rPr lang="en" sz="1200"/>
                        <a:t>Index</a:t>
                      </a:r>
                      <a:endParaRPr sz="1200"/>
                    </a:p>
                  </a:txBody>
                  <a:tcPr marT="91425" marB="91425" marR="91425" marL="91425"/>
                </a:tc>
                <a:tc>
                  <a:txBody>
                    <a:bodyPr/>
                    <a:lstStyle/>
                    <a:p>
                      <a:pPr indent="0" lvl="0" marL="0" rtl="0" algn="l">
                        <a:spcBef>
                          <a:spcPts val="0"/>
                        </a:spcBef>
                        <a:spcAft>
                          <a:spcPts val="0"/>
                        </a:spcAft>
                        <a:buNone/>
                      </a:pPr>
                      <a:r>
                        <a:rPr lang="en" sz="1200"/>
                        <a:t>Song</a:t>
                      </a:r>
                      <a:endParaRPr sz="1200"/>
                    </a:p>
                  </a:txBody>
                  <a:tcPr marT="91425" marB="91425" marR="91425" marL="91425"/>
                </a:tc>
                <a:tc>
                  <a:txBody>
                    <a:bodyPr/>
                    <a:lstStyle/>
                    <a:p>
                      <a:pPr indent="0" lvl="0" marL="0" rtl="0" algn="l">
                        <a:spcBef>
                          <a:spcPts val="0"/>
                        </a:spcBef>
                        <a:spcAft>
                          <a:spcPts val="0"/>
                        </a:spcAft>
                        <a:buNone/>
                      </a:pPr>
                      <a:r>
                        <a:rPr lang="en" sz="1200"/>
                        <a:t>Length</a:t>
                      </a:r>
                      <a:endParaRPr sz="1200"/>
                    </a:p>
                  </a:txBody>
                  <a:tcPr marT="91425" marB="91425" marR="91425" marL="91425"/>
                </a:tc>
                <a:tc>
                  <a:txBody>
                    <a:bodyPr/>
                    <a:lstStyle/>
                    <a:p>
                      <a:pPr indent="0" lvl="0" marL="0" rtl="0" algn="l">
                        <a:spcBef>
                          <a:spcPts val="0"/>
                        </a:spcBef>
                        <a:spcAft>
                          <a:spcPts val="0"/>
                        </a:spcAft>
                        <a:buNone/>
                      </a:pPr>
                      <a:r>
                        <a:rPr lang="en" sz="1200"/>
                        <a:t>Album</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Year</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Label</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Artist</a:t>
                      </a:r>
                      <a:endParaRPr sz="1200"/>
                    </a:p>
                  </a:txBody>
                  <a:tcPr marT="91425" marB="91425" marR="91425" marL="91425"/>
                </a:tc>
              </a:tr>
              <a:tr h="381000">
                <a:tc>
                  <a:txBody>
                    <a:bodyPr/>
                    <a:lstStyle/>
                    <a:p>
                      <a:pPr indent="0" lvl="0" marL="0" rtl="0" algn="l">
                        <a:spcBef>
                          <a:spcPts val="0"/>
                        </a:spcBef>
                        <a:spcAft>
                          <a:spcPts val="0"/>
                        </a:spcAft>
                        <a:buNone/>
                      </a:pPr>
                      <a:r>
                        <a:rPr lang="en" sz="1200"/>
                        <a:t>15673</a:t>
                      </a:r>
                      <a:endParaRPr sz="1200"/>
                    </a:p>
                  </a:txBody>
                  <a:tcPr marT="91425" marB="91425" marR="91425" marL="91425"/>
                </a:tc>
                <a:tc>
                  <a:txBody>
                    <a:bodyPr/>
                    <a:lstStyle/>
                    <a:p>
                      <a:pPr indent="0" lvl="0" marL="0" rtl="0" algn="l">
                        <a:spcBef>
                          <a:spcPts val="0"/>
                        </a:spcBef>
                        <a:spcAft>
                          <a:spcPts val="0"/>
                        </a:spcAft>
                        <a:buNone/>
                      </a:pPr>
                      <a:r>
                        <a:rPr lang="en" sz="1200"/>
                        <a:t>F.U.B.U.</a:t>
                      </a:r>
                      <a:endParaRPr sz="1200"/>
                    </a:p>
                  </a:txBody>
                  <a:tcPr marT="91425" marB="91425" marR="91425" marL="91425"/>
                </a:tc>
                <a:tc>
                  <a:txBody>
                    <a:bodyPr/>
                    <a:lstStyle/>
                    <a:p>
                      <a:pPr indent="0" lvl="0" marL="0" rtl="0" algn="l">
                        <a:spcBef>
                          <a:spcPts val="0"/>
                        </a:spcBef>
                        <a:spcAft>
                          <a:spcPts val="0"/>
                        </a:spcAft>
                        <a:buNone/>
                      </a:pPr>
                      <a:r>
                        <a:rPr lang="en" sz="1200"/>
                        <a:t>5:13</a:t>
                      </a:r>
                      <a:endParaRPr sz="1200"/>
                    </a:p>
                  </a:txBody>
                  <a:tcPr marT="91425" marB="91425" marR="91425" marL="91425"/>
                </a:tc>
                <a:tc>
                  <a:txBody>
                    <a:bodyPr/>
                    <a:lstStyle/>
                    <a:p>
                      <a:pPr indent="0" lvl="0" marL="0" rtl="0" algn="l">
                        <a:spcBef>
                          <a:spcPts val="0"/>
                        </a:spcBef>
                        <a:spcAft>
                          <a:spcPts val="0"/>
                        </a:spcAft>
                        <a:buNone/>
                      </a:pPr>
                      <a:r>
                        <a:rPr lang="en" sz="1200"/>
                        <a:t>A Seat at the Table</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2016</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Columbia</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Solange</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19834</a:t>
                      </a:r>
                      <a:endParaRPr sz="1200"/>
                    </a:p>
                  </a:txBody>
                  <a:tcPr marT="91425" marB="91425" marR="91425" marL="91425"/>
                </a:tc>
                <a:tc>
                  <a:txBody>
                    <a:bodyPr/>
                    <a:lstStyle/>
                    <a:p>
                      <a:pPr indent="0" lvl="0" marL="0" rtl="0" algn="l">
                        <a:spcBef>
                          <a:spcPts val="0"/>
                        </a:spcBef>
                        <a:spcAft>
                          <a:spcPts val="0"/>
                        </a:spcAft>
                        <a:buNone/>
                      </a:pPr>
                      <a:r>
                        <a:rPr lang="en" sz="1200"/>
                        <a:t>Don’t Touch My Hair</a:t>
                      </a:r>
                      <a:endParaRPr sz="1200"/>
                    </a:p>
                  </a:txBody>
                  <a:tcPr marT="91425" marB="91425" marR="91425" marL="91425"/>
                </a:tc>
                <a:tc>
                  <a:txBody>
                    <a:bodyPr/>
                    <a:lstStyle/>
                    <a:p>
                      <a:pPr indent="0" lvl="0" marL="0" rtl="0" algn="l">
                        <a:spcBef>
                          <a:spcPts val="0"/>
                        </a:spcBef>
                        <a:spcAft>
                          <a:spcPts val="0"/>
                        </a:spcAft>
                        <a:buNone/>
                      </a:pPr>
                      <a:r>
                        <a:rPr lang="en" sz="1200"/>
                        <a:t>4:17</a:t>
                      </a:r>
                      <a:endParaRPr sz="1200"/>
                    </a:p>
                  </a:txBody>
                  <a:tcPr marT="91425" marB="91425" marR="91425" marL="91425"/>
                </a:tc>
                <a:tc>
                  <a:txBody>
                    <a:bodyPr/>
                    <a:lstStyle/>
                    <a:p>
                      <a:pPr indent="0" lvl="0" marL="0" rtl="0" algn="l">
                        <a:spcBef>
                          <a:spcPts val="0"/>
                        </a:spcBef>
                        <a:spcAft>
                          <a:spcPts val="0"/>
                        </a:spcAft>
                        <a:buNone/>
                      </a:pPr>
                      <a:r>
                        <a:rPr lang="en" sz="1200"/>
                        <a:t>A Seat at the Table</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Columbia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Solange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16745</a:t>
                      </a:r>
                      <a:endParaRPr sz="1200"/>
                    </a:p>
                  </a:txBody>
                  <a:tcPr marT="91425" marB="91425" marR="91425" marL="91425"/>
                </a:tc>
                <a:tc>
                  <a:txBody>
                    <a:bodyPr/>
                    <a:lstStyle/>
                    <a:p>
                      <a:pPr indent="0" lvl="0" marL="0" rtl="0" algn="l">
                        <a:spcBef>
                          <a:spcPts val="0"/>
                        </a:spcBef>
                        <a:spcAft>
                          <a:spcPts val="0"/>
                        </a:spcAft>
                        <a:buNone/>
                      </a:pPr>
                      <a:r>
                        <a:rPr lang="en" sz="1200"/>
                        <a:t>Things I Imagined</a:t>
                      </a:r>
                      <a:endParaRPr sz="1200"/>
                    </a:p>
                  </a:txBody>
                  <a:tcPr marT="91425" marB="91425" marR="91425" marL="91425"/>
                </a:tc>
                <a:tc>
                  <a:txBody>
                    <a:bodyPr/>
                    <a:lstStyle/>
                    <a:p>
                      <a:pPr indent="0" lvl="0" marL="0" rtl="0" algn="l">
                        <a:spcBef>
                          <a:spcPts val="0"/>
                        </a:spcBef>
                        <a:spcAft>
                          <a:spcPts val="0"/>
                        </a:spcAft>
                        <a:buNone/>
                      </a:pPr>
                      <a:r>
                        <a:rPr lang="en" sz="1200"/>
                        <a:t>1:59</a:t>
                      </a:r>
                      <a:endParaRPr sz="1200"/>
                    </a:p>
                  </a:txBody>
                  <a:tcPr marT="91425" marB="91425" marR="91425" marL="91425"/>
                </a:tc>
                <a:tc>
                  <a:txBody>
                    <a:bodyPr/>
                    <a:lstStyle/>
                    <a:p>
                      <a:pPr indent="0" lvl="0" marL="0" rtl="0" algn="l">
                        <a:spcBef>
                          <a:spcPts val="0"/>
                        </a:spcBef>
                        <a:spcAft>
                          <a:spcPts val="0"/>
                        </a:spcAft>
                        <a:buNone/>
                      </a:pPr>
                      <a:r>
                        <a:rPr lang="en" sz="1200"/>
                        <a:t>When I get Home</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Columbia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Solange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20923</a:t>
                      </a:r>
                      <a:endParaRPr sz="1200"/>
                    </a:p>
                  </a:txBody>
                  <a:tcPr marT="91425" marB="91425" marR="91425" marL="91425"/>
                </a:tc>
                <a:tc>
                  <a:txBody>
                    <a:bodyPr/>
                    <a:lstStyle/>
                    <a:p>
                      <a:pPr indent="0" lvl="0" marL="0" rtl="0" algn="l">
                        <a:spcBef>
                          <a:spcPts val="0"/>
                        </a:spcBef>
                        <a:spcAft>
                          <a:spcPts val="0"/>
                        </a:spcAft>
                        <a:buNone/>
                      </a:pPr>
                      <a:r>
                        <a:rPr lang="en" sz="1200"/>
                        <a:t>I’m a Witness</a:t>
                      </a:r>
                      <a:endParaRPr sz="1200"/>
                    </a:p>
                  </a:txBody>
                  <a:tcPr marT="91425" marB="91425" marR="91425" marL="91425"/>
                </a:tc>
                <a:tc>
                  <a:txBody>
                    <a:bodyPr/>
                    <a:lstStyle/>
                    <a:p>
                      <a:pPr indent="0" lvl="0" marL="0" rtl="0" algn="l">
                        <a:spcBef>
                          <a:spcPts val="0"/>
                        </a:spcBef>
                        <a:spcAft>
                          <a:spcPts val="0"/>
                        </a:spcAft>
                        <a:buNone/>
                      </a:pPr>
                      <a:r>
                        <a:rPr lang="en" sz="1200"/>
                        <a:t>1:52</a:t>
                      </a:r>
                      <a:endParaRPr sz="1200"/>
                    </a:p>
                  </a:txBody>
                  <a:tcPr marT="91425" marB="91425" marR="91425" marL="91425"/>
                </a:tc>
                <a:tc>
                  <a:txBody>
                    <a:bodyPr/>
                    <a:lstStyle/>
                    <a:p>
                      <a:pPr indent="0" lvl="0" marL="0" rtl="0" algn="l">
                        <a:spcBef>
                          <a:spcPts val="0"/>
                        </a:spcBef>
                        <a:spcAft>
                          <a:spcPts val="0"/>
                        </a:spcAft>
                        <a:buNone/>
                      </a:pPr>
                      <a:r>
                        <a:rPr lang="en" sz="1200"/>
                        <a:t>When I get Home</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2019</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Columbia</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Solange</a:t>
                      </a:r>
                      <a:endParaRPr sz="12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200"/>
                        <a:t>21723</a:t>
                      </a:r>
                      <a:endParaRPr sz="1200"/>
                    </a:p>
                  </a:txBody>
                  <a:tcPr marT="91425" marB="91425" marR="91425" marL="91425"/>
                </a:tc>
                <a:tc>
                  <a:txBody>
                    <a:bodyPr/>
                    <a:lstStyle/>
                    <a:p>
                      <a:pPr indent="0" lvl="0" marL="0" rtl="0" algn="l">
                        <a:spcBef>
                          <a:spcPts val="0"/>
                        </a:spcBef>
                        <a:spcAft>
                          <a:spcPts val="0"/>
                        </a:spcAft>
                        <a:buNone/>
                      </a:pPr>
                      <a:r>
                        <a:rPr lang="en" sz="1200"/>
                        <a:t>Treat Me Like Your Mother</a:t>
                      </a:r>
                      <a:endParaRPr sz="1200"/>
                    </a:p>
                  </a:txBody>
                  <a:tcPr marT="91425" marB="91425" marR="91425" marL="91425"/>
                </a:tc>
                <a:tc>
                  <a:txBody>
                    <a:bodyPr/>
                    <a:lstStyle/>
                    <a:p>
                      <a:pPr indent="0" lvl="0" marL="0" rtl="0" algn="l">
                        <a:spcBef>
                          <a:spcPts val="0"/>
                        </a:spcBef>
                        <a:spcAft>
                          <a:spcPts val="0"/>
                        </a:spcAft>
                        <a:buNone/>
                      </a:pPr>
                      <a:r>
                        <a:rPr lang="en" sz="1200"/>
                        <a:t>4:10</a:t>
                      </a:r>
                      <a:endParaRPr sz="1200"/>
                    </a:p>
                  </a:txBody>
                  <a:tcPr marT="91425" marB="91425" marR="91425" marL="91425"/>
                </a:tc>
                <a:tc>
                  <a:txBody>
                    <a:bodyPr/>
                    <a:lstStyle/>
                    <a:p>
                      <a:pPr indent="0" lvl="0" marL="0" rtl="0" algn="l">
                        <a:spcBef>
                          <a:spcPts val="0"/>
                        </a:spcBef>
                        <a:spcAft>
                          <a:spcPts val="0"/>
                        </a:spcAft>
                        <a:buNone/>
                      </a:pPr>
                      <a:r>
                        <a:rPr lang="en" sz="1200"/>
                        <a:t>Horehound</a:t>
                      </a:r>
                      <a:endParaRPr sz="1200"/>
                    </a:p>
                  </a:txBody>
                  <a:tcPr marT="91425" marB="91425" marR="91425" marL="91425"/>
                </a:tc>
                <a:tc>
                  <a:txBody>
                    <a:bodyPr/>
                    <a:lstStyle/>
                    <a:p>
                      <a:pPr indent="0" lvl="0" marL="0" rtl="0" algn="l">
                        <a:spcBef>
                          <a:spcPts val="0"/>
                        </a:spcBef>
                        <a:spcAft>
                          <a:spcPts val="0"/>
                        </a:spcAft>
                        <a:buNone/>
                      </a:pPr>
                      <a:r>
                        <a:rPr lang="en" sz="1200"/>
                        <a:t>2009</a:t>
                      </a:r>
                      <a:endParaRPr sz="1200"/>
                    </a:p>
                  </a:txBody>
                  <a:tcPr marT="91425" marB="91425" marR="91425" marL="91425"/>
                </a:tc>
                <a:tc>
                  <a:txBody>
                    <a:bodyPr/>
                    <a:lstStyle/>
                    <a:p>
                      <a:pPr indent="0" lvl="0" marL="0" rtl="0" algn="l">
                        <a:spcBef>
                          <a:spcPts val="0"/>
                        </a:spcBef>
                        <a:spcAft>
                          <a:spcPts val="0"/>
                        </a:spcAft>
                        <a:buNone/>
                      </a:pPr>
                      <a:r>
                        <a:rPr lang="en" sz="1200"/>
                        <a:t>Warner</a:t>
                      </a:r>
                      <a:endParaRPr sz="1200"/>
                    </a:p>
                  </a:txBody>
                  <a:tcPr marT="91425" marB="91425" marR="91425" marL="91425"/>
                </a:tc>
                <a:tc>
                  <a:txBody>
                    <a:bodyPr/>
                    <a:lstStyle/>
                    <a:p>
                      <a:pPr indent="0" lvl="0" marL="0" rtl="0" algn="l">
                        <a:spcBef>
                          <a:spcPts val="0"/>
                        </a:spcBef>
                        <a:spcAft>
                          <a:spcPts val="0"/>
                        </a:spcAft>
                        <a:buNone/>
                      </a:pPr>
                      <a:r>
                        <a:rPr lang="en" sz="1200"/>
                        <a:t>The Dead Weather</a:t>
                      </a:r>
                      <a:endParaRPr sz="1200"/>
                    </a:p>
                  </a:txBody>
                  <a:tcPr marT="91425" marB="91425" marR="91425" marL="91425"/>
                </a:tc>
              </a:tr>
              <a:tr h="381000">
                <a:tc>
                  <a:txBody>
                    <a:bodyPr/>
                    <a:lstStyle/>
                    <a:p>
                      <a:pPr indent="0" lvl="0" marL="0" rtl="0" algn="l">
                        <a:spcBef>
                          <a:spcPts val="0"/>
                        </a:spcBef>
                        <a:spcAft>
                          <a:spcPts val="0"/>
                        </a:spcAft>
                        <a:buNone/>
                      </a:pPr>
                      <a:r>
                        <a:rPr lang="en" sz="1200"/>
                        <a:t>22634</a:t>
                      </a:r>
                      <a:endParaRPr sz="1200"/>
                    </a:p>
                  </a:txBody>
                  <a:tcPr marT="91425" marB="91425" marR="91425" marL="91425"/>
                </a:tc>
                <a:tc>
                  <a:txBody>
                    <a:bodyPr/>
                    <a:lstStyle/>
                    <a:p>
                      <a:pPr indent="0" lvl="0" marL="0" rtl="0" algn="l">
                        <a:spcBef>
                          <a:spcPts val="0"/>
                        </a:spcBef>
                        <a:spcAft>
                          <a:spcPts val="0"/>
                        </a:spcAft>
                        <a:buNone/>
                      </a:pPr>
                      <a:r>
                        <a:rPr lang="en" sz="1200"/>
                        <a:t>3 Birds</a:t>
                      </a:r>
                      <a:endParaRPr sz="1200"/>
                    </a:p>
                  </a:txBody>
                  <a:tcPr marT="91425" marB="91425" marR="91425" marL="91425"/>
                </a:tc>
                <a:tc>
                  <a:txBody>
                    <a:bodyPr/>
                    <a:lstStyle/>
                    <a:p>
                      <a:pPr indent="0" lvl="0" marL="0" rtl="0" algn="l">
                        <a:spcBef>
                          <a:spcPts val="0"/>
                        </a:spcBef>
                        <a:spcAft>
                          <a:spcPts val="0"/>
                        </a:spcAft>
                        <a:buNone/>
                      </a:pPr>
                      <a:r>
                        <a:rPr lang="en" sz="1200"/>
                        <a:t>3:44</a:t>
                      </a:r>
                      <a:endParaRPr sz="1200"/>
                    </a:p>
                  </a:txBody>
                  <a:tcPr marT="91425" marB="91425" marR="91425" marL="91425"/>
                </a:tc>
                <a:tc>
                  <a:txBody>
                    <a:bodyPr/>
                    <a:lstStyle/>
                    <a:p>
                      <a:pPr indent="0" lvl="0" marL="0" rtl="0" algn="l">
                        <a:spcBef>
                          <a:spcPts val="0"/>
                        </a:spcBef>
                        <a:spcAft>
                          <a:spcPts val="0"/>
                        </a:spcAft>
                        <a:buNone/>
                      </a:pPr>
                      <a:r>
                        <a:rPr lang="en" sz="1200"/>
                        <a:t>Horehound</a:t>
                      </a:r>
                      <a:endParaRPr sz="1200"/>
                    </a:p>
                  </a:txBody>
                  <a:tcPr marT="91425" marB="91425" marR="91425" marL="91425"/>
                </a:tc>
                <a:tc>
                  <a:txBody>
                    <a:bodyPr/>
                    <a:lstStyle/>
                    <a:p>
                      <a:pPr indent="0" lvl="0" marL="0" rtl="0" algn="l">
                        <a:spcBef>
                          <a:spcPts val="0"/>
                        </a:spcBef>
                        <a:spcAft>
                          <a:spcPts val="0"/>
                        </a:spcAft>
                        <a:buNone/>
                      </a:pPr>
                      <a:r>
                        <a:rPr lang="en" sz="1200"/>
                        <a:t>2009</a:t>
                      </a:r>
                      <a:endParaRPr sz="1200"/>
                    </a:p>
                  </a:txBody>
                  <a:tcPr marT="91425" marB="91425" marR="91425" marL="91425"/>
                </a:tc>
                <a:tc>
                  <a:txBody>
                    <a:bodyPr/>
                    <a:lstStyle/>
                    <a:p>
                      <a:pPr indent="0" lvl="0" marL="0" rtl="0" algn="l">
                        <a:spcBef>
                          <a:spcPts val="0"/>
                        </a:spcBef>
                        <a:spcAft>
                          <a:spcPts val="0"/>
                        </a:spcAft>
                        <a:buNone/>
                      </a:pPr>
                      <a:r>
                        <a:rPr lang="en" sz="1200"/>
                        <a:t>Warner</a:t>
                      </a:r>
                      <a:endParaRPr sz="1200"/>
                    </a:p>
                  </a:txBody>
                  <a:tcPr marT="91425" marB="91425" marR="91425" marL="91425"/>
                </a:tc>
                <a:tc>
                  <a:txBody>
                    <a:bodyPr/>
                    <a:lstStyle/>
                    <a:p>
                      <a:pPr indent="0" lvl="0" marL="0" rtl="0" algn="l">
                        <a:spcBef>
                          <a:spcPts val="0"/>
                        </a:spcBef>
                        <a:spcAft>
                          <a:spcPts val="0"/>
                        </a:spcAft>
                        <a:buNone/>
                      </a:pPr>
                      <a:r>
                        <a:rPr lang="en" sz="1200"/>
                        <a:t>The Dead Weather</a:t>
                      </a:r>
                      <a:endParaRPr sz="1200"/>
                    </a:p>
                  </a:txBody>
                  <a:tcPr marT="91425" marB="91425" marR="91425" marL="91425"/>
                </a:tc>
              </a:tr>
            </a:tbl>
          </a:graphicData>
        </a:graphic>
      </p:graphicFrame>
      <p:sp>
        <p:nvSpPr>
          <p:cNvPr id="264" name="Google Shape;264;p42"/>
          <p:cNvSpPr txBox="1"/>
          <p:nvPr/>
        </p:nvSpPr>
        <p:spPr>
          <a:xfrm>
            <a:off x="91300" y="1629050"/>
            <a:ext cx="2019000" cy="3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Create a DB Schema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arenR"/>
            </a:pPr>
            <a:r>
              <a:rPr lang="en">
                <a:latin typeface="Roboto"/>
                <a:ea typeface="Roboto"/>
                <a:cs typeface="Roboto"/>
                <a:sym typeface="Roboto"/>
              </a:rPr>
              <a:t>Follow the 3NF</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arenR"/>
            </a:pPr>
            <a:r>
              <a:rPr lang="en">
                <a:latin typeface="Roboto"/>
                <a:ea typeface="Roboto"/>
                <a:cs typeface="Roboto"/>
                <a:sym typeface="Roboto"/>
              </a:rPr>
              <a:t>Include at least 3 tables</a:t>
            </a:r>
            <a:endParaRPr>
              <a:latin typeface="Roboto"/>
              <a:ea typeface="Roboto"/>
              <a:cs typeface="Roboto"/>
              <a:sym typeface="Roboto"/>
            </a:endParaRPr>
          </a:p>
          <a:p>
            <a:pPr indent="-317500" lvl="0" marL="457200" rtl="0" algn="l">
              <a:spcBef>
                <a:spcPts val="1000"/>
              </a:spcBef>
              <a:spcAft>
                <a:spcPts val="1000"/>
              </a:spcAft>
              <a:buSzPts val="1400"/>
              <a:buFont typeface="Roboto"/>
              <a:buAutoNum type="arabicParenR"/>
            </a:pPr>
            <a:r>
              <a:rPr lang="en">
                <a:latin typeface="Roboto"/>
                <a:ea typeface="Roboto"/>
                <a:cs typeface="Roboto"/>
                <a:sym typeface="Roboto"/>
              </a:rPr>
              <a:t>Have at least 1 Junction table</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0" name="Google Shape;270;p43"/>
          <p:cNvSpPr txBox="1"/>
          <p:nvPr/>
        </p:nvSpPr>
        <p:spPr>
          <a:xfrm>
            <a:off x="592050" y="1692925"/>
            <a:ext cx="7262100" cy="15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https://www.essentialsql.com/get-ready-to-learn-sql-database-normalization-explained-in-simple-english/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https://www.guru99.com/database-normalization.html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https://beginnersbook.com/2015/04/constraints-in-dbms/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Normalization?</a:t>
            </a:r>
            <a:endParaRPr/>
          </a:p>
        </p:txBody>
      </p:sp>
      <p:sp>
        <p:nvSpPr>
          <p:cNvPr id="84" name="Google Shape;84;p16"/>
          <p:cNvSpPr txBox="1"/>
          <p:nvPr/>
        </p:nvSpPr>
        <p:spPr>
          <a:xfrm>
            <a:off x="311725" y="1489950"/>
            <a:ext cx="8680200" cy="346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Normalization is a database design technique which organizes tables in a manner that reduces redundancy and dependency of data.</a:t>
            </a:r>
            <a:endParaRPr sz="1800"/>
          </a:p>
          <a:p>
            <a:pPr indent="-342900" lvl="0" marL="457200" rtl="0" algn="l">
              <a:spcBef>
                <a:spcPts val="1000"/>
              </a:spcBef>
              <a:spcAft>
                <a:spcPts val="0"/>
              </a:spcAft>
              <a:buSzPts val="1800"/>
              <a:buChar char="●"/>
            </a:pPr>
            <a:r>
              <a:rPr lang="en" sz="1800"/>
              <a:t>It divides larger tables into smaller tables and links them using relationships.</a:t>
            </a:r>
            <a:endParaRPr sz="1800">
              <a:highlight>
                <a:srgbClr val="FFFFFF"/>
              </a:highlight>
            </a:endParaRPr>
          </a:p>
          <a:p>
            <a:pPr indent="-342900" lvl="0" marL="457200" rtl="0" algn="l">
              <a:lnSpc>
                <a:spcPct val="115000"/>
              </a:lnSpc>
              <a:spcBef>
                <a:spcPts val="1000"/>
              </a:spcBef>
              <a:spcAft>
                <a:spcPts val="0"/>
              </a:spcAft>
              <a:buSzPts val="1800"/>
              <a:buChar char="●"/>
            </a:pPr>
            <a:r>
              <a:rPr lang="en" sz="1800">
                <a:highlight>
                  <a:srgbClr val="FFFFFF"/>
                </a:highlight>
              </a:rPr>
              <a:t>It can be done on </a:t>
            </a:r>
            <a:r>
              <a:rPr lang="en" sz="1800" u="sng">
                <a:highlight>
                  <a:srgbClr val="FFFFFF"/>
                </a:highlight>
                <a:hlinkClick r:id="rId3"/>
              </a:rPr>
              <a:t>any relational database</a:t>
            </a:r>
            <a:r>
              <a:rPr lang="en" sz="1800">
                <a:highlight>
                  <a:srgbClr val="FFFFFF"/>
                </a:highlight>
              </a:rPr>
              <a:t> where data is stored in tables which are linked to each other. </a:t>
            </a:r>
            <a:endParaRPr sz="1800">
              <a:highlight>
                <a:srgbClr val="FFFFFF"/>
              </a:highlight>
            </a:endParaRPr>
          </a:p>
          <a:p>
            <a:pPr indent="-342900" lvl="0" marL="457200" rtl="0" algn="l">
              <a:lnSpc>
                <a:spcPct val="115000"/>
              </a:lnSpc>
              <a:spcBef>
                <a:spcPts val="1000"/>
              </a:spcBef>
              <a:spcAft>
                <a:spcPts val="0"/>
              </a:spcAft>
              <a:buSzPts val="1800"/>
              <a:buChar char="●"/>
            </a:pPr>
            <a:r>
              <a:rPr lang="en" sz="1800">
                <a:highlight>
                  <a:srgbClr val="FFFFFF"/>
                </a:highlight>
              </a:rPr>
              <a:t>To perform the normalization process you start with a rough idea of the data you want to store and apply certain rules to it in order to get it to a more efficient form.</a:t>
            </a:r>
            <a:endParaRPr sz="1800"/>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Normalize DBs?</a:t>
            </a:r>
            <a:endParaRPr/>
          </a:p>
        </p:txBody>
      </p:sp>
      <p:graphicFrame>
        <p:nvGraphicFramePr>
          <p:cNvPr id="90" name="Google Shape;90;p17"/>
          <p:cNvGraphicFramePr/>
          <p:nvPr/>
        </p:nvGraphicFramePr>
        <p:xfrm>
          <a:off x="311725" y="1322875"/>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48100">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48100">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48100">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
        <p:nvSpPr>
          <p:cNvPr id="91" name="Google Shape;91;p17"/>
          <p:cNvSpPr txBox="1"/>
          <p:nvPr/>
        </p:nvSpPr>
        <p:spPr>
          <a:xfrm>
            <a:off x="311725" y="3142000"/>
            <a:ext cx="8180700" cy="11655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rgbClr val="000000"/>
              </a:buClr>
              <a:buSzPts val="1100"/>
              <a:buFont typeface="Arial"/>
              <a:buNone/>
            </a:pPr>
            <a:r>
              <a:rPr lang="en" sz="1200">
                <a:solidFill>
                  <a:srgbClr val="424242"/>
                </a:solidFill>
                <a:highlight>
                  <a:srgbClr val="FFFFFF"/>
                </a:highlight>
              </a:rPr>
              <a:t>The first thing to notice is this table serves many purposes including:</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Identifying the organization’s salespeople</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Listing the sales offices and phone numbers</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Associating a salesperson with a sales office</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Showing each salesperson’s customers</a:t>
            </a:r>
            <a:endParaRPr sz="1200">
              <a:solidFill>
                <a:srgbClr val="424242"/>
              </a:solidFill>
              <a:highlight>
                <a:srgbClr val="FFFFFF"/>
              </a:highlight>
            </a:endParaRPr>
          </a:p>
          <a:p>
            <a:pPr indent="0" lvl="0" marL="0" rtl="0" algn="l">
              <a:lnSpc>
                <a:spcPct val="115000"/>
              </a:lnSpc>
              <a:spcBef>
                <a:spcPts val="0"/>
              </a:spcBef>
              <a:spcAft>
                <a:spcPts val="0"/>
              </a:spcAft>
              <a:buNone/>
            </a:pPr>
            <a:r>
              <a:t/>
            </a:r>
            <a:endParaRPr sz="1200">
              <a:solidFill>
                <a:srgbClr val="424242"/>
              </a:solidFill>
              <a:highlight>
                <a:srgbClr val="FFFFFF"/>
              </a:highlight>
            </a:endParaRPr>
          </a:p>
          <a:p>
            <a:pPr indent="0" lvl="0" marL="0" rtl="0" algn="l">
              <a:lnSpc>
                <a:spcPct val="115000"/>
              </a:lnSpc>
              <a:spcBef>
                <a:spcPts val="0"/>
              </a:spcBef>
              <a:spcAft>
                <a:spcPts val="0"/>
              </a:spcAft>
              <a:buNone/>
            </a:pPr>
            <a:r>
              <a:rPr lang="en">
                <a:solidFill>
                  <a:srgbClr val="424242"/>
                </a:solidFill>
                <a:highlight>
                  <a:srgbClr val="FFFFFF"/>
                </a:highlight>
              </a:rPr>
              <a:t>Having the table serve many purposes introduces challenges with data duplication, data update issues, and increased effort to query data</a:t>
            </a:r>
            <a:r>
              <a:rPr lang="en" sz="1200">
                <a:solidFill>
                  <a:srgbClr val="424242"/>
                </a:solidFill>
                <a:highlight>
                  <a:srgbClr val="FFFFFF"/>
                </a:highlight>
              </a:rPr>
              <a:t>.</a:t>
            </a:r>
            <a:endParaRPr sz="1200">
              <a:solidFill>
                <a:srgbClr val="424242"/>
              </a:solidFill>
              <a:highlight>
                <a:srgbClr val="FFFFFF"/>
              </a:highlight>
            </a:endParaRPr>
          </a:p>
          <a:p>
            <a:pPr indent="0" lvl="0" marL="0" rtl="0" algn="l">
              <a:spcBef>
                <a:spcPts val="300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Duplication </a:t>
            </a:r>
            <a:endParaRPr/>
          </a:p>
        </p:txBody>
      </p:sp>
      <p:sp>
        <p:nvSpPr>
          <p:cNvPr id="97" name="Google Shape;97;p18"/>
          <p:cNvSpPr txBox="1"/>
          <p:nvPr/>
        </p:nvSpPr>
        <p:spPr>
          <a:xfrm>
            <a:off x="313050" y="1344825"/>
            <a:ext cx="8517900" cy="17535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rgbClr val="000000"/>
              </a:buClr>
              <a:buSzPts val="1100"/>
              <a:buFont typeface="Arial"/>
              <a:buNone/>
            </a:pPr>
            <a:r>
              <a:rPr lang="en">
                <a:solidFill>
                  <a:srgbClr val="424242"/>
                </a:solidFill>
                <a:highlight>
                  <a:srgbClr val="FFFFFF"/>
                </a:highlight>
              </a:rPr>
              <a:t>Duplicated information presents two problems:</a:t>
            </a:r>
            <a:endParaRPr>
              <a:solidFill>
                <a:srgbClr val="424242"/>
              </a:solidFill>
              <a:highlight>
                <a:srgbClr val="FFFFFF"/>
              </a:highlight>
            </a:endParaRPr>
          </a:p>
          <a:p>
            <a:pPr indent="-317500" lvl="0" marL="457200" rtl="0" algn="l">
              <a:lnSpc>
                <a:spcPct val="187500"/>
              </a:lnSpc>
              <a:spcBef>
                <a:spcPts val="1500"/>
              </a:spcBef>
              <a:spcAft>
                <a:spcPts val="0"/>
              </a:spcAft>
              <a:buClr>
                <a:srgbClr val="424242"/>
              </a:buClr>
              <a:buSzPts val="1400"/>
              <a:buAutoNum type="arabicPeriod"/>
            </a:pPr>
            <a:r>
              <a:rPr lang="en">
                <a:solidFill>
                  <a:srgbClr val="424242"/>
                </a:solidFill>
                <a:highlight>
                  <a:srgbClr val="FFFFFF"/>
                </a:highlight>
              </a:rPr>
              <a:t>It increases storage requirements and decreases performance.</a:t>
            </a:r>
            <a:endParaRPr>
              <a:solidFill>
                <a:srgbClr val="424242"/>
              </a:solidFill>
              <a:highlight>
                <a:srgbClr val="FFFFFF"/>
              </a:highlight>
            </a:endParaRPr>
          </a:p>
          <a:p>
            <a:pPr indent="-317500" lvl="0" marL="457200" rtl="0" algn="l">
              <a:lnSpc>
                <a:spcPct val="187500"/>
              </a:lnSpc>
              <a:spcBef>
                <a:spcPts val="0"/>
              </a:spcBef>
              <a:spcAft>
                <a:spcPts val="0"/>
              </a:spcAft>
              <a:buClr>
                <a:srgbClr val="424242"/>
              </a:buClr>
              <a:buSzPts val="1400"/>
              <a:buAutoNum type="arabicPeriod"/>
            </a:pPr>
            <a:r>
              <a:rPr lang="en">
                <a:solidFill>
                  <a:srgbClr val="424242"/>
                </a:solidFill>
                <a:highlight>
                  <a:srgbClr val="FFFFFF"/>
                </a:highlight>
              </a:rPr>
              <a:t>It becomes more difficult to maintain the database as data changes.</a:t>
            </a:r>
            <a:endParaRPr>
              <a:solidFill>
                <a:srgbClr val="424242"/>
              </a:solidFill>
              <a:highlight>
                <a:srgbClr val="FFFFFF"/>
              </a:highlight>
            </a:endParaRPr>
          </a:p>
          <a:p>
            <a:pPr indent="0" lvl="0" marL="0" rtl="0" algn="l">
              <a:lnSpc>
                <a:spcPct val="187500"/>
              </a:lnSpc>
              <a:spcBef>
                <a:spcPts val="0"/>
              </a:spcBef>
              <a:spcAft>
                <a:spcPts val="0"/>
              </a:spcAft>
              <a:buNone/>
            </a:pPr>
            <a:r>
              <a:rPr lang="en">
                <a:solidFill>
                  <a:srgbClr val="424242"/>
                </a:solidFill>
                <a:highlight>
                  <a:srgbClr val="FFFFFF"/>
                </a:highlight>
              </a:rPr>
              <a:t>What pieces of data are duplicated in this table?</a:t>
            </a:r>
            <a:endParaRPr>
              <a:solidFill>
                <a:srgbClr val="424242"/>
              </a:solidFill>
              <a:highlight>
                <a:srgbClr val="FFFFFF"/>
              </a:highlight>
            </a:endParaRPr>
          </a:p>
          <a:p>
            <a:pPr indent="0" lvl="0" marL="457200" rtl="0" algn="l">
              <a:lnSpc>
                <a:spcPct val="187500"/>
              </a:lnSpc>
              <a:spcBef>
                <a:spcPts val="0"/>
              </a:spcBef>
              <a:spcAft>
                <a:spcPts val="0"/>
              </a:spcAft>
              <a:buNone/>
            </a:pPr>
            <a:r>
              <a:t/>
            </a:r>
            <a:endParaRPr>
              <a:solidFill>
                <a:srgbClr val="424242"/>
              </a:solidFill>
              <a:highlight>
                <a:srgbClr val="FFFFFF"/>
              </a:highlight>
            </a:endParaRPr>
          </a:p>
          <a:p>
            <a:pPr indent="0" lvl="0" marL="0" rtl="0" algn="l">
              <a:spcBef>
                <a:spcPts val="3000"/>
              </a:spcBef>
              <a:spcAft>
                <a:spcPts val="0"/>
              </a:spcAft>
              <a:buNone/>
            </a:pPr>
            <a:r>
              <a:t/>
            </a:r>
            <a:endParaRPr>
              <a:latin typeface="Roboto"/>
              <a:ea typeface="Roboto"/>
              <a:cs typeface="Roboto"/>
              <a:sym typeface="Roboto"/>
            </a:endParaRPr>
          </a:p>
        </p:txBody>
      </p:sp>
      <p:graphicFrame>
        <p:nvGraphicFramePr>
          <p:cNvPr id="98" name="Google Shape;98;p18"/>
          <p:cNvGraphicFramePr/>
          <p:nvPr/>
        </p:nvGraphicFramePr>
        <p:xfrm>
          <a:off x="313050" y="3098200"/>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Modification Anomalies - Insert Anomaly</a:t>
            </a:r>
            <a:endParaRPr/>
          </a:p>
        </p:txBody>
      </p:sp>
      <p:graphicFrame>
        <p:nvGraphicFramePr>
          <p:cNvPr id="104" name="Google Shape;104;p19"/>
          <p:cNvGraphicFramePr/>
          <p:nvPr/>
        </p:nvGraphicFramePr>
        <p:xfrm>
          <a:off x="235575" y="2898613"/>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r h="365825">
                <a:tc>
                  <a:txBody>
                    <a:bodyPr/>
                    <a:lstStyle/>
                    <a:p>
                      <a:pPr indent="0" lvl="0" marL="0" rtl="0" algn="l">
                        <a:spcBef>
                          <a:spcPts val="0"/>
                        </a:spcBef>
                        <a:spcAft>
                          <a:spcPts val="0"/>
                        </a:spcAft>
                        <a:buNone/>
                      </a:pPr>
                      <a:r>
                        <a:rPr lang="en" sz="1200">
                          <a:highlight>
                            <a:srgbClr val="FF0000"/>
                          </a:highlight>
                        </a:rPr>
                        <a:t>???</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highlight>
                            <a:srgbClr val="FF0000"/>
                          </a:highlight>
                        </a:rPr>
                        <a:t>???</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t>Atlanta</a:t>
                      </a:r>
                      <a:endParaRPr sz="1200"/>
                    </a:p>
                  </a:txBody>
                  <a:tcPr marT="91425" marB="91425" marR="91425" marL="91425"/>
                </a:tc>
                <a:tc>
                  <a:txBody>
                    <a:bodyPr/>
                    <a:lstStyle/>
                    <a:p>
                      <a:pPr indent="0" lvl="0" marL="0" rtl="0" algn="l">
                        <a:spcBef>
                          <a:spcPts val="0"/>
                        </a:spcBef>
                        <a:spcAft>
                          <a:spcPts val="0"/>
                        </a:spcAft>
                        <a:buNone/>
                      </a:pPr>
                      <a:r>
                        <a:rPr lang="en" sz="1200"/>
                        <a:t>404-555-1738</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sp>
        <p:nvSpPr>
          <p:cNvPr id="105" name="Google Shape;105;p19"/>
          <p:cNvSpPr txBox="1"/>
          <p:nvPr/>
        </p:nvSpPr>
        <p:spPr>
          <a:xfrm>
            <a:off x="317375" y="1341075"/>
            <a:ext cx="8520600" cy="14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This company opened a new office in Atlanta, but hasn’t hired any staff there yet.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What issues could arise with adding that office to the table?</a:t>
            </a:r>
            <a:endParaRPr>
              <a:latin typeface="Roboto"/>
              <a:ea typeface="Roboto"/>
              <a:cs typeface="Roboto"/>
              <a:sym typeface="Roboto"/>
            </a:endParaRPr>
          </a:p>
        </p:txBody>
      </p:sp>
      <p:graphicFrame>
        <p:nvGraphicFramePr>
          <p:cNvPr id="106" name="Google Shape;106;p19"/>
          <p:cNvGraphicFramePr/>
          <p:nvPr/>
        </p:nvGraphicFramePr>
        <p:xfrm>
          <a:off x="235575" y="2898625"/>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06"/>
                                        </p:tgtEl>
                                      </p:cBhvr>
                                    </p:animEffect>
                                    <p:set>
                                      <p:cBhvr>
                                        <p:cTn dur="1" fill="hold">
                                          <p:stCondLst>
                                            <p:cond delay="500"/>
                                          </p:stCondLst>
                                        </p:cTn>
                                        <p:tgtEl>
                                          <p:spTgt spid="1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2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Modification Anomalies - Update Anomaly</a:t>
            </a:r>
            <a:endParaRPr/>
          </a:p>
        </p:txBody>
      </p:sp>
      <p:graphicFrame>
        <p:nvGraphicFramePr>
          <p:cNvPr id="112" name="Google Shape;112;p20"/>
          <p:cNvGraphicFramePr/>
          <p:nvPr/>
        </p:nvGraphicFramePr>
        <p:xfrm>
          <a:off x="273625" y="3113513"/>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highlight>
                            <a:srgbClr val="FF0000"/>
                          </a:highlight>
                        </a:rPr>
                        <a:t>212-444-2323</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highlight>
                            <a:srgbClr val="FF0000"/>
                          </a:highlight>
                        </a:rPr>
                        <a:t>212-444-2323</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graphicFrame>
        <p:nvGraphicFramePr>
          <p:cNvPr id="113" name="Google Shape;113;p20"/>
          <p:cNvGraphicFramePr/>
          <p:nvPr/>
        </p:nvGraphicFramePr>
        <p:xfrm>
          <a:off x="273650" y="3113513"/>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
        <p:nvSpPr>
          <p:cNvPr id="114" name="Google Shape;114;p20"/>
          <p:cNvSpPr txBox="1"/>
          <p:nvPr/>
        </p:nvSpPr>
        <p:spPr>
          <a:xfrm>
            <a:off x="269800" y="1388675"/>
            <a:ext cx="8596800" cy="15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Let’s </a:t>
            </a:r>
            <a:r>
              <a:rPr lang="en" sz="1600">
                <a:latin typeface="Roboto"/>
                <a:ea typeface="Roboto"/>
                <a:cs typeface="Roboto"/>
                <a:sym typeface="Roboto"/>
              </a:rPr>
              <a:t>say the New York office gets a new phone number.  How could updating this cause issue with our data?</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3"/>
                                        </p:tgtEl>
                                      </p:cBhvr>
                                    </p:animEffect>
                                    <p:set>
                                      <p:cBhvr>
                                        <p:cTn dur="1" fill="hold">
                                          <p:stCondLst>
                                            <p:cond delay="500"/>
                                          </p:stCondLst>
                                        </p:cTn>
                                        <p:tgtEl>
                                          <p:spTgt spid="1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31275" y="323775"/>
            <a:ext cx="88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Modification Anomalies - Deletion Anomaly</a:t>
            </a:r>
            <a:endParaRPr sz="2600"/>
          </a:p>
        </p:txBody>
      </p:sp>
      <p:graphicFrame>
        <p:nvGraphicFramePr>
          <p:cNvPr id="120" name="Google Shape;120;p21"/>
          <p:cNvGraphicFramePr/>
          <p:nvPr/>
        </p:nvGraphicFramePr>
        <p:xfrm>
          <a:off x="231275" y="3223238"/>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strike="sngStrike"/>
                        <a:t>1003</a:t>
                      </a:r>
                      <a:endParaRPr sz="1200" strike="sngStrike"/>
                    </a:p>
                  </a:txBody>
                  <a:tcPr marT="91425" marB="91425" marR="91425" marL="91425"/>
                </a:tc>
                <a:tc>
                  <a:txBody>
                    <a:bodyPr/>
                    <a:lstStyle/>
                    <a:p>
                      <a:pPr indent="0" lvl="0" marL="0" rtl="0" algn="l">
                        <a:spcBef>
                          <a:spcPts val="0"/>
                        </a:spcBef>
                        <a:spcAft>
                          <a:spcPts val="0"/>
                        </a:spcAft>
                        <a:buNone/>
                      </a:pPr>
                      <a:r>
                        <a:rPr lang="en" sz="1200" strike="sngStrike"/>
                        <a:t>Maria Lopez</a:t>
                      </a:r>
                      <a:endParaRPr sz="1200" strike="sngStrike"/>
                    </a:p>
                  </a:txBody>
                  <a:tcPr marT="91425" marB="91425" marR="91425" marL="91425"/>
                </a:tc>
                <a:tc>
                  <a:txBody>
                    <a:bodyPr/>
                    <a:lstStyle/>
                    <a:p>
                      <a:pPr indent="0" lvl="0" marL="0" rtl="0" algn="l">
                        <a:spcBef>
                          <a:spcPts val="0"/>
                        </a:spcBef>
                        <a:spcAft>
                          <a:spcPts val="0"/>
                        </a:spcAft>
                        <a:buNone/>
                      </a:pPr>
                      <a:r>
                        <a:rPr lang="en" sz="1200" strike="sngStrike">
                          <a:highlight>
                            <a:srgbClr val="FF0000"/>
                          </a:highlight>
                        </a:rPr>
                        <a:t>Chicago</a:t>
                      </a:r>
                      <a:endParaRPr sz="1200" strike="sngStrike">
                        <a:highlight>
                          <a:srgbClr val="FF0000"/>
                        </a:highlight>
                      </a:endParaRPr>
                    </a:p>
                  </a:txBody>
                  <a:tcPr marT="91425" marB="91425" marR="91425" marL="91425"/>
                </a:tc>
                <a:tc>
                  <a:txBody>
                    <a:bodyPr/>
                    <a:lstStyle/>
                    <a:p>
                      <a:pPr indent="0" lvl="0" marL="0" rtl="0" algn="l">
                        <a:spcBef>
                          <a:spcPts val="0"/>
                        </a:spcBef>
                        <a:spcAft>
                          <a:spcPts val="0"/>
                        </a:spcAft>
                        <a:buNone/>
                      </a:pPr>
                      <a:r>
                        <a:rPr lang="en" sz="1200" strike="sngStrike">
                          <a:highlight>
                            <a:srgbClr val="FF0000"/>
                          </a:highlight>
                        </a:rPr>
                        <a:t>312-555-1212</a:t>
                      </a:r>
                      <a:endParaRPr sz="1200" strike="sngStrike">
                        <a:highlight>
                          <a:srgbClr val="FF0000"/>
                        </a:highlight>
                      </a:endParaRPr>
                    </a:p>
                  </a:txBody>
                  <a:tcPr marT="91425" marB="91425" marR="91425" marL="91425"/>
                </a:tc>
                <a:tc>
                  <a:txBody>
                    <a:bodyPr/>
                    <a:lstStyle/>
                    <a:p>
                      <a:pPr indent="0" lvl="0" marL="0" rtl="0" algn="l">
                        <a:spcBef>
                          <a:spcPts val="0"/>
                        </a:spcBef>
                        <a:spcAft>
                          <a:spcPts val="0"/>
                        </a:spcAft>
                        <a:buNone/>
                      </a:pPr>
                      <a:r>
                        <a:rPr lang="en" sz="1200" strike="sngStrike">
                          <a:highlight>
                            <a:srgbClr val="FF0000"/>
                          </a:highlight>
                        </a:rPr>
                        <a:t>[Ford, GM]</a:t>
                      </a:r>
                      <a:endParaRPr sz="1200" strike="sngStrike">
                        <a:highlight>
                          <a:srgbClr val="FF0000"/>
                        </a:highlight>
                      </a:endParaRPr>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
        <p:nvSpPr>
          <p:cNvPr id="121" name="Google Shape;121;p21"/>
          <p:cNvSpPr txBox="1"/>
          <p:nvPr/>
        </p:nvSpPr>
        <p:spPr>
          <a:xfrm>
            <a:off x="261875" y="1404525"/>
            <a:ext cx="8596800" cy="16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Now imagine that Maria has left the company. What issues with the data can arise from removing her record from the data?</a:t>
            </a:r>
            <a:endParaRPr>
              <a:latin typeface="Roboto"/>
              <a:ea typeface="Roboto"/>
              <a:cs typeface="Roboto"/>
              <a:sym typeface="Roboto"/>
            </a:endParaRPr>
          </a:p>
        </p:txBody>
      </p:sp>
      <p:graphicFrame>
        <p:nvGraphicFramePr>
          <p:cNvPr id="122" name="Google Shape;122;p21"/>
          <p:cNvGraphicFramePr/>
          <p:nvPr/>
        </p:nvGraphicFramePr>
        <p:xfrm>
          <a:off x="231275" y="3223238"/>
          <a:ext cx="3000000" cy="3000000"/>
        </p:xfrm>
        <a:graphic>
          <a:graphicData uri="http://schemas.openxmlformats.org/drawingml/2006/table">
            <a:tbl>
              <a:tblPr>
                <a:noFill/>
                <a:tableStyleId>{8E35EC89-4D93-4444-9C1E-C39AB996D8A0}</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2"/>
                                        </p:tgtEl>
                                      </p:cBhvr>
                                    </p:animEffect>
                                    <p:set>
                                      <p:cBhvr>
                                        <p:cTn dur="1" fill="hold">
                                          <p:stCondLst>
                                            <p:cond delay="500"/>
                                          </p:stCondLst>
                                        </p:cTn>
                                        <p:tgtEl>
                                          <p:spTgt spid="1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