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 id="2147483650" r:id="rId6"/>
    <p:sldMasterId id="214748366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Lst>
  <p:sldSz cy="6858000" cx="12192000"/>
  <p:notesSz cx="6858000" cy="9144000"/>
  <p:embeddedFontLst>
    <p:embeddedFont>
      <p:font typeface="Roboto"/>
      <p:regular r:id="rId33"/>
      <p:bold r:id="rId34"/>
      <p:italic r:id="rId35"/>
      <p:boldItalic r:id="rId36"/>
    </p:embeddedFont>
    <p:embeddedFont>
      <p:font typeface="Roboto 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1" roundtripDataSignature="AMtx7mhvfbq8AQAdb2E01+kd2Ro6mg9o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64A8065-B30B-4A9D-9F5A-5C7474EA131D}">
  <a:tblStyle styleId="{464A8065-B30B-4A9D-9F5A-5C7474EA131D}"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2F7B4943-4502-4C8B-9E0C-6DAB5D7A22F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Light-boldItalic.fntdata"/><Relationship Id="rId20" Type="http://schemas.openxmlformats.org/officeDocument/2006/relationships/slide" Target="slides/slide12.xml"/><Relationship Id="rId41" Type="http://customschemas.google.com/relationships/presentationmetadata" Target="metadata"/><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font" Target="fonts/Roboto-regular.fntdata"/><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font" Target="fonts/Roboto-italic.fntdata"/><Relationship Id="rId12" Type="http://schemas.openxmlformats.org/officeDocument/2006/relationships/slide" Target="slides/slide4.xml"/><Relationship Id="rId34" Type="http://schemas.openxmlformats.org/officeDocument/2006/relationships/font" Target="fonts/Roboto-bold.fntdata"/><Relationship Id="rId15" Type="http://schemas.openxmlformats.org/officeDocument/2006/relationships/slide" Target="slides/slide7.xml"/><Relationship Id="rId37" Type="http://schemas.openxmlformats.org/officeDocument/2006/relationships/font" Target="fonts/RobotoLight-regular.fntdata"/><Relationship Id="rId14" Type="http://schemas.openxmlformats.org/officeDocument/2006/relationships/slide" Target="slides/slide6.xml"/><Relationship Id="rId36" Type="http://schemas.openxmlformats.org/officeDocument/2006/relationships/font" Target="fonts/Roboto-boldItalic.fntdata"/><Relationship Id="rId17" Type="http://schemas.openxmlformats.org/officeDocument/2006/relationships/slide" Target="slides/slide9.xml"/><Relationship Id="rId39" Type="http://schemas.openxmlformats.org/officeDocument/2006/relationships/font" Target="fonts/RobotoLight-italic.fntdata"/><Relationship Id="rId16" Type="http://schemas.openxmlformats.org/officeDocument/2006/relationships/slide" Target="slides/slide8.xml"/><Relationship Id="rId38" Type="http://schemas.openxmlformats.org/officeDocument/2006/relationships/font" Target="fonts/RobotoLight-bold.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hello!</a:t>
            </a:r>
            <a:endParaRPr/>
          </a:p>
        </p:txBody>
      </p:sp>
      <p:sp>
        <p:nvSpPr>
          <p:cNvPr id="102" name="Google Shape;10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84d6a4138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884d6a4138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ICA is essentially a method of finding the source of an information mix given to us, it tries to identify the independent source which seperates out mix of information in the data</a:t>
            </a:r>
            <a:endParaRPr/>
          </a:p>
          <a:p>
            <a:pPr indent="0" lvl="0" marL="0" rtl="0" algn="l">
              <a:lnSpc>
                <a:spcPct val="100000"/>
              </a:lnSpc>
              <a:spcBef>
                <a:spcPts val="0"/>
              </a:spcBef>
              <a:spcAft>
                <a:spcPts val="0"/>
              </a:spcAft>
              <a:buSzPts val="1100"/>
              <a:buNone/>
            </a:pPr>
            <a:r>
              <a:rPr lang="en-US"/>
              <a:t>Like we see in the example where we have source A and Soucr B that combine to give two type of series: a-2b and 1-.7 a –b</a:t>
            </a:r>
            <a:endParaRPr/>
          </a:p>
          <a:p>
            <a:pPr indent="0" lvl="0" marL="0" rtl="0" algn="l">
              <a:lnSpc>
                <a:spcPct val="100000"/>
              </a:lnSpc>
              <a:spcBef>
                <a:spcPts val="0"/>
              </a:spcBef>
              <a:spcAft>
                <a:spcPts val="0"/>
              </a:spcAft>
              <a:buSzPts val="1100"/>
              <a:buNone/>
            </a:pPr>
            <a:r>
              <a:rPr lang="en-US"/>
              <a:t>What Ica does is it estimates that unmixing matrix which will seperate out the two sources procduing these series, in our case: 935 stores</a:t>
            </a:r>
            <a:endParaRPr/>
          </a:p>
          <a:p>
            <a:pPr indent="0" lvl="0" marL="0" rtl="0" algn="l">
              <a:lnSpc>
                <a:spcPct val="100000"/>
              </a:lnSpc>
              <a:spcBef>
                <a:spcPts val="0"/>
              </a:spcBef>
              <a:spcAft>
                <a:spcPts val="0"/>
              </a:spcAft>
              <a:buClr>
                <a:srgbClr val="000000"/>
              </a:buClr>
              <a:buSzPts val="1100"/>
              <a:buFont typeface="Arial"/>
              <a:buNone/>
            </a:pPr>
            <a:r>
              <a:t/>
            </a:r>
            <a:endParaRPr/>
          </a:p>
        </p:txBody>
      </p:sp>
      <p:sp>
        <p:nvSpPr>
          <p:cNvPr id="257" name="Google Shape;25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Here we see that ICA allows us to get 3 components which are converted to time series and forecasted, post which they are reconstructed back to give us the series for all 935 stores:</a:t>
            </a:r>
            <a:endParaRPr/>
          </a:p>
          <a:p>
            <a:pPr indent="0" lvl="0" marL="0" rtl="0" algn="l">
              <a:lnSpc>
                <a:spcPct val="100000"/>
              </a:lnSpc>
              <a:spcBef>
                <a:spcPts val="0"/>
              </a:spcBef>
              <a:spcAft>
                <a:spcPts val="0"/>
              </a:spcAft>
              <a:buSzPts val="1100"/>
              <a:buNone/>
            </a:pPr>
            <a:r>
              <a:rPr lang="en-US"/>
              <a:t>Reconstruction : fastica estimates the unmixing matrix, gets the sources matrix, which gives 3 components, which are put together 130x3 matrix, Matrix multiplied by mixing matrix 3x935 to get final 935 store series</a:t>
            </a:r>
            <a:endParaRPr/>
          </a:p>
          <a:p>
            <a:pPr indent="0" lvl="0" marL="0" rtl="0" algn="l">
              <a:lnSpc>
                <a:spcPct val="100000"/>
              </a:lnSpc>
              <a:spcBef>
                <a:spcPts val="0"/>
              </a:spcBef>
              <a:spcAft>
                <a:spcPts val="0"/>
              </a:spcAft>
              <a:buClr>
                <a:srgbClr val="000000"/>
              </a:buClr>
              <a:buSzPts val="1100"/>
              <a:buFont typeface="Arial"/>
              <a:buNone/>
            </a:pPr>
            <a:r>
              <a:t/>
            </a:r>
            <a:endParaRPr/>
          </a:p>
        </p:txBody>
      </p:sp>
      <p:sp>
        <p:nvSpPr>
          <p:cNvPr id="289" name="Google Shape;28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00">
                <a:solidFill>
                  <a:schemeClr val="dk1"/>
                </a:solidFill>
                <a:latin typeface="Times"/>
                <a:ea typeface="Times"/>
                <a:cs typeface="Times"/>
                <a:sym typeface="Times"/>
              </a:rPr>
              <a:t>The Non-0negative matrix factorization works similar to SVD and ICA, they all do the linear algebra to reduce the dimensionality, but different from SVD and ICA, NMF uses an alternative approach to decompose that assumes that the data and the components are non-negative. This is our motivation why we use NMF after we seeing ICA returns us negative components in our case as Radi mentioned before. </a:t>
            </a:r>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latin typeface="Times"/>
                <a:ea typeface="Times"/>
                <a:cs typeface="Times"/>
                <a:sym typeface="Times"/>
              </a:rPr>
              <a:t> As you can see from the graph, V is our input matrix, it is a panel data with date and individual stores, NMF works for us by finding a decomposition of our raw data matrix V into two matrices W and H of non-negative elements, by optimizing the distance d between V and the matrix product WH. </a:t>
            </a:r>
            <a:endParaRPr/>
          </a:p>
          <a:p>
            <a:pPr indent="0" lvl="0" marL="457200" rtl="0" algn="l">
              <a:lnSpc>
                <a:spcPct val="100000"/>
              </a:lnSpc>
              <a:spcBef>
                <a:spcPts val="0"/>
              </a:spcBef>
              <a:spcAft>
                <a:spcPts val="0"/>
              </a:spcAft>
              <a:buSzPts val="1100"/>
              <a:buNone/>
            </a:pPr>
            <a:r>
              <a:t/>
            </a:r>
            <a:endParaRPr b="1"/>
          </a:p>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Forecast from individual store from below and aggregate all the way up </a:t>
            </a:r>
            <a:endParaRPr/>
          </a:p>
          <a:p>
            <a:pPr indent="0" lvl="0" marL="158750" rtl="0" algn="l">
              <a:lnSpc>
                <a:spcPct val="100000"/>
              </a:lnSpc>
              <a:spcBef>
                <a:spcPts val="0"/>
              </a:spcBef>
              <a:spcAft>
                <a:spcPts val="0"/>
              </a:spcAft>
              <a:buClr>
                <a:srgbClr val="000000"/>
              </a:buClr>
              <a:buSzPts val="1100"/>
              <a:buFont typeface="Arial"/>
              <a:buNone/>
            </a:pPr>
            <a:r>
              <a:rPr lang="en-US"/>
              <a:t>Generating coherent forecasts allowing individual time series to be forecast individually, but preserving the relationships within the hierarchy.</a:t>
            </a:r>
            <a:endParaRPr/>
          </a:p>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All the 3 approaches mentioned above only really forecast one level of the hierarchy, but the </a:t>
            </a:r>
            <a:r>
              <a:rPr b="0" i="1" lang="en-US" sz="1100" u="none" cap="none" strike="noStrike">
                <a:solidFill>
                  <a:srgbClr val="000000"/>
                </a:solidFill>
                <a:latin typeface="Arial"/>
                <a:ea typeface="Arial"/>
                <a:cs typeface="Arial"/>
                <a:sym typeface="Arial"/>
              </a:rPr>
              <a:t>optimal combination</a:t>
            </a:r>
            <a:r>
              <a:rPr b="0" i="0" lang="en-US" sz="1100" u="none" cap="none" strike="noStrike">
                <a:solidFill>
                  <a:srgbClr val="000000"/>
                </a:solidFill>
                <a:latin typeface="Arial"/>
                <a:ea typeface="Arial"/>
                <a:cs typeface="Arial"/>
                <a:sym typeface="Arial"/>
              </a:rPr>
              <a:t> approach forecasts independently at all levels, using all the information and relationships a hierarchy can offer.</a:t>
            </a:r>
            <a:endParaRPr/>
          </a:p>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This method is based on independently forecasting all series at all levels of the hierarchy and then using a regression model to optimally combine and reconcile these forecasts. The resulting revised forecasts add up appropriately across the hierarchy, are unbiased and have minimum variance amongst all combination forecasts under some simple assumptions.</a:t>
            </a:r>
            <a:endParaRPr/>
          </a:p>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8882b271a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8882b271a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sz="1100">
                <a:solidFill>
                  <a:schemeClr val="dk1"/>
                </a:solidFill>
                <a:latin typeface="Times"/>
                <a:ea typeface="Times"/>
                <a:cs typeface="Times"/>
                <a:sym typeface="Times"/>
              </a:rPr>
              <a:t>as a result, our technique ensures all stores have its winner model, so here is the distribution of number of stores for each winner models </a:t>
            </a:r>
            <a:endParaRPr/>
          </a:p>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sz="1100">
                <a:solidFill>
                  <a:schemeClr val="dk1"/>
                </a:solidFill>
                <a:latin typeface="Times"/>
                <a:ea typeface="Times"/>
                <a:cs typeface="Times"/>
                <a:sym typeface="Times"/>
              </a:rPr>
              <a:t>as a result, our technique ensures all stores have its winner model, so here is the distribution of number of stores for each winner models </a:t>
            </a:r>
            <a:endParaRPr/>
          </a:p>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sz="1100">
                <a:solidFill>
                  <a:schemeClr val="dk1"/>
                </a:solidFill>
                <a:latin typeface="Times"/>
                <a:ea typeface="Times"/>
                <a:cs typeface="Times"/>
                <a:sym typeface="Times"/>
              </a:rPr>
              <a:t>as a result, our technique ensures all stores have its winner model, so here is the distribution of number of stores for each winner models </a:t>
            </a:r>
            <a:endParaRPr/>
          </a:p>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8" name="Google Shape;528;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6" name="Google Shape;536;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2" name="Google Shape;55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US"/>
              <a:t>As internal data science team at Rossmann,  we are engaged to help COO to coordinate with individual store managers to provide a prediction of total sales for each store for 4 weeks ahead.</a:t>
            </a:r>
            <a:endParaRPr/>
          </a:p>
        </p:txBody>
      </p:sp>
      <p:sp>
        <p:nvSpPr>
          <p:cNvPr id="119" name="Google Shape;11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US"/>
              <a:t>As internal data science team at Rossmann,  we are engaged to help COO to coordinate with individual store managers to provide a prediction of total sales for each store for 4 weeks ahead.</a:t>
            </a:r>
            <a:endParaRPr/>
          </a:p>
        </p:txBody>
      </p:sp>
      <p:sp>
        <p:nvSpPr>
          <p:cNvPr id="130" name="Google Shape;13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84d6a413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884d6a413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84d6a4138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884d6a4138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US"/>
              <a:t>As internal data science team at Rossmann,  we are engaged to help COO to coordinate with individual store managers to provide a prediction of total sales for each store for 4 weeks ahead.</a:t>
            </a:r>
            <a:endParaRPr/>
          </a:p>
        </p:txBody>
      </p:sp>
      <p:sp>
        <p:nvSpPr>
          <p:cNvPr id="185" name="Google Shape;18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US"/>
              <a:t>As internal data science team at Rossmann,  we are engaged to help COO to coordinate with individual store managers to provide a prediction of total sales for each store for 4 weeks ahead.</a:t>
            </a:r>
            <a:endParaRPr/>
          </a:p>
        </p:txBody>
      </p:sp>
      <p:sp>
        <p:nvSpPr>
          <p:cNvPr id="198" name="Google Shape;198;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US"/>
              <a:t>As internal data science team at Rossmann,  we are engaged to help COO to coordinate with individual store managers to provide a prediction of total sales for each store for 4 weeks ahead.</a:t>
            </a:r>
            <a:endParaRPr/>
          </a:p>
        </p:txBody>
      </p:sp>
      <p:sp>
        <p:nvSpPr>
          <p:cNvPr id="210" name="Google Shape;21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6" name="Shape 76"/>
        <p:cNvGrpSpPr/>
        <p:nvPr/>
      </p:nvGrpSpPr>
      <p:grpSpPr>
        <a:xfrm>
          <a:off x="0" y="0"/>
          <a:ext cx="0" cy="0"/>
          <a:chOff x="0" y="0"/>
          <a:chExt cx="0" cy="0"/>
        </a:xfrm>
      </p:grpSpPr>
      <p:sp>
        <p:nvSpPr>
          <p:cNvPr id="77" name="Google Shape;77;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4" name="Shape 94"/>
        <p:cNvGrpSpPr/>
        <p:nvPr/>
      </p:nvGrpSpPr>
      <p:grpSpPr>
        <a:xfrm>
          <a:off x="0" y="0"/>
          <a:ext cx="0" cy="0"/>
          <a:chOff x="0" y="0"/>
          <a:chExt cx="0" cy="0"/>
        </a:xfrm>
      </p:grpSpPr>
      <p:sp>
        <p:nvSpPr>
          <p:cNvPr id="95" name="Google Shape;95;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6" name="Shape 36"/>
        <p:cNvGrpSpPr/>
        <p:nvPr/>
      </p:nvGrpSpPr>
      <p:grpSpPr>
        <a:xfrm>
          <a:off x="0" y="0"/>
          <a:ext cx="0" cy="0"/>
          <a:chOff x="0" y="0"/>
          <a:chExt cx="0" cy="0"/>
        </a:xfrm>
      </p:grpSpPr>
      <p:sp>
        <p:nvSpPr>
          <p:cNvPr id="37" name="Google Shape;37;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9" name="Google Shape;3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2" name="Shape 42"/>
        <p:cNvGrpSpPr/>
        <p:nvPr/>
      </p:nvGrpSpPr>
      <p:grpSpPr>
        <a:xfrm>
          <a:off x="0" y="0"/>
          <a:ext cx="0" cy="0"/>
          <a:chOff x="0" y="0"/>
          <a:chExt cx="0" cy="0"/>
        </a:xfrm>
      </p:grpSpPr>
      <p:sp>
        <p:nvSpPr>
          <p:cNvPr id="43" name="Google Shape;43;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5" name="Google Shape;4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8" name="Shape 48"/>
        <p:cNvGrpSpPr/>
        <p:nvPr/>
      </p:nvGrpSpPr>
      <p:grpSpPr>
        <a:xfrm>
          <a:off x="0" y="0"/>
          <a:ext cx="0" cy="0"/>
          <a:chOff x="0" y="0"/>
          <a:chExt cx="0" cy="0"/>
        </a:xfrm>
      </p:grpSpPr>
      <p:sp>
        <p:nvSpPr>
          <p:cNvPr id="49" name="Google Shape;49;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2" name="Shape 62"/>
        <p:cNvGrpSpPr/>
        <p:nvPr/>
      </p:nvGrpSpPr>
      <p:grpSpPr>
        <a:xfrm>
          <a:off x="0" y="0"/>
          <a:ext cx="0" cy="0"/>
          <a:chOff x="0" y="0"/>
          <a:chExt cx="0" cy="0"/>
        </a:xfrm>
      </p:grpSpPr>
      <p:sp>
        <p:nvSpPr>
          <p:cNvPr id="63" name="Google Shape;63;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9" name="Shape 69"/>
        <p:cNvGrpSpPr/>
        <p:nvPr/>
      </p:nvGrpSpPr>
      <p:grpSpPr>
        <a:xfrm>
          <a:off x="0" y="0"/>
          <a:ext cx="0" cy="0"/>
          <a:chOff x="0" y="0"/>
          <a:chExt cx="0" cy="0"/>
        </a:xfrm>
      </p:grpSpPr>
      <p:sp>
        <p:nvSpPr>
          <p:cNvPr id="70" name="Google Shape;70;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2" name="Google Shape;72;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2.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 name="Shape 17"/>
        <p:cNvGrpSpPr/>
        <p:nvPr/>
      </p:nvGrpSpPr>
      <p:grpSpPr>
        <a:xfrm>
          <a:off x="0" y="0"/>
          <a:ext cx="0" cy="0"/>
          <a:chOff x="0" y="0"/>
          <a:chExt cx="0" cy="0"/>
        </a:xfrm>
      </p:grpSpPr>
      <p:sp>
        <p:nvSpPr>
          <p:cNvPr id="18" name="Google Shape;1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1" name="Google Shape;2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 name="Google Shape;2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8" name="Shape 88"/>
        <p:cNvGrpSpPr/>
        <p:nvPr/>
      </p:nvGrpSpPr>
      <p:grpSpPr>
        <a:xfrm>
          <a:off x="0" y="0"/>
          <a:ext cx="0" cy="0"/>
          <a:chOff x="0" y="0"/>
          <a:chExt cx="0" cy="0"/>
        </a:xfrm>
      </p:grpSpPr>
      <p:sp>
        <p:nvSpPr>
          <p:cNvPr id="89" name="Google Shape;89;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0" name="Google Shape;90;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1" name="Google Shape;91;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2" name="Google Shape;92;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9.png"/><Relationship Id="rId11" Type="http://schemas.openxmlformats.org/officeDocument/2006/relationships/image" Target="../media/image25.png"/><Relationship Id="rId10" Type="http://schemas.openxmlformats.org/officeDocument/2006/relationships/image" Target="../media/image22.png"/><Relationship Id="rId12" Type="http://schemas.openxmlformats.org/officeDocument/2006/relationships/image" Target="../media/image23.png"/><Relationship Id="rId9" Type="http://schemas.openxmlformats.org/officeDocument/2006/relationships/image" Target="../media/image20.png"/><Relationship Id="rId5" Type="http://schemas.openxmlformats.org/officeDocument/2006/relationships/image" Target="../media/image14.png"/><Relationship Id="rId6" Type="http://schemas.openxmlformats.org/officeDocument/2006/relationships/image" Target="../media/image19.png"/><Relationship Id="rId7" Type="http://schemas.openxmlformats.org/officeDocument/2006/relationships/image" Target="../media/image35.png"/><Relationship Id="rId8"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drive.google.com/file/d/12WR9SdroTgtEE8oTdqVnABg6CRXpOl5J/view" TargetMode="Externa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6.png"/><Relationship Id="rId7"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kaggle.com/c/rossmann-store-sales/overview" TargetMode="External"/><Relationship Id="rId4" Type="http://schemas.openxmlformats.org/officeDocument/2006/relationships/hyperlink" Target="https://www.youtube.com/watch?v=cOUTpqlX-X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3" name="Shape 103"/>
        <p:cNvGrpSpPr/>
        <p:nvPr/>
      </p:nvGrpSpPr>
      <p:grpSpPr>
        <a:xfrm>
          <a:off x="0" y="0"/>
          <a:ext cx="0" cy="0"/>
          <a:chOff x="0" y="0"/>
          <a:chExt cx="0" cy="0"/>
        </a:xfrm>
      </p:grpSpPr>
      <p:sp>
        <p:nvSpPr>
          <p:cNvPr id="104" name="Google Shape;104;p1"/>
          <p:cNvSpPr/>
          <p:nvPr/>
        </p:nvSpPr>
        <p:spPr>
          <a:xfrm>
            <a:off x="0" y="0"/>
            <a:ext cx="12192000" cy="685799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05" name="Google Shape;105;p1"/>
          <p:cNvPicPr preferRelativeResize="0"/>
          <p:nvPr/>
        </p:nvPicPr>
        <p:blipFill rotWithShape="1">
          <a:blip r:embed="rId3">
            <a:alphaModFix amt="50000"/>
          </a:blip>
          <a:srcRect b="0" l="6041" r="28182" t="0"/>
          <a:stretch/>
        </p:blipFill>
        <p:spPr>
          <a:xfrm>
            <a:off x="0" y="-1"/>
            <a:ext cx="12191980" cy="6857999"/>
          </a:xfrm>
          <a:prstGeom prst="rect">
            <a:avLst/>
          </a:prstGeom>
          <a:noFill/>
          <a:ln>
            <a:noFill/>
          </a:ln>
        </p:spPr>
      </p:pic>
      <p:sp>
        <p:nvSpPr>
          <p:cNvPr id="106" name="Google Shape;106;p1"/>
          <p:cNvSpPr txBox="1"/>
          <p:nvPr>
            <p:ph type="ctrTitle"/>
          </p:nvPr>
        </p:nvSpPr>
        <p:spPr>
          <a:xfrm>
            <a:off x="1524000" y="1122362"/>
            <a:ext cx="9144000" cy="290051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solidFill>
                  <a:srgbClr val="FFFFFF"/>
                </a:solidFill>
              </a:rPr>
              <a:t>Sales Forecasting for Rossmann Drug Company</a:t>
            </a:r>
            <a:endParaRPr/>
          </a:p>
        </p:txBody>
      </p:sp>
      <p:sp>
        <p:nvSpPr>
          <p:cNvPr id="107" name="Google Shape;107;p1"/>
          <p:cNvSpPr txBox="1"/>
          <p:nvPr>
            <p:ph idx="1" type="subTitle"/>
          </p:nvPr>
        </p:nvSpPr>
        <p:spPr>
          <a:xfrm>
            <a:off x="1524000" y="4159404"/>
            <a:ext cx="9144000" cy="109839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sz="2800">
                <a:solidFill>
                  <a:srgbClr val="FFFFFF"/>
                </a:solidFill>
              </a:rPr>
              <a:t>Li Cao</a:t>
            </a:r>
            <a:endParaRPr/>
          </a:p>
          <a:p>
            <a:pPr indent="0" lvl="0" marL="0" rtl="0" algn="ctr">
              <a:lnSpc>
                <a:spcPct val="90000"/>
              </a:lnSpc>
              <a:spcBef>
                <a:spcPts val="1000"/>
              </a:spcBef>
              <a:spcAft>
                <a:spcPts val="0"/>
              </a:spcAft>
              <a:buClr>
                <a:schemeClr val="dk1"/>
              </a:buClr>
              <a:buSzPts val="2400"/>
              <a:buNone/>
            </a:pPr>
            <a:r>
              <a:rPr lang="en-US" sz="2800">
                <a:solidFill>
                  <a:srgbClr val="FFFFFF"/>
                </a:solidFill>
              </a:rPr>
              <a:t>Radhika Singh Ghelot</a:t>
            </a:r>
            <a:endParaRPr sz="2800">
              <a:solidFill>
                <a:srgbClr val="FFFFFF"/>
              </a:solidFill>
            </a:endParaRPr>
          </a:p>
          <a:p>
            <a:pPr indent="0" lvl="0" marL="0" rtl="0" algn="ctr">
              <a:lnSpc>
                <a:spcPct val="90000"/>
              </a:lnSpc>
              <a:spcBef>
                <a:spcPts val="1000"/>
              </a:spcBef>
              <a:spcAft>
                <a:spcPts val="0"/>
              </a:spcAft>
              <a:buClr>
                <a:schemeClr val="dk1"/>
              </a:buClr>
              <a:buSzPts val="2400"/>
              <a:buNone/>
            </a:pPr>
            <a:r>
              <a:rPr lang="en-US" sz="2800">
                <a:solidFill>
                  <a:srgbClr val="FFFFFF"/>
                </a:solidFill>
              </a:rPr>
              <a:t>Sapna Mishra</a:t>
            </a:r>
            <a:endParaRPr/>
          </a:p>
          <a:p>
            <a:pPr indent="0" lvl="0" marL="0" rtl="0" algn="ctr">
              <a:lnSpc>
                <a:spcPct val="90000"/>
              </a:lnSpc>
              <a:spcBef>
                <a:spcPts val="1000"/>
              </a:spcBef>
              <a:spcAft>
                <a:spcPts val="0"/>
              </a:spcAft>
              <a:buClr>
                <a:schemeClr val="dk1"/>
              </a:buClr>
              <a:buSzPts val="2400"/>
              <a:buNone/>
            </a:pPr>
            <a:r>
              <a:rPr lang="en-US" sz="2800">
                <a:solidFill>
                  <a:srgbClr val="FFFFFF"/>
                </a:solidFill>
              </a:rPr>
              <a:t>Yiyan (James) Wan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g884d6a4138_0_11"/>
          <p:cNvSpPr txBox="1"/>
          <p:nvPr>
            <p:ph idx="1" type="body"/>
          </p:nvPr>
        </p:nvSpPr>
        <p:spPr>
          <a:xfrm>
            <a:off x="0" y="1028700"/>
            <a:ext cx="12087276" cy="5686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t/>
            </a:r>
            <a:endParaRPr sz="2400"/>
          </a:p>
          <a:p>
            <a:pPr indent="0" lvl="0" marL="0" rtl="0" algn="l">
              <a:lnSpc>
                <a:spcPct val="90000"/>
              </a:lnSpc>
              <a:spcBef>
                <a:spcPts val="1000"/>
              </a:spcBef>
              <a:spcAft>
                <a:spcPts val="0"/>
              </a:spcAft>
              <a:buSzPts val="1800"/>
              <a:buNone/>
            </a:pPr>
            <a:r>
              <a:t/>
            </a:r>
            <a:endParaRPr sz="2400"/>
          </a:p>
          <a:p>
            <a:pPr indent="0" lvl="0" marL="0" rtl="0" algn="l">
              <a:lnSpc>
                <a:spcPct val="90000"/>
              </a:lnSpc>
              <a:spcBef>
                <a:spcPts val="1000"/>
              </a:spcBef>
              <a:spcAft>
                <a:spcPts val="0"/>
              </a:spcAft>
              <a:buSzPts val="1800"/>
              <a:buNone/>
            </a:pPr>
            <a:r>
              <a:t/>
            </a:r>
            <a:endParaRPr sz="2400"/>
          </a:p>
          <a:p>
            <a:pPr indent="0" lvl="0" marL="0" rtl="0" algn="l">
              <a:lnSpc>
                <a:spcPct val="90000"/>
              </a:lnSpc>
              <a:spcBef>
                <a:spcPts val="1000"/>
              </a:spcBef>
              <a:spcAft>
                <a:spcPts val="0"/>
              </a:spcAft>
              <a:buSzPts val="1800"/>
              <a:buNone/>
            </a:pPr>
            <a:r>
              <a:t/>
            </a:r>
            <a:endParaRPr sz="2400"/>
          </a:p>
          <a:p>
            <a:pPr indent="0" lvl="0" marL="0" rtl="0" algn="l">
              <a:lnSpc>
                <a:spcPct val="90000"/>
              </a:lnSpc>
              <a:spcBef>
                <a:spcPts val="1000"/>
              </a:spcBef>
              <a:spcAft>
                <a:spcPts val="0"/>
              </a:spcAft>
              <a:buSzPts val="1800"/>
              <a:buNone/>
            </a:pPr>
            <a:r>
              <a:t/>
            </a:r>
            <a:endParaRPr sz="2400"/>
          </a:p>
          <a:p>
            <a:pPr indent="0" lvl="0" marL="0" rtl="0" algn="l">
              <a:lnSpc>
                <a:spcPct val="90000"/>
              </a:lnSpc>
              <a:spcBef>
                <a:spcPts val="1000"/>
              </a:spcBef>
              <a:spcAft>
                <a:spcPts val="0"/>
              </a:spcAft>
              <a:buSzPts val="1800"/>
              <a:buNone/>
            </a:pPr>
            <a:r>
              <a:t/>
            </a:r>
            <a:endParaRPr sz="2400"/>
          </a:p>
          <a:p>
            <a:pPr indent="0" lvl="0" marL="0" rtl="0" algn="l">
              <a:lnSpc>
                <a:spcPct val="90000"/>
              </a:lnSpc>
              <a:spcBef>
                <a:spcPts val="1000"/>
              </a:spcBef>
              <a:spcAft>
                <a:spcPts val="0"/>
              </a:spcAft>
              <a:buSzPts val="1800"/>
              <a:buNone/>
            </a:pPr>
            <a:r>
              <a:t/>
            </a:r>
            <a:endParaRPr sz="2400"/>
          </a:p>
          <a:p>
            <a:pPr indent="0" lvl="0" marL="0" rtl="0" algn="l">
              <a:lnSpc>
                <a:spcPct val="90000"/>
              </a:lnSpc>
              <a:spcBef>
                <a:spcPts val="1000"/>
              </a:spcBef>
              <a:spcAft>
                <a:spcPts val="0"/>
              </a:spcAft>
              <a:buSzPts val="1800"/>
              <a:buNone/>
            </a:pPr>
            <a:r>
              <a:t/>
            </a:r>
            <a:endParaRPr sz="2400"/>
          </a:p>
          <a:p>
            <a:pPr indent="0" lvl="0" marL="0" rtl="0" algn="l">
              <a:lnSpc>
                <a:spcPct val="90000"/>
              </a:lnSpc>
              <a:spcBef>
                <a:spcPts val="1000"/>
              </a:spcBef>
              <a:spcAft>
                <a:spcPts val="0"/>
              </a:spcAft>
              <a:buSzPts val="1800"/>
              <a:buNone/>
            </a:pPr>
            <a:r>
              <a:t/>
            </a:r>
            <a:endParaRPr sz="2400"/>
          </a:p>
          <a:p>
            <a:pPr indent="0" lvl="0" marL="0" rtl="0" algn="l">
              <a:lnSpc>
                <a:spcPct val="90000"/>
              </a:lnSpc>
              <a:spcBef>
                <a:spcPts val="1000"/>
              </a:spcBef>
              <a:spcAft>
                <a:spcPts val="0"/>
              </a:spcAft>
              <a:buSzPts val="1800"/>
              <a:buNone/>
            </a:pPr>
            <a:r>
              <a:t/>
            </a:r>
            <a:endParaRPr sz="2400"/>
          </a:p>
          <a:p>
            <a:pPr indent="0" lvl="0" marL="0" rtl="0" algn="l">
              <a:lnSpc>
                <a:spcPct val="90000"/>
              </a:lnSpc>
              <a:spcBef>
                <a:spcPts val="1000"/>
              </a:spcBef>
              <a:spcAft>
                <a:spcPts val="0"/>
              </a:spcAft>
              <a:buSzPts val="1800"/>
              <a:buNone/>
            </a:pPr>
            <a:r>
              <a:t/>
            </a:r>
            <a:endParaRPr sz="2400"/>
          </a:p>
          <a:p>
            <a:pPr indent="0" lvl="0" marL="0" rtl="0" algn="l">
              <a:lnSpc>
                <a:spcPct val="90000"/>
              </a:lnSpc>
              <a:spcBef>
                <a:spcPts val="1000"/>
              </a:spcBef>
              <a:spcAft>
                <a:spcPts val="0"/>
              </a:spcAft>
              <a:buSzPts val="1800"/>
              <a:buNone/>
            </a:pPr>
            <a:r>
              <a:rPr lang="en-US" sz="2400"/>
              <a:t>                    </a:t>
            </a:r>
            <a:endParaRPr sz="2400"/>
          </a:p>
        </p:txBody>
      </p:sp>
      <p:cxnSp>
        <p:nvCxnSpPr>
          <p:cNvPr id="224" name="Google Shape;224;g884d6a4138_0_11"/>
          <p:cNvCxnSpPr>
            <a:stCxn id="225" idx="3"/>
          </p:cNvCxnSpPr>
          <p:nvPr/>
        </p:nvCxnSpPr>
        <p:spPr>
          <a:xfrm>
            <a:off x="1450058" y="3487714"/>
            <a:ext cx="271500" cy="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6470"/>
              </a:srgbClr>
            </a:outerShdw>
          </a:effectLst>
        </p:spPr>
      </p:cxnSp>
      <p:cxnSp>
        <p:nvCxnSpPr>
          <p:cNvPr id="226" name="Google Shape;226;g884d6a4138_0_11"/>
          <p:cNvCxnSpPr>
            <a:stCxn id="227" idx="3"/>
          </p:cNvCxnSpPr>
          <p:nvPr/>
        </p:nvCxnSpPr>
        <p:spPr>
          <a:xfrm flipH="1" rot="10800000">
            <a:off x="3025536" y="2242036"/>
            <a:ext cx="421800" cy="12435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6470"/>
              </a:srgbClr>
            </a:outerShdw>
          </a:effectLst>
        </p:spPr>
      </p:cxnSp>
      <p:cxnSp>
        <p:nvCxnSpPr>
          <p:cNvPr id="228" name="Google Shape;228;g884d6a4138_0_11"/>
          <p:cNvCxnSpPr>
            <a:stCxn id="227" idx="3"/>
          </p:cNvCxnSpPr>
          <p:nvPr/>
        </p:nvCxnSpPr>
        <p:spPr>
          <a:xfrm flipH="1" rot="10800000">
            <a:off x="3025536" y="3392836"/>
            <a:ext cx="450600" cy="927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6470"/>
              </a:srgbClr>
            </a:outerShdw>
          </a:effectLst>
        </p:spPr>
      </p:cxnSp>
      <p:cxnSp>
        <p:nvCxnSpPr>
          <p:cNvPr id="229" name="Google Shape;229;g884d6a4138_0_11"/>
          <p:cNvCxnSpPr>
            <a:stCxn id="227" idx="3"/>
          </p:cNvCxnSpPr>
          <p:nvPr/>
        </p:nvCxnSpPr>
        <p:spPr>
          <a:xfrm>
            <a:off x="3025536" y="3485536"/>
            <a:ext cx="450600" cy="11292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6470"/>
              </a:srgbClr>
            </a:outerShdw>
          </a:effectLst>
        </p:spPr>
      </p:cxnSp>
      <p:cxnSp>
        <p:nvCxnSpPr>
          <p:cNvPr id="230" name="Google Shape;230;g884d6a4138_0_11"/>
          <p:cNvCxnSpPr/>
          <p:nvPr/>
        </p:nvCxnSpPr>
        <p:spPr>
          <a:xfrm flipH="1" rot="10800000">
            <a:off x="4989706" y="2234775"/>
            <a:ext cx="244669" cy="7175"/>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6470"/>
              </a:srgbClr>
            </a:outerShdw>
          </a:effectLst>
        </p:spPr>
      </p:cxnSp>
      <p:cxnSp>
        <p:nvCxnSpPr>
          <p:cNvPr id="231" name="Google Shape;231;g884d6a4138_0_11"/>
          <p:cNvCxnSpPr/>
          <p:nvPr/>
        </p:nvCxnSpPr>
        <p:spPr>
          <a:xfrm>
            <a:off x="5018468" y="3392748"/>
            <a:ext cx="277171" cy="3247"/>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6470"/>
              </a:srgbClr>
            </a:outerShdw>
          </a:effectLst>
        </p:spPr>
      </p:cxnSp>
      <p:cxnSp>
        <p:nvCxnSpPr>
          <p:cNvPr id="232" name="Google Shape;232;g884d6a4138_0_11"/>
          <p:cNvCxnSpPr/>
          <p:nvPr/>
        </p:nvCxnSpPr>
        <p:spPr>
          <a:xfrm flipH="1" rot="10800000">
            <a:off x="5018468" y="4607775"/>
            <a:ext cx="280471" cy="7075"/>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6470"/>
              </a:srgbClr>
            </a:outerShdw>
          </a:effectLst>
        </p:spPr>
      </p:cxnSp>
      <p:cxnSp>
        <p:nvCxnSpPr>
          <p:cNvPr id="233" name="Google Shape;233;g884d6a4138_0_11"/>
          <p:cNvCxnSpPr>
            <a:stCxn id="234" idx="3"/>
            <a:endCxn id="235" idx="2"/>
          </p:cNvCxnSpPr>
          <p:nvPr/>
        </p:nvCxnSpPr>
        <p:spPr>
          <a:xfrm>
            <a:off x="6665739" y="2193595"/>
            <a:ext cx="510900" cy="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6470"/>
              </a:srgbClr>
            </a:outerShdw>
          </a:effectLst>
        </p:spPr>
      </p:cxnSp>
      <p:cxnSp>
        <p:nvCxnSpPr>
          <p:cNvPr id="236" name="Google Shape;236;g884d6a4138_0_11"/>
          <p:cNvCxnSpPr>
            <a:endCxn id="237" idx="2"/>
          </p:cNvCxnSpPr>
          <p:nvPr/>
        </p:nvCxnSpPr>
        <p:spPr>
          <a:xfrm>
            <a:off x="6671702" y="3395100"/>
            <a:ext cx="444000" cy="339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6470"/>
              </a:srgbClr>
            </a:outerShdw>
          </a:effectLst>
        </p:spPr>
      </p:cxnSp>
      <p:cxnSp>
        <p:nvCxnSpPr>
          <p:cNvPr id="238" name="Google Shape;238;g884d6a4138_0_11"/>
          <p:cNvCxnSpPr>
            <a:endCxn id="239" idx="2"/>
          </p:cNvCxnSpPr>
          <p:nvPr/>
        </p:nvCxnSpPr>
        <p:spPr>
          <a:xfrm flipH="1" rot="10800000">
            <a:off x="6634404" y="4614850"/>
            <a:ext cx="461700" cy="144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6470"/>
              </a:srgbClr>
            </a:outerShdw>
          </a:effectLst>
        </p:spPr>
      </p:cxnSp>
      <p:pic>
        <p:nvPicPr>
          <p:cNvPr descr="Database Clipart Data Source - Icon For Data Source PNG Image ..." id="225" name="Google Shape;225;g884d6a4138_0_11"/>
          <p:cNvPicPr preferRelativeResize="0"/>
          <p:nvPr/>
        </p:nvPicPr>
        <p:blipFill rotWithShape="1">
          <a:blip r:embed="rId3">
            <a:alphaModFix/>
          </a:blip>
          <a:srcRect b="0" l="0" r="0" t="0"/>
          <a:stretch/>
        </p:blipFill>
        <p:spPr>
          <a:xfrm>
            <a:off x="207158" y="2718470"/>
            <a:ext cx="1242900" cy="1538489"/>
          </a:xfrm>
          <a:prstGeom prst="rect">
            <a:avLst/>
          </a:prstGeom>
          <a:noFill/>
          <a:ln>
            <a:noFill/>
          </a:ln>
        </p:spPr>
      </p:pic>
      <p:cxnSp>
        <p:nvCxnSpPr>
          <p:cNvPr id="240" name="Google Shape;240;g884d6a4138_0_11"/>
          <p:cNvCxnSpPr>
            <a:stCxn id="235" idx="4"/>
            <a:endCxn id="241" idx="6"/>
          </p:cNvCxnSpPr>
          <p:nvPr/>
        </p:nvCxnSpPr>
        <p:spPr>
          <a:xfrm>
            <a:off x="7913639" y="2413128"/>
            <a:ext cx="856800" cy="9792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6470"/>
              </a:srgbClr>
            </a:outerShdw>
          </a:effectLst>
        </p:spPr>
      </p:cxnSp>
      <p:cxnSp>
        <p:nvCxnSpPr>
          <p:cNvPr id="242" name="Google Shape;242;g884d6a4138_0_11"/>
          <p:cNvCxnSpPr/>
          <p:nvPr/>
        </p:nvCxnSpPr>
        <p:spPr>
          <a:xfrm flipH="1" rot="10800000">
            <a:off x="8382888" y="3392748"/>
            <a:ext cx="366820" cy="2317"/>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6470"/>
              </a:srgbClr>
            </a:outerShdw>
          </a:effectLst>
        </p:spPr>
      </p:cxnSp>
      <p:cxnSp>
        <p:nvCxnSpPr>
          <p:cNvPr id="243" name="Google Shape;243;g884d6a4138_0_11"/>
          <p:cNvCxnSpPr>
            <a:stCxn id="239" idx="1"/>
            <a:endCxn id="241" idx="6"/>
          </p:cNvCxnSpPr>
          <p:nvPr/>
        </p:nvCxnSpPr>
        <p:spPr>
          <a:xfrm flipH="1" rot="10800000">
            <a:off x="7785393" y="3392415"/>
            <a:ext cx="985200" cy="10029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6470"/>
              </a:srgbClr>
            </a:outerShdw>
          </a:effectLst>
        </p:spPr>
      </p:cxnSp>
      <p:sp>
        <p:nvSpPr>
          <p:cNvPr id="227" name="Google Shape;227;g884d6a4138_0_11"/>
          <p:cNvSpPr/>
          <p:nvPr/>
        </p:nvSpPr>
        <p:spPr>
          <a:xfrm>
            <a:off x="1734315" y="1248697"/>
            <a:ext cx="1291221" cy="4473677"/>
          </a:xfrm>
          <a:prstGeom prst="flowChartAlternateProcess">
            <a:avLst/>
          </a:prstGeom>
          <a:gradFill>
            <a:gsLst>
              <a:gs pos="0">
                <a:srgbClr val="306CD7"/>
              </a:gs>
              <a:gs pos="100000">
                <a:srgbClr val="90B0FF"/>
              </a:gs>
            </a:gsLst>
            <a:lin ang="16200000" scaled="0"/>
          </a:gradFill>
          <a:ln>
            <a:noFill/>
          </a:ln>
          <a:effectLst>
            <a:outerShdw blurRad="40000" rotWithShape="0" dir="5400000" dist="23000">
              <a:srgbClr val="000000">
                <a:alpha val="3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Singular Value Decomposition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(SVD)</a:t>
            </a:r>
            <a:endParaRPr b="0" i="0" sz="1400" u="none" cap="none" strike="noStrike">
              <a:solidFill>
                <a:srgbClr val="000000"/>
              </a:solidFill>
              <a:latin typeface="Arial"/>
              <a:ea typeface="Arial"/>
              <a:cs typeface="Arial"/>
              <a:sym typeface="Arial"/>
            </a:endParaRPr>
          </a:p>
        </p:txBody>
      </p:sp>
      <p:sp>
        <p:nvSpPr>
          <p:cNvPr id="244" name="Google Shape;244;g884d6a4138_0_11"/>
          <p:cNvSpPr/>
          <p:nvPr/>
        </p:nvSpPr>
        <p:spPr>
          <a:xfrm>
            <a:off x="3476220" y="1906445"/>
            <a:ext cx="1459146" cy="642505"/>
          </a:xfrm>
          <a:prstGeom prst="flowChartAlternateProcess">
            <a:avLst/>
          </a:prstGeom>
          <a:gradFill>
            <a:gsLst>
              <a:gs pos="0">
                <a:srgbClr val="FF7714"/>
              </a:gs>
              <a:gs pos="100000">
                <a:srgbClr val="FFA773"/>
              </a:gs>
            </a:gsLst>
            <a:lin ang="16200000" scaled="0"/>
          </a:gradFill>
          <a:ln>
            <a:noFill/>
          </a:ln>
          <a:effectLst>
            <a:outerShdw blurRad="40000" rotWithShape="0" dir="5400000" dist="23000">
              <a:srgbClr val="000000">
                <a:alpha val="3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Component 1</a:t>
            </a:r>
            <a:endParaRPr b="0" i="0" sz="1400" u="none" cap="none" strike="noStrike">
              <a:solidFill>
                <a:srgbClr val="000000"/>
              </a:solidFill>
              <a:latin typeface="Arial"/>
              <a:ea typeface="Arial"/>
              <a:cs typeface="Arial"/>
              <a:sym typeface="Arial"/>
            </a:endParaRPr>
          </a:p>
        </p:txBody>
      </p:sp>
      <p:sp>
        <p:nvSpPr>
          <p:cNvPr id="245" name="Google Shape;245;g884d6a4138_0_11"/>
          <p:cNvSpPr/>
          <p:nvPr/>
        </p:nvSpPr>
        <p:spPr>
          <a:xfrm>
            <a:off x="3517327" y="4307998"/>
            <a:ext cx="1459146" cy="642505"/>
          </a:xfrm>
          <a:prstGeom prst="flowChartAlternateProcess">
            <a:avLst/>
          </a:prstGeom>
          <a:gradFill>
            <a:gsLst>
              <a:gs pos="0">
                <a:srgbClr val="FF7714"/>
              </a:gs>
              <a:gs pos="100000">
                <a:srgbClr val="FFA773"/>
              </a:gs>
            </a:gsLst>
            <a:lin ang="16200000" scaled="0"/>
          </a:gradFill>
          <a:ln>
            <a:noFill/>
          </a:ln>
          <a:effectLst>
            <a:outerShdw blurRad="40000" rotWithShape="0" dir="5400000" dist="23000">
              <a:srgbClr val="000000">
                <a:alpha val="3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Component 3</a:t>
            </a:r>
            <a:endParaRPr b="0" i="0" sz="1400" u="none" cap="none" strike="noStrike">
              <a:solidFill>
                <a:srgbClr val="000000"/>
              </a:solidFill>
              <a:latin typeface="Arial"/>
              <a:ea typeface="Arial"/>
              <a:cs typeface="Arial"/>
              <a:sym typeface="Arial"/>
            </a:endParaRPr>
          </a:p>
        </p:txBody>
      </p:sp>
      <p:sp>
        <p:nvSpPr>
          <p:cNvPr id="246" name="Google Shape;246;g884d6a4138_0_11"/>
          <p:cNvSpPr/>
          <p:nvPr/>
        </p:nvSpPr>
        <p:spPr>
          <a:xfrm>
            <a:off x="3485338" y="3143542"/>
            <a:ext cx="1459146" cy="642505"/>
          </a:xfrm>
          <a:prstGeom prst="flowChartAlternateProcess">
            <a:avLst/>
          </a:prstGeom>
          <a:gradFill>
            <a:gsLst>
              <a:gs pos="0">
                <a:srgbClr val="FF7714"/>
              </a:gs>
              <a:gs pos="100000">
                <a:srgbClr val="FFA773"/>
              </a:gs>
            </a:gsLst>
            <a:lin ang="16200000" scaled="0"/>
          </a:gradFill>
          <a:ln>
            <a:noFill/>
          </a:ln>
          <a:effectLst>
            <a:outerShdw blurRad="40000" rotWithShape="0" dir="5400000" dist="23000">
              <a:srgbClr val="000000">
                <a:alpha val="3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Component 2</a:t>
            </a:r>
            <a:endParaRPr b="0" i="0" sz="1400" u="none" cap="none" strike="noStrike">
              <a:solidFill>
                <a:srgbClr val="000000"/>
              </a:solidFill>
              <a:latin typeface="Arial"/>
              <a:ea typeface="Arial"/>
              <a:cs typeface="Arial"/>
              <a:sym typeface="Arial"/>
            </a:endParaRPr>
          </a:p>
        </p:txBody>
      </p:sp>
      <p:sp>
        <p:nvSpPr>
          <p:cNvPr id="234" name="Google Shape;234;g884d6a4138_0_11"/>
          <p:cNvSpPr/>
          <p:nvPr/>
        </p:nvSpPr>
        <p:spPr>
          <a:xfrm>
            <a:off x="5234375" y="1906445"/>
            <a:ext cx="1431364" cy="574300"/>
          </a:xfrm>
          <a:prstGeom prst="roundRect">
            <a:avLst>
              <a:gd fmla="val 16667" name="adj"/>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647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Time Series 1</a:t>
            </a:r>
            <a:endParaRPr b="0" i="0" sz="1400" u="none" cap="none" strike="noStrike">
              <a:solidFill>
                <a:srgbClr val="000000"/>
              </a:solidFill>
              <a:latin typeface="Arial"/>
              <a:ea typeface="Arial"/>
              <a:cs typeface="Arial"/>
              <a:sym typeface="Arial"/>
            </a:endParaRPr>
          </a:p>
        </p:txBody>
      </p:sp>
      <p:sp>
        <p:nvSpPr>
          <p:cNvPr id="247" name="Google Shape;247;g884d6a4138_0_11"/>
          <p:cNvSpPr/>
          <p:nvPr/>
        </p:nvSpPr>
        <p:spPr>
          <a:xfrm>
            <a:off x="5303167" y="4313424"/>
            <a:ext cx="1420074" cy="603237"/>
          </a:xfrm>
          <a:prstGeom prst="roundRect">
            <a:avLst>
              <a:gd fmla="val 16667" name="adj"/>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647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Time Series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sp>
        <p:nvSpPr>
          <p:cNvPr id="248" name="Google Shape;248;g884d6a4138_0_11"/>
          <p:cNvSpPr/>
          <p:nvPr/>
        </p:nvSpPr>
        <p:spPr>
          <a:xfrm>
            <a:off x="5303166" y="3143508"/>
            <a:ext cx="1420075" cy="574300"/>
          </a:xfrm>
          <a:prstGeom prst="roundRect">
            <a:avLst>
              <a:gd fmla="val 16667" name="adj"/>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647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Time Series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sp>
        <p:nvSpPr>
          <p:cNvPr id="235" name="Google Shape;235;g884d6a4138_0_11"/>
          <p:cNvSpPr/>
          <p:nvPr/>
        </p:nvSpPr>
        <p:spPr>
          <a:xfrm>
            <a:off x="6992534" y="1974058"/>
            <a:ext cx="1842209" cy="439070"/>
          </a:xfrm>
          <a:prstGeom prst="flowChartInputOutput">
            <a:avLst/>
          </a:prstGeom>
          <a:gradFill>
            <a:gsLst>
              <a:gs pos="0">
                <a:srgbClr val="6DBC37"/>
              </a:gs>
              <a:gs pos="100000">
                <a:srgbClr val="B8FE9C"/>
              </a:gs>
            </a:gsLst>
            <a:lin ang="16200000" scaled="0"/>
          </a:gradFill>
          <a:ln cap="flat" cmpd="sng" w="9525">
            <a:solidFill>
              <a:srgbClr val="6CAB42"/>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Forecast 1</a:t>
            </a:r>
            <a:endParaRPr b="0" i="0" sz="1400" u="none" cap="none" strike="noStrike">
              <a:solidFill>
                <a:srgbClr val="000000"/>
              </a:solidFill>
              <a:latin typeface="Arial"/>
              <a:ea typeface="Arial"/>
              <a:cs typeface="Arial"/>
              <a:sym typeface="Arial"/>
            </a:endParaRPr>
          </a:p>
        </p:txBody>
      </p:sp>
      <p:sp>
        <p:nvSpPr>
          <p:cNvPr id="239" name="Google Shape;239;g884d6a4138_0_11"/>
          <p:cNvSpPr/>
          <p:nvPr/>
        </p:nvSpPr>
        <p:spPr>
          <a:xfrm>
            <a:off x="6923782" y="4395315"/>
            <a:ext cx="1723222" cy="439070"/>
          </a:xfrm>
          <a:prstGeom prst="flowChartInputOutput">
            <a:avLst/>
          </a:prstGeom>
          <a:gradFill>
            <a:gsLst>
              <a:gs pos="0">
                <a:srgbClr val="6DBC37"/>
              </a:gs>
              <a:gs pos="100000">
                <a:srgbClr val="B8FE9C"/>
              </a:gs>
            </a:gsLst>
            <a:lin ang="16200000" scaled="0"/>
          </a:gradFill>
          <a:ln cap="flat" cmpd="sng" w="9525">
            <a:solidFill>
              <a:srgbClr val="6CAB42"/>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Forecast 3</a:t>
            </a:r>
            <a:endParaRPr b="0" i="0" sz="1400" u="none" cap="none" strike="noStrike">
              <a:solidFill>
                <a:srgbClr val="000000"/>
              </a:solidFill>
              <a:latin typeface="Arial"/>
              <a:ea typeface="Arial"/>
              <a:cs typeface="Arial"/>
              <a:sym typeface="Arial"/>
            </a:endParaRPr>
          </a:p>
        </p:txBody>
      </p:sp>
      <p:sp>
        <p:nvSpPr>
          <p:cNvPr id="237" name="Google Shape;237;g884d6a4138_0_11"/>
          <p:cNvSpPr/>
          <p:nvPr/>
        </p:nvSpPr>
        <p:spPr>
          <a:xfrm>
            <a:off x="6943380" y="3209465"/>
            <a:ext cx="1723222" cy="439070"/>
          </a:xfrm>
          <a:prstGeom prst="flowChartInputOutput">
            <a:avLst/>
          </a:prstGeom>
          <a:gradFill>
            <a:gsLst>
              <a:gs pos="0">
                <a:srgbClr val="6DBC37"/>
              </a:gs>
              <a:gs pos="100000">
                <a:srgbClr val="B8FE9C"/>
              </a:gs>
            </a:gsLst>
            <a:lin ang="16200000" scaled="0"/>
          </a:gradFill>
          <a:ln cap="flat" cmpd="sng" w="9525">
            <a:solidFill>
              <a:srgbClr val="6CAB42"/>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Forecast 2</a:t>
            </a:r>
            <a:endParaRPr b="0" i="0" sz="1400" u="none" cap="none" strike="noStrike">
              <a:solidFill>
                <a:srgbClr val="000000"/>
              </a:solidFill>
              <a:latin typeface="Arial"/>
              <a:ea typeface="Arial"/>
              <a:cs typeface="Arial"/>
              <a:sym typeface="Arial"/>
            </a:endParaRPr>
          </a:p>
        </p:txBody>
      </p:sp>
      <p:sp>
        <p:nvSpPr>
          <p:cNvPr id="241" name="Google Shape;241;g884d6a4138_0_11"/>
          <p:cNvSpPr/>
          <p:nvPr/>
        </p:nvSpPr>
        <p:spPr>
          <a:xfrm flipH="1">
            <a:off x="8770576" y="2820894"/>
            <a:ext cx="1395978" cy="1143000"/>
          </a:xfrm>
          <a:prstGeom prst="flowChartConnector">
            <a:avLst/>
          </a:prstGeom>
          <a:solidFill>
            <a:srgbClr val="7030A0">
              <a:alpha val="4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Combine</a:t>
            </a:r>
            <a:endParaRPr b="0" i="0" sz="1400" u="none" cap="none" strike="noStrike">
              <a:solidFill>
                <a:srgbClr val="000000"/>
              </a:solidFill>
              <a:latin typeface="Arial"/>
              <a:ea typeface="Arial"/>
              <a:cs typeface="Arial"/>
              <a:sym typeface="Arial"/>
            </a:endParaRPr>
          </a:p>
        </p:txBody>
      </p:sp>
      <p:cxnSp>
        <p:nvCxnSpPr>
          <p:cNvPr id="249" name="Google Shape;249;g884d6a4138_0_11"/>
          <p:cNvCxnSpPr>
            <a:stCxn id="241" idx="2"/>
          </p:cNvCxnSpPr>
          <p:nvPr/>
        </p:nvCxnSpPr>
        <p:spPr>
          <a:xfrm>
            <a:off x="10166554" y="3392394"/>
            <a:ext cx="137700" cy="3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6470"/>
              </a:srgbClr>
            </a:outerShdw>
          </a:effectLst>
        </p:spPr>
      </p:cxnSp>
      <p:sp>
        <p:nvSpPr>
          <p:cNvPr id="250" name="Google Shape;250;g884d6a4138_0_11"/>
          <p:cNvSpPr/>
          <p:nvPr/>
        </p:nvSpPr>
        <p:spPr>
          <a:xfrm>
            <a:off x="120268" y="4395315"/>
            <a:ext cx="1498799" cy="630329"/>
          </a:xfrm>
          <a:prstGeom prst="roundRect">
            <a:avLst>
              <a:gd fmla="val 16667" name="adj"/>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Arial"/>
                <a:ea typeface="Arial"/>
                <a:cs typeface="Arial"/>
                <a:sym typeface="Arial"/>
              </a:rPr>
              <a:t>Weekly Sales data (935 stores)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Arial"/>
                <a:ea typeface="Arial"/>
                <a:cs typeface="Arial"/>
                <a:sym typeface="Arial"/>
              </a:rPr>
              <a:t>Jan 2013 - July 2015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Arial"/>
              <a:ea typeface="Arial"/>
              <a:cs typeface="Arial"/>
              <a:sym typeface="Arial"/>
            </a:endParaRPr>
          </a:p>
        </p:txBody>
      </p:sp>
      <p:sp>
        <p:nvSpPr>
          <p:cNvPr id="251" name="Google Shape;251;g884d6a4138_0_11"/>
          <p:cNvSpPr/>
          <p:nvPr/>
        </p:nvSpPr>
        <p:spPr>
          <a:xfrm>
            <a:off x="10305269" y="3019082"/>
            <a:ext cx="1723222" cy="746624"/>
          </a:xfrm>
          <a:prstGeom prst="rect">
            <a:avLst/>
          </a:prstGeom>
          <a:gradFill>
            <a:gsLst>
              <a:gs pos="0">
                <a:srgbClr val="489BE7"/>
              </a:gs>
              <a:gs pos="100000">
                <a:srgbClr val="91CCFF"/>
              </a:gs>
            </a:gsLst>
            <a:lin ang="16200000" scaled="0"/>
          </a:gradFill>
          <a:ln>
            <a:noFill/>
          </a:ln>
          <a:effectLst>
            <a:outerShdw blurRad="40000" rotWithShape="0" dir="5400000" dist="23000">
              <a:srgbClr val="000000">
                <a:alpha val="3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Recomposing original Sales Forecast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sp>
        <p:nvSpPr>
          <p:cNvPr id="252" name="Google Shape;252;g884d6a4138_0_11"/>
          <p:cNvSpPr/>
          <p:nvPr/>
        </p:nvSpPr>
        <p:spPr>
          <a:xfrm>
            <a:off x="6691208" y="1001612"/>
            <a:ext cx="2539035" cy="846667"/>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Arial"/>
                <a:ea typeface="Arial"/>
                <a:cs typeface="Arial"/>
                <a:sym typeface="Arial"/>
              </a:rPr>
              <a:t>1. Auto Arima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Arial"/>
                <a:ea typeface="Arial"/>
                <a:cs typeface="Arial"/>
                <a:sym typeface="Arial"/>
              </a:rPr>
              <a:t>2. Grid Search Arima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Arial"/>
                <a:ea typeface="Arial"/>
                <a:cs typeface="Arial"/>
                <a:sym typeface="Arial"/>
              </a:rPr>
              <a:t>3. Time Series Linear Models   (TSLM)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Arial"/>
                <a:ea typeface="Arial"/>
                <a:cs typeface="Arial"/>
                <a:sym typeface="Arial"/>
              </a:rPr>
              <a:t>4. Prophet</a:t>
            </a:r>
            <a:endParaRPr b="0" i="0" sz="1400" u="none" cap="none" strike="noStrike">
              <a:solidFill>
                <a:srgbClr val="000000"/>
              </a:solidFill>
              <a:latin typeface="Arial"/>
              <a:ea typeface="Arial"/>
              <a:cs typeface="Arial"/>
              <a:sym typeface="Arial"/>
            </a:endParaRPr>
          </a:p>
        </p:txBody>
      </p:sp>
      <p:pic>
        <p:nvPicPr>
          <p:cNvPr descr="A screenshot of a cell phone&#10;&#10;Description automatically generated" id="253" name="Google Shape;253;g884d6a4138_0_11"/>
          <p:cNvPicPr preferRelativeResize="0"/>
          <p:nvPr/>
        </p:nvPicPr>
        <p:blipFill rotWithShape="1">
          <a:blip r:embed="rId4">
            <a:alphaModFix/>
          </a:blip>
          <a:srcRect b="0" l="0" r="0" t="0"/>
          <a:stretch/>
        </p:blipFill>
        <p:spPr>
          <a:xfrm>
            <a:off x="104724" y="717315"/>
            <a:ext cx="12061206" cy="5862439"/>
          </a:xfrm>
          <a:prstGeom prst="rect">
            <a:avLst/>
          </a:prstGeom>
          <a:noFill/>
          <a:ln>
            <a:noFill/>
          </a:ln>
        </p:spPr>
      </p:pic>
      <p:sp>
        <p:nvSpPr>
          <p:cNvPr id="254" name="Google Shape;254;g884d6a4138_0_11"/>
          <p:cNvSpPr txBox="1"/>
          <p:nvPr>
            <p:ph type="title"/>
          </p:nvPr>
        </p:nvSpPr>
        <p:spPr>
          <a:xfrm>
            <a:off x="250606" y="-170450"/>
            <a:ext cx="11082300" cy="1143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800"/>
              <a:buNone/>
            </a:pPr>
            <a:r>
              <a:rPr b="1" lang="en-US" sz="4000">
                <a:solidFill>
                  <a:srgbClr val="2D3B45"/>
                </a:solidFill>
                <a:highlight>
                  <a:schemeClr val="lt1"/>
                </a:highlight>
                <a:latin typeface="Calibri"/>
                <a:ea typeface="Calibri"/>
                <a:cs typeface="Calibri"/>
                <a:sym typeface="Calibri"/>
              </a:rPr>
              <a:t>SVD Modeling Architecture</a:t>
            </a:r>
            <a:endParaRPr sz="40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8" name="Shape 258"/>
        <p:cNvGrpSpPr/>
        <p:nvPr/>
      </p:nvGrpSpPr>
      <p:grpSpPr>
        <a:xfrm>
          <a:off x="0" y="0"/>
          <a:ext cx="0" cy="0"/>
          <a:chOff x="0" y="0"/>
          <a:chExt cx="0" cy="0"/>
        </a:xfrm>
      </p:grpSpPr>
      <p:sp>
        <p:nvSpPr>
          <p:cNvPr id="259" name="Google Shape;259;p3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0" name="Google Shape;260;p37"/>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1" name="Google Shape;261;p37"/>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2" name="Google Shape;262;p37"/>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3" name="Google Shape;263;p37"/>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4" name="Google Shape;264;p37"/>
          <p:cNvSpPr txBox="1"/>
          <p:nvPr>
            <p:ph type="title"/>
          </p:nvPr>
        </p:nvSpPr>
        <p:spPr>
          <a:xfrm>
            <a:off x="201684" y="-34474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b="1" lang="en-US" sz="3600"/>
              <a:t>Independent Component Analysis</a:t>
            </a:r>
            <a:endParaRPr b="1" sz="3600"/>
          </a:p>
        </p:txBody>
      </p:sp>
      <p:sp>
        <p:nvSpPr>
          <p:cNvPr id="265" name="Google Shape;265;p37"/>
          <p:cNvSpPr/>
          <p:nvPr/>
        </p:nvSpPr>
        <p:spPr>
          <a:xfrm>
            <a:off x="797473" y="755208"/>
            <a:ext cx="10597054" cy="559765"/>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Finding the right Source of an information mix: </a:t>
            </a:r>
            <a:r>
              <a:rPr b="0" i="0" lang="en-US" sz="1400" u="none" cap="none" strike="noStrike">
                <a:solidFill>
                  <a:schemeClr val="dk1"/>
                </a:solidFill>
                <a:latin typeface="Arial"/>
                <a:ea typeface="Arial"/>
                <a:cs typeface="Arial"/>
                <a:sym typeface="Arial"/>
              </a:rPr>
              <a:t> method to separate independent sources linearly mixed in several sensors, separating out artifacts embedded in the data </a:t>
            </a:r>
            <a:endParaRPr b="1" i="0" sz="1600" u="none" cap="none" strike="noStrike">
              <a:solidFill>
                <a:schemeClr val="dk1"/>
              </a:solidFill>
              <a:latin typeface="Arial"/>
              <a:ea typeface="Arial"/>
              <a:cs typeface="Arial"/>
              <a:sym typeface="Arial"/>
            </a:endParaRPr>
          </a:p>
        </p:txBody>
      </p:sp>
      <p:pic>
        <p:nvPicPr>
          <p:cNvPr descr="A picture containing rack&#10;&#10;Description automatically generated" id="266" name="Google Shape;266;p37"/>
          <p:cNvPicPr preferRelativeResize="0"/>
          <p:nvPr/>
        </p:nvPicPr>
        <p:blipFill rotWithShape="1">
          <a:blip r:embed="rId3">
            <a:alphaModFix/>
          </a:blip>
          <a:srcRect b="0" l="0" r="0" t="0"/>
          <a:stretch/>
        </p:blipFill>
        <p:spPr>
          <a:xfrm>
            <a:off x="1213727" y="1355397"/>
            <a:ext cx="3746500" cy="2870200"/>
          </a:xfrm>
          <a:prstGeom prst="rect">
            <a:avLst/>
          </a:prstGeom>
          <a:noFill/>
          <a:ln>
            <a:noFill/>
          </a:ln>
        </p:spPr>
      </p:pic>
      <p:pic>
        <p:nvPicPr>
          <p:cNvPr descr="A picture containing text&#10;&#10;Description automatically generated" id="267" name="Google Shape;267;p37"/>
          <p:cNvPicPr preferRelativeResize="0"/>
          <p:nvPr/>
        </p:nvPicPr>
        <p:blipFill rotWithShape="1">
          <a:blip r:embed="rId4">
            <a:alphaModFix/>
          </a:blip>
          <a:srcRect b="0" l="0" r="0" t="0"/>
          <a:stretch/>
        </p:blipFill>
        <p:spPr>
          <a:xfrm>
            <a:off x="7170794" y="1335886"/>
            <a:ext cx="3746500" cy="2870200"/>
          </a:xfrm>
          <a:prstGeom prst="rect">
            <a:avLst/>
          </a:prstGeom>
          <a:noFill/>
          <a:ln>
            <a:noFill/>
          </a:ln>
        </p:spPr>
      </p:pic>
      <p:cxnSp>
        <p:nvCxnSpPr>
          <p:cNvPr id="268" name="Google Shape;268;p37"/>
          <p:cNvCxnSpPr/>
          <p:nvPr/>
        </p:nvCxnSpPr>
        <p:spPr>
          <a:xfrm>
            <a:off x="4686082" y="2128341"/>
            <a:ext cx="1729390" cy="0"/>
          </a:xfrm>
          <a:prstGeom prst="straightConnector1">
            <a:avLst/>
          </a:prstGeom>
          <a:noFill/>
          <a:ln cap="flat" cmpd="sng" w="9525">
            <a:solidFill>
              <a:srgbClr val="3E6EC2"/>
            </a:solidFill>
            <a:prstDash val="solid"/>
            <a:round/>
            <a:headEnd len="sm" w="sm" type="none"/>
            <a:tailEnd len="med" w="med" type="triangle"/>
          </a:ln>
        </p:spPr>
      </p:cxnSp>
      <p:cxnSp>
        <p:nvCxnSpPr>
          <p:cNvPr id="269" name="Google Shape;269;p37"/>
          <p:cNvCxnSpPr/>
          <p:nvPr/>
        </p:nvCxnSpPr>
        <p:spPr>
          <a:xfrm flipH="1" rot="10800000">
            <a:off x="4703710" y="2140005"/>
            <a:ext cx="1711762" cy="1261962"/>
          </a:xfrm>
          <a:prstGeom prst="straightConnector1">
            <a:avLst/>
          </a:prstGeom>
          <a:noFill/>
          <a:ln cap="flat" cmpd="sng" w="9525">
            <a:solidFill>
              <a:srgbClr val="3E6EC2"/>
            </a:solidFill>
            <a:prstDash val="solid"/>
            <a:round/>
            <a:headEnd len="sm" w="sm" type="none"/>
            <a:tailEnd len="med" w="med" type="triangle"/>
          </a:ln>
        </p:spPr>
      </p:cxnSp>
      <p:cxnSp>
        <p:nvCxnSpPr>
          <p:cNvPr id="270" name="Google Shape;270;p37"/>
          <p:cNvCxnSpPr/>
          <p:nvPr/>
        </p:nvCxnSpPr>
        <p:spPr>
          <a:xfrm>
            <a:off x="4703710" y="2239851"/>
            <a:ext cx="1638190" cy="1189149"/>
          </a:xfrm>
          <a:prstGeom prst="straightConnector1">
            <a:avLst/>
          </a:prstGeom>
          <a:noFill/>
          <a:ln cap="flat" cmpd="sng" w="9525">
            <a:solidFill>
              <a:srgbClr val="FF0000"/>
            </a:solidFill>
            <a:prstDash val="solid"/>
            <a:round/>
            <a:headEnd len="sm" w="sm" type="none"/>
            <a:tailEnd len="med" w="med" type="triangle"/>
          </a:ln>
        </p:spPr>
      </p:cxnSp>
      <p:cxnSp>
        <p:nvCxnSpPr>
          <p:cNvPr id="271" name="Google Shape;271;p37"/>
          <p:cNvCxnSpPr/>
          <p:nvPr/>
        </p:nvCxnSpPr>
        <p:spPr>
          <a:xfrm>
            <a:off x="4703710" y="3506062"/>
            <a:ext cx="1638190" cy="0"/>
          </a:xfrm>
          <a:prstGeom prst="straightConnector1">
            <a:avLst/>
          </a:prstGeom>
          <a:noFill/>
          <a:ln cap="flat" cmpd="sng" w="9525">
            <a:solidFill>
              <a:srgbClr val="FF0000"/>
            </a:solidFill>
            <a:prstDash val="solid"/>
            <a:round/>
            <a:headEnd len="sm" w="sm" type="none"/>
            <a:tailEnd len="med" w="med" type="triangle"/>
          </a:ln>
        </p:spPr>
      </p:cxnSp>
      <p:sp>
        <p:nvSpPr>
          <p:cNvPr id="272" name="Google Shape;272;p37"/>
          <p:cNvSpPr/>
          <p:nvPr/>
        </p:nvSpPr>
        <p:spPr>
          <a:xfrm>
            <a:off x="995636" y="1961329"/>
            <a:ext cx="364358" cy="277374"/>
          </a:xfrm>
          <a:prstGeom prst="rect">
            <a:avLst/>
          </a:prstGeom>
          <a:solidFill>
            <a:srgbClr val="8DA9DB"/>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273" name="Google Shape;273;p37"/>
          <p:cNvSpPr/>
          <p:nvPr/>
        </p:nvSpPr>
        <p:spPr>
          <a:xfrm>
            <a:off x="968376" y="3367375"/>
            <a:ext cx="364358" cy="277374"/>
          </a:xfrm>
          <a:prstGeom prst="rect">
            <a:avLst/>
          </a:prstGeom>
          <a:solidFill>
            <a:srgbClr val="8DA9DB"/>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274" name="Google Shape;274;p37"/>
          <p:cNvSpPr/>
          <p:nvPr/>
        </p:nvSpPr>
        <p:spPr>
          <a:xfrm>
            <a:off x="6490468" y="2001318"/>
            <a:ext cx="702770" cy="277374"/>
          </a:xfrm>
          <a:prstGeom prst="rect">
            <a:avLst/>
          </a:prstGeom>
          <a:solidFill>
            <a:srgbClr val="8DA9DB"/>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A – 2B</a:t>
            </a:r>
            <a:endParaRPr b="0" i="0" sz="1400" u="none" cap="none" strike="noStrike">
              <a:solidFill>
                <a:srgbClr val="000000"/>
              </a:solidFill>
              <a:latin typeface="Arial"/>
              <a:ea typeface="Arial"/>
              <a:cs typeface="Arial"/>
              <a:sym typeface="Arial"/>
            </a:endParaRPr>
          </a:p>
        </p:txBody>
      </p:sp>
      <p:sp>
        <p:nvSpPr>
          <p:cNvPr id="275" name="Google Shape;275;p37"/>
          <p:cNvSpPr/>
          <p:nvPr/>
        </p:nvSpPr>
        <p:spPr>
          <a:xfrm>
            <a:off x="6468024" y="3360067"/>
            <a:ext cx="702770" cy="277374"/>
          </a:xfrm>
          <a:prstGeom prst="rect">
            <a:avLst/>
          </a:prstGeom>
          <a:solidFill>
            <a:srgbClr val="C55A1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1.7A -B</a:t>
            </a:r>
            <a:endParaRPr b="0" i="0" sz="1400" u="none" cap="none" strike="noStrike">
              <a:solidFill>
                <a:srgbClr val="000000"/>
              </a:solidFill>
              <a:latin typeface="Arial"/>
              <a:ea typeface="Arial"/>
              <a:cs typeface="Arial"/>
              <a:sym typeface="Arial"/>
            </a:endParaRPr>
          </a:p>
        </p:txBody>
      </p:sp>
      <p:sp>
        <p:nvSpPr>
          <p:cNvPr id="276" name="Google Shape;276;p37"/>
          <p:cNvSpPr/>
          <p:nvPr/>
        </p:nvSpPr>
        <p:spPr>
          <a:xfrm rot="5400000">
            <a:off x="5730699" y="3275762"/>
            <a:ext cx="546537" cy="2123089"/>
          </a:xfrm>
          <a:prstGeom prst="rightBrace">
            <a:avLst>
              <a:gd fmla="val 29487" name="adj1"/>
              <a:gd fmla="val 50000" name="adj2"/>
            </a:avLst>
          </a:prstGeom>
          <a:noFill/>
          <a:ln cap="flat" cmpd="sng" w="9525">
            <a:solidFill>
              <a:srgbClr val="3E6EC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7" name="Google Shape;277;p37"/>
          <p:cNvSpPr/>
          <p:nvPr/>
        </p:nvSpPr>
        <p:spPr>
          <a:xfrm>
            <a:off x="5218373" y="4693924"/>
            <a:ext cx="1495754" cy="406721"/>
          </a:xfrm>
          <a:prstGeom prst="rect">
            <a:avLst/>
          </a:prstGeom>
          <a:solidFill>
            <a:srgbClr val="E1EFD8"/>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670015"/>
                </a:solidFill>
                <a:latin typeface="Arial"/>
                <a:ea typeface="Arial"/>
                <a:cs typeface="Arial"/>
                <a:sym typeface="Arial"/>
              </a:rPr>
              <a:t>ICA Decomposition</a:t>
            </a:r>
            <a:endParaRPr b="0" i="0" sz="1400" u="none" cap="none" strike="noStrike">
              <a:solidFill>
                <a:srgbClr val="000000"/>
              </a:solidFill>
              <a:latin typeface="Arial"/>
              <a:ea typeface="Arial"/>
              <a:cs typeface="Arial"/>
              <a:sym typeface="Arial"/>
            </a:endParaRPr>
          </a:p>
        </p:txBody>
      </p:sp>
      <p:cxnSp>
        <p:nvCxnSpPr>
          <p:cNvPr id="278" name="Google Shape;278;p37"/>
          <p:cNvCxnSpPr/>
          <p:nvPr/>
        </p:nvCxnSpPr>
        <p:spPr>
          <a:xfrm>
            <a:off x="5993456" y="5181802"/>
            <a:ext cx="0" cy="357351"/>
          </a:xfrm>
          <a:prstGeom prst="straightConnector1">
            <a:avLst/>
          </a:prstGeom>
          <a:noFill/>
          <a:ln cap="flat" cmpd="sng" w="38100">
            <a:solidFill>
              <a:srgbClr val="3E6EC2"/>
            </a:solidFill>
            <a:prstDash val="solid"/>
            <a:round/>
            <a:headEnd len="sm" w="sm" type="none"/>
            <a:tailEnd len="med" w="med" type="triangle"/>
          </a:ln>
        </p:spPr>
      </p:cxnSp>
      <p:sp>
        <p:nvSpPr>
          <p:cNvPr id="279" name="Google Shape;279;p37"/>
          <p:cNvSpPr/>
          <p:nvPr/>
        </p:nvSpPr>
        <p:spPr>
          <a:xfrm>
            <a:off x="5218373" y="5588470"/>
            <a:ext cx="1495754" cy="406721"/>
          </a:xfrm>
          <a:prstGeom prst="rect">
            <a:avLst/>
          </a:prstGeom>
          <a:solidFill>
            <a:srgbClr val="E1EFD8"/>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670015"/>
                </a:solidFill>
                <a:latin typeface="Arial"/>
                <a:ea typeface="Arial"/>
                <a:cs typeface="Arial"/>
                <a:sym typeface="Arial"/>
              </a:rPr>
              <a:t>Unmixing Matrix </a:t>
            </a:r>
            <a:endParaRPr b="0" i="0" sz="1400" u="none" cap="none" strike="noStrike">
              <a:solidFill>
                <a:srgbClr val="000000"/>
              </a:solidFill>
              <a:latin typeface="Arial"/>
              <a:ea typeface="Arial"/>
              <a:cs typeface="Arial"/>
              <a:sym typeface="Arial"/>
            </a:endParaRPr>
          </a:p>
        </p:txBody>
      </p:sp>
      <p:sp>
        <p:nvSpPr>
          <p:cNvPr id="280" name="Google Shape;280;p37"/>
          <p:cNvSpPr/>
          <p:nvPr/>
        </p:nvSpPr>
        <p:spPr>
          <a:xfrm>
            <a:off x="7415784" y="1444752"/>
            <a:ext cx="3291840" cy="2761334"/>
          </a:xfrm>
          <a:prstGeom prst="rect">
            <a:avLst/>
          </a:prstGeom>
          <a:noFill/>
          <a:ln cap="flat" cmpd="sng" w="2540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281" name="Google Shape;281;p37"/>
          <p:cNvCxnSpPr/>
          <p:nvPr/>
        </p:nvCxnSpPr>
        <p:spPr>
          <a:xfrm flipH="1">
            <a:off x="5520873" y="6069926"/>
            <a:ext cx="472583" cy="236482"/>
          </a:xfrm>
          <a:prstGeom prst="straightConnector1">
            <a:avLst/>
          </a:prstGeom>
          <a:noFill/>
          <a:ln cap="flat" cmpd="sng" w="38100">
            <a:solidFill>
              <a:srgbClr val="3E6EC2"/>
            </a:solidFill>
            <a:prstDash val="solid"/>
            <a:round/>
            <a:headEnd len="sm" w="sm" type="none"/>
            <a:tailEnd len="med" w="med" type="triangle"/>
          </a:ln>
        </p:spPr>
      </p:cxnSp>
      <p:cxnSp>
        <p:nvCxnSpPr>
          <p:cNvPr id="282" name="Google Shape;282;p37"/>
          <p:cNvCxnSpPr/>
          <p:nvPr/>
        </p:nvCxnSpPr>
        <p:spPr>
          <a:xfrm>
            <a:off x="6116186" y="6069926"/>
            <a:ext cx="449373" cy="236482"/>
          </a:xfrm>
          <a:prstGeom prst="straightConnector1">
            <a:avLst/>
          </a:prstGeom>
          <a:noFill/>
          <a:ln cap="flat" cmpd="sng" w="38100">
            <a:solidFill>
              <a:srgbClr val="3E6EC2"/>
            </a:solidFill>
            <a:prstDash val="solid"/>
            <a:round/>
            <a:headEnd len="sm" w="sm" type="none"/>
            <a:tailEnd len="med" w="med" type="triangle"/>
          </a:ln>
        </p:spPr>
      </p:cxnSp>
      <p:sp>
        <p:nvSpPr>
          <p:cNvPr id="283" name="Google Shape;283;p37"/>
          <p:cNvSpPr/>
          <p:nvPr/>
        </p:nvSpPr>
        <p:spPr>
          <a:xfrm>
            <a:off x="3904798" y="6306408"/>
            <a:ext cx="1495754" cy="310645"/>
          </a:xfrm>
          <a:prstGeom prst="rect">
            <a:avLst/>
          </a:prstGeom>
          <a:solidFill>
            <a:srgbClr val="8DA9DB"/>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SOURCE: A</a:t>
            </a:r>
            <a:endParaRPr b="0" i="0" sz="1400" u="none" cap="none" strike="noStrike">
              <a:solidFill>
                <a:srgbClr val="000000"/>
              </a:solidFill>
              <a:latin typeface="Arial"/>
              <a:ea typeface="Arial"/>
              <a:cs typeface="Arial"/>
              <a:sym typeface="Arial"/>
            </a:endParaRPr>
          </a:p>
        </p:txBody>
      </p:sp>
      <p:sp>
        <p:nvSpPr>
          <p:cNvPr id="284" name="Google Shape;284;p37"/>
          <p:cNvSpPr/>
          <p:nvPr/>
        </p:nvSpPr>
        <p:spPr>
          <a:xfrm>
            <a:off x="6669020" y="6302892"/>
            <a:ext cx="1495754" cy="310645"/>
          </a:xfrm>
          <a:prstGeom prst="rect">
            <a:avLst/>
          </a:prstGeom>
          <a:solidFill>
            <a:srgbClr val="8DA9DB"/>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SOURCE: B</a:t>
            </a:r>
            <a:endParaRPr b="0" i="0" sz="1400" u="none" cap="none" strike="noStrike">
              <a:solidFill>
                <a:srgbClr val="000000"/>
              </a:solidFill>
              <a:latin typeface="Arial"/>
              <a:ea typeface="Arial"/>
              <a:cs typeface="Arial"/>
              <a:sym typeface="Arial"/>
            </a:endParaRPr>
          </a:p>
        </p:txBody>
      </p:sp>
      <p:sp>
        <p:nvSpPr>
          <p:cNvPr id="285" name="Google Shape;285;p37"/>
          <p:cNvSpPr/>
          <p:nvPr/>
        </p:nvSpPr>
        <p:spPr>
          <a:xfrm>
            <a:off x="1597573" y="1618584"/>
            <a:ext cx="2942896" cy="1019515"/>
          </a:xfrm>
          <a:custGeom>
            <a:rect b="b" l="l" r="r" t="t"/>
            <a:pathLst>
              <a:path extrusionOk="0" h="1019515" w="2942896">
                <a:moveTo>
                  <a:pt x="0" y="388892"/>
                </a:moveTo>
                <a:cubicBezTo>
                  <a:pt x="25400" y="157664"/>
                  <a:pt x="50800" y="-73563"/>
                  <a:pt x="94593" y="31540"/>
                </a:cubicBezTo>
                <a:cubicBezTo>
                  <a:pt x="138386" y="136643"/>
                  <a:pt x="203200" y="1021265"/>
                  <a:pt x="262758" y="1019513"/>
                </a:cubicBezTo>
                <a:cubicBezTo>
                  <a:pt x="322316" y="1017761"/>
                  <a:pt x="390634" y="22782"/>
                  <a:pt x="451944" y="21030"/>
                </a:cubicBezTo>
                <a:cubicBezTo>
                  <a:pt x="513254" y="19278"/>
                  <a:pt x="571061" y="1009002"/>
                  <a:pt x="630620" y="1009002"/>
                </a:cubicBezTo>
                <a:cubicBezTo>
                  <a:pt x="690179" y="1009002"/>
                  <a:pt x="747986" y="22782"/>
                  <a:pt x="809296" y="21030"/>
                </a:cubicBezTo>
                <a:cubicBezTo>
                  <a:pt x="870606" y="19278"/>
                  <a:pt x="937172" y="1001995"/>
                  <a:pt x="998482" y="998492"/>
                </a:cubicBezTo>
                <a:cubicBezTo>
                  <a:pt x="1059792" y="994989"/>
                  <a:pt x="1114096" y="1761"/>
                  <a:pt x="1177158" y="9"/>
                </a:cubicBezTo>
                <a:cubicBezTo>
                  <a:pt x="1240220" y="-1743"/>
                  <a:pt x="1315545" y="986230"/>
                  <a:pt x="1376855" y="987982"/>
                </a:cubicBezTo>
                <a:cubicBezTo>
                  <a:pt x="1438165" y="989734"/>
                  <a:pt x="1485461" y="8767"/>
                  <a:pt x="1545020" y="10519"/>
                </a:cubicBezTo>
                <a:cubicBezTo>
                  <a:pt x="1604579" y="12271"/>
                  <a:pt x="1669393" y="998492"/>
                  <a:pt x="1734207" y="998492"/>
                </a:cubicBezTo>
                <a:cubicBezTo>
                  <a:pt x="1799021" y="998492"/>
                  <a:pt x="1867338" y="8767"/>
                  <a:pt x="1933903" y="10519"/>
                </a:cubicBezTo>
                <a:cubicBezTo>
                  <a:pt x="2000468" y="12271"/>
                  <a:pt x="2074041" y="1010754"/>
                  <a:pt x="2133600" y="1009002"/>
                </a:cubicBezTo>
                <a:cubicBezTo>
                  <a:pt x="2193159" y="1007250"/>
                  <a:pt x="2233448" y="3512"/>
                  <a:pt x="2291255" y="9"/>
                </a:cubicBezTo>
                <a:cubicBezTo>
                  <a:pt x="2349062" y="-3494"/>
                  <a:pt x="2417379" y="986230"/>
                  <a:pt x="2480441" y="987982"/>
                </a:cubicBezTo>
                <a:cubicBezTo>
                  <a:pt x="2543503" y="989734"/>
                  <a:pt x="2606565" y="8767"/>
                  <a:pt x="2669627" y="10519"/>
                </a:cubicBezTo>
                <a:cubicBezTo>
                  <a:pt x="2732689" y="12271"/>
                  <a:pt x="2813268" y="889885"/>
                  <a:pt x="2858813" y="998492"/>
                </a:cubicBezTo>
                <a:cubicBezTo>
                  <a:pt x="2904358" y="1107099"/>
                  <a:pt x="2942896" y="662161"/>
                  <a:pt x="2942896" y="662161"/>
                </a:cubicBezTo>
                <a:lnTo>
                  <a:pt x="2942896" y="662161"/>
                </a:lnTo>
              </a:path>
            </a:pathLst>
          </a:custGeom>
          <a:no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6" name="Google Shape;286;p37"/>
          <p:cNvSpPr/>
          <p:nvPr/>
        </p:nvSpPr>
        <p:spPr>
          <a:xfrm>
            <a:off x="1634141" y="2972229"/>
            <a:ext cx="2932386" cy="1051038"/>
          </a:xfrm>
          <a:custGeom>
            <a:rect b="b" l="l" r="r" t="t"/>
            <a:pathLst>
              <a:path extrusionOk="0" h="1051038" w="2932386">
                <a:moveTo>
                  <a:pt x="0" y="977464"/>
                </a:moveTo>
                <a:cubicBezTo>
                  <a:pt x="65690" y="492236"/>
                  <a:pt x="131380" y="7009"/>
                  <a:pt x="210207" y="10512"/>
                </a:cubicBezTo>
                <a:cubicBezTo>
                  <a:pt x="289034" y="14015"/>
                  <a:pt x="390634" y="1000237"/>
                  <a:pt x="472965" y="998485"/>
                </a:cubicBezTo>
                <a:cubicBezTo>
                  <a:pt x="555296" y="996733"/>
                  <a:pt x="623614" y="-1750"/>
                  <a:pt x="704193" y="2"/>
                </a:cubicBezTo>
                <a:cubicBezTo>
                  <a:pt x="784772" y="1754"/>
                  <a:pt x="875862" y="1007243"/>
                  <a:pt x="956441" y="1008995"/>
                </a:cubicBezTo>
                <a:cubicBezTo>
                  <a:pt x="1037020" y="1010747"/>
                  <a:pt x="1101834" y="3505"/>
                  <a:pt x="1187669" y="10512"/>
                </a:cubicBezTo>
                <a:cubicBezTo>
                  <a:pt x="1273504" y="17519"/>
                  <a:pt x="1385614" y="1049284"/>
                  <a:pt x="1471448" y="1051036"/>
                </a:cubicBezTo>
                <a:cubicBezTo>
                  <a:pt x="1557282" y="1052788"/>
                  <a:pt x="1622096" y="29781"/>
                  <a:pt x="1702675" y="21023"/>
                </a:cubicBezTo>
                <a:cubicBezTo>
                  <a:pt x="1783254" y="12265"/>
                  <a:pt x="1872593" y="1001988"/>
                  <a:pt x="1954924" y="998485"/>
                </a:cubicBezTo>
                <a:cubicBezTo>
                  <a:pt x="2037255" y="994982"/>
                  <a:pt x="2116083" y="2"/>
                  <a:pt x="2196662" y="2"/>
                </a:cubicBezTo>
                <a:cubicBezTo>
                  <a:pt x="2277241" y="2"/>
                  <a:pt x="2354317" y="996733"/>
                  <a:pt x="2438400" y="998485"/>
                </a:cubicBezTo>
                <a:cubicBezTo>
                  <a:pt x="2522483" y="1000237"/>
                  <a:pt x="2618827" y="10512"/>
                  <a:pt x="2701158" y="10512"/>
                </a:cubicBezTo>
                <a:cubicBezTo>
                  <a:pt x="2783489" y="10512"/>
                  <a:pt x="2857937" y="504498"/>
                  <a:pt x="2932386" y="998485"/>
                </a:cubicBezTo>
              </a:path>
            </a:pathLst>
          </a:custGeom>
          <a:no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5"/>
          <p:cNvSpPr txBox="1"/>
          <p:nvPr>
            <p:ph type="title"/>
          </p:nvPr>
        </p:nvSpPr>
        <p:spPr>
          <a:xfrm>
            <a:off x="327349" y="100866"/>
            <a:ext cx="5313779" cy="647406"/>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800"/>
              <a:buNone/>
            </a:pPr>
            <a:r>
              <a:rPr b="1" lang="en-US" sz="3600">
                <a:solidFill>
                  <a:srgbClr val="2D3B45"/>
                </a:solidFill>
                <a:highlight>
                  <a:schemeClr val="lt1"/>
                </a:highlight>
                <a:latin typeface="Calibri"/>
                <a:ea typeface="Calibri"/>
                <a:cs typeface="Calibri"/>
                <a:sym typeface="Calibri"/>
              </a:rPr>
              <a:t>ICA Modeling Architecture</a:t>
            </a:r>
            <a:endParaRPr sz="3600">
              <a:latin typeface="Calibri"/>
              <a:ea typeface="Calibri"/>
              <a:cs typeface="Calibri"/>
              <a:sym typeface="Calibri"/>
            </a:endParaRPr>
          </a:p>
        </p:txBody>
      </p:sp>
      <p:sp>
        <p:nvSpPr>
          <p:cNvPr id="292" name="Google Shape;292;p5"/>
          <p:cNvSpPr/>
          <p:nvPr/>
        </p:nvSpPr>
        <p:spPr>
          <a:xfrm>
            <a:off x="471064" y="4279487"/>
            <a:ext cx="2833222" cy="431366"/>
          </a:xfrm>
          <a:prstGeom prst="rect">
            <a:avLst/>
          </a:prstGeom>
          <a:no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670015"/>
                </a:solidFill>
                <a:latin typeface="Arial"/>
                <a:ea typeface="Arial"/>
                <a:cs typeface="Arial"/>
                <a:sym typeface="Arial"/>
              </a:rPr>
              <a:t>Reconstruction Methodology</a:t>
            </a:r>
            <a:endParaRPr b="0" i="0" sz="1400" u="none" cap="none" strike="noStrike">
              <a:solidFill>
                <a:srgbClr val="000000"/>
              </a:solidFill>
              <a:latin typeface="Arial"/>
              <a:ea typeface="Arial"/>
              <a:cs typeface="Arial"/>
              <a:sym typeface="Arial"/>
            </a:endParaRPr>
          </a:p>
        </p:txBody>
      </p:sp>
      <p:sp>
        <p:nvSpPr>
          <p:cNvPr id="293" name="Google Shape;293;p5"/>
          <p:cNvSpPr/>
          <p:nvPr/>
        </p:nvSpPr>
        <p:spPr>
          <a:xfrm>
            <a:off x="277046" y="4937095"/>
            <a:ext cx="1401648" cy="1202593"/>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1" lang="en-US" sz="1400" u="none" cap="none" strike="noStrike">
                <a:solidFill>
                  <a:schemeClr val="dk1"/>
                </a:solidFill>
                <a:latin typeface="Arial"/>
                <a:ea typeface="Arial"/>
                <a:cs typeface="Arial"/>
                <a:sym typeface="Arial"/>
              </a:rPr>
              <a:t>fastICA </a:t>
            </a:r>
            <a:endParaRPr b="0" i="0" sz="1400" u="none" cap="none" strike="noStrike">
              <a:solidFill>
                <a:srgbClr val="000000"/>
              </a:solidFill>
              <a:latin typeface="Arial"/>
              <a:ea typeface="Arial"/>
              <a:cs typeface="Arial"/>
              <a:sym typeface="Arial"/>
            </a:endParaRPr>
          </a:p>
        </p:txBody>
      </p:sp>
      <p:cxnSp>
        <p:nvCxnSpPr>
          <p:cNvPr id="294" name="Google Shape;294;p5"/>
          <p:cNvCxnSpPr/>
          <p:nvPr/>
        </p:nvCxnSpPr>
        <p:spPr>
          <a:xfrm>
            <a:off x="1748326" y="5679724"/>
            <a:ext cx="264896" cy="0"/>
          </a:xfrm>
          <a:prstGeom prst="straightConnector1">
            <a:avLst/>
          </a:prstGeom>
          <a:noFill/>
          <a:ln cap="flat" cmpd="sng" w="9525">
            <a:solidFill>
              <a:srgbClr val="3E6EC2"/>
            </a:solidFill>
            <a:prstDash val="solid"/>
            <a:round/>
            <a:headEnd len="sm" w="sm" type="none"/>
            <a:tailEnd len="med" w="med" type="triangle"/>
          </a:ln>
        </p:spPr>
      </p:cxnSp>
      <p:sp>
        <p:nvSpPr>
          <p:cNvPr id="295" name="Google Shape;295;p5"/>
          <p:cNvSpPr/>
          <p:nvPr/>
        </p:nvSpPr>
        <p:spPr>
          <a:xfrm>
            <a:off x="3107092" y="5430817"/>
            <a:ext cx="1456389" cy="471397"/>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1" i="1" lang="en-US" sz="1350" u="none" cap="none" strike="noStrike">
                <a:solidFill>
                  <a:schemeClr val="dk1"/>
                </a:solidFill>
                <a:latin typeface="Arial"/>
                <a:ea typeface="Arial"/>
                <a:cs typeface="Arial"/>
                <a:sym typeface="Arial"/>
              </a:rPr>
              <a:t>Source Matrix</a:t>
            </a:r>
            <a:endParaRPr b="0" i="0" sz="1400" u="none" cap="none" strike="noStrike">
              <a:solidFill>
                <a:srgbClr val="000000"/>
              </a:solidFill>
              <a:latin typeface="Arial"/>
              <a:ea typeface="Arial"/>
              <a:cs typeface="Arial"/>
              <a:sym typeface="Arial"/>
            </a:endParaRPr>
          </a:p>
        </p:txBody>
      </p:sp>
      <p:cxnSp>
        <p:nvCxnSpPr>
          <p:cNvPr id="296" name="Google Shape;296;p5"/>
          <p:cNvCxnSpPr/>
          <p:nvPr/>
        </p:nvCxnSpPr>
        <p:spPr>
          <a:xfrm flipH="1" rot="10800000">
            <a:off x="4532021" y="5325059"/>
            <a:ext cx="372623" cy="211516"/>
          </a:xfrm>
          <a:prstGeom prst="straightConnector1">
            <a:avLst/>
          </a:prstGeom>
          <a:noFill/>
          <a:ln cap="flat" cmpd="sng" w="9525">
            <a:solidFill>
              <a:srgbClr val="3E6EC2"/>
            </a:solidFill>
            <a:prstDash val="solid"/>
            <a:round/>
            <a:headEnd len="sm" w="sm" type="none"/>
            <a:tailEnd len="med" w="med" type="triangle"/>
          </a:ln>
        </p:spPr>
      </p:cxnSp>
      <p:cxnSp>
        <p:nvCxnSpPr>
          <p:cNvPr id="297" name="Google Shape;297;p5"/>
          <p:cNvCxnSpPr/>
          <p:nvPr/>
        </p:nvCxnSpPr>
        <p:spPr>
          <a:xfrm>
            <a:off x="4532021" y="5654345"/>
            <a:ext cx="408318" cy="0"/>
          </a:xfrm>
          <a:prstGeom prst="straightConnector1">
            <a:avLst/>
          </a:prstGeom>
          <a:noFill/>
          <a:ln cap="flat" cmpd="sng" w="9525">
            <a:solidFill>
              <a:srgbClr val="3E6EC2"/>
            </a:solidFill>
            <a:prstDash val="solid"/>
            <a:round/>
            <a:headEnd len="sm" w="sm" type="none"/>
            <a:tailEnd len="med" w="med" type="triangle"/>
          </a:ln>
        </p:spPr>
      </p:cxnSp>
      <p:cxnSp>
        <p:nvCxnSpPr>
          <p:cNvPr id="298" name="Google Shape;298;p5"/>
          <p:cNvCxnSpPr/>
          <p:nvPr/>
        </p:nvCxnSpPr>
        <p:spPr>
          <a:xfrm>
            <a:off x="4525386" y="5834556"/>
            <a:ext cx="372623" cy="161597"/>
          </a:xfrm>
          <a:prstGeom prst="straightConnector1">
            <a:avLst/>
          </a:prstGeom>
          <a:noFill/>
          <a:ln cap="flat" cmpd="sng" w="9525">
            <a:solidFill>
              <a:srgbClr val="3E6EC2"/>
            </a:solidFill>
            <a:prstDash val="solid"/>
            <a:round/>
            <a:headEnd len="sm" w="sm" type="none"/>
            <a:tailEnd len="med" w="med" type="triangle"/>
          </a:ln>
        </p:spPr>
      </p:cxnSp>
      <p:sp>
        <p:nvSpPr>
          <p:cNvPr id="299" name="Google Shape;299;p5"/>
          <p:cNvSpPr/>
          <p:nvPr/>
        </p:nvSpPr>
        <p:spPr>
          <a:xfrm>
            <a:off x="4893060" y="4972844"/>
            <a:ext cx="1583070" cy="431366"/>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1" lang="en-US" sz="1400" u="none" cap="none" strike="noStrike">
                <a:solidFill>
                  <a:schemeClr val="dk1"/>
                </a:solidFill>
                <a:latin typeface="Arial"/>
                <a:ea typeface="Arial"/>
                <a:cs typeface="Arial"/>
                <a:sym typeface="Arial"/>
              </a:rPr>
              <a:t>Component 1</a:t>
            </a:r>
            <a:endParaRPr b="0" i="0" sz="1400" u="none" cap="none" strike="noStrike">
              <a:solidFill>
                <a:srgbClr val="000000"/>
              </a:solidFill>
              <a:latin typeface="Arial"/>
              <a:ea typeface="Arial"/>
              <a:cs typeface="Arial"/>
              <a:sym typeface="Arial"/>
            </a:endParaRPr>
          </a:p>
        </p:txBody>
      </p:sp>
      <p:sp>
        <p:nvSpPr>
          <p:cNvPr id="300" name="Google Shape;300;p5"/>
          <p:cNvSpPr/>
          <p:nvPr/>
        </p:nvSpPr>
        <p:spPr>
          <a:xfrm>
            <a:off x="4898009" y="5392237"/>
            <a:ext cx="1583070" cy="431366"/>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1" lang="en-US" sz="1400" u="none" cap="none" strike="noStrike">
                <a:solidFill>
                  <a:schemeClr val="dk1"/>
                </a:solidFill>
                <a:latin typeface="Arial"/>
                <a:ea typeface="Arial"/>
                <a:cs typeface="Arial"/>
                <a:sym typeface="Arial"/>
              </a:rPr>
              <a:t>Component 2</a:t>
            </a:r>
            <a:endParaRPr b="0" i="0" sz="1400" u="none" cap="none" strike="noStrike">
              <a:solidFill>
                <a:srgbClr val="000000"/>
              </a:solidFill>
              <a:latin typeface="Arial"/>
              <a:ea typeface="Arial"/>
              <a:cs typeface="Arial"/>
              <a:sym typeface="Arial"/>
            </a:endParaRPr>
          </a:p>
        </p:txBody>
      </p:sp>
      <p:sp>
        <p:nvSpPr>
          <p:cNvPr id="301" name="Google Shape;301;p5"/>
          <p:cNvSpPr/>
          <p:nvPr/>
        </p:nvSpPr>
        <p:spPr>
          <a:xfrm>
            <a:off x="6511745" y="4977490"/>
            <a:ext cx="190471" cy="1202593"/>
          </a:xfrm>
          <a:prstGeom prst="rightBrace">
            <a:avLst>
              <a:gd fmla="val 8333" name="adj1"/>
              <a:gd fmla="val 50000" name="adj2"/>
            </a:avLst>
          </a:prstGeom>
          <a:noFill/>
          <a:ln cap="flat" cmpd="sng" w="9525">
            <a:solidFill>
              <a:srgbClr val="3E6EC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02" name="Google Shape;302;p5"/>
          <p:cNvSpPr/>
          <p:nvPr/>
        </p:nvSpPr>
        <p:spPr>
          <a:xfrm>
            <a:off x="6732882" y="5325059"/>
            <a:ext cx="1003487" cy="515739"/>
          </a:xfrm>
          <a:prstGeom prst="rect">
            <a:avLst/>
          </a:prstGeom>
          <a:solidFill>
            <a:schemeClr val="lt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Matrix: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t>
            </a:r>
            <a:r>
              <a:rPr b="1" i="0" lang="en-US" sz="1400" u="none" cap="none" strike="noStrike">
                <a:solidFill>
                  <a:srgbClr val="C00000"/>
                </a:solidFill>
                <a:latin typeface="Arial"/>
                <a:ea typeface="Arial"/>
                <a:cs typeface="Arial"/>
                <a:sym typeface="Arial"/>
              </a:rPr>
              <a:t>130 x 3</a:t>
            </a:r>
            <a:r>
              <a:rPr b="0" i="0" lang="en-US" sz="1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cxnSp>
        <p:nvCxnSpPr>
          <p:cNvPr id="303" name="Google Shape;303;p5"/>
          <p:cNvCxnSpPr/>
          <p:nvPr/>
        </p:nvCxnSpPr>
        <p:spPr>
          <a:xfrm>
            <a:off x="7781298" y="5578786"/>
            <a:ext cx="264068" cy="0"/>
          </a:xfrm>
          <a:prstGeom prst="straightConnector1">
            <a:avLst/>
          </a:prstGeom>
          <a:noFill/>
          <a:ln cap="flat" cmpd="sng" w="9525">
            <a:solidFill>
              <a:srgbClr val="3E6EC2"/>
            </a:solidFill>
            <a:prstDash val="solid"/>
            <a:round/>
            <a:headEnd len="sm" w="sm" type="none"/>
            <a:tailEnd len="med" w="med" type="triangle"/>
          </a:ln>
        </p:spPr>
      </p:cxnSp>
      <p:sp>
        <p:nvSpPr>
          <p:cNvPr id="304" name="Google Shape;304;p5"/>
          <p:cNvSpPr/>
          <p:nvPr/>
        </p:nvSpPr>
        <p:spPr>
          <a:xfrm>
            <a:off x="2044169" y="5414150"/>
            <a:ext cx="898134" cy="488064"/>
          </a:xfrm>
          <a:prstGeom prst="rect">
            <a:avLst/>
          </a:prstGeom>
          <a:solidFill>
            <a:schemeClr val="lt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Unmixing Matrix</a:t>
            </a:r>
            <a:endParaRPr b="0" i="0" sz="1400" u="none" cap="none" strike="noStrike">
              <a:solidFill>
                <a:srgbClr val="000000"/>
              </a:solidFill>
              <a:latin typeface="Arial"/>
              <a:ea typeface="Arial"/>
              <a:cs typeface="Arial"/>
              <a:sym typeface="Arial"/>
            </a:endParaRPr>
          </a:p>
        </p:txBody>
      </p:sp>
      <p:cxnSp>
        <p:nvCxnSpPr>
          <p:cNvPr id="305" name="Google Shape;305;p5"/>
          <p:cNvCxnSpPr/>
          <p:nvPr/>
        </p:nvCxnSpPr>
        <p:spPr>
          <a:xfrm>
            <a:off x="2832842" y="5679724"/>
            <a:ext cx="264896" cy="0"/>
          </a:xfrm>
          <a:prstGeom prst="straightConnector1">
            <a:avLst/>
          </a:prstGeom>
          <a:noFill/>
          <a:ln cap="flat" cmpd="sng" w="9525">
            <a:solidFill>
              <a:srgbClr val="3E6EC2"/>
            </a:solidFill>
            <a:prstDash val="solid"/>
            <a:round/>
            <a:headEnd len="sm" w="sm" type="none"/>
            <a:tailEnd len="med" w="med" type="triangle"/>
          </a:ln>
        </p:spPr>
      </p:cxnSp>
      <p:sp>
        <p:nvSpPr>
          <p:cNvPr id="306" name="Google Shape;306;p5"/>
          <p:cNvSpPr/>
          <p:nvPr/>
        </p:nvSpPr>
        <p:spPr>
          <a:xfrm>
            <a:off x="8051685" y="4829294"/>
            <a:ext cx="1583070" cy="1350789"/>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1" i="1" lang="en-US" sz="1500" u="none" cap="none" strike="noStrike">
                <a:solidFill>
                  <a:schemeClr val="dk1"/>
                </a:solidFill>
                <a:latin typeface="Arial"/>
                <a:ea typeface="Arial"/>
                <a:cs typeface="Arial"/>
                <a:sym typeface="Arial"/>
              </a:rPr>
              <a:t>Mixing Matrix:</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1" i="1" lang="en-US" sz="1500" u="none" cap="none" strike="noStrike">
                <a:solidFill>
                  <a:schemeClr val="dk1"/>
                </a:solidFill>
                <a:latin typeface="Arial"/>
                <a:ea typeface="Arial"/>
                <a:cs typeface="Arial"/>
                <a:sym typeface="Arial"/>
              </a:rPr>
              <a:t>[</a:t>
            </a:r>
            <a:r>
              <a:rPr b="1" i="1" lang="en-US" sz="1500" u="none" cap="none" strike="noStrike">
                <a:solidFill>
                  <a:srgbClr val="C00000"/>
                </a:solidFill>
                <a:latin typeface="Arial"/>
                <a:ea typeface="Arial"/>
                <a:cs typeface="Arial"/>
                <a:sym typeface="Arial"/>
              </a:rPr>
              <a:t>3 x 935</a:t>
            </a:r>
            <a:r>
              <a:rPr b="1" i="1" lang="en-US" sz="15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307" name="Google Shape;307;p5"/>
          <p:cNvCxnSpPr/>
          <p:nvPr/>
        </p:nvCxnSpPr>
        <p:spPr>
          <a:xfrm flipH="1" rot="10800000">
            <a:off x="9675815" y="5538509"/>
            <a:ext cx="257952" cy="2289"/>
          </a:xfrm>
          <a:prstGeom prst="straightConnector1">
            <a:avLst/>
          </a:prstGeom>
          <a:noFill/>
          <a:ln cap="flat" cmpd="sng" w="9525">
            <a:solidFill>
              <a:srgbClr val="3E6EC2"/>
            </a:solidFill>
            <a:prstDash val="solid"/>
            <a:round/>
            <a:headEnd len="sm" w="sm" type="none"/>
            <a:tailEnd len="med" w="med" type="triangle"/>
          </a:ln>
        </p:spPr>
      </p:cxnSp>
      <p:cxnSp>
        <p:nvCxnSpPr>
          <p:cNvPr id="308" name="Google Shape;308;p5"/>
          <p:cNvCxnSpPr/>
          <p:nvPr/>
        </p:nvCxnSpPr>
        <p:spPr>
          <a:xfrm>
            <a:off x="7906464" y="4580434"/>
            <a:ext cx="0" cy="1996703"/>
          </a:xfrm>
          <a:prstGeom prst="straightConnector1">
            <a:avLst/>
          </a:prstGeom>
          <a:noFill/>
          <a:ln cap="flat" cmpd="sng" w="19050">
            <a:solidFill>
              <a:srgbClr val="EB792A"/>
            </a:solidFill>
            <a:prstDash val="dash"/>
            <a:round/>
            <a:headEnd len="sm" w="sm" type="none"/>
            <a:tailEnd len="sm" w="sm" type="none"/>
          </a:ln>
        </p:spPr>
      </p:cxnSp>
      <p:sp>
        <p:nvSpPr>
          <p:cNvPr id="309" name="Google Shape;309;p5"/>
          <p:cNvSpPr txBox="1"/>
          <p:nvPr/>
        </p:nvSpPr>
        <p:spPr>
          <a:xfrm>
            <a:off x="7511782" y="4347437"/>
            <a:ext cx="803099"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670015"/>
                </a:solidFill>
                <a:latin typeface="Arial"/>
                <a:ea typeface="Arial"/>
                <a:cs typeface="Arial"/>
                <a:sym typeface="Arial"/>
              </a:rPr>
              <a:t>Forecast</a:t>
            </a:r>
            <a:endParaRPr b="0" i="0" sz="1400" u="none" cap="none" strike="noStrike">
              <a:solidFill>
                <a:srgbClr val="000000"/>
              </a:solidFill>
              <a:latin typeface="Arial"/>
              <a:ea typeface="Arial"/>
              <a:cs typeface="Arial"/>
              <a:sym typeface="Arial"/>
            </a:endParaRPr>
          </a:p>
        </p:txBody>
      </p:sp>
      <p:sp>
        <p:nvSpPr>
          <p:cNvPr id="310" name="Google Shape;310;p5"/>
          <p:cNvSpPr/>
          <p:nvPr/>
        </p:nvSpPr>
        <p:spPr>
          <a:xfrm>
            <a:off x="9989857" y="5053658"/>
            <a:ext cx="1783377" cy="965833"/>
          </a:xfrm>
          <a:prstGeom prst="rect">
            <a:avLst/>
          </a:prstGeom>
          <a:solidFill>
            <a:schemeClr val="lt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935 Forecasted Stores: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t>
            </a:r>
            <a:r>
              <a:rPr b="1" i="0" lang="en-US" sz="1400" u="none" cap="none" strike="noStrike">
                <a:solidFill>
                  <a:srgbClr val="C00000"/>
                </a:solidFill>
                <a:latin typeface="Arial"/>
                <a:ea typeface="Arial"/>
                <a:cs typeface="Arial"/>
                <a:sym typeface="Arial"/>
              </a:rPr>
              <a:t>130 x 935</a:t>
            </a:r>
            <a:r>
              <a:rPr b="0" i="0" lang="en-US" sz="1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11" name="Google Shape;311;p5"/>
          <p:cNvSpPr/>
          <p:nvPr/>
        </p:nvSpPr>
        <p:spPr>
          <a:xfrm>
            <a:off x="4898009" y="5858055"/>
            <a:ext cx="1583070" cy="431366"/>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1" lang="en-US" sz="1400" u="none" cap="none" strike="noStrike">
                <a:solidFill>
                  <a:schemeClr val="dk1"/>
                </a:solidFill>
                <a:latin typeface="Arial"/>
                <a:ea typeface="Arial"/>
                <a:cs typeface="Arial"/>
                <a:sym typeface="Arial"/>
              </a:rPr>
              <a:t>Component 3</a:t>
            </a:r>
            <a:endParaRPr b="0" i="0" sz="1400" u="none" cap="none" strike="noStrike">
              <a:solidFill>
                <a:srgbClr val="000000"/>
              </a:solidFill>
              <a:latin typeface="Arial"/>
              <a:ea typeface="Arial"/>
              <a:cs typeface="Arial"/>
              <a:sym typeface="Arial"/>
            </a:endParaRPr>
          </a:p>
        </p:txBody>
      </p:sp>
      <p:pic>
        <p:nvPicPr>
          <p:cNvPr descr="A screenshot of a cell phone&#10;&#10;Description automatically generated" id="312" name="Google Shape;312;p5"/>
          <p:cNvPicPr preferRelativeResize="0"/>
          <p:nvPr/>
        </p:nvPicPr>
        <p:blipFill rotWithShape="1">
          <a:blip r:embed="rId3">
            <a:alphaModFix/>
          </a:blip>
          <a:srcRect b="0" l="0" r="950" t="0"/>
          <a:stretch/>
        </p:blipFill>
        <p:spPr>
          <a:xfrm>
            <a:off x="2238374" y="688192"/>
            <a:ext cx="6918878" cy="34705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6" name="Shape 316"/>
        <p:cNvGrpSpPr/>
        <p:nvPr/>
      </p:nvGrpSpPr>
      <p:grpSpPr>
        <a:xfrm>
          <a:off x="0" y="0"/>
          <a:ext cx="0" cy="0"/>
          <a:chOff x="0" y="0"/>
          <a:chExt cx="0" cy="0"/>
        </a:xfrm>
      </p:grpSpPr>
      <p:sp>
        <p:nvSpPr>
          <p:cNvPr id="317" name="Google Shape;317;p39"/>
          <p:cNvSpPr/>
          <p:nvPr/>
        </p:nvSpPr>
        <p:spPr>
          <a:xfrm>
            <a:off x="0" y="357809"/>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8" name="Google Shape;318;p39"/>
          <p:cNvSpPr txBox="1"/>
          <p:nvPr/>
        </p:nvSpPr>
        <p:spPr>
          <a:xfrm>
            <a:off x="643467" y="238923"/>
            <a:ext cx="10905066" cy="1135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600"/>
              </a:spcAft>
              <a:buClr>
                <a:schemeClr val="dk1"/>
              </a:buClr>
              <a:buSzPts val="3600"/>
              <a:buFont typeface="Calibri"/>
              <a:buNone/>
            </a:pPr>
            <a:r>
              <a:rPr b="1" i="0" lang="en-US" sz="4000" u="none" cap="none" strike="noStrike">
                <a:solidFill>
                  <a:schemeClr val="dk1"/>
                </a:solidFill>
                <a:latin typeface="Calibri"/>
                <a:ea typeface="Calibri"/>
                <a:cs typeface="Calibri"/>
                <a:sym typeface="Calibri"/>
              </a:rPr>
              <a:t>Non-negative matrix factorization (NMF) </a:t>
            </a:r>
            <a:endParaRPr b="0" i="0" sz="4000" u="none" cap="none" strike="noStrike">
              <a:solidFill>
                <a:srgbClr val="000000"/>
              </a:solidFill>
              <a:latin typeface="Arial"/>
              <a:ea typeface="Arial"/>
              <a:cs typeface="Arial"/>
              <a:sym typeface="Arial"/>
            </a:endParaRPr>
          </a:p>
        </p:txBody>
      </p:sp>
      <p:pic>
        <p:nvPicPr>
          <p:cNvPr id="319" name="Google Shape;319;p39"/>
          <p:cNvPicPr preferRelativeResize="0"/>
          <p:nvPr/>
        </p:nvPicPr>
        <p:blipFill rotWithShape="1">
          <a:blip r:embed="rId3">
            <a:alphaModFix/>
          </a:blip>
          <a:srcRect b="0" l="0" r="0" t="0"/>
          <a:stretch/>
        </p:blipFill>
        <p:spPr>
          <a:xfrm>
            <a:off x="799932" y="3327780"/>
            <a:ext cx="5564115" cy="2684450"/>
          </a:xfrm>
          <a:prstGeom prst="rect">
            <a:avLst/>
          </a:prstGeom>
          <a:noFill/>
          <a:ln>
            <a:noFill/>
          </a:ln>
        </p:spPr>
      </p:pic>
      <p:sp>
        <p:nvSpPr>
          <p:cNvPr id="320" name="Google Shape;320;p39"/>
          <p:cNvSpPr txBox="1"/>
          <p:nvPr>
            <p:ph idx="1" type="body"/>
          </p:nvPr>
        </p:nvSpPr>
        <p:spPr>
          <a:xfrm>
            <a:off x="643467" y="1782981"/>
            <a:ext cx="10905066" cy="4393982"/>
          </a:xfrm>
          <a:prstGeom prst="rect">
            <a:avLst/>
          </a:prstGeom>
          <a:noFill/>
          <a:ln>
            <a:noFill/>
          </a:ln>
        </p:spPr>
        <p:txBody>
          <a:bodyPr anchorCtr="0" anchor="t" bIns="45700" lIns="91425" spcFirstLastPara="1" rIns="91425" wrap="square" tIns="45700">
            <a:normAutofit/>
          </a:bodyPr>
          <a:lstStyle/>
          <a:p>
            <a:pPr indent="-228600" lvl="0" marL="609584" rtl="0" algn="l">
              <a:lnSpc>
                <a:spcPct val="90000"/>
              </a:lnSpc>
              <a:spcBef>
                <a:spcPts val="0"/>
              </a:spcBef>
              <a:spcAft>
                <a:spcPts val="0"/>
              </a:spcAft>
              <a:buSzPts val="1800"/>
              <a:buFont typeface="Arial"/>
              <a:buChar char="•"/>
            </a:pPr>
            <a:r>
              <a:rPr lang="en-US" sz="1600">
                <a:solidFill>
                  <a:schemeClr val="dk1"/>
                </a:solidFill>
                <a:latin typeface="Calibri"/>
                <a:ea typeface="Calibri"/>
                <a:cs typeface="Calibri"/>
                <a:sym typeface="Calibri"/>
              </a:rPr>
              <a:t>Property: A group of algorithms in multivariate analysis and linear algebra where a matrix V is factorized into two matrix W an H with property that all three matrices have no negative elements</a:t>
            </a:r>
            <a:endParaRPr/>
          </a:p>
          <a:p>
            <a:pPr indent="114300" lvl="0" marL="0" rtl="0" algn="l">
              <a:lnSpc>
                <a:spcPct val="90000"/>
              </a:lnSpc>
              <a:spcBef>
                <a:spcPts val="600"/>
              </a:spcBef>
              <a:spcAft>
                <a:spcPts val="0"/>
              </a:spcAft>
              <a:buSzPts val="1800"/>
              <a:buFont typeface="Arial"/>
              <a:buNone/>
            </a:pPr>
            <a:r>
              <a:t/>
            </a:r>
            <a:endParaRPr sz="1600">
              <a:solidFill>
                <a:schemeClr val="dk1"/>
              </a:solidFill>
              <a:latin typeface="Calibri"/>
              <a:ea typeface="Calibri"/>
              <a:cs typeface="Calibri"/>
              <a:sym typeface="Calibri"/>
            </a:endParaRPr>
          </a:p>
          <a:p>
            <a:pPr indent="-228600" lvl="0" marL="609584" rtl="0" algn="l">
              <a:lnSpc>
                <a:spcPct val="90000"/>
              </a:lnSpc>
              <a:spcBef>
                <a:spcPts val="600"/>
              </a:spcBef>
              <a:spcAft>
                <a:spcPts val="0"/>
              </a:spcAft>
              <a:buSzPts val="1800"/>
              <a:buFont typeface="Arial"/>
              <a:buChar char="•"/>
            </a:pPr>
            <a:r>
              <a:rPr lang="en-US" sz="1600">
                <a:solidFill>
                  <a:schemeClr val="dk1"/>
                </a:solidFill>
                <a:latin typeface="Calibri"/>
                <a:ea typeface="Calibri"/>
                <a:cs typeface="Calibri"/>
                <a:sym typeface="Calibri"/>
              </a:rPr>
              <a:t>Motivation: NMF returns non-negative elements compared to ICA</a:t>
            </a:r>
            <a:endParaRPr/>
          </a:p>
          <a:p>
            <a:pPr indent="-114300" lvl="0" marL="457200" rtl="0" algn="l">
              <a:lnSpc>
                <a:spcPct val="90000"/>
              </a:lnSpc>
              <a:spcBef>
                <a:spcPts val="600"/>
              </a:spcBef>
              <a:spcAft>
                <a:spcPts val="0"/>
              </a:spcAft>
              <a:buSzPts val="1800"/>
              <a:buFont typeface="Arial"/>
              <a:buNone/>
            </a:pPr>
            <a:r>
              <a:t/>
            </a:r>
            <a:endParaRPr sz="1600">
              <a:solidFill>
                <a:schemeClr val="dk1"/>
              </a:solidFill>
              <a:latin typeface="Calibri"/>
              <a:ea typeface="Calibri"/>
              <a:cs typeface="Calibri"/>
              <a:sym typeface="Calibri"/>
            </a:endParaRPr>
          </a:p>
          <a:p>
            <a:pPr indent="114300" lvl="0" marL="0" rtl="0" algn="l">
              <a:lnSpc>
                <a:spcPct val="90000"/>
              </a:lnSpc>
              <a:spcBef>
                <a:spcPts val="600"/>
              </a:spcBef>
              <a:spcAft>
                <a:spcPts val="0"/>
              </a:spcAft>
              <a:buSzPts val="1800"/>
              <a:buFont typeface="Arial"/>
              <a:buNone/>
            </a:pPr>
            <a:r>
              <a:t/>
            </a:r>
            <a:endParaRPr sz="1600">
              <a:solidFill>
                <a:schemeClr val="dk1"/>
              </a:solidFill>
              <a:latin typeface="Calibri"/>
              <a:ea typeface="Calibri"/>
              <a:cs typeface="Calibri"/>
              <a:sym typeface="Calibri"/>
            </a:endParaRPr>
          </a:p>
          <a:p>
            <a:pPr indent="114300" lvl="0" marL="0" rtl="0" algn="l">
              <a:lnSpc>
                <a:spcPct val="90000"/>
              </a:lnSpc>
              <a:spcBef>
                <a:spcPts val="600"/>
              </a:spcBef>
              <a:spcAft>
                <a:spcPts val="0"/>
              </a:spcAft>
              <a:buSzPts val="1800"/>
              <a:buFont typeface="Arial"/>
              <a:buNone/>
            </a:pPr>
            <a:r>
              <a:t/>
            </a:r>
            <a:endParaRPr sz="1600">
              <a:solidFill>
                <a:schemeClr val="dk1"/>
              </a:solidFill>
              <a:latin typeface="Calibri"/>
              <a:ea typeface="Calibri"/>
              <a:cs typeface="Calibri"/>
              <a:sym typeface="Calibri"/>
            </a:endParaRPr>
          </a:p>
          <a:p>
            <a:pPr indent="114300" lvl="0" marL="0" rtl="0" algn="l">
              <a:lnSpc>
                <a:spcPct val="90000"/>
              </a:lnSpc>
              <a:spcBef>
                <a:spcPts val="600"/>
              </a:spcBef>
              <a:spcAft>
                <a:spcPts val="600"/>
              </a:spcAft>
              <a:buSzPts val="1800"/>
              <a:buFont typeface="Arial"/>
              <a:buNone/>
            </a:pPr>
            <a:r>
              <a:t/>
            </a:r>
            <a:endParaRPr sz="1600">
              <a:solidFill>
                <a:schemeClr val="dk1"/>
              </a:solidFill>
              <a:latin typeface="Calibri"/>
              <a:ea typeface="Calibri"/>
              <a:cs typeface="Calibri"/>
              <a:sym typeface="Calibri"/>
            </a:endParaRPr>
          </a:p>
        </p:txBody>
      </p:sp>
      <p:sp>
        <p:nvSpPr>
          <p:cNvPr id="321" name="Google Shape;321;p39"/>
          <p:cNvSpPr txBox="1"/>
          <p:nvPr/>
        </p:nvSpPr>
        <p:spPr>
          <a:xfrm>
            <a:off x="6238570" y="4750584"/>
            <a:ext cx="5361918"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600" u="none" cap="none" strike="noStrike">
                <a:solidFill>
                  <a:srgbClr val="000000"/>
                </a:solidFill>
                <a:latin typeface="Calibri"/>
                <a:ea typeface="Calibri"/>
                <a:cs typeface="Calibri"/>
                <a:sym typeface="Calibri"/>
              </a:rPr>
              <a:t>* Use NMF to find n=10 features in order to generate a </a:t>
            </a:r>
            <a:r>
              <a:rPr b="0" i="1" lang="en-US" sz="1600" u="none" cap="none" strike="noStrike">
                <a:solidFill>
                  <a:srgbClr val="000000"/>
                </a:solidFill>
                <a:latin typeface="Calibri"/>
                <a:ea typeface="Calibri"/>
                <a:cs typeface="Calibri"/>
                <a:sym typeface="Calibri"/>
              </a:rPr>
              <a:t>features matrix</a:t>
            </a:r>
            <a:r>
              <a:rPr b="0" i="0" lang="en-US" sz="1600" u="none" cap="none" strike="noStrike">
                <a:solidFill>
                  <a:srgbClr val="000000"/>
                </a:solidFill>
                <a:latin typeface="Calibri"/>
                <a:ea typeface="Calibri"/>
                <a:cs typeface="Calibri"/>
                <a:sym typeface="Calibri"/>
              </a:rPr>
              <a:t> </a:t>
            </a:r>
            <a:r>
              <a:rPr b="1" i="0" lang="en-US" sz="1600" u="none" cap="none" strike="noStrike">
                <a:solidFill>
                  <a:srgbClr val="000000"/>
                </a:solidFill>
                <a:latin typeface="Calibri"/>
                <a:ea typeface="Calibri"/>
                <a:cs typeface="Calibri"/>
                <a:sym typeface="Calibri"/>
              </a:rPr>
              <a:t>W</a:t>
            </a:r>
            <a:r>
              <a:rPr b="0" i="0" lang="en-US" sz="1600" u="none" cap="none" strike="noStrike">
                <a:solidFill>
                  <a:srgbClr val="000000"/>
                </a:solidFill>
                <a:latin typeface="Calibri"/>
                <a:ea typeface="Calibri"/>
                <a:cs typeface="Calibri"/>
                <a:sym typeface="Calibri"/>
              </a:rPr>
              <a:t> with 130 rows and 10 columns and a </a:t>
            </a:r>
            <a:r>
              <a:rPr b="0" i="1" lang="en-US" sz="1600" u="none" cap="none" strike="noStrike">
                <a:solidFill>
                  <a:srgbClr val="000000"/>
                </a:solidFill>
                <a:latin typeface="Calibri"/>
                <a:ea typeface="Calibri"/>
                <a:cs typeface="Calibri"/>
                <a:sym typeface="Calibri"/>
              </a:rPr>
              <a:t>coefficients matrix</a:t>
            </a:r>
            <a:r>
              <a:rPr b="0" i="0" lang="en-US" sz="1600" u="none" cap="none" strike="noStrike">
                <a:solidFill>
                  <a:srgbClr val="000000"/>
                </a:solidFill>
                <a:latin typeface="Calibri"/>
                <a:ea typeface="Calibri"/>
                <a:cs typeface="Calibri"/>
                <a:sym typeface="Calibri"/>
              </a:rPr>
              <a:t> </a:t>
            </a:r>
            <a:r>
              <a:rPr b="1" i="0" lang="en-US" sz="1600" u="none" cap="none" strike="noStrike">
                <a:solidFill>
                  <a:srgbClr val="000000"/>
                </a:solidFill>
                <a:latin typeface="Calibri"/>
                <a:ea typeface="Calibri"/>
                <a:cs typeface="Calibri"/>
                <a:sym typeface="Calibri"/>
              </a:rPr>
              <a:t>H</a:t>
            </a:r>
            <a:r>
              <a:rPr b="0" i="0" lang="en-US" sz="1600" u="none" cap="none" strike="noStrike">
                <a:solidFill>
                  <a:srgbClr val="000000"/>
                </a:solidFill>
                <a:latin typeface="Calibri"/>
                <a:ea typeface="Calibri"/>
                <a:cs typeface="Calibri"/>
                <a:sym typeface="Calibri"/>
              </a:rPr>
              <a:t> with 10 rows and 935 columns.</a:t>
            </a:r>
            <a:endParaRPr b="0" i="0" sz="1600" u="none" cap="none" strike="noStrike">
              <a:solidFill>
                <a:srgbClr val="000000"/>
              </a:solidFill>
              <a:latin typeface="Calibri"/>
              <a:ea typeface="Calibri"/>
              <a:cs typeface="Calibri"/>
              <a:sym typeface="Calibri"/>
            </a:endParaRPr>
          </a:p>
        </p:txBody>
      </p:sp>
      <p:sp>
        <p:nvSpPr>
          <p:cNvPr id="322" name="Google Shape;322;p39"/>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3" name="Google Shape;323;p39"/>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4" name="Google Shape;324;p39"/>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5" name="Google Shape;325;p39"/>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6" name="Google Shape;326;p39"/>
          <p:cNvSpPr txBox="1"/>
          <p:nvPr/>
        </p:nvSpPr>
        <p:spPr>
          <a:xfrm>
            <a:off x="6238569" y="3991308"/>
            <a:ext cx="5361918"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600" u="none" cap="none" strike="noStrike">
                <a:solidFill>
                  <a:srgbClr val="000000"/>
                </a:solidFill>
                <a:latin typeface="Calibri"/>
                <a:ea typeface="Calibri"/>
                <a:cs typeface="Calibri"/>
                <a:sym typeface="Calibri"/>
              </a:rPr>
              <a:t>*</a:t>
            </a:r>
            <a:r>
              <a:rPr b="1" i="0" lang="en-US" sz="1600" u="none" cap="none" strike="noStrike">
                <a:solidFill>
                  <a:srgbClr val="000000"/>
                </a:solidFill>
                <a:latin typeface="Calibri"/>
                <a:ea typeface="Calibri"/>
                <a:cs typeface="Calibri"/>
                <a:sym typeface="Calibri"/>
              </a:rPr>
              <a:t> V</a:t>
            </a:r>
            <a:r>
              <a:rPr b="0" i="0" lang="en-US" sz="1600" u="none" cap="none" strike="noStrike">
                <a:solidFill>
                  <a:srgbClr val="000000"/>
                </a:solidFill>
                <a:latin typeface="Calibri"/>
                <a:ea typeface="Calibri"/>
                <a:cs typeface="Calibri"/>
                <a:sym typeface="Calibri"/>
              </a:rPr>
              <a:t> is input matrix with 130 rows and 935 columns where date are in rows and stores weekly sales are in columns</a:t>
            </a:r>
            <a:endParaRPr b="0" i="0" sz="1600" u="none" cap="none" strike="noStrike">
              <a:solidFill>
                <a:srgbClr val="000000"/>
              </a:solidFill>
              <a:latin typeface="Calibri"/>
              <a:ea typeface="Calibri"/>
              <a:cs typeface="Calibri"/>
              <a:sym typeface="Calibri"/>
            </a:endParaRPr>
          </a:p>
        </p:txBody>
      </p:sp>
      <p:sp>
        <p:nvSpPr>
          <p:cNvPr id="327" name="Google Shape;327;p39"/>
          <p:cNvSpPr txBox="1"/>
          <p:nvPr/>
        </p:nvSpPr>
        <p:spPr>
          <a:xfrm>
            <a:off x="1073999" y="3126259"/>
            <a:ext cx="7625157" cy="115201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1" name="Shape 331"/>
        <p:cNvGrpSpPr/>
        <p:nvPr/>
      </p:nvGrpSpPr>
      <p:grpSpPr>
        <a:xfrm>
          <a:off x="0" y="0"/>
          <a:ext cx="0" cy="0"/>
          <a:chOff x="0" y="0"/>
          <a:chExt cx="0" cy="0"/>
        </a:xfrm>
      </p:grpSpPr>
      <p:sp>
        <p:nvSpPr>
          <p:cNvPr id="332" name="Google Shape;332;p40"/>
          <p:cNvSpPr/>
          <p:nvPr/>
        </p:nvSpPr>
        <p:spPr>
          <a:xfrm>
            <a:off x="0" y="321734"/>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3" name="Google Shape;333;p40"/>
          <p:cNvSpPr txBox="1"/>
          <p:nvPr>
            <p:ph type="title"/>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600"/>
              <a:buNone/>
            </a:pPr>
            <a:r>
              <a:rPr b="1" lang="en-US" sz="4000">
                <a:solidFill>
                  <a:schemeClr val="dk1"/>
                </a:solidFill>
                <a:latin typeface="Calibri"/>
                <a:ea typeface="Calibri"/>
                <a:cs typeface="Calibri"/>
                <a:sym typeface="Calibri"/>
              </a:rPr>
              <a:t>Non-negative matrix factorization (NMF) </a:t>
            </a:r>
            <a:endParaRPr sz="4000"/>
          </a:p>
        </p:txBody>
      </p:sp>
      <p:pic>
        <p:nvPicPr>
          <p:cNvPr id="334" name="Google Shape;334;p40"/>
          <p:cNvPicPr preferRelativeResize="0"/>
          <p:nvPr/>
        </p:nvPicPr>
        <p:blipFill rotWithShape="1">
          <a:blip r:embed="rId3">
            <a:alphaModFix/>
          </a:blip>
          <a:srcRect b="0" l="0" r="0" t="0"/>
          <a:stretch/>
        </p:blipFill>
        <p:spPr>
          <a:xfrm>
            <a:off x="5486399" y="2425844"/>
            <a:ext cx="6469650" cy="3425100"/>
          </a:xfrm>
          <a:prstGeom prst="rect">
            <a:avLst/>
          </a:prstGeom>
          <a:noFill/>
          <a:ln>
            <a:noFill/>
          </a:ln>
        </p:spPr>
      </p:pic>
      <p:pic>
        <p:nvPicPr>
          <p:cNvPr descr="A screenshot of a cell phone&#10;&#10;Description automatically generated" id="335" name="Google Shape;335;p40"/>
          <p:cNvPicPr preferRelativeResize="0"/>
          <p:nvPr/>
        </p:nvPicPr>
        <p:blipFill rotWithShape="1">
          <a:blip r:embed="rId4">
            <a:alphaModFix/>
          </a:blip>
          <a:srcRect b="0" l="2283" r="4847" t="0"/>
          <a:stretch/>
        </p:blipFill>
        <p:spPr>
          <a:xfrm>
            <a:off x="528606" y="2362900"/>
            <a:ext cx="5062743" cy="3425100"/>
          </a:xfrm>
          <a:prstGeom prst="rect">
            <a:avLst/>
          </a:prstGeom>
          <a:noFill/>
          <a:ln>
            <a:noFill/>
          </a:ln>
        </p:spPr>
      </p:pic>
      <p:sp>
        <p:nvSpPr>
          <p:cNvPr id="336" name="Google Shape;336;p40"/>
          <p:cNvSpPr txBox="1"/>
          <p:nvPr/>
        </p:nvSpPr>
        <p:spPr>
          <a:xfrm>
            <a:off x="643467" y="1782981"/>
            <a:ext cx="10905066" cy="4393982"/>
          </a:xfrm>
          <a:prstGeom prst="rect">
            <a:avLst/>
          </a:prstGeom>
          <a:noFill/>
          <a:ln>
            <a:noFill/>
          </a:ln>
        </p:spPr>
        <p:txBody>
          <a:bodyPr anchorCtr="0" anchor="t" bIns="45700" lIns="91425" spcFirstLastPara="1" rIns="91425" wrap="square" tIns="45700">
            <a:normAutofit/>
          </a:bodyPr>
          <a:lstStyle/>
          <a:p>
            <a:pPr indent="-330200" lvl="0" marL="457200" marR="0" rtl="0" algn="l">
              <a:lnSpc>
                <a:spcPct val="9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Results: return a more stable general predictions</a:t>
            </a:r>
            <a:endParaRPr b="0" i="0" sz="2000" u="none" cap="none" strike="noStrike">
              <a:solidFill>
                <a:schemeClr val="dk1"/>
              </a:solidFill>
              <a:latin typeface="Calibri"/>
              <a:ea typeface="Calibri"/>
              <a:cs typeface="Calibri"/>
              <a:sym typeface="Calibri"/>
            </a:endParaRPr>
          </a:p>
          <a:p>
            <a:pPr indent="-50800" lvl="0" marL="457200" marR="0" rtl="0" algn="l">
              <a:lnSpc>
                <a:spcPct val="90000"/>
              </a:lnSpc>
              <a:spcBef>
                <a:spcPts val="600"/>
              </a:spcBef>
              <a:spcAft>
                <a:spcPts val="0"/>
              </a:spcAft>
              <a:buClr>
                <a:srgbClr val="000000"/>
              </a:buClr>
              <a:buSzPts val="2800"/>
              <a:buFont typeface="Arial"/>
              <a:buNone/>
            </a:pPr>
            <a:r>
              <a:t/>
            </a:r>
            <a:endParaRPr b="0" i="0" sz="2000" u="none" cap="none" strike="noStrike">
              <a:solidFill>
                <a:schemeClr val="dk1"/>
              </a:solidFill>
              <a:latin typeface="Calibri"/>
              <a:ea typeface="Calibri"/>
              <a:cs typeface="Calibri"/>
              <a:sym typeface="Calibri"/>
            </a:endParaRPr>
          </a:p>
          <a:p>
            <a:pPr indent="0" lvl="0" marL="457200" marR="0" rtl="0" algn="l">
              <a:lnSpc>
                <a:spcPct val="90000"/>
              </a:lnSpc>
              <a:spcBef>
                <a:spcPts val="600"/>
              </a:spcBef>
              <a:spcAft>
                <a:spcPts val="600"/>
              </a:spcAft>
              <a:buNone/>
            </a:pPr>
            <a:br>
              <a:rPr b="0" i="0" lang="en-US" sz="2000" u="none" cap="none" strike="noStrike">
                <a:solidFill>
                  <a:schemeClr val="dk1"/>
                </a:solidFill>
                <a:latin typeface="Calibri"/>
                <a:ea typeface="Calibri"/>
                <a:cs typeface="Calibri"/>
                <a:sym typeface="Calibri"/>
              </a:rPr>
            </a:br>
            <a:endParaRPr b="0" i="0" sz="2000" u="none" cap="none" strike="noStrike">
              <a:solidFill>
                <a:schemeClr val="dk1"/>
              </a:solidFill>
              <a:latin typeface="Calibri"/>
              <a:ea typeface="Calibri"/>
              <a:cs typeface="Calibri"/>
              <a:sym typeface="Calibri"/>
            </a:endParaRPr>
          </a:p>
        </p:txBody>
      </p:sp>
      <p:sp>
        <p:nvSpPr>
          <p:cNvPr id="337" name="Google Shape;337;p40"/>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8" name="Google Shape;338;p40"/>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9" name="Google Shape;339;p40"/>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0" name="Google Shape;340;p40"/>
          <p:cNvSpPr/>
          <p:nvPr/>
        </p:nvSpPr>
        <p:spPr>
          <a:xfrm rot="2700000">
            <a:off x="427915" y="5726440"/>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44" name="Shape 344"/>
        <p:cNvGrpSpPr/>
        <p:nvPr/>
      </p:nvGrpSpPr>
      <p:grpSpPr>
        <a:xfrm>
          <a:off x="0" y="0"/>
          <a:ext cx="0" cy="0"/>
          <a:chOff x="0" y="0"/>
          <a:chExt cx="0" cy="0"/>
        </a:xfrm>
      </p:grpSpPr>
      <p:sp>
        <p:nvSpPr>
          <p:cNvPr id="345" name="Google Shape;345;p4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6" name="Google Shape;346;p41"/>
          <p:cNvSpPr txBox="1"/>
          <p:nvPr/>
        </p:nvSpPr>
        <p:spPr>
          <a:xfrm>
            <a:off x="643466" y="321734"/>
            <a:ext cx="11664357" cy="113573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000"/>
              <a:buFont typeface="Arial"/>
              <a:buNone/>
            </a:pPr>
            <a:r>
              <a:rPr b="1" i="0" lang="en-US" sz="4000" u="none" cap="none" strike="noStrike">
                <a:solidFill>
                  <a:schemeClr val="dk1"/>
                </a:solidFill>
                <a:latin typeface="Calibri"/>
                <a:ea typeface="Calibri"/>
                <a:cs typeface="Calibri"/>
                <a:sym typeface="Calibri"/>
              </a:rPr>
              <a:t>Hierarchical time series (HTS): </a:t>
            </a:r>
            <a:endParaRPr/>
          </a:p>
          <a:p>
            <a:pPr indent="0" lvl="0" marL="0" marR="0" rtl="0" algn="l">
              <a:lnSpc>
                <a:spcPct val="90000"/>
              </a:lnSpc>
              <a:spcBef>
                <a:spcPts val="600"/>
              </a:spcBef>
              <a:spcAft>
                <a:spcPts val="60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Bottom-Up/Top-Down/ Middle-Out</a:t>
            </a:r>
            <a:endParaRPr b="0" i="0" sz="3000" u="none" cap="none" strike="noStrike">
              <a:solidFill>
                <a:schemeClr val="dk1"/>
              </a:solidFill>
              <a:latin typeface="Calibri"/>
              <a:ea typeface="Calibri"/>
              <a:cs typeface="Calibri"/>
              <a:sym typeface="Calibri"/>
            </a:endParaRPr>
          </a:p>
        </p:txBody>
      </p:sp>
      <p:sp>
        <p:nvSpPr>
          <p:cNvPr id="347" name="Google Shape;347;p41"/>
          <p:cNvSpPr txBox="1"/>
          <p:nvPr/>
        </p:nvSpPr>
        <p:spPr>
          <a:xfrm>
            <a:off x="670705" y="1491083"/>
            <a:ext cx="10905066" cy="4393982"/>
          </a:xfrm>
          <a:prstGeom prst="rect">
            <a:avLst/>
          </a:prstGeom>
          <a:noFill/>
          <a:ln>
            <a:noFill/>
          </a:ln>
        </p:spPr>
        <p:txBody>
          <a:bodyPr anchorCtr="0" anchor="t" bIns="45700" lIns="91425" spcFirstLastPara="1" rIns="91425" wrap="square" tIns="45700">
            <a:normAutofit/>
          </a:bodyPr>
          <a:lstStyle/>
          <a:p>
            <a:pPr indent="-101600" lvl="0" marL="0" marR="0" rtl="0" algn="l">
              <a:lnSpc>
                <a:spcPct val="90000"/>
              </a:lnSpc>
              <a:spcBef>
                <a:spcPts val="1000"/>
              </a:spcBef>
              <a:spcAft>
                <a:spcPts val="0"/>
              </a:spcAft>
              <a:buClr>
                <a:srgbClr val="000000"/>
              </a:buClr>
              <a:buSzPts val="1600"/>
              <a:buFont typeface="Arial"/>
              <a:buChar char="•"/>
            </a:pPr>
            <a:r>
              <a:rPr b="0" i="0" lang="en-US" sz="1600" u="none" cap="none" strike="noStrike">
                <a:solidFill>
                  <a:schemeClr val="dk1"/>
                </a:solidFill>
                <a:latin typeface="Calibri"/>
                <a:ea typeface="Calibri"/>
                <a:cs typeface="Calibri"/>
                <a:sym typeface="Calibri"/>
              </a:rPr>
              <a:t>Methods applicable to Rossmann because of its regional hierarchical structure. </a:t>
            </a:r>
            <a:endParaRPr b="0" i="0" sz="1400" u="none" cap="none" strike="noStrike">
              <a:solidFill>
                <a:srgbClr val="000000"/>
              </a:solidFill>
              <a:latin typeface="Arial"/>
              <a:ea typeface="Arial"/>
              <a:cs typeface="Arial"/>
              <a:sym typeface="Arial"/>
            </a:endParaRPr>
          </a:p>
          <a:p>
            <a:pPr indent="10160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id="348" name="Google Shape;348;p41"/>
          <p:cNvPicPr preferRelativeResize="0"/>
          <p:nvPr/>
        </p:nvPicPr>
        <p:blipFill rotWithShape="1">
          <a:blip r:embed="rId3">
            <a:alphaModFix/>
          </a:blip>
          <a:srcRect b="0" l="0" r="0" t="0"/>
          <a:stretch/>
        </p:blipFill>
        <p:spPr>
          <a:xfrm>
            <a:off x="0" y="3011227"/>
            <a:ext cx="3937375" cy="2174799"/>
          </a:xfrm>
          <a:prstGeom prst="rect">
            <a:avLst/>
          </a:prstGeom>
          <a:noFill/>
          <a:ln>
            <a:noFill/>
          </a:ln>
        </p:spPr>
      </p:pic>
      <p:pic>
        <p:nvPicPr>
          <p:cNvPr id="349" name="Google Shape;349;p41"/>
          <p:cNvPicPr preferRelativeResize="0"/>
          <p:nvPr/>
        </p:nvPicPr>
        <p:blipFill rotWithShape="1">
          <a:blip r:embed="rId4">
            <a:alphaModFix/>
          </a:blip>
          <a:srcRect b="0" l="0" r="0" t="0"/>
          <a:stretch/>
        </p:blipFill>
        <p:spPr>
          <a:xfrm>
            <a:off x="8267700" y="3011227"/>
            <a:ext cx="3924300" cy="2068772"/>
          </a:xfrm>
          <a:prstGeom prst="rect">
            <a:avLst/>
          </a:prstGeom>
          <a:noFill/>
          <a:ln>
            <a:noFill/>
          </a:ln>
        </p:spPr>
      </p:pic>
      <p:pic>
        <p:nvPicPr>
          <p:cNvPr id="350" name="Google Shape;350;p41"/>
          <p:cNvPicPr preferRelativeResize="0"/>
          <p:nvPr/>
        </p:nvPicPr>
        <p:blipFill rotWithShape="1">
          <a:blip r:embed="rId5">
            <a:alphaModFix/>
          </a:blip>
          <a:srcRect b="0" l="0" r="0" t="0"/>
          <a:stretch/>
        </p:blipFill>
        <p:spPr>
          <a:xfrm>
            <a:off x="4168582" y="2902126"/>
            <a:ext cx="4201033" cy="2286973"/>
          </a:xfrm>
          <a:prstGeom prst="rect">
            <a:avLst/>
          </a:prstGeom>
          <a:noFill/>
          <a:ln>
            <a:noFill/>
          </a:ln>
        </p:spPr>
      </p:pic>
      <p:sp>
        <p:nvSpPr>
          <p:cNvPr id="351" name="Google Shape;351;p41"/>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2" name="Google Shape;352;p41"/>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3" name="Google Shape;353;p41"/>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4" name="Google Shape;354;p41"/>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5" name="Google Shape;355;p41"/>
          <p:cNvSpPr txBox="1"/>
          <p:nvPr/>
        </p:nvSpPr>
        <p:spPr>
          <a:xfrm>
            <a:off x="1392195" y="2330190"/>
            <a:ext cx="166404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Bottom-Up</a:t>
            </a:r>
            <a:endParaRPr/>
          </a:p>
        </p:txBody>
      </p:sp>
      <p:sp>
        <p:nvSpPr>
          <p:cNvPr id="356" name="Google Shape;356;p41"/>
          <p:cNvSpPr txBox="1"/>
          <p:nvPr/>
        </p:nvSpPr>
        <p:spPr>
          <a:xfrm>
            <a:off x="5643622" y="2330190"/>
            <a:ext cx="166404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Top-Down</a:t>
            </a:r>
            <a:endParaRPr/>
          </a:p>
        </p:txBody>
      </p:sp>
      <p:sp>
        <p:nvSpPr>
          <p:cNvPr id="357" name="Google Shape;357;p41"/>
          <p:cNvSpPr txBox="1"/>
          <p:nvPr/>
        </p:nvSpPr>
        <p:spPr>
          <a:xfrm>
            <a:off x="9646668" y="2288819"/>
            <a:ext cx="166404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Middle-Out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61" name="Shape 361"/>
        <p:cNvGrpSpPr/>
        <p:nvPr/>
      </p:nvGrpSpPr>
      <p:grpSpPr>
        <a:xfrm>
          <a:off x="0" y="0"/>
          <a:ext cx="0" cy="0"/>
          <a:chOff x="0" y="0"/>
          <a:chExt cx="0" cy="0"/>
        </a:xfrm>
      </p:grpSpPr>
      <p:sp>
        <p:nvSpPr>
          <p:cNvPr id="362" name="Google Shape;362;p42"/>
          <p:cNvSpPr/>
          <p:nvPr/>
        </p:nvSpPr>
        <p:spPr>
          <a:xfrm>
            <a:off x="0" y="222387"/>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3" name="Google Shape;363;p42"/>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4" name="Google Shape;364;p42"/>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5" name="Google Shape;365;p42"/>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6" name="Google Shape;366;p42"/>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367" name="Google Shape;367;p42"/>
          <p:cNvCxnSpPr/>
          <p:nvPr/>
        </p:nvCxnSpPr>
        <p:spPr>
          <a:xfrm rot="5400000">
            <a:off x="5604620" y="3014032"/>
            <a:ext cx="1214438" cy="0"/>
          </a:xfrm>
          <a:prstGeom prst="straightConnector1">
            <a:avLst/>
          </a:prstGeom>
          <a:noFill/>
          <a:ln cap="flat" cmpd="sng" w="25400">
            <a:solidFill>
              <a:srgbClr val="4A7EBB"/>
            </a:solidFill>
            <a:prstDash val="solid"/>
            <a:round/>
            <a:headEnd len="sm" w="sm" type="none"/>
            <a:tailEnd len="sm" w="sm" type="none"/>
          </a:ln>
        </p:spPr>
      </p:cxnSp>
      <p:cxnSp>
        <p:nvCxnSpPr>
          <p:cNvPr id="368" name="Google Shape;368;p42"/>
          <p:cNvCxnSpPr/>
          <p:nvPr/>
        </p:nvCxnSpPr>
        <p:spPr>
          <a:xfrm flipH="1">
            <a:off x="2139208" y="3634554"/>
            <a:ext cx="8021466" cy="16833"/>
          </a:xfrm>
          <a:prstGeom prst="straightConnector1">
            <a:avLst/>
          </a:prstGeom>
          <a:noFill/>
          <a:ln cap="flat" cmpd="sng" w="25400">
            <a:solidFill>
              <a:srgbClr val="4A7EBB"/>
            </a:solidFill>
            <a:prstDash val="solid"/>
            <a:round/>
            <a:headEnd len="sm" w="sm" type="none"/>
            <a:tailEnd len="sm" w="sm" type="none"/>
          </a:ln>
        </p:spPr>
      </p:cxnSp>
      <p:grpSp>
        <p:nvGrpSpPr>
          <p:cNvPr id="369" name="Google Shape;369;p42"/>
          <p:cNvGrpSpPr/>
          <p:nvPr/>
        </p:nvGrpSpPr>
        <p:grpSpPr>
          <a:xfrm>
            <a:off x="4788556" y="1461933"/>
            <a:ext cx="2828544" cy="944880"/>
            <a:chOff x="-26543" y="-31814"/>
            <a:chExt cx="2828563" cy="944887"/>
          </a:xfrm>
        </p:grpSpPr>
        <p:grpSp>
          <p:nvGrpSpPr>
            <p:cNvPr id="370" name="Google Shape;370;p42"/>
            <p:cNvGrpSpPr/>
            <p:nvPr/>
          </p:nvGrpSpPr>
          <p:grpSpPr>
            <a:xfrm>
              <a:off x="-26543" y="84011"/>
              <a:ext cx="2828563" cy="829062"/>
              <a:chOff x="0" y="0"/>
              <a:chExt cx="2828544" cy="829056"/>
            </a:xfrm>
          </p:grpSpPr>
          <p:pic>
            <p:nvPicPr>
              <p:cNvPr id="371" name="Google Shape;371;p42"/>
              <p:cNvPicPr preferRelativeResize="0"/>
              <p:nvPr/>
            </p:nvPicPr>
            <p:blipFill rotWithShape="1">
              <a:blip r:embed="rId3">
                <a:alphaModFix/>
              </a:blip>
              <a:srcRect b="0" l="0" r="0" t="0"/>
              <a:stretch/>
            </p:blipFill>
            <p:spPr>
              <a:xfrm>
                <a:off x="0" y="0"/>
                <a:ext cx="2828544" cy="829056"/>
              </a:xfrm>
              <a:prstGeom prst="rect">
                <a:avLst/>
              </a:prstGeom>
              <a:noFill/>
              <a:ln>
                <a:noFill/>
              </a:ln>
            </p:spPr>
          </p:pic>
          <p:sp>
            <p:nvSpPr>
              <p:cNvPr id="372" name="Google Shape;372;p42"/>
              <p:cNvSpPr txBox="1"/>
              <p:nvPr/>
            </p:nvSpPr>
            <p:spPr>
              <a:xfrm>
                <a:off x="26543" y="25528"/>
                <a:ext cx="2786063" cy="7858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373" name="Google Shape;373;p42"/>
            <p:cNvGrpSpPr/>
            <p:nvPr/>
          </p:nvGrpSpPr>
          <p:grpSpPr>
            <a:xfrm>
              <a:off x="650117" y="-31814"/>
              <a:ext cx="1481338" cy="402339"/>
              <a:chOff x="0" y="0"/>
              <a:chExt cx="1481328" cy="402336"/>
            </a:xfrm>
          </p:grpSpPr>
          <p:pic>
            <p:nvPicPr>
              <p:cNvPr id="374" name="Google Shape;374;p42"/>
              <p:cNvPicPr preferRelativeResize="0"/>
              <p:nvPr/>
            </p:nvPicPr>
            <p:blipFill rotWithShape="1">
              <a:blip r:embed="rId4">
                <a:alphaModFix/>
              </a:blip>
              <a:srcRect b="0" l="0" r="0" t="0"/>
              <a:stretch/>
            </p:blipFill>
            <p:spPr>
              <a:xfrm>
                <a:off x="0" y="0"/>
                <a:ext cx="1481328" cy="402336"/>
              </a:xfrm>
              <a:prstGeom prst="rect">
                <a:avLst/>
              </a:prstGeom>
              <a:noFill/>
              <a:ln>
                <a:noFill/>
              </a:ln>
            </p:spPr>
          </p:pic>
          <p:sp>
            <p:nvSpPr>
              <p:cNvPr id="375" name="Google Shape;375;p42"/>
              <p:cNvSpPr txBox="1"/>
              <p:nvPr/>
            </p:nvSpPr>
            <p:spPr>
              <a:xfrm>
                <a:off x="28684" y="31814"/>
                <a:ext cx="1428750" cy="34766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376" name="Google Shape;376;p42"/>
            <p:cNvSpPr txBox="1"/>
            <p:nvPr/>
          </p:nvSpPr>
          <p:spPr>
            <a:xfrm>
              <a:off x="185739" y="3084"/>
              <a:ext cx="2406162" cy="369332"/>
            </a:xfrm>
            <a:prstGeom prst="rect">
              <a:avLst/>
            </a:prstGeom>
            <a:solidFill>
              <a:srgbClr val="833C0B"/>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ROSSMANN</a:t>
              </a:r>
              <a:endParaRPr b="1" i="0" sz="1800" u="none" cap="none" strike="noStrike">
                <a:solidFill>
                  <a:schemeClr val="lt1"/>
                </a:solidFill>
                <a:latin typeface="Arial"/>
                <a:ea typeface="Arial"/>
                <a:cs typeface="Arial"/>
                <a:sym typeface="Arial"/>
              </a:endParaRPr>
            </a:p>
          </p:txBody>
        </p:sp>
        <p:sp>
          <p:nvSpPr>
            <p:cNvPr id="377" name="Google Shape;377;p42"/>
            <p:cNvSpPr txBox="1"/>
            <p:nvPr/>
          </p:nvSpPr>
          <p:spPr>
            <a:xfrm>
              <a:off x="176214" y="421250"/>
              <a:ext cx="2406162"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Headquarter</a:t>
              </a:r>
              <a:endParaRPr b="1" i="0" sz="1600" u="none" cap="none" strike="noStrike">
                <a:solidFill>
                  <a:schemeClr val="dk1"/>
                </a:solidFill>
                <a:latin typeface="Arial"/>
                <a:ea typeface="Arial"/>
                <a:cs typeface="Arial"/>
                <a:sym typeface="Arial"/>
              </a:endParaRPr>
            </a:p>
          </p:txBody>
        </p:sp>
      </p:grpSp>
      <p:grpSp>
        <p:nvGrpSpPr>
          <p:cNvPr id="378" name="Google Shape;378;p42"/>
          <p:cNvGrpSpPr/>
          <p:nvPr/>
        </p:nvGrpSpPr>
        <p:grpSpPr>
          <a:xfrm>
            <a:off x="1188423" y="3767021"/>
            <a:ext cx="1895856" cy="944880"/>
            <a:chOff x="-33147" y="-32004"/>
            <a:chExt cx="2843804" cy="944887"/>
          </a:xfrm>
        </p:grpSpPr>
        <p:grpSp>
          <p:nvGrpSpPr>
            <p:cNvPr id="379" name="Google Shape;379;p42"/>
            <p:cNvGrpSpPr/>
            <p:nvPr/>
          </p:nvGrpSpPr>
          <p:grpSpPr>
            <a:xfrm>
              <a:off x="-33147" y="83821"/>
              <a:ext cx="2843804" cy="829062"/>
              <a:chOff x="0" y="0"/>
              <a:chExt cx="1895856" cy="829056"/>
            </a:xfrm>
          </p:grpSpPr>
          <p:pic>
            <p:nvPicPr>
              <p:cNvPr id="380" name="Google Shape;380;p42"/>
              <p:cNvPicPr preferRelativeResize="0"/>
              <p:nvPr/>
            </p:nvPicPr>
            <p:blipFill rotWithShape="1">
              <a:blip r:embed="rId5">
                <a:alphaModFix/>
              </a:blip>
              <a:srcRect b="0" l="0" r="0" t="0"/>
              <a:stretch/>
            </p:blipFill>
            <p:spPr>
              <a:xfrm>
                <a:off x="0" y="0"/>
                <a:ext cx="1895856" cy="829056"/>
              </a:xfrm>
              <a:prstGeom prst="rect">
                <a:avLst/>
              </a:prstGeom>
              <a:noFill/>
              <a:ln>
                <a:noFill/>
              </a:ln>
            </p:spPr>
          </p:pic>
          <p:sp>
            <p:nvSpPr>
              <p:cNvPr id="381" name="Google Shape;381;p42"/>
              <p:cNvSpPr txBox="1"/>
              <p:nvPr/>
            </p:nvSpPr>
            <p:spPr>
              <a:xfrm>
                <a:off x="22098" y="25718"/>
                <a:ext cx="1857375" cy="7858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382" name="Google Shape;382;p42"/>
            <p:cNvGrpSpPr/>
            <p:nvPr/>
          </p:nvGrpSpPr>
          <p:grpSpPr>
            <a:xfrm>
              <a:off x="634369" y="-32004"/>
              <a:ext cx="1508771" cy="402339"/>
              <a:chOff x="0" y="0"/>
              <a:chExt cx="1005840" cy="402336"/>
            </a:xfrm>
          </p:grpSpPr>
          <p:pic>
            <p:nvPicPr>
              <p:cNvPr id="383" name="Google Shape;383;p42"/>
              <p:cNvPicPr preferRelativeResize="0"/>
              <p:nvPr/>
            </p:nvPicPr>
            <p:blipFill rotWithShape="1">
              <a:blip r:embed="rId6">
                <a:alphaModFix/>
              </a:blip>
              <a:srcRect b="0" l="0" r="0" t="0"/>
              <a:stretch/>
            </p:blipFill>
            <p:spPr>
              <a:xfrm>
                <a:off x="0" y="0"/>
                <a:ext cx="1005840" cy="402336"/>
              </a:xfrm>
              <a:prstGeom prst="rect">
                <a:avLst/>
              </a:prstGeom>
              <a:noFill/>
              <a:ln>
                <a:noFill/>
              </a:ln>
            </p:spPr>
          </p:pic>
          <p:sp>
            <p:nvSpPr>
              <p:cNvPr id="384" name="Google Shape;384;p42"/>
              <p:cNvSpPr txBox="1"/>
              <p:nvPr/>
            </p:nvSpPr>
            <p:spPr>
              <a:xfrm>
                <a:off x="29621" y="32004"/>
                <a:ext cx="952500" cy="34766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385" name="Google Shape;385;p42"/>
            <p:cNvSpPr txBox="1"/>
            <p:nvPr/>
          </p:nvSpPr>
          <p:spPr>
            <a:xfrm>
              <a:off x="185739" y="3084"/>
              <a:ext cx="2406162" cy="369332"/>
            </a:xfrm>
            <a:prstGeom prst="rect">
              <a:avLst/>
            </a:prstGeom>
            <a:solidFill>
              <a:srgbClr val="C55A1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Region</a:t>
              </a:r>
              <a:endParaRPr b="1" i="0" sz="1800" u="none" cap="none" strike="noStrike">
                <a:solidFill>
                  <a:schemeClr val="lt1"/>
                </a:solidFill>
                <a:latin typeface="Arial"/>
                <a:ea typeface="Arial"/>
                <a:cs typeface="Arial"/>
                <a:sym typeface="Arial"/>
              </a:endParaRPr>
            </a:p>
          </p:txBody>
        </p:sp>
        <p:sp>
          <p:nvSpPr>
            <p:cNvPr id="386" name="Google Shape;386;p42"/>
            <p:cNvSpPr txBox="1"/>
            <p:nvPr/>
          </p:nvSpPr>
          <p:spPr>
            <a:xfrm>
              <a:off x="176214" y="421250"/>
              <a:ext cx="2406162"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A</a:t>
              </a:r>
              <a:endParaRPr b="1" i="0" sz="1600" u="none" cap="none" strike="noStrike">
                <a:solidFill>
                  <a:schemeClr val="dk1"/>
                </a:solidFill>
                <a:latin typeface="Arial"/>
                <a:ea typeface="Arial"/>
                <a:cs typeface="Arial"/>
                <a:sym typeface="Arial"/>
              </a:endParaRPr>
            </a:p>
          </p:txBody>
        </p:sp>
      </p:grpSp>
      <p:grpSp>
        <p:nvGrpSpPr>
          <p:cNvPr id="387" name="Google Shape;387;p42"/>
          <p:cNvGrpSpPr/>
          <p:nvPr/>
        </p:nvGrpSpPr>
        <p:grpSpPr>
          <a:xfrm>
            <a:off x="3980391" y="3773116"/>
            <a:ext cx="1901952" cy="944880"/>
            <a:chOff x="-38577" y="-30671"/>
            <a:chExt cx="2852948" cy="944887"/>
          </a:xfrm>
        </p:grpSpPr>
        <p:grpSp>
          <p:nvGrpSpPr>
            <p:cNvPr id="388" name="Google Shape;388;p42"/>
            <p:cNvGrpSpPr/>
            <p:nvPr/>
          </p:nvGrpSpPr>
          <p:grpSpPr>
            <a:xfrm>
              <a:off x="-38577" y="85154"/>
              <a:ext cx="2852948" cy="829062"/>
              <a:chOff x="0" y="0"/>
              <a:chExt cx="1901952" cy="829056"/>
            </a:xfrm>
          </p:grpSpPr>
          <p:pic>
            <p:nvPicPr>
              <p:cNvPr id="389" name="Google Shape;389;p42"/>
              <p:cNvPicPr preferRelativeResize="0"/>
              <p:nvPr/>
            </p:nvPicPr>
            <p:blipFill rotWithShape="1">
              <a:blip r:embed="rId7">
                <a:alphaModFix/>
              </a:blip>
              <a:srcRect b="0" l="0" r="0" t="0"/>
              <a:stretch/>
            </p:blipFill>
            <p:spPr>
              <a:xfrm>
                <a:off x="0" y="0"/>
                <a:ext cx="1901952" cy="829056"/>
              </a:xfrm>
              <a:prstGeom prst="rect">
                <a:avLst/>
              </a:prstGeom>
              <a:noFill/>
              <a:ln>
                <a:noFill/>
              </a:ln>
            </p:spPr>
          </p:pic>
          <p:sp>
            <p:nvSpPr>
              <p:cNvPr id="390" name="Google Shape;390;p42"/>
              <p:cNvSpPr txBox="1"/>
              <p:nvPr/>
            </p:nvSpPr>
            <p:spPr>
              <a:xfrm>
                <a:off x="25718" y="24385"/>
                <a:ext cx="1857375" cy="7858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391" name="Google Shape;391;p42"/>
            <p:cNvGrpSpPr/>
            <p:nvPr/>
          </p:nvGrpSpPr>
          <p:grpSpPr>
            <a:xfrm>
              <a:off x="628939" y="-30671"/>
              <a:ext cx="1517915" cy="402339"/>
              <a:chOff x="0" y="0"/>
              <a:chExt cx="1011936" cy="402336"/>
            </a:xfrm>
          </p:grpSpPr>
          <p:pic>
            <p:nvPicPr>
              <p:cNvPr id="392" name="Google Shape;392;p42"/>
              <p:cNvPicPr preferRelativeResize="0"/>
              <p:nvPr/>
            </p:nvPicPr>
            <p:blipFill rotWithShape="1">
              <a:blip r:embed="rId8">
                <a:alphaModFix/>
              </a:blip>
              <a:srcRect b="0" l="0" r="0" t="0"/>
              <a:stretch/>
            </p:blipFill>
            <p:spPr>
              <a:xfrm>
                <a:off x="0" y="0"/>
                <a:ext cx="1011936" cy="402336"/>
              </a:xfrm>
              <a:prstGeom prst="rect">
                <a:avLst/>
              </a:prstGeom>
              <a:noFill/>
              <a:ln>
                <a:noFill/>
              </a:ln>
            </p:spPr>
          </p:pic>
          <p:sp>
            <p:nvSpPr>
              <p:cNvPr id="393" name="Google Shape;393;p42"/>
              <p:cNvSpPr txBox="1"/>
              <p:nvPr/>
            </p:nvSpPr>
            <p:spPr>
              <a:xfrm>
                <a:off x="33241" y="30671"/>
                <a:ext cx="952500" cy="34766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394" name="Google Shape;394;p42"/>
            <p:cNvSpPr txBox="1"/>
            <p:nvPr/>
          </p:nvSpPr>
          <p:spPr>
            <a:xfrm>
              <a:off x="185739" y="3084"/>
              <a:ext cx="2406162"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Region</a:t>
              </a:r>
              <a:endParaRPr b="1" i="0" sz="1800" u="none" cap="none" strike="noStrike">
                <a:solidFill>
                  <a:schemeClr val="lt1"/>
                </a:solidFill>
                <a:latin typeface="Arial"/>
                <a:ea typeface="Arial"/>
                <a:cs typeface="Arial"/>
                <a:sym typeface="Arial"/>
              </a:endParaRPr>
            </a:p>
          </p:txBody>
        </p:sp>
        <p:sp>
          <p:nvSpPr>
            <p:cNvPr id="395" name="Google Shape;395;p42"/>
            <p:cNvSpPr txBox="1"/>
            <p:nvPr/>
          </p:nvSpPr>
          <p:spPr>
            <a:xfrm>
              <a:off x="176214" y="421250"/>
              <a:ext cx="2406162"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B</a:t>
              </a:r>
              <a:endParaRPr b="1" i="0" sz="1600" u="none" cap="none" strike="noStrike">
                <a:solidFill>
                  <a:schemeClr val="dk1"/>
                </a:solidFill>
                <a:latin typeface="Arial"/>
                <a:ea typeface="Arial"/>
                <a:cs typeface="Arial"/>
                <a:sym typeface="Arial"/>
              </a:endParaRPr>
            </a:p>
          </p:txBody>
        </p:sp>
      </p:grpSp>
      <p:grpSp>
        <p:nvGrpSpPr>
          <p:cNvPr id="396" name="Google Shape;396;p42"/>
          <p:cNvGrpSpPr/>
          <p:nvPr/>
        </p:nvGrpSpPr>
        <p:grpSpPr>
          <a:xfrm>
            <a:off x="6804871" y="3771705"/>
            <a:ext cx="1901952" cy="944880"/>
            <a:chOff x="-34862" y="-29337"/>
            <a:chExt cx="2852948" cy="944887"/>
          </a:xfrm>
        </p:grpSpPr>
        <p:grpSp>
          <p:nvGrpSpPr>
            <p:cNvPr id="397" name="Google Shape;397;p42"/>
            <p:cNvGrpSpPr/>
            <p:nvPr/>
          </p:nvGrpSpPr>
          <p:grpSpPr>
            <a:xfrm>
              <a:off x="-34862" y="86488"/>
              <a:ext cx="2852948" cy="829062"/>
              <a:chOff x="0" y="0"/>
              <a:chExt cx="1901952" cy="829056"/>
            </a:xfrm>
          </p:grpSpPr>
          <p:pic>
            <p:nvPicPr>
              <p:cNvPr id="398" name="Google Shape;398;p42"/>
              <p:cNvPicPr preferRelativeResize="0"/>
              <p:nvPr/>
            </p:nvPicPr>
            <p:blipFill rotWithShape="1">
              <a:blip r:embed="rId9">
                <a:alphaModFix/>
              </a:blip>
              <a:srcRect b="0" l="0" r="0" t="0"/>
              <a:stretch/>
            </p:blipFill>
            <p:spPr>
              <a:xfrm>
                <a:off x="0" y="0"/>
                <a:ext cx="1901952" cy="829056"/>
              </a:xfrm>
              <a:prstGeom prst="rect">
                <a:avLst/>
              </a:prstGeom>
              <a:noFill/>
              <a:ln>
                <a:noFill/>
              </a:ln>
            </p:spPr>
          </p:pic>
          <p:sp>
            <p:nvSpPr>
              <p:cNvPr id="399" name="Google Shape;399;p42"/>
              <p:cNvSpPr txBox="1"/>
              <p:nvPr/>
            </p:nvSpPr>
            <p:spPr>
              <a:xfrm>
                <a:off x="23241" y="23051"/>
                <a:ext cx="1857375" cy="7858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400" name="Google Shape;400;p42"/>
            <p:cNvGrpSpPr/>
            <p:nvPr/>
          </p:nvGrpSpPr>
          <p:grpSpPr>
            <a:xfrm>
              <a:off x="632655" y="-29337"/>
              <a:ext cx="1508771" cy="402339"/>
              <a:chOff x="0" y="0"/>
              <a:chExt cx="1005840" cy="402336"/>
            </a:xfrm>
          </p:grpSpPr>
          <p:pic>
            <p:nvPicPr>
              <p:cNvPr id="401" name="Google Shape;401;p42"/>
              <p:cNvPicPr preferRelativeResize="0"/>
              <p:nvPr/>
            </p:nvPicPr>
            <p:blipFill rotWithShape="1">
              <a:blip r:embed="rId10">
                <a:alphaModFix/>
              </a:blip>
              <a:srcRect b="0" l="0" r="0" t="0"/>
              <a:stretch/>
            </p:blipFill>
            <p:spPr>
              <a:xfrm>
                <a:off x="0" y="0"/>
                <a:ext cx="1005840" cy="402336"/>
              </a:xfrm>
              <a:prstGeom prst="rect">
                <a:avLst/>
              </a:prstGeom>
              <a:noFill/>
              <a:ln>
                <a:noFill/>
              </a:ln>
            </p:spPr>
          </p:pic>
          <p:sp>
            <p:nvSpPr>
              <p:cNvPr id="402" name="Google Shape;402;p42"/>
              <p:cNvSpPr txBox="1"/>
              <p:nvPr/>
            </p:nvSpPr>
            <p:spPr>
              <a:xfrm>
                <a:off x="30764" y="29337"/>
                <a:ext cx="952500" cy="34766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403" name="Google Shape;403;p42"/>
            <p:cNvSpPr txBox="1"/>
            <p:nvPr/>
          </p:nvSpPr>
          <p:spPr>
            <a:xfrm>
              <a:off x="185739" y="3084"/>
              <a:ext cx="2406162"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Region</a:t>
              </a:r>
              <a:endParaRPr b="1" i="0" sz="1800" u="none" cap="none" strike="noStrike">
                <a:solidFill>
                  <a:schemeClr val="lt1"/>
                </a:solidFill>
                <a:latin typeface="Arial"/>
                <a:ea typeface="Arial"/>
                <a:cs typeface="Arial"/>
                <a:sym typeface="Arial"/>
              </a:endParaRPr>
            </a:p>
          </p:txBody>
        </p:sp>
        <p:sp>
          <p:nvSpPr>
            <p:cNvPr id="404" name="Google Shape;404;p42"/>
            <p:cNvSpPr txBox="1"/>
            <p:nvPr/>
          </p:nvSpPr>
          <p:spPr>
            <a:xfrm>
              <a:off x="176214" y="421250"/>
              <a:ext cx="2406162"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C</a:t>
              </a:r>
              <a:endParaRPr b="1" i="0" sz="1600" u="none" cap="none" strike="noStrike">
                <a:solidFill>
                  <a:schemeClr val="dk1"/>
                </a:solidFill>
                <a:latin typeface="Arial"/>
                <a:ea typeface="Arial"/>
                <a:cs typeface="Arial"/>
                <a:sym typeface="Arial"/>
              </a:endParaRPr>
            </a:p>
          </p:txBody>
        </p:sp>
      </p:grpSp>
      <p:grpSp>
        <p:nvGrpSpPr>
          <p:cNvPr id="405" name="Google Shape;405;p42"/>
          <p:cNvGrpSpPr/>
          <p:nvPr/>
        </p:nvGrpSpPr>
        <p:grpSpPr>
          <a:xfrm>
            <a:off x="1463742" y="5230838"/>
            <a:ext cx="1260475" cy="1323975"/>
            <a:chOff x="-59875" y="-23071"/>
            <a:chExt cx="2894904" cy="931439"/>
          </a:xfrm>
        </p:grpSpPr>
        <p:grpSp>
          <p:nvGrpSpPr>
            <p:cNvPr id="406" name="Google Shape;406;p42"/>
            <p:cNvGrpSpPr/>
            <p:nvPr/>
          </p:nvGrpSpPr>
          <p:grpSpPr>
            <a:xfrm>
              <a:off x="-59875" y="92822"/>
              <a:ext cx="2894904" cy="815546"/>
              <a:chOff x="0" y="0"/>
              <a:chExt cx="1261872" cy="1158240"/>
            </a:xfrm>
          </p:grpSpPr>
          <p:pic>
            <p:nvPicPr>
              <p:cNvPr id="407" name="Google Shape;407;p42"/>
              <p:cNvPicPr preferRelativeResize="0"/>
              <p:nvPr/>
            </p:nvPicPr>
            <p:blipFill rotWithShape="1">
              <a:blip r:embed="rId11">
                <a:alphaModFix/>
              </a:blip>
              <a:srcRect b="0" l="0" r="0" t="0"/>
              <a:stretch/>
            </p:blipFill>
            <p:spPr>
              <a:xfrm>
                <a:off x="0" y="0"/>
                <a:ext cx="1261872" cy="1158240"/>
              </a:xfrm>
              <a:prstGeom prst="rect">
                <a:avLst/>
              </a:prstGeom>
              <a:noFill/>
              <a:ln>
                <a:noFill/>
              </a:ln>
            </p:spPr>
          </p:pic>
          <p:sp>
            <p:nvSpPr>
              <p:cNvPr id="408" name="Google Shape;408;p42"/>
              <p:cNvSpPr txBox="1"/>
              <p:nvPr/>
            </p:nvSpPr>
            <p:spPr>
              <a:xfrm>
                <a:off x="26099" y="23742"/>
                <a:ext cx="1214437" cy="11160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409" name="Google Shape;409;p42"/>
            <p:cNvGrpSpPr/>
            <p:nvPr/>
          </p:nvGrpSpPr>
          <p:grpSpPr>
            <a:xfrm>
              <a:off x="457572" y="-23071"/>
              <a:ext cx="1846026" cy="317634"/>
              <a:chOff x="0" y="0"/>
              <a:chExt cx="804672" cy="451104"/>
            </a:xfrm>
          </p:grpSpPr>
          <p:pic>
            <p:nvPicPr>
              <p:cNvPr id="410" name="Google Shape;410;p42"/>
              <p:cNvPicPr preferRelativeResize="0"/>
              <p:nvPr/>
            </p:nvPicPr>
            <p:blipFill rotWithShape="1">
              <a:blip r:embed="rId12">
                <a:alphaModFix/>
              </a:blip>
              <a:srcRect b="0" l="0" r="0" t="0"/>
              <a:stretch/>
            </p:blipFill>
            <p:spPr>
              <a:xfrm>
                <a:off x="0" y="0"/>
                <a:ext cx="804672" cy="451104"/>
              </a:xfrm>
              <a:prstGeom prst="rect">
                <a:avLst/>
              </a:prstGeom>
              <a:noFill/>
              <a:ln>
                <a:noFill/>
              </a:ln>
            </p:spPr>
          </p:pic>
          <p:sp>
            <p:nvSpPr>
              <p:cNvPr id="411" name="Google Shape;411;p42"/>
              <p:cNvSpPr txBox="1"/>
              <p:nvPr/>
            </p:nvSpPr>
            <p:spPr>
              <a:xfrm>
                <a:off x="29758" y="32766"/>
                <a:ext cx="747101" cy="395274"/>
              </a:xfrm>
              <a:prstGeom prst="rect">
                <a:avLst/>
              </a:prstGeom>
              <a:solidFill>
                <a:srgbClr val="F7CAA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Malgun Gothic"/>
                    <a:ea typeface="Malgun Gothic"/>
                    <a:cs typeface="Malgun Gothic"/>
                    <a:sym typeface="Malgun Gothic"/>
                  </a:rPr>
                  <a:t>518</a:t>
                </a:r>
                <a:endParaRPr b="1" i="0" sz="1800" u="none" cap="none" strike="noStrike">
                  <a:solidFill>
                    <a:srgbClr val="FFFFFF"/>
                  </a:solidFill>
                  <a:latin typeface="Malgun Gothic"/>
                  <a:ea typeface="Malgun Gothic"/>
                  <a:cs typeface="Malgun Gothic"/>
                  <a:sym typeface="Malgun Gothic"/>
                </a:endParaRPr>
              </a:p>
            </p:txBody>
          </p:sp>
        </p:grpSp>
        <p:sp>
          <p:nvSpPr>
            <p:cNvPr id="412" name="Google Shape;412;p42"/>
            <p:cNvSpPr txBox="1"/>
            <p:nvPr/>
          </p:nvSpPr>
          <p:spPr>
            <a:xfrm>
              <a:off x="176212" y="387716"/>
              <a:ext cx="2406162" cy="23817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Stores</a:t>
              </a:r>
              <a:endParaRPr b="1" i="0" sz="1600" u="none" cap="none" strike="noStrike">
                <a:solidFill>
                  <a:schemeClr val="dk1"/>
                </a:solidFill>
                <a:latin typeface="Arial"/>
                <a:ea typeface="Arial"/>
                <a:cs typeface="Arial"/>
                <a:sym typeface="Arial"/>
              </a:endParaRPr>
            </a:p>
          </p:txBody>
        </p:sp>
      </p:grpSp>
      <p:grpSp>
        <p:nvGrpSpPr>
          <p:cNvPr id="413" name="Google Shape;413;p42"/>
          <p:cNvGrpSpPr/>
          <p:nvPr/>
        </p:nvGrpSpPr>
        <p:grpSpPr>
          <a:xfrm>
            <a:off x="9145510" y="3735557"/>
            <a:ext cx="1901952" cy="944880"/>
            <a:chOff x="-34862" y="-29337"/>
            <a:chExt cx="2852948" cy="944887"/>
          </a:xfrm>
        </p:grpSpPr>
        <p:grpSp>
          <p:nvGrpSpPr>
            <p:cNvPr id="414" name="Google Shape;414;p42"/>
            <p:cNvGrpSpPr/>
            <p:nvPr/>
          </p:nvGrpSpPr>
          <p:grpSpPr>
            <a:xfrm>
              <a:off x="-34862" y="86488"/>
              <a:ext cx="2852948" cy="829062"/>
              <a:chOff x="0" y="0"/>
              <a:chExt cx="1901952" cy="829056"/>
            </a:xfrm>
          </p:grpSpPr>
          <p:pic>
            <p:nvPicPr>
              <p:cNvPr id="415" name="Google Shape;415;p42"/>
              <p:cNvPicPr preferRelativeResize="0"/>
              <p:nvPr/>
            </p:nvPicPr>
            <p:blipFill rotWithShape="1">
              <a:blip r:embed="rId9">
                <a:alphaModFix/>
              </a:blip>
              <a:srcRect b="0" l="0" r="0" t="0"/>
              <a:stretch/>
            </p:blipFill>
            <p:spPr>
              <a:xfrm>
                <a:off x="0" y="0"/>
                <a:ext cx="1901952" cy="829056"/>
              </a:xfrm>
              <a:prstGeom prst="rect">
                <a:avLst/>
              </a:prstGeom>
              <a:noFill/>
              <a:ln>
                <a:noFill/>
              </a:ln>
            </p:spPr>
          </p:pic>
          <p:sp>
            <p:nvSpPr>
              <p:cNvPr id="416" name="Google Shape;416;p42"/>
              <p:cNvSpPr txBox="1"/>
              <p:nvPr/>
            </p:nvSpPr>
            <p:spPr>
              <a:xfrm>
                <a:off x="23241" y="23051"/>
                <a:ext cx="1857375" cy="7858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417" name="Google Shape;417;p42"/>
            <p:cNvGrpSpPr/>
            <p:nvPr/>
          </p:nvGrpSpPr>
          <p:grpSpPr>
            <a:xfrm>
              <a:off x="632655" y="-29337"/>
              <a:ext cx="1508771" cy="402339"/>
              <a:chOff x="0" y="0"/>
              <a:chExt cx="1005840" cy="402336"/>
            </a:xfrm>
          </p:grpSpPr>
          <p:pic>
            <p:nvPicPr>
              <p:cNvPr id="418" name="Google Shape;418;p42"/>
              <p:cNvPicPr preferRelativeResize="0"/>
              <p:nvPr/>
            </p:nvPicPr>
            <p:blipFill rotWithShape="1">
              <a:blip r:embed="rId10">
                <a:alphaModFix/>
              </a:blip>
              <a:srcRect b="0" l="0" r="0" t="0"/>
              <a:stretch/>
            </p:blipFill>
            <p:spPr>
              <a:xfrm>
                <a:off x="0" y="0"/>
                <a:ext cx="1005840" cy="402336"/>
              </a:xfrm>
              <a:prstGeom prst="rect">
                <a:avLst/>
              </a:prstGeom>
              <a:noFill/>
              <a:ln>
                <a:noFill/>
              </a:ln>
            </p:spPr>
          </p:pic>
          <p:sp>
            <p:nvSpPr>
              <p:cNvPr id="419" name="Google Shape;419;p42"/>
              <p:cNvSpPr txBox="1"/>
              <p:nvPr/>
            </p:nvSpPr>
            <p:spPr>
              <a:xfrm>
                <a:off x="30764" y="29337"/>
                <a:ext cx="952500" cy="34766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420" name="Google Shape;420;p42"/>
            <p:cNvSpPr txBox="1"/>
            <p:nvPr/>
          </p:nvSpPr>
          <p:spPr>
            <a:xfrm>
              <a:off x="185739" y="3084"/>
              <a:ext cx="2406162"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Region</a:t>
              </a:r>
              <a:endParaRPr b="1" i="0" sz="1800" u="none" cap="none" strike="noStrike">
                <a:solidFill>
                  <a:schemeClr val="lt1"/>
                </a:solidFill>
                <a:latin typeface="Arial"/>
                <a:ea typeface="Arial"/>
                <a:cs typeface="Arial"/>
                <a:sym typeface="Arial"/>
              </a:endParaRPr>
            </a:p>
          </p:txBody>
        </p:sp>
        <p:sp>
          <p:nvSpPr>
            <p:cNvPr id="421" name="Google Shape;421;p42"/>
            <p:cNvSpPr txBox="1"/>
            <p:nvPr/>
          </p:nvSpPr>
          <p:spPr>
            <a:xfrm>
              <a:off x="176214" y="421250"/>
              <a:ext cx="2406162"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D</a:t>
              </a:r>
              <a:endParaRPr b="1" i="0" sz="1600" u="none" cap="none" strike="noStrike">
                <a:solidFill>
                  <a:schemeClr val="dk1"/>
                </a:solidFill>
                <a:latin typeface="Arial"/>
                <a:ea typeface="Arial"/>
                <a:cs typeface="Arial"/>
                <a:sym typeface="Arial"/>
              </a:endParaRPr>
            </a:p>
          </p:txBody>
        </p:sp>
      </p:grpSp>
      <p:sp>
        <p:nvSpPr>
          <p:cNvPr id="422" name="Google Shape;422;p42"/>
          <p:cNvSpPr txBox="1"/>
          <p:nvPr/>
        </p:nvSpPr>
        <p:spPr>
          <a:xfrm>
            <a:off x="4076825" y="3793241"/>
            <a:ext cx="1604097" cy="369329"/>
          </a:xfrm>
          <a:prstGeom prst="rect">
            <a:avLst/>
          </a:prstGeom>
          <a:solidFill>
            <a:srgbClr val="C55A1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Region</a:t>
            </a:r>
            <a:endParaRPr b="1" i="0" sz="1800" u="none" cap="none" strike="noStrike">
              <a:solidFill>
                <a:schemeClr val="lt1"/>
              </a:solidFill>
              <a:latin typeface="Arial"/>
              <a:ea typeface="Arial"/>
              <a:cs typeface="Arial"/>
              <a:sym typeface="Arial"/>
            </a:endParaRPr>
          </a:p>
        </p:txBody>
      </p:sp>
      <p:sp>
        <p:nvSpPr>
          <p:cNvPr id="423" name="Google Shape;423;p42"/>
          <p:cNvSpPr txBox="1"/>
          <p:nvPr/>
        </p:nvSpPr>
        <p:spPr>
          <a:xfrm>
            <a:off x="6941442" y="3793241"/>
            <a:ext cx="1604097" cy="369329"/>
          </a:xfrm>
          <a:prstGeom prst="rect">
            <a:avLst/>
          </a:prstGeom>
          <a:solidFill>
            <a:srgbClr val="C55A1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Region</a:t>
            </a:r>
            <a:endParaRPr b="1" i="0" sz="1800" u="none" cap="none" strike="noStrike">
              <a:solidFill>
                <a:schemeClr val="lt1"/>
              </a:solidFill>
              <a:latin typeface="Arial"/>
              <a:ea typeface="Arial"/>
              <a:cs typeface="Arial"/>
              <a:sym typeface="Arial"/>
            </a:endParaRPr>
          </a:p>
        </p:txBody>
      </p:sp>
      <p:sp>
        <p:nvSpPr>
          <p:cNvPr id="424" name="Google Shape;424;p42"/>
          <p:cNvSpPr txBox="1"/>
          <p:nvPr/>
        </p:nvSpPr>
        <p:spPr>
          <a:xfrm>
            <a:off x="9344955" y="3771705"/>
            <a:ext cx="1604097" cy="369329"/>
          </a:xfrm>
          <a:prstGeom prst="rect">
            <a:avLst/>
          </a:prstGeom>
          <a:solidFill>
            <a:srgbClr val="C55A1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Region</a:t>
            </a:r>
            <a:endParaRPr b="1" i="0" sz="1800" u="none" cap="none" strike="noStrike">
              <a:solidFill>
                <a:schemeClr val="lt1"/>
              </a:solidFill>
              <a:latin typeface="Arial"/>
              <a:ea typeface="Arial"/>
              <a:cs typeface="Arial"/>
              <a:sym typeface="Arial"/>
            </a:endParaRPr>
          </a:p>
        </p:txBody>
      </p:sp>
      <p:grpSp>
        <p:nvGrpSpPr>
          <p:cNvPr id="425" name="Google Shape;425;p42"/>
          <p:cNvGrpSpPr/>
          <p:nvPr/>
        </p:nvGrpSpPr>
        <p:grpSpPr>
          <a:xfrm>
            <a:off x="4308072" y="5180071"/>
            <a:ext cx="1260475" cy="1323975"/>
            <a:chOff x="-59875" y="-23071"/>
            <a:chExt cx="2894904" cy="931439"/>
          </a:xfrm>
        </p:grpSpPr>
        <p:grpSp>
          <p:nvGrpSpPr>
            <p:cNvPr id="426" name="Google Shape;426;p42"/>
            <p:cNvGrpSpPr/>
            <p:nvPr/>
          </p:nvGrpSpPr>
          <p:grpSpPr>
            <a:xfrm>
              <a:off x="-59875" y="92822"/>
              <a:ext cx="2894904" cy="815546"/>
              <a:chOff x="0" y="0"/>
              <a:chExt cx="1261872" cy="1158240"/>
            </a:xfrm>
          </p:grpSpPr>
          <p:pic>
            <p:nvPicPr>
              <p:cNvPr id="427" name="Google Shape;427;p42"/>
              <p:cNvPicPr preferRelativeResize="0"/>
              <p:nvPr/>
            </p:nvPicPr>
            <p:blipFill rotWithShape="1">
              <a:blip r:embed="rId11">
                <a:alphaModFix/>
              </a:blip>
              <a:srcRect b="0" l="0" r="0" t="0"/>
              <a:stretch/>
            </p:blipFill>
            <p:spPr>
              <a:xfrm>
                <a:off x="0" y="0"/>
                <a:ext cx="1261872" cy="1158240"/>
              </a:xfrm>
              <a:prstGeom prst="rect">
                <a:avLst/>
              </a:prstGeom>
              <a:noFill/>
              <a:ln>
                <a:noFill/>
              </a:ln>
            </p:spPr>
          </p:pic>
          <p:sp>
            <p:nvSpPr>
              <p:cNvPr id="428" name="Google Shape;428;p42"/>
              <p:cNvSpPr txBox="1"/>
              <p:nvPr/>
            </p:nvSpPr>
            <p:spPr>
              <a:xfrm>
                <a:off x="26099" y="23742"/>
                <a:ext cx="1214437" cy="11160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429" name="Google Shape;429;p42"/>
            <p:cNvGrpSpPr/>
            <p:nvPr/>
          </p:nvGrpSpPr>
          <p:grpSpPr>
            <a:xfrm>
              <a:off x="457572" y="-23071"/>
              <a:ext cx="1846026" cy="317634"/>
              <a:chOff x="0" y="0"/>
              <a:chExt cx="804672" cy="451104"/>
            </a:xfrm>
          </p:grpSpPr>
          <p:pic>
            <p:nvPicPr>
              <p:cNvPr id="430" name="Google Shape;430;p42"/>
              <p:cNvPicPr preferRelativeResize="0"/>
              <p:nvPr/>
            </p:nvPicPr>
            <p:blipFill rotWithShape="1">
              <a:blip r:embed="rId12">
                <a:alphaModFix/>
              </a:blip>
              <a:srcRect b="0" l="0" r="0" t="0"/>
              <a:stretch/>
            </p:blipFill>
            <p:spPr>
              <a:xfrm>
                <a:off x="0" y="0"/>
                <a:ext cx="804672" cy="451104"/>
              </a:xfrm>
              <a:prstGeom prst="rect">
                <a:avLst/>
              </a:prstGeom>
              <a:noFill/>
              <a:ln>
                <a:noFill/>
              </a:ln>
            </p:spPr>
          </p:pic>
          <p:sp>
            <p:nvSpPr>
              <p:cNvPr id="431" name="Google Shape;431;p42"/>
              <p:cNvSpPr txBox="1"/>
              <p:nvPr/>
            </p:nvSpPr>
            <p:spPr>
              <a:xfrm>
                <a:off x="29758" y="32766"/>
                <a:ext cx="747101" cy="395274"/>
              </a:xfrm>
              <a:prstGeom prst="rect">
                <a:avLst/>
              </a:prstGeom>
              <a:solidFill>
                <a:srgbClr val="F7CAA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Malgun Gothic"/>
                    <a:ea typeface="Malgun Gothic"/>
                    <a:cs typeface="Malgun Gothic"/>
                    <a:sym typeface="Malgun Gothic"/>
                  </a:rPr>
                  <a:t>16</a:t>
                </a:r>
                <a:endParaRPr b="1" i="0" sz="1800" u="none" cap="none" strike="noStrike">
                  <a:solidFill>
                    <a:srgbClr val="FFFFFF"/>
                  </a:solidFill>
                  <a:latin typeface="Malgun Gothic"/>
                  <a:ea typeface="Malgun Gothic"/>
                  <a:cs typeface="Malgun Gothic"/>
                  <a:sym typeface="Malgun Gothic"/>
                </a:endParaRPr>
              </a:p>
            </p:txBody>
          </p:sp>
        </p:grpSp>
        <p:sp>
          <p:nvSpPr>
            <p:cNvPr id="432" name="Google Shape;432;p42"/>
            <p:cNvSpPr txBox="1"/>
            <p:nvPr/>
          </p:nvSpPr>
          <p:spPr>
            <a:xfrm>
              <a:off x="176212" y="387716"/>
              <a:ext cx="2406162" cy="23817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Stores</a:t>
              </a:r>
              <a:endParaRPr b="1" i="0" sz="1600" u="none" cap="none" strike="noStrike">
                <a:solidFill>
                  <a:schemeClr val="dk1"/>
                </a:solidFill>
                <a:latin typeface="Arial"/>
                <a:ea typeface="Arial"/>
                <a:cs typeface="Arial"/>
                <a:sym typeface="Arial"/>
              </a:endParaRPr>
            </a:p>
          </p:txBody>
        </p:sp>
      </p:grpSp>
      <p:grpSp>
        <p:nvGrpSpPr>
          <p:cNvPr id="433" name="Google Shape;433;p42"/>
          <p:cNvGrpSpPr/>
          <p:nvPr/>
        </p:nvGrpSpPr>
        <p:grpSpPr>
          <a:xfrm>
            <a:off x="7078164" y="5152755"/>
            <a:ext cx="1260475" cy="1323975"/>
            <a:chOff x="-59875" y="-23071"/>
            <a:chExt cx="2894904" cy="931439"/>
          </a:xfrm>
        </p:grpSpPr>
        <p:grpSp>
          <p:nvGrpSpPr>
            <p:cNvPr id="434" name="Google Shape;434;p42"/>
            <p:cNvGrpSpPr/>
            <p:nvPr/>
          </p:nvGrpSpPr>
          <p:grpSpPr>
            <a:xfrm>
              <a:off x="-59875" y="92822"/>
              <a:ext cx="2894904" cy="815546"/>
              <a:chOff x="0" y="0"/>
              <a:chExt cx="1261872" cy="1158240"/>
            </a:xfrm>
          </p:grpSpPr>
          <p:pic>
            <p:nvPicPr>
              <p:cNvPr id="435" name="Google Shape;435;p42"/>
              <p:cNvPicPr preferRelativeResize="0"/>
              <p:nvPr/>
            </p:nvPicPr>
            <p:blipFill rotWithShape="1">
              <a:blip r:embed="rId11">
                <a:alphaModFix/>
              </a:blip>
              <a:srcRect b="0" l="0" r="0" t="0"/>
              <a:stretch/>
            </p:blipFill>
            <p:spPr>
              <a:xfrm>
                <a:off x="0" y="0"/>
                <a:ext cx="1261872" cy="1158240"/>
              </a:xfrm>
              <a:prstGeom prst="rect">
                <a:avLst/>
              </a:prstGeom>
              <a:noFill/>
              <a:ln>
                <a:noFill/>
              </a:ln>
            </p:spPr>
          </p:pic>
          <p:sp>
            <p:nvSpPr>
              <p:cNvPr id="436" name="Google Shape;436;p42"/>
              <p:cNvSpPr txBox="1"/>
              <p:nvPr/>
            </p:nvSpPr>
            <p:spPr>
              <a:xfrm>
                <a:off x="26099" y="23742"/>
                <a:ext cx="1214437" cy="11160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437" name="Google Shape;437;p42"/>
            <p:cNvGrpSpPr/>
            <p:nvPr/>
          </p:nvGrpSpPr>
          <p:grpSpPr>
            <a:xfrm>
              <a:off x="457572" y="-23071"/>
              <a:ext cx="1846026" cy="317634"/>
              <a:chOff x="0" y="0"/>
              <a:chExt cx="804672" cy="451104"/>
            </a:xfrm>
          </p:grpSpPr>
          <p:pic>
            <p:nvPicPr>
              <p:cNvPr id="438" name="Google Shape;438;p42"/>
              <p:cNvPicPr preferRelativeResize="0"/>
              <p:nvPr/>
            </p:nvPicPr>
            <p:blipFill rotWithShape="1">
              <a:blip r:embed="rId12">
                <a:alphaModFix/>
              </a:blip>
              <a:srcRect b="0" l="0" r="0" t="0"/>
              <a:stretch/>
            </p:blipFill>
            <p:spPr>
              <a:xfrm>
                <a:off x="0" y="0"/>
                <a:ext cx="804672" cy="451104"/>
              </a:xfrm>
              <a:prstGeom prst="rect">
                <a:avLst/>
              </a:prstGeom>
              <a:noFill/>
              <a:ln>
                <a:noFill/>
              </a:ln>
            </p:spPr>
          </p:pic>
          <p:sp>
            <p:nvSpPr>
              <p:cNvPr id="439" name="Google Shape;439;p42"/>
              <p:cNvSpPr txBox="1"/>
              <p:nvPr/>
            </p:nvSpPr>
            <p:spPr>
              <a:xfrm>
                <a:off x="29758" y="32766"/>
                <a:ext cx="747101" cy="395274"/>
              </a:xfrm>
              <a:prstGeom prst="rect">
                <a:avLst/>
              </a:prstGeom>
              <a:solidFill>
                <a:srgbClr val="F7CAA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Malgun Gothic"/>
                    <a:ea typeface="Malgun Gothic"/>
                    <a:cs typeface="Malgun Gothic"/>
                    <a:sym typeface="Malgun Gothic"/>
                  </a:rPr>
                  <a:t>314</a:t>
                </a:r>
                <a:endParaRPr b="1" i="0" sz="1800" u="none" cap="none" strike="noStrike">
                  <a:solidFill>
                    <a:srgbClr val="FFFFFF"/>
                  </a:solidFill>
                  <a:latin typeface="Malgun Gothic"/>
                  <a:ea typeface="Malgun Gothic"/>
                  <a:cs typeface="Malgun Gothic"/>
                  <a:sym typeface="Malgun Gothic"/>
                </a:endParaRPr>
              </a:p>
            </p:txBody>
          </p:sp>
        </p:grpSp>
        <p:sp>
          <p:nvSpPr>
            <p:cNvPr id="440" name="Google Shape;440;p42"/>
            <p:cNvSpPr txBox="1"/>
            <p:nvPr/>
          </p:nvSpPr>
          <p:spPr>
            <a:xfrm>
              <a:off x="176212" y="387716"/>
              <a:ext cx="2406162" cy="23817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Stores</a:t>
              </a:r>
              <a:endParaRPr b="1" i="0" sz="1600" u="none" cap="none" strike="noStrike">
                <a:solidFill>
                  <a:schemeClr val="dk1"/>
                </a:solidFill>
                <a:latin typeface="Arial"/>
                <a:ea typeface="Arial"/>
                <a:cs typeface="Arial"/>
                <a:sym typeface="Arial"/>
              </a:endParaRPr>
            </a:p>
          </p:txBody>
        </p:sp>
      </p:grpSp>
      <p:grpSp>
        <p:nvGrpSpPr>
          <p:cNvPr id="441" name="Google Shape;441;p42"/>
          <p:cNvGrpSpPr/>
          <p:nvPr/>
        </p:nvGrpSpPr>
        <p:grpSpPr>
          <a:xfrm>
            <a:off x="9565650" y="5103005"/>
            <a:ext cx="1260475" cy="1323975"/>
            <a:chOff x="-59875" y="-23071"/>
            <a:chExt cx="2894904" cy="931439"/>
          </a:xfrm>
        </p:grpSpPr>
        <p:grpSp>
          <p:nvGrpSpPr>
            <p:cNvPr id="442" name="Google Shape;442;p42"/>
            <p:cNvGrpSpPr/>
            <p:nvPr/>
          </p:nvGrpSpPr>
          <p:grpSpPr>
            <a:xfrm>
              <a:off x="-59875" y="92822"/>
              <a:ext cx="2894904" cy="815546"/>
              <a:chOff x="0" y="0"/>
              <a:chExt cx="1261872" cy="1158240"/>
            </a:xfrm>
          </p:grpSpPr>
          <p:pic>
            <p:nvPicPr>
              <p:cNvPr id="443" name="Google Shape;443;p42"/>
              <p:cNvPicPr preferRelativeResize="0"/>
              <p:nvPr/>
            </p:nvPicPr>
            <p:blipFill rotWithShape="1">
              <a:blip r:embed="rId11">
                <a:alphaModFix/>
              </a:blip>
              <a:srcRect b="0" l="0" r="0" t="0"/>
              <a:stretch/>
            </p:blipFill>
            <p:spPr>
              <a:xfrm>
                <a:off x="0" y="0"/>
                <a:ext cx="1261872" cy="1158240"/>
              </a:xfrm>
              <a:prstGeom prst="rect">
                <a:avLst/>
              </a:prstGeom>
              <a:noFill/>
              <a:ln>
                <a:noFill/>
              </a:ln>
            </p:spPr>
          </p:pic>
          <p:sp>
            <p:nvSpPr>
              <p:cNvPr id="444" name="Google Shape;444;p42"/>
              <p:cNvSpPr txBox="1"/>
              <p:nvPr/>
            </p:nvSpPr>
            <p:spPr>
              <a:xfrm>
                <a:off x="26099" y="23742"/>
                <a:ext cx="1214437" cy="11160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445" name="Google Shape;445;p42"/>
            <p:cNvGrpSpPr/>
            <p:nvPr/>
          </p:nvGrpSpPr>
          <p:grpSpPr>
            <a:xfrm>
              <a:off x="457572" y="-23071"/>
              <a:ext cx="1846026" cy="317634"/>
              <a:chOff x="0" y="0"/>
              <a:chExt cx="804672" cy="451104"/>
            </a:xfrm>
          </p:grpSpPr>
          <p:pic>
            <p:nvPicPr>
              <p:cNvPr id="446" name="Google Shape;446;p42"/>
              <p:cNvPicPr preferRelativeResize="0"/>
              <p:nvPr/>
            </p:nvPicPr>
            <p:blipFill rotWithShape="1">
              <a:blip r:embed="rId12">
                <a:alphaModFix/>
              </a:blip>
              <a:srcRect b="0" l="0" r="0" t="0"/>
              <a:stretch/>
            </p:blipFill>
            <p:spPr>
              <a:xfrm>
                <a:off x="0" y="0"/>
                <a:ext cx="804672" cy="451104"/>
              </a:xfrm>
              <a:prstGeom prst="rect">
                <a:avLst/>
              </a:prstGeom>
              <a:noFill/>
              <a:ln>
                <a:noFill/>
              </a:ln>
            </p:spPr>
          </p:pic>
          <p:sp>
            <p:nvSpPr>
              <p:cNvPr id="447" name="Google Shape;447;p42"/>
              <p:cNvSpPr txBox="1"/>
              <p:nvPr/>
            </p:nvSpPr>
            <p:spPr>
              <a:xfrm>
                <a:off x="29758" y="32766"/>
                <a:ext cx="747101" cy="395274"/>
              </a:xfrm>
              <a:prstGeom prst="rect">
                <a:avLst/>
              </a:prstGeom>
              <a:solidFill>
                <a:srgbClr val="F7CAA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Malgun Gothic"/>
                    <a:ea typeface="Malgun Gothic"/>
                    <a:cs typeface="Malgun Gothic"/>
                    <a:sym typeface="Malgun Gothic"/>
                  </a:rPr>
                  <a:t>267</a:t>
                </a:r>
                <a:endParaRPr b="1" i="0" sz="1800" u="none" cap="none" strike="noStrike">
                  <a:solidFill>
                    <a:srgbClr val="FFFFFF"/>
                  </a:solidFill>
                  <a:latin typeface="Malgun Gothic"/>
                  <a:ea typeface="Malgun Gothic"/>
                  <a:cs typeface="Malgun Gothic"/>
                  <a:sym typeface="Malgun Gothic"/>
                </a:endParaRPr>
              </a:p>
            </p:txBody>
          </p:sp>
        </p:grpSp>
        <p:sp>
          <p:nvSpPr>
            <p:cNvPr id="448" name="Google Shape;448;p42"/>
            <p:cNvSpPr txBox="1"/>
            <p:nvPr/>
          </p:nvSpPr>
          <p:spPr>
            <a:xfrm>
              <a:off x="176212" y="387716"/>
              <a:ext cx="2406162" cy="23817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Stores</a:t>
              </a:r>
              <a:endParaRPr b="1" i="0" sz="1600" u="none" cap="none" strike="noStrike">
                <a:solidFill>
                  <a:schemeClr val="dk1"/>
                </a:solidFill>
                <a:latin typeface="Arial"/>
                <a:ea typeface="Arial"/>
                <a:cs typeface="Arial"/>
                <a:sym typeface="Arial"/>
              </a:endParaRPr>
            </a:p>
          </p:txBody>
        </p:sp>
      </p:grpSp>
      <p:sp>
        <p:nvSpPr>
          <p:cNvPr id="449" name="Google Shape;449;p42"/>
          <p:cNvSpPr/>
          <p:nvPr/>
        </p:nvSpPr>
        <p:spPr>
          <a:xfrm>
            <a:off x="7598574" y="4584586"/>
            <a:ext cx="213340" cy="640080"/>
          </a:xfrm>
          <a:prstGeom prst="downArrow">
            <a:avLst>
              <a:gd fmla="val 50000" name="adj1"/>
              <a:gd fmla="val 50000" name="adj2"/>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0" name="Google Shape;450;p42"/>
          <p:cNvSpPr/>
          <p:nvPr/>
        </p:nvSpPr>
        <p:spPr>
          <a:xfrm>
            <a:off x="4809599" y="4610732"/>
            <a:ext cx="213340" cy="640080"/>
          </a:xfrm>
          <a:prstGeom prst="downArrow">
            <a:avLst>
              <a:gd fmla="val 50000" name="adj1"/>
              <a:gd fmla="val 50000" name="adj2"/>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1" name="Google Shape;451;p42"/>
          <p:cNvSpPr/>
          <p:nvPr/>
        </p:nvSpPr>
        <p:spPr>
          <a:xfrm>
            <a:off x="2010529" y="4673125"/>
            <a:ext cx="213340" cy="640080"/>
          </a:xfrm>
          <a:prstGeom prst="downArrow">
            <a:avLst>
              <a:gd fmla="val 50000" name="adj1"/>
              <a:gd fmla="val 50000" name="adj2"/>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2" name="Google Shape;452;p42"/>
          <p:cNvSpPr/>
          <p:nvPr/>
        </p:nvSpPr>
        <p:spPr>
          <a:xfrm>
            <a:off x="10054703" y="4565544"/>
            <a:ext cx="213340" cy="640080"/>
          </a:xfrm>
          <a:prstGeom prst="downArrow">
            <a:avLst>
              <a:gd fmla="val 50000" name="adj1"/>
              <a:gd fmla="val 50000" name="adj2"/>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3" name="Google Shape;453;p42"/>
          <p:cNvSpPr/>
          <p:nvPr/>
        </p:nvSpPr>
        <p:spPr>
          <a:xfrm rot="-5400000">
            <a:off x="2419051" y="3173334"/>
            <a:ext cx="206603" cy="845042"/>
          </a:xfrm>
          <a:prstGeom prst="downArrow">
            <a:avLst>
              <a:gd fmla="val 50000" name="adj1"/>
              <a:gd fmla="val 50000" name="adj2"/>
            </a:avLst>
          </a:prstGeom>
          <a:solidFill>
            <a:srgbClr val="FF000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4" name="Google Shape;454;p42"/>
          <p:cNvSpPr/>
          <p:nvPr/>
        </p:nvSpPr>
        <p:spPr>
          <a:xfrm rot="5400000">
            <a:off x="7217668" y="3143990"/>
            <a:ext cx="206603" cy="845042"/>
          </a:xfrm>
          <a:prstGeom prst="downArrow">
            <a:avLst>
              <a:gd fmla="val 50000" name="adj1"/>
              <a:gd fmla="val 50000" name="adj2"/>
            </a:avLst>
          </a:prstGeom>
          <a:solidFill>
            <a:srgbClr val="FF000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5" name="Google Shape;455;p42"/>
          <p:cNvSpPr/>
          <p:nvPr/>
        </p:nvSpPr>
        <p:spPr>
          <a:xfrm rot="5400000">
            <a:off x="9635551" y="3150639"/>
            <a:ext cx="206603" cy="845042"/>
          </a:xfrm>
          <a:prstGeom prst="downArrow">
            <a:avLst>
              <a:gd fmla="val 50000" name="adj1"/>
              <a:gd fmla="val 50000" name="adj2"/>
            </a:avLst>
          </a:prstGeom>
          <a:solidFill>
            <a:srgbClr val="FF000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6" name="Google Shape;456;p42"/>
          <p:cNvSpPr/>
          <p:nvPr/>
        </p:nvSpPr>
        <p:spPr>
          <a:xfrm rot="-5400000">
            <a:off x="5222307" y="3150229"/>
            <a:ext cx="206603" cy="845042"/>
          </a:xfrm>
          <a:prstGeom prst="downArrow">
            <a:avLst>
              <a:gd fmla="val 50000" name="adj1"/>
              <a:gd fmla="val 50000" name="adj2"/>
            </a:avLst>
          </a:prstGeom>
          <a:solidFill>
            <a:srgbClr val="FF000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7" name="Google Shape;457;p42"/>
          <p:cNvSpPr/>
          <p:nvPr/>
        </p:nvSpPr>
        <p:spPr>
          <a:xfrm rot="10800000">
            <a:off x="6339542" y="2608536"/>
            <a:ext cx="206603" cy="845042"/>
          </a:xfrm>
          <a:prstGeom prst="downArrow">
            <a:avLst>
              <a:gd fmla="val 50000" name="adj1"/>
              <a:gd fmla="val 50000" name="adj2"/>
            </a:avLst>
          </a:prstGeom>
          <a:solidFill>
            <a:srgbClr val="FF000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8" name="Google Shape;458;p42"/>
          <p:cNvSpPr/>
          <p:nvPr/>
        </p:nvSpPr>
        <p:spPr>
          <a:xfrm rot="10800000">
            <a:off x="2180677" y="4646419"/>
            <a:ext cx="215286" cy="645083"/>
          </a:xfrm>
          <a:prstGeom prst="downArrow">
            <a:avLst>
              <a:gd fmla="val 50000" name="adj1"/>
              <a:gd fmla="val 50000" name="adj2"/>
            </a:avLst>
          </a:prstGeom>
          <a:solidFill>
            <a:srgbClr val="FF000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9" name="Google Shape;459;p42"/>
          <p:cNvSpPr/>
          <p:nvPr/>
        </p:nvSpPr>
        <p:spPr>
          <a:xfrm rot="10800000">
            <a:off x="10212713" y="4540393"/>
            <a:ext cx="215286" cy="645083"/>
          </a:xfrm>
          <a:prstGeom prst="downArrow">
            <a:avLst>
              <a:gd fmla="val 50000" name="adj1"/>
              <a:gd fmla="val 50000" name="adj2"/>
            </a:avLst>
          </a:prstGeom>
          <a:solidFill>
            <a:srgbClr val="FF000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0" name="Google Shape;460;p42"/>
          <p:cNvSpPr/>
          <p:nvPr/>
        </p:nvSpPr>
        <p:spPr>
          <a:xfrm rot="10800000">
            <a:off x="7758520" y="4578137"/>
            <a:ext cx="215286" cy="645083"/>
          </a:xfrm>
          <a:prstGeom prst="downArrow">
            <a:avLst>
              <a:gd fmla="val 50000" name="adj1"/>
              <a:gd fmla="val 50000" name="adj2"/>
            </a:avLst>
          </a:prstGeom>
          <a:solidFill>
            <a:srgbClr val="FF000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1" name="Google Shape;461;p42"/>
          <p:cNvSpPr/>
          <p:nvPr/>
        </p:nvSpPr>
        <p:spPr>
          <a:xfrm rot="10800000">
            <a:off x="4961923" y="4579687"/>
            <a:ext cx="215286" cy="645083"/>
          </a:xfrm>
          <a:prstGeom prst="downArrow">
            <a:avLst>
              <a:gd fmla="val 50000" name="adj1"/>
              <a:gd fmla="val 50000" name="adj2"/>
            </a:avLst>
          </a:prstGeom>
          <a:solidFill>
            <a:srgbClr val="FF000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2" name="Google Shape;462;p42"/>
          <p:cNvSpPr/>
          <p:nvPr/>
        </p:nvSpPr>
        <p:spPr>
          <a:xfrm rot="-5400000">
            <a:off x="7244496" y="2941157"/>
            <a:ext cx="225524" cy="854839"/>
          </a:xfrm>
          <a:prstGeom prst="downArrow">
            <a:avLst>
              <a:gd fmla="val 50000" name="adj1"/>
              <a:gd fmla="val 50000" name="adj2"/>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3" name="Google Shape;463;p42"/>
          <p:cNvSpPr/>
          <p:nvPr/>
        </p:nvSpPr>
        <p:spPr>
          <a:xfrm>
            <a:off x="5922091" y="2606574"/>
            <a:ext cx="206603" cy="863284"/>
          </a:xfrm>
          <a:prstGeom prst="downArrow">
            <a:avLst>
              <a:gd fmla="val 50000" name="adj1"/>
              <a:gd fmla="val 50000" name="adj2"/>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4" name="Google Shape;464;p42"/>
          <p:cNvSpPr/>
          <p:nvPr/>
        </p:nvSpPr>
        <p:spPr>
          <a:xfrm rot="5400000">
            <a:off x="2382054" y="3011806"/>
            <a:ext cx="206603" cy="842530"/>
          </a:xfrm>
          <a:prstGeom prst="downArrow">
            <a:avLst>
              <a:gd fmla="val 50000" name="adj1"/>
              <a:gd fmla="val 50000" name="adj2"/>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5" name="Google Shape;465;p42"/>
          <p:cNvSpPr/>
          <p:nvPr/>
        </p:nvSpPr>
        <p:spPr>
          <a:xfrm rot="-5400000">
            <a:off x="9652658" y="2955319"/>
            <a:ext cx="225524" cy="854839"/>
          </a:xfrm>
          <a:prstGeom prst="downArrow">
            <a:avLst>
              <a:gd fmla="val 50000" name="adj1"/>
              <a:gd fmla="val 50000" name="adj2"/>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6" name="Google Shape;466;p42"/>
          <p:cNvSpPr/>
          <p:nvPr/>
        </p:nvSpPr>
        <p:spPr>
          <a:xfrm rot="5400000">
            <a:off x="5165158" y="2995919"/>
            <a:ext cx="207627" cy="842530"/>
          </a:xfrm>
          <a:prstGeom prst="downArrow">
            <a:avLst>
              <a:gd fmla="val 50000" name="adj1"/>
              <a:gd fmla="val 50000" name="adj2"/>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7" name="Google Shape;467;p42"/>
          <p:cNvSpPr txBox="1"/>
          <p:nvPr/>
        </p:nvSpPr>
        <p:spPr>
          <a:xfrm>
            <a:off x="735670" y="210287"/>
            <a:ext cx="11866836"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i="0" lang="en-US" sz="4000" u="none" cap="none" strike="noStrike">
                <a:solidFill>
                  <a:schemeClr val="dk1"/>
                </a:solidFill>
                <a:latin typeface="Calibri"/>
                <a:ea typeface="Calibri"/>
                <a:cs typeface="Calibri"/>
                <a:sym typeface="Calibri"/>
              </a:rPr>
              <a:t>Hierarchical time series (HTS): </a:t>
            </a:r>
            <a:endParaRPr/>
          </a:p>
          <a:p>
            <a:pPr indent="0" lvl="0" marL="0" marR="0" rtl="0" algn="l">
              <a:lnSpc>
                <a:spcPct val="90000"/>
              </a:lnSpc>
              <a:spcBef>
                <a:spcPts val="600"/>
              </a:spcBef>
              <a:spcAft>
                <a:spcPts val="600"/>
              </a:spcAft>
              <a:buNone/>
            </a:pPr>
            <a:r>
              <a:rPr b="0" i="0" lang="en-US" sz="3000" u="none" cap="none" strike="noStrike">
                <a:solidFill>
                  <a:schemeClr val="dk1"/>
                </a:solidFill>
                <a:latin typeface="Calibri"/>
                <a:ea typeface="Calibri"/>
                <a:cs typeface="Calibri"/>
                <a:sym typeface="Calibri"/>
              </a:rPr>
              <a:t>Optimal Combination</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71" name="Shape 471"/>
        <p:cNvGrpSpPr/>
        <p:nvPr/>
      </p:nvGrpSpPr>
      <p:grpSpPr>
        <a:xfrm>
          <a:off x="0" y="0"/>
          <a:ext cx="0" cy="0"/>
          <a:chOff x="0" y="0"/>
          <a:chExt cx="0" cy="0"/>
        </a:xfrm>
      </p:grpSpPr>
      <p:sp>
        <p:nvSpPr>
          <p:cNvPr id="472" name="Google Shape;472;g8882b271a3_0_0"/>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3" name="Google Shape;473;g8882b271a3_0_0"/>
          <p:cNvSpPr txBox="1"/>
          <p:nvPr/>
        </p:nvSpPr>
        <p:spPr>
          <a:xfrm>
            <a:off x="8885507" y="2005647"/>
            <a:ext cx="3524494" cy="2846070"/>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lnSpc>
                <a:spcPct val="80000"/>
              </a:lnSpc>
              <a:spcBef>
                <a:spcPts val="600"/>
              </a:spcBef>
              <a:spcAft>
                <a:spcPts val="0"/>
              </a:spcAft>
              <a:buClr>
                <a:srgbClr val="000000"/>
              </a:buClr>
              <a:buSzPts val="4000"/>
              <a:buFont typeface="Arial"/>
              <a:buNone/>
            </a:pPr>
            <a:r>
              <a:t/>
            </a:r>
            <a:endParaRPr b="1" i="0" sz="4000" u="none" cap="none" strike="noStrike">
              <a:solidFill>
                <a:schemeClr val="dk1"/>
              </a:solidFill>
              <a:latin typeface="Calibri"/>
              <a:ea typeface="Calibri"/>
              <a:cs typeface="Calibri"/>
              <a:sym typeface="Calibri"/>
            </a:endParaRPr>
          </a:p>
          <a:p>
            <a:pPr indent="0" lvl="0" marL="0" marR="0" rtl="0" algn="l">
              <a:lnSpc>
                <a:spcPct val="80000"/>
              </a:lnSpc>
              <a:spcBef>
                <a:spcPts val="600"/>
              </a:spcBef>
              <a:spcAft>
                <a:spcPts val="0"/>
              </a:spcAft>
              <a:buClr>
                <a:srgbClr val="000000"/>
              </a:buClr>
              <a:buSzPts val="4000"/>
              <a:buFont typeface="Arial"/>
              <a:buNone/>
            </a:pPr>
            <a:r>
              <a:rPr b="1" i="0" lang="en-US" sz="4000" u="none" cap="none" strike="noStrike">
                <a:solidFill>
                  <a:schemeClr val="dk1"/>
                </a:solidFill>
                <a:latin typeface="Calibri"/>
                <a:ea typeface="Calibri"/>
                <a:cs typeface="Calibri"/>
                <a:sym typeface="Calibri"/>
              </a:rPr>
              <a:t>Demonstration on Shiny platform</a:t>
            </a:r>
            <a:endParaRPr b="1" i="0" sz="4000" u="none" cap="none" strike="noStrike">
              <a:solidFill>
                <a:schemeClr val="dk1"/>
              </a:solidFill>
              <a:latin typeface="Calibri"/>
              <a:ea typeface="Calibri"/>
              <a:cs typeface="Calibri"/>
              <a:sym typeface="Calibri"/>
            </a:endParaRPr>
          </a:p>
          <a:p>
            <a:pPr indent="0" lvl="0" marL="0" marR="0" rtl="0" algn="l">
              <a:lnSpc>
                <a:spcPct val="80000"/>
              </a:lnSpc>
              <a:spcBef>
                <a:spcPts val="60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lnSpc>
                <a:spcPct val="80000"/>
              </a:lnSpc>
              <a:spcBef>
                <a:spcPts val="600"/>
              </a:spcBef>
              <a:spcAft>
                <a:spcPts val="60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474" name="Google Shape;474;g8882b271a3_0_0"/>
          <p:cNvSpPr/>
          <p:nvPr/>
        </p:nvSpPr>
        <p:spPr>
          <a:xfrm rot="-5400000">
            <a:off x="3433973" y="-827233"/>
            <a:ext cx="1715478" cy="858342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5" name="Google Shape;475;g8882b271a3_0_0"/>
          <p:cNvSpPr/>
          <p:nvPr/>
        </p:nvSpPr>
        <p:spPr>
          <a:xfrm>
            <a:off x="302085" y="664308"/>
            <a:ext cx="8082632" cy="5600340"/>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6" name="Google Shape;476;g8882b271a3_0_0"/>
          <p:cNvSpPr/>
          <p:nvPr/>
        </p:nvSpPr>
        <p:spPr>
          <a:xfrm rot="5400000">
            <a:off x="7950447" y="3392097"/>
            <a:ext cx="1719072"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477" name="Google Shape;477;g8882b271a3_0_0" title="IMG_3839.MOV">
            <a:hlinkClick r:id="rId3"/>
          </p:cNvPr>
          <p:cNvPicPr preferRelativeResize="0"/>
          <p:nvPr/>
        </p:nvPicPr>
        <p:blipFill>
          <a:blip r:embed="rId4">
            <a:alphaModFix/>
          </a:blip>
          <a:stretch>
            <a:fillRect/>
          </a:stretch>
        </p:blipFill>
        <p:spPr>
          <a:xfrm>
            <a:off x="438150" y="428625"/>
            <a:ext cx="7946575" cy="571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81" name="Shape 481"/>
        <p:cNvGrpSpPr/>
        <p:nvPr/>
      </p:nvGrpSpPr>
      <p:grpSpPr>
        <a:xfrm>
          <a:off x="0" y="0"/>
          <a:ext cx="0" cy="0"/>
          <a:chOff x="0" y="0"/>
          <a:chExt cx="0" cy="0"/>
        </a:xfrm>
      </p:grpSpPr>
      <p:sp>
        <p:nvSpPr>
          <p:cNvPr id="482" name="Google Shape;482;p4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483" name="Google Shape;483;p43"/>
          <p:cNvPicPr preferRelativeResize="0"/>
          <p:nvPr/>
        </p:nvPicPr>
        <p:blipFill rotWithShape="1">
          <a:blip r:embed="rId3">
            <a:alphaModFix/>
          </a:blip>
          <a:srcRect b="0" l="0" r="0" t="0"/>
          <a:stretch/>
        </p:blipFill>
        <p:spPr>
          <a:xfrm>
            <a:off x="1303020" y="1357021"/>
            <a:ext cx="10027920" cy="5303784"/>
          </a:xfrm>
          <a:prstGeom prst="rect">
            <a:avLst/>
          </a:prstGeom>
          <a:noFill/>
          <a:ln>
            <a:noFill/>
          </a:ln>
        </p:spPr>
      </p:pic>
      <p:sp>
        <p:nvSpPr>
          <p:cNvPr id="484" name="Google Shape;484;p43"/>
          <p:cNvSpPr/>
          <p:nvPr/>
        </p:nvSpPr>
        <p:spPr>
          <a:xfrm>
            <a:off x="2164080" y="2461260"/>
            <a:ext cx="784860" cy="3672840"/>
          </a:xfrm>
          <a:prstGeom prst="rect">
            <a:avLst/>
          </a:prstGeom>
          <a:solidFill>
            <a:srgbClr val="92D05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5" name="Google Shape;485;p43"/>
          <p:cNvSpPr/>
          <p:nvPr/>
        </p:nvSpPr>
        <p:spPr>
          <a:xfrm>
            <a:off x="3223260" y="2628900"/>
            <a:ext cx="784860" cy="3505200"/>
          </a:xfrm>
          <a:prstGeom prst="rect">
            <a:avLst/>
          </a:prstGeom>
          <a:solidFill>
            <a:srgbClr val="92D05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6" name="Google Shape;486;p43"/>
          <p:cNvSpPr/>
          <p:nvPr/>
        </p:nvSpPr>
        <p:spPr>
          <a:xfrm>
            <a:off x="4282440" y="3375660"/>
            <a:ext cx="784860" cy="2758440"/>
          </a:xfrm>
          <a:prstGeom prst="rect">
            <a:avLst/>
          </a:prstGeom>
          <a:solidFill>
            <a:srgbClr val="92D05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7" name="Google Shape;487;p43"/>
          <p:cNvSpPr/>
          <p:nvPr/>
        </p:nvSpPr>
        <p:spPr>
          <a:xfrm>
            <a:off x="5341620" y="4457700"/>
            <a:ext cx="784860" cy="1676400"/>
          </a:xfrm>
          <a:prstGeom prst="rect">
            <a:avLst/>
          </a:prstGeom>
          <a:solidFill>
            <a:srgbClr val="92D05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8" name="Google Shape;488;p43"/>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9" name="Google Shape;489;p43"/>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0" name="Google Shape;490;p43"/>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1" name="Google Shape;491;p43"/>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2" name="Google Shape;492;p43"/>
          <p:cNvSpPr txBox="1"/>
          <p:nvPr>
            <p:ph type="title"/>
          </p:nvPr>
        </p:nvSpPr>
        <p:spPr>
          <a:xfrm>
            <a:off x="190500" y="3145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4000">
                <a:solidFill>
                  <a:srgbClr val="2D3B45"/>
                </a:solidFill>
                <a:highlight>
                  <a:schemeClr val="lt1"/>
                </a:highlight>
                <a:latin typeface="Calibri"/>
                <a:ea typeface="Calibri"/>
                <a:cs typeface="Calibri"/>
                <a:sym typeface="Calibri"/>
              </a:rPr>
              <a:t>Evaluation metrics and summary</a:t>
            </a:r>
            <a:endParaRPr b="1" sz="40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6"/>
          <p:cNvSpPr/>
          <p:nvPr/>
        </p:nvSpPr>
        <p:spPr>
          <a:xfrm>
            <a:off x="0" y="-4136"/>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8" name="Google Shape;498;p6"/>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9" name="Google Shape;499;p6"/>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0" name="Google Shape;500;p6"/>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1" name="Google Shape;501;p6"/>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502" name="Google Shape;502;p6"/>
          <p:cNvPicPr preferRelativeResize="0"/>
          <p:nvPr/>
        </p:nvPicPr>
        <p:blipFill rotWithShape="1">
          <a:blip r:embed="rId3">
            <a:alphaModFix/>
          </a:blip>
          <a:srcRect b="0" l="0" r="0" t="0"/>
          <a:stretch/>
        </p:blipFill>
        <p:spPr>
          <a:xfrm>
            <a:off x="1450403" y="1427678"/>
            <a:ext cx="9453033" cy="2590005"/>
          </a:xfrm>
          <a:prstGeom prst="rect">
            <a:avLst/>
          </a:prstGeom>
          <a:noFill/>
          <a:ln>
            <a:noFill/>
          </a:ln>
        </p:spPr>
      </p:pic>
      <p:sp>
        <p:nvSpPr>
          <p:cNvPr id="503" name="Google Shape;503;p6"/>
          <p:cNvSpPr/>
          <p:nvPr/>
        </p:nvSpPr>
        <p:spPr>
          <a:xfrm>
            <a:off x="3237426" y="2089831"/>
            <a:ext cx="3583714" cy="139520"/>
          </a:xfrm>
          <a:prstGeom prst="rect">
            <a:avLst/>
          </a:prstGeom>
          <a:solidFill>
            <a:srgbClr val="FF000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rgbClr val="FF0000"/>
              </a:highlight>
              <a:latin typeface="Arial"/>
              <a:ea typeface="Arial"/>
              <a:cs typeface="Arial"/>
              <a:sym typeface="Arial"/>
            </a:endParaRPr>
          </a:p>
        </p:txBody>
      </p:sp>
      <p:sp>
        <p:nvSpPr>
          <p:cNvPr id="504" name="Google Shape;504;p6"/>
          <p:cNvSpPr/>
          <p:nvPr/>
        </p:nvSpPr>
        <p:spPr>
          <a:xfrm>
            <a:off x="7036354" y="2112496"/>
            <a:ext cx="3182801" cy="139519"/>
          </a:xfrm>
          <a:prstGeom prst="rect">
            <a:avLst/>
          </a:prstGeom>
          <a:solidFill>
            <a:srgbClr val="FF000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5" name="Google Shape;505;p6"/>
          <p:cNvSpPr/>
          <p:nvPr/>
        </p:nvSpPr>
        <p:spPr>
          <a:xfrm>
            <a:off x="7021579" y="2493104"/>
            <a:ext cx="3621575" cy="139519"/>
          </a:xfrm>
          <a:prstGeom prst="rect">
            <a:avLst/>
          </a:prstGeom>
          <a:solidFill>
            <a:srgbClr val="FF000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506" name="Google Shape;506;p6"/>
          <p:cNvPicPr preferRelativeResize="0"/>
          <p:nvPr/>
        </p:nvPicPr>
        <p:blipFill rotWithShape="1">
          <a:blip r:embed="rId4">
            <a:alphaModFix/>
          </a:blip>
          <a:srcRect b="0" l="0" r="0" t="0"/>
          <a:stretch/>
        </p:blipFill>
        <p:spPr>
          <a:xfrm>
            <a:off x="1450403" y="4213049"/>
            <a:ext cx="9453033" cy="2372614"/>
          </a:xfrm>
          <a:prstGeom prst="rect">
            <a:avLst/>
          </a:prstGeom>
          <a:noFill/>
          <a:ln>
            <a:noFill/>
          </a:ln>
        </p:spPr>
      </p:pic>
      <p:sp>
        <p:nvSpPr>
          <p:cNvPr id="507" name="Google Shape;507;p6"/>
          <p:cNvSpPr txBox="1"/>
          <p:nvPr/>
        </p:nvSpPr>
        <p:spPr>
          <a:xfrm>
            <a:off x="486497" y="123806"/>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Calibri"/>
              <a:buNone/>
            </a:pPr>
            <a:r>
              <a:rPr b="1" i="0" lang="en-US" sz="4000" u="none" cap="none" strike="noStrike">
                <a:solidFill>
                  <a:srgbClr val="2D3B45"/>
                </a:solidFill>
                <a:highlight>
                  <a:schemeClr val="lt1"/>
                </a:highlight>
                <a:latin typeface="Calibri"/>
                <a:ea typeface="Calibri"/>
                <a:cs typeface="Calibri"/>
                <a:sym typeface="Calibri"/>
              </a:rPr>
              <a:t>Evaluation metrics and results summary</a:t>
            </a:r>
            <a:endParaRPr b="1" i="0" sz="4000" u="none" cap="none" strike="noStrike">
              <a:solidFill>
                <a:schemeClr val="dk1"/>
              </a:solidFill>
              <a:latin typeface="Calibri"/>
              <a:ea typeface="Calibri"/>
              <a:cs typeface="Calibri"/>
              <a:sym typeface="Calibri"/>
            </a:endParaRPr>
          </a:p>
        </p:txBody>
      </p:sp>
      <p:sp>
        <p:nvSpPr>
          <p:cNvPr id="508" name="Google Shape;508;p6"/>
          <p:cNvSpPr txBox="1"/>
          <p:nvPr/>
        </p:nvSpPr>
        <p:spPr>
          <a:xfrm>
            <a:off x="563811" y="1157731"/>
            <a:ext cx="3725565"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1800" u="none" cap="none" strike="noStrike">
                <a:solidFill>
                  <a:srgbClr val="FF0000"/>
                </a:solidFill>
                <a:latin typeface="Arial"/>
                <a:ea typeface="Arial"/>
                <a:cs typeface="Arial"/>
                <a:sym typeface="Arial"/>
              </a:rPr>
              <a:t>With ICA and SVD - TSLM</a:t>
            </a:r>
            <a:endParaRPr b="0" i="0" sz="1200" u="none" cap="none" strike="noStrike">
              <a:solidFill>
                <a:srgbClr val="000000"/>
              </a:solidFill>
              <a:latin typeface="Arial"/>
              <a:ea typeface="Arial"/>
              <a:cs typeface="Arial"/>
              <a:sym typeface="Arial"/>
            </a:endParaRPr>
          </a:p>
        </p:txBody>
      </p:sp>
      <p:sp>
        <p:nvSpPr>
          <p:cNvPr id="509" name="Google Shape;509;p6"/>
          <p:cNvSpPr txBox="1"/>
          <p:nvPr/>
        </p:nvSpPr>
        <p:spPr>
          <a:xfrm>
            <a:off x="486497" y="3852846"/>
            <a:ext cx="4009857"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1800" u="none" cap="none" strike="noStrike">
                <a:solidFill>
                  <a:srgbClr val="FF0000"/>
                </a:solidFill>
                <a:latin typeface="Arial"/>
                <a:ea typeface="Arial"/>
                <a:cs typeface="Arial"/>
                <a:sym typeface="Arial"/>
              </a:rPr>
              <a:t>Without ICA and SVD - TSLM</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1" name="Shape 111"/>
        <p:cNvGrpSpPr/>
        <p:nvPr/>
      </p:nvGrpSpPr>
      <p:grpSpPr>
        <a:xfrm>
          <a:off x="0" y="0"/>
          <a:ext cx="0" cy="0"/>
          <a:chOff x="0" y="0"/>
          <a:chExt cx="0" cy="0"/>
        </a:xfrm>
      </p:grpSpPr>
      <p:sp>
        <p:nvSpPr>
          <p:cNvPr id="112" name="Google Shape;112;p24"/>
          <p:cNvSpPr txBox="1"/>
          <p:nvPr>
            <p:ph type="title"/>
          </p:nvPr>
        </p:nvSpPr>
        <p:spPr>
          <a:xfrm>
            <a:off x="568017" y="331002"/>
            <a:ext cx="747417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4000"/>
              <a:t>Agenda</a:t>
            </a:r>
            <a:endParaRPr b="1"/>
          </a:p>
        </p:txBody>
      </p:sp>
      <p:sp>
        <p:nvSpPr>
          <p:cNvPr id="113" name="Google Shape;113;p24"/>
          <p:cNvSpPr txBox="1"/>
          <p:nvPr>
            <p:ph idx="1" type="body"/>
          </p:nvPr>
        </p:nvSpPr>
        <p:spPr>
          <a:xfrm>
            <a:off x="38325" y="1449859"/>
            <a:ext cx="10050555" cy="4679092"/>
          </a:xfrm>
          <a:prstGeom prst="rect">
            <a:avLst/>
          </a:prstGeom>
          <a:noFill/>
          <a:ln>
            <a:noFill/>
          </a:ln>
        </p:spPr>
        <p:txBody>
          <a:bodyPr anchorCtr="0" anchor="ctr" bIns="45700" lIns="91425" spcFirstLastPara="1" rIns="91425" wrap="square" tIns="45700">
            <a:normAutofit/>
          </a:bodyPr>
          <a:lstStyle/>
          <a:p>
            <a:pPr indent="-342900" lvl="0" marL="457200" rtl="0" algn="l">
              <a:lnSpc>
                <a:spcPct val="80000"/>
              </a:lnSpc>
              <a:spcBef>
                <a:spcPts val="1000"/>
              </a:spcBef>
              <a:spcAft>
                <a:spcPts val="0"/>
              </a:spcAft>
              <a:buClr>
                <a:schemeClr val="dk1"/>
              </a:buClr>
              <a:buSzPts val="1800"/>
              <a:buChar char="•"/>
            </a:pPr>
            <a:r>
              <a:rPr lang="en-US" sz="3000"/>
              <a:t>Business background and problem statement </a:t>
            </a:r>
            <a:endParaRPr sz="3000"/>
          </a:p>
          <a:p>
            <a:pPr indent="-342900" lvl="0" marL="457200" rtl="0" algn="l">
              <a:lnSpc>
                <a:spcPct val="80000"/>
              </a:lnSpc>
              <a:spcBef>
                <a:spcPts val="1000"/>
              </a:spcBef>
              <a:spcAft>
                <a:spcPts val="0"/>
              </a:spcAft>
              <a:buSzPts val="1800"/>
              <a:buChar char="•"/>
            </a:pPr>
            <a:r>
              <a:rPr lang="en-US" sz="3000"/>
              <a:t>Assumptions </a:t>
            </a:r>
            <a:endParaRPr sz="3000"/>
          </a:p>
          <a:p>
            <a:pPr indent="-342900" lvl="0" marL="457200" rtl="0" algn="l">
              <a:lnSpc>
                <a:spcPct val="80000"/>
              </a:lnSpc>
              <a:spcBef>
                <a:spcPts val="1000"/>
              </a:spcBef>
              <a:spcAft>
                <a:spcPts val="0"/>
              </a:spcAft>
              <a:buClr>
                <a:schemeClr val="dk1"/>
              </a:buClr>
              <a:buSzPts val="1800"/>
              <a:buChar char="•"/>
            </a:pPr>
            <a:r>
              <a:rPr lang="en-US" sz="3000"/>
              <a:t>Data preparation and EDA</a:t>
            </a:r>
            <a:endParaRPr sz="3000"/>
          </a:p>
          <a:p>
            <a:pPr indent="-342900" lvl="0" marL="457200" rtl="0" algn="l">
              <a:lnSpc>
                <a:spcPct val="80000"/>
              </a:lnSpc>
              <a:spcBef>
                <a:spcPts val="1000"/>
              </a:spcBef>
              <a:spcAft>
                <a:spcPts val="0"/>
              </a:spcAft>
              <a:buClr>
                <a:schemeClr val="dk1"/>
              </a:buClr>
              <a:buSzPts val="1800"/>
              <a:buChar char="•"/>
            </a:pPr>
            <a:r>
              <a:rPr lang="en-US" sz="3000"/>
              <a:t>Modeling techniques and approaches</a:t>
            </a:r>
            <a:endParaRPr sz="3000"/>
          </a:p>
          <a:p>
            <a:pPr indent="-342900" lvl="0" marL="457200" rtl="0" algn="l">
              <a:lnSpc>
                <a:spcPct val="80000"/>
              </a:lnSpc>
              <a:spcBef>
                <a:spcPts val="1000"/>
              </a:spcBef>
              <a:spcAft>
                <a:spcPts val="0"/>
              </a:spcAft>
              <a:buClr>
                <a:schemeClr val="dk1"/>
              </a:buClr>
              <a:buSzPts val="1800"/>
              <a:buChar char="•"/>
            </a:pPr>
            <a:r>
              <a:rPr lang="en-US" sz="3000"/>
              <a:t>Results summary and R Shiny demo</a:t>
            </a:r>
            <a:endParaRPr sz="3000"/>
          </a:p>
          <a:p>
            <a:pPr indent="-342900" lvl="0" marL="457200" rtl="0" algn="l">
              <a:lnSpc>
                <a:spcPct val="80000"/>
              </a:lnSpc>
              <a:spcBef>
                <a:spcPts val="1000"/>
              </a:spcBef>
              <a:spcAft>
                <a:spcPts val="0"/>
              </a:spcAft>
              <a:buClr>
                <a:schemeClr val="dk1"/>
              </a:buClr>
              <a:buSzPts val="1800"/>
              <a:buChar char="•"/>
            </a:pPr>
            <a:r>
              <a:rPr lang="en-US" sz="3000"/>
              <a:t>Conclusion and outlook </a:t>
            </a:r>
            <a:endParaRPr sz="3000"/>
          </a:p>
          <a:p>
            <a:pPr indent="-228600" lvl="0" marL="457200" rtl="0" algn="l">
              <a:lnSpc>
                <a:spcPct val="80000"/>
              </a:lnSpc>
              <a:spcBef>
                <a:spcPts val="1000"/>
              </a:spcBef>
              <a:spcAft>
                <a:spcPts val="0"/>
              </a:spcAft>
              <a:buClr>
                <a:schemeClr val="dk1"/>
              </a:buClr>
              <a:buSzPts val="1800"/>
              <a:buNone/>
            </a:pPr>
            <a:r>
              <a:t/>
            </a:r>
            <a:endParaRPr sz="1600"/>
          </a:p>
          <a:p>
            <a:pPr indent="-228600" lvl="0" marL="457200" rtl="0" algn="l">
              <a:lnSpc>
                <a:spcPct val="80000"/>
              </a:lnSpc>
              <a:spcBef>
                <a:spcPts val="1000"/>
              </a:spcBef>
              <a:spcAft>
                <a:spcPts val="0"/>
              </a:spcAft>
              <a:buClr>
                <a:schemeClr val="dk1"/>
              </a:buClr>
              <a:buSzPts val="1800"/>
              <a:buNone/>
            </a:pPr>
            <a:r>
              <a:t/>
            </a:r>
            <a:endParaRPr sz="1600"/>
          </a:p>
        </p:txBody>
      </p:sp>
      <p:sp>
        <p:nvSpPr>
          <p:cNvPr id="114" name="Google Shape;114;p24"/>
          <p:cNvSpPr/>
          <p:nvPr/>
        </p:nvSpPr>
        <p:spPr>
          <a:xfrm>
            <a:off x="10088880" y="0"/>
            <a:ext cx="210312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5" name="Google Shape;115;p24"/>
          <p:cNvSpPr/>
          <p:nvPr/>
        </p:nvSpPr>
        <p:spPr>
          <a:xfrm>
            <a:off x="8915400" y="2358913"/>
            <a:ext cx="2140172" cy="2140172"/>
          </a:xfrm>
          <a:prstGeom prst="ellipse">
            <a:avLst/>
          </a:prstGeom>
          <a:solidFill>
            <a:srgbClr val="FFFFFF"/>
          </a:solidFill>
          <a:ln cap="flat" cmpd="sng" w="222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Presentation with Checklist" id="116" name="Google Shape;116;p24"/>
          <p:cNvPicPr preferRelativeResize="0"/>
          <p:nvPr/>
        </p:nvPicPr>
        <p:blipFill rotWithShape="1">
          <a:blip r:embed="rId3">
            <a:alphaModFix/>
          </a:blip>
          <a:srcRect b="0" l="0" r="0" t="0"/>
          <a:stretch/>
        </p:blipFill>
        <p:spPr>
          <a:xfrm>
            <a:off x="9413987" y="2857501"/>
            <a:ext cx="1142998" cy="114299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7"/>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15" name="Google Shape;515;p7"/>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16" name="Google Shape;516;p7"/>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17" name="Google Shape;517;p7"/>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18" name="Google Shape;518;p7"/>
          <p:cNvSpPr txBox="1"/>
          <p:nvPr>
            <p:ph type="title"/>
          </p:nvPr>
        </p:nvSpPr>
        <p:spPr>
          <a:xfrm>
            <a:off x="936127" y="29157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US" sz="4000"/>
              <a:t>Future work and outlook</a:t>
            </a:r>
            <a:endParaRPr b="1" sz="4000"/>
          </a:p>
        </p:txBody>
      </p:sp>
      <p:sp>
        <p:nvSpPr>
          <p:cNvPr id="519" name="Google Shape;519;p7"/>
          <p:cNvSpPr txBox="1"/>
          <p:nvPr/>
        </p:nvSpPr>
        <p:spPr>
          <a:xfrm>
            <a:off x="936127" y="1452363"/>
            <a:ext cx="11129400" cy="51398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Calibri"/>
                <a:ea typeface="Calibri"/>
                <a:cs typeface="Calibri"/>
                <a:sym typeface="Calibri"/>
              </a:rPr>
              <a:t>1.ARFIMA</a:t>
            </a:r>
            <a:endParaRPr b="0" i="0" sz="2000" u="none" cap="none" strike="noStrike">
              <a:solidFill>
                <a:srgbClr val="000000"/>
              </a:solidFill>
              <a:latin typeface="Arial"/>
              <a:ea typeface="Arial"/>
              <a:cs typeface="Arial"/>
              <a:sym typeface="Arial"/>
            </a:endParaRPr>
          </a:p>
          <a:p>
            <a:pPr indent="-190500" lvl="0" marL="495300" marR="0" rtl="0" algn="l">
              <a:lnSpc>
                <a:spcPct val="100000"/>
              </a:lnSpc>
              <a:spcBef>
                <a:spcPts val="0"/>
              </a:spcBef>
              <a:spcAft>
                <a:spcPts val="0"/>
              </a:spcAft>
              <a:buClr>
                <a:srgbClr val="000000"/>
              </a:buClr>
              <a:buSzPts val="2400"/>
              <a:buFont typeface="Arial"/>
              <a:buNone/>
            </a:pPr>
            <a:r>
              <a:t/>
            </a:r>
            <a:endParaRPr b="0" i="0" sz="1600" u="none" cap="none" strike="noStrike">
              <a:solidFill>
                <a:srgbClr val="000000"/>
              </a:solidFill>
              <a:latin typeface="Calibri"/>
              <a:ea typeface="Calibri"/>
              <a:cs typeface="Calibri"/>
              <a:sym typeface="Calibri"/>
            </a:endParaRPr>
          </a:p>
          <a:p>
            <a:pPr indent="-190500" lvl="0" marL="495300" marR="0" rtl="0" algn="l">
              <a:lnSpc>
                <a:spcPct val="100000"/>
              </a:lnSpc>
              <a:spcBef>
                <a:spcPts val="0"/>
              </a:spcBef>
              <a:spcAft>
                <a:spcPts val="0"/>
              </a:spcAft>
              <a:buClr>
                <a:srgbClr val="000000"/>
              </a:buClr>
              <a:buSzPts val="2400"/>
              <a:buFont typeface="Arial"/>
              <a:buNone/>
            </a:pPr>
            <a:r>
              <a:t/>
            </a:r>
            <a:endParaRPr b="0" i="0" sz="1600" u="none" cap="none" strike="noStrike">
              <a:solidFill>
                <a:srgbClr val="000000"/>
              </a:solidFill>
              <a:latin typeface="Calibri"/>
              <a:ea typeface="Calibri"/>
              <a:cs typeface="Calibri"/>
              <a:sym typeface="Calibri"/>
            </a:endParaRPr>
          </a:p>
          <a:p>
            <a:pPr indent="-190500" lvl="0" marL="495300" marR="0" rtl="0" algn="l">
              <a:lnSpc>
                <a:spcPct val="100000"/>
              </a:lnSpc>
              <a:spcBef>
                <a:spcPts val="0"/>
              </a:spcBef>
              <a:spcAft>
                <a:spcPts val="0"/>
              </a:spcAft>
              <a:buClr>
                <a:srgbClr val="000000"/>
              </a:buClr>
              <a:buSzPts val="2400"/>
              <a:buFont typeface="Arial"/>
              <a:buNone/>
            </a:pPr>
            <a:r>
              <a:t/>
            </a:r>
            <a:endParaRPr b="0" i="0" sz="1600" u="none" cap="none" strike="noStrike">
              <a:solidFill>
                <a:srgbClr val="000000"/>
              </a:solidFill>
              <a:latin typeface="Calibri"/>
              <a:ea typeface="Calibri"/>
              <a:cs typeface="Calibri"/>
              <a:sym typeface="Calibri"/>
            </a:endParaRPr>
          </a:p>
          <a:p>
            <a:pPr indent="-190500" lvl="0" marL="495300" marR="0" rtl="0" algn="l">
              <a:lnSpc>
                <a:spcPct val="100000"/>
              </a:lnSpc>
              <a:spcBef>
                <a:spcPts val="0"/>
              </a:spcBef>
              <a:spcAft>
                <a:spcPts val="0"/>
              </a:spcAft>
              <a:buClr>
                <a:srgbClr val="000000"/>
              </a:buClr>
              <a:buSzPts val="2400"/>
              <a:buFont typeface="Arial"/>
              <a:buNone/>
            </a:pPr>
            <a:r>
              <a:t/>
            </a:r>
            <a:endParaRPr b="0" i="0" sz="1600" u="none" cap="none" strike="noStrike">
              <a:solidFill>
                <a:srgbClr val="000000"/>
              </a:solidFill>
              <a:latin typeface="Calibri"/>
              <a:ea typeface="Calibri"/>
              <a:cs typeface="Calibri"/>
              <a:sym typeface="Calibri"/>
            </a:endParaRPr>
          </a:p>
          <a:p>
            <a:pPr indent="-190500" lvl="0" marL="495300" marR="0" rtl="0" algn="l">
              <a:lnSpc>
                <a:spcPct val="100000"/>
              </a:lnSpc>
              <a:spcBef>
                <a:spcPts val="0"/>
              </a:spcBef>
              <a:spcAft>
                <a:spcPts val="0"/>
              </a:spcAft>
              <a:buClr>
                <a:srgbClr val="000000"/>
              </a:buClr>
              <a:buSzPts val="2400"/>
              <a:buFont typeface="Arial"/>
              <a:buNone/>
            </a:pPr>
            <a:r>
              <a:t/>
            </a:r>
            <a:endParaRPr b="0" i="0" sz="1600" u="none" cap="none" strike="noStrike">
              <a:solidFill>
                <a:srgbClr val="000000"/>
              </a:solidFill>
              <a:latin typeface="Calibri"/>
              <a:ea typeface="Calibri"/>
              <a:cs typeface="Calibri"/>
              <a:sym typeface="Calibri"/>
            </a:endParaRPr>
          </a:p>
          <a:p>
            <a:pPr indent="-190500" lvl="0" marL="495300" marR="0" rtl="0" algn="l">
              <a:lnSpc>
                <a:spcPct val="100000"/>
              </a:lnSpc>
              <a:spcBef>
                <a:spcPts val="0"/>
              </a:spcBef>
              <a:spcAft>
                <a:spcPts val="0"/>
              </a:spcAft>
              <a:buClr>
                <a:srgbClr val="000000"/>
              </a:buClr>
              <a:buSzPts val="2400"/>
              <a:buFont typeface="Arial"/>
              <a:buNone/>
            </a:pPr>
            <a:r>
              <a:t/>
            </a:r>
            <a:endParaRPr b="0" i="0" sz="1600" u="none" cap="none" strike="noStrike">
              <a:solidFill>
                <a:srgbClr val="000000"/>
              </a:solidFill>
              <a:latin typeface="Calibri"/>
              <a:ea typeface="Calibri"/>
              <a:cs typeface="Calibri"/>
              <a:sym typeface="Calibri"/>
            </a:endParaRPr>
          </a:p>
          <a:p>
            <a:pPr indent="-190500" lvl="0" marL="495300" marR="0" rtl="0" algn="l">
              <a:lnSpc>
                <a:spcPct val="100000"/>
              </a:lnSpc>
              <a:spcBef>
                <a:spcPts val="0"/>
              </a:spcBef>
              <a:spcAft>
                <a:spcPts val="0"/>
              </a:spcAft>
              <a:buClr>
                <a:srgbClr val="000000"/>
              </a:buClr>
              <a:buSzPts val="2400"/>
              <a:buFont typeface="Arial"/>
              <a:buNone/>
            </a:pPr>
            <a:r>
              <a:t/>
            </a:r>
            <a:endParaRPr b="0" i="0" sz="1600" u="none" cap="none" strike="noStrike">
              <a:solidFill>
                <a:srgbClr val="000000"/>
              </a:solidFill>
              <a:latin typeface="Calibri"/>
              <a:ea typeface="Calibri"/>
              <a:cs typeface="Calibri"/>
              <a:sym typeface="Calibri"/>
            </a:endParaRPr>
          </a:p>
          <a:p>
            <a:pPr indent="-2413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a:p>
            <a:pPr indent="-2413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a:p>
            <a:pPr indent="-2413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000" u="none" cap="none" strike="noStrike">
                <a:solidFill>
                  <a:schemeClr val="dk1"/>
                </a:solidFill>
                <a:latin typeface="Calibri"/>
                <a:ea typeface="Calibri"/>
                <a:cs typeface="Calibri"/>
                <a:sym typeface="Calibri"/>
              </a:rPr>
              <a:t>2. Build intervention models for the 180 excluded stores.</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000" u="none" cap="none" strike="noStrike">
                <a:solidFill>
                  <a:schemeClr val="dk1"/>
                </a:solidFill>
                <a:latin typeface="Calibri"/>
                <a:ea typeface="Calibri"/>
                <a:cs typeface="Calibri"/>
                <a:sym typeface="Calibri"/>
              </a:rPr>
              <a:t>3. ICA reconstruction for time series needs deeper research and development, due to availability of sparse material online, further research would need more formal advisory and administrative support to source patented material online.</a:t>
            </a:r>
            <a:endParaRPr b="0" i="0" sz="2000" u="none" cap="none" strike="noStrike">
              <a:solidFill>
                <a:schemeClr val="dk1"/>
              </a:solidFill>
              <a:latin typeface="Calibri"/>
              <a:ea typeface="Calibri"/>
              <a:cs typeface="Calibri"/>
              <a:sym typeface="Calibri"/>
            </a:endParaRPr>
          </a:p>
          <a:p>
            <a:pPr indent="-241300" lvl="0" marL="8001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241300" lvl="0" marL="8001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a:p>
            <a:pPr indent="-190500" lvl="0" marL="647700" marR="0" rtl="0" algn="l">
              <a:lnSpc>
                <a:spcPct val="100000"/>
              </a:lnSpc>
              <a:spcBef>
                <a:spcPts val="0"/>
              </a:spcBef>
              <a:spcAft>
                <a:spcPts val="0"/>
              </a:spcAft>
              <a:buClr>
                <a:srgbClr val="000000"/>
              </a:buClr>
              <a:buSzPts val="2400"/>
              <a:buFont typeface="Arial"/>
              <a:buNone/>
            </a:pPr>
            <a:r>
              <a:t/>
            </a:r>
            <a:endParaRPr b="0" i="0" sz="1600" u="none" cap="none" strike="noStrike">
              <a:solidFill>
                <a:srgbClr val="000000"/>
              </a:solidFill>
              <a:latin typeface="Calibri"/>
              <a:ea typeface="Calibri"/>
              <a:cs typeface="Calibri"/>
              <a:sym typeface="Calibri"/>
            </a:endParaRPr>
          </a:p>
        </p:txBody>
      </p:sp>
      <p:graphicFrame>
        <p:nvGraphicFramePr>
          <p:cNvPr id="520" name="Google Shape;520;p7"/>
          <p:cNvGraphicFramePr/>
          <p:nvPr/>
        </p:nvGraphicFramePr>
        <p:xfrm>
          <a:off x="1815964" y="2390806"/>
          <a:ext cx="3000000" cy="3000000"/>
        </p:xfrm>
        <a:graphic>
          <a:graphicData uri="http://schemas.openxmlformats.org/drawingml/2006/table">
            <a:tbl>
              <a:tblPr>
                <a:noFill/>
                <a:tableStyleId>{464A8065-B30B-4A9D-9F5A-5C7474EA131D}</a:tableStyleId>
              </a:tblPr>
              <a:tblGrid>
                <a:gridCol w="1295400"/>
                <a:gridCol w="1666875"/>
                <a:gridCol w="1514475"/>
                <a:gridCol w="1477825"/>
                <a:gridCol w="1444325"/>
                <a:gridCol w="1432925"/>
              </a:tblGrid>
              <a:tr h="3959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FFFFFF"/>
                          </a:solidFill>
                        </a:rPr>
                        <a:t>Raw Data</a:t>
                      </a:r>
                      <a:endParaRPr b="1" sz="1400" u="none" cap="none" strike="noStrike">
                        <a:solidFill>
                          <a:srgbClr val="FFFFFF"/>
                        </a:solidFill>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solidFill>
                            <a:srgbClr val="FFFFFF"/>
                          </a:solidFill>
                        </a:rPr>
                        <a:t>Store 589</a:t>
                      </a:r>
                      <a:endParaRPr b="1" sz="1400" u="none" cap="none" strike="noStrike">
                        <a:solidFill>
                          <a:srgbClr val="FFFFFF"/>
                        </a:solidFill>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solidFill>
                            <a:srgbClr val="FFFFFF"/>
                          </a:solidFill>
                        </a:rPr>
                        <a:t>Store 665</a:t>
                      </a:r>
                      <a:endParaRPr b="1" sz="1400" u="none" cap="none" strike="noStrike">
                        <a:solidFill>
                          <a:srgbClr val="FFFFFF"/>
                        </a:solidFill>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solidFill>
                            <a:srgbClr val="FFFFFF"/>
                          </a:solidFill>
                        </a:rPr>
                        <a:t>Store 699</a:t>
                      </a:r>
                      <a:endParaRPr b="1" sz="1400" u="none" cap="none" strike="noStrike">
                        <a:solidFill>
                          <a:srgbClr val="FFFFFF"/>
                        </a:solidFill>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solidFill>
                            <a:srgbClr val="FFFFFF"/>
                          </a:solidFill>
                        </a:rPr>
                        <a:t>Store 837</a:t>
                      </a:r>
                      <a:endParaRPr b="1" sz="1400" u="none" cap="none" strike="noStrike">
                        <a:solidFill>
                          <a:srgbClr val="FFFFFF"/>
                        </a:solidFill>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solidFill>
                            <a:srgbClr val="FFFFFF"/>
                          </a:solidFill>
                        </a:rPr>
                        <a:t>Store 861</a:t>
                      </a:r>
                      <a:endParaRPr b="1" sz="1400" u="none" cap="none" strike="noStrike">
                        <a:solidFill>
                          <a:srgbClr val="FFFFFF"/>
                        </a:solidFill>
                      </a:endParaRPr>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2C4"/>
                    </a:solidFill>
                  </a:tcPr>
                </a:tc>
              </a:tr>
              <a:tr h="514350">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t>Arima</a:t>
                      </a:r>
                      <a:r>
                        <a:rPr lang="en-US" sz="1400" u="none" cap="none" strike="noStrike"/>
                        <a:t> </a:t>
                      </a:r>
                      <a:endParaRPr sz="1400" u="none" cap="none" strike="noStrike"/>
                    </a:p>
                    <a:p>
                      <a:pPr indent="0" lvl="0" marL="0" marR="0" rtl="0" algn="ctr">
                        <a:lnSpc>
                          <a:spcPct val="115000"/>
                        </a:lnSpc>
                        <a:spcBef>
                          <a:spcPts val="0"/>
                        </a:spcBef>
                        <a:spcAft>
                          <a:spcPts val="0"/>
                        </a:spcAft>
                        <a:buClr>
                          <a:srgbClr val="000000"/>
                        </a:buClr>
                        <a:buSzPts val="1400"/>
                        <a:buFont typeface="Arial"/>
                        <a:buNone/>
                      </a:pPr>
                      <a:r>
                        <a:rPr lang="en-US" sz="1400" u="none" cap="none" strike="noStrike"/>
                        <a:t>sMAPE</a:t>
                      </a:r>
                      <a:endParaRPr sz="1400" u="none" cap="none" strike="noStrike"/>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2.000</a:t>
                      </a:r>
                      <a:endParaRPr sz="1400" u="none" cap="none" strike="noStrike"/>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2.000</a:t>
                      </a:r>
                      <a:endParaRPr sz="1400" u="none" cap="none" strike="noStrike"/>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2.000</a:t>
                      </a:r>
                      <a:endParaRPr sz="1400" u="none" cap="none" strike="noStrike"/>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1.895</a:t>
                      </a:r>
                      <a:endParaRPr sz="1400" u="none" cap="none" strike="noStrike"/>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2.000</a:t>
                      </a:r>
                      <a:endParaRPr sz="1400" u="none" cap="none" strike="noStrike"/>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FD5EA"/>
                    </a:solidFill>
                  </a:tcPr>
                </a:tc>
              </a:tr>
              <a:tr h="514350">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t>Arfima</a:t>
                      </a:r>
                      <a:endParaRPr b="1" sz="1400" u="none" cap="none" strike="noStrike"/>
                    </a:p>
                    <a:p>
                      <a:pPr indent="0" lvl="0" marL="0" marR="0" rtl="0" algn="ctr">
                        <a:lnSpc>
                          <a:spcPct val="115000"/>
                        </a:lnSpc>
                        <a:spcBef>
                          <a:spcPts val="0"/>
                        </a:spcBef>
                        <a:spcAft>
                          <a:spcPts val="0"/>
                        </a:spcAft>
                        <a:buClr>
                          <a:srgbClr val="000000"/>
                        </a:buClr>
                        <a:buSzPts val="1400"/>
                        <a:buFont typeface="Arial"/>
                        <a:buNone/>
                      </a:pPr>
                      <a:r>
                        <a:rPr lang="en-US" sz="1400" u="none" cap="none" strike="noStrike"/>
                        <a:t>sMAPE</a:t>
                      </a:r>
                      <a:endParaRPr sz="1400" u="none" cap="none" strike="noStrike"/>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F4B183"/>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0.136</a:t>
                      </a:r>
                      <a:endParaRPr sz="1400" u="none" cap="none" strike="noStrike"/>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F4B183"/>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0.073</a:t>
                      </a:r>
                      <a:endParaRPr sz="1400" u="none" cap="none" strike="noStrike"/>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F4B183"/>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0.103</a:t>
                      </a:r>
                      <a:endParaRPr sz="1400" u="none" cap="none" strike="noStrike"/>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F4B183"/>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0.060</a:t>
                      </a:r>
                      <a:endParaRPr sz="1400" u="none" cap="none" strike="noStrike"/>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F4B183"/>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0.064</a:t>
                      </a:r>
                      <a:endParaRPr sz="1400" u="none" cap="none" strike="noStrike"/>
                    </a:p>
                  </a:txBody>
                  <a:tcPr marT="45725" marB="45725" marR="91450" marL="91450">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F4B183"/>
                    </a:solidFill>
                  </a:tcPr>
                </a:tc>
              </a:tr>
            </a:tbl>
          </a:graphicData>
        </a:graphic>
      </p:graphicFrame>
      <p:pic>
        <p:nvPicPr>
          <p:cNvPr id="521" name="Google Shape;521;p7"/>
          <p:cNvPicPr preferRelativeResize="0"/>
          <p:nvPr/>
        </p:nvPicPr>
        <p:blipFill rotWithShape="1">
          <a:blip r:embed="rId3">
            <a:alphaModFix/>
          </a:blip>
          <a:srcRect b="0" l="0" r="0" t="0"/>
          <a:stretch/>
        </p:blipFill>
        <p:spPr>
          <a:xfrm>
            <a:off x="3218739" y="1621981"/>
            <a:ext cx="1330909" cy="676900"/>
          </a:xfrm>
          <a:prstGeom prst="rect">
            <a:avLst/>
          </a:prstGeom>
          <a:noFill/>
          <a:ln>
            <a:noFill/>
          </a:ln>
        </p:spPr>
      </p:pic>
      <p:pic>
        <p:nvPicPr>
          <p:cNvPr id="522" name="Google Shape;522;p7"/>
          <p:cNvPicPr preferRelativeResize="0"/>
          <p:nvPr/>
        </p:nvPicPr>
        <p:blipFill rotWithShape="1">
          <a:blip r:embed="rId4">
            <a:alphaModFix/>
          </a:blip>
          <a:srcRect b="0" l="0" r="0" t="0"/>
          <a:stretch/>
        </p:blipFill>
        <p:spPr>
          <a:xfrm>
            <a:off x="4888964" y="1621981"/>
            <a:ext cx="1325866" cy="676900"/>
          </a:xfrm>
          <a:prstGeom prst="rect">
            <a:avLst/>
          </a:prstGeom>
          <a:noFill/>
          <a:ln>
            <a:noFill/>
          </a:ln>
        </p:spPr>
      </p:pic>
      <p:pic>
        <p:nvPicPr>
          <p:cNvPr id="523" name="Google Shape;523;p7"/>
          <p:cNvPicPr preferRelativeResize="0"/>
          <p:nvPr/>
        </p:nvPicPr>
        <p:blipFill rotWithShape="1">
          <a:blip r:embed="rId5">
            <a:alphaModFix/>
          </a:blip>
          <a:srcRect b="0" l="0" r="0" t="0"/>
          <a:stretch/>
        </p:blipFill>
        <p:spPr>
          <a:xfrm>
            <a:off x="6403639" y="1621981"/>
            <a:ext cx="1322318" cy="676900"/>
          </a:xfrm>
          <a:prstGeom prst="rect">
            <a:avLst/>
          </a:prstGeom>
          <a:noFill/>
          <a:ln>
            <a:noFill/>
          </a:ln>
        </p:spPr>
      </p:pic>
      <p:pic>
        <p:nvPicPr>
          <p:cNvPr id="524" name="Google Shape;524;p7"/>
          <p:cNvPicPr preferRelativeResize="0"/>
          <p:nvPr/>
        </p:nvPicPr>
        <p:blipFill rotWithShape="1">
          <a:blip r:embed="rId6">
            <a:alphaModFix/>
          </a:blip>
          <a:srcRect b="0" l="0" r="0" t="0"/>
          <a:stretch/>
        </p:blipFill>
        <p:spPr>
          <a:xfrm>
            <a:off x="7803609" y="1621976"/>
            <a:ext cx="1316491" cy="676900"/>
          </a:xfrm>
          <a:prstGeom prst="rect">
            <a:avLst/>
          </a:prstGeom>
          <a:noFill/>
          <a:ln>
            <a:noFill/>
          </a:ln>
        </p:spPr>
      </p:pic>
      <p:pic>
        <p:nvPicPr>
          <p:cNvPr id="525" name="Google Shape;525;p7"/>
          <p:cNvPicPr preferRelativeResize="0"/>
          <p:nvPr/>
        </p:nvPicPr>
        <p:blipFill rotWithShape="1">
          <a:blip r:embed="rId7">
            <a:alphaModFix/>
          </a:blip>
          <a:srcRect b="0" l="0" r="0" t="0"/>
          <a:stretch/>
        </p:blipFill>
        <p:spPr>
          <a:xfrm>
            <a:off x="9247934" y="1621431"/>
            <a:ext cx="1316475" cy="6780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29" name="Shape 529"/>
        <p:cNvGrpSpPr/>
        <p:nvPr/>
      </p:nvGrpSpPr>
      <p:grpSpPr>
        <a:xfrm>
          <a:off x="0" y="0"/>
          <a:ext cx="0" cy="0"/>
          <a:chOff x="0" y="0"/>
          <a:chExt cx="0" cy="0"/>
        </a:xfrm>
      </p:grpSpPr>
      <p:sp>
        <p:nvSpPr>
          <p:cNvPr id="530" name="Google Shape;530;p46"/>
          <p:cNvSpPr/>
          <p:nvPr/>
        </p:nvSpPr>
        <p:spPr>
          <a:xfrm>
            <a:off x="0" y="0"/>
            <a:ext cx="12192000" cy="685799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531" name="Google Shape;531;p46"/>
          <p:cNvPicPr preferRelativeResize="0"/>
          <p:nvPr/>
        </p:nvPicPr>
        <p:blipFill rotWithShape="1">
          <a:blip r:embed="rId3">
            <a:alphaModFix amt="50000"/>
          </a:blip>
          <a:srcRect b="0" l="4004" r="30219" t="0"/>
          <a:stretch/>
        </p:blipFill>
        <p:spPr>
          <a:xfrm>
            <a:off x="0" y="-1"/>
            <a:ext cx="12191980" cy="6857999"/>
          </a:xfrm>
          <a:prstGeom prst="rect">
            <a:avLst/>
          </a:prstGeom>
          <a:noFill/>
          <a:ln>
            <a:noFill/>
          </a:ln>
        </p:spPr>
      </p:pic>
      <p:sp>
        <p:nvSpPr>
          <p:cNvPr id="532" name="Google Shape;532;p46"/>
          <p:cNvSpPr txBox="1"/>
          <p:nvPr>
            <p:ph type="title"/>
          </p:nvPr>
        </p:nvSpPr>
        <p:spPr>
          <a:xfrm>
            <a:off x="838200" y="1122362"/>
            <a:ext cx="10515600" cy="290051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1800"/>
              <a:buNone/>
            </a:pPr>
            <a:r>
              <a:rPr lang="en-US">
                <a:solidFill>
                  <a:srgbClr val="FFFFFF"/>
                </a:solidFill>
                <a:latin typeface="Arial"/>
                <a:ea typeface="Arial"/>
                <a:cs typeface="Arial"/>
                <a:sym typeface="Arial"/>
              </a:rPr>
              <a:t>Thank You!</a:t>
            </a:r>
            <a:endParaRPr/>
          </a:p>
        </p:txBody>
      </p:sp>
      <p:sp>
        <p:nvSpPr>
          <p:cNvPr id="533" name="Google Shape;533;p46"/>
          <p:cNvSpPr txBox="1"/>
          <p:nvPr/>
        </p:nvSpPr>
        <p:spPr>
          <a:xfrm>
            <a:off x="10236200" y="2667000"/>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37" name="Shape 537"/>
        <p:cNvGrpSpPr/>
        <p:nvPr/>
      </p:nvGrpSpPr>
      <p:grpSpPr>
        <a:xfrm>
          <a:off x="0" y="0"/>
          <a:ext cx="0" cy="0"/>
          <a:chOff x="0" y="0"/>
          <a:chExt cx="0" cy="0"/>
        </a:xfrm>
      </p:grpSpPr>
      <p:sp>
        <p:nvSpPr>
          <p:cNvPr id="538" name="Google Shape;538;p47"/>
          <p:cNvSpPr/>
          <p:nvPr/>
        </p:nvSpPr>
        <p:spPr>
          <a:xfrm>
            <a:off x="0" y="0"/>
            <a:ext cx="11912600" cy="6858000"/>
          </a:xfrm>
          <a:prstGeom prst="rect">
            <a:avLst/>
          </a:prstGeom>
          <a:gradFill>
            <a:gsLst>
              <a:gs pos="0">
                <a:srgbClr val="3865B4"/>
              </a:gs>
              <a:gs pos="25000">
                <a:srgbClr val="3865B4"/>
              </a:gs>
              <a:gs pos="94000">
                <a:srgbClr val="11151A"/>
              </a:gs>
              <a:gs pos="100000">
                <a:srgbClr val="11151A"/>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539" name="Google Shape;539;p47"/>
          <p:cNvPicPr preferRelativeResize="0"/>
          <p:nvPr/>
        </p:nvPicPr>
        <p:blipFill rotWithShape="1">
          <a:blip r:embed="rId3">
            <a:alphaModFix/>
          </a:blip>
          <a:srcRect b="3964" l="49933" r="0" t="3963"/>
          <a:stretch/>
        </p:blipFill>
        <p:spPr>
          <a:xfrm>
            <a:off x="575867" y="1"/>
            <a:ext cx="6629806" cy="6857999"/>
          </a:xfrm>
          <a:custGeom>
            <a:rect b="b" l="l" r="r" t="t"/>
            <a:pathLst>
              <a:path extrusionOk="0" h="6857999" w="7554138">
                <a:moveTo>
                  <a:pt x="0" y="0"/>
                </a:moveTo>
                <a:lnTo>
                  <a:pt x="7554138" y="0"/>
                </a:lnTo>
                <a:lnTo>
                  <a:pt x="7554138" y="6857999"/>
                </a:lnTo>
                <a:lnTo>
                  <a:pt x="0" y="6857999"/>
                </a:lnTo>
                <a:close/>
              </a:path>
            </a:pathLst>
          </a:custGeom>
          <a:noFill/>
          <a:ln>
            <a:noFill/>
          </a:ln>
        </p:spPr>
      </p:pic>
      <p:sp>
        <p:nvSpPr>
          <p:cNvPr id="540" name="Google Shape;540;p47"/>
          <p:cNvSpPr txBox="1"/>
          <p:nvPr>
            <p:ph type="title"/>
          </p:nvPr>
        </p:nvSpPr>
        <p:spPr>
          <a:xfrm>
            <a:off x="296467" y="2199063"/>
            <a:ext cx="3162202" cy="17865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4100">
                <a:solidFill>
                  <a:srgbClr val="FFFFFF"/>
                </a:solidFill>
                <a:latin typeface="Arial"/>
                <a:ea typeface="Arial"/>
                <a:cs typeface="Arial"/>
                <a:sym typeface="Arial"/>
              </a:rPr>
              <a:t>Appendix – Team Contribution</a:t>
            </a:r>
            <a:endParaRPr sz="4100">
              <a:solidFill>
                <a:srgbClr val="FFFFFF"/>
              </a:solidFill>
              <a:latin typeface="Arial"/>
              <a:ea typeface="Arial"/>
              <a:cs typeface="Arial"/>
              <a:sym typeface="Arial"/>
            </a:endParaRPr>
          </a:p>
        </p:txBody>
      </p:sp>
      <p:sp>
        <p:nvSpPr>
          <p:cNvPr id="541" name="Google Shape;541;p47"/>
          <p:cNvSpPr/>
          <p:nvPr/>
        </p:nvSpPr>
        <p:spPr>
          <a:xfrm>
            <a:off x="6291262" y="0"/>
            <a:ext cx="5900738"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42" name="Google Shape;542;p47"/>
          <p:cNvSpPr txBox="1"/>
          <p:nvPr/>
        </p:nvSpPr>
        <p:spPr>
          <a:xfrm>
            <a:off x="10236200" y="2667000"/>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543" name="Google Shape;543;p47"/>
          <p:cNvGraphicFramePr/>
          <p:nvPr/>
        </p:nvGraphicFramePr>
        <p:xfrm>
          <a:off x="5636001" y="1595581"/>
          <a:ext cx="3000000" cy="3000000"/>
        </p:xfrm>
        <a:graphic>
          <a:graphicData uri="http://schemas.openxmlformats.org/drawingml/2006/table">
            <a:tbl>
              <a:tblPr>
                <a:noFill/>
                <a:tableStyleId>{2F7B4943-4502-4C8B-9E0C-6DAB5D7A22F6}</a:tableStyleId>
              </a:tblPr>
              <a:tblGrid>
                <a:gridCol w="4104375"/>
                <a:gridCol w="1725575"/>
              </a:tblGrid>
              <a:tr h="384350">
                <a:tc>
                  <a:txBody>
                    <a:bodyPr/>
                    <a:lstStyle/>
                    <a:p>
                      <a:pPr indent="0" lvl="0" marL="0" marR="0" rtl="0" algn="l">
                        <a:lnSpc>
                          <a:spcPct val="100000"/>
                        </a:lnSpc>
                        <a:spcBef>
                          <a:spcPts val="0"/>
                        </a:spcBef>
                        <a:spcAft>
                          <a:spcPts val="0"/>
                        </a:spcAft>
                        <a:buNone/>
                      </a:pPr>
                      <a:r>
                        <a:rPr b="1" lang="en-US" sz="1700" u="none" cap="none" strike="noStrike"/>
                        <a:t>Tasks</a:t>
                      </a:r>
                      <a:endParaRPr/>
                    </a:p>
                  </a:txBody>
                  <a:tcPr marT="0" marB="0" marR="17675" marL="176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3C6E7"/>
                    </a:solidFill>
                  </a:tcPr>
                </a:tc>
                <a:tc>
                  <a:txBody>
                    <a:bodyPr/>
                    <a:lstStyle/>
                    <a:p>
                      <a:pPr indent="0" lvl="0" marL="0" marR="0" rtl="0" algn="l">
                        <a:lnSpc>
                          <a:spcPct val="100000"/>
                        </a:lnSpc>
                        <a:spcBef>
                          <a:spcPts val="0"/>
                        </a:spcBef>
                        <a:spcAft>
                          <a:spcPts val="0"/>
                        </a:spcAft>
                        <a:buNone/>
                      </a:pPr>
                      <a:r>
                        <a:rPr b="1" lang="en-US" sz="1700" u="none" cap="none" strike="noStrike"/>
                        <a:t>Owner</a:t>
                      </a:r>
                      <a:endParaRPr/>
                    </a:p>
                  </a:txBody>
                  <a:tcPr marT="0" marB="0" marR="17675" marL="176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3C6E7"/>
                    </a:solidFill>
                  </a:tcPr>
                </a:tc>
              </a:tr>
              <a:tr h="384350">
                <a:tc>
                  <a:txBody>
                    <a:bodyPr/>
                    <a:lstStyle/>
                    <a:p>
                      <a:pPr indent="0" lvl="0" marL="0" marR="0" rtl="0" algn="l">
                        <a:lnSpc>
                          <a:spcPct val="100000"/>
                        </a:lnSpc>
                        <a:spcBef>
                          <a:spcPts val="0"/>
                        </a:spcBef>
                        <a:spcAft>
                          <a:spcPts val="0"/>
                        </a:spcAft>
                        <a:buNone/>
                      </a:pPr>
                      <a:r>
                        <a:rPr lang="en-US" sz="1700" u="none" cap="none" strike="noStrike"/>
                        <a:t>Data Cleansing &amp; EDA</a:t>
                      </a:r>
                      <a:endParaRPr/>
                    </a:p>
                  </a:txBody>
                  <a:tcPr marT="0" marB="0" marR="17675" marL="176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700" u="none" cap="none" strike="noStrike"/>
                        <a:t>Sapna/Yiyan/Li</a:t>
                      </a:r>
                      <a:endParaRPr sz="1700" u="none" cap="none" strike="noStrike"/>
                    </a:p>
                  </a:txBody>
                  <a:tcPr marT="0" marB="0" marR="17675" marL="176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27575">
                <a:tc>
                  <a:txBody>
                    <a:bodyPr/>
                    <a:lstStyle/>
                    <a:p>
                      <a:pPr indent="0" lvl="0" marL="0" marR="0" rtl="0" algn="l">
                        <a:lnSpc>
                          <a:spcPct val="100000"/>
                        </a:lnSpc>
                        <a:spcBef>
                          <a:spcPts val="0"/>
                        </a:spcBef>
                        <a:spcAft>
                          <a:spcPts val="0"/>
                        </a:spcAft>
                        <a:buNone/>
                      </a:pPr>
                      <a:r>
                        <a:rPr lang="en-US" sz="1700" u="none" cap="none" strike="noStrike"/>
                        <a:t>Clustering approach (Abandoned)</a:t>
                      </a:r>
                      <a:endParaRPr/>
                    </a:p>
                  </a:txBody>
                  <a:tcPr marT="0" marB="0" marR="17675" marL="176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3C6E7"/>
                    </a:solidFill>
                  </a:tcPr>
                </a:tc>
                <a:tc>
                  <a:txBody>
                    <a:bodyPr/>
                    <a:lstStyle/>
                    <a:p>
                      <a:pPr indent="0" lvl="0" marL="0" marR="0" rtl="0" algn="l">
                        <a:lnSpc>
                          <a:spcPct val="100000"/>
                        </a:lnSpc>
                        <a:spcBef>
                          <a:spcPts val="0"/>
                        </a:spcBef>
                        <a:spcAft>
                          <a:spcPts val="0"/>
                        </a:spcAft>
                        <a:buNone/>
                      </a:pPr>
                      <a:r>
                        <a:rPr lang="en-US" sz="1700" u="none" cap="none" strike="noStrike"/>
                        <a:t>Sapna/Yiyan/Li</a:t>
                      </a:r>
                      <a:endParaRPr sz="1700" u="none" cap="none" strike="noStrike"/>
                    </a:p>
                  </a:txBody>
                  <a:tcPr marT="0" marB="0" marR="17675" marL="176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3C6E7"/>
                    </a:solidFill>
                  </a:tcPr>
                </a:tc>
              </a:tr>
              <a:tr h="378950">
                <a:tc>
                  <a:txBody>
                    <a:bodyPr/>
                    <a:lstStyle/>
                    <a:p>
                      <a:pPr indent="0" lvl="0" marL="0" marR="0" rtl="0" algn="l">
                        <a:lnSpc>
                          <a:spcPct val="100000"/>
                        </a:lnSpc>
                        <a:spcBef>
                          <a:spcPts val="0"/>
                        </a:spcBef>
                        <a:spcAft>
                          <a:spcPts val="0"/>
                        </a:spcAft>
                        <a:buNone/>
                      </a:pPr>
                      <a:r>
                        <a:rPr lang="en-US" sz="1700" u="none" cap="none" strike="noStrike"/>
                        <a:t>SVD - Auto.Arima/Arima/TSLM/Prophet</a:t>
                      </a:r>
                      <a:endParaRPr/>
                    </a:p>
                  </a:txBody>
                  <a:tcPr marT="0" marB="0" marR="17675" marL="176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700" u="none" cap="none" strike="noStrike"/>
                        <a:t>Sapna</a:t>
                      </a:r>
                      <a:endParaRPr/>
                    </a:p>
                  </a:txBody>
                  <a:tcPr marT="0" marB="0" marR="17675" marL="176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4350">
                <a:tc>
                  <a:txBody>
                    <a:bodyPr/>
                    <a:lstStyle/>
                    <a:p>
                      <a:pPr indent="0" lvl="0" marL="0" marR="0" rtl="0" algn="l">
                        <a:lnSpc>
                          <a:spcPct val="100000"/>
                        </a:lnSpc>
                        <a:spcBef>
                          <a:spcPts val="0"/>
                        </a:spcBef>
                        <a:spcAft>
                          <a:spcPts val="0"/>
                        </a:spcAft>
                        <a:buNone/>
                      </a:pPr>
                      <a:r>
                        <a:rPr lang="en-US" sz="1700" u="none" cap="none" strike="noStrike"/>
                        <a:t>HTS- MO/TD/BU/OC/Auto.Arima</a:t>
                      </a:r>
                      <a:endParaRPr sz="1700" u="none" cap="none" strike="noStrike"/>
                    </a:p>
                  </a:txBody>
                  <a:tcPr marT="0" marB="0" marR="17675" marL="176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3C6E7"/>
                    </a:solidFill>
                  </a:tcPr>
                </a:tc>
                <a:tc>
                  <a:txBody>
                    <a:bodyPr/>
                    <a:lstStyle/>
                    <a:p>
                      <a:pPr indent="0" lvl="0" marL="0" marR="0" rtl="0" algn="l">
                        <a:lnSpc>
                          <a:spcPct val="100000"/>
                        </a:lnSpc>
                        <a:spcBef>
                          <a:spcPts val="0"/>
                        </a:spcBef>
                        <a:spcAft>
                          <a:spcPts val="0"/>
                        </a:spcAft>
                        <a:buNone/>
                      </a:pPr>
                      <a:r>
                        <a:rPr lang="en-US" sz="1700" u="none" cap="none" strike="noStrike"/>
                        <a:t>Yiyan</a:t>
                      </a:r>
                      <a:endParaRPr/>
                    </a:p>
                  </a:txBody>
                  <a:tcPr marT="0" marB="0" marR="17675" marL="176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3C6E7"/>
                    </a:solidFill>
                  </a:tcPr>
                </a:tc>
              </a:tr>
              <a:tr h="384350">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NMF - ARFIMA/TBATS/Auto.Arima</a:t>
                      </a:r>
                      <a:endParaRPr sz="1700" u="none" cap="none" strike="noStrike"/>
                    </a:p>
                  </a:txBody>
                  <a:tcPr marT="0" marB="0" marR="17675" marL="176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700" u="none" cap="none" strike="noStrike"/>
                        <a:t>Li</a:t>
                      </a:r>
                      <a:endParaRPr/>
                    </a:p>
                  </a:txBody>
                  <a:tcPr marT="0" marB="0" marR="17675" marL="176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4350">
                <a:tc>
                  <a:txBody>
                    <a:bodyPr/>
                    <a:lstStyle/>
                    <a:p>
                      <a:pPr indent="0" lvl="0" marL="0" marR="0" rtl="0" algn="l">
                        <a:lnSpc>
                          <a:spcPct val="100000"/>
                        </a:lnSpc>
                        <a:spcBef>
                          <a:spcPts val="0"/>
                        </a:spcBef>
                        <a:spcAft>
                          <a:spcPts val="0"/>
                        </a:spcAft>
                        <a:buNone/>
                      </a:pPr>
                      <a:r>
                        <a:rPr lang="en-US" sz="1700" u="none" cap="none" strike="noStrike"/>
                        <a:t>ICA</a:t>
                      </a:r>
                      <a:endParaRPr/>
                    </a:p>
                  </a:txBody>
                  <a:tcPr marT="0" marB="0" marR="17675" marL="176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3C6E7"/>
                    </a:solidFill>
                  </a:tcPr>
                </a:tc>
                <a:tc>
                  <a:txBody>
                    <a:bodyPr/>
                    <a:lstStyle/>
                    <a:p>
                      <a:pPr indent="0" lvl="0" marL="0" marR="0" rtl="0" algn="l">
                        <a:lnSpc>
                          <a:spcPct val="100000"/>
                        </a:lnSpc>
                        <a:spcBef>
                          <a:spcPts val="0"/>
                        </a:spcBef>
                        <a:spcAft>
                          <a:spcPts val="0"/>
                        </a:spcAft>
                        <a:buNone/>
                      </a:pPr>
                      <a:r>
                        <a:rPr lang="en-US" sz="1700" u="none" cap="none" strike="noStrike"/>
                        <a:t>Radhika</a:t>
                      </a:r>
                      <a:endParaRPr/>
                    </a:p>
                  </a:txBody>
                  <a:tcPr marT="0" marB="0" marR="17675" marL="176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3C6E7"/>
                    </a:solidFill>
                  </a:tcPr>
                </a:tc>
              </a:tr>
              <a:tr h="395650">
                <a:tc>
                  <a:txBody>
                    <a:bodyPr/>
                    <a:lstStyle/>
                    <a:p>
                      <a:pPr indent="0" lvl="0" marL="0" marR="0" rtl="0" algn="l">
                        <a:lnSpc>
                          <a:spcPct val="100000"/>
                        </a:lnSpc>
                        <a:spcBef>
                          <a:spcPts val="0"/>
                        </a:spcBef>
                        <a:spcAft>
                          <a:spcPts val="0"/>
                        </a:spcAft>
                        <a:buNone/>
                      </a:pPr>
                      <a:r>
                        <a:rPr lang="en-US" sz="1700" u="none" cap="none" strike="noStrike"/>
                        <a:t>Shiny app/Tableau visualization</a:t>
                      </a:r>
                      <a:endParaRPr/>
                    </a:p>
                  </a:txBody>
                  <a:tcPr marT="0" marB="0" marR="17675" marL="176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700" u="none" cap="none" strike="noStrike"/>
                        <a:t>Sapna/Yiyan </a:t>
                      </a:r>
                      <a:endParaRPr/>
                    </a:p>
                  </a:txBody>
                  <a:tcPr marT="0" marB="0" marR="17675" marL="176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4350">
                <a:tc>
                  <a:txBody>
                    <a:bodyPr/>
                    <a:lstStyle/>
                    <a:p>
                      <a:pPr indent="0" lvl="0" marL="0" marR="0" rtl="0" algn="l">
                        <a:lnSpc>
                          <a:spcPct val="100000"/>
                        </a:lnSpc>
                        <a:spcBef>
                          <a:spcPts val="0"/>
                        </a:spcBef>
                        <a:spcAft>
                          <a:spcPts val="0"/>
                        </a:spcAft>
                        <a:buNone/>
                      </a:pPr>
                      <a:r>
                        <a:rPr lang="en-US" sz="1700" u="none" cap="none" strike="noStrike"/>
                        <a:t>Powerpoint slides </a:t>
                      </a:r>
                      <a:endParaRPr/>
                    </a:p>
                  </a:txBody>
                  <a:tcPr marT="0" marB="0" marR="17675" marL="176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3C6E7"/>
                    </a:solidFill>
                  </a:tcPr>
                </a:tc>
                <a:tc>
                  <a:txBody>
                    <a:bodyPr/>
                    <a:lstStyle/>
                    <a:p>
                      <a:pPr indent="0" lvl="0" marL="0" marR="0" rtl="0" algn="l">
                        <a:lnSpc>
                          <a:spcPct val="100000"/>
                        </a:lnSpc>
                        <a:spcBef>
                          <a:spcPts val="0"/>
                        </a:spcBef>
                        <a:spcAft>
                          <a:spcPts val="0"/>
                        </a:spcAft>
                        <a:buNone/>
                      </a:pPr>
                      <a:r>
                        <a:rPr lang="en-US" sz="1700" u="none" cap="none" strike="noStrike"/>
                        <a:t>All</a:t>
                      </a:r>
                      <a:endParaRPr/>
                    </a:p>
                  </a:txBody>
                  <a:tcPr marT="0" marB="0" marR="17675" marL="176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3C6E7"/>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References</a:t>
            </a:r>
            <a:endParaRPr/>
          </a:p>
        </p:txBody>
      </p:sp>
      <p:sp>
        <p:nvSpPr>
          <p:cNvPr id="549" name="Google Shape;549;p8"/>
          <p:cNvSpPr txBox="1"/>
          <p:nvPr>
            <p:ph idx="1" type="body"/>
          </p:nvPr>
        </p:nvSpPr>
        <p:spPr>
          <a:xfrm>
            <a:off x="643467" y="1782981"/>
            <a:ext cx="10905000" cy="43941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600"/>
              </a:spcBef>
              <a:spcAft>
                <a:spcPts val="0"/>
              </a:spcAft>
              <a:buSzPts val="1800"/>
              <a:buChar char="•"/>
            </a:pPr>
            <a:r>
              <a:rPr lang="en-US" sz="1800" u="sng">
                <a:solidFill>
                  <a:schemeClr val="hlink"/>
                </a:solidFill>
                <a:hlinkClick r:id="rId3"/>
              </a:rPr>
              <a:t>https://www.kaggle.com/c/rossmann-store-sales/overview</a:t>
            </a:r>
            <a:endParaRPr sz="1800"/>
          </a:p>
          <a:p>
            <a:pPr indent="-342900" lvl="0" marL="457200" rtl="0" algn="l">
              <a:lnSpc>
                <a:spcPct val="90000"/>
              </a:lnSpc>
              <a:spcBef>
                <a:spcPts val="0"/>
              </a:spcBef>
              <a:spcAft>
                <a:spcPts val="0"/>
              </a:spcAft>
              <a:buSzPts val="1800"/>
              <a:buChar char="•"/>
            </a:pPr>
            <a:r>
              <a:rPr lang="en-US" sz="1800"/>
              <a:t>SVD Linear algebra - </a:t>
            </a:r>
            <a:r>
              <a:rPr lang="en-US" sz="1800" u="sng">
                <a:solidFill>
                  <a:schemeClr val="hlink"/>
                </a:solidFill>
                <a:hlinkClick r:id="rId4"/>
              </a:rPr>
              <a:t>https://www.youtube.com/watch?v=cOUTpqlX-Xs</a:t>
            </a:r>
            <a:endParaRPr sz="1800"/>
          </a:p>
          <a:p>
            <a:pPr indent="0" lvl="0" marL="0" rtl="0" algn="l">
              <a:lnSpc>
                <a:spcPct val="90000"/>
              </a:lnSpc>
              <a:spcBef>
                <a:spcPts val="600"/>
              </a:spcBef>
              <a:spcAft>
                <a:spcPts val="0"/>
              </a:spcAft>
              <a:buSzPts val="1800"/>
              <a:buNone/>
            </a:pPr>
            <a:r>
              <a:t/>
            </a:r>
            <a:endParaRPr sz="1800"/>
          </a:p>
          <a:p>
            <a:pPr indent="0" lvl="0" marL="0" rtl="0" algn="l">
              <a:lnSpc>
                <a:spcPct val="90000"/>
              </a:lnSpc>
              <a:spcBef>
                <a:spcPts val="600"/>
              </a:spcBef>
              <a:spcAft>
                <a:spcPts val="600"/>
              </a:spcAft>
              <a:buSzPts val="1800"/>
              <a:buFont typeface="Arial"/>
              <a:buNone/>
            </a:pPr>
            <a:r>
              <a:t/>
            </a:r>
            <a:endParaRPr sz="3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53" name="Shape 553"/>
        <p:cNvGrpSpPr/>
        <p:nvPr/>
      </p:nvGrpSpPr>
      <p:grpSpPr>
        <a:xfrm>
          <a:off x="0" y="0"/>
          <a:ext cx="0" cy="0"/>
          <a:chOff x="0" y="0"/>
          <a:chExt cx="0" cy="0"/>
        </a:xfrm>
      </p:grpSpPr>
      <p:sp>
        <p:nvSpPr>
          <p:cNvPr id="554" name="Google Shape;554;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55" name="Google Shape;555;p2"/>
          <p:cNvSpPr txBox="1"/>
          <p:nvPr>
            <p:ph type="title"/>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600"/>
              <a:t>Forecasting Individual Stores</a:t>
            </a:r>
            <a:endParaRPr sz="3600"/>
          </a:p>
        </p:txBody>
      </p:sp>
      <p:sp>
        <p:nvSpPr>
          <p:cNvPr id="556" name="Google Shape;556;p2"/>
          <p:cNvSpPr txBox="1"/>
          <p:nvPr>
            <p:ph idx="1" type="body"/>
          </p:nvPr>
        </p:nvSpPr>
        <p:spPr>
          <a:xfrm>
            <a:off x="643467" y="1782981"/>
            <a:ext cx="10905066" cy="439398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sz="2000">
                <a:latin typeface="Roboto Light"/>
                <a:ea typeface="Roboto Light"/>
                <a:cs typeface="Roboto Light"/>
                <a:sym typeface="Roboto Light"/>
              </a:rPr>
              <a:t>- Why not model individual stores?</a:t>
            </a:r>
            <a:endParaRPr sz="2000"/>
          </a:p>
          <a:p>
            <a:pPr indent="0" lvl="0" marL="0" rtl="0" algn="l">
              <a:lnSpc>
                <a:spcPct val="90000"/>
              </a:lnSpc>
              <a:spcBef>
                <a:spcPts val="0"/>
              </a:spcBef>
              <a:spcAft>
                <a:spcPts val="0"/>
              </a:spcAft>
              <a:buSzPts val="1800"/>
              <a:buNone/>
            </a:pPr>
            <a:r>
              <a:t/>
            </a:r>
            <a:endParaRPr sz="2000">
              <a:latin typeface="Roboto Light"/>
              <a:ea typeface="Roboto Light"/>
              <a:cs typeface="Roboto Light"/>
              <a:sym typeface="Roboto Light"/>
            </a:endParaRPr>
          </a:p>
          <a:p>
            <a:pPr indent="0" lvl="0" marL="0" rtl="0" algn="l">
              <a:lnSpc>
                <a:spcPct val="90000"/>
              </a:lnSpc>
              <a:spcBef>
                <a:spcPts val="0"/>
              </a:spcBef>
              <a:spcAft>
                <a:spcPts val="0"/>
              </a:spcAft>
              <a:buSzPts val="1800"/>
              <a:buNone/>
            </a:pPr>
            <a:r>
              <a:rPr lang="en-US" sz="2000">
                <a:latin typeface="Roboto Light"/>
                <a:ea typeface="Roboto Light"/>
                <a:cs typeface="Roboto Light"/>
                <a:sym typeface="Roboto Light"/>
              </a:rPr>
              <a:t>  That would require </a:t>
            </a:r>
            <a:r>
              <a:rPr b="1" lang="en-US" sz="2000">
                <a:latin typeface="Roboto"/>
                <a:ea typeface="Roboto"/>
                <a:cs typeface="Roboto"/>
                <a:sym typeface="Roboto"/>
              </a:rPr>
              <a:t>935 individual univariate time series models</a:t>
            </a:r>
            <a:r>
              <a:rPr lang="en-US" sz="2000">
                <a:latin typeface="Roboto Light"/>
                <a:ea typeface="Roboto Light"/>
                <a:cs typeface="Roboto Light"/>
                <a:sym typeface="Roboto Light"/>
              </a:rPr>
              <a:t>!.</a:t>
            </a:r>
            <a:endParaRPr sz="2000"/>
          </a:p>
          <a:p>
            <a:pPr indent="0" lvl="0" marL="0" rtl="0" algn="l">
              <a:lnSpc>
                <a:spcPct val="90000"/>
              </a:lnSpc>
              <a:spcBef>
                <a:spcPts val="1600"/>
              </a:spcBef>
              <a:spcAft>
                <a:spcPts val="0"/>
              </a:spcAft>
              <a:buSzPts val="1800"/>
              <a:buNone/>
            </a:pPr>
            <a:r>
              <a:t/>
            </a:r>
            <a:endParaRPr sz="2000">
              <a:latin typeface="Roboto Light"/>
              <a:ea typeface="Roboto Light"/>
              <a:cs typeface="Roboto Light"/>
              <a:sym typeface="Roboto Light"/>
            </a:endParaRPr>
          </a:p>
          <a:p>
            <a:pPr indent="0" lvl="0" marL="0" rtl="0" algn="l">
              <a:lnSpc>
                <a:spcPct val="90000"/>
              </a:lnSpc>
              <a:spcBef>
                <a:spcPts val="1600"/>
              </a:spcBef>
              <a:spcAft>
                <a:spcPts val="0"/>
              </a:spcAft>
              <a:buSzPts val="1800"/>
              <a:buNone/>
            </a:pPr>
            <a:r>
              <a:rPr lang="en-US" sz="2000">
                <a:latin typeface="Roboto Light"/>
                <a:ea typeface="Roboto Light"/>
                <a:cs typeface="Roboto Light"/>
                <a:sym typeface="Roboto Light"/>
              </a:rPr>
              <a:t>- We will use the individual store Auto.Arima to benchmark our alternative approaches of dimensionality -based reduction techniques (SVD,ICA,NMF) and Hierarchical clustering</a:t>
            </a:r>
            <a:endParaRPr sz="2000"/>
          </a:p>
          <a:p>
            <a:pPr indent="-228600" lvl="0" marL="457200" rtl="0" algn="l">
              <a:lnSpc>
                <a:spcPct val="90000"/>
              </a:lnSpc>
              <a:spcBef>
                <a:spcPts val="2600"/>
              </a:spcBef>
              <a:spcAft>
                <a:spcPts val="0"/>
              </a:spcAft>
              <a:buClr>
                <a:schemeClr val="dk1"/>
              </a:buClr>
              <a:buSzPts val="1800"/>
              <a:buNone/>
            </a:pPr>
            <a:r>
              <a:t/>
            </a:r>
            <a:endParaRPr sz="2000"/>
          </a:p>
        </p:txBody>
      </p:sp>
      <p:sp>
        <p:nvSpPr>
          <p:cNvPr id="557" name="Google Shape;557;p2"/>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58" name="Google Shape;558;p2"/>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59" name="Google Shape;559;p2"/>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60" name="Google Shape;560;p2"/>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0" name="Shape 120"/>
        <p:cNvGrpSpPr/>
        <p:nvPr/>
      </p:nvGrpSpPr>
      <p:grpSpPr>
        <a:xfrm>
          <a:off x="0" y="0"/>
          <a:ext cx="0" cy="0"/>
          <a:chOff x="0" y="0"/>
          <a:chExt cx="0" cy="0"/>
        </a:xfrm>
      </p:grpSpPr>
      <p:sp>
        <p:nvSpPr>
          <p:cNvPr id="121" name="Google Shape;121;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2" name="Google Shape;122;p3"/>
          <p:cNvSpPr txBox="1"/>
          <p:nvPr>
            <p:ph type="title"/>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b="1" lang="en-US" sz="4000"/>
              <a:t>Business background and problem statement</a:t>
            </a:r>
            <a:endParaRPr b="1"/>
          </a:p>
        </p:txBody>
      </p:sp>
      <p:sp>
        <p:nvSpPr>
          <p:cNvPr id="123" name="Google Shape;123;p3"/>
          <p:cNvSpPr txBox="1"/>
          <p:nvPr>
            <p:ph idx="1" type="body"/>
          </p:nvPr>
        </p:nvSpPr>
        <p:spPr>
          <a:xfrm>
            <a:off x="643468" y="1577515"/>
            <a:ext cx="9662068" cy="4393982"/>
          </a:xfrm>
          <a:prstGeom prst="rect">
            <a:avLst/>
          </a:prstGeom>
          <a:noFill/>
          <a:ln>
            <a:noFill/>
          </a:ln>
        </p:spPr>
        <p:txBody>
          <a:bodyPr anchorCtr="0" anchor="t" bIns="45700" lIns="91425" spcFirstLastPara="1" rIns="91425" wrap="square" tIns="45700">
            <a:normAutofit/>
          </a:bodyPr>
          <a:lstStyle/>
          <a:p>
            <a:pPr indent="-50800" lvl="0" marL="228600" rtl="0" algn="l">
              <a:lnSpc>
                <a:spcPct val="80000"/>
              </a:lnSpc>
              <a:spcBef>
                <a:spcPts val="0"/>
              </a:spcBef>
              <a:spcAft>
                <a:spcPts val="0"/>
              </a:spcAft>
              <a:buSzPts val="2800"/>
              <a:buNone/>
            </a:pPr>
            <a:r>
              <a:t/>
            </a:r>
            <a:endParaRPr b="1" sz="2400"/>
          </a:p>
          <a:p>
            <a:pPr indent="-50800" lvl="0" marL="228600" rtl="0" algn="l">
              <a:lnSpc>
                <a:spcPct val="80000"/>
              </a:lnSpc>
              <a:spcBef>
                <a:spcPts val="600"/>
              </a:spcBef>
              <a:spcAft>
                <a:spcPts val="0"/>
              </a:spcAft>
              <a:buSzPts val="2800"/>
              <a:buNone/>
            </a:pPr>
            <a:r>
              <a:rPr b="1" lang="en-US" sz="2400"/>
              <a:t>Background: </a:t>
            </a:r>
            <a:endParaRPr sz="2400"/>
          </a:p>
          <a:p>
            <a:pPr indent="-50800" lvl="0" marL="228600" rtl="0" algn="l">
              <a:lnSpc>
                <a:spcPct val="80000"/>
              </a:lnSpc>
              <a:spcBef>
                <a:spcPts val="600"/>
              </a:spcBef>
              <a:spcAft>
                <a:spcPts val="0"/>
              </a:spcAft>
              <a:buSzPts val="2800"/>
              <a:buNone/>
            </a:pPr>
            <a:r>
              <a:t/>
            </a:r>
            <a:endParaRPr b="1" sz="2400"/>
          </a:p>
          <a:p>
            <a:pPr indent="-393065" lvl="0" marL="457200" rtl="0" algn="l">
              <a:lnSpc>
                <a:spcPct val="80000"/>
              </a:lnSpc>
              <a:spcBef>
                <a:spcPts val="600"/>
              </a:spcBef>
              <a:spcAft>
                <a:spcPts val="0"/>
              </a:spcAft>
              <a:buSzPts val="2590"/>
              <a:buChar char="-"/>
            </a:pPr>
            <a:r>
              <a:rPr lang="en-US" sz="2400"/>
              <a:t>Drug store chain with 3,000 drug stores in 7 European countries.</a:t>
            </a:r>
            <a:endParaRPr sz="2400"/>
          </a:p>
          <a:p>
            <a:pPr indent="0" lvl="0" marL="0" rtl="0" algn="l">
              <a:lnSpc>
                <a:spcPct val="80000"/>
              </a:lnSpc>
              <a:spcBef>
                <a:spcPts val="600"/>
              </a:spcBef>
              <a:spcAft>
                <a:spcPts val="0"/>
              </a:spcAft>
              <a:buSzPts val="1800"/>
              <a:buNone/>
            </a:pPr>
            <a:r>
              <a:t/>
            </a:r>
            <a:endParaRPr sz="2400"/>
          </a:p>
          <a:p>
            <a:pPr indent="-393065" lvl="0" marL="457200" rtl="0" algn="l">
              <a:lnSpc>
                <a:spcPct val="80000"/>
              </a:lnSpc>
              <a:spcBef>
                <a:spcPts val="600"/>
              </a:spcBef>
              <a:spcAft>
                <a:spcPts val="0"/>
              </a:spcAft>
              <a:buSzPts val="2590"/>
              <a:buChar char="-"/>
            </a:pPr>
            <a:r>
              <a:rPr lang="en-US" sz="2400"/>
              <a:t>Considering to be acquired by a potential business buyer. </a:t>
            </a:r>
            <a:endParaRPr sz="2400"/>
          </a:p>
          <a:p>
            <a:pPr indent="-50800" lvl="0" marL="228600" rtl="0" algn="l">
              <a:lnSpc>
                <a:spcPct val="80000"/>
              </a:lnSpc>
              <a:spcBef>
                <a:spcPts val="600"/>
              </a:spcBef>
              <a:spcAft>
                <a:spcPts val="0"/>
              </a:spcAft>
              <a:buSzPts val="2800"/>
              <a:buNone/>
            </a:pPr>
            <a:r>
              <a:t/>
            </a:r>
            <a:endParaRPr sz="1600"/>
          </a:p>
          <a:p>
            <a:pPr indent="-50800" lvl="0" marL="228600" rtl="0" algn="l">
              <a:lnSpc>
                <a:spcPct val="80000"/>
              </a:lnSpc>
              <a:spcBef>
                <a:spcPts val="600"/>
              </a:spcBef>
              <a:spcAft>
                <a:spcPts val="0"/>
              </a:spcAft>
              <a:buSzPts val="2800"/>
              <a:buNone/>
            </a:pPr>
            <a:r>
              <a:t/>
            </a:r>
            <a:endParaRPr b="1" sz="2400"/>
          </a:p>
          <a:p>
            <a:pPr indent="-50800" lvl="0" marL="228600" rtl="0" algn="l">
              <a:lnSpc>
                <a:spcPct val="80000"/>
              </a:lnSpc>
              <a:spcBef>
                <a:spcPts val="600"/>
              </a:spcBef>
              <a:spcAft>
                <a:spcPts val="0"/>
              </a:spcAft>
              <a:buSzPts val="2800"/>
              <a:buNone/>
            </a:pPr>
            <a:r>
              <a:rPr b="1" lang="en-US" sz="2400"/>
              <a:t>Problem statement:</a:t>
            </a:r>
            <a:endParaRPr sz="2400"/>
          </a:p>
          <a:p>
            <a:pPr indent="0" lvl="0" marL="0" rtl="0" algn="l">
              <a:lnSpc>
                <a:spcPct val="80000"/>
              </a:lnSpc>
              <a:spcBef>
                <a:spcPts val="600"/>
              </a:spcBef>
              <a:spcAft>
                <a:spcPts val="0"/>
              </a:spcAft>
              <a:buSzPts val="2800"/>
              <a:buNone/>
            </a:pPr>
            <a:r>
              <a:t/>
            </a:r>
            <a:endParaRPr sz="2400"/>
          </a:p>
          <a:p>
            <a:pPr indent="-393065" lvl="0" marL="457200" rtl="0" algn="l">
              <a:lnSpc>
                <a:spcPct val="80000"/>
              </a:lnSpc>
              <a:spcBef>
                <a:spcPts val="600"/>
              </a:spcBef>
              <a:spcAft>
                <a:spcPts val="600"/>
              </a:spcAft>
              <a:buSzPts val="2590"/>
              <a:buChar char="-"/>
            </a:pPr>
            <a:r>
              <a:rPr lang="en-US" sz="2400"/>
              <a:t>How to provide an efficiently and accurately sales forecast for the next four weeks after acquisition date for each individual store?</a:t>
            </a:r>
            <a:endParaRPr sz="2400"/>
          </a:p>
        </p:txBody>
      </p:sp>
      <p:sp>
        <p:nvSpPr>
          <p:cNvPr id="124" name="Google Shape;124;p3"/>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5" name="Google Shape;125;p3"/>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6" name="Google Shape;126;p3"/>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7" name="Google Shape;127;p3"/>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1" name="Shape 131"/>
        <p:cNvGrpSpPr/>
        <p:nvPr/>
      </p:nvGrpSpPr>
      <p:grpSpPr>
        <a:xfrm>
          <a:off x="0" y="0"/>
          <a:ext cx="0" cy="0"/>
          <a:chOff x="0" y="0"/>
          <a:chExt cx="0" cy="0"/>
        </a:xfrm>
      </p:grpSpPr>
      <p:sp>
        <p:nvSpPr>
          <p:cNvPr id="132" name="Google Shape;132;p4"/>
          <p:cNvSpPr/>
          <p:nvPr/>
        </p:nvSpPr>
        <p:spPr>
          <a:xfrm>
            <a:off x="0" y="321734"/>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3" name="Google Shape;133;p4"/>
          <p:cNvSpPr txBox="1"/>
          <p:nvPr>
            <p:ph type="title"/>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959"/>
              <a:buNone/>
            </a:pPr>
            <a:r>
              <a:rPr b="1" lang="en-US" sz="4000"/>
              <a:t>General Assumptions</a:t>
            </a:r>
            <a:endParaRPr b="1"/>
          </a:p>
        </p:txBody>
      </p:sp>
      <p:sp>
        <p:nvSpPr>
          <p:cNvPr id="134" name="Google Shape;134;p4"/>
          <p:cNvSpPr txBox="1"/>
          <p:nvPr>
            <p:ph idx="1" type="body"/>
          </p:nvPr>
        </p:nvSpPr>
        <p:spPr>
          <a:xfrm>
            <a:off x="643466" y="1782981"/>
            <a:ext cx="9167799" cy="4393982"/>
          </a:xfrm>
          <a:prstGeom prst="rect">
            <a:avLst/>
          </a:prstGeom>
          <a:noFill/>
          <a:ln>
            <a:noFill/>
          </a:ln>
        </p:spPr>
        <p:txBody>
          <a:bodyPr anchorCtr="0" anchor="t" bIns="45700" lIns="91425" spcFirstLastPara="1" rIns="91425" wrap="square" tIns="45700">
            <a:normAutofit/>
          </a:bodyPr>
          <a:lstStyle/>
          <a:p>
            <a:pPr indent="-355600" lvl="0" marL="457200" rtl="0" algn="l">
              <a:lnSpc>
                <a:spcPct val="90000"/>
              </a:lnSpc>
              <a:spcBef>
                <a:spcPts val="1000"/>
              </a:spcBef>
              <a:spcAft>
                <a:spcPts val="0"/>
              </a:spcAft>
              <a:buSzPts val="2000"/>
              <a:buChar char="•"/>
            </a:pPr>
            <a:r>
              <a:rPr lang="en-US" sz="2400"/>
              <a:t>Positioning ourselves on June 30, 2015 now and forecasting sales for next four weeks </a:t>
            </a:r>
            <a:endParaRPr/>
          </a:p>
          <a:p>
            <a:pPr indent="0" lvl="0" marL="101600" rtl="0" algn="l">
              <a:lnSpc>
                <a:spcPct val="90000"/>
              </a:lnSpc>
              <a:spcBef>
                <a:spcPts val="1000"/>
              </a:spcBef>
              <a:spcAft>
                <a:spcPts val="0"/>
              </a:spcAft>
              <a:buSzPts val="2000"/>
              <a:buNone/>
            </a:pPr>
            <a:r>
              <a:t/>
            </a:r>
            <a:endParaRPr sz="2400"/>
          </a:p>
          <a:p>
            <a:pPr indent="-355600" lvl="0" marL="457200" rtl="0" algn="l">
              <a:lnSpc>
                <a:spcPct val="90000"/>
              </a:lnSpc>
              <a:spcBef>
                <a:spcPts val="1000"/>
              </a:spcBef>
              <a:spcAft>
                <a:spcPts val="0"/>
              </a:spcAft>
              <a:buSzPts val="2000"/>
              <a:buChar char="•"/>
            </a:pPr>
            <a:r>
              <a:rPr lang="en-US" sz="2400"/>
              <a:t>Each individual store are operating independently and no interaction effect with other stores. </a:t>
            </a:r>
            <a:endParaRPr/>
          </a:p>
          <a:p>
            <a:pPr indent="0" lvl="0" marL="101600" rtl="0" algn="l">
              <a:lnSpc>
                <a:spcPct val="90000"/>
              </a:lnSpc>
              <a:spcBef>
                <a:spcPts val="1000"/>
              </a:spcBef>
              <a:spcAft>
                <a:spcPts val="0"/>
              </a:spcAft>
              <a:buSzPts val="2000"/>
              <a:buNone/>
            </a:pPr>
            <a:r>
              <a:t/>
            </a:r>
            <a:endParaRPr sz="2400"/>
          </a:p>
          <a:p>
            <a:pPr indent="-355600" lvl="0" marL="457200" rtl="0" algn="l">
              <a:lnSpc>
                <a:spcPct val="90000"/>
              </a:lnSpc>
              <a:spcBef>
                <a:spcPts val="1000"/>
              </a:spcBef>
              <a:spcAft>
                <a:spcPts val="0"/>
              </a:spcAft>
              <a:buSzPts val="2000"/>
              <a:buChar char="•"/>
            </a:pPr>
            <a:r>
              <a:rPr lang="en-US" sz="2400"/>
              <a:t>Comparing to the individual store using Auto.Arima as the “baseline” and using Auto.Arima for ease of parameterization across many models.</a:t>
            </a:r>
            <a:endParaRPr/>
          </a:p>
          <a:p>
            <a:pPr indent="-50800" lvl="0" marL="228600" rtl="0" algn="l">
              <a:lnSpc>
                <a:spcPct val="90000"/>
              </a:lnSpc>
              <a:spcBef>
                <a:spcPts val="0"/>
              </a:spcBef>
              <a:spcAft>
                <a:spcPts val="0"/>
              </a:spcAft>
              <a:buSzPts val="2800"/>
              <a:buNone/>
            </a:pPr>
            <a:r>
              <a:t/>
            </a:r>
            <a:endParaRPr b="1" sz="2400"/>
          </a:p>
        </p:txBody>
      </p:sp>
      <p:sp>
        <p:nvSpPr>
          <p:cNvPr id="135" name="Google Shape;135;p4"/>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6" name="Google Shape;136;p4"/>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7" name="Google Shape;137;p4"/>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8" name="Google Shape;138;p4"/>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g884d6a4138_0_0"/>
          <p:cNvSpPr/>
          <p:nvPr/>
        </p:nvSpPr>
        <p:spPr>
          <a:xfrm>
            <a:off x="409573" y="633619"/>
            <a:ext cx="6852464" cy="5495925"/>
          </a:xfrm>
          <a:prstGeom prst="rect">
            <a:avLst/>
          </a:prstGeom>
          <a:solidFill>
            <a:schemeClr val="lt1"/>
          </a:solidFill>
          <a:ln cap="flat" cmpd="sng" w="9525">
            <a:solidFill>
              <a:srgbClr val="DEDEDE"/>
            </a:solidFill>
            <a:prstDash val="solid"/>
            <a:round/>
            <a:headEnd len="sm" w="sm" type="none"/>
            <a:tailEnd len="sm" w="sm" type="none"/>
          </a:ln>
          <a:effectLst>
            <a:outerShdw blurRad="50800" rotWithShape="0" algn="tl" dir="2700000" dist="38100">
              <a:srgbClr val="D8D8D8">
                <a:alpha val="4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4" name="Google Shape;144;g884d6a4138_0_0"/>
          <p:cNvSpPr txBox="1"/>
          <p:nvPr>
            <p:ph type="title"/>
          </p:nvPr>
        </p:nvSpPr>
        <p:spPr>
          <a:xfrm>
            <a:off x="831996" y="468858"/>
            <a:ext cx="6007500" cy="1106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2800">
                <a:highlight>
                  <a:schemeClr val="lt1"/>
                </a:highlight>
                <a:latin typeface="Calibri"/>
                <a:ea typeface="Calibri"/>
                <a:cs typeface="Calibri"/>
                <a:sym typeface="Calibri"/>
              </a:rPr>
              <a:t>Data Properties &amp; Transformations</a:t>
            </a:r>
            <a:endParaRPr sz="2800">
              <a:latin typeface="Calibri"/>
              <a:ea typeface="Calibri"/>
              <a:cs typeface="Calibri"/>
              <a:sym typeface="Calibri"/>
            </a:endParaRPr>
          </a:p>
        </p:txBody>
      </p:sp>
      <p:sp>
        <p:nvSpPr>
          <p:cNvPr id="145" name="Google Shape;145;g884d6a4138_0_0"/>
          <p:cNvSpPr/>
          <p:nvPr/>
        </p:nvSpPr>
        <p:spPr>
          <a:xfrm>
            <a:off x="345565" y="1181536"/>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46" name="Google Shape;146;g884d6a4138_0_0"/>
          <p:cNvSpPr/>
          <p:nvPr/>
        </p:nvSpPr>
        <p:spPr>
          <a:xfrm>
            <a:off x="877454" y="2121408"/>
            <a:ext cx="5824728" cy="9144"/>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7" name="Google Shape;147;g884d6a4138_0_0"/>
          <p:cNvSpPr txBox="1"/>
          <p:nvPr>
            <p:ph idx="1" type="body"/>
          </p:nvPr>
        </p:nvSpPr>
        <p:spPr>
          <a:xfrm>
            <a:off x="620013" y="753800"/>
            <a:ext cx="6771600" cy="54960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1000"/>
              </a:spcBef>
              <a:spcAft>
                <a:spcPts val="0"/>
              </a:spcAft>
              <a:buSzPts val="1800"/>
              <a:buNone/>
            </a:pPr>
            <a:r>
              <a:t/>
            </a:r>
            <a:endParaRPr b="1" sz="1600"/>
          </a:p>
          <a:p>
            <a:pPr indent="0" lvl="0" marL="457200" rtl="0" algn="l">
              <a:lnSpc>
                <a:spcPct val="90000"/>
              </a:lnSpc>
              <a:spcBef>
                <a:spcPts val="1000"/>
              </a:spcBef>
              <a:spcAft>
                <a:spcPts val="0"/>
              </a:spcAft>
              <a:buSzPts val="1800"/>
              <a:buNone/>
            </a:pPr>
            <a:br>
              <a:rPr b="1" lang="en-US" sz="1600"/>
            </a:br>
            <a:endParaRPr b="1" sz="1600"/>
          </a:p>
          <a:p>
            <a:pPr indent="0" lvl="0" marL="457200" rtl="0" algn="l">
              <a:lnSpc>
                <a:spcPct val="90000"/>
              </a:lnSpc>
              <a:spcBef>
                <a:spcPts val="1000"/>
              </a:spcBef>
              <a:spcAft>
                <a:spcPts val="0"/>
              </a:spcAft>
              <a:buSzPts val="1800"/>
              <a:buNone/>
            </a:pPr>
            <a:r>
              <a:rPr b="1" lang="en-US" sz="1600"/>
              <a:t>Data Properties:</a:t>
            </a:r>
            <a:endParaRPr/>
          </a:p>
          <a:p>
            <a:pPr indent="-330200" lvl="0" marL="971550" rtl="0" algn="l">
              <a:lnSpc>
                <a:spcPct val="60000"/>
              </a:lnSpc>
              <a:spcBef>
                <a:spcPts val="1000"/>
              </a:spcBef>
              <a:spcAft>
                <a:spcPts val="0"/>
              </a:spcAft>
              <a:buSzPts val="1600"/>
              <a:buChar char="•"/>
            </a:pPr>
            <a:r>
              <a:rPr b="1" lang="en-US" sz="1600"/>
              <a:t>Data was procured from Kaggle Website.</a:t>
            </a:r>
            <a:endParaRPr/>
          </a:p>
          <a:p>
            <a:pPr indent="-317500" lvl="0" marL="971550" rtl="0" algn="l">
              <a:lnSpc>
                <a:spcPct val="60000"/>
              </a:lnSpc>
              <a:spcBef>
                <a:spcPts val="1000"/>
              </a:spcBef>
              <a:spcAft>
                <a:spcPts val="0"/>
              </a:spcAft>
              <a:buSzPts val="1400"/>
              <a:buChar char="•"/>
            </a:pPr>
            <a:r>
              <a:rPr b="1" lang="en-US" sz="1600"/>
              <a:t>Daily Sales Data </a:t>
            </a:r>
            <a:r>
              <a:rPr lang="en-US" sz="1600"/>
              <a:t>for </a:t>
            </a:r>
            <a:r>
              <a:rPr b="1" lang="en-US" sz="1600"/>
              <a:t>1115 Rossmann Stores</a:t>
            </a:r>
            <a:r>
              <a:rPr lang="en-US" sz="1600"/>
              <a:t>.</a:t>
            </a:r>
            <a:endParaRPr/>
          </a:p>
          <a:p>
            <a:pPr indent="-317500" lvl="0" marL="971550" rtl="0" algn="l">
              <a:lnSpc>
                <a:spcPct val="60000"/>
              </a:lnSpc>
              <a:spcBef>
                <a:spcPts val="1000"/>
              </a:spcBef>
              <a:spcAft>
                <a:spcPts val="0"/>
              </a:spcAft>
              <a:buSzPts val="1400"/>
              <a:buChar char="•"/>
            </a:pPr>
            <a:r>
              <a:rPr b="1" lang="en-US" sz="1600"/>
              <a:t>~10.2MM </a:t>
            </a:r>
            <a:r>
              <a:rPr lang="en-US" sz="1600"/>
              <a:t>records.</a:t>
            </a:r>
            <a:endParaRPr/>
          </a:p>
          <a:p>
            <a:pPr indent="0" lvl="0" marL="0" rtl="0" algn="l">
              <a:lnSpc>
                <a:spcPct val="90000"/>
              </a:lnSpc>
              <a:spcBef>
                <a:spcPts val="1000"/>
              </a:spcBef>
              <a:spcAft>
                <a:spcPts val="0"/>
              </a:spcAft>
              <a:buSzPts val="1800"/>
              <a:buNone/>
            </a:pPr>
            <a:r>
              <a:t/>
            </a:r>
            <a:endParaRPr sz="1600"/>
          </a:p>
          <a:p>
            <a:pPr indent="457200" lvl="0" marL="0" rtl="0" algn="l">
              <a:lnSpc>
                <a:spcPct val="90000"/>
              </a:lnSpc>
              <a:spcBef>
                <a:spcPts val="1000"/>
              </a:spcBef>
              <a:spcAft>
                <a:spcPts val="0"/>
              </a:spcAft>
              <a:buSzPts val="1800"/>
              <a:buNone/>
            </a:pPr>
            <a:r>
              <a:rPr b="1" lang="en-US" sz="1600"/>
              <a:t>Data Transformations &amp; Exclusions:</a:t>
            </a:r>
            <a:endParaRPr/>
          </a:p>
          <a:p>
            <a:pPr indent="-317500" lvl="0" marL="971550" rtl="0" algn="l">
              <a:lnSpc>
                <a:spcPct val="60000"/>
              </a:lnSpc>
              <a:spcBef>
                <a:spcPts val="1000"/>
              </a:spcBef>
              <a:spcAft>
                <a:spcPts val="0"/>
              </a:spcAft>
              <a:buSzPts val="1400"/>
              <a:buChar char="•"/>
            </a:pPr>
            <a:r>
              <a:rPr lang="en-US" sz="1600"/>
              <a:t>180 stores were excluded from the analysis.</a:t>
            </a:r>
            <a:endParaRPr/>
          </a:p>
          <a:p>
            <a:pPr indent="-317500" lvl="0" marL="971550" rtl="0" algn="l">
              <a:lnSpc>
                <a:spcPct val="60000"/>
              </a:lnSpc>
              <a:spcBef>
                <a:spcPts val="1000"/>
              </a:spcBef>
              <a:spcAft>
                <a:spcPts val="0"/>
              </a:spcAft>
              <a:buSzPts val="1400"/>
              <a:buChar char="•"/>
            </a:pPr>
            <a:r>
              <a:rPr lang="en-US" sz="1600"/>
              <a:t>Daily sales data was aggregated to weekly sales data.</a:t>
            </a:r>
            <a:endParaRPr/>
          </a:p>
          <a:p>
            <a:pPr indent="-317500" lvl="0" marL="971550" rtl="0" algn="l">
              <a:lnSpc>
                <a:spcPct val="60000"/>
              </a:lnSpc>
              <a:spcBef>
                <a:spcPts val="1000"/>
              </a:spcBef>
              <a:spcAft>
                <a:spcPts val="0"/>
              </a:spcAft>
              <a:buSzPts val="1400"/>
              <a:buChar char="•"/>
            </a:pPr>
            <a:r>
              <a:rPr lang="en-US" sz="1600"/>
              <a:t>Forecasting for </a:t>
            </a:r>
            <a:r>
              <a:rPr b="1" lang="en-US" sz="1600"/>
              <a:t>935</a:t>
            </a:r>
            <a:r>
              <a:rPr lang="en-US" sz="1600"/>
              <a:t> unique stores.</a:t>
            </a:r>
            <a:endParaRPr/>
          </a:p>
          <a:p>
            <a:pPr indent="-317500" lvl="0" marL="971550" rtl="0" algn="l">
              <a:lnSpc>
                <a:spcPct val="60000"/>
              </a:lnSpc>
              <a:spcBef>
                <a:spcPts val="1000"/>
              </a:spcBef>
              <a:spcAft>
                <a:spcPts val="0"/>
              </a:spcAft>
              <a:buSzPts val="1400"/>
              <a:buChar char="•"/>
            </a:pPr>
            <a:r>
              <a:rPr lang="en-US" sz="1600"/>
              <a:t>Final Dataset Records - </a:t>
            </a:r>
            <a:r>
              <a:rPr b="1" lang="en-US" sz="1600"/>
              <a:t>~851K</a:t>
            </a:r>
            <a:endParaRPr/>
          </a:p>
          <a:p>
            <a:pPr indent="-317500" lvl="0" marL="971550" rtl="0" algn="l">
              <a:lnSpc>
                <a:spcPct val="60000"/>
              </a:lnSpc>
              <a:spcBef>
                <a:spcPts val="1000"/>
              </a:spcBef>
              <a:spcAft>
                <a:spcPts val="0"/>
              </a:spcAft>
              <a:buSzPts val="1400"/>
              <a:buChar char="•"/>
            </a:pPr>
            <a:r>
              <a:rPr lang="en-US" sz="1600"/>
              <a:t>Training Data from </a:t>
            </a:r>
            <a:r>
              <a:rPr b="1" lang="en-US" sz="1600"/>
              <a:t>Jan 2013 - June 2015</a:t>
            </a:r>
            <a:endParaRPr/>
          </a:p>
          <a:p>
            <a:pPr indent="-317500" lvl="0" marL="971550" rtl="0" algn="l">
              <a:lnSpc>
                <a:spcPct val="60000"/>
              </a:lnSpc>
              <a:spcBef>
                <a:spcPts val="1000"/>
              </a:spcBef>
              <a:spcAft>
                <a:spcPts val="0"/>
              </a:spcAft>
              <a:buSzPts val="1400"/>
              <a:buChar char="•"/>
            </a:pPr>
            <a:r>
              <a:rPr lang="en-US" sz="1600"/>
              <a:t>Forecast 4 weeks of Sales from  </a:t>
            </a:r>
            <a:r>
              <a:rPr b="1" lang="en-US" sz="1600"/>
              <a:t>5</a:t>
            </a:r>
            <a:r>
              <a:rPr b="1" baseline="30000" lang="en-US" sz="1600"/>
              <a:t>th</a:t>
            </a:r>
            <a:r>
              <a:rPr b="1" lang="en-US" sz="1600"/>
              <a:t> of July 2015 - 26</a:t>
            </a:r>
            <a:r>
              <a:rPr b="1" baseline="30000" lang="en-US" sz="1600"/>
              <a:t>th</a:t>
            </a:r>
            <a:r>
              <a:rPr b="1" lang="en-US" sz="1600"/>
              <a:t> of July 2015</a:t>
            </a:r>
            <a:endParaRPr/>
          </a:p>
        </p:txBody>
      </p:sp>
      <p:pic>
        <p:nvPicPr>
          <p:cNvPr id="148" name="Google Shape;148;g884d6a4138_0_0"/>
          <p:cNvPicPr preferRelativeResize="0"/>
          <p:nvPr/>
        </p:nvPicPr>
        <p:blipFill rotWithShape="1">
          <a:blip r:embed="rId3">
            <a:alphaModFix/>
          </a:blip>
          <a:srcRect b="0" l="0" r="0" t="0"/>
          <a:stretch/>
        </p:blipFill>
        <p:spPr>
          <a:xfrm>
            <a:off x="7326045" y="753800"/>
            <a:ext cx="4233672" cy="2411400"/>
          </a:xfrm>
          <a:prstGeom prst="rect">
            <a:avLst/>
          </a:prstGeom>
          <a:noFill/>
          <a:ln>
            <a:noFill/>
          </a:ln>
        </p:spPr>
      </p:pic>
      <p:pic>
        <p:nvPicPr>
          <p:cNvPr id="149" name="Google Shape;149;g884d6a4138_0_0"/>
          <p:cNvPicPr preferRelativeResize="0"/>
          <p:nvPr/>
        </p:nvPicPr>
        <p:blipFill rotWithShape="1">
          <a:blip r:embed="rId4">
            <a:alphaModFix/>
          </a:blip>
          <a:srcRect b="0" l="0" r="0" t="0"/>
          <a:stretch/>
        </p:blipFill>
        <p:spPr>
          <a:xfrm>
            <a:off x="7312693" y="3544382"/>
            <a:ext cx="4230116" cy="2427115"/>
          </a:xfrm>
          <a:prstGeom prst="rect">
            <a:avLst/>
          </a:prstGeom>
          <a:noFill/>
          <a:ln>
            <a:noFill/>
          </a:ln>
        </p:spPr>
      </p:pic>
      <p:sp>
        <p:nvSpPr>
          <p:cNvPr id="150" name="Google Shape;150;g884d6a4138_0_0"/>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1" name="Google Shape;151;g884d6a4138_0_0"/>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2" name="Google Shape;152;g884d6a4138_0_0"/>
          <p:cNvSpPr/>
          <p:nvPr/>
        </p:nvSpPr>
        <p:spPr>
          <a:xfrm rot="2700000">
            <a:off x="11182204" y="243030"/>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3" name="Google Shape;153;g884d6a4138_0_0"/>
          <p:cNvSpPr/>
          <p:nvPr/>
        </p:nvSpPr>
        <p:spPr>
          <a:xfrm rot="-5400000">
            <a:off x="10289068" y="545020"/>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7" name="Shape 157"/>
        <p:cNvGrpSpPr/>
        <p:nvPr/>
      </p:nvGrpSpPr>
      <p:grpSpPr>
        <a:xfrm>
          <a:off x="0" y="0"/>
          <a:ext cx="0" cy="0"/>
          <a:chOff x="0" y="0"/>
          <a:chExt cx="0" cy="0"/>
        </a:xfrm>
      </p:grpSpPr>
      <p:sp>
        <p:nvSpPr>
          <p:cNvPr id="158" name="Google Shape;158;g884d6a4138_0_5"/>
          <p:cNvSpPr txBox="1"/>
          <p:nvPr>
            <p:ph type="title"/>
          </p:nvPr>
        </p:nvSpPr>
        <p:spPr>
          <a:xfrm>
            <a:off x="1014060" y="272340"/>
            <a:ext cx="10905066" cy="1135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4000">
                <a:highlight>
                  <a:schemeClr val="lt1"/>
                </a:highlight>
                <a:latin typeface="Calibri"/>
                <a:ea typeface="Calibri"/>
                <a:cs typeface="Calibri"/>
                <a:sym typeface="Calibri"/>
              </a:rPr>
              <a:t>Proposed Models </a:t>
            </a:r>
            <a:endParaRPr sz="4000">
              <a:latin typeface="Calibri"/>
              <a:ea typeface="Calibri"/>
              <a:cs typeface="Calibri"/>
              <a:sym typeface="Calibri"/>
            </a:endParaRPr>
          </a:p>
        </p:txBody>
      </p:sp>
      <p:sp>
        <p:nvSpPr>
          <p:cNvPr id="159" name="Google Shape;159;g884d6a4138_0_5"/>
          <p:cNvSpPr/>
          <p:nvPr/>
        </p:nvSpPr>
        <p:spPr>
          <a:xfrm rot="2700000">
            <a:off x="11224905" y="1961000"/>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0" name="Google Shape;160;g884d6a4138_0_5"/>
          <p:cNvSpPr/>
          <p:nvPr/>
        </p:nvSpPr>
        <p:spPr>
          <a:xfrm rot="-5400000">
            <a:off x="10297110" y="1044271"/>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1" name="Google Shape;161;g884d6a4138_0_5"/>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2" name="Google Shape;162;g884d6a4138_0_5"/>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3" name="Google Shape;163;g884d6a4138_0_5"/>
          <p:cNvSpPr/>
          <p:nvPr/>
        </p:nvSpPr>
        <p:spPr>
          <a:xfrm>
            <a:off x="1072054" y="2241953"/>
            <a:ext cx="1513490" cy="1460938"/>
          </a:xfrm>
          <a:prstGeom prst="rect">
            <a:avLst/>
          </a:prstGeom>
          <a:solidFill>
            <a:srgbClr val="A8D08C"/>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Singular Value Decomposition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(SVD)</a:t>
            </a:r>
            <a:endParaRPr b="0"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p:txBody>
      </p:sp>
      <p:sp>
        <p:nvSpPr>
          <p:cNvPr id="164" name="Google Shape;164;g884d6a4138_0_5"/>
          <p:cNvSpPr/>
          <p:nvPr/>
        </p:nvSpPr>
        <p:spPr>
          <a:xfrm>
            <a:off x="1114096" y="4015647"/>
            <a:ext cx="1471448" cy="382383"/>
          </a:xfrm>
          <a:prstGeom prst="roundRect">
            <a:avLst>
              <a:gd fmla="val 16667" name="adj"/>
            </a:avLst>
          </a:prstGeom>
          <a:solidFill>
            <a:srgbClr val="E1EFD8"/>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Auto Arima</a:t>
            </a:r>
            <a:endParaRPr b="0" i="0" sz="1400" u="none" cap="none" strike="noStrike">
              <a:solidFill>
                <a:srgbClr val="000000"/>
              </a:solidFill>
              <a:latin typeface="Arial"/>
              <a:ea typeface="Arial"/>
              <a:cs typeface="Arial"/>
              <a:sym typeface="Arial"/>
            </a:endParaRPr>
          </a:p>
        </p:txBody>
      </p:sp>
      <p:sp>
        <p:nvSpPr>
          <p:cNvPr id="165" name="Google Shape;165;g884d6a4138_0_5"/>
          <p:cNvSpPr/>
          <p:nvPr/>
        </p:nvSpPr>
        <p:spPr>
          <a:xfrm>
            <a:off x="1093075" y="4530994"/>
            <a:ext cx="1471448" cy="382383"/>
          </a:xfrm>
          <a:prstGeom prst="roundRect">
            <a:avLst>
              <a:gd fmla="val 16667" name="adj"/>
            </a:avLst>
          </a:prstGeom>
          <a:solidFill>
            <a:srgbClr val="E1EFD8"/>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TSLM</a:t>
            </a:r>
            <a:endParaRPr b="0" i="0" sz="1400" u="none" cap="none" strike="noStrike">
              <a:solidFill>
                <a:srgbClr val="000000"/>
              </a:solidFill>
              <a:latin typeface="Arial"/>
              <a:ea typeface="Arial"/>
              <a:cs typeface="Arial"/>
              <a:sym typeface="Arial"/>
            </a:endParaRPr>
          </a:p>
        </p:txBody>
      </p:sp>
      <p:sp>
        <p:nvSpPr>
          <p:cNvPr id="166" name="Google Shape;166;g884d6a4138_0_5"/>
          <p:cNvSpPr/>
          <p:nvPr/>
        </p:nvSpPr>
        <p:spPr>
          <a:xfrm>
            <a:off x="1114096" y="5059957"/>
            <a:ext cx="1471448" cy="382383"/>
          </a:xfrm>
          <a:prstGeom prst="roundRect">
            <a:avLst>
              <a:gd fmla="val 16667" name="adj"/>
            </a:avLst>
          </a:prstGeom>
          <a:solidFill>
            <a:srgbClr val="E1EFD8"/>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Prophet</a:t>
            </a:r>
            <a:endParaRPr b="0" i="0" sz="1400" u="none" cap="none" strike="noStrike">
              <a:solidFill>
                <a:srgbClr val="000000"/>
              </a:solidFill>
              <a:latin typeface="Arial"/>
              <a:ea typeface="Arial"/>
              <a:cs typeface="Arial"/>
              <a:sym typeface="Arial"/>
            </a:endParaRPr>
          </a:p>
        </p:txBody>
      </p:sp>
      <p:sp>
        <p:nvSpPr>
          <p:cNvPr id="167" name="Google Shape;167;g884d6a4138_0_5"/>
          <p:cNvSpPr/>
          <p:nvPr/>
        </p:nvSpPr>
        <p:spPr>
          <a:xfrm>
            <a:off x="1114096" y="5557979"/>
            <a:ext cx="1471448" cy="521673"/>
          </a:xfrm>
          <a:prstGeom prst="roundRect">
            <a:avLst>
              <a:gd fmla="val 16667" name="adj"/>
            </a:avLst>
          </a:prstGeom>
          <a:solidFill>
            <a:srgbClr val="E1EFD8"/>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Arima (with Grid Search)</a:t>
            </a:r>
            <a:endParaRPr b="0" i="0" sz="1400" u="none" cap="none" strike="noStrike">
              <a:solidFill>
                <a:srgbClr val="000000"/>
              </a:solidFill>
              <a:latin typeface="Arial"/>
              <a:ea typeface="Arial"/>
              <a:cs typeface="Arial"/>
              <a:sym typeface="Arial"/>
            </a:endParaRPr>
          </a:p>
        </p:txBody>
      </p:sp>
      <p:sp>
        <p:nvSpPr>
          <p:cNvPr id="168" name="Google Shape;168;g884d6a4138_0_5"/>
          <p:cNvSpPr/>
          <p:nvPr/>
        </p:nvSpPr>
        <p:spPr>
          <a:xfrm>
            <a:off x="3699772" y="2232219"/>
            <a:ext cx="1513490" cy="1460938"/>
          </a:xfrm>
          <a:prstGeom prst="rect">
            <a:avLst/>
          </a:prstGeom>
          <a:solidFill>
            <a:srgbClr val="A8D08C"/>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Independent Component Analysis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(ICA)</a:t>
            </a:r>
            <a:endParaRPr b="0" i="0" sz="1400" u="none" cap="none" strike="noStrike">
              <a:solidFill>
                <a:srgbClr val="000000"/>
              </a:solidFill>
              <a:latin typeface="Arial"/>
              <a:ea typeface="Arial"/>
              <a:cs typeface="Arial"/>
              <a:sym typeface="Arial"/>
            </a:endParaRPr>
          </a:p>
        </p:txBody>
      </p:sp>
      <p:sp>
        <p:nvSpPr>
          <p:cNvPr id="169" name="Google Shape;169;g884d6a4138_0_5"/>
          <p:cNvSpPr/>
          <p:nvPr/>
        </p:nvSpPr>
        <p:spPr>
          <a:xfrm>
            <a:off x="3741814" y="4013159"/>
            <a:ext cx="1471448" cy="382383"/>
          </a:xfrm>
          <a:prstGeom prst="roundRect">
            <a:avLst>
              <a:gd fmla="val 16667" name="adj"/>
            </a:avLst>
          </a:prstGeom>
          <a:solidFill>
            <a:srgbClr val="E1EFD8"/>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Auto Arima</a:t>
            </a:r>
            <a:endParaRPr b="0" i="0" sz="1400" u="none" cap="none" strike="noStrike">
              <a:solidFill>
                <a:srgbClr val="000000"/>
              </a:solidFill>
              <a:latin typeface="Arial"/>
              <a:ea typeface="Arial"/>
              <a:cs typeface="Arial"/>
              <a:sym typeface="Arial"/>
            </a:endParaRPr>
          </a:p>
        </p:txBody>
      </p:sp>
      <p:sp>
        <p:nvSpPr>
          <p:cNvPr id="170" name="Google Shape;170;g884d6a4138_0_5"/>
          <p:cNvSpPr/>
          <p:nvPr/>
        </p:nvSpPr>
        <p:spPr>
          <a:xfrm>
            <a:off x="6327491" y="2236086"/>
            <a:ext cx="1513490" cy="1460938"/>
          </a:xfrm>
          <a:prstGeom prst="rect">
            <a:avLst/>
          </a:prstGeom>
          <a:solidFill>
            <a:srgbClr val="A8D08C"/>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Non-Negative Matrix Factorization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(NMF)</a:t>
            </a:r>
            <a:endParaRPr b="0" i="0" sz="1400" u="none" cap="none" strike="noStrike">
              <a:solidFill>
                <a:srgbClr val="000000"/>
              </a:solidFill>
              <a:latin typeface="Arial"/>
              <a:ea typeface="Arial"/>
              <a:cs typeface="Arial"/>
              <a:sym typeface="Arial"/>
            </a:endParaRPr>
          </a:p>
        </p:txBody>
      </p:sp>
      <p:sp>
        <p:nvSpPr>
          <p:cNvPr id="171" name="Google Shape;171;g884d6a4138_0_5"/>
          <p:cNvSpPr/>
          <p:nvPr/>
        </p:nvSpPr>
        <p:spPr>
          <a:xfrm>
            <a:off x="6348512" y="3995768"/>
            <a:ext cx="1471448" cy="382383"/>
          </a:xfrm>
          <a:prstGeom prst="roundRect">
            <a:avLst>
              <a:gd fmla="val 16667" name="adj"/>
            </a:avLst>
          </a:prstGeom>
          <a:solidFill>
            <a:srgbClr val="E1EFD8"/>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Auto Arima</a:t>
            </a:r>
            <a:endParaRPr b="0" i="0" sz="1400" u="none" cap="none" strike="noStrike">
              <a:solidFill>
                <a:srgbClr val="000000"/>
              </a:solidFill>
              <a:latin typeface="Arial"/>
              <a:ea typeface="Arial"/>
              <a:cs typeface="Arial"/>
              <a:sym typeface="Arial"/>
            </a:endParaRPr>
          </a:p>
        </p:txBody>
      </p:sp>
      <p:sp>
        <p:nvSpPr>
          <p:cNvPr id="172" name="Google Shape;172;g884d6a4138_0_5"/>
          <p:cNvSpPr/>
          <p:nvPr/>
        </p:nvSpPr>
        <p:spPr>
          <a:xfrm>
            <a:off x="9045135" y="2241954"/>
            <a:ext cx="1513490" cy="1460937"/>
          </a:xfrm>
          <a:prstGeom prst="rect">
            <a:avLst/>
          </a:prstGeom>
          <a:solidFill>
            <a:srgbClr val="A8D08C"/>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Hierarchical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(HTS)</a:t>
            </a:r>
            <a:endParaRPr b="0" i="0" sz="1400" u="none" cap="none" strike="noStrike">
              <a:solidFill>
                <a:srgbClr val="000000"/>
              </a:solidFill>
              <a:latin typeface="Arial"/>
              <a:ea typeface="Arial"/>
              <a:cs typeface="Arial"/>
              <a:sym typeface="Arial"/>
            </a:endParaRPr>
          </a:p>
        </p:txBody>
      </p:sp>
      <p:sp>
        <p:nvSpPr>
          <p:cNvPr id="173" name="Google Shape;173;g884d6a4138_0_5"/>
          <p:cNvSpPr/>
          <p:nvPr/>
        </p:nvSpPr>
        <p:spPr>
          <a:xfrm>
            <a:off x="10558625" y="4863757"/>
            <a:ext cx="1610306" cy="495157"/>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Bottom Up</a:t>
            </a:r>
            <a:endParaRPr b="0" i="0" sz="1400" u="none" cap="none" strike="noStrike">
              <a:solidFill>
                <a:srgbClr val="000000"/>
              </a:solidFill>
              <a:latin typeface="Arial"/>
              <a:ea typeface="Arial"/>
              <a:cs typeface="Arial"/>
              <a:sym typeface="Arial"/>
            </a:endParaRPr>
          </a:p>
        </p:txBody>
      </p:sp>
      <p:sp>
        <p:nvSpPr>
          <p:cNvPr id="174" name="Google Shape;174;g884d6a4138_0_5"/>
          <p:cNvSpPr/>
          <p:nvPr/>
        </p:nvSpPr>
        <p:spPr>
          <a:xfrm>
            <a:off x="7459254" y="4718739"/>
            <a:ext cx="1513490" cy="554343"/>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Middle Out</a:t>
            </a:r>
            <a:endParaRPr b="0" i="0" sz="1400" u="none" cap="none" strike="noStrike">
              <a:solidFill>
                <a:srgbClr val="000000"/>
              </a:solidFill>
              <a:latin typeface="Arial"/>
              <a:ea typeface="Arial"/>
              <a:cs typeface="Arial"/>
              <a:sym typeface="Arial"/>
            </a:endParaRPr>
          </a:p>
        </p:txBody>
      </p:sp>
      <p:sp>
        <p:nvSpPr>
          <p:cNvPr id="175" name="Google Shape;175;g884d6a4138_0_5"/>
          <p:cNvSpPr/>
          <p:nvPr/>
        </p:nvSpPr>
        <p:spPr>
          <a:xfrm>
            <a:off x="9948506" y="5476187"/>
            <a:ext cx="1633893" cy="484441"/>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Optimal Combination</a:t>
            </a:r>
            <a:endParaRPr b="0" i="0" sz="1400" u="none" cap="none" strike="noStrike">
              <a:solidFill>
                <a:srgbClr val="000000"/>
              </a:solidFill>
              <a:latin typeface="Arial"/>
              <a:ea typeface="Arial"/>
              <a:cs typeface="Arial"/>
              <a:sym typeface="Arial"/>
            </a:endParaRPr>
          </a:p>
        </p:txBody>
      </p:sp>
      <p:sp>
        <p:nvSpPr>
          <p:cNvPr id="176" name="Google Shape;176;g884d6a4138_0_5"/>
          <p:cNvSpPr/>
          <p:nvPr/>
        </p:nvSpPr>
        <p:spPr>
          <a:xfrm>
            <a:off x="8206541" y="5443035"/>
            <a:ext cx="1513490" cy="554343"/>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Top Down</a:t>
            </a:r>
            <a:endParaRPr b="0" i="0" sz="1400" u="none" cap="none" strike="noStrike">
              <a:solidFill>
                <a:srgbClr val="000000"/>
              </a:solidFill>
              <a:latin typeface="Arial"/>
              <a:ea typeface="Arial"/>
              <a:cs typeface="Arial"/>
              <a:sym typeface="Arial"/>
            </a:endParaRPr>
          </a:p>
        </p:txBody>
      </p:sp>
      <p:sp>
        <p:nvSpPr>
          <p:cNvPr id="177" name="Google Shape;177;g884d6a4138_0_5"/>
          <p:cNvSpPr/>
          <p:nvPr/>
        </p:nvSpPr>
        <p:spPr>
          <a:xfrm>
            <a:off x="955908" y="1272233"/>
            <a:ext cx="996306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We will evaluate dimensionality-reduction-based modelling and Hierarchical clustering approaches to forecast the next 4 weeks of each store</a:t>
            </a:r>
            <a:endParaRPr b="0" i="0" sz="2400" u="none" cap="none" strike="noStrike">
              <a:solidFill>
                <a:srgbClr val="000000"/>
              </a:solidFill>
              <a:latin typeface="Arial"/>
              <a:ea typeface="Arial"/>
              <a:cs typeface="Arial"/>
              <a:sym typeface="Arial"/>
            </a:endParaRPr>
          </a:p>
        </p:txBody>
      </p:sp>
      <p:sp>
        <p:nvSpPr>
          <p:cNvPr id="178" name="Google Shape;178;g884d6a4138_0_5"/>
          <p:cNvSpPr/>
          <p:nvPr/>
        </p:nvSpPr>
        <p:spPr>
          <a:xfrm>
            <a:off x="9087177" y="4013159"/>
            <a:ext cx="1471448" cy="382383"/>
          </a:xfrm>
          <a:prstGeom prst="roundRect">
            <a:avLst>
              <a:gd fmla="val 16667" name="adj"/>
            </a:avLst>
          </a:prstGeom>
          <a:solidFill>
            <a:srgbClr val="E1EFD8"/>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Calibri"/>
                <a:ea typeface="Calibri"/>
                <a:cs typeface="Calibri"/>
                <a:sym typeface="Calibri"/>
              </a:rPr>
              <a:t>Auto Arima</a:t>
            </a:r>
            <a:endParaRPr b="0" i="0" sz="1400" u="none" cap="none" strike="noStrike">
              <a:solidFill>
                <a:srgbClr val="000000"/>
              </a:solidFill>
              <a:latin typeface="Arial"/>
              <a:ea typeface="Arial"/>
              <a:cs typeface="Arial"/>
              <a:sym typeface="Arial"/>
            </a:endParaRPr>
          </a:p>
        </p:txBody>
      </p:sp>
      <p:cxnSp>
        <p:nvCxnSpPr>
          <p:cNvPr id="179" name="Google Shape;179;g884d6a4138_0_5"/>
          <p:cNvCxnSpPr/>
          <p:nvPr/>
        </p:nvCxnSpPr>
        <p:spPr>
          <a:xfrm>
            <a:off x="10582056" y="4360926"/>
            <a:ext cx="457200" cy="495157"/>
          </a:xfrm>
          <a:prstGeom prst="straightConnector1">
            <a:avLst/>
          </a:prstGeom>
          <a:noFill/>
          <a:ln cap="flat" cmpd="sng" w="9525">
            <a:solidFill>
              <a:srgbClr val="6CAB42"/>
            </a:solidFill>
            <a:prstDash val="solid"/>
            <a:round/>
            <a:headEnd len="sm" w="sm" type="none"/>
            <a:tailEnd len="sm" w="sm" type="none"/>
          </a:ln>
        </p:spPr>
      </p:cxnSp>
      <p:cxnSp>
        <p:nvCxnSpPr>
          <p:cNvPr id="180" name="Google Shape;180;g884d6a4138_0_5"/>
          <p:cNvCxnSpPr/>
          <p:nvPr/>
        </p:nvCxnSpPr>
        <p:spPr>
          <a:xfrm flipH="1" rot="10800000">
            <a:off x="8709865" y="4329592"/>
            <a:ext cx="376499" cy="369915"/>
          </a:xfrm>
          <a:prstGeom prst="straightConnector1">
            <a:avLst/>
          </a:prstGeom>
          <a:noFill/>
          <a:ln cap="flat" cmpd="sng" w="9525">
            <a:solidFill>
              <a:srgbClr val="6CAB42"/>
            </a:solidFill>
            <a:prstDash val="solid"/>
            <a:round/>
            <a:headEnd len="sm" w="sm" type="none"/>
            <a:tailEnd len="sm" w="sm" type="none"/>
          </a:ln>
        </p:spPr>
      </p:cxnSp>
      <p:cxnSp>
        <p:nvCxnSpPr>
          <p:cNvPr id="181" name="Google Shape;181;g884d6a4138_0_5"/>
          <p:cNvCxnSpPr/>
          <p:nvPr/>
        </p:nvCxnSpPr>
        <p:spPr>
          <a:xfrm flipH="1">
            <a:off x="9308558" y="4372426"/>
            <a:ext cx="274688" cy="1046798"/>
          </a:xfrm>
          <a:prstGeom prst="straightConnector1">
            <a:avLst/>
          </a:prstGeom>
          <a:noFill/>
          <a:ln cap="flat" cmpd="sng" w="9525">
            <a:solidFill>
              <a:srgbClr val="6CAB42"/>
            </a:solidFill>
            <a:prstDash val="solid"/>
            <a:round/>
            <a:headEnd len="sm" w="sm" type="none"/>
            <a:tailEnd len="sm" w="sm" type="none"/>
          </a:ln>
        </p:spPr>
      </p:cxnSp>
      <p:cxnSp>
        <p:nvCxnSpPr>
          <p:cNvPr id="182" name="Google Shape;182;g884d6a4138_0_5"/>
          <p:cNvCxnSpPr/>
          <p:nvPr/>
        </p:nvCxnSpPr>
        <p:spPr>
          <a:xfrm>
            <a:off x="10049279" y="4422663"/>
            <a:ext cx="345480" cy="1053524"/>
          </a:xfrm>
          <a:prstGeom prst="straightConnector1">
            <a:avLst/>
          </a:prstGeom>
          <a:noFill/>
          <a:ln cap="flat" cmpd="sng" w="9525">
            <a:solidFill>
              <a:srgbClr val="6CAB42"/>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6" name="Shape 186"/>
        <p:cNvGrpSpPr/>
        <p:nvPr/>
      </p:nvGrpSpPr>
      <p:grpSpPr>
        <a:xfrm>
          <a:off x="0" y="0"/>
          <a:ext cx="0" cy="0"/>
          <a:chOff x="0" y="0"/>
          <a:chExt cx="0" cy="0"/>
        </a:xfrm>
      </p:grpSpPr>
      <p:sp>
        <p:nvSpPr>
          <p:cNvPr id="187" name="Google Shape;187;p2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8" name="Google Shape;188;p26"/>
          <p:cNvSpPr txBox="1"/>
          <p:nvPr>
            <p:ph type="title"/>
          </p:nvPr>
        </p:nvSpPr>
        <p:spPr>
          <a:xfrm>
            <a:off x="568802" y="511301"/>
            <a:ext cx="10346194" cy="19510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4000">
                <a:solidFill>
                  <a:schemeClr val="dk1"/>
                </a:solidFill>
                <a:latin typeface="Calibri"/>
                <a:ea typeface="Calibri"/>
                <a:cs typeface="Calibri"/>
                <a:sym typeface="Calibri"/>
              </a:rPr>
              <a:t>Singular Value Decomposition</a:t>
            </a:r>
            <a:endParaRPr sz="4000">
              <a:solidFill>
                <a:schemeClr val="dk1"/>
              </a:solidFill>
              <a:latin typeface="Calibri"/>
              <a:ea typeface="Calibri"/>
              <a:cs typeface="Calibri"/>
              <a:sym typeface="Calibri"/>
            </a:endParaRPr>
          </a:p>
        </p:txBody>
      </p:sp>
      <p:sp>
        <p:nvSpPr>
          <p:cNvPr id="189" name="Google Shape;189;p26"/>
          <p:cNvSpPr/>
          <p:nvPr/>
        </p:nvSpPr>
        <p:spPr>
          <a:xfrm>
            <a:off x="565754" y="1637092"/>
            <a:ext cx="4393026" cy="5189822"/>
          </a:xfrm>
          <a:prstGeom prst="rect">
            <a:avLst/>
          </a:prstGeom>
          <a:noFill/>
          <a:ln>
            <a:noFill/>
          </a:ln>
        </p:spPr>
        <p:txBody>
          <a:bodyPr anchorCtr="0" anchor="t" bIns="45700" lIns="91425" spcFirstLastPara="1" rIns="91425" wrap="square" tIns="45700">
            <a:normAutofit/>
          </a:bodyPr>
          <a:lstStyle/>
          <a:p>
            <a:pPr indent="-114300" lvl="0" marL="0" marR="0" rtl="0" algn="l">
              <a:lnSpc>
                <a:spcPct val="90000"/>
              </a:lnSpc>
              <a:spcBef>
                <a:spcPts val="0"/>
              </a:spcBef>
              <a:spcAft>
                <a:spcPts val="0"/>
              </a:spcAft>
              <a:buClr>
                <a:srgbClr val="000000"/>
              </a:buClr>
              <a:buSzPts val="1800"/>
              <a:buFont typeface="Arial"/>
              <a:buChar char="•"/>
            </a:pPr>
            <a:r>
              <a:rPr b="0" i="0" lang="en-US" sz="1600" u="none" cap="none" strike="noStrike">
                <a:solidFill>
                  <a:schemeClr val="dk1"/>
                </a:solidFill>
                <a:latin typeface="Calibri"/>
                <a:ea typeface="Calibri"/>
                <a:cs typeface="Calibri"/>
                <a:sym typeface="Calibri"/>
              </a:rPr>
              <a:t> To reduce the 935 stores to a lower-dimensionality representation, we performed Singular Value Decomposition to then </a:t>
            </a:r>
            <a:r>
              <a:rPr b="1" i="0" lang="en-US" sz="1600" u="none" cap="none" strike="noStrike">
                <a:solidFill>
                  <a:schemeClr val="dk1"/>
                </a:solidFill>
                <a:latin typeface="Calibri"/>
                <a:ea typeface="Calibri"/>
                <a:cs typeface="Calibri"/>
                <a:sym typeface="Calibri"/>
              </a:rPr>
              <a:t>identify principal components to represent our data</a:t>
            </a:r>
            <a:r>
              <a:rPr b="0" i="0" lang="en-US" sz="16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228600" lvl="0" marL="609585" marR="0" rtl="0" algn="l">
              <a:lnSpc>
                <a:spcPct val="90000"/>
              </a:lnSpc>
              <a:spcBef>
                <a:spcPts val="2133"/>
              </a:spcBef>
              <a:spcAft>
                <a:spcPts val="0"/>
              </a:spcAft>
              <a:buClr>
                <a:srgbClr val="000000"/>
              </a:buClr>
              <a:buSzPts val="1800"/>
              <a:buFont typeface="Arial"/>
              <a:buChar char="•"/>
            </a:pPr>
            <a:r>
              <a:rPr b="1" i="0" lang="en-US" sz="1600" u="none" cap="none" strike="noStrike">
                <a:solidFill>
                  <a:schemeClr val="dk1"/>
                </a:solidFill>
                <a:latin typeface="Calibri"/>
                <a:ea typeface="Calibri"/>
                <a:cs typeface="Calibri"/>
                <a:sym typeface="Calibri"/>
              </a:rPr>
              <a:t>SVD</a:t>
            </a:r>
            <a:r>
              <a:rPr b="0" i="0" lang="en-US" sz="1600" u="none" cap="none" strike="noStrike">
                <a:solidFill>
                  <a:schemeClr val="dk1"/>
                </a:solidFill>
                <a:latin typeface="Calibri"/>
                <a:ea typeface="Calibri"/>
                <a:cs typeface="Calibri"/>
                <a:sym typeface="Calibri"/>
              </a:rPr>
              <a:t> decomposes a matrix A (dim nxd) into:</a:t>
            </a:r>
            <a:endParaRPr b="0" i="0" sz="1400" u="none" cap="none" strike="noStrike">
              <a:solidFill>
                <a:srgbClr val="000000"/>
              </a:solidFill>
              <a:latin typeface="Arial"/>
              <a:ea typeface="Arial"/>
              <a:cs typeface="Arial"/>
              <a:sym typeface="Arial"/>
            </a:endParaRPr>
          </a:p>
          <a:p>
            <a:pPr indent="-228600" lvl="0" marL="1219170" marR="0" rtl="0" algn="l">
              <a:lnSpc>
                <a:spcPct val="90000"/>
              </a:lnSpc>
              <a:spcBef>
                <a:spcPts val="1333"/>
              </a:spcBef>
              <a:spcAft>
                <a:spcPts val="0"/>
              </a:spcAft>
              <a:buClr>
                <a:srgbClr val="000000"/>
              </a:buClr>
              <a:buSzPts val="1400"/>
              <a:buFont typeface="Arial"/>
              <a:buChar char="•"/>
            </a:pPr>
            <a:r>
              <a:rPr b="0" i="0" lang="en-US" sz="1600" u="none" cap="none" strike="noStrike">
                <a:solidFill>
                  <a:schemeClr val="dk1"/>
                </a:solidFill>
                <a:latin typeface="Calibri"/>
                <a:ea typeface="Calibri"/>
                <a:cs typeface="Calibri"/>
                <a:sym typeface="Calibri"/>
              </a:rPr>
              <a:t>matrix </a:t>
            </a:r>
            <a:r>
              <a:rPr b="1" i="0" lang="en-US" sz="1600" u="none" cap="none" strike="noStrike">
                <a:solidFill>
                  <a:schemeClr val="dk1"/>
                </a:solidFill>
                <a:latin typeface="Calibri"/>
                <a:ea typeface="Calibri"/>
                <a:cs typeface="Calibri"/>
                <a:sym typeface="Calibri"/>
              </a:rPr>
              <a:t>U</a:t>
            </a:r>
            <a:r>
              <a:rPr b="0" i="0" lang="en-US" sz="1600" u="none" cap="none" strike="noStrike">
                <a:solidFill>
                  <a:schemeClr val="dk1"/>
                </a:solidFill>
                <a:latin typeface="Calibri"/>
                <a:ea typeface="Calibri"/>
                <a:cs typeface="Calibri"/>
                <a:sym typeface="Calibri"/>
              </a:rPr>
              <a:t> with columns of </a:t>
            </a:r>
            <a:r>
              <a:rPr b="0" i="1" lang="en-US" sz="1600" u="none" cap="none" strike="noStrike">
                <a:solidFill>
                  <a:schemeClr val="dk1"/>
                </a:solidFill>
                <a:latin typeface="Calibri"/>
                <a:ea typeface="Calibri"/>
                <a:cs typeface="Calibri"/>
                <a:sym typeface="Calibri"/>
              </a:rPr>
              <a:t>left singular vectors </a:t>
            </a:r>
            <a:r>
              <a:rPr b="0" i="0" lang="en-US" sz="1600" u="none" cap="none" strike="noStrike">
                <a:solidFill>
                  <a:schemeClr val="dk1"/>
                </a:solidFill>
                <a:latin typeface="Calibri"/>
                <a:ea typeface="Calibri"/>
                <a:cs typeface="Calibri"/>
                <a:sym typeface="Calibri"/>
              </a:rPr>
              <a:t>(nxn)</a:t>
            </a:r>
            <a:endParaRPr b="0" i="1" sz="1600" u="none" cap="none" strike="noStrike">
              <a:solidFill>
                <a:schemeClr val="dk1"/>
              </a:solidFill>
              <a:latin typeface="Calibri"/>
              <a:ea typeface="Calibri"/>
              <a:cs typeface="Calibri"/>
              <a:sym typeface="Calibri"/>
            </a:endParaRPr>
          </a:p>
          <a:p>
            <a:pPr indent="0" lvl="0" marL="990569" marR="0" rtl="0" algn="l">
              <a:lnSpc>
                <a:spcPct val="90000"/>
              </a:lnSpc>
              <a:spcBef>
                <a:spcPts val="1333"/>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228600" lvl="0" marL="1219170" marR="0" rtl="0" algn="l">
              <a:lnSpc>
                <a:spcPct val="90000"/>
              </a:lnSpc>
              <a:spcBef>
                <a:spcPts val="0"/>
              </a:spcBef>
              <a:spcAft>
                <a:spcPts val="0"/>
              </a:spcAft>
              <a:buClr>
                <a:srgbClr val="000000"/>
              </a:buClr>
              <a:buSzPts val="1400"/>
              <a:buFont typeface="Arial"/>
              <a:buChar char="•"/>
            </a:pPr>
            <a:r>
              <a:rPr b="0" i="0" lang="en-US" sz="1600" u="none" cap="none" strike="noStrike">
                <a:solidFill>
                  <a:schemeClr val="dk1"/>
                </a:solidFill>
                <a:latin typeface="Calibri"/>
                <a:ea typeface="Calibri"/>
                <a:cs typeface="Calibri"/>
                <a:sym typeface="Calibri"/>
              </a:rPr>
              <a:t>matrix </a:t>
            </a:r>
            <a:r>
              <a:rPr b="1" i="0" lang="en-US" sz="1600" u="none" cap="none" strike="noStrike">
                <a:solidFill>
                  <a:schemeClr val="dk1"/>
                </a:solidFill>
                <a:latin typeface="Calibri"/>
                <a:ea typeface="Calibri"/>
                <a:cs typeface="Calibri"/>
                <a:sym typeface="Calibri"/>
              </a:rPr>
              <a:t>V</a:t>
            </a:r>
            <a:r>
              <a:rPr b="0" i="0" lang="en-US" sz="1600" u="none" cap="none" strike="noStrike">
                <a:solidFill>
                  <a:schemeClr val="dk1"/>
                </a:solidFill>
                <a:latin typeface="Calibri"/>
                <a:ea typeface="Calibri"/>
                <a:cs typeface="Calibri"/>
                <a:sym typeface="Calibri"/>
              </a:rPr>
              <a:t> with columns of </a:t>
            </a:r>
            <a:r>
              <a:rPr b="0" i="1" lang="en-US" sz="1600" u="none" cap="none" strike="noStrike">
                <a:solidFill>
                  <a:schemeClr val="dk1"/>
                </a:solidFill>
                <a:latin typeface="Calibri"/>
                <a:ea typeface="Calibri"/>
                <a:cs typeface="Calibri"/>
                <a:sym typeface="Calibri"/>
              </a:rPr>
              <a:t>right singular vectors </a:t>
            </a:r>
            <a:r>
              <a:rPr b="0" i="0" lang="en-US" sz="1600" u="none" cap="none" strike="noStrike">
                <a:solidFill>
                  <a:schemeClr val="dk1"/>
                </a:solidFill>
                <a:latin typeface="Calibri"/>
                <a:ea typeface="Calibri"/>
                <a:cs typeface="Calibri"/>
                <a:sym typeface="Calibri"/>
              </a:rPr>
              <a:t>(dxd), and </a:t>
            </a:r>
            <a:endParaRPr b="0" i="0" sz="1400" u="none" cap="none" strike="noStrike">
              <a:solidFill>
                <a:srgbClr val="000000"/>
              </a:solidFill>
              <a:latin typeface="Arial"/>
              <a:ea typeface="Arial"/>
              <a:cs typeface="Arial"/>
              <a:sym typeface="Arial"/>
            </a:endParaRPr>
          </a:p>
          <a:p>
            <a:pPr indent="0" lvl="0" marL="990569" marR="0" rtl="0" algn="l">
              <a:lnSpc>
                <a:spcPct val="9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228600" lvl="0" marL="1219170" marR="0" rtl="0" algn="l">
              <a:lnSpc>
                <a:spcPct val="90000"/>
              </a:lnSpc>
              <a:spcBef>
                <a:spcPts val="0"/>
              </a:spcBef>
              <a:spcAft>
                <a:spcPts val="0"/>
              </a:spcAft>
              <a:buClr>
                <a:srgbClr val="000000"/>
              </a:buClr>
              <a:buSzPts val="1400"/>
              <a:buFont typeface="Arial"/>
              <a:buChar char="•"/>
            </a:pPr>
            <a:r>
              <a:rPr b="0" i="0" lang="en-US" sz="1600" u="none" cap="none" strike="noStrike">
                <a:solidFill>
                  <a:schemeClr val="dk1"/>
                </a:solidFill>
                <a:latin typeface="Calibri"/>
                <a:ea typeface="Calibri"/>
                <a:cs typeface="Calibri"/>
                <a:sym typeface="Calibri"/>
              </a:rPr>
              <a:t>diagonal matrix </a:t>
            </a:r>
            <a:r>
              <a:rPr b="1" i="0" lang="en-US" sz="1600" u="none" cap="none" strike="noStrike">
                <a:solidFill>
                  <a:schemeClr val="dk1"/>
                </a:solidFill>
                <a:latin typeface="Calibri"/>
                <a:ea typeface="Calibri"/>
                <a:cs typeface="Calibri"/>
                <a:sym typeface="Calibri"/>
              </a:rPr>
              <a:t>S</a:t>
            </a:r>
            <a:r>
              <a:rPr b="0" i="0" lang="en-US" sz="1600" u="none" cap="none" strike="noStrike">
                <a:solidFill>
                  <a:schemeClr val="dk1"/>
                </a:solidFill>
                <a:latin typeface="Calibri"/>
                <a:ea typeface="Calibri"/>
                <a:cs typeface="Calibri"/>
                <a:sym typeface="Calibri"/>
              </a:rPr>
              <a:t> of the </a:t>
            </a:r>
            <a:r>
              <a:rPr b="0" i="1" lang="en-US" sz="1600" u="none" cap="none" strike="noStrike">
                <a:solidFill>
                  <a:schemeClr val="dk1"/>
                </a:solidFill>
                <a:latin typeface="Calibri"/>
                <a:ea typeface="Calibri"/>
                <a:cs typeface="Calibri"/>
                <a:sym typeface="Calibri"/>
              </a:rPr>
              <a:t>singular values</a:t>
            </a:r>
            <a:r>
              <a:rPr b="0" i="0" lang="en-US" sz="1600" u="none" cap="none" strike="noStrike">
                <a:solidFill>
                  <a:schemeClr val="dk1"/>
                </a:solidFill>
                <a:latin typeface="Calibri"/>
                <a:ea typeface="Calibri"/>
                <a:cs typeface="Calibri"/>
                <a:sym typeface="Calibri"/>
              </a:rPr>
              <a:t> of A (nxd)</a:t>
            </a:r>
            <a:br>
              <a:rPr b="0" i="0" lang="en-US" sz="1600" u="none" cap="none" strike="noStrike">
                <a:solidFill>
                  <a:schemeClr val="dk1"/>
                </a:solidFill>
                <a:latin typeface="Calibri"/>
                <a:ea typeface="Calibri"/>
                <a:cs typeface="Calibri"/>
                <a:sym typeface="Calibri"/>
              </a:rPr>
            </a:br>
            <a:r>
              <a:rPr b="0" i="0" lang="en-US" sz="1600" u="none" cap="none" strike="noStrike">
                <a:solidFill>
                  <a:schemeClr val="dk1"/>
                </a:solidFill>
                <a:latin typeface="Calibri"/>
                <a:ea typeface="Calibri"/>
                <a:cs typeface="Calibri"/>
                <a:sym typeface="Calibri"/>
              </a:rPr>
              <a:t>such that </a:t>
            </a:r>
            <a:r>
              <a:rPr b="1" i="0" lang="en-US" sz="1600" u="none" cap="none" strike="noStrike">
                <a:solidFill>
                  <a:schemeClr val="dk1"/>
                </a:solidFill>
                <a:latin typeface="Calibri"/>
                <a:ea typeface="Calibri"/>
                <a:cs typeface="Calibri"/>
                <a:sym typeface="Calibri"/>
              </a:rPr>
              <a:t>A = UᐧSᐧV</a:t>
            </a:r>
            <a:r>
              <a:rPr b="1" baseline="30000" i="0" lang="en-US" sz="1600" u="none" cap="none" strike="noStrike">
                <a:solidFill>
                  <a:schemeClr val="dk1"/>
                </a:solidFill>
                <a:latin typeface="Calibri"/>
                <a:ea typeface="Calibri"/>
                <a:cs typeface="Calibri"/>
                <a:sym typeface="Calibri"/>
              </a:rPr>
              <a:t>T</a:t>
            </a:r>
            <a:r>
              <a:rPr b="1" i="0" lang="en-US" sz="1600" u="none" cap="none" strike="noStrike">
                <a:solidFill>
                  <a:schemeClr val="dk1"/>
                </a:solidFill>
                <a:latin typeface="Calibri"/>
                <a:ea typeface="Calibri"/>
                <a:cs typeface="Calibri"/>
                <a:sym typeface="Calibri"/>
              </a:rPr>
              <a:t> </a:t>
            </a:r>
            <a:endParaRPr b="0" i="0" sz="1600" u="none" cap="none" strike="noStrike">
              <a:solidFill>
                <a:schemeClr val="dk1"/>
              </a:solidFill>
              <a:latin typeface="Calibri"/>
              <a:ea typeface="Calibri"/>
              <a:cs typeface="Calibri"/>
              <a:sym typeface="Calibri"/>
            </a:endParaRPr>
          </a:p>
        </p:txBody>
      </p:sp>
      <p:pic>
        <p:nvPicPr>
          <p:cNvPr id="190" name="Google Shape;190;p26"/>
          <p:cNvPicPr preferRelativeResize="0"/>
          <p:nvPr/>
        </p:nvPicPr>
        <p:blipFill rotWithShape="1">
          <a:blip r:embed="rId3">
            <a:alphaModFix/>
          </a:blip>
          <a:srcRect b="5888" l="0" r="-1" t="0"/>
          <a:stretch/>
        </p:blipFill>
        <p:spPr>
          <a:xfrm>
            <a:off x="5234954" y="2664202"/>
            <a:ext cx="6320530" cy="2030111"/>
          </a:xfrm>
          <a:prstGeom prst="rect">
            <a:avLst/>
          </a:prstGeom>
          <a:noFill/>
          <a:ln>
            <a:noFill/>
          </a:ln>
        </p:spPr>
      </p:pic>
      <p:sp>
        <p:nvSpPr>
          <p:cNvPr id="191" name="Google Shape;191;p26"/>
          <p:cNvSpPr txBox="1"/>
          <p:nvPr/>
        </p:nvSpPr>
        <p:spPr>
          <a:xfrm>
            <a:off x="8951051" y="4937352"/>
            <a:ext cx="2913600" cy="8696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2133"/>
              </a:spcAft>
              <a:buClr>
                <a:srgbClr val="000000"/>
              </a:buClr>
              <a:buSzPts val="1600"/>
              <a:buFont typeface="Arial"/>
              <a:buNone/>
            </a:pPr>
            <a:r>
              <a:rPr b="0" i="0" lang="en-US" sz="1200" u="none" cap="none" strike="noStrike">
                <a:solidFill>
                  <a:schemeClr val="dk1"/>
                </a:solidFill>
                <a:latin typeface="Roboto Light"/>
                <a:ea typeface="Roboto Light"/>
                <a:cs typeface="Roboto Light"/>
                <a:sym typeface="Roboto Light"/>
              </a:rPr>
              <a:t>Note: In R, svd() returns a vector labeled </a:t>
            </a:r>
            <a:r>
              <a:rPr b="1" i="0" lang="en-US" sz="1200" u="none" cap="none" strike="noStrike">
                <a:solidFill>
                  <a:schemeClr val="dk1"/>
                </a:solidFill>
                <a:latin typeface="Roboto"/>
                <a:ea typeface="Roboto"/>
                <a:cs typeface="Roboto"/>
                <a:sym typeface="Roboto"/>
              </a:rPr>
              <a:t>d</a:t>
            </a:r>
            <a:r>
              <a:rPr b="0" i="0" lang="en-US" sz="1200" u="none" cap="none" strike="noStrike">
                <a:solidFill>
                  <a:schemeClr val="dk1"/>
                </a:solidFill>
                <a:latin typeface="Roboto Light"/>
                <a:ea typeface="Roboto Light"/>
                <a:cs typeface="Roboto Light"/>
                <a:sym typeface="Roboto Light"/>
              </a:rPr>
              <a:t> representing diagonal of </a:t>
            </a:r>
            <a:r>
              <a:rPr b="1" i="0" lang="en-US" sz="1200" u="none" cap="none" strike="noStrike">
                <a:solidFill>
                  <a:schemeClr val="dk1"/>
                </a:solidFill>
                <a:latin typeface="Roboto"/>
                <a:ea typeface="Roboto"/>
                <a:cs typeface="Roboto"/>
                <a:sym typeface="Roboto"/>
              </a:rPr>
              <a:t>S</a:t>
            </a:r>
            <a:r>
              <a:rPr b="0" i="0" lang="en-US" sz="1200" u="none" cap="none" strike="noStrike">
                <a:solidFill>
                  <a:schemeClr val="dk1"/>
                </a:solidFill>
                <a:latin typeface="Roboto Light"/>
                <a:ea typeface="Roboto Light"/>
                <a:cs typeface="Roboto Light"/>
                <a:sym typeface="Roboto Light"/>
              </a:rPr>
              <a:t>, not the full </a:t>
            </a:r>
            <a:r>
              <a:rPr b="1" i="0" lang="en-US" sz="1200" u="none" cap="none" strike="noStrike">
                <a:solidFill>
                  <a:schemeClr val="dk1"/>
                </a:solidFill>
                <a:latin typeface="Roboto"/>
                <a:ea typeface="Roboto"/>
                <a:cs typeface="Roboto"/>
                <a:sym typeface="Roboto"/>
              </a:rPr>
              <a:t>S</a:t>
            </a:r>
            <a:endParaRPr b="1" i="0" sz="1200" u="none" cap="none" strike="noStrike">
              <a:solidFill>
                <a:schemeClr val="dk1"/>
              </a:solidFill>
              <a:latin typeface="Roboto"/>
              <a:ea typeface="Roboto"/>
              <a:cs typeface="Roboto"/>
              <a:sym typeface="Roboto"/>
            </a:endParaRPr>
          </a:p>
        </p:txBody>
      </p:sp>
      <p:sp>
        <p:nvSpPr>
          <p:cNvPr id="192" name="Google Shape;192;p26"/>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3" name="Google Shape;193;p26"/>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4" name="Google Shape;194;p26"/>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5" name="Google Shape;195;p26"/>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9" name="Shape 199"/>
        <p:cNvGrpSpPr/>
        <p:nvPr/>
      </p:nvGrpSpPr>
      <p:grpSpPr>
        <a:xfrm>
          <a:off x="0" y="0"/>
          <a:ext cx="0" cy="0"/>
          <a:chOff x="0" y="0"/>
          <a:chExt cx="0" cy="0"/>
        </a:xfrm>
      </p:grpSpPr>
      <p:sp>
        <p:nvSpPr>
          <p:cNvPr id="200" name="Google Shape;200;p2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1" name="Google Shape;201;p27"/>
          <p:cNvSpPr txBox="1"/>
          <p:nvPr>
            <p:ph type="title"/>
          </p:nvPr>
        </p:nvSpPr>
        <p:spPr>
          <a:xfrm>
            <a:off x="630936" y="684915"/>
            <a:ext cx="10082372" cy="1951075"/>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SzPts val="3600"/>
              <a:buNone/>
            </a:pPr>
            <a:r>
              <a:rPr b="1" lang="en-US" sz="4000">
                <a:solidFill>
                  <a:schemeClr val="dk1"/>
                </a:solidFill>
              </a:rPr>
              <a:t>SVD – Component Analysis</a:t>
            </a:r>
            <a:endParaRPr sz="4000"/>
          </a:p>
        </p:txBody>
      </p:sp>
      <p:sp>
        <p:nvSpPr>
          <p:cNvPr id="202" name="Google Shape;202;p27"/>
          <p:cNvSpPr txBox="1"/>
          <p:nvPr>
            <p:ph idx="1" type="body"/>
          </p:nvPr>
        </p:nvSpPr>
        <p:spPr>
          <a:xfrm>
            <a:off x="499387" y="1881365"/>
            <a:ext cx="5375895" cy="4590558"/>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SzPts val="1800"/>
              <a:buNone/>
            </a:pPr>
            <a:r>
              <a:rPr lang="en-US" sz="1600">
                <a:solidFill>
                  <a:schemeClr val="dk1"/>
                </a:solidFill>
                <a:latin typeface="Calibri"/>
                <a:ea typeface="Calibri"/>
                <a:cs typeface="Calibri"/>
                <a:sym typeface="Calibri"/>
              </a:rPr>
              <a:t>After calculating the </a:t>
            </a:r>
            <a:r>
              <a:rPr b="1" lang="en-US" sz="1600">
                <a:solidFill>
                  <a:schemeClr val="dk1"/>
                </a:solidFill>
                <a:latin typeface="Calibri"/>
                <a:ea typeface="Calibri"/>
                <a:cs typeface="Calibri"/>
                <a:sym typeface="Calibri"/>
              </a:rPr>
              <a:t>U, S, V</a:t>
            </a:r>
            <a:r>
              <a:rPr lang="en-US" sz="1600">
                <a:solidFill>
                  <a:schemeClr val="dk1"/>
                </a:solidFill>
                <a:latin typeface="Calibri"/>
                <a:ea typeface="Calibri"/>
                <a:cs typeface="Calibri"/>
                <a:sym typeface="Calibri"/>
              </a:rPr>
              <a:t> of the SVD, we need to choose the principal components to forecast</a:t>
            </a:r>
            <a:endParaRPr/>
          </a:p>
          <a:p>
            <a:pPr indent="-423323" lvl="0" marL="609585" rtl="0" algn="l">
              <a:lnSpc>
                <a:spcPct val="90000"/>
              </a:lnSpc>
              <a:spcBef>
                <a:spcPts val="2133"/>
              </a:spcBef>
              <a:spcAft>
                <a:spcPts val="0"/>
              </a:spcAft>
              <a:buSzPts val="1400"/>
              <a:buFont typeface="Roboto Light"/>
              <a:buAutoNum type="arabicPeriod"/>
            </a:pPr>
            <a:r>
              <a:rPr lang="en-US" sz="1600">
                <a:solidFill>
                  <a:schemeClr val="dk1"/>
                </a:solidFill>
                <a:latin typeface="Calibri"/>
                <a:ea typeface="Calibri"/>
                <a:cs typeface="Calibri"/>
                <a:sym typeface="Calibri"/>
              </a:rPr>
              <a:t>The matrix of principal component columns is calculated as </a:t>
            </a:r>
            <a:r>
              <a:rPr b="1" lang="en-US" sz="1600">
                <a:solidFill>
                  <a:schemeClr val="dk1"/>
                </a:solidFill>
                <a:latin typeface="Calibri"/>
                <a:ea typeface="Calibri"/>
                <a:cs typeface="Calibri"/>
                <a:sym typeface="Calibri"/>
              </a:rPr>
              <a:t>U</a:t>
            </a:r>
            <a:r>
              <a:rPr b="1" lang="en-US" sz="1600">
                <a:solidFill>
                  <a:schemeClr val="dk1"/>
                </a:solidFill>
                <a:latin typeface="Roboto"/>
                <a:ea typeface="Roboto"/>
                <a:cs typeface="Roboto"/>
                <a:sym typeface="Roboto"/>
              </a:rPr>
              <a:t>ᐧ</a:t>
            </a:r>
            <a:r>
              <a:rPr b="1" lang="en-US" sz="1600">
                <a:solidFill>
                  <a:schemeClr val="dk1"/>
                </a:solidFill>
                <a:latin typeface="Calibri"/>
                <a:ea typeface="Calibri"/>
                <a:cs typeface="Calibri"/>
                <a:sym typeface="Calibri"/>
              </a:rPr>
              <a:t>S</a:t>
            </a:r>
            <a:r>
              <a:rPr lang="en-US" sz="1600">
                <a:solidFill>
                  <a:schemeClr val="dk1"/>
                </a:solidFill>
                <a:latin typeface="Calibri"/>
                <a:ea typeface="Calibri"/>
                <a:cs typeface="Calibri"/>
                <a:sym typeface="Calibri"/>
              </a:rPr>
              <a:t> (dim nxd)</a:t>
            </a:r>
            <a:endParaRPr/>
          </a:p>
          <a:p>
            <a:pPr indent="-423323" lvl="0" marL="609585" rtl="0" algn="l">
              <a:lnSpc>
                <a:spcPct val="90000"/>
              </a:lnSpc>
              <a:spcBef>
                <a:spcPts val="1333"/>
              </a:spcBef>
              <a:spcAft>
                <a:spcPts val="0"/>
              </a:spcAft>
              <a:buSzPts val="1400"/>
              <a:buFont typeface="Roboto Light"/>
              <a:buAutoNum type="arabicPeriod"/>
            </a:pPr>
            <a:r>
              <a:rPr lang="en-US" sz="1600">
                <a:solidFill>
                  <a:schemeClr val="dk1"/>
                </a:solidFill>
                <a:latin typeface="Calibri"/>
                <a:ea typeface="Calibri"/>
                <a:cs typeface="Calibri"/>
                <a:sym typeface="Calibri"/>
              </a:rPr>
              <a:t>Analyzing the explained variance ratio of these components with a scree plot of d, we identify </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that the </a:t>
            </a:r>
            <a:r>
              <a:rPr b="1" lang="en-US" sz="1600">
                <a:solidFill>
                  <a:schemeClr val="dk1"/>
                </a:solidFill>
                <a:latin typeface="Calibri"/>
                <a:ea typeface="Calibri"/>
                <a:cs typeface="Calibri"/>
                <a:sym typeface="Calibri"/>
              </a:rPr>
              <a:t>first 3 components account for 99% of the total variance</a:t>
            </a:r>
            <a:r>
              <a:rPr lang="en-US" sz="1600">
                <a:solidFill>
                  <a:schemeClr val="dk1"/>
                </a:solidFill>
                <a:latin typeface="Calibri"/>
                <a:ea typeface="Calibri"/>
                <a:cs typeface="Calibri"/>
                <a:sym typeface="Calibri"/>
              </a:rPr>
              <a:t> of the data set.</a:t>
            </a:r>
            <a:endParaRPr/>
          </a:p>
          <a:p>
            <a:pPr indent="-423323" lvl="0" marL="609585" rtl="0" algn="l">
              <a:lnSpc>
                <a:spcPct val="90000"/>
              </a:lnSpc>
              <a:spcBef>
                <a:spcPts val="1333"/>
              </a:spcBef>
              <a:spcAft>
                <a:spcPts val="0"/>
              </a:spcAft>
              <a:buSzPts val="1400"/>
              <a:buFont typeface="Roboto Light"/>
              <a:buAutoNum type="arabicPeriod"/>
            </a:pPr>
            <a:r>
              <a:rPr lang="en-US" sz="1600">
                <a:solidFill>
                  <a:schemeClr val="dk1"/>
                </a:solidFill>
                <a:latin typeface="Calibri"/>
                <a:ea typeface="Calibri"/>
                <a:cs typeface="Calibri"/>
                <a:sym typeface="Calibri"/>
              </a:rPr>
              <a:t>Now we can </a:t>
            </a:r>
            <a:r>
              <a:rPr b="1" lang="en-US" sz="1600">
                <a:solidFill>
                  <a:schemeClr val="dk1"/>
                </a:solidFill>
                <a:latin typeface="Calibri"/>
                <a:ea typeface="Calibri"/>
                <a:cs typeface="Calibri"/>
                <a:sym typeface="Calibri"/>
              </a:rPr>
              <a:t>use the first 3 principal component columns</a:t>
            </a:r>
            <a:r>
              <a:rPr lang="en-US" sz="1600">
                <a:solidFill>
                  <a:schemeClr val="dk1"/>
                </a:solidFill>
                <a:latin typeface="Calibri"/>
                <a:ea typeface="Calibri"/>
                <a:cs typeface="Calibri"/>
                <a:sym typeface="Calibri"/>
              </a:rPr>
              <a:t> of </a:t>
            </a:r>
            <a:r>
              <a:rPr b="1" lang="en-US" sz="1600">
                <a:solidFill>
                  <a:schemeClr val="dk1"/>
                </a:solidFill>
                <a:latin typeface="Calibri"/>
                <a:ea typeface="Calibri"/>
                <a:cs typeface="Calibri"/>
                <a:sym typeface="Calibri"/>
              </a:rPr>
              <a:t>U</a:t>
            </a:r>
            <a:r>
              <a:rPr b="1" lang="en-US" sz="1600">
                <a:solidFill>
                  <a:schemeClr val="dk1"/>
                </a:solidFill>
                <a:latin typeface="Roboto"/>
                <a:ea typeface="Roboto"/>
                <a:cs typeface="Roboto"/>
                <a:sym typeface="Roboto"/>
              </a:rPr>
              <a:t>ᐧ</a:t>
            </a:r>
            <a:r>
              <a:rPr b="1" lang="en-US" sz="1600">
                <a:solidFill>
                  <a:schemeClr val="dk1"/>
                </a:solidFill>
                <a:latin typeface="Calibri"/>
                <a:ea typeface="Calibri"/>
                <a:cs typeface="Calibri"/>
                <a:sym typeface="Calibri"/>
              </a:rPr>
              <a:t>S</a:t>
            </a:r>
            <a:r>
              <a:rPr lang="en-US" sz="1600">
                <a:solidFill>
                  <a:schemeClr val="dk1"/>
                </a:solidFill>
                <a:latin typeface="Calibri"/>
                <a:ea typeface="Calibri"/>
                <a:cs typeface="Calibri"/>
                <a:sym typeface="Calibri"/>
              </a:rPr>
              <a:t> as the time series to forecast.</a:t>
            </a:r>
            <a:endParaRPr/>
          </a:p>
          <a:p>
            <a:pPr indent="0" lvl="0" marL="609585" rtl="0" algn="l">
              <a:lnSpc>
                <a:spcPct val="90000"/>
              </a:lnSpc>
              <a:spcBef>
                <a:spcPts val="1333"/>
              </a:spcBef>
              <a:spcAft>
                <a:spcPts val="0"/>
              </a:spcAft>
              <a:buClr>
                <a:srgbClr val="000000"/>
              </a:buClr>
              <a:buSzPts val="1100"/>
              <a:buNone/>
            </a:pPr>
            <a:r>
              <a:t/>
            </a:r>
            <a:endParaRPr sz="1600">
              <a:solidFill>
                <a:schemeClr val="dk1"/>
              </a:solidFill>
              <a:latin typeface="Calibri"/>
              <a:ea typeface="Calibri"/>
              <a:cs typeface="Calibri"/>
              <a:sym typeface="Calibri"/>
            </a:endParaRPr>
          </a:p>
          <a:p>
            <a:pPr indent="0" lvl="0" marL="609585" rtl="0" algn="l">
              <a:lnSpc>
                <a:spcPct val="90000"/>
              </a:lnSpc>
              <a:spcBef>
                <a:spcPts val="2133"/>
              </a:spcBef>
              <a:spcAft>
                <a:spcPts val="2133"/>
              </a:spcAft>
              <a:buSzPts val="1800"/>
              <a:buNone/>
            </a:pPr>
            <a:r>
              <a:t/>
            </a:r>
            <a:endParaRPr sz="1600">
              <a:solidFill>
                <a:schemeClr val="dk1"/>
              </a:solidFill>
              <a:latin typeface="Calibri"/>
              <a:ea typeface="Calibri"/>
              <a:cs typeface="Calibri"/>
              <a:sym typeface="Calibri"/>
            </a:endParaRPr>
          </a:p>
        </p:txBody>
      </p:sp>
      <p:pic>
        <p:nvPicPr>
          <p:cNvPr id="203" name="Google Shape;203;p27"/>
          <p:cNvPicPr preferRelativeResize="0"/>
          <p:nvPr/>
        </p:nvPicPr>
        <p:blipFill rotWithShape="1">
          <a:blip r:embed="rId3">
            <a:alphaModFix/>
          </a:blip>
          <a:srcRect b="5888" l="0" r="-1" t="0"/>
          <a:stretch/>
        </p:blipFill>
        <p:spPr>
          <a:xfrm>
            <a:off x="5688102" y="2708781"/>
            <a:ext cx="5789599" cy="2194771"/>
          </a:xfrm>
          <a:prstGeom prst="rect">
            <a:avLst/>
          </a:prstGeom>
          <a:noFill/>
          <a:ln>
            <a:noFill/>
          </a:ln>
        </p:spPr>
      </p:pic>
      <p:sp>
        <p:nvSpPr>
          <p:cNvPr id="204" name="Google Shape;204;p27"/>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5" name="Google Shape;205;p27"/>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6" name="Google Shape;206;p27"/>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7" name="Google Shape;207;p27"/>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1" name="Shape 211"/>
        <p:cNvGrpSpPr/>
        <p:nvPr/>
      </p:nvGrpSpPr>
      <p:grpSpPr>
        <a:xfrm>
          <a:off x="0" y="0"/>
          <a:ext cx="0" cy="0"/>
          <a:chOff x="0" y="0"/>
          <a:chExt cx="0" cy="0"/>
        </a:xfrm>
      </p:grpSpPr>
      <p:sp>
        <p:nvSpPr>
          <p:cNvPr id="212" name="Google Shape;212;p36"/>
          <p:cNvSpPr/>
          <p:nvPr/>
        </p:nvSpPr>
        <p:spPr>
          <a:xfrm>
            <a:off x="0" y="30436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3" name="Google Shape;213;p36"/>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4" name="Google Shape;214;p36"/>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5" name="Google Shape;215;p36"/>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6" name="Google Shape;216;p36"/>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7" name="Google Shape;217;p36"/>
          <p:cNvSpPr txBox="1"/>
          <p:nvPr>
            <p:ph type="title"/>
          </p:nvPr>
        </p:nvSpPr>
        <p:spPr>
          <a:xfrm>
            <a:off x="630936" y="630936"/>
            <a:ext cx="4989918" cy="54786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600"/>
              <a:buNone/>
            </a:pPr>
            <a:r>
              <a:rPr b="1" lang="en-US" sz="4000">
                <a:solidFill>
                  <a:schemeClr val="dk1"/>
                </a:solidFill>
                <a:latin typeface="Calibri"/>
                <a:ea typeface="Calibri"/>
                <a:cs typeface="Calibri"/>
                <a:sym typeface="Calibri"/>
              </a:rPr>
              <a:t>Recomposing the original Time Series</a:t>
            </a:r>
            <a:endParaRPr sz="4000"/>
          </a:p>
        </p:txBody>
      </p:sp>
      <p:sp>
        <p:nvSpPr>
          <p:cNvPr id="218" name="Google Shape;218;p36"/>
          <p:cNvSpPr txBox="1"/>
          <p:nvPr/>
        </p:nvSpPr>
        <p:spPr>
          <a:xfrm>
            <a:off x="5249096" y="748392"/>
            <a:ext cx="5919374" cy="6103646"/>
          </a:xfrm>
          <a:prstGeom prst="rect">
            <a:avLst/>
          </a:prstGeom>
          <a:noFill/>
          <a:ln>
            <a:noFill/>
          </a:ln>
        </p:spPr>
        <p:txBody>
          <a:bodyPr anchorCtr="0" anchor="ctr" bIns="45700" lIns="91425" spcFirstLastPara="1" rIns="91425" wrap="square" tIns="45700">
            <a:normAutofit/>
          </a:bodyPr>
          <a:lstStyle/>
          <a:p>
            <a:pPr indent="-114300" lvl="0" marL="0" marR="0" rtl="0" algn="l">
              <a:lnSpc>
                <a:spcPct val="90000"/>
              </a:lnSpc>
              <a:spcBef>
                <a:spcPts val="0"/>
              </a:spcBef>
              <a:spcAft>
                <a:spcPts val="0"/>
              </a:spcAft>
              <a:buClr>
                <a:schemeClr val="dk1"/>
              </a:buClr>
              <a:buSzPts val="1800"/>
              <a:buFont typeface="Arial"/>
              <a:buChar char="•"/>
            </a:pPr>
            <a:r>
              <a:rPr b="0" i="0" lang="en-US" sz="1600" u="none" cap="none" strike="noStrike">
                <a:solidFill>
                  <a:schemeClr val="dk1"/>
                </a:solidFill>
                <a:latin typeface="Calibri"/>
                <a:ea typeface="Calibri"/>
                <a:cs typeface="Calibri"/>
                <a:sym typeface="Calibri"/>
              </a:rPr>
              <a:t>After forecasting the first 3 columns of </a:t>
            </a:r>
            <a:r>
              <a:rPr b="1" i="0" lang="en-US" sz="1600" u="none" cap="none" strike="noStrike">
                <a:solidFill>
                  <a:schemeClr val="dk1"/>
                </a:solidFill>
                <a:latin typeface="Calibri"/>
                <a:ea typeface="Calibri"/>
                <a:cs typeface="Calibri"/>
                <a:sym typeface="Calibri"/>
              </a:rPr>
              <a:t>UᐧS</a:t>
            </a:r>
            <a:r>
              <a:rPr b="0" i="0" lang="en-US" sz="1600" u="none" cap="none" strike="noStrike">
                <a:solidFill>
                  <a:schemeClr val="dk1"/>
                </a:solidFill>
                <a:latin typeface="Calibri"/>
                <a:ea typeface="Calibri"/>
                <a:cs typeface="Calibri"/>
                <a:sym typeface="Calibri"/>
              </a:rPr>
              <a:t>, we need to    </a:t>
            </a:r>
            <a:r>
              <a:rPr b="1" i="0" lang="en-US" sz="1600" u="none" cap="none" strike="noStrike">
                <a:solidFill>
                  <a:schemeClr val="dk1"/>
                </a:solidFill>
                <a:latin typeface="Calibri"/>
                <a:ea typeface="Calibri"/>
                <a:cs typeface="Calibri"/>
                <a:sym typeface="Calibri"/>
              </a:rPr>
              <a:t>recompose the principal component forecasts back to the 935 stores sales.</a:t>
            </a:r>
            <a:endParaRPr b="0" i="0" sz="1400" u="none" cap="none" strike="noStrike">
              <a:solidFill>
                <a:srgbClr val="000000"/>
              </a:solidFill>
              <a:latin typeface="Arial"/>
              <a:ea typeface="Arial"/>
              <a:cs typeface="Arial"/>
              <a:sym typeface="Arial"/>
            </a:endParaRPr>
          </a:p>
          <a:p>
            <a:pPr indent="-228600" lvl="0" marL="609585" marR="0" rtl="0" algn="l">
              <a:lnSpc>
                <a:spcPct val="100000"/>
              </a:lnSpc>
              <a:spcBef>
                <a:spcPts val="2133"/>
              </a:spcBef>
              <a:spcAft>
                <a:spcPts val="0"/>
              </a:spcAft>
              <a:buClr>
                <a:schemeClr val="dk1"/>
              </a:buClr>
              <a:buSzPts val="1400"/>
              <a:buFont typeface="Arial"/>
              <a:buChar char="•"/>
            </a:pPr>
            <a:r>
              <a:rPr b="0" i="0" lang="en-US" sz="1600" u="none" cap="none" strike="noStrike">
                <a:solidFill>
                  <a:schemeClr val="dk1"/>
                </a:solidFill>
                <a:latin typeface="Calibri"/>
                <a:ea typeface="Calibri"/>
                <a:cs typeface="Calibri"/>
                <a:sym typeface="Calibri"/>
              </a:rPr>
              <a:t>The </a:t>
            </a:r>
            <a:r>
              <a:rPr b="1" i="0" lang="en-US" sz="1600" u="none" cap="none" strike="noStrike">
                <a:solidFill>
                  <a:schemeClr val="dk1"/>
                </a:solidFill>
                <a:latin typeface="Calibri"/>
                <a:ea typeface="Calibri"/>
                <a:cs typeface="Calibri"/>
                <a:sym typeface="Calibri"/>
              </a:rPr>
              <a:t>UᐧS</a:t>
            </a:r>
            <a:r>
              <a:rPr b="0" i="0" lang="en-US" sz="1600" u="none" cap="none" strike="noStrike">
                <a:solidFill>
                  <a:schemeClr val="dk1"/>
                </a:solidFill>
                <a:latin typeface="Calibri"/>
                <a:ea typeface="Calibri"/>
                <a:cs typeface="Calibri"/>
                <a:sym typeface="Calibri"/>
              </a:rPr>
              <a:t> matrix is extended by the h steps forecasted</a:t>
            </a:r>
            <a:endParaRPr b="0" i="0" sz="1400" u="none" cap="none" strike="noStrike">
              <a:solidFill>
                <a:srgbClr val="000000"/>
              </a:solidFill>
              <a:latin typeface="Arial"/>
              <a:ea typeface="Arial"/>
              <a:cs typeface="Arial"/>
              <a:sym typeface="Arial"/>
            </a:endParaRPr>
          </a:p>
          <a:p>
            <a:pPr indent="-228600" lvl="0" marL="609585" marR="0" rtl="0" algn="l">
              <a:lnSpc>
                <a:spcPct val="100000"/>
              </a:lnSpc>
              <a:spcBef>
                <a:spcPts val="0"/>
              </a:spcBef>
              <a:spcAft>
                <a:spcPts val="0"/>
              </a:spcAft>
              <a:buClr>
                <a:schemeClr val="dk1"/>
              </a:buClr>
              <a:buSzPts val="1400"/>
              <a:buFont typeface="Arial"/>
              <a:buChar char="•"/>
            </a:pPr>
            <a:r>
              <a:rPr b="0" i="0" lang="en-US" sz="1600" u="none" cap="none" strike="noStrike">
                <a:solidFill>
                  <a:schemeClr val="dk1"/>
                </a:solidFill>
                <a:latin typeface="Calibri"/>
                <a:ea typeface="Calibri"/>
                <a:cs typeface="Calibri"/>
                <a:sym typeface="Calibri"/>
              </a:rPr>
              <a:t>The forecasted values are placed in the first 3 columns of the n+1 to n+h rows.</a:t>
            </a:r>
            <a:endParaRPr b="0" i="0" sz="1400" u="none" cap="none" strike="noStrike">
              <a:solidFill>
                <a:srgbClr val="000000"/>
              </a:solidFill>
              <a:latin typeface="Arial"/>
              <a:ea typeface="Arial"/>
              <a:cs typeface="Arial"/>
              <a:sym typeface="Arial"/>
            </a:endParaRPr>
          </a:p>
          <a:p>
            <a:pPr indent="-228600" lvl="0" marL="609585" marR="0" rtl="0" algn="l">
              <a:lnSpc>
                <a:spcPct val="100000"/>
              </a:lnSpc>
              <a:spcBef>
                <a:spcPts val="0"/>
              </a:spcBef>
              <a:spcAft>
                <a:spcPts val="0"/>
              </a:spcAft>
              <a:buClr>
                <a:schemeClr val="dk1"/>
              </a:buClr>
              <a:buSzPts val="1400"/>
              <a:buFont typeface="Arial"/>
              <a:buChar char="•"/>
            </a:pPr>
            <a:r>
              <a:rPr b="0" i="0" lang="en-US" sz="1600" u="none" cap="none" strike="noStrike">
                <a:solidFill>
                  <a:schemeClr val="dk1"/>
                </a:solidFill>
                <a:latin typeface="Calibri"/>
                <a:ea typeface="Calibri"/>
                <a:cs typeface="Calibri"/>
                <a:sym typeface="Calibri"/>
              </a:rPr>
              <a:t>The remaining values of the forecasted rows are filled with the values from the nth (last known) row.</a:t>
            </a:r>
            <a:endParaRPr b="0" i="0" sz="1400" u="none" cap="none" strike="noStrike">
              <a:solidFill>
                <a:srgbClr val="000000"/>
              </a:solidFill>
              <a:latin typeface="Arial"/>
              <a:ea typeface="Arial"/>
              <a:cs typeface="Arial"/>
              <a:sym typeface="Arial"/>
            </a:endParaRPr>
          </a:p>
          <a:p>
            <a:pPr indent="-228600" lvl="0" marL="609584" marR="0" rtl="0" algn="l">
              <a:lnSpc>
                <a:spcPct val="100000"/>
              </a:lnSpc>
              <a:spcBef>
                <a:spcPts val="0"/>
              </a:spcBef>
              <a:spcAft>
                <a:spcPts val="0"/>
              </a:spcAft>
              <a:buClr>
                <a:schemeClr val="dk1"/>
              </a:buClr>
              <a:buSzPts val="1400"/>
              <a:buFont typeface="Arial"/>
              <a:buChar char="•"/>
            </a:pPr>
            <a:r>
              <a:rPr b="0" i="0" lang="en-US" sz="1600" u="none" cap="none" strike="noStrike">
                <a:solidFill>
                  <a:schemeClr val="dk1"/>
                </a:solidFill>
                <a:latin typeface="Calibri"/>
                <a:ea typeface="Calibri"/>
                <a:cs typeface="Calibri"/>
                <a:sym typeface="Calibri"/>
              </a:rPr>
              <a:t>The original A (plus forecast) is then reconstructed with the dot product </a:t>
            </a:r>
            <a:r>
              <a:rPr b="1" i="0" lang="en-US" sz="1600" u="none" cap="none" strike="noStrike">
                <a:solidFill>
                  <a:schemeClr val="dk1"/>
                </a:solidFill>
                <a:latin typeface="Calibri"/>
                <a:ea typeface="Calibri"/>
                <a:cs typeface="Calibri"/>
                <a:sym typeface="Calibri"/>
              </a:rPr>
              <a:t>A = UᐧSᐧV</a:t>
            </a:r>
            <a:r>
              <a:rPr b="1" baseline="30000" i="0" lang="en-US" sz="1600" u="none" cap="none" strike="noStrike">
                <a:solidFill>
                  <a:schemeClr val="dk1"/>
                </a:solidFill>
                <a:latin typeface="Calibri"/>
                <a:ea typeface="Calibri"/>
                <a:cs typeface="Calibri"/>
                <a:sym typeface="Calibri"/>
              </a:rPr>
              <a:t>T</a:t>
            </a:r>
            <a:r>
              <a:rPr b="1" i="0" lang="en-US" sz="1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228598" lvl="0" marL="609585" marR="0" rtl="0" algn="l">
              <a:lnSpc>
                <a:spcPct val="100000"/>
              </a:lnSpc>
              <a:spcBef>
                <a:spcPts val="0"/>
              </a:spcBef>
              <a:spcAft>
                <a:spcPts val="0"/>
              </a:spcAft>
              <a:buClr>
                <a:schemeClr val="dk1"/>
              </a:buClr>
              <a:buSzPts val="1867"/>
              <a:buFont typeface="Arial"/>
              <a:buChar char="•"/>
            </a:pPr>
            <a:r>
              <a:rPr b="0" i="0" lang="en-US" sz="1600" u="none" cap="none" strike="noStrike">
                <a:solidFill>
                  <a:schemeClr val="dk1"/>
                </a:solidFill>
                <a:latin typeface="Calibri"/>
                <a:ea typeface="Calibri"/>
                <a:cs typeface="Calibri"/>
                <a:sym typeface="Calibri"/>
              </a:rPr>
              <a:t>Final outcome : 134 rows (representing the time series Jan 2013 to July 2015) and 935 columns(fitted + forecasted values for the 935 stores)</a:t>
            </a:r>
            <a:endParaRPr b="0" i="0" sz="1400" u="none" cap="none" strike="noStrike">
              <a:solidFill>
                <a:srgbClr val="000000"/>
              </a:solidFill>
              <a:latin typeface="Arial"/>
              <a:ea typeface="Arial"/>
              <a:cs typeface="Arial"/>
              <a:sym typeface="Arial"/>
            </a:endParaRPr>
          </a:p>
          <a:p>
            <a:pPr indent="-114300" lvl="0" marL="609585" marR="0" rtl="0" algn="l">
              <a:lnSpc>
                <a:spcPct val="90000"/>
              </a:lnSpc>
              <a:spcBef>
                <a:spcPts val="2133"/>
              </a:spcBef>
              <a:spcAft>
                <a:spcPts val="0"/>
              </a:spcAft>
              <a:buClr>
                <a:schemeClr val="dk1"/>
              </a:buClr>
              <a:buSzPts val="1800"/>
              <a:buFont typeface="Arial"/>
              <a:buNone/>
            </a:pPr>
            <a:r>
              <a:t/>
            </a:r>
            <a:endParaRPr b="0" i="0" sz="1600" u="none" cap="none" strike="noStrike">
              <a:solidFill>
                <a:schemeClr val="dk1"/>
              </a:solidFill>
              <a:latin typeface="Calibri"/>
              <a:ea typeface="Calibri"/>
              <a:cs typeface="Calibri"/>
              <a:sym typeface="Calibri"/>
            </a:endParaRPr>
          </a:p>
          <a:p>
            <a:pPr indent="-114300" lvl="0" marL="609585" marR="0" rtl="0" algn="l">
              <a:lnSpc>
                <a:spcPct val="90000"/>
              </a:lnSpc>
              <a:spcBef>
                <a:spcPts val="2133"/>
              </a:spcBef>
              <a:spcAft>
                <a:spcPts val="2133"/>
              </a:spcAft>
              <a:buClr>
                <a:schemeClr val="dk1"/>
              </a:buClr>
              <a:buSzPts val="1800"/>
              <a:buFont typeface="Arial"/>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2020-06-11T18:27:06Z</dcterms:created>
  <dc:creator>James Wan</dc:creator>
</cp:coreProperties>
</file>