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2" r:id="rId4"/>
    <p:sldId id="270" r:id="rId5"/>
    <p:sldId id="288" r:id="rId6"/>
    <p:sldId id="287" r:id="rId7"/>
    <p:sldId id="289" r:id="rId8"/>
    <p:sldId id="291" r:id="rId9"/>
    <p:sldId id="283" r:id="rId10"/>
    <p:sldId id="276" r:id="rId11"/>
    <p:sldId id="284" r:id="rId12"/>
    <p:sldId id="286" r:id="rId13"/>
    <p:sldId id="290" r:id="rId14"/>
    <p:sldId id="285"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1" autoAdjust="0"/>
    <p:restoredTop sz="81400" autoAdjust="0"/>
  </p:normalViewPr>
  <p:slideViewPr>
    <p:cSldViewPr>
      <p:cViewPr>
        <p:scale>
          <a:sx n="80" d="100"/>
          <a:sy n="80" d="100"/>
        </p:scale>
        <p:origin x="-119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158A60-4EDF-4943-8B3B-860449128B9D}" type="datetimeFigureOut">
              <a:rPr lang="zh-CN" altLang="en-US" smtClean="0"/>
              <a:pPr/>
              <a:t>2016/11/22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EBB341-8C91-4737-876A-8ADA221C7065}" type="slidenum">
              <a:rPr lang="zh-CN" altLang="en-US" smtClean="0"/>
              <a:pPr/>
              <a:t>‹#›</a:t>
            </a:fld>
            <a:endParaRPr lang="zh-CN" altLang="en-US"/>
          </a:p>
        </p:txBody>
      </p:sp>
    </p:spTree>
    <p:extLst>
      <p:ext uri="{BB962C8B-B14F-4D97-AF65-F5344CB8AC3E}">
        <p14:creationId xmlns:p14="http://schemas.microsoft.com/office/powerpoint/2010/main" val="2882561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是否维护统一的数据模型</a:t>
            </a:r>
            <a:r>
              <a:rPr lang="en-US" altLang="zh-CN" dirty="0" smtClean="0"/>
              <a:t>Bean</a:t>
            </a:r>
          </a:p>
          <a:p>
            <a:r>
              <a:rPr lang="zh-CN" altLang="en-US" dirty="0" smtClean="0"/>
              <a:t>分布事务</a:t>
            </a:r>
            <a:endParaRPr lang="en-US" altLang="zh-CN" dirty="0" smtClean="0"/>
          </a:p>
          <a:p>
            <a:r>
              <a:rPr lang="en-US" altLang="zh-CN" dirty="0" err="1" smtClean="0"/>
              <a:t>Util</a:t>
            </a:r>
            <a:r>
              <a:rPr lang="zh-CN" altLang="en-US" dirty="0" smtClean="0"/>
              <a:t>类型依赖</a:t>
            </a:r>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EBB341-8C91-4737-876A-8ADA221C7065}"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2016/11/22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2016/11/22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2016/11/22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2016/11/22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2016/11/22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2016/11/22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2016/11/22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2016/11/22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programmer.97things.oreilly.com/wiki/index.php/The_Single_Responsibility_Princip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doc.akka.io/docs/akka/2.0/general/actor-system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44824"/>
            <a:ext cx="7772400" cy="1233482"/>
          </a:xfrm>
        </p:spPr>
        <p:txBody>
          <a:bodyPr>
            <a:normAutofit/>
          </a:bodyPr>
          <a:lstStyle/>
          <a:p>
            <a:r>
              <a:rPr lang="zh-CN" altLang="en-US" dirty="0" smtClean="0"/>
              <a:t>整体系统架构设计改造</a:t>
            </a:r>
            <a:r>
              <a:rPr lang="en-US" altLang="zh-CN" dirty="0" smtClean="0"/>
              <a:t/>
            </a:r>
            <a:br>
              <a:rPr lang="en-US" altLang="zh-CN" dirty="0" smtClean="0"/>
            </a:br>
            <a:r>
              <a:rPr lang="en-US" altLang="zh-CN" sz="1800" dirty="0" smtClean="0"/>
              <a:t>-</a:t>
            </a:r>
            <a:r>
              <a:rPr lang="zh-CN" altLang="en-US" sz="1800" dirty="0" smtClean="0"/>
              <a:t>宁昊</a:t>
            </a:r>
            <a:endParaRPr lang="zh-CN"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260648"/>
            <a:ext cx="8229600" cy="778098"/>
          </a:xfrm>
        </p:spPr>
        <p:txBody>
          <a:bodyPr/>
          <a:lstStyle/>
          <a:p>
            <a:r>
              <a:rPr lang="zh-CN" altLang="en-US" dirty="0" smtClean="0"/>
              <a:t>系统改造</a:t>
            </a:r>
            <a:r>
              <a:rPr lang="en-US" altLang="zh-CN" dirty="0" smtClean="0"/>
              <a:t>-</a:t>
            </a:r>
            <a:r>
              <a:rPr lang="zh-CN" altLang="en-US" dirty="0" smtClean="0"/>
              <a:t>数据拆分</a:t>
            </a:r>
            <a:endParaRPr lang="zh-CN" altLang="en-US" dirty="0"/>
          </a:p>
        </p:txBody>
      </p:sp>
      <p:sp>
        <p:nvSpPr>
          <p:cNvPr id="2" name="TextBox 1"/>
          <p:cNvSpPr txBox="1"/>
          <p:nvPr/>
        </p:nvSpPr>
        <p:spPr>
          <a:xfrm>
            <a:off x="611560" y="1174101"/>
            <a:ext cx="4032448" cy="2031325"/>
          </a:xfrm>
          <a:prstGeom prst="rect">
            <a:avLst/>
          </a:prstGeom>
          <a:noFill/>
        </p:spPr>
        <p:txBody>
          <a:bodyPr wrap="square" rtlCol="0">
            <a:spAutoFit/>
          </a:bodyPr>
          <a:lstStyle/>
          <a:p>
            <a:r>
              <a:rPr lang="en-US" altLang="zh-CN" dirty="0" smtClean="0"/>
              <a:t>1</a:t>
            </a:r>
            <a:r>
              <a:rPr lang="zh-CN" altLang="en-US" dirty="0" smtClean="0"/>
              <a:t>）分成多个数据源，每个对应一个业务数据领域</a:t>
            </a:r>
            <a:endParaRPr lang="en-US" altLang="zh-CN" dirty="0" smtClean="0"/>
          </a:p>
          <a:p>
            <a:r>
              <a:rPr lang="en-US" altLang="zh-CN" dirty="0" smtClean="0"/>
              <a:t>2</a:t>
            </a:r>
            <a:r>
              <a:rPr lang="zh-CN" altLang="en-US" dirty="0" smtClean="0"/>
              <a:t>）对于某数据领域的修改，统一在一个业务模块中实现（通过</a:t>
            </a:r>
            <a:r>
              <a:rPr lang="en-US" altLang="zh-CN" dirty="0" err="1" smtClean="0"/>
              <a:t>akka</a:t>
            </a:r>
            <a:r>
              <a:rPr lang="zh-CN" altLang="en-US" dirty="0" smtClean="0"/>
              <a:t>或</a:t>
            </a:r>
            <a:r>
              <a:rPr lang="en-US" altLang="zh-CN" dirty="0" err="1" smtClean="0"/>
              <a:t>ws</a:t>
            </a:r>
            <a:r>
              <a:rPr lang="zh-CN" altLang="en-US" dirty="0" smtClean="0"/>
              <a:t>调用）</a:t>
            </a:r>
            <a:endParaRPr lang="en-US" altLang="zh-CN" dirty="0" smtClean="0"/>
          </a:p>
          <a:p>
            <a:r>
              <a:rPr lang="en-US" altLang="zh-CN" dirty="0" smtClean="0"/>
              <a:t>3</a:t>
            </a:r>
            <a:r>
              <a:rPr lang="zh-CN" altLang="en-US" dirty="0" smtClean="0"/>
              <a:t>）对应跨领域的表连接需求，通过表的主从复制或</a:t>
            </a:r>
            <a:r>
              <a:rPr lang="en-US" altLang="zh-CN" dirty="0" err="1" smtClean="0"/>
              <a:t>dblink</a:t>
            </a:r>
            <a:r>
              <a:rPr lang="zh-CN" altLang="en-US" dirty="0" smtClean="0"/>
              <a:t>等</a:t>
            </a:r>
            <a:r>
              <a:rPr lang="en-US" altLang="zh-CN" dirty="0" err="1" smtClean="0"/>
              <a:t>db</a:t>
            </a:r>
            <a:r>
              <a:rPr lang="zh-CN" altLang="en-US" dirty="0" smtClean="0"/>
              <a:t>层技术实现</a:t>
            </a:r>
            <a:endParaRPr lang="zh-CN" altLang="en-US" dirty="0"/>
          </a:p>
        </p:txBody>
      </p:sp>
      <p:sp>
        <p:nvSpPr>
          <p:cNvPr id="4" name="矩形 3"/>
          <p:cNvSpPr/>
          <p:nvPr/>
        </p:nvSpPr>
        <p:spPr>
          <a:xfrm>
            <a:off x="5004048" y="1916832"/>
            <a:ext cx="1224136" cy="1288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CRM</a:t>
            </a:r>
            <a:r>
              <a:rPr lang="zh-CN" altLang="en-US" dirty="0" smtClean="0"/>
              <a:t>系统</a:t>
            </a:r>
            <a:endParaRPr lang="zh-CN" altLang="en-US" dirty="0"/>
          </a:p>
        </p:txBody>
      </p:sp>
      <p:sp>
        <p:nvSpPr>
          <p:cNvPr id="6" name="矩形 5"/>
          <p:cNvSpPr/>
          <p:nvPr/>
        </p:nvSpPr>
        <p:spPr>
          <a:xfrm>
            <a:off x="6804248" y="1916832"/>
            <a:ext cx="1224136" cy="1288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a:t>
            </a:r>
            <a:r>
              <a:rPr lang="zh-CN" altLang="en-US" dirty="0" smtClean="0"/>
              <a:t>审系统</a:t>
            </a:r>
            <a:endParaRPr lang="zh-CN" altLang="en-US" dirty="0"/>
          </a:p>
        </p:txBody>
      </p:sp>
      <p:sp>
        <p:nvSpPr>
          <p:cNvPr id="5" name="圆柱形 4"/>
          <p:cNvSpPr/>
          <p:nvPr/>
        </p:nvSpPr>
        <p:spPr>
          <a:xfrm>
            <a:off x="5004048" y="3709482"/>
            <a:ext cx="1080120" cy="15121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Crm</a:t>
            </a:r>
            <a:endParaRPr lang="en-US" altLang="zh-CN" dirty="0" smtClean="0"/>
          </a:p>
          <a:p>
            <a:pPr algn="ctr"/>
            <a:r>
              <a:rPr lang="zh-CN" altLang="en-US" dirty="0" smtClean="0"/>
              <a:t>数据库</a:t>
            </a:r>
            <a:endParaRPr lang="en-US" altLang="zh-CN" dirty="0" smtClean="0"/>
          </a:p>
          <a:p>
            <a:pPr algn="ctr"/>
            <a:r>
              <a:rPr lang="zh-CN" altLang="en-US" sz="1000" dirty="0"/>
              <a:t>进</a:t>
            </a:r>
            <a:r>
              <a:rPr lang="zh-CN" altLang="en-US" sz="1000" dirty="0" smtClean="0"/>
              <a:t>件数据</a:t>
            </a:r>
            <a:endParaRPr lang="en-US" altLang="zh-CN" sz="1000" dirty="0" smtClean="0"/>
          </a:p>
          <a:p>
            <a:pPr algn="ctr"/>
            <a:r>
              <a:rPr lang="zh-CN" altLang="en-US" sz="1000" dirty="0" smtClean="0"/>
              <a:t>合同数据</a:t>
            </a:r>
            <a:endParaRPr lang="zh-CN" altLang="en-US" sz="1000" dirty="0"/>
          </a:p>
        </p:txBody>
      </p:sp>
      <p:sp>
        <p:nvSpPr>
          <p:cNvPr id="8" name="圆柱形 7"/>
          <p:cNvSpPr/>
          <p:nvPr/>
        </p:nvSpPr>
        <p:spPr>
          <a:xfrm>
            <a:off x="6938878" y="3709482"/>
            <a:ext cx="1080120" cy="15121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信审</a:t>
            </a:r>
            <a:endParaRPr lang="en-US" altLang="zh-CN" dirty="0" smtClean="0"/>
          </a:p>
          <a:p>
            <a:pPr algn="ctr"/>
            <a:r>
              <a:rPr lang="zh-CN" altLang="en-US" dirty="0" smtClean="0"/>
              <a:t>数据库</a:t>
            </a:r>
            <a:endParaRPr lang="en-US" altLang="zh-CN" dirty="0" smtClean="0"/>
          </a:p>
          <a:p>
            <a:pPr algn="ctr"/>
            <a:r>
              <a:rPr lang="zh-CN" altLang="en-US" sz="1000" dirty="0" smtClean="0"/>
              <a:t>审批数据</a:t>
            </a:r>
            <a:endParaRPr lang="en-US" altLang="zh-CN" sz="1000" dirty="0" smtClean="0"/>
          </a:p>
          <a:p>
            <a:pPr algn="ctr"/>
            <a:r>
              <a:rPr lang="zh-CN" altLang="en-US" sz="1000" dirty="0"/>
              <a:t>征</a:t>
            </a:r>
            <a:r>
              <a:rPr lang="zh-CN" altLang="en-US" sz="1000" dirty="0" smtClean="0"/>
              <a:t>信数据</a:t>
            </a:r>
            <a:endParaRPr lang="zh-CN" altLang="en-US" sz="1000" dirty="0"/>
          </a:p>
        </p:txBody>
      </p:sp>
      <p:cxnSp>
        <p:nvCxnSpPr>
          <p:cNvPr id="11" name="直接箭头连接符 10"/>
          <p:cNvCxnSpPr>
            <a:stCxn id="5" idx="4"/>
            <a:endCxn id="8" idx="2"/>
          </p:cNvCxnSpPr>
          <p:nvPr/>
        </p:nvCxnSpPr>
        <p:spPr>
          <a:xfrm>
            <a:off x="6084168" y="4465566"/>
            <a:ext cx="8547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84168" y="4005064"/>
            <a:ext cx="854710" cy="600164"/>
          </a:xfrm>
          <a:prstGeom prst="rect">
            <a:avLst/>
          </a:prstGeom>
          <a:noFill/>
        </p:spPr>
        <p:txBody>
          <a:bodyPr wrap="square" rtlCol="0">
            <a:spAutoFit/>
          </a:bodyPr>
          <a:lstStyle/>
          <a:p>
            <a:r>
              <a:rPr lang="en-US" altLang="zh-CN" sz="1100" dirty="0" err="1" smtClean="0"/>
              <a:t>Dblink</a:t>
            </a:r>
            <a:r>
              <a:rPr lang="zh-CN" altLang="en-US" sz="1100" dirty="0" smtClean="0"/>
              <a:t>同步进件数据</a:t>
            </a:r>
            <a:endParaRPr lang="zh-CN" altLang="en-US" sz="1100" dirty="0"/>
          </a:p>
        </p:txBody>
      </p:sp>
      <p:cxnSp>
        <p:nvCxnSpPr>
          <p:cNvPr id="14" name="直接连接符 13"/>
          <p:cNvCxnSpPr>
            <a:stCxn id="4" idx="2"/>
            <a:endCxn id="5" idx="1"/>
          </p:cNvCxnSpPr>
          <p:nvPr/>
        </p:nvCxnSpPr>
        <p:spPr>
          <a:xfrm flipH="1">
            <a:off x="5544108" y="3205426"/>
            <a:ext cx="7200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2"/>
            <a:endCxn id="8" idx="1"/>
          </p:cNvCxnSpPr>
          <p:nvPr/>
        </p:nvCxnSpPr>
        <p:spPr>
          <a:xfrm>
            <a:off x="7416316" y="3205426"/>
            <a:ext cx="62622"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0"/>
            <a:endCxn id="4" idx="0"/>
          </p:cNvCxnSpPr>
          <p:nvPr/>
        </p:nvCxnSpPr>
        <p:spPr>
          <a:xfrm rot="16200000" flipV="1">
            <a:off x="6516216" y="1016732"/>
            <a:ext cx="12700" cy="18002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40152" y="1340768"/>
            <a:ext cx="1296144" cy="400110"/>
          </a:xfrm>
          <a:prstGeom prst="rect">
            <a:avLst/>
          </a:prstGeom>
          <a:noFill/>
        </p:spPr>
        <p:txBody>
          <a:bodyPr wrap="square" rtlCol="0">
            <a:spAutoFit/>
          </a:bodyPr>
          <a:lstStyle/>
          <a:p>
            <a:r>
              <a:rPr lang="zh-CN" altLang="en-US" sz="1000" dirty="0" smtClean="0"/>
              <a:t>接口调用</a:t>
            </a:r>
            <a:endParaRPr lang="en-US" altLang="zh-CN" sz="1000" dirty="0" smtClean="0"/>
          </a:p>
          <a:p>
            <a:r>
              <a:rPr lang="zh-CN" altLang="en-US" sz="1000" dirty="0" smtClean="0"/>
              <a:t>更新进件状态</a:t>
            </a:r>
            <a:endParaRPr lang="zh-CN" altLang="en-US" sz="1000" dirty="0"/>
          </a:p>
        </p:txBody>
      </p:sp>
      <p:graphicFrame>
        <p:nvGraphicFramePr>
          <p:cNvPr id="7" name="表格 6"/>
          <p:cNvGraphicFramePr>
            <a:graphicFrameLocks noGrp="1"/>
          </p:cNvGraphicFramePr>
          <p:nvPr>
            <p:extLst>
              <p:ext uri="{D42A27DB-BD31-4B8C-83A1-F6EECF244321}">
                <p14:modId xmlns:p14="http://schemas.microsoft.com/office/powerpoint/2010/main" val="1592531709"/>
              </p:ext>
            </p:extLst>
          </p:nvPr>
        </p:nvGraphicFramePr>
        <p:xfrm>
          <a:off x="132185" y="3264376"/>
          <a:ext cx="4655841" cy="2468880"/>
        </p:xfrm>
        <a:graphic>
          <a:graphicData uri="http://schemas.openxmlformats.org/drawingml/2006/table">
            <a:tbl>
              <a:tblPr firstRow="1" bandRow="1">
                <a:tableStyleId>{5C22544A-7EE6-4342-B048-85BDC9FD1C3A}</a:tableStyleId>
              </a:tblPr>
              <a:tblGrid>
                <a:gridCol w="1551947"/>
                <a:gridCol w="1551947"/>
                <a:gridCol w="1551947"/>
              </a:tblGrid>
              <a:tr h="337028">
                <a:tc>
                  <a:txBody>
                    <a:bodyPr/>
                    <a:lstStyle/>
                    <a:p>
                      <a:r>
                        <a:rPr lang="zh-CN" altLang="en-US" dirty="0" smtClean="0"/>
                        <a:t>系统名称</a:t>
                      </a:r>
                      <a:endParaRPr lang="zh-CN" altLang="en-US" dirty="0"/>
                    </a:p>
                  </a:txBody>
                  <a:tcPr/>
                </a:tc>
                <a:tc>
                  <a:txBody>
                    <a:bodyPr/>
                    <a:lstStyle/>
                    <a:p>
                      <a:r>
                        <a:rPr lang="zh-CN" altLang="en-US" dirty="0" smtClean="0"/>
                        <a:t>负责写数据</a:t>
                      </a:r>
                      <a:endParaRPr lang="zh-CN" altLang="en-US" dirty="0"/>
                    </a:p>
                  </a:txBody>
                  <a:tcPr/>
                </a:tc>
                <a:tc>
                  <a:txBody>
                    <a:bodyPr/>
                    <a:lstStyle/>
                    <a:p>
                      <a:r>
                        <a:rPr lang="zh-CN" altLang="en-US" dirty="0" smtClean="0"/>
                        <a:t>读从表数据</a:t>
                      </a:r>
                      <a:endParaRPr lang="zh-CN" altLang="en-US" dirty="0"/>
                    </a:p>
                  </a:txBody>
                  <a:tcPr/>
                </a:tc>
              </a:tr>
              <a:tr h="589799">
                <a:tc>
                  <a:txBody>
                    <a:bodyPr/>
                    <a:lstStyle/>
                    <a:p>
                      <a:r>
                        <a:rPr lang="en-US" altLang="zh-CN" dirty="0" smtClean="0"/>
                        <a:t>CRM</a:t>
                      </a:r>
                      <a:endParaRPr lang="zh-CN" altLang="en-US" dirty="0"/>
                    </a:p>
                  </a:txBody>
                  <a:tcPr/>
                </a:tc>
                <a:tc>
                  <a:txBody>
                    <a:bodyPr/>
                    <a:lstStyle/>
                    <a:p>
                      <a:r>
                        <a:rPr lang="zh-CN" altLang="en-US" dirty="0" smtClean="0"/>
                        <a:t>进件表</a:t>
                      </a:r>
                      <a:endParaRPr lang="en-US" altLang="zh-CN" dirty="0" smtClean="0"/>
                    </a:p>
                    <a:p>
                      <a:r>
                        <a:rPr lang="zh-CN" altLang="en-US" dirty="0" smtClean="0"/>
                        <a:t>合同表</a:t>
                      </a:r>
                      <a:endParaRPr lang="zh-CN" altLang="en-US" dirty="0"/>
                    </a:p>
                  </a:txBody>
                  <a:tcPr/>
                </a:tc>
                <a:tc>
                  <a:txBody>
                    <a:bodyPr/>
                    <a:lstStyle/>
                    <a:p>
                      <a:r>
                        <a:rPr lang="zh-CN" altLang="en-US" dirty="0" smtClean="0"/>
                        <a:t>信审表</a:t>
                      </a:r>
                      <a:endParaRPr lang="zh-CN" altLang="en-US" dirty="0"/>
                    </a:p>
                  </a:txBody>
                  <a:tcPr/>
                </a:tc>
              </a:tr>
              <a:tr h="337890">
                <a:tc>
                  <a:txBody>
                    <a:bodyPr/>
                    <a:lstStyle/>
                    <a:p>
                      <a:r>
                        <a:rPr lang="zh-CN" altLang="en-US" dirty="0" smtClean="0"/>
                        <a:t>信审</a:t>
                      </a:r>
                      <a:endParaRPr lang="zh-CN" altLang="en-US" dirty="0"/>
                    </a:p>
                  </a:txBody>
                  <a:tcPr/>
                </a:tc>
                <a:tc>
                  <a:txBody>
                    <a:bodyPr/>
                    <a:lstStyle/>
                    <a:p>
                      <a:r>
                        <a:rPr lang="zh-CN" altLang="en-US" dirty="0" smtClean="0"/>
                        <a:t>信审表</a:t>
                      </a:r>
                      <a:endParaRPr lang="zh-CN" altLang="en-US" dirty="0"/>
                    </a:p>
                  </a:txBody>
                  <a:tcPr/>
                </a:tc>
                <a:tc>
                  <a:txBody>
                    <a:bodyPr/>
                    <a:lstStyle/>
                    <a:p>
                      <a:r>
                        <a:rPr lang="zh-CN" altLang="en-US" dirty="0" smtClean="0"/>
                        <a:t>进件表</a:t>
                      </a:r>
                      <a:endParaRPr lang="zh-CN" altLang="en-US" dirty="0"/>
                    </a:p>
                  </a:txBody>
                  <a:tcPr/>
                </a:tc>
              </a:tr>
              <a:tr h="337028">
                <a:tc>
                  <a:txBody>
                    <a:bodyPr/>
                    <a:lstStyle/>
                    <a:p>
                      <a:r>
                        <a:rPr lang="zh-CN" altLang="en-US" dirty="0" smtClean="0"/>
                        <a:t>贷后</a:t>
                      </a:r>
                      <a:endParaRPr lang="zh-CN" altLang="en-US" dirty="0"/>
                    </a:p>
                  </a:txBody>
                  <a:tcPr/>
                </a:tc>
                <a:tc>
                  <a:txBody>
                    <a:bodyPr/>
                    <a:lstStyle/>
                    <a:p>
                      <a:endParaRPr lang="zh-CN" altLang="en-US" dirty="0"/>
                    </a:p>
                  </a:txBody>
                  <a:tcPr/>
                </a:tc>
                <a:tc>
                  <a:txBody>
                    <a:bodyPr/>
                    <a:lstStyle/>
                    <a:p>
                      <a:endParaRPr lang="zh-CN" altLang="en-US"/>
                    </a:p>
                  </a:txBody>
                  <a:tcPr/>
                </a:tc>
              </a:tr>
              <a:tr h="337028">
                <a:tc>
                  <a:txBody>
                    <a:bodyPr/>
                    <a:lstStyle/>
                    <a:p>
                      <a:r>
                        <a:rPr lang="zh-CN" altLang="en-US" dirty="0" smtClean="0"/>
                        <a:t>催收</a:t>
                      </a:r>
                      <a:endParaRPr lang="zh-CN" altLang="en-US" dirty="0"/>
                    </a:p>
                  </a:txBody>
                  <a:tcPr/>
                </a:tc>
                <a:tc>
                  <a:txBody>
                    <a:bodyPr/>
                    <a:lstStyle/>
                    <a:p>
                      <a:endParaRPr lang="zh-CN" altLang="en-US"/>
                    </a:p>
                  </a:txBody>
                  <a:tcPr/>
                </a:tc>
                <a:tc>
                  <a:txBody>
                    <a:bodyPr/>
                    <a:lstStyle/>
                    <a:p>
                      <a:endParaRPr lang="zh-CN" altLang="en-US"/>
                    </a:p>
                  </a:txBody>
                  <a:tcPr/>
                </a:tc>
              </a:tr>
              <a:tr h="337028">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09327" y="2492896"/>
            <a:ext cx="1368152"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Tomcat1</a:t>
            </a:r>
          </a:p>
          <a:p>
            <a:pPr algn="ctr"/>
            <a:r>
              <a:rPr lang="zh-CN" altLang="en-US" dirty="0" smtClean="0"/>
              <a:t>综合系统</a:t>
            </a:r>
            <a:endParaRPr lang="en-US" altLang="zh-CN" dirty="0" smtClean="0"/>
          </a:p>
          <a:p>
            <a:pPr algn="ctr"/>
            <a:endParaRPr lang="zh-CN" altLang="en-US" dirty="0"/>
          </a:p>
        </p:txBody>
      </p:sp>
      <p:sp>
        <p:nvSpPr>
          <p:cNvPr id="3" name="圆角矩形 2"/>
          <p:cNvSpPr/>
          <p:nvPr/>
        </p:nvSpPr>
        <p:spPr>
          <a:xfrm>
            <a:off x="1725351" y="3356992"/>
            <a:ext cx="504056"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a:t>
            </a:r>
            <a:r>
              <a:rPr lang="zh-CN" altLang="en-US" dirty="0" smtClean="0"/>
              <a:t>件管理模块</a:t>
            </a:r>
            <a:endParaRPr lang="zh-CN" altLang="en-US" dirty="0"/>
          </a:p>
        </p:txBody>
      </p:sp>
      <p:sp>
        <p:nvSpPr>
          <p:cNvPr id="4" name="圆角矩形 3"/>
          <p:cNvSpPr/>
          <p:nvPr/>
        </p:nvSpPr>
        <p:spPr>
          <a:xfrm>
            <a:off x="2373423" y="3356992"/>
            <a:ext cx="504056"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a:t>
            </a:r>
            <a:r>
              <a:rPr lang="zh-CN" altLang="en-US" dirty="0" smtClean="0"/>
              <a:t>审管理模块</a:t>
            </a:r>
            <a:endParaRPr lang="zh-CN" altLang="en-US" dirty="0"/>
          </a:p>
        </p:txBody>
      </p:sp>
      <p:sp>
        <p:nvSpPr>
          <p:cNvPr id="5" name="圆角矩形 4"/>
          <p:cNvSpPr/>
          <p:nvPr/>
        </p:nvSpPr>
        <p:spPr>
          <a:xfrm>
            <a:off x="5148064" y="2492896"/>
            <a:ext cx="1368152"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Tomcat1</a:t>
            </a:r>
          </a:p>
          <a:p>
            <a:pPr algn="ctr"/>
            <a:r>
              <a:rPr lang="en-US" altLang="zh-CN" dirty="0" smtClean="0"/>
              <a:t>CRM</a:t>
            </a:r>
            <a:r>
              <a:rPr lang="zh-CN" altLang="en-US" dirty="0" smtClean="0"/>
              <a:t>系统</a:t>
            </a:r>
            <a:endParaRPr lang="en-US" altLang="zh-CN" dirty="0" smtClean="0"/>
          </a:p>
          <a:p>
            <a:pPr algn="ctr"/>
            <a:endParaRPr lang="zh-CN" altLang="en-US" dirty="0"/>
          </a:p>
        </p:txBody>
      </p:sp>
      <p:sp>
        <p:nvSpPr>
          <p:cNvPr id="6" name="圆角矩形 5"/>
          <p:cNvSpPr/>
          <p:nvPr/>
        </p:nvSpPr>
        <p:spPr>
          <a:xfrm>
            <a:off x="5364088" y="3356992"/>
            <a:ext cx="504056"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a:t>
            </a:r>
            <a:r>
              <a:rPr lang="zh-CN" altLang="en-US" dirty="0" smtClean="0"/>
              <a:t>件管理模块</a:t>
            </a:r>
            <a:endParaRPr lang="zh-CN" altLang="en-US" dirty="0"/>
          </a:p>
        </p:txBody>
      </p:sp>
      <p:sp>
        <p:nvSpPr>
          <p:cNvPr id="8" name="圆角矩形 7"/>
          <p:cNvSpPr/>
          <p:nvPr/>
        </p:nvSpPr>
        <p:spPr>
          <a:xfrm>
            <a:off x="6876256" y="2492896"/>
            <a:ext cx="1368152"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Tomcat1</a:t>
            </a:r>
          </a:p>
          <a:p>
            <a:pPr algn="ctr"/>
            <a:r>
              <a:rPr lang="zh-CN" altLang="en-US" dirty="0"/>
              <a:t>信审</a:t>
            </a:r>
            <a:r>
              <a:rPr lang="zh-CN" altLang="en-US" dirty="0" smtClean="0"/>
              <a:t>系统</a:t>
            </a:r>
            <a:endParaRPr lang="en-US" altLang="zh-CN" dirty="0" smtClean="0"/>
          </a:p>
          <a:p>
            <a:pPr algn="ctr"/>
            <a:endParaRPr lang="zh-CN" altLang="en-US" dirty="0"/>
          </a:p>
        </p:txBody>
      </p:sp>
      <p:sp>
        <p:nvSpPr>
          <p:cNvPr id="10" name="圆角矩形 9"/>
          <p:cNvSpPr/>
          <p:nvPr/>
        </p:nvSpPr>
        <p:spPr>
          <a:xfrm>
            <a:off x="7740352" y="3356992"/>
            <a:ext cx="504056"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a:t>
            </a:r>
            <a:r>
              <a:rPr lang="zh-CN" altLang="en-US" dirty="0" smtClean="0"/>
              <a:t>审管理模块</a:t>
            </a:r>
            <a:endParaRPr lang="zh-CN" altLang="en-US" dirty="0"/>
          </a:p>
        </p:txBody>
      </p:sp>
      <p:sp>
        <p:nvSpPr>
          <p:cNvPr id="11" name="TextBox 10"/>
          <p:cNvSpPr txBox="1"/>
          <p:nvPr/>
        </p:nvSpPr>
        <p:spPr>
          <a:xfrm>
            <a:off x="971600" y="2060848"/>
            <a:ext cx="2088232" cy="369332"/>
          </a:xfrm>
          <a:prstGeom prst="rect">
            <a:avLst/>
          </a:prstGeom>
          <a:noFill/>
        </p:spPr>
        <p:txBody>
          <a:bodyPr wrap="square" rtlCol="0">
            <a:spAutoFit/>
          </a:bodyPr>
          <a:lstStyle/>
          <a:p>
            <a:r>
              <a:rPr lang="zh-CN" altLang="en-US" dirty="0" smtClean="0"/>
              <a:t>部署在同一个</a:t>
            </a:r>
            <a:r>
              <a:rPr lang="en-US" altLang="zh-CN" dirty="0" smtClean="0"/>
              <a:t>JVM</a:t>
            </a:r>
            <a:endParaRPr lang="zh-CN" altLang="en-US" dirty="0"/>
          </a:p>
        </p:txBody>
      </p:sp>
      <p:sp>
        <p:nvSpPr>
          <p:cNvPr id="12" name="圆角矩形 11"/>
          <p:cNvSpPr/>
          <p:nvPr/>
        </p:nvSpPr>
        <p:spPr>
          <a:xfrm>
            <a:off x="2102226" y="2373377"/>
            <a:ext cx="1046449" cy="3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页面</a:t>
            </a:r>
          </a:p>
        </p:txBody>
      </p:sp>
      <p:sp>
        <p:nvSpPr>
          <p:cNvPr id="13" name="圆角矩形 12"/>
          <p:cNvSpPr/>
          <p:nvPr/>
        </p:nvSpPr>
        <p:spPr>
          <a:xfrm>
            <a:off x="4211960" y="2373377"/>
            <a:ext cx="1046449" cy="3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页面</a:t>
            </a:r>
          </a:p>
        </p:txBody>
      </p:sp>
      <p:sp>
        <p:nvSpPr>
          <p:cNvPr id="14" name="圆角矩形 13"/>
          <p:cNvSpPr/>
          <p:nvPr/>
        </p:nvSpPr>
        <p:spPr>
          <a:xfrm>
            <a:off x="7992380" y="2430180"/>
            <a:ext cx="1046449" cy="3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页面</a:t>
            </a:r>
          </a:p>
        </p:txBody>
      </p:sp>
      <p:sp>
        <p:nvSpPr>
          <p:cNvPr id="15" name="TextBox 14"/>
          <p:cNvSpPr txBox="1"/>
          <p:nvPr/>
        </p:nvSpPr>
        <p:spPr>
          <a:xfrm>
            <a:off x="5472100" y="2070088"/>
            <a:ext cx="2088232" cy="369332"/>
          </a:xfrm>
          <a:prstGeom prst="rect">
            <a:avLst/>
          </a:prstGeom>
          <a:noFill/>
        </p:spPr>
        <p:txBody>
          <a:bodyPr wrap="square" rtlCol="0">
            <a:spAutoFit/>
          </a:bodyPr>
          <a:lstStyle/>
          <a:p>
            <a:r>
              <a:rPr lang="zh-CN" altLang="en-US" dirty="0" smtClean="0"/>
              <a:t>部署在不同</a:t>
            </a:r>
            <a:r>
              <a:rPr lang="en-US" altLang="zh-CN" dirty="0" smtClean="0"/>
              <a:t>JVM</a:t>
            </a:r>
            <a:endParaRPr lang="zh-CN" altLang="en-US" dirty="0"/>
          </a:p>
        </p:txBody>
      </p:sp>
      <p:sp>
        <p:nvSpPr>
          <p:cNvPr id="16" name="标题 2"/>
          <p:cNvSpPr>
            <a:spLocks noGrp="1"/>
          </p:cNvSpPr>
          <p:nvPr>
            <p:ph type="title"/>
          </p:nvPr>
        </p:nvSpPr>
        <p:spPr>
          <a:xfrm>
            <a:off x="467544" y="260648"/>
            <a:ext cx="8229600" cy="778098"/>
          </a:xfrm>
        </p:spPr>
        <p:txBody>
          <a:bodyPr/>
          <a:lstStyle/>
          <a:p>
            <a:r>
              <a:rPr lang="zh-CN" altLang="en-US" dirty="0" smtClean="0"/>
              <a:t>系统改造</a:t>
            </a:r>
            <a:r>
              <a:rPr lang="en-US" altLang="zh-CN" dirty="0" smtClean="0"/>
              <a:t>-</a:t>
            </a:r>
            <a:r>
              <a:rPr lang="zh-CN" altLang="en-US" dirty="0" smtClean="0"/>
              <a:t>灵活的部署方式</a:t>
            </a:r>
            <a:endParaRPr lang="zh-CN" altLang="en-US" dirty="0"/>
          </a:p>
        </p:txBody>
      </p:sp>
      <p:sp>
        <p:nvSpPr>
          <p:cNvPr id="17" name="TextBox 16"/>
          <p:cNvSpPr txBox="1"/>
          <p:nvPr/>
        </p:nvSpPr>
        <p:spPr>
          <a:xfrm>
            <a:off x="755576" y="1340768"/>
            <a:ext cx="6984776" cy="369332"/>
          </a:xfrm>
          <a:prstGeom prst="rect">
            <a:avLst/>
          </a:prstGeom>
          <a:noFill/>
        </p:spPr>
        <p:txBody>
          <a:bodyPr wrap="square" rtlCol="0">
            <a:spAutoFit/>
          </a:bodyPr>
          <a:lstStyle/>
          <a:p>
            <a:r>
              <a:rPr lang="zh-CN" altLang="en-US" dirty="0" smtClean="0"/>
              <a:t>不需要修改</a:t>
            </a:r>
            <a:r>
              <a:rPr lang="en-US" altLang="zh-CN" dirty="0" smtClean="0"/>
              <a:t>java</a:t>
            </a:r>
            <a:r>
              <a:rPr lang="zh-CN" altLang="en-US" dirty="0" smtClean="0"/>
              <a:t>代码，通过部署脚本修改配置实现不同的部署方式</a:t>
            </a:r>
            <a:endParaRPr lang="zh-CN" altLang="en-US" dirty="0"/>
          </a:p>
        </p:txBody>
      </p:sp>
    </p:spTree>
    <p:extLst>
      <p:ext uri="{BB962C8B-B14F-4D97-AF65-F5344CB8AC3E}">
        <p14:creationId xmlns:p14="http://schemas.microsoft.com/office/powerpoint/2010/main" val="3808359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467544" y="260648"/>
            <a:ext cx="8229600" cy="778098"/>
          </a:xfrm>
        </p:spPr>
        <p:txBody>
          <a:bodyPr/>
          <a:lstStyle/>
          <a:p>
            <a:r>
              <a:rPr lang="zh-CN" altLang="en-US" dirty="0" smtClean="0"/>
              <a:t>系统改造</a:t>
            </a:r>
            <a:r>
              <a:rPr lang="en-US" altLang="zh-CN" dirty="0" smtClean="0"/>
              <a:t>-</a:t>
            </a:r>
            <a:r>
              <a:rPr lang="zh-CN" altLang="en-US" dirty="0" smtClean="0"/>
              <a:t>远期规划</a:t>
            </a:r>
            <a:endParaRPr lang="zh-CN" altLang="en-US" dirty="0"/>
          </a:p>
        </p:txBody>
      </p:sp>
      <p:sp>
        <p:nvSpPr>
          <p:cNvPr id="7" name="矩形 6"/>
          <p:cNvSpPr/>
          <p:nvPr/>
        </p:nvSpPr>
        <p:spPr>
          <a:xfrm>
            <a:off x="1092604" y="3861048"/>
            <a:ext cx="4968552"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err="1" smtClean="0"/>
              <a:t>docker</a:t>
            </a:r>
            <a:endParaRPr lang="zh-CN" altLang="en-US" dirty="0"/>
          </a:p>
        </p:txBody>
      </p:sp>
      <p:sp>
        <p:nvSpPr>
          <p:cNvPr id="9" name="圆角矩形 8"/>
          <p:cNvSpPr/>
          <p:nvPr/>
        </p:nvSpPr>
        <p:spPr>
          <a:xfrm>
            <a:off x="1653460" y="4348102"/>
            <a:ext cx="50405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进件模块</a:t>
            </a:r>
            <a:endParaRPr lang="zh-CN" altLang="en-US" dirty="0"/>
          </a:p>
        </p:txBody>
      </p:sp>
      <p:sp>
        <p:nvSpPr>
          <p:cNvPr id="18" name="圆角矩形 17"/>
          <p:cNvSpPr/>
          <p:nvPr/>
        </p:nvSpPr>
        <p:spPr>
          <a:xfrm>
            <a:off x="2373540" y="4348102"/>
            <a:ext cx="50405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信审</a:t>
            </a:r>
            <a:r>
              <a:rPr lang="zh-CN" altLang="en-US" dirty="0" smtClean="0"/>
              <a:t>模块</a:t>
            </a:r>
            <a:endParaRPr lang="zh-CN" altLang="en-US" dirty="0"/>
          </a:p>
        </p:txBody>
      </p:sp>
      <p:sp>
        <p:nvSpPr>
          <p:cNvPr id="19" name="圆角矩形 18"/>
          <p:cNvSpPr/>
          <p:nvPr/>
        </p:nvSpPr>
        <p:spPr>
          <a:xfrm>
            <a:off x="3049812" y="4365104"/>
            <a:ext cx="50405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贷后</a:t>
            </a:r>
            <a:r>
              <a:rPr lang="zh-CN" altLang="en-US" dirty="0" smtClean="0"/>
              <a:t>模块</a:t>
            </a:r>
            <a:endParaRPr lang="zh-CN" altLang="en-US" dirty="0"/>
          </a:p>
        </p:txBody>
      </p:sp>
      <p:sp>
        <p:nvSpPr>
          <p:cNvPr id="20" name="圆角矩形 19"/>
          <p:cNvSpPr/>
          <p:nvPr/>
        </p:nvSpPr>
        <p:spPr>
          <a:xfrm>
            <a:off x="3957716" y="4492118"/>
            <a:ext cx="136815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字典模块</a:t>
            </a:r>
            <a:endParaRPr lang="zh-CN" altLang="en-US" dirty="0"/>
          </a:p>
        </p:txBody>
      </p:sp>
      <p:sp>
        <p:nvSpPr>
          <p:cNvPr id="23" name="圆角矩形 22"/>
          <p:cNvSpPr/>
          <p:nvPr/>
        </p:nvSpPr>
        <p:spPr>
          <a:xfrm>
            <a:off x="3957716" y="5008550"/>
            <a:ext cx="136815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zh-CN" altLang="en-US" dirty="0" smtClean="0"/>
              <a:t>模块</a:t>
            </a:r>
            <a:endParaRPr lang="zh-CN" altLang="en-US" dirty="0"/>
          </a:p>
        </p:txBody>
      </p:sp>
      <p:sp>
        <p:nvSpPr>
          <p:cNvPr id="24" name="圆角矩形 23"/>
          <p:cNvSpPr/>
          <p:nvPr/>
        </p:nvSpPr>
        <p:spPr>
          <a:xfrm>
            <a:off x="2373540" y="3573016"/>
            <a:ext cx="183842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自定义前端应用</a:t>
            </a:r>
            <a:endParaRPr lang="zh-CN" altLang="en-US" dirty="0"/>
          </a:p>
        </p:txBody>
      </p:sp>
      <p:cxnSp>
        <p:nvCxnSpPr>
          <p:cNvPr id="26" name="直接箭头连接符 25"/>
          <p:cNvCxnSpPr/>
          <p:nvPr/>
        </p:nvCxnSpPr>
        <p:spPr>
          <a:xfrm flipH="1">
            <a:off x="3957716" y="2852936"/>
            <a:ext cx="136815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25868" y="2492896"/>
            <a:ext cx="1982436" cy="369332"/>
          </a:xfrm>
          <a:prstGeom prst="rect">
            <a:avLst/>
          </a:prstGeom>
          <a:noFill/>
        </p:spPr>
        <p:txBody>
          <a:bodyPr wrap="square" rtlCol="0">
            <a:spAutoFit/>
          </a:bodyPr>
          <a:lstStyle/>
          <a:p>
            <a:r>
              <a:rPr lang="zh-CN" altLang="en-US" dirty="0" smtClean="0"/>
              <a:t>导入页面和脚本</a:t>
            </a:r>
            <a:endParaRPr lang="zh-CN" altLang="en-US" dirty="0"/>
          </a:p>
        </p:txBody>
      </p:sp>
      <p:sp>
        <p:nvSpPr>
          <p:cNvPr id="28" name="TextBox 27"/>
          <p:cNvSpPr txBox="1"/>
          <p:nvPr/>
        </p:nvSpPr>
        <p:spPr>
          <a:xfrm>
            <a:off x="611560" y="1340768"/>
            <a:ext cx="3960440" cy="1754326"/>
          </a:xfrm>
          <a:prstGeom prst="rect">
            <a:avLst/>
          </a:prstGeom>
          <a:noFill/>
        </p:spPr>
        <p:txBody>
          <a:bodyPr wrap="square" rtlCol="0">
            <a:spAutoFit/>
          </a:bodyPr>
          <a:lstStyle/>
          <a:p>
            <a:pPr marL="285750" indent="-285750">
              <a:buFont typeface="Wingdings" pitchFamily="2" charset="2"/>
              <a:buChar char="p"/>
            </a:pPr>
            <a:r>
              <a:rPr lang="zh-CN" altLang="en-US" dirty="0" smtClean="0"/>
              <a:t>服务模块容器化</a:t>
            </a:r>
            <a:endParaRPr lang="en-US" altLang="zh-CN" dirty="0" smtClean="0"/>
          </a:p>
          <a:p>
            <a:r>
              <a:rPr lang="zh-CN" altLang="en-US" dirty="0" smtClean="0"/>
              <a:t>将服务固化到云容器中，方便开发、测试、生产环境的快速部署</a:t>
            </a:r>
            <a:endParaRPr lang="en-US" altLang="zh-CN" dirty="0" smtClean="0"/>
          </a:p>
          <a:p>
            <a:pPr marL="285750" indent="-285750">
              <a:buFont typeface="Wingdings" pitchFamily="2" charset="2"/>
              <a:buChar char="p"/>
            </a:pPr>
            <a:r>
              <a:rPr lang="zh-CN" altLang="en-US" dirty="0" smtClean="0"/>
              <a:t>服务逻辑脚本化</a:t>
            </a:r>
            <a:endParaRPr lang="en-US" altLang="zh-CN" dirty="0" smtClean="0"/>
          </a:p>
          <a:p>
            <a:r>
              <a:rPr lang="zh-CN" altLang="en-US" dirty="0" smtClean="0"/>
              <a:t>前端数据整理、规则、服务组合、算法、数据层交互</a:t>
            </a:r>
            <a:endParaRPr lang="zh-CN" altLang="en-US" dirty="0"/>
          </a:p>
        </p:txBody>
      </p:sp>
    </p:spTree>
    <p:extLst>
      <p:ext uri="{BB962C8B-B14F-4D97-AF65-F5344CB8AC3E}">
        <p14:creationId xmlns:p14="http://schemas.microsoft.com/office/powerpoint/2010/main" val="402634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467544" y="260648"/>
            <a:ext cx="8229600" cy="778098"/>
          </a:xfrm>
        </p:spPr>
        <p:txBody>
          <a:bodyPr/>
          <a:lstStyle/>
          <a:p>
            <a:r>
              <a:rPr lang="zh-CN" altLang="en-US" dirty="0" smtClean="0"/>
              <a:t>系统改造</a:t>
            </a:r>
            <a:r>
              <a:rPr lang="en-US" altLang="zh-CN" dirty="0" smtClean="0"/>
              <a:t>-</a:t>
            </a:r>
            <a:r>
              <a:rPr lang="zh-CN" altLang="en-US" dirty="0" smtClean="0"/>
              <a:t>步骤</a:t>
            </a:r>
            <a:endParaRPr lang="zh-CN" altLang="en-US" dirty="0"/>
          </a:p>
        </p:txBody>
      </p:sp>
      <p:sp>
        <p:nvSpPr>
          <p:cNvPr id="28" name="TextBox 27"/>
          <p:cNvSpPr txBox="1"/>
          <p:nvPr/>
        </p:nvSpPr>
        <p:spPr>
          <a:xfrm>
            <a:off x="611560" y="1340768"/>
            <a:ext cx="3960440" cy="2585323"/>
          </a:xfrm>
          <a:prstGeom prst="rect">
            <a:avLst/>
          </a:prstGeom>
          <a:noFill/>
        </p:spPr>
        <p:txBody>
          <a:bodyPr wrap="square" rtlCol="0">
            <a:spAutoFit/>
          </a:bodyPr>
          <a:lstStyle/>
          <a:p>
            <a:pPr marL="285750" indent="-285750">
              <a:buFont typeface="Wingdings" pitchFamily="2" charset="2"/>
              <a:buChar char="Ø"/>
            </a:pPr>
            <a:r>
              <a:rPr lang="zh-CN" altLang="en-US" dirty="0" smtClean="0"/>
              <a:t>现有系统微服务框架引入</a:t>
            </a:r>
            <a:endParaRPr lang="en-US" altLang="zh-CN" dirty="0" smtClean="0"/>
          </a:p>
          <a:p>
            <a:pPr marL="285750" indent="-285750">
              <a:buFont typeface="Wingdings" pitchFamily="2" charset="2"/>
              <a:buChar char="Ø"/>
            </a:pPr>
            <a:r>
              <a:rPr lang="zh-CN" altLang="en-US" dirty="0" smtClean="0"/>
              <a:t>新建系统直接使用微服务开发</a:t>
            </a:r>
            <a:endParaRPr lang="en-US" altLang="zh-CN" dirty="0" smtClean="0"/>
          </a:p>
          <a:p>
            <a:pPr marL="285750" indent="-285750">
              <a:buFont typeface="Wingdings" pitchFamily="2" charset="2"/>
              <a:buChar char="Ø"/>
            </a:pPr>
            <a:r>
              <a:rPr lang="en-US" altLang="zh-CN" dirty="0" smtClean="0"/>
              <a:t>DB</a:t>
            </a:r>
            <a:r>
              <a:rPr lang="zh-CN" altLang="en-US" dirty="0" smtClean="0"/>
              <a:t>数据同验证步建设</a:t>
            </a:r>
            <a:endParaRPr lang="en-US" altLang="zh-CN" dirty="0" smtClean="0"/>
          </a:p>
          <a:p>
            <a:pPr marL="285750" indent="-285750">
              <a:buFont typeface="Wingdings" pitchFamily="2" charset="2"/>
              <a:buChar char="Ø"/>
            </a:pPr>
            <a:r>
              <a:rPr lang="zh-CN" altLang="en-US" dirty="0" smtClean="0"/>
              <a:t>数据模型统一规划</a:t>
            </a:r>
            <a:endParaRPr lang="en-US" altLang="zh-CN" dirty="0" smtClean="0"/>
          </a:p>
          <a:p>
            <a:pPr marL="285750" indent="-285750">
              <a:buFont typeface="Wingdings" pitchFamily="2" charset="2"/>
              <a:buChar char="Ø"/>
            </a:pPr>
            <a:r>
              <a:rPr lang="zh-CN" altLang="en-US" dirty="0" smtClean="0"/>
              <a:t>部署脚本验证与建设（后期研究云部署系统层容器）</a:t>
            </a:r>
            <a:endParaRPr lang="en-US" altLang="zh-CN" dirty="0" smtClean="0"/>
          </a:p>
          <a:p>
            <a:pPr marL="285750" indent="-285750">
              <a:buFont typeface="Wingdings" pitchFamily="2" charset="2"/>
              <a:buChar char="Ø"/>
            </a:pPr>
            <a:r>
              <a:rPr lang="zh-CN" altLang="en-US" dirty="0" smtClean="0"/>
              <a:t>按照微服务框架搭建用户、字典、规则等技术平台（后期搭建脚本发布应用层容器）</a:t>
            </a:r>
            <a:endParaRPr lang="en-US" altLang="zh-CN" dirty="0" smtClean="0"/>
          </a:p>
        </p:txBody>
      </p:sp>
    </p:spTree>
    <p:extLst>
      <p:ext uri="{BB962C8B-B14F-4D97-AF65-F5344CB8AC3E}">
        <p14:creationId xmlns:p14="http://schemas.microsoft.com/office/powerpoint/2010/main" val="3274397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616450" y="2967335"/>
            <a:ext cx="1911101" cy="923330"/>
          </a:xfrm>
          <a:prstGeom prst="rect">
            <a:avLst/>
          </a:prstGeom>
          <a:noFill/>
        </p:spPr>
        <p:txBody>
          <a:bodyPr wrap="none" lIns="91440" tIns="45720" rIns="91440" bIns="45720">
            <a:spAutoFit/>
          </a:bodyPr>
          <a:lstStyle/>
          <a:p>
            <a:pPr algn="ctr"/>
            <a:r>
              <a:rPr lang="zh-CN" alt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谢 谢</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701546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圆角矩形 3"/>
          <p:cNvSpPr/>
          <p:nvPr/>
        </p:nvSpPr>
        <p:spPr>
          <a:xfrm>
            <a:off x="2339752" y="1772816"/>
            <a:ext cx="3600400"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zh-CN" altLang="en-US" dirty="0" smtClean="0"/>
              <a:t>系统拆分难点</a:t>
            </a:r>
            <a:endParaRPr lang="en-US" altLang="zh-CN" dirty="0" smtClean="0"/>
          </a:p>
        </p:txBody>
      </p:sp>
      <p:sp>
        <p:nvSpPr>
          <p:cNvPr id="5" name="圆角矩形 4"/>
          <p:cNvSpPr/>
          <p:nvPr/>
        </p:nvSpPr>
        <p:spPr>
          <a:xfrm>
            <a:off x="2339752" y="2420888"/>
            <a:ext cx="3600400"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zh-CN" altLang="en-US" dirty="0" smtClean="0"/>
              <a:t>什么是微服务</a:t>
            </a:r>
            <a:endParaRPr lang="en-US" altLang="zh-CN" dirty="0" smtClean="0"/>
          </a:p>
        </p:txBody>
      </p:sp>
      <p:sp>
        <p:nvSpPr>
          <p:cNvPr id="6" name="圆角矩形 5"/>
          <p:cNvSpPr/>
          <p:nvPr/>
        </p:nvSpPr>
        <p:spPr>
          <a:xfrm>
            <a:off x="2339752" y="3068960"/>
            <a:ext cx="3600400"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zh-CN" altLang="en-US" dirty="0" smtClean="0"/>
              <a:t>基于</a:t>
            </a:r>
            <a:r>
              <a:rPr lang="en-US" altLang="zh-CN" dirty="0" err="1" smtClean="0"/>
              <a:t>Akka</a:t>
            </a:r>
            <a:r>
              <a:rPr lang="zh-CN" altLang="en-US" dirty="0" smtClean="0"/>
              <a:t>实现微服务</a:t>
            </a:r>
            <a:endParaRPr lang="en-US" altLang="zh-CN" dirty="0" smtClean="0"/>
          </a:p>
        </p:txBody>
      </p:sp>
      <p:sp>
        <p:nvSpPr>
          <p:cNvPr id="7" name="圆角矩形 6"/>
          <p:cNvSpPr/>
          <p:nvPr/>
        </p:nvSpPr>
        <p:spPr>
          <a:xfrm>
            <a:off x="2339752" y="3717032"/>
            <a:ext cx="3600400"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zh-CN" altLang="en-US" dirty="0" smtClean="0"/>
              <a:t>系统改造</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260648"/>
            <a:ext cx="8229600" cy="778098"/>
          </a:xfrm>
        </p:spPr>
        <p:txBody>
          <a:bodyPr/>
          <a:lstStyle/>
          <a:p>
            <a:r>
              <a:rPr lang="zh-CN" altLang="en-US" dirty="0" smtClean="0"/>
              <a:t>系统拆分难点</a:t>
            </a:r>
            <a:endParaRPr lang="zh-CN" altLang="en-US" dirty="0"/>
          </a:p>
        </p:txBody>
      </p:sp>
      <p:sp>
        <p:nvSpPr>
          <p:cNvPr id="2" name="TextBox 1"/>
          <p:cNvSpPr txBox="1"/>
          <p:nvPr/>
        </p:nvSpPr>
        <p:spPr>
          <a:xfrm>
            <a:off x="899592" y="1124744"/>
            <a:ext cx="7056784" cy="2923877"/>
          </a:xfrm>
          <a:prstGeom prst="rect">
            <a:avLst/>
          </a:prstGeom>
          <a:noFill/>
        </p:spPr>
        <p:txBody>
          <a:bodyPr wrap="square" rtlCol="0">
            <a:spAutoFit/>
          </a:bodyPr>
          <a:lstStyle/>
          <a:p>
            <a:r>
              <a:rPr lang="zh-CN" altLang="en-US" sz="1600" dirty="0" smtClean="0"/>
              <a:t>为了提升开发效率减低项目管理难度需要划分模块拆分系统。</a:t>
            </a:r>
            <a:endParaRPr lang="en-US" altLang="zh-CN" sz="1600" dirty="0" smtClean="0"/>
          </a:p>
          <a:p>
            <a:r>
              <a:rPr lang="zh-CN" altLang="en-US" sz="1600" dirty="0"/>
              <a:t>系统分析、代码修改、接口调试需要大量工作量，导致系统拆分困难。</a:t>
            </a:r>
            <a:endParaRPr lang="en-US" altLang="zh-CN" sz="1600" dirty="0"/>
          </a:p>
          <a:p>
            <a:r>
              <a:rPr lang="en-US" altLang="zh-CN" sz="1600" dirty="0"/>
              <a:t>SOA</a:t>
            </a:r>
            <a:r>
              <a:rPr lang="zh-CN" altLang="en-US" sz="1600" dirty="0"/>
              <a:t>适于提前规划新系统，</a:t>
            </a:r>
            <a:r>
              <a:rPr lang="en-US" altLang="zh-CN" sz="1600" dirty="0"/>
              <a:t>ESB</a:t>
            </a:r>
            <a:r>
              <a:rPr lang="zh-CN" altLang="en-US" sz="1600" dirty="0"/>
              <a:t>对系统内部优化困难。</a:t>
            </a:r>
          </a:p>
          <a:p>
            <a:endParaRPr lang="en-US" altLang="zh-CN" dirty="0" smtClean="0"/>
          </a:p>
          <a:p>
            <a:pPr marL="285750" indent="-285750">
              <a:buFont typeface="Wingdings" pitchFamily="2" charset="2"/>
              <a:buChar char="Ø"/>
            </a:pPr>
            <a:r>
              <a:rPr lang="zh-CN" altLang="en-US" sz="1600" dirty="0" smtClean="0"/>
              <a:t>内部</a:t>
            </a:r>
            <a:r>
              <a:rPr lang="zh-CN" altLang="en-US" sz="1600" dirty="0" smtClean="0"/>
              <a:t>调用变为远程调用</a:t>
            </a:r>
            <a:endParaRPr lang="en-US" altLang="zh-CN" sz="1600" dirty="0" smtClean="0"/>
          </a:p>
          <a:p>
            <a:r>
              <a:rPr lang="en-US" altLang="zh-CN" sz="1600" dirty="0"/>
              <a:t> </a:t>
            </a:r>
            <a:r>
              <a:rPr lang="en-US" altLang="zh-CN" sz="1600" dirty="0" smtClean="0"/>
              <a:t>   </a:t>
            </a:r>
            <a:r>
              <a:rPr lang="zh-CN" altLang="en-US" sz="1600" dirty="0" smtClean="0"/>
              <a:t>需要梳理哪些内部调用改为接口调用，接口的参数和技术实现。</a:t>
            </a:r>
            <a:endParaRPr lang="en-US" altLang="zh-CN" sz="1600" dirty="0" smtClean="0"/>
          </a:p>
          <a:p>
            <a:pPr marL="285750" indent="-285750">
              <a:buFont typeface="Wingdings" pitchFamily="2" charset="2"/>
              <a:buChar char="Ø"/>
            </a:pPr>
            <a:r>
              <a:rPr lang="zh-CN" altLang="en-US" sz="1600" dirty="0" smtClean="0"/>
              <a:t>数据分散到不同数据源</a:t>
            </a:r>
            <a:endParaRPr lang="en-US" altLang="zh-CN" sz="1600" dirty="0" smtClean="0"/>
          </a:p>
          <a:p>
            <a:r>
              <a:rPr lang="zh-CN" altLang="en-US" sz="1600" dirty="0" smtClean="0"/>
              <a:t>    需要开发额外的数据同步接口</a:t>
            </a:r>
            <a:endParaRPr lang="en-US" altLang="zh-CN" sz="1600" dirty="0" smtClean="0"/>
          </a:p>
          <a:p>
            <a:pPr marL="285750" indent="-285750">
              <a:buFont typeface="Wingdings" pitchFamily="2" charset="2"/>
              <a:buChar char="Ø"/>
            </a:pPr>
            <a:r>
              <a:rPr lang="zh-CN" altLang="en-US" sz="1600" dirty="0" smtClean="0"/>
              <a:t>共通</a:t>
            </a:r>
            <a:r>
              <a:rPr lang="en-US" altLang="zh-CN" sz="1600" dirty="0" err="1" smtClean="0"/>
              <a:t>Util</a:t>
            </a:r>
            <a:r>
              <a:rPr lang="zh-CN" altLang="en-US" sz="1600" dirty="0" smtClean="0"/>
              <a:t>类与数据模型类复用</a:t>
            </a:r>
            <a:endParaRPr lang="en-US" altLang="zh-CN" sz="1600" dirty="0" smtClean="0"/>
          </a:p>
          <a:p>
            <a:r>
              <a:rPr lang="zh-CN" altLang="en-US" sz="1600" dirty="0" smtClean="0"/>
              <a:t>    复制代码到新的工程中</a:t>
            </a:r>
            <a:endParaRPr lang="en-US" altLang="zh-CN" sz="1600" dirty="0" smtClean="0"/>
          </a:p>
          <a:p>
            <a:endParaRPr lang="en-US" altLang="zh-CN" dirty="0"/>
          </a:p>
        </p:txBody>
      </p:sp>
      <p:sp>
        <p:nvSpPr>
          <p:cNvPr id="19" name="圆角矩形 18"/>
          <p:cNvSpPr/>
          <p:nvPr/>
        </p:nvSpPr>
        <p:spPr>
          <a:xfrm>
            <a:off x="1043608" y="3789040"/>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综合系统</a:t>
            </a:r>
            <a:endParaRPr lang="zh-CN" altLang="en-US" dirty="0"/>
          </a:p>
        </p:txBody>
      </p:sp>
      <p:sp>
        <p:nvSpPr>
          <p:cNvPr id="20" name="圆柱形 19"/>
          <p:cNvSpPr/>
          <p:nvPr/>
        </p:nvSpPr>
        <p:spPr>
          <a:xfrm>
            <a:off x="1121378" y="4899992"/>
            <a:ext cx="642688" cy="7200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综合库</a:t>
            </a:r>
            <a:endParaRPr lang="zh-CN" altLang="en-US" dirty="0"/>
          </a:p>
        </p:txBody>
      </p:sp>
      <p:sp>
        <p:nvSpPr>
          <p:cNvPr id="21" name="圆角矩形 20"/>
          <p:cNvSpPr/>
          <p:nvPr/>
        </p:nvSpPr>
        <p:spPr>
          <a:xfrm>
            <a:off x="3671900" y="3843900"/>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系统</a:t>
            </a:r>
            <a:r>
              <a:rPr lang="en-US" altLang="zh-CN" dirty="0" smtClean="0"/>
              <a:t>A</a:t>
            </a:r>
            <a:endParaRPr lang="zh-CN" altLang="en-US" dirty="0"/>
          </a:p>
        </p:txBody>
      </p:sp>
      <p:sp>
        <p:nvSpPr>
          <p:cNvPr id="22" name="圆柱形 21"/>
          <p:cNvSpPr/>
          <p:nvPr/>
        </p:nvSpPr>
        <p:spPr>
          <a:xfrm>
            <a:off x="3749670" y="5085184"/>
            <a:ext cx="642688" cy="7200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r>
              <a:rPr lang="zh-CN" altLang="en-US" dirty="0" smtClean="0"/>
              <a:t>库</a:t>
            </a:r>
            <a:endParaRPr lang="zh-CN" altLang="en-US" dirty="0"/>
          </a:p>
        </p:txBody>
      </p:sp>
      <p:sp>
        <p:nvSpPr>
          <p:cNvPr id="23" name="圆角矩形 22"/>
          <p:cNvSpPr/>
          <p:nvPr/>
        </p:nvSpPr>
        <p:spPr>
          <a:xfrm>
            <a:off x="5434454" y="3832660"/>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综合系统</a:t>
            </a:r>
            <a:r>
              <a:rPr lang="en-US" altLang="zh-CN" dirty="0" smtClean="0"/>
              <a:t>B</a:t>
            </a:r>
            <a:endParaRPr lang="zh-CN" altLang="en-US" dirty="0"/>
          </a:p>
        </p:txBody>
      </p:sp>
      <p:sp>
        <p:nvSpPr>
          <p:cNvPr id="24" name="圆柱形 23"/>
          <p:cNvSpPr/>
          <p:nvPr/>
        </p:nvSpPr>
        <p:spPr>
          <a:xfrm>
            <a:off x="5547850" y="5104437"/>
            <a:ext cx="642688" cy="7200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smtClean="0"/>
              <a:t>库</a:t>
            </a:r>
            <a:endParaRPr lang="zh-CN" altLang="en-US" dirty="0"/>
          </a:p>
        </p:txBody>
      </p:sp>
      <p:sp>
        <p:nvSpPr>
          <p:cNvPr id="25" name="圆角矩形 24"/>
          <p:cNvSpPr/>
          <p:nvPr/>
        </p:nvSpPr>
        <p:spPr>
          <a:xfrm>
            <a:off x="7200292" y="3843900"/>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综合系统</a:t>
            </a:r>
            <a:r>
              <a:rPr lang="en-US" altLang="zh-CN" dirty="0" smtClean="0"/>
              <a:t>C</a:t>
            </a:r>
            <a:endParaRPr lang="zh-CN" altLang="en-US" dirty="0"/>
          </a:p>
        </p:txBody>
      </p:sp>
      <p:sp>
        <p:nvSpPr>
          <p:cNvPr id="26" name="圆柱形 25"/>
          <p:cNvSpPr/>
          <p:nvPr/>
        </p:nvSpPr>
        <p:spPr>
          <a:xfrm>
            <a:off x="7278062" y="5157192"/>
            <a:ext cx="642688" cy="7200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r>
              <a:rPr lang="zh-CN" altLang="en-US" dirty="0" smtClean="0"/>
              <a:t>库</a:t>
            </a:r>
            <a:endParaRPr lang="zh-CN" altLang="en-US" dirty="0"/>
          </a:p>
        </p:txBody>
      </p:sp>
      <p:cxnSp>
        <p:nvCxnSpPr>
          <p:cNvPr id="28" name="肘形连接符 27"/>
          <p:cNvCxnSpPr>
            <a:stCxn id="21" idx="0"/>
            <a:endCxn id="23" idx="0"/>
          </p:cNvCxnSpPr>
          <p:nvPr/>
        </p:nvCxnSpPr>
        <p:spPr>
          <a:xfrm rot="5400000" flipH="1" flipV="1">
            <a:off x="5303641" y="2957003"/>
            <a:ext cx="11240" cy="1762554"/>
          </a:xfrm>
          <a:prstGeom prst="bentConnector3">
            <a:avLst>
              <a:gd name="adj1" fmla="val 2133808"/>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3" idx="0"/>
            <a:endCxn id="25" idx="0"/>
          </p:cNvCxnSpPr>
          <p:nvPr/>
        </p:nvCxnSpPr>
        <p:spPr>
          <a:xfrm rot="16200000" flipH="1">
            <a:off x="7067837" y="2955361"/>
            <a:ext cx="11240" cy="1765838"/>
          </a:xfrm>
          <a:prstGeom prst="bentConnector3">
            <a:avLst>
              <a:gd name="adj1" fmla="val -2033808"/>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4"/>
            <a:endCxn id="24" idx="2"/>
          </p:cNvCxnSpPr>
          <p:nvPr/>
        </p:nvCxnSpPr>
        <p:spPr>
          <a:xfrm>
            <a:off x="4392358" y="5445224"/>
            <a:ext cx="1155492" cy="1925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4" idx="4"/>
            <a:endCxn id="26" idx="2"/>
          </p:cNvCxnSpPr>
          <p:nvPr/>
        </p:nvCxnSpPr>
        <p:spPr>
          <a:xfrm>
            <a:off x="6190538" y="5464477"/>
            <a:ext cx="1087524" cy="527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 name="右箭头 37"/>
          <p:cNvSpPr/>
          <p:nvPr/>
        </p:nvSpPr>
        <p:spPr>
          <a:xfrm>
            <a:off x="2699792" y="4293096"/>
            <a:ext cx="7920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拆分</a:t>
            </a:r>
            <a:endParaRPr lang="zh-CN" altLang="en-US" dirty="0"/>
          </a:p>
        </p:txBody>
      </p:sp>
    </p:spTree>
    <p:extLst>
      <p:ext uri="{BB962C8B-B14F-4D97-AF65-F5344CB8AC3E}">
        <p14:creationId xmlns:p14="http://schemas.microsoft.com/office/powerpoint/2010/main" val="1416422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smtClean="0"/>
              <a:t>微服务架构</a:t>
            </a:r>
            <a:endParaRPr lang="zh-CN" altLang="en-US" dirty="0"/>
          </a:p>
        </p:txBody>
      </p:sp>
      <p:sp>
        <p:nvSpPr>
          <p:cNvPr id="42" name="TextBox 41"/>
          <p:cNvSpPr txBox="1"/>
          <p:nvPr/>
        </p:nvSpPr>
        <p:spPr>
          <a:xfrm>
            <a:off x="323528" y="1268760"/>
            <a:ext cx="1950199" cy="369332"/>
          </a:xfrm>
          <a:prstGeom prst="rect">
            <a:avLst/>
          </a:prstGeom>
          <a:noFill/>
        </p:spPr>
        <p:txBody>
          <a:bodyPr wrap="square" rtlCol="0">
            <a:spAutoFit/>
          </a:bodyPr>
          <a:lstStyle/>
          <a:p>
            <a:r>
              <a:rPr lang="zh-CN" altLang="en-US" dirty="0" smtClean="0"/>
              <a:t>对微服务的定义</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743" y="980728"/>
            <a:ext cx="6264695" cy="299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835696" y="4221088"/>
            <a:ext cx="6984776" cy="2031325"/>
          </a:xfrm>
          <a:prstGeom prst="rect">
            <a:avLst/>
          </a:prstGeom>
          <a:noFill/>
        </p:spPr>
        <p:txBody>
          <a:bodyPr wrap="square" rtlCol="0">
            <a:spAutoFit/>
          </a:bodyPr>
          <a:lstStyle/>
          <a:p>
            <a:pPr marL="285750" indent="-285750">
              <a:buFont typeface="Wingdings" pitchFamily="2" charset="2"/>
              <a:buChar char="p"/>
            </a:pPr>
            <a:r>
              <a:rPr lang="zh-CN" altLang="en-US" dirty="0"/>
              <a:t>通过分解巨大单体式应用为多个服务方法解决了复杂性问题。在功能不变的情况下，应用被分解为多个可管理的分支或服务</a:t>
            </a:r>
            <a:r>
              <a:rPr lang="zh-CN" altLang="en-US" dirty="0" smtClean="0"/>
              <a:t>。</a:t>
            </a:r>
            <a:endParaRPr lang="en-US" altLang="zh-CN" dirty="0" smtClean="0"/>
          </a:p>
          <a:p>
            <a:pPr marL="285750" indent="-285750">
              <a:buFont typeface="Wingdings" pitchFamily="2" charset="2"/>
              <a:buChar char="p"/>
            </a:pPr>
            <a:r>
              <a:rPr lang="zh-CN" altLang="en-US" dirty="0"/>
              <a:t>这种架构使得每个服务都可以有专门开发团队来开发</a:t>
            </a:r>
            <a:r>
              <a:rPr lang="zh-CN" altLang="en-US" dirty="0" smtClean="0"/>
              <a:t>。</a:t>
            </a:r>
            <a:endParaRPr lang="en-US" altLang="zh-CN" dirty="0" smtClean="0"/>
          </a:p>
          <a:p>
            <a:pPr marL="285750" indent="-285750">
              <a:buFont typeface="Wingdings" pitchFamily="2" charset="2"/>
              <a:buChar char="p"/>
            </a:pPr>
            <a:r>
              <a:rPr lang="zh-CN" altLang="en-US" dirty="0"/>
              <a:t>微服务架构模式是每个微服务独立的部署。开发者不再需要协调其它服务部署对本服务的影响</a:t>
            </a:r>
            <a:r>
              <a:rPr lang="zh-CN" altLang="en-US" dirty="0" smtClean="0"/>
              <a:t>。</a:t>
            </a:r>
            <a:endParaRPr lang="en-US" altLang="zh-CN" dirty="0" smtClean="0"/>
          </a:p>
          <a:p>
            <a:pPr marL="285750" indent="-285750">
              <a:buFont typeface="Wingdings" pitchFamily="2" charset="2"/>
              <a:buChar char="p"/>
            </a:pPr>
            <a:r>
              <a:rPr lang="zh-CN" altLang="en-US" dirty="0"/>
              <a:t>微服务架构模式使得每个服务独立扩展</a:t>
            </a:r>
            <a:r>
              <a:rPr lang="zh-CN" altLang="en-US" dirty="0" smtClean="0"/>
              <a:t>。可以</a:t>
            </a:r>
            <a:r>
              <a:rPr lang="zh-CN" altLang="en-US" dirty="0"/>
              <a:t>根据每个服务的规模来部署满足需求的规模。</a:t>
            </a:r>
          </a:p>
        </p:txBody>
      </p:sp>
      <p:sp>
        <p:nvSpPr>
          <p:cNvPr id="21" name="TextBox 20"/>
          <p:cNvSpPr txBox="1"/>
          <p:nvPr/>
        </p:nvSpPr>
        <p:spPr>
          <a:xfrm>
            <a:off x="323528" y="3794846"/>
            <a:ext cx="1950199" cy="369332"/>
          </a:xfrm>
          <a:prstGeom prst="rect">
            <a:avLst/>
          </a:prstGeom>
          <a:noFill/>
        </p:spPr>
        <p:txBody>
          <a:bodyPr wrap="square" rtlCol="0">
            <a:spAutoFit/>
          </a:bodyPr>
          <a:lstStyle/>
          <a:p>
            <a:r>
              <a:rPr lang="zh-CN" altLang="en-US" dirty="0" smtClean="0"/>
              <a:t>微服务的</a:t>
            </a:r>
            <a:r>
              <a:rPr lang="zh-CN" altLang="en-US" dirty="0"/>
              <a:t>优点</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467544" y="260648"/>
            <a:ext cx="8229600" cy="778098"/>
          </a:xfrm>
        </p:spPr>
        <p:txBody>
          <a:bodyPr/>
          <a:lstStyle/>
          <a:p>
            <a:r>
              <a:rPr lang="en-US" altLang="zh-CN" dirty="0" smtClean="0"/>
              <a:t>AKKA</a:t>
            </a:r>
            <a:r>
              <a:rPr lang="zh-CN" altLang="en-US" dirty="0"/>
              <a:t>系统</a:t>
            </a:r>
            <a:endParaRPr lang="zh-CN" altLang="en-US" dirty="0"/>
          </a:p>
        </p:txBody>
      </p:sp>
      <p:sp>
        <p:nvSpPr>
          <p:cNvPr id="2" name="TextBox 1"/>
          <p:cNvSpPr txBox="1"/>
          <p:nvPr/>
        </p:nvSpPr>
        <p:spPr>
          <a:xfrm>
            <a:off x="611560" y="1268760"/>
            <a:ext cx="7128792" cy="369332"/>
          </a:xfrm>
          <a:prstGeom prst="rect">
            <a:avLst/>
          </a:prstGeom>
          <a:noFill/>
        </p:spPr>
        <p:txBody>
          <a:bodyPr wrap="square" rtlCol="0">
            <a:spAutoFit/>
          </a:bodyPr>
          <a:lstStyle/>
          <a:p>
            <a:endParaRPr lang="zh-CN" altLang="en-US" dirty="0"/>
          </a:p>
        </p:txBody>
      </p:sp>
      <p:sp>
        <p:nvSpPr>
          <p:cNvPr id="3" name="TextBox 2"/>
          <p:cNvSpPr txBox="1"/>
          <p:nvPr/>
        </p:nvSpPr>
        <p:spPr>
          <a:xfrm>
            <a:off x="611560" y="1268760"/>
            <a:ext cx="7128792" cy="369332"/>
          </a:xfrm>
          <a:prstGeom prst="rect">
            <a:avLst/>
          </a:prstGeom>
          <a:noFill/>
        </p:spPr>
        <p:txBody>
          <a:bodyPr wrap="square" rtlCol="0">
            <a:spAutoFit/>
          </a:bodyPr>
          <a:lstStyle/>
          <a:p>
            <a:endParaRPr lang="zh-CN" altLang="en-US" dirty="0"/>
          </a:p>
        </p:txBody>
      </p:sp>
      <p:sp>
        <p:nvSpPr>
          <p:cNvPr id="4" name="TextBox 3"/>
          <p:cNvSpPr txBox="1"/>
          <p:nvPr/>
        </p:nvSpPr>
        <p:spPr>
          <a:xfrm>
            <a:off x="611560" y="1124744"/>
            <a:ext cx="7128792" cy="1292662"/>
          </a:xfrm>
          <a:prstGeom prst="rect">
            <a:avLst/>
          </a:prstGeom>
          <a:noFill/>
        </p:spPr>
        <p:txBody>
          <a:bodyPr wrap="square" rtlCol="0">
            <a:spAutoFit/>
          </a:bodyPr>
          <a:lstStyle/>
          <a:p>
            <a:r>
              <a:rPr lang="zh-CN" altLang="en-US" sz="1200" dirty="0"/>
              <a:t>把一个复杂的问题不断分解成更小规模的子问题通常是一种可靠的解决问题的技术。这个方法对于计算机科学特别有效（和 </a:t>
            </a:r>
            <a:r>
              <a:rPr lang="zh-CN" altLang="en-US" sz="1200" dirty="0">
                <a:hlinkClick r:id="rId3"/>
              </a:rPr>
              <a:t>单一职责原则</a:t>
            </a:r>
            <a:r>
              <a:rPr lang="zh-CN" altLang="en-US" sz="1200" dirty="0"/>
              <a:t>一致），因为这样容易产生整洁的、模块化的代码，产生的冗余很少甚至没有，而且维护起来相对容易。</a:t>
            </a:r>
          </a:p>
          <a:p>
            <a:r>
              <a:rPr lang="zh-CN" altLang="en-US" sz="1200" dirty="0"/>
              <a:t>在基于</a:t>
            </a:r>
            <a:r>
              <a:rPr lang="en-US" altLang="zh-CN" sz="1200" dirty="0"/>
              <a:t>Actor</a:t>
            </a:r>
            <a:r>
              <a:rPr lang="zh-CN" altLang="en-US" sz="1200" dirty="0"/>
              <a:t>的设计里，使用这种技术有助于把</a:t>
            </a:r>
            <a:r>
              <a:rPr lang="en-US" altLang="zh-CN" sz="1200" dirty="0"/>
              <a:t>Actor</a:t>
            </a:r>
            <a:r>
              <a:rPr lang="zh-CN" altLang="en-US" sz="1200" dirty="0"/>
              <a:t>的逻辑组织变成一个层级结构，也就是所谓的</a:t>
            </a:r>
            <a:r>
              <a:rPr lang="en-US" altLang="zh-CN" sz="1200" dirty="0">
                <a:hlinkClick r:id="rId4"/>
              </a:rPr>
              <a:t>Actor</a:t>
            </a:r>
            <a:r>
              <a:rPr lang="zh-CN" altLang="en-US" sz="1200" dirty="0">
                <a:hlinkClick r:id="rId4"/>
              </a:rPr>
              <a:t>系统</a:t>
            </a:r>
            <a:r>
              <a:rPr lang="zh-CN" altLang="en-US" sz="1200" dirty="0"/>
              <a:t>。</a:t>
            </a:r>
            <a:r>
              <a:rPr lang="en-US" altLang="zh-CN" sz="1200" dirty="0"/>
              <a:t>Actor</a:t>
            </a:r>
            <a:r>
              <a:rPr lang="zh-CN" altLang="en-US" sz="1200" dirty="0"/>
              <a:t>系统提供了一个基础框架，通过这个系统</a:t>
            </a:r>
            <a:r>
              <a:rPr lang="en-US" altLang="zh-CN" sz="1200" dirty="0"/>
              <a:t>Actor</a:t>
            </a:r>
            <a:r>
              <a:rPr lang="zh-CN" altLang="en-US" sz="1200" dirty="0"/>
              <a:t>之间可以进行交互。</a:t>
            </a:r>
          </a:p>
          <a:p>
            <a:endParaRPr lang="zh-CN" altLang="en-US" dirty="0"/>
          </a:p>
        </p:txBody>
      </p:sp>
      <p:pic>
        <p:nvPicPr>
          <p:cNvPr id="4098" name="Picture 2" descr="http://www.toptal.com/uploads/blog/image/321/toptal-blog-image-139510584679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2492896"/>
            <a:ext cx="2830860" cy="32849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1560" y="2204864"/>
            <a:ext cx="4896544" cy="1384995"/>
          </a:xfrm>
          <a:prstGeom prst="rect">
            <a:avLst/>
          </a:prstGeom>
          <a:noFill/>
        </p:spPr>
        <p:txBody>
          <a:bodyPr wrap="square" rtlCol="0">
            <a:spAutoFit/>
          </a:bodyPr>
          <a:lstStyle/>
          <a:p>
            <a:r>
              <a:rPr lang="zh-CN" altLang="en-US" sz="1200" dirty="0"/>
              <a:t>在</a:t>
            </a:r>
            <a:r>
              <a:rPr lang="en-US" altLang="zh-CN" sz="1200" dirty="0" err="1"/>
              <a:t>Akka</a:t>
            </a:r>
            <a:r>
              <a:rPr lang="zh-CN" altLang="en-US" sz="1200" dirty="0"/>
              <a:t>里面，和</a:t>
            </a:r>
            <a:r>
              <a:rPr lang="en-US" altLang="zh-CN" sz="1200" dirty="0"/>
              <a:t>Actor</a:t>
            </a:r>
            <a:r>
              <a:rPr lang="zh-CN" altLang="en-US" sz="1200" dirty="0"/>
              <a:t>通信的唯一方式就是通过</a:t>
            </a:r>
            <a:r>
              <a:rPr lang="en-US" altLang="zh-CN" sz="1200" dirty="0" err="1"/>
              <a:t>ActorRef</a:t>
            </a:r>
            <a:r>
              <a:rPr lang="zh-CN" altLang="en-US" sz="1200" dirty="0"/>
              <a:t>。</a:t>
            </a:r>
            <a:r>
              <a:rPr lang="en-US" altLang="zh-CN" sz="1200" dirty="0" err="1"/>
              <a:t>ActorRef</a:t>
            </a:r>
            <a:r>
              <a:rPr lang="zh-CN" altLang="en-US" sz="1200" dirty="0"/>
              <a:t>代表</a:t>
            </a:r>
            <a:r>
              <a:rPr lang="en-US" altLang="zh-CN" sz="1200" dirty="0"/>
              <a:t>Actor</a:t>
            </a:r>
            <a:r>
              <a:rPr lang="zh-CN" altLang="en-US" sz="1200" dirty="0"/>
              <a:t>的一个引用，可以阻止其他对象直接访问或操作这个</a:t>
            </a:r>
            <a:r>
              <a:rPr lang="en-US" altLang="zh-CN" sz="1200" dirty="0"/>
              <a:t>Actor</a:t>
            </a:r>
            <a:r>
              <a:rPr lang="zh-CN" altLang="en-US" sz="1200" dirty="0"/>
              <a:t>的内部信息和状态。消息可以通过一个</a:t>
            </a:r>
            <a:r>
              <a:rPr lang="en-US" altLang="zh-CN" sz="1200" dirty="0" err="1"/>
              <a:t>ActorRef</a:t>
            </a:r>
            <a:r>
              <a:rPr lang="zh-CN" altLang="en-US" sz="1200" dirty="0"/>
              <a:t>以下面的语法协议中的一种发送到一个</a:t>
            </a:r>
            <a:r>
              <a:rPr lang="en-US" altLang="zh-CN" sz="1200" dirty="0"/>
              <a:t>Actor</a:t>
            </a:r>
            <a:r>
              <a:rPr lang="zh-CN" altLang="en-US" sz="1200" dirty="0"/>
              <a:t>： </a:t>
            </a:r>
            <a:r>
              <a:rPr lang="zh-CN" altLang="en-US" sz="1200" dirty="0"/>
              <a:t/>
            </a:r>
            <a:br>
              <a:rPr lang="zh-CN" altLang="en-US" sz="1200" dirty="0"/>
            </a:br>
            <a:r>
              <a:rPr lang="en-US" altLang="zh-CN" sz="1200" dirty="0"/>
              <a:t>-</a:t>
            </a:r>
            <a:r>
              <a:rPr lang="en-US" altLang="zh-CN" sz="1200" dirty="0"/>
              <a:t>!</a:t>
            </a:r>
            <a:r>
              <a:rPr lang="en-US" altLang="zh-CN" sz="1200" dirty="0"/>
              <a:t>(“</a:t>
            </a:r>
            <a:r>
              <a:rPr lang="zh-CN" altLang="en-US" sz="1200" dirty="0"/>
              <a:t>告知”</a:t>
            </a:r>
            <a:r>
              <a:rPr lang="en-US" altLang="zh-CN" sz="1200" dirty="0"/>
              <a:t>) —— </a:t>
            </a:r>
            <a:r>
              <a:rPr lang="zh-CN" altLang="en-US" sz="1200" dirty="0"/>
              <a:t>发送消息并立即返回 </a:t>
            </a:r>
            <a:r>
              <a:rPr lang="zh-CN" altLang="en-US" sz="1200" dirty="0"/>
              <a:t/>
            </a:r>
            <a:br>
              <a:rPr lang="zh-CN" altLang="en-US" sz="1200" dirty="0"/>
            </a:br>
            <a:r>
              <a:rPr lang="en-US" altLang="zh-CN" sz="1200" dirty="0"/>
              <a:t>-</a:t>
            </a:r>
            <a:r>
              <a:rPr lang="en-US" altLang="zh-CN" sz="1200" dirty="0"/>
              <a:t>?</a:t>
            </a:r>
            <a:r>
              <a:rPr lang="en-US" altLang="zh-CN" sz="1200" dirty="0"/>
              <a:t>(“</a:t>
            </a:r>
            <a:r>
              <a:rPr lang="zh-CN" altLang="en-US" sz="1200" dirty="0"/>
              <a:t>请求”</a:t>
            </a:r>
            <a:r>
              <a:rPr lang="en-US" altLang="zh-CN" sz="1200" dirty="0"/>
              <a:t>) —— </a:t>
            </a:r>
            <a:r>
              <a:rPr lang="zh-CN" altLang="en-US" sz="1200" dirty="0"/>
              <a:t>发送消息并返回一个</a:t>
            </a:r>
            <a:r>
              <a:rPr lang="en-US" altLang="zh-CN" sz="1200" dirty="0"/>
              <a:t>Future</a:t>
            </a:r>
            <a:r>
              <a:rPr lang="zh-CN" altLang="en-US" sz="1200" dirty="0"/>
              <a:t>对象，代表一个可能的应答 </a:t>
            </a:r>
            <a:endParaRPr lang="zh-CN" altLang="en-US" sz="1200" dirty="0"/>
          </a:p>
        </p:txBody>
      </p:sp>
      <p:sp>
        <p:nvSpPr>
          <p:cNvPr id="6" name="TextBox 5"/>
          <p:cNvSpPr txBox="1"/>
          <p:nvPr/>
        </p:nvSpPr>
        <p:spPr>
          <a:xfrm>
            <a:off x="683568" y="3717032"/>
            <a:ext cx="4824536" cy="2862322"/>
          </a:xfrm>
          <a:prstGeom prst="rect">
            <a:avLst/>
          </a:prstGeom>
          <a:noFill/>
        </p:spPr>
        <p:txBody>
          <a:bodyPr wrap="square" rtlCol="0">
            <a:spAutoFit/>
          </a:bodyPr>
          <a:lstStyle/>
          <a:p>
            <a:r>
              <a:rPr lang="zh-CN" altLang="en-US" sz="1200" dirty="0"/>
              <a:t>每个</a:t>
            </a:r>
            <a:r>
              <a:rPr lang="en-US" altLang="zh-CN" sz="1200" dirty="0"/>
              <a:t>Actor</a:t>
            </a:r>
            <a:r>
              <a:rPr lang="zh-CN" altLang="en-US" sz="1200" dirty="0"/>
              <a:t>都有一个收件箱，用来接收发送过来的消息。收件箱有多种实现方式可以选择，缺省的实现是先进先出（</a:t>
            </a:r>
            <a:r>
              <a:rPr lang="en-US" altLang="zh-CN" sz="1200" dirty="0"/>
              <a:t>FIFO</a:t>
            </a:r>
            <a:r>
              <a:rPr lang="zh-CN" altLang="en-US" sz="1200" dirty="0"/>
              <a:t>）队列。</a:t>
            </a:r>
          </a:p>
          <a:p>
            <a:r>
              <a:rPr lang="zh-CN" altLang="en-US" sz="1200" dirty="0"/>
              <a:t>在处理多条消息时，一个</a:t>
            </a:r>
            <a:r>
              <a:rPr lang="en-US" altLang="zh-CN" sz="1200" dirty="0"/>
              <a:t>Actor</a:t>
            </a:r>
            <a:r>
              <a:rPr lang="zh-CN" altLang="en-US" sz="1200" dirty="0"/>
              <a:t>包含多个实例变量来保持状态。</a:t>
            </a:r>
            <a:r>
              <a:rPr lang="en-US" altLang="zh-CN" sz="1200" dirty="0" err="1"/>
              <a:t>Akka</a:t>
            </a:r>
            <a:r>
              <a:rPr lang="zh-CN" altLang="en-US" sz="1200" dirty="0"/>
              <a:t>确保</a:t>
            </a:r>
            <a:r>
              <a:rPr lang="en-US" altLang="zh-CN" sz="1200" dirty="0"/>
              <a:t>Actor</a:t>
            </a:r>
            <a:r>
              <a:rPr lang="zh-CN" altLang="en-US" sz="1200" dirty="0"/>
              <a:t>的每个实例都运行在自己的轻量级线程里，并保证每次只处理一条消息。这样一来，开发者不必担心同步或竞态条件，而每个</a:t>
            </a:r>
            <a:r>
              <a:rPr lang="en-US" altLang="zh-CN" sz="1200" dirty="0"/>
              <a:t>Actor</a:t>
            </a:r>
            <a:r>
              <a:rPr lang="zh-CN" altLang="en-US" sz="1200" dirty="0"/>
              <a:t>的状态都可以被可靠地保持。</a:t>
            </a:r>
          </a:p>
          <a:p>
            <a:r>
              <a:rPr lang="en-US" altLang="zh-CN" sz="1200" dirty="0" err="1"/>
              <a:t>Akka</a:t>
            </a:r>
            <a:r>
              <a:rPr lang="zh-CN" altLang="en-US" sz="1200" dirty="0"/>
              <a:t>的</a:t>
            </a:r>
            <a:r>
              <a:rPr lang="en-US" altLang="zh-CN" sz="1200" dirty="0"/>
              <a:t>Actor API</a:t>
            </a:r>
            <a:r>
              <a:rPr lang="zh-CN" altLang="en-US" sz="1200" dirty="0"/>
              <a:t>中提供了每个</a:t>
            </a:r>
            <a:r>
              <a:rPr lang="en-US" altLang="zh-CN" sz="1200" dirty="0"/>
              <a:t>Actor</a:t>
            </a:r>
            <a:r>
              <a:rPr lang="zh-CN" altLang="en-US" sz="1200" dirty="0"/>
              <a:t>执行任务所需要的有用信息：</a:t>
            </a:r>
          </a:p>
          <a:p>
            <a:r>
              <a:rPr lang="en-US" altLang="zh-CN" sz="1200" dirty="0"/>
              <a:t>sender:</a:t>
            </a:r>
            <a:r>
              <a:rPr lang="zh-CN" altLang="en-US" sz="1200" dirty="0"/>
              <a:t>当前处理消息的发送者的一个</a:t>
            </a:r>
            <a:r>
              <a:rPr lang="en-US" altLang="zh-CN" sz="1200" dirty="0" err="1"/>
              <a:t>ActorRef</a:t>
            </a:r>
            <a:r>
              <a:rPr lang="zh-CN" altLang="en-US" sz="1200" dirty="0"/>
              <a:t>引用</a:t>
            </a:r>
          </a:p>
          <a:p>
            <a:r>
              <a:rPr lang="en-US" altLang="zh-CN" sz="1200" dirty="0"/>
              <a:t>context</a:t>
            </a:r>
            <a:r>
              <a:rPr lang="zh-CN" altLang="en-US" sz="1200" dirty="0"/>
              <a:t>：</a:t>
            </a:r>
            <a:r>
              <a:rPr lang="en-US" altLang="zh-CN" sz="1200" dirty="0"/>
              <a:t>Actor</a:t>
            </a:r>
            <a:r>
              <a:rPr lang="zh-CN" altLang="en-US" sz="1200" dirty="0"/>
              <a:t>运行上下文相关的信息和方法（例如，包括实例化一个新</a:t>
            </a:r>
            <a:r>
              <a:rPr lang="en-US" altLang="zh-CN" sz="1200" dirty="0"/>
              <a:t>Actor</a:t>
            </a:r>
            <a:r>
              <a:rPr lang="zh-CN" altLang="en-US" sz="1200" dirty="0"/>
              <a:t>的方法</a:t>
            </a:r>
            <a:r>
              <a:rPr lang="en-US" altLang="zh-CN" sz="1200" dirty="0" err="1"/>
              <a:t>ActorOf</a:t>
            </a:r>
            <a:r>
              <a:rPr lang="zh-CN" altLang="en-US" sz="1200" dirty="0"/>
              <a:t>）</a:t>
            </a:r>
          </a:p>
          <a:p>
            <a:r>
              <a:rPr lang="en-US" altLang="zh-CN" sz="1200" dirty="0" err="1"/>
              <a:t>supervisionStrategy</a:t>
            </a:r>
            <a:r>
              <a:rPr lang="zh-CN" altLang="en-US" sz="1200" dirty="0"/>
              <a:t>：定义用来从错误中恢复的策略</a:t>
            </a:r>
          </a:p>
          <a:p>
            <a:r>
              <a:rPr lang="en-US" altLang="zh-CN" sz="1200" dirty="0"/>
              <a:t>self</a:t>
            </a:r>
            <a:r>
              <a:rPr lang="zh-CN" altLang="en-US" sz="1200" dirty="0"/>
              <a:t>：</a:t>
            </a:r>
            <a:r>
              <a:rPr lang="en-US" altLang="zh-CN" sz="1200" dirty="0"/>
              <a:t>Actor</a:t>
            </a:r>
            <a:r>
              <a:rPr lang="zh-CN" altLang="en-US" sz="1200" dirty="0"/>
              <a:t>本身的</a:t>
            </a:r>
            <a:r>
              <a:rPr lang="en-US" altLang="zh-CN" sz="1200" dirty="0" err="1"/>
              <a:t>ActorRef</a:t>
            </a:r>
            <a:r>
              <a:rPr lang="zh-CN" altLang="en-US" sz="1200" dirty="0"/>
              <a:t>引用</a:t>
            </a:r>
          </a:p>
          <a:p>
            <a:r>
              <a:rPr lang="en-US" altLang="zh-CN" sz="1200" b="1" dirty="0" err="1"/>
              <a:t>Akka</a:t>
            </a:r>
            <a:r>
              <a:rPr lang="zh-CN" altLang="en-US" sz="1200" b="1" dirty="0"/>
              <a:t>确保</a:t>
            </a:r>
            <a:r>
              <a:rPr lang="en-US" altLang="zh-CN" sz="1200" b="1" dirty="0"/>
              <a:t>Actor</a:t>
            </a:r>
            <a:r>
              <a:rPr lang="zh-CN" altLang="en-US" sz="1200" b="1" dirty="0"/>
              <a:t>的每个实例都运行在自己的轻量级线程里，并保证每次只处理一条消息。这样一来，开发者不必担心同步或竞态条件，而每个</a:t>
            </a:r>
            <a:r>
              <a:rPr lang="en-US" altLang="zh-CN" sz="1200" b="1" dirty="0"/>
              <a:t>Actor</a:t>
            </a:r>
            <a:r>
              <a:rPr lang="zh-CN" altLang="en-US" sz="1200" b="1" dirty="0"/>
              <a:t>的状态都可以被可靠地保持。 </a:t>
            </a:r>
            <a:endParaRPr lang="zh-CN" altLang="en-US" sz="1200" dirty="0"/>
          </a:p>
        </p:txBody>
      </p:sp>
    </p:spTree>
    <p:extLst>
      <p:ext uri="{BB962C8B-B14F-4D97-AF65-F5344CB8AC3E}">
        <p14:creationId xmlns:p14="http://schemas.microsoft.com/office/powerpoint/2010/main" val="1121361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467544" y="260648"/>
            <a:ext cx="8229600" cy="778098"/>
          </a:xfrm>
        </p:spPr>
        <p:txBody>
          <a:bodyPr/>
          <a:lstStyle/>
          <a:p>
            <a:r>
              <a:rPr lang="en-US" altLang="zh-CN" dirty="0" smtClean="0"/>
              <a:t>AKKA</a:t>
            </a:r>
            <a:r>
              <a:rPr lang="zh-CN" altLang="en-US" dirty="0" smtClean="0"/>
              <a:t>例子</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1119189"/>
            <a:ext cx="4467795" cy="353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974" y="3573016"/>
            <a:ext cx="616612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882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467544" y="260648"/>
            <a:ext cx="8229600" cy="778098"/>
          </a:xfrm>
        </p:spPr>
        <p:txBody>
          <a:bodyPr/>
          <a:lstStyle/>
          <a:p>
            <a:r>
              <a:rPr lang="en-US" altLang="zh-CN" dirty="0" smtClean="0"/>
              <a:t>AKKA</a:t>
            </a:r>
            <a:r>
              <a:rPr lang="zh-CN" altLang="en-US" dirty="0" smtClean="0"/>
              <a:t>系统</a:t>
            </a:r>
            <a:endParaRPr lang="zh-CN" altLang="en-US" dirty="0"/>
          </a:p>
        </p:txBody>
      </p:sp>
      <p:sp>
        <p:nvSpPr>
          <p:cNvPr id="2" name="TextBox 1"/>
          <p:cNvSpPr txBox="1"/>
          <p:nvPr/>
        </p:nvSpPr>
        <p:spPr>
          <a:xfrm>
            <a:off x="1115616" y="1196752"/>
            <a:ext cx="5904656" cy="3416320"/>
          </a:xfrm>
          <a:prstGeom prst="rect">
            <a:avLst/>
          </a:prstGeom>
          <a:noFill/>
        </p:spPr>
        <p:txBody>
          <a:bodyPr wrap="square" rtlCol="0">
            <a:spAutoFit/>
          </a:bodyPr>
          <a:lstStyle/>
          <a:p>
            <a:r>
              <a:rPr lang="zh-CN" altLang="en-US" dirty="0"/>
              <a:t>让我们来考虑一个简单的例子：统计一个文本文件中单词的数量。</a:t>
            </a:r>
          </a:p>
          <a:p>
            <a:r>
              <a:rPr lang="zh-CN" altLang="en-US" dirty="0"/>
              <a:t>为了达到演示</a:t>
            </a:r>
            <a:r>
              <a:rPr lang="en-US" altLang="zh-CN" dirty="0" err="1"/>
              <a:t>Akka</a:t>
            </a:r>
            <a:r>
              <a:rPr lang="zh-CN" altLang="en-US" dirty="0"/>
              <a:t>示例的目的，我们把这个问题分解为两个子任务；即（</a:t>
            </a:r>
            <a:r>
              <a:rPr lang="en-US" altLang="zh-CN" dirty="0"/>
              <a:t>1</a:t>
            </a:r>
            <a:r>
              <a:rPr lang="zh-CN" altLang="en-US" dirty="0"/>
              <a:t>）统计每行单词数量的“孩子”任务和（</a:t>
            </a:r>
            <a:r>
              <a:rPr lang="en-US" altLang="zh-CN" dirty="0"/>
              <a:t>2</a:t>
            </a:r>
            <a:r>
              <a:rPr lang="zh-CN" altLang="en-US" dirty="0"/>
              <a:t>）汇总这些单行单词数量、得到文件里单词总数的“父亲”任务。</a:t>
            </a:r>
          </a:p>
          <a:p>
            <a:r>
              <a:rPr lang="zh-CN" altLang="en-US" dirty="0"/>
              <a:t>父</a:t>
            </a:r>
            <a:r>
              <a:rPr lang="en-US" altLang="zh-CN" dirty="0"/>
              <a:t>Actor</a:t>
            </a:r>
            <a:r>
              <a:rPr lang="zh-CN" altLang="en-US" dirty="0"/>
              <a:t>会从文件中装载每一行，然后委托一个子</a:t>
            </a:r>
            <a:r>
              <a:rPr lang="en-US" altLang="zh-CN" dirty="0"/>
              <a:t>Actor</a:t>
            </a:r>
            <a:r>
              <a:rPr lang="zh-CN" altLang="en-US" dirty="0"/>
              <a:t>来计算某一行的单词数量。当子</a:t>
            </a:r>
            <a:r>
              <a:rPr lang="en-US" altLang="zh-CN" dirty="0"/>
              <a:t>Actor</a:t>
            </a:r>
            <a:r>
              <a:rPr lang="zh-CN" altLang="en-US" dirty="0"/>
              <a:t>完成之后，它会把结果用消息发回给父</a:t>
            </a:r>
            <a:r>
              <a:rPr lang="en-US" altLang="zh-CN" dirty="0"/>
              <a:t>Actor</a:t>
            </a:r>
            <a:r>
              <a:rPr lang="zh-CN" altLang="en-US" dirty="0"/>
              <a:t>。父</a:t>
            </a:r>
            <a:r>
              <a:rPr lang="en-US" altLang="zh-CN" dirty="0"/>
              <a:t>Actor</a:t>
            </a:r>
            <a:r>
              <a:rPr lang="zh-CN" altLang="en-US" dirty="0"/>
              <a:t>会收到（每一行的）单词数量的消息并维持一个整个文件单词总数的计数器，这个计数器会在完成后返回给调用者。</a:t>
            </a:r>
          </a:p>
          <a:p>
            <a:endParaRPr lang="zh-CN" altLang="en-US" dirty="0"/>
          </a:p>
        </p:txBody>
      </p:sp>
      <p:sp>
        <p:nvSpPr>
          <p:cNvPr id="3" name="TextBox 2"/>
          <p:cNvSpPr txBox="1"/>
          <p:nvPr/>
        </p:nvSpPr>
        <p:spPr>
          <a:xfrm>
            <a:off x="971600" y="4613072"/>
            <a:ext cx="5832648" cy="646331"/>
          </a:xfrm>
          <a:prstGeom prst="rect">
            <a:avLst/>
          </a:prstGeom>
          <a:noFill/>
        </p:spPr>
        <p:txBody>
          <a:bodyPr wrap="square" rtlCol="0">
            <a:spAutoFit/>
          </a:bodyPr>
          <a:lstStyle/>
          <a:p>
            <a:r>
              <a:rPr lang="zh-CN" altLang="en-US" dirty="0" smtClean="0"/>
              <a:t>并行计算</a:t>
            </a:r>
            <a:r>
              <a:rPr lang="en-US" altLang="zh-CN" dirty="0" smtClean="0"/>
              <a:t>+</a:t>
            </a:r>
            <a:r>
              <a:rPr lang="zh-CN" altLang="en-US" dirty="0" smtClean="0"/>
              <a:t>位置透明</a:t>
            </a:r>
            <a:endParaRPr lang="en-US" altLang="zh-CN" dirty="0" smtClean="0"/>
          </a:p>
          <a:p>
            <a:r>
              <a:rPr lang="zh-CN" altLang="en-US" dirty="0" smtClean="0"/>
              <a:t>位置透明更适用于互联网金融业务系统</a:t>
            </a:r>
            <a:endParaRPr lang="zh-CN" altLang="en-US" dirty="0"/>
          </a:p>
        </p:txBody>
      </p:sp>
    </p:spTree>
    <p:extLst>
      <p:ext uri="{BB962C8B-B14F-4D97-AF65-F5344CB8AC3E}">
        <p14:creationId xmlns:p14="http://schemas.microsoft.com/office/powerpoint/2010/main" val="2224621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467544" y="260648"/>
            <a:ext cx="8229600" cy="778098"/>
          </a:xfrm>
        </p:spPr>
        <p:txBody>
          <a:bodyPr/>
          <a:lstStyle/>
          <a:p>
            <a:r>
              <a:rPr lang="zh-CN" altLang="en-US" dirty="0" smtClean="0"/>
              <a:t>微服务与</a:t>
            </a:r>
            <a:r>
              <a:rPr lang="en-US" altLang="zh-CN" dirty="0" smtClean="0"/>
              <a:t>ESB</a:t>
            </a:r>
            <a:r>
              <a:rPr lang="zh-CN" altLang="en-US" dirty="0" smtClean="0"/>
              <a:t>融合</a:t>
            </a:r>
            <a:endParaRPr lang="zh-CN" altLang="en-US" dirty="0"/>
          </a:p>
        </p:txBody>
      </p:sp>
      <p:sp>
        <p:nvSpPr>
          <p:cNvPr id="4" name="圆角矩形 3"/>
          <p:cNvSpPr/>
          <p:nvPr/>
        </p:nvSpPr>
        <p:spPr>
          <a:xfrm>
            <a:off x="6444208" y="4077072"/>
            <a:ext cx="972108" cy="2376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ESB</a:t>
            </a:r>
          </a:p>
          <a:p>
            <a:pPr algn="ctr"/>
            <a:r>
              <a:rPr lang="zh-CN" altLang="en-US" dirty="0" smtClean="0"/>
              <a:t>服务位置元数据</a:t>
            </a:r>
            <a:endParaRPr lang="zh-CN" altLang="en-US" dirty="0"/>
          </a:p>
        </p:txBody>
      </p:sp>
      <p:sp>
        <p:nvSpPr>
          <p:cNvPr id="5" name="矩形 4"/>
          <p:cNvSpPr/>
          <p:nvPr/>
        </p:nvSpPr>
        <p:spPr>
          <a:xfrm>
            <a:off x="2483768" y="4222546"/>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smtClean="0"/>
              <a:t>jvm1</a:t>
            </a:r>
            <a:endParaRPr lang="zh-CN" altLang="en-US" dirty="0"/>
          </a:p>
        </p:txBody>
      </p:sp>
      <p:sp>
        <p:nvSpPr>
          <p:cNvPr id="6" name="圆角矩形 5"/>
          <p:cNvSpPr/>
          <p:nvPr/>
        </p:nvSpPr>
        <p:spPr>
          <a:xfrm>
            <a:off x="3347864" y="4438570"/>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模块</a:t>
            </a:r>
            <a:r>
              <a:rPr lang="en-US" altLang="zh-CN" dirty="0" smtClean="0"/>
              <a:t>1</a:t>
            </a:r>
            <a:endParaRPr lang="zh-CN" altLang="en-US" dirty="0"/>
          </a:p>
        </p:txBody>
      </p:sp>
      <p:sp>
        <p:nvSpPr>
          <p:cNvPr id="8" name="矩形 7"/>
          <p:cNvSpPr/>
          <p:nvPr/>
        </p:nvSpPr>
        <p:spPr>
          <a:xfrm>
            <a:off x="2483768" y="5446681"/>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smtClean="0"/>
              <a:t>jvm1</a:t>
            </a:r>
            <a:endParaRPr lang="zh-CN" altLang="en-US" dirty="0"/>
          </a:p>
        </p:txBody>
      </p:sp>
      <p:sp>
        <p:nvSpPr>
          <p:cNvPr id="9" name="圆角矩形 8"/>
          <p:cNvSpPr/>
          <p:nvPr/>
        </p:nvSpPr>
        <p:spPr>
          <a:xfrm>
            <a:off x="3347864" y="5662705"/>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模块</a:t>
            </a:r>
            <a:r>
              <a:rPr lang="en-US" altLang="zh-CN" dirty="0"/>
              <a:t>2</a:t>
            </a:r>
            <a:endParaRPr lang="zh-CN" altLang="en-US" dirty="0"/>
          </a:p>
        </p:txBody>
      </p:sp>
      <p:cxnSp>
        <p:nvCxnSpPr>
          <p:cNvPr id="11" name="直接箭头连接符 10"/>
          <p:cNvCxnSpPr/>
          <p:nvPr/>
        </p:nvCxnSpPr>
        <p:spPr>
          <a:xfrm>
            <a:off x="4572000" y="4222546"/>
            <a:ext cx="1872208" cy="21602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4572000" y="6094753"/>
            <a:ext cx="1872208" cy="21602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572000" y="5086642"/>
            <a:ext cx="0" cy="36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16016" y="5077349"/>
            <a:ext cx="1656184" cy="461665"/>
          </a:xfrm>
          <a:prstGeom prst="rect">
            <a:avLst/>
          </a:prstGeom>
          <a:noFill/>
        </p:spPr>
        <p:txBody>
          <a:bodyPr wrap="square" rtlCol="0">
            <a:spAutoFit/>
          </a:bodyPr>
          <a:lstStyle/>
          <a:p>
            <a:r>
              <a:rPr lang="en-US" altLang="zh-CN" sz="1200" dirty="0" err="1" smtClean="0"/>
              <a:t>Rpc</a:t>
            </a:r>
            <a:r>
              <a:rPr lang="zh-CN" altLang="en-US" sz="1200" dirty="0" smtClean="0"/>
              <a:t>远程调用</a:t>
            </a:r>
            <a:endParaRPr lang="en-US" altLang="zh-CN" sz="1200" dirty="0" smtClean="0"/>
          </a:p>
          <a:p>
            <a:r>
              <a:rPr lang="en-US" altLang="zh-CN" sz="1200" dirty="0" smtClean="0"/>
              <a:t>(http\restful\</a:t>
            </a:r>
            <a:r>
              <a:rPr lang="en-US" altLang="zh-CN" sz="1200" dirty="0" err="1" smtClean="0"/>
              <a:t>akka</a:t>
            </a:r>
            <a:r>
              <a:rPr lang="en-US" altLang="zh-CN" sz="1200" dirty="0" smtClean="0"/>
              <a:t>)</a:t>
            </a:r>
            <a:endParaRPr lang="zh-CN" altLang="en-US" sz="1200" dirty="0"/>
          </a:p>
        </p:txBody>
      </p:sp>
      <p:sp>
        <p:nvSpPr>
          <p:cNvPr id="20" name="矩形 19"/>
          <p:cNvSpPr/>
          <p:nvPr/>
        </p:nvSpPr>
        <p:spPr>
          <a:xfrm>
            <a:off x="2515392" y="1681773"/>
            <a:ext cx="2088232" cy="1819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smtClean="0"/>
              <a:t>jvm1</a:t>
            </a:r>
            <a:endParaRPr lang="zh-CN" altLang="en-US" dirty="0"/>
          </a:p>
        </p:txBody>
      </p:sp>
      <p:sp>
        <p:nvSpPr>
          <p:cNvPr id="21" name="圆角矩形 20"/>
          <p:cNvSpPr/>
          <p:nvPr/>
        </p:nvSpPr>
        <p:spPr>
          <a:xfrm>
            <a:off x="3379488" y="1897798"/>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模块</a:t>
            </a:r>
            <a:r>
              <a:rPr lang="en-US" altLang="zh-CN" dirty="0" smtClean="0"/>
              <a:t>1</a:t>
            </a:r>
            <a:endParaRPr lang="zh-CN" altLang="en-US" dirty="0"/>
          </a:p>
        </p:txBody>
      </p:sp>
      <p:sp>
        <p:nvSpPr>
          <p:cNvPr id="23" name="圆角矩形 22"/>
          <p:cNvSpPr/>
          <p:nvPr/>
        </p:nvSpPr>
        <p:spPr>
          <a:xfrm>
            <a:off x="3379488" y="2894047"/>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模块</a:t>
            </a:r>
            <a:r>
              <a:rPr lang="en-US" altLang="zh-CN" dirty="0"/>
              <a:t>2</a:t>
            </a:r>
            <a:endParaRPr lang="zh-CN" altLang="en-US" dirty="0"/>
          </a:p>
        </p:txBody>
      </p:sp>
      <p:cxnSp>
        <p:nvCxnSpPr>
          <p:cNvPr id="26" name="肘形连接符 25"/>
          <p:cNvCxnSpPr>
            <a:stCxn id="21" idx="3"/>
            <a:endCxn id="23" idx="3"/>
          </p:cNvCxnSpPr>
          <p:nvPr/>
        </p:nvCxnSpPr>
        <p:spPr>
          <a:xfrm>
            <a:off x="4891656" y="2113822"/>
            <a:ext cx="12700" cy="996249"/>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48064" y="2329846"/>
            <a:ext cx="1656184" cy="461665"/>
          </a:xfrm>
          <a:prstGeom prst="rect">
            <a:avLst/>
          </a:prstGeom>
          <a:noFill/>
        </p:spPr>
        <p:txBody>
          <a:bodyPr wrap="square" rtlCol="0">
            <a:spAutoFit/>
          </a:bodyPr>
          <a:lstStyle/>
          <a:p>
            <a:r>
              <a:rPr lang="zh-CN" altLang="en-US" sz="1200" dirty="0" smtClean="0"/>
              <a:t>进程内调用</a:t>
            </a:r>
            <a:endParaRPr lang="en-US" altLang="zh-CN" sz="1200" dirty="0" smtClean="0"/>
          </a:p>
          <a:p>
            <a:r>
              <a:rPr lang="en-US" altLang="zh-CN" sz="1200" dirty="0" smtClean="0"/>
              <a:t>(</a:t>
            </a:r>
            <a:r>
              <a:rPr lang="zh-CN" altLang="en-US" sz="1200" dirty="0" smtClean="0"/>
              <a:t>反射</a:t>
            </a:r>
            <a:r>
              <a:rPr lang="en-US" altLang="zh-CN" sz="1200" dirty="0" smtClean="0"/>
              <a:t>\</a:t>
            </a:r>
            <a:r>
              <a:rPr lang="en-US" altLang="zh-CN" sz="1200" dirty="0" err="1" smtClean="0"/>
              <a:t>akka</a:t>
            </a:r>
            <a:r>
              <a:rPr lang="en-US" altLang="zh-CN" sz="1200" dirty="0" smtClean="0"/>
              <a:t>)</a:t>
            </a:r>
            <a:endParaRPr lang="zh-CN" altLang="en-US" sz="1200" dirty="0"/>
          </a:p>
        </p:txBody>
      </p:sp>
      <p:cxnSp>
        <p:nvCxnSpPr>
          <p:cNvPr id="29" name="直接连接符 28"/>
          <p:cNvCxnSpPr/>
          <p:nvPr/>
        </p:nvCxnSpPr>
        <p:spPr>
          <a:xfrm>
            <a:off x="1547664" y="2760153"/>
            <a:ext cx="967728" cy="349918"/>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3528" y="2113822"/>
            <a:ext cx="1512168" cy="646331"/>
          </a:xfrm>
          <a:prstGeom prst="rect">
            <a:avLst/>
          </a:prstGeom>
          <a:noFill/>
        </p:spPr>
        <p:txBody>
          <a:bodyPr wrap="square" rtlCol="0">
            <a:spAutoFit/>
          </a:bodyPr>
          <a:lstStyle/>
          <a:p>
            <a:r>
              <a:rPr lang="zh-CN" altLang="en-US" dirty="0" smtClean="0"/>
              <a:t>配置进程内调用执行器</a:t>
            </a:r>
            <a:endParaRPr lang="zh-CN" altLang="en-US" dirty="0"/>
          </a:p>
        </p:txBody>
      </p:sp>
      <p:sp>
        <p:nvSpPr>
          <p:cNvPr id="31" name="TextBox 30"/>
          <p:cNvSpPr txBox="1"/>
          <p:nvPr/>
        </p:nvSpPr>
        <p:spPr>
          <a:xfrm>
            <a:off x="341543" y="4069059"/>
            <a:ext cx="1512168" cy="646331"/>
          </a:xfrm>
          <a:prstGeom prst="rect">
            <a:avLst/>
          </a:prstGeom>
          <a:noFill/>
        </p:spPr>
        <p:txBody>
          <a:bodyPr wrap="square" rtlCol="0">
            <a:spAutoFit/>
          </a:bodyPr>
          <a:lstStyle/>
          <a:p>
            <a:r>
              <a:rPr lang="zh-CN" altLang="en-US" dirty="0" smtClean="0"/>
              <a:t>配置远程调用执行器</a:t>
            </a:r>
            <a:endParaRPr lang="zh-CN" altLang="en-US" dirty="0"/>
          </a:p>
        </p:txBody>
      </p:sp>
      <p:cxnSp>
        <p:nvCxnSpPr>
          <p:cNvPr id="32" name="直接连接符 31"/>
          <p:cNvCxnSpPr/>
          <p:nvPr/>
        </p:nvCxnSpPr>
        <p:spPr>
          <a:xfrm>
            <a:off x="1547664" y="4715390"/>
            <a:ext cx="771896" cy="808815"/>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39552" y="1124744"/>
            <a:ext cx="6264696" cy="369332"/>
          </a:xfrm>
          <a:prstGeom prst="rect">
            <a:avLst/>
          </a:prstGeom>
          <a:noFill/>
        </p:spPr>
        <p:txBody>
          <a:bodyPr wrap="square" rtlCol="0">
            <a:spAutoFit/>
          </a:bodyPr>
          <a:lstStyle/>
          <a:p>
            <a:r>
              <a:rPr lang="zh-CN" altLang="en-US" dirty="0" smtClean="0"/>
              <a:t>提供统一执行器接口，内部封装微服务和</a:t>
            </a:r>
            <a:r>
              <a:rPr lang="en-US" altLang="zh-CN" dirty="0" err="1" smtClean="0"/>
              <a:t>esb</a:t>
            </a:r>
            <a:r>
              <a:rPr lang="zh-CN" altLang="en-US" dirty="0" smtClean="0"/>
              <a:t>技术实现</a:t>
            </a:r>
            <a:endParaRPr lang="zh-CN" altLang="en-US" dirty="0"/>
          </a:p>
        </p:txBody>
      </p:sp>
    </p:spTree>
    <p:extLst>
      <p:ext uri="{BB962C8B-B14F-4D97-AF65-F5344CB8AC3E}">
        <p14:creationId xmlns:p14="http://schemas.microsoft.com/office/powerpoint/2010/main" val="3223691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260648"/>
            <a:ext cx="8229600" cy="778098"/>
          </a:xfrm>
        </p:spPr>
        <p:txBody>
          <a:bodyPr/>
          <a:lstStyle/>
          <a:p>
            <a:r>
              <a:rPr lang="zh-CN" altLang="en-US" dirty="0" smtClean="0"/>
              <a:t>系统改造</a:t>
            </a:r>
            <a:endParaRPr lang="zh-CN" altLang="en-US" dirty="0"/>
          </a:p>
        </p:txBody>
      </p:sp>
      <p:sp>
        <p:nvSpPr>
          <p:cNvPr id="4" name="圆角矩形 3"/>
          <p:cNvSpPr/>
          <p:nvPr/>
        </p:nvSpPr>
        <p:spPr>
          <a:xfrm>
            <a:off x="5724128" y="1551437"/>
            <a:ext cx="1512168" cy="721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MVC</a:t>
            </a:r>
            <a:endParaRPr lang="zh-CN" altLang="en-US" dirty="0"/>
          </a:p>
        </p:txBody>
      </p:sp>
      <p:sp>
        <p:nvSpPr>
          <p:cNvPr id="5" name="圆角矩形 4"/>
          <p:cNvSpPr/>
          <p:nvPr/>
        </p:nvSpPr>
        <p:spPr>
          <a:xfrm>
            <a:off x="5724128" y="220486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AKKA or </a:t>
            </a:r>
            <a:r>
              <a:rPr lang="en-US" altLang="zh-CN" sz="1600" dirty="0" err="1" smtClean="0"/>
              <a:t>esb</a:t>
            </a:r>
            <a:endParaRPr lang="zh-CN" altLang="en-US" sz="1600" dirty="0"/>
          </a:p>
        </p:txBody>
      </p:sp>
      <p:sp>
        <p:nvSpPr>
          <p:cNvPr id="6" name="圆角矩形 5"/>
          <p:cNvSpPr/>
          <p:nvPr/>
        </p:nvSpPr>
        <p:spPr>
          <a:xfrm>
            <a:off x="5076056" y="3717032"/>
            <a:ext cx="648072"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t>User service</a:t>
            </a:r>
            <a:endParaRPr lang="zh-CN" altLang="en-US" dirty="0"/>
          </a:p>
        </p:txBody>
      </p:sp>
      <p:sp>
        <p:nvSpPr>
          <p:cNvPr id="7" name="圆角矩形 6"/>
          <p:cNvSpPr/>
          <p:nvPr/>
        </p:nvSpPr>
        <p:spPr>
          <a:xfrm>
            <a:off x="5076056" y="5157192"/>
            <a:ext cx="36724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OPENSTACK</a:t>
            </a:r>
            <a:endParaRPr lang="zh-CN" altLang="en-US" dirty="0"/>
          </a:p>
        </p:txBody>
      </p:sp>
      <p:sp>
        <p:nvSpPr>
          <p:cNvPr id="8" name="TextBox 7"/>
          <p:cNvSpPr txBox="1"/>
          <p:nvPr/>
        </p:nvSpPr>
        <p:spPr>
          <a:xfrm>
            <a:off x="7812360" y="4221088"/>
            <a:ext cx="936104" cy="369332"/>
          </a:xfrm>
          <a:prstGeom prst="rect">
            <a:avLst/>
          </a:prstGeom>
          <a:noFill/>
        </p:spPr>
        <p:txBody>
          <a:bodyPr wrap="square" rtlCol="0">
            <a:spAutoFit/>
          </a:bodyPr>
          <a:lstStyle/>
          <a:p>
            <a:r>
              <a:rPr lang="zh-CN" altLang="en-US" dirty="0" smtClean="0"/>
              <a:t>。。。</a:t>
            </a:r>
            <a:endParaRPr lang="zh-CN" altLang="en-US" dirty="0"/>
          </a:p>
        </p:txBody>
      </p:sp>
      <p:sp>
        <p:nvSpPr>
          <p:cNvPr id="9" name="圆角矩形 8"/>
          <p:cNvSpPr/>
          <p:nvPr/>
        </p:nvSpPr>
        <p:spPr>
          <a:xfrm>
            <a:off x="5940152" y="3717032"/>
            <a:ext cx="648072"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t>User service</a:t>
            </a:r>
            <a:endParaRPr lang="zh-CN" altLang="en-US" dirty="0"/>
          </a:p>
        </p:txBody>
      </p:sp>
      <p:sp>
        <p:nvSpPr>
          <p:cNvPr id="10" name="圆角矩形 9"/>
          <p:cNvSpPr/>
          <p:nvPr/>
        </p:nvSpPr>
        <p:spPr>
          <a:xfrm>
            <a:off x="6804248" y="3695605"/>
            <a:ext cx="648072"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t>Account service</a:t>
            </a:r>
            <a:endParaRPr lang="zh-CN" altLang="en-US" dirty="0"/>
          </a:p>
        </p:txBody>
      </p:sp>
      <p:sp>
        <p:nvSpPr>
          <p:cNvPr id="11" name="圆角矩形 10"/>
          <p:cNvSpPr/>
          <p:nvPr/>
        </p:nvSpPr>
        <p:spPr>
          <a:xfrm>
            <a:off x="5076056" y="3263557"/>
            <a:ext cx="6480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AKKA</a:t>
            </a:r>
            <a:endParaRPr lang="zh-CN" altLang="en-US" sz="1200" dirty="0"/>
          </a:p>
        </p:txBody>
      </p:sp>
      <p:sp>
        <p:nvSpPr>
          <p:cNvPr id="12" name="圆角矩形 11"/>
          <p:cNvSpPr/>
          <p:nvPr/>
        </p:nvSpPr>
        <p:spPr>
          <a:xfrm>
            <a:off x="5940152" y="3263557"/>
            <a:ext cx="6480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AKKA</a:t>
            </a:r>
            <a:endParaRPr lang="zh-CN" altLang="en-US" sz="1200" dirty="0"/>
          </a:p>
        </p:txBody>
      </p:sp>
      <p:sp>
        <p:nvSpPr>
          <p:cNvPr id="13" name="圆角矩形 12"/>
          <p:cNvSpPr/>
          <p:nvPr/>
        </p:nvSpPr>
        <p:spPr>
          <a:xfrm>
            <a:off x="6804248" y="3245499"/>
            <a:ext cx="6480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AKKA</a:t>
            </a:r>
            <a:endParaRPr lang="zh-CN" altLang="en-US" sz="1200" dirty="0"/>
          </a:p>
        </p:txBody>
      </p:sp>
      <p:cxnSp>
        <p:nvCxnSpPr>
          <p:cNvPr id="14" name="直接连接符 13"/>
          <p:cNvCxnSpPr>
            <a:stCxn id="5" idx="2"/>
            <a:endCxn id="11" idx="0"/>
          </p:cNvCxnSpPr>
          <p:nvPr/>
        </p:nvCxnSpPr>
        <p:spPr>
          <a:xfrm flipH="1">
            <a:off x="5400092" y="2636912"/>
            <a:ext cx="1080120" cy="626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2"/>
            <a:endCxn id="12" idx="0"/>
          </p:cNvCxnSpPr>
          <p:nvPr/>
        </p:nvCxnSpPr>
        <p:spPr>
          <a:xfrm flipH="1">
            <a:off x="6264188" y="2636912"/>
            <a:ext cx="216024" cy="626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2"/>
            <a:endCxn id="13" idx="0"/>
          </p:cNvCxnSpPr>
          <p:nvPr/>
        </p:nvCxnSpPr>
        <p:spPr>
          <a:xfrm>
            <a:off x="6480212" y="2636912"/>
            <a:ext cx="648072" cy="608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3"/>
            <a:endCxn id="12" idx="1"/>
          </p:cNvCxnSpPr>
          <p:nvPr/>
        </p:nvCxnSpPr>
        <p:spPr>
          <a:xfrm>
            <a:off x="5724128" y="3479581"/>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3"/>
            <a:endCxn id="13" idx="1"/>
          </p:cNvCxnSpPr>
          <p:nvPr/>
        </p:nvCxnSpPr>
        <p:spPr>
          <a:xfrm flipV="1">
            <a:off x="6588224" y="3461523"/>
            <a:ext cx="216024" cy="1805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5536" y="908720"/>
            <a:ext cx="5004556" cy="1200329"/>
          </a:xfrm>
          <a:prstGeom prst="rect">
            <a:avLst/>
          </a:prstGeom>
          <a:noFill/>
        </p:spPr>
        <p:txBody>
          <a:bodyPr wrap="square" rtlCol="0">
            <a:spAutoFit/>
          </a:bodyPr>
          <a:lstStyle/>
          <a:p>
            <a:r>
              <a:rPr lang="zh-CN" altLang="en-US" dirty="0" smtClean="0"/>
              <a:t>将</a:t>
            </a:r>
            <a:r>
              <a:rPr lang="en-US" altLang="zh-CN" dirty="0" smtClean="0"/>
              <a:t>Controller</a:t>
            </a:r>
            <a:r>
              <a:rPr lang="zh-CN" altLang="en-US" dirty="0" smtClean="0"/>
              <a:t>层与</a:t>
            </a:r>
            <a:r>
              <a:rPr lang="en-US" altLang="zh-CN" dirty="0" smtClean="0"/>
              <a:t>Service</a:t>
            </a:r>
            <a:r>
              <a:rPr lang="zh-CN" altLang="en-US" dirty="0" smtClean="0"/>
              <a:t>层通过</a:t>
            </a:r>
            <a:r>
              <a:rPr lang="en-US" altLang="zh-CN" dirty="0" err="1" smtClean="0"/>
              <a:t>Akka</a:t>
            </a:r>
            <a:r>
              <a:rPr lang="zh-CN" altLang="en-US" dirty="0" smtClean="0"/>
              <a:t>解耦分离</a:t>
            </a:r>
            <a:endParaRPr lang="en-US" altLang="zh-CN" dirty="0" smtClean="0"/>
          </a:p>
          <a:p>
            <a:r>
              <a:rPr lang="zh-CN" altLang="en-US" dirty="0" smtClean="0"/>
              <a:t>区分交互对象和数据领域对象，并将对象划分到不同模块中维护。</a:t>
            </a:r>
            <a:endParaRPr lang="en-US" altLang="zh-CN" dirty="0" smtClean="0"/>
          </a:p>
          <a:p>
            <a:r>
              <a:rPr lang="zh-CN" altLang="en-US" dirty="0" smtClean="0"/>
              <a:t>减少对通用工具类依赖并使用</a:t>
            </a:r>
            <a:r>
              <a:rPr lang="en-US" altLang="zh-CN" dirty="0" smtClean="0"/>
              <a:t>maven</a:t>
            </a:r>
            <a:r>
              <a:rPr lang="zh-CN" altLang="en-US" dirty="0" smtClean="0"/>
              <a:t>进行管理。</a:t>
            </a:r>
            <a:endParaRPr lang="zh-CN" altLang="en-US" dirty="0"/>
          </a:p>
        </p:txBody>
      </p:sp>
      <p:sp>
        <p:nvSpPr>
          <p:cNvPr id="21" name="TextBox 20"/>
          <p:cNvSpPr txBox="1"/>
          <p:nvPr/>
        </p:nvSpPr>
        <p:spPr>
          <a:xfrm>
            <a:off x="755576" y="2420888"/>
            <a:ext cx="792088" cy="369332"/>
          </a:xfrm>
          <a:prstGeom prst="rect">
            <a:avLst/>
          </a:prstGeom>
          <a:noFill/>
        </p:spPr>
        <p:txBody>
          <a:bodyPr wrap="square" rtlCol="0">
            <a:spAutoFit/>
          </a:bodyPr>
          <a:lstStyle/>
          <a:p>
            <a:r>
              <a:rPr lang="en-US" altLang="zh-CN" dirty="0" smtClean="0"/>
              <a:t>CRM</a:t>
            </a:r>
            <a:endParaRPr lang="zh-CN" altLang="en-US" dirty="0"/>
          </a:p>
        </p:txBody>
      </p:sp>
      <p:sp>
        <p:nvSpPr>
          <p:cNvPr id="22" name="TextBox 21"/>
          <p:cNvSpPr txBox="1"/>
          <p:nvPr/>
        </p:nvSpPr>
        <p:spPr>
          <a:xfrm>
            <a:off x="2032130" y="2420888"/>
            <a:ext cx="1008112" cy="369332"/>
          </a:xfrm>
          <a:prstGeom prst="rect">
            <a:avLst/>
          </a:prstGeom>
          <a:noFill/>
        </p:spPr>
        <p:txBody>
          <a:bodyPr wrap="square" rtlCol="0">
            <a:spAutoFit/>
          </a:bodyPr>
          <a:lstStyle/>
          <a:p>
            <a:r>
              <a:rPr lang="zh-CN" altLang="en-US" dirty="0"/>
              <a:t>信审</a:t>
            </a:r>
          </a:p>
        </p:txBody>
      </p:sp>
      <p:sp>
        <p:nvSpPr>
          <p:cNvPr id="23" name="TextBox 22"/>
          <p:cNvSpPr txBox="1"/>
          <p:nvPr/>
        </p:nvSpPr>
        <p:spPr>
          <a:xfrm>
            <a:off x="3275856" y="2435575"/>
            <a:ext cx="1008112" cy="369332"/>
          </a:xfrm>
          <a:prstGeom prst="rect">
            <a:avLst/>
          </a:prstGeom>
          <a:noFill/>
        </p:spPr>
        <p:txBody>
          <a:bodyPr wrap="square" rtlCol="0">
            <a:spAutoFit/>
          </a:bodyPr>
          <a:lstStyle/>
          <a:p>
            <a:r>
              <a:rPr lang="zh-CN" altLang="en-US" dirty="0"/>
              <a:t>贷后</a:t>
            </a:r>
          </a:p>
        </p:txBody>
      </p:sp>
      <p:cxnSp>
        <p:nvCxnSpPr>
          <p:cNvPr id="25" name="直接连接符 24"/>
          <p:cNvCxnSpPr/>
          <p:nvPr/>
        </p:nvCxnSpPr>
        <p:spPr>
          <a:xfrm>
            <a:off x="1763688" y="2204864"/>
            <a:ext cx="0"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040242" y="2204864"/>
            <a:ext cx="0"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9552" y="2941205"/>
            <a:ext cx="3744416"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683568" y="3101483"/>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Controller</a:t>
            </a:r>
          </a:p>
          <a:p>
            <a:pPr algn="ctr"/>
            <a:r>
              <a:rPr lang="en-US" altLang="zh-CN" sz="1100" dirty="0" smtClean="0"/>
              <a:t>+</a:t>
            </a:r>
            <a:r>
              <a:rPr lang="zh-CN" altLang="en-US" sz="1100" dirty="0" smtClean="0"/>
              <a:t>交互对象</a:t>
            </a:r>
            <a:endParaRPr lang="zh-CN" altLang="en-US" sz="1100" dirty="0"/>
          </a:p>
        </p:txBody>
      </p:sp>
      <p:sp>
        <p:nvSpPr>
          <p:cNvPr id="33" name="矩形 32"/>
          <p:cNvSpPr/>
          <p:nvPr/>
        </p:nvSpPr>
        <p:spPr>
          <a:xfrm>
            <a:off x="683568" y="3789040"/>
            <a:ext cx="864096"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Service</a:t>
            </a:r>
          </a:p>
          <a:p>
            <a:pPr algn="ctr"/>
            <a:r>
              <a:rPr lang="en-US" altLang="zh-CN" sz="1100" dirty="0" smtClean="0"/>
              <a:t>+</a:t>
            </a:r>
            <a:r>
              <a:rPr lang="zh-CN" altLang="en-US" sz="1100" dirty="0" smtClean="0"/>
              <a:t>数据对象</a:t>
            </a:r>
            <a:endParaRPr lang="zh-CN" altLang="en-US" sz="1100" dirty="0"/>
          </a:p>
        </p:txBody>
      </p:sp>
      <p:sp>
        <p:nvSpPr>
          <p:cNvPr id="34" name="圆角矩形 33"/>
          <p:cNvSpPr/>
          <p:nvPr/>
        </p:nvSpPr>
        <p:spPr>
          <a:xfrm>
            <a:off x="1978213" y="3119541"/>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Controller</a:t>
            </a:r>
          </a:p>
          <a:p>
            <a:pPr algn="ctr"/>
            <a:r>
              <a:rPr lang="en-US" altLang="zh-CN" sz="1100" dirty="0" smtClean="0"/>
              <a:t>+</a:t>
            </a:r>
            <a:r>
              <a:rPr lang="zh-CN" altLang="en-US" sz="1100" dirty="0" smtClean="0"/>
              <a:t>交互对象</a:t>
            </a:r>
            <a:endParaRPr lang="zh-CN" altLang="en-US" sz="1100" dirty="0"/>
          </a:p>
        </p:txBody>
      </p:sp>
      <p:sp>
        <p:nvSpPr>
          <p:cNvPr id="35" name="矩形 34"/>
          <p:cNvSpPr/>
          <p:nvPr/>
        </p:nvSpPr>
        <p:spPr>
          <a:xfrm>
            <a:off x="1978213" y="3807098"/>
            <a:ext cx="864096"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Service</a:t>
            </a:r>
          </a:p>
          <a:p>
            <a:pPr algn="ctr"/>
            <a:r>
              <a:rPr lang="en-US" altLang="zh-CN" sz="1100" dirty="0" smtClean="0"/>
              <a:t>+</a:t>
            </a:r>
            <a:r>
              <a:rPr lang="zh-CN" altLang="en-US" sz="1100" dirty="0" smtClean="0"/>
              <a:t>数据对象</a:t>
            </a:r>
            <a:endParaRPr lang="zh-CN" altLang="en-US" sz="1100" dirty="0"/>
          </a:p>
        </p:txBody>
      </p:sp>
      <p:sp>
        <p:nvSpPr>
          <p:cNvPr id="36" name="圆角矩形 35"/>
          <p:cNvSpPr/>
          <p:nvPr/>
        </p:nvSpPr>
        <p:spPr>
          <a:xfrm>
            <a:off x="3214214" y="311527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Controller</a:t>
            </a:r>
          </a:p>
          <a:p>
            <a:pPr algn="ctr"/>
            <a:r>
              <a:rPr lang="en-US" altLang="zh-CN" sz="1100" dirty="0" smtClean="0"/>
              <a:t>+</a:t>
            </a:r>
            <a:r>
              <a:rPr lang="zh-CN" altLang="en-US" sz="1100" dirty="0" smtClean="0"/>
              <a:t>交互对象</a:t>
            </a:r>
            <a:endParaRPr lang="zh-CN" altLang="en-US" sz="1100" dirty="0"/>
          </a:p>
        </p:txBody>
      </p:sp>
      <p:sp>
        <p:nvSpPr>
          <p:cNvPr id="37" name="矩形 36"/>
          <p:cNvSpPr/>
          <p:nvPr/>
        </p:nvSpPr>
        <p:spPr>
          <a:xfrm>
            <a:off x="3214214" y="3802827"/>
            <a:ext cx="864096"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Service</a:t>
            </a:r>
          </a:p>
          <a:p>
            <a:pPr algn="ctr"/>
            <a:r>
              <a:rPr lang="en-US" altLang="zh-CN" sz="1100" dirty="0" smtClean="0"/>
              <a:t>+</a:t>
            </a:r>
            <a:r>
              <a:rPr lang="zh-CN" altLang="en-US" sz="1100" dirty="0" smtClean="0"/>
              <a:t>数据对象</a:t>
            </a:r>
            <a:endParaRPr lang="zh-CN" altLang="en-US" sz="1100" dirty="0"/>
          </a:p>
        </p:txBody>
      </p:sp>
      <p:cxnSp>
        <p:nvCxnSpPr>
          <p:cNvPr id="39" name="直接连接符 38"/>
          <p:cNvCxnSpPr/>
          <p:nvPr/>
        </p:nvCxnSpPr>
        <p:spPr>
          <a:xfrm>
            <a:off x="323528" y="3717032"/>
            <a:ext cx="41764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9552" y="5445224"/>
            <a:ext cx="3744416"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151620" y="5589240"/>
            <a:ext cx="26282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通用工具类</a:t>
            </a:r>
            <a:endParaRPr lang="zh-CN" altLang="en-US" dirty="0"/>
          </a:p>
        </p:txBody>
      </p:sp>
    </p:spTree>
    <p:extLst>
      <p:ext uri="{BB962C8B-B14F-4D97-AF65-F5344CB8AC3E}">
        <p14:creationId xmlns:p14="http://schemas.microsoft.com/office/powerpoint/2010/main" val="40621553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1788</TotalTime>
  <Words>1203</Words>
  <Application>Microsoft Office PowerPoint</Application>
  <PresentationFormat>全屏显示(4:3)</PresentationFormat>
  <Paragraphs>181</Paragraphs>
  <Slides>14</Slides>
  <Notes>12</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聚合</vt:lpstr>
      <vt:lpstr>整体系统架构设计改造 -宁昊</vt:lpstr>
      <vt:lpstr>目录</vt:lpstr>
      <vt:lpstr>系统拆分难点</vt:lpstr>
      <vt:lpstr>微服务架构</vt:lpstr>
      <vt:lpstr>AKKA系统</vt:lpstr>
      <vt:lpstr>AKKA例子</vt:lpstr>
      <vt:lpstr>AKKA系统</vt:lpstr>
      <vt:lpstr>微服务与ESB融合</vt:lpstr>
      <vt:lpstr>系统改造</vt:lpstr>
      <vt:lpstr>系统改造-数据拆分</vt:lpstr>
      <vt:lpstr>系统改造-灵活的部署方式</vt:lpstr>
      <vt:lpstr>系统改造-远期规划</vt:lpstr>
      <vt:lpstr>系统改造-步骤</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SOA实施方案</dc:title>
  <dc:creator>k2450</dc:creator>
  <cp:lastModifiedBy>微软用户</cp:lastModifiedBy>
  <cp:revision>202</cp:revision>
  <dcterms:created xsi:type="dcterms:W3CDTF">2016-04-07T01:36:23Z</dcterms:created>
  <dcterms:modified xsi:type="dcterms:W3CDTF">2016-11-22T03:24:01Z</dcterms:modified>
</cp:coreProperties>
</file>