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398" r:id="rId3"/>
    <p:sldId id="401" r:id="rId4"/>
    <p:sldId id="404" r:id="rId5"/>
    <p:sldId id="403" r:id="rId6"/>
    <p:sldId id="402" r:id="rId7"/>
    <p:sldId id="405" r:id="rId8"/>
    <p:sldId id="399" r:id="rId9"/>
    <p:sldId id="40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2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6995"/>
    <a:srgbClr val="806F72"/>
    <a:srgbClr val="E9EB13"/>
    <a:srgbClr val="D5E01E"/>
    <a:srgbClr val="D3D12B"/>
    <a:srgbClr val="D7F7F8"/>
    <a:srgbClr val="394F7F"/>
    <a:srgbClr val="7258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9" autoAdjust="0"/>
    <p:restoredTop sz="88300" autoAdjust="0"/>
  </p:normalViewPr>
  <p:slideViewPr>
    <p:cSldViewPr snapToGrid="0" showGuides="1">
      <p:cViewPr varScale="1">
        <p:scale>
          <a:sx n="77" d="100"/>
          <a:sy n="77" d="100"/>
        </p:scale>
        <p:origin x="773" y="67"/>
      </p:cViewPr>
      <p:guideLst>
        <p:guide orient="horz" pos="2102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842A5-33EA-46AB-9356-1EDEAAB7D58E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313DF-2855-4F61-8348-2D992071A7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Transfer learning</a:t>
            </a:r>
            <a:r>
              <a:rPr lang="zh-CN" altLang="en-US"/>
              <a:t>构建一个基于雷达信号的动作识别系统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9313DF-2855-4F61-8348-2D992071A73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027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3E48-FCC5-4B8D-9989-FFE06D42BBA3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CC69C11-209C-4549-B73E-41692DB516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3E48-FCC5-4B8D-9989-FFE06D42BBA3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9C11-209C-4549-B73E-41692DB516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3E48-FCC5-4B8D-9989-FFE06D42BBA3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9C11-209C-4549-B73E-41692DB516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3E48-FCC5-4B8D-9989-FFE06D42BBA3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9C11-209C-4549-B73E-41692DB516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5303E48-FCC5-4B8D-9989-FFE06D42BBA3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CC69C11-209C-4549-B73E-41692DB516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3E48-FCC5-4B8D-9989-FFE06D42BBA3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9C11-209C-4549-B73E-41692DB516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3E48-FCC5-4B8D-9989-FFE06D42BBA3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9C11-209C-4549-B73E-41692DB516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3E48-FCC5-4B8D-9989-FFE06D42BBA3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9C11-209C-4549-B73E-41692DB516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3E48-FCC5-4B8D-9989-FFE06D42BBA3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9C11-209C-4549-B73E-41692DB516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3E48-FCC5-4B8D-9989-FFE06D42BBA3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9C11-209C-4549-B73E-41692DB516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3E48-FCC5-4B8D-9989-FFE06D42BBA3}" type="datetimeFigureOut">
              <a:rPr lang="zh-CN" altLang="en-US" smtClean="0"/>
              <a:t>2020/12/27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9C11-209C-4549-B73E-41692DB516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5303E48-FCC5-4B8D-9989-FFE06D42BBA3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CC69C11-209C-4549-B73E-41692DB516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51433" y="1760214"/>
            <a:ext cx="9966960" cy="2235316"/>
          </a:xfrm>
        </p:spPr>
        <p:txBody>
          <a:bodyPr>
            <a:normAutofit/>
          </a:bodyPr>
          <a:lstStyle/>
          <a:p>
            <a:r>
              <a:rPr lang="en-US" altLang="zh-CN" sz="8000" dirty="0" smtClean="0"/>
              <a:t>Project: </a:t>
            </a:r>
            <a:r>
              <a:rPr lang="en-US" altLang="zh-CN" sz="8000" dirty="0" err="1" smtClean="0"/>
              <a:t>rdt</a:t>
            </a:r>
            <a:endParaRPr lang="en-US" altLang="zh-CN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51433" y="4467860"/>
            <a:ext cx="7891272" cy="106984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11811713 </a:t>
            </a:r>
            <a:r>
              <a:rPr lang="zh-CN" altLang="en-US" dirty="0" smtClean="0">
                <a:sym typeface="+mn-ea"/>
              </a:rPr>
              <a:t>鲁昊天 </a:t>
            </a:r>
            <a:r>
              <a:rPr lang="en-US" altLang="zh-CN" dirty="0" smtClean="0">
                <a:sym typeface="+mn-ea"/>
              </a:rPr>
              <a:t>11811636 </a:t>
            </a:r>
            <a:r>
              <a:rPr lang="zh-CN" altLang="en-US" dirty="0" smtClean="0">
                <a:sym typeface="+mn-ea"/>
              </a:rPr>
              <a:t>曾鸣 </a:t>
            </a:r>
            <a:r>
              <a:rPr lang="en-US" altLang="zh-CN" dirty="0" smtClean="0">
                <a:sym typeface="+mn-ea"/>
              </a:rPr>
              <a:t>11813010 </a:t>
            </a:r>
            <a:r>
              <a:rPr lang="zh-CN" altLang="en-US" dirty="0" smtClean="0">
                <a:sym typeface="+mn-ea"/>
              </a:rPr>
              <a:t>杨睦圳</a:t>
            </a:r>
            <a:endParaRPr lang="en-US" altLang="zh-CN" dirty="0" err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Division of labor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11811713 </a:t>
            </a:r>
            <a:r>
              <a:rPr lang="zh-CN" altLang="en-US" dirty="0" smtClean="0"/>
              <a:t>鲁昊天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Data transmission and retransmission</a:t>
            </a:r>
          </a:p>
          <a:p>
            <a:endParaRPr lang="en-US" altLang="zh-CN" dirty="0"/>
          </a:p>
          <a:p>
            <a:r>
              <a:rPr lang="en-US" altLang="zh-CN" dirty="0" smtClean="0"/>
              <a:t>11811636 </a:t>
            </a:r>
            <a:r>
              <a:rPr lang="zh-CN" altLang="en-US" dirty="0" smtClean="0"/>
              <a:t>曾鸣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Connection establishment and maintaining</a:t>
            </a:r>
          </a:p>
          <a:p>
            <a:endParaRPr lang="en-US" altLang="zh-CN" dirty="0"/>
          </a:p>
          <a:p>
            <a:r>
              <a:rPr lang="en-US" altLang="zh-CN" dirty="0" smtClean="0"/>
              <a:t>11813010 </a:t>
            </a:r>
            <a:r>
              <a:rPr lang="zh-CN" altLang="en-US" dirty="0" smtClean="0"/>
              <a:t>杨睦圳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Congestion control and test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26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Message format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149604" y="3789680"/>
            <a:ext cx="9898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HEADER (20 Bytes) + PAYLOAD (LEN Bytes)</a:t>
            </a:r>
          </a:p>
          <a:p>
            <a:endParaRPr lang="en-US" altLang="zh-CN" dirty="0"/>
          </a:p>
          <a:p>
            <a:r>
              <a:rPr lang="en-US" altLang="zh-CN" dirty="0" smtClean="0"/>
              <a:t>Flag (1 Byte): ACK, SYN, FIN, END</a:t>
            </a:r>
          </a:p>
          <a:p>
            <a:r>
              <a:rPr lang="en-US" altLang="zh-CN" dirty="0" smtClean="0"/>
              <a:t>TIME (7 Bytes): Time when the datagram is send</a:t>
            </a: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879860"/>
              </p:ext>
            </p:extLst>
          </p:nvPr>
        </p:nvGraphicFramePr>
        <p:xfrm>
          <a:off x="1069846" y="2570988"/>
          <a:ext cx="105430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914">
                  <a:extLst>
                    <a:ext uri="{9D8B030D-6E8A-4147-A177-3AD203B41FA5}">
                      <a16:colId xmlns:a16="http://schemas.microsoft.com/office/drawing/2014/main" val="252919676"/>
                    </a:ext>
                  </a:extLst>
                </a:gridCol>
                <a:gridCol w="1513840">
                  <a:extLst>
                    <a:ext uri="{9D8B030D-6E8A-4147-A177-3AD203B41FA5}">
                      <a16:colId xmlns:a16="http://schemas.microsoft.com/office/drawing/2014/main" val="2074269924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695514955"/>
                    </a:ext>
                  </a:extLst>
                </a:gridCol>
                <a:gridCol w="1412240">
                  <a:extLst>
                    <a:ext uri="{9D8B030D-6E8A-4147-A177-3AD203B41FA5}">
                      <a16:colId xmlns:a16="http://schemas.microsoft.com/office/drawing/2014/main" val="3374537232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1864505812"/>
                    </a:ext>
                  </a:extLst>
                </a:gridCol>
                <a:gridCol w="1623134">
                  <a:extLst>
                    <a:ext uri="{9D8B030D-6E8A-4147-A177-3AD203B41FA5}">
                      <a16:colId xmlns:a16="http://schemas.microsoft.com/office/drawing/2014/main" val="3147527871"/>
                    </a:ext>
                  </a:extLst>
                </a:gridCol>
                <a:gridCol w="1506148">
                  <a:extLst>
                    <a:ext uri="{9D8B030D-6E8A-4147-A177-3AD203B41FA5}">
                      <a16:colId xmlns:a16="http://schemas.microsoft.com/office/drawing/2014/main" val="3702759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SEQACK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CHECKSUM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PAYLOAD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820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 Byte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 Bytes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 Bytes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 Bytes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r>
                        <a:rPr lang="en-US" altLang="zh-CN" baseline="0" dirty="0" smtClean="0"/>
                        <a:t> Bytes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 Bytes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LEN</a:t>
                      </a:r>
                      <a:r>
                        <a:rPr lang="en-US" altLang="zh-CN" baseline="0" dirty="0" smtClean="0"/>
                        <a:t> Bytes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57579"/>
                  </a:ext>
                </a:extLst>
              </a:tr>
            </a:tbl>
          </a:graphicData>
        </a:graphic>
      </p:graphicFrame>
      <p:sp>
        <p:nvSpPr>
          <p:cNvPr id="18" name="文本框 14"/>
          <p:cNvSpPr txBox="1"/>
          <p:nvPr/>
        </p:nvSpPr>
        <p:spPr>
          <a:xfrm>
            <a:off x="5048504" y="3275112"/>
            <a:ext cx="2094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Receive Data Buffer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88933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Structure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6968" y="2102103"/>
            <a:ext cx="10058400" cy="405079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Four main threads for each socket:</a:t>
            </a:r>
          </a:p>
          <a:p>
            <a:pPr lvl="1"/>
            <a:r>
              <a:rPr lang="en-US" altLang="zh-CN" dirty="0" smtClean="0"/>
              <a:t>Send thread</a:t>
            </a:r>
          </a:p>
          <a:p>
            <a:pPr lvl="2"/>
            <a:r>
              <a:rPr lang="en-US" altLang="zh-CN" dirty="0" smtClean="0"/>
              <a:t>Listen </a:t>
            </a:r>
            <a:r>
              <a:rPr lang="en-US" altLang="zh-CN" dirty="0" err="1" smtClean="0"/>
              <a:t>Send_queue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Send the data to the network</a:t>
            </a:r>
          </a:p>
          <a:p>
            <a:pPr lvl="1"/>
            <a:r>
              <a:rPr lang="en-US" altLang="zh-CN" dirty="0" smtClean="0"/>
              <a:t>Receive thread</a:t>
            </a:r>
          </a:p>
          <a:p>
            <a:pPr lvl="2"/>
            <a:r>
              <a:rPr lang="en-US" altLang="zh-CN" dirty="0" smtClean="0"/>
              <a:t>Listen the network</a:t>
            </a:r>
          </a:p>
          <a:p>
            <a:pPr lvl="2"/>
            <a:r>
              <a:rPr lang="en-US" altLang="zh-CN" dirty="0" smtClean="0"/>
              <a:t>Put the received data into </a:t>
            </a:r>
            <a:r>
              <a:rPr lang="en-US" altLang="zh-CN" dirty="0" err="1" smtClean="0"/>
              <a:t>Receive_queue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Transmit thread</a:t>
            </a:r>
          </a:p>
          <a:p>
            <a:pPr lvl="2"/>
            <a:r>
              <a:rPr lang="en-US" altLang="zh-CN" dirty="0" smtClean="0"/>
              <a:t>Listen to </a:t>
            </a:r>
            <a:r>
              <a:rPr lang="en-US" altLang="zh-CN" dirty="0" err="1" smtClean="0"/>
              <a:t>Transmit_queue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Generate the datagram</a:t>
            </a:r>
          </a:p>
          <a:p>
            <a:pPr lvl="2"/>
            <a:r>
              <a:rPr lang="en-US" altLang="zh-CN" dirty="0" smtClean="0"/>
              <a:t>Control the send rate</a:t>
            </a:r>
          </a:p>
          <a:p>
            <a:pPr lvl="2"/>
            <a:r>
              <a:rPr lang="en-US" altLang="zh-CN" dirty="0" smtClean="0"/>
              <a:t>Set the timer, …</a:t>
            </a:r>
            <a:endParaRPr lang="en-US" altLang="zh-CN" dirty="0"/>
          </a:p>
          <a:p>
            <a:pPr lvl="1"/>
            <a:r>
              <a:rPr lang="en-US" altLang="zh-CN" dirty="0" smtClean="0"/>
              <a:t>Process thread</a:t>
            </a:r>
          </a:p>
          <a:p>
            <a:pPr lvl="2"/>
            <a:r>
              <a:rPr lang="en-US" altLang="zh-CN" dirty="0" smtClean="0"/>
              <a:t>Extract the received data</a:t>
            </a:r>
          </a:p>
          <a:p>
            <a:pPr lvl="2"/>
            <a:r>
              <a:rPr lang="en-US" altLang="zh-CN" dirty="0" smtClean="0"/>
              <a:t>Update the connection state: 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seqack</a:t>
            </a:r>
            <a:r>
              <a:rPr lang="en-US" altLang="zh-CN" dirty="0" smtClean="0"/>
              <a:t>, …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5618480" y="1858760"/>
            <a:ext cx="6350000" cy="4259544"/>
            <a:chOff x="5618480" y="1858760"/>
            <a:chExt cx="6350000" cy="425954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" t="16297" r="8889" b="11259"/>
            <a:stretch/>
          </p:blipFill>
          <p:spPr>
            <a:xfrm>
              <a:off x="5618480" y="2093976"/>
              <a:ext cx="6350000" cy="3843008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9428480" y="4500880"/>
              <a:ext cx="16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Receive Thread</a:t>
              </a:r>
              <a:endParaRPr lang="zh-CN" altLang="en-US" sz="1400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667240" y="2476063"/>
              <a:ext cx="1391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Send Thread</a:t>
              </a:r>
              <a:endParaRPr lang="zh-CN" altLang="en-US" sz="14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091680" y="2476062"/>
              <a:ext cx="16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Transmit Thread</a:t>
              </a:r>
              <a:endParaRPr lang="zh-CN" altLang="en-US" sz="14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186168" y="4393183"/>
              <a:ext cx="16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Process Thread</a:t>
              </a:r>
              <a:endParaRPr lang="zh-CN" altLang="en-US" sz="14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92648" y="3811524"/>
              <a:ext cx="1630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Main Thread</a:t>
              </a:r>
              <a:endParaRPr lang="zh-CN" altLang="en-US" sz="14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059160" y="3353513"/>
              <a:ext cx="461665" cy="122379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dirty="0" smtClean="0"/>
                <a:t>NETWORK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580120" y="1858760"/>
              <a:ext cx="1391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/>
                <a:t>Send_queue</a:t>
              </a:r>
              <a:endParaRPr lang="zh-CN" altLang="en-US" sz="14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580120" y="5810527"/>
              <a:ext cx="1529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/>
                <a:t>Receive_queue</a:t>
              </a:r>
              <a:endParaRPr lang="zh-CN" altLang="en-US" sz="14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618480" y="5655528"/>
              <a:ext cx="2094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Receive Data Buffer</a:t>
              </a:r>
              <a:endParaRPr lang="zh-CN" altLang="en-US" sz="14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692648" y="1967519"/>
              <a:ext cx="2094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/>
                <a:t>Transmit_queue</a:t>
              </a:r>
              <a:endParaRPr lang="zh-CN" altLang="en-US" sz="14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692648" y="3075977"/>
              <a:ext cx="2094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send()</a:t>
              </a:r>
              <a:endParaRPr lang="zh-CN" altLang="en-US" sz="140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764169" y="4547071"/>
              <a:ext cx="2094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/>
                <a:t>recv</a:t>
              </a:r>
              <a:r>
                <a:rPr lang="en-US" altLang="zh-CN" sz="1400" dirty="0" smtClean="0"/>
                <a:t>()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578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Reliable data transfer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method used in the program is based on TCP</a:t>
            </a:r>
          </a:p>
          <a:p>
            <a:pPr lvl="1"/>
            <a:r>
              <a:rPr lang="en-US" altLang="zh-CN" dirty="0"/>
              <a:t>Accept and establish a connection</a:t>
            </a:r>
          </a:p>
          <a:p>
            <a:pPr lvl="1"/>
            <a:r>
              <a:rPr lang="en-US" altLang="zh-CN" dirty="0"/>
              <a:t>Maintain the connection, keep listening and replying</a:t>
            </a:r>
          </a:p>
          <a:p>
            <a:pPr lvl="1"/>
            <a:r>
              <a:rPr lang="en-US" altLang="zh-CN" dirty="0" smtClean="0"/>
              <a:t>Close </a:t>
            </a:r>
            <a:r>
              <a:rPr lang="en-US" altLang="zh-CN" dirty="0"/>
              <a:t>the connection, release the resources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Mechanism </a:t>
            </a:r>
            <a:r>
              <a:rPr lang="en-US" altLang="zh-CN" dirty="0"/>
              <a:t>of </a:t>
            </a:r>
            <a:r>
              <a:rPr lang="en-US" altLang="zh-CN" dirty="0" err="1" smtClean="0"/>
              <a:t>rdt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cumulative </a:t>
            </a:r>
            <a:r>
              <a:rPr lang="en-US" altLang="zh-CN" dirty="0"/>
              <a:t>ACKs</a:t>
            </a:r>
          </a:p>
          <a:p>
            <a:pPr lvl="1"/>
            <a:r>
              <a:rPr lang="en-US" altLang="zh-CN" dirty="0" smtClean="0"/>
              <a:t>a timer for each datagram waiting for </a:t>
            </a:r>
            <a:r>
              <a:rPr lang="en-US" altLang="zh-CN" dirty="0" err="1" smtClean="0"/>
              <a:t>ack</a:t>
            </a:r>
            <a:endParaRPr lang="en-US" altLang="zh-CN" dirty="0"/>
          </a:p>
          <a:p>
            <a:pPr lvl="1"/>
            <a:r>
              <a:rPr lang="en-US" altLang="zh-CN" dirty="0"/>
              <a:t>retransmissions triggered by:</a:t>
            </a:r>
          </a:p>
          <a:p>
            <a:pPr lvl="2"/>
            <a:r>
              <a:rPr lang="en-US" altLang="zh-CN" dirty="0"/>
              <a:t>timeouts</a:t>
            </a:r>
          </a:p>
          <a:p>
            <a:pPr lvl="2"/>
            <a:r>
              <a:rPr lang="en-US" altLang="zh-CN" dirty="0"/>
              <a:t>duplicate ACKs</a:t>
            </a:r>
          </a:p>
        </p:txBody>
      </p:sp>
    </p:spTree>
    <p:extLst>
      <p:ext uri="{BB962C8B-B14F-4D97-AF65-F5344CB8AC3E}">
        <p14:creationId xmlns:p14="http://schemas.microsoft.com/office/powerpoint/2010/main" val="4216209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Round trip time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roughly estimate the RTT of one datagram as 2 * (receive_time – send_time)</a:t>
            </a:r>
          </a:p>
          <a:p>
            <a:endParaRPr lang="en-US" altLang="zh-CN" dirty="0"/>
          </a:p>
          <a:p>
            <a:r>
              <a:rPr lang="en-US" altLang="zh-CN" dirty="0" smtClean="0"/>
              <a:t>To set the timeout, we </a:t>
            </a:r>
            <a:r>
              <a:rPr lang="en-US" altLang="zh-CN" dirty="0"/>
              <a:t>use Jacobson / </a:t>
            </a:r>
            <a:r>
              <a:rPr lang="en-US" altLang="zh-CN" dirty="0" err="1"/>
              <a:t>Karels</a:t>
            </a:r>
            <a:r>
              <a:rPr lang="en-US" altLang="zh-CN" dirty="0"/>
              <a:t> </a:t>
            </a:r>
            <a:r>
              <a:rPr lang="en-US" altLang="zh-CN" dirty="0" smtClean="0"/>
              <a:t>Algorithm:</a:t>
            </a:r>
          </a:p>
          <a:p>
            <a:pPr lvl="1"/>
            <a:r>
              <a:rPr lang="en-US" altLang="zh-CN" dirty="0" smtClean="0"/>
              <a:t>SRTT = SRTT + α * ( RTT – SRTT )</a:t>
            </a:r>
          </a:p>
          <a:p>
            <a:pPr lvl="1"/>
            <a:r>
              <a:rPr lang="en-US" altLang="zh-CN" dirty="0" err="1" smtClean="0"/>
              <a:t>DevRTT</a:t>
            </a:r>
            <a:r>
              <a:rPr lang="en-US" altLang="zh-CN" dirty="0" smtClean="0"/>
              <a:t> = (1 – β) * </a:t>
            </a:r>
            <a:r>
              <a:rPr lang="en-US" altLang="zh-CN" dirty="0" err="1" smtClean="0"/>
              <a:t>DevRTT</a:t>
            </a:r>
            <a:r>
              <a:rPr lang="en-US" altLang="zh-CN" dirty="0" smtClean="0"/>
              <a:t> + β * |RTT - SRTT|</a:t>
            </a:r>
          </a:p>
          <a:p>
            <a:pPr lvl="1"/>
            <a:r>
              <a:rPr lang="en-US" altLang="zh-CN" dirty="0" smtClean="0"/>
              <a:t>RTO = </a:t>
            </a:r>
            <a:r>
              <a:rPr lang="el-GR" altLang="zh-CN" dirty="0"/>
              <a:t>μ * </a:t>
            </a:r>
            <a:r>
              <a:rPr lang="en-US" altLang="zh-CN" dirty="0"/>
              <a:t>SRTT + ∂ *</a:t>
            </a:r>
            <a:r>
              <a:rPr lang="en-US" altLang="zh-CN" dirty="0" err="1" smtClean="0"/>
              <a:t>DevRTT</a:t>
            </a:r>
            <a:r>
              <a:rPr lang="en-US" altLang="zh-CN" dirty="0" smtClean="0"/>
              <a:t> </a:t>
            </a:r>
            <a:r>
              <a:rPr lang="zh-CN" altLang="en-US" dirty="0"/>
              <a:t> </a:t>
            </a:r>
            <a:r>
              <a:rPr lang="en-US" altLang="zh-CN" dirty="0" smtClean="0"/>
              <a:t>(time to be set as timeout)</a:t>
            </a:r>
          </a:p>
          <a:p>
            <a:pPr lvl="1"/>
            <a:r>
              <a:rPr lang="en-US" altLang="zh-CN" dirty="0" smtClean="0"/>
              <a:t>In our program, we take </a:t>
            </a:r>
            <a:r>
              <a:rPr lang="el-GR" altLang="zh-CN" dirty="0"/>
              <a:t>α = 0.125</a:t>
            </a:r>
            <a:r>
              <a:rPr lang="zh-CN" altLang="el-GR" dirty="0"/>
              <a:t>，</a:t>
            </a:r>
            <a:r>
              <a:rPr lang="el-GR" altLang="zh-CN" dirty="0"/>
              <a:t>β = 0.25</a:t>
            </a:r>
            <a:r>
              <a:rPr lang="zh-CN" altLang="el-GR" dirty="0"/>
              <a:t>， </a:t>
            </a:r>
            <a:r>
              <a:rPr lang="el-GR" altLang="zh-CN" dirty="0"/>
              <a:t>μ = 1</a:t>
            </a:r>
            <a:r>
              <a:rPr lang="zh-CN" altLang="el-GR" dirty="0"/>
              <a:t>，∂ </a:t>
            </a:r>
            <a:r>
              <a:rPr lang="el-GR" altLang="zh-CN" dirty="0"/>
              <a:t>= 4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9893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Congestion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4256" y="1738376"/>
            <a:ext cx="6189584" cy="2975104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1069848" y="4743200"/>
            <a:ext cx="10756392" cy="145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The main refactor affects throughput efficiency in the above network is the congestion</a:t>
            </a:r>
          </a:p>
          <a:p>
            <a:pPr lvl="1"/>
            <a:r>
              <a:rPr lang="en-US" altLang="zh-CN" dirty="0" smtClean="0"/>
              <a:t>The network will collapse</a:t>
            </a:r>
            <a:r>
              <a:rPr lang="en-US" altLang="zh-CN" dirty="0"/>
              <a:t> </a:t>
            </a:r>
            <a:r>
              <a:rPr lang="en-US" altLang="zh-CN" dirty="0" smtClean="0"/>
              <a:t>if </a:t>
            </a:r>
            <a:r>
              <a:rPr lang="en-US" altLang="zh-CN" dirty="0"/>
              <a:t>congestion occurs and the retransmission is not dealt </a:t>
            </a:r>
            <a:r>
              <a:rPr lang="en-US" altLang="zh-CN" dirty="0" smtClean="0"/>
              <a:t>correctly 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Congestion control should be able to make the connections fairly share the resource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3628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Congestion control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121408"/>
            <a:ext cx="10756392" cy="405079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Duplicate ACK</a:t>
            </a:r>
            <a:r>
              <a:rPr lang="en-US" altLang="zh-CN" dirty="0"/>
              <a:t>:</a:t>
            </a:r>
            <a:r>
              <a:rPr lang="en-US" altLang="zh-CN" dirty="0" smtClean="0"/>
              <a:t> Receive the same SEQACK for more than (</a:t>
            </a:r>
            <a:r>
              <a:rPr lang="en-US" altLang="zh-CN" dirty="0"/>
              <a:t>window_size / 2 </a:t>
            </a:r>
            <a:r>
              <a:rPr lang="en-US" altLang="zh-CN" dirty="0" smtClean="0"/>
              <a:t>) times </a:t>
            </a:r>
          </a:p>
          <a:p>
            <a:pPr lvl="1"/>
            <a:r>
              <a:rPr lang="en-US" altLang="zh-CN" dirty="0" smtClean="0"/>
              <a:t>Reduce the window size by 20%</a:t>
            </a:r>
          </a:p>
          <a:p>
            <a:endParaRPr lang="en-US" altLang="zh-CN" dirty="0"/>
          </a:p>
          <a:p>
            <a:r>
              <a:rPr lang="en-US" altLang="zh-CN" dirty="0" smtClean="0"/>
              <a:t>Time out:</a:t>
            </a:r>
          </a:p>
          <a:p>
            <a:pPr lvl="1"/>
            <a:r>
              <a:rPr lang="en-US" altLang="zh-CN" dirty="0" smtClean="0"/>
              <a:t>For the first time, reduce the window size by 1 / 3 * window_size</a:t>
            </a:r>
          </a:p>
          <a:p>
            <a:pPr lvl="1"/>
            <a:r>
              <a:rPr lang="en-US" altLang="zh-CN" dirty="0" smtClean="0"/>
              <a:t>For the second time, reduce the window size by 1 / 2 </a:t>
            </a:r>
            <a:r>
              <a:rPr lang="en-US" altLang="zh-CN" dirty="0"/>
              <a:t>* </a:t>
            </a:r>
            <a:r>
              <a:rPr lang="en-US" altLang="zh-CN" dirty="0" smtClean="0"/>
              <a:t>window_size</a:t>
            </a:r>
          </a:p>
          <a:p>
            <a:pPr marL="274320" lvl="1" indent="0">
              <a:buNone/>
            </a:pPr>
            <a:r>
              <a:rPr lang="en-US" altLang="zh-CN" dirty="0" smtClean="0"/>
              <a:t>	(1 / 3 of the window size before the first reduction) </a:t>
            </a:r>
          </a:p>
          <a:p>
            <a:pPr lvl="1"/>
            <a:r>
              <a:rPr lang="en-US" altLang="zh-CN" dirty="0" smtClean="0"/>
              <a:t>For more time out, keep window size to be 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Increase the window: </a:t>
            </a:r>
          </a:p>
          <a:p>
            <a:pPr lvl="1"/>
            <a:r>
              <a:rPr lang="en-US" altLang="zh-CN" dirty="0" smtClean="0"/>
              <a:t>When a datagram is transmitted successfully, increase the window by min( 0.2, 2 / window_size)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849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458381"/>
              </p:ext>
            </p:extLst>
          </p:nvPr>
        </p:nvGraphicFramePr>
        <p:xfrm>
          <a:off x="1069975" y="2120900"/>
          <a:ext cx="100584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573">
                  <a:extLst>
                    <a:ext uri="{9D8B030D-6E8A-4147-A177-3AD203B41FA5}">
                      <a16:colId xmlns:a16="http://schemas.microsoft.com/office/drawing/2014/main" val="96752436"/>
                    </a:ext>
                  </a:extLst>
                </a:gridCol>
                <a:gridCol w="1053548">
                  <a:extLst>
                    <a:ext uri="{9D8B030D-6E8A-4147-A177-3AD203B41FA5}">
                      <a16:colId xmlns:a16="http://schemas.microsoft.com/office/drawing/2014/main" val="371678409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16309313"/>
                    </a:ext>
                  </a:extLst>
                </a:gridCol>
                <a:gridCol w="1103243">
                  <a:extLst>
                    <a:ext uri="{9D8B030D-6E8A-4147-A177-3AD203B41FA5}">
                      <a16:colId xmlns:a16="http://schemas.microsoft.com/office/drawing/2014/main" val="2593852549"/>
                    </a:ext>
                  </a:extLst>
                </a:gridCol>
                <a:gridCol w="1381539">
                  <a:extLst>
                    <a:ext uri="{9D8B030D-6E8A-4147-A177-3AD203B41FA5}">
                      <a16:colId xmlns:a16="http://schemas.microsoft.com/office/drawing/2014/main" val="3379907480"/>
                    </a:ext>
                  </a:extLst>
                </a:gridCol>
                <a:gridCol w="1630018">
                  <a:extLst>
                    <a:ext uri="{9D8B030D-6E8A-4147-A177-3AD203B41FA5}">
                      <a16:colId xmlns:a16="http://schemas.microsoft.com/office/drawing/2014/main" val="4221878880"/>
                    </a:ext>
                  </a:extLst>
                </a:gridCol>
                <a:gridCol w="1477480">
                  <a:extLst>
                    <a:ext uri="{9D8B030D-6E8A-4147-A177-3AD203B41FA5}">
                      <a16:colId xmlns:a16="http://schemas.microsoft.com/office/drawing/2014/main" val="3830961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0,</a:t>
                      </a:r>
                      <a:r>
                        <a:rPr lang="en-US" altLang="zh-CN" baseline="0" dirty="0" smtClean="0"/>
                        <a:t> 50kB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0, 10kB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0,</a:t>
                      </a:r>
                      <a:r>
                        <a:rPr lang="en-US" altLang="zh-CN" baseline="0" dirty="0" smtClean="0"/>
                        <a:t> 3kB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0.1, 100kB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0.1, 10kB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0.1, 5kB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33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Single</a:t>
                      </a:r>
                      <a:r>
                        <a:rPr lang="en-US" altLang="zh-CN" baseline="0" dirty="0" smtClean="0"/>
                        <a:t> Connection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83.18%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74.17%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51.15%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52.25%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50.96%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48.34%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859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Double Connection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1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647159"/>
                  </a:ext>
                </a:extLst>
              </a:tr>
            </a:tbl>
          </a:graphicData>
        </a:graphic>
      </p:graphicFrame>
      <p:pic>
        <p:nvPicPr>
          <p:cNvPr id="4" name="内容占位符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687" y="3758498"/>
            <a:ext cx="5035561" cy="242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TM03090434[[fn=木材纹理]]</Template>
  <TotalTime>369</TotalTime>
  <Words>525</Words>
  <Application>Microsoft Office PowerPoint</Application>
  <PresentationFormat>宽屏</PresentationFormat>
  <Paragraphs>113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方正姚体</vt:lpstr>
      <vt:lpstr>Cambria</vt:lpstr>
      <vt:lpstr>Rockwell</vt:lpstr>
      <vt:lpstr>Rockwell Condensed</vt:lpstr>
      <vt:lpstr>Wingdings</vt:lpstr>
      <vt:lpstr>木活字</vt:lpstr>
      <vt:lpstr>Project: rdt</vt:lpstr>
      <vt:lpstr>Division of labor</vt:lpstr>
      <vt:lpstr>Message format</vt:lpstr>
      <vt:lpstr>Structure design</vt:lpstr>
      <vt:lpstr>Reliable data transfer</vt:lpstr>
      <vt:lpstr>Round trip time</vt:lpstr>
      <vt:lpstr>Congestion</vt:lpstr>
      <vt:lpstr>Congestion control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Through-Wall Human Pose Estimation Using Radio Signals</dc:title>
  <dc:creator>张嘉兮</dc:creator>
  <cp:lastModifiedBy>sdmms</cp:lastModifiedBy>
  <cp:revision>85</cp:revision>
  <dcterms:created xsi:type="dcterms:W3CDTF">2020-09-15T07:54:00Z</dcterms:created>
  <dcterms:modified xsi:type="dcterms:W3CDTF">2020-12-27T08:26:16Z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2052-11.8.2.8361</vt:lpwstr>
  </property>
</Properties>
</file>