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6" r:id="rId2"/>
    <p:sldId id="257" r:id="rId3"/>
    <p:sldId id="258" r:id="rId4"/>
    <p:sldId id="259" r:id="rId5"/>
    <p:sldId id="261" r:id="rId6"/>
    <p:sldId id="264" r:id="rId7"/>
    <p:sldId id="263" r:id="rId8"/>
    <p:sldId id="265" r:id="rId9"/>
    <p:sldId id="266" r:id="rId10"/>
    <p:sldId id="262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34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1138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99490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18314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94273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41740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8841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366406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508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51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3834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855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1462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63012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881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6964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 smtClean="0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1706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smtClean="0"/>
              <a:t>Fare clic per modificare lo stile del titolo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Modifica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996D6C2-291C-4666-AC6F-8B61BE8578AA}" type="datetimeFigureOut">
              <a:rPr lang="it-IT" smtClean="0"/>
              <a:t>11/03/2025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855CD9-EF33-4720-B374-76AE565C7213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69367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TL-Community/VTL-Community/issues/59" TargetMode="External"/><Relationship Id="rId2" Type="http://schemas.openxmlformats.org/officeDocument/2006/relationships/hyperlink" Target="https://github.com/sdmx-twg/vtl/issues/532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dmx-twg.github.io/vtl/2.1/html/reference_manual/operators/General%20purpose%20operators/Type%20conversion/index.html#behaviou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smtClean="0"/>
              <a:t>Temporals in VTL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numCol="1">
            <a:normAutofit/>
          </a:bodyPr>
          <a:lstStyle/>
          <a:p>
            <a:r>
              <a:rPr lang="it-IT" smtClean="0"/>
              <a:t>Status, ISSUES AND proposals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6043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Proposal 4 – Literals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sz="2800" smtClean="0"/>
              <a:t>Quoted, prepended </a:t>
            </a:r>
            <a:r>
              <a:rPr lang="it-IT" sz="2800"/>
              <a:t>ISO-formatted </a:t>
            </a:r>
            <a:r>
              <a:rPr lang="it-IT" sz="2800" smtClean="0"/>
              <a:t>literals</a:t>
            </a:r>
            <a:endParaRPr lang="it-IT" sz="2800" smtClean="0"/>
          </a:p>
          <a:p>
            <a:pPr lvl="1"/>
            <a:r>
              <a:rPr lang="it-IT" sz="2400" smtClean="0">
                <a:latin typeface="Consolas" panose="020B0609020204030204" pitchFamily="49" charset="0"/>
              </a:rPr>
              <a:t>d"2015-12-31</a:t>
            </a:r>
            <a:r>
              <a:rPr lang="it-IT" sz="2400" smtClean="0">
                <a:latin typeface="Consolas" panose="020B0609020204030204" pitchFamily="49" charset="0"/>
              </a:rPr>
              <a:t>", </a:t>
            </a:r>
            <a:r>
              <a:rPr lang="it-IT" sz="2400" smtClean="0">
                <a:latin typeface="Consolas" panose="020B0609020204030204" pitchFamily="49" charset="0"/>
              </a:rPr>
              <a:t>p</a:t>
            </a:r>
            <a:r>
              <a:rPr lang="it-IT" sz="2400" smtClean="0">
                <a:latin typeface="Consolas" panose="020B0609020204030204" pitchFamily="49" charset="0"/>
              </a:rPr>
              <a:t>"1Y2M3D", t</a:t>
            </a:r>
            <a:r>
              <a:rPr lang="it-IT" sz="2400" smtClean="0">
                <a:latin typeface="Consolas" panose="020B0609020204030204" pitchFamily="49" charset="0"/>
              </a:rPr>
              <a:t>"2022-09-23/2023-03-04"</a:t>
            </a:r>
            <a:endParaRPr lang="it-IT" sz="2400" smtClean="0">
              <a:latin typeface="Consolas" panose="020B0609020204030204" pitchFamily="49" charset="0"/>
            </a:endParaRPr>
          </a:p>
          <a:p>
            <a:pPr lvl="1"/>
            <a:r>
              <a:rPr lang="it-IT" sz="2400" smtClean="0"/>
              <a:t>Better grammar compatibility / harder to remember</a:t>
            </a:r>
          </a:p>
          <a:p>
            <a:pPr lvl="1"/>
            <a:endParaRPr lang="it-IT" sz="2400" smtClean="0"/>
          </a:p>
          <a:p>
            <a:r>
              <a:rPr lang="it-IT" sz="2800" smtClean="0"/>
              <a:t>Unquoted, not prepended ISO-formatted literals</a:t>
            </a:r>
            <a:endParaRPr lang="it-IT" sz="2800" smtClean="0"/>
          </a:p>
          <a:p>
            <a:pPr lvl="1"/>
            <a:r>
              <a:rPr lang="it-IT" sz="2400" smtClean="0">
                <a:latin typeface="Consolas" panose="020B0609020204030204" pitchFamily="49" charset="0"/>
              </a:rPr>
              <a:t>2025-12-31, </a:t>
            </a:r>
            <a:r>
              <a:rPr lang="it-IT" sz="2400" smtClean="0">
                <a:latin typeface="Consolas" panose="020B0609020204030204" pitchFamily="49" charset="0"/>
              </a:rPr>
              <a:t>2020-07/P1Q</a:t>
            </a:r>
            <a:r>
              <a:rPr lang="it-IT" sz="2400" smtClean="0">
                <a:latin typeface="Consolas" panose="020B0609020204030204" pitchFamily="49" charset="0"/>
              </a:rPr>
              <a:t>, </a:t>
            </a:r>
            <a:r>
              <a:rPr lang="it-IT" sz="2400" smtClean="0">
                <a:latin typeface="Consolas" panose="020B0609020204030204" pitchFamily="49" charset="0"/>
              </a:rPr>
              <a:t>2024-10/2025-02, </a:t>
            </a:r>
            <a:r>
              <a:rPr lang="it-IT" sz="2400" smtClean="0">
                <a:latin typeface="Consolas" panose="020B0609020204030204" pitchFamily="49" charset="0"/>
              </a:rPr>
              <a:t>P1Y1D</a:t>
            </a:r>
          </a:p>
          <a:p>
            <a:pPr lvl="1"/>
            <a:r>
              <a:rPr lang="it-IT" sz="2400" smtClean="0"/>
              <a:t>Worse grammar compatibility / easier to remember</a:t>
            </a:r>
          </a:p>
          <a:p>
            <a:pPr lvl="1"/>
            <a:endParaRPr lang="it-IT" sz="2400" smtClean="0"/>
          </a:p>
          <a:p>
            <a:r>
              <a:rPr lang="it-IT" sz="2800" smtClean="0"/>
              <a:t>Mixed approach</a:t>
            </a:r>
          </a:p>
          <a:p>
            <a:pPr lvl="1"/>
            <a:r>
              <a:rPr lang="it-IT" sz="2400" smtClean="0"/>
              <a:t>Prepended for </a:t>
            </a:r>
            <a:r>
              <a:rPr lang="it-IT" sz="2400" smtClean="0"/>
              <a:t>time only, direct duration </a:t>
            </a:r>
            <a:r>
              <a:rPr lang="it-IT" sz="2400" smtClean="0"/>
              <a:t>forced </a:t>
            </a:r>
            <a:r>
              <a:rPr lang="it-IT" sz="2400" smtClean="0"/>
              <a:t>uppercase</a:t>
            </a:r>
            <a:endParaRPr lang="it-IT" sz="2400"/>
          </a:p>
        </p:txBody>
      </p:sp>
    </p:spTree>
    <p:extLst>
      <p:ext uri="{BB962C8B-B14F-4D97-AF65-F5344CB8AC3E}">
        <p14:creationId xmlns:p14="http://schemas.microsoft.com/office/powerpoint/2010/main" val="647805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Functions </a:t>
            </a:r>
            <a:r>
              <a:rPr lang="it-IT" smtClean="0"/>
              <a:t>and support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smtClean="0"/>
              <a:t>"Constructors" </a:t>
            </a:r>
            <a:r>
              <a:rPr lang="it-IT" smtClean="0"/>
              <a:t>from </a:t>
            </a:r>
            <a:r>
              <a:rPr lang="it-IT" smtClean="0"/>
              <a:t>field values</a:t>
            </a:r>
            <a:endParaRPr lang="it-IT" smtClean="0"/>
          </a:p>
          <a:p>
            <a:pPr lvl="1"/>
            <a:r>
              <a:rPr lang="it-IT">
                <a:latin typeface="Consolas" panose="020B0609020204030204" pitchFamily="49" charset="0"/>
              </a:rPr>
              <a:t>time(y, </a:t>
            </a:r>
            <a:r>
              <a:rPr lang="it-IT">
                <a:latin typeface="Consolas" panose="020B0609020204030204" pitchFamily="49" charset="0"/>
              </a:rPr>
              <a:t>m, d)</a:t>
            </a:r>
            <a:r>
              <a:rPr lang="it-IT"/>
              <a:t>, </a:t>
            </a:r>
            <a:r>
              <a:rPr lang="it-IT">
                <a:latin typeface="Consolas" panose="020B0609020204030204" pitchFamily="49" charset="0"/>
              </a:rPr>
              <a:t>time(start, </a:t>
            </a:r>
            <a:r>
              <a:rPr lang="it-IT" smtClean="0">
                <a:latin typeface="Consolas" panose="020B0609020204030204" pitchFamily="49" charset="0"/>
              </a:rPr>
              <a:t>endclosed), time(start, duration)</a:t>
            </a:r>
          </a:p>
          <a:p>
            <a:pPr lvl="1"/>
            <a:r>
              <a:rPr lang="it-IT" smtClean="0">
                <a:latin typeface="Consolas" panose="020B0609020204030204" pitchFamily="49" charset="0"/>
              </a:rPr>
              <a:t>duration(y, m, d)</a:t>
            </a:r>
            <a:endParaRPr lang="it-IT">
              <a:latin typeface="Consolas" panose="020B0609020204030204" pitchFamily="49" charset="0"/>
            </a:endParaRPr>
          </a:p>
          <a:p>
            <a:pPr lvl="1"/>
            <a:endParaRPr lang="it-IT" smtClean="0"/>
          </a:p>
          <a:p>
            <a:r>
              <a:rPr lang="it-IT" sz="2200" smtClean="0"/>
              <a:t>Field getters</a:t>
            </a:r>
            <a:endParaRPr lang="it-IT" sz="2200"/>
          </a:p>
          <a:p>
            <a:pPr lvl="1"/>
            <a:r>
              <a:rPr lang="it-IT" smtClean="0"/>
              <a:t>Time: </a:t>
            </a:r>
            <a:r>
              <a:rPr lang="it-IT" smtClean="0">
                <a:latin typeface="Consolas" panose="020B0609020204030204" pitchFamily="49" charset="0"/>
              </a:rPr>
              <a:t>get_year</a:t>
            </a:r>
            <a:r>
              <a:rPr lang="it-IT">
                <a:latin typeface="Consolas" panose="020B0609020204030204" pitchFamily="49" charset="0"/>
              </a:rPr>
              <a:t>(), </a:t>
            </a:r>
            <a:r>
              <a:rPr lang="it-IT" smtClean="0">
                <a:latin typeface="Consolas" panose="020B0609020204030204" pitchFamily="49" charset="0"/>
              </a:rPr>
              <a:t>get_month</a:t>
            </a:r>
            <a:r>
              <a:rPr lang="it-IT">
                <a:latin typeface="Consolas" panose="020B0609020204030204" pitchFamily="49" charset="0"/>
              </a:rPr>
              <a:t>(), </a:t>
            </a:r>
            <a:r>
              <a:rPr lang="it-IT" smtClean="0">
                <a:latin typeface="Consolas" panose="020B0609020204030204" pitchFamily="49" charset="0"/>
              </a:rPr>
              <a:t>get_day(), get_start</a:t>
            </a:r>
            <a:r>
              <a:rPr lang="it-IT" smtClean="0">
                <a:latin typeface="Consolas" panose="020B0609020204030204" pitchFamily="49" charset="0"/>
              </a:rPr>
              <a:t>(), </a:t>
            </a:r>
            <a:r>
              <a:rPr lang="it-IT" smtClean="0">
                <a:latin typeface="Consolas" panose="020B0609020204030204" pitchFamily="49" charset="0"/>
              </a:rPr>
              <a:t>get_end</a:t>
            </a:r>
            <a:r>
              <a:rPr lang="it-IT" smtClean="0">
                <a:latin typeface="Consolas" panose="020B0609020204030204" pitchFamily="49" charset="0"/>
              </a:rPr>
              <a:t>(),</a:t>
            </a:r>
            <a:r>
              <a:rPr lang="it-IT" smtClean="0"/>
              <a:t> </a:t>
            </a:r>
            <a:r>
              <a:rPr lang="it-IT" smtClean="0">
                <a:latin typeface="Consolas" panose="020B0609020204030204" pitchFamily="49" charset="0"/>
              </a:rPr>
              <a:t>get_dayofyear(), get_duration()</a:t>
            </a:r>
            <a:endParaRPr lang="it-IT" smtClean="0">
              <a:latin typeface="Consolas" panose="020B0609020204030204" pitchFamily="49" charset="0"/>
            </a:endParaRPr>
          </a:p>
          <a:p>
            <a:pPr lvl="1"/>
            <a:r>
              <a:rPr lang="it-IT" smtClean="0"/>
              <a:t>Duration: </a:t>
            </a:r>
            <a:r>
              <a:rPr lang="it-IT" smtClean="0">
                <a:latin typeface="Consolas" panose="020B0609020204030204" pitchFamily="49" charset="0"/>
              </a:rPr>
              <a:t>get_years(), get_months(), get_days(duration</a:t>
            </a:r>
            <a:r>
              <a:rPr lang="it-IT" smtClean="0">
                <a:latin typeface="Consolas" panose="020B0609020204030204" pitchFamily="49" charset="0"/>
              </a:rPr>
              <a:t>)</a:t>
            </a:r>
            <a:endParaRPr lang="it-IT"/>
          </a:p>
          <a:p>
            <a:pPr lvl="1"/>
            <a:endParaRPr lang="it-IT" smtClean="0"/>
          </a:p>
          <a:p>
            <a:r>
              <a:rPr lang="it-IT" smtClean="0"/>
              <a:t>Utility functions</a:t>
            </a:r>
          </a:p>
          <a:p>
            <a:pPr lvl="1"/>
            <a:r>
              <a:rPr lang="it-IT">
                <a:latin typeface="Consolas" panose="020B0609020204030204" pitchFamily="49" charset="0"/>
              </a:rPr>
              <a:t>merge, </a:t>
            </a:r>
            <a:r>
              <a:rPr lang="it-IT" smtClean="0">
                <a:latin typeface="Consolas" panose="020B0609020204030204" pitchFamily="49" charset="0"/>
              </a:rPr>
              <a:t>overlap, split</a:t>
            </a:r>
            <a:r>
              <a:rPr lang="it-IT" smtClean="0">
                <a:latin typeface="Consolas" panose="020B0609020204030204" pitchFamily="49" charset="0"/>
              </a:rPr>
              <a:t>, </a:t>
            </a:r>
            <a:r>
              <a:rPr lang="it-IT">
                <a:latin typeface="Consolas" panose="020B0609020204030204" pitchFamily="49" charset="0"/>
              </a:rPr>
              <a:t>contains</a:t>
            </a:r>
            <a:r>
              <a:rPr lang="it-IT" smtClean="0">
                <a:latin typeface="Consolas" panose="020B0609020204030204" pitchFamily="49" charset="0"/>
              </a:rPr>
              <a:t>, time_add, time_diff, wrap, normalize, is_multiple</a:t>
            </a:r>
            <a:r>
              <a:rPr lang="it-IT" smtClean="0"/>
              <a:t>...</a:t>
            </a:r>
            <a:endParaRPr lang="it-IT"/>
          </a:p>
          <a:p>
            <a:pPr lvl="1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65871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Temporal Scalar Types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it-IT" smtClean="0"/>
              <a:t>Time</a:t>
            </a:r>
            <a:endParaRPr lang="it-IT" smtClean="0"/>
          </a:p>
          <a:p>
            <a:pPr lvl="1"/>
            <a:r>
              <a:rPr lang="en-US" smtClean="0"/>
              <a:t>time intervals of any duration and expressed with any precision</a:t>
            </a:r>
          </a:p>
          <a:p>
            <a:r>
              <a:rPr lang="en-US" smtClean="0"/>
              <a:t>Date</a:t>
            </a:r>
            <a:endParaRPr lang="en-US" smtClean="0"/>
          </a:p>
          <a:p>
            <a:pPr lvl="1"/>
            <a:r>
              <a:rPr lang="en-US"/>
              <a:t>subtype of </a:t>
            </a:r>
            <a:r>
              <a:rPr lang="en-US" i="1" smtClean="0"/>
              <a:t>time</a:t>
            </a:r>
            <a:r>
              <a:rPr lang="en-US"/>
              <a:t> </a:t>
            </a:r>
            <a:r>
              <a:rPr lang="en-US" smtClean="0"/>
              <a:t>with </a:t>
            </a:r>
            <a:r>
              <a:rPr lang="en-US"/>
              <a:t>intervals starting and ending </a:t>
            </a:r>
            <a:r>
              <a:rPr lang="en-US" smtClean="0"/>
              <a:t>at the </a:t>
            </a:r>
            <a:r>
              <a:rPr lang="en-US"/>
              <a:t>same </a:t>
            </a:r>
            <a:r>
              <a:rPr lang="en-US" smtClean="0"/>
              <a:t>point</a:t>
            </a:r>
          </a:p>
          <a:p>
            <a:r>
              <a:rPr lang="en-US" smtClean="0"/>
              <a:t>Time Period</a:t>
            </a:r>
          </a:p>
          <a:p>
            <a:pPr lvl="1"/>
            <a:r>
              <a:rPr lang="en-US" smtClean="0"/>
              <a:t>subtype </a:t>
            </a:r>
            <a:r>
              <a:rPr lang="en-US"/>
              <a:t>of </a:t>
            </a:r>
            <a:r>
              <a:rPr lang="en-US" i="1" smtClean="0"/>
              <a:t>time</a:t>
            </a:r>
            <a:r>
              <a:rPr lang="en-US"/>
              <a:t> </a:t>
            </a:r>
            <a:r>
              <a:rPr lang="en-US" smtClean="0"/>
              <a:t>with non-overlapping(?) intervals of regular(?) duration</a:t>
            </a:r>
          </a:p>
          <a:p>
            <a:r>
              <a:rPr lang="en-US" smtClean="0"/>
              <a:t>Duration</a:t>
            </a:r>
            <a:endParaRPr lang="en-US" smtClean="0"/>
          </a:p>
          <a:p>
            <a:pPr lvl="1"/>
            <a:r>
              <a:rPr lang="en-US" smtClean="0"/>
              <a:t>length </a:t>
            </a:r>
            <a:r>
              <a:rPr lang="en-US"/>
              <a:t>of </a:t>
            </a:r>
            <a:r>
              <a:rPr lang="en-US" smtClean="0"/>
              <a:t>an interval of any </a:t>
            </a:r>
            <a:r>
              <a:rPr lang="en-US"/>
              <a:t>precision </a:t>
            </a:r>
            <a:r>
              <a:rPr lang="en-US" smtClean="0"/>
              <a:t>not connected </a:t>
            </a:r>
            <a:r>
              <a:rPr lang="en-US"/>
              <a:t>to </a:t>
            </a:r>
            <a:r>
              <a:rPr lang="en-US" smtClean="0"/>
              <a:t>a time point</a:t>
            </a:r>
            <a:endParaRPr lang="it-IT" smtClean="0"/>
          </a:p>
          <a:p>
            <a:endParaRPr lang="it-IT"/>
          </a:p>
          <a:p>
            <a:r>
              <a:rPr lang="it-IT" smtClean="0"/>
              <a:t>A value domain is an instance of a type, possibly with restrictions</a:t>
            </a: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920941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VTL Representations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400"/>
              <a:t>Internal </a:t>
            </a:r>
            <a:r>
              <a:rPr lang="it-IT" sz="2400" smtClean="0"/>
              <a:t>representation (library)</a:t>
            </a:r>
            <a:endParaRPr lang="it-IT" sz="2400"/>
          </a:p>
          <a:p>
            <a:pPr lvl="1"/>
            <a:r>
              <a:rPr lang="en-US" sz="2000"/>
              <a:t>Representation of a scalar type used to process scalar values</a:t>
            </a:r>
          </a:p>
          <a:p>
            <a:pPr lvl="1"/>
            <a:r>
              <a:rPr lang="it-IT" sz="2000"/>
              <a:t>Converted </a:t>
            </a:r>
            <a:r>
              <a:rPr lang="it-IT" sz="2000" smtClean="0"/>
              <a:t>from storage or parsed </a:t>
            </a:r>
            <a:r>
              <a:rPr lang="it-IT" sz="2000"/>
              <a:t>from </a:t>
            </a:r>
            <a:r>
              <a:rPr lang="it-IT" sz="2000" smtClean="0"/>
              <a:t>external </a:t>
            </a:r>
            <a:r>
              <a:rPr lang="it-IT" sz="2000"/>
              <a:t>representation</a:t>
            </a:r>
          </a:p>
          <a:p>
            <a:pPr lvl="1"/>
            <a:r>
              <a:rPr lang="it-IT" sz="2000"/>
              <a:t>Internal to the engine and unknown to the </a:t>
            </a:r>
            <a:r>
              <a:rPr lang="it-IT" sz="2000" smtClean="0"/>
              <a:t>user</a:t>
            </a:r>
          </a:p>
          <a:p>
            <a:pPr lvl="1"/>
            <a:endParaRPr lang="it-IT" sz="2400" smtClean="0"/>
          </a:p>
          <a:p>
            <a:r>
              <a:rPr lang="it-IT" sz="2400" smtClean="0"/>
              <a:t>External representation (human)</a:t>
            </a:r>
          </a:p>
          <a:p>
            <a:pPr lvl="1"/>
            <a:r>
              <a:rPr lang="en-US" sz="2000" smtClean="0"/>
              <a:t>To "be parsed" from a </a:t>
            </a:r>
            <a:r>
              <a:rPr lang="en-US" sz="2000" i="1" smtClean="0"/>
              <a:t>text</a:t>
            </a:r>
            <a:r>
              <a:rPr lang="en-US" sz="2000" smtClean="0"/>
              <a:t> input, to "format" to a </a:t>
            </a:r>
            <a:r>
              <a:rPr lang="en-US" sz="2000" i="1" smtClean="0"/>
              <a:t>text</a:t>
            </a:r>
            <a:r>
              <a:rPr lang="en-US" sz="2000" smtClean="0"/>
              <a:t> </a:t>
            </a:r>
            <a:r>
              <a:rPr lang="en-US" sz="2000" smtClean="0"/>
              <a:t>output</a:t>
            </a:r>
          </a:p>
          <a:p>
            <a:pPr lvl="1"/>
            <a:r>
              <a:rPr lang="en-US" sz="2000" smtClean="0"/>
              <a:t>May be </a:t>
            </a:r>
            <a:r>
              <a:rPr lang="en-US" sz="2000" i="1" smtClean="0"/>
              <a:t>mediated</a:t>
            </a:r>
            <a:r>
              <a:rPr lang="en-US" sz="2000" smtClean="0"/>
              <a:t> by an external tool such as a DBMS</a:t>
            </a:r>
            <a:endParaRPr lang="en-US" sz="2000" smtClean="0"/>
          </a:p>
          <a:p>
            <a:pPr lvl="1"/>
            <a:r>
              <a:rPr lang="it-IT" sz="2000" smtClean="0"/>
              <a:t>Not prescribed by VTL, </a:t>
            </a:r>
            <a:r>
              <a:rPr lang="it-IT" sz="2000" i="1"/>
              <a:t>de-facto</a:t>
            </a:r>
            <a:r>
              <a:rPr lang="it-IT" sz="2000"/>
              <a:t> </a:t>
            </a:r>
            <a:r>
              <a:rPr lang="it-IT" sz="2000"/>
              <a:t>standard </a:t>
            </a:r>
            <a:r>
              <a:rPr lang="it-IT" sz="2000" smtClean="0"/>
              <a:t>from manuals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361244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Representations in documentation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2400" smtClean="0"/>
              <a:t>A maximum precision of "day" is assumed</a:t>
            </a:r>
          </a:p>
          <a:p>
            <a:pPr lvl="1"/>
            <a:r>
              <a:rPr lang="it-IT" sz="2000" smtClean="0"/>
              <a:t>No VTL functions that deal with sub-day values</a:t>
            </a:r>
          </a:p>
          <a:p>
            <a:pPr lvl="1">
              <a:spcBef>
                <a:spcPts val="0"/>
              </a:spcBef>
            </a:pPr>
            <a:endParaRPr lang="it-IT" sz="1000" smtClean="0"/>
          </a:p>
          <a:p>
            <a:r>
              <a:rPr lang="it-IT" sz="2400" smtClean="0"/>
              <a:t>Time</a:t>
            </a:r>
            <a:endParaRPr lang="it-IT" sz="2400" smtClean="0"/>
          </a:p>
          <a:p>
            <a:pPr lvl="1"/>
            <a:r>
              <a:rPr lang="it-IT" sz="2000" smtClean="0"/>
              <a:t>ISO representation, two dates separated by "/"</a:t>
            </a:r>
          </a:p>
          <a:p>
            <a:pPr lvl="1">
              <a:spcBef>
                <a:spcPts val="0"/>
              </a:spcBef>
            </a:pPr>
            <a:endParaRPr lang="it-IT" sz="1000" smtClean="0"/>
          </a:p>
          <a:p>
            <a:r>
              <a:rPr lang="it-IT" sz="2400" smtClean="0"/>
              <a:t>Time Period</a:t>
            </a:r>
          </a:p>
          <a:p>
            <a:pPr lvl="1"/>
            <a:r>
              <a:rPr lang="it-IT" sz="2000" smtClean="0"/>
              <a:t>Custom representation, </a:t>
            </a:r>
            <a:r>
              <a:rPr lang="it-IT" sz="2000" smtClean="0"/>
              <a:t>i.e. YYYY&lt;</a:t>
            </a:r>
            <a:r>
              <a:rPr lang="it-IT" sz="2000" i="1" smtClean="0"/>
              <a:t>D&gt;</a:t>
            </a:r>
            <a:r>
              <a:rPr lang="it-IT" sz="2000" smtClean="0"/>
              <a:t>nnn</a:t>
            </a:r>
            <a:endParaRPr lang="it-IT" sz="2000" smtClean="0"/>
          </a:p>
          <a:p>
            <a:pPr lvl="1">
              <a:spcBef>
                <a:spcPts val="0"/>
              </a:spcBef>
            </a:pPr>
            <a:endParaRPr lang="it-IT" sz="1000" smtClean="0">
              <a:solidFill>
                <a:srgbClr val="FFFF00"/>
              </a:solidFill>
            </a:endParaRPr>
          </a:p>
          <a:p>
            <a:r>
              <a:rPr lang="it-IT" sz="2400" smtClean="0"/>
              <a:t>Duration</a:t>
            </a:r>
          </a:p>
          <a:p>
            <a:pPr lvl="1"/>
            <a:r>
              <a:rPr lang="it-IT" sz="2000" smtClean="0"/>
              <a:t>Six letters </a:t>
            </a:r>
            <a:r>
              <a:rPr lang="it-IT" sz="2000" smtClean="0"/>
              <a:t>to represent fractions of a year (A S Q M W D)</a:t>
            </a:r>
            <a:endParaRPr lang="it-IT" sz="2000"/>
          </a:p>
        </p:txBody>
      </p:sp>
    </p:spTree>
    <p:extLst>
      <p:ext uri="{BB962C8B-B14F-4D97-AF65-F5344CB8AC3E}">
        <p14:creationId xmlns:p14="http://schemas.microsoft.com/office/powerpoint/2010/main" val="228387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Issues 1/2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3200" smtClean="0"/>
              <a:t>Four full-fledged temporal scalar types</a:t>
            </a:r>
          </a:p>
          <a:p>
            <a:pPr lvl="1"/>
            <a:r>
              <a:rPr lang="it-IT" sz="2800" smtClean="0"/>
              <a:t>With overlapping </a:t>
            </a:r>
            <a:r>
              <a:rPr lang="it-IT" sz="2800"/>
              <a:t>and unclear </a:t>
            </a:r>
            <a:r>
              <a:rPr lang="it-IT" sz="2800" smtClean="0"/>
              <a:t>definitions</a:t>
            </a:r>
          </a:p>
          <a:p>
            <a:pPr lvl="1"/>
            <a:r>
              <a:rPr lang="it-IT" sz="2800" smtClean="0"/>
              <a:t>With limited </a:t>
            </a:r>
            <a:r>
              <a:rPr lang="it-IT" sz="2800" smtClean="0"/>
              <a:t>conversion capabilities</a:t>
            </a:r>
            <a:endParaRPr lang="it-IT" sz="2800" smtClean="0"/>
          </a:p>
          <a:p>
            <a:pPr lvl="1"/>
            <a:endParaRPr lang="it-IT" sz="2800" smtClean="0"/>
          </a:p>
          <a:p>
            <a:r>
              <a:rPr lang="it-IT" sz="3200"/>
              <a:t>Sub-day values ignored by VTL</a:t>
            </a:r>
          </a:p>
          <a:p>
            <a:pPr lvl="1"/>
            <a:r>
              <a:rPr lang="it-IT" sz="2800"/>
              <a:t>Manuals ignore sub-day values, no use case</a:t>
            </a:r>
          </a:p>
          <a:p>
            <a:pPr lvl="1"/>
            <a:r>
              <a:rPr lang="it-IT" sz="2800"/>
              <a:t>No time-zone handling needed </a:t>
            </a:r>
            <a:r>
              <a:rPr lang="it-IT" sz="2800"/>
              <a:t>nor </a:t>
            </a:r>
            <a:r>
              <a:rPr lang="it-IT" sz="2800" smtClean="0"/>
              <a:t>present</a:t>
            </a:r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289336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Issues 2/2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 smtClean="0"/>
              <a:t>No </a:t>
            </a:r>
            <a:r>
              <a:rPr lang="it-IT" sz="3200" smtClean="0"/>
              <a:t>literals </a:t>
            </a:r>
            <a:r>
              <a:rPr lang="it-IT" sz="3200" smtClean="0"/>
              <a:t>for temporals in VTL</a:t>
            </a:r>
            <a:endParaRPr lang="it-IT" sz="3200" smtClean="0"/>
          </a:p>
          <a:p>
            <a:pPr lvl="1"/>
            <a:r>
              <a:rPr lang="it-IT" sz="2800" smtClean="0"/>
              <a:t>Explicit cast with mask </a:t>
            </a:r>
            <a:r>
              <a:rPr lang="it-IT" sz="2800" smtClean="0"/>
              <a:t>required</a:t>
            </a:r>
          </a:p>
          <a:p>
            <a:pPr lvl="1"/>
            <a:r>
              <a:rPr lang="it-IT" sz="2800" smtClean="0"/>
              <a:t>Strings parameters instead of temporals (</a:t>
            </a:r>
            <a:r>
              <a:rPr lang="it-IT" sz="2800" smtClean="0">
                <a:hlinkClick r:id="rId2"/>
              </a:rPr>
              <a:t>#532</a:t>
            </a:r>
            <a:r>
              <a:rPr lang="it-IT" sz="2800" smtClean="0"/>
              <a:t>)</a:t>
            </a:r>
            <a:endParaRPr lang="it-IT" sz="2800" smtClean="0"/>
          </a:p>
          <a:p>
            <a:endParaRPr lang="it-IT" sz="3000" smtClean="0"/>
          </a:p>
          <a:p>
            <a:r>
              <a:rPr lang="it-IT" sz="3200"/>
              <a:t>No standard representation (</a:t>
            </a:r>
            <a:r>
              <a:rPr lang="it-IT" sz="3200">
                <a:hlinkClick r:id="rId3"/>
              </a:rPr>
              <a:t>#59</a:t>
            </a:r>
            <a:r>
              <a:rPr lang="it-IT" sz="3200"/>
              <a:t>)</a:t>
            </a:r>
          </a:p>
          <a:p>
            <a:pPr lvl="1"/>
            <a:r>
              <a:rPr lang="it-IT" sz="2800"/>
              <a:t>Possible incompatibilities parsing text files</a:t>
            </a:r>
          </a:p>
          <a:p>
            <a:pPr lvl="1"/>
            <a:r>
              <a:rPr lang="it-IT" sz="2800"/>
              <a:t>Limited duration representation</a:t>
            </a:r>
          </a:p>
          <a:p>
            <a:endParaRPr lang="it-IT" sz="3000" smtClean="0"/>
          </a:p>
        </p:txBody>
      </p:sp>
    </p:spTree>
    <p:extLst>
      <p:ext uri="{BB962C8B-B14F-4D97-AF65-F5344CB8AC3E}">
        <p14:creationId xmlns:p14="http://schemas.microsoft.com/office/powerpoint/2010/main" val="1972480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Proposal 1 – Value Domains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2800" smtClean="0"/>
              <a:t>Two basic scalar types</a:t>
            </a:r>
          </a:p>
          <a:p>
            <a:pPr lvl="1"/>
            <a:r>
              <a:rPr lang="it-IT" sz="2400" smtClean="0"/>
              <a:t>"</a:t>
            </a:r>
            <a:r>
              <a:rPr lang="it-IT" sz="2400"/>
              <a:t>time</a:t>
            </a:r>
            <a:r>
              <a:rPr lang="it-IT" sz="2400" smtClean="0"/>
              <a:t>": intervening </a:t>
            </a:r>
            <a:r>
              <a:rPr lang="it-IT" sz="2400"/>
              <a:t>time between two time points</a:t>
            </a:r>
          </a:p>
          <a:p>
            <a:pPr lvl="1"/>
            <a:r>
              <a:rPr lang="it-IT" sz="2400" smtClean="0"/>
              <a:t>"</a:t>
            </a:r>
            <a:r>
              <a:rPr lang="it-IT" sz="2400"/>
              <a:t>duration</a:t>
            </a:r>
            <a:r>
              <a:rPr lang="it-IT" sz="2400" smtClean="0"/>
              <a:t>": amount </a:t>
            </a:r>
            <a:r>
              <a:rPr lang="it-IT" sz="2400"/>
              <a:t>of time independent of time </a:t>
            </a:r>
            <a:r>
              <a:rPr lang="it-IT" sz="2400" smtClean="0"/>
              <a:t>points</a:t>
            </a:r>
          </a:p>
          <a:p>
            <a:pPr lvl="1"/>
            <a:r>
              <a:rPr lang="it-IT" sz="2400" smtClean="0"/>
              <a:t>Limit precision to day, bring use </a:t>
            </a:r>
            <a:r>
              <a:rPr lang="it-IT" sz="2400" smtClean="0"/>
              <a:t>cases </a:t>
            </a:r>
            <a:r>
              <a:rPr lang="it-IT" sz="2400" smtClean="0"/>
              <a:t>to VTL TF</a:t>
            </a:r>
            <a:endParaRPr lang="it-IT" sz="2400" smtClean="0"/>
          </a:p>
          <a:p>
            <a:pPr lvl="1"/>
            <a:endParaRPr lang="it-IT" sz="2400" smtClean="0"/>
          </a:p>
          <a:p>
            <a:r>
              <a:rPr lang="it-IT" sz="2800" smtClean="0"/>
              <a:t>Three </a:t>
            </a:r>
            <a:r>
              <a:rPr lang="it-IT" sz="2800" i="1" smtClean="0"/>
              <a:t>described </a:t>
            </a:r>
            <a:r>
              <a:rPr lang="it-IT" sz="2800" smtClean="0"/>
              <a:t>value domains for "time"</a:t>
            </a:r>
          </a:p>
          <a:p>
            <a:pPr lvl="1"/>
            <a:r>
              <a:rPr lang="it-IT" sz="2400" smtClean="0"/>
              <a:t>A </a:t>
            </a:r>
            <a:r>
              <a:rPr lang="it-IT" sz="2400" smtClean="0"/>
              <a:t>"date" is a "time" with P1D duration </a:t>
            </a:r>
            <a:r>
              <a:rPr lang="it-IT" sz="2400" smtClean="0"/>
              <a:t>(midnight</a:t>
            </a:r>
            <a:r>
              <a:rPr lang="it-IT" sz="2400" smtClean="0"/>
              <a:t>?)</a:t>
            </a:r>
          </a:p>
          <a:p>
            <a:pPr lvl="1"/>
            <a:r>
              <a:rPr lang="it-IT" sz="2400" smtClean="0"/>
              <a:t>A "time period" is a "time" with a </a:t>
            </a:r>
            <a:r>
              <a:rPr lang="it-IT" sz="2400" smtClean="0"/>
              <a:t>f.o.y. </a:t>
            </a:r>
            <a:r>
              <a:rPr lang="it-IT" sz="2400" smtClean="0"/>
              <a:t>duration</a:t>
            </a:r>
          </a:p>
        </p:txBody>
      </p:sp>
    </p:spTree>
    <p:extLst>
      <p:ext uri="{BB962C8B-B14F-4D97-AF65-F5344CB8AC3E}">
        <p14:creationId xmlns:p14="http://schemas.microsoft.com/office/powerpoint/2010/main" val="50489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584817" cy="1400530"/>
          </a:xfrm>
        </p:spPr>
        <p:txBody>
          <a:bodyPr/>
          <a:lstStyle/>
          <a:p>
            <a:r>
              <a:rPr lang="it-IT" smtClean="0"/>
              <a:t>Proposal </a:t>
            </a:r>
            <a:r>
              <a:rPr lang="it-IT" smtClean="0"/>
              <a:t>2 </a:t>
            </a:r>
            <a:r>
              <a:rPr lang="it-IT" smtClean="0"/>
              <a:t>– </a:t>
            </a:r>
            <a:r>
              <a:rPr lang="it-IT" smtClean="0"/>
              <a:t>External Representation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sz="3200"/>
              <a:t>Metadata-defined formats</a:t>
            </a:r>
          </a:p>
          <a:p>
            <a:pPr lvl="1"/>
            <a:r>
              <a:rPr lang="it-IT" sz="2800"/>
              <a:t>Attached </a:t>
            </a:r>
            <a:r>
              <a:rPr lang="it-IT" sz="2800"/>
              <a:t>to variables </a:t>
            </a:r>
            <a:r>
              <a:rPr lang="it-IT" sz="2800" smtClean="0"/>
              <a:t>and/or value domains</a:t>
            </a:r>
            <a:endParaRPr lang="it-IT" sz="2800"/>
          </a:p>
          <a:p>
            <a:pPr lvl="1"/>
            <a:r>
              <a:rPr lang="it-IT" sz="2800"/>
              <a:t>SDMX Core/Local Representation</a:t>
            </a:r>
          </a:p>
          <a:p>
            <a:endParaRPr lang="it-IT" sz="3200" smtClean="0"/>
          </a:p>
          <a:p>
            <a:r>
              <a:rPr lang="it-IT" sz="3200" smtClean="0"/>
              <a:t>Recommend </a:t>
            </a:r>
            <a:r>
              <a:rPr lang="it-IT" sz="3200"/>
              <a:t>at </a:t>
            </a:r>
            <a:r>
              <a:rPr lang="it-IT" sz="3200" smtClean="0"/>
              <a:t>least ISO 8601</a:t>
            </a:r>
          </a:p>
          <a:p>
            <a:pPr lvl="1"/>
            <a:r>
              <a:rPr lang="it-IT" sz="2800" smtClean="0"/>
              <a:t>With "letter" durations and "short" time periods</a:t>
            </a:r>
          </a:p>
          <a:p>
            <a:pPr lvl="1"/>
            <a:r>
              <a:rPr lang="it-IT" sz="2800" smtClean="0"/>
              <a:t>Leave freedom to choose </a:t>
            </a:r>
            <a:r>
              <a:rPr lang="it-IT" sz="2800" smtClean="0"/>
              <a:t>default / other</a:t>
            </a:r>
            <a:endParaRPr lang="it-IT" sz="2800" smtClean="0"/>
          </a:p>
          <a:p>
            <a:endParaRPr lang="it-IT" sz="2400" smtClean="0"/>
          </a:p>
        </p:txBody>
      </p:sp>
    </p:spTree>
    <p:extLst>
      <p:ext uri="{BB962C8B-B14F-4D97-AF65-F5344CB8AC3E}">
        <p14:creationId xmlns:p14="http://schemas.microsoft.com/office/powerpoint/2010/main" val="2483365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Proposal </a:t>
            </a:r>
            <a:r>
              <a:rPr lang="it-IT" smtClean="0"/>
              <a:t>3 </a:t>
            </a:r>
            <a:r>
              <a:rPr lang="it-IT" smtClean="0"/>
              <a:t>– Conversions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it-IT" sz="3200" smtClean="0"/>
              <a:t>Implicit conversions on "time" domains</a:t>
            </a:r>
          </a:p>
          <a:p>
            <a:pPr lvl="1"/>
            <a:r>
              <a:rPr lang="it-IT" sz="2800" smtClean="0"/>
              <a:t>Cast error </a:t>
            </a:r>
            <a:r>
              <a:rPr lang="it-IT" sz="2800" smtClean="0"/>
              <a:t>if domain </a:t>
            </a:r>
            <a:r>
              <a:rPr lang="it-IT" sz="2800"/>
              <a:t>rules are </a:t>
            </a:r>
            <a:r>
              <a:rPr lang="it-IT" sz="2800" smtClean="0"/>
              <a:t>not satisfied</a:t>
            </a:r>
            <a:endParaRPr lang="it-IT" sz="2800" smtClean="0"/>
          </a:p>
          <a:p>
            <a:pPr lvl="1"/>
            <a:r>
              <a:rPr lang="it-IT" sz="2800" smtClean="0"/>
              <a:t>Explicit </a:t>
            </a:r>
            <a:r>
              <a:rPr lang="it-IT" sz="2800"/>
              <a:t>by </a:t>
            </a:r>
            <a:r>
              <a:rPr lang="it-IT" sz="2800" smtClean="0"/>
              <a:t>specification</a:t>
            </a:r>
            <a:r>
              <a:rPr lang="it-IT" sz="2800" smtClean="0"/>
              <a:t>, </a:t>
            </a:r>
            <a:r>
              <a:rPr lang="it-IT" sz="2800" smtClean="0">
                <a:hlinkClick r:id="rId2"/>
              </a:rPr>
              <a:t>Cast Behaviour</a:t>
            </a:r>
            <a:endParaRPr lang="it-IT" sz="2800" smtClean="0"/>
          </a:p>
          <a:p>
            <a:pPr marL="457200" lvl="1" indent="0">
              <a:buNone/>
            </a:pPr>
            <a:endParaRPr lang="it-IT" sz="2800" smtClean="0"/>
          </a:p>
          <a:p>
            <a:r>
              <a:rPr lang="it-IT" sz="3200" smtClean="0"/>
              <a:t>Move "time</a:t>
            </a:r>
            <a:r>
              <a:rPr lang="it-IT" sz="3200"/>
              <a:t>" </a:t>
            </a:r>
            <a:r>
              <a:rPr lang="it-IT" sz="3200" smtClean="0"/>
              <a:t>mask definition to guidelines</a:t>
            </a:r>
          </a:p>
          <a:p>
            <a:pPr lvl="1"/>
            <a:r>
              <a:rPr lang="it-IT" sz="2800" smtClean="0"/>
              <a:t>Delegate cast to variables/domains</a:t>
            </a:r>
          </a:p>
          <a:p>
            <a:pPr lvl="1"/>
            <a:r>
              <a:rPr lang="it-IT" sz="2800" smtClean="0"/>
              <a:t>Make casts implicit</a:t>
            </a:r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28590048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e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4976</TotalTime>
  <Words>562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Consolas</vt:lpstr>
      <vt:lpstr>Wingdings 3</vt:lpstr>
      <vt:lpstr>Ione</vt:lpstr>
      <vt:lpstr>Temporals in VTL</vt:lpstr>
      <vt:lpstr>Temporal Scalar Types</vt:lpstr>
      <vt:lpstr>VTL Representations</vt:lpstr>
      <vt:lpstr>Representations in documentation</vt:lpstr>
      <vt:lpstr>Issues 1/2</vt:lpstr>
      <vt:lpstr>Issues 2/2</vt:lpstr>
      <vt:lpstr>Proposal 1 – Value Domains</vt:lpstr>
      <vt:lpstr>Proposal 2 – External Representation</vt:lpstr>
      <vt:lpstr>Proposal 3 – Conversions</vt:lpstr>
      <vt:lpstr>Proposal 4 – Literals</vt:lpstr>
      <vt:lpstr>Functions and support</vt:lpstr>
    </vt:vector>
  </TitlesOfParts>
  <Company>Banca d'Italia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Valentino Pinna</dc:creator>
  <cp:lastModifiedBy>Valentino Pinna</cp:lastModifiedBy>
  <cp:revision>78</cp:revision>
  <dcterms:created xsi:type="dcterms:W3CDTF">2025-02-26T10:27:00Z</dcterms:created>
  <dcterms:modified xsi:type="dcterms:W3CDTF">2025-03-12T08:57:16Z</dcterms:modified>
</cp:coreProperties>
</file>