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195" autoAdjust="0"/>
  </p:normalViewPr>
  <p:slideViewPr>
    <p:cSldViewPr snapToGrid="0">
      <p:cViewPr varScale="1">
        <p:scale>
          <a:sx n="67" d="100"/>
          <a:sy n="67" d="100"/>
        </p:scale>
        <p:origin x="1053"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45203-641C-4BC3-9B4C-CE0C1630395D}" type="datetimeFigureOut">
              <a:rPr lang="en-GB" smtClean="0"/>
              <a:t>27/03/2025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E3B02-499F-470A-8668-742A91C12B8A}" type="slidenum">
              <a:rPr lang="en-GB" smtClean="0"/>
              <a:t>‹#›</a:t>
            </a:fld>
            <a:endParaRPr lang="en-GB"/>
          </a:p>
        </p:txBody>
      </p:sp>
    </p:spTree>
    <p:extLst>
      <p:ext uri="{BB962C8B-B14F-4D97-AF65-F5344CB8AC3E}">
        <p14:creationId xmlns:p14="http://schemas.microsoft.com/office/powerpoint/2010/main" val="900098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10E3B02-499F-470A-8668-742A91C12B8A}" type="slidenum">
              <a:rPr lang="en-GB" smtClean="0"/>
              <a:t>3</a:t>
            </a:fld>
            <a:endParaRPr lang="en-GB"/>
          </a:p>
        </p:txBody>
      </p:sp>
    </p:spTree>
    <p:extLst>
      <p:ext uri="{BB962C8B-B14F-4D97-AF65-F5344CB8AC3E}">
        <p14:creationId xmlns:p14="http://schemas.microsoft.com/office/powerpoint/2010/main" val="299096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A43A-B14F-A33A-D0F4-4F292A62E60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2EA51A6-7442-13D6-3104-16C8581455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D08F50D-C279-B792-12D6-F07EE528FC34}"/>
              </a:ext>
            </a:extLst>
          </p:cNvPr>
          <p:cNvSpPr>
            <a:spLocks noGrp="1"/>
          </p:cNvSpPr>
          <p:nvPr>
            <p:ph type="dt" sz="half" idx="10"/>
          </p:nvPr>
        </p:nvSpPr>
        <p:spPr/>
        <p:txBody>
          <a:bodyPr/>
          <a:lstStyle/>
          <a:p>
            <a:fld id="{7AEE4F81-A519-424F-983A-A08142635F18}" type="datetimeFigureOut">
              <a:rPr lang="en-GB" smtClean="0"/>
              <a:t>27/03/2025</a:t>
            </a:fld>
            <a:endParaRPr lang="en-GB"/>
          </a:p>
        </p:txBody>
      </p:sp>
      <p:sp>
        <p:nvSpPr>
          <p:cNvPr id="5" name="Footer Placeholder 4">
            <a:extLst>
              <a:ext uri="{FF2B5EF4-FFF2-40B4-BE49-F238E27FC236}">
                <a16:creationId xmlns:a16="http://schemas.microsoft.com/office/drawing/2014/main" id="{F5F4B28F-EBDE-0027-9D38-0CE009314C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77B961-9752-CA8F-0838-81DA885B7FC4}"/>
              </a:ext>
            </a:extLst>
          </p:cNvPr>
          <p:cNvSpPr>
            <a:spLocks noGrp="1"/>
          </p:cNvSpPr>
          <p:nvPr>
            <p:ph type="sldNum" sz="quarter" idx="12"/>
          </p:nvPr>
        </p:nvSpPr>
        <p:spPr/>
        <p:txBody>
          <a:bodyPr/>
          <a:lstStyle/>
          <a:p>
            <a:fld id="{E76C68F6-BE25-4D1F-9743-39D015A54B7D}" type="slidenum">
              <a:rPr lang="en-GB" smtClean="0"/>
              <a:t>‹#›</a:t>
            </a:fld>
            <a:endParaRPr lang="en-GB"/>
          </a:p>
        </p:txBody>
      </p:sp>
    </p:spTree>
    <p:extLst>
      <p:ext uri="{BB962C8B-B14F-4D97-AF65-F5344CB8AC3E}">
        <p14:creationId xmlns:p14="http://schemas.microsoft.com/office/powerpoint/2010/main" val="1117306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7441-183A-3C81-1BDE-C31D5445AEF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C3A27B3-C6E8-61DE-BE9D-9A3FAE7697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9A667A8-58EF-5C07-13E0-630B5876EE7C}"/>
              </a:ext>
            </a:extLst>
          </p:cNvPr>
          <p:cNvSpPr>
            <a:spLocks noGrp="1"/>
          </p:cNvSpPr>
          <p:nvPr>
            <p:ph type="dt" sz="half" idx="10"/>
          </p:nvPr>
        </p:nvSpPr>
        <p:spPr/>
        <p:txBody>
          <a:bodyPr/>
          <a:lstStyle/>
          <a:p>
            <a:fld id="{7AEE4F81-A519-424F-983A-A08142635F18}" type="datetimeFigureOut">
              <a:rPr lang="en-GB" smtClean="0"/>
              <a:t>27/03/2025</a:t>
            </a:fld>
            <a:endParaRPr lang="en-GB"/>
          </a:p>
        </p:txBody>
      </p:sp>
      <p:sp>
        <p:nvSpPr>
          <p:cNvPr id="5" name="Footer Placeholder 4">
            <a:extLst>
              <a:ext uri="{FF2B5EF4-FFF2-40B4-BE49-F238E27FC236}">
                <a16:creationId xmlns:a16="http://schemas.microsoft.com/office/drawing/2014/main" id="{B7197A7B-D969-8F66-A213-E7617AD4E1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7413AE-D770-D736-DCC5-F37865626865}"/>
              </a:ext>
            </a:extLst>
          </p:cNvPr>
          <p:cNvSpPr>
            <a:spLocks noGrp="1"/>
          </p:cNvSpPr>
          <p:nvPr>
            <p:ph type="sldNum" sz="quarter" idx="12"/>
          </p:nvPr>
        </p:nvSpPr>
        <p:spPr/>
        <p:txBody>
          <a:bodyPr/>
          <a:lstStyle/>
          <a:p>
            <a:fld id="{E76C68F6-BE25-4D1F-9743-39D015A54B7D}" type="slidenum">
              <a:rPr lang="en-GB" smtClean="0"/>
              <a:t>‹#›</a:t>
            </a:fld>
            <a:endParaRPr lang="en-GB"/>
          </a:p>
        </p:txBody>
      </p:sp>
    </p:spTree>
    <p:extLst>
      <p:ext uri="{BB962C8B-B14F-4D97-AF65-F5344CB8AC3E}">
        <p14:creationId xmlns:p14="http://schemas.microsoft.com/office/powerpoint/2010/main" val="417337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7DB646-1051-A65B-D65A-0A989261922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26B2F8A-7464-3059-6483-36EB3342904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2B722DE-BEEA-D3A9-94A3-E617EAE8DB7C}"/>
              </a:ext>
            </a:extLst>
          </p:cNvPr>
          <p:cNvSpPr>
            <a:spLocks noGrp="1"/>
          </p:cNvSpPr>
          <p:nvPr>
            <p:ph type="dt" sz="half" idx="10"/>
          </p:nvPr>
        </p:nvSpPr>
        <p:spPr/>
        <p:txBody>
          <a:bodyPr/>
          <a:lstStyle/>
          <a:p>
            <a:fld id="{7AEE4F81-A519-424F-983A-A08142635F18}" type="datetimeFigureOut">
              <a:rPr lang="en-GB" smtClean="0"/>
              <a:t>27/03/2025</a:t>
            </a:fld>
            <a:endParaRPr lang="en-GB"/>
          </a:p>
        </p:txBody>
      </p:sp>
      <p:sp>
        <p:nvSpPr>
          <p:cNvPr id="5" name="Footer Placeholder 4">
            <a:extLst>
              <a:ext uri="{FF2B5EF4-FFF2-40B4-BE49-F238E27FC236}">
                <a16:creationId xmlns:a16="http://schemas.microsoft.com/office/drawing/2014/main" id="{FDB5F5E0-D8AD-FFCE-9638-C542CACB15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9E739D-1394-80B2-7A58-A5E8572DE436}"/>
              </a:ext>
            </a:extLst>
          </p:cNvPr>
          <p:cNvSpPr>
            <a:spLocks noGrp="1"/>
          </p:cNvSpPr>
          <p:nvPr>
            <p:ph type="sldNum" sz="quarter" idx="12"/>
          </p:nvPr>
        </p:nvSpPr>
        <p:spPr/>
        <p:txBody>
          <a:bodyPr/>
          <a:lstStyle/>
          <a:p>
            <a:fld id="{E76C68F6-BE25-4D1F-9743-39D015A54B7D}" type="slidenum">
              <a:rPr lang="en-GB" smtClean="0"/>
              <a:t>‹#›</a:t>
            </a:fld>
            <a:endParaRPr lang="en-GB"/>
          </a:p>
        </p:txBody>
      </p:sp>
    </p:spTree>
    <p:extLst>
      <p:ext uri="{BB962C8B-B14F-4D97-AF65-F5344CB8AC3E}">
        <p14:creationId xmlns:p14="http://schemas.microsoft.com/office/powerpoint/2010/main" val="48967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CB7F0-FE24-AB62-71BD-45E8B332F4D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CD17845-4612-B62C-A97F-63FBCFFBEE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CD542B5-9AEC-68E6-4C96-544D3951AA15}"/>
              </a:ext>
            </a:extLst>
          </p:cNvPr>
          <p:cNvSpPr>
            <a:spLocks noGrp="1"/>
          </p:cNvSpPr>
          <p:nvPr>
            <p:ph type="dt" sz="half" idx="10"/>
          </p:nvPr>
        </p:nvSpPr>
        <p:spPr/>
        <p:txBody>
          <a:bodyPr/>
          <a:lstStyle/>
          <a:p>
            <a:fld id="{7AEE4F81-A519-424F-983A-A08142635F18}" type="datetimeFigureOut">
              <a:rPr lang="en-GB" smtClean="0"/>
              <a:t>27/03/2025</a:t>
            </a:fld>
            <a:endParaRPr lang="en-GB"/>
          </a:p>
        </p:txBody>
      </p:sp>
      <p:sp>
        <p:nvSpPr>
          <p:cNvPr id="5" name="Footer Placeholder 4">
            <a:extLst>
              <a:ext uri="{FF2B5EF4-FFF2-40B4-BE49-F238E27FC236}">
                <a16:creationId xmlns:a16="http://schemas.microsoft.com/office/drawing/2014/main" id="{4A9EEB7E-5028-0366-1623-09196F4701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3BCD56-6E71-F0AF-C6F3-21299B62E5E2}"/>
              </a:ext>
            </a:extLst>
          </p:cNvPr>
          <p:cNvSpPr>
            <a:spLocks noGrp="1"/>
          </p:cNvSpPr>
          <p:nvPr>
            <p:ph type="sldNum" sz="quarter" idx="12"/>
          </p:nvPr>
        </p:nvSpPr>
        <p:spPr/>
        <p:txBody>
          <a:bodyPr/>
          <a:lstStyle/>
          <a:p>
            <a:fld id="{E76C68F6-BE25-4D1F-9743-39D015A54B7D}" type="slidenum">
              <a:rPr lang="en-GB" smtClean="0"/>
              <a:t>‹#›</a:t>
            </a:fld>
            <a:endParaRPr lang="en-GB"/>
          </a:p>
        </p:txBody>
      </p:sp>
    </p:spTree>
    <p:extLst>
      <p:ext uri="{BB962C8B-B14F-4D97-AF65-F5344CB8AC3E}">
        <p14:creationId xmlns:p14="http://schemas.microsoft.com/office/powerpoint/2010/main" val="428170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1516-D98A-985C-0AAB-51A9ECC23DC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7171BC0D-2579-9AFF-D5F7-0CAFF59681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B8A17F9-854E-109A-B059-B757D05F938A}"/>
              </a:ext>
            </a:extLst>
          </p:cNvPr>
          <p:cNvSpPr>
            <a:spLocks noGrp="1"/>
          </p:cNvSpPr>
          <p:nvPr>
            <p:ph type="dt" sz="half" idx="10"/>
          </p:nvPr>
        </p:nvSpPr>
        <p:spPr/>
        <p:txBody>
          <a:bodyPr/>
          <a:lstStyle/>
          <a:p>
            <a:fld id="{7AEE4F81-A519-424F-983A-A08142635F18}" type="datetimeFigureOut">
              <a:rPr lang="en-GB" smtClean="0"/>
              <a:t>27/03/2025</a:t>
            </a:fld>
            <a:endParaRPr lang="en-GB"/>
          </a:p>
        </p:txBody>
      </p:sp>
      <p:sp>
        <p:nvSpPr>
          <p:cNvPr id="5" name="Footer Placeholder 4">
            <a:extLst>
              <a:ext uri="{FF2B5EF4-FFF2-40B4-BE49-F238E27FC236}">
                <a16:creationId xmlns:a16="http://schemas.microsoft.com/office/drawing/2014/main" id="{624DAB75-CEDA-A2D7-5A03-AA99511BD7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52E269-02C7-99B4-6148-80125B534A20}"/>
              </a:ext>
            </a:extLst>
          </p:cNvPr>
          <p:cNvSpPr>
            <a:spLocks noGrp="1"/>
          </p:cNvSpPr>
          <p:nvPr>
            <p:ph type="sldNum" sz="quarter" idx="12"/>
          </p:nvPr>
        </p:nvSpPr>
        <p:spPr/>
        <p:txBody>
          <a:bodyPr/>
          <a:lstStyle/>
          <a:p>
            <a:fld id="{E76C68F6-BE25-4D1F-9743-39D015A54B7D}" type="slidenum">
              <a:rPr lang="en-GB" smtClean="0"/>
              <a:t>‹#›</a:t>
            </a:fld>
            <a:endParaRPr lang="en-GB"/>
          </a:p>
        </p:txBody>
      </p:sp>
    </p:spTree>
    <p:extLst>
      <p:ext uri="{BB962C8B-B14F-4D97-AF65-F5344CB8AC3E}">
        <p14:creationId xmlns:p14="http://schemas.microsoft.com/office/powerpoint/2010/main" val="167204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2CB47-DB31-104E-9F0C-31A59C8E1C9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72105E5-4BDE-BE62-BFC3-F80B452A284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6823D8C-F91C-6C63-9BCC-A849427F034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EC931246-31BC-6EEB-87E8-C9D70AB65B9D}"/>
              </a:ext>
            </a:extLst>
          </p:cNvPr>
          <p:cNvSpPr>
            <a:spLocks noGrp="1"/>
          </p:cNvSpPr>
          <p:nvPr>
            <p:ph type="dt" sz="half" idx="10"/>
          </p:nvPr>
        </p:nvSpPr>
        <p:spPr/>
        <p:txBody>
          <a:bodyPr/>
          <a:lstStyle/>
          <a:p>
            <a:fld id="{7AEE4F81-A519-424F-983A-A08142635F18}" type="datetimeFigureOut">
              <a:rPr lang="en-GB" smtClean="0"/>
              <a:t>27/03/2025</a:t>
            </a:fld>
            <a:endParaRPr lang="en-GB"/>
          </a:p>
        </p:txBody>
      </p:sp>
      <p:sp>
        <p:nvSpPr>
          <p:cNvPr id="6" name="Footer Placeholder 5">
            <a:extLst>
              <a:ext uri="{FF2B5EF4-FFF2-40B4-BE49-F238E27FC236}">
                <a16:creationId xmlns:a16="http://schemas.microsoft.com/office/drawing/2014/main" id="{49BA8A87-D0B5-2B2D-9544-71520F565B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C3B3FA-BC9D-59E5-2471-4ED80EF5BF8F}"/>
              </a:ext>
            </a:extLst>
          </p:cNvPr>
          <p:cNvSpPr>
            <a:spLocks noGrp="1"/>
          </p:cNvSpPr>
          <p:nvPr>
            <p:ph type="sldNum" sz="quarter" idx="12"/>
          </p:nvPr>
        </p:nvSpPr>
        <p:spPr/>
        <p:txBody>
          <a:bodyPr/>
          <a:lstStyle/>
          <a:p>
            <a:fld id="{E76C68F6-BE25-4D1F-9743-39D015A54B7D}" type="slidenum">
              <a:rPr lang="en-GB" smtClean="0"/>
              <a:t>‹#›</a:t>
            </a:fld>
            <a:endParaRPr lang="en-GB"/>
          </a:p>
        </p:txBody>
      </p:sp>
    </p:spTree>
    <p:extLst>
      <p:ext uri="{BB962C8B-B14F-4D97-AF65-F5344CB8AC3E}">
        <p14:creationId xmlns:p14="http://schemas.microsoft.com/office/powerpoint/2010/main" val="396651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5246-0A7C-A790-D14F-E3C31D2E66C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717EEC6-2C52-1F85-2983-3363157A1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690FC12-ABB1-EECD-5267-C27A776CC2D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55BA70E-643C-5CF7-A6E2-5FAD230A6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2E3AB54-CF43-1A44-2CD1-992715DA0E5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8F1F7FC-4167-12EF-7942-7FB7DFD8BBCB}"/>
              </a:ext>
            </a:extLst>
          </p:cNvPr>
          <p:cNvSpPr>
            <a:spLocks noGrp="1"/>
          </p:cNvSpPr>
          <p:nvPr>
            <p:ph type="dt" sz="half" idx="10"/>
          </p:nvPr>
        </p:nvSpPr>
        <p:spPr/>
        <p:txBody>
          <a:bodyPr/>
          <a:lstStyle/>
          <a:p>
            <a:fld id="{7AEE4F81-A519-424F-983A-A08142635F18}" type="datetimeFigureOut">
              <a:rPr lang="en-GB" smtClean="0"/>
              <a:t>27/03/2025</a:t>
            </a:fld>
            <a:endParaRPr lang="en-GB"/>
          </a:p>
        </p:txBody>
      </p:sp>
      <p:sp>
        <p:nvSpPr>
          <p:cNvPr id="8" name="Footer Placeholder 7">
            <a:extLst>
              <a:ext uri="{FF2B5EF4-FFF2-40B4-BE49-F238E27FC236}">
                <a16:creationId xmlns:a16="http://schemas.microsoft.com/office/drawing/2014/main" id="{B4F291E1-18F8-B2D2-6DAC-C4D63E27F26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8218AA7-4667-1353-D3E3-74AF5D757D12}"/>
              </a:ext>
            </a:extLst>
          </p:cNvPr>
          <p:cNvSpPr>
            <a:spLocks noGrp="1"/>
          </p:cNvSpPr>
          <p:nvPr>
            <p:ph type="sldNum" sz="quarter" idx="12"/>
          </p:nvPr>
        </p:nvSpPr>
        <p:spPr/>
        <p:txBody>
          <a:bodyPr/>
          <a:lstStyle/>
          <a:p>
            <a:fld id="{E76C68F6-BE25-4D1F-9743-39D015A54B7D}" type="slidenum">
              <a:rPr lang="en-GB" smtClean="0"/>
              <a:t>‹#›</a:t>
            </a:fld>
            <a:endParaRPr lang="en-GB"/>
          </a:p>
        </p:txBody>
      </p:sp>
    </p:spTree>
    <p:extLst>
      <p:ext uri="{BB962C8B-B14F-4D97-AF65-F5344CB8AC3E}">
        <p14:creationId xmlns:p14="http://schemas.microsoft.com/office/powerpoint/2010/main" val="459854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1DA5-B484-C763-D8B7-F0A8F146377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1E05F1C-A7FB-6639-69EC-7CC5AEC3893E}"/>
              </a:ext>
            </a:extLst>
          </p:cNvPr>
          <p:cNvSpPr>
            <a:spLocks noGrp="1"/>
          </p:cNvSpPr>
          <p:nvPr>
            <p:ph type="dt" sz="half" idx="10"/>
          </p:nvPr>
        </p:nvSpPr>
        <p:spPr/>
        <p:txBody>
          <a:bodyPr/>
          <a:lstStyle/>
          <a:p>
            <a:fld id="{7AEE4F81-A519-424F-983A-A08142635F18}" type="datetimeFigureOut">
              <a:rPr lang="en-GB" smtClean="0"/>
              <a:t>27/03/2025</a:t>
            </a:fld>
            <a:endParaRPr lang="en-GB"/>
          </a:p>
        </p:txBody>
      </p:sp>
      <p:sp>
        <p:nvSpPr>
          <p:cNvPr id="4" name="Footer Placeholder 3">
            <a:extLst>
              <a:ext uri="{FF2B5EF4-FFF2-40B4-BE49-F238E27FC236}">
                <a16:creationId xmlns:a16="http://schemas.microsoft.com/office/drawing/2014/main" id="{2F4180BB-224E-BB86-9ABB-B3DA1F87C27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030A500-52C1-6E18-C5BC-9BD122CC0D51}"/>
              </a:ext>
            </a:extLst>
          </p:cNvPr>
          <p:cNvSpPr>
            <a:spLocks noGrp="1"/>
          </p:cNvSpPr>
          <p:nvPr>
            <p:ph type="sldNum" sz="quarter" idx="12"/>
          </p:nvPr>
        </p:nvSpPr>
        <p:spPr/>
        <p:txBody>
          <a:bodyPr/>
          <a:lstStyle/>
          <a:p>
            <a:fld id="{E76C68F6-BE25-4D1F-9743-39D015A54B7D}" type="slidenum">
              <a:rPr lang="en-GB" smtClean="0"/>
              <a:t>‹#›</a:t>
            </a:fld>
            <a:endParaRPr lang="en-GB"/>
          </a:p>
        </p:txBody>
      </p:sp>
    </p:spTree>
    <p:extLst>
      <p:ext uri="{BB962C8B-B14F-4D97-AF65-F5344CB8AC3E}">
        <p14:creationId xmlns:p14="http://schemas.microsoft.com/office/powerpoint/2010/main" val="389976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6E546A-F5CB-FD6B-25E2-7AD603D0B3E9}"/>
              </a:ext>
            </a:extLst>
          </p:cNvPr>
          <p:cNvSpPr>
            <a:spLocks noGrp="1"/>
          </p:cNvSpPr>
          <p:nvPr>
            <p:ph type="dt" sz="half" idx="10"/>
          </p:nvPr>
        </p:nvSpPr>
        <p:spPr/>
        <p:txBody>
          <a:bodyPr/>
          <a:lstStyle/>
          <a:p>
            <a:fld id="{7AEE4F81-A519-424F-983A-A08142635F18}" type="datetimeFigureOut">
              <a:rPr lang="en-GB" smtClean="0"/>
              <a:t>27/03/2025</a:t>
            </a:fld>
            <a:endParaRPr lang="en-GB"/>
          </a:p>
        </p:txBody>
      </p:sp>
      <p:sp>
        <p:nvSpPr>
          <p:cNvPr id="3" name="Footer Placeholder 2">
            <a:extLst>
              <a:ext uri="{FF2B5EF4-FFF2-40B4-BE49-F238E27FC236}">
                <a16:creationId xmlns:a16="http://schemas.microsoft.com/office/drawing/2014/main" id="{F0DD19B3-B556-2F0B-C37A-BB30901A1B1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7E945B8-70C4-2E8F-E807-0A1184AD9AF5}"/>
              </a:ext>
            </a:extLst>
          </p:cNvPr>
          <p:cNvSpPr>
            <a:spLocks noGrp="1"/>
          </p:cNvSpPr>
          <p:nvPr>
            <p:ph type="sldNum" sz="quarter" idx="12"/>
          </p:nvPr>
        </p:nvSpPr>
        <p:spPr/>
        <p:txBody>
          <a:bodyPr/>
          <a:lstStyle/>
          <a:p>
            <a:fld id="{E76C68F6-BE25-4D1F-9743-39D015A54B7D}" type="slidenum">
              <a:rPr lang="en-GB" smtClean="0"/>
              <a:t>‹#›</a:t>
            </a:fld>
            <a:endParaRPr lang="en-GB"/>
          </a:p>
        </p:txBody>
      </p:sp>
    </p:spTree>
    <p:extLst>
      <p:ext uri="{BB962C8B-B14F-4D97-AF65-F5344CB8AC3E}">
        <p14:creationId xmlns:p14="http://schemas.microsoft.com/office/powerpoint/2010/main" val="39176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7E90-E8F0-D255-560A-765E847160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E182324-11DE-2C9D-A954-E34BAB462E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070E26A-9EDF-952B-E180-B2F044C982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F6818D2-C251-4AA3-0AAB-830581CB87BE}"/>
              </a:ext>
            </a:extLst>
          </p:cNvPr>
          <p:cNvSpPr>
            <a:spLocks noGrp="1"/>
          </p:cNvSpPr>
          <p:nvPr>
            <p:ph type="dt" sz="half" idx="10"/>
          </p:nvPr>
        </p:nvSpPr>
        <p:spPr/>
        <p:txBody>
          <a:bodyPr/>
          <a:lstStyle/>
          <a:p>
            <a:fld id="{7AEE4F81-A519-424F-983A-A08142635F18}" type="datetimeFigureOut">
              <a:rPr lang="en-GB" smtClean="0"/>
              <a:t>27/03/2025</a:t>
            </a:fld>
            <a:endParaRPr lang="en-GB"/>
          </a:p>
        </p:txBody>
      </p:sp>
      <p:sp>
        <p:nvSpPr>
          <p:cNvPr id="6" name="Footer Placeholder 5">
            <a:extLst>
              <a:ext uri="{FF2B5EF4-FFF2-40B4-BE49-F238E27FC236}">
                <a16:creationId xmlns:a16="http://schemas.microsoft.com/office/drawing/2014/main" id="{23B3FF75-EB22-3832-E3C4-B3D2EC2960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880673-3CD0-8CD0-E5DC-2079E14158A4}"/>
              </a:ext>
            </a:extLst>
          </p:cNvPr>
          <p:cNvSpPr>
            <a:spLocks noGrp="1"/>
          </p:cNvSpPr>
          <p:nvPr>
            <p:ph type="sldNum" sz="quarter" idx="12"/>
          </p:nvPr>
        </p:nvSpPr>
        <p:spPr/>
        <p:txBody>
          <a:bodyPr/>
          <a:lstStyle/>
          <a:p>
            <a:fld id="{E76C68F6-BE25-4D1F-9743-39D015A54B7D}" type="slidenum">
              <a:rPr lang="en-GB" smtClean="0"/>
              <a:t>‹#›</a:t>
            </a:fld>
            <a:endParaRPr lang="en-GB"/>
          </a:p>
        </p:txBody>
      </p:sp>
    </p:spTree>
    <p:extLst>
      <p:ext uri="{BB962C8B-B14F-4D97-AF65-F5344CB8AC3E}">
        <p14:creationId xmlns:p14="http://schemas.microsoft.com/office/powerpoint/2010/main" val="352744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B78F4-E013-FB45-3098-C88DC6DE90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6802E3A-28C1-21C6-B27A-F7B7BAC7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D9331D2-BFA8-D602-09FB-4C3C8D76A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AAA603-3D99-B129-CAED-1775BC5608F3}"/>
              </a:ext>
            </a:extLst>
          </p:cNvPr>
          <p:cNvSpPr>
            <a:spLocks noGrp="1"/>
          </p:cNvSpPr>
          <p:nvPr>
            <p:ph type="dt" sz="half" idx="10"/>
          </p:nvPr>
        </p:nvSpPr>
        <p:spPr/>
        <p:txBody>
          <a:bodyPr/>
          <a:lstStyle/>
          <a:p>
            <a:fld id="{7AEE4F81-A519-424F-983A-A08142635F18}" type="datetimeFigureOut">
              <a:rPr lang="en-GB" smtClean="0"/>
              <a:t>27/03/2025</a:t>
            </a:fld>
            <a:endParaRPr lang="en-GB"/>
          </a:p>
        </p:txBody>
      </p:sp>
      <p:sp>
        <p:nvSpPr>
          <p:cNvPr id="6" name="Footer Placeholder 5">
            <a:extLst>
              <a:ext uri="{FF2B5EF4-FFF2-40B4-BE49-F238E27FC236}">
                <a16:creationId xmlns:a16="http://schemas.microsoft.com/office/drawing/2014/main" id="{BD653F93-FC60-D493-1660-D7BAF69143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A033F3-BC8D-47E6-6102-715511D8FB80}"/>
              </a:ext>
            </a:extLst>
          </p:cNvPr>
          <p:cNvSpPr>
            <a:spLocks noGrp="1"/>
          </p:cNvSpPr>
          <p:nvPr>
            <p:ph type="sldNum" sz="quarter" idx="12"/>
          </p:nvPr>
        </p:nvSpPr>
        <p:spPr/>
        <p:txBody>
          <a:bodyPr/>
          <a:lstStyle/>
          <a:p>
            <a:fld id="{E76C68F6-BE25-4D1F-9743-39D015A54B7D}" type="slidenum">
              <a:rPr lang="en-GB" smtClean="0"/>
              <a:t>‹#›</a:t>
            </a:fld>
            <a:endParaRPr lang="en-GB"/>
          </a:p>
        </p:txBody>
      </p:sp>
    </p:spTree>
    <p:extLst>
      <p:ext uri="{BB962C8B-B14F-4D97-AF65-F5344CB8AC3E}">
        <p14:creationId xmlns:p14="http://schemas.microsoft.com/office/powerpoint/2010/main" val="197778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979C2-EF9B-0D6E-0E2A-8EEC6A4297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9CF0039-9BFA-4C84-F79F-07FB757747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07B1E19-7DAD-C4CC-1F35-7DCC6B1ED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EE4F81-A519-424F-983A-A08142635F18}" type="datetimeFigureOut">
              <a:rPr lang="en-GB" smtClean="0"/>
              <a:t>27/03/2025</a:t>
            </a:fld>
            <a:endParaRPr lang="en-GB"/>
          </a:p>
        </p:txBody>
      </p:sp>
      <p:sp>
        <p:nvSpPr>
          <p:cNvPr id="5" name="Footer Placeholder 4">
            <a:extLst>
              <a:ext uri="{FF2B5EF4-FFF2-40B4-BE49-F238E27FC236}">
                <a16:creationId xmlns:a16="http://schemas.microsoft.com/office/drawing/2014/main" id="{E8DB1090-7E9F-8016-9F9D-9A954ED98A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B57B2F1-2578-C2FE-FC45-B435A49C5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76C68F6-BE25-4D1F-9743-39D015A54B7D}" type="slidenum">
              <a:rPr lang="en-GB" smtClean="0"/>
              <a:t>‹#›</a:t>
            </a:fld>
            <a:endParaRPr lang="en-GB"/>
          </a:p>
        </p:txBody>
      </p:sp>
    </p:spTree>
    <p:extLst>
      <p:ext uri="{BB962C8B-B14F-4D97-AF65-F5344CB8AC3E}">
        <p14:creationId xmlns:p14="http://schemas.microsoft.com/office/powerpoint/2010/main" val="76059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cid:image001.png@01DB1EFA.83DFEF7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AB29-B2C8-E8FC-3616-C47EE32A2C53}"/>
              </a:ext>
            </a:extLst>
          </p:cNvPr>
          <p:cNvSpPr>
            <a:spLocks noGrp="1"/>
          </p:cNvSpPr>
          <p:nvPr>
            <p:ph type="ctrTitle"/>
          </p:nvPr>
        </p:nvSpPr>
        <p:spPr/>
        <p:txBody>
          <a:bodyPr/>
          <a:lstStyle/>
          <a:p>
            <a:r>
              <a:rPr lang="es-ES" dirty="0"/>
              <a:t>VTL IM</a:t>
            </a:r>
            <a:endParaRPr lang="en-GB" dirty="0"/>
          </a:p>
        </p:txBody>
      </p:sp>
      <p:sp>
        <p:nvSpPr>
          <p:cNvPr id="3" name="Subtitle 2">
            <a:extLst>
              <a:ext uri="{FF2B5EF4-FFF2-40B4-BE49-F238E27FC236}">
                <a16:creationId xmlns:a16="http://schemas.microsoft.com/office/drawing/2014/main" id="{75D83309-05E6-77DE-D7B9-CB51811E64FD}"/>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18174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AF5B-50A4-35FA-B9D8-A6B39C8885C1}"/>
              </a:ext>
            </a:extLst>
          </p:cNvPr>
          <p:cNvSpPr>
            <a:spLocks noGrp="1"/>
          </p:cNvSpPr>
          <p:nvPr>
            <p:ph type="title"/>
          </p:nvPr>
        </p:nvSpPr>
        <p:spPr/>
        <p:txBody>
          <a:bodyPr/>
          <a:lstStyle/>
          <a:p>
            <a:r>
              <a:rPr lang="es-ES" dirty="0" err="1"/>
              <a:t>The</a:t>
            </a:r>
            <a:r>
              <a:rPr lang="es-ES" dirty="0"/>
              <a:t> </a:t>
            </a:r>
            <a:r>
              <a:rPr lang="es-ES" dirty="0" err="1"/>
              <a:t>issue</a:t>
            </a:r>
            <a:endParaRPr lang="en-GB" dirty="0"/>
          </a:p>
        </p:txBody>
      </p:sp>
      <p:pic>
        <p:nvPicPr>
          <p:cNvPr id="4" name="Immagine 6">
            <a:extLst>
              <a:ext uri="{FF2B5EF4-FFF2-40B4-BE49-F238E27FC236}">
                <a16:creationId xmlns:a16="http://schemas.microsoft.com/office/drawing/2014/main" id="{C6C907CB-CF84-52AB-D387-AA14CFFA7AC6}"/>
              </a:ext>
            </a:extLst>
          </p:cNvPr>
          <p:cNvPicPr>
            <a:picLocks noGrp="1" noChangeAspect="1"/>
          </p:cNvPicPr>
          <p:nvPr>
            <p:ph idx="1"/>
          </p:nvPr>
        </p:nvPicPr>
        <p:blipFill>
          <a:blip r:embed="rId2" r:link="rId3">
            <a:extLst>
              <a:ext uri="{28A0092B-C50C-407E-A947-70E740481C1C}">
                <a14:useLocalDpi xmlns:a14="http://schemas.microsoft.com/office/drawing/2010/main" val="0"/>
              </a:ext>
            </a:extLst>
          </a:blip>
          <a:srcRect/>
          <a:stretch>
            <a:fillRect/>
          </a:stretch>
        </p:blipFill>
        <p:spPr bwMode="auto">
          <a:xfrm>
            <a:off x="3462883" y="1798731"/>
            <a:ext cx="5266234" cy="4351338"/>
          </a:xfrm>
          <a:prstGeom prst="rect">
            <a:avLst/>
          </a:prstGeom>
          <a:noFill/>
          <a:ln>
            <a:noFill/>
          </a:ln>
        </p:spPr>
      </p:pic>
      <p:sp>
        <p:nvSpPr>
          <p:cNvPr id="5" name="Rectangle 4">
            <a:extLst>
              <a:ext uri="{FF2B5EF4-FFF2-40B4-BE49-F238E27FC236}">
                <a16:creationId xmlns:a16="http://schemas.microsoft.com/office/drawing/2014/main" id="{15DB24FA-5DC0-5712-C139-75D95EB083E2}"/>
              </a:ext>
            </a:extLst>
          </p:cNvPr>
          <p:cNvSpPr/>
          <p:nvPr/>
        </p:nvSpPr>
        <p:spPr>
          <a:xfrm>
            <a:off x="4533900" y="2701290"/>
            <a:ext cx="1206500" cy="97154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25390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8DFE9-8493-8915-8799-34FE5CB8691D}"/>
              </a:ext>
            </a:extLst>
          </p:cNvPr>
          <p:cNvSpPr>
            <a:spLocks noGrp="1"/>
          </p:cNvSpPr>
          <p:nvPr>
            <p:ph type="title"/>
          </p:nvPr>
        </p:nvSpPr>
        <p:spPr/>
        <p:txBody>
          <a:bodyPr/>
          <a:lstStyle/>
          <a:p>
            <a:r>
              <a:rPr lang="es-ES" dirty="0" err="1"/>
              <a:t>The</a:t>
            </a:r>
            <a:r>
              <a:rPr lang="es-ES" dirty="0"/>
              <a:t> </a:t>
            </a:r>
            <a:r>
              <a:rPr lang="es-ES" dirty="0" err="1"/>
              <a:t>practical</a:t>
            </a:r>
            <a:r>
              <a:rPr lang="es-ES" dirty="0"/>
              <a:t> </a:t>
            </a:r>
            <a:r>
              <a:rPr lang="es-ES" dirty="0" err="1"/>
              <a:t>problems</a:t>
            </a:r>
            <a:endParaRPr lang="en-GB" dirty="0"/>
          </a:p>
        </p:txBody>
      </p:sp>
      <p:sp>
        <p:nvSpPr>
          <p:cNvPr id="3" name="Content Placeholder 2">
            <a:extLst>
              <a:ext uri="{FF2B5EF4-FFF2-40B4-BE49-F238E27FC236}">
                <a16:creationId xmlns:a16="http://schemas.microsoft.com/office/drawing/2014/main" id="{7434DC21-08F9-C897-8F2D-2C0D21D1D92C}"/>
              </a:ext>
            </a:extLst>
          </p:cNvPr>
          <p:cNvSpPr>
            <a:spLocks noGrp="1"/>
          </p:cNvSpPr>
          <p:nvPr>
            <p:ph idx="1"/>
          </p:nvPr>
        </p:nvSpPr>
        <p:spPr/>
        <p:txBody>
          <a:bodyPr>
            <a:normAutofit fontScale="92500"/>
          </a:bodyPr>
          <a:lstStyle/>
          <a:p>
            <a:r>
              <a:rPr lang="es-ES" b="1" dirty="0" err="1"/>
              <a:t>Needing</a:t>
            </a:r>
            <a:r>
              <a:rPr lang="es-ES" b="1" dirty="0"/>
              <a:t> </a:t>
            </a:r>
            <a:r>
              <a:rPr lang="es-ES" b="1" dirty="0" err="1"/>
              <a:t>to</a:t>
            </a:r>
            <a:r>
              <a:rPr lang="es-ES" b="1" dirty="0"/>
              <a:t> define </a:t>
            </a:r>
            <a:r>
              <a:rPr lang="es-ES" b="1" dirty="0" err="1"/>
              <a:t>ex-ante</a:t>
            </a:r>
            <a:r>
              <a:rPr lang="es-ES" b="1" dirty="0"/>
              <a:t> </a:t>
            </a:r>
            <a:r>
              <a:rPr lang="es-ES" b="1" dirty="0" err="1"/>
              <a:t>the</a:t>
            </a:r>
            <a:r>
              <a:rPr lang="es-ES" b="1" dirty="0"/>
              <a:t> variables</a:t>
            </a:r>
            <a:r>
              <a:rPr lang="es-ES" dirty="0"/>
              <a:t>. </a:t>
            </a:r>
            <a:r>
              <a:rPr lang="es-ES" dirty="0" err="1"/>
              <a:t>We</a:t>
            </a:r>
            <a:r>
              <a:rPr lang="es-ES" dirty="0"/>
              <a:t> </a:t>
            </a:r>
            <a:r>
              <a:rPr lang="es-ES" dirty="0" err="1"/>
              <a:t>have</a:t>
            </a:r>
            <a:r>
              <a:rPr lang="es-ES" dirty="0"/>
              <a:t> </a:t>
            </a:r>
            <a:r>
              <a:rPr lang="es-ES" dirty="0" err="1"/>
              <a:t>transformation</a:t>
            </a:r>
            <a:r>
              <a:rPr lang="es-ES" dirty="0"/>
              <a:t> </a:t>
            </a:r>
            <a:r>
              <a:rPr lang="es-ES" dirty="0" err="1"/>
              <a:t>schems</a:t>
            </a:r>
            <a:r>
              <a:rPr lang="es-ES" dirty="0"/>
              <a:t> </a:t>
            </a:r>
            <a:r>
              <a:rPr lang="es-ES" dirty="0" err="1"/>
              <a:t>with</a:t>
            </a:r>
            <a:r>
              <a:rPr lang="es-ES" dirty="0"/>
              <a:t> </a:t>
            </a:r>
            <a:r>
              <a:rPr lang="es-ES" dirty="0" err="1"/>
              <a:t>over</a:t>
            </a:r>
            <a:r>
              <a:rPr lang="es-ES" dirty="0"/>
              <a:t> 200 non-</a:t>
            </a:r>
            <a:r>
              <a:rPr lang="es-ES" dirty="0" err="1"/>
              <a:t>persistent</a:t>
            </a:r>
            <a:r>
              <a:rPr lang="es-ES" dirty="0"/>
              <a:t> </a:t>
            </a:r>
            <a:r>
              <a:rPr lang="es-ES" dirty="0" err="1"/>
              <a:t>datasets</a:t>
            </a:r>
            <a:r>
              <a:rPr lang="es-ES" dirty="0"/>
              <a:t>, and </a:t>
            </a:r>
            <a:r>
              <a:rPr lang="es-ES" dirty="0" err="1"/>
              <a:t>lots</a:t>
            </a:r>
            <a:r>
              <a:rPr lang="es-ES" dirty="0"/>
              <a:t> </a:t>
            </a:r>
            <a:r>
              <a:rPr lang="es-ES" dirty="0" err="1"/>
              <a:t>of</a:t>
            </a:r>
            <a:r>
              <a:rPr lang="es-ES" dirty="0"/>
              <a:t>  non-</a:t>
            </a:r>
            <a:r>
              <a:rPr lang="es-ES" dirty="0" err="1"/>
              <a:t>persistent</a:t>
            </a:r>
            <a:r>
              <a:rPr lang="es-ES" dirty="0"/>
              <a:t> variables. </a:t>
            </a:r>
            <a:r>
              <a:rPr lang="es-ES" dirty="0" err="1"/>
              <a:t>Why</a:t>
            </a:r>
            <a:r>
              <a:rPr lang="es-ES" dirty="0"/>
              <a:t> </a:t>
            </a:r>
            <a:r>
              <a:rPr lang="es-ES" dirty="0" err="1"/>
              <a:t>should</a:t>
            </a:r>
            <a:r>
              <a:rPr lang="es-ES" dirty="0"/>
              <a:t> </a:t>
            </a:r>
            <a:r>
              <a:rPr lang="es-ES" dirty="0" err="1"/>
              <a:t>users</a:t>
            </a:r>
            <a:r>
              <a:rPr lang="es-ES" dirty="0"/>
              <a:t> define </a:t>
            </a:r>
            <a:r>
              <a:rPr lang="es-ES" dirty="0" err="1"/>
              <a:t>them</a:t>
            </a:r>
            <a:r>
              <a:rPr lang="es-ES" dirty="0"/>
              <a:t>?</a:t>
            </a:r>
          </a:p>
          <a:p>
            <a:r>
              <a:rPr lang="en-GB" b="1" dirty="0"/>
              <a:t>Potential conflicts</a:t>
            </a:r>
            <a:r>
              <a:rPr lang="en-GB" dirty="0"/>
              <a:t>. When using datasets from different agencies, how can we ensure that they don’t use same variable names for different things? Dealing with this would imply dealing with agencies in the VTL.</a:t>
            </a:r>
          </a:p>
          <a:p>
            <a:r>
              <a:rPr lang="en-GB" b="1" dirty="0"/>
              <a:t>Incompatibility with SDMX.</a:t>
            </a:r>
            <a:r>
              <a:rPr lang="en-GB" dirty="0"/>
              <a:t> In SDMX, concepts may be associated to different representations in different datasets. For instance, OBS_VALUE typically has different representations. This would imply that, to use datasets with different OBS_VALUE, something would need to be done outside VTL to deal with these situations.</a:t>
            </a:r>
            <a:endParaRPr lang="en-GB" b="1" dirty="0"/>
          </a:p>
        </p:txBody>
      </p:sp>
    </p:spTree>
    <p:extLst>
      <p:ext uri="{BB962C8B-B14F-4D97-AF65-F5344CB8AC3E}">
        <p14:creationId xmlns:p14="http://schemas.microsoft.com/office/powerpoint/2010/main" val="225397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B406-A22A-5E89-A35F-57569A983476}"/>
              </a:ext>
            </a:extLst>
          </p:cNvPr>
          <p:cNvSpPr>
            <a:spLocks noGrp="1"/>
          </p:cNvSpPr>
          <p:nvPr>
            <p:ph type="title"/>
          </p:nvPr>
        </p:nvSpPr>
        <p:spPr/>
        <p:txBody>
          <a:bodyPr/>
          <a:lstStyle/>
          <a:p>
            <a:r>
              <a:rPr lang="es-ES" dirty="0" err="1"/>
              <a:t>Why</a:t>
            </a:r>
            <a:r>
              <a:rPr lang="es-ES" dirty="0"/>
              <a:t> I </a:t>
            </a:r>
            <a:r>
              <a:rPr lang="es-ES" dirty="0" err="1"/>
              <a:t>think</a:t>
            </a:r>
            <a:r>
              <a:rPr lang="es-ES" dirty="0"/>
              <a:t> </a:t>
            </a:r>
            <a:r>
              <a:rPr lang="es-ES" dirty="0" err="1"/>
              <a:t>there</a:t>
            </a:r>
            <a:r>
              <a:rPr lang="es-ES" dirty="0"/>
              <a:t> are no </a:t>
            </a:r>
            <a:r>
              <a:rPr lang="es-ES" dirty="0" err="1"/>
              <a:t>advantages</a:t>
            </a:r>
            <a:endParaRPr lang="en-GB" dirty="0"/>
          </a:p>
        </p:txBody>
      </p:sp>
      <p:sp>
        <p:nvSpPr>
          <p:cNvPr id="3" name="Content Placeholder 2">
            <a:extLst>
              <a:ext uri="{FF2B5EF4-FFF2-40B4-BE49-F238E27FC236}">
                <a16:creationId xmlns:a16="http://schemas.microsoft.com/office/drawing/2014/main" id="{7B2B2F43-AB62-5122-F0CE-0D8E86191F95}"/>
              </a:ext>
            </a:extLst>
          </p:cNvPr>
          <p:cNvSpPr>
            <a:spLocks noGrp="1"/>
          </p:cNvSpPr>
          <p:nvPr>
            <p:ph idx="1"/>
          </p:nvPr>
        </p:nvSpPr>
        <p:spPr/>
        <p:txBody>
          <a:bodyPr/>
          <a:lstStyle/>
          <a:p>
            <a:r>
              <a:rPr lang="es-ES" b="1" dirty="0" err="1"/>
              <a:t>Separation</a:t>
            </a:r>
            <a:r>
              <a:rPr lang="es-ES" b="1" dirty="0"/>
              <a:t> </a:t>
            </a:r>
            <a:r>
              <a:rPr lang="es-ES" b="1" dirty="0" err="1"/>
              <a:t>of</a:t>
            </a:r>
            <a:r>
              <a:rPr lang="es-ES" b="1" dirty="0"/>
              <a:t> </a:t>
            </a:r>
            <a:r>
              <a:rPr lang="es-ES" b="1" dirty="0" err="1"/>
              <a:t>concerns</a:t>
            </a:r>
            <a:r>
              <a:rPr lang="es-ES" dirty="0"/>
              <a:t>: I </a:t>
            </a:r>
            <a:r>
              <a:rPr lang="es-ES" dirty="0" err="1"/>
              <a:t>strongly</a:t>
            </a:r>
            <a:r>
              <a:rPr lang="es-ES" dirty="0"/>
              <a:t> </a:t>
            </a:r>
            <a:r>
              <a:rPr lang="es-ES" dirty="0" err="1"/>
              <a:t>support</a:t>
            </a:r>
            <a:r>
              <a:rPr lang="es-ES" dirty="0"/>
              <a:t> </a:t>
            </a:r>
            <a:r>
              <a:rPr lang="es-ES" dirty="0" err="1"/>
              <a:t>the</a:t>
            </a:r>
            <a:r>
              <a:rPr lang="es-ES" dirty="0"/>
              <a:t> idea </a:t>
            </a:r>
            <a:r>
              <a:rPr lang="es-ES" dirty="0" err="1"/>
              <a:t>of</a:t>
            </a:r>
            <a:r>
              <a:rPr lang="es-ES" dirty="0"/>
              <a:t> variables (</a:t>
            </a:r>
            <a:r>
              <a:rPr lang="es-ES" dirty="0" err="1"/>
              <a:t>concepts</a:t>
            </a:r>
            <a:r>
              <a:rPr lang="es-ES" dirty="0"/>
              <a:t>) </a:t>
            </a:r>
            <a:r>
              <a:rPr lang="es-ES" dirty="0" err="1"/>
              <a:t>being</a:t>
            </a:r>
            <a:r>
              <a:rPr lang="es-ES" dirty="0"/>
              <a:t> </a:t>
            </a:r>
            <a:r>
              <a:rPr lang="es-ES" dirty="0" err="1"/>
              <a:t>defined</a:t>
            </a:r>
            <a:r>
              <a:rPr lang="es-ES" dirty="0"/>
              <a:t> once and </a:t>
            </a:r>
            <a:r>
              <a:rPr lang="es-ES" dirty="0" err="1"/>
              <a:t>associated</a:t>
            </a:r>
            <a:r>
              <a:rPr lang="es-ES" dirty="0"/>
              <a:t> </a:t>
            </a:r>
            <a:r>
              <a:rPr lang="es-ES" dirty="0" err="1"/>
              <a:t>to</a:t>
            </a:r>
            <a:r>
              <a:rPr lang="es-ES" dirty="0"/>
              <a:t> a </a:t>
            </a:r>
            <a:r>
              <a:rPr lang="es-ES" dirty="0" err="1"/>
              <a:t>valuedomain</a:t>
            </a:r>
            <a:r>
              <a:rPr lang="es-ES" dirty="0"/>
              <a:t> (</a:t>
            </a:r>
            <a:r>
              <a:rPr lang="es-ES" dirty="0" err="1"/>
              <a:t>codelist</a:t>
            </a:r>
            <a:r>
              <a:rPr lang="es-ES" dirty="0"/>
              <a:t> </a:t>
            </a:r>
            <a:r>
              <a:rPr lang="es-ES" dirty="0" err="1"/>
              <a:t>or</a:t>
            </a:r>
            <a:r>
              <a:rPr lang="es-ES" dirty="0"/>
              <a:t> </a:t>
            </a:r>
            <a:r>
              <a:rPr lang="es-ES" dirty="0" err="1"/>
              <a:t>representation</a:t>
            </a:r>
            <a:r>
              <a:rPr lang="es-ES" dirty="0"/>
              <a:t>)… </a:t>
            </a:r>
            <a:r>
              <a:rPr lang="es-ES" dirty="0" err="1"/>
              <a:t>But</a:t>
            </a:r>
            <a:r>
              <a:rPr lang="es-ES" dirty="0"/>
              <a:t> in </a:t>
            </a:r>
            <a:r>
              <a:rPr lang="es-ES" dirty="0" err="1"/>
              <a:t>the</a:t>
            </a:r>
            <a:r>
              <a:rPr lang="es-ES" dirty="0"/>
              <a:t> data </a:t>
            </a:r>
            <a:r>
              <a:rPr lang="es-ES" dirty="0" err="1"/>
              <a:t>dictionary</a:t>
            </a:r>
            <a:r>
              <a:rPr lang="es-ES" dirty="0"/>
              <a:t>, </a:t>
            </a:r>
            <a:r>
              <a:rPr lang="es-ES" dirty="0" err="1"/>
              <a:t>not</a:t>
            </a:r>
            <a:r>
              <a:rPr lang="es-ES" dirty="0"/>
              <a:t> in VTL. </a:t>
            </a:r>
            <a:r>
              <a:rPr lang="es-ES" dirty="0" err="1"/>
              <a:t>The</a:t>
            </a:r>
            <a:r>
              <a:rPr lang="es-ES" dirty="0"/>
              <a:t> input and output </a:t>
            </a:r>
            <a:r>
              <a:rPr lang="es-ES" dirty="0" err="1"/>
              <a:t>datasets</a:t>
            </a:r>
            <a:r>
              <a:rPr lang="es-ES" dirty="0"/>
              <a:t> </a:t>
            </a:r>
            <a:r>
              <a:rPr lang="es-ES" dirty="0" err="1"/>
              <a:t>will</a:t>
            </a:r>
            <a:r>
              <a:rPr lang="es-ES" dirty="0"/>
              <a:t> </a:t>
            </a:r>
            <a:r>
              <a:rPr lang="es-ES" dirty="0" err="1"/>
              <a:t>likely</a:t>
            </a:r>
            <a:r>
              <a:rPr lang="es-ES" dirty="0"/>
              <a:t> be </a:t>
            </a:r>
            <a:r>
              <a:rPr lang="es-ES" dirty="0" err="1"/>
              <a:t>defined</a:t>
            </a:r>
            <a:r>
              <a:rPr lang="es-ES" dirty="0"/>
              <a:t> in a </a:t>
            </a:r>
            <a:r>
              <a:rPr lang="es-ES" dirty="0" err="1"/>
              <a:t>dictionary</a:t>
            </a:r>
            <a:r>
              <a:rPr lang="es-ES" dirty="0"/>
              <a:t>, and </a:t>
            </a:r>
            <a:r>
              <a:rPr lang="es-ES" dirty="0" err="1"/>
              <a:t>it</a:t>
            </a:r>
            <a:r>
              <a:rPr lang="es-ES" dirty="0"/>
              <a:t> </a:t>
            </a:r>
            <a:r>
              <a:rPr lang="es-ES" dirty="0" err="1"/>
              <a:t>is</a:t>
            </a:r>
            <a:r>
              <a:rPr lang="es-ES" dirty="0"/>
              <a:t> </a:t>
            </a:r>
            <a:r>
              <a:rPr lang="es-ES" dirty="0" err="1"/>
              <a:t>there</a:t>
            </a:r>
            <a:r>
              <a:rPr lang="es-ES" dirty="0"/>
              <a:t> </a:t>
            </a:r>
            <a:r>
              <a:rPr lang="es-ES" dirty="0" err="1"/>
              <a:t>where</a:t>
            </a:r>
            <a:r>
              <a:rPr lang="es-ES" dirty="0"/>
              <a:t> </a:t>
            </a:r>
            <a:r>
              <a:rPr lang="es-ES" dirty="0" err="1"/>
              <a:t>this</a:t>
            </a:r>
            <a:r>
              <a:rPr lang="es-ES" dirty="0"/>
              <a:t> </a:t>
            </a:r>
            <a:r>
              <a:rPr lang="es-ES" dirty="0" err="1"/>
              <a:t>should</a:t>
            </a:r>
            <a:r>
              <a:rPr lang="es-ES" dirty="0"/>
              <a:t> be </a:t>
            </a:r>
            <a:r>
              <a:rPr lang="es-ES" dirty="0" err="1"/>
              <a:t>kept</a:t>
            </a:r>
            <a:r>
              <a:rPr lang="es-ES" dirty="0"/>
              <a:t> (</a:t>
            </a:r>
            <a:r>
              <a:rPr lang="es-ES" dirty="0" err="1"/>
              <a:t>also</a:t>
            </a:r>
            <a:r>
              <a:rPr lang="es-ES" dirty="0"/>
              <a:t> </a:t>
            </a:r>
            <a:r>
              <a:rPr lang="es-ES" dirty="0" err="1"/>
              <a:t>dealing</a:t>
            </a:r>
            <a:r>
              <a:rPr lang="es-ES" dirty="0"/>
              <a:t> </a:t>
            </a:r>
            <a:r>
              <a:rPr lang="es-ES" dirty="0" err="1"/>
              <a:t>with</a:t>
            </a:r>
            <a:r>
              <a:rPr lang="es-ES" dirty="0"/>
              <a:t> agencies).</a:t>
            </a:r>
          </a:p>
          <a:p>
            <a:r>
              <a:rPr lang="en-GB" b="1" dirty="0"/>
              <a:t>Does not make it incompatible with DDI</a:t>
            </a:r>
            <a:r>
              <a:rPr lang="en-GB" dirty="0"/>
              <a:t>: The fact that DDI is stricter that VTL does not make the information model incompatibles. In fact, the problem is the other way around, what happens with SDMX, when it is less strict</a:t>
            </a:r>
          </a:p>
        </p:txBody>
      </p:sp>
    </p:spTree>
    <p:extLst>
      <p:ext uri="{BB962C8B-B14F-4D97-AF65-F5344CB8AC3E}">
        <p14:creationId xmlns:p14="http://schemas.microsoft.com/office/powerpoint/2010/main" val="306336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EA3F-675E-42E4-199C-CE51B9725242}"/>
              </a:ext>
            </a:extLst>
          </p:cNvPr>
          <p:cNvSpPr>
            <a:spLocks noGrp="1"/>
          </p:cNvSpPr>
          <p:nvPr>
            <p:ph type="title"/>
          </p:nvPr>
        </p:nvSpPr>
        <p:spPr/>
        <p:txBody>
          <a:bodyPr/>
          <a:lstStyle/>
          <a:p>
            <a:r>
              <a:rPr lang="es-ES" dirty="0" err="1"/>
              <a:t>Proposal</a:t>
            </a:r>
            <a:r>
              <a:rPr lang="es-ES" dirty="0"/>
              <a:t> (in </a:t>
            </a:r>
            <a:r>
              <a:rPr lang="es-ES" dirty="0" err="1"/>
              <a:t>order</a:t>
            </a:r>
            <a:r>
              <a:rPr lang="es-ES" dirty="0"/>
              <a:t> </a:t>
            </a:r>
            <a:r>
              <a:rPr lang="es-ES" dirty="0" err="1"/>
              <a:t>of</a:t>
            </a:r>
            <a:r>
              <a:rPr lang="es-ES" dirty="0"/>
              <a:t> </a:t>
            </a:r>
            <a:r>
              <a:rPr lang="es-ES" dirty="0" err="1"/>
              <a:t>preference</a:t>
            </a:r>
            <a:r>
              <a:rPr lang="es-ES"/>
              <a:t>)</a:t>
            </a:r>
            <a:endParaRPr lang="en-GB" dirty="0"/>
          </a:p>
        </p:txBody>
      </p:sp>
      <p:sp>
        <p:nvSpPr>
          <p:cNvPr id="3" name="Content Placeholder 2">
            <a:extLst>
              <a:ext uri="{FF2B5EF4-FFF2-40B4-BE49-F238E27FC236}">
                <a16:creationId xmlns:a16="http://schemas.microsoft.com/office/drawing/2014/main" id="{30906F1B-3037-7140-6EF6-0639B70297AD}"/>
              </a:ext>
            </a:extLst>
          </p:cNvPr>
          <p:cNvSpPr>
            <a:spLocks noGrp="1"/>
          </p:cNvSpPr>
          <p:nvPr>
            <p:ph idx="1"/>
          </p:nvPr>
        </p:nvSpPr>
        <p:spPr/>
        <p:txBody>
          <a:bodyPr/>
          <a:lstStyle/>
          <a:p>
            <a:r>
              <a:rPr lang="en-GB" dirty="0"/>
              <a:t>1.	Remove from the IM everything related to Represented Variable</a:t>
            </a:r>
          </a:p>
          <a:p>
            <a:r>
              <a:rPr lang="en-GB" dirty="0"/>
              <a:t>2.	Keep it, but specify that this is a conceptual link that should be ensured in the data dictionaries, but has no practical implications to VTL</a:t>
            </a:r>
          </a:p>
          <a:p>
            <a:r>
              <a:rPr lang="en-GB" dirty="0"/>
              <a:t>3.	Change the cardinality in the relationship between Data Structure Component and Represented Variable, to be 0..1, like in SDMX</a:t>
            </a:r>
          </a:p>
          <a:p>
            <a:endParaRPr lang="en-GB" dirty="0"/>
          </a:p>
        </p:txBody>
      </p:sp>
    </p:spTree>
    <p:extLst>
      <p:ext uri="{BB962C8B-B14F-4D97-AF65-F5344CB8AC3E}">
        <p14:creationId xmlns:p14="http://schemas.microsoft.com/office/powerpoint/2010/main" val="284701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A064F5-0599-5E21-5F08-394960244C32}"/>
              </a:ext>
            </a:extLst>
          </p:cNvPr>
          <p:cNvSpPr/>
          <p:nvPr/>
        </p:nvSpPr>
        <p:spPr>
          <a:xfrm>
            <a:off x="3762281" y="520793"/>
            <a:ext cx="30988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DataStructure</a:t>
            </a:r>
            <a:endParaRPr lang="es-ES" dirty="0"/>
          </a:p>
        </p:txBody>
      </p:sp>
      <p:sp>
        <p:nvSpPr>
          <p:cNvPr id="5" name="Rectangle 4">
            <a:extLst>
              <a:ext uri="{FF2B5EF4-FFF2-40B4-BE49-F238E27FC236}">
                <a16:creationId xmlns:a16="http://schemas.microsoft.com/office/drawing/2014/main" id="{C5CFA9E3-EB6A-2C38-329A-9731D495A96C}"/>
              </a:ext>
            </a:extLst>
          </p:cNvPr>
          <p:cNvSpPr/>
          <p:nvPr/>
        </p:nvSpPr>
        <p:spPr>
          <a:xfrm>
            <a:off x="3848006" y="2659433"/>
            <a:ext cx="292735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DataStructureComponent</a:t>
            </a:r>
            <a:endParaRPr lang="es-ES" dirty="0"/>
          </a:p>
          <a:p>
            <a:pPr algn="ctr"/>
            <a:endParaRPr lang="es-ES" dirty="0"/>
          </a:p>
          <a:p>
            <a:pPr algn="ctr"/>
            <a:r>
              <a:rPr lang="es-ES" dirty="0" err="1"/>
              <a:t>Name</a:t>
            </a:r>
            <a:endParaRPr lang="es-ES" dirty="0"/>
          </a:p>
          <a:p>
            <a:pPr algn="ctr"/>
            <a:r>
              <a:rPr lang="es-ES" dirty="0"/>
              <a:t>Data </a:t>
            </a:r>
            <a:r>
              <a:rPr lang="es-ES" dirty="0" err="1"/>
              <a:t>type</a:t>
            </a:r>
            <a:endParaRPr lang="es-ES" dirty="0"/>
          </a:p>
        </p:txBody>
      </p:sp>
      <p:sp>
        <p:nvSpPr>
          <p:cNvPr id="6" name="Rectangle 5">
            <a:extLst>
              <a:ext uri="{FF2B5EF4-FFF2-40B4-BE49-F238E27FC236}">
                <a16:creationId xmlns:a16="http://schemas.microsoft.com/office/drawing/2014/main" id="{1CB6CE1B-21EA-5035-54BD-564661F89C89}"/>
              </a:ext>
            </a:extLst>
          </p:cNvPr>
          <p:cNvSpPr/>
          <p:nvPr/>
        </p:nvSpPr>
        <p:spPr>
          <a:xfrm>
            <a:off x="3846793" y="5073733"/>
            <a:ext cx="292735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err="1"/>
              <a:t>ValueDomain</a:t>
            </a:r>
            <a:endParaRPr lang="es-ES" dirty="0"/>
          </a:p>
        </p:txBody>
      </p:sp>
      <p:cxnSp>
        <p:nvCxnSpPr>
          <p:cNvPr id="8" name="Straight Arrow Connector 7">
            <a:extLst>
              <a:ext uri="{FF2B5EF4-FFF2-40B4-BE49-F238E27FC236}">
                <a16:creationId xmlns:a16="http://schemas.microsoft.com/office/drawing/2014/main" id="{885D9B9E-7150-4DF2-F66C-4CE3DE5657B4}"/>
              </a:ext>
            </a:extLst>
          </p:cNvPr>
          <p:cNvCxnSpPr>
            <a:cxnSpLocks/>
            <a:stCxn id="4" idx="2"/>
            <a:endCxn id="5" idx="0"/>
          </p:cNvCxnSpPr>
          <p:nvPr/>
        </p:nvCxnSpPr>
        <p:spPr>
          <a:xfrm>
            <a:off x="5311681" y="1846356"/>
            <a:ext cx="0" cy="813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8D5C6F8-420E-04D2-F7BF-39B3DC2334AA}"/>
              </a:ext>
            </a:extLst>
          </p:cNvPr>
          <p:cNvCxnSpPr>
            <a:cxnSpLocks/>
            <a:stCxn id="5" idx="2"/>
            <a:endCxn id="6" idx="0"/>
          </p:cNvCxnSpPr>
          <p:nvPr/>
        </p:nvCxnSpPr>
        <p:spPr>
          <a:xfrm flipH="1">
            <a:off x="5310468" y="3984996"/>
            <a:ext cx="1213" cy="10887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4B992241-4222-87FF-AFBB-6F46D091BC7E}"/>
              </a:ext>
            </a:extLst>
          </p:cNvPr>
          <p:cNvSpPr txBox="1"/>
          <p:nvPr/>
        </p:nvSpPr>
        <p:spPr>
          <a:xfrm>
            <a:off x="5345299" y="4704401"/>
            <a:ext cx="697006" cy="369332"/>
          </a:xfrm>
          <a:prstGeom prst="rect">
            <a:avLst/>
          </a:prstGeom>
          <a:noFill/>
        </p:spPr>
        <p:txBody>
          <a:bodyPr wrap="square" rtlCol="0">
            <a:spAutoFit/>
          </a:bodyPr>
          <a:lstStyle/>
          <a:p>
            <a:r>
              <a:rPr lang="es-ES" dirty="0"/>
              <a:t>0..1</a:t>
            </a:r>
            <a:endParaRPr lang="en-GB" dirty="0"/>
          </a:p>
        </p:txBody>
      </p:sp>
      <p:sp>
        <p:nvSpPr>
          <p:cNvPr id="25" name="Rectangle 24">
            <a:extLst>
              <a:ext uri="{FF2B5EF4-FFF2-40B4-BE49-F238E27FC236}">
                <a16:creationId xmlns:a16="http://schemas.microsoft.com/office/drawing/2014/main" id="{5C35E9B0-EBDC-2B0E-3FC0-B16A42D29774}"/>
              </a:ext>
            </a:extLst>
          </p:cNvPr>
          <p:cNvSpPr/>
          <p:nvPr/>
        </p:nvSpPr>
        <p:spPr>
          <a:xfrm>
            <a:off x="8130334" y="520792"/>
            <a:ext cx="3098800" cy="13255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a:t>External </a:t>
            </a:r>
            <a:r>
              <a:rPr lang="es-ES" dirty="0" err="1"/>
              <a:t>dataset</a:t>
            </a:r>
            <a:r>
              <a:rPr lang="es-ES" dirty="0"/>
              <a:t> </a:t>
            </a:r>
            <a:r>
              <a:rPr lang="es-ES" dirty="0" err="1"/>
              <a:t>definition</a:t>
            </a:r>
            <a:endParaRPr lang="es-ES" dirty="0"/>
          </a:p>
        </p:txBody>
      </p:sp>
      <p:sp>
        <p:nvSpPr>
          <p:cNvPr id="26" name="Rectangle 25">
            <a:extLst>
              <a:ext uri="{FF2B5EF4-FFF2-40B4-BE49-F238E27FC236}">
                <a16:creationId xmlns:a16="http://schemas.microsoft.com/office/drawing/2014/main" id="{E05022A1-D7FF-C936-16AC-2C0D0FE395E8}"/>
              </a:ext>
            </a:extLst>
          </p:cNvPr>
          <p:cNvSpPr/>
          <p:nvPr/>
        </p:nvSpPr>
        <p:spPr>
          <a:xfrm>
            <a:off x="8130334" y="2659432"/>
            <a:ext cx="3098800" cy="13255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Representied</a:t>
            </a:r>
            <a:r>
              <a:rPr lang="es-ES" dirty="0"/>
              <a:t> </a:t>
            </a:r>
            <a:r>
              <a:rPr lang="es-ES" dirty="0" err="1"/>
              <a:t>Varialbes</a:t>
            </a:r>
            <a:endParaRPr lang="es-ES" dirty="0"/>
          </a:p>
        </p:txBody>
      </p:sp>
      <p:cxnSp>
        <p:nvCxnSpPr>
          <p:cNvPr id="28" name="Straight Arrow Connector 27">
            <a:extLst>
              <a:ext uri="{FF2B5EF4-FFF2-40B4-BE49-F238E27FC236}">
                <a16:creationId xmlns:a16="http://schemas.microsoft.com/office/drawing/2014/main" id="{EA934BEC-309F-0C17-AB5B-CA001D1668E1}"/>
              </a:ext>
            </a:extLst>
          </p:cNvPr>
          <p:cNvCxnSpPr>
            <a:cxnSpLocks/>
            <a:stCxn id="4" idx="3"/>
            <a:endCxn id="25" idx="1"/>
          </p:cNvCxnSpPr>
          <p:nvPr/>
        </p:nvCxnSpPr>
        <p:spPr>
          <a:xfrm flipV="1">
            <a:off x="6861081" y="1183574"/>
            <a:ext cx="12692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617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947E28A6E3A543ABB84D513D2E4D64" ma:contentTypeVersion="17" ma:contentTypeDescription="Create a new document." ma:contentTypeScope="" ma:versionID="434653b866d3b34a1319cbdf717f2d02">
  <xsd:schema xmlns:xsd="http://www.w3.org/2001/XMLSchema" xmlns:xs="http://www.w3.org/2001/XMLSchema" xmlns:p="http://schemas.microsoft.com/office/2006/metadata/properties" xmlns:ns2="8072c84e-2aea-4abf-9e6c-d00c99f6278f" xmlns:ns3="099df51b-b226-4c4f-be3f-042e65c2fec4" targetNamespace="http://schemas.microsoft.com/office/2006/metadata/properties" ma:root="true" ma:fieldsID="f741f4ee9294c7f54a2ac48bb5c3b235" ns2:_="" ns3:_="">
    <xsd:import namespace="8072c84e-2aea-4abf-9e6c-d00c99f6278f"/>
    <xsd:import namespace="099df51b-b226-4c4f-be3f-042e65c2fec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element ref="ns3:SharedWithUsers" minOccurs="0"/>
                <xsd:element ref="ns3:SharedWithDetails" minOccurs="0"/>
                <xsd:element ref="ns2:MediaServiceSearchPropertie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72c84e-2aea-4abf-9e6c-d00c99f627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f02287e-9add-4b24-a298-2dab130a45a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99df51b-b226-4c4f-be3f-042e65c2fec4"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bd119e0b-8ad9-4a43-ac11-2f4ac887388b}" ma:internalName="TaxCatchAll" ma:showField="CatchAllData" ma:web="099df51b-b226-4c4f-be3f-042e65c2fe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2c84e-2aea-4abf-9e6c-d00c99f6278f">
      <Terms xmlns="http://schemas.microsoft.com/office/infopath/2007/PartnerControls"/>
    </lcf76f155ced4ddcb4097134ff3c332f>
    <TaxCatchAll xmlns="099df51b-b226-4c4f-be3f-042e65c2fec4" xsi:nil="true"/>
  </documentManagement>
</p:properties>
</file>

<file path=customXml/itemProps1.xml><?xml version="1.0" encoding="utf-8"?>
<ds:datastoreItem xmlns:ds="http://schemas.openxmlformats.org/officeDocument/2006/customXml" ds:itemID="{84E72762-5DF3-44B7-8DDA-43BD69702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72c84e-2aea-4abf-9e6c-d00c99f6278f"/>
    <ds:schemaRef ds:uri="099df51b-b226-4c4f-be3f-042e65c2fe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99A586-2518-4E4B-8ADD-43F44682780E}">
  <ds:schemaRefs>
    <ds:schemaRef ds:uri="http://schemas.microsoft.com/sharepoint/v3/contenttype/forms"/>
  </ds:schemaRefs>
</ds:datastoreItem>
</file>

<file path=customXml/itemProps3.xml><?xml version="1.0" encoding="utf-8"?>
<ds:datastoreItem xmlns:ds="http://schemas.openxmlformats.org/officeDocument/2006/customXml" ds:itemID="{3A6C9F99-EACC-40B1-8842-412B55A5451A}">
  <ds:schemaRefs>
    <ds:schemaRef ds:uri="http://purl.org/dc/terms/"/>
    <ds:schemaRef ds:uri="http://purl.org/dc/dcmitype/"/>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099df51b-b226-4c4f-be3f-042e65c2fec4"/>
    <ds:schemaRef ds:uri="http://schemas.microsoft.com/office/infopath/2007/PartnerControls"/>
    <ds:schemaRef ds:uri="8072c84e-2aea-4abf-9e6c-d00c99f6278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141</TotalTime>
  <Words>337</Words>
  <Application>Microsoft Office PowerPoint</Application>
  <PresentationFormat>Widescreen</PresentationFormat>
  <Paragraphs>23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VTL IM</vt:lpstr>
      <vt:lpstr>The issue</vt:lpstr>
      <vt:lpstr>The practical problems</vt:lpstr>
      <vt:lpstr>Why I think there are no advantages</vt:lpstr>
      <vt:lpstr>Proposal (in order of preference)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antonio.olleros</dc:creator>
  <cp:lastModifiedBy>antonio.olleros</cp:lastModifiedBy>
  <cp:revision>3</cp:revision>
  <dcterms:created xsi:type="dcterms:W3CDTF">2025-03-22T18:12:43Z</dcterms:created>
  <dcterms:modified xsi:type="dcterms:W3CDTF">2025-03-27T08:23:05Z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0x01010001947E28A6E3A543ABB84D513D2E4D64</vt:lpwstr>
  </property>
  <property fmtid="{D5CDD505-2E9C-101B-9397-08002B2CF9AE}" pid="3" name="MediaServiceImageTags">
    <vt:lpwstr/>
  </property>
</Properties>
</file>