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6238E7-BC1B-4AAB-A9D2-783B96A65996}" type="datetimeFigureOut">
              <a:rPr lang="en-PK" smtClean="0"/>
              <a:t>03/12/2024</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94799-B30B-4C39-8A80-46DFFB519419}" type="slidenum">
              <a:rPr lang="en-PK" smtClean="0"/>
              <a:t>‹#›</a:t>
            </a:fld>
            <a:endParaRPr lang="en-PK" dirty="0"/>
          </a:p>
        </p:txBody>
      </p:sp>
    </p:spTree>
    <p:extLst>
      <p:ext uri="{BB962C8B-B14F-4D97-AF65-F5344CB8AC3E}">
        <p14:creationId xmlns:p14="http://schemas.microsoft.com/office/powerpoint/2010/main" val="491716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9094799-B30B-4C39-8A80-46DFFB519419}" type="slidenum">
              <a:rPr lang="en-PK" smtClean="0"/>
              <a:t>2</a:t>
            </a:fld>
            <a:endParaRPr lang="en-PK" dirty="0"/>
          </a:p>
        </p:txBody>
      </p:sp>
    </p:spTree>
    <p:extLst>
      <p:ext uri="{BB962C8B-B14F-4D97-AF65-F5344CB8AC3E}">
        <p14:creationId xmlns:p14="http://schemas.microsoft.com/office/powerpoint/2010/main" val="307246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88F7E-7F19-5A32-B337-6BACBFADD3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67B9F-A19F-6AB8-A77B-42F542A99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C4541A-3BB2-67FA-D1A4-B7C6D918A54B}"/>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A6773269-2868-A444-B7D7-6CC7DC4212C6}"/>
              </a:ext>
            </a:extLst>
          </p:cNvPr>
          <p:cNvSpPr>
            <a:spLocks noGrp="1"/>
          </p:cNvSpPr>
          <p:nvPr>
            <p:ph type="sldNum" sz="quarter" idx="5"/>
          </p:nvPr>
        </p:nvSpPr>
        <p:spPr/>
        <p:txBody>
          <a:bodyPr/>
          <a:lstStyle/>
          <a:p>
            <a:fld id="{E9094799-B30B-4C39-8A80-46DFFB519419}" type="slidenum">
              <a:rPr lang="en-PK" smtClean="0"/>
              <a:t>11</a:t>
            </a:fld>
            <a:endParaRPr lang="en-PK" dirty="0"/>
          </a:p>
        </p:txBody>
      </p:sp>
    </p:spTree>
    <p:extLst>
      <p:ext uri="{BB962C8B-B14F-4D97-AF65-F5344CB8AC3E}">
        <p14:creationId xmlns:p14="http://schemas.microsoft.com/office/powerpoint/2010/main" val="2728315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3087B-D74D-FE50-EBB8-1CFCBC683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33E2B0-1BB6-BD79-C0BB-7AAD4E0A2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0201AB-C9D8-2AE6-3E1F-A9C396E2B8E0}"/>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2BEE8AFD-CB59-C8D2-35FB-EF6E3AA946E6}"/>
              </a:ext>
            </a:extLst>
          </p:cNvPr>
          <p:cNvSpPr>
            <a:spLocks noGrp="1"/>
          </p:cNvSpPr>
          <p:nvPr>
            <p:ph type="sldNum" sz="quarter" idx="5"/>
          </p:nvPr>
        </p:nvSpPr>
        <p:spPr/>
        <p:txBody>
          <a:bodyPr/>
          <a:lstStyle/>
          <a:p>
            <a:fld id="{E9094799-B30B-4C39-8A80-46DFFB519419}" type="slidenum">
              <a:rPr lang="en-PK" smtClean="0"/>
              <a:t>12</a:t>
            </a:fld>
            <a:endParaRPr lang="en-PK" dirty="0"/>
          </a:p>
        </p:txBody>
      </p:sp>
    </p:spTree>
    <p:extLst>
      <p:ext uri="{BB962C8B-B14F-4D97-AF65-F5344CB8AC3E}">
        <p14:creationId xmlns:p14="http://schemas.microsoft.com/office/powerpoint/2010/main" val="4001421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92425-8A2E-5287-84E2-08D084354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34E1AA-9623-E100-BB97-8B97525C4F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47B65-39E5-FBFC-EFB6-D901963BA0E5}"/>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A689FD35-E516-749A-69D0-FAEDDA7B01DF}"/>
              </a:ext>
            </a:extLst>
          </p:cNvPr>
          <p:cNvSpPr>
            <a:spLocks noGrp="1"/>
          </p:cNvSpPr>
          <p:nvPr>
            <p:ph type="sldNum" sz="quarter" idx="5"/>
          </p:nvPr>
        </p:nvSpPr>
        <p:spPr/>
        <p:txBody>
          <a:bodyPr/>
          <a:lstStyle/>
          <a:p>
            <a:fld id="{E9094799-B30B-4C39-8A80-46DFFB519419}" type="slidenum">
              <a:rPr lang="en-PK" smtClean="0"/>
              <a:t>13</a:t>
            </a:fld>
            <a:endParaRPr lang="en-PK" dirty="0"/>
          </a:p>
        </p:txBody>
      </p:sp>
    </p:spTree>
    <p:extLst>
      <p:ext uri="{BB962C8B-B14F-4D97-AF65-F5344CB8AC3E}">
        <p14:creationId xmlns:p14="http://schemas.microsoft.com/office/powerpoint/2010/main" val="367168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8412B-699E-F1CB-F088-6EBE89570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6FF6D-649A-52B0-2AC5-EAAB93FC4D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4BF2AE-29B4-2765-693B-D94957F60533}"/>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36CFEF4A-290A-FB46-6106-1A9555324676}"/>
              </a:ext>
            </a:extLst>
          </p:cNvPr>
          <p:cNvSpPr>
            <a:spLocks noGrp="1"/>
          </p:cNvSpPr>
          <p:nvPr>
            <p:ph type="sldNum" sz="quarter" idx="5"/>
          </p:nvPr>
        </p:nvSpPr>
        <p:spPr/>
        <p:txBody>
          <a:bodyPr/>
          <a:lstStyle/>
          <a:p>
            <a:fld id="{E9094799-B30B-4C39-8A80-46DFFB519419}" type="slidenum">
              <a:rPr lang="en-PK" smtClean="0"/>
              <a:t>14</a:t>
            </a:fld>
            <a:endParaRPr lang="en-PK" dirty="0"/>
          </a:p>
        </p:txBody>
      </p:sp>
    </p:spTree>
    <p:extLst>
      <p:ext uri="{BB962C8B-B14F-4D97-AF65-F5344CB8AC3E}">
        <p14:creationId xmlns:p14="http://schemas.microsoft.com/office/powerpoint/2010/main" val="18340891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0424B-F2DF-45EB-1D04-830E49B3E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36B9BD-9D0B-34BE-A6BB-195BD384F0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DCF327-FF27-969C-6BBA-A17D485D761A}"/>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723517BE-5CF0-E2EA-4C40-A5C2499A2384}"/>
              </a:ext>
            </a:extLst>
          </p:cNvPr>
          <p:cNvSpPr>
            <a:spLocks noGrp="1"/>
          </p:cNvSpPr>
          <p:nvPr>
            <p:ph type="sldNum" sz="quarter" idx="5"/>
          </p:nvPr>
        </p:nvSpPr>
        <p:spPr/>
        <p:txBody>
          <a:bodyPr/>
          <a:lstStyle/>
          <a:p>
            <a:fld id="{E9094799-B30B-4C39-8A80-46DFFB519419}" type="slidenum">
              <a:rPr lang="en-PK" smtClean="0"/>
              <a:t>15</a:t>
            </a:fld>
            <a:endParaRPr lang="en-PK" dirty="0"/>
          </a:p>
        </p:txBody>
      </p:sp>
    </p:spTree>
    <p:extLst>
      <p:ext uri="{BB962C8B-B14F-4D97-AF65-F5344CB8AC3E}">
        <p14:creationId xmlns:p14="http://schemas.microsoft.com/office/powerpoint/2010/main" val="3655621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907B4-5CAE-D77C-517A-70EA521B2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E8B4F-3ABD-BE31-D42D-583A5D6B5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413803-4296-50FE-9D48-7EA8E4BF149A}"/>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897EB37F-9A6D-228B-7C61-7AA60A476647}"/>
              </a:ext>
            </a:extLst>
          </p:cNvPr>
          <p:cNvSpPr>
            <a:spLocks noGrp="1"/>
          </p:cNvSpPr>
          <p:nvPr>
            <p:ph type="sldNum" sz="quarter" idx="5"/>
          </p:nvPr>
        </p:nvSpPr>
        <p:spPr/>
        <p:txBody>
          <a:bodyPr/>
          <a:lstStyle/>
          <a:p>
            <a:fld id="{E9094799-B30B-4C39-8A80-46DFFB519419}" type="slidenum">
              <a:rPr lang="en-PK" smtClean="0"/>
              <a:t>16</a:t>
            </a:fld>
            <a:endParaRPr lang="en-PK" dirty="0"/>
          </a:p>
        </p:txBody>
      </p:sp>
    </p:spTree>
    <p:extLst>
      <p:ext uri="{BB962C8B-B14F-4D97-AF65-F5344CB8AC3E}">
        <p14:creationId xmlns:p14="http://schemas.microsoft.com/office/powerpoint/2010/main" val="2322587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A49B6-A5A2-2FE7-F50E-915F5801AD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DE29AF-99FF-7CD0-646D-6CAAA7B40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BE915A-556B-054D-87A1-0DDCE738D11D}"/>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E624F45E-B3DE-4DCA-7FDF-C0AC5B1540EF}"/>
              </a:ext>
            </a:extLst>
          </p:cNvPr>
          <p:cNvSpPr>
            <a:spLocks noGrp="1"/>
          </p:cNvSpPr>
          <p:nvPr>
            <p:ph type="sldNum" sz="quarter" idx="5"/>
          </p:nvPr>
        </p:nvSpPr>
        <p:spPr/>
        <p:txBody>
          <a:bodyPr/>
          <a:lstStyle/>
          <a:p>
            <a:fld id="{E9094799-B30B-4C39-8A80-46DFFB519419}" type="slidenum">
              <a:rPr lang="en-PK" smtClean="0"/>
              <a:t>17</a:t>
            </a:fld>
            <a:endParaRPr lang="en-PK" dirty="0"/>
          </a:p>
        </p:txBody>
      </p:sp>
    </p:spTree>
    <p:extLst>
      <p:ext uri="{BB962C8B-B14F-4D97-AF65-F5344CB8AC3E}">
        <p14:creationId xmlns:p14="http://schemas.microsoft.com/office/powerpoint/2010/main" val="357224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E9094799-B30B-4C39-8A80-46DFFB519419}" type="slidenum">
              <a:rPr lang="en-PK" smtClean="0"/>
              <a:t>3</a:t>
            </a:fld>
            <a:endParaRPr lang="en-PK" dirty="0"/>
          </a:p>
        </p:txBody>
      </p:sp>
    </p:spTree>
    <p:extLst>
      <p:ext uri="{BB962C8B-B14F-4D97-AF65-F5344CB8AC3E}">
        <p14:creationId xmlns:p14="http://schemas.microsoft.com/office/powerpoint/2010/main" val="26339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0DCF8-67E5-5D4B-594F-8349185CCE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58FAD-BCE4-6EB3-1299-7528E31175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42EDF3-F721-E6BE-2DAB-DEF74D7B3886}"/>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A2833DF1-7C03-A5B0-8CA8-E3B61E376C4C}"/>
              </a:ext>
            </a:extLst>
          </p:cNvPr>
          <p:cNvSpPr>
            <a:spLocks noGrp="1"/>
          </p:cNvSpPr>
          <p:nvPr>
            <p:ph type="sldNum" sz="quarter" idx="5"/>
          </p:nvPr>
        </p:nvSpPr>
        <p:spPr/>
        <p:txBody>
          <a:bodyPr/>
          <a:lstStyle/>
          <a:p>
            <a:fld id="{E9094799-B30B-4C39-8A80-46DFFB519419}" type="slidenum">
              <a:rPr lang="en-PK" smtClean="0"/>
              <a:t>4</a:t>
            </a:fld>
            <a:endParaRPr lang="en-PK" dirty="0"/>
          </a:p>
        </p:txBody>
      </p:sp>
    </p:spTree>
    <p:extLst>
      <p:ext uri="{BB962C8B-B14F-4D97-AF65-F5344CB8AC3E}">
        <p14:creationId xmlns:p14="http://schemas.microsoft.com/office/powerpoint/2010/main" val="352600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1934-10FC-1C70-E898-60C393C5F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9B43D-FA41-588A-0484-9434E4FEFB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2032B3-A63B-41D6-EB8E-2ABBEC2827BC}"/>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4B5F4898-F8BC-A5E6-2F68-F24FAF8EE0C9}"/>
              </a:ext>
            </a:extLst>
          </p:cNvPr>
          <p:cNvSpPr>
            <a:spLocks noGrp="1"/>
          </p:cNvSpPr>
          <p:nvPr>
            <p:ph type="sldNum" sz="quarter" idx="5"/>
          </p:nvPr>
        </p:nvSpPr>
        <p:spPr/>
        <p:txBody>
          <a:bodyPr/>
          <a:lstStyle/>
          <a:p>
            <a:fld id="{E9094799-B30B-4C39-8A80-46DFFB519419}" type="slidenum">
              <a:rPr lang="en-PK" smtClean="0"/>
              <a:t>5</a:t>
            </a:fld>
            <a:endParaRPr lang="en-PK" dirty="0"/>
          </a:p>
        </p:txBody>
      </p:sp>
    </p:spTree>
    <p:extLst>
      <p:ext uri="{BB962C8B-B14F-4D97-AF65-F5344CB8AC3E}">
        <p14:creationId xmlns:p14="http://schemas.microsoft.com/office/powerpoint/2010/main" val="16869921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0FC79-1D89-3FAD-2702-E402F19F0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DF5D20-436B-8C6C-F820-C4EE875659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EF585-E439-0937-71C6-1DA820C60A96}"/>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E7C510D7-228B-9C58-4626-110B5555D74B}"/>
              </a:ext>
            </a:extLst>
          </p:cNvPr>
          <p:cNvSpPr>
            <a:spLocks noGrp="1"/>
          </p:cNvSpPr>
          <p:nvPr>
            <p:ph type="sldNum" sz="quarter" idx="5"/>
          </p:nvPr>
        </p:nvSpPr>
        <p:spPr/>
        <p:txBody>
          <a:bodyPr/>
          <a:lstStyle/>
          <a:p>
            <a:fld id="{E9094799-B30B-4C39-8A80-46DFFB519419}" type="slidenum">
              <a:rPr lang="en-PK" smtClean="0"/>
              <a:t>6</a:t>
            </a:fld>
            <a:endParaRPr lang="en-PK" dirty="0"/>
          </a:p>
        </p:txBody>
      </p:sp>
    </p:spTree>
    <p:extLst>
      <p:ext uri="{BB962C8B-B14F-4D97-AF65-F5344CB8AC3E}">
        <p14:creationId xmlns:p14="http://schemas.microsoft.com/office/powerpoint/2010/main" val="4250763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45484-790E-DF75-4F2C-365BDEBAA0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208AB-F56D-BFFF-9483-545996BFB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939357-D921-8B46-8D26-DE58B0F25B1A}"/>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C5A7F71A-84C1-783F-FE2B-28682E3C9C0C}"/>
              </a:ext>
            </a:extLst>
          </p:cNvPr>
          <p:cNvSpPr>
            <a:spLocks noGrp="1"/>
          </p:cNvSpPr>
          <p:nvPr>
            <p:ph type="sldNum" sz="quarter" idx="5"/>
          </p:nvPr>
        </p:nvSpPr>
        <p:spPr/>
        <p:txBody>
          <a:bodyPr/>
          <a:lstStyle/>
          <a:p>
            <a:fld id="{E9094799-B30B-4C39-8A80-46DFFB519419}" type="slidenum">
              <a:rPr lang="en-PK" smtClean="0"/>
              <a:t>7</a:t>
            </a:fld>
            <a:endParaRPr lang="en-PK" dirty="0"/>
          </a:p>
        </p:txBody>
      </p:sp>
    </p:spTree>
    <p:extLst>
      <p:ext uri="{BB962C8B-B14F-4D97-AF65-F5344CB8AC3E}">
        <p14:creationId xmlns:p14="http://schemas.microsoft.com/office/powerpoint/2010/main" val="1750149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4DC2C-35BC-8641-E872-E93BA4713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3B637-5498-AD5E-B6C5-EFEC138E7D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85FA49-FEA9-9BB7-D45F-418455A11F87}"/>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EA1E0BA2-6930-C366-4B90-FE6254B0533E}"/>
              </a:ext>
            </a:extLst>
          </p:cNvPr>
          <p:cNvSpPr>
            <a:spLocks noGrp="1"/>
          </p:cNvSpPr>
          <p:nvPr>
            <p:ph type="sldNum" sz="quarter" idx="5"/>
          </p:nvPr>
        </p:nvSpPr>
        <p:spPr/>
        <p:txBody>
          <a:bodyPr/>
          <a:lstStyle/>
          <a:p>
            <a:fld id="{E9094799-B30B-4C39-8A80-46DFFB519419}" type="slidenum">
              <a:rPr lang="en-PK" smtClean="0"/>
              <a:t>8</a:t>
            </a:fld>
            <a:endParaRPr lang="en-PK" dirty="0"/>
          </a:p>
        </p:txBody>
      </p:sp>
    </p:spTree>
    <p:extLst>
      <p:ext uri="{BB962C8B-B14F-4D97-AF65-F5344CB8AC3E}">
        <p14:creationId xmlns:p14="http://schemas.microsoft.com/office/powerpoint/2010/main" val="180037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AF90D-4E3B-29CD-F5AE-0CDE9D798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F2689B-DE2C-ABCE-5120-B228E4865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3DD370-EEE4-29CE-0735-1BC9EC082B61}"/>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00C05BBE-A6CA-0B61-90B4-59D0C65BBCB5}"/>
              </a:ext>
            </a:extLst>
          </p:cNvPr>
          <p:cNvSpPr>
            <a:spLocks noGrp="1"/>
          </p:cNvSpPr>
          <p:nvPr>
            <p:ph type="sldNum" sz="quarter" idx="5"/>
          </p:nvPr>
        </p:nvSpPr>
        <p:spPr/>
        <p:txBody>
          <a:bodyPr/>
          <a:lstStyle/>
          <a:p>
            <a:fld id="{E9094799-B30B-4C39-8A80-46DFFB519419}" type="slidenum">
              <a:rPr lang="en-PK" smtClean="0"/>
              <a:t>9</a:t>
            </a:fld>
            <a:endParaRPr lang="en-PK" dirty="0"/>
          </a:p>
        </p:txBody>
      </p:sp>
    </p:spTree>
    <p:extLst>
      <p:ext uri="{BB962C8B-B14F-4D97-AF65-F5344CB8AC3E}">
        <p14:creationId xmlns:p14="http://schemas.microsoft.com/office/powerpoint/2010/main" val="3998706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5EEA6-8870-76C9-28D1-B4C291615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7A048-9BC1-6E3E-837C-DA5F7FD51D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491D89-B314-BF25-4679-15D1AF750816}"/>
              </a:ext>
            </a:extLst>
          </p:cNvPr>
          <p:cNvSpPr>
            <a:spLocks noGrp="1"/>
          </p:cNvSpPr>
          <p:nvPr>
            <p:ph type="body" idx="1"/>
          </p:nvPr>
        </p:nvSpPr>
        <p:spPr/>
        <p:txBody>
          <a:bodyPr/>
          <a:lstStyle/>
          <a:p>
            <a:endParaRPr lang="en-PK" dirty="0"/>
          </a:p>
        </p:txBody>
      </p:sp>
      <p:sp>
        <p:nvSpPr>
          <p:cNvPr id="4" name="Slide Number Placeholder 3">
            <a:extLst>
              <a:ext uri="{FF2B5EF4-FFF2-40B4-BE49-F238E27FC236}">
                <a16:creationId xmlns:a16="http://schemas.microsoft.com/office/drawing/2014/main" id="{0FA60504-8097-BF74-971F-DB736C476098}"/>
              </a:ext>
            </a:extLst>
          </p:cNvPr>
          <p:cNvSpPr>
            <a:spLocks noGrp="1"/>
          </p:cNvSpPr>
          <p:nvPr>
            <p:ph type="sldNum" sz="quarter" idx="5"/>
          </p:nvPr>
        </p:nvSpPr>
        <p:spPr/>
        <p:txBody>
          <a:bodyPr/>
          <a:lstStyle/>
          <a:p>
            <a:fld id="{E9094799-B30B-4C39-8A80-46DFFB519419}" type="slidenum">
              <a:rPr lang="en-PK" smtClean="0"/>
              <a:t>10</a:t>
            </a:fld>
            <a:endParaRPr lang="en-PK" dirty="0"/>
          </a:p>
        </p:txBody>
      </p:sp>
    </p:spTree>
    <p:extLst>
      <p:ext uri="{BB962C8B-B14F-4D97-AF65-F5344CB8AC3E}">
        <p14:creationId xmlns:p14="http://schemas.microsoft.com/office/powerpoint/2010/main" val="3416771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0D18E-3678-F021-4043-96AD10FC40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E9D391ED-802F-FCB0-D1F4-9FE28ED030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60F2A98-CE2F-E088-23E0-98034B45EDA1}"/>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7F9A1963-85A5-C6C2-1EAF-0A23A4A1F8AF}"/>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94BB23E0-B94D-040E-14AE-9747BBD0E580}"/>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216125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DC4F7-762E-3B2B-FEC8-B0CE2FB6C9B7}"/>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CC9E0FDD-9FCA-012C-5613-8D28A65F0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339D0405-4582-A7F3-C13C-71DC40706B93}"/>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CB626CA2-43D9-7070-0D93-7D8E234F029E}"/>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B8535AC4-B0FB-D954-09E4-BA43496AFA16}"/>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3236537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86CB5-9DA7-F980-8F6F-D3A1D891FE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4153FB1C-C213-4B60-2563-99271E951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0947EC81-2E07-A210-5D54-E6C9DBFA2A02}"/>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DF7667D1-B5FA-C3DE-CCF2-643E2A0C5320}"/>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1F6EF1C8-0CBD-A1DC-3EBC-E1FB8826A986}"/>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2999976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7C29-5719-A7C5-5C36-AC3747FF8A8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387F12AF-AE78-DC6C-8048-588637D749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C70C80A5-7306-9574-B1D9-F0ADC341E860}"/>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E7599EC6-F157-B399-EF54-A7761AEBDF53}"/>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F6E6F241-36B5-1A85-FFA7-5313DB73E3B3}"/>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366817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2926B-1FC2-4B1C-50E5-80AAE2FA04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0DAE82F9-C243-F622-C7C2-018416039A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B4FA9-ACA0-9030-73E2-29178E4D3F37}"/>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6BA4DF3A-ED84-7CD5-768F-D024F5D7F4E7}"/>
              </a:ext>
            </a:extLst>
          </p:cNvPr>
          <p:cNvSpPr>
            <a:spLocks noGrp="1"/>
          </p:cNvSpPr>
          <p:nvPr>
            <p:ph type="ftr" sz="quarter" idx="11"/>
          </p:nvPr>
        </p:nvSpPr>
        <p:spPr/>
        <p:txBody>
          <a:bodyPr/>
          <a:lstStyle/>
          <a:p>
            <a:endParaRPr lang="en-PK" dirty="0"/>
          </a:p>
        </p:txBody>
      </p:sp>
      <p:sp>
        <p:nvSpPr>
          <p:cNvPr id="6" name="Slide Number Placeholder 5">
            <a:extLst>
              <a:ext uri="{FF2B5EF4-FFF2-40B4-BE49-F238E27FC236}">
                <a16:creationId xmlns:a16="http://schemas.microsoft.com/office/drawing/2014/main" id="{1EEF28FB-025F-655F-A24D-6970D0FC7468}"/>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662652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1C47-D764-B062-1FBC-82599CBABF0E}"/>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29ED1444-0462-2116-DE41-55334BCD2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E42AB257-E141-D6E9-D4B5-411247AF4C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D480B4EB-82DB-E574-2BB9-7B230BAB030E}"/>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6" name="Footer Placeholder 5">
            <a:extLst>
              <a:ext uri="{FF2B5EF4-FFF2-40B4-BE49-F238E27FC236}">
                <a16:creationId xmlns:a16="http://schemas.microsoft.com/office/drawing/2014/main" id="{D8CF9AD9-8D21-6418-C78C-35F7CD6F7EF4}"/>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000B7B51-6772-6C15-209E-BFE5CFB5781B}"/>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2365430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F34B-161F-561B-9248-A45F722CB8F0}"/>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02D27D2-6327-51FC-940C-D99C1DB4E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1BC03A-3FA1-A695-0D02-76EA40CB59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0934EC9C-87D2-418A-64B6-B6E93F32B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E09F2E-5141-7FCD-A8B6-44B62D0251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4B77096B-3077-6FF4-FFCE-11BA2E1758CB}"/>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8" name="Footer Placeholder 7">
            <a:extLst>
              <a:ext uri="{FF2B5EF4-FFF2-40B4-BE49-F238E27FC236}">
                <a16:creationId xmlns:a16="http://schemas.microsoft.com/office/drawing/2014/main" id="{BA443A94-F7BF-8E03-FCAA-5D34469BE336}"/>
              </a:ext>
            </a:extLst>
          </p:cNvPr>
          <p:cNvSpPr>
            <a:spLocks noGrp="1"/>
          </p:cNvSpPr>
          <p:nvPr>
            <p:ph type="ftr" sz="quarter" idx="11"/>
          </p:nvPr>
        </p:nvSpPr>
        <p:spPr/>
        <p:txBody>
          <a:bodyPr/>
          <a:lstStyle/>
          <a:p>
            <a:endParaRPr lang="en-PK" dirty="0"/>
          </a:p>
        </p:txBody>
      </p:sp>
      <p:sp>
        <p:nvSpPr>
          <p:cNvPr id="9" name="Slide Number Placeholder 8">
            <a:extLst>
              <a:ext uri="{FF2B5EF4-FFF2-40B4-BE49-F238E27FC236}">
                <a16:creationId xmlns:a16="http://schemas.microsoft.com/office/drawing/2014/main" id="{D76B9405-6244-B6C0-5A48-D69557D1C6D9}"/>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4037396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67C43-F3B8-67AA-A4A9-FB71CE40B32B}"/>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77FE80D9-7F96-B0AA-D5FE-22A25EED4401}"/>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4" name="Footer Placeholder 3">
            <a:extLst>
              <a:ext uri="{FF2B5EF4-FFF2-40B4-BE49-F238E27FC236}">
                <a16:creationId xmlns:a16="http://schemas.microsoft.com/office/drawing/2014/main" id="{AE19C3D8-008C-4654-A4C9-CBA2E3DE3D16}"/>
              </a:ext>
            </a:extLst>
          </p:cNvPr>
          <p:cNvSpPr>
            <a:spLocks noGrp="1"/>
          </p:cNvSpPr>
          <p:nvPr>
            <p:ph type="ftr" sz="quarter" idx="11"/>
          </p:nvPr>
        </p:nvSpPr>
        <p:spPr/>
        <p:txBody>
          <a:bodyPr/>
          <a:lstStyle/>
          <a:p>
            <a:endParaRPr lang="en-PK" dirty="0"/>
          </a:p>
        </p:txBody>
      </p:sp>
      <p:sp>
        <p:nvSpPr>
          <p:cNvPr id="5" name="Slide Number Placeholder 4">
            <a:extLst>
              <a:ext uri="{FF2B5EF4-FFF2-40B4-BE49-F238E27FC236}">
                <a16:creationId xmlns:a16="http://schemas.microsoft.com/office/drawing/2014/main" id="{0ABEAFBD-B575-76CB-8C6F-5D9787C1AB55}"/>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522836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6B5921-1A02-B2F3-5059-BF0368FF7288}"/>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3" name="Footer Placeholder 2">
            <a:extLst>
              <a:ext uri="{FF2B5EF4-FFF2-40B4-BE49-F238E27FC236}">
                <a16:creationId xmlns:a16="http://schemas.microsoft.com/office/drawing/2014/main" id="{F38D3248-205A-373B-C11A-B0113B640995}"/>
              </a:ext>
            </a:extLst>
          </p:cNvPr>
          <p:cNvSpPr>
            <a:spLocks noGrp="1"/>
          </p:cNvSpPr>
          <p:nvPr>
            <p:ph type="ftr" sz="quarter" idx="11"/>
          </p:nvPr>
        </p:nvSpPr>
        <p:spPr/>
        <p:txBody>
          <a:bodyPr/>
          <a:lstStyle/>
          <a:p>
            <a:endParaRPr lang="en-PK" dirty="0"/>
          </a:p>
        </p:txBody>
      </p:sp>
      <p:sp>
        <p:nvSpPr>
          <p:cNvPr id="4" name="Slide Number Placeholder 3">
            <a:extLst>
              <a:ext uri="{FF2B5EF4-FFF2-40B4-BE49-F238E27FC236}">
                <a16:creationId xmlns:a16="http://schemas.microsoft.com/office/drawing/2014/main" id="{E79301BE-BE51-8B8F-4F43-0B3B1EF5A497}"/>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289906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3682-8B7B-478A-17A2-C009E401A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746A365F-A8B4-59D5-479F-4C39B02FC4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224CE175-5D32-E189-B1B7-34303F0C0B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C06FCA-389D-2E9A-8EDD-28D46BAF3271}"/>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6" name="Footer Placeholder 5">
            <a:extLst>
              <a:ext uri="{FF2B5EF4-FFF2-40B4-BE49-F238E27FC236}">
                <a16:creationId xmlns:a16="http://schemas.microsoft.com/office/drawing/2014/main" id="{6C520079-4194-9211-B317-2D6D8BC98B00}"/>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EB4FF5F8-D2A6-EF35-A94B-FB7E58452320}"/>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436496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6D801-FF9E-7E87-CF71-20333B2143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CC1CD166-0A19-010B-B824-6266314D78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dirty="0"/>
          </a:p>
        </p:txBody>
      </p:sp>
      <p:sp>
        <p:nvSpPr>
          <p:cNvPr id="4" name="Text Placeholder 3">
            <a:extLst>
              <a:ext uri="{FF2B5EF4-FFF2-40B4-BE49-F238E27FC236}">
                <a16:creationId xmlns:a16="http://schemas.microsoft.com/office/drawing/2014/main" id="{1F1342D9-F118-17FA-5848-F2FFEB27D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1878F-FE26-FAC6-D213-BB741FE17678}"/>
              </a:ext>
            </a:extLst>
          </p:cNvPr>
          <p:cNvSpPr>
            <a:spLocks noGrp="1"/>
          </p:cNvSpPr>
          <p:nvPr>
            <p:ph type="dt" sz="half" idx="10"/>
          </p:nvPr>
        </p:nvSpPr>
        <p:spPr/>
        <p:txBody>
          <a:bodyPr/>
          <a:lstStyle/>
          <a:p>
            <a:fld id="{9ADA6FAE-F97B-4DC4-9572-B8311EB740E3}" type="datetimeFigureOut">
              <a:rPr lang="en-PK" smtClean="0"/>
              <a:t>03/12/2024</a:t>
            </a:fld>
            <a:endParaRPr lang="en-PK" dirty="0"/>
          </a:p>
        </p:txBody>
      </p:sp>
      <p:sp>
        <p:nvSpPr>
          <p:cNvPr id="6" name="Footer Placeholder 5">
            <a:extLst>
              <a:ext uri="{FF2B5EF4-FFF2-40B4-BE49-F238E27FC236}">
                <a16:creationId xmlns:a16="http://schemas.microsoft.com/office/drawing/2014/main" id="{B30BE731-1003-1786-717B-36E93092BFBE}"/>
              </a:ext>
            </a:extLst>
          </p:cNvPr>
          <p:cNvSpPr>
            <a:spLocks noGrp="1"/>
          </p:cNvSpPr>
          <p:nvPr>
            <p:ph type="ftr" sz="quarter" idx="11"/>
          </p:nvPr>
        </p:nvSpPr>
        <p:spPr/>
        <p:txBody>
          <a:bodyPr/>
          <a:lstStyle/>
          <a:p>
            <a:endParaRPr lang="en-PK" dirty="0"/>
          </a:p>
        </p:txBody>
      </p:sp>
      <p:sp>
        <p:nvSpPr>
          <p:cNvPr id="7" name="Slide Number Placeholder 6">
            <a:extLst>
              <a:ext uri="{FF2B5EF4-FFF2-40B4-BE49-F238E27FC236}">
                <a16:creationId xmlns:a16="http://schemas.microsoft.com/office/drawing/2014/main" id="{137D2C6D-46A2-AF45-C35C-83B162F2DD30}"/>
              </a:ext>
            </a:extLst>
          </p:cNvPr>
          <p:cNvSpPr>
            <a:spLocks noGrp="1"/>
          </p:cNvSpPr>
          <p:nvPr>
            <p:ph type="sldNum" sz="quarter" idx="12"/>
          </p:nvPr>
        </p:nvSpPr>
        <p:spPr/>
        <p:txBody>
          <a:bodyPr/>
          <a:lstStyle/>
          <a:p>
            <a:fld id="{143657D0-006E-4106-A7DB-C68B7B8C3CC1}" type="slidenum">
              <a:rPr lang="en-PK" smtClean="0"/>
              <a:t>‹#›</a:t>
            </a:fld>
            <a:endParaRPr lang="en-PK" dirty="0"/>
          </a:p>
        </p:txBody>
      </p:sp>
    </p:spTree>
    <p:extLst>
      <p:ext uri="{BB962C8B-B14F-4D97-AF65-F5344CB8AC3E}">
        <p14:creationId xmlns:p14="http://schemas.microsoft.com/office/powerpoint/2010/main" val="1243598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8745A2-D9AF-F1B1-007C-3B6D6CCA7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D34F5814-939F-3997-100A-4BD61AC69D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462D63A-C5C3-1A01-8848-C892273D8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DA6FAE-F97B-4DC4-9572-B8311EB740E3}" type="datetimeFigureOut">
              <a:rPr lang="en-PK" smtClean="0"/>
              <a:t>03/12/2024</a:t>
            </a:fld>
            <a:endParaRPr lang="en-PK" dirty="0"/>
          </a:p>
        </p:txBody>
      </p:sp>
      <p:sp>
        <p:nvSpPr>
          <p:cNvPr id="5" name="Footer Placeholder 4">
            <a:extLst>
              <a:ext uri="{FF2B5EF4-FFF2-40B4-BE49-F238E27FC236}">
                <a16:creationId xmlns:a16="http://schemas.microsoft.com/office/drawing/2014/main" id="{4A2C80D9-6E70-C631-ECA6-4676A4BCB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K" dirty="0"/>
          </a:p>
        </p:txBody>
      </p:sp>
      <p:sp>
        <p:nvSpPr>
          <p:cNvPr id="6" name="Slide Number Placeholder 5">
            <a:extLst>
              <a:ext uri="{FF2B5EF4-FFF2-40B4-BE49-F238E27FC236}">
                <a16:creationId xmlns:a16="http://schemas.microsoft.com/office/drawing/2014/main" id="{2CC574FC-7B7B-E28A-6F0D-A52DB870C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3657D0-006E-4106-A7DB-C68B7B8C3CC1}" type="slidenum">
              <a:rPr lang="en-PK" smtClean="0"/>
              <a:t>‹#›</a:t>
            </a:fld>
            <a:endParaRPr lang="en-PK" dirty="0"/>
          </a:p>
        </p:txBody>
      </p:sp>
    </p:spTree>
    <p:extLst>
      <p:ext uri="{BB962C8B-B14F-4D97-AF65-F5344CB8AC3E}">
        <p14:creationId xmlns:p14="http://schemas.microsoft.com/office/powerpoint/2010/main" val="4196103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9.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6488-527F-F884-7975-1F097446E0F5}"/>
              </a:ext>
            </a:extLst>
          </p:cNvPr>
          <p:cNvSpPr>
            <a:spLocks noGrp="1"/>
          </p:cNvSpPr>
          <p:nvPr>
            <p:ph type="ctrTitle"/>
          </p:nvPr>
        </p:nvSpPr>
        <p:spPr>
          <a:xfrm>
            <a:off x="401609" y="-437800"/>
            <a:ext cx="9144000" cy="2387600"/>
          </a:xfrm>
        </p:spPr>
        <p:txBody>
          <a:bodyPr/>
          <a:lstStyle/>
          <a:p>
            <a:r>
              <a:rPr lang="en-US" dirty="0">
                <a:latin typeface="Montserrat Bold" panose="00000800000000000000" pitchFamily="2" charset="0"/>
              </a:rPr>
              <a:t>Laptop Price Estimation </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787BE1B9-5BDB-D633-0E3E-EB28C994B275}"/>
              </a:ext>
            </a:extLst>
          </p:cNvPr>
          <p:cNvGrpSpPr/>
          <p:nvPr/>
        </p:nvGrpSpPr>
        <p:grpSpPr>
          <a:xfrm>
            <a:off x="36226" y="-2003631"/>
            <a:ext cx="12155774" cy="1874361"/>
            <a:chOff x="0" y="0"/>
            <a:chExt cx="9414331" cy="964887"/>
          </a:xfrm>
        </p:grpSpPr>
        <p:sp>
          <p:nvSpPr>
            <p:cNvPr id="7" name="Freeform 8">
              <a:extLst>
                <a:ext uri="{FF2B5EF4-FFF2-40B4-BE49-F238E27FC236}">
                  <a16:creationId xmlns:a16="http://schemas.microsoft.com/office/drawing/2014/main" id="{8252F8E1-06FF-5488-6A43-A92ADDCE9B69}"/>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3D7863E8-5901-78A4-6FB5-7B87B918AAD2}"/>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7361EBA1-AF13-095F-2A02-3AE3540DD4AE}"/>
              </a:ext>
            </a:extLst>
          </p:cNvPr>
          <p:cNvPicPr>
            <a:picLocks noChangeAspect="1"/>
          </p:cNvPicPr>
          <p:nvPr/>
        </p:nvPicPr>
        <p:blipFill>
          <a:blip r:embed="rId2"/>
          <a:stretch>
            <a:fillRect/>
          </a:stretch>
        </p:blipFill>
        <p:spPr>
          <a:xfrm>
            <a:off x="8631025" y="-3813278"/>
            <a:ext cx="7388354" cy="7392080"/>
          </a:xfrm>
          <a:prstGeom prst="rect">
            <a:avLst/>
          </a:prstGeom>
        </p:spPr>
      </p:pic>
      <p:sp>
        <p:nvSpPr>
          <p:cNvPr id="13" name="TextBox 11">
            <a:extLst>
              <a:ext uri="{FF2B5EF4-FFF2-40B4-BE49-F238E27FC236}">
                <a16:creationId xmlns:a16="http://schemas.microsoft.com/office/drawing/2014/main" id="{5EB4CA5B-5B79-99BF-90D8-A85F2991DC21}"/>
              </a:ext>
            </a:extLst>
          </p:cNvPr>
          <p:cNvSpPr txBox="1"/>
          <p:nvPr/>
        </p:nvSpPr>
        <p:spPr>
          <a:xfrm>
            <a:off x="1386840" y="2851478"/>
            <a:ext cx="7173539" cy="547266"/>
          </a:xfrm>
          <a:prstGeom prst="rect">
            <a:avLst/>
          </a:prstGeom>
        </p:spPr>
        <p:txBody>
          <a:bodyPr lIns="0" tIns="0" rIns="0" bIns="0" rtlCol="0" anchor="t">
            <a:spAutoFit/>
          </a:bodyPr>
          <a:lstStyle/>
          <a:p>
            <a:pPr>
              <a:lnSpc>
                <a:spcPts val="4632"/>
              </a:lnSpc>
            </a:pPr>
            <a:r>
              <a:rPr lang="en-US" sz="3308" b="1" dirty="0">
                <a:solidFill>
                  <a:srgbClr val="000000"/>
                </a:solidFill>
                <a:latin typeface="Montserrat"/>
              </a:rPr>
              <a:t>Presented By</a:t>
            </a:r>
          </a:p>
        </p:txBody>
      </p:sp>
      <p:sp>
        <p:nvSpPr>
          <p:cNvPr id="14" name="TextBox 13">
            <a:extLst>
              <a:ext uri="{FF2B5EF4-FFF2-40B4-BE49-F238E27FC236}">
                <a16:creationId xmlns:a16="http://schemas.microsoft.com/office/drawing/2014/main" id="{39D50691-F051-2B45-B46F-62FE80B68993}"/>
              </a:ext>
            </a:extLst>
          </p:cNvPr>
          <p:cNvSpPr txBox="1"/>
          <p:nvPr/>
        </p:nvSpPr>
        <p:spPr>
          <a:xfrm flipH="1">
            <a:off x="1524000" y="3578802"/>
            <a:ext cx="453966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ontserrat" panose="00000500000000000000" pitchFamily="2" charset="0"/>
              </a:rPr>
              <a:t>Usaid Chaudhary</a:t>
            </a:r>
          </a:p>
          <a:p>
            <a:pPr marL="285750" indent="-285750">
              <a:buFont typeface="Arial" panose="020B0604020202020204" pitchFamily="34" charset="0"/>
              <a:buChar char="•"/>
            </a:pPr>
            <a:r>
              <a:rPr lang="en-US" sz="2800" dirty="0">
                <a:latin typeface="Montserrat" panose="00000500000000000000" pitchFamily="2" charset="0"/>
              </a:rPr>
              <a:t>Abdullah Azmat</a:t>
            </a:r>
          </a:p>
          <a:p>
            <a:pPr marL="285750" indent="-285750">
              <a:buFont typeface="Arial" panose="020B0604020202020204" pitchFamily="34" charset="0"/>
              <a:buChar char="•"/>
            </a:pPr>
            <a:r>
              <a:rPr lang="en-US" sz="2800" dirty="0">
                <a:latin typeface="Montserrat" panose="00000500000000000000" pitchFamily="2" charset="0"/>
              </a:rPr>
              <a:t>Saad Nasir</a:t>
            </a:r>
            <a:endParaRPr lang="en-PK" sz="2800" dirty="0">
              <a:latin typeface="Montserrat" panose="00000500000000000000" pitchFamily="2" charset="0"/>
            </a:endParaRPr>
          </a:p>
        </p:txBody>
      </p:sp>
      <p:grpSp>
        <p:nvGrpSpPr>
          <p:cNvPr id="15" name="Group 7">
            <a:extLst>
              <a:ext uri="{FF2B5EF4-FFF2-40B4-BE49-F238E27FC236}">
                <a16:creationId xmlns:a16="http://schemas.microsoft.com/office/drawing/2014/main" id="{F4FA0F63-B5C2-981E-CF01-86896784D521}"/>
              </a:ext>
            </a:extLst>
          </p:cNvPr>
          <p:cNvGrpSpPr/>
          <p:nvPr/>
        </p:nvGrpSpPr>
        <p:grpSpPr>
          <a:xfrm>
            <a:off x="9355620" y="4067656"/>
            <a:ext cx="1578921" cy="1578921"/>
            <a:chOff x="0" y="0"/>
            <a:chExt cx="812800" cy="812800"/>
          </a:xfrm>
        </p:grpSpPr>
        <p:sp>
          <p:nvSpPr>
            <p:cNvPr id="16" name="Freeform 8">
              <a:extLst>
                <a:ext uri="{FF2B5EF4-FFF2-40B4-BE49-F238E27FC236}">
                  <a16:creationId xmlns:a16="http://schemas.microsoft.com/office/drawing/2014/main" id="{EEACBDEF-980F-BB07-8A7D-657619F1247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79FBCF5A-1AA1-1026-BA7B-A2EAEDD50C3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F0E668B2-E84C-C835-EBDF-C3C04000AF29}"/>
              </a:ext>
            </a:extLst>
          </p:cNvPr>
          <p:cNvGrpSpPr/>
          <p:nvPr/>
        </p:nvGrpSpPr>
        <p:grpSpPr>
          <a:xfrm>
            <a:off x="8072699" y="1436561"/>
            <a:ext cx="753561" cy="753561"/>
            <a:chOff x="0" y="0"/>
            <a:chExt cx="812800" cy="812800"/>
          </a:xfrm>
        </p:grpSpPr>
        <p:sp>
          <p:nvSpPr>
            <p:cNvPr id="19" name="Freeform 4">
              <a:extLst>
                <a:ext uri="{FF2B5EF4-FFF2-40B4-BE49-F238E27FC236}">
                  <a16:creationId xmlns:a16="http://schemas.microsoft.com/office/drawing/2014/main" id="{CD595679-8B2A-B663-27DD-0B51D4C03C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763FD74C-6104-2006-4319-C50699B0158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Tree>
    <p:extLst>
      <p:ext uri="{BB962C8B-B14F-4D97-AF65-F5344CB8AC3E}">
        <p14:creationId xmlns:p14="http://schemas.microsoft.com/office/powerpoint/2010/main" val="3083025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75CBB-6BD7-5207-7952-FDF601DBD94F}"/>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6C3957C3-80F2-89FC-E974-3ADEC6170248}"/>
              </a:ext>
            </a:extLst>
          </p:cNvPr>
          <p:cNvSpPr/>
          <p:nvPr/>
        </p:nvSpPr>
        <p:spPr>
          <a:xfrm>
            <a:off x="7137725" y="1945779"/>
            <a:ext cx="3445828" cy="41904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5" name="Rectangle 44">
            <a:extLst>
              <a:ext uri="{FF2B5EF4-FFF2-40B4-BE49-F238E27FC236}">
                <a16:creationId xmlns:a16="http://schemas.microsoft.com/office/drawing/2014/main" id="{45BCA616-711A-01F7-18F2-82750DB42B77}"/>
              </a:ext>
            </a:extLst>
          </p:cNvPr>
          <p:cNvSpPr/>
          <p:nvPr/>
        </p:nvSpPr>
        <p:spPr>
          <a:xfrm>
            <a:off x="714756" y="2675223"/>
            <a:ext cx="4672483" cy="36654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2" name="Rectangle 31">
            <a:extLst>
              <a:ext uri="{FF2B5EF4-FFF2-40B4-BE49-F238E27FC236}">
                <a16:creationId xmlns:a16="http://schemas.microsoft.com/office/drawing/2014/main" id="{2DBD5E9E-8655-9DA9-AAA2-84440CAEBE33}"/>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Rectangle 29">
            <a:extLst>
              <a:ext uri="{FF2B5EF4-FFF2-40B4-BE49-F238E27FC236}">
                <a16:creationId xmlns:a16="http://schemas.microsoft.com/office/drawing/2014/main" id="{BFE6C836-AE0D-576F-24E9-2DA8AA436A0D}"/>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15" name="Group 7">
            <a:extLst>
              <a:ext uri="{FF2B5EF4-FFF2-40B4-BE49-F238E27FC236}">
                <a16:creationId xmlns:a16="http://schemas.microsoft.com/office/drawing/2014/main" id="{9079DF7A-55CA-81DD-D22D-DE8F9BA5D4D5}"/>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4F0A29BF-1B8B-4E2A-8C8B-9AB4B5936E1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2BC7A7B0-E233-BAEC-741F-61C6D8D5D44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3A124091-57D9-0354-B71F-D9998752DFD4}"/>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D019D64A-FE66-B615-7C64-79B7E9BF3A8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BD34969D-11D5-E29F-19D0-9181C65455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CCD52F80-8344-A6FA-D323-07A7689E4A37}"/>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90AE671E-9628-529D-7403-5D1BDD68B40F}"/>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0491DEAD-D9BF-B3BC-102F-7F0FEABEFFCE}"/>
              </a:ext>
            </a:extLst>
          </p:cNvPr>
          <p:cNvSpPr txBox="1"/>
          <p:nvPr/>
        </p:nvSpPr>
        <p:spPr>
          <a:xfrm>
            <a:off x="1317679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11" name="TextBox 10">
            <a:extLst>
              <a:ext uri="{FF2B5EF4-FFF2-40B4-BE49-F238E27FC236}">
                <a16:creationId xmlns:a16="http://schemas.microsoft.com/office/drawing/2014/main" id="{94E181D4-2301-5B7B-DA64-4BBEBEEA139E}"/>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81310169-D471-946A-2A90-B2CD5C12D333}"/>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pic>
        <p:nvPicPr>
          <p:cNvPr id="10" name="Picture 9">
            <a:extLst>
              <a:ext uri="{FF2B5EF4-FFF2-40B4-BE49-F238E27FC236}">
                <a16:creationId xmlns:a16="http://schemas.microsoft.com/office/drawing/2014/main" id="{A7E619BE-08B1-3E83-652E-D33DE2DD56CE}"/>
              </a:ext>
            </a:extLst>
          </p:cNvPr>
          <p:cNvPicPr>
            <a:picLocks noChangeAspect="1"/>
          </p:cNvPicPr>
          <p:nvPr/>
        </p:nvPicPr>
        <p:blipFill>
          <a:blip r:embed="rId3"/>
          <a:stretch>
            <a:fillRect/>
          </a:stretch>
        </p:blipFill>
        <p:spPr>
          <a:xfrm>
            <a:off x="12261647" y="3001737"/>
            <a:ext cx="2187130" cy="2331922"/>
          </a:xfrm>
          <a:prstGeom prst="rect">
            <a:avLst/>
          </a:prstGeom>
        </p:spPr>
      </p:pic>
      <p:pic>
        <p:nvPicPr>
          <p:cNvPr id="23" name="Picture 22">
            <a:extLst>
              <a:ext uri="{FF2B5EF4-FFF2-40B4-BE49-F238E27FC236}">
                <a16:creationId xmlns:a16="http://schemas.microsoft.com/office/drawing/2014/main" id="{DF6B50F4-5A3B-E0B5-5AED-A20FB0247F83}"/>
              </a:ext>
            </a:extLst>
          </p:cNvPr>
          <p:cNvPicPr>
            <a:picLocks noChangeAspect="1"/>
          </p:cNvPicPr>
          <p:nvPr/>
        </p:nvPicPr>
        <p:blipFill>
          <a:blip r:embed="rId4"/>
          <a:stretch>
            <a:fillRect/>
          </a:stretch>
        </p:blipFill>
        <p:spPr>
          <a:xfrm>
            <a:off x="15313132" y="3001737"/>
            <a:ext cx="2133785" cy="2324301"/>
          </a:xfrm>
          <a:prstGeom prst="rect">
            <a:avLst/>
          </a:prstGeom>
        </p:spPr>
      </p:pic>
      <p:sp>
        <p:nvSpPr>
          <p:cNvPr id="24" name="TextBox 23">
            <a:extLst>
              <a:ext uri="{FF2B5EF4-FFF2-40B4-BE49-F238E27FC236}">
                <a16:creationId xmlns:a16="http://schemas.microsoft.com/office/drawing/2014/main" id="{267E8AAD-07FF-AD5B-0B86-E561F28677D9}"/>
              </a:ext>
            </a:extLst>
          </p:cNvPr>
          <p:cNvSpPr txBox="1"/>
          <p:nvPr/>
        </p:nvSpPr>
        <p:spPr>
          <a:xfrm>
            <a:off x="12862667" y="2606839"/>
            <a:ext cx="985090" cy="369332"/>
          </a:xfrm>
          <a:prstGeom prst="rect">
            <a:avLst/>
          </a:prstGeom>
          <a:noFill/>
        </p:spPr>
        <p:txBody>
          <a:bodyPr wrap="square" rtlCol="0">
            <a:spAutoFit/>
          </a:bodyPr>
          <a:lstStyle/>
          <a:p>
            <a:r>
              <a:rPr lang="en-US" dirty="0">
                <a:latin typeface="Montserrat Bold" panose="00000800000000000000" pitchFamily="2" charset="0"/>
              </a:rPr>
              <a:t>Before</a:t>
            </a:r>
            <a:endParaRPr lang="en-PK" dirty="0">
              <a:latin typeface="Montserrat Bold" panose="00000800000000000000" pitchFamily="2" charset="0"/>
            </a:endParaRPr>
          </a:p>
        </p:txBody>
      </p:sp>
      <p:sp>
        <p:nvSpPr>
          <p:cNvPr id="25" name="TextBox 24">
            <a:extLst>
              <a:ext uri="{FF2B5EF4-FFF2-40B4-BE49-F238E27FC236}">
                <a16:creationId xmlns:a16="http://schemas.microsoft.com/office/drawing/2014/main" id="{FAFF4666-554B-B418-EE28-179270FE535E}"/>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9DB2838D-DCF1-C07D-2615-D84447A6D533}"/>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C52B8E69-73C0-64FC-F8BC-C33E0A6A5064}"/>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AF1C9A97-B266-C569-DB76-A1649B7815D7}"/>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ADB62453-A091-7DEF-E971-92A6B0B05511}"/>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9" name="TextBox 28">
            <a:extLst>
              <a:ext uri="{FF2B5EF4-FFF2-40B4-BE49-F238E27FC236}">
                <a16:creationId xmlns:a16="http://schemas.microsoft.com/office/drawing/2014/main" id="{D29261D6-10C8-415C-36E3-487463F771C6}"/>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0C468DDE-9B24-58F1-8414-D13CE5AD5B54}"/>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D779130E-52CF-C538-95AA-903D326AEE15}"/>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DB3D4D83-F5DE-806C-213D-8515523ED56B}"/>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3" name="Picture 2">
            <a:extLst>
              <a:ext uri="{FF2B5EF4-FFF2-40B4-BE49-F238E27FC236}">
                <a16:creationId xmlns:a16="http://schemas.microsoft.com/office/drawing/2014/main" id="{27AFB519-C668-FF9C-02C8-CAF4B2C2A292}"/>
              </a:ext>
            </a:extLst>
          </p:cNvPr>
          <p:cNvPicPr>
            <a:picLocks noChangeAspect="1"/>
          </p:cNvPicPr>
          <p:nvPr/>
        </p:nvPicPr>
        <p:blipFill>
          <a:blip r:embed="rId5"/>
          <a:stretch>
            <a:fillRect/>
          </a:stretch>
        </p:blipFill>
        <p:spPr>
          <a:xfrm>
            <a:off x="-6385504" y="2546016"/>
            <a:ext cx="5944954" cy="1751568"/>
          </a:xfrm>
          <a:prstGeom prst="rect">
            <a:avLst/>
          </a:prstGeom>
        </p:spPr>
      </p:pic>
      <p:pic>
        <p:nvPicPr>
          <p:cNvPr id="40" name="Picture 39">
            <a:extLst>
              <a:ext uri="{FF2B5EF4-FFF2-40B4-BE49-F238E27FC236}">
                <a16:creationId xmlns:a16="http://schemas.microsoft.com/office/drawing/2014/main" id="{E345E78A-A334-1DEA-40D4-EDBC563D2DAC}"/>
              </a:ext>
            </a:extLst>
          </p:cNvPr>
          <p:cNvPicPr>
            <a:picLocks noChangeAspect="1"/>
          </p:cNvPicPr>
          <p:nvPr/>
        </p:nvPicPr>
        <p:blipFill>
          <a:blip r:embed="rId6"/>
          <a:stretch>
            <a:fillRect/>
          </a:stretch>
        </p:blipFill>
        <p:spPr>
          <a:xfrm>
            <a:off x="12586148" y="2546016"/>
            <a:ext cx="4746352" cy="1857523"/>
          </a:xfrm>
          <a:prstGeom prst="rect">
            <a:avLst/>
          </a:prstGeom>
        </p:spPr>
      </p:pic>
      <p:pic>
        <p:nvPicPr>
          <p:cNvPr id="46" name="Picture 45">
            <a:extLst>
              <a:ext uri="{FF2B5EF4-FFF2-40B4-BE49-F238E27FC236}">
                <a16:creationId xmlns:a16="http://schemas.microsoft.com/office/drawing/2014/main" id="{7E8B56BF-A2A9-8556-F649-FD5A02F4C810}"/>
              </a:ext>
            </a:extLst>
          </p:cNvPr>
          <p:cNvPicPr>
            <a:picLocks noChangeAspect="1"/>
          </p:cNvPicPr>
          <p:nvPr/>
        </p:nvPicPr>
        <p:blipFill>
          <a:blip r:embed="rId7"/>
          <a:stretch>
            <a:fillRect/>
          </a:stretch>
        </p:blipFill>
        <p:spPr>
          <a:xfrm>
            <a:off x="4154327" y="7556482"/>
            <a:ext cx="5829805" cy="998307"/>
          </a:xfrm>
          <a:prstGeom prst="rect">
            <a:avLst/>
          </a:prstGeom>
        </p:spPr>
      </p:pic>
      <p:pic>
        <p:nvPicPr>
          <p:cNvPr id="12" name="Picture 11">
            <a:extLst>
              <a:ext uri="{FF2B5EF4-FFF2-40B4-BE49-F238E27FC236}">
                <a16:creationId xmlns:a16="http://schemas.microsoft.com/office/drawing/2014/main" id="{3216C6A7-52ED-B2FD-7420-0D633FD808EE}"/>
              </a:ext>
            </a:extLst>
          </p:cNvPr>
          <p:cNvPicPr>
            <a:picLocks noChangeAspect="1"/>
          </p:cNvPicPr>
          <p:nvPr/>
        </p:nvPicPr>
        <p:blipFill>
          <a:blip r:embed="rId8"/>
          <a:stretch>
            <a:fillRect/>
          </a:stretch>
        </p:blipFill>
        <p:spPr>
          <a:xfrm>
            <a:off x="-5092840" y="2365320"/>
            <a:ext cx="3987833" cy="4310884"/>
          </a:xfrm>
          <a:prstGeom prst="rect">
            <a:avLst/>
          </a:prstGeom>
        </p:spPr>
      </p:pic>
      <p:sp>
        <p:nvSpPr>
          <p:cNvPr id="41" name="AutoShape 10">
            <a:extLst>
              <a:ext uri="{FF2B5EF4-FFF2-40B4-BE49-F238E27FC236}">
                <a16:creationId xmlns:a16="http://schemas.microsoft.com/office/drawing/2014/main" id="{E32558CE-AB16-F56A-D312-76C8FE7DB878}"/>
              </a:ext>
            </a:extLst>
          </p:cNvPr>
          <p:cNvSpPr/>
          <p:nvPr/>
        </p:nvSpPr>
        <p:spPr>
          <a:xfrm>
            <a:off x="6096000" y="2438341"/>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pic>
        <p:nvPicPr>
          <p:cNvPr id="1026" name="Picture 2" descr="Decoding CPU Names: Understand AMD ...">
            <a:extLst>
              <a:ext uri="{FF2B5EF4-FFF2-40B4-BE49-F238E27FC236}">
                <a16:creationId xmlns:a16="http://schemas.microsoft.com/office/drawing/2014/main" id="{46026622-6D0D-F238-7643-5A3F4EC2C7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68314" y="1337682"/>
            <a:ext cx="3746418" cy="209799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32B22851-AFDE-C58A-1C3A-3CCE570D057F}"/>
              </a:ext>
            </a:extLst>
          </p:cNvPr>
          <p:cNvSpPr txBox="1"/>
          <p:nvPr/>
        </p:nvSpPr>
        <p:spPr>
          <a:xfrm>
            <a:off x="694752"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pic>
        <p:nvPicPr>
          <p:cNvPr id="1028" name="Picture 4" descr="AMD Processor Generations">
            <a:extLst>
              <a:ext uri="{FF2B5EF4-FFF2-40B4-BE49-F238E27FC236}">
                <a16:creationId xmlns:a16="http://schemas.microsoft.com/office/drawing/2014/main" id="{7B613C67-C85A-669E-19ED-63C99756F3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60749" y="2820125"/>
            <a:ext cx="3062354" cy="12759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a:extLst>
              <a:ext uri="{FF2B5EF4-FFF2-40B4-BE49-F238E27FC236}">
                <a16:creationId xmlns:a16="http://schemas.microsoft.com/office/drawing/2014/main" id="{D75FA46B-538E-C998-A697-64A92FF005A8}"/>
              </a:ext>
            </a:extLst>
          </p:cNvPr>
          <p:cNvGrpSpPr/>
          <p:nvPr/>
        </p:nvGrpSpPr>
        <p:grpSpPr>
          <a:xfrm>
            <a:off x="-22136" y="-84721"/>
            <a:ext cx="12214136" cy="1956984"/>
            <a:chOff x="-8849" y="-38100"/>
            <a:chExt cx="9423180" cy="1007420"/>
          </a:xfrm>
        </p:grpSpPr>
        <p:sp>
          <p:nvSpPr>
            <p:cNvPr id="7" name="Freeform 8">
              <a:extLst>
                <a:ext uri="{FF2B5EF4-FFF2-40B4-BE49-F238E27FC236}">
                  <a16:creationId xmlns:a16="http://schemas.microsoft.com/office/drawing/2014/main" id="{969D76A2-1E0A-E179-8272-9A71785E8426}"/>
                </a:ext>
              </a:extLst>
            </p:cNvPr>
            <p:cNvSpPr/>
            <p:nvPr/>
          </p:nvSpPr>
          <p:spPr>
            <a:xfrm>
              <a:off x="-8849" y="443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A2EA3879-FAF3-5D9E-31E0-1A1FE0C4A702}"/>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73948D44-3250-182A-E7B8-57DB358A9BD3}"/>
              </a:ext>
            </a:extLst>
          </p:cNvPr>
          <p:cNvSpPr txBox="1"/>
          <p:nvPr/>
        </p:nvSpPr>
        <p:spPr>
          <a:xfrm>
            <a:off x="3175765" y="410111"/>
            <a:ext cx="5829804" cy="923330"/>
          </a:xfrm>
          <a:prstGeom prst="rect">
            <a:avLst/>
          </a:prstGeom>
          <a:noFill/>
        </p:spPr>
        <p:txBody>
          <a:bodyPr wrap="square" rtlCol="0">
            <a:spAutoFit/>
          </a:bodyPr>
          <a:lstStyle/>
          <a:p>
            <a:r>
              <a:rPr lang="en-US" sz="5400" dirty="0">
                <a:latin typeface="Montserrat Bold" panose="00000800000000000000" pitchFamily="2" charset="0"/>
              </a:rPr>
              <a:t>Transformation</a:t>
            </a:r>
            <a:endParaRPr lang="en-PK" sz="5400" dirty="0">
              <a:latin typeface="Montserrat Bold" panose="00000800000000000000" pitchFamily="2" charset="0"/>
            </a:endParaRPr>
          </a:p>
        </p:txBody>
      </p:sp>
      <p:pic>
        <p:nvPicPr>
          <p:cNvPr id="38" name="Picture 37">
            <a:extLst>
              <a:ext uri="{FF2B5EF4-FFF2-40B4-BE49-F238E27FC236}">
                <a16:creationId xmlns:a16="http://schemas.microsoft.com/office/drawing/2014/main" id="{0E324486-5CE1-188F-D80B-8F22303FB215}"/>
              </a:ext>
            </a:extLst>
          </p:cNvPr>
          <p:cNvPicPr>
            <a:picLocks noChangeAspect="1"/>
          </p:cNvPicPr>
          <p:nvPr/>
        </p:nvPicPr>
        <p:blipFill>
          <a:blip r:embed="rId11"/>
          <a:stretch>
            <a:fillRect/>
          </a:stretch>
        </p:blipFill>
        <p:spPr>
          <a:xfrm>
            <a:off x="625161" y="3284988"/>
            <a:ext cx="4915326" cy="2263336"/>
          </a:xfrm>
          <a:prstGeom prst="rect">
            <a:avLst/>
          </a:prstGeom>
        </p:spPr>
      </p:pic>
      <p:pic>
        <p:nvPicPr>
          <p:cNvPr id="9" name="Picture 8">
            <a:extLst>
              <a:ext uri="{FF2B5EF4-FFF2-40B4-BE49-F238E27FC236}">
                <a16:creationId xmlns:a16="http://schemas.microsoft.com/office/drawing/2014/main" id="{F5B29CEE-652A-2489-F9D1-DCB0518CCC75}"/>
              </a:ext>
            </a:extLst>
          </p:cNvPr>
          <p:cNvPicPr>
            <a:picLocks noChangeAspect="1"/>
          </p:cNvPicPr>
          <p:nvPr/>
        </p:nvPicPr>
        <p:blipFill>
          <a:blip r:embed="rId12"/>
          <a:stretch>
            <a:fillRect/>
          </a:stretch>
        </p:blipFill>
        <p:spPr>
          <a:xfrm>
            <a:off x="7197040" y="2498713"/>
            <a:ext cx="3445828" cy="4232613"/>
          </a:xfrm>
          <a:prstGeom prst="rect">
            <a:avLst/>
          </a:prstGeom>
        </p:spPr>
      </p:pic>
      <p:sp>
        <p:nvSpPr>
          <p:cNvPr id="22" name="TextBox 21">
            <a:extLst>
              <a:ext uri="{FF2B5EF4-FFF2-40B4-BE49-F238E27FC236}">
                <a16:creationId xmlns:a16="http://schemas.microsoft.com/office/drawing/2014/main" id="{9B2B9F9A-B665-F97D-DD0B-BCAA545217CF}"/>
              </a:ext>
            </a:extLst>
          </p:cNvPr>
          <p:cNvSpPr txBox="1"/>
          <p:nvPr/>
        </p:nvSpPr>
        <p:spPr>
          <a:xfrm>
            <a:off x="7143890" y="1984640"/>
            <a:ext cx="3613761" cy="369332"/>
          </a:xfrm>
          <a:prstGeom prst="rect">
            <a:avLst/>
          </a:prstGeom>
          <a:noFill/>
        </p:spPr>
        <p:txBody>
          <a:bodyPr wrap="square" rtlCol="0">
            <a:spAutoFit/>
          </a:bodyPr>
          <a:lstStyle/>
          <a:p>
            <a:r>
              <a:rPr lang="en-US" dirty="0">
                <a:latin typeface="Montserrat Bold" panose="00000800000000000000" pitchFamily="2" charset="0"/>
              </a:rPr>
              <a:t>Assigning Weights to CPU</a:t>
            </a:r>
            <a:endParaRPr lang="en-PK" dirty="0">
              <a:latin typeface="Montserrat Bold" panose="00000800000000000000" pitchFamily="2" charset="0"/>
            </a:endParaRPr>
          </a:p>
        </p:txBody>
      </p:sp>
      <p:sp>
        <p:nvSpPr>
          <p:cNvPr id="5" name="Rectangle 4">
            <a:extLst>
              <a:ext uri="{FF2B5EF4-FFF2-40B4-BE49-F238E27FC236}">
                <a16:creationId xmlns:a16="http://schemas.microsoft.com/office/drawing/2014/main" id="{ADB7CC20-82F5-567A-428C-1665CCEFD912}"/>
              </a:ext>
            </a:extLst>
          </p:cNvPr>
          <p:cNvSpPr/>
          <p:nvPr/>
        </p:nvSpPr>
        <p:spPr>
          <a:xfrm>
            <a:off x="1267463" y="7522008"/>
            <a:ext cx="2492569" cy="5574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1" name="TextBox 30">
            <a:extLst>
              <a:ext uri="{FF2B5EF4-FFF2-40B4-BE49-F238E27FC236}">
                <a16:creationId xmlns:a16="http://schemas.microsoft.com/office/drawing/2014/main" id="{24B54AC8-EF19-076F-CE12-A93C59531C79}"/>
              </a:ext>
            </a:extLst>
          </p:cNvPr>
          <p:cNvSpPr txBox="1"/>
          <p:nvPr/>
        </p:nvSpPr>
        <p:spPr>
          <a:xfrm>
            <a:off x="1237289" y="7210711"/>
            <a:ext cx="2557577" cy="369332"/>
          </a:xfrm>
          <a:prstGeom prst="rect">
            <a:avLst/>
          </a:prstGeom>
          <a:noFill/>
        </p:spPr>
        <p:txBody>
          <a:bodyPr wrap="square" rtlCol="0">
            <a:spAutoFit/>
          </a:bodyPr>
          <a:lstStyle/>
          <a:p>
            <a:r>
              <a:rPr lang="en-US" dirty="0">
                <a:latin typeface="Montserrat Black" panose="00000A00000000000000" pitchFamily="2" charset="0"/>
              </a:rPr>
              <a:t>Weights Assigning</a:t>
            </a:r>
            <a:endParaRPr lang="en-PK" dirty="0">
              <a:latin typeface="Montserrat Black" panose="00000A00000000000000" pitchFamily="2" charset="0"/>
            </a:endParaRPr>
          </a:p>
        </p:txBody>
      </p:sp>
      <p:sp>
        <p:nvSpPr>
          <p:cNvPr id="42" name="Rectangle 41">
            <a:extLst>
              <a:ext uri="{FF2B5EF4-FFF2-40B4-BE49-F238E27FC236}">
                <a16:creationId xmlns:a16="http://schemas.microsoft.com/office/drawing/2014/main" id="{7277F0B5-ACB9-57BC-2EC5-86FF191CEC2E}"/>
              </a:ext>
            </a:extLst>
          </p:cNvPr>
          <p:cNvSpPr/>
          <p:nvPr/>
        </p:nvSpPr>
        <p:spPr>
          <a:xfrm>
            <a:off x="7462700" y="7628621"/>
            <a:ext cx="2905962" cy="45989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3" name="TextBox 42">
            <a:extLst>
              <a:ext uri="{FF2B5EF4-FFF2-40B4-BE49-F238E27FC236}">
                <a16:creationId xmlns:a16="http://schemas.microsoft.com/office/drawing/2014/main" id="{9922C668-93B1-520F-D306-C1FCCE71A949}"/>
              </a:ext>
            </a:extLst>
          </p:cNvPr>
          <p:cNvSpPr txBox="1"/>
          <p:nvPr/>
        </p:nvSpPr>
        <p:spPr>
          <a:xfrm>
            <a:off x="7431126" y="10688267"/>
            <a:ext cx="2994408" cy="369332"/>
          </a:xfrm>
          <a:prstGeom prst="rect">
            <a:avLst/>
          </a:prstGeom>
          <a:noFill/>
        </p:spPr>
        <p:txBody>
          <a:bodyPr wrap="square" rtlCol="0">
            <a:spAutoFit/>
          </a:bodyPr>
          <a:lstStyle/>
          <a:p>
            <a:r>
              <a:rPr lang="en-US" dirty="0">
                <a:latin typeface="Montserrat Black" panose="00000A00000000000000" pitchFamily="2" charset="0"/>
              </a:rPr>
              <a:t>VFM Score Calculation</a:t>
            </a:r>
            <a:endParaRPr lang="en-PK" dirty="0">
              <a:latin typeface="Montserrat Black" panose="00000A00000000000000" pitchFamily="2" charset="0"/>
            </a:endParaRPr>
          </a:p>
        </p:txBody>
      </p:sp>
    </p:spTree>
    <p:extLst>
      <p:ext uri="{BB962C8B-B14F-4D97-AF65-F5344CB8AC3E}">
        <p14:creationId xmlns:p14="http://schemas.microsoft.com/office/powerpoint/2010/main" val="41169998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D7498-F4F5-BEF2-A73E-7FB9B344AA88}"/>
            </a:ext>
          </a:extLst>
        </p:cNvPr>
        <p:cNvGrpSpPr/>
        <p:nvPr/>
      </p:nvGrpSpPr>
      <p:grpSpPr>
        <a:xfrm>
          <a:off x="0" y="0"/>
          <a:ext cx="0" cy="0"/>
          <a:chOff x="0" y="0"/>
          <a:chExt cx="0" cy="0"/>
        </a:xfrm>
      </p:grpSpPr>
      <p:sp>
        <p:nvSpPr>
          <p:cNvPr id="49" name="Rectangle 48">
            <a:extLst>
              <a:ext uri="{FF2B5EF4-FFF2-40B4-BE49-F238E27FC236}">
                <a16:creationId xmlns:a16="http://schemas.microsoft.com/office/drawing/2014/main" id="{C9814BAE-43CB-A80D-8222-55AD595430AE}"/>
              </a:ext>
            </a:extLst>
          </p:cNvPr>
          <p:cNvSpPr/>
          <p:nvPr/>
        </p:nvSpPr>
        <p:spPr>
          <a:xfrm>
            <a:off x="1267463" y="2035591"/>
            <a:ext cx="2492569" cy="557409"/>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1" name="Rectangle 30">
            <a:extLst>
              <a:ext uri="{FF2B5EF4-FFF2-40B4-BE49-F238E27FC236}">
                <a16:creationId xmlns:a16="http://schemas.microsoft.com/office/drawing/2014/main" id="{8A736353-2275-171A-7062-655AC5E77F17}"/>
              </a:ext>
            </a:extLst>
          </p:cNvPr>
          <p:cNvSpPr/>
          <p:nvPr/>
        </p:nvSpPr>
        <p:spPr>
          <a:xfrm>
            <a:off x="7462700" y="2041720"/>
            <a:ext cx="2905962" cy="45989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7" name="Rectangle 36">
            <a:extLst>
              <a:ext uri="{FF2B5EF4-FFF2-40B4-BE49-F238E27FC236}">
                <a16:creationId xmlns:a16="http://schemas.microsoft.com/office/drawing/2014/main" id="{BF540472-85B7-0170-13C1-695FD3F4DE59}"/>
              </a:ext>
            </a:extLst>
          </p:cNvPr>
          <p:cNvSpPr/>
          <p:nvPr/>
        </p:nvSpPr>
        <p:spPr>
          <a:xfrm>
            <a:off x="12624142" y="1945779"/>
            <a:ext cx="3445828" cy="41904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5" name="Rectangle 44">
            <a:extLst>
              <a:ext uri="{FF2B5EF4-FFF2-40B4-BE49-F238E27FC236}">
                <a16:creationId xmlns:a16="http://schemas.microsoft.com/office/drawing/2014/main" id="{0C948DED-FFB4-D30D-8A1A-D53547468B7B}"/>
              </a:ext>
            </a:extLst>
          </p:cNvPr>
          <p:cNvSpPr/>
          <p:nvPr/>
        </p:nvSpPr>
        <p:spPr>
          <a:xfrm>
            <a:off x="-5073113" y="2675223"/>
            <a:ext cx="4672483" cy="36654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2" name="Rectangle 31">
            <a:extLst>
              <a:ext uri="{FF2B5EF4-FFF2-40B4-BE49-F238E27FC236}">
                <a16:creationId xmlns:a16="http://schemas.microsoft.com/office/drawing/2014/main" id="{8AF66309-461D-19CC-450F-081DE70BE12B}"/>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Rectangle 29">
            <a:extLst>
              <a:ext uri="{FF2B5EF4-FFF2-40B4-BE49-F238E27FC236}">
                <a16:creationId xmlns:a16="http://schemas.microsoft.com/office/drawing/2014/main" id="{5CDF7343-33EB-E0CE-D888-EE5846BF7A16}"/>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15" name="Group 7">
            <a:extLst>
              <a:ext uri="{FF2B5EF4-FFF2-40B4-BE49-F238E27FC236}">
                <a16:creationId xmlns:a16="http://schemas.microsoft.com/office/drawing/2014/main" id="{67D8F7EC-DA51-EE0F-318F-700E9A02B1C6}"/>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44ADD2A2-50B2-0780-DE90-5F7B5943DF7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D7AE0D0D-DCEF-0FFD-77D0-1C0AFF79488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5D802C12-3BB0-C301-DC33-A614AE1318D8}"/>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82847E2B-7405-2ED9-E0C4-6B089A08DA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3CCF7557-C6DD-47DD-F74D-78A62D196C31}"/>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1681A2F5-ADB7-8C05-FE82-AFF9042F72D3}"/>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883551AB-5264-0779-3E9D-FC55AAAD28F2}"/>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2108D21A-D6FB-7FEF-EBF6-14D5773E1C84}"/>
              </a:ext>
            </a:extLst>
          </p:cNvPr>
          <p:cNvSpPr txBox="1"/>
          <p:nvPr/>
        </p:nvSpPr>
        <p:spPr>
          <a:xfrm>
            <a:off x="1317679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11" name="TextBox 10">
            <a:extLst>
              <a:ext uri="{FF2B5EF4-FFF2-40B4-BE49-F238E27FC236}">
                <a16:creationId xmlns:a16="http://schemas.microsoft.com/office/drawing/2014/main" id="{5FC51071-D0ED-F946-D141-D157B9579B6A}"/>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4A1A4C8D-DD11-802D-7162-5A27C20C6BFD}"/>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pic>
        <p:nvPicPr>
          <p:cNvPr id="10" name="Picture 9">
            <a:extLst>
              <a:ext uri="{FF2B5EF4-FFF2-40B4-BE49-F238E27FC236}">
                <a16:creationId xmlns:a16="http://schemas.microsoft.com/office/drawing/2014/main" id="{ECD99FF3-90CA-273E-9356-350186118F7D}"/>
              </a:ext>
            </a:extLst>
          </p:cNvPr>
          <p:cNvPicPr>
            <a:picLocks noChangeAspect="1"/>
          </p:cNvPicPr>
          <p:nvPr/>
        </p:nvPicPr>
        <p:blipFill>
          <a:blip r:embed="rId3"/>
          <a:stretch>
            <a:fillRect/>
          </a:stretch>
        </p:blipFill>
        <p:spPr>
          <a:xfrm>
            <a:off x="12261647" y="3001737"/>
            <a:ext cx="2187130" cy="2331922"/>
          </a:xfrm>
          <a:prstGeom prst="rect">
            <a:avLst/>
          </a:prstGeom>
        </p:spPr>
      </p:pic>
      <p:pic>
        <p:nvPicPr>
          <p:cNvPr id="23" name="Picture 22">
            <a:extLst>
              <a:ext uri="{FF2B5EF4-FFF2-40B4-BE49-F238E27FC236}">
                <a16:creationId xmlns:a16="http://schemas.microsoft.com/office/drawing/2014/main" id="{A4E5A5C5-F65E-2735-7816-5CEFA9716304}"/>
              </a:ext>
            </a:extLst>
          </p:cNvPr>
          <p:cNvPicPr>
            <a:picLocks noChangeAspect="1"/>
          </p:cNvPicPr>
          <p:nvPr/>
        </p:nvPicPr>
        <p:blipFill>
          <a:blip r:embed="rId4"/>
          <a:stretch>
            <a:fillRect/>
          </a:stretch>
        </p:blipFill>
        <p:spPr>
          <a:xfrm>
            <a:off x="15313132" y="3001737"/>
            <a:ext cx="2133785" cy="2324301"/>
          </a:xfrm>
          <a:prstGeom prst="rect">
            <a:avLst/>
          </a:prstGeom>
        </p:spPr>
      </p:pic>
      <p:sp>
        <p:nvSpPr>
          <p:cNvPr id="24" name="TextBox 23">
            <a:extLst>
              <a:ext uri="{FF2B5EF4-FFF2-40B4-BE49-F238E27FC236}">
                <a16:creationId xmlns:a16="http://schemas.microsoft.com/office/drawing/2014/main" id="{EA5492E5-E0A7-B5D9-D1FA-CCA06A3C0D7C}"/>
              </a:ext>
            </a:extLst>
          </p:cNvPr>
          <p:cNvSpPr txBox="1"/>
          <p:nvPr/>
        </p:nvSpPr>
        <p:spPr>
          <a:xfrm>
            <a:off x="12862667" y="2606839"/>
            <a:ext cx="985090" cy="369332"/>
          </a:xfrm>
          <a:prstGeom prst="rect">
            <a:avLst/>
          </a:prstGeom>
          <a:noFill/>
        </p:spPr>
        <p:txBody>
          <a:bodyPr wrap="square" rtlCol="0">
            <a:spAutoFit/>
          </a:bodyPr>
          <a:lstStyle/>
          <a:p>
            <a:r>
              <a:rPr lang="en-US" dirty="0">
                <a:latin typeface="Montserrat Bold" panose="00000800000000000000" pitchFamily="2" charset="0"/>
              </a:rPr>
              <a:t>Before</a:t>
            </a:r>
            <a:endParaRPr lang="en-PK" dirty="0">
              <a:latin typeface="Montserrat Bold" panose="00000800000000000000" pitchFamily="2" charset="0"/>
            </a:endParaRPr>
          </a:p>
        </p:txBody>
      </p:sp>
      <p:sp>
        <p:nvSpPr>
          <p:cNvPr id="25" name="TextBox 24">
            <a:extLst>
              <a:ext uri="{FF2B5EF4-FFF2-40B4-BE49-F238E27FC236}">
                <a16:creationId xmlns:a16="http://schemas.microsoft.com/office/drawing/2014/main" id="{2E781E05-3F19-1132-6B8C-6F2344F48D0F}"/>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6993FEDF-348E-8497-BDE6-C22A65CF7318}"/>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E5EFBCCB-46BD-50B9-05CE-9F985A07FDE8}"/>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A00EBABA-8155-338E-24E9-564544B289E1}"/>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8A69C004-5413-60F6-DFD7-3881507975EA}"/>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9" name="TextBox 28">
            <a:extLst>
              <a:ext uri="{FF2B5EF4-FFF2-40B4-BE49-F238E27FC236}">
                <a16:creationId xmlns:a16="http://schemas.microsoft.com/office/drawing/2014/main" id="{9B4E7750-1FDF-488D-1284-F03DDBCA1741}"/>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DF8F6CF1-EB8E-9E29-A066-AC7CA6618A7B}"/>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DD85957B-C12D-187E-64D4-C0B1A9A08CDC}"/>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1A6AAEBA-A76B-53CD-B780-CB6A06F6CC7F}"/>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3" name="Picture 2">
            <a:extLst>
              <a:ext uri="{FF2B5EF4-FFF2-40B4-BE49-F238E27FC236}">
                <a16:creationId xmlns:a16="http://schemas.microsoft.com/office/drawing/2014/main" id="{7F4A51B5-D01A-6288-5CEF-9DAFF9A81284}"/>
              </a:ext>
            </a:extLst>
          </p:cNvPr>
          <p:cNvPicPr>
            <a:picLocks noChangeAspect="1"/>
          </p:cNvPicPr>
          <p:nvPr/>
        </p:nvPicPr>
        <p:blipFill>
          <a:blip r:embed="rId5"/>
          <a:stretch>
            <a:fillRect/>
          </a:stretch>
        </p:blipFill>
        <p:spPr>
          <a:xfrm>
            <a:off x="-6385504" y="2546016"/>
            <a:ext cx="5944954" cy="1751568"/>
          </a:xfrm>
          <a:prstGeom prst="rect">
            <a:avLst/>
          </a:prstGeom>
        </p:spPr>
      </p:pic>
      <p:pic>
        <p:nvPicPr>
          <p:cNvPr id="40" name="Picture 39">
            <a:extLst>
              <a:ext uri="{FF2B5EF4-FFF2-40B4-BE49-F238E27FC236}">
                <a16:creationId xmlns:a16="http://schemas.microsoft.com/office/drawing/2014/main" id="{A1FD7646-1B14-74A4-A5BB-991BE6FDED57}"/>
              </a:ext>
            </a:extLst>
          </p:cNvPr>
          <p:cNvPicPr>
            <a:picLocks noChangeAspect="1"/>
          </p:cNvPicPr>
          <p:nvPr/>
        </p:nvPicPr>
        <p:blipFill>
          <a:blip r:embed="rId6"/>
          <a:stretch>
            <a:fillRect/>
          </a:stretch>
        </p:blipFill>
        <p:spPr>
          <a:xfrm>
            <a:off x="12586148" y="2546016"/>
            <a:ext cx="4746352" cy="1857523"/>
          </a:xfrm>
          <a:prstGeom prst="rect">
            <a:avLst/>
          </a:prstGeom>
        </p:spPr>
      </p:pic>
      <p:pic>
        <p:nvPicPr>
          <p:cNvPr id="46" name="Picture 45">
            <a:extLst>
              <a:ext uri="{FF2B5EF4-FFF2-40B4-BE49-F238E27FC236}">
                <a16:creationId xmlns:a16="http://schemas.microsoft.com/office/drawing/2014/main" id="{E82B9364-711A-714F-C6C6-525D10C371D5}"/>
              </a:ext>
            </a:extLst>
          </p:cNvPr>
          <p:cNvPicPr>
            <a:picLocks noChangeAspect="1"/>
          </p:cNvPicPr>
          <p:nvPr/>
        </p:nvPicPr>
        <p:blipFill>
          <a:blip r:embed="rId7"/>
          <a:stretch>
            <a:fillRect/>
          </a:stretch>
        </p:blipFill>
        <p:spPr>
          <a:xfrm>
            <a:off x="4154327" y="7556482"/>
            <a:ext cx="5829805" cy="998307"/>
          </a:xfrm>
          <a:prstGeom prst="rect">
            <a:avLst/>
          </a:prstGeom>
        </p:spPr>
      </p:pic>
      <p:pic>
        <p:nvPicPr>
          <p:cNvPr id="12" name="Picture 11">
            <a:extLst>
              <a:ext uri="{FF2B5EF4-FFF2-40B4-BE49-F238E27FC236}">
                <a16:creationId xmlns:a16="http://schemas.microsoft.com/office/drawing/2014/main" id="{21D7EAB8-B293-116D-462A-B4A0F170BC25}"/>
              </a:ext>
            </a:extLst>
          </p:cNvPr>
          <p:cNvPicPr>
            <a:picLocks noChangeAspect="1"/>
          </p:cNvPicPr>
          <p:nvPr/>
        </p:nvPicPr>
        <p:blipFill>
          <a:blip r:embed="rId8"/>
          <a:stretch>
            <a:fillRect/>
          </a:stretch>
        </p:blipFill>
        <p:spPr>
          <a:xfrm>
            <a:off x="-5092840" y="2365320"/>
            <a:ext cx="3987833" cy="4310884"/>
          </a:xfrm>
          <a:prstGeom prst="rect">
            <a:avLst/>
          </a:prstGeom>
        </p:spPr>
      </p:pic>
      <p:sp>
        <p:nvSpPr>
          <p:cNvPr id="41" name="AutoShape 10">
            <a:extLst>
              <a:ext uri="{FF2B5EF4-FFF2-40B4-BE49-F238E27FC236}">
                <a16:creationId xmlns:a16="http://schemas.microsoft.com/office/drawing/2014/main" id="{FC395D5F-4A7B-2A1E-4601-53728592810E}"/>
              </a:ext>
            </a:extLst>
          </p:cNvPr>
          <p:cNvSpPr/>
          <p:nvPr/>
        </p:nvSpPr>
        <p:spPr>
          <a:xfrm>
            <a:off x="6096000" y="2438341"/>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pic>
        <p:nvPicPr>
          <p:cNvPr id="1026" name="Picture 2" descr="Decoding CPU Names: Understand AMD ...">
            <a:extLst>
              <a:ext uri="{FF2B5EF4-FFF2-40B4-BE49-F238E27FC236}">
                <a16:creationId xmlns:a16="http://schemas.microsoft.com/office/drawing/2014/main" id="{D7CD3BD3-4C4C-53DE-FFFD-698BF9074D3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68314" y="1337682"/>
            <a:ext cx="3746418" cy="2097994"/>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318ECBA9-51ED-2231-8D6B-DA4BE98F47EA}"/>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pic>
        <p:nvPicPr>
          <p:cNvPr id="1028" name="Picture 4" descr="AMD Processor Generations">
            <a:extLst>
              <a:ext uri="{FF2B5EF4-FFF2-40B4-BE49-F238E27FC236}">
                <a16:creationId xmlns:a16="http://schemas.microsoft.com/office/drawing/2014/main" id="{853ACEE5-5CBA-004C-31F4-5D6607A55C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60749" y="2820125"/>
            <a:ext cx="3062354" cy="12759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a:extLst>
              <a:ext uri="{FF2B5EF4-FFF2-40B4-BE49-F238E27FC236}">
                <a16:creationId xmlns:a16="http://schemas.microsoft.com/office/drawing/2014/main" id="{DD0D5EB4-F3BB-CF11-F9CA-CFD0598B9764}"/>
              </a:ext>
            </a:extLst>
          </p:cNvPr>
          <p:cNvGrpSpPr/>
          <p:nvPr/>
        </p:nvGrpSpPr>
        <p:grpSpPr>
          <a:xfrm>
            <a:off x="-22136" y="-84721"/>
            <a:ext cx="12214136" cy="1956984"/>
            <a:chOff x="-8849" y="-38100"/>
            <a:chExt cx="9423180" cy="1007420"/>
          </a:xfrm>
        </p:grpSpPr>
        <p:sp>
          <p:nvSpPr>
            <p:cNvPr id="7" name="Freeform 8">
              <a:extLst>
                <a:ext uri="{FF2B5EF4-FFF2-40B4-BE49-F238E27FC236}">
                  <a16:creationId xmlns:a16="http://schemas.microsoft.com/office/drawing/2014/main" id="{F75AE829-1AC6-ECA9-118A-5AF208BFC2F1}"/>
                </a:ext>
              </a:extLst>
            </p:cNvPr>
            <p:cNvSpPr/>
            <p:nvPr/>
          </p:nvSpPr>
          <p:spPr>
            <a:xfrm>
              <a:off x="-8849" y="443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4B4AB119-DEE5-AA51-534A-A02361BB6954}"/>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93628E1B-0634-6073-FC85-8D530E254DD2}"/>
              </a:ext>
            </a:extLst>
          </p:cNvPr>
          <p:cNvSpPr txBox="1"/>
          <p:nvPr/>
        </p:nvSpPr>
        <p:spPr>
          <a:xfrm>
            <a:off x="3175765" y="410111"/>
            <a:ext cx="5829804" cy="923330"/>
          </a:xfrm>
          <a:prstGeom prst="rect">
            <a:avLst/>
          </a:prstGeom>
          <a:noFill/>
        </p:spPr>
        <p:txBody>
          <a:bodyPr wrap="square" rtlCol="0">
            <a:spAutoFit/>
          </a:bodyPr>
          <a:lstStyle/>
          <a:p>
            <a:r>
              <a:rPr lang="en-US" sz="5400" dirty="0">
                <a:latin typeface="Montserrat Bold" panose="00000800000000000000" pitchFamily="2" charset="0"/>
              </a:rPr>
              <a:t>Transformation</a:t>
            </a:r>
            <a:endParaRPr lang="en-PK" sz="5400" dirty="0">
              <a:latin typeface="Montserrat Bold" panose="00000800000000000000" pitchFamily="2" charset="0"/>
            </a:endParaRPr>
          </a:p>
        </p:txBody>
      </p:sp>
      <p:sp>
        <p:nvSpPr>
          <p:cNvPr id="22" name="TextBox 21">
            <a:extLst>
              <a:ext uri="{FF2B5EF4-FFF2-40B4-BE49-F238E27FC236}">
                <a16:creationId xmlns:a16="http://schemas.microsoft.com/office/drawing/2014/main" id="{66F64A5A-7EF8-72DA-38FC-E35DC2635464}"/>
              </a:ext>
            </a:extLst>
          </p:cNvPr>
          <p:cNvSpPr txBox="1"/>
          <p:nvPr/>
        </p:nvSpPr>
        <p:spPr>
          <a:xfrm>
            <a:off x="12137930" y="1984640"/>
            <a:ext cx="3613761" cy="369332"/>
          </a:xfrm>
          <a:prstGeom prst="rect">
            <a:avLst/>
          </a:prstGeom>
          <a:noFill/>
        </p:spPr>
        <p:txBody>
          <a:bodyPr wrap="square" rtlCol="0">
            <a:spAutoFit/>
          </a:bodyPr>
          <a:lstStyle/>
          <a:p>
            <a:r>
              <a:rPr lang="en-US" dirty="0">
                <a:latin typeface="Montserrat Bold" panose="00000800000000000000" pitchFamily="2" charset="0"/>
              </a:rPr>
              <a:t>Assigning Weights to CPU</a:t>
            </a:r>
            <a:endParaRPr lang="en-PK" dirty="0">
              <a:latin typeface="Montserrat Bold" panose="00000800000000000000" pitchFamily="2" charset="0"/>
            </a:endParaRPr>
          </a:p>
        </p:txBody>
      </p:sp>
      <p:sp>
        <p:nvSpPr>
          <p:cNvPr id="5" name="TextBox 4">
            <a:extLst>
              <a:ext uri="{FF2B5EF4-FFF2-40B4-BE49-F238E27FC236}">
                <a16:creationId xmlns:a16="http://schemas.microsoft.com/office/drawing/2014/main" id="{93DD95E0-7764-1F85-C17F-7DBB334EA0AF}"/>
              </a:ext>
            </a:extLst>
          </p:cNvPr>
          <p:cNvSpPr txBox="1"/>
          <p:nvPr/>
        </p:nvSpPr>
        <p:spPr>
          <a:xfrm>
            <a:off x="7431126" y="2076798"/>
            <a:ext cx="2994408" cy="369332"/>
          </a:xfrm>
          <a:prstGeom prst="rect">
            <a:avLst/>
          </a:prstGeom>
          <a:noFill/>
        </p:spPr>
        <p:txBody>
          <a:bodyPr wrap="square" rtlCol="0">
            <a:spAutoFit/>
          </a:bodyPr>
          <a:lstStyle/>
          <a:p>
            <a:r>
              <a:rPr lang="en-US" dirty="0">
                <a:latin typeface="Montserrat Black" panose="00000A00000000000000" pitchFamily="2" charset="0"/>
              </a:rPr>
              <a:t>VFM Score Calculation</a:t>
            </a:r>
            <a:endParaRPr lang="en-PK" dirty="0">
              <a:latin typeface="Montserrat Black" panose="00000A00000000000000" pitchFamily="2" charset="0"/>
            </a:endParaRPr>
          </a:p>
        </p:txBody>
      </p:sp>
      <p:pic>
        <p:nvPicPr>
          <p:cNvPr id="43" name="Picture 42">
            <a:extLst>
              <a:ext uri="{FF2B5EF4-FFF2-40B4-BE49-F238E27FC236}">
                <a16:creationId xmlns:a16="http://schemas.microsoft.com/office/drawing/2014/main" id="{8997E57D-2132-6C05-1971-D34A6CC7479F}"/>
              </a:ext>
            </a:extLst>
          </p:cNvPr>
          <p:cNvPicPr>
            <a:picLocks noChangeAspect="1"/>
          </p:cNvPicPr>
          <p:nvPr/>
        </p:nvPicPr>
        <p:blipFill>
          <a:blip r:embed="rId11"/>
          <a:stretch>
            <a:fillRect/>
          </a:stretch>
        </p:blipFill>
        <p:spPr>
          <a:xfrm>
            <a:off x="1040124" y="2768101"/>
            <a:ext cx="3310477" cy="2055524"/>
          </a:xfrm>
          <a:prstGeom prst="rect">
            <a:avLst/>
          </a:prstGeom>
        </p:spPr>
      </p:pic>
      <p:pic>
        <p:nvPicPr>
          <p:cNvPr id="47" name="Picture 46">
            <a:extLst>
              <a:ext uri="{FF2B5EF4-FFF2-40B4-BE49-F238E27FC236}">
                <a16:creationId xmlns:a16="http://schemas.microsoft.com/office/drawing/2014/main" id="{EA931A0A-B37E-C8CA-77B2-A2F6492D8112}"/>
              </a:ext>
            </a:extLst>
          </p:cNvPr>
          <p:cNvPicPr>
            <a:picLocks noChangeAspect="1"/>
          </p:cNvPicPr>
          <p:nvPr/>
        </p:nvPicPr>
        <p:blipFill>
          <a:blip r:embed="rId12"/>
          <a:stretch>
            <a:fillRect/>
          </a:stretch>
        </p:blipFill>
        <p:spPr>
          <a:xfrm>
            <a:off x="6460728" y="2749529"/>
            <a:ext cx="5258861" cy="1663783"/>
          </a:xfrm>
          <a:prstGeom prst="rect">
            <a:avLst/>
          </a:prstGeom>
        </p:spPr>
      </p:pic>
      <p:sp>
        <p:nvSpPr>
          <p:cNvPr id="48" name="TextBox 47">
            <a:extLst>
              <a:ext uri="{FF2B5EF4-FFF2-40B4-BE49-F238E27FC236}">
                <a16:creationId xmlns:a16="http://schemas.microsoft.com/office/drawing/2014/main" id="{BAF4715A-4E2B-B60A-FA6B-2E5DE9DF5737}"/>
              </a:ext>
            </a:extLst>
          </p:cNvPr>
          <p:cNvSpPr txBox="1"/>
          <p:nvPr/>
        </p:nvSpPr>
        <p:spPr>
          <a:xfrm>
            <a:off x="1237289" y="2126230"/>
            <a:ext cx="2557577" cy="369332"/>
          </a:xfrm>
          <a:prstGeom prst="rect">
            <a:avLst/>
          </a:prstGeom>
          <a:noFill/>
        </p:spPr>
        <p:txBody>
          <a:bodyPr wrap="square" rtlCol="0">
            <a:spAutoFit/>
          </a:bodyPr>
          <a:lstStyle/>
          <a:p>
            <a:r>
              <a:rPr lang="en-US" dirty="0">
                <a:latin typeface="Montserrat Black" panose="00000A00000000000000" pitchFamily="2" charset="0"/>
              </a:rPr>
              <a:t>Weights Assigning</a:t>
            </a:r>
            <a:endParaRPr lang="en-PK" dirty="0">
              <a:latin typeface="Montserrat Black" panose="00000A00000000000000" pitchFamily="2" charset="0"/>
            </a:endParaRPr>
          </a:p>
        </p:txBody>
      </p:sp>
    </p:spTree>
    <p:extLst>
      <p:ext uri="{BB962C8B-B14F-4D97-AF65-F5344CB8AC3E}">
        <p14:creationId xmlns:p14="http://schemas.microsoft.com/office/powerpoint/2010/main" val="1590943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46FCF-8D3A-D089-011D-EF959BACFE79}"/>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BE6E0F09-8AB6-FE3C-2A23-18E766696022}"/>
              </a:ext>
            </a:extLst>
          </p:cNvPr>
          <p:cNvSpPr/>
          <p:nvPr/>
        </p:nvSpPr>
        <p:spPr>
          <a:xfrm>
            <a:off x="4154327" y="5742679"/>
            <a:ext cx="3789520" cy="60653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ectangle 31">
            <a:extLst>
              <a:ext uri="{FF2B5EF4-FFF2-40B4-BE49-F238E27FC236}">
                <a16:creationId xmlns:a16="http://schemas.microsoft.com/office/drawing/2014/main" id="{9F6977A8-52B1-8F81-99B6-BAC056825C5D}"/>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Rectangle 29">
            <a:extLst>
              <a:ext uri="{FF2B5EF4-FFF2-40B4-BE49-F238E27FC236}">
                <a16:creationId xmlns:a16="http://schemas.microsoft.com/office/drawing/2014/main" id="{A6749E46-BB4C-424C-6B55-0EB59EDE440A}"/>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15" name="Group 7">
            <a:extLst>
              <a:ext uri="{FF2B5EF4-FFF2-40B4-BE49-F238E27FC236}">
                <a16:creationId xmlns:a16="http://schemas.microsoft.com/office/drawing/2014/main" id="{7D397D20-C07E-EE76-5A52-64B95D52F3FB}"/>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29F5A582-D834-DFAD-0A9A-AD7A27EF4B5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E725CDA5-6519-5119-228F-E3A35C09E69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504C6CD7-E32E-D6A1-2043-B22EBF38269B}"/>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79BBD715-B126-DC68-D4FE-8AE2F249D29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968D15F5-C24F-0A75-AD24-748CFAAD8BB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CAB8F8E2-F061-E9F4-7B2C-3F38A919C847}"/>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384C9813-DE82-CAED-5D7E-9B6799F4EC56}"/>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1" name="TextBox 10">
            <a:extLst>
              <a:ext uri="{FF2B5EF4-FFF2-40B4-BE49-F238E27FC236}">
                <a16:creationId xmlns:a16="http://schemas.microsoft.com/office/drawing/2014/main" id="{CAB769E8-7470-BFA3-69EC-C696B2DD783A}"/>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295C564F-5301-719B-611E-941AA8816474}"/>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437ADED4-6516-FFAA-09A6-44F49656455C}"/>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B2662CE0-A015-5C9A-E43B-6BFD5DF723AA}"/>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8D87B432-5350-69CA-59D3-BA320EB189E0}"/>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643301AC-E37E-63C7-9BF1-DB605F757C96}"/>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B4041FF7-5572-668B-9FA6-D882C8989AE3}"/>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9" name="TextBox 28">
            <a:extLst>
              <a:ext uri="{FF2B5EF4-FFF2-40B4-BE49-F238E27FC236}">
                <a16:creationId xmlns:a16="http://schemas.microsoft.com/office/drawing/2014/main" id="{16B0CDA6-E7CE-F418-F809-E9E82A677EE6}"/>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C4055781-4866-7344-3B9F-C835825FE9C7}"/>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4C739A10-1555-6C44-F379-779C1B960C38}"/>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E16DAF97-7C68-2BC8-5A59-F6EF6263A915}"/>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46" name="Picture 45">
            <a:extLst>
              <a:ext uri="{FF2B5EF4-FFF2-40B4-BE49-F238E27FC236}">
                <a16:creationId xmlns:a16="http://schemas.microsoft.com/office/drawing/2014/main" id="{BB46B0A7-A588-9593-2616-01BD807065C3}"/>
              </a:ext>
            </a:extLst>
          </p:cNvPr>
          <p:cNvPicPr>
            <a:picLocks noChangeAspect="1"/>
          </p:cNvPicPr>
          <p:nvPr/>
        </p:nvPicPr>
        <p:blipFill>
          <a:blip r:embed="rId3"/>
          <a:stretch>
            <a:fillRect/>
          </a:stretch>
        </p:blipFill>
        <p:spPr>
          <a:xfrm>
            <a:off x="4154327" y="7556482"/>
            <a:ext cx="5829805" cy="998307"/>
          </a:xfrm>
          <a:prstGeom prst="rect">
            <a:avLst/>
          </a:prstGeom>
        </p:spPr>
      </p:pic>
      <p:sp>
        <p:nvSpPr>
          <p:cNvPr id="39" name="TextBox 38">
            <a:extLst>
              <a:ext uri="{FF2B5EF4-FFF2-40B4-BE49-F238E27FC236}">
                <a16:creationId xmlns:a16="http://schemas.microsoft.com/office/drawing/2014/main" id="{2D3EA1F6-C1C6-4C70-C903-F4587CEC1A14}"/>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A2437045-6BCD-CE2D-8983-A130FBC17FD2}"/>
              </a:ext>
            </a:extLst>
          </p:cNvPr>
          <p:cNvGrpSpPr/>
          <p:nvPr/>
        </p:nvGrpSpPr>
        <p:grpSpPr>
          <a:xfrm>
            <a:off x="0" y="-484651"/>
            <a:ext cx="12214136" cy="1956984"/>
            <a:chOff x="-8849" y="-38100"/>
            <a:chExt cx="9423180" cy="1007420"/>
          </a:xfrm>
        </p:grpSpPr>
        <p:sp>
          <p:nvSpPr>
            <p:cNvPr id="7" name="Freeform 8">
              <a:extLst>
                <a:ext uri="{FF2B5EF4-FFF2-40B4-BE49-F238E27FC236}">
                  <a16:creationId xmlns:a16="http://schemas.microsoft.com/office/drawing/2014/main" id="{D819C926-E310-D811-627C-C54957D87B77}"/>
                </a:ext>
              </a:extLst>
            </p:cNvPr>
            <p:cNvSpPr/>
            <p:nvPr/>
          </p:nvSpPr>
          <p:spPr>
            <a:xfrm>
              <a:off x="-8849" y="443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3C987446-AAA7-54BC-DC78-4F5DD099E51C}"/>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20678748-32B2-F9DB-CACE-C4E5490BCCB0}"/>
              </a:ext>
            </a:extLst>
          </p:cNvPr>
          <p:cNvSpPr txBox="1"/>
          <p:nvPr/>
        </p:nvSpPr>
        <p:spPr>
          <a:xfrm>
            <a:off x="5190032" y="394572"/>
            <a:ext cx="1778329" cy="923330"/>
          </a:xfrm>
          <a:prstGeom prst="rect">
            <a:avLst/>
          </a:prstGeom>
          <a:noFill/>
        </p:spPr>
        <p:txBody>
          <a:bodyPr wrap="square" rtlCol="0">
            <a:spAutoFit/>
          </a:bodyPr>
          <a:lstStyle/>
          <a:p>
            <a:r>
              <a:rPr lang="en-US" sz="5400" dirty="0">
                <a:latin typeface="Montserrat Bold" panose="00000800000000000000" pitchFamily="2" charset="0"/>
              </a:rPr>
              <a:t>EDA</a:t>
            </a:r>
            <a:endParaRPr lang="en-PK" sz="5400" dirty="0">
              <a:latin typeface="Montserrat Bold" panose="00000800000000000000" pitchFamily="2" charset="0"/>
            </a:endParaRPr>
          </a:p>
        </p:txBody>
      </p:sp>
      <p:pic>
        <p:nvPicPr>
          <p:cNvPr id="53" name="Picture 52">
            <a:extLst>
              <a:ext uri="{FF2B5EF4-FFF2-40B4-BE49-F238E27FC236}">
                <a16:creationId xmlns:a16="http://schemas.microsoft.com/office/drawing/2014/main" id="{B8A79EB0-47AA-4A66-9957-6F5FBE535F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6688" y="2329255"/>
            <a:ext cx="3375619" cy="3282639"/>
          </a:xfrm>
          <a:prstGeom prst="rect">
            <a:avLst/>
          </a:prstGeom>
        </p:spPr>
      </p:pic>
      <p:pic>
        <p:nvPicPr>
          <p:cNvPr id="55" name="Picture 54">
            <a:extLst>
              <a:ext uri="{FF2B5EF4-FFF2-40B4-BE49-F238E27FC236}">
                <a16:creationId xmlns:a16="http://schemas.microsoft.com/office/drawing/2014/main" id="{ECF777DD-44E3-5E0A-40AD-03F1E5E5D6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5691" y="2443403"/>
            <a:ext cx="4015144" cy="3054341"/>
          </a:xfrm>
          <a:prstGeom prst="rect">
            <a:avLst/>
          </a:prstGeom>
        </p:spPr>
      </p:pic>
      <p:sp>
        <p:nvSpPr>
          <p:cNvPr id="57" name="Rectangle 56">
            <a:extLst>
              <a:ext uri="{FF2B5EF4-FFF2-40B4-BE49-F238E27FC236}">
                <a16:creationId xmlns:a16="http://schemas.microsoft.com/office/drawing/2014/main" id="{54215F90-9472-5537-C55F-902D7A84A165}"/>
              </a:ext>
            </a:extLst>
          </p:cNvPr>
          <p:cNvSpPr/>
          <p:nvPr/>
        </p:nvSpPr>
        <p:spPr>
          <a:xfrm>
            <a:off x="4777323" y="1627824"/>
            <a:ext cx="2684685" cy="48232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6" name="TextBox 55">
            <a:extLst>
              <a:ext uri="{FF2B5EF4-FFF2-40B4-BE49-F238E27FC236}">
                <a16:creationId xmlns:a16="http://schemas.microsoft.com/office/drawing/2014/main" id="{3AD72A59-4406-490A-0D27-88ECFD5C8B24}"/>
              </a:ext>
            </a:extLst>
          </p:cNvPr>
          <p:cNvSpPr txBox="1"/>
          <p:nvPr/>
        </p:nvSpPr>
        <p:spPr>
          <a:xfrm>
            <a:off x="4790268" y="1681703"/>
            <a:ext cx="2969951" cy="369332"/>
          </a:xfrm>
          <a:prstGeom prst="rect">
            <a:avLst/>
          </a:prstGeom>
          <a:noFill/>
        </p:spPr>
        <p:txBody>
          <a:bodyPr wrap="square" rtlCol="0">
            <a:spAutoFit/>
          </a:bodyPr>
          <a:lstStyle/>
          <a:p>
            <a:r>
              <a:rPr lang="en-US" dirty="0">
                <a:latin typeface="Montserrat Black" panose="00000A00000000000000" pitchFamily="2" charset="0"/>
              </a:rPr>
              <a:t>Uni-Variate Analysis</a:t>
            </a:r>
            <a:endParaRPr lang="en-PK" dirty="0">
              <a:latin typeface="Montserrat Black" panose="00000A00000000000000" pitchFamily="2" charset="0"/>
            </a:endParaRPr>
          </a:p>
        </p:txBody>
      </p:sp>
      <p:sp>
        <p:nvSpPr>
          <p:cNvPr id="60" name="TextBox 59">
            <a:extLst>
              <a:ext uri="{FF2B5EF4-FFF2-40B4-BE49-F238E27FC236}">
                <a16:creationId xmlns:a16="http://schemas.microsoft.com/office/drawing/2014/main" id="{5AC35F5A-0802-5D15-6EE1-D13ECD2918A2}"/>
              </a:ext>
            </a:extLst>
          </p:cNvPr>
          <p:cNvSpPr txBox="1"/>
          <p:nvPr/>
        </p:nvSpPr>
        <p:spPr>
          <a:xfrm>
            <a:off x="4154326" y="5854566"/>
            <a:ext cx="3834103" cy="369332"/>
          </a:xfrm>
          <a:prstGeom prst="rect">
            <a:avLst/>
          </a:prstGeom>
          <a:noFill/>
        </p:spPr>
        <p:txBody>
          <a:bodyPr wrap="square" rtlCol="0">
            <a:spAutoFit/>
          </a:bodyPr>
          <a:lstStyle/>
          <a:p>
            <a:r>
              <a:rPr lang="en-US" dirty="0">
                <a:latin typeface="Montserrat Black" panose="00000A00000000000000" pitchFamily="2" charset="0"/>
              </a:rPr>
              <a:t>Brand Distribution in Dataset</a:t>
            </a:r>
            <a:endParaRPr lang="en-PK" dirty="0">
              <a:latin typeface="Montserrat Black" panose="00000A00000000000000" pitchFamily="2" charset="0"/>
            </a:endParaRPr>
          </a:p>
        </p:txBody>
      </p:sp>
      <p:pic>
        <p:nvPicPr>
          <p:cNvPr id="62" name="Picture 61">
            <a:extLst>
              <a:ext uri="{FF2B5EF4-FFF2-40B4-BE49-F238E27FC236}">
                <a16:creationId xmlns:a16="http://schemas.microsoft.com/office/drawing/2014/main" id="{5EB58C16-B97F-4852-F164-FE0876E6E2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002" y="7647568"/>
            <a:ext cx="4294144" cy="2753690"/>
          </a:xfrm>
          <a:prstGeom prst="rect">
            <a:avLst/>
          </a:prstGeom>
        </p:spPr>
      </p:pic>
      <p:pic>
        <p:nvPicPr>
          <p:cNvPr id="63" name="Picture 62">
            <a:extLst>
              <a:ext uri="{FF2B5EF4-FFF2-40B4-BE49-F238E27FC236}">
                <a16:creationId xmlns:a16="http://schemas.microsoft.com/office/drawing/2014/main" id="{76BFA316-0738-ACA7-8E30-CEB0EC4532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3558" y="8224434"/>
            <a:ext cx="4021946" cy="2739732"/>
          </a:xfrm>
          <a:prstGeom prst="rect">
            <a:avLst/>
          </a:prstGeom>
        </p:spPr>
      </p:pic>
    </p:spTree>
    <p:extLst>
      <p:ext uri="{BB962C8B-B14F-4D97-AF65-F5344CB8AC3E}">
        <p14:creationId xmlns:p14="http://schemas.microsoft.com/office/powerpoint/2010/main" val="2386337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43757-7344-3FB1-5B80-BD8ED82DD26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2ED5772-3653-5F2A-944A-7B645CEAF43C}"/>
              </a:ext>
            </a:extLst>
          </p:cNvPr>
          <p:cNvSpPr/>
          <p:nvPr/>
        </p:nvSpPr>
        <p:spPr>
          <a:xfrm>
            <a:off x="4777323" y="1627824"/>
            <a:ext cx="2684685" cy="482321"/>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ectangle 31">
            <a:extLst>
              <a:ext uri="{FF2B5EF4-FFF2-40B4-BE49-F238E27FC236}">
                <a16:creationId xmlns:a16="http://schemas.microsoft.com/office/drawing/2014/main" id="{D83A8DD9-C8B3-A7EA-5803-1B86E42D302D}"/>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Rectangle 29">
            <a:extLst>
              <a:ext uri="{FF2B5EF4-FFF2-40B4-BE49-F238E27FC236}">
                <a16:creationId xmlns:a16="http://schemas.microsoft.com/office/drawing/2014/main" id="{6E0BFC21-7815-3074-6829-E7078E5D440B}"/>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15" name="Group 7">
            <a:extLst>
              <a:ext uri="{FF2B5EF4-FFF2-40B4-BE49-F238E27FC236}">
                <a16:creationId xmlns:a16="http://schemas.microsoft.com/office/drawing/2014/main" id="{762D8505-CE3B-3161-1BBB-2F5190D1EC04}"/>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D127B0FE-5A7B-70AF-582A-9E7C97D5D27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CF74F7A9-519D-7356-61D0-52DDA290792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84C30B8F-4C4C-0530-1066-5957BD3BF0A5}"/>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80746860-15D0-16E0-27F3-50F395C9E2F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4E1E9927-3B83-E44C-59E6-C1169DA24AB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EC20BE13-1F83-4BBC-1687-352F8F7F7ABF}"/>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F17B604A-F2D9-3251-91C3-8D2A197C7CB9}"/>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1" name="TextBox 10">
            <a:extLst>
              <a:ext uri="{FF2B5EF4-FFF2-40B4-BE49-F238E27FC236}">
                <a16:creationId xmlns:a16="http://schemas.microsoft.com/office/drawing/2014/main" id="{7ACE5A23-346A-50DD-1CA3-74ED4F581A29}"/>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81F480EA-B329-92C2-663E-2DCB3EA9E182}"/>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EEAA7635-C5A6-602E-0DD0-67FA416621F3}"/>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D3C20A51-360D-8A57-D8AD-19320A504388}"/>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3C7A1B31-6AE2-2FAB-407D-D8E688522D2F}"/>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01E79915-5B0A-7357-F5D7-198C4235F06B}"/>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7909E401-A6A7-3625-8F1C-760F6CE735DD}"/>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9" name="TextBox 28">
            <a:extLst>
              <a:ext uri="{FF2B5EF4-FFF2-40B4-BE49-F238E27FC236}">
                <a16:creationId xmlns:a16="http://schemas.microsoft.com/office/drawing/2014/main" id="{BBF498AA-988D-9E03-EF65-7B191657B749}"/>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0E309819-7C60-A5D1-9714-E1DA098895CD}"/>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403983B8-3054-FAAD-7712-5056790C2F56}"/>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8F99A034-E882-5B9B-9582-AC872ED712B0}"/>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46" name="Picture 45">
            <a:extLst>
              <a:ext uri="{FF2B5EF4-FFF2-40B4-BE49-F238E27FC236}">
                <a16:creationId xmlns:a16="http://schemas.microsoft.com/office/drawing/2014/main" id="{737862F9-9644-9D35-3616-F487B3362B0B}"/>
              </a:ext>
            </a:extLst>
          </p:cNvPr>
          <p:cNvPicPr>
            <a:picLocks noChangeAspect="1"/>
          </p:cNvPicPr>
          <p:nvPr/>
        </p:nvPicPr>
        <p:blipFill>
          <a:blip r:embed="rId3"/>
          <a:stretch>
            <a:fillRect/>
          </a:stretch>
        </p:blipFill>
        <p:spPr>
          <a:xfrm>
            <a:off x="4154327" y="7556482"/>
            <a:ext cx="5829805" cy="998307"/>
          </a:xfrm>
          <a:prstGeom prst="rect">
            <a:avLst/>
          </a:prstGeom>
        </p:spPr>
      </p:pic>
      <p:sp>
        <p:nvSpPr>
          <p:cNvPr id="39" name="TextBox 38">
            <a:extLst>
              <a:ext uri="{FF2B5EF4-FFF2-40B4-BE49-F238E27FC236}">
                <a16:creationId xmlns:a16="http://schemas.microsoft.com/office/drawing/2014/main" id="{656D7BAC-445D-0411-69EB-A62851FA2753}"/>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32C2D936-EB32-BBF3-AB8C-146B2A20FF7A}"/>
              </a:ext>
            </a:extLst>
          </p:cNvPr>
          <p:cNvGrpSpPr/>
          <p:nvPr/>
        </p:nvGrpSpPr>
        <p:grpSpPr>
          <a:xfrm>
            <a:off x="-22136" y="-441765"/>
            <a:ext cx="12214136" cy="2297830"/>
            <a:chOff x="-8849" y="-217993"/>
            <a:chExt cx="9423180" cy="1182880"/>
          </a:xfrm>
        </p:grpSpPr>
        <p:sp>
          <p:nvSpPr>
            <p:cNvPr id="7" name="Freeform 8">
              <a:extLst>
                <a:ext uri="{FF2B5EF4-FFF2-40B4-BE49-F238E27FC236}">
                  <a16:creationId xmlns:a16="http://schemas.microsoft.com/office/drawing/2014/main" id="{7CACFA10-F2CD-04DF-FAC5-009B22A36044}"/>
                </a:ext>
              </a:extLst>
            </p:cNvPr>
            <p:cNvSpPr/>
            <p:nvPr/>
          </p:nvSpPr>
          <p:spPr>
            <a:xfrm>
              <a:off x="-8849" y="-21799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2BFA8F95-687F-95C6-DD62-456B9E0CBD19}"/>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765E8E65-2C7B-20DE-D3E0-4A0BCEF85D96}"/>
              </a:ext>
            </a:extLst>
          </p:cNvPr>
          <p:cNvSpPr txBox="1"/>
          <p:nvPr/>
        </p:nvSpPr>
        <p:spPr>
          <a:xfrm>
            <a:off x="5190032" y="394572"/>
            <a:ext cx="1778329" cy="923330"/>
          </a:xfrm>
          <a:prstGeom prst="rect">
            <a:avLst/>
          </a:prstGeom>
          <a:noFill/>
        </p:spPr>
        <p:txBody>
          <a:bodyPr wrap="square" rtlCol="0">
            <a:spAutoFit/>
          </a:bodyPr>
          <a:lstStyle/>
          <a:p>
            <a:r>
              <a:rPr lang="en-US" sz="5400" dirty="0">
                <a:latin typeface="Montserrat Bold" panose="00000800000000000000" pitchFamily="2" charset="0"/>
              </a:rPr>
              <a:t>EDA</a:t>
            </a:r>
            <a:endParaRPr lang="en-PK" sz="5400" dirty="0">
              <a:latin typeface="Montserrat Bold" panose="00000800000000000000" pitchFamily="2" charset="0"/>
            </a:endParaRPr>
          </a:p>
        </p:txBody>
      </p:sp>
      <p:sp>
        <p:nvSpPr>
          <p:cNvPr id="9" name="AutoShape 2">
            <a:extLst>
              <a:ext uri="{FF2B5EF4-FFF2-40B4-BE49-F238E27FC236}">
                <a16:creationId xmlns:a16="http://schemas.microsoft.com/office/drawing/2014/main" id="{111EEEC1-B488-5270-EA17-E2E7BA143FF0}"/>
              </a:ext>
            </a:extLst>
          </p:cNvPr>
          <p:cNvSpPr>
            <a:spLocks noChangeAspect="1" noChangeArrowheads="1"/>
          </p:cNvSpPr>
          <p:nvPr/>
        </p:nvSpPr>
        <p:spPr bwMode="auto">
          <a:xfrm>
            <a:off x="5943600" y="32690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51" name="Picture 50">
            <a:extLst>
              <a:ext uri="{FF2B5EF4-FFF2-40B4-BE49-F238E27FC236}">
                <a16:creationId xmlns:a16="http://schemas.microsoft.com/office/drawing/2014/main" id="{E72BBD54-A536-FD64-5633-3D2CC0F4FD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680" y="1866369"/>
            <a:ext cx="2850920" cy="2511218"/>
          </a:xfrm>
          <a:prstGeom prst="rect">
            <a:avLst/>
          </a:prstGeom>
        </p:spPr>
      </p:pic>
      <p:sp>
        <p:nvSpPr>
          <p:cNvPr id="3" name="TextBox 2">
            <a:extLst>
              <a:ext uri="{FF2B5EF4-FFF2-40B4-BE49-F238E27FC236}">
                <a16:creationId xmlns:a16="http://schemas.microsoft.com/office/drawing/2014/main" id="{1D45FC29-C75D-D2F2-A303-C900C3AE6023}"/>
              </a:ext>
            </a:extLst>
          </p:cNvPr>
          <p:cNvSpPr txBox="1"/>
          <p:nvPr/>
        </p:nvSpPr>
        <p:spPr>
          <a:xfrm>
            <a:off x="4790268" y="1681703"/>
            <a:ext cx="2969951" cy="369332"/>
          </a:xfrm>
          <a:prstGeom prst="rect">
            <a:avLst/>
          </a:prstGeom>
          <a:noFill/>
        </p:spPr>
        <p:txBody>
          <a:bodyPr wrap="square" rtlCol="0">
            <a:spAutoFit/>
          </a:bodyPr>
          <a:lstStyle/>
          <a:p>
            <a:r>
              <a:rPr lang="en-US" dirty="0">
                <a:latin typeface="Montserrat Black" panose="00000A00000000000000" pitchFamily="2" charset="0"/>
              </a:rPr>
              <a:t>Uni-Variate Analysis</a:t>
            </a:r>
            <a:endParaRPr lang="en-PK" dirty="0">
              <a:latin typeface="Montserrat Black" panose="00000A00000000000000" pitchFamily="2" charset="0"/>
            </a:endParaRPr>
          </a:p>
        </p:txBody>
      </p:sp>
      <p:pic>
        <p:nvPicPr>
          <p:cNvPr id="12" name="Picture 11">
            <a:extLst>
              <a:ext uri="{FF2B5EF4-FFF2-40B4-BE49-F238E27FC236}">
                <a16:creationId xmlns:a16="http://schemas.microsoft.com/office/drawing/2014/main" id="{AC6367DA-70A6-A6B8-750E-6D62C03BF9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3002" y="2462603"/>
            <a:ext cx="4294144" cy="2753690"/>
          </a:xfrm>
          <a:prstGeom prst="rect">
            <a:avLst/>
          </a:prstGeom>
        </p:spPr>
      </p:pic>
      <p:pic>
        <p:nvPicPr>
          <p:cNvPr id="22" name="Picture 21">
            <a:extLst>
              <a:ext uri="{FF2B5EF4-FFF2-40B4-BE49-F238E27FC236}">
                <a16:creationId xmlns:a16="http://schemas.microsoft.com/office/drawing/2014/main" id="{E831F366-7FDE-AB72-E0E0-937BFDA77C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3558" y="2436565"/>
            <a:ext cx="4021946" cy="2739732"/>
          </a:xfrm>
          <a:prstGeom prst="rect">
            <a:avLst/>
          </a:prstGeom>
        </p:spPr>
      </p:pic>
      <p:sp>
        <p:nvSpPr>
          <p:cNvPr id="23" name="Rectangle 22">
            <a:extLst>
              <a:ext uri="{FF2B5EF4-FFF2-40B4-BE49-F238E27FC236}">
                <a16:creationId xmlns:a16="http://schemas.microsoft.com/office/drawing/2014/main" id="{7EC4279D-000C-BA5B-BEF1-96CAB4FEB258}"/>
              </a:ext>
            </a:extLst>
          </p:cNvPr>
          <p:cNvSpPr/>
          <p:nvPr/>
        </p:nvSpPr>
        <p:spPr>
          <a:xfrm>
            <a:off x="4154327" y="5742679"/>
            <a:ext cx="3789520" cy="60653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TextBox 23">
            <a:extLst>
              <a:ext uri="{FF2B5EF4-FFF2-40B4-BE49-F238E27FC236}">
                <a16:creationId xmlns:a16="http://schemas.microsoft.com/office/drawing/2014/main" id="{1BD221DA-0860-2A01-7C7F-2FD52F6B456D}"/>
              </a:ext>
            </a:extLst>
          </p:cNvPr>
          <p:cNvSpPr txBox="1"/>
          <p:nvPr/>
        </p:nvSpPr>
        <p:spPr>
          <a:xfrm>
            <a:off x="4154326" y="5854566"/>
            <a:ext cx="3834103" cy="369332"/>
          </a:xfrm>
          <a:prstGeom prst="rect">
            <a:avLst/>
          </a:prstGeom>
          <a:noFill/>
        </p:spPr>
        <p:txBody>
          <a:bodyPr wrap="square" rtlCol="0">
            <a:spAutoFit/>
          </a:bodyPr>
          <a:lstStyle/>
          <a:p>
            <a:r>
              <a:rPr lang="en-US" dirty="0">
                <a:latin typeface="Montserrat Black" panose="00000A00000000000000" pitchFamily="2" charset="0"/>
              </a:rPr>
              <a:t>Price Distribution in Dataset</a:t>
            </a:r>
            <a:endParaRPr lang="en-PK" dirty="0">
              <a:latin typeface="Montserrat Black" panose="00000A00000000000000" pitchFamily="2" charset="0"/>
            </a:endParaRPr>
          </a:p>
        </p:txBody>
      </p:sp>
      <p:pic>
        <p:nvPicPr>
          <p:cNvPr id="31" name="Picture 30">
            <a:extLst>
              <a:ext uri="{FF2B5EF4-FFF2-40B4-BE49-F238E27FC236}">
                <a16:creationId xmlns:a16="http://schemas.microsoft.com/office/drawing/2014/main" id="{E846B2D8-6A5C-E341-A671-AFA0A28528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60213" y="2329255"/>
            <a:ext cx="3375619" cy="3282639"/>
          </a:xfrm>
          <a:prstGeom prst="rect">
            <a:avLst/>
          </a:prstGeom>
        </p:spPr>
      </p:pic>
      <p:pic>
        <p:nvPicPr>
          <p:cNvPr id="37" name="Picture 36">
            <a:extLst>
              <a:ext uri="{FF2B5EF4-FFF2-40B4-BE49-F238E27FC236}">
                <a16:creationId xmlns:a16="http://schemas.microsoft.com/office/drawing/2014/main" id="{58774DAD-4AC1-0D6B-E0F9-A4B0600D50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629852" y="2443403"/>
            <a:ext cx="4015144" cy="3054341"/>
          </a:xfrm>
          <a:prstGeom prst="rect">
            <a:avLst/>
          </a:prstGeom>
        </p:spPr>
      </p:pic>
      <p:pic>
        <p:nvPicPr>
          <p:cNvPr id="38" name="Picture 37">
            <a:extLst>
              <a:ext uri="{FF2B5EF4-FFF2-40B4-BE49-F238E27FC236}">
                <a16:creationId xmlns:a16="http://schemas.microsoft.com/office/drawing/2014/main" id="{A8021605-21F5-85B5-7C35-A1ACB2C2329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288" y="8019939"/>
            <a:ext cx="4520400" cy="2643586"/>
          </a:xfrm>
          <a:prstGeom prst="rect">
            <a:avLst/>
          </a:prstGeom>
        </p:spPr>
      </p:pic>
      <p:pic>
        <p:nvPicPr>
          <p:cNvPr id="40" name="Picture 39">
            <a:extLst>
              <a:ext uri="{FF2B5EF4-FFF2-40B4-BE49-F238E27FC236}">
                <a16:creationId xmlns:a16="http://schemas.microsoft.com/office/drawing/2014/main" id="{F5D1B472-C72C-1671-1A34-5EA269B3A62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15983" y="8072632"/>
            <a:ext cx="3883346" cy="2290958"/>
          </a:xfrm>
          <a:prstGeom prst="rect">
            <a:avLst/>
          </a:prstGeom>
        </p:spPr>
      </p:pic>
      <p:pic>
        <p:nvPicPr>
          <p:cNvPr id="41" name="Picture 40">
            <a:extLst>
              <a:ext uri="{FF2B5EF4-FFF2-40B4-BE49-F238E27FC236}">
                <a16:creationId xmlns:a16="http://schemas.microsoft.com/office/drawing/2014/main" id="{3B0D54F8-54CC-62D1-2BE3-6CCED3C4AB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09242" y="7535672"/>
            <a:ext cx="3766198" cy="2231822"/>
          </a:xfrm>
          <a:prstGeom prst="rect">
            <a:avLst/>
          </a:prstGeom>
        </p:spPr>
      </p:pic>
    </p:spTree>
    <p:extLst>
      <p:ext uri="{BB962C8B-B14F-4D97-AF65-F5344CB8AC3E}">
        <p14:creationId xmlns:p14="http://schemas.microsoft.com/office/powerpoint/2010/main" val="32468334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15152-5DCE-5B3E-115E-E25D636494C9}"/>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682D5E1C-65A9-467F-A12A-624CD9470981}"/>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30" name="Rectangle 29">
            <a:extLst>
              <a:ext uri="{FF2B5EF4-FFF2-40B4-BE49-F238E27FC236}">
                <a16:creationId xmlns:a16="http://schemas.microsoft.com/office/drawing/2014/main" id="{10DE73DC-99C9-D2A4-0CD6-3A535B9D9A9C}"/>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15" name="Group 7">
            <a:extLst>
              <a:ext uri="{FF2B5EF4-FFF2-40B4-BE49-F238E27FC236}">
                <a16:creationId xmlns:a16="http://schemas.microsoft.com/office/drawing/2014/main" id="{9BD73D93-4911-75DE-F685-3ACEABF65575}"/>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AC97D09D-2779-E9E7-D0E3-F6551C680FE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4635AABE-7A8A-5157-363E-89847EA89F4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019AD2D1-D932-67C2-8318-D712263F88FA}"/>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446A6BC1-0875-AD5E-4B84-126CCCACD1B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DFF2F54D-0238-B274-3AE9-5BF7A47E60B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28E0851A-93C9-A21A-AA31-B8C41504A2C1}"/>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40D179EF-BF99-52C7-F9EF-7CD8FB8B95D4}"/>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1" name="TextBox 10">
            <a:extLst>
              <a:ext uri="{FF2B5EF4-FFF2-40B4-BE49-F238E27FC236}">
                <a16:creationId xmlns:a16="http://schemas.microsoft.com/office/drawing/2014/main" id="{E61AD7C5-26C1-B9AE-EC83-A55B3525E1C7}"/>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F475CA8F-DEA4-1040-9BE5-7E27E9CFEA78}"/>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DF6794C6-0E7C-FD57-E456-410777E747EA}"/>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35EF85F3-428B-3DC2-AC6B-87DF07B828EF}"/>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EDAE56C6-56DF-C5D4-973B-2AA8C4F96311}"/>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2F83DBE9-CC79-AD15-2578-9996266F6912}"/>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7A985D52-0059-E1BE-07DE-26A1C2F36F70}"/>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29" name="TextBox 28">
            <a:extLst>
              <a:ext uri="{FF2B5EF4-FFF2-40B4-BE49-F238E27FC236}">
                <a16:creationId xmlns:a16="http://schemas.microsoft.com/office/drawing/2014/main" id="{5C66C760-D8F7-C08A-0C50-EECCB2ADA438}"/>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09072DFC-B297-A4F7-0FBD-FABDB21FC663}"/>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638C6CEE-48CC-B837-FBAD-005C334E95A9}"/>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0F1C5754-BE46-CED0-8B8D-AB016AFC59ED}"/>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46" name="Picture 45">
            <a:extLst>
              <a:ext uri="{FF2B5EF4-FFF2-40B4-BE49-F238E27FC236}">
                <a16:creationId xmlns:a16="http://schemas.microsoft.com/office/drawing/2014/main" id="{A0FCEE27-D8A6-CD8E-D470-D4AAB88863B6}"/>
              </a:ext>
            </a:extLst>
          </p:cNvPr>
          <p:cNvPicPr>
            <a:picLocks noChangeAspect="1"/>
          </p:cNvPicPr>
          <p:nvPr/>
        </p:nvPicPr>
        <p:blipFill>
          <a:blip r:embed="rId3"/>
          <a:stretch>
            <a:fillRect/>
          </a:stretch>
        </p:blipFill>
        <p:spPr>
          <a:xfrm>
            <a:off x="4154327" y="7556482"/>
            <a:ext cx="5829805" cy="998307"/>
          </a:xfrm>
          <a:prstGeom prst="rect">
            <a:avLst/>
          </a:prstGeom>
        </p:spPr>
      </p:pic>
      <p:sp>
        <p:nvSpPr>
          <p:cNvPr id="39" name="TextBox 38">
            <a:extLst>
              <a:ext uri="{FF2B5EF4-FFF2-40B4-BE49-F238E27FC236}">
                <a16:creationId xmlns:a16="http://schemas.microsoft.com/office/drawing/2014/main" id="{0FED17E7-E7BB-91E2-2ABA-32A662BF8045}"/>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9C22B228-79B4-17C2-BB1F-74852C0C15F6}"/>
              </a:ext>
            </a:extLst>
          </p:cNvPr>
          <p:cNvGrpSpPr/>
          <p:nvPr/>
        </p:nvGrpSpPr>
        <p:grpSpPr>
          <a:xfrm>
            <a:off x="-22136" y="-632682"/>
            <a:ext cx="12214136" cy="2297830"/>
            <a:chOff x="-8849" y="-217993"/>
            <a:chExt cx="9423180" cy="1182880"/>
          </a:xfrm>
        </p:grpSpPr>
        <p:sp>
          <p:nvSpPr>
            <p:cNvPr id="7" name="Freeform 8">
              <a:extLst>
                <a:ext uri="{FF2B5EF4-FFF2-40B4-BE49-F238E27FC236}">
                  <a16:creationId xmlns:a16="http://schemas.microsoft.com/office/drawing/2014/main" id="{0B78AAE3-35BB-608C-8F05-D1F459A8627A}"/>
                </a:ext>
              </a:extLst>
            </p:cNvPr>
            <p:cNvSpPr/>
            <p:nvPr/>
          </p:nvSpPr>
          <p:spPr>
            <a:xfrm>
              <a:off x="-8849" y="-21799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4A1ECE38-313C-22D3-A2F5-4D7B4B7F433F}"/>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315EFF51-1684-6793-B742-52D8A112EB22}"/>
              </a:ext>
            </a:extLst>
          </p:cNvPr>
          <p:cNvSpPr txBox="1"/>
          <p:nvPr/>
        </p:nvSpPr>
        <p:spPr>
          <a:xfrm>
            <a:off x="5190032" y="163461"/>
            <a:ext cx="1778329" cy="923330"/>
          </a:xfrm>
          <a:prstGeom prst="rect">
            <a:avLst/>
          </a:prstGeom>
          <a:noFill/>
        </p:spPr>
        <p:txBody>
          <a:bodyPr wrap="square" rtlCol="0">
            <a:spAutoFit/>
          </a:bodyPr>
          <a:lstStyle/>
          <a:p>
            <a:r>
              <a:rPr lang="en-US" sz="5400" dirty="0">
                <a:latin typeface="Montserrat Bold" panose="00000800000000000000" pitchFamily="2" charset="0"/>
              </a:rPr>
              <a:t>EDA</a:t>
            </a:r>
            <a:endParaRPr lang="en-PK" sz="5400" dirty="0">
              <a:latin typeface="Montserrat Bold" panose="00000800000000000000" pitchFamily="2" charset="0"/>
            </a:endParaRPr>
          </a:p>
        </p:txBody>
      </p:sp>
      <p:sp>
        <p:nvSpPr>
          <p:cNvPr id="9" name="AutoShape 2">
            <a:extLst>
              <a:ext uri="{FF2B5EF4-FFF2-40B4-BE49-F238E27FC236}">
                <a16:creationId xmlns:a16="http://schemas.microsoft.com/office/drawing/2014/main" id="{AADB58D2-C041-45A2-9B99-C0446EE32A23}"/>
              </a:ext>
            </a:extLst>
          </p:cNvPr>
          <p:cNvSpPr>
            <a:spLocks noChangeAspect="1" noChangeArrowheads="1"/>
          </p:cNvSpPr>
          <p:nvPr/>
        </p:nvSpPr>
        <p:spPr bwMode="auto">
          <a:xfrm>
            <a:off x="5943600" y="32690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K"/>
          </a:p>
        </p:txBody>
      </p:sp>
      <p:pic>
        <p:nvPicPr>
          <p:cNvPr id="51" name="Picture 50">
            <a:extLst>
              <a:ext uri="{FF2B5EF4-FFF2-40B4-BE49-F238E27FC236}">
                <a16:creationId xmlns:a16="http://schemas.microsoft.com/office/drawing/2014/main" id="{AC0D85F2-4C39-5D62-B7DB-6B826F041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680" y="1866369"/>
            <a:ext cx="2850920" cy="2511218"/>
          </a:xfrm>
          <a:prstGeom prst="rect">
            <a:avLst/>
          </a:prstGeom>
        </p:spPr>
      </p:pic>
      <p:pic>
        <p:nvPicPr>
          <p:cNvPr id="12" name="Picture 11">
            <a:extLst>
              <a:ext uri="{FF2B5EF4-FFF2-40B4-BE49-F238E27FC236}">
                <a16:creationId xmlns:a16="http://schemas.microsoft.com/office/drawing/2014/main" id="{1EF83076-8DE7-932E-D7BC-FF915CFC9F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8255" y="2462603"/>
            <a:ext cx="4294144" cy="2753690"/>
          </a:xfrm>
          <a:prstGeom prst="rect">
            <a:avLst/>
          </a:prstGeom>
        </p:spPr>
      </p:pic>
      <p:pic>
        <p:nvPicPr>
          <p:cNvPr id="22" name="Picture 21">
            <a:extLst>
              <a:ext uri="{FF2B5EF4-FFF2-40B4-BE49-F238E27FC236}">
                <a16:creationId xmlns:a16="http://schemas.microsoft.com/office/drawing/2014/main" id="{CB9D70DD-F0E4-B91B-EADF-77F1D6676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76751" y="2436565"/>
            <a:ext cx="4021946" cy="2739732"/>
          </a:xfrm>
          <a:prstGeom prst="rect">
            <a:avLst/>
          </a:prstGeom>
        </p:spPr>
      </p:pic>
      <p:pic>
        <p:nvPicPr>
          <p:cNvPr id="14" name="Picture 13">
            <a:extLst>
              <a:ext uri="{FF2B5EF4-FFF2-40B4-BE49-F238E27FC236}">
                <a16:creationId xmlns:a16="http://schemas.microsoft.com/office/drawing/2014/main" id="{F927FAA6-606F-4F7C-EA20-64119A1E721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8279" y="1417057"/>
            <a:ext cx="4051486" cy="2369360"/>
          </a:xfrm>
          <a:prstGeom prst="rect">
            <a:avLst/>
          </a:prstGeom>
        </p:spPr>
      </p:pic>
      <p:pic>
        <p:nvPicPr>
          <p:cNvPr id="40" name="Picture 39">
            <a:extLst>
              <a:ext uri="{FF2B5EF4-FFF2-40B4-BE49-F238E27FC236}">
                <a16:creationId xmlns:a16="http://schemas.microsoft.com/office/drawing/2014/main" id="{44B2AF97-1BC1-80B6-68D7-8394ADCB9F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01777" y="1317763"/>
            <a:ext cx="3883346" cy="2290958"/>
          </a:xfrm>
          <a:prstGeom prst="rect">
            <a:avLst/>
          </a:prstGeom>
        </p:spPr>
      </p:pic>
      <p:pic>
        <p:nvPicPr>
          <p:cNvPr id="42" name="Picture 41">
            <a:extLst>
              <a:ext uri="{FF2B5EF4-FFF2-40B4-BE49-F238E27FC236}">
                <a16:creationId xmlns:a16="http://schemas.microsoft.com/office/drawing/2014/main" id="{1CF4EDBD-C24D-287E-D09E-DAE2FE7384F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68343" y="4060386"/>
            <a:ext cx="3766198" cy="2231822"/>
          </a:xfrm>
          <a:prstGeom prst="rect">
            <a:avLst/>
          </a:prstGeom>
        </p:spPr>
      </p:pic>
      <p:pic>
        <p:nvPicPr>
          <p:cNvPr id="10" name="Picture 9">
            <a:extLst>
              <a:ext uri="{FF2B5EF4-FFF2-40B4-BE49-F238E27FC236}">
                <a16:creationId xmlns:a16="http://schemas.microsoft.com/office/drawing/2014/main" id="{D7222986-2CF1-3BDC-6451-A1BCE48CE00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3050" y="4154614"/>
            <a:ext cx="4088976" cy="2450958"/>
          </a:xfrm>
          <a:prstGeom prst="rect">
            <a:avLst/>
          </a:prstGeom>
        </p:spPr>
      </p:pic>
      <p:sp>
        <p:nvSpPr>
          <p:cNvPr id="23" name="Rectangle 22">
            <a:extLst>
              <a:ext uri="{FF2B5EF4-FFF2-40B4-BE49-F238E27FC236}">
                <a16:creationId xmlns:a16="http://schemas.microsoft.com/office/drawing/2014/main" id="{55A98F59-444E-F30B-B1FF-B84B152FDA5D}"/>
              </a:ext>
            </a:extLst>
          </p:cNvPr>
          <p:cNvSpPr/>
          <p:nvPr/>
        </p:nvSpPr>
        <p:spPr>
          <a:xfrm>
            <a:off x="4752026" y="3692481"/>
            <a:ext cx="2540622" cy="39531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4" name="TextBox 23">
            <a:extLst>
              <a:ext uri="{FF2B5EF4-FFF2-40B4-BE49-F238E27FC236}">
                <a16:creationId xmlns:a16="http://schemas.microsoft.com/office/drawing/2014/main" id="{FD397EE2-65C2-D577-8C05-83EF6CA219F1}"/>
              </a:ext>
            </a:extLst>
          </p:cNvPr>
          <p:cNvSpPr txBox="1"/>
          <p:nvPr/>
        </p:nvSpPr>
        <p:spPr>
          <a:xfrm>
            <a:off x="4714536" y="3718460"/>
            <a:ext cx="2746191" cy="369332"/>
          </a:xfrm>
          <a:prstGeom prst="rect">
            <a:avLst/>
          </a:prstGeom>
          <a:noFill/>
        </p:spPr>
        <p:txBody>
          <a:bodyPr wrap="square" rtlCol="0">
            <a:spAutoFit/>
          </a:bodyPr>
          <a:lstStyle/>
          <a:p>
            <a:r>
              <a:rPr lang="en-US" dirty="0">
                <a:latin typeface="Montserrat Black" panose="00000A00000000000000" pitchFamily="2" charset="0"/>
              </a:rPr>
              <a:t>Brands Comparison</a:t>
            </a:r>
            <a:endParaRPr lang="en-PK" dirty="0">
              <a:latin typeface="Montserrat Black" panose="00000A00000000000000" pitchFamily="2" charset="0"/>
            </a:endParaRPr>
          </a:p>
        </p:txBody>
      </p:sp>
    </p:spTree>
    <p:extLst>
      <p:ext uri="{BB962C8B-B14F-4D97-AF65-F5344CB8AC3E}">
        <p14:creationId xmlns:p14="http://schemas.microsoft.com/office/powerpoint/2010/main" val="358522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D5714-094D-A755-6D64-83E7D0359AC3}"/>
            </a:ext>
          </a:extLst>
        </p:cNvPr>
        <p:cNvGrpSpPr/>
        <p:nvPr/>
      </p:nvGrpSpPr>
      <p:grpSpPr>
        <a:xfrm>
          <a:off x="0" y="0"/>
          <a:ext cx="0" cy="0"/>
          <a:chOff x="0" y="0"/>
          <a:chExt cx="0" cy="0"/>
        </a:xfrm>
      </p:grpSpPr>
      <p:grpSp>
        <p:nvGrpSpPr>
          <p:cNvPr id="18" name="Group 3">
            <a:extLst>
              <a:ext uri="{FF2B5EF4-FFF2-40B4-BE49-F238E27FC236}">
                <a16:creationId xmlns:a16="http://schemas.microsoft.com/office/drawing/2014/main" id="{A54AABB9-2840-BEA4-DCDC-109E7DE8C411}"/>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AC68BF5C-BDE3-4C5F-741D-0CB01B49659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8CDF120A-B153-EC73-CD04-E4C973F9075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48E8317D-C379-7025-A4B3-C58452EF43D3}"/>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0F4B9DC6-1695-9520-EFBC-CC6BC54C3772}"/>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1" name="TextBox 10">
            <a:extLst>
              <a:ext uri="{FF2B5EF4-FFF2-40B4-BE49-F238E27FC236}">
                <a16:creationId xmlns:a16="http://schemas.microsoft.com/office/drawing/2014/main" id="{98A5D3A7-1526-A331-3981-04A50A9FB394}"/>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314898C2-15AA-DCC5-92F0-6F9CD25696FB}"/>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8C0EB0B0-BFA4-8ACD-D783-D5CBFA1B157D}"/>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996ABB91-BBDD-36F3-8A5E-AE24D8EF52A5}"/>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667578B8-97A9-5C0E-7762-A02BCF293DD6}"/>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34" name="TextBox 33">
            <a:extLst>
              <a:ext uri="{FF2B5EF4-FFF2-40B4-BE49-F238E27FC236}">
                <a16:creationId xmlns:a16="http://schemas.microsoft.com/office/drawing/2014/main" id="{53539E01-D0D8-3F2C-808E-49DDD8BBE205}"/>
              </a:ext>
            </a:extLst>
          </p:cNvPr>
          <p:cNvSpPr txBox="1"/>
          <p:nvPr/>
        </p:nvSpPr>
        <p:spPr>
          <a:xfrm>
            <a:off x="-1138550" y="975360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9" name="TextBox 38">
            <a:extLst>
              <a:ext uri="{FF2B5EF4-FFF2-40B4-BE49-F238E27FC236}">
                <a16:creationId xmlns:a16="http://schemas.microsoft.com/office/drawing/2014/main" id="{3E24F561-CF41-9BDE-82A5-A8AE12C869CC}"/>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1E10B455-618A-2417-42CC-085F80175FE8}"/>
              </a:ext>
            </a:extLst>
          </p:cNvPr>
          <p:cNvGrpSpPr/>
          <p:nvPr/>
        </p:nvGrpSpPr>
        <p:grpSpPr>
          <a:xfrm>
            <a:off x="-22136" y="-441765"/>
            <a:ext cx="12214136" cy="2297830"/>
            <a:chOff x="-8849" y="-217993"/>
            <a:chExt cx="9423180" cy="1182880"/>
          </a:xfrm>
        </p:grpSpPr>
        <p:sp>
          <p:nvSpPr>
            <p:cNvPr id="7" name="Freeform 8">
              <a:extLst>
                <a:ext uri="{FF2B5EF4-FFF2-40B4-BE49-F238E27FC236}">
                  <a16:creationId xmlns:a16="http://schemas.microsoft.com/office/drawing/2014/main" id="{53F433E3-8FCA-7116-6846-AD98F67A53C1}"/>
                </a:ext>
              </a:extLst>
            </p:cNvPr>
            <p:cNvSpPr/>
            <p:nvPr/>
          </p:nvSpPr>
          <p:spPr>
            <a:xfrm>
              <a:off x="-8849" y="-21799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02A5FC6E-E995-3A5E-B4CA-FB6F07CF2410}"/>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F11A507E-6BAD-7B93-647C-B1CE01689EDE}"/>
              </a:ext>
            </a:extLst>
          </p:cNvPr>
          <p:cNvSpPr txBox="1"/>
          <p:nvPr/>
        </p:nvSpPr>
        <p:spPr>
          <a:xfrm>
            <a:off x="5190032" y="394572"/>
            <a:ext cx="1778329" cy="923330"/>
          </a:xfrm>
          <a:prstGeom prst="rect">
            <a:avLst/>
          </a:prstGeom>
          <a:noFill/>
        </p:spPr>
        <p:txBody>
          <a:bodyPr wrap="square" rtlCol="0">
            <a:spAutoFit/>
          </a:bodyPr>
          <a:lstStyle/>
          <a:p>
            <a:r>
              <a:rPr lang="en-US" sz="5400" dirty="0">
                <a:latin typeface="Montserrat Bold" panose="00000800000000000000" pitchFamily="2" charset="0"/>
              </a:rPr>
              <a:t>EDA</a:t>
            </a:r>
            <a:endParaRPr lang="en-PK" sz="5400" dirty="0">
              <a:latin typeface="Montserrat Bold" panose="00000800000000000000" pitchFamily="2" charset="0"/>
            </a:endParaRPr>
          </a:p>
        </p:txBody>
      </p:sp>
      <p:pic>
        <p:nvPicPr>
          <p:cNvPr id="51" name="Picture 50">
            <a:extLst>
              <a:ext uri="{FF2B5EF4-FFF2-40B4-BE49-F238E27FC236}">
                <a16:creationId xmlns:a16="http://schemas.microsoft.com/office/drawing/2014/main" id="{74CAD711-647A-B526-389F-FC17C9C0B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726" y="2189427"/>
            <a:ext cx="4717265" cy="4155178"/>
          </a:xfrm>
          <a:prstGeom prst="rect">
            <a:avLst/>
          </a:prstGeom>
        </p:spPr>
      </p:pic>
      <p:pic>
        <p:nvPicPr>
          <p:cNvPr id="14" name="Picture 13">
            <a:extLst>
              <a:ext uri="{FF2B5EF4-FFF2-40B4-BE49-F238E27FC236}">
                <a16:creationId xmlns:a16="http://schemas.microsoft.com/office/drawing/2014/main" id="{607F7087-D902-A7FF-BD02-0DB307E3C1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9834" y="2895700"/>
            <a:ext cx="4051486" cy="2369360"/>
          </a:xfrm>
          <a:prstGeom prst="rect">
            <a:avLst/>
          </a:prstGeom>
        </p:spPr>
      </p:pic>
      <p:pic>
        <p:nvPicPr>
          <p:cNvPr id="40" name="Picture 39">
            <a:extLst>
              <a:ext uri="{FF2B5EF4-FFF2-40B4-BE49-F238E27FC236}">
                <a16:creationId xmlns:a16="http://schemas.microsoft.com/office/drawing/2014/main" id="{4760B5E3-9506-60F5-82F1-EB48A41378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5983" y="8293003"/>
            <a:ext cx="3883346" cy="2290958"/>
          </a:xfrm>
          <a:prstGeom prst="rect">
            <a:avLst/>
          </a:prstGeom>
        </p:spPr>
      </p:pic>
      <p:pic>
        <p:nvPicPr>
          <p:cNvPr id="42" name="Picture 41">
            <a:extLst>
              <a:ext uri="{FF2B5EF4-FFF2-40B4-BE49-F238E27FC236}">
                <a16:creationId xmlns:a16="http://schemas.microsoft.com/office/drawing/2014/main" id="{B44ABCFE-8682-0B5E-A081-C69A121594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9339" y="2853127"/>
            <a:ext cx="3766198" cy="2231822"/>
          </a:xfrm>
          <a:prstGeom prst="rect">
            <a:avLst/>
          </a:prstGeom>
        </p:spPr>
      </p:pic>
      <p:pic>
        <p:nvPicPr>
          <p:cNvPr id="38" name="Picture 37">
            <a:extLst>
              <a:ext uri="{FF2B5EF4-FFF2-40B4-BE49-F238E27FC236}">
                <a16:creationId xmlns:a16="http://schemas.microsoft.com/office/drawing/2014/main" id="{AB90A082-39A7-C9A9-8F54-3B0F09BB9B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4748" y="2194481"/>
            <a:ext cx="3503251" cy="3503251"/>
          </a:xfrm>
          <a:prstGeom prst="rect">
            <a:avLst/>
          </a:prstGeom>
        </p:spPr>
      </p:pic>
      <p:sp>
        <p:nvSpPr>
          <p:cNvPr id="3" name="Rectangle 2">
            <a:extLst>
              <a:ext uri="{FF2B5EF4-FFF2-40B4-BE49-F238E27FC236}">
                <a16:creationId xmlns:a16="http://schemas.microsoft.com/office/drawing/2014/main" id="{D60E5913-302F-AA08-5AEB-0E54C0BC6547}"/>
              </a:ext>
            </a:extLst>
          </p:cNvPr>
          <p:cNvSpPr/>
          <p:nvPr/>
        </p:nvSpPr>
        <p:spPr>
          <a:xfrm>
            <a:off x="2059912" y="1600904"/>
            <a:ext cx="2512088" cy="42184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ontserrat Bold" panose="00000800000000000000" pitchFamily="2" charset="0"/>
              </a:rPr>
              <a:t>Correlation Matrix</a:t>
            </a:r>
            <a:endParaRPr lang="en-PK" dirty="0">
              <a:solidFill>
                <a:schemeClr val="tx1"/>
              </a:solidFill>
              <a:latin typeface="Montserrat Bold" panose="00000800000000000000" pitchFamily="2" charset="0"/>
            </a:endParaRPr>
          </a:p>
        </p:txBody>
      </p:sp>
      <p:sp>
        <p:nvSpPr>
          <p:cNvPr id="5" name="Rectangle 4">
            <a:extLst>
              <a:ext uri="{FF2B5EF4-FFF2-40B4-BE49-F238E27FC236}">
                <a16:creationId xmlns:a16="http://schemas.microsoft.com/office/drawing/2014/main" id="{C53C119D-4E48-5748-BDBC-8C88AA55CF0E}"/>
              </a:ext>
            </a:extLst>
          </p:cNvPr>
          <p:cNvSpPr/>
          <p:nvPr/>
        </p:nvSpPr>
        <p:spPr>
          <a:xfrm>
            <a:off x="7620002" y="1559504"/>
            <a:ext cx="2106802" cy="42988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ontserrat Bold" panose="00000800000000000000" pitchFamily="2" charset="0"/>
              </a:rPr>
              <a:t>Pair Plot</a:t>
            </a:r>
            <a:endParaRPr lang="en-PK" dirty="0">
              <a:solidFill>
                <a:schemeClr val="tx1"/>
              </a:solidFill>
              <a:latin typeface="Montserrat Bold" panose="00000800000000000000" pitchFamily="2" charset="0"/>
            </a:endParaRPr>
          </a:p>
        </p:txBody>
      </p:sp>
    </p:spTree>
    <p:extLst>
      <p:ext uri="{BB962C8B-B14F-4D97-AF65-F5344CB8AC3E}">
        <p14:creationId xmlns:p14="http://schemas.microsoft.com/office/powerpoint/2010/main" val="4192646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C7673-9ECC-62F5-9733-1C363EDE8868}"/>
            </a:ext>
          </a:extLst>
        </p:cNvPr>
        <p:cNvGrpSpPr/>
        <p:nvPr/>
      </p:nvGrpSpPr>
      <p:grpSpPr>
        <a:xfrm>
          <a:off x="0" y="0"/>
          <a:ext cx="0" cy="0"/>
          <a:chOff x="0" y="0"/>
          <a:chExt cx="0" cy="0"/>
        </a:xfrm>
      </p:grpSpPr>
      <p:grpSp>
        <p:nvGrpSpPr>
          <p:cNvPr id="18" name="Group 3">
            <a:extLst>
              <a:ext uri="{FF2B5EF4-FFF2-40B4-BE49-F238E27FC236}">
                <a16:creationId xmlns:a16="http://schemas.microsoft.com/office/drawing/2014/main" id="{D034826A-8828-5011-6C08-C3F1595EAF29}"/>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E901E0A8-AC80-9D58-B2DE-6CDBD41E68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AD3FBC81-F9C8-69B1-89AE-8F6CE82B2DA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AB71D9F6-2306-159E-D5FE-D641F8C28A32}"/>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2269C057-2888-A0ED-85BD-B4BF7F07D8FA}"/>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1" name="TextBox 10">
            <a:extLst>
              <a:ext uri="{FF2B5EF4-FFF2-40B4-BE49-F238E27FC236}">
                <a16:creationId xmlns:a16="http://schemas.microsoft.com/office/drawing/2014/main" id="{4A821958-681B-6D79-15BD-77AABE8EEBBC}"/>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5E2C65AD-4571-2048-CCD1-58D39E483B0E}"/>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5B1FA86E-D00D-7FE8-15FE-780016E4C5BC}"/>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45A1C698-3343-EA0D-12E4-B199C4811B78}"/>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8247DBC7-E743-5A66-F420-D6B136B205DE}"/>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34" name="TextBox 33">
            <a:extLst>
              <a:ext uri="{FF2B5EF4-FFF2-40B4-BE49-F238E27FC236}">
                <a16:creationId xmlns:a16="http://schemas.microsoft.com/office/drawing/2014/main" id="{1C584940-F3F8-B1B2-2B0B-26F8CAEF66C1}"/>
              </a:ext>
            </a:extLst>
          </p:cNvPr>
          <p:cNvSpPr txBox="1"/>
          <p:nvPr/>
        </p:nvSpPr>
        <p:spPr>
          <a:xfrm>
            <a:off x="-1138550" y="975360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9" name="TextBox 38">
            <a:extLst>
              <a:ext uri="{FF2B5EF4-FFF2-40B4-BE49-F238E27FC236}">
                <a16:creationId xmlns:a16="http://schemas.microsoft.com/office/drawing/2014/main" id="{78A09DF6-4AF7-EA18-1948-15F010E3F6D1}"/>
              </a:ext>
            </a:extLst>
          </p:cNvPr>
          <p:cNvSpPr txBox="1"/>
          <p:nvPr/>
        </p:nvSpPr>
        <p:spPr>
          <a:xfrm>
            <a:off x="-5193601" y="267845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0B11BD8C-9452-2A3B-9CC5-AEE275BC6CE0}"/>
              </a:ext>
            </a:extLst>
          </p:cNvPr>
          <p:cNvGrpSpPr/>
          <p:nvPr/>
        </p:nvGrpSpPr>
        <p:grpSpPr>
          <a:xfrm>
            <a:off x="-2040" y="-371429"/>
            <a:ext cx="12214136" cy="2297830"/>
            <a:chOff x="-8849" y="-217993"/>
            <a:chExt cx="9423180" cy="1182880"/>
          </a:xfrm>
        </p:grpSpPr>
        <p:sp>
          <p:nvSpPr>
            <p:cNvPr id="7" name="Freeform 8">
              <a:extLst>
                <a:ext uri="{FF2B5EF4-FFF2-40B4-BE49-F238E27FC236}">
                  <a16:creationId xmlns:a16="http://schemas.microsoft.com/office/drawing/2014/main" id="{28FCAAD5-FD95-25DA-570D-4C0B6491FD07}"/>
                </a:ext>
              </a:extLst>
            </p:cNvPr>
            <p:cNvSpPr/>
            <p:nvPr/>
          </p:nvSpPr>
          <p:spPr>
            <a:xfrm>
              <a:off x="-8849" y="-21799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AE095D48-D130-5243-938B-47134EC6B89C}"/>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8B629ED8-83A1-66CB-1BF0-4932EDC31BBC}"/>
              </a:ext>
            </a:extLst>
          </p:cNvPr>
          <p:cNvSpPr txBox="1"/>
          <p:nvPr/>
        </p:nvSpPr>
        <p:spPr>
          <a:xfrm>
            <a:off x="1424826" y="170349"/>
            <a:ext cx="10532711" cy="830997"/>
          </a:xfrm>
          <a:prstGeom prst="rect">
            <a:avLst/>
          </a:prstGeom>
          <a:noFill/>
        </p:spPr>
        <p:txBody>
          <a:bodyPr wrap="square" rtlCol="0">
            <a:spAutoFit/>
          </a:bodyPr>
          <a:lstStyle/>
          <a:p>
            <a:r>
              <a:rPr lang="en-US" sz="4800" dirty="0">
                <a:latin typeface="Montserrat Bold" panose="00000800000000000000" pitchFamily="2" charset="0"/>
              </a:rPr>
              <a:t>Machine Learning Modelling</a:t>
            </a:r>
            <a:endParaRPr lang="en-PK" sz="4800" dirty="0">
              <a:latin typeface="Montserrat Bold" panose="00000800000000000000" pitchFamily="2" charset="0"/>
            </a:endParaRPr>
          </a:p>
        </p:txBody>
      </p:sp>
      <p:sp>
        <p:nvSpPr>
          <p:cNvPr id="5" name="Rectangle 4">
            <a:extLst>
              <a:ext uri="{FF2B5EF4-FFF2-40B4-BE49-F238E27FC236}">
                <a16:creationId xmlns:a16="http://schemas.microsoft.com/office/drawing/2014/main" id="{9B084F06-3EDE-D489-9447-54DB3C75B02F}"/>
              </a:ext>
            </a:extLst>
          </p:cNvPr>
          <p:cNvSpPr/>
          <p:nvPr/>
        </p:nvSpPr>
        <p:spPr>
          <a:xfrm>
            <a:off x="1064820" y="1666222"/>
            <a:ext cx="2401549" cy="66641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Linear Regressor</a:t>
            </a:r>
            <a:endParaRPr lang="en-PK" dirty="0">
              <a:latin typeface="Montserrat Bold" panose="00000800000000000000" pitchFamily="2" charset="0"/>
            </a:endParaRPr>
          </a:p>
        </p:txBody>
      </p:sp>
      <p:sp>
        <p:nvSpPr>
          <p:cNvPr id="9" name="Rectangle 8">
            <a:extLst>
              <a:ext uri="{FF2B5EF4-FFF2-40B4-BE49-F238E27FC236}">
                <a16:creationId xmlns:a16="http://schemas.microsoft.com/office/drawing/2014/main" id="{415F879E-D0E3-2AB3-C844-224C0E3631FC}"/>
              </a:ext>
            </a:extLst>
          </p:cNvPr>
          <p:cNvSpPr/>
          <p:nvPr/>
        </p:nvSpPr>
        <p:spPr>
          <a:xfrm>
            <a:off x="978778" y="3487537"/>
            <a:ext cx="2592473" cy="666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Random Forest Regressor</a:t>
            </a:r>
            <a:endParaRPr lang="en-PK" dirty="0">
              <a:latin typeface="Montserrat Bold" panose="00000800000000000000" pitchFamily="2" charset="0"/>
            </a:endParaRPr>
          </a:p>
        </p:txBody>
      </p:sp>
      <p:sp>
        <p:nvSpPr>
          <p:cNvPr id="10" name="Rectangle 9">
            <a:extLst>
              <a:ext uri="{FF2B5EF4-FFF2-40B4-BE49-F238E27FC236}">
                <a16:creationId xmlns:a16="http://schemas.microsoft.com/office/drawing/2014/main" id="{9400EEA1-53F0-4119-CC58-B785D8EA570A}"/>
              </a:ext>
            </a:extLst>
          </p:cNvPr>
          <p:cNvSpPr/>
          <p:nvPr/>
        </p:nvSpPr>
        <p:spPr>
          <a:xfrm>
            <a:off x="1079264" y="5228787"/>
            <a:ext cx="2391499" cy="66641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ontserrat Bold" panose="00000800000000000000" pitchFamily="2" charset="0"/>
              </a:rPr>
              <a:t>XGBoost</a:t>
            </a:r>
            <a:r>
              <a:rPr lang="en-US" dirty="0">
                <a:latin typeface="Montserrat Bold" panose="00000800000000000000" pitchFamily="2" charset="0"/>
              </a:rPr>
              <a:t> Regressor</a:t>
            </a:r>
            <a:endParaRPr lang="en-PK" dirty="0">
              <a:latin typeface="Montserrat Bold" panose="00000800000000000000" pitchFamily="2" charset="0"/>
            </a:endParaRPr>
          </a:p>
        </p:txBody>
      </p:sp>
      <p:pic>
        <p:nvPicPr>
          <p:cNvPr id="14" name="Picture 13">
            <a:extLst>
              <a:ext uri="{FF2B5EF4-FFF2-40B4-BE49-F238E27FC236}">
                <a16:creationId xmlns:a16="http://schemas.microsoft.com/office/drawing/2014/main" id="{2A7B44F7-E58B-7161-FE4F-270534FC493C}"/>
              </a:ext>
            </a:extLst>
          </p:cNvPr>
          <p:cNvPicPr>
            <a:picLocks noChangeAspect="1"/>
          </p:cNvPicPr>
          <p:nvPr/>
        </p:nvPicPr>
        <p:blipFill>
          <a:blip r:embed="rId3"/>
          <a:stretch>
            <a:fillRect/>
          </a:stretch>
        </p:blipFill>
        <p:spPr>
          <a:xfrm>
            <a:off x="968072" y="2342687"/>
            <a:ext cx="2613887" cy="861135"/>
          </a:xfrm>
          <a:prstGeom prst="rect">
            <a:avLst/>
          </a:prstGeom>
        </p:spPr>
      </p:pic>
      <p:pic>
        <p:nvPicPr>
          <p:cNvPr id="12" name="Picture 11">
            <a:extLst>
              <a:ext uri="{FF2B5EF4-FFF2-40B4-BE49-F238E27FC236}">
                <a16:creationId xmlns:a16="http://schemas.microsoft.com/office/drawing/2014/main" id="{55294621-D4A4-107C-A8EA-E818D9067C28}"/>
              </a:ext>
            </a:extLst>
          </p:cNvPr>
          <p:cNvPicPr>
            <a:picLocks noChangeAspect="1"/>
          </p:cNvPicPr>
          <p:nvPr/>
        </p:nvPicPr>
        <p:blipFill>
          <a:blip r:embed="rId4"/>
          <a:stretch>
            <a:fillRect/>
          </a:stretch>
        </p:blipFill>
        <p:spPr>
          <a:xfrm>
            <a:off x="931978" y="4163997"/>
            <a:ext cx="2667231" cy="823031"/>
          </a:xfrm>
          <a:prstGeom prst="rect">
            <a:avLst/>
          </a:prstGeom>
        </p:spPr>
      </p:pic>
      <p:pic>
        <p:nvPicPr>
          <p:cNvPr id="16" name="Picture 15">
            <a:extLst>
              <a:ext uri="{FF2B5EF4-FFF2-40B4-BE49-F238E27FC236}">
                <a16:creationId xmlns:a16="http://schemas.microsoft.com/office/drawing/2014/main" id="{9A5087CA-77B9-01CF-D406-8F0A68C9B6A8}"/>
              </a:ext>
            </a:extLst>
          </p:cNvPr>
          <p:cNvPicPr>
            <a:picLocks noChangeAspect="1"/>
          </p:cNvPicPr>
          <p:nvPr/>
        </p:nvPicPr>
        <p:blipFill>
          <a:blip r:embed="rId5"/>
          <a:stretch>
            <a:fillRect/>
          </a:stretch>
        </p:blipFill>
        <p:spPr>
          <a:xfrm>
            <a:off x="617519" y="5895271"/>
            <a:ext cx="3314987" cy="769687"/>
          </a:xfrm>
          <a:prstGeom prst="rect">
            <a:avLst/>
          </a:prstGeom>
        </p:spPr>
      </p:pic>
      <p:pic>
        <p:nvPicPr>
          <p:cNvPr id="22" name="Picture 21" descr="A graph with several blue squares&#10;&#10;Description automatically generated with medium confidence">
            <a:extLst>
              <a:ext uri="{FF2B5EF4-FFF2-40B4-BE49-F238E27FC236}">
                <a16:creationId xmlns:a16="http://schemas.microsoft.com/office/drawing/2014/main" id="{728B2C56-869F-1120-C254-53CF6F9617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9659" y="1919194"/>
            <a:ext cx="7168910" cy="4425705"/>
          </a:xfrm>
          <a:prstGeom prst="rect">
            <a:avLst/>
          </a:prstGeom>
        </p:spPr>
      </p:pic>
      <p:sp>
        <p:nvSpPr>
          <p:cNvPr id="23" name="TextBox 22">
            <a:extLst>
              <a:ext uri="{FF2B5EF4-FFF2-40B4-BE49-F238E27FC236}">
                <a16:creationId xmlns:a16="http://schemas.microsoft.com/office/drawing/2014/main" id="{24F8BFDD-8FFE-E996-930E-770D634393AA}"/>
              </a:ext>
            </a:extLst>
          </p:cNvPr>
          <p:cNvSpPr txBox="1"/>
          <p:nvPr/>
        </p:nvSpPr>
        <p:spPr>
          <a:xfrm>
            <a:off x="-4307720" y="124182"/>
            <a:ext cx="2843514" cy="923330"/>
          </a:xfrm>
          <a:prstGeom prst="rect">
            <a:avLst/>
          </a:prstGeom>
          <a:noFill/>
        </p:spPr>
        <p:txBody>
          <a:bodyPr wrap="square" rtlCol="0">
            <a:spAutoFit/>
          </a:bodyPr>
          <a:lstStyle/>
          <a:p>
            <a:r>
              <a:rPr lang="en-US" sz="5400" dirty="0">
                <a:latin typeface="Montserrat Bold" panose="00000800000000000000" pitchFamily="2" charset="0"/>
              </a:rPr>
              <a:t>Results</a:t>
            </a:r>
            <a:endParaRPr lang="en-PK" sz="5400" dirty="0">
              <a:latin typeface="Montserrat Bold" panose="00000800000000000000" pitchFamily="2" charset="0"/>
            </a:endParaRPr>
          </a:p>
        </p:txBody>
      </p:sp>
    </p:spTree>
    <p:extLst>
      <p:ext uri="{BB962C8B-B14F-4D97-AF65-F5344CB8AC3E}">
        <p14:creationId xmlns:p14="http://schemas.microsoft.com/office/powerpoint/2010/main" val="527203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EFF4-C317-06C6-F370-4A0D5B661CF9}"/>
            </a:ext>
          </a:extLst>
        </p:cNvPr>
        <p:cNvGrpSpPr/>
        <p:nvPr/>
      </p:nvGrpSpPr>
      <p:grpSpPr>
        <a:xfrm>
          <a:off x="0" y="0"/>
          <a:ext cx="0" cy="0"/>
          <a:chOff x="0" y="0"/>
          <a:chExt cx="0" cy="0"/>
        </a:xfrm>
      </p:grpSpPr>
      <p:grpSp>
        <p:nvGrpSpPr>
          <p:cNvPr id="18" name="Group 3">
            <a:extLst>
              <a:ext uri="{FF2B5EF4-FFF2-40B4-BE49-F238E27FC236}">
                <a16:creationId xmlns:a16="http://schemas.microsoft.com/office/drawing/2014/main" id="{A177926F-098D-B997-8801-7A1BD03B0B3D}"/>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F471EC1C-A31F-ABCF-862F-010B345C0FE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2FEEBAF3-44E6-679A-362E-4768DA6B5B1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B63B2A32-35A2-6CBA-D45C-A5DE7E280A1A}"/>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7716628C-D3F6-425F-5675-C07C87B39A7B}"/>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21" name="TextBox 20">
            <a:extLst>
              <a:ext uri="{FF2B5EF4-FFF2-40B4-BE49-F238E27FC236}">
                <a16:creationId xmlns:a16="http://schemas.microsoft.com/office/drawing/2014/main" id="{8C715872-7BE9-2092-560B-26EA30910D18}"/>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
        <p:nvSpPr>
          <p:cNvPr id="25" name="TextBox 24">
            <a:extLst>
              <a:ext uri="{FF2B5EF4-FFF2-40B4-BE49-F238E27FC236}">
                <a16:creationId xmlns:a16="http://schemas.microsoft.com/office/drawing/2014/main" id="{85E47DDF-A25D-0F7D-597A-D826FCE06278}"/>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98014BA3-772C-03D2-CEEB-67B2103E56E0}"/>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2886BDF9-5C45-F84D-AA51-ED57BF1661BE}"/>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34" name="TextBox 33">
            <a:extLst>
              <a:ext uri="{FF2B5EF4-FFF2-40B4-BE49-F238E27FC236}">
                <a16:creationId xmlns:a16="http://schemas.microsoft.com/office/drawing/2014/main" id="{96153E84-5FC7-4B2D-B7A2-06E182DA4C8D}"/>
              </a:ext>
            </a:extLst>
          </p:cNvPr>
          <p:cNvSpPr txBox="1"/>
          <p:nvPr/>
        </p:nvSpPr>
        <p:spPr>
          <a:xfrm>
            <a:off x="-1138550" y="975360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grpSp>
        <p:nvGrpSpPr>
          <p:cNvPr id="6" name="Group 7">
            <a:extLst>
              <a:ext uri="{FF2B5EF4-FFF2-40B4-BE49-F238E27FC236}">
                <a16:creationId xmlns:a16="http://schemas.microsoft.com/office/drawing/2014/main" id="{07BCB7D6-E53B-0405-5B44-E2BDC1D406DE}"/>
              </a:ext>
            </a:extLst>
          </p:cNvPr>
          <p:cNvGrpSpPr/>
          <p:nvPr/>
        </p:nvGrpSpPr>
        <p:grpSpPr>
          <a:xfrm>
            <a:off x="-2040" y="-371429"/>
            <a:ext cx="12214136" cy="2297830"/>
            <a:chOff x="-8849" y="-217993"/>
            <a:chExt cx="9423180" cy="1182880"/>
          </a:xfrm>
        </p:grpSpPr>
        <p:sp>
          <p:nvSpPr>
            <p:cNvPr id="7" name="Freeform 8">
              <a:extLst>
                <a:ext uri="{FF2B5EF4-FFF2-40B4-BE49-F238E27FC236}">
                  <a16:creationId xmlns:a16="http://schemas.microsoft.com/office/drawing/2014/main" id="{8B999E10-4BBB-4C23-7A7F-052E9D6A6D8A}"/>
                </a:ext>
              </a:extLst>
            </p:cNvPr>
            <p:cNvSpPr/>
            <p:nvPr/>
          </p:nvSpPr>
          <p:spPr>
            <a:xfrm>
              <a:off x="-8849" y="-21799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97697193-C83F-735A-C41D-976E11FDA7FD}"/>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4DAAE301-8227-235B-857B-DED001238DFC}"/>
              </a:ext>
            </a:extLst>
          </p:cNvPr>
          <p:cNvSpPr txBox="1"/>
          <p:nvPr/>
        </p:nvSpPr>
        <p:spPr>
          <a:xfrm>
            <a:off x="13300464" y="170349"/>
            <a:ext cx="10532711" cy="830997"/>
          </a:xfrm>
          <a:prstGeom prst="rect">
            <a:avLst/>
          </a:prstGeom>
          <a:noFill/>
        </p:spPr>
        <p:txBody>
          <a:bodyPr wrap="square" rtlCol="0">
            <a:spAutoFit/>
          </a:bodyPr>
          <a:lstStyle/>
          <a:p>
            <a:r>
              <a:rPr lang="en-US" sz="4800" dirty="0">
                <a:latin typeface="Montserrat Bold" panose="00000800000000000000" pitchFamily="2" charset="0"/>
              </a:rPr>
              <a:t>Machine Learning Modelling</a:t>
            </a:r>
            <a:endParaRPr lang="en-PK" sz="4800" dirty="0">
              <a:latin typeface="Montserrat Bold" panose="00000800000000000000" pitchFamily="2" charset="0"/>
            </a:endParaRPr>
          </a:p>
        </p:txBody>
      </p:sp>
      <p:sp>
        <p:nvSpPr>
          <p:cNvPr id="5" name="Rectangle 4">
            <a:extLst>
              <a:ext uri="{FF2B5EF4-FFF2-40B4-BE49-F238E27FC236}">
                <a16:creationId xmlns:a16="http://schemas.microsoft.com/office/drawing/2014/main" id="{A7803A17-CFCD-F31C-FDDE-E63ED596FD56}"/>
              </a:ext>
            </a:extLst>
          </p:cNvPr>
          <p:cNvSpPr/>
          <p:nvPr/>
        </p:nvSpPr>
        <p:spPr>
          <a:xfrm>
            <a:off x="-5627405" y="1666222"/>
            <a:ext cx="2401549" cy="66641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Linear Regressor</a:t>
            </a:r>
            <a:endParaRPr lang="en-PK" dirty="0">
              <a:latin typeface="Montserrat Bold" panose="00000800000000000000" pitchFamily="2" charset="0"/>
            </a:endParaRPr>
          </a:p>
        </p:txBody>
      </p:sp>
      <p:sp>
        <p:nvSpPr>
          <p:cNvPr id="9" name="Rectangle 8">
            <a:extLst>
              <a:ext uri="{FF2B5EF4-FFF2-40B4-BE49-F238E27FC236}">
                <a16:creationId xmlns:a16="http://schemas.microsoft.com/office/drawing/2014/main" id="{ACE4A3E6-FCCB-EAA4-6821-3C875B6D00CA}"/>
              </a:ext>
            </a:extLst>
          </p:cNvPr>
          <p:cNvSpPr/>
          <p:nvPr/>
        </p:nvSpPr>
        <p:spPr>
          <a:xfrm>
            <a:off x="-4105703" y="3487537"/>
            <a:ext cx="2592473" cy="666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Random Forest Regressor</a:t>
            </a:r>
            <a:endParaRPr lang="en-PK" dirty="0">
              <a:latin typeface="Montserrat Bold" panose="00000800000000000000" pitchFamily="2" charset="0"/>
            </a:endParaRPr>
          </a:p>
        </p:txBody>
      </p:sp>
      <p:sp>
        <p:nvSpPr>
          <p:cNvPr id="10" name="Rectangle 9">
            <a:extLst>
              <a:ext uri="{FF2B5EF4-FFF2-40B4-BE49-F238E27FC236}">
                <a16:creationId xmlns:a16="http://schemas.microsoft.com/office/drawing/2014/main" id="{020B3E0C-E853-27BE-53A9-EE6BD5D1C4F2}"/>
              </a:ext>
            </a:extLst>
          </p:cNvPr>
          <p:cNvSpPr/>
          <p:nvPr/>
        </p:nvSpPr>
        <p:spPr>
          <a:xfrm>
            <a:off x="-2548198" y="5228787"/>
            <a:ext cx="2391499" cy="66641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ontserrat Bold" panose="00000800000000000000" pitchFamily="2" charset="0"/>
              </a:rPr>
              <a:t>XGBoost</a:t>
            </a:r>
            <a:r>
              <a:rPr lang="en-US" dirty="0">
                <a:latin typeface="Montserrat Bold" panose="00000800000000000000" pitchFamily="2" charset="0"/>
              </a:rPr>
              <a:t> Regressor</a:t>
            </a:r>
            <a:endParaRPr lang="en-PK" dirty="0">
              <a:latin typeface="Montserrat Bold" panose="00000800000000000000" pitchFamily="2" charset="0"/>
            </a:endParaRPr>
          </a:p>
        </p:txBody>
      </p:sp>
      <p:pic>
        <p:nvPicPr>
          <p:cNvPr id="22" name="Picture 21" descr="A graph with several blue squares&#10;&#10;Description automatically generated with medium confidence">
            <a:extLst>
              <a:ext uri="{FF2B5EF4-FFF2-40B4-BE49-F238E27FC236}">
                <a16:creationId xmlns:a16="http://schemas.microsoft.com/office/drawing/2014/main" id="{656F1AE5-D686-2D76-2EFE-03709E89E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3016" y="1919194"/>
            <a:ext cx="7168910" cy="4425705"/>
          </a:xfrm>
          <a:prstGeom prst="rect">
            <a:avLst/>
          </a:prstGeom>
        </p:spPr>
      </p:pic>
      <p:sp>
        <p:nvSpPr>
          <p:cNvPr id="3" name="TextBox 2">
            <a:extLst>
              <a:ext uri="{FF2B5EF4-FFF2-40B4-BE49-F238E27FC236}">
                <a16:creationId xmlns:a16="http://schemas.microsoft.com/office/drawing/2014/main" id="{E3E1DCB0-431B-D93D-5999-8E413F290C74}"/>
              </a:ext>
            </a:extLst>
          </p:cNvPr>
          <p:cNvSpPr txBox="1"/>
          <p:nvPr/>
        </p:nvSpPr>
        <p:spPr>
          <a:xfrm>
            <a:off x="4674243" y="124182"/>
            <a:ext cx="2843514" cy="923330"/>
          </a:xfrm>
          <a:prstGeom prst="rect">
            <a:avLst/>
          </a:prstGeom>
          <a:noFill/>
        </p:spPr>
        <p:txBody>
          <a:bodyPr wrap="square" rtlCol="0">
            <a:spAutoFit/>
          </a:bodyPr>
          <a:lstStyle/>
          <a:p>
            <a:r>
              <a:rPr lang="en-US" sz="5400" dirty="0">
                <a:latin typeface="Montserrat Bold" panose="00000800000000000000" pitchFamily="2" charset="0"/>
              </a:rPr>
              <a:t>Results</a:t>
            </a:r>
            <a:endParaRPr lang="en-PK" sz="5400" dirty="0">
              <a:latin typeface="Montserrat Bold" panose="00000800000000000000" pitchFamily="2" charset="0"/>
            </a:endParaRPr>
          </a:p>
        </p:txBody>
      </p:sp>
      <p:sp>
        <p:nvSpPr>
          <p:cNvPr id="15" name="Rectangle 14">
            <a:extLst>
              <a:ext uri="{FF2B5EF4-FFF2-40B4-BE49-F238E27FC236}">
                <a16:creationId xmlns:a16="http://schemas.microsoft.com/office/drawing/2014/main" id="{5C3C9A8F-3076-9838-1AB2-3E2D08FBD408}"/>
              </a:ext>
            </a:extLst>
          </p:cNvPr>
          <p:cNvSpPr/>
          <p:nvPr/>
        </p:nvSpPr>
        <p:spPr>
          <a:xfrm>
            <a:off x="4062714" y="1805651"/>
            <a:ext cx="3784915" cy="983848"/>
          </a:xfrm>
          <a:prstGeom prst="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Actual Price: $589.99</a:t>
            </a:r>
            <a:endParaRPr lang="en-PK" dirty="0">
              <a:latin typeface="Montserrat Bold" panose="00000800000000000000" pitchFamily="2" charset="0"/>
            </a:endParaRPr>
          </a:p>
        </p:txBody>
      </p:sp>
      <p:sp>
        <p:nvSpPr>
          <p:cNvPr id="17" name="Rectangle 16">
            <a:extLst>
              <a:ext uri="{FF2B5EF4-FFF2-40B4-BE49-F238E27FC236}">
                <a16:creationId xmlns:a16="http://schemas.microsoft.com/office/drawing/2014/main" id="{64EAA044-EE9D-8B56-7D12-D85CED69FBB2}"/>
              </a:ext>
            </a:extLst>
          </p:cNvPr>
          <p:cNvSpPr/>
          <p:nvPr/>
        </p:nvSpPr>
        <p:spPr>
          <a:xfrm>
            <a:off x="8593740" y="3554881"/>
            <a:ext cx="2391499" cy="66641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latin typeface="Montserrat Bold" panose="00000800000000000000" pitchFamily="2" charset="0"/>
              </a:rPr>
              <a:t>XGBoost</a:t>
            </a:r>
            <a:r>
              <a:rPr lang="en-US" dirty="0">
                <a:latin typeface="Montserrat Bold" panose="00000800000000000000" pitchFamily="2" charset="0"/>
              </a:rPr>
              <a:t> Regressor</a:t>
            </a:r>
            <a:endParaRPr lang="en-PK" dirty="0">
              <a:latin typeface="Montserrat Bold" panose="00000800000000000000" pitchFamily="2" charset="0"/>
            </a:endParaRPr>
          </a:p>
        </p:txBody>
      </p:sp>
      <p:sp>
        <p:nvSpPr>
          <p:cNvPr id="23" name="Rectangle 22">
            <a:extLst>
              <a:ext uri="{FF2B5EF4-FFF2-40B4-BE49-F238E27FC236}">
                <a16:creationId xmlns:a16="http://schemas.microsoft.com/office/drawing/2014/main" id="{7C84A612-0CF1-D12D-316D-4F49FA4EC9BC}"/>
              </a:ext>
            </a:extLst>
          </p:cNvPr>
          <p:cNvSpPr/>
          <p:nvPr/>
        </p:nvSpPr>
        <p:spPr>
          <a:xfrm>
            <a:off x="4658934" y="3554881"/>
            <a:ext cx="2592473" cy="66641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Random Forest Regressor</a:t>
            </a:r>
            <a:endParaRPr lang="en-PK" dirty="0">
              <a:latin typeface="Montserrat Bold" panose="00000800000000000000" pitchFamily="2" charset="0"/>
            </a:endParaRPr>
          </a:p>
        </p:txBody>
      </p:sp>
      <p:sp>
        <p:nvSpPr>
          <p:cNvPr id="24" name="Rectangle 23">
            <a:extLst>
              <a:ext uri="{FF2B5EF4-FFF2-40B4-BE49-F238E27FC236}">
                <a16:creationId xmlns:a16="http://schemas.microsoft.com/office/drawing/2014/main" id="{06211504-0D32-A955-6EF1-E634ED99F5A4}"/>
              </a:ext>
            </a:extLst>
          </p:cNvPr>
          <p:cNvSpPr/>
          <p:nvPr/>
        </p:nvSpPr>
        <p:spPr>
          <a:xfrm>
            <a:off x="1071336" y="3554881"/>
            <a:ext cx="2401549" cy="666416"/>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ontserrat Bold" panose="00000800000000000000" pitchFamily="2" charset="0"/>
              </a:rPr>
              <a:t>Linear Regressor</a:t>
            </a:r>
            <a:endParaRPr lang="en-PK" dirty="0">
              <a:latin typeface="Montserrat Bold" panose="00000800000000000000" pitchFamily="2" charset="0"/>
            </a:endParaRPr>
          </a:p>
        </p:txBody>
      </p:sp>
      <p:cxnSp>
        <p:nvCxnSpPr>
          <p:cNvPr id="29" name="Straight Connector 28">
            <a:extLst>
              <a:ext uri="{FF2B5EF4-FFF2-40B4-BE49-F238E27FC236}">
                <a16:creationId xmlns:a16="http://schemas.microsoft.com/office/drawing/2014/main" id="{32E50761-0974-B1C0-0A39-2B6175DB3755}"/>
              </a:ext>
            </a:extLst>
          </p:cNvPr>
          <p:cNvCxnSpPr>
            <a:stCxn id="15" idx="1"/>
            <a:endCxn id="24" idx="0"/>
          </p:cNvCxnSpPr>
          <p:nvPr/>
        </p:nvCxnSpPr>
        <p:spPr>
          <a:xfrm flipH="1">
            <a:off x="2272111" y="2297575"/>
            <a:ext cx="1790603" cy="125730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B2DDA06F-3E98-E3C6-B2B7-913756D12FAF}"/>
              </a:ext>
            </a:extLst>
          </p:cNvPr>
          <p:cNvCxnSpPr>
            <a:stCxn id="15" idx="2"/>
            <a:endCxn id="23" idx="0"/>
          </p:cNvCxnSpPr>
          <p:nvPr/>
        </p:nvCxnSpPr>
        <p:spPr>
          <a:xfrm flipH="1">
            <a:off x="5955171" y="2789499"/>
            <a:ext cx="1" cy="765382"/>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Straight Connector 32">
            <a:extLst>
              <a:ext uri="{FF2B5EF4-FFF2-40B4-BE49-F238E27FC236}">
                <a16:creationId xmlns:a16="http://schemas.microsoft.com/office/drawing/2014/main" id="{6B427633-83D2-1C8E-FF3C-07A89D39D81D}"/>
              </a:ext>
            </a:extLst>
          </p:cNvPr>
          <p:cNvCxnSpPr>
            <a:stCxn id="15" idx="3"/>
            <a:endCxn id="17" idx="0"/>
          </p:cNvCxnSpPr>
          <p:nvPr/>
        </p:nvCxnSpPr>
        <p:spPr>
          <a:xfrm>
            <a:off x="7847629" y="2297575"/>
            <a:ext cx="1941861" cy="1257306"/>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6" name="TextBox 35">
            <a:extLst>
              <a:ext uri="{FF2B5EF4-FFF2-40B4-BE49-F238E27FC236}">
                <a16:creationId xmlns:a16="http://schemas.microsoft.com/office/drawing/2014/main" id="{64BEB073-9303-EF46-1269-CD306009D70C}"/>
              </a:ext>
            </a:extLst>
          </p:cNvPr>
          <p:cNvSpPr txBox="1"/>
          <p:nvPr/>
        </p:nvSpPr>
        <p:spPr>
          <a:xfrm>
            <a:off x="9200312" y="4529409"/>
            <a:ext cx="2391496" cy="369332"/>
          </a:xfrm>
          <a:prstGeom prst="rect">
            <a:avLst/>
          </a:prstGeom>
          <a:noFill/>
        </p:spPr>
        <p:txBody>
          <a:bodyPr wrap="square" rtlCol="0">
            <a:spAutoFit/>
          </a:bodyPr>
          <a:lstStyle/>
          <a:p>
            <a:r>
              <a:rPr lang="en-US" dirty="0">
                <a:latin typeface="Montserrat Bold" panose="00000800000000000000" pitchFamily="2" charset="0"/>
              </a:rPr>
              <a:t>$575.75</a:t>
            </a:r>
            <a:endParaRPr lang="en-PK" dirty="0">
              <a:latin typeface="Montserrat Bold" panose="00000800000000000000" pitchFamily="2" charset="0"/>
            </a:endParaRPr>
          </a:p>
        </p:txBody>
      </p:sp>
      <p:sp>
        <p:nvSpPr>
          <p:cNvPr id="37" name="TextBox 36">
            <a:extLst>
              <a:ext uri="{FF2B5EF4-FFF2-40B4-BE49-F238E27FC236}">
                <a16:creationId xmlns:a16="http://schemas.microsoft.com/office/drawing/2014/main" id="{1F7E4432-CC42-B93D-B3AB-DE0BBD3F48E3}"/>
              </a:ext>
            </a:extLst>
          </p:cNvPr>
          <p:cNvSpPr txBox="1"/>
          <p:nvPr/>
        </p:nvSpPr>
        <p:spPr>
          <a:xfrm>
            <a:off x="5413093" y="4529409"/>
            <a:ext cx="1365813" cy="369332"/>
          </a:xfrm>
          <a:prstGeom prst="rect">
            <a:avLst/>
          </a:prstGeom>
          <a:noFill/>
        </p:spPr>
        <p:txBody>
          <a:bodyPr wrap="square" rtlCol="0">
            <a:spAutoFit/>
          </a:bodyPr>
          <a:lstStyle/>
          <a:p>
            <a:r>
              <a:rPr lang="en-US" dirty="0">
                <a:latin typeface="Montserrat Bold" panose="00000800000000000000" pitchFamily="2" charset="0"/>
              </a:rPr>
              <a:t>$688.86</a:t>
            </a:r>
            <a:endParaRPr lang="en-PK" dirty="0">
              <a:latin typeface="Montserrat Bold" panose="00000800000000000000" pitchFamily="2" charset="0"/>
            </a:endParaRPr>
          </a:p>
        </p:txBody>
      </p:sp>
      <p:sp>
        <p:nvSpPr>
          <p:cNvPr id="38" name="TextBox 37">
            <a:extLst>
              <a:ext uri="{FF2B5EF4-FFF2-40B4-BE49-F238E27FC236}">
                <a16:creationId xmlns:a16="http://schemas.microsoft.com/office/drawing/2014/main" id="{CACA7F7F-7645-2C64-9258-CAC6C54A438F}"/>
              </a:ext>
            </a:extLst>
          </p:cNvPr>
          <p:cNvSpPr txBox="1"/>
          <p:nvPr/>
        </p:nvSpPr>
        <p:spPr>
          <a:xfrm>
            <a:off x="1650431" y="4529409"/>
            <a:ext cx="1149204" cy="369332"/>
          </a:xfrm>
          <a:prstGeom prst="rect">
            <a:avLst/>
          </a:prstGeom>
          <a:noFill/>
        </p:spPr>
        <p:txBody>
          <a:bodyPr wrap="square" rtlCol="0">
            <a:spAutoFit/>
          </a:bodyPr>
          <a:lstStyle/>
          <a:p>
            <a:r>
              <a:rPr lang="en-US" dirty="0">
                <a:latin typeface="Montserrat Bold" panose="00000800000000000000" pitchFamily="2" charset="0"/>
              </a:rPr>
              <a:t>$806.41</a:t>
            </a:r>
            <a:endParaRPr lang="en-PK" dirty="0">
              <a:latin typeface="Montserrat Bold" panose="00000800000000000000" pitchFamily="2" charset="0"/>
            </a:endParaRPr>
          </a:p>
        </p:txBody>
      </p:sp>
      <p:sp>
        <p:nvSpPr>
          <p:cNvPr id="40" name="Rectangle 39">
            <a:extLst>
              <a:ext uri="{FF2B5EF4-FFF2-40B4-BE49-F238E27FC236}">
                <a16:creationId xmlns:a16="http://schemas.microsoft.com/office/drawing/2014/main" id="{8B67A602-5DF4-54A2-BD00-1FF1F080E231}"/>
              </a:ext>
            </a:extLst>
          </p:cNvPr>
          <p:cNvSpPr/>
          <p:nvPr/>
        </p:nvSpPr>
        <p:spPr>
          <a:xfrm>
            <a:off x="1071336" y="5154317"/>
            <a:ext cx="9913902" cy="1466402"/>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
        <p:nvSpPr>
          <p:cNvPr id="42" name="Rectangle 2">
            <a:extLst>
              <a:ext uri="{FF2B5EF4-FFF2-40B4-BE49-F238E27FC236}">
                <a16:creationId xmlns:a16="http://schemas.microsoft.com/office/drawing/2014/main" id="{DD387E84-5F00-27F1-00DF-F434CD8A101D}"/>
              </a:ext>
            </a:extLst>
          </p:cNvPr>
          <p:cNvSpPr>
            <a:spLocks noChangeArrowheads="1"/>
          </p:cNvSpPr>
          <p:nvPr/>
        </p:nvSpPr>
        <p:spPr bwMode="auto">
          <a:xfrm>
            <a:off x="1071341" y="4898741"/>
            <a:ext cx="991389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PK"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800" b="0" i="0" u="none" strike="noStrike" cap="none" normalizeH="0" baseline="0" dirty="0">
                <a:ln>
                  <a:noFill/>
                </a:ln>
                <a:solidFill>
                  <a:schemeClr val="tx1"/>
                </a:solidFill>
                <a:effectLst/>
                <a:latin typeface="Arial" panose="020B0604020202020204" pitchFamily="34" charset="0"/>
              </a:rPr>
              <a:t> </a:t>
            </a:r>
            <a:r>
              <a:rPr kumimoji="0" lang="en-PK" altLang="en-PK" sz="1800" b="0" i="0" u="none" strike="noStrike" cap="none" normalizeH="0" baseline="0" dirty="0">
                <a:ln>
                  <a:noFill/>
                </a:ln>
                <a:solidFill>
                  <a:schemeClr val="tx1"/>
                </a:solidFill>
                <a:effectLst/>
                <a:latin typeface="Arial" panose="020B0604020202020204" pitchFamily="34" charset="0"/>
              </a:rPr>
              <a:t>Excels at handling non-linear relationships and iterative error correction.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800" b="0" i="0" u="none" strike="noStrike" cap="none" normalizeH="0" baseline="0" dirty="0">
                <a:ln>
                  <a:noFill/>
                </a:ln>
                <a:solidFill>
                  <a:schemeClr val="tx1"/>
                </a:solidFill>
                <a:effectLst/>
                <a:latin typeface="Arial" panose="020B0604020202020204" pitchFamily="34" charset="0"/>
              </a:rPr>
              <a:t> </a:t>
            </a:r>
            <a:r>
              <a:rPr kumimoji="0" lang="en-PK" altLang="en-PK" sz="1800" b="0" i="0" u="none" strike="noStrike" cap="none" normalizeH="0" baseline="0" dirty="0">
                <a:ln>
                  <a:noFill/>
                </a:ln>
                <a:solidFill>
                  <a:schemeClr val="tx1"/>
                </a:solidFill>
                <a:effectLst/>
                <a:latin typeface="Arial" panose="020B0604020202020204" pitchFamily="34" charset="0"/>
              </a:rPr>
              <a:t>Benefits from hyperparameter tuning (e.g., learning rate, max depth, number of estimators).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PK" sz="1800" b="0" i="0" u="none" strike="noStrike" cap="none" normalizeH="0" baseline="0" dirty="0">
                <a:ln>
                  <a:noFill/>
                </a:ln>
                <a:solidFill>
                  <a:schemeClr val="tx1"/>
                </a:solidFill>
                <a:effectLst/>
                <a:latin typeface="Arial" panose="020B0604020202020204" pitchFamily="34" charset="0"/>
              </a:rPr>
              <a:t> </a:t>
            </a:r>
            <a:r>
              <a:rPr kumimoji="0" lang="en-PK" altLang="en-PK" sz="1800" b="0" i="0" u="none" strike="noStrike" cap="none" normalizeH="0" baseline="0" dirty="0">
                <a:ln>
                  <a:noFill/>
                </a:ln>
                <a:solidFill>
                  <a:schemeClr val="tx1"/>
                </a:solidFill>
                <a:effectLst/>
                <a:latin typeface="Arial" panose="020B0604020202020204" pitchFamily="34" charset="0"/>
              </a:rPr>
              <a:t>Despite longer training times, it provides higher accuracy and precision. </a:t>
            </a:r>
            <a:endParaRPr kumimoji="0" lang="en-US" altLang="en-PK"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 </a:t>
            </a:r>
            <a:r>
              <a:rPr lang="en-US" dirty="0" err="1"/>
              <a:t>XGBoost</a:t>
            </a:r>
            <a:r>
              <a:rPr lang="en-US" dirty="0"/>
              <a:t> is the optimal choice for this dataset due to its superior handling of complex data relationships and iterative error correction.</a:t>
            </a:r>
            <a:endParaRPr kumimoji="0" lang="en-PK" altLang="en-PK"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487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B9C86-C93A-46C8-C70D-2CD8E9BA9923}"/>
            </a:ext>
          </a:extLst>
        </p:cNvPr>
        <p:cNvGrpSpPr/>
        <p:nvPr/>
      </p:nvGrpSpPr>
      <p:grpSpPr>
        <a:xfrm>
          <a:off x="0" y="0"/>
          <a:ext cx="0" cy="0"/>
          <a:chOff x="0" y="0"/>
          <a:chExt cx="0" cy="0"/>
        </a:xfrm>
      </p:grpSpPr>
      <p:grpSp>
        <p:nvGrpSpPr>
          <p:cNvPr id="6" name="Group 7">
            <a:extLst>
              <a:ext uri="{FF2B5EF4-FFF2-40B4-BE49-F238E27FC236}">
                <a16:creationId xmlns:a16="http://schemas.microsoft.com/office/drawing/2014/main" id="{2363955C-7770-588C-B174-E33540780680}"/>
              </a:ext>
            </a:extLst>
          </p:cNvPr>
          <p:cNvGrpSpPr/>
          <p:nvPr/>
        </p:nvGrpSpPr>
        <p:grpSpPr>
          <a:xfrm>
            <a:off x="36226" y="-2003631"/>
            <a:ext cx="12155774" cy="1874361"/>
            <a:chOff x="0" y="0"/>
            <a:chExt cx="9414331" cy="964887"/>
          </a:xfrm>
        </p:grpSpPr>
        <p:sp>
          <p:nvSpPr>
            <p:cNvPr id="7" name="Freeform 8">
              <a:extLst>
                <a:ext uri="{FF2B5EF4-FFF2-40B4-BE49-F238E27FC236}">
                  <a16:creationId xmlns:a16="http://schemas.microsoft.com/office/drawing/2014/main" id="{622520A9-63D2-D8A3-1EC6-BB33F349836B}"/>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AD624864-53E1-CBB8-B956-9EEBF28EF0DC}"/>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BACA97CD-4553-0D38-B7C4-1C81891C9AF4}"/>
              </a:ext>
            </a:extLst>
          </p:cNvPr>
          <p:cNvPicPr>
            <a:picLocks noChangeAspect="1"/>
          </p:cNvPicPr>
          <p:nvPr/>
        </p:nvPicPr>
        <p:blipFill>
          <a:blip r:embed="rId3"/>
          <a:stretch>
            <a:fillRect/>
          </a:stretch>
        </p:blipFill>
        <p:spPr>
          <a:xfrm rot="11950081">
            <a:off x="8631025" y="-3813278"/>
            <a:ext cx="7388354" cy="7392080"/>
          </a:xfrm>
          <a:prstGeom prst="rect">
            <a:avLst/>
          </a:prstGeom>
        </p:spPr>
      </p:pic>
      <p:sp>
        <p:nvSpPr>
          <p:cNvPr id="13" name="TextBox 11">
            <a:extLst>
              <a:ext uri="{FF2B5EF4-FFF2-40B4-BE49-F238E27FC236}">
                <a16:creationId xmlns:a16="http://schemas.microsoft.com/office/drawing/2014/main" id="{93C074F6-DA8A-8D85-6165-6AA86E4F280F}"/>
              </a:ext>
            </a:extLst>
          </p:cNvPr>
          <p:cNvSpPr txBox="1"/>
          <p:nvPr/>
        </p:nvSpPr>
        <p:spPr>
          <a:xfrm>
            <a:off x="-7376160" y="2851478"/>
            <a:ext cx="7173539" cy="547266"/>
          </a:xfrm>
          <a:prstGeom prst="rect">
            <a:avLst/>
          </a:prstGeom>
        </p:spPr>
        <p:txBody>
          <a:bodyPr lIns="0" tIns="0" rIns="0" bIns="0" rtlCol="0" anchor="t">
            <a:spAutoFit/>
          </a:bodyPr>
          <a:lstStyle/>
          <a:p>
            <a:pPr>
              <a:lnSpc>
                <a:spcPts val="4632"/>
              </a:lnSpc>
            </a:pPr>
            <a:r>
              <a:rPr lang="en-US" sz="3308" b="1" dirty="0">
                <a:solidFill>
                  <a:srgbClr val="000000"/>
                </a:solidFill>
                <a:latin typeface="Montserrat"/>
              </a:rPr>
              <a:t>Presented By</a:t>
            </a:r>
          </a:p>
        </p:txBody>
      </p:sp>
      <p:sp>
        <p:nvSpPr>
          <p:cNvPr id="14" name="TextBox 13">
            <a:extLst>
              <a:ext uri="{FF2B5EF4-FFF2-40B4-BE49-F238E27FC236}">
                <a16:creationId xmlns:a16="http://schemas.microsoft.com/office/drawing/2014/main" id="{44E9DEF2-CF80-E0E6-C039-B7F09128723B}"/>
              </a:ext>
            </a:extLst>
          </p:cNvPr>
          <p:cNvSpPr txBox="1"/>
          <p:nvPr/>
        </p:nvSpPr>
        <p:spPr>
          <a:xfrm flipH="1">
            <a:off x="-7162800" y="3578802"/>
            <a:ext cx="4539669"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Montserrat" panose="00000500000000000000" pitchFamily="2" charset="0"/>
              </a:rPr>
              <a:t>Usaid Chaudhary</a:t>
            </a:r>
          </a:p>
          <a:p>
            <a:pPr marL="285750" indent="-285750">
              <a:buFont typeface="Arial" panose="020B0604020202020204" pitchFamily="34" charset="0"/>
              <a:buChar char="•"/>
            </a:pPr>
            <a:r>
              <a:rPr lang="en-US" sz="2800" dirty="0">
                <a:latin typeface="Montserrat" panose="00000500000000000000" pitchFamily="2" charset="0"/>
              </a:rPr>
              <a:t>Abdullah Azmat</a:t>
            </a:r>
          </a:p>
          <a:p>
            <a:pPr marL="285750" indent="-285750">
              <a:buFont typeface="Arial" panose="020B0604020202020204" pitchFamily="34" charset="0"/>
              <a:buChar char="•"/>
            </a:pPr>
            <a:r>
              <a:rPr lang="en-US" sz="2800" dirty="0">
                <a:latin typeface="Montserrat" panose="00000500000000000000" pitchFamily="2" charset="0"/>
              </a:rPr>
              <a:t>Saad Nasir</a:t>
            </a:r>
            <a:endParaRPr lang="en-PK" sz="2800" dirty="0">
              <a:latin typeface="Montserrat" panose="00000500000000000000" pitchFamily="2" charset="0"/>
            </a:endParaRPr>
          </a:p>
        </p:txBody>
      </p:sp>
      <p:grpSp>
        <p:nvGrpSpPr>
          <p:cNvPr id="15" name="Group 7">
            <a:extLst>
              <a:ext uri="{FF2B5EF4-FFF2-40B4-BE49-F238E27FC236}">
                <a16:creationId xmlns:a16="http://schemas.microsoft.com/office/drawing/2014/main" id="{CEBF1AD2-5F96-5ED8-82F3-A3A4D0740DD4}"/>
              </a:ext>
            </a:extLst>
          </p:cNvPr>
          <p:cNvGrpSpPr/>
          <p:nvPr/>
        </p:nvGrpSpPr>
        <p:grpSpPr>
          <a:xfrm>
            <a:off x="13158159" y="5095748"/>
            <a:ext cx="1578921" cy="1578921"/>
            <a:chOff x="0" y="0"/>
            <a:chExt cx="812800" cy="812800"/>
          </a:xfrm>
        </p:grpSpPr>
        <p:sp>
          <p:nvSpPr>
            <p:cNvPr id="16" name="Freeform 8">
              <a:extLst>
                <a:ext uri="{FF2B5EF4-FFF2-40B4-BE49-F238E27FC236}">
                  <a16:creationId xmlns:a16="http://schemas.microsoft.com/office/drawing/2014/main" id="{3E57AE26-23F7-B58E-8A34-0616A7DA00C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9B5388C8-D5F1-6CC3-0DF1-4C491A96841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5" name="Group 3">
            <a:extLst>
              <a:ext uri="{FF2B5EF4-FFF2-40B4-BE49-F238E27FC236}">
                <a16:creationId xmlns:a16="http://schemas.microsoft.com/office/drawing/2014/main" id="{57BA7DFC-1A40-743D-82F1-9A5BAF7D4538}"/>
              </a:ext>
            </a:extLst>
          </p:cNvPr>
          <p:cNvGrpSpPr/>
          <p:nvPr/>
        </p:nvGrpSpPr>
        <p:grpSpPr>
          <a:xfrm>
            <a:off x="148024" y="691616"/>
            <a:ext cx="5063104" cy="4839684"/>
            <a:chOff x="2366" y="6965"/>
            <a:chExt cx="812800" cy="812800"/>
          </a:xfrm>
        </p:grpSpPr>
        <p:sp>
          <p:nvSpPr>
            <p:cNvPr id="10" name="Freeform 4">
              <a:extLst>
                <a:ext uri="{FF2B5EF4-FFF2-40B4-BE49-F238E27FC236}">
                  <a16:creationId xmlns:a16="http://schemas.microsoft.com/office/drawing/2014/main" id="{4B5167D8-8514-D7C8-BFC1-9AA225BD574A}"/>
                </a:ext>
              </a:extLst>
            </p:cNvPr>
            <p:cNvSpPr/>
            <p:nvPr/>
          </p:nvSpPr>
          <p:spPr>
            <a:xfrm>
              <a:off x="2366" y="6965"/>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cap="sq">
              <a:noFill/>
              <a:prstDash val="solid"/>
              <a:miter/>
            </a:ln>
          </p:spPr>
          <p:txBody>
            <a:bodyPr/>
            <a:lstStyle/>
            <a:p>
              <a:endParaRPr lang="en-PK" dirty="0"/>
            </a:p>
          </p:txBody>
        </p:sp>
        <p:sp>
          <p:nvSpPr>
            <p:cNvPr id="11" name="TextBox 5">
              <a:extLst>
                <a:ext uri="{FF2B5EF4-FFF2-40B4-BE49-F238E27FC236}">
                  <a16:creationId xmlns:a16="http://schemas.microsoft.com/office/drawing/2014/main" id="{CF50B785-5213-6FCD-51C5-D7DA77267F77}"/>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dirty="0"/>
            </a:p>
          </p:txBody>
        </p:sp>
      </p:grpSp>
      <p:grpSp>
        <p:nvGrpSpPr>
          <p:cNvPr id="12" name="Group 6">
            <a:extLst>
              <a:ext uri="{FF2B5EF4-FFF2-40B4-BE49-F238E27FC236}">
                <a16:creationId xmlns:a16="http://schemas.microsoft.com/office/drawing/2014/main" id="{4C2757D2-82DC-8F8B-36D0-E18A90F99DEA}"/>
              </a:ext>
            </a:extLst>
          </p:cNvPr>
          <p:cNvGrpSpPr/>
          <p:nvPr/>
        </p:nvGrpSpPr>
        <p:grpSpPr>
          <a:xfrm>
            <a:off x="355141" y="905686"/>
            <a:ext cx="4719948" cy="4351177"/>
            <a:chOff x="0" y="0"/>
            <a:chExt cx="6489360" cy="6492960"/>
          </a:xfrm>
        </p:grpSpPr>
        <p:sp>
          <p:nvSpPr>
            <p:cNvPr id="21" name="Freeform 7">
              <a:extLst>
                <a:ext uri="{FF2B5EF4-FFF2-40B4-BE49-F238E27FC236}">
                  <a16:creationId xmlns:a16="http://schemas.microsoft.com/office/drawing/2014/main" id="{0F9EDA47-5486-E581-FFE6-3491F5860625}"/>
                </a:ext>
              </a:extLst>
            </p:cNvPr>
            <p:cNvSpPr/>
            <p:nvPr/>
          </p:nvSpPr>
          <p:spPr>
            <a:xfrm>
              <a:off x="0" y="0"/>
              <a:ext cx="6489446" cy="6493002"/>
            </a:xfrm>
            <a:custGeom>
              <a:avLst/>
              <a:gdLst/>
              <a:ahLst/>
              <a:cxnLst/>
              <a:rect l="l" t="t" r="r" b="b"/>
              <a:pathLst>
                <a:path w="6489446" h="6493002">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txBody>
            <a:bodyPr/>
            <a:lstStyle/>
            <a:p>
              <a:endParaRPr lang="en-PK" dirty="0"/>
            </a:p>
          </p:txBody>
        </p:sp>
      </p:grpSp>
      <p:sp>
        <p:nvSpPr>
          <p:cNvPr id="22" name="Freeform 15">
            <a:extLst>
              <a:ext uri="{FF2B5EF4-FFF2-40B4-BE49-F238E27FC236}">
                <a16:creationId xmlns:a16="http://schemas.microsoft.com/office/drawing/2014/main" id="{741AF218-DCCB-377C-34F3-5AEBA986FD9C}"/>
              </a:ext>
            </a:extLst>
          </p:cNvPr>
          <p:cNvSpPr/>
          <p:nvPr/>
        </p:nvSpPr>
        <p:spPr>
          <a:xfrm rot="589392">
            <a:off x="4764317" y="339924"/>
            <a:ext cx="1356648" cy="1335580"/>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grpSp>
        <p:nvGrpSpPr>
          <p:cNvPr id="23" name="Group 34">
            <a:extLst>
              <a:ext uri="{FF2B5EF4-FFF2-40B4-BE49-F238E27FC236}">
                <a16:creationId xmlns:a16="http://schemas.microsoft.com/office/drawing/2014/main" id="{4BDD51E9-7AD3-FAAC-1971-738F4FB30E94}"/>
              </a:ext>
            </a:extLst>
          </p:cNvPr>
          <p:cNvGrpSpPr/>
          <p:nvPr/>
        </p:nvGrpSpPr>
        <p:grpSpPr>
          <a:xfrm>
            <a:off x="4370032" y="1448447"/>
            <a:ext cx="829902" cy="1334939"/>
            <a:chOff x="-736600" y="-1633115"/>
            <a:chExt cx="1473200" cy="2369715"/>
          </a:xfrm>
        </p:grpSpPr>
        <p:sp>
          <p:nvSpPr>
            <p:cNvPr id="24" name="Freeform 35">
              <a:extLst>
                <a:ext uri="{FF2B5EF4-FFF2-40B4-BE49-F238E27FC236}">
                  <a16:creationId xmlns:a16="http://schemas.microsoft.com/office/drawing/2014/main" id="{91DA6E22-413B-E54E-39E8-9D537009E54D}"/>
                </a:ext>
              </a:extLst>
            </p:cNvPr>
            <p:cNvSpPr/>
            <p:nvPr/>
          </p:nvSpPr>
          <p:spPr>
            <a:xfrm>
              <a:off x="-736600" y="-1633115"/>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PK" dirty="0"/>
            </a:p>
          </p:txBody>
        </p:sp>
        <p:sp>
          <p:nvSpPr>
            <p:cNvPr id="25" name="TextBox 36">
              <a:extLst>
                <a:ext uri="{FF2B5EF4-FFF2-40B4-BE49-F238E27FC236}">
                  <a16:creationId xmlns:a16="http://schemas.microsoft.com/office/drawing/2014/main" id="{0A44C6F7-7C0F-D6C7-31EB-E350C4812531}"/>
                </a:ext>
              </a:extLst>
            </p:cNvPr>
            <p:cNvSpPr txBox="1"/>
            <p:nvPr/>
          </p:nvSpPr>
          <p:spPr>
            <a:xfrm>
              <a:off x="76200" y="28575"/>
              <a:ext cx="660400" cy="708025"/>
            </a:xfrm>
            <a:prstGeom prst="rect">
              <a:avLst/>
            </a:prstGeom>
          </p:spPr>
          <p:txBody>
            <a:bodyPr lIns="0" tIns="0" rIns="0" bIns="0" rtlCol="0" anchor="ctr"/>
            <a:lstStyle/>
            <a:p>
              <a:pPr algn="ctr">
                <a:lnSpc>
                  <a:spcPts val="3640"/>
                </a:lnSpc>
              </a:pPr>
              <a:endParaRPr dirty="0"/>
            </a:p>
          </p:txBody>
        </p:sp>
      </p:grpSp>
      <p:sp>
        <p:nvSpPr>
          <p:cNvPr id="26" name="TextBox 25">
            <a:extLst>
              <a:ext uri="{FF2B5EF4-FFF2-40B4-BE49-F238E27FC236}">
                <a16:creationId xmlns:a16="http://schemas.microsoft.com/office/drawing/2014/main" id="{089085D3-5D05-180E-73D2-59F1DBE77CC2}"/>
              </a:ext>
            </a:extLst>
          </p:cNvPr>
          <p:cNvSpPr txBox="1"/>
          <p:nvPr/>
        </p:nvSpPr>
        <p:spPr>
          <a:xfrm>
            <a:off x="4972846" y="532382"/>
            <a:ext cx="974685" cy="830997"/>
          </a:xfrm>
          <a:prstGeom prst="rect">
            <a:avLst/>
          </a:prstGeom>
          <a:noFill/>
        </p:spPr>
        <p:txBody>
          <a:bodyPr wrap="square" rtlCol="0">
            <a:spAutoFit/>
          </a:bodyPr>
          <a:lstStyle/>
          <a:p>
            <a:r>
              <a:rPr lang="en-US" sz="4800" b="1" dirty="0">
                <a:solidFill>
                  <a:schemeClr val="bg1"/>
                </a:solidFill>
                <a:latin typeface="Montserrat Bold" panose="00000800000000000000" pitchFamily="2" charset="0"/>
              </a:rPr>
              <a:t>01</a:t>
            </a:r>
            <a:endParaRPr lang="en-PK" sz="4800" b="1" dirty="0">
              <a:solidFill>
                <a:schemeClr val="bg1"/>
              </a:solidFill>
              <a:latin typeface="Montserrat Bold" panose="00000800000000000000" pitchFamily="2" charset="0"/>
            </a:endParaRPr>
          </a:p>
        </p:txBody>
      </p:sp>
      <p:sp>
        <p:nvSpPr>
          <p:cNvPr id="27" name="Freeform 35">
            <a:extLst>
              <a:ext uri="{FF2B5EF4-FFF2-40B4-BE49-F238E27FC236}">
                <a16:creationId xmlns:a16="http://schemas.microsoft.com/office/drawing/2014/main" id="{A16D155A-51A8-3A45-B7E5-E168DF590914}"/>
              </a:ext>
            </a:extLst>
          </p:cNvPr>
          <p:cNvSpPr/>
          <p:nvPr/>
        </p:nvSpPr>
        <p:spPr>
          <a:xfrm>
            <a:off x="4846213" y="2506458"/>
            <a:ext cx="457877" cy="457877"/>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PK" dirty="0"/>
          </a:p>
        </p:txBody>
      </p:sp>
      <p:sp>
        <p:nvSpPr>
          <p:cNvPr id="28" name="Freeform 15">
            <a:extLst>
              <a:ext uri="{FF2B5EF4-FFF2-40B4-BE49-F238E27FC236}">
                <a16:creationId xmlns:a16="http://schemas.microsoft.com/office/drawing/2014/main" id="{C1AF89B4-16DD-DBF9-0304-CB58050FF7B9}"/>
              </a:ext>
            </a:extLst>
          </p:cNvPr>
          <p:cNvSpPr/>
          <p:nvPr/>
        </p:nvSpPr>
        <p:spPr>
          <a:xfrm rot="2051422">
            <a:off x="5486514" y="1789093"/>
            <a:ext cx="1356648" cy="1335580"/>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9" name="TextBox 28">
            <a:extLst>
              <a:ext uri="{FF2B5EF4-FFF2-40B4-BE49-F238E27FC236}">
                <a16:creationId xmlns:a16="http://schemas.microsoft.com/office/drawing/2014/main" id="{599EB17E-AC65-5ADE-922E-4489202E4EAF}"/>
              </a:ext>
            </a:extLst>
          </p:cNvPr>
          <p:cNvSpPr txBox="1"/>
          <p:nvPr/>
        </p:nvSpPr>
        <p:spPr>
          <a:xfrm>
            <a:off x="5711481" y="2018664"/>
            <a:ext cx="969062" cy="830997"/>
          </a:xfrm>
          <a:prstGeom prst="rect">
            <a:avLst/>
          </a:prstGeom>
          <a:noFill/>
        </p:spPr>
        <p:txBody>
          <a:bodyPr wrap="square" rtlCol="0">
            <a:spAutoFit/>
          </a:bodyPr>
          <a:lstStyle/>
          <a:p>
            <a:r>
              <a:rPr lang="en-US" sz="4800" dirty="0">
                <a:solidFill>
                  <a:schemeClr val="bg1"/>
                </a:solidFill>
                <a:latin typeface="Montserrat Bold" panose="00000800000000000000" pitchFamily="2" charset="0"/>
              </a:rPr>
              <a:t>02</a:t>
            </a:r>
            <a:endParaRPr lang="en-PK" sz="4800" dirty="0">
              <a:solidFill>
                <a:schemeClr val="bg1"/>
              </a:solidFill>
              <a:latin typeface="Montserrat Bold" panose="00000800000000000000" pitchFamily="2" charset="0"/>
            </a:endParaRPr>
          </a:p>
        </p:txBody>
      </p:sp>
      <p:sp>
        <p:nvSpPr>
          <p:cNvPr id="30" name="TextBox 29">
            <a:extLst>
              <a:ext uri="{FF2B5EF4-FFF2-40B4-BE49-F238E27FC236}">
                <a16:creationId xmlns:a16="http://schemas.microsoft.com/office/drawing/2014/main" id="{D2F5B3F3-3578-9505-4EB5-ECBD2EB1DB7C}"/>
              </a:ext>
            </a:extLst>
          </p:cNvPr>
          <p:cNvSpPr txBox="1"/>
          <p:nvPr/>
        </p:nvSpPr>
        <p:spPr>
          <a:xfrm>
            <a:off x="6135164" y="550901"/>
            <a:ext cx="2964075" cy="369332"/>
          </a:xfrm>
          <a:prstGeom prst="rect">
            <a:avLst/>
          </a:prstGeom>
          <a:noFill/>
        </p:spPr>
        <p:txBody>
          <a:bodyPr wrap="square" rtlCol="0">
            <a:spAutoFit/>
          </a:bodyPr>
          <a:lstStyle/>
          <a:p>
            <a:r>
              <a:rPr lang="en-US" dirty="0">
                <a:latin typeface="Montserrat" panose="00000500000000000000" pitchFamily="2" charset="0"/>
              </a:rPr>
              <a:t>Problem Statement</a:t>
            </a:r>
            <a:endParaRPr lang="en-PK" dirty="0">
              <a:latin typeface="Montserrat" panose="00000500000000000000" pitchFamily="2" charset="0"/>
            </a:endParaRPr>
          </a:p>
        </p:txBody>
      </p:sp>
      <p:sp>
        <p:nvSpPr>
          <p:cNvPr id="31" name="TextBox 30">
            <a:extLst>
              <a:ext uri="{FF2B5EF4-FFF2-40B4-BE49-F238E27FC236}">
                <a16:creationId xmlns:a16="http://schemas.microsoft.com/office/drawing/2014/main" id="{CB8B6EB1-D2A7-2C33-D0BD-40FC415F5200}"/>
              </a:ext>
            </a:extLst>
          </p:cNvPr>
          <p:cNvSpPr txBox="1"/>
          <p:nvPr/>
        </p:nvSpPr>
        <p:spPr>
          <a:xfrm>
            <a:off x="6905338" y="2182096"/>
            <a:ext cx="2659416" cy="369332"/>
          </a:xfrm>
          <a:prstGeom prst="rect">
            <a:avLst/>
          </a:prstGeom>
          <a:noFill/>
        </p:spPr>
        <p:txBody>
          <a:bodyPr wrap="square" rtlCol="0">
            <a:spAutoFit/>
          </a:bodyPr>
          <a:lstStyle/>
          <a:p>
            <a:r>
              <a:rPr lang="en-US" dirty="0">
                <a:latin typeface="Montserrat" panose="00000500000000000000" pitchFamily="2" charset="0"/>
              </a:rPr>
              <a:t>Dataset Information</a:t>
            </a:r>
            <a:endParaRPr lang="en-PK" dirty="0">
              <a:latin typeface="Montserrat" panose="00000500000000000000" pitchFamily="2" charset="0"/>
            </a:endParaRPr>
          </a:p>
        </p:txBody>
      </p:sp>
      <p:sp>
        <p:nvSpPr>
          <p:cNvPr id="32" name="TextBox 31">
            <a:extLst>
              <a:ext uri="{FF2B5EF4-FFF2-40B4-BE49-F238E27FC236}">
                <a16:creationId xmlns:a16="http://schemas.microsoft.com/office/drawing/2014/main" id="{1181FB1B-33A5-4F1E-00DB-E36C09AF4E7C}"/>
              </a:ext>
            </a:extLst>
          </p:cNvPr>
          <p:cNvSpPr txBox="1"/>
          <p:nvPr/>
        </p:nvSpPr>
        <p:spPr>
          <a:xfrm>
            <a:off x="6680543" y="3852506"/>
            <a:ext cx="2659416" cy="646331"/>
          </a:xfrm>
          <a:prstGeom prst="rect">
            <a:avLst/>
          </a:prstGeom>
          <a:noFill/>
        </p:spPr>
        <p:txBody>
          <a:bodyPr wrap="square" rtlCol="0">
            <a:spAutoFit/>
          </a:bodyPr>
          <a:lstStyle/>
          <a:p>
            <a:r>
              <a:rPr lang="en-US" dirty="0">
                <a:latin typeface="Montserrat" panose="00000500000000000000" pitchFamily="2" charset="0"/>
              </a:rPr>
              <a:t>Data Preprocessing and Transformation</a:t>
            </a:r>
            <a:endParaRPr lang="en-PK" dirty="0">
              <a:latin typeface="Montserrat" panose="00000500000000000000" pitchFamily="2" charset="0"/>
            </a:endParaRPr>
          </a:p>
        </p:txBody>
      </p:sp>
      <p:sp>
        <p:nvSpPr>
          <p:cNvPr id="33" name="Freeform 35">
            <a:extLst>
              <a:ext uri="{FF2B5EF4-FFF2-40B4-BE49-F238E27FC236}">
                <a16:creationId xmlns:a16="http://schemas.microsoft.com/office/drawing/2014/main" id="{48F4E60C-1454-B7CF-3188-375F7BDD8E13}"/>
              </a:ext>
            </a:extLst>
          </p:cNvPr>
          <p:cNvSpPr/>
          <p:nvPr/>
        </p:nvSpPr>
        <p:spPr>
          <a:xfrm>
            <a:off x="4557052" y="3689351"/>
            <a:ext cx="457877" cy="457877"/>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PK" dirty="0"/>
          </a:p>
        </p:txBody>
      </p:sp>
      <p:sp>
        <p:nvSpPr>
          <p:cNvPr id="34" name="Freeform 15">
            <a:extLst>
              <a:ext uri="{FF2B5EF4-FFF2-40B4-BE49-F238E27FC236}">
                <a16:creationId xmlns:a16="http://schemas.microsoft.com/office/drawing/2014/main" id="{B79FBDC1-D622-80F1-0C81-BCDA9B4380E0}"/>
              </a:ext>
            </a:extLst>
          </p:cNvPr>
          <p:cNvSpPr/>
          <p:nvPr/>
        </p:nvSpPr>
        <p:spPr>
          <a:xfrm rot="3488357">
            <a:off x="5322062" y="3423754"/>
            <a:ext cx="1356648" cy="1335580"/>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35" name="TextBox 34">
            <a:extLst>
              <a:ext uri="{FF2B5EF4-FFF2-40B4-BE49-F238E27FC236}">
                <a16:creationId xmlns:a16="http://schemas.microsoft.com/office/drawing/2014/main" id="{F75233FB-8010-0F11-8209-067328C1FE6B}"/>
              </a:ext>
            </a:extLst>
          </p:cNvPr>
          <p:cNvSpPr txBox="1"/>
          <p:nvPr/>
        </p:nvSpPr>
        <p:spPr>
          <a:xfrm>
            <a:off x="5553637" y="3652340"/>
            <a:ext cx="1342627" cy="830997"/>
          </a:xfrm>
          <a:prstGeom prst="rect">
            <a:avLst/>
          </a:prstGeom>
          <a:noFill/>
        </p:spPr>
        <p:txBody>
          <a:bodyPr wrap="square" rtlCol="0">
            <a:spAutoFit/>
          </a:bodyPr>
          <a:lstStyle/>
          <a:p>
            <a:r>
              <a:rPr lang="en-US" sz="4800" dirty="0">
                <a:solidFill>
                  <a:schemeClr val="bg1"/>
                </a:solidFill>
                <a:latin typeface="Montserrat Bold" panose="00000800000000000000" pitchFamily="2" charset="0"/>
              </a:rPr>
              <a:t>03</a:t>
            </a:r>
            <a:endParaRPr lang="en-PK" sz="4800" dirty="0">
              <a:solidFill>
                <a:schemeClr val="bg1"/>
              </a:solidFill>
              <a:latin typeface="Montserrat Bold" panose="00000800000000000000" pitchFamily="2" charset="0"/>
            </a:endParaRPr>
          </a:p>
        </p:txBody>
      </p:sp>
      <p:sp>
        <p:nvSpPr>
          <p:cNvPr id="36" name="Freeform 35">
            <a:extLst>
              <a:ext uri="{FF2B5EF4-FFF2-40B4-BE49-F238E27FC236}">
                <a16:creationId xmlns:a16="http://schemas.microsoft.com/office/drawing/2014/main" id="{6DE8FEF3-9F39-68D8-102E-8C63D744A742}"/>
              </a:ext>
            </a:extLst>
          </p:cNvPr>
          <p:cNvSpPr/>
          <p:nvPr/>
        </p:nvSpPr>
        <p:spPr>
          <a:xfrm>
            <a:off x="3832389" y="4539032"/>
            <a:ext cx="457877" cy="457877"/>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a:ln w="38100" cap="sq">
            <a:solidFill>
              <a:srgbClr val="FFFFFF"/>
            </a:solidFill>
            <a:prstDash val="solid"/>
            <a:miter/>
          </a:ln>
        </p:spPr>
        <p:txBody>
          <a:bodyPr/>
          <a:lstStyle/>
          <a:p>
            <a:endParaRPr lang="en-PK" dirty="0"/>
          </a:p>
        </p:txBody>
      </p:sp>
      <p:sp>
        <p:nvSpPr>
          <p:cNvPr id="37" name="Freeform 15">
            <a:extLst>
              <a:ext uri="{FF2B5EF4-FFF2-40B4-BE49-F238E27FC236}">
                <a16:creationId xmlns:a16="http://schemas.microsoft.com/office/drawing/2014/main" id="{8C2C5CC5-02A4-A528-E601-D2235FC45A3B}"/>
              </a:ext>
            </a:extLst>
          </p:cNvPr>
          <p:cNvSpPr/>
          <p:nvPr/>
        </p:nvSpPr>
        <p:spPr>
          <a:xfrm rot="4998630">
            <a:off x="4343973" y="4857517"/>
            <a:ext cx="1356648" cy="1335580"/>
          </a:xfrm>
          <a:custGeom>
            <a:avLst/>
            <a:gdLst/>
            <a:ahLst/>
            <a:cxnLst/>
            <a:rect l="l" t="t" r="r" b="b"/>
            <a:pathLst>
              <a:path w="2096008" h="2142744">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38" name="TextBox 37">
            <a:extLst>
              <a:ext uri="{FF2B5EF4-FFF2-40B4-BE49-F238E27FC236}">
                <a16:creationId xmlns:a16="http://schemas.microsoft.com/office/drawing/2014/main" id="{3CB658F3-6E00-E07F-76FE-E802A7B6075C}"/>
              </a:ext>
            </a:extLst>
          </p:cNvPr>
          <p:cNvSpPr txBox="1"/>
          <p:nvPr/>
        </p:nvSpPr>
        <p:spPr>
          <a:xfrm>
            <a:off x="4548364" y="5054212"/>
            <a:ext cx="1213292" cy="830997"/>
          </a:xfrm>
          <a:prstGeom prst="rect">
            <a:avLst/>
          </a:prstGeom>
          <a:noFill/>
        </p:spPr>
        <p:txBody>
          <a:bodyPr wrap="square" rtlCol="0">
            <a:spAutoFit/>
          </a:bodyPr>
          <a:lstStyle/>
          <a:p>
            <a:r>
              <a:rPr lang="en-US" sz="4800" dirty="0">
                <a:solidFill>
                  <a:schemeClr val="bg1"/>
                </a:solidFill>
                <a:latin typeface="Montserrat Bold" panose="00000800000000000000" pitchFamily="2" charset="0"/>
              </a:rPr>
              <a:t>04</a:t>
            </a:r>
            <a:endParaRPr lang="en-PK" sz="4800" dirty="0">
              <a:solidFill>
                <a:schemeClr val="bg1"/>
              </a:solidFill>
              <a:latin typeface="Montserrat Bold" panose="00000800000000000000" pitchFamily="2" charset="0"/>
            </a:endParaRPr>
          </a:p>
        </p:txBody>
      </p:sp>
      <p:sp>
        <p:nvSpPr>
          <p:cNvPr id="40" name="TextBox 39">
            <a:extLst>
              <a:ext uri="{FF2B5EF4-FFF2-40B4-BE49-F238E27FC236}">
                <a16:creationId xmlns:a16="http://schemas.microsoft.com/office/drawing/2014/main" id="{FA4BB377-B97C-3598-CB12-0A02A88E5EDC}"/>
              </a:ext>
            </a:extLst>
          </p:cNvPr>
          <p:cNvSpPr txBox="1"/>
          <p:nvPr/>
        </p:nvSpPr>
        <p:spPr>
          <a:xfrm rot="10800000" flipH="1" flipV="1">
            <a:off x="5845417" y="5430583"/>
            <a:ext cx="2659416" cy="369332"/>
          </a:xfrm>
          <a:prstGeom prst="rect">
            <a:avLst/>
          </a:prstGeom>
          <a:noFill/>
        </p:spPr>
        <p:txBody>
          <a:bodyPr wrap="square" rtlCol="0">
            <a:spAutoFit/>
          </a:bodyPr>
          <a:lstStyle/>
          <a:p>
            <a:r>
              <a:rPr lang="en-US" dirty="0">
                <a:latin typeface="Montserrat" panose="00000500000000000000" pitchFamily="2" charset="0"/>
              </a:rPr>
              <a:t>EDA &amp; ML Modelling</a:t>
            </a:r>
            <a:endParaRPr lang="en-PK" dirty="0">
              <a:latin typeface="Montserrat" panose="00000500000000000000" pitchFamily="2" charset="0"/>
            </a:endParaRPr>
          </a:p>
        </p:txBody>
      </p:sp>
      <p:sp>
        <p:nvSpPr>
          <p:cNvPr id="41" name="TextBox 40">
            <a:extLst>
              <a:ext uri="{FF2B5EF4-FFF2-40B4-BE49-F238E27FC236}">
                <a16:creationId xmlns:a16="http://schemas.microsoft.com/office/drawing/2014/main" id="{1FFF4238-6F36-996A-D28A-FA6661CDE17C}"/>
              </a:ext>
            </a:extLst>
          </p:cNvPr>
          <p:cNvSpPr txBox="1"/>
          <p:nvPr/>
        </p:nvSpPr>
        <p:spPr>
          <a:xfrm>
            <a:off x="1293593" y="2366442"/>
            <a:ext cx="3116110" cy="1446550"/>
          </a:xfrm>
          <a:prstGeom prst="rect">
            <a:avLst/>
          </a:prstGeom>
          <a:noFill/>
        </p:spPr>
        <p:txBody>
          <a:bodyPr wrap="square" rtlCol="0">
            <a:spAutoFit/>
          </a:bodyPr>
          <a:lstStyle/>
          <a:p>
            <a:r>
              <a:rPr lang="en-US" sz="4400" dirty="0">
                <a:solidFill>
                  <a:schemeClr val="bg1"/>
                </a:solidFill>
                <a:latin typeface="Montserrat Bold" panose="00000800000000000000" pitchFamily="2" charset="0"/>
              </a:rPr>
              <a:t>TODAY’S</a:t>
            </a:r>
            <a:br>
              <a:rPr lang="en-US" sz="4400" dirty="0">
                <a:solidFill>
                  <a:schemeClr val="bg1"/>
                </a:solidFill>
                <a:latin typeface="Montserrat Bold" panose="00000800000000000000" pitchFamily="2" charset="0"/>
              </a:rPr>
            </a:br>
            <a:r>
              <a:rPr lang="en-US" sz="4400" dirty="0">
                <a:solidFill>
                  <a:schemeClr val="bg1"/>
                </a:solidFill>
                <a:latin typeface="Montserrat Bold" panose="00000800000000000000" pitchFamily="2" charset="0"/>
              </a:rPr>
              <a:t>AGENDA</a:t>
            </a:r>
            <a:endParaRPr lang="en-PK" sz="4400" dirty="0">
              <a:solidFill>
                <a:schemeClr val="bg1"/>
              </a:solidFill>
              <a:latin typeface="Montserrat Bold" panose="00000800000000000000" pitchFamily="2" charset="0"/>
            </a:endParaRPr>
          </a:p>
        </p:txBody>
      </p:sp>
    </p:spTree>
    <p:extLst>
      <p:ext uri="{BB962C8B-B14F-4D97-AF65-F5344CB8AC3E}">
        <p14:creationId xmlns:p14="http://schemas.microsoft.com/office/powerpoint/2010/main" val="2692579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5959B-CA40-4BA2-5E25-04C6C10A3BC6}"/>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8D5E3048-C9C8-37CB-D051-0167E4A1DBA5}"/>
              </a:ext>
            </a:extLst>
          </p:cNvPr>
          <p:cNvSpPr/>
          <p:nvPr/>
        </p:nvSpPr>
        <p:spPr>
          <a:xfrm>
            <a:off x="960120" y="3931920"/>
            <a:ext cx="9973423" cy="2301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grpSp>
        <p:nvGrpSpPr>
          <p:cNvPr id="6" name="Group 7">
            <a:extLst>
              <a:ext uri="{FF2B5EF4-FFF2-40B4-BE49-F238E27FC236}">
                <a16:creationId xmlns:a16="http://schemas.microsoft.com/office/drawing/2014/main" id="{9AA93810-CCC6-9E31-86B2-1BD56A5D31F3}"/>
              </a:ext>
            </a:extLst>
          </p:cNvPr>
          <p:cNvGrpSpPr/>
          <p:nvPr/>
        </p:nvGrpSpPr>
        <p:grpSpPr>
          <a:xfrm>
            <a:off x="-10666" y="4531"/>
            <a:ext cx="12202666" cy="1874361"/>
            <a:chOff x="0" y="0"/>
            <a:chExt cx="9414331" cy="964887"/>
          </a:xfrm>
        </p:grpSpPr>
        <p:sp>
          <p:nvSpPr>
            <p:cNvPr id="7" name="Freeform 8">
              <a:extLst>
                <a:ext uri="{FF2B5EF4-FFF2-40B4-BE49-F238E27FC236}">
                  <a16:creationId xmlns:a16="http://schemas.microsoft.com/office/drawing/2014/main" id="{8D9ACC61-119F-646D-C10D-C27A6EBFA7C2}"/>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546711D5-9348-AFD9-CEFF-179F22DDF70C}"/>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5505F6A6-06C1-C8FD-0ADE-512EC0F91EF3}"/>
              </a:ext>
            </a:extLst>
          </p:cNvPr>
          <p:cNvPicPr>
            <a:picLocks noChangeAspect="1"/>
          </p:cNvPicPr>
          <p:nvPr/>
        </p:nvPicPr>
        <p:blipFill>
          <a:blip r:embed="rId3"/>
          <a:stretch>
            <a:fillRect/>
          </a:stretch>
        </p:blipFill>
        <p:spPr>
          <a:xfrm rot="8781514">
            <a:off x="11913482" y="-3813278"/>
            <a:ext cx="7388354" cy="7392080"/>
          </a:xfrm>
          <a:prstGeom prst="rect">
            <a:avLst/>
          </a:prstGeom>
        </p:spPr>
      </p:pic>
      <p:grpSp>
        <p:nvGrpSpPr>
          <p:cNvPr id="15" name="Group 7">
            <a:extLst>
              <a:ext uri="{FF2B5EF4-FFF2-40B4-BE49-F238E27FC236}">
                <a16:creationId xmlns:a16="http://schemas.microsoft.com/office/drawing/2014/main" id="{B199FA65-4A4B-EFBA-2EDC-7F413FDF4218}"/>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D68BBCD2-2A22-CBEA-6650-02903D2C108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05C69861-32BF-1AB3-0326-05D3F1A6CBB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A52D8BD4-556D-76F7-F1EB-D93343508C4E}"/>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1665C331-4407-CF44-9C37-9D2367BCEB2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074E9550-8AD7-C3E2-DB7C-1BAD2CFBE2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EFDE84FB-90A9-1D01-B009-60EC0DC58531}"/>
              </a:ext>
            </a:extLst>
          </p:cNvPr>
          <p:cNvSpPr txBox="1"/>
          <p:nvPr/>
        </p:nvSpPr>
        <p:spPr>
          <a:xfrm>
            <a:off x="2452649" y="464806"/>
            <a:ext cx="7276036" cy="923330"/>
          </a:xfrm>
          <a:prstGeom prst="rect">
            <a:avLst/>
          </a:prstGeom>
          <a:noFill/>
        </p:spPr>
        <p:txBody>
          <a:bodyPr wrap="square" rtlCol="0">
            <a:spAutoFit/>
          </a:bodyPr>
          <a:lstStyle/>
          <a:p>
            <a:r>
              <a:rPr lang="en-US" sz="5400" dirty="0">
                <a:latin typeface="Montserrat Bold" panose="00000800000000000000" pitchFamily="2" charset="0"/>
              </a:rPr>
              <a:t>Problem Statement</a:t>
            </a:r>
            <a:endParaRPr lang="en-PK" sz="5400" dirty="0">
              <a:latin typeface="Montserrat Bold" panose="00000800000000000000" pitchFamily="2" charset="0"/>
            </a:endParaRPr>
          </a:p>
        </p:txBody>
      </p:sp>
      <p:sp>
        <p:nvSpPr>
          <p:cNvPr id="5" name="TextBox 4">
            <a:extLst>
              <a:ext uri="{FF2B5EF4-FFF2-40B4-BE49-F238E27FC236}">
                <a16:creationId xmlns:a16="http://schemas.microsoft.com/office/drawing/2014/main" id="{84A43B57-8699-A12E-B366-8A4EEFD337B4}"/>
              </a:ext>
            </a:extLst>
          </p:cNvPr>
          <p:cNvSpPr txBox="1"/>
          <p:nvPr/>
        </p:nvSpPr>
        <p:spPr>
          <a:xfrm>
            <a:off x="279688" y="2132927"/>
            <a:ext cx="4840951" cy="461665"/>
          </a:xfrm>
          <a:prstGeom prst="rect">
            <a:avLst/>
          </a:prstGeom>
          <a:noFill/>
        </p:spPr>
        <p:txBody>
          <a:bodyPr wrap="square" rtlCol="0">
            <a:spAutoFit/>
          </a:bodyPr>
          <a:lstStyle/>
          <a:p>
            <a:r>
              <a:rPr lang="en-US" sz="2400" dirty="0">
                <a:latin typeface="Montserrat" panose="00000500000000000000" pitchFamily="2" charset="0"/>
              </a:rPr>
              <a:t>(</a:t>
            </a:r>
            <a:r>
              <a:rPr lang="en-US" sz="2400" dirty="0" err="1">
                <a:latin typeface="Montserrat" panose="00000500000000000000" pitchFamily="2" charset="0"/>
              </a:rPr>
              <a:t>i</a:t>
            </a:r>
            <a:r>
              <a:rPr lang="en-US" sz="2400" dirty="0">
                <a:latin typeface="Montserrat" panose="00000500000000000000" pitchFamily="2" charset="0"/>
              </a:rPr>
              <a:t>): Variety Of Choices </a:t>
            </a:r>
            <a:endParaRPr lang="en-PK" sz="2400" dirty="0">
              <a:latin typeface="Montserrat" panose="00000500000000000000" pitchFamily="2" charset="0"/>
            </a:endParaRPr>
          </a:p>
        </p:txBody>
      </p:sp>
      <p:sp>
        <p:nvSpPr>
          <p:cNvPr id="11" name="TextBox 10">
            <a:extLst>
              <a:ext uri="{FF2B5EF4-FFF2-40B4-BE49-F238E27FC236}">
                <a16:creationId xmlns:a16="http://schemas.microsoft.com/office/drawing/2014/main" id="{24D038A2-3A95-3B7F-2538-2E0ECB598FAD}"/>
              </a:ext>
            </a:extLst>
          </p:cNvPr>
          <p:cNvSpPr txBox="1"/>
          <p:nvPr/>
        </p:nvSpPr>
        <p:spPr>
          <a:xfrm>
            <a:off x="279688" y="2656379"/>
            <a:ext cx="6441152" cy="461665"/>
          </a:xfrm>
          <a:prstGeom prst="rect">
            <a:avLst/>
          </a:prstGeom>
          <a:noFill/>
        </p:spPr>
        <p:txBody>
          <a:bodyPr wrap="square" rtlCol="0">
            <a:spAutoFit/>
          </a:bodyPr>
          <a:lstStyle/>
          <a:p>
            <a:r>
              <a:rPr lang="en-US" sz="2400" dirty="0">
                <a:latin typeface="Montserrat" panose="00000500000000000000" pitchFamily="2" charset="0"/>
              </a:rPr>
              <a:t>(ii): Complex Decision Making</a:t>
            </a:r>
            <a:endParaRPr lang="en-PK" sz="2400" dirty="0">
              <a:latin typeface="Montserrat" panose="00000500000000000000" pitchFamily="2" charset="0"/>
            </a:endParaRPr>
          </a:p>
        </p:txBody>
      </p:sp>
      <p:sp>
        <p:nvSpPr>
          <p:cNvPr id="12" name="TextBox 11">
            <a:extLst>
              <a:ext uri="{FF2B5EF4-FFF2-40B4-BE49-F238E27FC236}">
                <a16:creationId xmlns:a16="http://schemas.microsoft.com/office/drawing/2014/main" id="{906F4E8D-B03E-09BE-4B62-E3F76621619E}"/>
              </a:ext>
            </a:extLst>
          </p:cNvPr>
          <p:cNvSpPr txBox="1"/>
          <p:nvPr/>
        </p:nvSpPr>
        <p:spPr>
          <a:xfrm>
            <a:off x="279688" y="3118044"/>
            <a:ext cx="6441152" cy="461665"/>
          </a:xfrm>
          <a:prstGeom prst="rect">
            <a:avLst/>
          </a:prstGeom>
          <a:noFill/>
        </p:spPr>
        <p:txBody>
          <a:bodyPr wrap="square" rtlCol="0">
            <a:spAutoFit/>
          </a:bodyPr>
          <a:lstStyle/>
          <a:p>
            <a:r>
              <a:rPr lang="en-US" sz="2400" dirty="0">
                <a:latin typeface="Montserrat" panose="00000500000000000000" pitchFamily="2" charset="0"/>
              </a:rPr>
              <a:t>(iii): Lack Of Personalized Guidance</a:t>
            </a:r>
            <a:endParaRPr lang="en-PK" sz="2400" dirty="0">
              <a:latin typeface="Montserrat" panose="00000500000000000000" pitchFamily="2" charset="0"/>
            </a:endParaRPr>
          </a:p>
        </p:txBody>
      </p:sp>
      <p:sp>
        <p:nvSpPr>
          <p:cNvPr id="23" name="TextBox 22">
            <a:extLst>
              <a:ext uri="{FF2B5EF4-FFF2-40B4-BE49-F238E27FC236}">
                <a16:creationId xmlns:a16="http://schemas.microsoft.com/office/drawing/2014/main" id="{756F347C-87FB-528B-FAA5-D0F338470EE1}"/>
              </a:ext>
            </a:extLst>
          </p:cNvPr>
          <p:cNvSpPr txBox="1"/>
          <p:nvPr/>
        </p:nvSpPr>
        <p:spPr>
          <a:xfrm>
            <a:off x="1258456" y="4158206"/>
            <a:ext cx="9675087" cy="1938992"/>
          </a:xfrm>
          <a:prstGeom prst="rect">
            <a:avLst/>
          </a:prstGeom>
          <a:noFill/>
        </p:spPr>
        <p:txBody>
          <a:bodyPr wrap="square" rtlCol="0">
            <a:spAutoFit/>
          </a:bodyPr>
          <a:lstStyle/>
          <a:p>
            <a:r>
              <a:rPr lang="en-US" sz="2000" b="1" dirty="0">
                <a:latin typeface="Montserrat" panose="00000500000000000000" pitchFamily="2" charset="0"/>
              </a:rPr>
              <a:t>Selecting the right laptop is challenging due to the wide variety of models, specifications, and prices. Consumers often lack the tools to make informed decisions, leading to confusion and suboptimal choices. There is a need for an efficient, data-driven approach to help consumers navigate this complexity and make decisions that fit their needs and budget.</a:t>
            </a:r>
            <a:endParaRPr lang="en-PK" sz="2000" b="1" dirty="0">
              <a:latin typeface="Montserrat" panose="00000500000000000000" pitchFamily="2" charset="0"/>
            </a:endParaRPr>
          </a:p>
        </p:txBody>
      </p:sp>
      <p:sp>
        <p:nvSpPr>
          <p:cNvPr id="26" name="TextBox 25">
            <a:extLst>
              <a:ext uri="{FF2B5EF4-FFF2-40B4-BE49-F238E27FC236}">
                <a16:creationId xmlns:a16="http://schemas.microsoft.com/office/drawing/2014/main" id="{CE9DD510-0AC4-AD49-C872-A54B0253AC0D}"/>
              </a:ext>
            </a:extLst>
          </p:cNvPr>
          <p:cNvSpPr txBox="1"/>
          <p:nvPr/>
        </p:nvSpPr>
        <p:spPr>
          <a:xfrm>
            <a:off x="-8379478" y="464806"/>
            <a:ext cx="7505235" cy="923330"/>
          </a:xfrm>
          <a:prstGeom prst="rect">
            <a:avLst/>
          </a:prstGeom>
          <a:noFill/>
        </p:spPr>
        <p:txBody>
          <a:bodyPr wrap="square" rtlCol="0">
            <a:spAutoFit/>
          </a:bodyPr>
          <a:lstStyle/>
          <a:p>
            <a:r>
              <a:rPr lang="en-US" sz="5400" dirty="0">
                <a:latin typeface="Montserrat Bold" panose="00000800000000000000" pitchFamily="2" charset="0"/>
              </a:rPr>
              <a:t>Dataset Information</a:t>
            </a:r>
            <a:endParaRPr lang="en-PK" sz="5400" dirty="0">
              <a:latin typeface="Montserrat Bold" panose="00000800000000000000" pitchFamily="2" charset="0"/>
            </a:endParaRPr>
          </a:p>
        </p:txBody>
      </p:sp>
      <p:pic>
        <p:nvPicPr>
          <p:cNvPr id="27" name="Picture 26">
            <a:extLst>
              <a:ext uri="{FF2B5EF4-FFF2-40B4-BE49-F238E27FC236}">
                <a16:creationId xmlns:a16="http://schemas.microsoft.com/office/drawing/2014/main" id="{C19859F8-3A72-0720-46C5-11C5BB615D8C}"/>
              </a:ext>
            </a:extLst>
          </p:cNvPr>
          <p:cNvPicPr>
            <a:picLocks noChangeAspect="1"/>
          </p:cNvPicPr>
          <p:nvPr/>
        </p:nvPicPr>
        <p:blipFill>
          <a:blip r:embed="rId4"/>
          <a:stretch>
            <a:fillRect/>
          </a:stretch>
        </p:blipFill>
        <p:spPr>
          <a:xfrm>
            <a:off x="13105657" y="2557879"/>
            <a:ext cx="3833192" cy="3475021"/>
          </a:xfrm>
          <a:prstGeom prst="rect">
            <a:avLst/>
          </a:prstGeom>
        </p:spPr>
      </p:pic>
    </p:spTree>
    <p:extLst>
      <p:ext uri="{BB962C8B-B14F-4D97-AF65-F5344CB8AC3E}">
        <p14:creationId xmlns:p14="http://schemas.microsoft.com/office/powerpoint/2010/main" val="978520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389B0-4122-62B0-24C3-8AC6803F9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C1C54-DDC7-ABC5-27F0-9D751603B7CB}"/>
              </a:ext>
            </a:extLst>
          </p:cNvPr>
          <p:cNvSpPr>
            <a:spLocks noGrp="1"/>
          </p:cNvSpPr>
          <p:nvPr>
            <p:ph type="ctrTitle"/>
          </p:nvPr>
        </p:nvSpPr>
        <p:spPr>
          <a:xfrm>
            <a:off x="401609" y="-437800"/>
            <a:ext cx="9144000" cy="2387600"/>
          </a:xfrm>
        </p:spPr>
        <p:txBody>
          <a:bodyPr/>
          <a:lstStyle/>
          <a:p>
            <a:r>
              <a:rPr lang="en-US" dirty="0">
                <a:latin typeface="Montserrat Bold" panose="00000800000000000000" pitchFamily="2" charset="0"/>
              </a:rPr>
              <a:t>Project Title</a:t>
            </a:r>
            <a:endParaRPr lang="en-PK" dirty="0">
              <a:latin typeface="Montserrat Bold" panose="00000800000000000000" pitchFamily="2" charset="0"/>
            </a:endParaRPr>
          </a:p>
        </p:txBody>
      </p:sp>
      <p:grpSp>
        <p:nvGrpSpPr>
          <p:cNvPr id="6" name="Group 7">
            <a:extLst>
              <a:ext uri="{FF2B5EF4-FFF2-40B4-BE49-F238E27FC236}">
                <a16:creationId xmlns:a16="http://schemas.microsoft.com/office/drawing/2014/main" id="{A6269A0A-DF1B-269D-6004-9E77FE6FF11B}"/>
              </a:ext>
            </a:extLst>
          </p:cNvPr>
          <p:cNvGrpSpPr/>
          <p:nvPr/>
        </p:nvGrpSpPr>
        <p:grpSpPr>
          <a:xfrm>
            <a:off x="-10670" y="-10709"/>
            <a:ext cx="12202666" cy="1874361"/>
            <a:chOff x="0" y="0"/>
            <a:chExt cx="9414331" cy="964887"/>
          </a:xfrm>
        </p:grpSpPr>
        <p:sp>
          <p:nvSpPr>
            <p:cNvPr id="7" name="Freeform 8">
              <a:extLst>
                <a:ext uri="{FF2B5EF4-FFF2-40B4-BE49-F238E27FC236}">
                  <a16:creationId xmlns:a16="http://schemas.microsoft.com/office/drawing/2014/main" id="{0A189BE7-E145-93AE-6E1A-C43AB261CD8C}"/>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6E3EE633-2A06-26D0-34D1-493EEEC9591D}"/>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CD7AFC98-314C-E3E5-F7CB-8DB8C64A3CAE}"/>
              </a:ext>
            </a:extLst>
          </p:cNvPr>
          <p:cNvPicPr>
            <a:picLocks noChangeAspect="1"/>
          </p:cNvPicPr>
          <p:nvPr/>
        </p:nvPicPr>
        <p:blipFill>
          <a:blip r:embed="rId3"/>
          <a:stretch>
            <a:fillRect/>
          </a:stretch>
        </p:blipFill>
        <p:spPr>
          <a:xfrm rot="8781514">
            <a:off x="11913482" y="-3813278"/>
            <a:ext cx="7388354" cy="7392080"/>
          </a:xfrm>
          <a:prstGeom prst="rect">
            <a:avLst/>
          </a:prstGeom>
        </p:spPr>
      </p:pic>
      <p:grpSp>
        <p:nvGrpSpPr>
          <p:cNvPr id="15" name="Group 7">
            <a:extLst>
              <a:ext uri="{FF2B5EF4-FFF2-40B4-BE49-F238E27FC236}">
                <a16:creationId xmlns:a16="http://schemas.microsoft.com/office/drawing/2014/main" id="{D50778DF-368B-3BF7-D14C-3EE63E38B356}"/>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808B9326-3371-F26C-1685-D3842CABAF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F9D366FC-2460-03FB-03C7-596737C3474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999C4B08-E257-C8C0-CD17-199060C236A8}"/>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4FFBE6BA-C800-E659-648D-DFDC0F9499C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674E1EA3-6399-F304-EE50-B5B7F72B6E3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8BEE353B-4AB9-B1C7-BB89-649F3D76B499}"/>
              </a:ext>
            </a:extLst>
          </p:cNvPr>
          <p:cNvSpPr txBox="1"/>
          <p:nvPr/>
        </p:nvSpPr>
        <p:spPr>
          <a:xfrm>
            <a:off x="2452648" y="464806"/>
            <a:ext cx="7505235" cy="923330"/>
          </a:xfrm>
          <a:prstGeom prst="rect">
            <a:avLst/>
          </a:prstGeom>
          <a:noFill/>
        </p:spPr>
        <p:txBody>
          <a:bodyPr wrap="square" rtlCol="0">
            <a:spAutoFit/>
          </a:bodyPr>
          <a:lstStyle/>
          <a:p>
            <a:r>
              <a:rPr lang="en-US" sz="5400" dirty="0">
                <a:latin typeface="Montserrat Bold" panose="00000800000000000000" pitchFamily="2" charset="0"/>
              </a:rPr>
              <a:t>Dataset Information</a:t>
            </a:r>
            <a:endParaRPr lang="en-PK" sz="5400" dirty="0">
              <a:latin typeface="Montserrat Bold" panose="00000800000000000000" pitchFamily="2" charset="0"/>
            </a:endParaRPr>
          </a:p>
        </p:txBody>
      </p:sp>
      <p:sp>
        <p:nvSpPr>
          <p:cNvPr id="5" name="TextBox 4">
            <a:extLst>
              <a:ext uri="{FF2B5EF4-FFF2-40B4-BE49-F238E27FC236}">
                <a16:creationId xmlns:a16="http://schemas.microsoft.com/office/drawing/2014/main" id="{D431AF07-EABC-E12D-B9BA-3DD5CED320FD}"/>
              </a:ext>
            </a:extLst>
          </p:cNvPr>
          <p:cNvSpPr txBox="1"/>
          <p:nvPr/>
        </p:nvSpPr>
        <p:spPr>
          <a:xfrm>
            <a:off x="478365" y="2619434"/>
            <a:ext cx="4139356" cy="1368067"/>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The Dataset is taken from Kaggle:</a:t>
            </a: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i="1" kern="100" dirty="0">
                <a:effectLst/>
                <a:latin typeface="Times New Roman" panose="02020603050405020304" pitchFamily="18" charset="0"/>
                <a:ea typeface="Aptos" panose="020B0004020202020204" pitchFamily="34" charset="0"/>
                <a:cs typeface="Times New Roman" panose="02020603050405020304" pitchFamily="18" charset="0"/>
              </a:rPr>
              <a:t>https://www.kaggle.com/datasets/talhabarkaatahmad/laptop-prices-dataset-october-2023</a:t>
            </a:r>
            <a:endParaRPr lang="en-PK"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B54F2B9-707F-FDA0-5A22-0819AD387A67}"/>
              </a:ext>
            </a:extLst>
          </p:cNvPr>
          <p:cNvSpPr txBox="1"/>
          <p:nvPr/>
        </p:nvSpPr>
        <p:spPr>
          <a:xfrm>
            <a:off x="8237129" y="1985898"/>
            <a:ext cx="7411052" cy="461665"/>
          </a:xfrm>
          <a:prstGeom prst="rect">
            <a:avLst/>
          </a:prstGeom>
          <a:noFill/>
        </p:spPr>
        <p:txBody>
          <a:bodyPr wrap="square" rtlCol="0">
            <a:spAutoFit/>
          </a:bodyPr>
          <a:lstStyle/>
          <a:p>
            <a:r>
              <a:rPr lang="en-US" sz="2400" dirty="0">
                <a:latin typeface="Montserrat Bold" panose="00000800000000000000" pitchFamily="2" charset="0"/>
              </a:rPr>
              <a:t>(ii): Dimensions</a:t>
            </a:r>
            <a:endParaRPr lang="en-PK" sz="2400" dirty="0">
              <a:latin typeface="Montserrat Bold" panose="00000800000000000000" pitchFamily="2" charset="0"/>
            </a:endParaRPr>
          </a:p>
        </p:txBody>
      </p:sp>
      <p:sp>
        <p:nvSpPr>
          <p:cNvPr id="12" name="TextBox 11">
            <a:extLst>
              <a:ext uri="{FF2B5EF4-FFF2-40B4-BE49-F238E27FC236}">
                <a16:creationId xmlns:a16="http://schemas.microsoft.com/office/drawing/2014/main" id="{B13BAF8C-1C9A-598F-67A8-61A699D1CFEE}"/>
              </a:ext>
            </a:extLst>
          </p:cNvPr>
          <p:cNvSpPr txBox="1"/>
          <p:nvPr/>
        </p:nvSpPr>
        <p:spPr>
          <a:xfrm>
            <a:off x="102269" y="4117881"/>
            <a:ext cx="6441152" cy="523220"/>
          </a:xfrm>
          <a:prstGeom prst="rect">
            <a:avLst/>
          </a:prstGeom>
          <a:noFill/>
        </p:spPr>
        <p:txBody>
          <a:bodyPr wrap="square" rtlCol="0">
            <a:spAutoFit/>
          </a:bodyPr>
          <a:lstStyle/>
          <a:p>
            <a:r>
              <a:rPr lang="en-US" sz="2800" dirty="0">
                <a:latin typeface="Montserrat Bold" panose="00000800000000000000" pitchFamily="2" charset="0"/>
              </a:rPr>
              <a:t>(iii): </a:t>
            </a:r>
            <a:r>
              <a:rPr lang="en-US" sz="2800" dirty="0" err="1">
                <a:latin typeface="Montserrat Bold" panose="00000800000000000000" pitchFamily="2" charset="0"/>
              </a:rPr>
              <a:t>Dataframe</a:t>
            </a:r>
            <a:r>
              <a:rPr lang="en-US" sz="2800" dirty="0">
                <a:latin typeface="Montserrat Bold" panose="00000800000000000000" pitchFamily="2" charset="0"/>
              </a:rPr>
              <a:t> Summary:</a:t>
            </a:r>
            <a:endParaRPr lang="en-PK" sz="2800" dirty="0">
              <a:latin typeface="Montserrat Bold" panose="00000800000000000000" pitchFamily="2" charset="0"/>
            </a:endParaRPr>
          </a:p>
        </p:txBody>
      </p:sp>
      <p:sp>
        <p:nvSpPr>
          <p:cNvPr id="3" name="TextBox 2">
            <a:extLst>
              <a:ext uri="{FF2B5EF4-FFF2-40B4-BE49-F238E27FC236}">
                <a16:creationId xmlns:a16="http://schemas.microsoft.com/office/drawing/2014/main" id="{C4C5BBC4-E3F8-96DF-00A2-F5BF195DF065}"/>
              </a:ext>
            </a:extLst>
          </p:cNvPr>
          <p:cNvSpPr txBox="1"/>
          <p:nvPr/>
        </p:nvSpPr>
        <p:spPr>
          <a:xfrm>
            <a:off x="132748" y="2034659"/>
            <a:ext cx="3367516" cy="523220"/>
          </a:xfrm>
          <a:prstGeom prst="rect">
            <a:avLst/>
          </a:prstGeom>
          <a:noFill/>
        </p:spPr>
        <p:txBody>
          <a:bodyPr wrap="square" rtlCol="0">
            <a:spAutoFit/>
          </a:bodyPr>
          <a:lstStyle/>
          <a:p>
            <a:r>
              <a:rPr lang="en-US" sz="2800" dirty="0">
                <a:latin typeface="Montserrat Bold" panose="00000800000000000000" pitchFamily="2" charset="0"/>
              </a:rPr>
              <a:t>(</a:t>
            </a:r>
            <a:r>
              <a:rPr lang="en-US" sz="2800" dirty="0" err="1">
                <a:latin typeface="Montserrat Bold" panose="00000800000000000000" pitchFamily="2" charset="0"/>
              </a:rPr>
              <a:t>i</a:t>
            </a:r>
            <a:r>
              <a:rPr lang="en-US" sz="2800" dirty="0">
                <a:latin typeface="Montserrat Bold" panose="00000800000000000000" pitchFamily="2" charset="0"/>
              </a:rPr>
              <a:t>) Source: </a:t>
            </a:r>
            <a:endParaRPr lang="en-PK" sz="2800" dirty="0">
              <a:latin typeface="Montserrat Bold" panose="00000800000000000000" pitchFamily="2" charset="0"/>
            </a:endParaRPr>
          </a:p>
        </p:txBody>
      </p:sp>
      <p:pic>
        <p:nvPicPr>
          <p:cNvPr id="13" name="Picture 12">
            <a:extLst>
              <a:ext uri="{FF2B5EF4-FFF2-40B4-BE49-F238E27FC236}">
                <a16:creationId xmlns:a16="http://schemas.microsoft.com/office/drawing/2014/main" id="{34BEBA77-8856-7E32-4F02-3A2EF3539F3F}"/>
              </a:ext>
            </a:extLst>
          </p:cNvPr>
          <p:cNvPicPr>
            <a:picLocks noChangeAspect="1"/>
          </p:cNvPicPr>
          <p:nvPr/>
        </p:nvPicPr>
        <p:blipFill>
          <a:blip r:embed="rId4"/>
          <a:stretch>
            <a:fillRect/>
          </a:stretch>
        </p:blipFill>
        <p:spPr>
          <a:xfrm>
            <a:off x="7768861" y="2609789"/>
            <a:ext cx="3833192" cy="3475021"/>
          </a:xfrm>
          <a:prstGeom prst="rect">
            <a:avLst/>
          </a:prstGeom>
        </p:spPr>
      </p:pic>
      <p:sp>
        <p:nvSpPr>
          <p:cNvPr id="14" name="TextBox 13">
            <a:extLst>
              <a:ext uri="{FF2B5EF4-FFF2-40B4-BE49-F238E27FC236}">
                <a16:creationId xmlns:a16="http://schemas.microsoft.com/office/drawing/2014/main" id="{9D9FBB2A-43E6-23ED-2216-EA0CA1F39ECC}"/>
              </a:ext>
            </a:extLst>
          </p:cNvPr>
          <p:cNvSpPr txBox="1"/>
          <p:nvPr/>
        </p:nvSpPr>
        <p:spPr>
          <a:xfrm>
            <a:off x="14949448" y="464806"/>
            <a:ext cx="7276036" cy="923330"/>
          </a:xfrm>
          <a:prstGeom prst="rect">
            <a:avLst/>
          </a:prstGeom>
          <a:noFill/>
        </p:spPr>
        <p:txBody>
          <a:bodyPr wrap="square" rtlCol="0">
            <a:spAutoFit/>
          </a:bodyPr>
          <a:lstStyle/>
          <a:p>
            <a:r>
              <a:rPr lang="en-US" sz="5400" dirty="0">
                <a:latin typeface="Montserrat Bold" panose="00000800000000000000" pitchFamily="2" charset="0"/>
              </a:rPr>
              <a:t>Problem Statement</a:t>
            </a:r>
            <a:endParaRPr lang="en-PK" sz="5400" dirty="0">
              <a:latin typeface="Montserrat Bold" panose="00000800000000000000" pitchFamily="2" charset="0"/>
            </a:endParaRPr>
          </a:p>
        </p:txBody>
      </p:sp>
      <p:sp>
        <p:nvSpPr>
          <p:cNvPr id="22" name="TextBox 21">
            <a:extLst>
              <a:ext uri="{FF2B5EF4-FFF2-40B4-BE49-F238E27FC236}">
                <a16:creationId xmlns:a16="http://schemas.microsoft.com/office/drawing/2014/main" id="{BD254F0D-B5C8-C984-F438-A59C682638DF}"/>
              </a:ext>
            </a:extLst>
          </p:cNvPr>
          <p:cNvSpPr txBox="1"/>
          <p:nvPr/>
        </p:nvSpPr>
        <p:spPr>
          <a:xfrm>
            <a:off x="478365" y="4671772"/>
            <a:ext cx="11017964" cy="2031325"/>
          </a:xfrm>
          <a:prstGeom prst="rect">
            <a:avLst/>
          </a:prstGeom>
          <a:noFill/>
        </p:spPr>
        <p:txBody>
          <a:bodyPr wrap="square" rtlCol="0">
            <a:spAutoFit/>
          </a:bodyPr>
          <a:lstStyle/>
          <a:p>
            <a:r>
              <a:rPr lang="en-US" sz="1400" dirty="0"/>
              <a:t>1. Brand: Manufacturer or brand (e.g., HP, Apple, Dell).</a:t>
            </a:r>
          </a:p>
          <a:p>
            <a:r>
              <a:rPr lang="en-US" sz="1400" dirty="0"/>
              <a:t>Significance: Important for assessing brand reputation and reliability in decision-</a:t>
            </a:r>
          </a:p>
          <a:p>
            <a:r>
              <a:rPr lang="en-US" sz="1400" dirty="0"/>
              <a:t>making.</a:t>
            </a:r>
          </a:p>
          <a:p>
            <a:endParaRPr lang="en-US" sz="1400" dirty="0"/>
          </a:p>
          <a:p>
            <a:r>
              <a:rPr lang="en-US" sz="1400" dirty="0"/>
              <a:t>2. Model: Specific model name or identifier for each laptop.</a:t>
            </a:r>
          </a:p>
          <a:p>
            <a:r>
              <a:rPr lang="en-US" sz="1400" dirty="0"/>
              <a:t>Significance: Helps in comparing specific models within a brand.</a:t>
            </a:r>
          </a:p>
          <a:p>
            <a:endParaRPr lang="en-US" sz="1400" dirty="0"/>
          </a:p>
          <a:p>
            <a:r>
              <a:rPr lang="en-US" sz="1400" dirty="0"/>
              <a:t>3. Screen size: Size of the laptop screen (e.g., 14", 15.6").</a:t>
            </a:r>
          </a:p>
          <a:p>
            <a:r>
              <a:rPr lang="en-US" sz="1400" dirty="0"/>
              <a:t>Significance: Affects portability and user experience.</a:t>
            </a:r>
            <a:endParaRPr lang="en-PK" sz="1400" dirty="0"/>
          </a:p>
        </p:txBody>
      </p:sp>
      <p:sp>
        <p:nvSpPr>
          <p:cNvPr id="23" name="AutoShape 10">
            <a:extLst>
              <a:ext uri="{FF2B5EF4-FFF2-40B4-BE49-F238E27FC236}">
                <a16:creationId xmlns:a16="http://schemas.microsoft.com/office/drawing/2014/main" id="{09B653AA-3320-71C8-DC0C-4B4B156839FA}"/>
              </a:ext>
            </a:extLst>
          </p:cNvPr>
          <p:cNvSpPr/>
          <p:nvPr/>
        </p:nvSpPr>
        <p:spPr>
          <a:xfrm>
            <a:off x="6903720" y="2435650"/>
            <a:ext cx="0" cy="3843312"/>
          </a:xfrm>
          <a:prstGeom prst="line">
            <a:avLst/>
          </a:prstGeom>
          <a:ln w="38100" cap="flat">
            <a:solidFill>
              <a:srgbClr val="000000"/>
            </a:solidFill>
            <a:prstDash val="solid"/>
            <a:headEnd type="none" w="sm" len="sm"/>
            <a:tailEnd type="none" w="sm" len="sm"/>
          </a:ln>
        </p:spPr>
        <p:txBody>
          <a:bodyPr/>
          <a:lstStyle/>
          <a:p>
            <a:endParaRPr lang="en-PK"/>
          </a:p>
        </p:txBody>
      </p:sp>
    </p:spTree>
    <p:extLst>
      <p:ext uri="{BB962C8B-B14F-4D97-AF65-F5344CB8AC3E}">
        <p14:creationId xmlns:p14="http://schemas.microsoft.com/office/powerpoint/2010/main" val="3730209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F7035-6B34-2C82-1CB7-32C2A47999A8}"/>
            </a:ext>
          </a:extLst>
        </p:cNvPr>
        <p:cNvGrpSpPr/>
        <p:nvPr/>
      </p:nvGrpSpPr>
      <p:grpSpPr>
        <a:xfrm>
          <a:off x="0" y="0"/>
          <a:ext cx="0" cy="0"/>
          <a:chOff x="0" y="0"/>
          <a:chExt cx="0" cy="0"/>
        </a:xfrm>
      </p:grpSpPr>
      <p:grpSp>
        <p:nvGrpSpPr>
          <p:cNvPr id="6" name="Group 7">
            <a:extLst>
              <a:ext uri="{FF2B5EF4-FFF2-40B4-BE49-F238E27FC236}">
                <a16:creationId xmlns:a16="http://schemas.microsoft.com/office/drawing/2014/main" id="{487DAC72-A767-9E4D-C4FB-EC8109F2E46F}"/>
              </a:ext>
            </a:extLst>
          </p:cNvPr>
          <p:cNvGrpSpPr/>
          <p:nvPr/>
        </p:nvGrpSpPr>
        <p:grpSpPr>
          <a:xfrm>
            <a:off x="-10666" y="-10709"/>
            <a:ext cx="12202666" cy="1874361"/>
            <a:chOff x="0" y="0"/>
            <a:chExt cx="9414331" cy="964887"/>
          </a:xfrm>
        </p:grpSpPr>
        <p:sp>
          <p:nvSpPr>
            <p:cNvPr id="7" name="Freeform 8">
              <a:extLst>
                <a:ext uri="{FF2B5EF4-FFF2-40B4-BE49-F238E27FC236}">
                  <a16:creationId xmlns:a16="http://schemas.microsoft.com/office/drawing/2014/main" id="{0957789B-54E9-F70F-6D8E-88E52B4F2029}"/>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EDEB87E9-6466-855E-2F31-FDCC3CDBB593}"/>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6AC8B028-8265-3399-D29F-01B6581416B5}"/>
              </a:ext>
            </a:extLst>
          </p:cNvPr>
          <p:cNvPicPr>
            <a:picLocks noChangeAspect="1"/>
          </p:cNvPicPr>
          <p:nvPr/>
        </p:nvPicPr>
        <p:blipFill>
          <a:blip r:embed="rId3"/>
          <a:stretch>
            <a:fillRect/>
          </a:stretch>
        </p:blipFill>
        <p:spPr>
          <a:xfrm rot="8781514">
            <a:off x="11913482" y="-3813278"/>
            <a:ext cx="7388354" cy="7392080"/>
          </a:xfrm>
          <a:prstGeom prst="rect">
            <a:avLst/>
          </a:prstGeom>
        </p:spPr>
      </p:pic>
      <p:grpSp>
        <p:nvGrpSpPr>
          <p:cNvPr id="15" name="Group 7">
            <a:extLst>
              <a:ext uri="{FF2B5EF4-FFF2-40B4-BE49-F238E27FC236}">
                <a16:creationId xmlns:a16="http://schemas.microsoft.com/office/drawing/2014/main" id="{C0F16C92-56E6-2661-38A3-338C996478AB}"/>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C9731CF4-0676-A41F-1817-D02A72C9ED1E}"/>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018572CA-729A-DC9B-AE91-F0DDD9AF928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7A74481D-6C7F-8AD0-5F7F-8F92E5700CDC}"/>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CDA50CEC-8DEA-F35B-CE0B-4ED862F8C55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DBB4F5F2-34BA-FD13-9E61-C218170AEE8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27995457-4936-118C-0FBF-CB068FC0472A}"/>
              </a:ext>
            </a:extLst>
          </p:cNvPr>
          <p:cNvSpPr txBox="1"/>
          <p:nvPr/>
        </p:nvSpPr>
        <p:spPr>
          <a:xfrm>
            <a:off x="2452648" y="464806"/>
            <a:ext cx="7505235" cy="923330"/>
          </a:xfrm>
          <a:prstGeom prst="rect">
            <a:avLst/>
          </a:prstGeom>
          <a:noFill/>
        </p:spPr>
        <p:txBody>
          <a:bodyPr wrap="square" rtlCol="0">
            <a:spAutoFit/>
          </a:bodyPr>
          <a:lstStyle/>
          <a:p>
            <a:r>
              <a:rPr lang="en-US" sz="5400" dirty="0">
                <a:latin typeface="Montserrat Bold" panose="00000800000000000000" pitchFamily="2" charset="0"/>
              </a:rPr>
              <a:t>Dataset Information</a:t>
            </a:r>
            <a:endParaRPr lang="en-PK" sz="5400" dirty="0">
              <a:latin typeface="Montserrat Bold" panose="00000800000000000000" pitchFamily="2" charset="0"/>
            </a:endParaRPr>
          </a:p>
        </p:txBody>
      </p:sp>
      <p:sp>
        <p:nvSpPr>
          <p:cNvPr id="12" name="TextBox 11">
            <a:extLst>
              <a:ext uri="{FF2B5EF4-FFF2-40B4-BE49-F238E27FC236}">
                <a16:creationId xmlns:a16="http://schemas.microsoft.com/office/drawing/2014/main" id="{65336BE6-636B-6894-FF50-57B41241134D}"/>
              </a:ext>
            </a:extLst>
          </p:cNvPr>
          <p:cNvSpPr txBox="1"/>
          <p:nvPr/>
        </p:nvSpPr>
        <p:spPr>
          <a:xfrm>
            <a:off x="353375" y="2132927"/>
            <a:ext cx="6441152" cy="584775"/>
          </a:xfrm>
          <a:prstGeom prst="rect">
            <a:avLst/>
          </a:prstGeom>
          <a:noFill/>
        </p:spPr>
        <p:txBody>
          <a:bodyPr wrap="square" rtlCol="0">
            <a:spAutoFit/>
          </a:bodyPr>
          <a:lstStyle/>
          <a:p>
            <a:r>
              <a:rPr lang="en-US" sz="3200" dirty="0">
                <a:latin typeface="Montserrat Bold" panose="00000800000000000000" pitchFamily="2" charset="0"/>
              </a:rPr>
              <a:t>(iii): </a:t>
            </a:r>
            <a:r>
              <a:rPr lang="en-US" sz="3200" dirty="0" err="1">
                <a:latin typeface="Montserrat Bold" panose="00000800000000000000" pitchFamily="2" charset="0"/>
              </a:rPr>
              <a:t>Dataframe</a:t>
            </a:r>
            <a:r>
              <a:rPr lang="en-US" sz="3200" dirty="0">
                <a:latin typeface="Montserrat Bold" panose="00000800000000000000" pitchFamily="2" charset="0"/>
              </a:rPr>
              <a:t> Summary:</a:t>
            </a:r>
            <a:endParaRPr lang="en-PK" sz="3200" dirty="0">
              <a:latin typeface="Montserrat Bold" panose="00000800000000000000" pitchFamily="2" charset="0"/>
            </a:endParaRPr>
          </a:p>
        </p:txBody>
      </p:sp>
      <p:sp>
        <p:nvSpPr>
          <p:cNvPr id="10" name="TextBox 9">
            <a:extLst>
              <a:ext uri="{FF2B5EF4-FFF2-40B4-BE49-F238E27FC236}">
                <a16:creationId xmlns:a16="http://schemas.microsoft.com/office/drawing/2014/main" id="{4916FBFC-3010-12FE-9214-6B6AED08CA41}"/>
              </a:ext>
            </a:extLst>
          </p:cNvPr>
          <p:cNvSpPr txBox="1"/>
          <p:nvPr/>
        </p:nvSpPr>
        <p:spPr>
          <a:xfrm>
            <a:off x="721963" y="2986977"/>
            <a:ext cx="4822874" cy="3754874"/>
          </a:xfrm>
          <a:prstGeom prst="rect">
            <a:avLst/>
          </a:prstGeom>
          <a:noFill/>
        </p:spPr>
        <p:txBody>
          <a:bodyPr wrap="square" rtlCol="0">
            <a:spAutoFit/>
          </a:bodyPr>
          <a:lstStyle/>
          <a:p>
            <a:r>
              <a:rPr lang="en-US" sz="1400" dirty="0">
                <a:latin typeface="Montserrat" panose="00000500000000000000" pitchFamily="2" charset="0"/>
              </a:rPr>
              <a:t>4. Color: Color of the laptop.</a:t>
            </a:r>
          </a:p>
          <a:p>
            <a:r>
              <a:rPr lang="en-US" sz="1400" dirty="0">
                <a:latin typeface="Montserrat" panose="00000500000000000000" pitchFamily="2" charset="0"/>
              </a:rPr>
              <a:t>Significance: May influence aesthetic preferences.</a:t>
            </a:r>
          </a:p>
          <a:p>
            <a:endParaRPr lang="en-US" sz="1400" dirty="0">
              <a:latin typeface="Montserrat" panose="00000500000000000000" pitchFamily="2" charset="0"/>
            </a:endParaRPr>
          </a:p>
          <a:p>
            <a:r>
              <a:rPr lang="en-US" sz="1400" dirty="0">
                <a:latin typeface="Montserrat" panose="00000500000000000000" pitchFamily="2" charset="0"/>
              </a:rPr>
              <a:t>5. Hard disk: Storage capacity (e.g., 256 GB, 1 TB).</a:t>
            </a:r>
          </a:p>
          <a:p>
            <a:r>
              <a:rPr lang="en-US" sz="1400" dirty="0">
                <a:latin typeface="Montserrat" panose="00000500000000000000" pitchFamily="2" charset="0"/>
              </a:rPr>
              <a:t>Significance: Key for assessing storage needs.</a:t>
            </a:r>
          </a:p>
          <a:p>
            <a:endParaRPr lang="en-US" sz="1400" dirty="0">
              <a:latin typeface="Montserrat" panose="00000500000000000000" pitchFamily="2" charset="0"/>
            </a:endParaRPr>
          </a:p>
          <a:p>
            <a:r>
              <a:rPr lang="en-US" sz="1400" dirty="0">
                <a:latin typeface="Montserrat" panose="00000500000000000000" pitchFamily="2" charset="0"/>
              </a:rPr>
              <a:t>6. CPU: Type of CPU (e.g., Intel Core i5).</a:t>
            </a:r>
          </a:p>
          <a:p>
            <a:r>
              <a:rPr lang="en-US" sz="1400" dirty="0">
                <a:latin typeface="Montserrat" panose="00000500000000000000" pitchFamily="2" charset="0"/>
              </a:rPr>
              <a:t>Significance: Crucial for evaluating performance.</a:t>
            </a:r>
          </a:p>
          <a:p>
            <a:endParaRPr lang="en-US" sz="1400" dirty="0">
              <a:latin typeface="Montserrat" panose="00000500000000000000" pitchFamily="2" charset="0"/>
            </a:endParaRPr>
          </a:p>
          <a:p>
            <a:r>
              <a:rPr lang="en-US" sz="1400" dirty="0">
                <a:latin typeface="Montserrat" panose="00000500000000000000" pitchFamily="2" charset="0"/>
              </a:rPr>
              <a:t>7. RAM: Amount of RAM (e.g., 8 GB, 16 GB).</a:t>
            </a:r>
          </a:p>
          <a:p>
            <a:r>
              <a:rPr lang="en-US" sz="1400" dirty="0">
                <a:latin typeface="Montserrat" panose="00000500000000000000" pitchFamily="2" charset="0"/>
              </a:rPr>
              <a:t>Significance: Impacts multitasking and performance.</a:t>
            </a:r>
          </a:p>
          <a:p>
            <a:endParaRPr lang="en-US" sz="1400" dirty="0">
              <a:latin typeface="Montserrat" panose="00000500000000000000" pitchFamily="2" charset="0"/>
            </a:endParaRPr>
          </a:p>
          <a:p>
            <a:r>
              <a:rPr lang="en-US" sz="1400" dirty="0">
                <a:latin typeface="Montserrat" panose="00000500000000000000" pitchFamily="2" charset="0"/>
              </a:rPr>
              <a:t>8. OS: Operating system (e.g., Windows 11, macOS).</a:t>
            </a:r>
          </a:p>
          <a:p>
            <a:r>
              <a:rPr lang="en-US" sz="1400" dirty="0">
                <a:latin typeface="Montserrat" panose="00000500000000000000" pitchFamily="2" charset="0"/>
              </a:rPr>
              <a:t>Significance: Influences user experience and software compatibility.</a:t>
            </a:r>
          </a:p>
          <a:p>
            <a:endParaRPr lang="en-US" sz="1400" dirty="0">
              <a:latin typeface="Montserrat" panose="00000500000000000000" pitchFamily="2" charset="0"/>
            </a:endParaRPr>
          </a:p>
        </p:txBody>
      </p:sp>
      <p:sp>
        <p:nvSpPr>
          <p:cNvPr id="13" name="AutoShape 10">
            <a:extLst>
              <a:ext uri="{FF2B5EF4-FFF2-40B4-BE49-F238E27FC236}">
                <a16:creationId xmlns:a16="http://schemas.microsoft.com/office/drawing/2014/main" id="{3F57241D-1D28-FEF8-4FBD-6C1EE277895E}"/>
              </a:ext>
            </a:extLst>
          </p:cNvPr>
          <p:cNvSpPr/>
          <p:nvPr/>
        </p:nvSpPr>
        <p:spPr>
          <a:xfrm>
            <a:off x="6217920" y="2374690"/>
            <a:ext cx="0" cy="3843312"/>
          </a:xfrm>
          <a:prstGeom prst="line">
            <a:avLst/>
          </a:prstGeom>
          <a:ln w="38100" cap="flat">
            <a:solidFill>
              <a:srgbClr val="000000"/>
            </a:solidFill>
            <a:prstDash val="solid"/>
            <a:headEnd type="none" w="sm" len="sm"/>
            <a:tailEnd type="none" w="sm" len="sm"/>
          </a:ln>
        </p:spPr>
        <p:txBody>
          <a:bodyPr/>
          <a:lstStyle/>
          <a:p>
            <a:endParaRPr lang="en-PK"/>
          </a:p>
        </p:txBody>
      </p:sp>
      <p:sp>
        <p:nvSpPr>
          <p:cNvPr id="14" name="TextBox 13">
            <a:extLst>
              <a:ext uri="{FF2B5EF4-FFF2-40B4-BE49-F238E27FC236}">
                <a16:creationId xmlns:a16="http://schemas.microsoft.com/office/drawing/2014/main" id="{6A82652C-3A27-5108-13F0-AFF442252A6D}"/>
              </a:ext>
            </a:extLst>
          </p:cNvPr>
          <p:cNvSpPr txBox="1"/>
          <p:nvPr/>
        </p:nvSpPr>
        <p:spPr>
          <a:xfrm>
            <a:off x="6647164" y="2428272"/>
            <a:ext cx="4764427" cy="3970318"/>
          </a:xfrm>
          <a:prstGeom prst="rect">
            <a:avLst/>
          </a:prstGeom>
          <a:noFill/>
        </p:spPr>
        <p:txBody>
          <a:bodyPr wrap="square" rtlCol="0">
            <a:spAutoFit/>
          </a:bodyPr>
          <a:lstStyle/>
          <a:p>
            <a:r>
              <a:rPr lang="en-US" sz="1200" dirty="0">
                <a:latin typeface="Montserrat" panose="00000500000000000000" pitchFamily="2" charset="0"/>
              </a:rPr>
              <a:t>9. Special features: Unique features (e.g., Backlit Keyboard).</a:t>
            </a:r>
          </a:p>
          <a:p>
            <a:r>
              <a:rPr lang="en-US" sz="1200" dirty="0">
                <a:latin typeface="Montserrat" panose="00000500000000000000" pitchFamily="2" charset="0"/>
              </a:rPr>
              <a:t>Significance: Adds value and differentiates products.</a:t>
            </a:r>
          </a:p>
          <a:p>
            <a:endParaRPr lang="en-US" sz="1200" dirty="0">
              <a:latin typeface="Montserrat" panose="00000500000000000000" pitchFamily="2" charset="0"/>
            </a:endParaRPr>
          </a:p>
          <a:p>
            <a:r>
              <a:rPr lang="en-US" sz="1200" dirty="0">
                <a:latin typeface="Montserrat" panose="00000500000000000000" pitchFamily="2" charset="0"/>
              </a:rPr>
              <a:t>10. Graphics: Type of GPU (e.g., Integrated, Dedicated).</a:t>
            </a:r>
          </a:p>
          <a:p>
            <a:r>
              <a:rPr lang="en-US" sz="1200" dirty="0">
                <a:latin typeface="Montserrat" panose="00000500000000000000" pitchFamily="2" charset="0"/>
              </a:rPr>
              <a:t>Significance: Important for graphic-intensive applications.</a:t>
            </a:r>
          </a:p>
          <a:p>
            <a:endParaRPr lang="en-US" sz="1200" dirty="0">
              <a:latin typeface="Montserrat" panose="00000500000000000000" pitchFamily="2" charset="0"/>
            </a:endParaRPr>
          </a:p>
          <a:p>
            <a:r>
              <a:rPr lang="en-US" sz="1200" dirty="0">
                <a:latin typeface="Montserrat" panose="00000500000000000000" pitchFamily="2" charset="0"/>
              </a:rPr>
              <a:t>11. Graphics coprocessor: Details about graphics coprocessor.</a:t>
            </a:r>
          </a:p>
          <a:p>
            <a:r>
              <a:rPr lang="en-US" sz="1200" dirty="0">
                <a:latin typeface="Montserrat" panose="00000500000000000000" pitchFamily="2" charset="0"/>
              </a:rPr>
              <a:t>Significance: Adds information on graphics performance.</a:t>
            </a:r>
          </a:p>
          <a:p>
            <a:endParaRPr lang="en-US" sz="1200" dirty="0">
              <a:latin typeface="Montserrat" panose="00000500000000000000" pitchFamily="2" charset="0"/>
            </a:endParaRPr>
          </a:p>
          <a:p>
            <a:r>
              <a:rPr lang="en-US" sz="1200" dirty="0">
                <a:latin typeface="Montserrat" panose="00000500000000000000" pitchFamily="2" charset="0"/>
              </a:rPr>
              <a:t>12. CPU speed: CPU speed (e.g., 1.8 GHz).</a:t>
            </a:r>
          </a:p>
          <a:p>
            <a:r>
              <a:rPr lang="en-US" sz="1200" dirty="0">
                <a:latin typeface="Montserrat" panose="00000500000000000000" pitchFamily="2" charset="0"/>
              </a:rPr>
              <a:t>Significance: Influences processing speed and performance.</a:t>
            </a:r>
          </a:p>
          <a:p>
            <a:endParaRPr lang="en-US" sz="1200" dirty="0">
              <a:latin typeface="Montserrat" panose="00000500000000000000" pitchFamily="2" charset="0"/>
            </a:endParaRPr>
          </a:p>
          <a:p>
            <a:r>
              <a:rPr lang="en-US" sz="1200" dirty="0">
                <a:latin typeface="Montserrat" panose="00000500000000000000" pitchFamily="2" charset="0"/>
              </a:rPr>
              <a:t>13. Rating: Customer rating on a scale of 1 to 5.</a:t>
            </a:r>
          </a:p>
          <a:p>
            <a:r>
              <a:rPr lang="en-US" sz="1200" dirty="0">
                <a:latin typeface="Montserrat" panose="00000500000000000000" pitchFamily="2" charset="0"/>
              </a:rPr>
              <a:t>Significance: Reflects consumer satisfaction.</a:t>
            </a:r>
          </a:p>
          <a:p>
            <a:endParaRPr lang="en-US" sz="1200" dirty="0">
              <a:latin typeface="Montserrat" panose="00000500000000000000" pitchFamily="2" charset="0"/>
            </a:endParaRPr>
          </a:p>
          <a:p>
            <a:r>
              <a:rPr lang="en-US" sz="1200" dirty="0">
                <a:latin typeface="Montserrat" panose="00000500000000000000" pitchFamily="2" charset="0"/>
              </a:rPr>
              <a:t>14. Price: Price of the laptop (e.g., $999.99).</a:t>
            </a:r>
          </a:p>
          <a:p>
            <a:r>
              <a:rPr lang="en-US" sz="1200" dirty="0">
                <a:latin typeface="Montserrat" panose="00000500000000000000" pitchFamily="2" charset="0"/>
              </a:rPr>
              <a:t>Significance: Central variable for budget optimization in the project.</a:t>
            </a:r>
            <a:endParaRPr lang="en-PK" sz="1200" dirty="0">
              <a:latin typeface="Montserrat" panose="00000500000000000000" pitchFamily="2" charset="0"/>
            </a:endParaRPr>
          </a:p>
          <a:p>
            <a:endParaRPr lang="en-PK" sz="1200" dirty="0"/>
          </a:p>
        </p:txBody>
      </p:sp>
      <p:sp>
        <p:nvSpPr>
          <p:cNvPr id="23" name="TextBox 22">
            <a:extLst>
              <a:ext uri="{FF2B5EF4-FFF2-40B4-BE49-F238E27FC236}">
                <a16:creationId xmlns:a16="http://schemas.microsoft.com/office/drawing/2014/main" id="{5710779D-9EE6-E7F5-C4D3-1AFBEC927A04}"/>
              </a:ext>
            </a:extLst>
          </p:cNvPr>
          <p:cNvSpPr txBox="1"/>
          <p:nvPr/>
        </p:nvSpPr>
        <p:spPr>
          <a:xfrm>
            <a:off x="-10952986"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Tree>
    <p:extLst>
      <p:ext uri="{BB962C8B-B14F-4D97-AF65-F5344CB8AC3E}">
        <p14:creationId xmlns:p14="http://schemas.microsoft.com/office/powerpoint/2010/main" val="38764443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9571F-E087-D0F0-6E4E-DB331D770D95}"/>
            </a:ext>
          </a:extLst>
        </p:cNvPr>
        <p:cNvGrpSpPr/>
        <p:nvPr/>
      </p:nvGrpSpPr>
      <p:grpSpPr>
        <a:xfrm>
          <a:off x="0" y="0"/>
          <a:ext cx="0" cy="0"/>
          <a:chOff x="0" y="0"/>
          <a:chExt cx="0" cy="0"/>
        </a:xfrm>
      </p:grpSpPr>
      <p:grpSp>
        <p:nvGrpSpPr>
          <p:cNvPr id="6" name="Group 7">
            <a:extLst>
              <a:ext uri="{FF2B5EF4-FFF2-40B4-BE49-F238E27FC236}">
                <a16:creationId xmlns:a16="http://schemas.microsoft.com/office/drawing/2014/main" id="{61298819-C248-C4C0-3CDA-CE871B0AFD4E}"/>
              </a:ext>
            </a:extLst>
          </p:cNvPr>
          <p:cNvGrpSpPr/>
          <p:nvPr/>
        </p:nvGrpSpPr>
        <p:grpSpPr>
          <a:xfrm>
            <a:off x="-10666" y="-10709"/>
            <a:ext cx="12202666" cy="1874361"/>
            <a:chOff x="0" y="0"/>
            <a:chExt cx="9414331" cy="964887"/>
          </a:xfrm>
        </p:grpSpPr>
        <p:sp>
          <p:nvSpPr>
            <p:cNvPr id="7" name="Freeform 8">
              <a:extLst>
                <a:ext uri="{FF2B5EF4-FFF2-40B4-BE49-F238E27FC236}">
                  <a16:creationId xmlns:a16="http://schemas.microsoft.com/office/drawing/2014/main" id="{46486396-1770-CE9C-4A3F-DF7FE434AE12}"/>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D70EAFA4-5792-529B-8822-A6B59D3CCADB}"/>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pic>
        <p:nvPicPr>
          <p:cNvPr id="9" name="Picture 8">
            <a:extLst>
              <a:ext uri="{FF2B5EF4-FFF2-40B4-BE49-F238E27FC236}">
                <a16:creationId xmlns:a16="http://schemas.microsoft.com/office/drawing/2014/main" id="{1AF95132-CF97-BF67-BAC9-64A96B238EF1}"/>
              </a:ext>
            </a:extLst>
          </p:cNvPr>
          <p:cNvPicPr>
            <a:picLocks noChangeAspect="1"/>
          </p:cNvPicPr>
          <p:nvPr/>
        </p:nvPicPr>
        <p:blipFill>
          <a:blip r:embed="rId3"/>
          <a:stretch>
            <a:fillRect/>
          </a:stretch>
        </p:blipFill>
        <p:spPr>
          <a:xfrm rot="18073663">
            <a:off x="8629880" y="3494125"/>
            <a:ext cx="7388354" cy="7392080"/>
          </a:xfrm>
          <a:prstGeom prst="rect">
            <a:avLst/>
          </a:prstGeom>
        </p:spPr>
      </p:pic>
      <p:grpSp>
        <p:nvGrpSpPr>
          <p:cNvPr id="15" name="Group 7">
            <a:extLst>
              <a:ext uri="{FF2B5EF4-FFF2-40B4-BE49-F238E27FC236}">
                <a16:creationId xmlns:a16="http://schemas.microsoft.com/office/drawing/2014/main" id="{D0BCDC04-F001-8690-6B3B-5730099F2645}"/>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351507B4-8BCA-28CB-6BEB-01F3F9C928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FE5C54A9-AF47-090F-48E2-243BEE3A44C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65B601FA-00C7-159C-C864-50FC3A4B74D4}"/>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C3F81106-C9A0-BC08-7D8D-725946A031C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9D9CC239-A9E4-5B9A-CF2E-C17F2B590236}"/>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9DE3C1B8-B2F0-A867-8CF8-FF7EBCF71D1F}"/>
              </a:ext>
            </a:extLst>
          </p:cNvPr>
          <p:cNvSpPr txBox="1"/>
          <p:nvPr/>
        </p:nvSpPr>
        <p:spPr>
          <a:xfrm>
            <a:off x="151333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2" name="TextBox 11">
            <a:extLst>
              <a:ext uri="{FF2B5EF4-FFF2-40B4-BE49-F238E27FC236}">
                <a16:creationId xmlns:a16="http://schemas.microsoft.com/office/drawing/2014/main" id="{B2B792E3-7FC3-890A-4731-B81DCBA0CFA0}"/>
              </a:ext>
            </a:extLst>
          </p:cNvPr>
          <p:cNvSpPr txBox="1"/>
          <p:nvPr/>
        </p:nvSpPr>
        <p:spPr>
          <a:xfrm>
            <a:off x="856294" y="2115046"/>
            <a:ext cx="3705545" cy="584775"/>
          </a:xfrm>
          <a:prstGeom prst="rect">
            <a:avLst/>
          </a:prstGeom>
          <a:noFill/>
        </p:spPr>
        <p:txBody>
          <a:bodyPr wrap="square" rtlCol="0">
            <a:spAutoFit/>
          </a:bodyPr>
          <a:lstStyle/>
          <a:p>
            <a:r>
              <a:rPr lang="en-US" sz="3200" dirty="0">
                <a:latin typeface="Montserrat Bold" panose="00000800000000000000" pitchFamily="2" charset="0"/>
              </a:rPr>
              <a:t> Pre-Processing</a:t>
            </a:r>
            <a:endParaRPr lang="en-PK" sz="3200" dirty="0">
              <a:latin typeface="Montserrat Bold" panose="00000800000000000000" pitchFamily="2" charset="0"/>
            </a:endParaRPr>
          </a:p>
        </p:txBody>
      </p:sp>
      <p:sp>
        <p:nvSpPr>
          <p:cNvPr id="13" name="AutoShape 10">
            <a:extLst>
              <a:ext uri="{FF2B5EF4-FFF2-40B4-BE49-F238E27FC236}">
                <a16:creationId xmlns:a16="http://schemas.microsoft.com/office/drawing/2014/main" id="{B5457568-EDEC-A633-5D9B-8EE304E5DBA5}"/>
              </a:ext>
            </a:extLst>
          </p:cNvPr>
          <p:cNvSpPr/>
          <p:nvPr/>
        </p:nvSpPr>
        <p:spPr>
          <a:xfrm>
            <a:off x="5651517" y="232159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89033094-5A21-ACE8-7026-681290AB4025}"/>
              </a:ext>
            </a:extLst>
          </p:cNvPr>
          <p:cNvSpPr txBox="1"/>
          <p:nvPr/>
        </p:nvSpPr>
        <p:spPr>
          <a:xfrm>
            <a:off x="712143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2" name="TextBox 1">
            <a:extLst>
              <a:ext uri="{FF2B5EF4-FFF2-40B4-BE49-F238E27FC236}">
                <a16:creationId xmlns:a16="http://schemas.microsoft.com/office/drawing/2014/main" id="{25D93013-5673-B09B-E58D-23FBF1B483F8}"/>
              </a:ext>
            </a:extLst>
          </p:cNvPr>
          <p:cNvSpPr txBox="1"/>
          <p:nvPr/>
        </p:nvSpPr>
        <p:spPr>
          <a:xfrm>
            <a:off x="13364488" y="464806"/>
            <a:ext cx="7505235" cy="923330"/>
          </a:xfrm>
          <a:prstGeom prst="rect">
            <a:avLst/>
          </a:prstGeom>
          <a:noFill/>
        </p:spPr>
        <p:txBody>
          <a:bodyPr wrap="square" rtlCol="0">
            <a:spAutoFit/>
          </a:bodyPr>
          <a:lstStyle/>
          <a:p>
            <a:r>
              <a:rPr lang="en-US" sz="5400" dirty="0">
                <a:latin typeface="Montserrat Bold" panose="00000800000000000000" pitchFamily="2" charset="0"/>
              </a:rPr>
              <a:t>Dataset Information</a:t>
            </a:r>
            <a:endParaRPr lang="en-PK" sz="5400" dirty="0">
              <a:latin typeface="Montserrat Bold" panose="00000800000000000000" pitchFamily="2" charset="0"/>
            </a:endParaRPr>
          </a:p>
        </p:txBody>
      </p:sp>
      <p:sp>
        <p:nvSpPr>
          <p:cNvPr id="5" name="TextBox 4">
            <a:extLst>
              <a:ext uri="{FF2B5EF4-FFF2-40B4-BE49-F238E27FC236}">
                <a16:creationId xmlns:a16="http://schemas.microsoft.com/office/drawing/2014/main" id="{CD60E116-19C4-110A-9B5A-78BB7DD6DBA6}"/>
              </a:ext>
            </a:extLst>
          </p:cNvPr>
          <p:cNvSpPr txBox="1"/>
          <p:nvPr/>
        </p:nvSpPr>
        <p:spPr>
          <a:xfrm rot="10800000" flipH="1" flipV="1">
            <a:off x="818439" y="3606079"/>
            <a:ext cx="3909749" cy="2308324"/>
          </a:xfrm>
          <a:prstGeom prst="rect">
            <a:avLst/>
          </a:prstGeom>
          <a:noFill/>
        </p:spPr>
        <p:txBody>
          <a:bodyPr wrap="square" rtlCol="0">
            <a:spAutoFit/>
          </a:bodyPr>
          <a:lstStyle/>
          <a:p>
            <a:endParaRPr lang="en-US" dirty="0">
              <a:latin typeface="Montserrat" panose="00000500000000000000" pitchFamily="2" charset="0"/>
            </a:endParaRPr>
          </a:p>
          <a:p>
            <a:pPr marL="285750" indent="-285750">
              <a:buFont typeface="Arial" panose="020B0604020202020204" pitchFamily="34" charset="0"/>
              <a:buChar char="•"/>
            </a:pPr>
            <a:r>
              <a:rPr lang="en-US" dirty="0">
                <a:latin typeface="Montserrat" panose="00000500000000000000" pitchFamily="2" charset="0"/>
              </a:rPr>
              <a:t>Removing Duplicates</a:t>
            </a:r>
          </a:p>
          <a:p>
            <a:pPr marL="285750" indent="-285750">
              <a:buFont typeface="Arial" panose="020B0604020202020204" pitchFamily="34" charset="0"/>
              <a:buChar char="•"/>
            </a:pPr>
            <a:endParaRPr lang="en-US" dirty="0">
              <a:latin typeface="Montserrat" panose="00000500000000000000" pitchFamily="2" charset="0"/>
            </a:endParaRPr>
          </a:p>
          <a:p>
            <a:pPr marL="285750" indent="-285750">
              <a:buFont typeface="Arial" panose="020B0604020202020204" pitchFamily="34" charset="0"/>
              <a:buChar char="•"/>
            </a:pPr>
            <a:r>
              <a:rPr lang="en-US" dirty="0">
                <a:latin typeface="Montserrat" panose="00000500000000000000" pitchFamily="2" charset="0"/>
              </a:rPr>
              <a:t>Unit </a:t>
            </a:r>
            <a:r>
              <a:rPr lang="en-US" dirty="0" err="1">
                <a:latin typeface="Montserrat" panose="00000500000000000000" pitchFamily="2" charset="0"/>
              </a:rPr>
              <a:t>Standardisation</a:t>
            </a:r>
            <a:endParaRPr lang="en-US" dirty="0">
              <a:latin typeface="Montserrat" panose="00000500000000000000" pitchFamily="2" charset="0"/>
            </a:endParaRPr>
          </a:p>
          <a:p>
            <a:pPr marL="285750" indent="-285750">
              <a:buFont typeface="Arial" panose="020B0604020202020204" pitchFamily="34" charset="0"/>
              <a:buChar char="•"/>
            </a:pPr>
            <a:endParaRPr lang="en-US" dirty="0">
              <a:latin typeface="Montserrat" panose="00000500000000000000" pitchFamily="2" charset="0"/>
            </a:endParaRPr>
          </a:p>
          <a:p>
            <a:pPr marL="285750" indent="-285750">
              <a:buFont typeface="Arial" panose="020B0604020202020204" pitchFamily="34" charset="0"/>
              <a:buChar char="•"/>
            </a:pPr>
            <a:r>
              <a:rPr lang="en-US" dirty="0">
                <a:latin typeface="Montserrat" panose="00000500000000000000" pitchFamily="2" charset="0"/>
              </a:rPr>
              <a:t>Handling Outliers</a:t>
            </a:r>
          </a:p>
          <a:p>
            <a:pPr marL="285750" indent="-285750">
              <a:buFont typeface="Arial" panose="020B0604020202020204" pitchFamily="34" charset="0"/>
              <a:buChar char="•"/>
            </a:pPr>
            <a:endParaRPr lang="en-US" dirty="0">
              <a:latin typeface="Montserrat" panose="00000500000000000000" pitchFamily="2" charset="0"/>
            </a:endParaRPr>
          </a:p>
          <a:p>
            <a:pPr marL="285750" indent="-285750">
              <a:buFont typeface="Arial" panose="020B0604020202020204" pitchFamily="34" charset="0"/>
              <a:buChar char="•"/>
            </a:pPr>
            <a:r>
              <a:rPr lang="en-US" dirty="0">
                <a:latin typeface="Montserrat" panose="00000500000000000000" pitchFamily="2" charset="0"/>
              </a:rPr>
              <a:t>Feature </a:t>
            </a:r>
            <a:r>
              <a:rPr lang="en-US" dirty="0" err="1">
                <a:latin typeface="Montserrat" panose="00000500000000000000" pitchFamily="2" charset="0"/>
              </a:rPr>
              <a:t>Normalisation</a:t>
            </a:r>
            <a:endParaRPr lang="en-PK" dirty="0">
              <a:latin typeface="Montserrat" panose="00000500000000000000" pitchFamily="2" charset="0"/>
            </a:endParaRPr>
          </a:p>
        </p:txBody>
      </p:sp>
      <p:sp>
        <p:nvSpPr>
          <p:cNvPr id="11" name="TextBox 10">
            <a:extLst>
              <a:ext uri="{FF2B5EF4-FFF2-40B4-BE49-F238E27FC236}">
                <a16:creationId xmlns:a16="http://schemas.microsoft.com/office/drawing/2014/main" id="{8ECE9F66-8377-1DCA-603B-D3B01ECC1E82}"/>
              </a:ext>
            </a:extLst>
          </p:cNvPr>
          <p:cNvSpPr txBox="1"/>
          <p:nvPr/>
        </p:nvSpPr>
        <p:spPr>
          <a:xfrm>
            <a:off x="818438" y="3236747"/>
            <a:ext cx="3228025" cy="369332"/>
          </a:xfrm>
          <a:prstGeom prst="rect">
            <a:avLst/>
          </a:prstGeom>
          <a:noFill/>
        </p:spPr>
        <p:txBody>
          <a:bodyPr wrap="square" rtlCol="0">
            <a:spAutoFit/>
          </a:bodyPr>
          <a:lstStyle/>
          <a:p>
            <a:pPr marL="285750" indent="-285750">
              <a:buFont typeface="Arial" panose="020B0604020202020204" pitchFamily="34" charset="0"/>
              <a:buChar char="•"/>
            </a:pPr>
            <a:r>
              <a:rPr lang="en-US" dirty="0"/>
              <a:t>Handling Missing Values</a:t>
            </a:r>
            <a:endParaRPr lang="en-PK" dirty="0"/>
          </a:p>
        </p:txBody>
      </p:sp>
      <p:sp>
        <p:nvSpPr>
          <p:cNvPr id="21" name="TextBox 20">
            <a:extLst>
              <a:ext uri="{FF2B5EF4-FFF2-40B4-BE49-F238E27FC236}">
                <a16:creationId xmlns:a16="http://schemas.microsoft.com/office/drawing/2014/main" id="{C4400581-23EE-2B5B-646D-83D15E167B90}"/>
              </a:ext>
            </a:extLst>
          </p:cNvPr>
          <p:cNvSpPr txBox="1"/>
          <p:nvPr/>
        </p:nvSpPr>
        <p:spPr>
          <a:xfrm>
            <a:off x="633984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Processors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spTree>
    <p:extLst>
      <p:ext uri="{BB962C8B-B14F-4D97-AF65-F5344CB8AC3E}">
        <p14:creationId xmlns:p14="http://schemas.microsoft.com/office/powerpoint/2010/main" val="2842822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4552-EB22-D58A-EB85-F6BAF2D97CBF}"/>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49BD96C7-C1BE-D549-A4B4-DFEA39BE6FF8}"/>
              </a:ext>
            </a:extLst>
          </p:cNvPr>
          <p:cNvSpPr/>
          <p:nvPr/>
        </p:nvSpPr>
        <p:spPr>
          <a:xfrm>
            <a:off x="2511004" y="295604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0" name="Rectangle 29">
            <a:extLst>
              <a:ext uri="{FF2B5EF4-FFF2-40B4-BE49-F238E27FC236}">
                <a16:creationId xmlns:a16="http://schemas.microsoft.com/office/drawing/2014/main" id="{916A9FC4-B9CD-D565-8E14-83CF82EF07B0}"/>
              </a:ext>
            </a:extLst>
          </p:cNvPr>
          <p:cNvSpPr/>
          <p:nvPr/>
        </p:nvSpPr>
        <p:spPr>
          <a:xfrm>
            <a:off x="418044" y="295604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6" name="Group 7">
            <a:extLst>
              <a:ext uri="{FF2B5EF4-FFF2-40B4-BE49-F238E27FC236}">
                <a16:creationId xmlns:a16="http://schemas.microsoft.com/office/drawing/2014/main" id="{9B5D2A20-A175-BCA7-90F8-E4BCCCE51F38}"/>
              </a:ext>
            </a:extLst>
          </p:cNvPr>
          <p:cNvGrpSpPr/>
          <p:nvPr/>
        </p:nvGrpSpPr>
        <p:grpSpPr>
          <a:xfrm>
            <a:off x="-10666" y="-10709"/>
            <a:ext cx="12202666" cy="1874361"/>
            <a:chOff x="0" y="0"/>
            <a:chExt cx="9414331" cy="964887"/>
          </a:xfrm>
        </p:grpSpPr>
        <p:sp>
          <p:nvSpPr>
            <p:cNvPr id="7" name="Freeform 8">
              <a:extLst>
                <a:ext uri="{FF2B5EF4-FFF2-40B4-BE49-F238E27FC236}">
                  <a16:creationId xmlns:a16="http://schemas.microsoft.com/office/drawing/2014/main" id="{5DA960A3-006F-B550-64E1-1561B6201ED6}"/>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0F877044-B688-6E2A-727F-596D1FA3F4F5}"/>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5" name="Group 7">
            <a:extLst>
              <a:ext uri="{FF2B5EF4-FFF2-40B4-BE49-F238E27FC236}">
                <a16:creationId xmlns:a16="http://schemas.microsoft.com/office/drawing/2014/main" id="{BB786A33-3BB7-8DD7-2305-D05C044AEE1D}"/>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4463FFAD-5101-95D0-9FAE-DFC4FF474CE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078332F8-EF73-C0FB-698C-C786705BE7D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4ABC2815-7C9A-968D-46A2-C2612BF0F900}"/>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8956CED6-1BF5-9BB2-92DB-B40703ADB3F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0186C1FB-0B29-2659-7BFD-492163920AC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106298ED-1C69-0681-D0DF-EA6CBFBEBFEF}"/>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7C4BC02D-A4E7-4963-0F16-CDB68694A40D}"/>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967FB326-ECB8-D284-747D-BEB3D16C9BB3}"/>
              </a:ext>
            </a:extLst>
          </p:cNvPr>
          <p:cNvSpPr txBox="1"/>
          <p:nvPr/>
        </p:nvSpPr>
        <p:spPr>
          <a:xfrm>
            <a:off x="1317679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11" name="TextBox 10">
            <a:extLst>
              <a:ext uri="{FF2B5EF4-FFF2-40B4-BE49-F238E27FC236}">
                <a16:creationId xmlns:a16="http://schemas.microsoft.com/office/drawing/2014/main" id="{108CF6AD-21C1-D870-14CC-CC148AFC5C6E}"/>
              </a:ext>
            </a:extLst>
          </p:cNvPr>
          <p:cNvSpPr txBox="1"/>
          <p:nvPr/>
        </p:nvSpPr>
        <p:spPr>
          <a:xfrm>
            <a:off x="1248157" y="2129555"/>
            <a:ext cx="4332682" cy="461665"/>
          </a:xfrm>
          <a:prstGeom prst="rect">
            <a:avLst/>
          </a:prstGeom>
          <a:solidFill>
            <a:srgbClr val="00B0F0"/>
          </a:solid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028C322C-F742-C548-17D8-1D2D202B7484}"/>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pic>
        <p:nvPicPr>
          <p:cNvPr id="10" name="Picture 9">
            <a:extLst>
              <a:ext uri="{FF2B5EF4-FFF2-40B4-BE49-F238E27FC236}">
                <a16:creationId xmlns:a16="http://schemas.microsoft.com/office/drawing/2014/main" id="{5D45E43E-4DCC-C9E9-7230-F64F1A9E5A01}"/>
              </a:ext>
            </a:extLst>
          </p:cNvPr>
          <p:cNvPicPr>
            <a:picLocks noChangeAspect="1"/>
          </p:cNvPicPr>
          <p:nvPr/>
        </p:nvPicPr>
        <p:blipFill>
          <a:blip r:embed="rId3"/>
          <a:stretch>
            <a:fillRect/>
          </a:stretch>
        </p:blipFill>
        <p:spPr>
          <a:xfrm>
            <a:off x="7506767" y="3001737"/>
            <a:ext cx="2187130" cy="2331922"/>
          </a:xfrm>
          <a:prstGeom prst="rect">
            <a:avLst/>
          </a:prstGeom>
        </p:spPr>
      </p:pic>
      <p:pic>
        <p:nvPicPr>
          <p:cNvPr id="23" name="Picture 22">
            <a:extLst>
              <a:ext uri="{FF2B5EF4-FFF2-40B4-BE49-F238E27FC236}">
                <a16:creationId xmlns:a16="http://schemas.microsoft.com/office/drawing/2014/main" id="{64C431D9-DC8E-6FE5-A330-FBAD64789916}"/>
              </a:ext>
            </a:extLst>
          </p:cNvPr>
          <p:cNvPicPr>
            <a:picLocks noChangeAspect="1"/>
          </p:cNvPicPr>
          <p:nvPr/>
        </p:nvPicPr>
        <p:blipFill>
          <a:blip r:embed="rId4"/>
          <a:stretch>
            <a:fillRect/>
          </a:stretch>
        </p:blipFill>
        <p:spPr>
          <a:xfrm>
            <a:off x="9908012" y="3001737"/>
            <a:ext cx="2133785" cy="2324301"/>
          </a:xfrm>
          <a:prstGeom prst="rect">
            <a:avLst/>
          </a:prstGeom>
        </p:spPr>
      </p:pic>
      <p:sp>
        <p:nvSpPr>
          <p:cNvPr id="24" name="TextBox 23">
            <a:extLst>
              <a:ext uri="{FF2B5EF4-FFF2-40B4-BE49-F238E27FC236}">
                <a16:creationId xmlns:a16="http://schemas.microsoft.com/office/drawing/2014/main" id="{B34653E8-C3DC-02EA-00D9-DF3EBA2211EA}"/>
              </a:ext>
            </a:extLst>
          </p:cNvPr>
          <p:cNvSpPr txBox="1"/>
          <p:nvPr/>
        </p:nvSpPr>
        <p:spPr>
          <a:xfrm>
            <a:off x="8107787" y="2606839"/>
            <a:ext cx="985090" cy="369332"/>
          </a:xfrm>
          <a:prstGeom prst="rect">
            <a:avLst/>
          </a:prstGeom>
          <a:noFill/>
        </p:spPr>
        <p:txBody>
          <a:bodyPr wrap="square" rtlCol="0">
            <a:spAutoFit/>
          </a:bodyPr>
          <a:lstStyle/>
          <a:p>
            <a:r>
              <a:rPr lang="en-US" dirty="0">
                <a:latin typeface="Montserrat Bold" panose="00000800000000000000" pitchFamily="2" charset="0"/>
              </a:rPr>
              <a:t>Before</a:t>
            </a:r>
            <a:endParaRPr lang="en-PK" dirty="0">
              <a:latin typeface="Montserrat Bold" panose="00000800000000000000" pitchFamily="2" charset="0"/>
            </a:endParaRPr>
          </a:p>
        </p:txBody>
      </p:sp>
      <p:sp>
        <p:nvSpPr>
          <p:cNvPr id="25" name="TextBox 24">
            <a:extLst>
              <a:ext uri="{FF2B5EF4-FFF2-40B4-BE49-F238E27FC236}">
                <a16:creationId xmlns:a16="http://schemas.microsoft.com/office/drawing/2014/main" id="{D0FE0E71-C18A-DF9F-8B88-58500823AE0C}"/>
              </a:ext>
            </a:extLst>
          </p:cNvPr>
          <p:cNvSpPr txBox="1"/>
          <p:nvPr/>
        </p:nvSpPr>
        <p:spPr>
          <a:xfrm>
            <a:off x="1051017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DDEF2003-E5BF-3530-FAFE-B951EC505221}"/>
              </a:ext>
            </a:extLst>
          </p:cNvPr>
          <p:cNvSpPr txBox="1"/>
          <p:nvPr/>
        </p:nvSpPr>
        <p:spPr>
          <a:xfrm flipH="1">
            <a:off x="418044" y="295604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A0E11B37-0E5B-47D8-0454-642BD0C1EAB1}"/>
              </a:ext>
            </a:extLst>
          </p:cNvPr>
          <p:cNvSpPr txBox="1"/>
          <p:nvPr/>
        </p:nvSpPr>
        <p:spPr>
          <a:xfrm>
            <a:off x="3586039"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5DD791BC-CBD4-4656-14A2-76647BA9F890}"/>
              </a:ext>
            </a:extLst>
          </p:cNvPr>
          <p:cNvSpPr txBox="1"/>
          <p:nvPr/>
        </p:nvSpPr>
        <p:spPr>
          <a:xfrm flipH="1">
            <a:off x="2511004" y="295604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DC6435D2-828C-630A-B076-6FE1D13FD39F}"/>
              </a:ext>
            </a:extLst>
          </p:cNvPr>
          <p:cNvSpPr/>
          <p:nvPr/>
        </p:nvSpPr>
        <p:spPr>
          <a:xfrm>
            <a:off x="4484104" y="295604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TextBox 28">
            <a:extLst>
              <a:ext uri="{FF2B5EF4-FFF2-40B4-BE49-F238E27FC236}">
                <a16:creationId xmlns:a16="http://schemas.microsoft.com/office/drawing/2014/main" id="{B2207813-9CEB-690F-B812-5DD26E59FC63}"/>
              </a:ext>
            </a:extLst>
          </p:cNvPr>
          <p:cNvSpPr txBox="1"/>
          <p:nvPr/>
        </p:nvSpPr>
        <p:spPr>
          <a:xfrm flipH="1">
            <a:off x="4484104" y="295604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EB359951-1427-830F-B9B8-F4110032CC0B}"/>
              </a:ext>
            </a:extLst>
          </p:cNvPr>
          <p:cNvSpPr txBox="1"/>
          <p:nvPr/>
        </p:nvSpPr>
        <p:spPr>
          <a:xfrm>
            <a:off x="345440" y="361696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83BE177F-F9B2-0335-B2AD-7CAA17C29C0C}"/>
              </a:ext>
            </a:extLst>
          </p:cNvPr>
          <p:cNvSpPr txBox="1"/>
          <p:nvPr/>
        </p:nvSpPr>
        <p:spPr>
          <a:xfrm>
            <a:off x="2511004" y="372871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2500A90A-9944-7413-F8BE-0EA5F9897D68}"/>
              </a:ext>
            </a:extLst>
          </p:cNvPr>
          <p:cNvSpPr txBox="1"/>
          <p:nvPr/>
        </p:nvSpPr>
        <p:spPr>
          <a:xfrm>
            <a:off x="4484104" y="372871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sp>
        <p:nvSpPr>
          <p:cNvPr id="37" name="AutoShape 10">
            <a:extLst>
              <a:ext uri="{FF2B5EF4-FFF2-40B4-BE49-F238E27FC236}">
                <a16:creationId xmlns:a16="http://schemas.microsoft.com/office/drawing/2014/main" id="{3314C91F-7AE5-2B6C-480E-EFB1EB5092A4}"/>
              </a:ext>
            </a:extLst>
          </p:cNvPr>
          <p:cNvSpPr/>
          <p:nvPr/>
        </p:nvSpPr>
        <p:spPr>
          <a:xfrm>
            <a:off x="7236477" y="2407854"/>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Tree>
    <p:extLst>
      <p:ext uri="{BB962C8B-B14F-4D97-AF65-F5344CB8AC3E}">
        <p14:creationId xmlns:p14="http://schemas.microsoft.com/office/powerpoint/2010/main" val="6039454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71B46-8F93-32E5-26B0-308DA4599B2F}"/>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16BF691F-8E90-DED5-C9D3-A962D09F3285}"/>
              </a:ext>
            </a:extLst>
          </p:cNvPr>
          <p:cNvSpPr/>
          <p:nvPr/>
        </p:nvSpPr>
        <p:spPr>
          <a:xfrm>
            <a:off x="721829" y="5156774"/>
            <a:ext cx="2827590" cy="60562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4" name="Rectangle 43">
            <a:extLst>
              <a:ext uri="{FF2B5EF4-FFF2-40B4-BE49-F238E27FC236}">
                <a16:creationId xmlns:a16="http://schemas.microsoft.com/office/drawing/2014/main" id="{DD1297D0-6EC1-BF9D-26E8-6C623471CA23}"/>
              </a:ext>
            </a:extLst>
          </p:cNvPr>
          <p:cNvSpPr/>
          <p:nvPr/>
        </p:nvSpPr>
        <p:spPr>
          <a:xfrm>
            <a:off x="7711703" y="1998243"/>
            <a:ext cx="2550160" cy="40821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3" name="Rectangle 42">
            <a:extLst>
              <a:ext uri="{FF2B5EF4-FFF2-40B4-BE49-F238E27FC236}">
                <a16:creationId xmlns:a16="http://schemas.microsoft.com/office/drawing/2014/main" id="{0A3347AB-4D41-057D-8CFA-C295A790DBA1}"/>
              </a:ext>
            </a:extLst>
          </p:cNvPr>
          <p:cNvSpPr/>
          <p:nvPr/>
        </p:nvSpPr>
        <p:spPr>
          <a:xfrm>
            <a:off x="685212" y="2040537"/>
            <a:ext cx="4814068" cy="365920"/>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ectangle 31">
            <a:extLst>
              <a:ext uri="{FF2B5EF4-FFF2-40B4-BE49-F238E27FC236}">
                <a16:creationId xmlns:a16="http://schemas.microsoft.com/office/drawing/2014/main" id="{031F98E3-35F6-3599-B730-FF554C31E363}"/>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0" name="Rectangle 29">
            <a:extLst>
              <a:ext uri="{FF2B5EF4-FFF2-40B4-BE49-F238E27FC236}">
                <a16:creationId xmlns:a16="http://schemas.microsoft.com/office/drawing/2014/main" id="{A611DD03-0C8B-46CB-FA87-BFB0108E89F4}"/>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6" name="Group 7">
            <a:extLst>
              <a:ext uri="{FF2B5EF4-FFF2-40B4-BE49-F238E27FC236}">
                <a16:creationId xmlns:a16="http://schemas.microsoft.com/office/drawing/2014/main" id="{C732C4ED-288D-DE75-5120-6364FCF40E4E}"/>
              </a:ext>
            </a:extLst>
          </p:cNvPr>
          <p:cNvGrpSpPr/>
          <p:nvPr/>
        </p:nvGrpSpPr>
        <p:grpSpPr>
          <a:xfrm>
            <a:off x="-10666" y="-10709"/>
            <a:ext cx="12202666" cy="1874361"/>
            <a:chOff x="0" y="0"/>
            <a:chExt cx="9414331" cy="964887"/>
          </a:xfrm>
        </p:grpSpPr>
        <p:sp>
          <p:nvSpPr>
            <p:cNvPr id="7" name="Freeform 8">
              <a:extLst>
                <a:ext uri="{FF2B5EF4-FFF2-40B4-BE49-F238E27FC236}">
                  <a16:creationId xmlns:a16="http://schemas.microsoft.com/office/drawing/2014/main" id="{64EF486F-5C3B-5F2A-1797-2AC4166677D5}"/>
                </a:ext>
              </a:extLst>
            </p:cNvPr>
            <p:cNvSpPr/>
            <p:nvPr/>
          </p:nvSpPr>
          <p:spPr>
            <a:xfrm>
              <a:off x="0" y="0"/>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01AA0988-5475-2341-C323-D538EB3DE565}"/>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5" name="Group 7">
            <a:extLst>
              <a:ext uri="{FF2B5EF4-FFF2-40B4-BE49-F238E27FC236}">
                <a16:creationId xmlns:a16="http://schemas.microsoft.com/office/drawing/2014/main" id="{99058CC4-EAE7-8286-5722-ABBAE54954FD}"/>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37ECA7B3-D7CC-9755-7BC5-A40B6F152D8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7E870C48-D5E0-3544-55CD-970BE736FE2E}"/>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FC37A516-A00F-ED1D-0FC9-42DE65353F30}"/>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96C52005-DBAD-4617-B61B-44CCC4F64B0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2AAE3A54-87FC-7FEC-5371-E11340A5EE6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785D164A-2F84-A288-289A-ED16FA65E9F0}"/>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107ED238-4928-588A-3D5A-C0F7EB08EBF4}"/>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7853A907-C187-E190-0434-783761C82533}"/>
              </a:ext>
            </a:extLst>
          </p:cNvPr>
          <p:cNvSpPr txBox="1"/>
          <p:nvPr/>
        </p:nvSpPr>
        <p:spPr>
          <a:xfrm>
            <a:off x="1317679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11" name="TextBox 10">
            <a:extLst>
              <a:ext uri="{FF2B5EF4-FFF2-40B4-BE49-F238E27FC236}">
                <a16:creationId xmlns:a16="http://schemas.microsoft.com/office/drawing/2014/main" id="{6D744AC1-199C-3C40-7658-8770AF1E2420}"/>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3CCD98FE-C93C-CB64-38A8-7404C88D6073}"/>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pic>
        <p:nvPicPr>
          <p:cNvPr id="10" name="Picture 9">
            <a:extLst>
              <a:ext uri="{FF2B5EF4-FFF2-40B4-BE49-F238E27FC236}">
                <a16:creationId xmlns:a16="http://schemas.microsoft.com/office/drawing/2014/main" id="{C03CFCBB-4DFB-E0A3-DD21-39C6735DC462}"/>
              </a:ext>
            </a:extLst>
          </p:cNvPr>
          <p:cNvPicPr>
            <a:picLocks noChangeAspect="1"/>
          </p:cNvPicPr>
          <p:nvPr/>
        </p:nvPicPr>
        <p:blipFill>
          <a:blip r:embed="rId3"/>
          <a:stretch>
            <a:fillRect/>
          </a:stretch>
        </p:blipFill>
        <p:spPr>
          <a:xfrm>
            <a:off x="12261647" y="3001737"/>
            <a:ext cx="2187130" cy="2331922"/>
          </a:xfrm>
          <a:prstGeom prst="rect">
            <a:avLst/>
          </a:prstGeom>
        </p:spPr>
      </p:pic>
      <p:pic>
        <p:nvPicPr>
          <p:cNvPr id="23" name="Picture 22">
            <a:extLst>
              <a:ext uri="{FF2B5EF4-FFF2-40B4-BE49-F238E27FC236}">
                <a16:creationId xmlns:a16="http://schemas.microsoft.com/office/drawing/2014/main" id="{119E319A-A98F-4A4B-B782-C7C45D449CC6}"/>
              </a:ext>
            </a:extLst>
          </p:cNvPr>
          <p:cNvPicPr>
            <a:picLocks noChangeAspect="1"/>
          </p:cNvPicPr>
          <p:nvPr/>
        </p:nvPicPr>
        <p:blipFill>
          <a:blip r:embed="rId4"/>
          <a:stretch>
            <a:fillRect/>
          </a:stretch>
        </p:blipFill>
        <p:spPr>
          <a:xfrm>
            <a:off x="15313132" y="3001737"/>
            <a:ext cx="2133785" cy="2324301"/>
          </a:xfrm>
          <a:prstGeom prst="rect">
            <a:avLst/>
          </a:prstGeom>
        </p:spPr>
      </p:pic>
      <p:sp>
        <p:nvSpPr>
          <p:cNvPr id="24" name="TextBox 23">
            <a:extLst>
              <a:ext uri="{FF2B5EF4-FFF2-40B4-BE49-F238E27FC236}">
                <a16:creationId xmlns:a16="http://schemas.microsoft.com/office/drawing/2014/main" id="{C4F8485C-AA58-77BE-E8B6-E7D472CA7CBA}"/>
              </a:ext>
            </a:extLst>
          </p:cNvPr>
          <p:cNvSpPr txBox="1"/>
          <p:nvPr/>
        </p:nvSpPr>
        <p:spPr>
          <a:xfrm>
            <a:off x="12862667" y="2606839"/>
            <a:ext cx="985090" cy="369332"/>
          </a:xfrm>
          <a:prstGeom prst="rect">
            <a:avLst/>
          </a:prstGeom>
          <a:noFill/>
        </p:spPr>
        <p:txBody>
          <a:bodyPr wrap="square" rtlCol="0">
            <a:spAutoFit/>
          </a:bodyPr>
          <a:lstStyle/>
          <a:p>
            <a:r>
              <a:rPr lang="en-US" dirty="0">
                <a:latin typeface="Montserrat Bold" panose="00000800000000000000" pitchFamily="2" charset="0"/>
              </a:rPr>
              <a:t>Before</a:t>
            </a:r>
            <a:endParaRPr lang="en-PK" dirty="0">
              <a:latin typeface="Montserrat Bold" panose="00000800000000000000" pitchFamily="2" charset="0"/>
            </a:endParaRPr>
          </a:p>
        </p:txBody>
      </p:sp>
      <p:sp>
        <p:nvSpPr>
          <p:cNvPr id="25" name="TextBox 24">
            <a:extLst>
              <a:ext uri="{FF2B5EF4-FFF2-40B4-BE49-F238E27FC236}">
                <a16:creationId xmlns:a16="http://schemas.microsoft.com/office/drawing/2014/main" id="{0C6F57C3-C1B3-83EA-068E-D700CC2E0E92}"/>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D0138957-166A-D0F6-60F5-5BE96B80CF99}"/>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F4332134-340C-550D-1D6F-228F8B74DA8D}"/>
              </a:ext>
            </a:extLst>
          </p:cNvPr>
          <p:cNvSpPr txBox="1"/>
          <p:nvPr/>
        </p:nvSpPr>
        <p:spPr>
          <a:xfrm>
            <a:off x="3586039"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28CA5426-155A-3AD3-4B84-2BBE0276DAF0}"/>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CB91B306-1C97-985B-1BB6-BE64C7653290}"/>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TextBox 28">
            <a:extLst>
              <a:ext uri="{FF2B5EF4-FFF2-40B4-BE49-F238E27FC236}">
                <a16:creationId xmlns:a16="http://schemas.microsoft.com/office/drawing/2014/main" id="{4BDF986B-5232-0968-246B-D51B39317777}"/>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9CF73A7F-358E-953A-D2FE-DC46001B436C}"/>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B0C38DB1-78F0-8365-4BB5-197D458A95E3}"/>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30EF1C75-B114-3D4F-C481-6056E2833267}"/>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3" name="Picture 2">
            <a:extLst>
              <a:ext uri="{FF2B5EF4-FFF2-40B4-BE49-F238E27FC236}">
                <a16:creationId xmlns:a16="http://schemas.microsoft.com/office/drawing/2014/main" id="{90C21688-E6D0-6654-7A80-32DD0DAFD935}"/>
              </a:ext>
            </a:extLst>
          </p:cNvPr>
          <p:cNvPicPr>
            <a:picLocks noChangeAspect="1"/>
          </p:cNvPicPr>
          <p:nvPr/>
        </p:nvPicPr>
        <p:blipFill>
          <a:blip r:embed="rId5"/>
          <a:stretch>
            <a:fillRect/>
          </a:stretch>
        </p:blipFill>
        <p:spPr>
          <a:xfrm>
            <a:off x="177347" y="2546016"/>
            <a:ext cx="5944954" cy="1751568"/>
          </a:xfrm>
          <a:prstGeom prst="rect">
            <a:avLst/>
          </a:prstGeom>
        </p:spPr>
      </p:pic>
      <p:sp>
        <p:nvSpPr>
          <p:cNvPr id="5" name="TextBox 4">
            <a:extLst>
              <a:ext uri="{FF2B5EF4-FFF2-40B4-BE49-F238E27FC236}">
                <a16:creationId xmlns:a16="http://schemas.microsoft.com/office/drawing/2014/main" id="{A6BB8B9D-9036-4D98-F9D8-2CBD165766BD}"/>
              </a:ext>
            </a:extLst>
          </p:cNvPr>
          <p:cNvSpPr txBox="1"/>
          <p:nvPr/>
        </p:nvSpPr>
        <p:spPr>
          <a:xfrm>
            <a:off x="685212" y="2070070"/>
            <a:ext cx="5110009" cy="369332"/>
          </a:xfrm>
          <a:prstGeom prst="rect">
            <a:avLst/>
          </a:prstGeom>
          <a:noFill/>
        </p:spPr>
        <p:txBody>
          <a:bodyPr wrap="square" rtlCol="0">
            <a:spAutoFit/>
          </a:bodyPr>
          <a:lstStyle/>
          <a:p>
            <a:r>
              <a:rPr lang="en-US" dirty="0">
                <a:latin typeface="Montserrat Bold" panose="00000800000000000000" pitchFamily="2" charset="0"/>
              </a:rPr>
              <a:t>Unit Standardizing of </a:t>
            </a:r>
            <a:r>
              <a:rPr lang="en-US" dirty="0" err="1">
                <a:latin typeface="Montserrat Bold" panose="00000800000000000000" pitchFamily="2" charset="0"/>
              </a:rPr>
              <a:t>Harddisk</a:t>
            </a:r>
            <a:r>
              <a:rPr lang="en-US" dirty="0">
                <a:latin typeface="Montserrat Bold" panose="00000800000000000000" pitchFamily="2" charset="0"/>
              </a:rPr>
              <a:t> Column  </a:t>
            </a:r>
            <a:endParaRPr lang="en-PK" dirty="0">
              <a:latin typeface="Montserrat Bold" panose="00000800000000000000" pitchFamily="2" charset="0"/>
            </a:endParaRPr>
          </a:p>
        </p:txBody>
      </p:sp>
      <p:sp>
        <p:nvSpPr>
          <p:cNvPr id="22" name="TextBox 21">
            <a:extLst>
              <a:ext uri="{FF2B5EF4-FFF2-40B4-BE49-F238E27FC236}">
                <a16:creationId xmlns:a16="http://schemas.microsoft.com/office/drawing/2014/main" id="{05710F51-8B25-E7AA-8F4B-2C0901D86536}"/>
              </a:ext>
            </a:extLst>
          </p:cNvPr>
          <p:cNvSpPr txBox="1"/>
          <p:nvPr/>
        </p:nvSpPr>
        <p:spPr>
          <a:xfrm>
            <a:off x="7801371" y="2029648"/>
            <a:ext cx="2370823" cy="368344"/>
          </a:xfrm>
          <a:prstGeom prst="rect">
            <a:avLst/>
          </a:prstGeom>
          <a:noFill/>
        </p:spPr>
        <p:txBody>
          <a:bodyPr wrap="square" rtlCol="0">
            <a:spAutoFit/>
          </a:bodyPr>
          <a:lstStyle/>
          <a:p>
            <a:r>
              <a:rPr lang="en-US" dirty="0">
                <a:latin typeface="Montserrat Bold" panose="00000800000000000000" pitchFamily="2" charset="0"/>
              </a:rPr>
              <a:t>Handling Outliers</a:t>
            </a:r>
            <a:endParaRPr lang="en-PK" dirty="0">
              <a:latin typeface="Montserrat Bold" panose="00000800000000000000" pitchFamily="2" charset="0"/>
            </a:endParaRPr>
          </a:p>
        </p:txBody>
      </p:sp>
      <p:pic>
        <p:nvPicPr>
          <p:cNvPr id="40" name="Picture 39">
            <a:extLst>
              <a:ext uri="{FF2B5EF4-FFF2-40B4-BE49-F238E27FC236}">
                <a16:creationId xmlns:a16="http://schemas.microsoft.com/office/drawing/2014/main" id="{B443380B-08CC-704D-A20F-0CD7551B3F65}"/>
              </a:ext>
            </a:extLst>
          </p:cNvPr>
          <p:cNvPicPr>
            <a:picLocks noChangeAspect="1"/>
          </p:cNvPicPr>
          <p:nvPr/>
        </p:nvPicPr>
        <p:blipFill>
          <a:blip r:embed="rId6"/>
          <a:stretch>
            <a:fillRect/>
          </a:stretch>
        </p:blipFill>
        <p:spPr>
          <a:xfrm>
            <a:off x="6613607" y="2546016"/>
            <a:ext cx="4746352" cy="1857523"/>
          </a:xfrm>
          <a:prstGeom prst="rect">
            <a:avLst/>
          </a:prstGeom>
        </p:spPr>
      </p:pic>
      <p:pic>
        <p:nvPicPr>
          <p:cNvPr id="46" name="Picture 45">
            <a:extLst>
              <a:ext uri="{FF2B5EF4-FFF2-40B4-BE49-F238E27FC236}">
                <a16:creationId xmlns:a16="http://schemas.microsoft.com/office/drawing/2014/main" id="{A0590707-0332-AE73-04BD-297B8829690E}"/>
              </a:ext>
            </a:extLst>
          </p:cNvPr>
          <p:cNvPicPr>
            <a:picLocks noChangeAspect="1"/>
          </p:cNvPicPr>
          <p:nvPr/>
        </p:nvPicPr>
        <p:blipFill>
          <a:blip r:embed="rId7"/>
          <a:stretch>
            <a:fillRect/>
          </a:stretch>
        </p:blipFill>
        <p:spPr>
          <a:xfrm>
            <a:off x="4154327" y="5056351"/>
            <a:ext cx="5829805" cy="998307"/>
          </a:xfrm>
          <a:prstGeom prst="rect">
            <a:avLst/>
          </a:prstGeom>
        </p:spPr>
      </p:pic>
      <p:sp>
        <p:nvSpPr>
          <p:cNvPr id="47" name="TextBox 46">
            <a:extLst>
              <a:ext uri="{FF2B5EF4-FFF2-40B4-BE49-F238E27FC236}">
                <a16:creationId xmlns:a16="http://schemas.microsoft.com/office/drawing/2014/main" id="{3B9B7C2A-814C-86AE-5633-1A116F5C0384}"/>
              </a:ext>
            </a:extLst>
          </p:cNvPr>
          <p:cNvSpPr txBox="1"/>
          <p:nvPr/>
        </p:nvSpPr>
        <p:spPr>
          <a:xfrm>
            <a:off x="685211" y="5266852"/>
            <a:ext cx="2900827" cy="369332"/>
          </a:xfrm>
          <a:prstGeom prst="rect">
            <a:avLst/>
          </a:prstGeom>
          <a:noFill/>
        </p:spPr>
        <p:txBody>
          <a:bodyPr wrap="square" rtlCol="0">
            <a:spAutoFit/>
          </a:bodyPr>
          <a:lstStyle/>
          <a:p>
            <a:r>
              <a:rPr lang="en-US" dirty="0">
                <a:latin typeface="Montserrat Bold" panose="00000800000000000000" pitchFamily="2" charset="0"/>
              </a:rPr>
              <a:t>Feature Normalization</a:t>
            </a:r>
            <a:endParaRPr lang="en-PK" dirty="0">
              <a:latin typeface="Montserrat Bold" panose="00000800000000000000" pitchFamily="2" charset="0"/>
            </a:endParaRPr>
          </a:p>
        </p:txBody>
      </p:sp>
      <p:sp>
        <p:nvSpPr>
          <p:cNvPr id="49" name="TextBox 48">
            <a:extLst>
              <a:ext uri="{FF2B5EF4-FFF2-40B4-BE49-F238E27FC236}">
                <a16:creationId xmlns:a16="http://schemas.microsoft.com/office/drawing/2014/main" id="{B757B5E8-76AA-2857-ED0F-A82A0B15E168}"/>
              </a:ext>
            </a:extLst>
          </p:cNvPr>
          <p:cNvSpPr txBox="1"/>
          <p:nvPr/>
        </p:nvSpPr>
        <p:spPr>
          <a:xfrm>
            <a:off x="-3759518" y="634083"/>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50" name="Rectangle 49">
            <a:extLst>
              <a:ext uri="{FF2B5EF4-FFF2-40B4-BE49-F238E27FC236}">
                <a16:creationId xmlns:a16="http://schemas.microsoft.com/office/drawing/2014/main" id="{BB0C60CA-E4B8-746A-2D2F-90CF4365B237}"/>
              </a:ext>
            </a:extLst>
          </p:cNvPr>
          <p:cNvSpPr/>
          <p:nvPr/>
        </p:nvSpPr>
        <p:spPr>
          <a:xfrm>
            <a:off x="6933363" y="7013972"/>
            <a:ext cx="4672483" cy="36654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Tree>
    <p:extLst>
      <p:ext uri="{BB962C8B-B14F-4D97-AF65-F5344CB8AC3E}">
        <p14:creationId xmlns:p14="http://schemas.microsoft.com/office/powerpoint/2010/main" val="3334915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863D3-8CD5-4745-11B3-C21D1E3C59B2}"/>
            </a:ext>
          </a:extLst>
        </p:cNvPr>
        <p:cNvGrpSpPr/>
        <p:nvPr/>
      </p:nvGrpSpPr>
      <p:grpSpPr>
        <a:xfrm>
          <a:off x="0" y="0"/>
          <a:ext cx="0" cy="0"/>
          <a:chOff x="0" y="0"/>
          <a:chExt cx="0" cy="0"/>
        </a:xfrm>
      </p:grpSpPr>
      <p:pic>
        <p:nvPicPr>
          <p:cNvPr id="1026" name="Picture 2" descr="Decoding CPU Names: Understand AMD ...">
            <a:extLst>
              <a:ext uri="{FF2B5EF4-FFF2-40B4-BE49-F238E27FC236}">
                <a16:creationId xmlns:a16="http://schemas.microsoft.com/office/drawing/2014/main" id="{B75EB314-5137-D6ED-F610-27FD4B40A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996" y="2643983"/>
            <a:ext cx="3746418" cy="2097994"/>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5CAA8302-9021-80EE-60C0-6035B763AAE1}"/>
              </a:ext>
            </a:extLst>
          </p:cNvPr>
          <p:cNvSpPr/>
          <p:nvPr/>
        </p:nvSpPr>
        <p:spPr>
          <a:xfrm>
            <a:off x="6400801" y="4510122"/>
            <a:ext cx="1390696" cy="37698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51" name="Rectangle 50">
            <a:extLst>
              <a:ext uri="{FF2B5EF4-FFF2-40B4-BE49-F238E27FC236}">
                <a16:creationId xmlns:a16="http://schemas.microsoft.com/office/drawing/2014/main" id="{697337F6-A230-D7D0-6294-29E8A4C81B8E}"/>
              </a:ext>
            </a:extLst>
          </p:cNvPr>
          <p:cNvSpPr/>
          <p:nvPr/>
        </p:nvSpPr>
        <p:spPr>
          <a:xfrm>
            <a:off x="7640586" y="1964643"/>
            <a:ext cx="3398566" cy="45394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5" name="Rectangle 44">
            <a:extLst>
              <a:ext uri="{FF2B5EF4-FFF2-40B4-BE49-F238E27FC236}">
                <a16:creationId xmlns:a16="http://schemas.microsoft.com/office/drawing/2014/main" id="{C357AE3D-4CDC-6D56-BAFE-45844FFD0676}"/>
              </a:ext>
            </a:extLst>
          </p:cNvPr>
          <p:cNvSpPr/>
          <p:nvPr/>
        </p:nvSpPr>
        <p:spPr>
          <a:xfrm>
            <a:off x="6933363" y="7054162"/>
            <a:ext cx="4672483" cy="366541"/>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42" name="Rectangle 41">
            <a:extLst>
              <a:ext uri="{FF2B5EF4-FFF2-40B4-BE49-F238E27FC236}">
                <a16:creationId xmlns:a16="http://schemas.microsoft.com/office/drawing/2014/main" id="{D39F3BE2-AE37-6100-6648-BF1E7B0594BC}"/>
              </a:ext>
            </a:extLst>
          </p:cNvPr>
          <p:cNvSpPr/>
          <p:nvPr/>
        </p:nvSpPr>
        <p:spPr>
          <a:xfrm>
            <a:off x="271319" y="1925514"/>
            <a:ext cx="5506484" cy="369332"/>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2" name="Rectangle 31">
            <a:extLst>
              <a:ext uri="{FF2B5EF4-FFF2-40B4-BE49-F238E27FC236}">
                <a16:creationId xmlns:a16="http://schemas.microsoft.com/office/drawing/2014/main" id="{ED032886-3C18-98DB-A897-FA1F42C7F1B6}"/>
              </a:ext>
            </a:extLst>
          </p:cNvPr>
          <p:cNvSpPr/>
          <p:nvPr/>
        </p:nvSpPr>
        <p:spPr>
          <a:xfrm>
            <a:off x="2511004" y="7893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30" name="Rectangle 29">
            <a:extLst>
              <a:ext uri="{FF2B5EF4-FFF2-40B4-BE49-F238E27FC236}">
                <a16:creationId xmlns:a16="http://schemas.microsoft.com/office/drawing/2014/main" id="{6EB5D645-2138-B011-41AA-CC5755C4AD61}"/>
              </a:ext>
            </a:extLst>
          </p:cNvPr>
          <p:cNvSpPr/>
          <p:nvPr/>
        </p:nvSpPr>
        <p:spPr>
          <a:xfrm>
            <a:off x="428204" y="7385809"/>
            <a:ext cx="1806989"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grpSp>
        <p:nvGrpSpPr>
          <p:cNvPr id="15" name="Group 7">
            <a:extLst>
              <a:ext uri="{FF2B5EF4-FFF2-40B4-BE49-F238E27FC236}">
                <a16:creationId xmlns:a16="http://schemas.microsoft.com/office/drawing/2014/main" id="{F4B9C393-FA64-C7A2-8B2E-3B8AB20ED4CB}"/>
              </a:ext>
            </a:extLst>
          </p:cNvPr>
          <p:cNvGrpSpPr/>
          <p:nvPr/>
        </p:nvGrpSpPr>
        <p:grpSpPr>
          <a:xfrm>
            <a:off x="9355620" y="7959716"/>
            <a:ext cx="1578921" cy="1578921"/>
            <a:chOff x="0" y="0"/>
            <a:chExt cx="812800" cy="812800"/>
          </a:xfrm>
        </p:grpSpPr>
        <p:sp>
          <p:nvSpPr>
            <p:cNvPr id="16" name="Freeform 8">
              <a:extLst>
                <a:ext uri="{FF2B5EF4-FFF2-40B4-BE49-F238E27FC236}">
                  <a16:creationId xmlns:a16="http://schemas.microsoft.com/office/drawing/2014/main" id="{4EFBFC10-B9C4-D0CA-C8FD-4A2805DA06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17" name="TextBox 9">
              <a:extLst>
                <a:ext uri="{FF2B5EF4-FFF2-40B4-BE49-F238E27FC236}">
                  <a16:creationId xmlns:a16="http://schemas.microsoft.com/office/drawing/2014/main" id="{96510BDB-A0FE-0DD3-91C0-3ECA87B8289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grpSp>
        <p:nvGrpSpPr>
          <p:cNvPr id="18" name="Group 3">
            <a:extLst>
              <a:ext uri="{FF2B5EF4-FFF2-40B4-BE49-F238E27FC236}">
                <a16:creationId xmlns:a16="http://schemas.microsoft.com/office/drawing/2014/main" id="{B4145308-405B-CD6D-25B7-83B37CFF7C1C}"/>
              </a:ext>
            </a:extLst>
          </p:cNvPr>
          <p:cNvGrpSpPr/>
          <p:nvPr/>
        </p:nvGrpSpPr>
        <p:grpSpPr>
          <a:xfrm>
            <a:off x="8166483" y="-1752113"/>
            <a:ext cx="753561" cy="753561"/>
            <a:chOff x="0" y="0"/>
            <a:chExt cx="812800" cy="812800"/>
          </a:xfrm>
        </p:grpSpPr>
        <p:sp>
          <p:nvSpPr>
            <p:cNvPr id="19" name="Freeform 4">
              <a:extLst>
                <a:ext uri="{FF2B5EF4-FFF2-40B4-BE49-F238E27FC236}">
                  <a16:creationId xmlns:a16="http://schemas.microsoft.com/office/drawing/2014/main" id="{90BB7ED9-585D-E250-051A-B9E0BBBD8F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20" name="TextBox 5">
              <a:extLst>
                <a:ext uri="{FF2B5EF4-FFF2-40B4-BE49-F238E27FC236}">
                  <a16:creationId xmlns:a16="http://schemas.microsoft.com/office/drawing/2014/main" id="{4B81280A-4CFA-50BB-29C6-EEFE90E62F4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dirty="0"/>
            </a:p>
          </p:txBody>
        </p:sp>
      </p:grpSp>
      <p:sp>
        <p:nvSpPr>
          <p:cNvPr id="4" name="TextBox 3">
            <a:extLst>
              <a:ext uri="{FF2B5EF4-FFF2-40B4-BE49-F238E27FC236}">
                <a16:creationId xmlns:a16="http://schemas.microsoft.com/office/drawing/2014/main" id="{A25B4C7B-1560-CAEE-7FFE-363FD3DC44AA}"/>
              </a:ext>
            </a:extLst>
          </p:cNvPr>
          <p:cNvSpPr txBox="1"/>
          <p:nvPr/>
        </p:nvSpPr>
        <p:spPr>
          <a:xfrm>
            <a:off x="13563094" y="533073"/>
            <a:ext cx="12360632" cy="646331"/>
          </a:xfrm>
          <a:prstGeom prst="rect">
            <a:avLst/>
          </a:prstGeom>
          <a:noFill/>
        </p:spPr>
        <p:txBody>
          <a:bodyPr wrap="square" rtlCol="0">
            <a:spAutoFit/>
          </a:bodyPr>
          <a:lstStyle/>
          <a:p>
            <a:r>
              <a:rPr lang="en-US" sz="3600" dirty="0">
                <a:latin typeface="Montserrat Bold" panose="00000800000000000000" pitchFamily="2" charset="0"/>
              </a:rPr>
              <a:t>Data Preprocessing &amp; Transformation</a:t>
            </a:r>
            <a:endParaRPr lang="en-PK" sz="3600" dirty="0">
              <a:latin typeface="Montserrat Bold" panose="00000800000000000000" pitchFamily="2" charset="0"/>
            </a:endParaRPr>
          </a:p>
        </p:txBody>
      </p:sp>
      <p:sp>
        <p:nvSpPr>
          <p:cNvPr id="13" name="AutoShape 10">
            <a:extLst>
              <a:ext uri="{FF2B5EF4-FFF2-40B4-BE49-F238E27FC236}">
                <a16:creationId xmlns:a16="http://schemas.microsoft.com/office/drawing/2014/main" id="{AEE487C4-D3C3-D8DD-9B31-739D58D04541}"/>
              </a:ext>
            </a:extLst>
          </p:cNvPr>
          <p:cNvSpPr/>
          <p:nvPr/>
        </p:nvSpPr>
        <p:spPr>
          <a:xfrm>
            <a:off x="12621277" y="2453672"/>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14" name="TextBox 13">
            <a:extLst>
              <a:ext uri="{FF2B5EF4-FFF2-40B4-BE49-F238E27FC236}">
                <a16:creationId xmlns:a16="http://schemas.microsoft.com/office/drawing/2014/main" id="{0A9DA218-88B5-524B-B05A-97D2D67BE20A}"/>
              </a:ext>
            </a:extLst>
          </p:cNvPr>
          <p:cNvSpPr txBox="1"/>
          <p:nvPr/>
        </p:nvSpPr>
        <p:spPr>
          <a:xfrm>
            <a:off x="13176791" y="2132927"/>
            <a:ext cx="3502344" cy="584775"/>
          </a:xfrm>
          <a:prstGeom prst="rect">
            <a:avLst/>
          </a:prstGeom>
          <a:noFill/>
        </p:spPr>
        <p:txBody>
          <a:bodyPr wrap="square" rtlCol="0">
            <a:spAutoFit/>
          </a:bodyPr>
          <a:lstStyle/>
          <a:p>
            <a:r>
              <a:rPr lang="en-US" sz="3200" dirty="0">
                <a:latin typeface="Montserrat Bold" panose="00000800000000000000" pitchFamily="2" charset="0"/>
              </a:rPr>
              <a:t>Transformation</a:t>
            </a:r>
            <a:endParaRPr lang="en-PK" sz="3200" dirty="0">
              <a:latin typeface="Montserrat Bold" panose="00000800000000000000" pitchFamily="2" charset="0"/>
            </a:endParaRPr>
          </a:p>
        </p:txBody>
      </p:sp>
      <p:sp>
        <p:nvSpPr>
          <p:cNvPr id="11" name="TextBox 10">
            <a:extLst>
              <a:ext uri="{FF2B5EF4-FFF2-40B4-BE49-F238E27FC236}">
                <a16:creationId xmlns:a16="http://schemas.microsoft.com/office/drawing/2014/main" id="{E9BFDD2C-D7E0-3816-365A-F4DA9C41A1A9}"/>
              </a:ext>
            </a:extLst>
          </p:cNvPr>
          <p:cNvSpPr txBox="1"/>
          <p:nvPr/>
        </p:nvSpPr>
        <p:spPr>
          <a:xfrm>
            <a:off x="-5264871" y="2194481"/>
            <a:ext cx="4332682" cy="461665"/>
          </a:xfrm>
          <a:prstGeom prst="rect">
            <a:avLst/>
          </a:prstGeom>
          <a:noFill/>
        </p:spPr>
        <p:txBody>
          <a:bodyPr wrap="square" rtlCol="0">
            <a:spAutoFit/>
          </a:bodyPr>
          <a:lstStyle/>
          <a:p>
            <a:r>
              <a:rPr lang="en-US" sz="2400" dirty="0">
                <a:latin typeface="Montserrat Bold" panose="00000800000000000000" pitchFamily="2" charset="0"/>
              </a:rPr>
              <a:t>Handling Missing Values</a:t>
            </a:r>
            <a:endParaRPr lang="en-PK" sz="2400" dirty="0">
              <a:latin typeface="Montserrat Bold" panose="00000800000000000000" pitchFamily="2" charset="0"/>
            </a:endParaRPr>
          </a:p>
        </p:txBody>
      </p:sp>
      <p:sp>
        <p:nvSpPr>
          <p:cNvPr id="21" name="TextBox 20">
            <a:extLst>
              <a:ext uri="{FF2B5EF4-FFF2-40B4-BE49-F238E27FC236}">
                <a16:creationId xmlns:a16="http://schemas.microsoft.com/office/drawing/2014/main" id="{E0A60673-0736-1A0A-7B4E-691B651FAAFA}"/>
              </a:ext>
            </a:extLst>
          </p:cNvPr>
          <p:cNvSpPr txBox="1"/>
          <p:nvPr/>
        </p:nvSpPr>
        <p:spPr>
          <a:xfrm>
            <a:off x="12801600" y="3421413"/>
            <a:ext cx="451430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Assigning Weights to Processor types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Calculating Value For Money Score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Dimensionality Reduction</a:t>
            </a:r>
            <a:endParaRPr lang="en-PK" dirty="0"/>
          </a:p>
        </p:txBody>
      </p:sp>
      <p:pic>
        <p:nvPicPr>
          <p:cNvPr id="10" name="Picture 9">
            <a:extLst>
              <a:ext uri="{FF2B5EF4-FFF2-40B4-BE49-F238E27FC236}">
                <a16:creationId xmlns:a16="http://schemas.microsoft.com/office/drawing/2014/main" id="{43DC5FE8-46FA-305E-9B53-1F6843534630}"/>
              </a:ext>
            </a:extLst>
          </p:cNvPr>
          <p:cNvPicPr>
            <a:picLocks noChangeAspect="1"/>
          </p:cNvPicPr>
          <p:nvPr/>
        </p:nvPicPr>
        <p:blipFill>
          <a:blip r:embed="rId4"/>
          <a:stretch>
            <a:fillRect/>
          </a:stretch>
        </p:blipFill>
        <p:spPr>
          <a:xfrm>
            <a:off x="12261647" y="3001737"/>
            <a:ext cx="2187130" cy="2331922"/>
          </a:xfrm>
          <a:prstGeom prst="rect">
            <a:avLst/>
          </a:prstGeom>
        </p:spPr>
      </p:pic>
      <p:pic>
        <p:nvPicPr>
          <p:cNvPr id="23" name="Picture 22">
            <a:extLst>
              <a:ext uri="{FF2B5EF4-FFF2-40B4-BE49-F238E27FC236}">
                <a16:creationId xmlns:a16="http://schemas.microsoft.com/office/drawing/2014/main" id="{6E3B2FE7-A874-8D4D-B549-24309FC081C8}"/>
              </a:ext>
            </a:extLst>
          </p:cNvPr>
          <p:cNvPicPr>
            <a:picLocks noChangeAspect="1"/>
          </p:cNvPicPr>
          <p:nvPr/>
        </p:nvPicPr>
        <p:blipFill>
          <a:blip r:embed="rId5"/>
          <a:stretch>
            <a:fillRect/>
          </a:stretch>
        </p:blipFill>
        <p:spPr>
          <a:xfrm>
            <a:off x="15313132" y="3001737"/>
            <a:ext cx="2133785" cy="2324301"/>
          </a:xfrm>
          <a:prstGeom prst="rect">
            <a:avLst/>
          </a:prstGeom>
        </p:spPr>
      </p:pic>
      <p:sp>
        <p:nvSpPr>
          <p:cNvPr id="24" name="TextBox 23">
            <a:extLst>
              <a:ext uri="{FF2B5EF4-FFF2-40B4-BE49-F238E27FC236}">
                <a16:creationId xmlns:a16="http://schemas.microsoft.com/office/drawing/2014/main" id="{C28EF71E-F83D-4549-1A8E-AA3A1B7349D1}"/>
              </a:ext>
            </a:extLst>
          </p:cNvPr>
          <p:cNvSpPr txBox="1"/>
          <p:nvPr/>
        </p:nvSpPr>
        <p:spPr>
          <a:xfrm>
            <a:off x="12862667" y="2606839"/>
            <a:ext cx="985090" cy="369332"/>
          </a:xfrm>
          <a:prstGeom prst="rect">
            <a:avLst/>
          </a:prstGeom>
          <a:noFill/>
        </p:spPr>
        <p:txBody>
          <a:bodyPr wrap="square" rtlCol="0">
            <a:spAutoFit/>
          </a:bodyPr>
          <a:lstStyle/>
          <a:p>
            <a:r>
              <a:rPr lang="en-US" dirty="0">
                <a:latin typeface="Montserrat Bold" panose="00000800000000000000" pitchFamily="2" charset="0"/>
              </a:rPr>
              <a:t>Before</a:t>
            </a:r>
            <a:endParaRPr lang="en-PK" dirty="0">
              <a:latin typeface="Montserrat Bold" panose="00000800000000000000" pitchFamily="2" charset="0"/>
            </a:endParaRPr>
          </a:p>
        </p:txBody>
      </p:sp>
      <p:sp>
        <p:nvSpPr>
          <p:cNvPr id="25" name="TextBox 24">
            <a:extLst>
              <a:ext uri="{FF2B5EF4-FFF2-40B4-BE49-F238E27FC236}">
                <a16:creationId xmlns:a16="http://schemas.microsoft.com/office/drawing/2014/main" id="{0F6B6840-0E19-76E2-3A0C-6B2164630B8D}"/>
              </a:ext>
            </a:extLst>
          </p:cNvPr>
          <p:cNvSpPr txBox="1"/>
          <p:nvPr/>
        </p:nvSpPr>
        <p:spPr>
          <a:xfrm>
            <a:off x="15651133" y="2592817"/>
            <a:ext cx="848736" cy="369332"/>
          </a:xfrm>
          <a:prstGeom prst="rect">
            <a:avLst/>
          </a:prstGeom>
          <a:noFill/>
        </p:spPr>
        <p:txBody>
          <a:bodyPr wrap="square" rtlCol="0">
            <a:spAutoFit/>
          </a:bodyPr>
          <a:lstStyle/>
          <a:p>
            <a:r>
              <a:rPr lang="en-US" dirty="0">
                <a:latin typeface="Montserrat Bold" panose="00000800000000000000" pitchFamily="2" charset="0"/>
              </a:rPr>
              <a:t>After</a:t>
            </a:r>
            <a:endParaRPr lang="en-PK" dirty="0">
              <a:latin typeface="Montserrat Bold" panose="00000800000000000000" pitchFamily="2" charset="0"/>
            </a:endParaRPr>
          </a:p>
        </p:txBody>
      </p:sp>
      <p:sp>
        <p:nvSpPr>
          <p:cNvPr id="26" name="TextBox 25">
            <a:extLst>
              <a:ext uri="{FF2B5EF4-FFF2-40B4-BE49-F238E27FC236}">
                <a16:creationId xmlns:a16="http://schemas.microsoft.com/office/drawing/2014/main" id="{3C882A0B-08AA-99D1-FE42-E5963E1A7D8B}"/>
              </a:ext>
            </a:extLst>
          </p:cNvPr>
          <p:cNvSpPr txBox="1"/>
          <p:nvPr/>
        </p:nvSpPr>
        <p:spPr>
          <a:xfrm flipH="1">
            <a:off x="418044" y="7182609"/>
            <a:ext cx="1806989" cy="369332"/>
          </a:xfrm>
          <a:prstGeom prst="rect">
            <a:avLst/>
          </a:prstGeom>
          <a:noFill/>
        </p:spPr>
        <p:txBody>
          <a:bodyPr wrap="square" rtlCol="0">
            <a:spAutoFit/>
          </a:bodyPr>
          <a:lstStyle/>
          <a:p>
            <a:r>
              <a:rPr lang="en-US" dirty="0"/>
              <a:t>Filled with Mode</a:t>
            </a:r>
            <a:endParaRPr lang="en-PK" dirty="0"/>
          </a:p>
        </p:txBody>
      </p:sp>
      <p:sp>
        <p:nvSpPr>
          <p:cNvPr id="27" name="TextBox 26">
            <a:extLst>
              <a:ext uri="{FF2B5EF4-FFF2-40B4-BE49-F238E27FC236}">
                <a16:creationId xmlns:a16="http://schemas.microsoft.com/office/drawing/2014/main" id="{7C3485A4-9507-0FDE-0517-B853B4300B3B}"/>
              </a:ext>
            </a:extLst>
          </p:cNvPr>
          <p:cNvSpPr txBox="1"/>
          <p:nvPr/>
        </p:nvSpPr>
        <p:spPr>
          <a:xfrm>
            <a:off x="13030990" y="471517"/>
            <a:ext cx="4815840" cy="769441"/>
          </a:xfrm>
          <a:prstGeom prst="rect">
            <a:avLst/>
          </a:prstGeom>
          <a:noFill/>
        </p:spPr>
        <p:txBody>
          <a:bodyPr wrap="square" rtlCol="0">
            <a:spAutoFit/>
          </a:bodyPr>
          <a:lstStyle/>
          <a:p>
            <a:r>
              <a:rPr lang="en-US" sz="3200" dirty="0">
                <a:latin typeface="Montserrat Bold" panose="00000800000000000000" pitchFamily="2" charset="0"/>
              </a:rPr>
              <a:t> </a:t>
            </a:r>
            <a:r>
              <a:rPr lang="en-US" sz="4400" dirty="0">
                <a:latin typeface="Montserrat Bold" panose="00000800000000000000" pitchFamily="2" charset="0"/>
              </a:rPr>
              <a:t>Pre-Processing</a:t>
            </a:r>
            <a:endParaRPr lang="en-PK" sz="4400" dirty="0">
              <a:latin typeface="Montserrat Bold" panose="00000800000000000000" pitchFamily="2" charset="0"/>
            </a:endParaRPr>
          </a:p>
        </p:txBody>
      </p:sp>
      <p:sp>
        <p:nvSpPr>
          <p:cNvPr id="28" name="TextBox 27">
            <a:extLst>
              <a:ext uri="{FF2B5EF4-FFF2-40B4-BE49-F238E27FC236}">
                <a16:creationId xmlns:a16="http://schemas.microsoft.com/office/drawing/2014/main" id="{375E0C6E-24DD-E09C-2B39-D0845CD16FEC}"/>
              </a:ext>
            </a:extLst>
          </p:cNvPr>
          <p:cNvSpPr txBox="1"/>
          <p:nvPr/>
        </p:nvSpPr>
        <p:spPr>
          <a:xfrm flipH="1">
            <a:off x="2511004" y="7792209"/>
            <a:ext cx="1806989" cy="369332"/>
          </a:xfrm>
          <a:prstGeom prst="rect">
            <a:avLst/>
          </a:prstGeom>
          <a:noFill/>
        </p:spPr>
        <p:txBody>
          <a:bodyPr wrap="square" rtlCol="0">
            <a:spAutoFit/>
          </a:bodyPr>
          <a:lstStyle/>
          <a:p>
            <a:r>
              <a:rPr lang="en-US" dirty="0"/>
              <a:t>Filled with Mean</a:t>
            </a:r>
            <a:endParaRPr lang="en-PK" dirty="0"/>
          </a:p>
        </p:txBody>
      </p:sp>
      <p:sp>
        <p:nvSpPr>
          <p:cNvPr id="33" name="Rectangle 32">
            <a:extLst>
              <a:ext uri="{FF2B5EF4-FFF2-40B4-BE49-F238E27FC236}">
                <a16:creationId xmlns:a16="http://schemas.microsoft.com/office/drawing/2014/main" id="{71A67133-040F-AC39-EBD3-A38B41FABFAC}"/>
              </a:ext>
            </a:extLst>
          </p:cNvPr>
          <p:cNvSpPr/>
          <p:nvPr/>
        </p:nvSpPr>
        <p:spPr>
          <a:xfrm>
            <a:off x="4484104" y="8706609"/>
            <a:ext cx="2558306" cy="369332"/>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a:p>
        </p:txBody>
      </p:sp>
      <p:sp>
        <p:nvSpPr>
          <p:cNvPr id="29" name="TextBox 28">
            <a:extLst>
              <a:ext uri="{FF2B5EF4-FFF2-40B4-BE49-F238E27FC236}">
                <a16:creationId xmlns:a16="http://schemas.microsoft.com/office/drawing/2014/main" id="{4B82D1C2-4D54-6229-FC79-4C31B7413B83}"/>
              </a:ext>
            </a:extLst>
          </p:cNvPr>
          <p:cNvSpPr txBox="1"/>
          <p:nvPr/>
        </p:nvSpPr>
        <p:spPr>
          <a:xfrm flipH="1">
            <a:off x="4484104" y="7792209"/>
            <a:ext cx="2558307" cy="369332"/>
          </a:xfrm>
          <a:prstGeom prst="rect">
            <a:avLst/>
          </a:prstGeom>
          <a:noFill/>
        </p:spPr>
        <p:txBody>
          <a:bodyPr wrap="square" rtlCol="0">
            <a:spAutoFit/>
          </a:bodyPr>
          <a:lstStyle/>
          <a:p>
            <a:r>
              <a:rPr lang="en-US" dirty="0"/>
              <a:t>Filled with Place-Holder</a:t>
            </a:r>
            <a:endParaRPr lang="en-PK" dirty="0"/>
          </a:p>
        </p:txBody>
      </p:sp>
      <p:sp>
        <p:nvSpPr>
          <p:cNvPr id="34" name="TextBox 33">
            <a:extLst>
              <a:ext uri="{FF2B5EF4-FFF2-40B4-BE49-F238E27FC236}">
                <a16:creationId xmlns:a16="http://schemas.microsoft.com/office/drawing/2014/main" id="{F6D9EA0B-C5A2-0D13-0119-1777C1E14413}"/>
              </a:ext>
            </a:extLst>
          </p:cNvPr>
          <p:cNvSpPr txBox="1"/>
          <p:nvPr/>
        </p:nvSpPr>
        <p:spPr>
          <a:xfrm>
            <a:off x="345440" y="8351520"/>
            <a:ext cx="1879579"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t>screen_size</a:t>
            </a:r>
            <a:endParaRPr lang="en-US" dirty="0"/>
          </a:p>
          <a:p>
            <a:pPr marL="285750" indent="-285750">
              <a:buFont typeface="Arial" panose="020B0604020202020204" pitchFamily="34" charset="0"/>
              <a:buChar char="•"/>
            </a:pPr>
            <a:r>
              <a:rPr lang="en-US" dirty="0"/>
              <a:t>color</a:t>
            </a:r>
          </a:p>
          <a:p>
            <a:pPr marL="285750" indent="-285750">
              <a:buFont typeface="Arial" panose="020B0604020202020204" pitchFamily="34" charset="0"/>
              <a:buChar char="•"/>
            </a:pPr>
            <a:r>
              <a:rPr lang="en-US" dirty="0" err="1"/>
              <a:t>harddisk</a:t>
            </a:r>
            <a:endParaRPr lang="en-US" dirty="0"/>
          </a:p>
          <a:p>
            <a:pPr marL="285750" indent="-285750">
              <a:buFont typeface="Arial" panose="020B0604020202020204" pitchFamily="34" charset="0"/>
              <a:buChar char="•"/>
            </a:pPr>
            <a:r>
              <a:rPr lang="en-US" dirty="0"/>
              <a:t>ram</a:t>
            </a:r>
          </a:p>
          <a:p>
            <a:pPr marL="285750" indent="-285750">
              <a:buFont typeface="Arial" panose="020B0604020202020204" pitchFamily="34" charset="0"/>
              <a:buChar char="•"/>
            </a:pPr>
            <a:r>
              <a:rPr lang="en-US" dirty="0" err="1"/>
              <a:t>os</a:t>
            </a:r>
            <a:endParaRPr lang="en-US" dirty="0"/>
          </a:p>
          <a:p>
            <a:pPr marL="285750" indent="-285750">
              <a:buFont typeface="Arial" panose="020B0604020202020204" pitchFamily="34" charset="0"/>
              <a:buChar char="•"/>
            </a:pPr>
            <a:r>
              <a:rPr lang="en-US" dirty="0" err="1"/>
              <a:t>Cpu_speed</a:t>
            </a:r>
            <a:endParaRPr lang="en-US" dirty="0"/>
          </a:p>
          <a:p>
            <a:pPr marL="285750" indent="-285750">
              <a:buFont typeface="Arial" panose="020B0604020202020204" pitchFamily="34" charset="0"/>
              <a:buChar char="•"/>
            </a:pPr>
            <a:r>
              <a:rPr lang="en-US" dirty="0"/>
              <a:t>rating</a:t>
            </a:r>
          </a:p>
        </p:txBody>
      </p:sp>
      <p:sp>
        <p:nvSpPr>
          <p:cNvPr id="35" name="TextBox 34">
            <a:extLst>
              <a:ext uri="{FF2B5EF4-FFF2-40B4-BE49-F238E27FC236}">
                <a16:creationId xmlns:a16="http://schemas.microsoft.com/office/drawing/2014/main" id="{2B0DCEB3-FD5C-0B1F-A104-217141834FED}"/>
              </a:ext>
            </a:extLst>
          </p:cNvPr>
          <p:cNvSpPr txBox="1"/>
          <p:nvPr/>
        </p:nvSpPr>
        <p:spPr>
          <a:xfrm>
            <a:off x="2511004" y="8869679"/>
            <a:ext cx="1807328" cy="369332"/>
          </a:xfrm>
          <a:prstGeom prst="rect">
            <a:avLst/>
          </a:prstGeom>
          <a:noFill/>
        </p:spPr>
        <p:txBody>
          <a:bodyPr wrap="square" rtlCol="0">
            <a:spAutoFit/>
          </a:bodyPr>
          <a:lstStyle/>
          <a:p>
            <a:pPr marL="285750" indent="-285750">
              <a:buFont typeface="Arial" panose="020B0604020202020204" pitchFamily="34" charset="0"/>
              <a:buChar char="•"/>
            </a:pPr>
            <a:r>
              <a:rPr lang="en-US" dirty="0"/>
              <a:t>price</a:t>
            </a:r>
            <a:endParaRPr lang="en-PK" dirty="0"/>
          </a:p>
        </p:txBody>
      </p:sp>
      <p:sp>
        <p:nvSpPr>
          <p:cNvPr id="36" name="TextBox 35">
            <a:extLst>
              <a:ext uri="{FF2B5EF4-FFF2-40B4-BE49-F238E27FC236}">
                <a16:creationId xmlns:a16="http://schemas.microsoft.com/office/drawing/2014/main" id="{383A8630-F6CD-7D20-0B79-BE40261F80C4}"/>
              </a:ext>
            </a:extLst>
          </p:cNvPr>
          <p:cNvSpPr txBox="1"/>
          <p:nvPr/>
        </p:nvSpPr>
        <p:spPr>
          <a:xfrm>
            <a:off x="4484104" y="8361679"/>
            <a:ext cx="2808548"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model (“unknown”)</a:t>
            </a:r>
          </a:p>
          <a:p>
            <a:pPr marL="285750" indent="-285750">
              <a:buFont typeface="Arial" panose="020B0604020202020204" pitchFamily="34" charset="0"/>
              <a:buChar char="•"/>
            </a:pPr>
            <a:r>
              <a:rPr lang="en-US" dirty="0" err="1"/>
              <a:t>cpu</a:t>
            </a:r>
            <a:r>
              <a:rPr lang="en-US" dirty="0"/>
              <a:t> (“unknown”)</a:t>
            </a:r>
          </a:p>
          <a:p>
            <a:pPr marL="285750" indent="-285750">
              <a:buFont typeface="Arial" panose="020B0604020202020204" pitchFamily="34" charset="0"/>
              <a:buChar char="•"/>
            </a:pPr>
            <a:r>
              <a:rPr lang="en-US" dirty="0"/>
              <a:t>graphics (“integrated”)</a:t>
            </a:r>
            <a:endParaRPr lang="en-PK" dirty="0"/>
          </a:p>
        </p:txBody>
      </p:sp>
      <p:pic>
        <p:nvPicPr>
          <p:cNvPr id="3" name="Picture 2">
            <a:extLst>
              <a:ext uri="{FF2B5EF4-FFF2-40B4-BE49-F238E27FC236}">
                <a16:creationId xmlns:a16="http://schemas.microsoft.com/office/drawing/2014/main" id="{7BB38718-B82F-077C-1F59-B28DCCDB5612}"/>
              </a:ext>
            </a:extLst>
          </p:cNvPr>
          <p:cNvPicPr>
            <a:picLocks noChangeAspect="1"/>
          </p:cNvPicPr>
          <p:nvPr/>
        </p:nvPicPr>
        <p:blipFill>
          <a:blip r:embed="rId6"/>
          <a:stretch>
            <a:fillRect/>
          </a:stretch>
        </p:blipFill>
        <p:spPr>
          <a:xfrm>
            <a:off x="-6385504" y="2546016"/>
            <a:ext cx="5944954" cy="1751568"/>
          </a:xfrm>
          <a:prstGeom prst="rect">
            <a:avLst/>
          </a:prstGeom>
        </p:spPr>
      </p:pic>
      <p:pic>
        <p:nvPicPr>
          <p:cNvPr id="40" name="Picture 39">
            <a:extLst>
              <a:ext uri="{FF2B5EF4-FFF2-40B4-BE49-F238E27FC236}">
                <a16:creationId xmlns:a16="http://schemas.microsoft.com/office/drawing/2014/main" id="{46F22CD6-30B8-723C-55C7-7F7F546758D7}"/>
              </a:ext>
            </a:extLst>
          </p:cNvPr>
          <p:cNvPicPr>
            <a:picLocks noChangeAspect="1"/>
          </p:cNvPicPr>
          <p:nvPr/>
        </p:nvPicPr>
        <p:blipFill>
          <a:blip r:embed="rId7"/>
          <a:stretch>
            <a:fillRect/>
          </a:stretch>
        </p:blipFill>
        <p:spPr>
          <a:xfrm>
            <a:off x="12586148" y="2546016"/>
            <a:ext cx="4746352" cy="1857523"/>
          </a:xfrm>
          <a:prstGeom prst="rect">
            <a:avLst/>
          </a:prstGeom>
        </p:spPr>
      </p:pic>
      <p:pic>
        <p:nvPicPr>
          <p:cNvPr id="46" name="Picture 45">
            <a:extLst>
              <a:ext uri="{FF2B5EF4-FFF2-40B4-BE49-F238E27FC236}">
                <a16:creationId xmlns:a16="http://schemas.microsoft.com/office/drawing/2014/main" id="{F0E39983-7B25-8081-D392-B3406CEA7AE4}"/>
              </a:ext>
            </a:extLst>
          </p:cNvPr>
          <p:cNvPicPr>
            <a:picLocks noChangeAspect="1"/>
          </p:cNvPicPr>
          <p:nvPr/>
        </p:nvPicPr>
        <p:blipFill>
          <a:blip r:embed="rId8"/>
          <a:stretch>
            <a:fillRect/>
          </a:stretch>
        </p:blipFill>
        <p:spPr>
          <a:xfrm>
            <a:off x="4154327" y="7556482"/>
            <a:ext cx="5829805" cy="998307"/>
          </a:xfrm>
          <a:prstGeom prst="rect">
            <a:avLst/>
          </a:prstGeom>
        </p:spPr>
      </p:pic>
      <p:pic>
        <p:nvPicPr>
          <p:cNvPr id="12" name="Picture 11">
            <a:extLst>
              <a:ext uri="{FF2B5EF4-FFF2-40B4-BE49-F238E27FC236}">
                <a16:creationId xmlns:a16="http://schemas.microsoft.com/office/drawing/2014/main" id="{2B84F279-21E0-D8F0-8E8D-410BA1375BA4}"/>
              </a:ext>
            </a:extLst>
          </p:cNvPr>
          <p:cNvPicPr>
            <a:picLocks noChangeAspect="1"/>
          </p:cNvPicPr>
          <p:nvPr/>
        </p:nvPicPr>
        <p:blipFill>
          <a:blip r:embed="rId9"/>
          <a:stretch>
            <a:fillRect/>
          </a:stretch>
        </p:blipFill>
        <p:spPr>
          <a:xfrm>
            <a:off x="795513" y="2365320"/>
            <a:ext cx="3987833" cy="4310884"/>
          </a:xfrm>
          <a:prstGeom prst="rect">
            <a:avLst/>
          </a:prstGeom>
        </p:spPr>
      </p:pic>
      <p:sp>
        <p:nvSpPr>
          <p:cNvPr id="31" name="TextBox 30">
            <a:extLst>
              <a:ext uri="{FF2B5EF4-FFF2-40B4-BE49-F238E27FC236}">
                <a16:creationId xmlns:a16="http://schemas.microsoft.com/office/drawing/2014/main" id="{B955084B-549B-0596-D816-98AC3C5ADB24}"/>
              </a:ext>
            </a:extLst>
          </p:cNvPr>
          <p:cNvSpPr txBox="1"/>
          <p:nvPr/>
        </p:nvSpPr>
        <p:spPr>
          <a:xfrm>
            <a:off x="249396" y="1929820"/>
            <a:ext cx="5829801" cy="369332"/>
          </a:xfrm>
          <a:prstGeom prst="rect">
            <a:avLst/>
          </a:prstGeom>
          <a:noFill/>
        </p:spPr>
        <p:txBody>
          <a:bodyPr wrap="square" rtlCol="0">
            <a:spAutoFit/>
          </a:bodyPr>
          <a:lstStyle/>
          <a:p>
            <a:r>
              <a:rPr lang="en-US" dirty="0">
                <a:latin typeface="Montserrat Bold" panose="00000800000000000000" pitchFamily="2" charset="0"/>
              </a:rPr>
              <a:t>Unique Values in CPU Before Transformation</a:t>
            </a:r>
            <a:endParaRPr lang="en-PK" dirty="0">
              <a:latin typeface="Montserrat Bold" panose="00000800000000000000" pitchFamily="2" charset="0"/>
            </a:endParaRPr>
          </a:p>
        </p:txBody>
      </p:sp>
      <p:sp>
        <p:nvSpPr>
          <p:cNvPr id="41" name="AutoShape 10">
            <a:extLst>
              <a:ext uri="{FF2B5EF4-FFF2-40B4-BE49-F238E27FC236}">
                <a16:creationId xmlns:a16="http://schemas.microsoft.com/office/drawing/2014/main" id="{5D322ECB-48FA-5905-ABEC-BF8814041D63}"/>
              </a:ext>
            </a:extLst>
          </p:cNvPr>
          <p:cNvSpPr/>
          <p:nvPr/>
        </p:nvSpPr>
        <p:spPr>
          <a:xfrm>
            <a:off x="6096000" y="2438341"/>
            <a:ext cx="0" cy="3843312"/>
          </a:xfrm>
          <a:prstGeom prst="line">
            <a:avLst/>
          </a:prstGeom>
          <a:ln w="38100" cap="flat">
            <a:solidFill>
              <a:srgbClr val="000000"/>
            </a:solidFill>
            <a:prstDash val="solid"/>
            <a:headEnd type="none" w="sm" len="sm"/>
            <a:tailEnd type="none" w="sm" len="sm"/>
          </a:ln>
        </p:spPr>
        <p:txBody>
          <a:bodyPr/>
          <a:lstStyle/>
          <a:p>
            <a:endParaRPr lang="en-PK" dirty="0"/>
          </a:p>
        </p:txBody>
      </p:sp>
      <p:sp>
        <p:nvSpPr>
          <p:cNvPr id="39" name="TextBox 38">
            <a:extLst>
              <a:ext uri="{FF2B5EF4-FFF2-40B4-BE49-F238E27FC236}">
                <a16:creationId xmlns:a16="http://schemas.microsoft.com/office/drawing/2014/main" id="{98EE902F-7AAD-26FB-D761-6FC664E19386}"/>
              </a:ext>
            </a:extLst>
          </p:cNvPr>
          <p:cNvSpPr txBox="1"/>
          <p:nvPr/>
        </p:nvSpPr>
        <p:spPr>
          <a:xfrm>
            <a:off x="6932752" y="7479920"/>
            <a:ext cx="4845735" cy="369332"/>
          </a:xfrm>
          <a:prstGeom prst="rect">
            <a:avLst/>
          </a:prstGeom>
          <a:noFill/>
        </p:spPr>
        <p:txBody>
          <a:bodyPr wrap="square" rtlCol="0">
            <a:spAutoFit/>
          </a:bodyPr>
          <a:lstStyle/>
          <a:p>
            <a:r>
              <a:rPr lang="en-US" dirty="0">
                <a:latin typeface="Montserrat Bold" panose="00000800000000000000" pitchFamily="2" charset="0"/>
              </a:rPr>
              <a:t>Code For Handling The Problem Here</a:t>
            </a:r>
            <a:endParaRPr lang="en-PK" dirty="0">
              <a:latin typeface="Montserrat Bold" panose="00000800000000000000" pitchFamily="2" charset="0"/>
            </a:endParaRPr>
          </a:p>
        </p:txBody>
      </p:sp>
      <p:pic>
        <p:nvPicPr>
          <p:cNvPr id="1028" name="Picture 4" descr="AMD Processor Generations">
            <a:extLst>
              <a:ext uri="{FF2B5EF4-FFF2-40B4-BE49-F238E27FC236}">
                <a16:creationId xmlns:a16="http://schemas.microsoft.com/office/drawing/2014/main" id="{2BEB0EA3-B244-E2AF-EEBE-29C12F5BC49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3438" y="4916130"/>
            <a:ext cx="3062354" cy="127598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7">
            <a:extLst>
              <a:ext uri="{FF2B5EF4-FFF2-40B4-BE49-F238E27FC236}">
                <a16:creationId xmlns:a16="http://schemas.microsoft.com/office/drawing/2014/main" id="{A5535D76-4664-0EE7-BEFE-F6E50A514720}"/>
              </a:ext>
            </a:extLst>
          </p:cNvPr>
          <p:cNvGrpSpPr/>
          <p:nvPr/>
        </p:nvGrpSpPr>
        <p:grpSpPr>
          <a:xfrm>
            <a:off x="-22136" y="-84721"/>
            <a:ext cx="12214136" cy="1956984"/>
            <a:chOff x="-8849" y="-38100"/>
            <a:chExt cx="9423180" cy="1007420"/>
          </a:xfrm>
        </p:grpSpPr>
        <p:sp>
          <p:nvSpPr>
            <p:cNvPr id="7" name="Freeform 8">
              <a:extLst>
                <a:ext uri="{FF2B5EF4-FFF2-40B4-BE49-F238E27FC236}">
                  <a16:creationId xmlns:a16="http://schemas.microsoft.com/office/drawing/2014/main" id="{02047ECF-88AF-6B5A-6301-D08DEDE1485A}"/>
                </a:ext>
              </a:extLst>
            </p:cNvPr>
            <p:cNvSpPr/>
            <p:nvPr/>
          </p:nvSpPr>
          <p:spPr>
            <a:xfrm>
              <a:off x="-8849" y="4433"/>
              <a:ext cx="9414331" cy="964887"/>
            </a:xfrm>
            <a:custGeom>
              <a:avLst/>
              <a:gdLst/>
              <a:ahLst/>
              <a:cxnLst/>
              <a:rect l="l" t="t" r="r" b="b"/>
              <a:pathLst>
                <a:path w="9414331" h="964887">
                  <a:moveTo>
                    <a:pt x="0" y="0"/>
                  </a:moveTo>
                  <a:lnTo>
                    <a:pt x="9414331" y="0"/>
                  </a:lnTo>
                  <a:lnTo>
                    <a:pt x="9414331" y="964887"/>
                  </a:lnTo>
                  <a:lnTo>
                    <a:pt x="0" y="964887"/>
                  </a:lnTo>
                  <a:close/>
                </a:path>
              </a:pathLst>
            </a:custGeom>
            <a:gradFill rotWithShape="1">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r="100000" b="100000"/>
              </a:path>
              <a:tileRect l="-100000" t="-100000"/>
            </a:gradFill>
          </p:spPr>
          <p:txBody>
            <a:bodyPr/>
            <a:lstStyle/>
            <a:p>
              <a:endParaRPr lang="en-PK" dirty="0"/>
            </a:p>
          </p:txBody>
        </p:sp>
        <p:sp>
          <p:nvSpPr>
            <p:cNvPr id="8" name="TextBox 9">
              <a:extLst>
                <a:ext uri="{FF2B5EF4-FFF2-40B4-BE49-F238E27FC236}">
                  <a16:creationId xmlns:a16="http://schemas.microsoft.com/office/drawing/2014/main" id="{D15CAF75-815F-58C5-C559-67CC7B709331}"/>
                </a:ext>
              </a:extLst>
            </p:cNvPr>
            <p:cNvSpPr txBox="1"/>
            <p:nvPr/>
          </p:nvSpPr>
          <p:spPr>
            <a:xfrm>
              <a:off x="0" y="-38100"/>
              <a:ext cx="9414331" cy="1002987"/>
            </a:xfrm>
            <a:prstGeom prst="rect">
              <a:avLst/>
            </a:prstGeom>
          </p:spPr>
          <p:txBody>
            <a:bodyPr lIns="50800" tIns="50800" rIns="50800" bIns="50800" rtlCol="0" anchor="ctr"/>
            <a:lstStyle/>
            <a:p>
              <a:pPr algn="ctr">
                <a:lnSpc>
                  <a:spcPts val="2659"/>
                </a:lnSpc>
                <a:spcBef>
                  <a:spcPct val="0"/>
                </a:spcBef>
              </a:pPr>
              <a:endParaRPr dirty="0"/>
            </a:p>
          </p:txBody>
        </p:sp>
      </p:grpSp>
      <p:sp>
        <p:nvSpPr>
          <p:cNvPr id="2" name="TextBox 1">
            <a:extLst>
              <a:ext uri="{FF2B5EF4-FFF2-40B4-BE49-F238E27FC236}">
                <a16:creationId xmlns:a16="http://schemas.microsoft.com/office/drawing/2014/main" id="{223C9445-5A56-0A88-C36E-7106E4442375}"/>
              </a:ext>
            </a:extLst>
          </p:cNvPr>
          <p:cNvSpPr txBox="1"/>
          <p:nvPr/>
        </p:nvSpPr>
        <p:spPr>
          <a:xfrm>
            <a:off x="3175765" y="410111"/>
            <a:ext cx="5829804" cy="923330"/>
          </a:xfrm>
          <a:prstGeom prst="rect">
            <a:avLst/>
          </a:prstGeom>
          <a:noFill/>
        </p:spPr>
        <p:txBody>
          <a:bodyPr wrap="square" rtlCol="0">
            <a:spAutoFit/>
          </a:bodyPr>
          <a:lstStyle/>
          <a:p>
            <a:r>
              <a:rPr lang="en-US" sz="5400" dirty="0">
                <a:latin typeface="Montserrat Bold" panose="00000800000000000000" pitchFamily="2" charset="0"/>
              </a:rPr>
              <a:t>Transformation</a:t>
            </a:r>
            <a:endParaRPr lang="en-PK" sz="5400" dirty="0">
              <a:latin typeface="Montserrat Bold" panose="00000800000000000000" pitchFamily="2" charset="0"/>
            </a:endParaRPr>
          </a:p>
        </p:txBody>
      </p:sp>
      <p:sp>
        <p:nvSpPr>
          <p:cNvPr id="50" name="TextBox 49">
            <a:extLst>
              <a:ext uri="{FF2B5EF4-FFF2-40B4-BE49-F238E27FC236}">
                <a16:creationId xmlns:a16="http://schemas.microsoft.com/office/drawing/2014/main" id="{0D213DC6-9AB2-2FB3-E5D2-90E3B9292D3D}"/>
              </a:ext>
            </a:extLst>
          </p:cNvPr>
          <p:cNvSpPr txBox="1"/>
          <p:nvPr/>
        </p:nvSpPr>
        <p:spPr>
          <a:xfrm>
            <a:off x="7675061" y="2019761"/>
            <a:ext cx="3273930" cy="369332"/>
          </a:xfrm>
          <a:prstGeom prst="rect">
            <a:avLst/>
          </a:prstGeom>
          <a:noFill/>
        </p:spPr>
        <p:txBody>
          <a:bodyPr wrap="square" rtlCol="0">
            <a:spAutoFit/>
          </a:bodyPr>
          <a:lstStyle/>
          <a:p>
            <a:r>
              <a:rPr lang="en-US" dirty="0">
                <a:latin typeface="Montserrat Bold" panose="00000800000000000000" pitchFamily="2" charset="0"/>
              </a:rPr>
              <a:t>CPU Chip Naming Format</a:t>
            </a:r>
            <a:endParaRPr lang="en-PK" dirty="0">
              <a:latin typeface="Montserrat Bold" panose="00000800000000000000" pitchFamily="2" charset="0"/>
            </a:endParaRPr>
          </a:p>
        </p:txBody>
      </p:sp>
      <p:sp>
        <p:nvSpPr>
          <p:cNvPr id="53" name="Rectangle: Rounded Corners 52">
            <a:extLst>
              <a:ext uri="{FF2B5EF4-FFF2-40B4-BE49-F238E27FC236}">
                <a16:creationId xmlns:a16="http://schemas.microsoft.com/office/drawing/2014/main" id="{17B024D9-4B66-957D-52D1-48A73B5BA5C0}"/>
              </a:ext>
            </a:extLst>
          </p:cNvPr>
          <p:cNvSpPr/>
          <p:nvPr/>
        </p:nvSpPr>
        <p:spPr>
          <a:xfrm>
            <a:off x="7431861" y="3165963"/>
            <a:ext cx="1673102" cy="864833"/>
          </a:xfrm>
          <a:prstGeom prst="round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K"/>
          </a:p>
        </p:txBody>
      </p:sp>
      <p:sp>
        <p:nvSpPr>
          <p:cNvPr id="54" name="Rectangle: Rounded Corners 53">
            <a:extLst>
              <a:ext uri="{FF2B5EF4-FFF2-40B4-BE49-F238E27FC236}">
                <a16:creationId xmlns:a16="http://schemas.microsoft.com/office/drawing/2014/main" id="{78FA1559-07E8-5E7D-FE39-12A8FB80EBE5}"/>
              </a:ext>
            </a:extLst>
          </p:cNvPr>
          <p:cNvSpPr/>
          <p:nvPr/>
        </p:nvSpPr>
        <p:spPr>
          <a:xfrm>
            <a:off x="7827667" y="5184948"/>
            <a:ext cx="1879042" cy="1007161"/>
          </a:xfrm>
          <a:prstGeom prst="round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PK"/>
          </a:p>
        </p:txBody>
      </p:sp>
      <p:sp>
        <p:nvSpPr>
          <p:cNvPr id="55" name="TextBox 54">
            <a:extLst>
              <a:ext uri="{FF2B5EF4-FFF2-40B4-BE49-F238E27FC236}">
                <a16:creationId xmlns:a16="http://schemas.microsoft.com/office/drawing/2014/main" id="{F788FCFB-3A5B-8370-5502-B3124A2C590A}"/>
              </a:ext>
            </a:extLst>
          </p:cNvPr>
          <p:cNvSpPr txBox="1"/>
          <p:nvPr/>
        </p:nvSpPr>
        <p:spPr>
          <a:xfrm>
            <a:off x="6386406" y="4533029"/>
            <a:ext cx="1448641" cy="369332"/>
          </a:xfrm>
          <a:prstGeom prst="rect">
            <a:avLst/>
          </a:prstGeom>
          <a:noFill/>
        </p:spPr>
        <p:txBody>
          <a:bodyPr wrap="square" rtlCol="0">
            <a:spAutoFit/>
          </a:bodyPr>
          <a:lstStyle/>
          <a:p>
            <a:r>
              <a:rPr lang="en-US" dirty="0">
                <a:latin typeface="Montserrat" panose="00000500000000000000" pitchFamily="2" charset="0"/>
              </a:rPr>
              <a:t>Interested</a:t>
            </a:r>
            <a:endParaRPr lang="en-PK" dirty="0">
              <a:latin typeface="Montserrat" panose="00000500000000000000" pitchFamily="2" charset="0"/>
            </a:endParaRPr>
          </a:p>
        </p:txBody>
      </p:sp>
      <p:cxnSp>
        <p:nvCxnSpPr>
          <p:cNvPr id="58" name="Straight Connector 57">
            <a:extLst>
              <a:ext uri="{FF2B5EF4-FFF2-40B4-BE49-F238E27FC236}">
                <a16:creationId xmlns:a16="http://schemas.microsoft.com/office/drawing/2014/main" id="{834A7BB5-86C4-258B-E3AD-22A410538DD0}"/>
              </a:ext>
            </a:extLst>
          </p:cNvPr>
          <p:cNvCxnSpPr>
            <a:cxnSpLocks/>
            <a:stCxn id="55" idx="0"/>
          </p:cNvCxnSpPr>
          <p:nvPr/>
        </p:nvCxnSpPr>
        <p:spPr>
          <a:xfrm flipV="1">
            <a:off x="7110727" y="3959214"/>
            <a:ext cx="328522" cy="573815"/>
          </a:xfrm>
          <a:prstGeom prst="line">
            <a:avLst/>
          </a:prstGeom>
          <a:ln w="38100"/>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07A5946-964E-F976-70F7-6D15A9B15C72}"/>
              </a:ext>
            </a:extLst>
          </p:cNvPr>
          <p:cNvCxnSpPr>
            <a:cxnSpLocks/>
            <a:stCxn id="55" idx="2"/>
          </p:cNvCxnSpPr>
          <p:nvPr/>
        </p:nvCxnSpPr>
        <p:spPr>
          <a:xfrm>
            <a:off x="7110727" y="4902361"/>
            <a:ext cx="688152" cy="796621"/>
          </a:xfrm>
          <a:prstGeom prst="line">
            <a:avLst/>
          </a:prstGeom>
          <a:ln w="381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8757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456</TotalTime>
  <Words>1329</Words>
  <Application>Microsoft Office PowerPoint</Application>
  <PresentationFormat>Widescreen</PresentationFormat>
  <Paragraphs>410</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Aptos Display</vt:lpstr>
      <vt:lpstr>Arial</vt:lpstr>
      <vt:lpstr>Montserrat</vt:lpstr>
      <vt:lpstr>Montserrat Black</vt:lpstr>
      <vt:lpstr>Montserrat Bold</vt:lpstr>
      <vt:lpstr>Times New Roman</vt:lpstr>
      <vt:lpstr>Office Theme</vt:lpstr>
      <vt:lpstr>Laptop Price Estimation </vt:lpstr>
      <vt:lpstr>PowerPoint Presentation</vt:lpstr>
      <vt:lpstr>PowerPoint Presentation</vt:lpstr>
      <vt:lpstr>Project Title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Saad Nasir</dc:creator>
  <cp:lastModifiedBy>Saad Nasir</cp:lastModifiedBy>
  <cp:revision>5</cp:revision>
  <dcterms:created xsi:type="dcterms:W3CDTF">2024-12-01T13:28:06Z</dcterms:created>
  <dcterms:modified xsi:type="dcterms:W3CDTF">2024-12-03T00:20:18Z</dcterms:modified>
</cp:coreProperties>
</file>