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59" r:id="rId5"/>
    <p:sldId id="260" r:id="rId6"/>
    <p:sldId id="261" r:id="rId7"/>
    <p:sldId id="262" r:id="rId8"/>
    <p:sldId id="263" r:id="rId9"/>
    <p:sldId id="264" r:id="rId10"/>
    <p:sldId id="265" r:id="rId11"/>
    <p:sldId id="266" r:id="rId12"/>
    <p:sldId id="267" r:id="rId13"/>
    <p:sldId id="268" r:id="rId14"/>
    <p:sldId id="274" r:id="rId15"/>
    <p:sldId id="275" r:id="rId16"/>
    <p:sldId id="273"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963FD-2ED1-4354-971F-B8E35C45ADFC}" v="14" dt="2024-07-23T11:09:55.2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dola\Desktop\EXCELR\HR%20Analytics\HR%20Analytics\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dola\Desktop\EXCELR\HR%20Analytics\HR%20Analytics\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dola\Desktop\EXCELR\HR%20Analytics\HR%20Analytics\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dola\Desktop\EXCELR\HR%20Analytics\HR%20Analytics\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dola\Desktop\EXCELR\HR%20Analytics\HR%20Analytics\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dola\Desktop\EXCELR\HR%20Analytics\HR%20Analytics\Projec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[Project.xlsx]KPI1!PivotTable8</c:name>
    <c:fmtId val="1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 Attrition</a:t>
            </a:r>
            <a:r>
              <a:rPr lang="en-US" baseline="0"/>
              <a:t> Rate For All Departments</a:t>
            </a:r>
            <a:endParaRPr lang="en-US"/>
          </a:p>
        </c:rich>
      </c:tx>
      <c:layout>
        <c:manualLayout>
          <c:xMode val="edge"/>
          <c:yMode val="edge"/>
          <c:x val="0.14588679813543429"/>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
        <c:spPr>
          <a:solidFill>
            <a:schemeClr val="accent1"/>
          </a:solidFill>
          <a:ln>
            <a:noFill/>
          </a:ln>
          <a:effectLst>
            <a:outerShdw blurRad="254000" sx="102000" sy="102000" algn="ctr" rotWithShape="0">
              <a:prstClr val="black">
                <a:alpha val="20000"/>
              </a:prstClr>
            </a:outerShdw>
          </a:effectLst>
        </c:spPr>
        <c:dLbl>
          <c:idx val="0"/>
          <c:layout>
            <c:manualLayout>
              <c:x val="0.16296296296296298"/>
              <c:y val="-5.503144654088050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
        <c:spPr>
          <a:solidFill>
            <a:schemeClr val="accent1"/>
          </a:solidFill>
          <a:ln>
            <a:noFill/>
          </a:ln>
          <a:effectLst>
            <a:outerShdw blurRad="254000" sx="102000" sy="102000" algn="ctr" rotWithShape="0">
              <a:prstClr val="black">
                <a:alpha val="20000"/>
              </a:prstClr>
            </a:outerShdw>
          </a:effectLst>
        </c:spPr>
        <c:dLbl>
          <c:idx val="0"/>
          <c:layout>
            <c:manualLayout>
              <c:x val="-0.1111111111111111"/>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
        <c:spPr>
          <a:solidFill>
            <a:schemeClr val="accent1"/>
          </a:solidFill>
          <a:ln>
            <a:noFill/>
          </a:ln>
          <a:effectLst>
            <a:outerShdw blurRad="254000" sx="102000" sy="102000" algn="ctr" rotWithShape="0">
              <a:prstClr val="black">
                <a:alpha val="20000"/>
              </a:prstClr>
            </a:outerShdw>
          </a:effectLst>
        </c:spPr>
        <c:dLbl>
          <c:idx val="0"/>
          <c:layout>
            <c:manualLayout>
              <c:x val="-0.11604938271604941"/>
              <c:y val="-0.1533018867924528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4"/>
        <c:spPr>
          <a:solidFill>
            <a:schemeClr val="accent1"/>
          </a:solidFill>
          <a:ln>
            <a:noFill/>
          </a:ln>
          <a:effectLst>
            <a:outerShdw blurRad="254000" sx="102000" sy="102000" algn="ctr" rotWithShape="0">
              <a:prstClr val="black">
                <a:alpha val="20000"/>
              </a:prstClr>
            </a:outerShdw>
          </a:effectLst>
        </c:spPr>
        <c:dLbl>
          <c:idx val="0"/>
          <c:layout>
            <c:manualLayout>
              <c:x val="-0.16913580246913582"/>
              <c:y val="6.6823899371069181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12445688733352775"/>
                  <c:h val="0.1087957460506116"/>
                </c:manualLayout>
              </c15:layout>
            </c:ext>
          </c:extLst>
        </c:dLbl>
      </c:pivotFmt>
      <c:pivotFmt>
        <c:idx val="5"/>
        <c:spPr>
          <a:solidFill>
            <a:schemeClr val="accent1"/>
          </a:solidFill>
          <a:ln>
            <a:noFill/>
          </a:ln>
          <a:effectLst>
            <a:outerShdw blurRad="254000" sx="102000" sy="102000" algn="ctr" rotWithShape="0">
              <a:prstClr val="black">
                <a:alpha val="20000"/>
              </a:prstClr>
            </a:outerShdw>
          </a:effectLst>
        </c:spPr>
        <c:dLbl>
          <c:idx val="0"/>
          <c:layout>
            <c:manualLayout>
              <c:x val="0.19012345679012346"/>
              <c:y val="8.25471698113207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6"/>
        <c:spPr>
          <a:solidFill>
            <a:schemeClr val="accent1"/>
          </a:solidFill>
          <a:ln>
            <a:noFill/>
          </a:ln>
          <a:effectLst>
            <a:outerShdw blurRad="254000" sx="102000" sy="102000" algn="ctr" rotWithShape="0">
              <a:prstClr val="black">
                <a:alpha val="20000"/>
              </a:prstClr>
            </a:outerShdw>
          </a:effectLst>
        </c:spPr>
        <c:dLbl>
          <c:idx val="0"/>
          <c:layout>
            <c:manualLayout>
              <c:x val="0.22222222222222213"/>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8"/>
        <c:spPr>
          <a:solidFill>
            <a:schemeClr val="accent1"/>
          </a:solidFill>
          <a:ln>
            <a:noFill/>
          </a:ln>
          <a:effectLst>
            <a:outerShdw blurRad="254000" sx="102000" sy="102000" algn="ctr" rotWithShape="0">
              <a:prstClr val="black">
                <a:alpha val="20000"/>
              </a:prstClr>
            </a:outerShdw>
          </a:effectLst>
        </c:spPr>
        <c:dLbl>
          <c:idx val="0"/>
          <c:layout>
            <c:manualLayout>
              <c:x val="0.16296296296296298"/>
              <c:y val="-5.503144654088050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9"/>
        <c:spPr>
          <a:solidFill>
            <a:schemeClr val="accent1"/>
          </a:solidFill>
          <a:ln>
            <a:noFill/>
          </a:ln>
          <a:effectLst>
            <a:outerShdw blurRad="254000" sx="102000" sy="102000" algn="ctr" rotWithShape="0">
              <a:prstClr val="black">
                <a:alpha val="20000"/>
              </a:prstClr>
            </a:outerShdw>
          </a:effectLst>
        </c:spPr>
        <c:dLbl>
          <c:idx val="0"/>
          <c:layout>
            <c:manualLayout>
              <c:x val="0.22222222222222213"/>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0"/>
        <c:spPr>
          <a:solidFill>
            <a:schemeClr val="accent1"/>
          </a:solidFill>
          <a:ln>
            <a:noFill/>
          </a:ln>
          <a:effectLst>
            <a:outerShdw blurRad="254000" sx="102000" sy="102000" algn="ctr" rotWithShape="0">
              <a:prstClr val="black">
                <a:alpha val="20000"/>
              </a:prstClr>
            </a:outerShdw>
          </a:effectLst>
        </c:spPr>
        <c:dLbl>
          <c:idx val="0"/>
          <c:layout>
            <c:manualLayout>
              <c:x val="0.19012345679012346"/>
              <c:y val="8.25471698113207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1"/>
        <c:spPr>
          <a:solidFill>
            <a:schemeClr val="accent1"/>
          </a:solidFill>
          <a:ln>
            <a:noFill/>
          </a:ln>
          <a:effectLst>
            <a:outerShdw blurRad="254000" sx="102000" sy="102000" algn="ctr" rotWithShape="0">
              <a:prstClr val="black">
                <a:alpha val="20000"/>
              </a:prstClr>
            </a:outerShdw>
          </a:effectLst>
        </c:spPr>
        <c:dLbl>
          <c:idx val="0"/>
          <c:layout>
            <c:manualLayout>
              <c:x val="-0.16913580246913582"/>
              <c:y val="6.6823899371069181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12445688733352775"/>
                  <c:h val="0.1087957460506116"/>
                </c:manualLayout>
              </c15:layout>
            </c:ext>
          </c:extLst>
        </c:dLbl>
      </c:pivotFmt>
      <c:pivotFmt>
        <c:idx val="12"/>
        <c:spPr>
          <a:solidFill>
            <a:schemeClr val="accent1"/>
          </a:solidFill>
          <a:ln>
            <a:noFill/>
          </a:ln>
          <a:effectLst>
            <a:outerShdw blurRad="254000" sx="102000" sy="102000" algn="ctr" rotWithShape="0">
              <a:prstClr val="black">
                <a:alpha val="20000"/>
              </a:prstClr>
            </a:outerShdw>
          </a:effectLst>
        </c:spPr>
        <c:dLbl>
          <c:idx val="0"/>
          <c:layout>
            <c:manualLayout>
              <c:x val="-0.11604938271604941"/>
              <c:y val="-0.1533018867924528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3"/>
        <c:spPr>
          <a:solidFill>
            <a:schemeClr val="accent1"/>
          </a:solidFill>
          <a:ln>
            <a:noFill/>
          </a:ln>
          <a:effectLst>
            <a:outerShdw blurRad="254000" sx="102000" sy="102000" algn="ctr" rotWithShape="0">
              <a:prstClr val="black">
                <a:alpha val="20000"/>
              </a:prstClr>
            </a:outerShdw>
          </a:effectLst>
        </c:spPr>
        <c:dLbl>
          <c:idx val="0"/>
          <c:layout>
            <c:manualLayout>
              <c:x val="-0.1111111111111111"/>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5"/>
        <c:spPr>
          <a:solidFill>
            <a:schemeClr val="accent1"/>
          </a:solidFill>
          <a:ln>
            <a:noFill/>
          </a:ln>
          <a:effectLst>
            <a:outerShdw blurRad="254000" sx="102000" sy="102000" algn="ctr" rotWithShape="0">
              <a:prstClr val="black">
                <a:alpha val="20000"/>
              </a:prstClr>
            </a:outerShdw>
          </a:effectLst>
        </c:spPr>
        <c:dLbl>
          <c:idx val="0"/>
          <c:layout>
            <c:manualLayout>
              <c:x val="0.16296296296296298"/>
              <c:y val="-5.503144654088050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6"/>
        <c:spPr>
          <a:solidFill>
            <a:schemeClr val="accent1"/>
          </a:solidFill>
          <a:ln>
            <a:noFill/>
          </a:ln>
          <a:effectLst>
            <a:outerShdw blurRad="254000" sx="102000" sy="102000" algn="ctr" rotWithShape="0">
              <a:prstClr val="black">
                <a:alpha val="20000"/>
              </a:prstClr>
            </a:outerShdw>
          </a:effectLst>
        </c:spPr>
        <c:dLbl>
          <c:idx val="0"/>
          <c:layout>
            <c:manualLayout>
              <c:x val="0.22222222222222213"/>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7"/>
        <c:spPr>
          <a:solidFill>
            <a:schemeClr val="accent1"/>
          </a:solidFill>
          <a:ln>
            <a:noFill/>
          </a:ln>
          <a:effectLst>
            <a:outerShdw blurRad="254000" sx="102000" sy="102000" algn="ctr" rotWithShape="0">
              <a:prstClr val="black">
                <a:alpha val="20000"/>
              </a:prstClr>
            </a:outerShdw>
          </a:effectLst>
        </c:spPr>
        <c:dLbl>
          <c:idx val="0"/>
          <c:layout>
            <c:manualLayout>
              <c:x val="0.19012345679012346"/>
              <c:y val="8.25471698113207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18"/>
        <c:spPr>
          <a:solidFill>
            <a:schemeClr val="accent1"/>
          </a:solidFill>
          <a:ln>
            <a:noFill/>
          </a:ln>
          <a:effectLst>
            <a:outerShdw blurRad="254000" sx="102000" sy="102000" algn="ctr" rotWithShape="0">
              <a:prstClr val="black">
                <a:alpha val="20000"/>
              </a:prstClr>
            </a:outerShdw>
          </a:effectLst>
        </c:spPr>
        <c:dLbl>
          <c:idx val="0"/>
          <c:layout>
            <c:manualLayout>
              <c:x val="-0.19657264869112306"/>
              <c:y val="6.6824017038871114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12445695704390916"/>
                  <c:h val="0.15173364185488894"/>
                </c:manualLayout>
              </c15:layout>
            </c:ext>
          </c:extLst>
        </c:dLbl>
      </c:pivotFmt>
      <c:pivotFmt>
        <c:idx val="19"/>
        <c:spPr>
          <a:solidFill>
            <a:schemeClr val="accent1"/>
          </a:solidFill>
          <a:ln>
            <a:noFill/>
          </a:ln>
          <a:effectLst>
            <a:outerShdw blurRad="254000" sx="102000" sy="102000" algn="ctr" rotWithShape="0">
              <a:prstClr val="black">
                <a:alpha val="20000"/>
              </a:prstClr>
            </a:outerShdw>
          </a:effectLst>
        </c:spPr>
        <c:dLbl>
          <c:idx val="0"/>
          <c:layout>
            <c:manualLayout>
              <c:x val="-0.11604938271604941"/>
              <c:y val="-0.1533018867924528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0"/>
        <c:spPr>
          <a:solidFill>
            <a:schemeClr val="accent1"/>
          </a:solidFill>
          <a:ln>
            <a:noFill/>
          </a:ln>
          <a:effectLst>
            <a:outerShdw blurRad="254000" sx="102000" sy="102000" algn="ctr" rotWithShape="0">
              <a:prstClr val="black">
                <a:alpha val="20000"/>
              </a:prstClr>
            </a:outerShdw>
          </a:effectLst>
        </c:spPr>
        <c:dLbl>
          <c:idx val="0"/>
          <c:layout>
            <c:manualLayout>
              <c:x val="-0.1111111111111111"/>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1"/>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2"/>
        <c:spPr>
          <a:solidFill>
            <a:schemeClr val="accent1"/>
          </a:solidFill>
          <a:ln>
            <a:noFill/>
          </a:ln>
          <a:effectLst>
            <a:outerShdw blurRad="254000" sx="102000" sy="102000" algn="ctr" rotWithShape="0">
              <a:prstClr val="black">
                <a:alpha val="20000"/>
              </a:prstClr>
            </a:outerShdw>
          </a:effectLst>
        </c:spPr>
        <c:dLbl>
          <c:idx val="0"/>
          <c:layout>
            <c:manualLayout>
              <c:x val="0.16296296296296298"/>
              <c:y val="-5.503144654088050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3"/>
        <c:spPr>
          <a:solidFill>
            <a:schemeClr val="accent1"/>
          </a:solidFill>
          <a:ln>
            <a:noFill/>
          </a:ln>
          <a:effectLst>
            <a:outerShdw blurRad="254000" sx="102000" sy="102000" algn="ctr" rotWithShape="0">
              <a:prstClr val="black">
                <a:alpha val="20000"/>
              </a:prstClr>
            </a:outerShdw>
          </a:effectLst>
        </c:spPr>
        <c:dLbl>
          <c:idx val="0"/>
          <c:layout>
            <c:manualLayout>
              <c:x val="0.22222222222222213"/>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4"/>
        <c:spPr>
          <a:solidFill>
            <a:schemeClr val="accent1"/>
          </a:solidFill>
          <a:ln>
            <a:noFill/>
          </a:ln>
          <a:effectLst>
            <a:outerShdw blurRad="254000" sx="102000" sy="102000" algn="ctr" rotWithShape="0">
              <a:prstClr val="black">
                <a:alpha val="20000"/>
              </a:prstClr>
            </a:outerShdw>
          </a:effectLst>
        </c:spPr>
        <c:dLbl>
          <c:idx val="0"/>
          <c:layout>
            <c:manualLayout>
              <c:x val="0.19012345679012346"/>
              <c:y val="8.25471698113207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5"/>
        <c:spPr>
          <a:solidFill>
            <a:schemeClr val="accent1"/>
          </a:solidFill>
          <a:ln>
            <a:noFill/>
          </a:ln>
          <a:effectLst>
            <a:outerShdw blurRad="254000" sx="102000" sy="102000" algn="ctr" rotWithShape="0">
              <a:prstClr val="black">
                <a:alpha val="20000"/>
              </a:prstClr>
            </a:outerShdw>
          </a:effectLst>
        </c:spPr>
        <c:dLbl>
          <c:idx val="0"/>
          <c:layout>
            <c:manualLayout>
              <c:x val="-0.19657264869112306"/>
              <c:y val="6.6824017038871114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12445695704390916"/>
                  <c:h val="0.15173364185488894"/>
                </c:manualLayout>
              </c15:layout>
            </c:ext>
          </c:extLst>
        </c:dLbl>
      </c:pivotFmt>
      <c:pivotFmt>
        <c:idx val="26"/>
        <c:spPr>
          <a:solidFill>
            <a:schemeClr val="accent1"/>
          </a:solidFill>
          <a:ln>
            <a:noFill/>
          </a:ln>
          <a:effectLst>
            <a:outerShdw blurRad="254000" sx="102000" sy="102000" algn="ctr" rotWithShape="0">
              <a:prstClr val="black">
                <a:alpha val="20000"/>
              </a:prstClr>
            </a:outerShdw>
          </a:effectLst>
        </c:spPr>
        <c:dLbl>
          <c:idx val="0"/>
          <c:layout>
            <c:manualLayout>
              <c:x val="-0.11604938271604941"/>
              <c:y val="-0.1533018867924528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7"/>
        <c:spPr>
          <a:solidFill>
            <a:schemeClr val="accent1"/>
          </a:solidFill>
          <a:ln>
            <a:noFill/>
          </a:ln>
          <a:effectLst>
            <a:outerShdw blurRad="254000" sx="102000" sy="102000" algn="ctr" rotWithShape="0">
              <a:prstClr val="black">
                <a:alpha val="20000"/>
              </a:prstClr>
            </a:outerShdw>
          </a:effectLst>
        </c:spPr>
        <c:dLbl>
          <c:idx val="0"/>
          <c:layout>
            <c:manualLayout>
              <c:x val="-0.1111111111111111"/>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8"/>
        <c:spPr>
          <a:solidFill>
            <a:schemeClr val="accent1"/>
          </a:solidFill>
          <a:ln>
            <a:noFill/>
          </a:ln>
          <a:effectLst>
            <a:outerShdw blurRad="254000" sx="102000" sy="102000" algn="ctr" rotWithShape="0">
              <a:prstClr val="black">
                <a:alpha val="20000"/>
              </a:prstClr>
            </a:outerShdw>
          </a:effectLst>
        </c:spPr>
        <c:marker>
          <c:symbol val="none"/>
        </c:marker>
        <c:dLbl>
          <c:idx val="0"/>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29"/>
        <c:spPr>
          <a:solidFill>
            <a:schemeClr val="accent1"/>
          </a:solidFill>
          <a:ln>
            <a:noFill/>
          </a:ln>
          <a:effectLst>
            <a:outerShdw blurRad="254000" sx="102000" sy="102000" algn="ctr" rotWithShape="0">
              <a:prstClr val="black">
                <a:alpha val="20000"/>
              </a:prstClr>
            </a:outerShdw>
          </a:effectLst>
        </c:spPr>
        <c:dLbl>
          <c:idx val="0"/>
          <c:layout>
            <c:manualLayout>
              <c:x val="0.16296296296296298"/>
              <c:y val="-5.503144654088050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0"/>
        <c:spPr>
          <a:solidFill>
            <a:schemeClr val="accent1"/>
          </a:solidFill>
          <a:ln>
            <a:noFill/>
          </a:ln>
          <a:effectLst>
            <a:outerShdw blurRad="254000" sx="102000" sy="102000" algn="ctr" rotWithShape="0">
              <a:prstClr val="black">
                <a:alpha val="20000"/>
              </a:prstClr>
            </a:outerShdw>
          </a:effectLst>
        </c:spPr>
        <c:dLbl>
          <c:idx val="0"/>
          <c:layout>
            <c:manualLayout>
              <c:x val="0.22222222222222213"/>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1"/>
        <c:spPr>
          <a:solidFill>
            <a:schemeClr val="accent1"/>
          </a:solidFill>
          <a:ln>
            <a:noFill/>
          </a:ln>
          <a:effectLst>
            <a:outerShdw blurRad="254000" sx="102000" sy="102000" algn="ctr" rotWithShape="0">
              <a:prstClr val="black">
                <a:alpha val="20000"/>
              </a:prstClr>
            </a:outerShdw>
          </a:effectLst>
        </c:spPr>
        <c:dLbl>
          <c:idx val="0"/>
          <c:layout>
            <c:manualLayout>
              <c:x val="0.19012345679012346"/>
              <c:y val="8.254716981132075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2"/>
        <c:spPr>
          <a:solidFill>
            <a:schemeClr val="accent1"/>
          </a:solidFill>
          <a:ln>
            <a:noFill/>
          </a:ln>
          <a:effectLst>
            <a:outerShdw blurRad="254000" sx="102000" sy="102000" algn="ctr" rotWithShape="0">
              <a:prstClr val="black">
                <a:alpha val="20000"/>
              </a:prstClr>
            </a:outerShdw>
          </a:effectLst>
        </c:spPr>
        <c:dLbl>
          <c:idx val="0"/>
          <c:layout>
            <c:manualLayout>
              <c:x val="-0.19657264869112306"/>
              <c:y val="6.6824017038871114E-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15:layout>
                <c:manualLayout>
                  <c:w val="0.12445695704390916"/>
                  <c:h val="0.15173364185488894"/>
                </c:manualLayout>
              </c15:layout>
            </c:ext>
          </c:extLst>
        </c:dLbl>
      </c:pivotFmt>
      <c:pivotFmt>
        <c:idx val="33"/>
        <c:spPr>
          <a:solidFill>
            <a:schemeClr val="accent1"/>
          </a:solidFill>
          <a:ln>
            <a:noFill/>
          </a:ln>
          <a:effectLst>
            <a:outerShdw blurRad="254000" sx="102000" sy="102000" algn="ctr" rotWithShape="0">
              <a:prstClr val="black">
                <a:alpha val="20000"/>
              </a:prstClr>
            </a:outerShdw>
          </a:effectLst>
        </c:spPr>
        <c:dLbl>
          <c:idx val="0"/>
          <c:layout>
            <c:manualLayout>
              <c:x val="-0.11604938271604941"/>
              <c:y val="-0.15330188679245282"/>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
        <c:idx val="34"/>
        <c:spPr>
          <a:solidFill>
            <a:schemeClr val="accent1"/>
          </a:solidFill>
          <a:ln>
            <a:noFill/>
          </a:ln>
          <a:effectLst>
            <a:outerShdw blurRad="254000" sx="102000" sy="102000" algn="ctr" rotWithShape="0">
              <a:prstClr val="black">
                <a:alpha val="20000"/>
              </a:prstClr>
            </a:outerShdw>
          </a:effectLst>
        </c:spPr>
        <c:dLbl>
          <c:idx val="0"/>
          <c:layout>
            <c:manualLayout>
              <c:x val="-0.1111111111111111"/>
              <c:y val="-0.11792452830188679"/>
            </c:manualLayout>
          </c:layout>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
      </c:pivotFmt>
    </c:pivotFmts>
    <c:plotArea>
      <c:layout>
        <c:manualLayout>
          <c:layoutTarget val="inner"/>
          <c:xMode val="edge"/>
          <c:yMode val="edge"/>
          <c:x val="0.11458909303003791"/>
          <c:y val="0.2035789011043431"/>
          <c:w val="0.49078428552595321"/>
          <c:h val="0.76048414054375291"/>
        </c:manualLayout>
      </c:layout>
      <c:doughnutChart>
        <c:varyColors val="1"/>
        <c:ser>
          <c:idx val="0"/>
          <c:order val="0"/>
          <c:tx>
            <c:strRef>
              <c:f>'KPI1'!$B$3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9E33-4AE7-9348-6BD13C968EC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9E33-4AE7-9348-6BD13C968EC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9E33-4AE7-9348-6BD13C968EC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9E33-4AE7-9348-6BD13C968EC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9E33-4AE7-9348-6BD13C968EC3}"/>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9E33-4AE7-9348-6BD13C968EC3}"/>
              </c:ext>
            </c:extLst>
          </c:dPt>
          <c:dLbls>
            <c:dLbl>
              <c:idx val="0"/>
              <c:layout>
                <c:manualLayout>
                  <c:x val="0.16296296296296298"/>
                  <c:y val="-5.503144654088050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E33-4AE7-9348-6BD13C968EC3}"/>
                </c:ext>
              </c:extLst>
            </c:dLbl>
            <c:dLbl>
              <c:idx val="1"/>
              <c:layout>
                <c:manualLayout>
                  <c:x val="0.22222222222222213"/>
                  <c:y val="0.1179245283018867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E33-4AE7-9348-6BD13C968EC3}"/>
                </c:ext>
              </c:extLst>
            </c:dLbl>
            <c:dLbl>
              <c:idx val="2"/>
              <c:layout>
                <c:manualLayout>
                  <c:x val="0.19012345679012346"/>
                  <c:y val="8.254716981132075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E33-4AE7-9348-6BD13C968EC3}"/>
                </c:ext>
              </c:extLst>
            </c:dLbl>
            <c:dLbl>
              <c:idx val="3"/>
              <c:layout>
                <c:manualLayout>
                  <c:x val="-0.19657264869112306"/>
                  <c:y val="6.6824017038871114E-2"/>
                </c:manualLayout>
              </c:layout>
              <c:showLegendKey val="0"/>
              <c:showVal val="0"/>
              <c:showCatName val="1"/>
              <c:showSerName val="0"/>
              <c:showPercent val="1"/>
              <c:showBubbleSize val="0"/>
              <c:extLst>
                <c:ext xmlns:c15="http://schemas.microsoft.com/office/drawing/2012/chart" uri="{CE6537A1-D6FC-4f65-9D91-7224C49458BB}">
                  <c15:layout>
                    <c:manualLayout>
                      <c:w val="0.12445695704390916"/>
                      <c:h val="0.15173364185488894"/>
                    </c:manualLayout>
                  </c15:layout>
                </c:ext>
                <c:ext xmlns:c16="http://schemas.microsoft.com/office/drawing/2014/chart" uri="{C3380CC4-5D6E-409C-BE32-E72D297353CC}">
                  <c16:uniqueId val="{00000007-9E33-4AE7-9348-6BD13C968EC3}"/>
                </c:ext>
              </c:extLst>
            </c:dLbl>
            <c:dLbl>
              <c:idx val="4"/>
              <c:layout>
                <c:manualLayout>
                  <c:x val="-0.11604938271604941"/>
                  <c:y val="-0.1533018867924528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E33-4AE7-9348-6BD13C968EC3}"/>
                </c:ext>
              </c:extLst>
            </c:dLbl>
            <c:dLbl>
              <c:idx val="5"/>
              <c:layout>
                <c:manualLayout>
                  <c:x val="-0.1111111111111111"/>
                  <c:y val="-0.11792452830188679"/>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9E33-4AE7-9348-6BD13C968EC3}"/>
                </c:ext>
              </c:extLst>
            </c:dLbl>
            <c:spPr>
              <a:noFill/>
              <a:ln>
                <a:noFill/>
              </a:ln>
              <a:effectLst>
                <a:outerShdw blurRad="50800" dist="38100" dir="2700000" algn="tl" rotWithShape="0">
                  <a:srgbClr val="002060">
                    <a:alpha val="40000"/>
                  </a:srgb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pattFill prst="pct75">
                    <a:fgClr>
                      <a:schemeClr val="dk1">
                        <a:lumMod val="75000"/>
                        <a:lumOff val="25000"/>
                      </a:schemeClr>
                    </a:fgClr>
                    <a:bgClr>
                      <a:schemeClr val="dk1">
                        <a:lumMod val="65000"/>
                        <a:lumOff val="35000"/>
                      </a:schemeClr>
                    </a:bgClr>
                  </a:pattFill>
                  <a:ln>
                    <a:noFill/>
                  </a:ln>
                </c15:spPr>
              </c:ext>
            </c:extLst>
          </c:dLbls>
          <c:cat>
            <c:strRef>
              <c:f>'KPI1'!$A$4:$A$10</c:f>
              <c:strCache>
                <c:ptCount val="6"/>
                <c:pt idx="0">
                  <c:v>Hardware</c:v>
                </c:pt>
                <c:pt idx="1">
                  <c:v>Human Resources</c:v>
                </c:pt>
                <c:pt idx="2">
                  <c:v>Research &amp; Development</c:v>
                </c:pt>
                <c:pt idx="3">
                  <c:v>Sales</c:v>
                </c:pt>
                <c:pt idx="4">
                  <c:v>Software</c:v>
                </c:pt>
                <c:pt idx="5">
                  <c:v>Support</c:v>
                </c:pt>
              </c:strCache>
            </c:strRef>
          </c:cat>
          <c:val>
            <c:numRef>
              <c:f>'KPI1'!$B$4:$B$10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C-9E33-4AE7-9348-6BD13C968EC3}"/>
            </c:ext>
          </c:extLst>
        </c:ser>
        <c:dLbls>
          <c:showLegendKey val="0"/>
          <c:showVal val="1"/>
          <c:showCatName val="0"/>
          <c:showSerName val="0"/>
          <c:showPercent val="0"/>
          <c:showBubbleSize val="0"/>
          <c:showLeaderLines val="0"/>
        </c:dLbls>
        <c:firstSliceAng val="0"/>
        <c:holeSize val="50"/>
      </c:doughnutChart>
      <c:spPr>
        <a:noFill/>
        <a:ln>
          <a:noFill/>
        </a:ln>
        <a:effectLst/>
      </c:spPr>
    </c:plotArea>
    <c:legend>
      <c:legendPos val="r"/>
      <c:layout>
        <c:manualLayout>
          <c:xMode val="edge"/>
          <c:yMode val="edge"/>
          <c:x val="0.70978048229552404"/>
          <c:y val="0.20465669494754868"/>
          <c:w val="0.26904170312044329"/>
          <c:h val="0.37169863678934406"/>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[Project.xlsx]KPI2!PivotTable10</c:name>
    <c:fmtId val="1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b="1"/>
              <a:t>Average Hourly Rate Of Male  Research Scientist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dLbl>
          <c:idx val="0"/>
          <c:layout>
            <c:manualLayout>
              <c:x val="0.33824331696672122"/>
              <c:y val="-0.34722222222222227"/>
            </c:manualLayout>
          </c:layout>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AF1418A-2631-4A5A-884A-96D37276EADA}" type="CATEGORYNAME">
                  <a:rPr lang="en-US">
                    <a:solidFill>
                      <a:schemeClr val="tx1"/>
                    </a:solidFill>
                  </a:rPr>
                  <a:pPr>
                    <a:defRPr sz="1000" b="1" i="0" u="none" strike="noStrike" kern="1200" baseline="0">
                      <a:solidFill>
                        <a:schemeClr val="lt1"/>
                      </a:solidFill>
                      <a:latin typeface="+mn-lt"/>
                      <a:ea typeface="+mn-ea"/>
                      <a:cs typeface="+mn-cs"/>
                    </a:defRPr>
                  </a:pPr>
                  <a:t>[CATEGORY NAME]</a:t>
                </a:fld>
                <a:r>
                  <a:rPr lang="en-US" baseline="0">
                    <a:solidFill>
                      <a:schemeClr val="tx1"/>
                    </a:solidFill>
                  </a:rPr>
                  <a:t>, </a:t>
                </a:r>
                <a:fld id="{05E33788-DFF2-4030-A64F-250BD536846B}" type="VALUE">
                  <a:rPr lang="en-US" baseline="0">
                    <a:solidFill>
                      <a:schemeClr val="tx1"/>
                    </a:solidFill>
                  </a:rPr>
                  <a:pPr>
                    <a:defRPr sz="1000" b="1" i="0" u="none" strike="noStrike" kern="1200" baseline="0">
                      <a:solidFill>
                        <a:schemeClr val="lt1"/>
                      </a:solidFill>
                      <a:latin typeface="+mn-lt"/>
                      <a:ea typeface="+mn-ea"/>
                      <a:cs typeface="+mn-cs"/>
                    </a:defRPr>
                  </a:pPr>
                  <a:t>[VALUE]</a:t>
                </a:fld>
                <a:endParaRPr lang="en-US" baseline="0">
                  <a:solidFill>
                    <a:schemeClr val="tx1"/>
                  </a:solidFill>
                </a:endParaRPr>
              </a:p>
            </c:rich>
          </c:tx>
          <c:spPr>
            <a:no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56351"/>
                    <a:gd name="adj2" fmla="val 182991"/>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
        <c:idx val="2"/>
        <c:dLbl>
          <c:idx val="0"/>
          <c:layout>
            <c:manualLayout>
              <c:x val="0.33326417258399171"/>
              <c:y val="-0.36417650918635175"/>
            </c:manualLayout>
          </c:layout>
          <c:tx>
            <c:rich>
              <a:bodyPr rot="0" spcFirstLastPara="1" vertOverflow="clip" horzOverflow="clip"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r>
                  <a:rPr lang="en-US" baseline="0"/>
                  <a:t>Female</a:t>
                </a:r>
              </a:p>
              <a:p>
                <a:pPr>
                  <a:defRPr sz="1000" b="1" i="0" u="none" strike="noStrike" kern="1200" baseline="0">
                    <a:solidFill>
                      <a:schemeClr val="lt1"/>
                    </a:solidFill>
                    <a:latin typeface="+mn-lt"/>
                    <a:ea typeface="+mn-ea"/>
                    <a:cs typeface="+mn-cs"/>
                  </a:defRPr>
                </a:pPr>
                <a:r>
                  <a:rPr lang="en-US" baseline="0"/>
                  <a:t> </a:t>
                </a:r>
                <a:fld id="{1FF0FB7B-BBE6-494B-A4EC-F68EE546B9B2}" type="VALUE">
                  <a:rPr lang="en-US" baseline="0"/>
                  <a:pPr>
                    <a:defRPr sz="1000" b="1" i="0" u="none" strike="noStrike" kern="1200" baseline="0">
                      <a:solidFill>
                        <a:schemeClr val="lt1"/>
                      </a:solidFill>
                      <a:latin typeface="+mn-lt"/>
                      <a:ea typeface="+mn-ea"/>
                      <a:cs typeface="+mn-cs"/>
                    </a:defRPr>
                  </a:pPr>
                  <a:t>[VALUE]</a:t>
                </a:fld>
                <a:endParaRPr lang="en-US" baseline="0"/>
              </a:p>
            </c:rich>
          </c:tx>
          <c:spPr>
            <a:xfrm>
              <a:off x="3923119" y="463378"/>
              <a:ext cx="502137" cy="415005"/>
            </a:xfrm>
            <a:gradFill flip="none" rotWithShape="1">
              <a:gsLst>
                <a:gs pos="0">
                  <a:srgbClr val="4472C4">
                    <a:lumMod val="40000"/>
                    <a:lumOff val="60000"/>
                  </a:srgbClr>
                </a:gs>
                <a:gs pos="46000">
                  <a:srgbClr val="4472C4">
                    <a:lumMod val="95000"/>
                    <a:lumOff val="5000"/>
                  </a:srgbClr>
                </a:gs>
                <a:gs pos="100000">
                  <a:srgbClr val="4472C4">
                    <a:lumMod val="60000"/>
                  </a:srgbClr>
                </a:gs>
              </a:gsLst>
              <a:path path="circle">
                <a:fillToRect l="50000" t="130000" r="50000" b="-30000"/>
              </a:path>
              <a:tileRect/>
            </a:grad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no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119498"/>
                    <a:gd name="adj2" fmla="val 215970"/>
                  </a:avLst>
                </a:prstGeom>
                <a:pattFill prst="pct75">
                  <a:fgClr>
                    <a:schemeClr val="dk1">
                      <a:lumMod val="75000"/>
                      <a:lumOff val="25000"/>
                    </a:schemeClr>
                  </a:fgClr>
                  <a:bgClr>
                    <a:schemeClr val="dk1">
                      <a:lumMod val="65000"/>
                      <a:lumOff val="35000"/>
                    </a:schemeClr>
                  </a:bgClr>
                </a:pattFill>
                <a:ln>
                  <a:noFill/>
                </a:ln>
              </c15:spPr>
              <c15:layout>
                <c:manualLayout>
                  <c:w val="0.1078514633297679"/>
                  <c:h val="0.1512853601633129"/>
                </c:manualLayout>
              </c15:layout>
              <c15:dlblFieldTable/>
              <c15:showDataLabelsRange val="0"/>
            </c:ext>
          </c:extLst>
        </c:dLbl>
      </c:pivotFmt>
      <c:pivotFmt>
        <c:idx val="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dLbl>
          <c:idx val="0"/>
          <c:layout>
            <c:manualLayout>
              <c:x val="0.33824331696672122"/>
              <c:y val="-0.34722222222222227"/>
            </c:manualLayout>
          </c:layout>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AF1418A-2631-4A5A-884A-96D37276EADA}" type="CATEGORYNAME">
                  <a:rPr lang="en-US">
                    <a:solidFill>
                      <a:schemeClr val="tx1"/>
                    </a:solidFill>
                  </a:rPr>
                  <a:pPr>
                    <a:defRPr sz="1000" b="1" i="0" u="none" strike="noStrike" kern="1200" baseline="0">
                      <a:solidFill>
                        <a:schemeClr val="lt1"/>
                      </a:solidFill>
                      <a:latin typeface="+mn-lt"/>
                      <a:ea typeface="+mn-ea"/>
                      <a:cs typeface="+mn-cs"/>
                    </a:defRPr>
                  </a:pPr>
                  <a:t>[CATEGORY NAME]</a:t>
                </a:fld>
                <a:r>
                  <a:rPr lang="en-US" baseline="0">
                    <a:solidFill>
                      <a:schemeClr val="tx1"/>
                    </a:solidFill>
                  </a:rPr>
                  <a:t>, </a:t>
                </a:r>
                <a:fld id="{05E33788-DFF2-4030-A64F-250BD536846B}" type="VALUE">
                  <a:rPr lang="en-US" baseline="0">
                    <a:solidFill>
                      <a:schemeClr val="tx1"/>
                    </a:solidFill>
                  </a:rPr>
                  <a:pPr>
                    <a:defRPr sz="1000" b="1" i="0" u="none" strike="noStrike" kern="1200" baseline="0">
                      <a:solidFill>
                        <a:schemeClr val="lt1"/>
                      </a:solidFill>
                      <a:latin typeface="+mn-lt"/>
                      <a:ea typeface="+mn-ea"/>
                      <a:cs typeface="+mn-cs"/>
                    </a:defRPr>
                  </a:pPr>
                  <a:t>[VALUE]</a:t>
                </a:fld>
                <a:endParaRPr lang="en-US" baseline="0">
                  <a:solidFill>
                    <a:schemeClr val="tx1"/>
                  </a:solidFill>
                </a:endParaRPr>
              </a:p>
            </c:rich>
          </c:tx>
          <c:spPr>
            <a:no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56351"/>
                    <a:gd name="adj2" fmla="val 182991"/>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dLbl>
          <c:idx val="0"/>
          <c:layout>
            <c:manualLayout>
              <c:x val="0.33824331696672122"/>
              <c:y val="-0.34722222222222227"/>
            </c:manualLayout>
          </c:layout>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AF1418A-2631-4A5A-884A-96D37276EADA}" type="CATEGORYNAME">
                  <a:rPr lang="en-US">
                    <a:solidFill>
                      <a:schemeClr val="tx1"/>
                    </a:solidFill>
                  </a:rPr>
                  <a:pPr>
                    <a:defRPr sz="1000" b="1" i="0" u="none" strike="noStrike" kern="1200" baseline="0">
                      <a:solidFill>
                        <a:schemeClr val="lt1"/>
                      </a:solidFill>
                      <a:latin typeface="+mn-lt"/>
                      <a:ea typeface="+mn-ea"/>
                      <a:cs typeface="+mn-cs"/>
                    </a:defRPr>
                  </a:pPr>
                  <a:t>[CATEGORY NAME]</a:t>
                </a:fld>
                <a:r>
                  <a:rPr lang="en-US" baseline="0">
                    <a:solidFill>
                      <a:schemeClr val="tx1"/>
                    </a:solidFill>
                  </a:rPr>
                  <a:t>, </a:t>
                </a:r>
                <a:fld id="{05E33788-DFF2-4030-A64F-250BD536846B}" type="VALUE">
                  <a:rPr lang="en-US" baseline="0">
                    <a:solidFill>
                      <a:schemeClr val="tx1"/>
                    </a:solidFill>
                  </a:rPr>
                  <a:pPr>
                    <a:defRPr sz="1000" b="1" i="0" u="none" strike="noStrike" kern="1200" baseline="0">
                      <a:solidFill>
                        <a:schemeClr val="lt1"/>
                      </a:solidFill>
                      <a:latin typeface="+mn-lt"/>
                      <a:ea typeface="+mn-ea"/>
                      <a:cs typeface="+mn-cs"/>
                    </a:defRPr>
                  </a:pPr>
                  <a:t>[VALUE]</a:t>
                </a:fld>
                <a:endParaRPr lang="en-US" baseline="0">
                  <a:solidFill>
                    <a:schemeClr val="tx1"/>
                  </a:solidFill>
                </a:endParaRPr>
              </a:p>
            </c:rich>
          </c:tx>
          <c:spPr>
            <a:no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56351"/>
                    <a:gd name="adj2" fmla="val 182991"/>
                  </a:avLst>
                </a:prstGeom>
                <a:pattFill prst="pct75">
                  <a:fgClr>
                    <a:schemeClr val="dk1">
                      <a:lumMod val="75000"/>
                      <a:lumOff val="25000"/>
                    </a:schemeClr>
                  </a:fgClr>
                  <a:bgClr>
                    <a:schemeClr val="dk1">
                      <a:lumMod val="65000"/>
                      <a:lumOff val="35000"/>
                    </a:schemeClr>
                  </a:bgClr>
                </a:pattFill>
                <a:ln>
                  <a:noFill/>
                </a:ln>
              </c15:spPr>
              <c15:dlblFieldTable/>
              <c15:showDataLabelsRange val="0"/>
            </c:ext>
          </c:extLst>
        </c:dLbl>
      </c:pivotFmt>
    </c:pivotFmts>
    <c:plotArea>
      <c:layout>
        <c:manualLayout>
          <c:layoutTarget val="inner"/>
          <c:xMode val="edge"/>
          <c:yMode val="edge"/>
          <c:x val="1.1816549597235746E-2"/>
          <c:y val="0.24176310317313643"/>
          <c:w val="0.95908346972176761"/>
          <c:h val="0.63556831437736949"/>
        </c:manualLayout>
      </c:layout>
      <c:ofPieChart>
        <c:ofPieType val="pie"/>
        <c:varyColors val="1"/>
        <c:ser>
          <c:idx val="0"/>
          <c:order val="0"/>
          <c:tx>
            <c:strRef>
              <c:f>'KPI2'!$B$3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1B2-4FDF-A65F-88BD632581E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1B2-4FDF-A65F-88BD632581EC}"/>
              </c:ext>
            </c:extLst>
          </c:dPt>
          <c:dLbls>
            <c:dLbl>
              <c:idx val="0"/>
              <c:layout>
                <c:manualLayout>
                  <c:x val="0.31120901401226925"/>
                  <c:y val="-0.32614038912503862"/>
                </c:manualLayout>
              </c:layout>
              <c:tx>
                <c:rich>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fld id="{FAF1418A-2631-4A5A-884A-96D37276EADA}" type="CATEGORYNAME">
                      <a:rPr lang="en-US" sz="1200">
                        <a:solidFill>
                          <a:schemeClr val="tx1"/>
                        </a:solidFill>
                        <a:latin typeface="Times New Roman" panose="02020603050405020304" pitchFamily="18" charset="0"/>
                        <a:cs typeface="Times New Roman" panose="02020603050405020304" pitchFamily="18" charset="0"/>
                      </a:rPr>
                      <a:pPr>
                        <a:defRPr/>
                      </a:pPr>
                      <a:t>[CATEGORY NAME]</a:t>
                    </a:fld>
                    <a:r>
                      <a:rPr lang="en-US" sz="1200" baseline="0" dirty="0">
                        <a:solidFill>
                          <a:schemeClr val="tx1"/>
                        </a:solidFill>
                        <a:latin typeface="Times New Roman" panose="02020603050405020304" pitchFamily="18" charset="0"/>
                        <a:cs typeface="Times New Roman" panose="02020603050405020304" pitchFamily="18" charset="0"/>
                      </a:rPr>
                      <a:t>, </a:t>
                    </a:r>
                    <a:fld id="{05E33788-DFF2-4030-A64F-250BD536846B}" type="VALUE">
                      <a:rPr lang="en-US" sz="1200" baseline="0">
                        <a:solidFill>
                          <a:schemeClr val="tx1"/>
                        </a:solidFill>
                        <a:latin typeface="Times New Roman" panose="02020603050405020304" pitchFamily="18" charset="0"/>
                        <a:cs typeface="Times New Roman" panose="02020603050405020304" pitchFamily="18" charset="0"/>
                      </a:rPr>
                      <a:pPr>
                        <a:defRPr/>
                      </a:pPr>
                      <a:t>[VALUE]</a:t>
                    </a:fld>
                    <a:endParaRPr lang="en-US" sz="1200" baseline="0" dirty="0">
                      <a:solidFill>
                        <a:schemeClr val="tx1"/>
                      </a:solidFill>
                      <a:latin typeface="Times New Roman" panose="02020603050405020304" pitchFamily="18" charset="0"/>
                      <a:cs typeface="Times New Roman" panose="02020603050405020304" pitchFamily="18" charset="0"/>
                    </a:endParaRPr>
                  </a:p>
                </c:rich>
              </c:tx>
              <c:spPr>
                <a:xfrm>
                  <a:off x="8446697" y="746146"/>
                  <a:ext cx="1890038" cy="550590"/>
                </a:xfrm>
                <a:noFill/>
                <a:ln>
                  <a:noFill/>
                </a:ln>
                <a:effectLst>
                  <a:outerShdw blurRad="50800" dist="38100" dir="2700000" algn="tl" rotWithShape="0">
                    <a:prstClr val="black">
                      <a:alpha val="40000"/>
                    </a:prstClr>
                  </a:outerShdw>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99667"/>
                        <a:gd name="adj2" fmla="val 207889"/>
                      </a:avLst>
                    </a:prstGeom>
                    <a:pattFill prst="pct75">
                      <a:fgClr>
                        <a:schemeClr val="dk1">
                          <a:lumMod val="75000"/>
                          <a:lumOff val="25000"/>
                        </a:schemeClr>
                      </a:fgClr>
                      <a:bgClr>
                        <a:schemeClr val="dk1">
                          <a:lumMod val="65000"/>
                          <a:lumOff val="35000"/>
                        </a:schemeClr>
                      </a:bgClr>
                    </a:pattFill>
                    <a:ln>
                      <a:noFill/>
                    </a:ln>
                  </c15:spPr>
                  <c15:layout>
                    <c:manualLayout>
                      <c:w val="0.15777643545287104"/>
                      <c:h val="0.15232947144642034"/>
                    </c:manualLayout>
                  </c15:layout>
                  <c15:dlblFieldTable/>
                  <c15:showDataLabelsRange val="0"/>
                </c:ext>
                <c:ext xmlns:c16="http://schemas.microsoft.com/office/drawing/2014/chart" uri="{C3380CC4-5D6E-409C-BE32-E72D297353CC}">
                  <c16:uniqueId val="{00000001-A1B2-4FDF-A65F-88BD632581EC}"/>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multiLvlStrRef>
              <c:f>'KPI2'!$A$4:$A$6</c:f>
              <c:multiLvlStrCache>
                <c:ptCount val="1"/>
                <c:lvl>
                  <c:pt idx="0">
                    <c:v>Male</c:v>
                  </c:pt>
                </c:lvl>
                <c:lvl>
                  <c:pt idx="0">
                    <c:v>Research Scientist</c:v>
                  </c:pt>
                </c:lvl>
              </c:multiLvlStrCache>
            </c:multiLvlStrRef>
          </c:cat>
          <c:val>
            <c:numRef>
              <c:f>'KPI2'!$B$4:$B$6</c:f>
              <c:numCache>
                <c:formatCode>0</c:formatCode>
                <c:ptCount val="1"/>
                <c:pt idx="0">
                  <c:v>114.44689069138664</c:v>
                </c:pt>
              </c:numCache>
            </c:numRef>
          </c:val>
          <c:extLst>
            <c:ext xmlns:c16="http://schemas.microsoft.com/office/drawing/2014/chart" uri="{C3380CC4-5D6E-409C-BE32-E72D297353CC}">
              <c16:uniqueId val="{00000004-A1B2-4FDF-A65F-88BD632581EC}"/>
            </c:ext>
          </c:extLst>
        </c:ser>
        <c:dLbls>
          <c:showLegendKey val="0"/>
          <c:showVal val="0"/>
          <c:showCatName val="0"/>
          <c:showSerName val="0"/>
          <c:showPercent val="0"/>
          <c:showBubbleSize val="0"/>
          <c:showLeaderLines val="1"/>
        </c:dLbls>
        <c:gapWidth val="100"/>
        <c:secondPieSize val="75"/>
        <c:serLines>
          <c:spPr>
            <a:ln w="9525">
              <a:solidFill>
                <a:schemeClr val="dk1">
                  <a:lumMod val="50000"/>
                  <a:lumOff val="50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[Project.xlsx]KPI3!PivotTable3</c:name>
    <c:fmtId val="13"/>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Attrition Rate</a:t>
            </a:r>
            <a:r>
              <a:rPr lang="en-IN" baseline="0"/>
              <a:t> v/s Monthly income Stats </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'KPI3'!$B$3</c:f>
              <c:strCache>
                <c:ptCount val="1"/>
                <c:pt idx="0">
                  <c:v>Average of CF_Attrition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4"/>
              <c:layout>
                <c:manualLayout>
                  <c:x val="8.7285913256359079E-3"/>
                  <c:y val="5.61544055832204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2B-498D-8D88-4E11D6A8A2A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'KPI3'!$A$4:$A$10</c:f>
              <c:strCache>
                <c:ptCount val="6"/>
                <c:pt idx="0">
                  <c:v>Hardware</c:v>
                </c:pt>
                <c:pt idx="1">
                  <c:v>Human Resources</c:v>
                </c:pt>
                <c:pt idx="2">
                  <c:v>Research &amp; Development</c:v>
                </c:pt>
                <c:pt idx="3">
                  <c:v>Sales</c:v>
                </c:pt>
                <c:pt idx="4">
                  <c:v>Software</c:v>
                </c:pt>
                <c:pt idx="5">
                  <c:v>Support</c:v>
                </c:pt>
              </c:strCache>
            </c:strRef>
          </c:cat>
          <c:val>
            <c:numRef>
              <c:f>'KPI3'!$B$4:$B$10</c:f>
              <c:numCache>
                <c:formatCode>0.00%</c:formatCode>
                <c:ptCount val="6"/>
                <c:pt idx="0">
                  <c:v>0.49443016281062552</c:v>
                </c:pt>
                <c:pt idx="1">
                  <c:v>0.49857448325017817</c:v>
                </c:pt>
                <c:pt idx="2">
                  <c:v>0.51208077893977644</c:v>
                </c:pt>
                <c:pt idx="3">
                  <c:v>0.50017745179226314</c:v>
                </c:pt>
                <c:pt idx="4">
                  <c:v>0.50539827255278313</c:v>
                </c:pt>
                <c:pt idx="5">
                  <c:v>0.5018663455749548</c:v>
                </c:pt>
              </c:numCache>
            </c:numRef>
          </c:val>
          <c:extLst>
            <c:ext xmlns:c16="http://schemas.microsoft.com/office/drawing/2014/chart" uri="{C3380CC4-5D6E-409C-BE32-E72D297353CC}">
              <c16:uniqueId val="{00000000-D32B-498D-8D88-4E11D6A8A2AE}"/>
            </c:ext>
          </c:extLst>
        </c:ser>
        <c:dLbls>
          <c:dLblPos val="outEnd"/>
          <c:showLegendKey val="0"/>
          <c:showVal val="1"/>
          <c:showCatName val="0"/>
          <c:showSerName val="0"/>
          <c:showPercent val="0"/>
          <c:showBubbleSize val="0"/>
        </c:dLbls>
        <c:gapWidth val="219"/>
        <c:overlap val="-27"/>
        <c:axId val="135457776"/>
        <c:axId val="808036543"/>
      </c:barChart>
      <c:lineChart>
        <c:grouping val="standard"/>
        <c:varyColors val="0"/>
        <c:ser>
          <c:idx val="1"/>
          <c:order val="1"/>
          <c:tx>
            <c:strRef>
              <c:f>'KPI3'!$C$3</c:f>
              <c:strCache>
                <c:ptCount val="1"/>
                <c:pt idx="0">
                  <c:v>Average of MonthlyIncome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dLbl>
              <c:idx val="4"/>
              <c:layout>
                <c:manualLayout>
                  <c:x val="-1.0183356546575331E-2"/>
                  <c:y val="-3.6622342301953832E-2"/>
                </c:manualLayout>
              </c:layout>
              <c:showLegendKey val="0"/>
              <c:showVal val="1"/>
              <c:showCatName val="0"/>
              <c:showSerName val="0"/>
              <c:showPercent val="0"/>
              <c:showBubbleSize val="0"/>
              <c:extLst>
                <c:ext xmlns:c15="http://schemas.microsoft.com/office/drawing/2012/chart" uri="{CE6537A1-D6FC-4f65-9D91-7224C49458BB}">
                  <c15:layout>
                    <c:manualLayout>
                      <c:w val="4.4806768804930987E-2"/>
                      <c:h val="3.4144416212378612E-2"/>
                    </c:manualLayout>
                  </c15:layout>
                </c:ext>
                <c:ext xmlns:c16="http://schemas.microsoft.com/office/drawing/2014/chart" uri="{C3380CC4-5D6E-409C-BE32-E72D297353CC}">
                  <c16:uniqueId val="{00000002-D32B-498D-8D88-4E11D6A8A2A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'KPI3'!$A$4:$A$10</c:f>
              <c:strCache>
                <c:ptCount val="6"/>
                <c:pt idx="0">
                  <c:v>Hardware</c:v>
                </c:pt>
                <c:pt idx="1">
                  <c:v>Human Resources</c:v>
                </c:pt>
                <c:pt idx="2">
                  <c:v>Research &amp; Development</c:v>
                </c:pt>
                <c:pt idx="3">
                  <c:v>Sales</c:v>
                </c:pt>
                <c:pt idx="4">
                  <c:v>Software</c:v>
                </c:pt>
                <c:pt idx="5">
                  <c:v>Support</c:v>
                </c:pt>
              </c:strCache>
            </c:strRef>
          </c:cat>
          <c:val>
            <c:numRef>
              <c:f>'KPI3'!$C$4:$C$10</c:f>
              <c:numCache>
                <c:formatCode>0</c:formatCode>
                <c:ptCount val="6"/>
                <c:pt idx="0">
                  <c:v>26028.070265638387</c:v>
                </c:pt>
                <c:pt idx="1">
                  <c:v>26058.44547398432</c:v>
                </c:pt>
                <c:pt idx="2">
                  <c:v>25796.079456665466</c:v>
                </c:pt>
                <c:pt idx="3">
                  <c:v>26118.753460309948</c:v>
                </c:pt>
                <c:pt idx="4">
                  <c:v>26026.253958733207</c:v>
                </c:pt>
                <c:pt idx="5">
                  <c:v>26065.201926550271</c:v>
                </c:pt>
              </c:numCache>
            </c:numRef>
          </c:val>
          <c:smooth val="0"/>
          <c:extLst>
            <c:ext xmlns:c16="http://schemas.microsoft.com/office/drawing/2014/chart" uri="{C3380CC4-5D6E-409C-BE32-E72D297353CC}">
              <c16:uniqueId val="{00000001-D32B-498D-8D88-4E11D6A8A2AE}"/>
            </c:ext>
          </c:extLst>
        </c:ser>
        <c:dLbls>
          <c:showLegendKey val="0"/>
          <c:showVal val="1"/>
          <c:showCatName val="0"/>
          <c:showSerName val="0"/>
          <c:showPercent val="0"/>
          <c:showBubbleSize val="0"/>
        </c:dLbls>
        <c:marker val="1"/>
        <c:smooth val="0"/>
        <c:axId val="135463808"/>
        <c:axId val="808026943"/>
      </c:lineChart>
      <c:catAx>
        <c:axId val="135457776"/>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8036543"/>
        <c:crosses val="autoZero"/>
        <c:auto val="1"/>
        <c:lblAlgn val="ctr"/>
        <c:lblOffset val="100"/>
        <c:noMultiLvlLbl val="0"/>
      </c:catAx>
      <c:valAx>
        <c:axId val="8080365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57776"/>
        <c:crosses val="autoZero"/>
        <c:crossBetween val="between"/>
      </c:valAx>
      <c:valAx>
        <c:axId val="808026943"/>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63808"/>
        <c:crosses val="max"/>
        <c:crossBetween val="between"/>
      </c:valAx>
      <c:catAx>
        <c:axId val="135463808"/>
        <c:scaling>
          <c:orientation val="minMax"/>
        </c:scaling>
        <c:delete val="1"/>
        <c:axPos val="b"/>
        <c:numFmt formatCode="General" sourceLinked="1"/>
        <c:majorTickMark val="none"/>
        <c:minorTickMark val="none"/>
        <c:tickLblPos val="nextTo"/>
        <c:crossAx val="80802694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[Project.xlsx]KPI4!PivotTable23</c:name>
    <c:fmtId val="9"/>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Average</a:t>
            </a:r>
            <a:r>
              <a:rPr lang="en-US" baseline="0"/>
              <a:t> Working Years For Each Department</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'KPI4'!$B$3</c:f>
              <c:strCache>
                <c:ptCount val="1"/>
                <c:pt idx="0">
                  <c:v>Total</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'KPI4'!$A$4:$A$10</c:f>
              <c:strCache>
                <c:ptCount val="6"/>
                <c:pt idx="0">
                  <c:v>Hardware</c:v>
                </c:pt>
                <c:pt idx="1">
                  <c:v>Human Resources</c:v>
                </c:pt>
                <c:pt idx="2">
                  <c:v>Research &amp; Development</c:v>
                </c:pt>
                <c:pt idx="3">
                  <c:v>Sales</c:v>
                </c:pt>
                <c:pt idx="4">
                  <c:v>Software</c:v>
                </c:pt>
                <c:pt idx="5">
                  <c:v>Support</c:v>
                </c:pt>
              </c:strCache>
            </c:strRef>
          </c:cat>
          <c:val>
            <c:numRef>
              <c:f>'KPI4'!$B$4:$B$10</c:f>
              <c:numCache>
                <c:formatCode>0.00</c:formatCode>
                <c:ptCount val="6"/>
                <c:pt idx="0">
                  <c:v>20.479373240298692</c:v>
                </c:pt>
                <c:pt idx="1">
                  <c:v>20.453670705630792</c:v>
                </c:pt>
                <c:pt idx="2">
                  <c:v>20.298473374203631</c:v>
                </c:pt>
                <c:pt idx="3">
                  <c:v>20.617768839465278</c:v>
                </c:pt>
                <c:pt idx="4">
                  <c:v>20.645273512476006</c:v>
                </c:pt>
                <c:pt idx="5">
                  <c:v>20.484527393136666</c:v>
                </c:pt>
              </c:numCache>
            </c:numRef>
          </c:val>
          <c:extLst>
            <c:ext xmlns:c16="http://schemas.microsoft.com/office/drawing/2014/chart" uri="{C3380CC4-5D6E-409C-BE32-E72D297353CC}">
              <c16:uniqueId val="{00000000-81A4-40D1-A8B9-954E454BE1E3}"/>
            </c:ext>
          </c:extLst>
        </c:ser>
        <c:dLbls>
          <c:showLegendKey val="0"/>
          <c:showVal val="1"/>
          <c:showCatName val="0"/>
          <c:showSerName val="0"/>
          <c:showPercent val="0"/>
          <c:showBubbleSize val="0"/>
        </c:dLbls>
        <c:gapWidth val="65"/>
        <c:shape val="box"/>
        <c:axId val="1118996256"/>
        <c:axId val="1121831616"/>
        <c:axId val="0"/>
      </c:bar3DChart>
      <c:catAx>
        <c:axId val="1118996256"/>
        <c:scaling>
          <c:orientation val="minMax"/>
        </c:scaling>
        <c:delete val="0"/>
        <c:axPos val="l"/>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121831616"/>
        <c:crosses val="autoZero"/>
        <c:auto val="1"/>
        <c:lblAlgn val="ctr"/>
        <c:lblOffset val="100"/>
        <c:noMultiLvlLbl val="0"/>
      </c:catAx>
      <c:valAx>
        <c:axId val="1121831616"/>
        <c:scaling>
          <c:orientation val="minMax"/>
        </c:scaling>
        <c:delete val="0"/>
        <c:axPos val="b"/>
        <c:majorGridlines>
          <c:spPr>
            <a:ln w="9525" cap="flat" cmpd="sng" algn="ctr">
              <a:solidFill>
                <a:schemeClr val="dk1">
                  <a:lumMod val="15000"/>
                  <a:lumOff val="85000"/>
                </a:schemeClr>
              </a:solidFill>
              <a:round/>
            </a:ln>
            <a:effectLst/>
          </c:spPr>
        </c:majorGridlines>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118996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[Project.xlsx]KPI5!PivotTable25</c:name>
    <c:fmtId val="1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Job Role Vs Work Life Balance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0080951269546841E-2"/>
          <c:y val="0.1524727172261362"/>
          <c:w val="0.8837602008017329"/>
          <c:h val="0.66501441989539711"/>
        </c:manualLayout>
      </c:layout>
      <c:barChart>
        <c:barDir val="col"/>
        <c:grouping val="clustered"/>
        <c:varyColors val="0"/>
        <c:ser>
          <c:idx val="0"/>
          <c:order val="0"/>
          <c:tx>
            <c:strRef>
              <c:f>'KPI5'!$B$3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'KPI5'!$A$4:$A$14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'KPI5'!$B$4:$B$14</c:f>
              <c:numCache>
                <c:formatCode>General</c:formatCode>
                <c:ptCount val="10"/>
                <c:pt idx="0">
                  <c:v>2.5113340020060182</c:v>
                </c:pt>
                <c:pt idx="1">
                  <c:v>2.5066402378592665</c:v>
                </c:pt>
                <c:pt idx="2">
                  <c:v>2.5052759740259742</c:v>
                </c:pt>
                <c:pt idx="3">
                  <c:v>2.4904315960912053</c:v>
                </c:pt>
                <c:pt idx="4">
                  <c:v>2.4966243050039716</c:v>
                </c:pt>
                <c:pt idx="5">
                  <c:v>2.5016083634901487</c:v>
                </c:pt>
                <c:pt idx="6">
                  <c:v>2.4938296178343951</c:v>
                </c:pt>
                <c:pt idx="7">
                  <c:v>2.5139331210191083</c:v>
                </c:pt>
                <c:pt idx="8">
                  <c:v>2.4688303977834951</c:v>
                </c:pt>
                <c:pt idx="9">
                  <c:v>2.4989041641761305</c:v>
                </c:pt>
              </c:numCache>
            </c:numRef>
          </c:val>
          <c:extLst>
            <c:ext xmlns:c16="http://schemas.microsoft.com/office/drawing/2014/chart" uri="{C3380CC4-5D6E-409C-BE32-E72D297353CC}">
              <c16:uniqueId val="{00000000-316F-4E89-B586-E823376B044C}"/>
            </c:ext>
          </c:extLst>
        </c:ser>
        <c:dLbls>
          <c:dLblPos val="outEnd"/>
          <c:showLegendKey val="0"/>
          <c:showVal val="1"/>
          <c:showCatName val="0"/>
          <c:showSerName val="0"/>
          <c:showPercent val="0"/>
          <c:showBubbleSize val="0"/>
        </c:dLbls>
        <c:gapWidth val="65"/>
        <c:axId val="708611120"/>
        <c:axId val="875946479"/>
      </c:barChart>
      <c:catAx>
        <c:axId val="7086111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75946479"/>
        <c:crosses val="autoZero"/>
        <c:auto val="1"/>
        <c:lblAlgn val="ctr"/>
        <c:lblOffset val="100"/>
        <c:noMultiLvlLbl val="0"/>
      </c:catAx>
      <c:valAx>
        <c:axId val="875946479"/>
        <c:scaling>
          <c:orientation val="minMax"/>
          <c:max val="4"/>
          <c:min val="1"/>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0861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[Project.xlsx]KPI6!PivotTable27</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Attrition Rate Vs Years Since Last Promotion</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'KPI6'!$B$3</c:f>
              <c:strCache>
                <c:ptCount val="1"/>
                <c:pt idx="0">
                  <c:v>Average of CF_Attrition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'KPI6'!$A$4:$A$14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'KPI6'!$B$4:$B$14</c:f>
              <c:numCache>
                <c:formatCode>0.00%</c:formatCode>
                <c:ptCount val="10"/>
                <c:pt idx="0">
                  <c:v>0.50371113340020057</c:v>
                </c:pt>
                <c:pt idx="1">
                  <c:v>0.50267591674925671</c:v>
                </c:pt>
                <c:pt idx="2">
                  <c:v>0.50568181818181823</c:v>
                </c:pt>
                <c:pt idx="3">
                  <c:v>0.5042752442996743</c:v>
                </c:pt>
                <c:pt idx="4">
                  <c:v>0.50416997617156478</c:v>
                </c:pt>
                <c:pt idx="5">
                  <c:v>0.49959790912746282</c:v>
                </c:pt>
                <c:pt idx="6">
                  <c:v>0.50358280254777066</c:v>
                </c:pt>
                <c:pt idx="7">
                  <c:v>0.48905254777070062</c:v>
                </c:pt>
                <c:pt idx="8">
                  <c:v>0.50405699584405306</c:v>
                </c:pt>
                <c:pt idx="9">
                  <c:v>0.50428372185694359</c:v>
                </c:pt>
              </c:numCache>
            </c:numRef>
          </c:val>
          <c:extLst>
            <c:ext xmlns:c16="http://schemas.microsoft.com/office/drawing/2014/chart" uri="{C3380CC4-5D6E-409C-BE32-E72D297353CC}">
              <c16:uniqueId val="{00000000-4A78-49FE-8646-B1BD3F8FD925}"/>
            </c:ext>
          </c:extLst>
        </c:ser>
        <c:dLbls>
          <c:showLegendKey val="0"/>
          <c:showVal val="1"/>
          <c:showCatName val="0"/>
          <c:showSerName val="0"/>
          <c:showPercent val="0"/>
          <c:showBubbleSize val="0"/>
        </c:dLbls>
        <c:gapWidth val="219"/>
        <c:overlap val="-27"/>
        <c:axId val="875922463"/>
        <c:axId val="1444517535"/>
      </c:barChart>
      <c:lineChart>
        <c:grouping val="standard"/>
        <c:varyColors val="0"/>
        <c:ser>
          <c:idx val="1"/>
          <c:order val="1"/>
          <c:tx>
            <c:strRef>
              <c:f>'KPI6'!$C$3</c:f>
              <c:strCache>
                <c:ptCount val="1"/>
                <c:pt idx="0">
                  <c:v>Average of YearsSinceLastPromotion</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'KPI6'!$A$4:$A$14</c:f>
              <c:strCache>
                <c:ptCount val="10"/>
                <c:pt idx="0">
                  <c:v>Developer</c:v>
                </c:pt>
                <c:pt idx="1">
                  <c:v>Healthcare Representative</c:v>
                </c:pt>
                <c:pt idx="2">
                  <c:v>Human Resources</c:v>
                </c:pt>
                <c:pt idx="3">
                  <c:v>Laboratory Technician</c:v>
                </c:pt>
                <c:pt idx="4">
                  <c:v>Manager</c:v>
                </c:pt>
                <c:pt idx="5">
                  <c:v>Manufacturing Director</c:v>
                </c:pt>
                <c:pt idx="6">
                  <c:v>Research Director</c:v>
                </c:pt>
                <c:pt idx="7">
                  <c:v>Research Scientist</c:v>
                </c:pt>
                <c:pt idx="8">
                  <c:v>Sales Executive</c:v>
                </c:pt>
                <c:pt idx="9">
                  <c:v>Sales Representative</c:v>
                </c:pt>
              </c:strCache>
            </c:strRef>
          </c:cat>
          <c:val>
            <c:numRef>
              <c:f>'KPI6'!$C$4:$C$14</c:f>
              <c:numCache>
                <c:formatCode>0.00</c:formatCode>
                <c:ptCount val="10"/>
                <c:pt idx="0">
                  <c:v>5.7422266800401207</c:v>
                </c:pt>
                <c:pt idx="1">
                  <c:v>5.7623389494549055</c:v>
                </c:pt>
                <c:pt idx="2">
                  <c:v>5.881087662337662</c:v>
                </c:pt>
                <c:pt idx="3">
                  <c:v>5.7972312703583064</c:v>
                </c:pt>
                <c:pt idx="4">
                  <c:v>5.952343129467832</c:v>
                </c:pt>
                <c:pt idx="5">
                  <c:v>5.9983916365098509</c:v>
                </c:pt>
                <c:pt idx="6">
                  <c:v>5.8367834394904454</c:v>
                </c:pt>
                <c:pt idx="7">
                  <c:v>5.8525079617834397</c:v>
                </c:pt>
                <c:pt idx="8">
                  <c:v>5.9307342172966555</c:v>
                </c:pt>
                <c:pt idx="9">
                  <c:v>5.9633393106196451</c:v>
                </c:pt>
              </c:numCache>
            </c:numRef>
          </c:val>
          <c:smooth val="0"/>
          <c:extLst>
            <c:ext xmlns:c16="http://schemas.microsoft.com/office/drawing/2014/chart" uri="{C3380CC4-5D6E-409C-BE32-E72D297353CC}">
              <c16:uniqueId val="{00000001-4A78-49FE-8646-B1BD3F8FD925}"/>
            </c:ext>
          </c:extLst>
        </c:ser>
        <c:dLbls>
          <c:showLegendKey val="0"/>
          <c:showVal val="1"/>
          <c:showCatName val="0"/>
          <c:showSerName val="0"/>
          <c:showPercent val="0"/>
          <c:showBubbleSize val="0"/>
        </c:dLbls>
        <c:marker val="1"/>
        <c:smooth val="0"/>
        <c:axId val="387737984"/>
        <c:axId val="1116667375"/>
      </c:lineChart>
      <c:catAx>
        <c:axId val="87592246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44517535"/>
        <c:crosses val="autoZero"/>
        <c:auto val="1"/>
        <c:lblAlgn val="ctr"/>
        <c:lblOffset val="100"/>
        <c:noMultiLvlLbl val="0"/>
      </c:catAx>
      <c:valAx>
        <c:axId val="144451753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75922463"/>
        <c:crosses val="autoZero"/>
        <c:crossBetween val="between"/>
      </c:valAx>
      <c:valAx>
        <c:axId val="111666737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7737984"/>
        <c:crosses val="max"/>
        <c:crossBetween val="between"/>
      </c:valAx>
      <c:catAx>
        <c:axId val="387737984"/>
        <c:scaling>
          <c:orientation val="minMax"/>
        </c:scaling>
        <c:delete val="1"/>
        <c:axPos val="b"/>
        <c:numFmt formatCode="General" sourceLinked="1"/>
        <c:majorTickMark val="none"/>
        <c:minorTickMark val="none"/>
        <c:tickLblPos val="nextTo"/>
        <c:crossAx val="111666737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1D48-9048-F18C-BBCC-E0A32DA95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778273-E083-4F09-EADF-D34455C9BC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DE78E1-4755-CF74-500A-79E29919F21D}"/>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5" name="Footer Placeholder 4">
            <a:extLst>
              <a:ext uri="{FF2B5EF4-FFF2-40B4-BE49-F238E27FC236}">
                <a16:creationId xmlns:a16="http://schemas.microsoft.com/office/drawing/2014/main" id="{F2CE7D3E-5EB9-8856-1640-71604FF15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A2D27-84D0-CD90-5C94-2E5209083A86}"/>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1912944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1934D-8EDA-542F-0CC7-87221F41AF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42A299-3A5A-1297-75FC-0B11F60D1E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B059D-C3A3-9BEC-2F5F-63FAD8857B42}"/>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5" name="Footer Placeholder 4">
            <a:extLst>
              <a:ext uri="{FF2B5EF4-FFF2-40B4-BE49-F238E27FC236}">
                <a16:creationId xmlns:a16="http://schemas.microsoft.com/office/drawing/2014/main" id="{939FBD8E-175A-077A-307A-EBB31D58C7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04156-EF2B-87D1-058B-5AA671A89006}"/>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98552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82216-B0D8-C091-FEC5-ECCF8FE436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046276-BABD-33ED-21F2-E80975940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C76F5B-07C3-E1E4-6BE9-C0D579EE2ACB}"/>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5" name="Footer Placeholder 4">
            <a:extLst>
              <a:ext uri="{FF2B5EF4-FFF2-40B4-BE49-F238E27FC236}">
                <a16:creationId xmlns:a16="http://schemas.microsoft.com/office/drawing/2014/main" id="{62DEF157-F15B-B4AB-A7F0-E41B0C764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A51D88-BAA8-BB39-3747-0331230CA701}"/>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105496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22D5-B1E7-7AC0-9D84-83BF2F982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F6B1F5-D05A-27AB-84E9-DBF8001550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0EF73C-1B31-20BE-4D84-E44D8D060F20}"/>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5" name="Footer Placeholder 4">
            <a:extLst>
              <a:ext uri="{FF2B5EF4-FFF2-40B4-BE49-F238E27FC236}">
                <a16:creationId xmlns:a16="http://schemas.microsoft.com/office/drawing/2014/main" id="{041B753B-E193-E571-940A-3B1AEE43C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E0B8F-FB23-52DD-0099-FAE9AC9E274E}"/>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178304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BF16-B4E8-98E5-C6A8-413E67C7ED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3C17F0-2736-4797-E353-4C3463A990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6CD54C-424D-942D-908E-F9856F3A9C93}"/>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5" name="Footer Placeholder 4">
            <a:extLst>
              <a:ext uri="{FF2B5EF4-FFF2-40B4-BE49-F238E27FC236}">
                <a16:creationId xmlns:a16="http://schemas.microsoft.com/office/drawing/2014/main" id="{1C3930CB-5751-565C-EE0C-D9B7DF434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043EE-F489-756E-7D79-818090EE9B11}"/>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5559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B8A-807C-7D23-0B7F-68BCCDDBEC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64EF53-DBE2-4574-A949-D49D158C5A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AE4B12-2DA8-DCC9-4874-75A57F561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85C423-F694-3F80-FE7C-746D08D12081}"/>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6" name="Footer Placeholder 5">
            <a:extLst>
              <a:ext uri="{FF2B5EF4-FFF2-40B4-BE49-F238E27FC236}">
                <a16:creationId xmlns:a16="http://schemas.microsoft.com/office/drawing/2014/main" id="{E1DC7C91-2778-1571-DA55-140860417A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D6EDF-BEFB-2463-6B32-B490A028AF19}"/>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208024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0933-F4F0-D0BE-1919-5775663304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2E9B39-2E9C-28A2-CCA0-324727D05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F4680-53CB-F8E2-D14A-230D7C74FA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45CFBE-0C6E-C0BB-806D-132938D44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70E963-D9BD-2A55-C879-99AA66142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E2A4A8-AE3E-D3F8-7018-9F5CDC5AFA15}"/>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8" name="Footer Placeholder 7">
            <a:extLst>
              <a:ext uri="{FF2B5EF4-FFF2-40B4-BE49-F238E27FC236}">
                <a16:creationId xmlns:a16="http://schemas.microsoft.com/office/drawing/2014/main" id="{766D6569-537A-8CC0-B7B7-2CA4C4AA71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042511-811E-8801-49DA-ADD6CC6CE066}"/>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398650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E59A8-CF59-B6CD-4144-8696CCD9D1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E4DEA5-8E85-CA36-D435-3B543BF7A9D3}"/>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4" name="Footer Placeholder 3">
            <a:extLst>
              <a:ext uri="{FF2B5EF4-FFF2-40B4-BE49-F238E27FC236}">
                <a16:creationId xmlns:a16="http://schemas.microsoft.com/office/drawing/2014/main" id="{8B561FC6-BCCB-EB66-2C3C-8765FEE31C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CEFDB4-32B9-B6E8-E3C5-9F546390C3F2}"/>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329992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AD1D45-CBE1-9305-8AD8-2E32F0023DDE}"/>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3" name="Footer Placeholder 2">
            <a:extLst>
              <a:ext uri="{FF2B5EF4-FFF2-40B4-BE49-F238E27FC236}">
                <a16:creationId xmlns:a16="http://schemas.microsoft.com/office/drawing/2014/main" id="{57F3C452-B1CD-0192-9833-361AA63F0C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BD6E17-5748-DB58-FA7F-EE06E6BB9B91}"/>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37015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427D-472B-F1F8-4703-4232B675E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A85C65-D360-9E7C-DBD8-8A6E16A86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8615F8-B478-CEB3-8081-6D827AB36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61484D-FD73-5091-DF41-FCDC5998FBFA}"/>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6" name="Footer Placeholder 5">
            <a:extLst>
              <a:ext uri="{FF2B5EF4-FFF2-40B4-BE49-F238E27FC236}">
                <a16:creationId xmlns:a16="http://schemas.microsoft.com/office/drawing/2014/main" id="{4182B66C-62AE-92DA-351F-B7A413C3E8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38BD2-F13B-CEC2-C4AE-9632A1EA874A}"/>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262235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3056-C00E-0010-B613-9111004015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AB859C-4028-3E0D-556F-FA9784D02A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FFE411-1A93-D22D-F345-A5165E33B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8E946-34EB-0083-2B30-631B41EC6312}"/>
              </a:ext>
            </a:extLst>
          </p:cNvPr>
          <p:cNvSpPr>
            <a:spLocks noGrp="1"/>
          </p:cNvSpPr>
          <p:nvPr>
            <p:ph type="dt" sz="half" idx="10"/>
          </p:nvPr>
        </p:nvSpPr>
        <p:spPr/>
        <p:txBody>
          <a:bodyPr/>
          <a:lstStyle/>
          <a:p>
            <a:fld id="{EDA667D6-6642-4930-853C-E59C811CDEF6}" type="datetimeFigureOut">
              <a:rPr lang="en-IN" smtClean="0"/>
              <a:t>20-03-2025</a:t>
            </a:fld>
            <a:endParaRPr lang="en-IN"/>
          </a:p>
        </p:txBody>
      </p:sp>
      <p:sp>
        <p:nvSpPr>
          <p:cNvPr id="6" name="Footer Placeholder 5">
            <a:extLst>
              <a:ext uri="{FF2B5EF4-FFF2-40B4-BE49-F238E27FC236}">
                <a16:creationId xmlns:a16="http://schemas.microsoft.com/office/drawing/2014/main" id="{788CE177-51D5-4587-1DCE-C88C54FAE1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659FF8-82DA-2FF4-C1FB-0DFD3ABD7A53}"/>
              </a:ext>
            </a:extLst>
          </p:cNvPr>
          <p:cNvSpPr>
            <a:spLocks noGrp="1"/>
          </p:cNvSpPr>
          <p:nvPr>
            <p:ph type="sldNum" sz="quarter" idx="12"/>
          </p:nvPr>
        </p:nvSpPr>
        <p:spPr/>
        <p:txBody>
          <a:bodyPr/>
          <a:lstStyle/>
          <a:p>
            <a:fld id="{94043C7D-95E9-4689-8A94-8B91DEB352B2}" type="slidenum">
              <a:rPr lang="en-IN" smtClean="0"/>
              <a:t>‹#›</a:t>
            </a:fld>
            <a:endParaRPr lang="en-IN"/>
          </a:p>
        </p:txBody>
      </p:sp>
    </p:spTree>
    <p:extLst>
      <p:ext uri="{BB962C8B-B14F-4D97-AF65-F5344CB8AC3E}">
        <p14:creationId xmlns:p14="http://schemas.microsoft.com/office/powerpoint/2010/main" val="397821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BAEAA-0A7C-4E6E-2B93-2417FFBCFB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BF200B-88E0-1973-A098-8FE68102F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79E0A-3729-AD16-5C18-4DA9E5A8C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A667D6-6642-4930-853C-E59C811CDEF6}" type="datetimeFigureOut">
              <a:rPr lang="en-IN" smtClean="0"/>
              <a:t>20-03-2025</a:t>
            </a:fld>
            <a:endParaRPr lang="en-IN"/>
          </a:p>
        </p:txBody>
      </p:sp>
      <p:sp>
        <p:nvSpPr>
          <p:cNvPr id="5" name="Footer Placeholder 4">
            <a:extLst>
              <a:ext uri="{FF2B5EF4-FFF2-40B4-BE49-F238E27FC236}">
                <a16:creationId xmlns:a16="http://schemas.microsoft.com/office/drawing/2014/main" id="{D3A52608-8B21-EE4F-4C4C-EE204198FA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A927C6-B6E6-5984-66AE-31BF8AB1D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43C7D-95E9-4689-8A94-8B91DEB352B2}" type="slidenum">
              <a:rPr lang="en-IN" smtClean="0"/>
              <a:t>‹#›</a:t>
            </a:fld>
            <a:endParaRPr lang="en-IN"/>
          </a:p>
        </p:txBody>
      </p:sp>
    </p:spTree>
    <p:extLst>
      <p:ext uri="{BB962C8B-B14F-4D97-AF65-F5344CB8AC3E}">
        <p14:creationId xmlns:p14="http://schemas.microsoft.com/office/powerpoint/2010/main" val="3134179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9C82-AB56-6300-1F4C-D5757F2570AE}"/>
              </a:ext>
            </a:extLst>
          </p:cNvPr>
          <p:cNvSpPr>
            <a:spLocks noGrp="1"/>
          </p:cNvSpPr>
          <p:nvPr>
            <p:ph type="ctrTitle"/>
          </p:nvPr>
        </p:nvSpPr>
        <p:spPr>
          <a:xfrm>
            <a:off x="0" y="0"/>
            <a:ext cx="12192000" cy="3543300"/>
          </a:xfrm>
        </p:spPr>
        <p:txBody>
          <a:bodyPr>
            <a:normAutofit/>
          </a:bodyPr>
          <a:lstStyle/>
          <a:p>
            <a:r>
              <a:rPr kumimoji="0" lang="en-IN" sz="4400" b="1" i="0" u="none" strike="noStrike" kern="1200" cap="none" spc="-5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HR Analytics</a:t>
            </a:r>
            <a:br>
              <a:rPr kumimoji="0" lang="en-IN" sz="4400" b="1" i="0" u="none" strike="noStrike" kern="1200" cap="none" spc="-5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4400" b="1" i="0" u="none" strike="noStrike" kern="1200" cap="none" spc="-5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Project</a:t>
            </a:r>
            <a:endParaRPr lang="en-IN" sz="4400" dirty="0"/>
          </a:p>
        </p:txBody>
      </p:sp>
      <p:pic>
        <p:nvPicPr>
          <p:cNvPr id="4" name="Picture 3" descr="A close-up of a person's head&#10;&#10;Description automatically generated">
            <a:extLst>
              <a:ext uri="{FF2B5EF4-FFF2-40B4-BE49-F238E27FC236}">
                <a16:creationId xmlns:a16="http://schemas.microsoft.com/office/drawing/2014/main" id="{6BCF07DC-67C4-DD63-8139-0FE45C7096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7529" y="628651"/>
            <a:ext cx="3129292" cy="2062162"/>
          </a:xfrm>
          <a:prstGeom prst="rect">
            <a:avLst/>
          </a:prstGeom>
          <a:ln>
            <a:noFill/>
          </a:ln>
          <a:effectLst>
            <a:glow rad="139700">
              <a:schemeClr val="accent1">
                <a:satMod val="175000"/>
                <a:alpha val="40000"/>
              </a:schemeClr>
            </a:glow>
          </a:effectLst>
        </p:spPr>
      </p:pic>
      <p:pic>
        <p:nvPicPr>
          <p:cNvPr id="10" name="Picture 9">
            <a:extLst>
              <a:ext uri="{FF2B5EF4-FFF2-40B4-BE49-F238E27FC236}">
                <a16:creationId xmlns:a16="http://schemas.microsoft.com/office/drawing/2014/main" id="{E32DFC32-33CF-A3DA-C807-54660B024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268" y="5562600"/>
            <a:ext cx="1053464" cy="1053464"/>
          </a:xfrm>
          <a:prstGeom prst="rect">
            <a:avLst/>
          </a:prstGeom>
          <a:effectLst>
            <a:glow rad="63500">
              <a:schemeClr val="accent1">
                <a:satMod val="175000"/>
                <a:alpha val="40000"/>
              </a:schemeClr>
            </a:glow>
          </a:effectLst>
          <a:scene3d>
            <a:camera prst="orthographicFront">
              <a:rot lat="0" lon="0" rev="0"/>
            </a:camera>
            <a:lightRig rig="threePt" dir="t"/>
          </a:scene3d>
        </p:spPr>
      </p:pic>
    </p:spTree>
    <p:extLst>
      <p:ext uri="{BB962C8B-B14F-4D97-AF65-F5344CB8AC3E}">
        <p14:creationId xmlns:p14="http://schemas.microsoft.com/office/powerpoint/2010/main" val="3553271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9B12-8158-01B5-96F5-1E3592D0672A}"/>
              </a:ext>
            </a:extLst>
          </p:cNvPr>
          <p:cNvSpPr>
            <a:spLocks noGrp="1"/>
          </p:cNvSpPr>
          <p:nvPr>
            <p:ph type="title"/>
          </p:nvPr>
        </p:nvSpPr>
        <p:spPr>
          <a:xfrm>
            <a:off x="77639" y="94892"/>
            <a:ext cx="12033848" cy="1259456"/>
          </a:xfrm>
        </p:spPr>
        <p:txBody>
          <a:bodyPr/>
          <a:lstStyle/>
          <a:p>
            <a:pPr algn="ct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KPI 4 : Average working years for each Department</a:t>
            </a:r>
            <a:endParaRPr lang="en-IN" dirty="0"/>
          </a:p>
        </p:txBody>
      </p:sp>
      <p:graphicFrame>
        <p:nvGraphicFramePr>
          <p:cNvPr id="4" name="Content Placeholder 3">
            <a:extLst>
              <a:ext uri="{FF2B5EF4-FFF2-40B4-BE49-F238E27FC236}">
                <a16:creationId xmlns:a16="http://schemas.microsoft.com/office/drawing/2014/main" id="{FC9D1820-14B4-D7E6-580D-7936037045E0}"/>
              </a:ext>
            </a:extLst>
          </p:cNvPr>
          <p:cNvGraphicFramePr>
            <a:graphicFrameLocks noGrp="1"/>
          </p:cNvGraphicFramePr>
          <p:nvPr>
            <p:ph idx="1"/>
            <p:extLst>
              <p:ext uri="{D42A27DB-BD31-4B8C-83A1-F6EECF244321}">
                <p14:modId xmlns:p14="http://schemas.microsoft.com/office/powerpoint/2010/main" val="2999449472"/>
              </p:ext>
            </p:extLst>
          </p:nvPr>
        </p:nvGraphicFramePr>
        <p:xfrm>
          <a:off x="2746075" y="1354348"/>
          <a:ext cx="9305026" cy="518447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A7369DE3-152B-58B9-9299-7ED1DA8B06F8}"/>
              </a:ext>
            </a:extLst>
          </p:cNvPr>
          <p:cNvSpPr txBox="1"/>
          <p:nvPr/>
        </p:nvSpPr>
        <p:spPr>
          <a:xfrm>
            <a:off x="143773" y="1733909"/>
            <a:ext cx="2541916" cy="4678204"/>
          </a:xfrm>
          <a:prstGeom prst="rect">
            <a:avLst/>
          </a:prstGeom>
          <a:noFill/>
        </p:spPr>
        <p:txBody>
          <a:bodyPr wrap="square">
            <a:spAutoFit/>
          </a:bodyPr>
          <a:lstStyle/>
          <a:p>
            <a:pPr rtl="0" eaLnBrk="1" latinLnBrk="0" hangingPunct="1"/>
            <a:r>
              <a:rPr lang="en-US" sz="2000" dirty="0">
                <a:solidFill>
                  <a:schemeClr val="dk1"/>
                </a:solidFill>
                <a:effectLst/>
                <a:latin typeface="Times New Roman" panose="02020603050405020304" pitchFamily="18" charset="0"/>
                <a:ea typeface="+mn-ea"/>
                <a:cs typeface="Times New Roman" panose="02020603050405020304" pitchFamily="18" charset="0"/>
              </a:rPr>
              <a:t>in this KPI Average Working Years For each Department</a:t>
            </a:r>
          </a:p>
          <a:p>
            <a:pPr rtl="0" eaLnBrk="1" latinLnBrk="0" hangingPunct="1"/>
            <a:endParaRPr lang="en-US" sz="2000" dirty="0">
              <a:solidFill>
                <a:schemeClr val="dk1"/>
              </a:solidFill>
              <a:effectLst/>
              <a:latin typeface="Times New Roman" panose="02020603050405020304" pitchFamily="18" charset="0"/>
              <a:ea typeface="+mn-ea"/>
              <a:cs typeface="Times New Roman" panose="02020603050405020304" pitchFamily="18" charset="0"/>
            </a:endParaRPr>
          </a:p>
          <a:p>
            <a:pPr rtl="0" eaLnBrk="1" latinLnBrk="0" hangingPunct="1"/>
            <a:r>
              <a:rPr lang="en-US" sz="2000" dirty="0">
                <a:solidFill>
                  <a:schemeClr val="dk1"/>
                </a:solidFill>
                <a:effectLst/>
                <a:latin typeface="Times New Roman" panose="02020603050405020304" pitchFamily="18" charset="0"/>
                <a:ea typeface="+mn-ea"/>
                <a:cs typeface="Times New Roman" panose="02020603050405020304" pitchFamily="18" charset="0"/>
              </a:rPr>
              <a:t>1) </a:t>
            </a:r>
            <a:r>
              <a:rPr lang="en-US" sz="2000" b="1" dirty="0">
                <a:solidFill>
                  <a:schemeClr val="dk1"/>
                </a:solidFill>
                <a:effectLst/>
                <a:latin typeface="Times New Roman" panose="02020603050405020304" pitchFamily="18" charset="0"/>
                <a:ea typeface="+mn-ea"/>
                <a:cs typeface="Times New Roman" panose="02020603050405020304" pitchFamily="18" charset="0"/>
              </a:rPr>
              <a:t>Highest</a:t>
            </a:r>
            <a:r>
              <a:rPr lang="en-US" sz="2000" dirty="0">
                <a:solidFill>
                  <a:schemeClr val="dk1"/>
                </a:solidFill>
                <a:effectLst/>
                <a:latin typeface="Times New Roman" panose="02020603050405020304" pitchFamily="18" charset="0"/>
                <a:ea typeface="+mn-ea"/>
                <a:cs typeface="Times New Roman" panose="02020603050405020304" pitchFamily="18" charset="0"/>
              </a:rPr>
              <a:t> Avg. working years is in </a:t>
            </a:r>
            <a:r>
              <a:rPr lang="en-US" sz="2000" b="1" dirty="0">
                <a:solidFill>
                  <a:schemeClr val="dk1"/>
                </a:solidFill>
                <a:effectLst/>
                <a:latin typeface="Times New Roman" panose="02020603050405020304" pitchFamily="18" charset="0"/>
                <a:ea typeface="+mn-ea"/>
                <a:cs typeface="Times New Roman" panose="02020603050405020304" pitchFamily="18" charset="0"/>
              </a:rPr>
              <a:t>Software department </a:t>
            </a:r>
            <a:r>
              <a:rPr lang="en-US" sz="2000" dirty="0">
                <a:solidFill>
                  <a:schemeClr val="dk1"/>
                </a:solidFill>
                <a:effectLst/>
                <a:latin typeface="Times New Roman" panose="02020603050405020304" pitchFamily="18" charset="0"/>
                <a:ea typeface="+mn-ea"/>
                <a:cs typeface="Times New Roman" panose="02020603050405020304" pitchFamily="18" charset="0"/>
              </a:rPr>
              <a:t>that is </a:t>
            </a:r>
            <a:r>
              <a:rPr lang="en-US" sz="2000" b="1" dirty="0">
                <a:solidFill>
                  <a:schemeClr val="dk1"/>
                </a:solidFill>
                <a:effectLst/>
                <a:latin typeface="Times New Roman" panose="02020603050405020304" pitchFamily="18" charset="0"/>
                <a:ea typeface="+mn-ea"/>
                <a:cs typeface="Times New Roman" panose="02020603050405020304" pitchFamily="18" charset="0"/>
              </a:rPr>
              <a:t>20.65.</a:t>
            </a:r>
          </a:p>
          <a:p>
            <a:pPr rtl="0" eaLnBrk="1" latinLnBrk="0" hangingPunct="1"/>
            <a:endParaRPr lang="en-IN" sz="2000" dirty="0">
              <a:effectLst/>
              <a:latin typeface="Times New Roman" panose="02020603050405020304" pitchFamily="18" charset="0"/>
              <a:cs typeface="Times New Roman" panose="02020603050405020304" pitchFamily="18" charset="0"/>
            </a:endParaRPr>
          </a:p>
          <a:p>
            <a:pPr rtl="0" eaLnBrk="1" latinLnBrk="0" hangingPunct="1"/>
            <a:r>
              <a:rPr lang="en-US" sz="2000" dirty="0">
                <a:solidFill>
                  <a:schemeClr val="dk1"/>
                </a:solidFill>
                <a:effectLst/>
                <a:latin typeface="Times New Roman" panose="02020603050405020304" pitchFamily="18" charset="0"/>
                <a:ea typeface="+mn-ea"/>
                <a:cs typeface="Times New Roman" panose="02020603050405020304" pitchFamily="18" charset="0"/>
              </a:rPr>
              <a:t>2) </a:t>
            </a:r>
            <a:r>
              <a:rPr lang="en-US" sz="2000" b="1" dirty="0">
                <a:solidFill>
                  <a:schemeClr val="dk1"/>
                </a:solidFill>
                <a:effectLst/>
                <a:latin typeface="Times New Roman" panose="02020603050405020304" pitchFamily="18" charset="0"/>
                <a:ea typeface="+mn-ea"/>
                <a:cs typeface="Times New Roman" panose="02020603050405020304" pitchFamily="18" charset="0"/>
              </a:rPr>
              <a:t>Lowest </a:t>
            </a:r>
            <a:r>
              <a:rPr lang="en-US" sz="2000" dirty="0">
                <a:solidFill>
                  <a:schemeClr val="dk1"/>
                </a:solidFill>
                <a:effectLst/>
                <a:latin typeface="Times New Roman" panose="02020603050405020304" pitchFamily="18" charset="0"/>
                <a:ea typeface="+mn-ea"/>
                <a:cs typeface="Times New Roman" panose="02020603050405020304" pitchFamily="18" charset="0"/>
              </a:rPr>
              <a:t>Avg. working years is in </a:t>
            </a:r>
            <a:r>
              <a:rPr lang="en-US" sz="2000" b="1" dirty="0">
                <a:solidFill>
                  <a:schemeClr val="dk1"/>
                </a:solidFill>
                <a:effectLst/>
                <a:latin typeface="Times New Roman" panose="02020603050405020304" pitchFamily="18" charset="0"/>
                <a:ea typeface="+mn-ea"/>
                <a:cs typeface="Times New Roman" panose="02020603050405020304" pitchFamily="18" charset="0"/>
              </a:rPr>
              <a:t>Research &amp; Development</a:t>
            </a:r>
            <a:r>
              <a:rPr lang="en-US" sz="2000" dirty="0">
                <a:solidFill>
                  <a:schemeClr val="dk1"/>
                </a:solidFill>
                <a:effectLst/>
                <a:latin typeface="Times New Roman" panose="02020603050405020304" pitchFamily="18" charset="0"/>
                <a:ea typeface="+mn-ea"/>
                <a:cs typeface="Times New Roman" panose="02020603050405020304" pitchFamily="18" charset="0"/>
              </a:rPr>
              <a:t> department </a:t>
            </a:r>
            <a:r>
              <a:rPr lang="en-IN" sz="2000" b="1" dirty="0">
                <a:solidFill>
                  <a:schemeClr val="dk1"/>
                </a:solidFill>
                <a:effectLst/>
                <a:latin typeface="Times New Roman" panose="02020603050405020304" pitchFamily="18" charset="0"/>
                <a:ea typeface="+mn-ea"/>
                <a:cs typeface="Times New Roman" panose="02020603050405020304" pitchFamily="18" charset="0"/>
              </a:rPr>
              <a:t>20.30</a:t>
            </a:r>
            <a:endParaRPr lang="en-IN" sz="2000" b="1"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30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35EA-7B5E-798C-BDEE-21F59F48148D}"/>
              </a:ext>
            </a:extLst>
          </p:cNvPr>
          <p:cNvSpPr>
            <a:spLocks noGrp="1"/>
          </p:cNvSpPr>
          <p:nvPr>
            <p:ph type="title"/>
          </p:nvPr>
        </p:nvSpPr>
        <p:spPr>
          <a:xfrm>
            <a:off x="163183" y="77639"/>
            <a:ext cx="11864916" cy="1216323"/>
          </a:xfrm>
        </p:spPr>
        <p:txBody>
          <a:bodyPr/>
          <a:lstStyle/>
          <a:p>
            <a:pPr algn="ct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KPI 5 : Job role Vs Work life balance</a:t>
            </a:r>
            <a:endParaRPr lang="en-IN" dirty="0"/>
          </a:p>
        </p:txBody>
      </p:sp>
      <p:graphicFrame>
        <p:nvGraphicFramePr>
          <p:cNvPr id="8" name="Chart 7">
            <a:extLst>
              <a:ext uri="{FF2B5EF4-FFF2-40B4-BE49-F238E27FC236}">
                <a16:creationId xmlns:a16="http://schemas.microsoft.com/office/drawing/2014/main" id="{23B3570B-5757-3B19-838E-CB07906F2D69}"/>
              </a:ext>
            </a:extLst>
          </p:cNvPr>
          <p:cNvGraphicFramePr>
            <a:graphicFrameLocks/>
          </p:cNvGraphicFramePr>
          <p:nvPr>
            <p:extLst>
              <p:ext uri="{D42A27DB-BD31-4B8C-83A1-F6EECF244321}">
                <p14:modId xmlns:p14="http://schemas.microsoft.com/office/powerpoint/2010/main" val="1531956473"/>
              </p:ext>
            </p:extLst>
          </p:nvPr>
        </p:nvGraphicFramePr>
        <p:xfrm>
          <a:off x="163182" y="1293961"/>
          <a:ext cx="11864915" cy="4114801"/>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D3B80C21-867A-9D9B-BCC6-E9B239968083}"/>
              </a:ext>
            </a:extLst>
          </p:cNvPr>
          <p:cNvSpPr txBox="1"/>
          <p:nvPr/>
        </p:nvSpPr>
        <p:spPr>
          <a:xfrm>
            <a:off x="163542" y="5779700"/>
            <a:ext cx="11864916"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IN" sz="2000" dirty="0">
                <a:solidFill>
                  <a:schemeClr val="dk1"/>
                </a:solidFill>
                <a:effectLst/>
                <a:latin typeface="Times New Roman" panose="02020603050405020304" pitchFamily="18" charset="0"/>
                <a:ea typeface="+mn-ea"/>
                <a:cs typeface="Times New Roman" panose="02020603050405020304" pitchFamily="18" charset="0"/>
              </a:rPr>
              <a:t>Most of Job Role </a:t>
            </a:r>
            <a:r>
              <a:rPr lang="en-US" sz="2000" dirty="0">
                <a:solidFill>
                  <a:schemeClr val="dk1"/>
                </a:solidFill>
                <a:effectLst/>
                <a:latin typeface="Times New Roman" panose="02020603050405020304" pitchFamily="18" charset="0"/>
                <a:ea typeface="+mn-ea"/>
                <a:cs typeface="Times New Roman" panose="02020603050405020304" pitchFamily="18" charset="0"/>
              </a:rPr>
              <a:t>gives average of 2.5 Work life balance out</a:t>
            </a:r>
            <a:r>
              <a:rPr lang="en-US" sz="2000" baseline="0" dirty="0">
                <a:solidFill>
                  <a:schemeClr val="dk1"/>
                </a:solidFill>
                <a:effectLst/>
                <a:latin typeface="Times New Roman" panose="02020603050405020304" pitchFamily="18" charset="0"/>
                <a:ea typeface="+mn-ea"/>
                <a:cs typeface="Times New Roman" panose="02020603050405020304" pitchFamily="18" charset="0"/>
              </a:rPr>
              <a:t> of 4.</a:t>
            </a:r>
            <a:endParaRPr lang="en-US" sz="20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p>
        </p:txBody>
      </p:sp>
    </p:spTree>
    <p:extLst>
      <p:ext uri="{BB962C8B-B14F-4D97-AF65-F5344CB8AC3E}">
        <p14:creationId xmlns:p14="http://schemas.microsoft.com/office/powerpoint/2010/main" val="261180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7D7A-4833-70FA-78C8-DA8994F53D38}"/>
              </a:ext>
            </a:extLst>
          </p:cNvPr>
          <p:cNvSpPr>
            <a:spLocks noGrp="1"/>
          </p:cNvSpPr>
          <p:nvPr>
            <p:ph type="title"/>
          </p:nvPr>
        </p:nvSpPr>
        <p:spPr>
          <a:xfrm>
            <a:off x="129396" y="146650"/>
            <a:ext cx="11930332" cy="1043796"/>
          </a:xfrm>
        </p:spPr>
        <p:txBody>
          <a:bodyPr/>
          <a:lstStyle/>
          <a:p>
            <a:pPr algn="ct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KPI 6 : Attrition Rate v/s Years Since Last Promotion</a:t>
            </a:r>
            <a:endParaRPr lang="en-IN" dirty="0"/>
          </a:p>
        </p:txBody>
      </p:sp>
      <p:graphicFrame>
        <p:nvGraphicFramePr>
          <p:cNvPr id="4" name="Content Placeholder 3">
            <a:extLst>
              <a:ext uri="{FF2B5EF4-FFF2-40B4-BE49-F238E27FC236}">
                <a16:creationId xmlns:a16="http://schemas.microsoft.com/office/drawing/2014/main" id="{657A5012-A37A-B211-B9C2-16459510DDB3}"/>
              </a:ext>
            </a:extLst>
          </p:cNvPr>
          <p:cNvGraphicFramePr>
            <a:graphicFrameLocks noGrp="1"/>
          </p:cNvGraphicFramePr>
          <p:nvPr>
            <p:ph idx="1"/>
            <p:extLst>
              <p:ext uri="{D42A27DB-BD31-4B8C-83A1-F6EECF244321}">
                <p14:modId xmlns:p14="http://schemas.microsoft.com/office/powerpoint/2010/main" val="3154328491"/>
              </p:ext>
            </p:extLst>
          </p:nvPr>
        </p:nvGraphicFramePr>
        <p:xfrm>
          <a:off x="2932981" y="1110749"/>
          <a:ext cx="9126747" cy="560060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1CAFCE6-5C2D-92BD-C099-12E3EE93F0D0}"/>
              </a:ext>
            </a:extLst>
          </p:cNvPr>
          <p:cNvSpPr txBox="1"/>
          <p:nvPr/>
        </p:nvSpPr>
        <p:spPr>
          <a:xfrm>
            <a:off x="129396" y="1110750"/>
            <a:ext cx="2803585" cy="5057138"/>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latin typeface="Times New Roman" panose="02020603050405020304" pitchFamily="18" charset="0"/>
                <a:cs typeface="Times New Roman" panose="02020603050405020304" pitchFamily="18" charset="0"/>
              </a:rPr>
              <a:t>I</a:t>
            </a:r>
            <a:r>
              <a:rPr lang="en-US" sz="1800" dirty="0">
                <a:solidFill>
                  <a:schemeClr val="dk1"/>
                </a:solidFill>
                <a:effectLst/>
                <a:latin typeface="Times New Roman" panose="02020603050405020304" pitchFamily="18" charset="0"/>
                <a:ea typeface="+mn-ea"/>
                <a:cs typeface="Times New Roman" panose="02020603050405020304" pitchFamily="18" charset="0"/>
              </a:rPr>
              <a:t>n this KPI </a:t>
            </a:r>
            <a:r>
              <a:rPr lang="en-US" sz="1800" b="1" dirty="0">
                <a:solidFill>
                  <a:schemeClr val="dk1"/>
                </a:solidFill>
                <a:effectLst/>
                <a:latin typeface="Times New Roman" panose="02020603050405020304" pitchFamily="18" charset="0"/>
                <a:ea typeface="+mn-ea"/>
                <a:cs typeface="Times New Roman" panose="02020603050405020304" pitchFamily="18" charset="0"/>
              </a:rPr>
              <a:t>Attrition</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 Rate Vs Years Since Last Promotion </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We got</a:t>
            </a:r>
            <a:endParaRPr lang="en-IN" sz="1800" dirty="0">
              <a:effectLst/>
              <a:latin typeface="Times New Roman" panose="02020603050405020304" pitchFamily="18" charset="0"/>
              <a:cs typeface="Times New Roman" panose="02020603050405020304" pitchFamily="18" charset="0"/>
            </a:endParaRPr>
          </a:p>
          <a:p>
            <a:pPr rtl="0" eaLnBrk="1" latinLnBrk="0" hangingPunct="1"/>
            <a:endParaRPr lang="en-US" sz="1800" dirty="0">
              <a:solidFill>
                <a:schemeClr val="dk1"/>
              </a:solidFill>
              <a:effectLst/>
              <a:latin typeface="Times New Roman" panose="02020603050405020304" pitchFamily="18" charset="0"/>
              <a:ea typeface="+mn-ea"/>
              <a:cs typeface="Times New Roman" panose="02020603050405020304" pitchFamily="18" charset="0"/>
            </a:endParaRPr>
          </a:p>
          <a:p>
            <a:pPr rtl="0" eaLnBrk="1" latinLnBrk="0" hangingPunct="1"/>
            <a:r>
              <a:rPr lang="en-US" sz="1800" dirty="0">
                <a:solidFill>
                  <a:schemeClr val="dk1"/>
                </a:solidFill>
                <a:effectLst/>
                <a:latin typeface="Times New Roman" panose="02020603050405020304" pitchFamily="18" charset="0"/>
                <a:ea typeface="+mn-ea"/>
                <a:cs typeface="Times New Roman" panose="02020603050405020304" pitchFamily="18" charset="0"/>
              </a:rPr>
              <a:t>1)</a:t>
            </a:r>
            <a:r>
              <a:rPr lang="en-US" sz="1800" b="1" dirty="0">
                <a:solidFill>
                  <a:schemeClr val="dk1"/>
                </a:solidFill>
                <a:effectLst/>
                <a:latin typeface="Times New Roman" panose="02020603050405020304" pitchFamily="18" charset="0"/>
                <a:ea typeface="+mn-ea"/>
                <a:cs typeface="Times New Roman" panose="02020603050405020304" pitchFamily="18" charset="0"/>
              </a:rPr>
              <a:t>Average Attrition rate </a:t>
            </a:r>
            <a:r>
              <a:rPr lang="en-US" sz="1800" dirty="0">
                <a:solidFill>
                  <a:schemeClr val="dk1"/>
                </a:solidFill>
                <a:effectLst/>
                <a:latin typeface="Times New Roman" panose="02020603050405020304" pitchFamily="18" charset="0"/>
                <a:ea typeface="+mn-ea"/>
                <a:cs typeface="Times New Roman" panose="02020603050405020304" pitchFamily="18" charset="0"/>
              </a:rPr>
              <a:t>in all the Job role is around </a:t>
            </a:r>
            <a:r>
              <a:rPr lang="en-US" sz="1800" b="1" dirty="0">
                <a:solidFill>
                  <a:schemeClr val="dk1"/>
                </a:solidFill>
                <a:effectLst/>
                <a:latin typeface="Times New Roman" panose="02020603050405020304" pitchFamily="18" charset="0"/>
                <a:ea typeface="+mn-ea"/>
                <a:cs typeface="Times New Roman" panose="02020603050405020304" pitchFamily="18" charset="0"/>
              </a:rPr>
              <a:t>50%</a:t>
            </a:r>
          </a:p>
          <a:p>
            <a:pPr rtl="0" eaLnBrk="1" latinLnBrk="0" hangingPunct="1"/>
            <a:endParaRPr lang="en-IN" sz="1800" dirty="0">
              <a:effectLst/>
              <a:latin typeface="Times New Roman" panose="02020603050405020304" pitchFamily="18" charset="0"/>
              <a:cs typeface="Times New Roman" panose="02020603050405020304" pitchFamily="18" charset="0"/>
            </a:endParaRPr>
          </a:p>
          <a:p>
            <a:pPr rtl="0" eaLnBrk="1" latinLnBrk="0" hangingPunct="1"/>
            <a:r>
              <a:rPr lang="en-US" sz="1800" dirty="0">
                <a:solidFill>
                  <a:schemeClr val="dk1"/>
                </a:solidFill>
                <a:effectLst/>
                <a:latin typeface="Times New Roman" panose="02020603050405020304" pitchFamily="18" charset="0"/>
                <a:ea typeface="+mn-ea"/>
                <a:cs typeface="Times New Roman" panose="02020603050405020304" pitchFamily="18" charset="0"/>
              </a:rPr>
              <a:t>2)</a:t>
            </a:r>
            <a:r>
              <a:rPr lang="en-US" sz="1800" b="1" dirty="0">
                <a:solidFill>
                  <a:schemeClr val="dk1"/>
                </a:solidFill>
                <a:effectLst/>
                <a:latin typeface="Times New Roman" panose="02020603050405020304" pitchFamily="18" charset="0"/>
                <a:ea typeface="+mn-ea"/>
                <a:cs typeface="Times New Roman" panose="02020603050405020304" pitchFamily="18" charset="0"/>
              </a:rPr>
              <a:t>Highest Attrition</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 </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Rate is in </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HR role </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that is </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50.57% </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with Average of </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5.88 Years </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Since Last Promotion</a:t>
            </a:r>
          </a:p>
          <a:p>
            <a:pPr rtl="0" eaLnBrk="1" latinLnBrk="0" hangingPunct="1"/>
            <a:endParaRPr lang="en-IN" sz="1800" dirty="0">
              <a:effectLst/>
              <a:latin typeface="Times New Roman" panose="02020603050405020304" pitchFamily="18" charset="0"/>
              <a:cs typeface="Times New Roman" panose="02020603050405020304" pitchFamily="18" charset="0"/>
            </a:endParaRPr>
          </a:p>
          <a:p>
            <a:pPr rtl="0" eaLnBrk="1" latinLnBrk="0" hangingPunct="1"/>
            <a:r>
              <a:rPr lang="en-US" sz="1800" dirty="0">
                <a:solidFill>
                  <a:schemeClr val="dk1"/>
                </a:solidFill>
                <a:effectLst/>
                <a:latin typeface="Times New Roman" panose="02020603050405020304" pitchFamily="18" charset="0"/>
                <a:ea typeface="+mn-ea"/>
                <a:cs typeface="Times New Roman" panose="02020603050405020304" pitchFamily="18" charset="0"/>
              </a:rPr>
              <a:t>3)</a:t>
            </a:r>
            <a:r>
              <a:rPr lang="en-US" sz="1800" b="1" dirty="0">
                <a:solidFill>
                  <a:schemeClr val="dk1"/>
                </a:solidFill>
                <a:effectLst/>
                <a:latin typeface="Times New Roman" panose="02020603050405020304" pitchFamily="18" charset="0"/>
                <a:ea typeface="+mn-ea"/>
                <a:cs typeface="Times New Roman" panose="02020603050405020304" pitchFamily="18" charset="0"/>
              </a:rPr>
              <a:t>Lowest Attrition</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 Rate is in </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Research Scientist </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role that is </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48.91%</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 with Average of </a:t>
            </a:r>
            <a:r>
              <a:rPr lang="en-US" sz="1800" b="1" baseline="0" dirty="0">
                <a:solidFill>
                  <a:schemeClr val="dk1"/>
                </a:solidFill>
                <a:effectLst/>
                <a:latin typeface="Times New Roman" panose="02020603050405020304" pitchFamily="18" charset="0"/>
                <a:ea typeface="+mn-ea"/>
                <a:cs typeface="Times New Roman" panose="02020603050405020304" pitchFamily="18" charset="0"/>
              </a:rPr>
              <a:t>5.85 Years </a:t>
            </a:r>
            <a:r>
              <a:rPr lang="en-US" sz="1800" baseline="0" dirty="0">
                <a:solidFill>
                  <a:schemeClr val="dk1"/>
                </a:solidFill>
                <a:effectLst/>
                <a:latin typeface="Times New Roman" panose="02020603050405020304" pitchFamily="18" charset="0"/>
                <a:ea typeface="+mn-ea"/>
                <a:cs typeface="Times New Roman" panose="02020603050405020304" pitchFamily="18" charset="0"/>
              </a:rPr>
              <a:t>Since Last Promotion.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9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078BBBD2-3B23-9E11-272E-FEDFD283FEF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0" y="0"/>
            <a:ext cx="12191999" cy="6858000"/>
          </a:xfrm>
        </p:spPr>
      </p:pic>
    </p:spTree>
    <p:extLst>
      <p:ext uri="{BB962C8B-B14F-4D97-AF65-F5344CB8AC3E}">
        <p14:creationId xmlns:p14="http://schemas.microsoft.com/office/powerpoint/2010/main" val="3257179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C27D7A-6B5A-BE50-78BC-6C73B116F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85" y="77636"/>
            <a:ext cx="12051102" cy="6702725"/>
          </a:xfrm>
          <a:prstGeom prst="rect">
            <a:avLst/>
          </a:prstGeom>
        </p:spPr>
      </p:pic>
    </p:spTree>
    <p:extLst>
      <p:ext uri="{BB962C8B-B14F-4D97-AF65-F5344CB8AC3E}">
        <p14:creationId xmlns:p14="http://schemas.microsoft.com/office/powerpoint/2010/main" val="2388230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3B2293-0902-06E9-CFD3-0EB35A6F1B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50" y="112143"/>
            <a:ext cx="11869946" cy="6625087"/>
          </a:xfrm>
        </p:spPr>
      </p:pic>
    </p:spTree>
    <p:extLst>
      <p:ext uri="{BB962C8B-B14F-4D97-AF65-F5344CB8AC3E}">
        <p14:creationId xmlns:p14="http://schemas.microsoft.com/office/powerpoint/2010/main" val="311155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48FA-6676-D0FF-1E86-B446B30B4481}"/>
              </a:ext>
            </a:extLst>
          </p:cNvPr>
          <p:cNvSpPr>
            <a:spLocks noGrp="1"/>
          </p:cNvSpPr>
          <p:nvPr>
            <p:ph type="ctrTitle"/>
          </p:nvPr>
        </p:nvSpPr>
        <p:spPr>
          <a:xfrm>
            <a:off x="111967" y="248151"/>
            <a:ext cx="11971175" cy="630736"/>
          </a:xfrm>
        </p:spPr>
        <p:txBody>
          <a:bodyPr>
            <a:normAutofit/>
          </a:bodyPr>
          <a:lstStyle/>
          <a:p>
            <a:r>
              <a:rPr lang="en-IN" sz="2400" b="1" dirty="0">
                <a:latin typeface="Times New Roman" panose="02020603050405020304" pitchFamily="18" charset="0"/>
                <a:cs typeface="Times New Roman" panose="02020603050405020304" pitchFamily="18" charset="0"/>
              </a:rPr>
              <a:t>Insights</a:t>
            </a:r>
          </a:p>
        </p:txBody>
      </p:sp>
      <p:sp>
        <p:nvSpPr>
          <p:cNvPr id="3" name="Subtitle 2">
            <a:extLst>
              <a:ext uri="{FF2B5EF4-FFF2-40B4-BE49-F238E27FC236}">
                <a16:creationId xmlns:a16="http://schemas.microsoft.com/office/drawing/2014/main" id="{4CDAA866-DDD6-4B76-7E8E-754C1CADAF6F}"/>
              </a:ext>
            </a:extLst>
          </p:cNvPr>
          <p:cNvSpPr>
            <a:spLocks noGrp="1"/>
          </p:cNvSpPr>
          <p:nvPr>
            <p:ph type="subTitle" idx="1"/>
          </p:nvPr>
        </p:nvSpPr>
        <p:spPr>
          <a:xfrm>
            <a:off x="181155" y="914400"/>
            <a:ext cx="11901987" cy="5875596"/>
          </a:xfrm>
        </p:spPr>
        <p:txBody>
          <a:bodyPr>
            <a:normAutofit/>
          </a:bodyPr>
          <a:lstStyle/>
          <a:p>
            <a:pPr algn="just"/>
            <a:endParaRPr lang="en-IN"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average attrition rate across all departments is alarmingly high at approximately 50.21%, indicating a significant organizational challenge that requires immediate attention to improve employee retention.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average hourly rate of Male Research Scientist is notably higher at 114% Suggesting a </a:t>
            </a:r>
            <a:r>
              <a:rPr lang="en-IN" sz="2000" dirty="0">
                <a:latin typeface="Times New Roman" panose="02020603050405020304" pitchFamily="18" charset="0"/>
                <a:cs typeface="Times New Roman" panose="02020603050405020304" pitchFamily="18" charset="0"/>
              </a:rPr>
              <a:t>Potential</a:t>
            </a:r>
            <a:r>
              <a:rPr lang="en-US" sz="2000" dirty="0">
                <a:latin typeface="Times New Roman" panose="02020603050405020304" pitchFamily="18" charset="0"/>
                <a:cs typeface="Times New Roman" panose="02020603050405020304" pitchFamily="18" charset="0"/>
              </a:rPr>
              <a:t> gender pay disparity that needs to be addressed for equitable compensation.</a:t>
            </a:r>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average monthly income across departments show minimal variation, but with attrition rates averaging around 50%, its evident that high turnover is a significant issue regardless for salary levels.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Despite high attrition rates, the average working years across departments remain steady at around 20.5 years, Suggesting that those whose stay tend to have long tenures with the company.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average work-life balance ratings for various job roles are closely around 2.5, indicating that employees across different positions perceive their work-life balance similarly, with no significant outliers.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Despite a consistent high attrition rate of around 50%  across various job roles, the average years since last promotion varies slightly, indicating that factors other than promotion frequency might be influencing employee turnover.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multiple factors affecting the </a:t>
            </a:r>
            <a:r>
              <a:rPr lang="en-IN" sz="2000" dirty="0">
                <a:latin typeface="Times New Roman" panose="02020603050405020304" pitchFamily="18" charset="0"/>
                <a:cs typeface="Times New Roman" panose="02020603050405020304" pitchFamily="18" charset="0"/>
              </a:rPr>
              <a:t>attrition.</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lvl="1"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0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270D-B1A9-8734-8FAF-B134A5E04F3D}"/>
              </a:ext>
            </a:extLst>
          </p:cNvPr>
          <p:cNvSpPr>
            <a:spLocks noGrp="1"/>
          </p:cNvSpPr>
          <p:nvPr>
            <p:ph type="title"/>
          </p:nvPr>
        </p:nvSpPr>
        <p:spPr>
          <a:xfrm>
            <a:off x="112143" y="120771"/>
            <a:ext cx="11938959" cy="1155938"/>
          </a:xfrm>
        </p:spPr>
        <p:txBody>
          <a:bodyPr>
            <a:normAutofit/>
          </a:bodyPr>
          <a:lstStyle/>
          <a:p>
            <a:pPr algn="ct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Recommendation</a:t>
            </a:r>
            <a:endParaRPr lang="en-IN" sz="2400" b="1" dirty="0"/>
          </a:p>
        </p:txBody>
      </p:sp>
      <p:sp>
        <p:nvSpPr>
          <p:cNvPr id="3" name="Content Placeholder 2">
            <a:extLst>
              <a:ext uri="{FF2B5EF4-FFF2-40B4-BE49-F238E27FC236}">
                <a16:creationId xmlns:a16="http://schemas.microsoft.com/office/drawing/2014/main" id="{21F8B01E-77AB-FD57-B885-3DF0E25C8C89}"/>
              </a:ext>
            </a:extLst>
          </p:cNvPr>
          <p:cNvSpPr>
            <a:spLocks noGrp="1"/>
          </p:cNvSpPr>
          <p:nvPr>
            <p:ph idx="1"/>
          </p:nvPr>
        </p:nvSpPr>
        <p:spPr>
          <a:xfrm>
            <a:off x="140898" y="1276709"/>
            <a:ext cx="11910204" cy="5322948"/>
          </a:xfrm>
        </p:spPr>
        <p:txBody>
          <a:bodyPr>
            <a:noAutofit/>
          </a:bodyPr>
          <a:lstStyle/>
          <a:p>
            <a:pPr algn="just">
              <a:lnSpc>
                <a:spcPct val="100000"/>
              </a:lnSpc>
            </a:pPr>
            <a:r>
              <a:rPr lang="en-IN" sz="2000" dirty="0">
                <a:latin typeface="Times New Roman" panose="02020603050405020304" pitchFamily="18" charset="0"/>
                <a:cs typeface="Times New Roman" panose="02020603050405020304" pitchFamily="18" charset="0"/>
              </a:rPr>
              <a:t>1) Flexible Work Schedule Allowing employees to have flexible work hours and remote work options increases job satisfaction and work-life balance.</a:t>
            </a:r>
          </a:p>
          <a:p>
            <a:pPr algn="just">
              <a:lnSpc>
                <a:spcPct val="100000"/>
              </a:lnSpc>
            </a:pPr>
            <a:r>
              <a:rPr lang="en-IN" sz="2000" dirty="0">
                <a:latin typeface="Times New Roman" panose="02020603050405020304" pitchFamily="18" charset="0"/>
                <a:cs typeface="Times New Roman" panose="02020603050405020304" pitchFamily="18" charset="0"/>
              </a:rPr>
              <a:t>2) Professional Development Opportunities Providing opportunities for learning and growth through training, mentorship, and skill development programs. </a:t>
            </a:r>
          </a:p>
          <a:p>
            <a:pPr algn="just">
              <a:lnSpc>
                <a:spcPct val="100000"/>
              </a:lnSpc>
            </a:pPr>
            <a:r>
              <a:rPr lang="en-IN" sz="2000" dirty="0">
                <a:latin typeface="Times New Roman" panose="02020603050405020304" pitchFamily="18" charset="0"/>
                <a:cs typeface="Times New Roman" panose="02020603050405020304" pitchFamily="18" charset="0"/>
              </a:rPr>
              <a:t>3) Recognition and Rewards Implementing a system to recognize and reward employees for their hard work and achievements. </a:t>
            </a:r>
          </a:p>
          <a:p>
            <a:pPr algn="just">
              <a:lnSpc>
                <a:spcPct val="100000"/>
              </a:lnSpc>
            </a:pPr>
            <a:r>
              <a:rPr lang="en-IN" sz="2000" dirty="0">
                <a:latin typeface="Times New Roman" panose="02020603050405020304" pitchFamily="18" charset="0"/>
                <a:cs typeface="Times New Roman" panose="02020603050405020304" pitchFamily="18" charset="0"/>
              </a:rPr>
              <a:t>4) Open Communication Channels Creating an environment where employees feel heard and valued through transparent communication channels.</a:t>
            </a:r>
          </a:p>
          <a:p>
            <a:pPr marL="0" indent="0" algn="just">
              <a:lnSpc>
                <a:spcPct val="100000"/>
              </a:lnSpc>
              <a:buNone/>
            </a:pP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latin typeface="Times New Roman" panose="02020603050405020304" pitchFamily="18" charset="0"/>
                <a:cs typeface="Times New Roman" panose="02020603050405020304" pitchFamily="18" charset="0"/>
              </a:rPr>
              <a:t>Improving employee retention involves implementing strategic measures to ensure that employees feel supported, valued, and motivated to stay with the company. Offering a flexible work schedule, providing opportunities for professional development, recognizing and rewarding employees, and maintaining open communication channels are key strategies that can significantly impact employee satisfaction and retention rates.</a:t>
            </a:r>
          </a:p>
        </p:txBody>
      </p:sp>
    </p:spTree>
    <p:extLst>
      <p:ext uri="{BB962C8B-B14F-4D97-AF65-F5344CB8AC3E}">
        <p14:creationId xmlns:p14="http://schemas.microsoft.com/office/powerpoint/2010/main" val="353000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F339-4B61-956D-F158-DFBAFF1A3545}"/>
              </a:ext>
            </a:extLst>
          </p:cNvPr>
          <p:cNvSpPr>
            <a:spLocks noGrp="1"/>
          </p:cNvSpPr>
          <p:nvPr>
            <p:ph type="title"/>
          </p:nvPr>
        </p:nvSpPr>
        <p:spPr>
          <a:xfrm>
            <a:off x="146649" y="129397"/>
            <a:ext cx="11898702" cy="1112807"/>
          </a:xfrm>
        </p:spPr>
        <p:txBody>
          <a:bodyPr/>
          <a:lstStyle/>
          <a:p>
            <a:pPr algn="ct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5B9E5592-F262-9BAC-AF6C-68E810B8AC72}"/>
              </a:ext>
            </a:extLst>
          </p:cNvPr>
          <p:cNvSpPr>
            <a:spLocks noGrp="1"/>
          </p:cNvSpPr>
          <p:nvPr>
            <p:ph idx="1"/>
          </p:nvPr>
        </p:nvSpPr>
        <p:spPr>
          <a:xfrm>
            <a:off x="146649" y="1423358"/>
            <a:ext cx="11898702" cy="4770408"/>
          </a:xfrm>
        </p:spPr>
        <p:txBody>
          <a:bodyPr>
            <a:normAutofit/>
          </a:bodyPr>
          <a:lstStyle/>
          <a:p>
            <a:pPr algn="just">
              <a:lnSpc>
                <a:spcPct val="150000"/>
              </a:lnSpc>
            </a:pPr>
            <a:r>
              <a:rPr lang="en-IN" sz="1600" dirty="0">
                <a:latin typeface="Times New Roman" panose="02020603050405020304" pitchFamily="18" charset="0"/>
                <a:cs typeface="Times New Roman" panose="02020603050405020304" pitchFamily="18" charset="0"/>
              </a:rPr>
              <a:t>Organization faces a high attrition rate of 50% indicating a critical need to improve employee retention.</a:t>
            </a:r>
          </a:p>
          <a:p>
            <a:pPr algn="just">
              <a:lnSpc>
                <a:spcPct val="150000"/>
              </a:lnSpc>
            </a:pPr>
            <a:r>
              <a:rPr lang="en-IN" sz="1600" dirty="0">
                <a:latin typeface="Times New Roman" panose="02020603050405020304" pitchFamily="18" charset="0"/>
                <a:cs typeface="Times New Roman" panose="02020603050405020304" pitchFamily="18" charset="0"/>
              </a:rPr>
              <a:t>Pay disparities particularly among Research Scientist highlight the importance of ensuring fair compensation.</a:t>
            </a:r>
          </a:p>
          <a:p>
            <a:pPr algn="just">
              <a:lnSpc>
                <a:spcPct val="150000"/>
              </a:lnSpc>
            </a:pPr>
            <a:r>
              <a:rPr lang="en-IN" sz="1600" dirty="0">
                <a:latin typeface="Times New Roman" panose="02020603050405020304" pitchFamily="18" charset="0"/>
                <a:cs typeface="Times New Roman" panose="02020603050405020304" pitchFamily="18" charset="0"/>
              </a:rPr>
              <a:t>While many employees leave early, those who stay tend to remain long term, suggesting a need to focus on the early employees experience.</a:t>
            </a:r>
          </a:p>
          <a:p>
            <a:pPr algn="just">
              <a:lnSpc>
                <a:spcPct val="150000"/>
              </a:lnSpc>
            </a:pPr>
            <a:r>
              <a:rPr lang="en-IN" sz="1600" dirty="0">
                <a:latin typeface="Times New Roman" panose="02020603050405020304" pitchFamily="18" charset="0"/>
                <a:cs typeface="Times New Roman" panose="02020603050405020304" pitchFamily="18" charset="0"/>
              </a:rPr>
              <a:t>Consistent work-life balance issues across roles require company-wide initiatives for improvement.</a:t>
            </a:r>
          </a:p>
          <a:p>
            <a:pPr algn="just">
              <a:lnSpc>
                <a:spcPct val="150000"/>
              </a:lnSpc>
            </a:pPr>
            <a:r>
              <a:rPr lang="en-IN" sz="1600" dirty="0">
                <a:latin typeface="Times New Roman" panose="02020603050405020304" pitchFamily="18" charset="0"/>
                <a:cs typeface="Times New Roman" panose="02020603050405020304" pitchFamily="18" charset="0"/>
              </a:rPr>
              <a:t>Addressing these areas comprehensively will help create a more supportive work environment and reduce turnover.</a:t>
            </a:r>
          </a:p>
          <a:p>
            <a:pPr algn="just">
              <a:lnSpc>
                <a:spcPct val="150000"/>
              </a:lnSpc>
            </a:pPr>
            <a:r>
              <a:rPr lang="en-IN" sz="1600" dirty="0">
                <a:latin typeface="Times New Roman" panose="02020603050405020304" pitchFamily="18" charset="0"/>
                <a:cs typeface="Times New Roman" panose="02020603050405020304" pitchFamily="18" charset="0"/>
              </a:rPr>
              <a:t>There are multiple factors are affecting the attrition rate are  average attrition rate by department, work-life balance, average workings years by department etc. </a:t>
            </a:r>
          </a:p>
        </p:txBody>
      </p:sp>
    </p:spTree>
    <p:extLst>
      <p:ext uri="{BB962C8B-B14F-4D97-AF65-F5344CB8AC3E}">
        <p14:creationId xmlns:p14="http://schemas.microsoft.com/office/powerpoint/2010/main" val="182120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641A3-F719-9573-934B-9D432D442134}"/>
              </a:ext>
            </a:extLst>
          </p:cNvPr>
          <p:cNvSpPr>
            <a:spLocks noGrp="1"/>
          </p:cNvSpPr>
          <p:nvPr>
            <p:ph type="title"/>
          </p:nvPr>
        </p:nvSpPr>
        <p:spPr>
          <a:xfrm>
            <a:off x="94891" y="103517"/>
            <a:ext cx="11973463" cy="6650966"/>
          </a:xfrm>
        </p:spPr>
        <p:txBody>
          <a:bodyPr>
            <a:normAutofit/>
          </a:bodyPr>
          <a:lstStyle/>
          <a:p>
            <a:pPr algn="ctr"/>
            <a:r>
              <a:rPr lang="en-IN" sz="5400" b="1" u="sng"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47797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66A4-05DD-DDA4-D74E-B9AF61CCAAF4}"/>
              </a:ext>
            </a:extLst>
          </p:cNvPr>
          <p:cNvSpPr>
            <a:spLocks noGrp="1"/>
          </p:cNvSpPr>
          <p:nvPr>
            <p:ph type="title"/>
          </p:nvPr>
        </p:nvSpPr>
        <p:spPr>
          <a:xfrm>
            <a:off x="85724" y="66675"/>
            <a:ext cx="12030075" cy="1828800"/>
          </a:xfrm>
        </p:spPr>
        <p:txBody>
          <a:bodyPr>
            <a:normAutofit/>
          </a:bodyPr>
          <a:lstStyle/>
          <a:p>
            <a:pPr marL="0" marR="0" lvl="0" indent="0" algn="ctr" defTabSz="457200" rtl="0" eaLnBrk="1" fontAlgn="auto" latinLnBrk="0" hangingPunct="1">
              <a:lnSpc>
                <a:spcPct val="100000"/>
              </a:lnSpc>
              <a:spcBef>
                <a:spcPts val="0"/>
              </a:spcBef>
              <a:spcAft>
                <a:spcPts val="0"/>
              </a:spcAft>
              <a:tabLst/>
              <a:defRPr/>
            </a:pPr>
            <a:r>
              <a:rPr kumimoji="0" lang="en-US"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PROJECT SUMMARY</a:t>
            </a:r>
            <a:br>
              <a:rPr kumimoji="0" lang="en-IN" sz="3200" b="0" i="0" u="none" strike="noStrike" kern="1200" cap="none" spc="0" normalizeH="0" baseline="0" noProof="0" dirty="0">
                <a:ln>
                  <a:noFill/>
                </a:ln>
                <a:solidFill>
                  <a:srgbClr val="000000"/>
                </a:solidFill>
                <a:effectLst/>
                <a:uLnTx/>
                <a:uFillTx/>
                <a:latin typeface="Calibri" panose="020F0502020204030204"/>
                <a:ea typeface="+mn-ea"/>
                <a:cs typeface="+mn-cs"/>
              </a:rPr>
            </a:br>
            <a:endParaRPr lang="en-IN" dirty="0"/>
          </a:p>
        </p:txBody>
      </p:sp>
      <p:sp>
        <p:nvSpPr>
          <p:cNvPr id="3" name="Content Placeholder 2">
            <a:extLst>
              <a:ext uri="{FF2B5EF4-FFF2-40B4-BE49-F238E27FC236}">
                <a16:creationId xmlns:a16="http://schemas.microsoft.com/office/drawing/2014/main" id="{2A7E1151-688D-0681-8E65-43215C8363A7}"/>
              </a:ext>
            </a:extLst>
          </p:cNvPr>
          <p:cNvSpPr>
            <a:spLocks noGrp="1"/>
          </p:cNvSpPr>
          <p:nvPr>
            <p:ph idx="1"/>
          </p:nvPr>
        </p:nvSpPr>
        <p:spPr>
          <a:xfrm>
            <a:off x="85725" y="1285875"/>
            <a:ext cx="12030075" cy="5419724"/>
          </a:xfrm>
        </p:spPr>
        <p:txBody>
          <a:bodyP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Project Title - </a:t>
            </a:r>
            <a:r>
              <a:rPr kumimoji="0" lang="en-IN" sz="240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HR Analytics</a:t>
            </a:r>
            <a:endParaRPr kumimoji="0" 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defTabSz="457200">
              <a:lnSpc>
                <a:spcPct val="100000"/>
              </a:lnSpc>
              <a:spcBef>
                <a:spcPts val="0"/>
              </a:spcBef>
              <a:buNone/>
              <a:defRPr/>
            </a:pPr>
            <a:r>
              <a:rPr kumimoji="0" lang="en-US" sz="2400" b="1"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Presentation Outline</a:t>
            </a:r>
          </a:p>
          <a:p>
            <a:pPr marL="0" indent="0" defTabSz="457200">
              <a:lnSpc>
                <a:spcPct val="100000"/>
              </a:lnSpc>
              <a:spcBef>
                <a:spcPts val="0"/>
              </a:spcBef>
              <a:buNone/>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defTabSz="457200">
              <a:lnSpc>
                <a:spcPct val="100000"/>
              </a:lnSpc>
              <a:spcBef>
                <a:spcPts val="0"/>
              </a:spcBef>
              <a:buNone/>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Introduction</a:t>
            </a:r>
          </a:p>
          <a:p>
            <a:pPr marL="0" indent="0" defTabSz="457200">
              <a:lnSpc>
                <a:spcPct val="100000"/>
              </a:lnSpc>
              <a:spcBef>
                <a:spcPts val="0"/>
              </a:spcBef>
              <a:buNone/>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Objectives</a:t>
            </a:r>
          </a:p>
          <a:p>
            <a:pPr marL="0" indent="0" defTabSz="457200">
              <a:lnSpc>
                <a:spcPct val="100000"/>
              </a:lnSpc>
              <a:spcBef>
                <a:spcPts val="0"/>
              </a:spcBef>
              <a:buNone/>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Methodology</a:t>
            </a:r>
          </a:p>
          <a:p>
            <a:pPr marL="0" indent="0" defTabSz="457200">
              <a:lnSpc>
                <a:spcPct val="100000"/>
              </a:lnSpc>
              <a:spcBef>
                <a:spcPts val="0"/>
              </a:spcBef>
              <a:buNone/>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KPI’s</a:t>
            </a:r>
          </a:p>
          <a:p>
            <a:pPr marL="0" indent="0" defTabSz="457200">
              <a:lnSpc>
                <a:spcPct val="100000"/>
              </a:lnSpc>
              <a:spcBef>
                <a:spcPts val="0"/>
              </a:spcBef>
              <a:buNone/>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Dashboard</a:t>
            </a:r>
          </a:p>
          <a:p>
            <a:pPr marL="0" indent="0" defTabSz="457200">
              <a:lnSpc>
                <a:spcPct val="100000"/>
              </a:lnSpc>
              <a:spcBef>
                <a:spcPts val="0"/>
              </a:spcBef>
              <a:buNone/>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Recommendation</a:t>
            </a:r>
          </a:p>
          <a:p>
            <a:pPr marL="0" indent="0" defTabSz="457200">
              <a:lnSpc>
                <a:spcPct val="100000"/>
              </a:lnSpc>
              <a:spcBef>
                <a:spcPts val="0"/>
              </a:spcBef>
              <a:buNone/>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Conclusion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indent="0" defTabSz="457200">
              <a:lnSpc>
                <a:spcPct val="100000"/>
              </a:lnSpc>
              <a:spcBef>
                <a:spcPts val="0"/>
              </a:spcBef>
              <a:buNone/>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Data Size :- </a:t>
            </a:r>
            <a:r>
              <a:rPr kumimoji="0" lang="en-US" sz="200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50k Rows.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Timeline-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timeline for project is scheduled from 22\06\2024 to 20\07\2024.</a:t>
            </a:r>
          </a:p>
          <a:p>
            <a:pPr marL="0" indent="0" defTabSz="457200">
              <a:lnSpc>
                <a:spcPct val="100000"/>
              </a:lnSpc>
              <a:spcBef>
                <a:spcPts val="0"/>
              </a:spcBef>
              <a:buNone/>
              <a:defRPr/>
            </a:pP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000" dirty="0"/>
          </a:p>
        </p:txBody>
      </p:sp>
    </p:spTree>
    <p:extLst>
      <p:ext uri="{BB962C8B-B14F-4D97-AF65-F5344CB8AC3E}">
        <p14:creationId xmlns:p14="http://schemas.microsoft.com/office/powerpoint/2010/main" val="75827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274A-A553-34EF-24A9-27E14F72F0DF}"/>
              </a:ext>
            </a:extLst>
          </p:cNvPr>
          <p:cNvSpPr>
            <a:spLocks noGrp="1"/>
          </p:cNvSpPr>
          <p:nvPr>
            <p:ph type="title"/>
          </p:nvPr>
        </p:nvSpPr>
        <p:spPr>
          <a:xfrm>
            <a:off x="163902" y="207035"/>
            <a:ext cx="11809562" cy="1130060"/>
          </a:xfrm>
        </p:spPr>
        <p:txBody>
          <a:bodyPr>
            <a:normAutofit/>
          </a:bodyPr>
          <a:lstStyle/>
          <a:p>
            <a:pPr algn="ctr"/>
            <a:r>
              <a:rPr lang="en-IN" sz="2400" b="1" dirty="0">
                <a:latin typeface="Times New Roman" panose="02020603050405020304" pitchFamily="18" charset="0"/>
                <a:cs typeface="Times New Roman" panose="02020603050405020304" pitchFamily="18" charset="0"/>
              </a:rPr>
              <a:t>Project Overview</a:t>
            </a:r>
            <a:endParaRPr lang="en-IN" sz="2400" b="1" dirty="0"/>
          </a:p>
        </p:txBody>
      </p:sp>
      <p:sp>
        <p:nvSpPr>
          <p:cNvPr id="3" name="Content Placeholder 2">
            <a:extLst>
              <a:ext uri="{FF2B5EF4-FFF2-40B4-BE49-F238E27FC236}">
                <a16:creationId xmlns:a16="http://schemas.microsoft.com/office/drawing/2014/main" id="{DCB1FE8E-CFB4-39EC-9EE1-589B1F9C3895}"/>
              </a:ext>
            </a:extLst>
          </p:cNvPr>
          <p:cNvSpPr>
            <a:spLocks noGrp="1"/>
          </p:cNvSpPr>
          <p:nvPr>
            <p:ph idx="1"/>
          </p:nvPr>
        </p:nvSpPr>
        <p:spPr>
          <a:xfrm>
            <a:off x="163902" y="2027208"/>
            <a:ext cx="11864196" cy="1742535"/>
          </a:xfrm>
        </p:spPr>
        <p:txBody>
          <a:bodyPr/>
          <a:lstStyle/>
          <a:p>
            <a:pPr>
              <a:spcBef>
                <a:spcPts val="1200"/>
              </a:spcBef>
              <a:spcAft>
                <a:spcPts val="200"/>
              </a:spcAft>
              <a:buClr>
                <a:srgbClr val="6F6F74"/>
              </a:buClr>
              <a:buSzPct val="100000"/>
              <a:defRPr/>
            </a:pPr>
            <a:r>
              <a:rPr kumimoji="0" lang="en-IN"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In this project, we have used different types of analytical tools like Excel, Tableau, Power BI, SQL.</a:t>
            </a:r>
          </a:p>
          <a:p>
            <a:pPr>
              <a:spcBef>
                <a:spcPts val="1200"/>
              </a:spcBef>
              <a:spcAft>
                <a:spcPts val="200"/>
              </a:spcAft>
              <a:buClr>
                <a:srgbClr val="6F6F74"/>
              </a:buClr>
              <a:buSzPct val="100000"/>
              <a:defRPr/>
            </a:pPr>
            <a:r>
              <a:rPr kumimoji="0" lang="en-IN"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We have created different dashboards on Lead and Opportunity Tables.</a:t>
            </a:r>
          </a:p>
          <a:p>
            <a:pPr>
              <a:spcBef>
                <a:spcPts val="1200"/>
              </a:spcBef>
              <a:spcAft>
                <a:spcPts val="200"/>
              </a:spcAft>
              <a:buClr>
                <a:srgbClr val="6F6F74"/>
              </a:buClr>
              <a:buSzPct val="100000"/>
              <a:defRPr/>
            </a:pPr>
            <a:r>
              <a:rPr kumimoji="0" lang="en-IN"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Also, we have described various types of Key Performance Indicators (KPIs)</a:t>
            </a:r>
            <a:endParaRPr lang="en-IN" dirty="0"/>
          </a:p>
        </p:txBody>
      </p:sp>
    </p:spTree>
    <p:extLst>
      <p:ext uri="{BB962C8B-B14F-4D97-AF65-F5344CB8AC3E}">
        <p14:creationId xmlns:p14="http://schemas.microsoft.com/office/powerpoint/2010/main" val="187303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A9DB5-AA63-EE59-4DB9-B980A779FD6B}"/>
              </a:ext>
            </a:extLst>
          </p:cNvPr>
          <p:cNvSpPr>
            <a:spLocks noGrp="1"/>
          </p:cNvSpPr>
          <p:nvPr>
            <p:ph idx="1"/>
          </p:nvPr>
        </p:nvSpPr>
        <p:spPr>
          <a:xfrm>
            <a:off x="66675" y="114300"/>
            <a:ext cx="12049125" cy="6667500"/>
          </a:xfrm>
        </p:spPr>
        <p:txBody>
          <a:bodyPr/>
          <a:lstStyle/>
          <a:p>
            <a:pPr marL="0" indent="0">
              <a:buNone/>
            </a:pP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Introduction: </a:t>
            </a:r>
          </a:p>
          <a:p>
            <a:pPr marL="0" indent="0">
              <a:buNone/>
            </a:pPr>
            <a:r>
              <a:rPr lang="en-IN" sz="2000" dirty="0">
                <a:latin typeface="Times New Roman" panose="02020603050405020304" pitchFamily="18" charset="0"/>
                <a:cs typeface="Times New Roman" panose="02020603050405020304" pitchFamily="18" charset="0"/>
              </a:rPr>
              <a:t>HR analytics involves the collection and analysis of HR 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p>
          <a:p>
            <a:pPr marL="0" indent="0">
              <a:buNone/>
            </a:pPr>
            <a:r>
              <a:rPr lang="en-IN" sz="2000" dirty="0">
                <a:latin typeface="Times New Roman" panose="02020603050405020304" pitchFamily="18" charset="0"/>
                <a:cs typeface="Times New Roman" panose="02020603050405020304" pitchFamily="18" charset="0"/>
              </a:rPr>
              <a:t> </a:t>
            </a:r>
          </a:p>
          <a:p>
            <a:r>
              <a:rPr lang="en-IN" sz="2400" b="1" dirty="0">
                <a:latin typeface="Times New Roman" panose="02020603050405020304" pitchFamily="18" charset="0"/>
                <a:cs typeface="Times New Roman" panose="02020603050405020304" pitchFamily="18" charset="0"/>
              </a:rPr>
              <a:t>Objective:</a:t>
            </a:r>
          </a:p>
          <a:p>
            <a:pPr marL="0" indent="0">
              <a:buNone/>
            </a:pPr>
            <a:r>
              <a:rPr lang="en-IN" sz="2000" dirty="0">
                <a:latin typeface="Times New Roman" panose="02020603050405020304" pitchFamily="18" charset="0"/>
                <a:cs typeface="Times New Roman" panose="02020603050405020304" pitchFamily="18" charset="0"/>
              </a:rPr>
              <a:t>The aim of this project is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employee retention and attrition rates with the organization and provide insights to the HR team for developing effective retention strategies. Through data analysis and visualizations, we will identify factors that contribute to :</a:t>
            </a:r>
          </a:p>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Employee attrition.</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Evaluate the effectiveness of existing retention strategies. </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To verify the satisfaction level of employee in the organization. </a:t>
            </a:r>
          </a:p>
          <a:p>
            <a:pP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recommendations to improve employee retention.</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14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A98D-F2C6-AB87-F5EF-CD9F02C2F9DC}"/>
              </a:ext>
            </a:extLst>
          </p:cNvPr>
          <p:cNvSpPr>
            <a:spLocks noGrp="1"/>
          </p:cNvSpPr>
          <p:nvPr>
            <p:ph type="title"/>
          </p:nvPr>
        </p:nvSpPr>
        <p:spPr>
          <a:xfrm>
            <a:off x="95250" y="85726"/>
            <a:ext cx="12001500" cy="1276350"/>
          </a:xfrm>
        </p:spPr>
        <p:txBody>
          <a:bodyPr/>
          <a:lstStyle/>
          <a:p>
            <a:pPr algn="ctr"/>
            <a:r>
              <a:rPr lang="en-IN" b="1" dirty="0">
                <a:latin typeface="Times New Roman" panose="02020603050405020304" pitchFamily="18" charset="0"/>
                <a:cs typeface="Times New Roman" panose="02020603050405020304" pitchFamily="18" charset="0"/>
              </a:rPr>
              <a:t>Methodology</a:t>
            </a:r>
            <a:r>
              <a:rPr lang="en-IN" dirty="0"/>
              <a:t> </a:t>
            </a:r>
          </a:p>
        </p:txBody>
      </p:sp>
      <p:sp>
        <p:nvSpPr>
          <p:cNvPr id="3" name="Content Placeholder 2">
            <a:extLst>
              <a:ext uri="{FF2B5EF4-FFF2-40B4-BE49-F238E27FC236}">
                <a16:creationId xmlns:a16="http://schemas.microsoft.com/office/drawing/2014/main" id="{4941881A-70DE-0035-5CAB-E6AF3F05270A}"/>
              </a:ext>
            </a:extLst>
          </p:cNvPr>
          <p:cNvSpPr>
            <a:spLocks noGrp="1"/>
          </p:cNvSpPr>
          <p:nvPr>
            <p:ph idx="1"/>
          </p:nvPr>
        </p:nvSpPr>
        <p:spPr>
          <a:xfrm>
            <a:off x="95250" y="1562100"/>
            <a:ext cx="12001499" cy="4972050"/>
          </a:xfrm>
        </p:spPr>
        <p:txBody>
          <a:bodyPr/>
          <a:lstStyle/>
          <a:p>
            <a:pPr marL="0" indent="0">
              <a:buNone/>
            </a:pPr>
            <a:r>
              <a:rPr lang="en-IN" sz="2400" b="1" dirty="0">
                <a:latin typeface="Times New Roman" panose="02020603050405020304" pitchFamily="18" charset="0"/>
                <a:cs typeface="Times New Roman" panose="02020603050405020304" pitchFamily="18" charset="0"/>
              </a:rPr>
              <a:t>• Data cleaning process :</a:t>
            </a:r>
          </a:p>
          <a:p>
            <a:pPr marL="0" indent="0">
              <a:buNone/>
            </a:pPr>
            <a:r>
              <a:rPr lang="en-IN" sz="2000" dirty="0">
                <a:latin typeface="Times New Roman" panose="02020603050405020304" pitchFamily="18" charset="0"/>
                <a:cs typeface="Times New Roman" panose="02020603050405020304" pitchFamily="18" charset="0"/>
              </a:rPr>
              <a:t>Before modelling , we implement a thorough data cleaning process to ensure the accuracy and reliability of the dataset. This involves handling missing values, removing duplicates, and addressing any inconsistencies in the data.</a:t>
            </a:r>
          </a:p>
          <a:p>
            <a:pPr marL="0" indent="0">
              <a:buNone/>
            </a:pPr>
            <a:r>
              <a:rPr lang="en-IN" sz="2400" b="1" dirty="0">
                <a:latin typeface="Times New Roman" panose="02020603050405020304" pitchFamily="18" charset="0"/>
                <a:cs typeface="Times New Roman" panose="02020603050405020304" pitchFamily="18" charset="0"/>
              </a:rPr>
              <a:t>• Feature engineering :</a:t>
            </a:r>
          </a:p>
          <a:p>
            <a:pPr marL="0" indent="0">
              <a:buNone/>
            </a:pPr>
            <a:r>
              <a:rPr lang="en-IN" sz="2000" dirty="0">
                <a:latin typeface="Times New Roman" panose="02020603050405020304" pitchFamily="18" charset="0"/>
                <a:cs typeface="Times New Roman" panose="02020603050405020304" pitchFamily="18" charset="0"/>
              </a:rPr>
              <a:t>During the data modelling  phase, we focus on feature engineering to extract relevant insights from the dataset. This involves creating new features, transforming existing ones, and selecting the most influential variables for the model.</a:t>
            </a:r>
          </a:p>
          <a:p>
            <a:r>
              <a:rPr lang="en-IN" sz="2400" b="1" dirty="0">
                <a:latin typeface="Times New Roman" panose="02020603050405020304" pitchFamily="18" charset="0"/>
                <a:cs typeface="Times New Roman" panose="02020603050405020304" pitchFamily="18" charset="0"/>
              </a:rPr>
              <a:t>Model selection and validation :</a:t>
            </a:r>
          </a:p>
          <a:p>
            <a:pPr marL="0" indent="0">
              <a:buNone/>
            </a:pPr>
            <a:r>
              <a:rPr lang="en-IN" sz="2000" dirty="0">
                <a:latin typeface="Times New Roman" panose="02020603050405020304" pitchFamily="18" charset="0"/>
                <a:cs typeface="Times New Roman" panose="02020603050405020304" pitchFamily="18" charset="0"/>
              </a:rPr>
              <a:t>We employ a rigorous approach to model selection and validation, utilizing techniques such as </a:t>
            </a:r>
          </a:p>
          <a:p>
            <a:pPr marL="0" indent="0">
              <a:buNone/>
            </a:pPr>
            <a:r>
              <a:rPr lang="en-IN" sz="2000" dirty="0">
                <a:latin typeface="Times New Roman" panose="02020603050405020304" pitchFamily="18" charset="0"/>
                <a:cs typeface="Times New Roman" panose="02020603050405020304" pitchFamily="18" charset="0"/>
              </a:rPr>
              <a:t>Cross-validation and ensemble methods to ensure the robustness and generalizability of the model's </a:t>
            </a:r>
          </a:p>
          <a:p>
            <a:pPr marL="0" indent="0">
              <a:buNone/>
            </a:pPr>
            <a:r>
              <a:rPr lang="en-IN" sz="2000" dirty="0">
                <a:latin typeface="Times New Roman" panose="02020603050405020304" pitchFamily="18" charset="0"/>
                <a:cs typeface="Times New Roman" panose="02020603050405020304" pitchFamily="18" charset="0"/>
              </a:rPr>
              <a:t>Performance.</a:t>
            </a:r>
          </a:p>
        </p:txBody>
      </p:sp>
    </p:spTree>
    <p:extLst>
      <p:ext uri="{BB962C8B-B14F-4D97-AF65-F5344CB8AC3E}">
        <p14:creationId xmlns:p14="http://schemas.microsoft.com/office/powerpoint/2010/main" val="309393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E951E-C3A8-38DB-8917-2DC4915658B5}"/>
              </a:ext>
            </a:extLst>
          </p:cNvPr>
          <p:cNvSpPr>
            <a:spLocks noGrp="1"/>
          </p:cNvSpPr>
          <p:nvPr>
            <p:ph type="title"/>
          </p:nvPr>
        </p:nvSpPr>
        <p:spPr>
          <a:xfrm>
            <a:off x="146649" y="192597"/>
            <a:ext cx="11895826" cy="1127246"/>
          </a:xfrm>
        </p:spPr>
        <p:txBody>
          <a:bodyPr/>
          <a:lstStyle/>
          <a:p>
            <a:pPr marL="0" marR="0" lvl="0" indent="0" algn="ctr" defTabSz="914400" rtl="0" eaLnBrk="1" fontAlgn="auto" latinLnBrk="0" hangingPunct="1">
              <a:lnSpc>
                <a:spcPct val="90000"/>
              </a:lnSpc>
              <a:spcBef>
                <a:spcPts val="1000"/>
              </a:spcBef>
              <a:spcAft>
                <a:spcPts val="0"/>
              </a:spcAft>
              <a:tabLst/>
              <a:defRPr/>
            </a:pP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KPI’s</a:t>
            </a:r>
            <a:endParaRPr lang="en-IN" dirty="0"/>
          </a:p>
        </p:txBody>
      </p:sp>
      <p:sp>
        <p:nvSpPr>
          <p:cNvPr id="3" name="Content Placeholder 2">
            <a:extLst>
              <a:ext uri="{FF2B5EF4-FFF2-40B4-BE49-F238E27FC236}">
                <a16:creationId xmlns:a16="http://schemas.microsoft.com/office/drawing/2014/main" id="{9AB68D3D-50F6-96D4-CCBF-74308BDFC1EC}"/>
              </a:ext>
            </a:extLst>
          </p:cNvPr>
          <p:cNvSpPr>
            <a:spLocks noGrp="1"/>
          </p:cNvSpPr>
          <p:nvPr>
            <p:ph idx="1"/>
          </p:nvPr>
        </p:nvSpPr>
        <p:spPr>
          <a:xfrm>
            <a:off x="146649" y="1595887"/>
            <a:ext cx="11895826" cy="4896987"/>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➢Average attrition rate for all Departments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➢Average hourly rate of Male Research Scientist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➢Attrition rate Vs Monthly Income stats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➢Average working years for each Department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➢Job role Vs Work life balance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➢Attrition rate Vs Years Since last promotion</a:t>
            </a:r>
          </a:p>
          <a:p>
            <a:endParaRPr lang="en-IN" dirty="0"/>
          </a:p>
        </p:txBody>
      </p:sp>
    </p:spTree>
    <p:extLst>
      <p:ext uri="{BB962C8B-B14F-4D97-AF65-F5344CB8AC3E}">
        <p14:creationId xmlns:p14="http://schemas.microsoft.com/office/powerpoint/2010/main" val="18493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5671-6D81-20DC-2B8C-7F97B6972D0F}"/>
              </a:ext>
            </a:extLst>
          </p:cNvPr>
          <p:cNvSpPr>
            <a:spLocks noGrp="1"/>
          </p:cNvSpPr>
          <p:nvPr>
            <p:ph type="title"/>
          </p:nvPr>
        </p:nvSpPr>
        <p:spPr>
          <a:xfrm>
            <a:off x="66675" y="85726"/>
            <a:ext cx="11972925" cy="1044334"/>
          </a:xfrm>
        </p:spPr>
        <p:txBody>
          <a:bodyPr>
            <a:normAutofit/>
          </a:bodyPr>
          <a:lstStyle/>
          <a:p>
            <a:pPr algn="ctr"/>
            <a:r>
              <a:rPr lang="en-IN" sz="2400" b="1" dirty="0">
                <a:latin typeface="Times New Roman" panose="02020603050405020304" pitchFamily="18" charset="0"/>
                <a:cs typeface="Times New Roman" panose="02020603050405020304" pitchFamily="18" charset="0"/>
              </a:rPr>
              <a:t>KPI 1 : Average Attrition rate for all Departments</a:t>
            </a:r>
          </a:p>
        </p:txBody>
      </p:sp>
      <p:graphicFrame>
        <p:nvGraphicFramePr>
          <p:cNvPr id="7" name="Content Placeholder 6">
            <a:extLst>
              <a:ext uri="{FF2B5EF4-FFF2-40B4-BE49-F238E27FC236}">
                <a16:creationId xmlns:a16="http://schemas.microsoft.com/office/drawing/2014/main" id="{54A3B43D-871E-4FCC-892D-7A4599DB4B9F}"/>
              </a:ext>
            </a:extLst>
          </p:cNvPr>
          <p:cNvGraphicFramePr>
            <a:graphicFrameLocks noGrp="1"/>
          </p:cNvGraphicFramePr>
          <p:nvPr>
            <p:ph idx="1"/>
            <p:extLst>
              <p:ext uri="{D42A27DB-BD31-4B8C-83A1-F6EECF244321}">
                <p14:modId xmlns:p14="http://schemas.microsoft.com/office/powerpoint/2010/main" val="2622829287"/>
              </p:ext>
            </p:extLst>
          </p:nvPr>
        </p:nvGraphicFramePr>
        <p:xfrm>
          <a:off x="3602967" y="1130060"/>
          <a:ext cx="8436633" cy="5632311"/>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6668CE18-4D30-F621-5E9D-3C1A4841D0AA}"/>
              </a:ext>
            </a:extLst>
          </p:cNvPr>
          <p:cNvSpPr txBox="1"/>
          <p:nvPr/>
        </p:nvSpPr>
        <p:spPr>
          <a:xfrm>
            <a:off x="219076" y="1130060"/>
            <a:ext cx="3231490" cy="5632311"/>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This KPI is to find out the relationship between each department and its attrition rate.</a:t>
            </a:r>
          </a:p>
          <a:p>
            <a:pPr rtl="0" eaLnBrk="1" latinLnBrk="0" hangingPunct="1"/>
            <a:r>
              <a:rPr lang="en-IN" sz="2000" dirty="0">
                <a:solidFill>
                  <a:schemeClr val="dk1"/>
                </a:solidFill>
                <a:effectLst/>
                <a:latin typeface="Times New Roman" panose="02020603050405020304" pitchFamily="18" charset="0"/>
                <a:ea typeface="+mn-ea"/>
                <a:cs typeface="Times New Roman" panose="02020603050405020304" pitchFamily="18" charset="0"/>
              </a:rPr>
              <a:t>Here</a:t>
            </a:r>
            <a:r>
              <a:rPr lang="en-IN" sz="2000" baseline="0" dirty="0">
                <a:solidFill>
                  <a:schemeClr val="dk1"/>
                </a:solidFill>
                <a:effectLst/>
                <a:latin typeface="Times New Roman" panose="02020603050405020304" pitchFamily="18" charset="0"/>
                <a:ea typeface="+mn-ea"/>
                <a:cs typeface="Times New Roman" panose="02020603050405020304" pitchFamily="18" charset="0"/>
              </a:rPr>
              <a:t> in this KPI Average Attrition Rate for all department </a:t>
            </a:r>
            <a:r>
              <a:rPr lang="en-US" sz="2000" dirty="0">
                <a:solidFill>
                  <a:schemeClr val="dk1"/>
                </a:solidFill>
                <a:effectLst/>
                <a:latin typeface="Times New Roman" panose="02020603050405020304" pitchFamily="18" charset="0"/>
                <a:ea typeface="+mn-ea"/>
                <a:cs typeface="Times New Roman" panose="02020603050405020304" pitchFamily="18" charset="0"/>
              </a:rPr>
              <a:t>Based on our analysis and visualization,</a:t>
            </a:r>
            <a:r>
              <a:rPr lang="en-US" sz="2000" baseline="0" dirty="0">
                <a:solidFill>
                  <a:schemeClr val="dk1"/>
                </a:solidFill>
                <a:effectLst/>
                <a:latin typeface="Times New Roman" panose="02020603050405020304" pitchFamily="18" charset="0"/>
                <a:ea typeface="+mn-ea"/>
                <a:cs typeface="Times New Roman" panose="02020603050405020304" pitchFamily="18" charset="0"/>
              </a:rPr>
              <a:t> </a:t>
            </a:r>
          </a:p>
          <a:p>
            <a:pPr rtl="0" eaLnBrk="1" latinLnBrk="0" hangingPunct="1"/>
            <a:endParaRPr lang="en-US" sz="2000" baseline="0" dirty="0">
              <a:solidFill>
                <a:schemeClr val="dk1"/>
              </a:solidFill>
              <a:effectLst/>
              <a:latin typeface="Times New Roman" panose="02020603050405020304" pitchFamily="18" charset="0"/>
              <a:ea typeface="+mn-ea"/>
              <a:cs typeface="Times New Roman" panose="02020603050405020304" pitchFamily="18" charset="0"/>
            </a:endParaRPr>
          </a:p>
          <a:p>
            <a:pPr rtl="0" eaLnBrk="1" latinLnBrk="0" hangingPunct="1"/>
            <a:r>
              <a:rPr lang="en-US" sz="2000" dirty="0">
                <a:solidFill>
                  <a:schemeClr val="dk1"/>
                </a:solidFill>
                <a:effectLst/>
                <a:latin typeface="Times New Roman" panose="02020603050405020304" pitchFamily="18" charset="0"/>
                <a:ea typeface="+mn-ea"/>
                <a:cs typeface="Times New Roman" panose="02020603050405020304" pitchFamily="18" charset="0"/>
              </a:rPr>
              <a:t>1</a:t>
            </a:r>
            <a:r>
              <a:rPr lang="en-US" sz="20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000" b="1" dirty="0">
                <a:solidFill>
                  <a:schemeClr val="dk1"/>
                </a:solidFill>
                <a:effectLst/>
                <a:latin typeface="Times New Roman" panose="02020603050405020304" pitchFamily="18" charset="0"/>
                <a:ea typeface="+mn-ea"/>
                <a:cs typeface="Times New Roman" panose="02020603050405020304" pitchFamily="18" charset="0"/>
              </a:rPr>
              <a:t>Highest attrition rate </a:t>
            </a:r>
            <a:r>
              <a:rPr lang="en-US" sz="2000" dirty="0">
                <a:solidFill>
                  <a:schemeClr val="dk1"/>
                </a:solidFill>
                <a:effectLst/>
                <a:latin typeface="Times New Roman" panose="02020603050405020304" pitchFamily="18" charset="0"/>
                <a:ea typeface="+mn-ea"/>
                <a:cs typeface="Times New Roman" panose="02020603050405020304" pitchFamily="18" charset="0"/>
              </a:rPr>
              <a:t>is in the </a:t>
            </a:r>
            <a:r>
              <a:rPr lang="en-US" sz="2000" b="1" dirty="0">
                <a:solidFill>
                  <a:schemeClr val="dk1"/>
                </a:solidFill>
                <a:effectLst/>
                <a:latin typeface="Times New Roman" panose="02020603050405020304" pitchFamily="18" charset="0"/>
                <a:ea typeface="+mn-ea"/>
                <a:cs typeface="Times New Roman" panose="02020603050405020304" pitchFamily="18" charset="0"/>
              </a:rPr>
              <a:t>research &amp; development </a:t>
            </a:r>
            <a:r>
              <a:rPr lang="en-US" sz="2000" dirty="0">
                <a:solidFill>
                  <a:schemeClr val="dk1"/>
                </a:solidFill>
                <a:effectLst/>
                <a:latin typeface="Times New Roman" panose="02020603050405020304" pitchFamily="18" charset="0"/>
                <a:ea typeface="+mn-ea"/>
                <a:cs typeface="Times New Roman" panose="02020603050405020304" pitchFamily="18" charset="0"/>
              </a:rPr>
              <a:t>department that</a:t>
            </a:r>
            <a:r>
              <a:rPr lang="en-US" sz="2000" baseline="0" dirty="0">
                <a:solidFill>
                  <a:schemeClr val="dk1"/>
                </a:solidFill>
                <a:effectLst/>
                <a:latin typeface="Times New Roman" panose="02020603050405020304" pitchFamily="18" charset="0"/>
                <a:ea typeface="+mn-ea"/>
                <a:cs typeface="Times New Roman" panose="02020603050405020304" pitchFamily="18" charset="0"/>
              </a:rPr>
              <a:t> is </a:t>
            </a:r>
            <a:r>
              <a:rPr lang="en-US" sz="2000" b="1" dirty="0">
                <a:solidFill>
                  <a:schemeClr val="dk1"/>
                </a:solidFill>
                <a:effectLst/>
                <a:latin typeface="Times New Roman" panose="02020603050405020304" pitchFamily="18" charset="0"/>
                <a:ea typeface="+mn-ea"/>
                <a:cs typeface="Times New Roman" panose="02020603050405020304" pitchFamily="18" charset="0"/>
              </a:rPr>
              <a:t>51.21%</a:t>
            </a:r>
          </a:p>
          <a:p>
            <a:pPr rtl="0" eaLnBrk="1" latinLnBrk="0" hangingPunct="1"/>
            <a:endParaRPr lang="en-IN" sz="2000" b="1" dirty="0">
              <a:effectLst/>
              <a:latin typeface="Times New Roman" panose="02020603050405020304" pitchFamily="18" charset="0"/>
              <a:cs typeface="Times New Roman" panose="02020603050405020304" pitchFamily="18" charset="0"/>
            </a:endParaRPr>
          </a:p>
          <a:p>
            <a:pPr rtl="0" eaLnBrk="1" latinLnBrk="0" hangingPunct="1"/>
            <a:r>
              <a:rPr lang="en-US" sz="2000" dirty="0">
                <a:solidFill>
                  <a:schemeClr val="dk1"/>
                </a:solidFill>
                <a:effectLst/>
                <a:latin typeface="Times New Roman" panose="02020603050405020304" pitchFamily="18" charset="0"/>
                <a:ea typeface="+mn-ea"/>
                <a:cs typeface="Times New Roman" panose="02020603050405020304" pitchFamily="18" charset="0"/>
              </a:rPr>
              <a:t>2)</a:t>
            </a:r>
            <a:r>
              <a:rPr lang="en-US" sz="20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2000" b="1" baseline="0" dirty="0">
                <a:solidFill>
                  <a:schemeClr val="dk1"/>
                </a:solidFill>
                <a:effectLst/>
                <a:latin typeface="Times New Roman" panose="02020603050405020304" pitchFamily="18" charset="0"/>
                <a:ea typeface="+mn-ea"/>
                <a:cs typeface="Times New Roman" panose="02020603050405020304" pitchFamily="18" charset="0"/>
              </a:rPr>
              <a:t>L</a:t>
            </a:r>
            <a:r>
              <a:rPr lang="en-US" sz="2000" b="1" dirty="0">
                <a:solidFill>
                  <a:schemeClr val="dk1"/>
                </a:solidFill>
                <a:effectLst/>
                <a:latin typeface="Times New Roman" panose="02020603050405020304" pitchFamily="18" charset="0"/>
                <a:ea typeface="+mn-ea"/>
                <a:cs typeface="Times New Roman" panose="02020603050405020304" pitchFamily="18" charset="0"/>
              </a:rPr>
              <a:t>owest  attrition </a:t>
            </a:r>
            <a:r>
              <a:rPr lang="en-US" sz="2000" dirty="0">
                <a:solidFill>
                  <a:schemeClr val="dk1"/>
                </a:solidFill>
                <a:effectLst/>
                <a:latin typeface="Times New Roman" panose="02020603050405020304" pitchFamily="18" charset="0"/>
                <a:ea typeface="+mn-ea"/>
                <a:cs typeface="Times New Roman" panose="02020603050405020304" pitchFamily="18" charset="0"/>
              </a:rPr>
              <a:t>is in the </a:t>
            </a:r>
            <a:r>
              <a:rPr lang="en-US" sz="2000" b="1" dirty="0">
                <a:solidFill>
                  <a:schemeClr val="dk1"/>
                </a:solidFill>
                <a:effectLst/>
                <a:latin typeface="Times New Roman" panose="02020603050405020304" pitchFamily="18" charset="0"/>
                <a:ea typeface="+mn-ea"/>
                <a:cs typeface="Times New Roman" panose="02020603050405020304" pitchFamily="18" charset="0"/>
              </a:rPr>
              <a:t>Hardware </a:t>
            </a:r>
            <a:r>
              <a:rPr lang="en-US" sz="2000" dirty="0">
                <a:solidFill>
                  <a:schemeClr val="dk1"/>
                </a:solidFill>
                <a:effectLst/>
                <a:latin typeface="Times New Roman" panose="02020603050405020304" pitchFamily="18" charset="0"/>
                <a:ea typeface="+mn-ea"/>
                <a:cs typeface="Times New Roman" panose="02020603050405020304" pitchFamily="18" charset="0"/>
              </a:rPr>
              <a:t>d</a:t>
            </a:r>
            <a:r>
              <a:rPr lang="en-US" sz="2000" dirty="0">
                <a:solidFill>
                  <a:schemeClr val="dk1"/>
                </a:solidFill>
                <a:latin typeface="Times New Roman" panose="02020603050405020304" pitchFamily="18" charset="0"/>
                <a:cs typeface="Times New Roman" panose="02020603050405020304" pitchFamily="18" charset="0"/>
              </a:rPr>
              <a:t>e</a:t>
            </a:r>
            <a:r>
              <a:rPr lang="en-US" sz="2000" dirty="0">
                <a:solidFill>
                  <a:schemeClr val="dk1"/>
                </a:solidFill>
                <a:effectLst/>
                <a:latin typeface="Times New Roman" panose="02020603050405020304" pitchFamily="18" charset="0"/>
                <a:ea typeface="+mn-ea"/>
                <a:cs typeface="Times New Roman" panose="02020603050405020304" pitchFamily="18" charset="0"/>
              </a:rPr>
              <a:t>partment that is </a:t>
            </a:r>
            <a:r>
              <a:rPr lang="en-US" sz="2000" b="1" dirty="0">
                <a:solidFill>
                  <a:schemeClr val="dk1"/>
                </a:solidFill>
                <a:effectLst/>
                <a:latin typeface="Times New Roman" panose="02020603050405020304" pitchFamily="18" charset="0"/>
                <a:ea typeface="+mn-ea"/>
                <a:cs typeface="Times New Roman" panose="02020603050405020304" pitchFamily="18" charset="0"/>
              </a:rPr>
              <a:t>49.44%</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70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AC802-BA14-A8E0-23FB-0BCD6775F615}"/>
              </a:ext>
            </a:extLst>
          </p:cNvPr>
          <p:cNvSpPr>
            <a:spLocks noGrp="1"/>
          </p:cNvSpPr>
          <p:nvPr>
            <p:ph type="title"/>
          </p:nvPr>
        </p:nvSpPr>
        <p:spPr>
          <a:xfrm>
            <a:off x="77638" y="181980"/>
            <a:ext cx="12007970" cy="1207698"/>
          </a:xfrm>
        </p:spPr>
        <p:txBody>
          <a:bodyPr>
            <a:noAutofit/>
          </a:bodyPr>
          <a:lstStyle/>
          <a:p>
            <a:pPr algn="ctr"/>
            <a:r>
              <a:rPr lang="en-US" sz="2400" b="1" dirty="0">
                <a:latin typeface="Times New Roman" panose="02020603050405020304" pitchFamily="18" charset="0"/>
                <a:cs typeface="Times New Roman" panose="02020603050405020304" pitchFamily="18" charset="0"/>
              </a:rPr>
              <a:t>KPI 2 : Average Hourly Rate Of Male  Research Scientist</a:t>
            </a:r>
            <a:br>
              <a:rPr lang="en-US"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8142C00-4507-C809-301A-F8B7C5419552}"/>
              </a:ext>
            </a:extLst>
          </p:cNvPr>
          <p:cNvGraphicFramePr>
            <a:graphicFrameLocks noGrp="1"/>
          </p:cNvGraphicFramePr>
          <p:nvPr>
            <p:ph idx="1"/>
            <p:extLst>
              <p:ext uri="{D42A27DB-BD31-4B8C-83A1-F6EECF244321}">
                <p14:modId xmlns:p14="http://schemas.microsoft.com/office/powerpoint/2010/main" val="3586586234"/>
              </p:ext>
            </p:extLst>
          </p:nvPr>
        </p:nvGraphicFramePr>
        <p:xfrm>
          <a:off x="77638" y="1751162"/>
          <a:ext cx="11979216" cy="361446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1D8E404-CC86-BD07-936C-48FE654AEC6A}"/>
              </a:ext>
            </a:extLst>
          </p:cNvPr>
          <p:cNvSpPr txBox="1"/>
          <p:nvPr/>
        </p:nvSpPr>
        <p:spPr>
          <a:xfrm>
            <a:off x="77638" y="5890194"/>
            <a:ext cx="11852695"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Here in this </a:t>
            </a:r>
            <a:r>
              <a:rPr lang="en-IN" sz="2000" dirty="0" err="1">
                <a:latin typeface="Times New Roman" panose="02020603050405020304" pitchFamily="18" charset="0"/>
                <a:cs typeface="Times New Roman" panose="02020603050405020304" pitchFamily="18" charset="0"/>
              </a:rPr>
              <a:t>kpi</a:t>
            </a:r>
            <a:r>
              <a:rPr lang="en-IN" sz="2000" dirty="0">
                <a:latin typeface="Times New Roman" panose="02020603050405020304" pitchFamily="18" charset="0"/>
                <a:cs typeface="Times New Roman" panose="02020603050405020304" pitchFamily="18" charset="0"/>
              </a:rPr>
              <a:t> average hourly rate of Male Research Scientist in all the departments which is 114.</a:t>
            </a:r>
          </a:p>
        </p:txBody>
      </p:sp>
    </p:spTree>
    <p:extLst>
      <p:ext uri="{BB962C8B-B14F-4D97-AF65-F5344CB8AC3E}">
        <p14:creationId xmlns:p14="http://schemas.microsoft.com/office/powerpoint/2010/main" val="1370424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EE4C-8761-1A0F-4ED1-5BF0E3A4670E}"/>
              </a:ext>
            </a:extLst>
          </p:cNvPr>
          <p:cNvSpPr>
            <a:spLocks noGrp="1"/>
          </p:cNvSpPr>
          <p:nvPr>
            <p:ph type="title"/>
          </p:nvPr>
        </p:nvSpPr>
        <p:spPr>
          <a:xfrm>
            <a:off x="69011" y="140839"/>
            <a:ext cx="12042475" cy="1299772"/>
          </a:xfrm>
        </p:spPr>
        <p:txBody>
          <a:bodyPr/>
          <a:lstStyle/>
          <a:p>
            <a:pPr algn="ctr"/>
            <a:r>
              <a:rPr kumimoji="0" lang="en-IN" sz="24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KPI 3 : Attrition rate Vs Monthly Income stats </a:t>
            </a:r>
            <a:endParaRPr lang="en-IN" dirty="0"/>
          </a:p>
        </p:txBody>
      </p:sp>
      <p:graphicFrame>
        <p:nvGraphicFramePr>
          <p:cNvPr id="4" name="Content Placeholder 3">
            <a:extLst>
              <a:ext uri="{FF2B5EF4-FFF2-40B4-BE49-F238E27FC236}">
                <a16:creationId xmlns:a16="http://schemas.microsoft.com/office/drawing/2014/main" id="{18BC6355-87B1-B14B-3C9C-0B298C5177B5}"/>
              </a:ext>
            </a:extLst>
          </p:cNvPr>
          <p:cNvGraphicFramePr>
            <a:graphicFrameLocks noGrp="1"/>
          </p:cNvGraphicFramePr>
          <p:nvPr>
            <p:ph idx="1"/>
            <p:extLst>
              <p:ext uri="{D42A27DB-BD31-4B8C-83A1-F6EECF244321}">
                <p14:modId xmlns:p14="http://schemas.microsoft.com/office/powerpoint/2010/main" val="2229624018"/>
              </p:ext>
            </p:extLst>
          </p:nvPr>
        </p:nvGraphicFramePr>
        <p:xfrm>
          <a:off x="3381555" y="1440611"/>
          <a:ext cx="8729931" cy="5201729"/>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B9C2F00-4526-1CF5-CE6A-66FD580FE909}"/>
              </a:ext>
            </a:extLst>
          </p:cNvPr>
          <p:cNvSpPr txBox="1"/>
          <p:nvPr/>
        </p:nvSpPr>
        <p:spPr>
          <a:xfrm>
            <a:off x="80514" y="1440611"/>
            <a:ext cx="3301041" cy="5016758"/>
          </a:xfrm>
          <a:prstGeom prst="rect">
            <a:avLst/>
          </a:prstGeom>
          <a:noFill/>
        </p:spPr>
        <p:txBody>
          <a:bodyPr wrap="square">
            <a:spAutoFit/>
          </a:bodyPr>
          <a:lstStyle/>
          <a:p>
            <a:pPr rtl="0" eaLnBrk="1" latinLnBrk="0" hangingPunct="1"/>
            <a:r>
              <a:rPr lang="en-IN" sz="2000" baseline="0" dirty="0">
                <a:solidFill>
                  <a:schemeClr val="dk1"/>
                </a:solidFill>
                <a:effectLst/>
                <a:latin typeface="Times New Roman" panose="02020603050405020304" pitchFamily="18" charset="0"/>
                <a:ea typeface="+mn-ea"/>
                <a:cs typeface="Times New Roman" panose="02020603050405020304" pitchFamily="18" charset="0"/>
              </a:rPr>
              <a:t>in this KPI </a:t>
            </a:r>
            <a:r>
              <a:rPr lang="en-IN" sz="2000" baseline="0" dirty="0" err="1">
                <a:solidFill>
                  <a:schemeClr val="dk1"/>
                </a:solidFill>
                <a:effectLst/>
                <a:latin typeface="Times New Roman" panose="02020603050405020304" pitchFamily="18" charset="0"/>
                <a:ea typeface="+mn-ea"/>
                <a:cs typeface="Times New Roman" panose="02020603050405020304" pitchFamily="18" charset="0"/>
              </a:rPr>
              <a:t>Attriton</a:t>
            </a:r>
            <a:r>
              <a:rPr lang="en-IN" sz="2000" baseline="0" dirty="0">
                <a:solidFill>
                  <a:schemeClr val="dk1"/>
                </a:solidFill>
                <a:effectLst/>
                <a:latin typeface="Times New Roman" panose="02020603050405020304" pitchFamily="18" charset="0"/>
                <a:ea typeface="+mn-ea"/>
                <a:cs typeface="Times New Roman" panose="02020603050405020304" pitchFamily="18" charset="0"/>
              </a:rPr>
              <a:t> rate v/s Monthly income stats</a:t>
            </a:r>
            <a:r>
              <a:rPr lang="en-IN" sz="2000" dirty="0">
                <a:solidFill>
                  <a:schemeClr val="dk1"/>
                </a:solidFill>
                <a:effectLst/>
                <a:latin typeface="Times New Roman" panose="02020603050405020304" pitchFamily="18" charset="0"/>
                <a:ea typeface="+mn-ea"/>
                <a:cs typeface="Times New Roman" panose="02020603050405020304" pitchFamily="18" charset="0"/>
              </a:rPr>
              <a:t> </a:t>
            </a:r>
          </a:p>
          <a:p>
            <a:pPr rtl="0" eaLnBrk="1" latinLnBrk="0" hangingPunct="1"/>
            <a:endParaRPr lang="en-IN" sz="2000" dirty="0">
              <a:effectLst/>
              <a:latin typeface="Times New Roman" panose="02020603050405020304" pitchFamily="18" charset="0"/>
              <a:cs typeface="Times New Roman" panose="02020603050405020304" pitchFamily="18" charset="0"/>
            </a:endParaRPr>
          </a:p>
          <a:p>
            <a:pPr rtl="0" eaLnBrk="1" latinLnBrk="0" hangingPunct="1"/>
            <a:r>
              <a:rPr lang="en-US" sz="2000" dirty="0">
                <a:solidFill>
                  <a:schemeClr val="dk1"/>
                </a:solidFill>
                <a:effectLst/>
                <a:latin typeface="Times New Roman" panose="02020603050405020304" pitchFamily="18" charset="0"/>
                <a:ea typeface="+mn-ea"/>
                <a:cs typeface="Times New Roman" panose="02020603050405020304" pitchFamily="18" charset="0"/>
              </a:rPr>
              <a:t>Based on our analysis and visualization</a:t>
            </a:r>
            <a:r>
              <a:rPr lang="en-US" sz="2000" baseline="0" dirty="0">
                <a:solidFill>
                  <a:schemeClr val="dk1"/>
                </a:solidFill>
                <a:effectLst/>
                <a:latin typeface="Times New Roman" panose="02020603050405020304" pitchFamily="18" charset="0"/>
                <a:ea typeface="+mn-ea"/>
                <a:cs typeface="Times New Roman" panose="02020603050405020304" pitchFamily="18" charset="0"/>
              </a:rPr>
              <a:t> </a:t>
            </a:r>
          </a:p>
          <a:p>
            <a:pPr rtl="0" eaLnBrk="1" latinLnBrk="0" hangingPunct="1"/>
            <a:r>
              <a:rPr lang="en-US" sz="2000" b="1" dirty="0">
                <a:solidFill>
                  <a:schemeClr val="dk1"/>
                </a:solidFill>
                <a:effectLst/>
                <a:latin typeface="Times New Roman" panose="02020603050405020304" pitchFamily="18" charset="0"/>
                <a:ea typeface="+mn-ea"/>
                <a:cs typeface="Times New Roman" panose="02020603050405020304" pitchFamily="18" charset="0"/>
              </a:rPr>
              <a:t>Hardware Department</a:t>
            </a:r>
            <a:r>
              <a:rPr lang="en-US" sz="2000" dirty="0">
                <a:solidFill>
                  <a:schemeClr val="dk1"/>
                </a:solidFill>
                <a:effectLst/>
                <a:latin typeface="Times New Roman" panose="02020603050405020304" pitchFamily="18" charset="0"/>
                <a:ea typeface="+mn-ea"/>
                <a:cs typeface="Times New Roman" panose="02020603050405020304" pitchFamily="18" charset="0"/>
              </a:rPr>
              <a:t> has the </a:t>
            </a:r>
            <a:r>
              <a:rPr lang="en-US" sz="2000" b="1" dirty="0">
                <a:solidFill>
                  <a:schemeClr val="dk1"/>
                </a:solidFill>
                <a:effectLst/>
                <a:latin typeface="Times New Roman" panose="02020603050405020304" pitchFamily="18" charset="0"/>
                <a:ea typeface="+mn-ea"/>
                <a:cs typeface="Times New Roman" panose="02020603050405020304" pitchFamily="18" charset="0"/>
              </a:rPr>
              <a:t>lowest </a:t>
            </a:r>
            <a:r>
              <a:rPr lang="en-US" sz="2000" dirty="0">
                <a:solidFill>
                  <a:schemeClr val="dk1"/>
                </a:solidFill>
                <a:effectLst/>
                <a:latin typeface="Times New Roman" panose="02020603050405020304" pitchFamily="18" charset="0"/>
                <a:ea typeface="+mn-ea"/>
                <a:cs typeface="Times New Roman" panose="02020603050405020304" pitchFamily="18" charset="0"/>
              </a:rPr>
              <a:t>attrition rate of </a:t>
            </a:r>
            <a:r>
              <a:rPr lang="en-US" sz="2000" b="1" dirty="0">
                <a:solidFill>
                  <a:schemeClr val="dk1"/>
                </a:solidFill>
                <a:effectLst/>
                <a:latin typeface="Times New Roman" panose="02020603050405020304" pitchFamily="18" charset="0"/>
                <a:ea typeface="+mn-ea"/>
                <a:cs typeface="Times New Roman" panose="02020603050405020304" pitchFamily="18" charset="0"/>
              </a:rPr>
              <a:t>49.44%</a:t>
            </a:r>
            <a:r>
              <a:rPr lang="en-US" sz="2000" dirty="0">
                <a:solidFill>
                  <a:schemeClr val="dk1"/>
                </a:solidFill>
                <a:effectLst/>
                <a:latin typeface="Times New Roman" panose="02020603050405020304" pitchFamily="18" charset="0"/>
                <a:ea typeface="+mn-ea"/>
                <a:cs typeface="Times New Roman" panose="02020603050405020304" pitchFamily="18" charset="0"/>
              </a:rPr>
              <a:t>, with an </a:t>
            </a:r>
            <a:r>
              <a:rPr lang="en-US" sz="2000" b="1" dirty="0">
                <a:solidFill>
                  <a:schemeClr val="dk1"/>
                </a:solidFill>
                <a:effectLst/>
                <a:latin typeface="Times New Roman" panose="02020603050405020304" pitchFamily="18" charset="0"/>
                <a:ea typeface="+mn-ea"/>
                <a:cs typeface="Times New Roman" panose="02020603050405020304" pitchFamily="18" charset="0"/>
              </a:rPr>
              <a:t>average monthly income of </a:t>
            </a:r>
            <a:r>
              <a:rPr lang="en-US" sz="2000" b="1" baseline="0" dirty="0">
                <a:solidFill>
                  <a:schemeClr val="dk1"/>
                </a:solidFill>
                <a:effectLst/>
                <a:latin typeface="Times New Roman" panose="02020603050405020304" pitchFamily="18" charset="0"/>
                <a:ea typeface="+mn-ea"/>
                <a:cs typeface="Times New Roman" panose="02020603050405020304" pitchFamily="18" charset="0"/>
              </a:rPr>
              <a:t> </a:t>
            </a:r>
            <a:r>
              <a:rPr lang="en-US" sz="2000" b="1" dirty="0">
                <a:solidFill>
                  <a:schemeClr val="dk1"/>
                </a:solidFill>
                <a:effectLst/>
                <a:latin typeface="Times New Roman" panose="02020603050405020304" pitchFamily="18" charset="0"/>
                <a:ea typeface="+mn-ea"/>
                <a:cs typeface="Times New Roman" panose="02020603050405020304" pitchFamily="18" charset="0"/>
              </a:rPr>
              <a:t>26,028. </a:t>
            </a:r>
          </a:p>
          <a:p>
            <a:pPr rtl="0" eaLnBrk="1" latinLnBrk="0" hangingPunct="1"/>
            <a:endParaRPr lang="en-US" sz="2000" dirty="0">
              <a:solidFill>
                <a:schemeClr val="dk1"/>
              </a:solidFill>
              <a:effectLst/>
              <a:latin typeface="Times New Roman" panose="02020603050405020304" pitchFamily="18" charset="0"/>
              <a:ea typeface="+mn-ea"/>
              <a:cs typeface="Times New Roman" panose="02020603050405020304" pitchFamily="18" charset="0"/>
            </a:endParaRPr>
          </a:p>
          <a:p>
            <a:pPr rtl="0" eaLnBrk="1" latinLnBrk="0" hangingPunct="1"/>
            <a:r>
              <a:rPr lang="en-US" sz="2000" dirty="0">
                <a:solidFill>
                  <a:schemeClr val="dk1"/>
                </a:solidFill>
                <a:effectLst/>
                <a:latin typeface="Times New Roman" panose="02020603050405020304" pitchFamily="18" charset="0"/>
                <a:ea typeface="+mn-ea"/>
                <a:cs typeface="Times New Roman" panose="02020603050405020304" pitchFamily="18" charset="0"/>
              </a:rPr>
              <a:t>On the other hand, </a:t>
            </a:r>
            <a:r>
              <a:rPr lang="en-US" sz="2000" b="1" dirty="0">
                <a:solidFill>
                  <a:schemeClr val="dk1"/>
                </a:solidFill>
                <a:effectLst/>
                <a:latin typeface="Times New Roman" panose="02020603050405020304" pitchFamily="18" charset="0"/>
                <a:ea typeface="+mn-ea"/>
                <a:cs typeface="Times New Roman" panose="02020603050405020304" pitchFamily="18" charset="0"/>
              </a:rPr>
              <a:t>Research and Development Department </a:t>
            </a:r>
            <a:r>
              <a:rPr lang="en-US" sz="2000" dirty="0">
                <a:solidFill>
                  <a:schemeClr val="dk1"/>
                </a:solidFill>
                <a:effectLst/>
                <a:latin typeface="Times New Roman" panose="02020603050405020304" pitchFamily="18" charset="0"/>
                <a:ea typeface="+mn-ea"/>
                <a:cs typeface="Times New Roman" panose="02020603050405020304" pitchFamily="18" charset="0"/>
              </a:rPr>
              <a:t>has the </a:t>
            </a:r>
            <a:r>
              <a:rPr lang="en-US" sz="2000" b="1" dirty="0">
                <a:solidFill>
                  <a:schemeClr val="dk1"/>
                </a:solidFill>
                <a:effectLst/>
                <a:latin typeface="Times New Roman" panose="02020603050405020304" pitchFamily="18" charset="0"/>
                <a:ea typeface="+mn-ea"/>
                <a:cs typeface="Times New Roman" panose="02020603050405020304" pitchFamily="18" charset="0"/>
              </a:rPr>
              <a:t>highest</a:t>
            </a:r>
            <a:r>
              <a:rPr lang="en-US" sz="2000" dirty="0">
                <a:solidFill>
                  <a:schemeClr val="dk1"/>
                </a:solidFill>
                <a:effectLst/>
                <a:latin typeface="Times New Roman" panose="02020603050405020304" pitchFamily="18" charset="0"/>
                <a:ea typeface="+mn-ea"/>
                <a:cs typeface="Times New Roman" panose="02020603050405020304" pitchFamily="18" charset="0"/>
              </a:rPr>
              <a:t> attrition rate of </a:t>
            </a:r>
            <a:r>
              <a:rPr lang="en-US" sz="2000" b="1" dirty="0">
                <a:solidFill>
                  <a:schemeClr val="dk1"/>
                </a:solidFill>
                <a:effectLst/>
                <a:latin typeface="Times New Roman" panose="02020603050405020304" pitchFamily="18" charset="0"/>
                <a:ea typeface="+mn-ea"/>
                <a:cs typeface="Times New Roman" panose="02020603050405020304" pitchFamily="18" charset="0"/>
              </a:rPr>
              <a:t>51.21%, </a:t>
            </a:r>
            <a:r>
              <a:rPr lang="en-US" sz="2000" dirty="0">
                <a:solidFill>
                  <a:schemeClr val="dk1"/>
                </a:solidFill>
                <a:effectLst/>
                <a:latin typeface="Times New Roman" panose="02020603050405020304" pitchFamily="18" charset="0"/>
                <a:ea typeface="+mn-ea"/>
                <a:cs typeface="Times New Roman" panose="02020603050405020304" pitchFamily="18" charset="0"/>
              </a:rPr>
              <a:t>with an </a:t>
            </a:r>
            <a:r>
              <a:rPr lang="en-US" sz="2000" b="1" dirty="0">
                <a:solidFill>
                  <a:schemeClr val="dk1"/>
                </a:solidFill>
                <a:effectLst/>
                <a:latin typeface="Times New Roman" panose="02020603050405020304" pitchFamily="18" charset="0"/>
                <a:ea typeface="+mn-ea"/>
                <a:cs typeface="Times New Roman" panose="02020603050405020304" pitchFamily="18" charset="0"/>
              </a:rPr>
              <a:t>average monthly income of </a:t>
            </a:r>
            <a:r>
              <a:rPr lang="en-IN" sz="2000" b="1" dirty="0">
                <a:solidFill>
                  <a:schemeClr val="dk1"/>
                </a:solidFill>
                <a:effectLst/>
                <a:latin typeface="Times New Roman" panose="02020603050405020304" pitchFamily="18" charset="0"/>
                <a:ea typeface="+mn-ea"/>
                <a:cs typeface="Times New Roman" panose="02020603050405020304" pitchFamily="18" charset="0"/>
              </a:rPr>
              <a:t>25,796.</a:t>
            </a:r>
            <a:endParaRPr lang="en-IN" sz="20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92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1241</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HR Analytics Project</vt:lpstr>
      <vt:lpstr>PROJECT SUMMARY </vt:lpstr>
      <vt:lpstr>Project Overview</vt:lpstr>
      <vt:lpstr>PowerPoint Presentation</vt:lpstr>
      <vt:lpstr>Methodology </vt:lpstr>
      <vt:lpstr>KPI’s</vt:lpstr>
      <vt:lpstr>KPI 1 : Average Attrition rate for all Departments</vt:lpstr>
      <vt:lpstr>KPI 2 : Average Hourly Rate Of Male  Research Scientist </vt:lpstr>
      <vt:lpstr>KPI 3 : Attrition rate Vs Monthly Income stats </vt:lpstr>
      <vt:lpstr>KPI 4 : Average working years for each Department</vt:lpstr>
      <vt:lpstr>KPI 5 : Job role Vs Work life balance</vt:lpstr>
      <vt:lpstr>KPI 6 : Attrition Rate v/s Years Since Last Promotion</vt:lpstr>
      <vt:lpstr>PowerPoint Presentation</vt:lpstr>
      <vt:lpstr>PowerPoint Presentation</vt:lpstr>
      <vt:lpstr>PowerPoint Presentation</vt:lpstr>
      <vt:lpstr>Insights</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Project</dc:title>
  <dc:creator>Swapnil Dolase</dc:creator>
  <cp:lastModifiedBy>Swapnil Dolase</cp:lastModifiedBy>
  <cp:revision>18</cp:revision>
  <dcterms:created xsi:type="dcterms:W3CDTF">2024-07-15T16:40:49Z</dcterms:created>
  <dcterms:modified xsi:type="dcterms:W3CDTF">2025-03-20T09:18:36Z</dcterms:modified>
</cp:coreProperties>
</file>