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drawings/drawing1.xml" ContentType="application/vnd.openxmlformats-officedocument.drawingml.chartshap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9" r:id="rId3"/>
    <p:sldId id="276" r:id="rId4"/>
    <p:sldId id="278" r:id="rId5"/>
    <p:sldId id="279" r:id="rId6"/>
    <p:sldId id="280" r:id="rId7"/>
    <p:sldId id="273" r:id="rId8"/>
    <p:sldId id="282" r:id="rId9"/>
    <p:sldId id="272" r:id="rId10"/>
    <p:sldId id="283" r:id="rId11"/>
    <p:sldId id="268" r:id="rId12"/>
    <p:sldId id="288" r:id="rId13"/>
    <p:sldId id="289" r:id="rId14"/>
    <p:sldId id="287" r:id="rId15"/>
    <p:sldId id="290" r:id="rId16"/>
    <p:sldId id="324" r:id="rId17"/>
    <p:sldId id="325" r:id="rId18"/>
    <p:sldId id="291" r:id="rId19"/>
    <p:sldId id="294" r:id="rId20"/>
    <p:sldId id="293" r:id="rId21"/>
    <p:sldId id="292" r:id="rId22"/>
    <p:sldId id="295" r:id="rId23"/>
    <p:sldId id="296" r:id="rId24"/>
    <p:sldId id="298" r:id="rId25"/>
    <p:sldId id="297"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AC9691-C632-4412-9C50-CD290AFB70D0}">
          <p14:sldIdLst>
            <p14:sldId id="256"/>
            <p14:sldId id="299"/>
          </p14:sldIdLst>
        </p14:section>
        <p14:section name="Untitled Section" id="{23620DF5-4E87-4A6C-9C7E-E302BD5B7614}">
          <p14:sldIdLst>
            <p14:sldId id="276"/>
            <p14:sldId id="278"/>
            <p14:sldId id="279"/>
            <p14:sldId id="280"/>
            <p14:sldId id="273"/>
            <p14:sldId id="282"/>
            <p14:sldId id="272"/>
            <p14:sldId id="283"/>
            <p14:sldId id="268"/>
            <p14:sldId id="288"/>
            <p14:sldId id="289"/>
            <p14:sldId id="287"/>
            <p14:sldId id="290"/>
            <p14:sldId id="324"/>
            <p14:sldId id="325"/>
            <p14:sldId id="291"/>
            <p14:sldId id="294"/>
            <p14:sldId id="293"/>
            <p14:sldId id="292"/>
            <p14:sldId id="295"/>
            <p14:sldId id="296"/>
            <p14:sldId id="298"/>
            <p14:sldId id="297"/>
            <p14:sldId id="2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showGuides="1">
      <p:cViewPr varScale="1">
        <p:scale>
          <a:sx n="85" d="100"/>
          <a:sy n="85" d="100"/>
        </p:scale>
        <p:origin x="61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dola\Desktop\EXCELR\HealthCare%20Project\PRADEEBAproject%203.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sathi\Desktop\project%203.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thi\Desktop\project%203.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thi\Desktop\project%203.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thi\Desktop\project%203.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thi\Desktop\project%203.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dola\Desktop\EXCELR\HealthCare%20Project\PRADEEBAproject%20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[PRADEEBAproject 3.xlsx]KPI 2!PivotTable2</c:name>
    <c:fmtId val="-1"/>
  </c:pivotSource>
  <c:chart>
    <c:autoTitleDeleted val="1"/>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0.13613619940418201"/>
          <c:y val="0.19855895416919001"/>
          <c:w val="0.75099345702567399"/>
          <c:h val="0.77393025691500095"/>
        </c:manualLayout>
      </c:layout>
      <c:pie3DChart>
        <c:varyColors val="1"/>
        <c:ser>
          <c:idx val="0"/>
          <c:order val="0"/>
          <c:tx>
            <c:strRef>
              <c:f>'KPI 2'!$B$1</c:f>
              <c:strCache>
                <c:ptCount val="1"/>
                <c:pt idx="0">
                  <c:v>Total</c:v>
                </c:pt>
              </c:strCache>
            </c:strRef>
          </c:tx>
          <c:dPt>
            <c:idx val="0"/>
            <c:bubble3D val="0"/>
            <c:explosion val="2"/>
            <c:spPr>
              <a:solidFill>
                <a:srgbClr val="FF0000"/>
              </a:solidFill>
              <a:ln w="25400">
                <a:solidFill>
                  <a:schemeClr val="lt1"/>
                </a:solidFill>
              </a:ln>
              <a:effectLst/>
              <a:scene3d>
                <a:camera prst="orthographicFront"/>
                <a:lightRig rig="threePt" dir="t"/>
              </a:scene3d>
              <a:sp3d contourW="25400">
                <a:contourClr>
                  <a:schemeClr val="lt1"/>
                </a:contourClr>
              </a:sp3d>
            </c:spPr>
            <c:extLst>
              <c:ext xmlns:c16="http://schemas.microsoft.com/office/drawing/2014/chart" uri="{C3380CC4-5D6E-409C-BE32-E72D297353CC}">
                <c16:uniqueId val="{00000001-6DB8-414F-8DB0-246FFDC80FC2}"/>
              </c:ext>
            </c:extLst>
          </c:dPt>
          <c:dPt>
            <c:idx val="1"/>
            <c:bubble3D val="0"/>
            <c:spPr>
              <a:solidFill>
                <a:srgbClr val="468438"/>
              </a:solidFill>
              <a:ln w="25400">
                <a:solidFill>
                  <a:schemeClr val="lt1"/>
                </a:solidFill>
              </a:ln>
              <a:effectLst/>
              <a:scene3d>
                <a:camera prst="orthographicFront"/>
                <a:lightRig rig="threePt" dir="t"/>
              </a:scene3d>
              <a:sp3d contourW="25400">
                <a:contourClr>
                  <a:schemeClr val="lt1"/>
                </a:contourClr>
              </a:sp3d>
            </c:spPr>
            <c:extLst>
              <c:ext xmlns:c16="http://schemas.microsoft.com/office/drawing/2014/chart" uri="{C3380CC4-5D6E-409C-BE32-E72D297353CC}">
                <c16:uniqueId val="{00000003-6DB8-414F-8DB0-246FFDC80FC2}"/>
              </c:ext>
            </c:extLst>
          </c:dPt>
          <c:dLbls>
            <c:dLbl>
              <c:idx val="0"/>
              <c:layout>
                <c:manualLayout>
                  <c:x val="0.15306109992064901"/>
                  <c:y val="3.9796903391883701E-2"/>
                </c:manualLayout>
              </c:layout>
              <c:tx>
                <c:rich>
                  <a:bodyPr/>
                  <a:lstStyle/>
                  <a:p>
                    <a:fld id="{FDF5B43E-004B-4ADA-BC49-ED996526A666}" type="CATEGORYNAME">
                      <a:rPr lang="en-IN"/>
                      <a:pPr/>
                      <a:t>[CATEGORY NAME]</a:t>
                    </a:fld>
                    <a:endParaRPr lang="en-IN"/>
                  </a:p>
                </c:rich>
              </c:tx>
              <c:dLblPos val="bestFit"/>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6DB8-414F-8DB0-246FFDC80FC2}"/>
                </c:ext>
              </c:extLst>
            </c:dLbl>
            <c:dLbl>
              <c:idx val="1"/>
              <c:layout>
                <c:manualLayout>
                  <c:x val="-0.13503375843960999"/>
                  <c:y val="-5.5986270946900903E-2"/>
                </c:manualLayout>
              </c:layout>
              <c:tx>
                <c:rich>
                  <a:bodyPr rot="0" spcFirstLastPara="1" vertOverflow="clip" horzOverflow="clip" vert="horz" wrap="square" lIns="38100" tIns="19050" rIns="38100" bIns="19050" anchor="ctr" anchorCtr="1">
                    <a:noAutofit/>
                  </a:bodyPr>
                  <a:lstStyle/>
                  <a:p>
                    <a:fld id="{23451C5F-278E-47AF-B2FC-E3C51E179514}" type="CATEGORYNAME">
                      <a:rPr lang="en-IN"/>
                      <a:pPr/>
                      <a:t>[CATEGORY NAME]</a:t>
                    </a:fld>
                    <a:endParaRPr lang="en-IN"/>
                  </a:p>
                </c:rich>
              </c:tx>
              <c:spPr>
                <a:solidFill>
                  <a:sysClr val="window" lastClr="FFFFFF"/>
                </a:solidFill>
                <a:ln>
                  <a:solidFill>
                    <a:sysClr val="windowText" lastClr="000000">
                      <a:lumMod val="25000"/>
                      <a:lumOff val="75000"/>
                    </a:sysClr>
                  </a:solidFill>
                </a:ln>
                <a:effectLst/>
              </c:spPr>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148829136417963"/>
                      <c:h val="0.14063824954573001"/>
                    </c:manualLayout>
                  </c15:layout>
                  <c15:dlblFieldTable/>
                  <c15:showDataLabelsRange val="0"/>
                </c:ext>
                <c:ext xmlns:c16="http://schemas.microsoft.com/office/drawing/2014/chart" uri="{C3380CC4-5D6E-409C-BE32-E72D297353CC}">
                  <c16:uniqueId val="{00000003-6DB8-414F-8DB0-246FFDC80FC2}"/>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'KPI 2'!$A$2:$A$4</c:f>
              <c:strCache>
                <c:ptCount val="2"/>
                <c:pt idx="0">
                  <c:v>Non-Profit</c:v>
                </c:pt>
                <c:pt idx="1">
                  <c:v>Profit</c:v>
                </c:pt>
              </c:strCache>
            </c:strRef>
          </c:cat>
          <c:val>
            <c:numRef>
              <c:f>'KPI 2'!$B$2:$B$4</c:f>
              <c:numCache>
                <c:formatCode>General</c:formatCode>
                <c:ptCount val="2"/>
                <c:pt idx="0">
                  <c:v>869</c:v>
                </c:pt>
                <c:pt idx="1">
                  <c:v>6854</c:v>
                </c:pt>
              </c:numCache>
            </c:numRef>
          </c:val>
          <c:extLst>
            <c:ext xmlns:c16="http://schemas.microsoft.com/office/drawing/2014/chart" uri="{C3380CC4-5D6E-409C-BE32-E72D297353CC}">
              <c16:uniqueId val="{00000004-6DB8-414F-8DB0-246FFDC80FC2}"/>
            </c:ext>
          </c:extLst>
        </c:ser>
        <c:dLbls>
          <c:showLegendKey val="0"/>
          <c:showVal val="0"/>
          <c:showCatName val="0"/>
          <c:showSerName val="0"/>
          <c:showPercent val="0"/>
          <c:showBubbleSize val="0"/>
          <c:showLeaderLines val="0"/>
        </c:dLbls>
      </c:pie3DChart>
      <c:spPr>
        <a:noFill/>
        <a:ln>
          <a:noFill/>
        </a:ln>
        <a:effectLst/>
      </c:spPr>
    </c:plotArea>
    <c:plotVisOnly val="1"/>
    <c:dispBlanksAs val="gap"/>
    <c:showDLblsOverMax val="0"/>
  </c:chart>
  <c:spPr>
    <a:noFill/>
    <a:ln>
      <a:noFill/>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sz="1200" b="1" dirty="0">
                <a:solidFill>
                  <a:schemeClr val="accent3">
                    <a:lumMod val="75000"/>
                  </a:schemeClr>
                </a:solidFill>
              </a:rPr>
              <a:t>No. of Dialysis Station Offers In-center</a:t>
            </a:r>
            <a:r>
              <a:rPr lang="en-US" sz="1200" b="1" baseline="0" dirty="0">
                <a:solidFill>
                  <a:schemeClr val="accent3">
                    <a:lumMod val="75000"/>
                  </a:schemeClr>
                </a:solidFill>
              </a:rPr>
              <a:t> </a:t>
            </a:r>
            <a:r>
              <a:rPr lang="en-US" sz="1200" b="1" baseline="0" dirty="0" err="1">
                <a:solidFill>
                  <a:schemeClr val="accent3">
                    <a:lumMod val="75000"/>
                  </a:schemeClr>
                </a:solidFill>
              </a:rPr>
              <a:t>Heamodialysis</a:t>
            </a:r>
            <a:r>
              <a:rPr lang="en-US" sz="1200" b="1" baseline="0" dirty="0">
                <a:solidFill>
                  <a:schemeClr val="accent3">
                    <a:lumMod val="75000"/>
                  </a:schemeClr>
                </a:solidFill>
              </a:rPr>
              <a:t> vs Not</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rgbClr val="468438"/>
              </a:solidFill>
              <a:ln w="19050">
                <a:solidFill>
                  <a:schemeClr val="lt1"/>
                </a:solidFill>
              </a:ln>
              <a:effectLst/>
            </c:spPr>
            <c:extLst>
              <c:ext xmlns:c16="http://schemas.microsoft.com/office/drawing/2014/chart" uri="{C3380CC4-5D6E-409C-BE32-E72D297353CC}">
                <c16:uniqueId val="{00000001-CE09-4340-8698-57E8CD525ABC}"/>
              </c:ext>
            </c:extLst>
          </c:dPt>
          <c:dPt>
            <c:idx val="1"/>
            <c:bubble3D val="0"/>
            <c:spPr>
              <a:solidFill>
                <a:srgbClr val="3EE927"/>
              </a:solidFill>
              <a:ln w="19050">
                <a:solidFill>
                  <a:schemeClr val="lt1"/>
                </a:solidFill>
              </a:ln>
              <a:effectLst/>
            </c:spPr>
            <c:extLst>
              <c:ext xmlns:c16="http://schemas.microsoft.com/office/drawing/2014/chart" uri="{C3380CC4-5D6E-409C-BE32-E72D297353CC}">
                <c16:uniqueId val="{00000003-CE09-4340-8698-57E8CD525AB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lang="en-US"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'KPI 4'!$C$6:$C$7</c:f>
              <c:strCache>
                <c:ptCount val="2"/>
                <c:pt idx="0">
                  <c:v>Offers In-Center Hemodialysis</c:v>
                </c:pt>
                <c:pt idx="1">
                  <c:v>Not Offers In-Center Hemodialysis</c:v>
                </c:pt>
              </c:strCache>
            </c:strRef>
          </c:cat>
          <c:val>
            <c:numRef>
              <c:f>'KPI 4'!$D$6:$D$7</c:f>
              <c:numCache>
                <c:formatCode>General</c:formatCode>
                <c:ptCount val="2"/>
                <c:pt idx="0">
                  <c:v>133780</c:v>
                </c:pt>
                <c:pt idx="1">
                  <c:v>1275</c:v>
                </c:pt>
              </c:numCache>
            </c:numRef>
          </c:val>
          <c:extLst>
            <c:ext xmlns:c16="http://schemas.microsoft.com/office/drawing/2014/chart" uri="{C3380CC4-5D6E-409C-BE32-E72D297353CC}">
              <c16:uniqueId val="{00000004-CE09-4340-8698-57E8CD525ABC}"/>
            </c:ext>
          </c:extLst>
        </c:ser>
        <c:dLbls>
          <c:showLegendKey val="0"/>
          <c:showVal val="1"/>
          <c:showCatName val="0"/>
          <c:showSerName val="0"/>
          <c:showPercent val="0"/>
          <c:showBubbleSize val="0"/>
          <c:showLeaderLines val="0"/>
        </c:dLbls>
        <c:firstSliceAng val="0"/>
        <c:holeSize val="57"/>
      </c:doughnutChart>
      <c:spPr>
        <a:noFill/>
        <a:ln>
          <a:noFill/>
        </a:ln>
        <a:effectLst/>
      </c:spPr>
    </c:plotArea>
    <c:legend>
      <c:legendPos val="r"/>
      <c:layout>
        <c:manualLayout>
          <c:xMode val="edge"/>
          <c:yMode val="edge"/>
          <c:x val="0.72849077865266798"/>
          <c:y val="0.30031421427771798"/>
          <c:w val="0.25017588801399798"/>
          <c:h val="0.55924469156995205"/>
        </c:manualLayout>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lang="en-US"/>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1" i="0" u="none" strike="noStrike" kern="1200" spc="0" baseline="0">
                <a:solidFill>
                  <a:schemeClr val="accent3">
                    <a:lumMod val="75000"/>
                  </a:schemeClr>
                </a:solidFill>
                <a:latin typeface="+mn-lt"/>
                <a:ea typeface="+mn-ea"/>
                <a:cs typeface="+mn-cs"/>
              </a:defRPr>
            </a:pPr>
            <a:r>
              <a:rPr lang="en-US" sz="1200" b="1">
                <a:solidFill>
                  <a:schemeClr val="accent3">
                    <a:lumMod val="75000"/>
                  </a:schemeClr>
                </a:solidFill>
              </a:rPr>
              <a:t>Dialysis Station offers Peritoneal</a:t>
            </a:r>
            <a:r>
              <a:rPr lang="en-US" sz="1200" b="1" baseline="0">
                <a:solidFill>
                  <a:schemeClr val="accent3">
                    <a:lumMod val="75000"/>
                  </a:schemeClr>
                </a:solidFill>
              </a:rPr>
              <a:t> dialysis vs not</a:t>
            </a:r>
            <a:endParaRPr lang="en-US" sz="1200" b="1">
              <a:solidFill>
                <a:schemeClr val="accent3">
                  <a:lumMod val="75000"/>
                </a:schemeClr>
              </a:solidFill>
            </a:endParaRPr>
          </a:p>
        </c:rich>
      </c:tx>
      <c:overlay val="0"/>
      <c:spPr>
        <a:noFill/>
        <a:ln>
          <a:noFill/>
        </a:ln>
        <a:effectLst/>
      </c:spPr>
      <c:txPr>
        <a:bodyPr rot="0" spcFirstLastPara="1" vertOverflow="ellipsis" vert="horz" wrap="square" anchor="ctr" anchorCtr="1"/>
        <a:lstStyle/>
        <a:p>
          <a:pPr>
            <a:defRPr lang="en-US" sz="1200" b="1" i="0" u="none" strike="noStrike" kern="1200" spc="0" baseline="0">
              <a:solidFill>
                <a:schemeClr val="accent3">
                  <a:lumMod val="75000"/>
                </a:schemeClr>
              </a:solidFill>
              <a:latin typeface="+mn-lt"/>
              <a:ea typeface="+mn-ea"/>
              <a:cs typeface="+mn-cs"/>
            </a:defRPr>
          </a:pPr>
          <a:endParaRPr lang="en-US"/>
        </a:p>
      </c:txPr>
    </c:title>
    <c:autoTitleDeleted val="0"/>
    <c:plotArea>
      <c:layout/>
      <c:pieChart>
        <c:varyColors val="1"/>
        <c:ser>
          <c:idx val="0"/>
          <c:order val="0"/>
          <c:spPr>
            <a:solidFill>
              <a:srgbClr val="468438"/>
            </a:solidFill>
          </c:spPr>
          <c:dPt>
            <c:idx val="0"/>
            <c:bubble3D val="0"/>
            <c:spPr>
              <a:solidFill>
                <a:srgbClr val="3EE927"/>
              </a:solidFill>
              <a:ln w="19050">
                <a:solidFill>
                  <a:schemeClr val="lt1"/>
                </a:solidFill>
              </a:ln>
              <a:effectLst/>
            </c:spPr>
            <c:extLst>
              <c:ext xmlns:c16="http://schemas.microsoft.com/office/drawing/2014/chart" uri="{C3380CC4-5D6E-409C-BE32-E72D297353CC}">
                <c16:uniqueId val="{00000001-953D-4061-9C58-377A8A9F3BBE}"/>
              </c:ext>
            </c:extLst>
          </c:dPt>
          <c:dPt>
            <c:idx val="1"/>
            <c:bubble3D val="0"/>
            <c:spPr>
              <a:solidFill>
                <a:srgbClr val="468438"/>
              </a:solidFill>
              <a:ln w="19050">
                <a:solidFill>
                  <a:schemeClr val="lt1"/>
                </a:solidFill>
              </a:ln>
              <a:effectLst/>
            </c:spPr>
            <c:extLst>
              <c:ext xmlns:c16="http://schemas.microsoft.com/office/drawing/2014/chart" uri="{C3380CC4-5D6E-409C-BE32-E72D297353CC}">
                <c16:uniqueId val="{00000003-953D-4061-9C58-377A8A9F3BBE}"/>
              </c:ext>
            </c:extLst>
          </c:dPt>
          <c:dLbls>
            <c:dLbl>
              <c:idx val="0"/>
              <c:layout>
                <c:manualLayout>
                  <c:x val="1.1984238745975401E-2"/>
                  <c:y val="1.408858342842849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53D-4061-9C58-377A8A9F3BBE}"/>
                </c:ext>
              </c:extLst>
            </c:dLbl>
            <c:dLbl>
              <c:idx val="1"/>
              <c:layout>
                <c:manualLayout>
                  <c:x val="-1.4505246038199899E-2"/>
                  <c:y val="-4.826040919363890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53D-4061-9C58-377A8A9F3BBE}"/>
                </c:ext>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4'!$C$12:$C$13</c:f>
              <c:strCache>
                <c:ptCount val="2"/>
                <c:pt idx="0">
                  <c:v>Offers peritoneal dialysis</c:v>
                </c:pt>
                <c:pt idx="1">
                  <c:v>Not Offers peritoneal dialysis</c:v>
                </c:pt>
              </c:strCache>
            </c:strRef>
          </c:cat>
          <c:val>
            <c:numRef>
              <c:f>'KPI 4'!$D$12:$D$13</c:f>
              <c:numCache>
                <c:formatCode>General</c:formatCode>
                <c:ptCount val="2"/>
                <c:pt idx="0">
                  <c:v>71173</c:v>
                </c:pt>
                <c:pt idx="1">
                  <c:v>63882</c:v>
                </c:pt>
              </c:numCache>
            </c:numRef>
          </c:val>
          <c:extLst>
            <c:ext xmlns:c16="http://schemas.microsoft.com/office/drawing/2014/chart" uri="{C3380CC4-5D6E-409C-BE32-E72D297353CC}">
              <c16:uniqueId val="{00000004-953D-4061-9C58-377A8A9F3BBE}"/>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lang="en-US" sz="900" b="0" i="0" u="none" strike="noStrike" kern="1200" baseline="0">
          <a:solidFill>
            <a:schemeClr val="tx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spc="0" baseline="0">
                <a:solidFill>
                  <a:schemeClr val="accent3">
                    <a:lumMod val="75000"/>
                  </a:schemeClr>
                </a:solidFill>
                <a:latin typeface="+mn-lt"/>
                <a:ea typeface="+mn-ea"/>
                <a:cs typeface="+mn-cs"/>
              </a:defRPr>
            </a:pPr>
            <a:r>
              <a:rPr lang="en-US" b="1">
                <a:solidFill>
                  <a:schemeClr val="accent3">
                    <a:lumMod val="75000"/>
                  </a:schemeClr>
                </a:solidFill>
              </a:rPr>
              <a:t>No.</a:t>
            </a:r>
            <a:r>
              <a:rPr lang="en-US" b="1" baseline="0">
                <a:solidFill>
                  <a:schemeClr val="accent3">
                    <a:lumMod val="75000"/>
                  </a:schemeClr>
                </a:solidFill>
              </a:rPr>
              <a:t> of Individual Dialysis Center vs Owned by Chain </a:t>
            </a:r>
            <a:endParaRPr lang="en-US" b="1">
              <a:solidFill>
                <a:schemeClr val="accent3">
                  <a:lumMod val="75000"/>
                </a:schemeClr>
              </a:solidFill>
            </a:endParaRPr>
          </a:p>
        </c:rich>
      </c:tx>
      <c:overlay val="0"/>
      <c:spPr>
        <a:noFill/>
        <a:ln>
          <a:noFill/>
        </a:ln>
        <a:effectLst/>
      </c:spPr>
      <c:txPr>
        <a:bodyPr rot="0" spcFirstLastPara="1" vertOverflow="ellipsis" vert="horz" wrap="square" anchor="ctr" anchorCtr="1"/>
        <a:lstStyle/>
        <a:p>
          <a:pPr>
            <a:defRPr lang="en-US" sz="1400" b="1" i="0" u="none" strike="noStrike" kern="1200" spc="0" baseline="0">
              <a:solidFill>
                <a:schemeClr val="accent3">
                  <a:lumMod val="75000"/>
                </a:schemeClr>
              </a:solidFill>
              <a:latin typeface="+mn-lt"/>
              <a:ea typeface="+mn-ea"/>
              <a:cs typeface="+mn-cs"/>
            </a:defRPr>
          </a:pPr>
          <a:endParaRPr lang="en-US"/>
        </a:p>
      </c:txPr>
    </c:title>
    <c:autoTitleDeleted val="0"/>
    <c:plotArea>
      <c:layout/>
      <c:pieChart>
        <c:varyColors val="1"/>
        <c:ser>
          <c:idx val="0"/>
          <c:order val="0"/>
          <c:spPr>
            <a:solidFill>
              <a:srgbClr val="468438"/>
            </a:solidFill>
          </c:spPr>
          <c:dPt>
            <c:idx val="0"/>
            <c:bubble3D val="0"/>
            <c:spPr>
              <a:solidFill>
                <a:srgbClr val="3EE927"/>
              </a:solidFill>
              <a:ln w="19050">
                <a:solidFill>
                  <a:schemeClr val="lt1"/>
                </a:solidFill>
              </a:ln>
              <a:effectLst/>
            </c:spPr>
            <c:extLst>
              <c:ext xmlns:c16="http://schemas.microsoft.com/office/drawing/2014/chart" uri="{C3380CC4-5D6E-409C-BE32-E72D297353CC}">
                <c16:uniqueId val="{00000001-7DB4-46AA-85E3-652A30D64288}"/>
              </c:ext>
            </c:extLst>
          </c:dPt>
          <c:dPt>
            <c:idx val="1"/>
            <c:bubble3D val="0"/>
            <c:spPr>
              <a:solidFill>
                <a:srgbClr val="468438"/>
              </a:solidFill>
              <a:ln w="19050">
                <a:solidFill>
                  <a:schemeClr val="lt1"/>
                </a:solidFill>
              </a:ln>
              <a:effectLst/>
            </c:spPr>
            <c:extLst>
              <c:ext xmlns:c16="http://schemas.microsoft.com/office/drawing/2014/chart" uri="{C3380CC4-5D6E-409C-BE32-E72D297353CC}">
                <c16:uniqueId val="{00000003-7DB4-46AA-85E3-652A30D64288}"/>
              </c:ext>
            </c:extLst>
          </c:dPt>
          <c:dLbls>
            <c:dLbl>
              <c:idx val="1"/>
              <c:layout>
                <c:manualLayout>
                  <c:x val="-0.100677486432"/>
                  <c:y val="-8.938661188682249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DB4-46AA-85E3-652A30D64288}"/>
                </c:ext>
              </c:extLst>
            </c:dLbl>
            <c:spPr>
              <a:noFill/>
              <a:ln>
                <a:noFill/>
              </a:ln>
              <a:effectLst/>
            </c:spPr>
            <c:txPr>
              <a:bodyPr rot="0" spcFirstLastPara="1" vertOverflow="ellipsis" vert="horz" wrap="square" lIns="38100" tIns="19050" rIns="38100" bIns="19050" anchor="ctr" anchorCtr="1">
                <a:spAutoFit/>
              </a:bodyPr>
              <a:lstStyle/>
              <a:p>
                <a:pPr>
                  <a:defRPr lang="en-US"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4'!$C$2:$C$3</c:f>
              <c:strCache>
                <c:ptCount val="2"/>
                <c:pt idx="0">
                  <c:v>Indiviual Dialysis Center</c:v>
                </c:pt>
                <c:pt idx="1">
                  <c:v>Owned by Chain</c:v>
                </c:pt>
              </c:strCache>
            </c:strRef>
          </c:cat>
          <c:val>
            <c:numRef>
              <c:f>'KPI 4'!$D$2:$D$3</c:f>
              <c:numCache>
                <c:formatCode>General</c:formatCode>
                <c:ptCount val="2"/>
                <c:pt idx="0">
                  <c:v>12200</c:v>
                </c:pt>
                <c:pt idx="1">
                  <c:v>122855</c:v>
                </c:pt>
              </c:numCache>
            </c:numRef>
          </c:val>
          <c:extLst>
            <c:ext xmlns:c16="http://schemas.microsoft.com/office/drawing/2014/chart" uri="{C3380CC4-5D6E-409C-BE32-E72D297353CC}">
              <c16:uniqueId val="{00000004-7DB4-46AA-85E3-652A30D64288}"/>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spc="0" baseline="0">
                <a:solidFill>
                  <a:schemeClr val="accent3">
                    <a:lumMod val="75000"/>
                  </a:schemeClr>
                </a:solidFill>
                <a:latin typeface="Times New Roman" panose="02020603050405020304" pitchFamily="18" charset="0"/>
                <a:ea typeface="+mn-ea"/>
                <a:cs typeface="Times New Roman" panose="02020603050405020304" pitchFamily="18" charset="0"/>
              </a:defRPr>
            </a:pPr>
            <a:r>
              <a:rPr lang="en-US" sz="1400" b="1">
                <a:solidFill>
                  <a:schemeClr val="accent3">
                    <a:lumMod val="75000"/>
                  </a:schemeClr>
                </a:solidFill>
                <a:latin typeface="Times New Roman" panose="02020603050405020304" pitchFamily="18" charset="0"/>
                <a:cs typeface="Times New Roman" panose="02020603050405020304" pitchFamily="18" charset="0"/>
              </a:rPr>
              <a:t>Dialysis stations offers home heamodialysis vs not</a:t>
            </a:r>
          </a:p>
        </c:rich>
      </c:tx>
      <c:overlay val="0"/>
      <c:spPr>
        <a:noFill/>
        <a:ln>
          <a:noFill/>
        </a:ln>
        <a:effectLst/>
      </c:spPr>
      <c:txPr>
        <a:bodyPr rot="0" spcFirstLastPara="1" vertOverflow="ellipsis" vert="horz" wrap="square" anchor="ctr" anchorCtr="1"/>
        <a:lstStyle/>
        <a:p>
          <a:pPr>
            <a:defRPr lang="en-US" sz="1400" b="1" i="0" u="none" strike="noStrike" kern="1200" spc="0" baseline="0">
              <a:solidFill>
                <a:schemeClr val="accent3">
                  <a:lumMod val="7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doughnutChart>
        <c:varyColors val="1"/>
        <c:ser>
          <c:idx val="0"/>
          <c:order val="0"/>
          <c:dPt>
            <c:idx val="0"/>
            <c:bubble3D val="0"/>
            <c:spPr>
              <a:solidFill>
                <a:srgbClr val="99FF66"/>
              </a:solidFill>
              <a:ln w="19050">
                <a:solidFill>
                  <a:schemeClr val="lt1"/>
                </a:solidFill>
              </a:ln>
              <a:effectLst/>
            </c:spPr>
            <c:extLst>
              <c:ext xmlns:c16="http://schemas.microsoft.com/office/drawing/2014/chart" uri="{C3380CC4-5D6E-409C-BE32-E72D297353CC}">
                <c16:uniqueId val="{00000001-7CC3-42DD-9A52-74B4F4DE8AAD}"/>
              </c:ext>
            </c:extLst>
          </c:dPt>
          <c:dPt>
            <c:idx val="1"/>
            <c:bubble3D val="0"/>
            <c:spPr>
              <a:solidFill>
                <a:srgbClr val="468438"/>
              </a:solidFill>
              <a:ln w="19050">
                <a:solidFill>
                  <a:schemeClr val="lt1"/>
                </a:solidFill>
              </a:ln>
              <a:effectLst/>
            </c:spPr>
            <c:extLst>
              <c:ext xmlns:c16="http://schemas.microsoft.com/office/drawing/2014/chart" uri="{C3380CC4-5D6E-409C-BE32-E72D297353CC}">
                <c16:uniqueId val="{00000003-7CC3-42DD-9A52-74B4F4DE8AAD}"/>
              </c:ext>
            </c:extLst>
          </c:dPt>
          <c:dLbls>
            <c:dLbl>
              <c:idx val="0"/>
              <c:layout>
                <c:manualLayout>
                  <c:x val="7.1025038232518795E-2"/>
                  <c:y val="-2.329685327385000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CC3-42DD-9A52-74B4F4DE8AAD}"/>
                </c:ext>
              </c:extLst>
            </c:dLbl>
            <c:dLbl>
              <c:idx val="1"/>
              <c:layout>
                <c:manualLayout>
                  <c:x val="-7.7481859890020502E-2"/>
                  <c:y val="0"/>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CC3-42DD-9A52-74B4F4DE8AAD}"/>
                </c:ext>
              </c:extLst>
            </c:dLbl>
            <c:spPr>
              <a:noFill/>
              <a:ln>
                <a:noFill/>
              </a:ln>
              <a:effectLst/>
            </c:spPr>
            <c:txPr>
              <a:bodyPr rot="0" spcFirstLastPara="1" vertOverflow="ellipsis" vert="horz" wrap="square" lIns="38100" tIns="19050" rIns="38100" bIns="19050" anchor="ctr" anchorCtr="1"/>
              <a:lstStyle/>
              <a:p>
                <a:pPr>
                  <a:defRPr lang="en-US" sz="12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 4'!$C$17:$C$18</c:f>
              <c:strCache>
                <c:ptCount val="2"/>
                <c:pt idx="0">
                  <c:v>Offers home hemodialysis training</c:v>
                </c:pt>
                <c:pt idx="1">
                  <c:v>Not Offers home hemodialysis training</c:v>
                </c:pt>
              </c:strCache>
            </c:strRef>
          </c:cat>
          <c:val>
            <c:numRef>
              <c:f>'KPI 4'!$D$17:$D$18</c:f>
              <c:numCache>
                <c:formatCode>General</c:formatCode>
                <c:ptCount val="2"/>
                <c:pt idx="0">
                  <c:v>39809</c:v>
                </c:pt>
                <c:pt idx="1">
                  <c:v>95246</c:v>
                </c:pt>
              </c:numCache>
            </c:numRef>
          </c:val>
          <c:extLst>
            <c:ext xmlns:c16="http://schemas.microsoft.com/office/drawing/2014/chart" uri="{C3380CC4-5D6E-409C-BE32-E72D297353CC}">
              <c16:uniqueId val="{00000004-7CC3-42DD-9A52-74B4F4DE8AAD}"/>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lang="en-US" sz="900" b="0" i="0" u="none" strike="noStrike" kern="1200" baseline="0">
          <a:solidFill>
            <a:schemeClr val="tx1"/>
          </a:solidFill>
          <a:latin typeface="+mn-lt"/>
          <a:ea typeface="+mn-ea"/>
          <a:cs typeface="+mn-cs"/>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r>
              <a:rPr lang="en-US" sz="1400" b="1">
                <a:solidFill>
                  <a:schemeClr val="accent6">
                    <a:lumMod val="50000"/>
                  </a:schemeClr>
                </a:solidFill>
              </a:rPr>
              <a:t>No.Facility count on diff</a:t>
            </a:r>
            <a:r>
              <a:rPr lang="en-US" sz="1400" b="1" baseline="0">
                <a:solidFill>
                  <a:schemeClr val="accent6">
                    <a:lumMod val="50000"/>
                  </a:schemeClr>
                </a:solidFill>
              </a:rPr>
              <a:t> Category text as Expected</a:t>
            </a:r>
            <a:endParaRPr lang="en-US" sz="1400" b="1">
              <a:solidFill>
                <a:schemeClr val="accent6">
                  <a:lumMod val="50000"/>
                </a:schemeClr>
              </a:solidFill>
            </a:endParaRPr>
          </a:p>
        </c:rich>
      </c:tx>
      <c:overlay val="0"/>
      <c:spPr>
        <a:noFill/>
        <a:ln>
          <a:noFill/>
        </a:ln>
        <a:effectLst/>
      </c:spPr>
      <c:txPr>
        <a:bodyPr rot="0" spcFirstLastPara="1" vertOverflow="ellipsis" vert="horz" wrap="square" anchor="ctr" anchorCtr="1"/>
        <a:lstStyle/>
        <a:p>
          <a:pPr algn="ctr" rtl="0">
            <a:defRPr lang="en-US" sz="1200" b="0" i="0" u="none" strike="noStrike" kern="1200" spc="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tx>
            <c:strRef>
              <c:f>'KPI 5'!$E$2</c:f>
              <c:strCache>
                <c:ptCount val="1"/>
                <c:pt idx="0">
                  <c:v>Facility count</c:v>
                </c:pt>
              </c:strCache>
            </c:strRef>
          </c:tx>
          <c:spPr>
            <a:solidFill>
              <a:srgbClr val="468438"/>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 5'!$D$3:$D$9</c:f>
              <c:strCache>
                <c:ptCount val="7"/>
                <c:pt idx="0">
                  <c:v>SWR</c:v>
                </c:pt>
                <c:pt idx="1">
                  <c:v>Infection</c:v>
                </c:pt>
                <c:pt idx="2">
                  <c:v>Survival</c:v>
                </c:pt>
                <c:pt idx="3">
                  <c:v>Transfusion</c:v>
                </c:pt>
                <c:pt idx="4">
                  <c:v>Fistula</c:v>
                </c:pt>
                <c:pt idx="5">
                  <c:v>PPPW</c:v>
                </c:pt>
                <c:pt idx="6">
                  <c:v>Hospitalization</c:v>
                </c:pt>
              </c:strCache>
            </c:strRef>
          </c:cat>
          <c:val>
            <c:numRef>
              <c:f>'KPI 5'!$E$3:$E$9</c:f>
              <c:numCache>
                <c:formatCode>General</c:formatCode>
                <c:ptCount val="7"/>
                <c:pt idx="0">
                  <c:v>3623</c:v>
                </c:pt>
                <c:pt idx="1">
                  <c:v>5011</c:v>
                </c:pt>
                <c:pt idx="2">
                  <c:v>5966</c:v>
                </c:pt>
                <c:pt idx="3">
                  <c:v>6108</c:v>
                </c:pt>
                <c:pt idx="4">
                  <c:v>6517</c:v>
                </c:pt>
                <c:pt idx="5">
                  <c:v>6659</c:v>
                </c:pt>
                <c:pt idx="6">
                  <c:v>6818</c:v>
                </c:pt>
              </c:numCache>
            </c:numRef>
          </c:val>
          <c:extLst>
            <c:ext xmlns:c16="http://schemas.microsoft.com/office/drawing/2014/chart" uri="{C3380CC4-5D6E-409C-BE32-E72D297353CC}">
              <c16:uniqueId val="{00000000-5700-463F-A1CB-9CBCEB70D421}"/>
            </c:ext>
          </c:extLst>
        </c:ser>
        <c:dLbls>
          <c:showLegendKey val="0"/>
          <c:showVal val="1"/>
          <c:showCatName val="0"/>
          <c:showSerName val="0"/>
          <c:showPercent val="0"/>
          <c:showBubbleSize val="0"/>
        </c:dLbls>
        <c:gapWidth val="107"/>
        <c:axId val="546159984"/>
        <c:axId val="546160704"/>
      </c:barChart>
      <c:catAx>
        <c:axId val="546159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546160704"/>
        <c:crosses val="autoZero"/>
        <c:auto val="1"/>
        <c:lblAlgn val="ctr"/>
        <c:lblOffset val="100"/>
        <c:noMultiLvlLbl val="0"/>
      </c:catAx>
      <c:valAx>
        <c:axId val="546160704"/>
        <c:scaling>
          <c:orientation val="minMax"/>
        </c:scaling>
        <c:delete val="1"/>
        <c:axPos val="b"/>
        <c:numFmt formatCode="General" sourceLinked="1"/>
        <c:majorTickMark val="none"/>
        <c:minorTickMark val="none"/>
        <c:tickLblPos val="nextTo"/>
        <c:crossAx val="546159984"/>
        <c:crosses val="autoZero"/>
        <c:crossBetween val="between"/>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[PRADEEBAproject 3.xlsx]KPI 2!PivotTable2</c:name>
    <c:fmtId val="-1"/>
  </c:pivotSource>
  <c:chart>
    <c:autoTitleDeleted val="1"/>
    <c:view3D>
      <c:rotX val="30"/>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manualLayout>
          <c:layoutTarget val="inner"/>
          <c:xMode val="edge"/>
          <c:yMode val="edge"/>
          <c:x val="0.13613619940418201"/>
          <c:y val="0.19855895416919001"/>
          <c:w val="0.75099345702567399"/>
          <c:h val="0.77393025691500095"/>
        </c:manualLayout>
      </c:layout>
      <c:pie3DChart>
        <c:varyColors val="1"/>
        <c:dLbls>
          <c:showLegendKey val="0"/>
          <c:showVal val="0"/>
          <c:showCatName val="0"/>
          <c:showSerName val="0"/>
          <c:showPercent val="0"/>
          <c:showBubbleSize val="0"/>
          <c:showLeaderLines val="0"/>
        </c:dLbls>
      </c:pie3DChart>
      <c:spPr>
        <a:noFill/>
        <a:ln>
          <a:noFill/>
        </a:ln>
        <a:effectLst/>
      </c:spPr>
    </c:plotArea>
    <c:plotVisOnly val="1"/>
    <c:dispBlanksAs val="gap"/>
    <c:showDLblsOverMax val="0"/>
  </c:chart>
  <c:spPr>
    <a:noFill/>
    <a:ln>
      <a:noFill/>
    </a:ln>
    <a:effectLst/>
  </c:spPr>
  <c:txPr>
    <a:bodyPr/>
    <a:lstStyle/>
    <a:p>
      <a:pPr>
        <a:defRPr lang="en-US"/>
      </a:pPr>
      <a:endParaRPr lang="en-US"/>
    </a:p>
  </c:txPr>
  <c:externalData r:id="rId1">
    <c:autoUpdate val="0"/>
  </c:externalData>
  <c:userShapes r:id="rId2"/>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drawing1.xml><?xml version="1.0" encoding="utf-8"?>
<c:userShapes xmlns:c="http://schemas.openxmlformats.org/drawingml/2006/chart">
  <cdr:relSizeAnchor xmlns:cdr="http://schemas.openxmlformats.org/drawingml/2006/chartDrawing">
    <cdr:from>
      <cdr:x>0.17537</cdr:x>
      <cdr:y>0.10822</cdr:y>
    </cdr:from>
    <cdr:to>
      <cdr:x>0.85206</cdr:x>
      <cdr:y>0.91008</cdr:y>
    </cdr:to>
    <cdr:pic>
      <cdr:nvPicPr>
        <cdr:cNvPr id="2" name="Picture 1">
          <a:extLst xmlns:a="http://schemas.openxmlformats.org/drawingml/2006/main">
            <a:ext uri="{FF2B5EF4-FFF2-40B4-BE49-F238E27FC236}">
              <a16:creationId xmlns:a16="http://schemas.microsoft.com/office/drawing/2014/main" id="{632B3FC8-AD40-FA0C-C883-F14AAB204AD4}"/>
            </a:ext>
          </a:extLst>
        </cdr:cNvPr>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082218" y="277327"/>
          <a:ext cx="4175760" cy="2054858"/>
        </a:xfrm>
        <a:prstGeom xmlns:a="http://schemas.openxmlformats.org/drawingml/2006/main" prst="rect">
          <a:avLst/>
        </a:prstGeom>
        <a:noFill xmlns:a="http://schemas.openxmlformats.org/drawingml/2006/main"/>
        <a:ln xmlns:a="http://schemas.openxmlformats.org/drawingml/2006/main">
          <a:noFill/>
        </a:ln>
        <a:effectLst xmlns:a="http://schemas.openxmlformats.org/drawingml/2006/main">
          <a:outerShdw blurRad="57150" dist="19050" dir="5400000" algn="bl" rotWithShape="0">
            <a:srgbClr val="000000">
              <a:alpha val="50000"/>
            </a:srgbClr>
          </a:outerShdw>
          <a:reflection stA="10000" dist="38100" dir="5400000" fadeDir="5400012" sy="-100000" algn="bl" rotWithShape="0"/>
        </a:effectLst>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7466AB-74FB-4516-AA25-80F02DCC49AC}"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740AADD-B88E-4B71-AB62-A4F30C3431B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466AB-74FB-4516-AA25-80F02DCC49AC}"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40AADD-B88E-4B71-AB62-A4F30C3431B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466AB-74FB-4516-AA25-80F02DCC49AC}"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40AADD-B88E-4B71-AB62-A4F30C3431B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7466AB-74FB-4516-AA25-80F02DCC49AC}"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40AADD-B88E-4B71-AB62-A4F30C3431BE}"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7466AB-74FB-4516-AA25-80F02DCC49AC}"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40AADD-B88E-4B71-AB62-A4F30C3431B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57466AB-74FB-4516-AA25-80F02DCC49AC}"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40AADD-B88E-4B71-AB62-A4F30C3431BE}"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466AB-74FB-4516-AA25-80F02DCC49AC}"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40AADD-B88E-4B71-AB62-A4F30C3431BE}"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466AB-74FB-4516-AA25-80F02DCC49AC}"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40AADD-B88E-4B71-AB62-A4F30C3431B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7466AB-74FB-4516-AA25-80F02DCC49AC}"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740AADD-B88E-4B71-AB62-A4F30C3431B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7466AB-74FB-4516-AA25-80F02DCC49AC}"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740AADD-B88E-4B71-AB62-A4F30C3431B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7466AB-74FB-4516-AA25-80F02DCC49AC}"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740AADD-B88E-4B71-AB62-A4F30C3431B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7466AB-74FB-4516-AA25-80F02DCC49AC}" type="datetimeFigureOut">
              <a:rPr lang="en-IN" smtClean="0"/>
              <a:t>16-05-2025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740AADD-B88E-4B71-AB62-A4F30C3431B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7466AB-74FB-4516-AA25-80F02DCC49AC}" type="datetimeFigureOut">
              <a:rPr lang="en-IN" smtClean="0"/>
              <a:t>16-05-2025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740AADD-B88E-4B71-AB62-A4F30C3431B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466AB-74FB-4516-AA25-80F02DCC49AC}" type="datetimeFigureOut">
              <a:rPr lang="en-IN" smtClean="0"/>
              <a:t>16-05-2025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740AADD-B88E-4B71-AB62-A4F30C3431B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466AB-74FB-4516-AA25-80F02DCC49AC}"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740AADD-B88E-4B71-AB62-A4F30C3431B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7466AB-74FB-4516-AA25-80F02DCC49AC}"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740AADD-B88E-4B71-AB62-A4F30C3431B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57466AB-74FB-4516-AA25-80F02DCC49AC}" type="datetimeFigureOut">
              <a:rPr lang="en-IN" smtClean="0"/>
              <a:t>16-05-2025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740AADD-B88E-4B71-AB62-A4F30C3431B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People holding hands"/>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850" y="0"/>
            <a:ext cx="12191999" cy="6858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07" y="319356"/>
            <a:ext cx="2514790" cy="2087592"/>
          </a:xfrm>
          <a:prstGeom prst="rect">
            <a:avLst/>
          </a:prstGeom>
          <a:effectLst>
            <a:glow rad="228600">
              <a:schemeClr val="accent5">
                <a:satMod val="175000"/>
                <a:alpha val="40000"/>
              </a:schemeClr>
            </a:glow>
          </a:effectLst>
        </p:spPr>
      </p:pic>
      <p:sp>
        <p:nvSpPr>
          <p:cNvPr id="11" name="TextBox 10"/>
          <p:cNvSpPr txBox="1"/>
          <p:nvPr/>
        </p:nvSpPr>
        <p:spPr>
          <a:xfrm>
            <a:off x="5848" y="2631828"/>
            <a:ext cx="12191998" cy="1569660"/>
          </a:xfrm>
          <a:prstGeom prst="rect">
            <a:avLst/>
          </a:prstGeom>
          <a:noFill/>
          <a:effectLst>
            <a:outerShdw blurRad="50800" dist="38100" dir="5400000" algn="t" rotWithShape="0">
              <a:schemeClr val="accent5">
                <a:alpha val="40000"/>
              </a:schemeClr>
            </a:outerShdw>
          </a:effectLst>
        </p:spPr>
        <p:txBody>
          <a:bodyPr wrap="square">
            <a:spAutoFit/>
          </a:bodyPr>
          <a:lstStyle/>
          <a:p>
            <a:pPr algn="ctr"/>
            <a:r>
              <a:rPr kumimoji="0" lang="en-IN" sz="4800" b="1" i="0" strike="noStrike" kern="1200" cap="none" spc="-5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Healthcare Analytics</a:t>
            </a:r>
            <a:br>
              <a:rPr kumimoji="0" lang="en-IN" sz="4800" b="1" i="0" strike="noStrike" kern="1200" cap="none" spc="-5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kumimoji="0" lang="en-IN" sz="4800" b="1" i="0" strike="noStrike" kern="1200" cap="none" spc="-50" normalizeH="0" baseline="0" noProof="0" dirty="0">
                <a:ln>
                  <a:noFill/>
                </a:ln>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Project</a:t>
            </a:r>
            <a:endParaRPr lang="en-IN" sz="4800" b="1" dirty="0">
              <a:effectLst>
                <a:outerShdw blurRad="38100" dist="38100" dir="2700000" algn="tl">
                  <a:srgbClr val="000000">
                    <a:alpha val="43137"/>
                  </a:srgbClr>
                </a:outerShdw>
              </a:effectLst>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8787" y="5205933"/>
            <a:ext cx="1295400" cy="1160579"/>
          </a:xfrm>
          <a:prstGeom prst="rect">
            <a:avLst/>
          </a:prstGeom>
          <a:effectLst>
            <a:glow rad="63500">
              <a:schemeClr val="accent1">
                <a:satMod val="175000"/>
                <a:alpha val="40000"/>
              </a:schemeClr>
            </a:glow>
          </a:effectLst>
          <a:scene3d>
            <a:camera prst="orthographicFront">
              <a:rot lat="0" lon="0" rev="0"/>
            </a:camera>
            <a:lightRig rig="threePt" dir="t"/>
          </a:scene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 name="Group 14"/>
          <p:cNvGrpSpPr>
            <a:grpSpLocks noGrp="1" noUngrp="1" noRot="1" noChangeAspect="1" noMove="1" noResize="1"/>
          </p:cNvGrpSpPr>
          <p:nvPr/>
        </p:nvGrpSpPr>
        <p:grpSpPr>
          <a:xfrm>
            <a:off x="9" y="228600"/>
            <a:ext cx="2851523" cy="6638625"/>
            <a:chOff x="2487613" y="285750"/>
            <a:chExt cx="2428875" cy="5654676"/>
          </a:xfrm>
        </p:grpSpPr>
        <p:sp>
          <p:nvSpPr>
            <p:cNvPr id="12"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2"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44"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46"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4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0"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6"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57" name="Group 56"/>
          <p:cNvGrpSpPr>
            <a:grpSpLocks noGrp="1" noUngrp="1" noRot="1" noChangeAspect="1" noMove="1" noResize="1"/>
          </p:cNvGrpSpPr>
          <p:nvPr/>
        </p:nvGrpSpPr>
        <p:grpSpPr>
          <a:xfrm>
            <a:off x="27224" y="-786"/>
            <a:ext cx="2356675" cy="6854040"/>
            <a:chOff x="6627813" y="194833"/>
            <a:chExt cx="1952625" cy="5678918"/>
          </a:xfrm>
        </p:grpSpPr>
        <p:sp>
          <p:nvSpPr>
            <p:cNvPr id="5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5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6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6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6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6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4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68"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3" name="Rectangle 42"/>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Freeform 6"/>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7" name="Rectangle 46"/>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Google Shape;183;p20"/>
          <p:cNvSpPr txBox="1"/>
          <p:nvPr/>
        </p:nvSpPr>
        <p:spPr>
          <a:xfrm>
            <a:off x="267570" y="662105"/>
            <a:ext cx="3778870" cy="3943250"/>
          </a:xfrm>
          <a:prstGeom prst="rect">
            <a:avLst/>
          </a:prstGeom>
        </p:spPr>
        <p:txBody>
          <a:bodyPr spcFirstLastPara="1" vert="horz" lIns="91440" tIns="45720" rIns="91440" bIns="45720" rtlCol="0" anchor="b" anchorCtr="0">
            <a:normAutofit/>
          </a:bodyPr>
          <a:lstStyle/>
          <a:p>
            <a:pPr marL="0" lvl="0" indent="0" algn="ctr" rtl="0">
              <a:spcBef>
                <a:spcPts val="0"/>
              </a:spcBef>
              <a:spcAft>
                <a:spcPts val="0"/>
              </a:spcAft>
              <a:buNone/>
            </a:pPr>
            <a:r>
              <a:rPr kumimoji="0" lang="en-IN" sz="4000" b="1" i="0" u="none" strike="noStrike" kern="0" cap="none" spc="0" normalizeH="0" baseline="0" noProof="0" dirty="0">
                <a:ln>
                  <a:noFill/>
                </a:ln>
                <a:solidFill>
                  <a:schemeClr val="bg1"/>
                </a:solidFill>
                <a:effectLst/>
                <a:uLnTx/>
                <a:uFillTx/>
                <a:latin typeface="Times New Roman" panose="02020603050405020304" pitchFamily="18" charset="0"/>
                <a:ea typeface="Fira Sans"/>
                <a:cs typeface="Times New Roman" panose="02020603050405020304" pitchFamily="18" charset="0"/>
                <a:sym typeface="Fira Sans"/>
              </a:rPr>
              <a:t>KPI 6 </a:t>
            </a:r>
            <a:r>
              <a:rPr kumimoji="0" lang="en-IN" sz="4000" b="1" i="0" u="none" strike="noStrike" kern="0" cap="none" spc="0" normalizeH="0" baseline="0" noProof="0" dirty="0">
                <a:ln>
                  <a:noFill/>
                </a:ln>
                <a:solidFill>
                  <a:schemeClr val="bg1"/>
                </a:solidFill>
                <a:effectLst/>
                <a:uLnTx/>
                <a:uFillTx/>
                <a:latin typeface="Times New Roman" panose="02020603050405020304" pitchFamily="18" charset="0"/>
                <a:ea typeface="Fira Sans Medium"/>
                <a:cs typeface="Times New Roman" panose="02020603050405020304" pitchFamily="18" charset="0"/>
                <a:sym typeface="Fira Sans Medium"/>
              </a:rPr>
              <a:t>Average Payment Reduction Rate and It’s Observation</a:t>
            </a:r>
            <a:br>
              <a:rPr kumimoji="0" lang="en-IN" sz="4000" b="1" i="0" u="none" strike="noStrike" kern="0" cap="none" spc="0" normalizeH="0" baseline="0" noProof="0" dirty="0">
                <a:ln>
                  <a:noFill/>
                </a:ln>
                <a:solidFill>
                  <a:schemeClr val="bg1"/>
                </a:solidFill>
                <a:effectLst/>
                <a:uLnTx/>
                <a:uFillTx/>
                <a:latin typeface="Times New Roman" panose="02020603050405020304" pitchFamily="18" charset="0"/>
                <a:ea typeface="Fira Sans Medium"/>
                <a:cs typeface="Times New Roman" panose="02020603050405020304" pitchFamily="18" charset="0"/>
                <a:sym typeface="Fira Sans Medium"/>
              </a:rPr>
            </a:br>
            <a:endParaRPr lang="fr-FR" sz="4000" b="1" dirty="0">
              <a:solidFill>
                <a:schemeClr val="bg1"/>
              </a:solidFill>
              <a:latin typeface="Times New Roman" panose="02020603050405020304" pitchFamily="18" charset="0"/>
              <a:ea typeface="Fira Sans Medium"/>
              <a:cs typeface="Times New Roman" panose="02020603050405020304" pitchFamily="18" charset="0"/>
              <a:sym typeface="Fira Sans Medium"/>
            </a:endParaRPr>
          </a:p>
        </p:txBody>
      </p:sp>
      <p:sp>
        <p:nvSpPr>
          <p:cNvPr id="51" name="Freeform 5"/>
          <p:cNvSpPr>
            <a:spLocks noGrp="1" noRot="1" noChangeAspect="1" noMove="1" noResize="1" noEditPoints="1" noAdjustHandles="1" noChangeArrowheads="1" noChangeShapeType="1" noTextEdit="1"/>
          </p:cNvSpPr>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lstStyle/>
          <a:p>
            <a:endParaRPr lang="en-US"/>
          </a:p>
        </p:txBody>
      </p:sp>
      <p:graphicFrame>
        <p:nvGraphicFramePr>
          <p:cNvPr id="5" name="Chart 4"/>
          <p:cNvGraphicFramePr/>
          <p:nvPr/>
        </p:nvGraphicFramePr>
        <p:xfrm>
          <a:off x="5245768" y="312387"/>
          <a:ext cx="6170907" cy="2562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5245768" y="3586154"/>
            <a:ext cx="6678662" cy="2706510"/>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Average Payment Reduction rate calculates and tracks the average rate at which payments are reduced, providing insights to cost-saving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measues</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The analysis of this KPI helps the healthcare providers in assessing the financial performance, identifying the factors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cnotributing</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to payment reduction.</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chemeClr val="bg1"/>
              </a:buClr>
              <a:buSzPct val="100000"/>
              <a:buFont typeface="+mj-lt"/>
              <a:buAutoNum type="arabicPeriod"/>
              <a:tabLst>
                <a:tab pos="457200" algn="l"/>
              </a:tabLst>
            </a:pPr>
            <a:endParaRPr lang="en-IN" sz="2200" kern="100" dirty="0">
              <a:effectLst/>
              <a:highlight>
                <a:srgbClr val="C0C0C0"/>
              </a:highligh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259893" y="3101093"/>
            <a:ext cx="2454052" cy="3029344"/>
          </a:xfrm>
        </p:spPr>
        <p:txBody>
          <a:bodyPr>
            <a:normAutofit/>
          </a:bodyPr>
          <a:lstStyle/>
          <a:p>
            <a:r>
              <a:rPr kumimoji="0" lang="en-IN" sz="3200" b="1" i="0" u="none" strike="noStrike" kern="0" cap="none" spc="0" normalizeH="0" baseline="0" noProof="0" dirty="0">
                <a:ln>
                  <a:noFill/>
                </a:ln>
                <a:solidFill>
                  <a:schemeClr val="bg1"/>
                </a:solidFill>
                <a:effectLst/>
                <a:uLnTx/>
                <a:uFillTx/>
                <a:latin typeface="Times New Roman" panose="02020603050405020304" pitchFamily="18" charset="0"/>
                <a:ea typeface="Fira Sans Medium"/>
                <a:cs typeface="Times New Roman" panose="02020603050405020304" pitchFamily="18" charset="0"/>
                <a:sym typeface="Fira Sans Medium"/>
              </a:rPr>
              <a:t>Conclusion</a:t>
            </a:r>
            <a:br>
              <a:rPr kumimoji="0" lang="en-IN" sz="3200" b="1" i="0" u="none" strike="noStrike" kern="0" cap="none" spc="0" normalizeH="0" baseline="0" noProof="0" dirty="0">
                <a:ln>
                  <a:noFill/>
                </a:ln>
                <a:solidFill>
                  <a:schemeClr val="bg1"/>
                </a:solidFill>
                <a:effectLst/>
                <a:uLnTx/>
                <a:uFillTx/>
                <a:latin typeface="Times New Roman" panose="02020603050405020304" pitchFamily="18" charset="0"/>
                <a:ea typeface="Fira Sans Medium"/>
                <a:cs typeface="Times New Roman" panose="02020603050405020304" pitchFamily="18" charset="0"/>
                <a:sym typeface="Fira Sans Medium"/>
              </a:rPr>
            </a:br>
            <a:endParaRPr lang="en-US" sz="3200" dirty="0">
              <a:solidFill>
                <a:schemeClr val="bg1"/>
              </a:solidFill>
            </a:endParaRPr>
          </a:p>
        </p:txBody>
      </p:sp>
      <p:sp>
        <p:nvSpPr>
          <p:cNvPr id="12"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4" name="Rectangle 13"/>
          <p:cNvSpPr>
            <a:spLocks noGrp="1" noRot="1" noChangeAspect="1" noMove="1" noResize="1" noEditPoints="1" noAdjustHandles="1" noChangeArrowheads="1" noChangeShapeType="1" noTextEdit="1"/>
          </p:cNvSpPr>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706578" y="589721"/>
            <a:ext cx="6798033" cy="6019625"/>
          </a:xfrm>
        </p:spPr>
        <p:txBody>
          <a:bodyPr anchor="ctr">
            <a:normAutofit fontScale="92500" lnSpcReduction="10000"/>
          </a:bodyPr>
          <a:lstStyle/>
          <a:p>
            <a:pPr marL="342900" marR="0" lvl="0" indent="-342900">
              <a:spcBef>
                <a:spcPts val="0"/>
              </a:spcBef>
              <a:spcAft>
                <a:spcPts val="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majority of dialysis stations are owned by chains, indicating a market dominance that may lead to standardized practices and efficiencies.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hemodialysis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is the predominant treatment method, with nearly all facilities offering this service, suggesting a need to maintain high standards and patient satisfaction.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 substantial number of facilities offer peritoneal dialysis, but not as many as in-</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options, highlighting a potential area for growth in treatment diversity.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Fewer facilities offer home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hemodialysis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training, indicating an opportunity to expand this service and support home-based treatment options.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Hospitalization and PPPW categories have the highest facility counts, suggesting a focus on these aspects of care, while other categories like SWR may need additional attention and resources.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282" y="2148110"/>
            <a:ext cx="8911687" cy="1280890"/>
          </a:xfrm>
        </p:spPr>
        <p:txBody>
          <a:bodyPr>
            <a:normAutofit/>
          </a:bodyPr>
          <a:lstStyle/>
          <a:p>
            <a:pPr algn="ctr"/>
            <a:r>
              <a:rPr lang="en-US" sz="7200" b="1" dirty="0">
                <a:solidFill>
                  <a:schemeClr val="accent1"/>
                </a:solidFill>
              </a:rPr>
              <a:t>EXCEL DASHBOARD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79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282" y="2148110"/>
            <a:ext cx="8911687" cy="1280890"/>
          </a:xfrm>
        </p:spPr>
        <p:txBody>
          <a:bodyPr>
            <a:normAutofit fontScale="90000"/>
          </a:bodyPr>
          <a:lstStyle/>
          <a:p>
            <a:pPr algn="ctr"/>
            <a:r>
              <a:rPr lang="en-US" sz="7200" b="1" dirty="0">
                <a:solidFill>
                  <a:schemeClr val="accent1"/>
                </a:solidFill>
              </a:rPr>
              <a:t>TABLEAU DASHBOARD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Screenshot 2024-08-30 110345"/>
          <p:cNvPicPr>
            <a:picLocks noGrp="1" noChangeAspect="1"/>
          </p:cNvPicPr>
          <p:nvPr>
            <p:ph sz="half" idx="1"/>
          </p:nvPr>
        </p:nvPicPr>
        <p:blipFill>
          <a:blip r:embed="rId2"/>
          <a:stretch>
            <a:fillRect/>
          </a:stretch>
        </p:blipFill>
        <p:spPr>
          <a:xfrm>
            <a:off x="-635" y="-42545"/>
            <a:ext cx="12259310" cy="69005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shot 2024-08-30 110359"/>
          <p:cNvPicPr>
            <a:picLocks noGrp="1" noChangeAspect="1"/>
          </p:cNvPicPr>
          <p:nvPr>
            <p:ph sz="half" idx="2"/>
            <p:custDataLst>
              <p:tags r:id="rId1"/>
            </p:custDataLst>
          </p:nvPr>
        </p:nvPicPr>
        <p:blipFill>
          <a:blip r:embed="rId3"/>
          <a:stretch>
            <a:fillRect/>
          </a:stretch>
        </p:blipFill>
        <p:spPr>
          <a:xfrm>
            <a:off x="0" y="0"/>
            <a:ext cx="12191365"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39887" y="2147888"/>
            <a:ext cx="10167102" cy="1281112"/>
          </a:xfrm>
        </p:spPr>
        <p:txBody>
          <a:bodyPr>
            <a:normAutofit/>
          </a:bodyPr>
          <a:lstStyle/>
          <a:p>
            <a:pPr algn="ctr"/>
            <a:r>
              <a:rPr lang="en-US" sz="7200" b="1" dirty="0">
                <a:solidFill>
                  <a:schemeClr val="accent1"/>
                </a:solidFill>
              </a:rPr>
              <a:t>POWER BI DASHBOARD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 name="Picture 2" descr="A screenshot of a graph&#10;&#10;Description automatically generated"/>
          <p:cNvPicPr>
            <a:picLocks noChangeAspect="1"/>
          </p:cNvPicPr>
          <p:nvPr/>
        </p:nvPicPr>
        <p:blipFill>
          <a:blip r:embed="rId2"/>
          <a:srcRect l="444"/>
          <a:stretch>
            <a:fillRect/>
          </a:stretch>
        </p:blipFill>
        <p:spPr>
          <a:xfrm>
            <a:off x="20" y="10"/>
            <a:ext cx="12191980"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083" y="291236"/>
            <a:ext cx="8911687" cy="1280890"/>
          </a:xfrm>
        </p:spPr>
        <p:txBody>
          <a:bodyPr>
            <a:normAutofit/>
          </a:bodyPr>
          <a:lstStyle/>
          <a:p>
            <a:pPr algn="ctr"/>
            <a:r>
              <a:rPr lang="en-US" sz="5400" b="1" dirty="0">
                <a:solidFill>
                  <a:schemeClr val="accent1"/>
                </a:solidFill>
              </a:rPr>
              <a:t>INDEX</a:t>
            </a:r>
          </a:p>
        </p:txBody>
      </p:sp>
      <p:sp>
        <p:nvSpPr>
          <p:cNvPr id="3" name="Content Placeholder 2"/>
          <p:cNvSpPr>
            <a:spLocks noGrp="1"/>
          </p:cNvSpPr>
          <p:nvPr>
            <p:ph idx="1"/>
          </p:nvPr>
        </p:nvSpPr>
        <p:spPr>
          <a:xfrm>
            <a:off x="2999874" y="1572126"/>
            <a:ext cx="8422104" cy="5285874"/>
          </a:xfrm>
        </p:spPr>
        <p:txBody>
          <a:bodyPr>
            <a:normAutofit fontScale="92500" lnSpcReduction="10000"/>
          </a:bodyPr>
          <a:lstStyle/>
          <a:p>
            <a:pPr marL="0" marR="0" lvl="0" indent="0" fontAlgn="auto">
              <a:spcBef>
                <a:spcPct val="0"/>
              </a:spcBef>
              <a:spcAft>
                <a:spcPts val="600"/>
              </a:spcAft>
              <a:buClr>
                <a:srgbClr val="000000"/>
              </a:buClr>
              <a:buSzPts val="1100"/>
              <a:defRPr/>
            </a:pPr>
            <a:r>
              <a:rPr kumimoji="0" lang="en-US" sz="2200" b="1" i="0" u="none" strike="noStrike"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Fira Sans"/>
              </a:rPr>
              <a:t>KPI 1 </a:t>
            </a:r>
            <a:r>
              <a:rPr kumimoji="0" lang="en-US" sz="2200" b="1" i="0" u="none" strike="noStrike"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Fira Sans Medium"/>
              </a:rPr>
              <a:t>Number of Patients across various summaries</a:t>
            </a:r>
          </a:p>
          <a:p>
            <a:pPr marL="0" marR="0" lvl="0" indent="0" fontAlgn="auto">
              <a:spcBef>
                <a:spcPct val="0"/>
              </a:spcBef>
              <a:spcAft>
                <a:spcPts val="600"/>
              </a:spcAft>
              <a:buClr>
                <a:srgbClr val="000000"/>
              </a:buClr>
              <a:buSzPts val="1100"/>
              <a:defRPr/>
            </a:pPr>
            <a:r>
              <a:rPr kumimoji="0" lang="en-US" sz="2200" b="1" i="0" u="none" strike="noStrike"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Fira Sans"/>
              </a:rPr>
              <a:t>KPI 1 OBSERVATION</a:t>
            </a:r>
          </a:p>
          <a:p>
            <a:pPr marL="0" indent="0">
              <a:spcBef>
                <a:spcPct val="0"/>
              </a:spcBef>
              <a:spcAft>
                <a:spcPts val="600"/>
              </a:spcAft>
              <a:buClr>
                <a:srgbClr val="000000"/>
              </a:buClr>
              <a:buSzPts val="1100"/>
              <a:defRPr/>
            </a:pPr>
            <a:r>
              <a:rPr lang="fr-FR" sz="2200" b="1" dirty="0">
                <a:solidFill>
                  <a:schemeClr val="tx1"/>
                </a:solidFill>
                <a:latin typeface="Times New Roman" panose="02020603050405020304" pitchFamily="18" charset="0"/>
                <a:ea typeface="Fira Sans"/>
                <a:cs typeface="Times New Roman" panose="02020603050405020304" pitchFamily="18" charset="0"/>
                <a:sym typeface="Fira Sans"/>
              </a:rPr>
              <a:t>KPI 2 </a:t>
            </a:r>
            <a:r>
              <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rPr>
              <a:t>Profit Vs Non-Profit Stats And It’s Observation</a:t>
            </a:r>
          </a:p>
          <a:p>
            <a:pPr marL="0" indent="0">
              <a:spcBef>
                <a:spcPct val="0"/>
              </a:spcBef>
              <a:spcAft>
                <a:spcPts val="600"/>
              </a:spcAft>
              <a:buClr>
                <a:srgbClr val="000000"/>
              </a:buClr>
              <a:buSzPts val="1100"/>
              <a:defRPr/>
            </a:pP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a:cs typeface="Times New Roman" panose="02020603050405020304" pitchFamily="18" charset="0"/>
                <a:sym typeface="Fira Sans"/>
              </a:rPr>
              <a:t>KPI 3 </a:t>
            </a: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Chain Organizations </a:t>
            </a:r>
            <a:r>
              <a:rPr kumimoji="0" lang="en-IN" sz="2200" b="1" i="0" u="none" strike="noStrike" kern="0" cap="none" spc="0" normalizeH="0" baseline="0" noProof="0" dirty="0" err="1">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w.r.t.</a:t>
            </a: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 Total Performance Score as No Score and It’s Observation</a:t>
            </a:r>
          </a:p>
          <a:p>
            <a:pPr marL="0" indent="0">
              <a:spcBef>
                <a:spcPct val="0"/>
              </a:spcBef>
              <a:spcAft>
                <a:spcPts val="600"/>
              </a:spcAft>
              <a:buClr>
                <a:srgbClr val="000000"/>
              </a:buClr>
              <a:buSzPts val="1100"/>
              <a:defRPr/>
            </a:pP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a:cs typeface="Times New Roman" panose="02020603050405020304" pitchFamily="18" charset="0"/>
                <a:sym typeface="Fira Sans"/>
              </a:rPr>
              <a:t>KPI 4 </a:t>
            </a: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Dialysis Stations Stats and It’s Observation</a:t>
            </a:r>
          </a:p>
          <a:p>
            <a:pPr marL="0" indent="0">
              <a:spcBef>
                <a:spcPct val="0"/>
              </a:spcBef>
              <a:spcAft>
                <a:spcPts val="600"/>
              </a:spcAft>
              <a:buClr>
                <a:srgbClr val="000000"/>
              </a:buClr>
              <a:buSzPts val="1100"/>
              <a:defRPr/>
            </a:pP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a:cs typeface="Times New Roman" panose="02020603050405020304" pitchFamily="18" charset="0"/>
                <a:sym typeface="Fira Sans"/>
              </a:rPr>
              <a:t>KPI 5 </a:t>
            </a: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Total Category Text  - As Expected and It’s Observation</a:t>
            </a:r>
          </a:p>
          <a:p>
            <a:pPr marL="0" indent="0">
              <a:spcBef>
                <a:spcPct val="0"/>
              </a:spcBef>
              <a:spcAft>
                <a:spcPts val="600"/>
              </a:spcAft>
              <a:buClr>
                <a:srgbClr val="000000"/>
              </a:buClr>
              <a:buSzPts val="1100"/>
              <a:defRPr/>
            </a:pP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a:cs typeface="Times New Roman" panose="02020603050405020304" pitchFamily="18" charset="0"/>
                <a:sym typeface="Fira Sans"/>
              </a:rPr>
              <a:t>KPI 6 </a:t>
            </a: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Average Payment Reduction Rate and It’s Observation</a:t>
            </a:r>
          </a:p>
          <a:p>
            <a:pPr marL="0" indent="0">
              <a:spcBef>
                <a:spcPct val="0"/>
              </a:spcBef>
              <a:spcAft>
                <a:spcPts val="600"/>
              </a:spcAft>
              <a:buClr>
                <a:srgbClr val="000000"/>
              </a:buClr>
              <a:buSzPts val="1100"/>
              <a:defRPr/>
            </a:pPr>
            <a:r>
              <a:rPr kumimoji="0" lang="en-IN" sz="22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Conclusion</a:t>
            </a:r>
            <a:endParaRPr lang="en-IN" sz="2200" b="1" kern="0" dirty="0">
              <a:solidFill>
                <a:schemeClr val="tx1"/>
              </a:solidFill>
              <a:latin typeface="Times New Roman" panose="02020603050405020304" pitchFamily="18" charset="0"/>
              <a:ea typeface="Fira Sans Medium"/>
              <a:cs typeface="Times New Roman" panose="02020603050405020304" pitchFamily="18" charset="0"/>
              <a:sym typeface="Fira Sans Medium"/>
            </a:endParaRPr>
          </a:p>
          <a:p>
            <a:pPr marL="0" indent="0">
              <a:spcBef>
                <a:spcPct val="0"/>
              </a:spcBef>
              <a:spcAft>
                <a:spcPts val="600"/>
              </a:spcAft>
              <a:buClr>
                <a:srgbClr val="000000"/>
              </a:buClr>
              <a:buSzPts val="1100"/>
              <a:defRPr/>
            </a:pPr>
            <a:r>
              <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rPr>
              <a:t>Excel </a:t>
            </a:r>
            <a:r>
              <a:rPr lang="fr-FR" sz="2200" b="1" dirty="0" err="1">
                <a:solidFill>
                  <a:schemeClr val="tx1"/>
                </a:solidFill>
                <a:latin typeface="Times New Roman" panose="02020603050405020304" pitchFamily="18" charset="0"/>
                <a:ea typeface="Fira Sans Medium"/>
                <a:cs typeface="Times New Roman" panose="02020603050405020304" pitchFamily="18" charset="0"/>
                <a:sym typeface="Fira Sans Medium"/>
              </a:rPr>
              <a:t>dashboard</a:t>
            </a:r>
            <a:endPar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endParaRPr>
          </a:p>
          <a:p>
            <a:pPr marL="0" indent="0">
              <a:spcBef>
                <a:spcPct val="0"/>
              </a:spcBef>
              <a:spcAft>
                <a:spcPts val="600"/>
              </a:spcAft>
              <a:buClr>
                <a:srgbClr val="000000"/>
              </a:buClr>
              <a:buSzPts val="1100"/>
              <a:defRPr/>
            </a:pPr>
            <a:r>
              <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rPr>
              <a:t>Tableau Dashboard</a:t>
            </a:r>
          </a:p>
          <a:p>
            <a:pPr marL="0" indent="0">
              <a:spcBef>
                <a:spcPct val="0"/>
              </a:spcBef>
              <a:spcAft>
                <a:spcPts val="600"/>
              </a:spcAft>
              <a:buClr>
                <a:srgbClr val="000000"/>
              </a:buClr>
              <a:buSzPts val="1100"/>
              <a:defRPr/>
            </a:pPr>
            <a:r>
              <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rPr>
              <a:t>Power Bi Dashboard</a:t>
            </a:r>
          </a:p>
          <a:p>
            <a:pPr marL="0" indent="0">
              <a:spcBef>
                <a:spcPct val="0"/>
              </a:spcBef>
              <a:spcAft>
                <a:spcPts val="600"/>
              </a:spcAft>
              <a:buClr>
                <a:srgbClr val="000000"/>
              </a:buClr>
              <a:buSzPts val="1100"/>
              <a:defRPr/>
            </a:pPr>
            <a:r>
              <a:rPr lang="fr-FR" sz="2200" b="1" dirty="0" err="1">
                <a:solidFill>
                  <a:schemeClr val="tx1"/>
                </a:solidFill>
                <a:latin typeface="Times New Roman" panose="02020603050405020304" pitchFamily="18" charset="0"/>
                <a:ea typeface="Fira Sans Medium"/>
                <a:cs typeface="Times New Roman" panose="02020603050405020304" pitchFamily="18" charset="0"/>
                <a:sym typeface="Fira Sans Medium"/>
              </a:rPr>
              <a:t>Mysql</a:t>
            </a:r>
            <a:endPar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endParaRPr>
          </a:p>
          <a:p>
            <a:pPr marL="0" indent="0">
              <a:spcBef>
                <a:spcPct val="0"/>
              </a:spcBef>
              <a:spcAft>
                <a:spcPts val="600"/>
              </a:spcAft>
              <a:buClr>
                <a:srgbClr val="000000"/>
              </a:buClr>
              <a:buSzPts val="1100"/>
              <a:defRPr/>
            </a:pPr>
            <a:r>
              <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rPr>
              <a:t>Challenges </a:t>
            </a:r>
            <a:r>
              <a:rPr lang="fr-FR" sz="2200" b="1" dirty="0" err="1">
                <a:solidFill>
                  <a:schemeClr val="tx1"/>
                </a:solidFill>
                <a:latin typeface="Times New Roman" panose="02020603050405020304" pitchFamily="18" charset="0"/>
                <a:ea typeface="Fira Sans Medium"/>
                <a:cs typeface="Times New Roman" panose="02020603050405020304" pitchFamily="18" charset="0"/>
                <a:sym typeface="Fira Sans Medium"/>
              </a:rPr>
              <a:t>Faced</a:t>
            </a:r>
            <a:r>
              <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rPr>
              <a:t> and How </a:t>
            </a:r>
            <a:r>
              <a:rPr lang="fr-FR" sz="2200" b="1" dirty="0" err="1">
                <a:solidFill>
                  <a:schemeClr val="tx1"/>
                </a:solidFill>
                <a:latin typeface="Times New Roman" panose="02020603050405020304" pitchFamily="18" charset="0"/>
                <a:ea typeface="Fira Sans Medium"/>
                <a:cs typeface="Times New Roman" panose="02020603050405020304" pitchFamily="18" charset="0"/>
                <a:sym typeface="Fira Sans Medium"/>
              </a:rPr>
              <a:t>We</a:t>
            </a:r>
            <a:r>
              <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rPr>
              <a:t> </a:t>
            </a:r>
            <a:r>
              <a:rPr lang="fr-FR" sz="2200" b="1" dirty="0" err="1">
                <a:solidFill>
                  <a:schemeClr val="tx1"/>
                </a:solidFill>
                <a:latin typeface="Times New Roman" panose="02020603050405020304" pitchFamily="18" charset="0"/>
                <a:ea typeface="Fira Sans Medium"/>
                <a:cs typeface="Times New Roman" panose="02020603050405020304" pitchFamily="18" charset="0"/>
                <a:sym typeface="Fira Sans Medium"/>
              </a:rPr>
              <a:t>Overcame</a:t>
            </a:r>
            <a:r>
              <a:rPr lang="fr-FR" sz="2200" b="1" dirty="0">
                <a:solidFill>
                  <a:schemeClr val="tx1"/>
                </a:solidFill>
                <a:latin typeface="Times New Roman" panose="02020603050405020304" pitchFamily="18" charset="0"/>
                <a:ea typeface="Fira Sans Medium"/>
                <a:cs typeface="Times New Roman" panose="02020603050405020304" pitchFamily="18" charset="0"/>
                <a:sym typeface="Fira Sans Medium"/>
              </a:rPr>
              <a:t>.</a:t>
            </a:r>
          </a:p>
          <a:p>
            <a:pPr marL="0" marR="0" lvl="0" indent="0" fontAlgn="auto">
              <a:spcBef>
                <a:spcPct val="0"/>
              </a:spcBef>
              <a:spcAft>
                <a:spcPts val="600"/>
              </a:spcAft>
              <a:buClr>
                <a:srgbClr val="000000"/>
              </a:buClr>
              <a:buSzPts val="1100"/>
              <a:defRPr/>
            </a:pPr>
            <a:endParaRPr kumimoji="0" lang="en-US" sz="2400" b="1" i="0" u="none" strike="noStrike"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Fira Sans Medium"/>
            </a:endParaRPr>
          </a:p>
          <a:p>
            <a:pPr marL="0" marR="0" lvl="0" indent="0" fontAlgn="auto">
              <a:spcBef>
                <a:spcPct val="0"/>
              </a:spcBef>
              <a:spcAft>
                <a:spcPts val="600"/>
              </a:spcAft>
              <a:buClr>
                <a:srgbClr val="000000"/>
              </a:buClr>
              <a:buSzPts val="1100"/>
              <a:defRPr/>
            </a:pPr>
            <a:endParaRPr kumimoji="0" lang="en-US" sz="2400" b="1" i="0" u="none" strike="noStrike"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sym typeface="Fira Sa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rcRect/>
          <a:stretch>
            <a:fillRect/>
          </a:stretch>
        </p:blipFill>
        <p:spPr>
          <a:xfrm>
            <a:off x="20" y="10"/>
            <a:ext cx="12191980" cy="68579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rcRect/>
          <a:stretch>
            <a:fillRect/>
          </a:stretch>
        </p:blipFill>
        <p:spPr>
          <a:xfrm>
            <a:off x="20" y="10"/>
            <a:ext cx="12191980" cy="68579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39887" y="2147888"/>
            <a:ext cx="8912225" cy="1281112"/>
          </a:xfrm>
        </p:spPr>
        <p:txBody>
          <a:bodyPr>
            <a:normAutofit/>
          </a:bodyPr>
          <a:lstStyle/>
          <a:p>
            <a:pPr algn="ctr"/>
            <a:r>
              <a:rPr lang="en-US" sz="7200" b="1" dirty="0">
                <a:solidFill>
                  <a:schemeClr val="accent1"/>
                </a:solidFill>
              </a:rPr>
              <a:t>MY SQL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8198" y="135044"/>
            <a:ext cx="10879555" cy="3293956"/>
          </a:xfrm>
          <a:prstGeom prst="rect">
            <a:avLst/>
          </a:prstGeom>
        </p:spPr>
      </p:pic>
      <p:pic>
        <p:nvPicPr>
          <p:cNvPr id="5" name="Picture 4"/>
          <p:cNvPicPr>
            <a:picLocks noChangeAspect="1"/>
          </p:cNvPicPr>
          <p:nvPr/>
        </p:nvPicPr>
        <p:blipFill>
          <a:blip r:embed="rId3"/>
          <a:stretch>
            <a:fillRect/>
          </a:stretch>
        </p:blipFill>
        <p:spPr>
          <a:xfrm>
            <a:off x="268198" y="3507081"/>
            <a:ext cx="10879555" cy="1586913"/>
          </a:xfrm>
          <a:prstGeom prst="rect">
            <a:avLst/>
          </a:prstGeom>
        </p:spPr>
      </p:pic>
      <p:pic>
        <p:nvPicPr>
          <p:cNvPr id="6" name="Picture 5"/>
          <p:cNvPicPr>
            <a:picLocks noChangeAspect="1"/>
          </p:cNvPicPr>
          <p:nvPr/>
        </p:nvPicPr>
        <p:blipFill>
          <a:blip r:embed="rId4"/>
          <a:stretch>
            <a:fillRect/>
          </a:stretch>
        </p:blipFill>
        <p:spPr>
          <a:xfrm>
            <a:off x="268198" y="5172075"/>
            <a:ext cx="10879555" cy="16859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1484" y="1283367"/>
            <a:ext cx="11141397" cy="52938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653756" y="384510"/>
            <a:ext cx="10163175" cy="3381375"/>
          </a:xfrm>
          <a:prstGeom prst="rect">
            <a:avLst/>
          </a:prstGeom>
        </p:spPr>
      </p:pic>
      <p:pic>
        <p:nvPicPr>
          <p:cNvPr id="12" name="Picture 11"/>
          <p:cNvPicPr>
            <a:picLocks noChangeAspect="1"/>
          </p:cNvPicPr>
          <p:nvPr/>
        </p:nvPicPr>
        <p:blipFill>
          <a:blip r:embed="rId3"/>
          <a:stretch>
            <a:fillRect/>
          </a:stretch>
        </p:blipFill>
        <p:spPr>
          <a:xfrm>
            <a:off x="1734803" y="4530642"/>
            <a:ext cx="10001082" cy="65095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098035" y="1914328"/>
            <a:ext cx="2454052" cy="3029344"/>
          </a:xfrm>
        </p:spPr>
        <p:txBody>
          <a:bodyPr>
            <a:normAutofit/>
          </a:bodyPr>
          <a:lstStyle/>
          <a:p>
            <a:r>
              <a:rPr kumimoji="0" lang="en-IN" sz="3200" b="1" i="0" u="none" strike="noStrike" kern="0" cap="none" spc="0" normalizeH="0" baseline="0" noProof="0" dirty="0">
                <a:ln>
                  <a:noFill/>
                </a:ln>
                <a:solidFill>
                  <a:schemeClr val="bg1"/>
                </a:solidFill>
                <a:effectLst/>
                <a:uLnTx/>
                <a:uFillTx/>
                <a:latin typeface="Times New Roman" panose="02020603050405020304" pitchFamily="18" charset="0"/>
                <a:ea typeface="Fira Sans Medium"/>
                <a:cs typeface="Times New Roman" panose="02020603050405020304" pitchFamily="18" charset="0"/>
                <a:sym typeface="Fira Sans Medium"/>
              </a:rPr>
              <a:t>Challenges Faced and How we Overcame</a:t>
            </a:r>
            <a:br>
              <a:rPr kumimoji="0" lang="en-IN" sz="3200" b="1" i="0" u="none" strike="noStrike" kern="0" cap="none" spc="0" normalizeH="0" baseline="0" noProof="0" dirty="0">
                <a:ln>
                  <a:noFill/>
                </a:ln>
                <a:solidFill>
                  <a:schemeClr val="bg1"/>
                </a:solidFill>
                <a:effectLst/>
                <a:uLnTx/>
                <a:uFillTx/>
                <a:latin typeface="Times New Roman" panose="02020603050405020304" pitchFamily="18" charset="0"/>
                <a:ea typeface="Fira Sans Medium"/>
                <a:cs typeface="Times New Roman" panose="02020603050405020304" pitchFamily="18" charset="0"/>
                <a:sym typeface="Fira Sans Medium"/>
              </a:rPr>
            </a:br>
            <a:endParaRPr lang="en-US" sz="3200" dirty="0">
              <a:solidFill>
                <a:schemeClr val="bg1"/>
              </a:solidFill>
            </a:endParaRPr>
          </a:p>
        </p:txBody>
      </p:sp>
      <p:sp>
        <p:nvSpPr>
          <p:cNvPr id="12"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4" name="Rectangle 13"/>
          <p:cNvSpPr>
            <a:spLocks noGrp="1" noRot="1" noChangeAspect="1" noMove="1" noResize="1" noEditPoints="1" noAdjustHandles="1" noChangeArrowheads="1" noChangeShapeType="1" noTextEdit="1"/>
          </p:cNvSpPr>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706578" y="589721"/>
            <a:ext cx="6798033" cy="6019625"/>
          </a:xfrm>
        </p:spPr>
        <p:txBody>
          <a:bodyPr anchor="ctr">
            <a:normAutofit/>
          </a:bodyPr>
          <a:lstStyle/>
          <a:p>
            <a:pPr algn="just"/>
            <a:r>
              <a:rPr lang="en-US" sz="2400" dirty="0">
                <a:latin typeface="Times New Roman" panose="02020603050405020304" pitchFamily="18" charset="0"/>
                <a:cs typeface="Times New Roman" panose="02020603050405020304" pitchFamily="18" charset="0"/>
              </a:rPr>
              <a:t>1)While Cleaning Null values, we are not sure to what to replace</a:t>
            </a:r>
          </a:p>
          <a:p>
            <a:pPr lvl="1" algn="just"/>
            <a:r>
              <a:rPr lang="en-US" sz="2200" dirty="0">
                <a:latin typeface="Times New Roman" panose="02020603050405020304" pitchFamily="18" charset="0"/>
                <a:cs typeface="Times New Roman" panose="02020603050405020304" pitchFamily="18" charset="0"/>
              </a:rPr>
              <a:t>First, we replaced with Average value because it is a numerical column. But eventually we found that we must replace the null value based on KPI, In the KPI they asked count of different summary, to retain the data as it is we replaced with Zero.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 name="Group 14"/>
          <p:cNvGrpSpPr>
            <a:grpSpLocks noGrp="1" noUngrp="1" noRot="1" noChangeAspect="1" noMove="1" noResize="1"/>
          </p:cNvGrpSpPr>
          <p:nvPr/>
        </p:nvGrpSpPr>
        <p:grpSpPr>
          <a:xfrm>
            <a:off x="9" y="228600"/>
            <a:ext cx="2851523" cy="6638625"/>
            <a:chOff x="2487613" y="285750"/>
            <a:chExt cx="2428875" cy="5654676"/>
          </a:xfrm>
        </p:grpSpPr>
        <p:sp>
          <p:nvSpPr>
            <p:cNvPr id="12"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2"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44"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46"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4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0"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6"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57" name="Group 56"/>
          <p:cNvGrpSpPr>
            <a:grpSpLocks noGrp="1" noUngrp="1" noRot="1" noChangeAspect="1" noMove="1" noResize="1"/>
          </p:cNvGrpSpPr>
          <p:nvPr/>
        </p:nvGrpSpPr>
        <p:grpSpPr>
          <a:xfrm>
            <a:off x="27224" y="-786"/>
            <a:ext cx="2356675" cy="6854040"/>
            <a:chOff x="6627813" y="194833"/>
            <a:chExt cx="1952625" cy="5678918"/>
          </a:xfrm>
        </p:grpSpPr>
        <p:sp>
          <p:nvSpPr>
            <p:cNvPr id="5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5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6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6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6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6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4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68"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3" name="Rectangle 42"/>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Freeform 6"/>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7" name="Rectangle 46"/>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Google Shape;183;p20"/>
          <p:cNvSpPr txBox="1"/>
          <p:nvPr/>
        </p:nvSpPr>
        <p:spPr>
          <a:xfrm>
            <a:off x="540279" y="967417"/>
            <a:ext cx="3778870" cy="3943250"/>
          </a:xfrm>
          <a:prstGeom prst="rect">
            <a:avLst/>
          </a:prstGeom>
        </p:spPr>
        <p:txBody>
          <a:bodyPr spcFirstLastPara="1" vert="horz" lIns="91440" tIns="45720" rIns="91440" bIns="45720" rtlCol="0" anchor="b" anchorCtr="0">
            <a:normAutofit/>
          </a:bodyPr>
          <a:lstStyle/>
          <a:p>
            <a:pPr marL="0" marR="0" lvl="0" indent="0" fontAlgn="auto">
              <a:spcBef>
                <a:spcPct val="0"/>
              </a:spcBef>
              <a:spcAft>
                <a:spcPts val="600"/>
              </a:spcAft>
              <a:buClr>
                <a:srgbClr val="000000"/>
              </a:buClr>
              <a:buSzPts val="1100"/>
              <a:defRPr/>
            </a:pPr>
            <a:r>
              <a:rPr kumimoji="0" lang="en-US" sz="4000" b="1" i="0" u="none" strike="noStrike" cap="none" spc="0" normalizeH="0" baseline="0" noProof="0" dirty="0">
                <a:ln>
                  <a:noFill/>
                </a:ln>
                <a:solidFill>
                  <a:srgbClr val="FEFFFF"/>
                </a:solidFill>
                <a:effectLst/>
                <a:uLnTx/>
                <a:uFillTx/>
                <a:latin typeface="+mj-lt"/>
                <a:ea typeface="+mj-ea"/>
                <a:cs typeface="+mj-cs"/>
                <a:sym typeface="Fira Sans"/>
              </a:rPr>
              <a:t>KPI 1 </a:t>
            </a:r>
            <a:r>
              <a:rPr kumimoji="0" lang="en-US" sz="4000" b="1" i="0" u="none" strike="noStrike" cap="none" spc="0" normalizeH="0" baseline="0" noProof="0" dirty="0">
                <a:ln>
                  <a:noFill/>
                </a:ln>
                <a:solidFill>
                  <a:srgbClr val="FEFFFF"/>
                </a:solidFill>
                <a:effectLst/>
                <a:uLnTx/>
                <a:uFillTx/>
                <a:latin typeface="+mj-lt"/>
                <a:ea typeface="+mj-ea"/>
                <a:cs typeface="+mj-cs"/>
                <a:sym typeface="Fira Sans Medium"/>
              </a:rPr>
              <a:t>Number of Patients across various summaries</a:t>
            </a:r>
          </a:p>
        </p:txBody>
      </p:sp>
      <p:sp>
        <p:nvSpPr>
          <p:cNvPr id="51" name="Freeform 5"/>
          <p:cNvSpPr>
            <a:spLocks noGrp="1" noRot="1" noChangeAspect="1" noMove="1" noResize="1" noEditPoints="1" noAdjustHandles="1" noChangeArrowheads="1" noChangeShapeType="1" noTextEdit="1"/>
          </p:cNvSpPr>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lstStyle/>
          <a:p>
            <a:endParaRPr lang="en-US"/>
          </a:p>
        </p:txBody>
      </p:sp>
      <p:pic>
        <p:nvPicPr>
          <p:cNvPr id="10" name="Picture 9"/>
          <p:cNvPicPr>
            <a:picLocks noChangeAspect="1"/>
          </p:cNvPicPr>
          <p:nvPr/>
        </p:nvPicPr>
        <p:blipFill>
          <a:blip r:embed="rId2"/>
          <a:stretch>
            <a:fillRect/>
          </a:stretch>
        </p:blipFill>
        <p:spPr>
          <a:xfrm>
            <a:off x="5587993" y="464234"/>
            <a:ext cx="6053715" cy="58582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4" name="Rectangle 13"/>
          <p:cNvSpPr>
            <a:spLocks noGrp="1" noRot="1" noChangeAspect="1" noMove="1" noResize="1" noEditPoints="1" noAdjustHandles="1" noChangeArrowheads="1" noChangeShapeType="1" noTextEdit="1"/>
          </p:cNvSpPr>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idx="1"/>
          </p:nvPr>
        </p:nvSpPr>
        <p:spPr>
          <a:xfrm>
            <a:off x="4496621" y="320842"/>
            <a:ext cx="7396264" cy="6265213"/>
          </a:xfrm>
        </p:spPr>
        <p:txBody>
          <a:bodyPr anchor="ctr">
            <a:noAutofit/>
          </a:bodyPr>
          <a:lstStyle/>
          <a:p>
            <a:r>
              <a:rPr lang="en-US" sz="1500" b="1" dirty="0">
                <a:latin typeface="Times New Roman" panose="02020603050405020304" pitchFamily="18" charset="0"/>
                <a:cs typeface="Times New Roman" panose="02020603050405020304" pitchFamily="18" charset="0"/>
              </a:rPr>
              <a:t>1. Dominance of Survival Summary:</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"Survival summary" has the highest number of patients, with nearly 1.938 million, which is significantly higher than any other category.</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This suggests that survival rates or outcomes are a primary focus in this dataset, potentially due to the critical importance of tracking patient survival.</a:t>
            </a:r>
          </a:p>
          <a:p>
            <a:r>
              <a:rPr lang="en-US" sz="1500" b="1" dirty="0">
                <a:latin typeface="Times New Roman" panose="02020603050405020304" pitchFamily="18" charset="0"/>
                <a:cs typeface="Times New Roman" panose="02020603050405020304" pitchFamily="18" charset="0"/>
              </a:rPr>
              <a:t>2. High Patient Counts in Key Summaries: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"Serum phosphorus summary" and "Hypercalcemia summary" both have over 600,000 patients. These summaries likely relate to important metabolic parameters in patient care.</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This indicates a strong emphasis on monitoring and managing serum phosphorus and calcium levels, which are critical in managing chronic conditions like kidney disease.</a:t>
            </a:r>
          </a:p>
          <a:p>
            <a:r>
              <a:rPr lang="en-US" sz="1500" b="1" dirty="0">
                <a:latin typeface="Times New Roman" panose="02020603050405020304" pitchFamily="18" charset="0"/>
                <a:cs typeface="Times New Roman" panose="02020603050405020304" pitchFamily="18" charset="0"/>
              </a:rPr>
              <a:t>3. Moderate Attention to Catheter and Fistula Summaries: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Both "Catheter summary" and "Fistula summary" have nearly 600,000 patients each. These summaries might be tracking vascular access types for dialysis patients, which are essential for treatment planning and patient outcomes.</a:t>
            </a:r>
          </a:p>
          <a:p>
            <a:r>
              <a:rPr lang="en-US" sz="1500" b="1" dirty="0">
                <a:latin typeface="Times New Roman" panose="02020603050405020304" pitchFamily="18" charset="0"/>
                <a:cs typeface="Times New Roman" panose="02020603050405020304" pitchFamily="18" charset="0"/>
              </a:rPr>
              <a:t>4. Lower Focus on Hospitalization and Transfusion Summaries: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"Hospitalization summary" and "Transfusion summary" have fewer patients, around 495K and 422K respectively. These summaries could be tracking acute events or interventions, suggesting they are less frequent but still critical.</a:t>
            </a:r>
          </a:p>
          <a:p>
            <a:r>
              <a:rPr lang="en-US" sz="1500" b="1" dirty="0">
                <a:latin typeface="Times New Roman" panose="02020603050405020304" pitchFamily="18" charset="0"/>
                <a:cs typeface="Times New Roman" panose="02020603050405020304" pitchFamily="18" charset="0"/>
              </a:rPr>
              <a:t>5. Minimal Focus on </a:t>
            </a:r>
            <a:r>
              <a:rPr lang="en-US" sz="1500" b="1" dirty="0" err="1">
                <a:latin typeface="Times New Roman" panose="02020603050405020304" pitchFamily="18" charset="0"/>
                <a:cs typeface="Times New Roman" panose="02020603050405020304" pitchFamily="18" charset="0"/>
              </a:rPr>
              <a:t>nPCR</a:t>
            </a:r>
            <a:r>
              <a:rPr lang="en-US" sz="1500" b="1" dirty="0">
                <a:latin typeface="Times New Roman" panose="02020603050405020304" pitchFamily="18" charset="0"/>
                <a:cs typeface="Times New Roman" panose="02020603050405020304" pitchFamily="18" charset="0"/>
              </a:rPr>
              <a:t> Summary:</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a:t>
            </a:r>
            <a:r>
              <a:rPr lang="en-US" sz="1500" dirty="0" err="1">
                <a:latin typeface="Times New Roman" panose="02020603050405020304" pitchFamily="18" charset="0"/>
                <a:cs typeface="Times New Roman" panose="02020603050405020304" pitchFamily="18" charset="0"/>
              </a:rPr>
              <a:t>nPCR</a:t>
            </a:r>
            <a:r>
              <a:rPr lang="en-US" sz="1500" dirty="0">
                <a:latin typeface="Times New Roman" panose="02020603050405020304" pitchFamily="18" charset="0"/>
                <a:cs typeface="Times New Roman" panose="02020603050405020304" pitchFamily="18" charset="0"/>
              </a:rPr>
              <a:t> summary" has only 1,000 patients, indicating that this is either a niche metric, a recently introduced summary, or one that only applies to a small subset of the patient population.</a:t>
            </a:r>
          </a:p>
          <a:p>
            <a:endParaRPr lang="en-US" sz="1500"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299115" y="1185584"/>
            <a:ext cx="3300846" cy="1280890"/>
          </a:xfrm>
        </p:spPr>
        <p:txBody>
          <a:bodyPr>
            <a:normAutofit fontScale="90000"/>
          </a:bodyPr>
          <a:lstStyle/>
          <a:p>
            <a:pPr algn="ctr"/>
            <a:r>
              <a:rPr kumimoji="0" lang="en-US" sz="3600" b="1" i="0" u="none" strike="noStrike" cap="none" spc="0" normalizeH="0" baseline="0" noProof="0" dirty="0">
                <a:ln>
                  <a:noFill/>
                </a:ln>
                <a:solidFill>
                  <a:schemeClr val="bg1"/>
                </a:solidFill>
                <a:effectLst/>
                <a:uLnTx/>
                <a:uFillTx/>
                <a:latin typeface="+mj-lt"/>
                <a:ea typeface="+mj-ea"/>
                <a:cs typeface="+mj-cs"/>
                <a:sym typeface="Fira Sans"/>
              </a:rPr>
              <a:t>KPI 1 OBSERVATION</a:t>
            </a:r>
            <a:br>
              <a:rPr kumimoji="0" lang="en-US" sz="3600" b="1" i="0" u="none" strike="noStrike" cap="none" spc="0" normalizeH="0" baseline="0" noProof="0" dirty="0">
                <a:ln>
                  <a:noFill/>
                </a:ln>
                <a:solidFill>
                  <a:schemeClr val="bg1"/>
                </a:solidFill>
                <a:effectLst/>
                <a:uLnTx/>
                <a:uFillTx/>
                <a:latin typeface="+mj-lt"/>
                <a:ea typeface="+mj-ea"/>
                <a:cs typeface="+mj-cs"/>
                <a:sym typeface="Fira Sans Medium"/>
              </a:rPr>
            </a:b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5" name="Group 14"/>
          <p:cNvGrpSpPr>
            <a:grpSpLocks noGrp="1" noUngrp="1" noRot="1" noChangeAspect="1" noMove="1" noResize="1"/>
          </p:cNvGrpSpPr>
          <p:nvPr/>
        </p:nvGrpSpPr>
        <p:grpSpPr>
          <a:xfrm>
            <a:off x="9" y="228600"/>
            <a:ext cx="2851523" cy="6638625"/>
            <a:chOff x="2487613" y="285750"/>
            <a:chExt cx="2428875" cy="5654676"/>
          </a:xfrm>
        </p:grpSpPr>
        <p:sp>
          <p:nvSpPr>
            <p:cNvPr id="12"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42"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44"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46"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4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50"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52"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53"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54"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55"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6"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56"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57" name="Group 56"/>
          <p:cNvGrpSpPr>
            <a:grpSpLocks noGrp="1" noUngrp="1" noRot="1" noChangeAspect="1" noMove="1" noResize="1"/>
          </p:cNvGrpSpPr>
          <p:nvPr/>
        </p:nvGrpSpPr>
        <p:grpSpPr>
          <a:xfrm>
            <a:off x="27224" y="-786"/>
            <a:ext cx="2356675" cy="6854040"/>
            <a:chOff x="6627813" y="194833"/>
            <a:chExt cx="1952625" cy="5678918"/>
          </a:xfrm>
        </p:grpSpPr>
        <p:sp>
          <p:nvSpPr>
            <p:cNvPr id="58"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59"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60"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61"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62"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63"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64"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65"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66"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67"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4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68"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43" name="Rectangle 42"/>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Freeform 6"/>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US"/>
          </a:p>
        </p:txBody>
      </p:sp>
      <p:sp useBgFill="1">
        <p:nvSpPr>
          <p:cNvPr id="47" name="Rectangle 46"/>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a:spLocks noGrp="1" noRot="1" noChangeAspect="1" noMove="1" noResize="1" noEditPoints="1" noAdjustHandles="1" noChangeArrowheads="1" noChangeShapeType="1" noTextEdit="1"/>
          </p:cNvSpPr>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Google Shape;183;p20"/>
          <p:cNvSpPr txBox="1"/>
          <p:nvPr/>
        </p:nvSpPr>
        <p:spPr>
          <a:xfrm>
            <a:off x="267570" y="662105"/>
            <a:ext cx="3778870" cy="3943250"/>
          </a:xfrm>
          <a:prstGeom prst="rect">
            <a:avLst/>
          </a:prstGeom>
        </p:spPr>
        <p:txBody>
          <a:bodyPr spcFirstLastPara="1" vert="horz" lIns="91440" tIns="45720" rIns="91440" bIns="45720" rtlCol="0" anchor="b" anchorCtr="0">
            <a:normAutofit/>
          </a:bodyPr>
          <a:lstStyle/>
          <a:p>
            <a:pPr marL="0" lvl="0" indent="0" algn="ctr" rtl="0">
              <a:spcBef>
                <a:spcPts val="0"/>
              </a:spcBef>
              <a:spcAft>
                <a:spcPts val="0"/>
              </a:spcAft>
              <a:buNone/>
            </a:pPr>
            <a:r>
              <a:rPr lang="fr-FR" sz="4000" b="1" dirty="0">
                <a:solidFill>
                  <a:schemeClr val="bg1"/>
                </a:solidFill>
                <a:latin typeface="Times New Roman" panose="02020603050405020304" pitchFamily="18" charset="0"/>
                <a:ea typeface="Fira Sans"/>
                <a:cs typeface="Times New Roman" panose="02020603050405020304" pitchFamily="18" charset="0"/>
                <a:sym typeface="Fira Sans"/>
              </a:rPr>
              <a:t>KPI 2 </a:t>
            </a:r>
            <a:r>
              <a:rPr lang="fr-FR" sz="4000" b="1" dirty="0">
                <a:solidFill>
                  <a:schemeClr val="bg1"/>
                </a:solidFill>
                <a:latin typeface="Times New Roman" panose="02020603050405020304" pitchFamily="18" charset="0"/>
                <a:ea typeface="Fira Sans Medium"/>
                <a:cs typeface="Times New Roman" panose="02020603050405020304" pitchFamily="18" charset="0"/>
                <a:sym typeface="Fira Sans Medium"/>
              </a:rPr>
              <a:t>Profit Vs Non-Profit Stats And It’s Observation</a:t>
            </a:r>
          </a:p>
        </p:txBody>
      </p:sp>
      <p:sp>
        <p:nvSpPr>
          <p:cNvPr id="51" name="Freeform 5"/>
          <p:cNvSpPr>
            <a:spLocks noGrp="1" noRot="1" noChangeAspect="1" noMove="1" noResize="1" noEditPoints="1" noAdjustHandles="1" noChangeArrowheads="1" noChangeShapeType="1" noTextEdit="1"/>
          </p:cNvSpPr>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5267216" y="3201258"/>
            <a:ext cx="6824133" cy="3170099"/>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1. Dominance of Profit Organizations: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chart shows that 89% of the organizations are profit-oriented. This significant majority indicates that the primary focus of Dialysis Centre is on generating revenue and making profits.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Minority of Non-Profit Organizations: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11% of the organizations are non-profit. This smaller proportion suggests that a limited number of hospitals focus on patient’s health without the primary intent of generating profit. </a:t>
            </a:r>
          </a:p>
        </p:txBody>
      </p:sp>
      <p:graphicFrame>
        <p:nvGraphicFramePr>
          <p:cNvPr id="5" name="Chart 4"/>
          <p:cNvGraphicFramePr/>
          <p:nvPr/>
        </p:nvGraphicFramePr>
        <p:xfrm>
          <a:off x="5245768" y="312387"/>
          <a:ext cx="6170907" cy="25626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Google Shape;183;p20"/>
          <p:cNvSpPr txBox="1"/>
          <p:nvPr/>
        </p:nvSpPr>
        <p:spPr>
          <a:xfrm>
            <a:off x="267570" y="662105"/>
            <a:ext cx="3778870" cy="3943250"/>
          </a:xfrm>
          <a:prstGeom prst="rect">
            <a:avLst/>
          </a:prstGeom>
        </p:spPr>
        <p:txBody>
          <a:bodyPr spcFirstLastPara="1" vert="horz" lIns="91440" tIns="45720" rIns="91440" bIns="45720" rtlCol="0" anchor="b" anchorCtr="0">
            <a:norm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kumimoji="0" lang="en-IN" sz="4000" b="1" i="0" u="none" strike="noStrike" kern="0" cap="none" spc="0" normalizeH="0" baseline="0" noProof="0" dirty="0">
              <a:ln>
                <a:noFill/>
              </a:ln>
              <a:solidFill>
                <a:schemeClr val="bg1"/>
              </a:solidFill>
              <a:effectLst/>
              <a:uLnTx/>
              <a:uFillTx/>
              <a:latin typeface="Times New Roman" panose="02020603050405020304" pitchFamily="18" charset="0"/>
              <a:ea typeface="Fira Sans Medium"/>
              <a:cs typeface="Times New Roman" panose="02020603050405020304" pitchFamily="18" charset="0"/>
              <a:sym typeface="Fira Sans Medium"/>
            </a:endParaRPr>
          </a:p>
        </p:txBody>
      </p:sp>
      <p:pic>
        <p:nvPicPr>
          <p:cNvPr id="3" name="Picture 2"/>
          <p:cNvPicPr>
            <a:picLocks noChangeAspect="1"/>
          </p:cNvPicPr>
          <p:nvPr/>
        </p:nvPicPr>
        <p:blipFill>
          <a:blip r:embed="rId2"/>
          <a:stretch>
            <a:fillRect/>
          </a:stretch>
        </p:blipFill>
        <p:spPr>
          <a:xfrm>
            <a:off x="267570" y="1310391"/>
            <a:ext cx="5117431" cy="5494421"/>
          </a:xfrm>
          <a:prstGeom prst="rect">
            <a:avLst/>
          </a:prstGeom>
        </p:spPr>
      </p:pic>
      <p:sp>
        <p:nvSpPr>
          <p:cNvPr id="6" name="Title 5"/>
          <p:cNvSpPr>
            <a:spLocks noGrp="1"/>
          </p:cNvSpPr>
          <p:nvPr>
            <p:ph type="title"/>
          </p:nvPr>
        </p:nvSpPr>
        <p:spPr>
          <a:xfrm>
            <a:off x="1716505" y="312387"/>
            <a:ext cx="10475495" cy="1051192"/>
          </a:xfrm>
        </p:spPr>
        <p:txBody>
          <a:bodyPr>
            <a:noAutofit/>
          </a:bodyPr>
          <a:lstStyle/>
          <a:p>
            <a:r>
              <a:rPr kumimoji="0" lang="en-IN" sz="3200" b="1" i="0" u="none" strike="noStrike" kern="0" cap="none" spc="0" normalizeH="0" baseline="0" noProof="0" dirty="0">
                <a:ln>
                  <a:noFill/>
                </a:ln>
                <a:solidFill>
                  <a:schemeClr val="tx1"/>
                </a:solidFill>
                <a:effectLst/>
                <a:uLnTx/>
                <a:uFillTx/>
                <a:latin typeface="Times New Roman" panose="02020603050405020304" pitchFamily="18" charset="0"/>
                <a:ea typeface="Fira Sans"/>
                <a:cs typeface="Times New Roman" panose="02020603050405020304" pitchFamily="18" charset="0"/>
                <a:sym typeface="Fira Sans"/>
              </a:rPr>
              <a:t>KPI 3 </a:t>
            </a:r>
            <a:r>
              <a:rPr kumimoji="0" lang="en-IN" sz="32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Chain Organizations </a:t>
            </a:r>
            <a:r>
              <a:rPr kumimoji="0" lang="en-IN" sz="3200" b="1" i="0" u="none" strike="noStrike" kern="0" cap="none" spc="0" normalizeH="0" baseline="0" noProof="0" dirty="0" err="1">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w.r.t.</a:t>
            </a:r>
            <a:r>
              <a:rPr kumimoji="0" lang="en-IN" sz="32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 Total Performance Score as No Score and It’s Observation</a:t>
            </a:r>
            <a:br>
              <a:rPr kumimoji="0" lang="en-IN" sz="32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br>
            <a:endParaRPr lang="en-US" sz="3200" dirty="0">
              <a:solidFill>
                <a:schemeClr val="tx1"/>
              </a:solidFill>
            </a:endParaRPr>
          </a:p>
        </p:txBody>
      </p:sp>
      <p:sp>
        <p:nvSpPr>
          <p:cNvPr id="9" name="TextBox 8"/>
          <p:cNvSpPr txBox="1"/>
          <p:nvPr/>
        </p:nvSpPr>
        <p:spPr>
          <a:xfrm>
            <a:off x="5245768" y="1310391"/>
            <a:ext cx="6946232" cy="5547609"/>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DaVita and Fresenius Medical Care lead with the highest performance scores, at 119 and 118, showing their dominant role in the dialysis industry.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There is a significant gap in performance scores, with most smaller organizations scoring only 1, emphasizing the concentration of high scores among a few major providers.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concentration of high scores suggests that top providers like DaVita and Fresenius have a substantial influence on overall dialysis care quality.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Many smaller organizations have minimal scores, indicating they may have less impact or visibility in the industry compared to the major players.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363704" y="1389129"/>
          <a:ext cx="4481012" cy="26209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nvGraphicFramePr>
        <p:xfrm>
          <a:off x="363705" y="4010099"/>
          <a:ext cx="4481011" cy="2847901"/>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p:nvPr/>
        </p:nvSpPr>
        <p:spPr>
          <a:xfrm>
            <a:off x="5195307" y="2117635"/>
            <a:ext cx="6160168" cy="698076"/>
          </a:xfrm>
          <a:prstGeom prst="rect">
            <a:avLst/>
          </a:prstGeom>
          <a:noFill/>
        </p:spPr>
        <p:txBody>
          <a:bodyPr wrap="square">
            <a:spAutoFit/>
          </a:bodyPr>
          <a:lstStyle/>
          <a:p>
            <a:pPr marR="0" lvl="0" algn="just">
              <a:lnSpc>
                <a:spcPct val="107000"/>
              </a:lnSpc>
              <a:spcBef>
                <a:spcPts val="0"/>
              </a:spcBef>
              <a:spcAft>
                <a:spcPts val="800"/>
              </a:spcAft>
              <a:buSzPts val="1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About 99% of Dialysis Stations offering </a:t>
            </a:r>
            <a:r>
              <a:rPr lang="en-US" dirty="0">
                <a:latin typeface="Times New Roman" panose="02020603050405020304" pitchFamily="18" charset="0"/>
                <a:cs typeface="Times New Roman" panose="02020603050405020304" pitchFamily="18" charset="0"/>
              </a:rPr>
              <a:t>In-center</a:t>
            </a:r>
            <a:r>
              <a:rPr lang="en-US" baseline="0" dirty="0">
                <a:latin typeface="Times New Roman" panose="02020603050405020304" pitchFamily="18" charset="0"/>
                <a:cs typeface="Times New Roman" panose="02020603050405020304" pitchFamily="18" charset="0"/>
              </a:rPr>
              <a:t> Hemodialysis  </a:t>
            </a:r>
            <a:r>
              <a:rPr lang="en-US" dirty="0">
                <a:latin typeface="Times New Roman" panose="02020603050405020304" pitchFamily="18" charset="0"/>
                <a:cs typeface="Times New Roman" panose="02020603050405020304" pitchFamily="18" charset="0"/>
              </a:rPr>
              <a:t>o</a:t>
            </a:r>
            <a:r>
              <a:rPr lang="en-US" baseline="0" dirty="0">
                <a:latin typeface="Times New Roman" panose="02020603050405020304" pitchFamily="18" charset="0"/>
                <a:cs typeface="Times New Roman" panose="02020603050405020304" pitchFamily="18" charset="0"/>
              </a:rPr>
              <a:t>nly 1% is not offering. That’s the good sign.</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13"/>
          <p:cNvSpPr txBox="1"/>
          <p:nvPr/>
        </p:nvSpPr>
        <p:spPr>
          <a:xfrm>
            <a:off x="5245768" y="4740365"/>
            <a:ext cx="6416842" cy="1387367"/>
          </a:xfrm>
          <a:prstGeom prst="rect">
            <a:avLst/>
          </a:prstGeom>
          <a:noFill/>
        </p:spPr>
        <p:txBody>
          <a:bodyPr wrap="square">
            <a:spAutoFit/>
          </a:bodyPr>
          <a:lstStyle/>
          <a:p>
            <a:pPr marR="0" lvl="0" algn="just">
              <a:lnSpc>
                <a:spcPct val="107000"/>
              </a:lnSpc>
              <a:spcBef>
                <a:spcPts val="0"/>
              </a:spcBef>
              <a:spcAft>
                <a:spcPts val="800"/>
              </a:spcAft>
              <a:buSzPts val="1000"/>
              <a:tabLst>
                <a:tab pos="457200" algn="l"/>
              </a:tabLst>
            </a:pPr>
            <a:r>
              <a:rPr lang="en-US" sz="2000" dirty="0">
                <a:latin typeface="Times New Roman" panose="02020603050405020304" pitchFamily="18" charset="0"/>
                <a:cs typeface="Times New Roman" panose="02020603050405020304" pitchFamily="18" charset="0"/>
              </a:rPr>
              <a:t>"An equal or nearly equal number of dialysis stations are not offering peritoneal dialysis. Steps need to be taken to increase the availability of peritoneal dialysis in more dialysis stations."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itle 16"/>
          <p:cNvSpPr>
            <a:spLocks noGrp="1"/>
          </p:cNvSpPr>
          <p:nvPr>
            <p:ph type="title"/>
          </p:nvPr>
        </p:nvSpPr>
        <p:spPr>
          <a:xfrm>
            <a:off x="2443788" y="108240"/>
            <a:ext cx="8911687" cy="1280890"/>
          </a:xfrm>
        </p:spPr>
        <p:txBody>
          <a:bodyPr>
            <a:normAutofit fontScale="90000"/>
          </a:bodyPr>
          <a:lstStyle/>
          <a:p>
            <a:pPr algn="ctr"/>
            <a:r>
              <a:rPr kumimoji="0" lang="en-IN" sz="3600" b="1" i="0" u="none" strike="noStrike" kern="0" cap="none" spc="0" normalizeH="0" baseline="0" noProof="0" dirty="0">
                <a:ln>
                  <a:noFill/>
                </a:ln>
                <a:solidFill>
                  <a:schemeClr val="tx1"/>
                </a:solidFill>
                <a:effectLst/>
                <a:uLnTx/>
                <a:uFillTx/>
                <a:latin typeface="Times New Roman" panose="02020603050405020304" pitchFamily="18" charset="0"/>
                <a:ea typeface="Fira Sans"/>
                <a:cs typeface="Times New Roman" panose="02020603050405020304" pitchFamily="18" charset="0"/>
                <a:sym typeface="Fira Sans"/>
              </a:rPr>
              <a:t>KPI 4 </a:t>
            </a:r>
            <a:r>
              <a:rPr kumimoji="0" lang="en-IN" sz="36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Dialysis Stations Stats and It’s Observation</a:t>
            </a:r>
            <a:br>
              <a:rPr kumimoji="0" lang="en-IN" sz="3600" b="1" i="0" u="none" strike="noStrike" kern="0" cap="none" spc="0" normalizeH="0" baseline="0" noProof="0" dirty="0">
                <a:ln>
                  <a:noFill/>
                </a:ln>
                <a:solidFill>
                  <a:srgbClr val="000000"/>
                </a:solidFill>
                <a:effectLst/>
                <a:uLnTx/>
                <a:uFillTx/>
                <a:latin typeface="Times New Roman" panose="02020603050405020304" pitchFamily="18" charset="0"/>
                <a:ea typeface="Fira Sans Medium"/>
                <a:cs typeface="Times New Roman" panose="02020603050405020304" pitchFamily="18" charset="0"/>
                <a:sym typeface="Fira Sans Medium"/>
              </a:rPr>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195307" y="2117635"/>
            <a:ext cx="6160168" cy="736355"/>
          </a:xfrm>
          <a:prstGeom prst="rect">
            <a:avLst/>
          </a:prstGeom>
          <a:noFill/>
        </p:spPr>
        <p:txBody>
          <a:bodyPr wrap="square">
            <a:spAutoFit/>
          </a:bodyPr>
          <a:lstStyle/>
          <a:p>
            <a:pPr algn="just">
              <a:lnSpc>
                <a:spcPct val="107000"/>
              </a:lnSpc>
              <a:spcAft>
                <a:spcPts val="800"/>
              </a:spcAft>
              <a:buSzPts val="1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Most dialysis stations about 91%, are owned by chains, while only 9% are individual dialysis centres.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TextBox 13"/>
          <p:cNvSpPr txBox="1"/>
          <p:nvPr/>
        </p:nvSpPr>
        <p:spPr>
          <a:xfrm>
            <a:off x="5245768" y="4740365"/>
            <a:ext cx="6416842" cy="1058047"/>
          </a:xfrm>
          <a:prstGeom prst="rect">
            <a:avLst/>
          </a:prstGeom>
          <a:noFill/>
        </p:spPr>
        <p:txBody>
          <a:bodyPr wrap="square">
            <a:spAutoFit/>
          </a:bodyPr>
          <a:lstStyle/>
          <a:p>
            <a:pPr algn="just">
              <a:lnSpc>
                <a:spcPct val="107000"/>
              </a:lnSpc>
              <a:spcAft>
                <a:spcPts val="800"/>
              </a:spcAft>
              <a:buSzPts val="1000"/>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 significant number of dialysis stations 71% do not offer home haemodialysis training, with only 29% providing this service.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itle 16"/>
          <p:cNvSpPr>
            <a:spLocks noGrp="1"/>
          </p:cNvSpPr>
          <p:nvPr>
            <p:ph type="title"/>
          </p:nvPr>
        </p:nvSpPr>
        <p:spPr>
          <a:xfrm>
            <a:off x="2443788" y="108240"/>
            <a:ext cx="8911687" cy="1280890"/>
          </a:xfrm>
        </p:spPr>
        <p:txBody>
          <a:bodyPr/>
          <a:lstStyle/>
          <a:p>
            <a:pPr algn="ctr"/>
            <a:r>
              <a:rPr kumimoji="0" lang="en-IN" sz="3600" b="1" i="0" u="none" strike="noStrike" kern="0" cap="none" spc="0" normalizeH="0" baseline="0" noProof="0" dirty="0">
                <a:ln>
                  <a:noFill/>
                </a:ln>
                <a:solidFill>
                  <a:schemeClr val="tx1"/>
                </a:solidFill>
                <a:effectLst/>
                <a:uLnTx/>
                <a:uFillTx/>
                <a:latin typeface="Times New Roman" panose="02020603050405020304" pitchFamily="18" charset="0"/>
                <a:ea typeface="Fira Sans"/>
                <a:cs typeface="Times New Roman" panose="02020603050405020304" pitchFamily="18" charset="0"/>
                <a:sym typeface="Fira Sans"/>
              </a:rPr>
              <a:t>KPI 4 </a:t>
            </a:r>
            <a:r>
              <a:rPr kumimoji="0" lang="en-IN" sz="36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Dialysis Stations Stats</a:t>
            </a:r>
            <a:br>
              <a:rPr kumimoji="0" lang="en-IN" sz="3600" b="1" i="0" u="none" strike="noStrike" kern="0" cap="none" spc="0" normalizeH="0" baseline="0" noProof="0" dirty="0">
                <a:ln>
                  <a:noFill/>
                </a:ln>
                <a:solidFill>
                  <a:srgbClr val="000000"/>
                </a:solidFill>
                <a:effectLst/>
                <a:uLnTx/>
                <a:uFillTx/>
                <a:latin typeface="Times New Roman" panose="02020603050405020304" pitchFamily="18" charset="0"/>
                <a:ea typeface="Fira Sans Medium"/>
                <a:cs typeface="Times New Roman" panose="02020603050405020304" pitchFamily="18" charset="0"/>
                <a:sym typeface="Fira Sans Medium"/>
              </a:rPr>
            </a:br>
            <a:endParaRPr lang="en-US" dirty="0"/>
          </a:p>
        </p:txBody>
      </p:sp>
      <p:graphicFrame>
        <p:nvGraphicFramePr>
          <p:cNvPr id="4" name="Chart 3"/>
          <p:cNvGraphicFramePr/>
          <p:nvPr/>
        </p:nvGraphicFramePr>
        <p:xfrm>
          <a:off x="350168" y="1389130"/>
          <a:ext cx="4542674" cy="27416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350167" y="4130770"/>
          <a:ext cx="4542673" cy="261898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36399" y="193040"/>
            <a:ext cx="8911687" cy="1280890"/>
          </a:xfrm>
        </p:spPr>
        <p:txBody>
          <a:bodyPr>
            <a:normAutofit fontScale="90000"/>
          </a:bodyPr>
          <a:lstStyle/>
          <a:p>
            <a:r>
              <a:rPr kumimoji="0" lang="en-IN" sz="3600" b="1" i="0" u="none" strike="noStrike" kern="0" cap="none" spc="0" normalizeH="0" baseline="0" noProof="0" dirty="0">
                <a:ln>
                  <a:noFill/>
                </a:ln>
                <a:solidFill>
                  <a:schemeClr val="tx1"/>
                </a:solidFill>
                <a:effectLst/>
                <a:uLnTx/>
                <a:uFillTx/>
                <a:latin typeface="Times New Roman" panose="02020603050405020304" pitchFamily="18" charset="0"/>
                <a:ea typeface="Fira Sans"/>
                <a:cs typeface="Times New Roman" panose="02020603050405020304" pitchFamily="18" charset="0"/>
                <a:sym typeface="Fira Sans"/>
              </a:rPr>
              <a:t>KPI 5 </a:t>
            </a:r>
            <a:r>
              <a:rPr kumimoji="0" lang="en-IN" sz="36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t>Total Category Text  - As Expected and It’s Observation</a:t>
            </a:r>
            <a:br>
              <a:rPr kumimoji="0" lang="en-IN" sz="3600" b="1" i="0" u="none" strike="noStrike" kern="0" cap="none" spc="0" normalizeH="0" baseline="0" noProof="0" dirty="0">
                <a:ln>
                  <a:noFill/>
                </a:ln>
                <a:solidFill>
                  <a:schemeClr val="tx1"/>
                </a:solidFill>
                <a:effectLst/>
                <a:uLnTx/>
                <a:uFillTx/>
                <a:latin typeface="Times New Roman" panose="02020603050405020304" pitchFamily="18" charset="0"/>
                <a:ea typeface="Fira Sans Medium"/>
                <a:cs typeface="Times New Roman" panose="02020603050405020304" pitchFamily="18" charset="0"/>
                <a:sym typeface="Fira Sans Medium"/>
              </a:rPr>
            </a:br>
            <a:endParaRPr lang="en-US" dirty="0">
              <a:solidFill>
                <a:schemeClr val="tx1"/>
              </a:solidFill>
            </a:endParaRPr>
          </a:p>
        </p:txBody>
      </p:sp>
      <p:graphicFrame>
        <p:nvGraphicFramePr>
          <p:cNvPr id="6" name="Chart 5"/>
          <p:cNvGraphicFramePr/>
          <p:nvPr/>
        </p:nvGraphicFramePr>
        <p:xfrm>
          <a:off x="377090" y="1314863"/>
          <a:ext cx="4474996" cy="556922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4852086" y="1314863"/>
            <a:ext cx="7194784" cy="5148204"/>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Hospitalization has the highest facility count at 6,818, indicating it's a common occurrence across facilities.</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Fistula and PPPW (Presumably a medical term) also have high facility counts at 6,517 and 6,659, respectively, showing their importance in patient management.</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Survival is tracked in 5,966 facilities, reflecting its critical importance in monitoring patient outcomes.</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Infection is noted in 5,011 facilities, highlighting the need for infection control in dialysis care.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Transfusion is recorded in 6,108 facilities, suggesting frequent use in managing dialysis patients.</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SWR has the lowest facility count at 3,623, indicating it may be less commonly monitored or a less frequent issue in dialysis care.</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TotalTime>
  <Words>1127</Words>
  <Application>Microsoft Office PowerPoint</Application>
  <PresentationFormat>Widescreen</PresentationFormat>
  <Paragraphs>76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Wisp</vt:lpstr>
      <vt:lpstr>PowerPoint Presentation</vt:lpstr>
      <vt:lpstr>INDEX</vt:lpstr>
      <vt:lpstr>PowerPoint Presentation</vt:lpstr>
      <vt:lpstr>KPI 1 OBSERVATION </vt:lpstr>
      <vt:lpstr>PowerPoint Presentation</vt:lpstr>
      <vt:lpstr>KPI 3 Chain Organizations w.r.t. Total Performance Score as No Score and It’s Observation </vt:lpstr>
      <vt:lpstr>KPI 4 Dialysis Stations Stats and It’s Observation </vt:lpstr>
      <vt:lpstr>KPI 4 Dialysis Stations Stats </vt:lpstr>
      <vt:lpstr>KPI 5 Total Category Text  - As Expected and It’s Observation </vt:lpstr>
      <vt:lpstr>PowerPoint Presentation</vt:lpstr>
      <vt:lpstr>Conclusion </vt:lpstr>
      <vt:lpstr>EXCEL DASHBOARD</vt:lpstr>
      <vt:lpstr>PowerPoint Presentation</vt:lpstr>
      <vt:lpstr>PowerPoint Presentation</vt:lpstr>
      <vt:lpstr>TABLEAU DASHBOARD</vt:lpstr>
      <vt:lpstr>PowerPoint Presentation</vt:lpstr>
      <vt:lpstr>PowerPoint Presentation</vt:lpstr>
      <vt:lpstr>POWER BI DASHBOARD</vt:lpstr>
      <vt:lpstr>PowerPoint Presentation</vt:lpstr>
      <vt:lpstr>PowerPoint Presentation</vt:lpstr>
      <vt:lpstr>PowerPoint Presentation</vt:lpstr>
      <vt:lpstr>MY SQL</vt:lpstr>
      <vt:lpstr>PowerPoint Presentation</vt:lpstr>
      <vt:lpstr>PowerPoint Presentation</vt:lpstr>
      <vt:lpstr>PowerPoint Presentation</vt:lpstr>
      <vt:lpstr>Challenges Faced and How we Overcame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Swapnil Dolase</dc:creator>
  <cp:lastModifiedBy>Swapnil Dolase</cp:lastModifiedBy>
  <cp:revision>30</cp:revision>
  <dcterms:created xsi:type="dcterms:W3CDTF">2024-08-28T05:50:00Z</dcterms:created>
  <dcterms:modified xsi:type="dcterms:W3CDTF">2025-05-16T17:28:49Z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514A0AD40D4448B1B411663BF8EA760A_12</vt:lpwstr>
  </property>
  <property fmtid="{D5CDD505-2E9C-101B-9397-08002B2CF9AE}" pid="3" name="KSOProductBuildVer">
    <vt:lpwstr>1033-12.2.0.17119</vt:lpwstr>
  </property>
</Properties>
</file>