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3" r:id="rId7"/>
    <p:sldId id="264" r:id="rId8"/>
    <p:sldId id="265" r:id="rId9"/>
    <p:sldId id="266" r:id="rId10"/>
    <p:sldId id="267" r:id="rId11"/>
    <p:sldId id="268" r:id="rId12"/>
    <p:sldId id="259" r:id="rId13"/>
    <p:sldId id="270"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A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llo\Desktop\Supply%20Chain%20Management%20(%2021%20Sep%202024)%20Supply%20chain%20management\1.%20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ello\Desktop\Supply%20Chain%20Management%20(%2021%20Sep%202024)%20Supply%20chain%20management\1.%20Exce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ello\Desktop\Supply%20Chain%20Management%20(%2021%20Sep%202024)%20Supply%20chain%20management\1.%20Excel%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ello\Desktop\Supply%20Chain%20Management%20(%2021%20Sep%202024)%20Supply%20chain%20management\1.%20Excel%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ello\Desktop\Supply%20Chain%20Management%20(%2021%20Sep%202024)%20Supply%20chain%20management\1.%20Excel%20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Excel Dashboard.xlsx]daily sales trnd!PivotTable4</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baseline="0" dirty="0">
                <a:solidFill>
                  <a:srgbClr val="002060"/>
                </a:solidFill>
              </a:rPr>
              <a:t>MONTHLY SALES TREND</a:t>
            </a:r>
          </a:p>
        </c:rich>
      </c:tx>
      <c:layout>
        <c:manualLayout>
          <c:xMode val="edge"/>
          <c:yMode val="edge"/>
          <c:x val="0.33451388888888883"/>
          <c:y val="7.3099415204678359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002060"/>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002060"/>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002060"/>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'daily sales trnd'!$C$3</c:f>
              <c:strCache>
                <c:ptCount val="1"/>
                <c:pt idx="0">
                  <c:v>Total</c:v>
                </c:pt>
              </c:strCache>
            </c:strRef>
          </c:tx>
          <c:spPr>
            <a:ln w="34925" cap="rnd">
              <a:solidFill>
                <a:srgbClr val="002060"/>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'daily sales trnd'!$B$4:$B$16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'daily sales trnd'!$C$4:$C$16</c:f>
              <c:numCache>
                <c:formatCode>General</c:formatCode>
                <c:ptCount val="12"/>
                <c:pt idx="0">
                  <c:v>28966551</c:v>
                </c:pt>
                <c:pt idx="1">
                  <c:v>33595124.25</c:v>
                </c:pt>
                <c:pt idx="2">
                  <c:v>37752613.25</c:v>
                </c:pt>
                <c:pt idx="3">
                  <c:v>32228915.75</c:v>
                </c:pt>
                <c:pt idx="4">
                  <c:v>30645679.5</c:v>
                </c:pt>
                <c:pt idx="5">
                  <c:v>31067397</c:v>
                </c:pt>
                <c:pt idx="6">
                  <c:v>29095353.25</c:v>
                </c:pt>
                <c:pt idx="7">
                  <c:v>30886247.25</c:v>
                </c:pt>
                <c:pt idx="8">
                  <c:v>30094943.5</c:v>
                </c:pt>
                <c:pt idx="9">
                  <c:v>32510781.25</c:v>
                </c:pt>
                <c:pt idx="10">
                  <c:v>30702220.5</c:v>
                </c:pt>
                <c:pt idx="11">
                  <c:v>26261172.25</c:v>
                </c:pt>
              </c:numCache>
            </c:numRef>
          </c:val>
          <c:smooth val="0"/>
          <c:extLst>
            <c:ext xmlns:c16="http://schemas.microsoft.com/office/drawing/2014/chart" uri="{C3380CC4-5D6E-409C-BE32-E72D297353CC}">
              <c16:uniqueId val="{00000000-EF8F-433F-8CF1-00ED0857F544}"/>
            </c:ext>
          </c:extLst>
        </c:ser>
        <c:dLbls>
          <c:dLblPos val="t"/>
          <c:showLegendKey val="0"/>
          <c:showVal val="1"/>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425113343"/>
        <c:axId val="425109503"/>
      </c:lineChart>
      <c:catAx>
        <c:axId val="4251133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425109503"/>
        <c:crosses val="autoZero"/>
        <c:auto val="1"/>
        <c:lblAlgn val="ctr"/>
        <c:lblOffset val="100"/>
        <c:noMultiLvlLbl val="0"/>
      </c:catAx>
      <c:valAx>
        <c:axId val="4251095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50" b="1" i="0" u="none" strike="noStrike" kern="1200" baseline="0">
                <a:solidFill>
                  <a:sysClr val="windowText" lastClr="000000"/>
                </a:solidFill>
                <a:latin typeface="+mn-lt"/>
                <a:ea typeface="+mn-ea"/>
                <a:cs typeface="+mn-cs"/>
              </a:defRPr>
            </a:pPr>
            <a:endParaRPr lang="en-US"/>
          </a:p>
        </c:txPr>
        <c:crossAx val="425113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a:innerShdw blurRad="114300">
        <a:prstClr val="black"/>
      </a:innerShdw>
    </a:effectLst>
    <a:scene3d>
      <a:camera prst="orthographicFront"/>
      <a:lightRig rig="threePt" dir="t"/>
    </a:scene3d>
    <a:sp3d>
      <a:bevelT w="165100" prst="coolSlan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Excel Dashboard.xlsx]region!PivotTable1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solidFill>
                  <a:srgbClr val="002060"/>
                </a:solidFill>
                <a:latin typeface="Times New Roman" panose="02020603050405020304" pitchFamily="18" charset="0"/>
                <a:cs typeface="Times New Roman" panose="02020603050405020304" pitchFamily="18" charset="0"/>
              </a:rPr>
              <a:t>REGION WISE SALES</a:t>
            </a:r>
          </a:p>
        </c:rich>
      </c:tx>
      <c:layout>
        <c:manualLayout>
          <c:xMode val="edge"/>
          <c:yMode val="edge"/>
          <c:x val="0.33177329080165985"/>
          <c:y val="9.339981346833105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dLbl>
          <c:idx val="0"/>
          <c:layout>
            <c:manualLayout>
              <c:x val="5.6239960841078943E-3"/>
              <c:y val="-3.8517060367454066E-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dLbl>
          <c:idx val="0"/>
          <c:layout>
            <c:manualLayout>
              <c:x val="-4.6899477770807859E-3"/>
              <c:y val="-0.119243564949118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dLbl>
          <c:idx val="0"/>
          <c:layout>
            <c:manualLayout>
              <c:x val="9.32238915721227E-2"/>
              <c:y val="-9.6122853064419585E-3"/>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dLbl>
          <c:idx val="0"/>
          <c:layout>
            <c:manualLayout>
              <c:x val="1.4473614582288305E-2"/>
              <c:y val="1.4946240272597505E-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dLbl>
          <c:idx val="0"/>
          <c:layout>
            <c:manualLayout>
              <c:x val="1.7448981504244971E-2"/>
              <c:y val="-0.10579442372335036"/>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dLbl>
          <c:idx val="0"/>
          <c:layout>
            <c:manualLayout>
              <c:x val="5.6239960841078943E-3"/>
              <c:y val="-3.8517060367454066E-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dLbl>
          <c:idx val="0"/>
          <c:layout>
            <c:manualLayout>
              <c:x val="-4.6899477770807859E-3"/>
              <c:y val="-0.119243564949118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dLbl>
          <c:idx val="0"/>
          <c:layout>
            <c:manualLayout>
              <c:x val="9.32238915721227E-2"/>
              <c:y val="-9.6122853064419585E-3"/>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dLbl>
          <c:idx val="0"/>
          <c:layout>
            <c:manualLayout>
              <c:x val="1.4473614582288305E-2"/>
              <c:y val="1.4946240272597505E-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dLbl>
          <c:idx val="0"/>
          <c:layout>
            <c:manualLayout>
              <c:x val="1.7448981504244971E-2"/>
              <c:y val="-0.10579442372335036"/>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5400">
            <a:solidFill>
              <a:schemeClr val="lt1"/>
            </a:solidFill>
          </a:ln>
          <a:effectLst/>
          <a:sp3d contourW="25400">
            <a:contourClr>
              <a:schemeClr val="lt1"/>
            </a:contourClr>
          </a:sp3d>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dLbl>
          <c:idx val="0"/>
          <c:layout>
            <c:manualLayout>
              <c:x val="5.6239960841078943E-3"/>
              <c:y val="-3.8517060367454066E-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5400">
            <a:solidFill>
              <a:schemeClr val="lt1"/>
            </a:solidFill>
          </a:ln>
          <a:effectLst/>
          <a:sp3d contourW="25400">
            <a:contourClr>
              <a:schemeClr val="lt1"/>
            </a:contourClr>
          </a:sp3d>
        </c:spPr>
        <c:dLbl>
          <c:idx val="0"/>
          <c:layout>
            <c:manualLayout>
              <c:x val="-4.6899477770807859E-3"/>
              <c:y val="-0.119243564949118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dLbl>
          <c:idx val="0"/>
          <c:layout>
            <c:manualLayout>
              <c:x val="9.32238915721227E-2"/>
              <c:y val="-9.6122853064419585E-3"/>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a:solidFill>
              <a:schemeClr val="lt1"/>
            </a:solidFill>
          </a:ln>
          <a:effectLst/>
          <a:sp3d contourW="25400">
            <a:contourClr>
              <a:schemeClr val="lt1"/>
            </a:contourClr>
          </a:sp3d>
        </c:spPr>
        <c:dLbl>
          <c:idx val="0"/>
          <c:layout>
            <c:manualLayout>
              <c:x val="1.4473614582288305E-2"/>
              <c:y val="1.4946240272597505E-2"/>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5400">
            <a:solidFill>
              <a:schemeClr val="lt1"/>
            </a:solidFill>
          </a:ln>
          <a:effectLst/>
          <a:sp3d contourW="25400">
            <a:contourClr>
              <a:schemeClr val="lt1"/>
            </a:contourClr>
          </a:sp3d>
        </c:spPr>
        <c:dLbl>
          <c:idx val="0"/>
          <c:layout>
            <c:manualLayout>
              <c:x val="1.7448981504244971E-2"/>
              <c:y val="-0.10579442372335036"/>
            </c:manualLayout>
          </c:layout>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0792221387749927E-2"/>
          <c:y val="0.2504775301631319"/>
          <c:w val="0.75184793547347595"/>
          <c:h val="0.69128684124916917"/>
        </c:manualLayout>
      </c:layout>
      <c:pie3DChart>
        <c:varyColors val="1"/>
        <c:ser>
          <c:idx val="0"/>
          <c:order val="0"/>
          <c:tx>
            <c:strRef>
              <c:f>region!$C$3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4BB-4F8B-8937-BD3498CDE8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4BB-4F8B-8937-BD3498CDE8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4BB-4F8B-8937-BD3498CDE8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4BB-4F8B-8937-BD3498CDE8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4BB-4F8B-8937-BD3498CDE8B7}"/>
              </c:ext>
            </c:extLst>
          </c:dPt>
          <c:dLbls>
            <c:dLbl>
              <c:idx val="0"/>
              <c:layout>
                <c:manualLayout>
                  <c:x val="5.6239960841078943E-3"/>
                  <c:y val="-3.851706036745406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BB-4F8B-8937-BD3498CDE8B7}"/>
                </c:ext>
              </c:extLst>
            </c:dLbl>
            <c:dLbl>
              <c:idx val="1"/>
              <c:layout>
                <c:manualLayout>
                  <c:x val="-4.6899477770807859E-3"/>
                  <c:y val="-0.119243564949118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BB-4F8B-8937-BD3498CDE8B7}"/>
                </c:ext>
              </c:extLst>
            </c:dLbl>
            <c:dLbl>
              <c:idx val="2"/>
              <c:layout>
                <c:manualLayout>
                  <c:x val="9.32238915721227E-2"/>
                  <c:y val="-9.6122853064419585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BB-4F8B-8937-BD3498CDE8B7}"/>
                </c:ext>
              </c:extLst>
            </c:dLbl>
            <c:dLbl>
              <c:idx val="3"/>
              <c:layout>
                <c:manualLayout>
                  <c:x val="1.4473614582288305E-2"/>
                  <c:y val="1.494624027259750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4BB-4F8B-8937-BD3498CDE8B7}"/>
                </c:ext>
              </c:extLst>
            </c:dLbl>
            <c:dLbl>
              <c:idx val="4"/>
              <c:layout>
                <c:manualLayout>
                  <c:x val="1.7448981504244971E-2"/>
                  <c:y val="-0.1057944237233503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4BB-4F8B-8937-BD3498CDE8B7}"/>
                </c:ext>
              </c:extLst>
            </c:dLbl>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region!$B$4:$B$9</c:f>
              <c:strCache>
                <c:ptCount val="5"/>
                <c:pt idx="0">
                  <c:v>East</c:v>
                </c:pt>
                <c:pt idx="1">
                  <c:v>Midwest</c:v>
                </c:pt>
                <c:pt idx="2">
                  <c:v>South</c:v>
                </c:pt>
                <c:pt idx="3">
                  <c:v>Southwest</c:v>
                </c:pt>
                <c:pt idx="4">
                  <c:v>West</c:v>
                </c:pt>
              </c:strCache>
            </c:strRef>
          </c:cat>
          <c:val>
            <c:numRef>
              <c:f>region!$C$4:$C$9</c:f>
              <c:numCache>
                <c:formatCode>General</c:formatCode>
                <c:ptCount val="5"/>
                <c:pt idx="0">
                  <c:v>68479225.5</c:v>
                </c:pt>
                <c:pt idx="1">
                  <c:v>59467450.25</c:v>
                </c:pt>
                <c:pt idx="2">
                  <c:v>88124669</c:v>
                </c:pt>
                <c:pt idx="3">
                  <c:v>49653580</c:v>
                </c:pt>
                <c:pt idx="4">
                  <c:v>108082074</c:v>
                </c:pt>
              </c:numCache>
            </c:numRef>
          </c:val>
          <c:extLst>
            <c:ext xmlns:c16="http://schemas.microsoft.com/office/drawing/2014/chart" uri="{C3380CC4-5D6E-409C-BE32-E72D297353CC}">
              <c16:uniqueId val="{0000000A-44BB-4F8B-8937-BD3498CDE8B7}"/>
            </c:ext>
          </c:extLst>
        </c:ser>
        <c:dLbls>
          <c:showLegendKey val="0"/>
          <c:showVal val="0"/>
          <c:showCatName val="0"/>
          <c:showSerName val="0"/>
          <c:showPercent val="0"/>
          <c:showBubbleSize val="0"/>
          <c:showLeaderLines val="1"/>
        </c:dLbls>
      </c:pie3DChart>
      <c:spPr>
        <a:solidFill>
          <a:schemeClr val="accent6">
            <a:lumMod val="20000"/>
            <a:lumOff val="80000"/>
          </a:schemeClr>
        </a:solidFill>
        <a:ln>
          <a:noFill/>
        </a:ln>
        <a:effectLst/>
      </c:spPr>
    </c:plotArea>
    <c:legend>
      <c:legendPos val="r"/>
      <c:layout>
        <c:manualLayout>
          <c:xMode val="edge"/>
          <c:yMode val="edge"/>
          <c:x val="0.83293011592903898"/>
          <c:y val="0.39461534282499161"/>
          <c:w val="0.13352468477637855"/>
          <c:h val="0.37212613419501245"/>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a:innerShdw blurRad="114300">
        <a:prstClr val="black"/>
      </a:innerShdw>
    </a:effectLst>
    <a:scene3d>
      <a:camera prst="orthographicFront"/>
      <a:lightRig rig="threePt" dir="t"/>
    </a:scene3d>
    <a:sp3d>
      <a:bevelT w="165100" prst="coolSlan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Excel Dashboard.xlsx]top 5!PivotTable5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solidFill>
                  <a:srgbClr val="002060"/>
                </a:solidFill>
                <a:latin typeface="Times New Roman" panose="02020603050405020304" pitchFamily="18" charset="0"/>
                <a:cs typeface="Times New Roman" panose="02020603050405020304" pitchFamily="18" charset="0"/>
              </a:rPr>
              <a:t>TOP 5 STORE WISE SALES</a:t>
            </a:r>
          </a:p>
        </c:rich>
      </c:tx>
      <c:layout>
        <c:manualLayout>
          <c:xMode val="edge"/>
          <c:yMode val="edge"/>
          <c:x val="0.27954752733250804"/>
          <c:y val="4.912901414509422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75000"/>
            </a:schemeClr>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75000"/>
            </a:schemeClr>
          </a:solidFill>
          <a:ln>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5'!$C$3</c:f>
              <c:strCache>
                <c:ptCount val="1"/>
                <c:pt idx="0">
                  <c:v>Total</c:v>
                </c:pt>
              </c:strCache>
            </c:strRef>
          </c:tx>
          <c:spPr>
            <a:solidFill>
              <a:schemeClr val="accent5">
                <a:lumMod val="75000"/>
              </a:schemeClr>
            </a:solidFill>
            <a:ln>
              <a:noFill/>
            </a:ln>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5'!$B$4:$B$9</c:f>
              <c:strCache>
                <c:ptCount val="5"/>
                <c:pt idx="0">
                  <c:v>Hammersmith Store #557</c:v>
                </c:pt>
                <c:pt idx="1">
                  <c:v>King Store #922</c:v>
                </c:pt>
                <c:pt idx="2">
                  <c:v>Tilloch Store #799</c:v>
                </c:pt>
                <c:pt idx="3">
                  <c:v>Clarges Store #942</c:v>
                </c:pt>
                <c:pt idx="4">
                  <c:v>Argyle Store #326</c:v>
                </c:pt>
              </c:strCache>
            </c:strRef>
          </c:cat>
          <c:val>
            <c:numRef>
              <c:f>'top 5'!$C$4:$C$9</c:f>
              <c:numCache>
                <c:formatCode>General</c:formatCode>
                <c:ptCount val="5"/>
                <c:pt idx="0">
                  <c:v>3456476</c:v>
                </c:pt>
                <c:pt idx="1">
                  <c:v>3863892</c:v>
                </c:pt>
                <c:pt idx="2">
                  <c:v>4259437</c:v>
                </c:pt>
                <c:pt idx="3">
                  <c:v>4764310.5</c:v>
                </c:pt>
                <c:pt idx="4">
                  <c:v>4882155</c:v>
                </c:pt>
              </c:numCache>
            </c:numRef>
          </c:val>
          <c:extLst>
            <c:ext xmlns:c16="http://schemas.microsoft.com/office/drawing/2014/chart" uri="{C3380CC4-5D6E-409C-BE32-E72D297353CC}">
              <c16:uniqueId val="{00000000-5745-4EB5-845A-DB94824EEFBC}"/>
            </c:ext>
          </c:extLst>
        </c:ser>
        <c:dLbls>
          <c:dLblPos val="outEnd"/>
          <c:showLegendKey val="0"/>
          <c:showVal val="1"/>
          <c:showCatName val="0"/>
          <c:showSerName val="0"/>
          <c:showPercent val="0"/>
          <c:showBubbleSize val="0"/>
        </c:dLbls>
        <c:gapWidth val="219"/>
        <c:overlap val="-27"/>
        <c:axId val="2131670063"/>
        <c:axId val="2131670543"/>
      </c:barChart>
      <c:catAx>
        <c:axId val="2131670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131670543"/>
        <c:crosses val="autoZero"/>
        <c:auto val="1"/>
        <c:lblAlgn val="ctr"/>
        <c:lblOffset val="100"/>
        <c:noMultiLvlLbl val="0"/>
      </c:catAx>
      <c:valAx>
        <c:axId val="21316705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2131670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a:innerShdw blurRad="114300">
        <a:prstClr val="black"/>
      </a:innerShdw>
    </a:effectLst>
    <a:scene3d>
      <a:camera prst="orthographicFront"/>
      <a:lightRig rig="threePt" dir="t"/>
    </a:scene3d>
    <a:sp3d>
      <a:bevelT w="165100" prst="coolSlan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Excel Dashboard.xlsx]state!PivotTable2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i="0" baseline="0">
                <a:solidFill>
                  <a:srgbClr val="002060"/>
                </a:solidFill>
              </a:rPr>
              <a:t>TOP 10 STATE WISE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57150">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57150">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57150">
            <a:noFill/>
          </a:ln>
          <a:effectLst/>
        </c:spPr>
        <c:marker>
          <c:symbol val="none"/>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state!$C$3</c:f>
              <c:strCache>
                <c:ptCount val="1"/>
                <c:pt idx="0">
                  <c:v>Total</c:v>
                </c:pt>
              </c:strCache>
            </c:strRef>
          </c:tx>
          <c:spPr>
            <a:solidFill>
              <a:schemeClr val="accent1"/>
            </a:solidFill>
            <a:ln w="57150">
              <a:noFill/>
            </a:ln>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state!$B$4:$B$14</c:f>
              <c:strCache>
                <c:ptCount val="10"/>
                <c:pt idx="0">
                  <c:v>New Jersey</c:v>
                </c:pt>
                <c:pt idx="1">
                  <c:v>Virginia</c:v>
                </c:pt>
                <c:pt idx="2">
                  <c:v>Washington</c:v>
                </c:pt>
                <c:pt idx="3">
                  <c:v>Massachusetts</c:v>
                </c:pt>
                <c:pt idx="4">
                  <c:v>Alabama</c:v>
                </c:pt>
                <c:pt idx="5">
                  <c:v>North Carolina</c:v>
                </c:pt>
                <c:pt idx="6">
                  <c:v>Michigan</c:v>
                </c:pt>
                <c:pt idx="7">
                  <c:v>Texas</c:v>
                </c:pt>
                <c:pt idx="8">
                  <c:v>Florida</c:v>
                </c:pt>
                <c:pt idx="9">
                  <c:v>California</c:v>
                </c:pt>
              </c:strCache>
            </c:strRef>
          </c:cat>
          <c:val>
            <c:numRef>
              <c:f>state!$C$4:$C$14</c:f>
              <c:numCache>
                <c:formatCode>General</c:formatCode>
                <c:ptCount val="10"/>
                <c:pt idx="0">
                  <c:v>11973847.5</c:v>
                </c:pt>
                <c:pt idx="1">
                  <c:v>12651533.5</c:v>
                </c:pt>
                <c:pt idx="2">
                  <c:v>12731936.5</c:v>
                </c:pt>
                <c:pt idx="3">
                  <c:v>12972424</c:v>
                </c:pt>
                <c:pt idx="4">
                  <c:v>15237646.5</c:v>
                </c:pt>
                <c:pt idx="5">
                  <c:v>15355188</c:v>
                </c:pt>
                <c:pt idx="6">
                  <c:v>15598060.25</c:v>
                </c:pt>
                <c:pt idx="7">
                  <c:v>26536945</c:v>
                </c:pt>
                <c:pt idx="8">
                  <c:v>26814356</c:v>
                </c:pt>
                <c:pt idx="9">
                  <c:v>87932187.5</c:v>
                </c:pt>
              </c:numCache>
            </c:numRef>
          </c:val>
          <c:extLst>
            <c:ext xmlns:c16="http://schemas.microsoft.com/office/drawing/2014/chart" uri="{C3380CC4-5D6E-409C-BE32-E72D297353CC}">
              <c16:uniqueId val="{00000000-8E2B-4E43-948C-68084A9E1889}"/>
            </c:ext>
          </c:extLst>
        </c:ser>
        <c:dLbls>
          <c:dLblPos val="outEnd"/>
          <c:showLegendKey val="0"/>
          <c:showVal val="1"/>
          <c:showCatName val="0"/>
          <c:showSerName val="0"/>
          <c:showPercent val="0"/>
          <c:showBubbleSize val="0"/>
        </c:dLbls>
        <c:gapWidth val="182"/>
        <c:axId val="1049919151"/>
        <c:axId val="1049908111"/>
      </c:barChart>
      <c:catAx>
        <c:axId val="10499191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049908111"/>
        <c:crosses val="autoZero"/>
        <c:auto val="1"/>
        <c:lblAlgn val="ctr"/>
        <c:lblOffset val="100"/>
        <c:noMultiLvlLbl val="0"/>
      </c:catAx>
      <c:valAx>
        <c:axId val="1049908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049919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a:innerShdw blurRad="114300">
        <a:prstClr val="black"/>
      </a:innerShdw>
    </a:effectLst>
    <a:scene3d>
      <a:camera prst="orthographicFront"/>
      <a:lightRig rig="threePt" dir="t"/>
    </a:scene3d>
    <a:sp3d>
      <a:bevelT w="165100" prst="coolSlan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 Excel Dashboard.xlsx]inventory value!PivotTable1</c:name>
    <c:fmtId val="9"/>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861361079865016"/>
          <c:y val="6.8658768926642702E-2"/>
          <c:w val="0.84178829208848893"/>
          <c:h val="0.41891123198367525"/>
        </c:manualLayout>
      </c:layout>
      <c:barChart>
        <c:barDir val="col"/>
        <c:grouping val="clustered"/>
        <c:varyColors val="0"/>
        <c:ser>
          <c:idx val="0"/>
          <c:order val="0"/>
          <c:tx>
            <c:strRef>
              <c:f>'inventory value'!$C$3</c:f>
              <c:strCache>
                <c:ptCount val="1"/>
                <c:pt idx="0">
                  <c:v>Sum of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'inventory value'!$B$4:$B$14</c:f>
              <c:strCache>
                <c:ptCount val="10"/>
                <c:pt idx="0">
                  <c:v>1033-Craft Foil</c:v>
                </c:pt>
                <c:pt idx="1">
                  <c:v>1056-Felting Needles &amp; Machines</c:v>
                </c:pt>
                <c:pt idx="2">
                  <c:v>1059-Finger &amp; Hand Cymbals</c:v>
                </c:pt>
                <c:pt idx="3">
                  <c:v>1069-Guitar Cases &amp; Gig Bags</c:v>
                </c:pt>
                <c:pt idx="4">
                  <c:v>1083-Hand Percussion Stands &amp; Mounts</c:v>
                </c:pt>
                <c:pt idx="5">
                  <c:v>1087-Harmonica Holders</c:v>
                </c:pt>
                <c:pt idx="6">
                  <c:v>1090-Hook and Loop Fasteners</c:v>
                </c:pt>
                <c:pt idx="7">
                  <c:v>1096-Knitting Needles</c:v>
                </c:pt>
                <c:pt idx="8">
                  <c:v>237-75" Class (74.5" Diag.)   LED   2160p</c:v>
                </c:pt>
                <c:pt idx="9">
                  <c:v>99-2 in 1 Case for Apple® iPod® nano 7th Generation</c:v>
                </c:pt>
              </c:strCache>
            </c:strRef>
          </c:cat>
          <c:val>
            <c:numRef>
              <c:f>'inventory value'!$C$4:$C$14</c:f>
              <c:numCache>
                <c:formatCode>0.00</c:formatCode>
                <c:ptCount val="10"/>
                <c:pt idx="0">
                  <c:v>941987.56630573922</c:v>
                </c:pt>
                <c:pt idx="1">
                  <c:v>861146.43508458452</c:v>
                </c:pt>
                <c:pt idx="2">
                  <c:v>4387043.1531879762</c:v>
                </c:pt>
                <c:pt idx="3">
                  <c:v>711554.06341906951</c:v>
                </c:pt>
                <c:pt idx="4">
                  <c:v>2238035.9346498721</c:v>
                </c:pt>
                <c:pt idx="5">
                  <c:v>2635099.1195706213</c:v>
                </c:pt>
                <c:pt idx="6">
                  <c:v>679129.97912250995</c:v>
                </c:pt>
                <c:pt idx="7">
                  <c:v>1082780.0278173978</c:v>
                </c:pt>
                <c:pt idx="8">
                  <c:v>715010.74490831548</c:v>
                </c:pt>
                <c:pt idx="9">
                  <c:v>711939.84763623856</c:v>
                </c:pt>
              </c:numCache>
            </c:numRef>
          </c:val>
          <c:extLst>
            <c:ext xmlns:c16="http://schemas.microsoft.com/office/drawing/2014/chart" uri="{C3380CC4-5D6E-409C-BE32-E72D297353CC}">
              <c16:uniqueId val="{00000000-971D-441D-BB58-DB3F3AED491F}"/>
            </c:ext>
          </c:extLst>
        </c:ser>
        <c:dLbls>
          <c:showLegendKey val="0"/>
          <c:showVal val="1"/>
          <c:showCatName val="0"/>
          <c:showSerName val="0"/>
          <c:showPercent val="0"/>
          <c:showBubbleSize val="0"/>
        </c:dLbls>
        <c:gapWidth val="219"/>
        <c:overlap val="-27"/>
        <c:axId val="1806762415"/>
        <c:axId val="1806764335"/>
      </c:barChart>
      <c:lineChart>
        <c:grouping val="standard"/>
        <c:varyColors val="0"/>
        <c:ser>
          <c:idx val="1"/>
          <c:order val="1"/>
          <c:tx>
            <c:strRef>
              <c:f>'inventory value'!$D$3</c:f>
              <c:strCache>
                <c:ptCount val="1"/>
                <c:pt idx="0">
                  <c:v>Sum of Price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'inventory value'!$B$4:$B$14</c:f>
              <c:strCache>
                <c:ptCount val="10"/>
                <c:pt idx="0">
                  <c:v>1033-Craft Foil</c:v>
                </c:pt>
                <c:pt idx="1">
                  <c:v>1056-Felting Needles &amp; Machines</c:v>
                </c:pt>
                <c:pt idx="2">
                  <c:v>1059-Finger &amp; Hand Cymbals</c:v>
                </c:pt>
                <c:pt idx="3">
                  <c:v>1069-Guitar Cases &amp; Gig Bags</c:v>
                </c:pt>
                <c:pt idx="4">
                  <c:v>1083-Hand Percussion Stands &amp; Mounts</c:v>
                </c:pt>
                <c:pt idx="5">
                  <c:v>1087-Harmonica Holders</c:v>
                </c:pt>
                <c:pt idx="6">
                  <c:v>1090-Hook and Loop Fasteners</c:v>
                </c:pt>
                <c:pt idx="7">
                  <c:v>1096-Knitting Needles</c:v>
                </c:pt>
                <c:pt idx="8">
                  <c:v>237-75" Class (74.5" Diag.)   LED   2160p</c:v>
                </c:pt>
                <c:pt idx="9">
                  <c:v>99-2 in 1 Case for Apple® iPod® nano 7th Generation</c:v>
                </c:pt>
              </c:strCache>
            </c:strRef>
          </c:cat>
          <c:val>
            <c:numRef>
              <c:f>'inventory value'!$D$4:$D$14</c:f>
              <c:numCache>
                <c:formatCode>General</c:formatCode>
                <c:ptCount val="10"/>
                <c:pt idx="0">
                  <c:v>1283847.75</c:v>
                </c:pt>
                <c:pt idx="1">
                  <c:v>1171549.5</c:v>
                </c:pt>
                <c:pt idx="2">
                  <c:v>5985702</c:v>
                </c:pt>
                <c:pt idx="3">
                  <c:v>969984</c:v>
                </c:pt>
                <c:pt idx="4">
                  <c:v>3050743</c:v>
                </c:pt>
                <c:pt idx="5">
                  <c:v>3588405.75</c:v>
                </c:pt>
                <c:pt idx="6">
                  <c:v>925523.25</c:v>
                </c:pt>
                <c:pt idx="7">
                  <c:v>1476044</c:v>
                </c:pt>
                <c:pt idx="8">
                  <c:v>894360</c:v>
                </c:pt>
                <c:pt idx="9">
                  <c:v>1068939</c:v>
                </c:pt>
              </c:numCache>
            </c:numRef>
          </c:val>
          <c:smooth val="0"/>
          <c:extLst>
            <c:ext xmlns:c16="http://schemas.microsoft.com/office/drawing/2014/chart" uri="{C3380CC4-5D6E-409C-BE32-E72D297353CC}">
              <c16:uniqueId val="{00000001-971D-441D-BB58-DB3F3AED491F}"/>
            </c:ext>
          </c:extLst>
        </c:ser>
        <c:dLbls>
          <c:showLegendKey val="0"/>
          <c:showVal val="1"/>
          <c:showCatName val="0"/>
          <c:showSerName val="0"/>
          <c:showPercent val="0"/>
          <c:showBubbleSize val="0"/>
        </c:dLbls>
        <c:marker val="1"/>
        <c:smooth val="0"/>
        <c:axId val="1806762415"/>
        <c:axId val="1806764335"/>
      </c:lineChart>
      <c:catAx>
        <c:axId val="18067624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06764335"/>
        <c:crosses val="autoZero"/>
        <c:auto val="1"/>
        <c:lblAlgn val="ctr"/>
        <c:lblOffset val="100"/>
        <c:noMultiLvlLbl val="0"/>
      </c:catAx>
      <c:valAx>
        <c:axId val="1806764335"/>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06762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a:innerShdw blurRad="114300">
        <a:prstClr val="black"/>
      </a:innerShdw>
    </a:effectLst>
    <a:scene3d>
      <a:camera prst="orthographicFront"/>
      <a:lightRig rig="threePt" dir="t"/>
    </a:scene3d>
    <a:sp3d>
      <a:bevelT w="165100" prst="coolSlan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2FD8-BE99-6501-B0EE-32AA2E499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690DC-1BB4-2861-19C4-A0577F5C2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C3E69A-BC52-B0FA-85AA-45AD10702959}"/>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5" name="Footer Placeholder 4">
            <a:extLst>
              <a:ext uri="{FF2B5EF4-FFF2-40B4-BE49-F238E27FC236}">
                <a16:creationId xmlns:a16="http://schemas.microsoft.com/office/drawing/2014/main" id="{49C39763-59C4-8CE1-30E7-4353B125E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CAB88-7BBF-7C10-DFFE-0E440DFA42B6}"/>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206939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CB89-B9F9-CF8A-FF61-3B0586AA0D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74F78-37E4-E536-850F-B54D76748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813EE-61A5-5857-94A3-E3D5AD3D9F75}"/>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5" name="Footer Placeholder 4">
            <a:extLst>
              <a:ext uri="{FF2B5EF4-FFF2-40B4-BE49-F238E27FC236}">
                <a16:creationId xmlns:a16="http://schemas.microsoft.com/office/drawing/2014/main" id="{85A7F87F-4F2F-9057-69DA-80DF30672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A3391-B105-C979-EEEE-959FD1BD2E8B}"/>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31118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E233B-5EAD-C8EE-6A44-FA5F53BB6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6D835-A283-01C3-9083-FC6E0F949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5D378-FA74-1B3F-A594-A3A74CC16DFD}"/>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5" name="Footer Placeholder 4">
            <a:extLst>
              <a:ext uri="{FF2B5EF4-FFF2-40B4-BE49-F238E27FC236}">
                <a16:creationId xmlns:a16="http://schemas.microsoft.com/office/drawing/2014/main" id="{86D45717-C8E6-4F18-69C0-34E014D31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E2523-3AF6-7936-02CB-83F5D211558B}"/>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91230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CAB5-B3BB-4791-7665-107675361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10766-A48B-B0E5-141E-7209252BF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E98B-D12C-079C-64FA-BB72658CF97A}"/>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5" name="Footer Placeholder 4">
            <a:extLst>
              <a:ext uri="{FF2B5EF4-FFF2-40B4-BE49-F238E27FC236}">
                <a16:creationId xmlns:a16="http://schemas.microsoft.com/office/drawing/2014/main" id="{B85EF1F2-22D0-AC05-0010-A5180B7B5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6F414-D166-EF44-8073-D15406014A01}"/>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189904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5142-2DEC-419C-419D-13B1C6734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9B3E6-AF4E-DBEC-3B72-FA289EC85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AAED7-472C-C9DF-865A-89C23BEFAB27}"/>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5" name="Footer Placeholder 4">
            <a:extLst>
              <a:ext uri="{FF2B5EF4-FFF2-40B4-BE49-F238E27FC236}">
                <a16:creationId xmlns:a16="http://schemas.microsoft.com/office/drawing/2014/main" id="{9FA1B9C5-DFB3-B13C-3A33-1561C80AD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48092-27C5-403E-DCC8-DEC3A60CB011}"/>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190733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D4C1-715E-1A04-A4B0-AFFB23D4C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DFC76-E268-C58B-4B5A-072D9B17DE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906A1D-096E-05B0-88EC-C9F5A89124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2CFF27-FDC7-C58C-5B1B-6ABE0543CA52}"/>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6" name="Footer Placeholder 5">
            <a:extLst>
              <a:ext uri="{FF2B5EF4-FFF2-40B4-BE49-F238E27FC236}">
                <a16:creationId xmlns:a16="http://schemas.microsoft.com/office/drawing/2014/main" id="{56A5667A-1D52-6527-ABF6-8D57C2008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95312-DFEF-FBE0-0D59-2E11F95873D5}"/>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39414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7096-5CE9-DF77-19D5-D4C3771BCD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48F10-5631-0A8B-56DC-5D85736A4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709B64-3F99-372D-5AF1-DCAB8E1084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B45F1-CF52-B9BA-C5CD-EEDA8F30B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7A30D3-B1EA-2A4F-9622-F262AD586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4F991D-1CFC-A561-E95F-F3FE805ECE60}"/>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8" name="Footer Placeholder 7">
            <a:extLst>
              <a:ext uri="{FF2B5EF4-FFF2-40B4-BE49-F238E27FC236}">
                <a16:creationId xmlns:a16="http://schemas.microsoft.com/office/drawing/2014/main" id="{E1B0712B-CBF3-089A-F22F-F4FECE5A8A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42E115-7F4F-D251-ED7D-BD82D28215B9}"/>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385031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EBEE-741E-F8BC-E2B4-050D00C52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07059D-008F-6A78-A04F-EA4285A21B4B}"/>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4" name="Footer Placeholder 3">
            <a:extLst>
              <a:ext uri="{FF2B5EF4-FFF2-40B4-BE49-F238E27FC236}">
                <a16:creationId xmlns:a16="http://schemas.microsoft.com/office/drawing/2014/main" id="{C4426295-A29E-F61B-D335-2504A17954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2D2C61-60EB-A2A5-B226-ACB4B612D3B2}"/>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398032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18237-ACBF-E291-DE42-1A77AF92848A}"/>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3" name="Footer Placeholder 2">
            <a:extLst>
              <a:ext uri="{FF2B5EF4-FFF2-40B4-BE49-F238E27FC236}">
                <a16:creationId xmlns:a16="http://schemas.microsoft.com/office/drawing/2014/main" id="{956A1B57-FC66-3BDC-ECDA-E7F0EBA8BF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829BF4-14FB-19FB-EB87-AFF7A6B74720}"/>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203298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83B1-C9B7-2C13-AB5A-B7A627BE4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7D81CF-BA08-145C-6E9A-ED1A262E9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C69F0-1810-3363-9598-B616ADB78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A0088-7A80-88D9-ABA8-393C47F6E56B}"/>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6" name="Footer Placeholder 5">
            <a:extLst>
              <a:ext uri="{FF2B5EF4-FFF2-40B4-BE49-F238E27FC236}">
                <a16:creationId xmlns:a16="http://schemas.microsoft.com/office/drawing/2014/main" id="{D6291837-FC5B-60B4-0FB4-BCFFFAB37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20E97-AE4E-C93F-8E6A-99C06DF46835}"/>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101357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9EBC-885B-307A-A5BA-B2D5E718A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F0A01F-80BB-5147-7AFE-6FFBE410F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DB4DA2-81BE-5277-9906-022587871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EC130-7040-31D8-77FE-C2A698377984}"/>
              </a:ext>
            </a:extLst>
          </p:cNvPr>
          <p:cNvSpPr>
            <a:spLocks noGrp="1"/>
          </p:cNvSpPr>
          <p:nvPr>
            <p:ph type="dt" sz="half" idx="10"/>
          </p:nvPr>
        </p:nvSpPr>
        <p:spPr/>
        <p:txBody>
          <a:bodyPr/>
          <a:lstStyle/>
          <a:p>
            <a:fld id="{E74BADA3-CC54-4A51-BB43-7AC3A5CDA970}" type="datetimeFigureOut">
              <a:rPr lang="en-US" smtClean="0"/>
              <a:t>3/20/2025</a:t>
            </a:fld>
            <a:endParaRPr lang="en-US"/>
          </a:p>
        </p:txBody>
      </p:sp>
      <p:sp>
        <p:nvSpPr>
          <p:cNvPr id="6" name="Footer Placeholder 5">
            <a:extLst>
              <a:ext uri="{FF2B5EF4-FFF2-40B4-BE49-F238E27FC236}">
                <a16:creationId xmlns:a16="http://schemas.microsoft.com/office/drawing/2014/main" id="{29ED701B-69FD-DC66-0694-379AC40A0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781C7-6151-A019-B22C-EA00011790C5}"/>
              </a:ext>
            </a:extLst>
          </p:cNvPr>
          <p:cNvSpPr>
            <a:spLocks noGrp="1"/>
          </p:cNvSpPr>
          <p:nvPr>
            <p:ph type="sldNum" sz="quarter" idx="12"/>
          </p:nvPr>
        </p:nvSpPr>
        <p:spPr/>
        <p:txBody>
          <a:bodyPr/>
          <a:lstStyle/>
          <a:p>
            <a:fld id="{A38D1724-EF61-458C-A57A-28417DD4864E}" type="slidenum">
              <a:rPr lang="en-US" smtClean="0"/>
              <a:t>‹#›</a:t>
            </a:fld>
            <a:endParaRPr lang="en-US"/>
          </a:p>
        </p:txBody>
      </p:sp>
    </p:spTree>
    <p:extLst>
      <p:ext uri="{BB962C8B-B14F-4D97-AF65-F5344CB8AC3E}">
        <p14:creationId xmlns:p14="http://schemas.microsoft.com/office/powerpoint/2010/main" val="103998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88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2F6B2-2F5C-2470-CCF5-A687978A0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99DBBA-A816-4EFC-493D-65A4DEF09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6D432-8194-E1AD-E8BD-0FB73098C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BADA3-CC54-4A51-BB43-7AC3A5CDA970}" type="datetimeFigureOut">
              <a:rPr lang="en-US" smtClean="0"/>
              <a:t>3/20/2025</a:t>
            </a:fld>
            <a:endParaRPr lang="en-US"/>
          </a:p>
        </p:txBody>
      </p:sp>
      <p:sp>
        <p:nvSpPr>
          <p:cNvPr id="5" name="Footer Placeholder 4">
            <a:extLst>
              <a:ext uri="{FF2B5EF4-FFF2-40B4-BE49-F238E27FC236}">
                <a16:creationId xmlns:a16="http://schemas.microsoft.com/office/drawing/2014/main" id="{CE0AB4EF-9013-D643-C7C5-9CA669440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560664-1FAE-7E18-A7F5-14604B2EC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D1724-EF61-458C-A57A-28417DD4864E}" type="slidenum">
              <a:rPr lang="en-US" smtClean="0"/>
              <a:t>‹#›</a:t>
            </a:fld>
            <a:endParaRPr lang="en-US"/>
          </a:p>
        </p:txBody>
      </p:sp>
    </p:spTree>
    <p:extLst>
      <p:ext uri="{BB962C8B-B14F-4D97-AF65-F5344CB8AC3E}">
        <p14:creationId xmlns:p14="http://schemas.microsoft.com/office/powerpoint/2010/main" val="357161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88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2" descr="Icon Supply Chain Logo, HD Png Download - vhv">
            <a:extLst>
              <a:ext uri="{FF2B5EF4-FFF2-40B4-BE49-F238E27FC236}">
                <a16:creationId xmlns:a16="http://schemas.microsoft.com/office/drawing/2014/main" id="{5B7DC817-254E-BB5C-372F-252229680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912" y="4750439"/>
            <a:ext cx="2698230" cy="1767709"/>
          </a:xfrm>
          <a:prstGeom prst="rect">
            <a:avLst/>
          </a:prstGeom>
          <a:noFill/>
          <a:effectLst>
            <a:glow rad="101600">
              <a:schemeClr val="accent1">
                <a:satMod val="175000"/>
                <a:alpha val="40000"/>
              </a:schemeClr>
            </a:glow>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A6092E-CCFE-DE97-DFDD-0119CC7ED7F9}"/>
              </a:ext>
            </a:extLst>
          </p:cNvPr>
          <p:cNvSpPr txBox="1"/>
          <p:nvPr/>
        </p:nvSpPr>
        <p:spPr>
          <a:xfrm>
            <a:off x="0" y="3075057"/>
            <a:ext cx="12192000" cy="769441"/>
          </a:xfrm>
          <a:prstGeom prst="rect">
            <a:avLst/>
          </a:prstGeom>
          <a:noFill/>
        </p:spPr>
        <p:txBody>
          <a:bodyPr wrap="square" rtlCol="0">
            <a:spAutoFit/>
          </a:bodyPr>
          <a:lstStyle/>
          <a:p>
            <a:pPr algn="ctr"/>
            <a:r>
              <a:rPr lang="en-US" sz="4400" b="1" u="sng" dirty="0">
                <a:solidFill>
                  <a:srgbClr val="002060"/>
                </a:solidFill>
                <a:latin typeface="Times New Roman" panose="02020603050405020304" pitchFamily="18" charset="0"/>
                <a:cs typeface="Times New Roman" panose="02020603050405020304" pitchFamily="18" charset="0"/>
              </a:rPr>
              <a:t>SUPPLY CHAIN MANAGEMENT</a:t>
            </a:r>
          </a:p>
        </p:txBody>
      </p:sp>
      <p:pic>
        <p:nvPicPr>
          <p:cNvPr id="7" name="Picture 6">
            <a:extLst>
              <a:ext uri="{FF2B5EF4-FFF2-40B4-BE49-F238E27FC236}">
                <a16:creationId xmlns:a16="http://schemas.microsoft.com/office/drawing/2014/main" id="{0FA7E369-AC61-8C49-746B-77943D2D7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81" y="468273"/>
            <a:ext cx="2271713" cy="1951077"/>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12035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504B-424A-ECAB-61E4-A2A604DD621C}"/>
              </a:ext>
            </a:extLst>
          </p:cNvPr>
          <p:cNvSpPr>
            <a:spLocks noGrp="1"/>
          </p:cNvSpPr>
          <p:nvPr>
            <p:ph type="title"/>
          </p:nvPr>
        </p:nvSpPr>
        <p:spPr>
          <a:xfrm>
            <a:off x="0" y="259841"/>
            <a:ext cx="12152951" cy="800863"/>
          </a:xfrm>
        </p:spPr>
        <p:txBody>
          <a:bodyPr>
            <a:normAutofit/>
          </a:bodyPr>
          <a:lstStyle/>
          <a:p>
            <a:pPr algn="ctr"/>
            <a:r>
              <a:rPr lang="en-US" sz="3200" b="1" dirty="0">
                <a:latin typeface="Times New Roman" panose="02020603050405020304" pitchFamily="18" charset="0"/>
                <a:cs typeface="Times New Roman" panose="02020603050405020304" pitchFamily="18" charset="0"/>
              </a:rPr>
              <a:t>KPI 7 : Purchase Method Wise Sales</a:t>
            </a:r>
            <a:endParaRPr lang="en-US" sz="3200" b="1" dirty="0"/>
          </a:p>
        </p:txBody>
      </p:sp>
      <p:sp>
        <p:nvSpPr>
          <p:cNvPr id="3" name="Content Placeholder 2">
            <a:extLst>
              <a:ext uri="{FF2B5EF4-FFF2-40B4-BE49-F238E27FC236}">
                <a16:creationId xmlns:a16="http://schemas.microsoft.com/office/drawing/2014/main" id="{854CD1A9-40BC-E156-2D12-8399D9C44681}"/>
              </a:ext>
            </a:extLst>
          </p:cNvPr>
          <p:cNvSpPr>
            <a:spLocks noGrp="1"/>
          </p:cNvSpPr>
          <p:nvPr>
            <p:ph idx="1"/>
          </p:nvPr>
        </p:nvSpPr>
        <p:spPr>
          <a:xfrm>
            <a:off x="0" y="1880063"/>
            <a:ext cx="6812279" cy="4544568"/>
          </a:xfrm>
        </p:spPr>
        <p:txBody>
          <a:bodyPr>
            <a:noAutofit/>
          </a:bodyPr>
          <a:lstStyle/>
          <a:p>
            <a:r>
              <a:rPr lang="en-IN" sz="1700" b="1" dirty="0">
                <a:latin typeface="Times New Roman" panose="02020603050405020304" pitchFamily="18" charset="0"/>
                <a:cs typeface="Times New Roman" panose="02020603050405020304" pitchFamily="18" charset="0"/>
              </a:rPr>
              <a:t>Dominance of Debit Sales: Debit sales </a:t>
            </a:r>
            <a:r>
              <a:rPr lang="en-IN" sz="1700" dirty="0">
                <a:latin typeface="Times New Roman" panose="02020603050405020304" pitchFamily="18" charset="0"/>
                <a:cs typeface="Times New Roman" panose="02020603050405020304" pitchFamily="18" charset="0"/>
              </a:rPr>
              <a:t>dominate with a total of </a:t>
            </a:r>
            <a:r>
              <a:rPr lang="en-IN" sz="1700" b="1" dirty="0">
                <a:latin typeface="Times New Roman" panose="02020603050405020304" pitchFamily="18" charset="0"/>
                <a:cs typeface="Times New Roman" panose="02020603050405020304" pitchFamily="18" charset="0"/>
              </a:rPr>
              <a:t>$149.92M</a:t>
            </a:r>
            <a:r>
              <a:rPr lang="en-IN" sz="1700" dirty="0">
                <a:latin typeface="Times New Roman" panose="02020603050405020304" pitchFamily="18" charset="0"/>
                <a:cs typeface="Times New Roman" panose="02020603050405020304" pitchFamily="18" charset="0"/>
              </a:rPr>
              <a:t>, indicating a </a:t>
            </a:r>
            <a:r>
              <a:rPr lang="en-IN" sz="1700" b="1" dirty="0">
                <a:latin typeface="Times New Roman" panose="02020603050405020304" pitchFamily="18" charset="0"/>
                <a:cs typeface="Times New Roman" panose="02020603050405020304" pitchFamily="18" charset="0"/>
              </a:rPr>
              <a:t>strong customer preference </a:t>
            </a:r>
            <a:r>
              <a:rPr lang="en-IN" sz="1700" dirty="0">
                <a:latin typeface="Times New Roman" panose="02020603050405020304" pitchFamily="18" charset="0"/>
                <a:cs typeface="Times New Roman" panose="02020603050405020304" pitchFamily="18" charset="0"/>
              </a:rPr>
              <a:t>for using debit cards. This suggests a need for ensuring smooth processing and handling of debit transactions to maintain customer satisfaction.</a:t>
            </a:r>
          </a:p>
          <a:p>
            <a:r>
              <a:rPr lang="en-IN" sz="1700" b="1" dirty="0">
                <a:latin typeface="Times New Roman" panose="02020603050405020304" pitchFamily="18" charset="0"/>
                <a:cs typeface="Times New Roman" panose="02020603050405020304" pitchFamily="18" charset="0"/>
              </a:rPr>
              <a:t>Close Competition Between Credit and Cash: Sales for credit ($75M) </a:t>
            </a:r>
            <a:r>
              <a:rPr lang="en-IN" sz="1700" dirty="0">
                <a:latin typeface="Times New Roman" panose="02020603050405020304" pitchFamily="18" charset="0"/>
                <a:cs typeface="Times New Roman" panose="02020603050405020304" pitchFamily="18" charset="0"/>
              </a:rPr>
              <a:t>and </a:t>
            </a:r>
            <a:r>
              <a:rPr lang="en-IN" sz="1700" b="1" dirty="0">
                <a:latin typeface="Times New Roman" panose="02020603050405020304" pitchFamily="18" charset="0"/>
                <a:cs typeface="Times New Roman" panose="02020603050405020304" pitchFamily="18" charset="0"/>
              </a:rPr>
              <a:t>cash ($74.55M) </a:t>
            </a:r>
            <a:r>
              <a:rPr lang="en-IN" sz="1700" dirty="0">
                <a:latin typeface="Times New Roman" panose="02020603050405020304" pitchFamily="18" charset="0"/>
                <a:cs typeface="Times New Roman" panose="02020603050405020304" pitchFamily="18" charset="0"/>
              </a:rPr>
              <a:t>are almost neck and neck. This balance highlights the importance of optimizing both payment methods to cater to diverse customer preferences effectively.</a:t>
            </a:r>
          </a:p>
          <a:p>
            <a:r>
              <a:rPr lang="en-IN" sz="1700" b="1" dirty="0">
                <a:latin typeface="Times New Roman" panose="02020603050405020304" pitchFamily="18" charset="0"/>
                <a:cs typeface="Times New Roman" panose="02020603050405020304" pitchFamily="18" charset="0"/>
              </a:rPr>
              <a:t>Significant Role of Other Methods</a:t>
            </a:r>
            <a:r>
              <a:rPr lang="en-IN" sz="1700" dirty="0">
                <a:latin typeface="Times New Roman" panose="02020603050405020304" pitchFamily="18" charset="0"/>
                <a:cs typeface="Times New Roman" panose="02020603050405020304" pitchFamily="18" charset="0"/>
              </a:rPr>
              <a:t>: The "</a:t>
            </a:r>
            <a:r>
              <a:rPr lang="en-IN" sz="1700" b="1" dirty="0">
                <a:latin typeface="Times New Roman" panose="02020603050405020304" pitchFamily="18" charset="0"/>
                <a:cs typeface="Times New Roman" panose="02020603050405020304" pitchFamily="18" charset="0"/>
              </a:rPr>
              <a:t>Other" category </a:t>
            </a:r>
            <a:r>
              <a:rPr lang="en-IN" sz="1700" dirty="0">
                <a:latin typeface="Times New Roman" panose="02020603050405020304" pitchFamily="18" charset="0"/>
                <a:cs typeface="Times New Roman" panose="02020603050405020304" pitchFamily="18" charset="0"/>
              </a:rPr>
              <a:t>accounts for </a:t>
            </a:r>
            <a:r>
              <a:rPr lang="en-IN" sz="1700" b="1" dirty="0">
                <a:latin typeface="Times New Roman" panose="02020603050405020304" pitchFamily="18" charset="0"/>
                <a:cs typeface="Times New Roman" panose="02020603050405020304" pitchFamily="18" charset="0"/>
              </a:rPr>
              <a:t>$74.35M in sales</a:t>
            </a:r>
            <a:r>
              <a:rPr lang="en-IN" sz="1700" dirty="0">
                <a:latin typeface="Times New Roman" panose="02020603050405020304" pitchFamily="18" charset="0"/>
                <a:cs typeface="Times New Roman" panose="02020603050405020304" pitchFamily="18" charset="0"/>
              </a:rPr>
              <a:t>, not far behind credit and cash. This suggests that </a:t>
            </a:r>
            <a:r>
              <a:rPr lang="en-IN" sz="1700" b="1" dirty="0">
                <a:latin typeface="Times New Roman" panose="02020603050405020304" pitchFamily="18" charset="0"/>
                <a:cs typeface="Times New Roman" panose="02020603050405020304" pitchFamily="18" charset="0"/>
              </a:rPr>
              <a:t>alternative payment methods</a:t>
            </a:r>
            <a:r>
              <a:rPr lang="en-IN" sz="1700" dirty="0">
                <a:latin typeface="Times New Roman" panose="02020603050405020304" pitchFamily="18" charset="0"/>
                <a:cs typeface="Times New Roman" panose="02020603050405020304" pitchFamily="18" charset="0"/>
              </a:rPr>
              <a:t>, perhaps </a:t>
            </a:r>
            <a:r>
              <a:rPr lang="en-IN" sz="1700" b="1" dirty="0">
                <a:latin typeface="Times New Roman" panose="02020603050405020304" pitchFamily="18" charset="0"/>
                <a:cs typeface="Times New Roman" panose="02020603050405020304" pitchFamily="18" charset="0"/>
              </a:rPr>
              <a:t>mobile payments </a:t>
            </a:r>
            <a:r>
              <a:rPr lang="en-IN" sz="1700" dirty="0">
                <a:latin typeface="Times New Roman" panose="02020603050405020304" pitchFamily="18" charset="0"/>
                <a:cs typeface="Times New Roman" panose="02020603050405020304" pitchFamily="18" charset="0"/>
              </a:rPr>
              <a:t>or </a:t>
            </a:r>
            <a:r>
              <a:rPr lang="en-IN" sz="1700" b="1" dirty="0">
                <a:latin typeface="Times New Roman" panose="02020603050405020304" pitchFamily="18" charset="0"/>
                <a:cs typeface="Times New Roman" panose="02020603050405020304" pitchFamily="18" charset="0"/>
              </a:rPr>
              <a:t>digital wallets</a:t>
            </a:r>
            <a:r>
              <a:rPr lang="en-IN" sz="1700" dirty="0">
                <a:latin typeface="Times New Roman" panose="02020603050405020304" pitchFamily="18" charset="0"/>
                <a:cs typeface="Times New Roman" panose="02020603050405020304" pitchFamily="18" charset="0"/>
              </a:rPr>
              <a:t>, are </a:t>
            </a:r>
            <a:r>
              <a:rPr lang="en-IN" sz="1700" b="1" dirty="0">
                <a:latin typeface="Times New Roman" panose="02020603050405020304" pitchFamily="18" charset="0"/>
                <a:cs typeface="Times New Roman" panose="02020603050405020304" pitchFamily="18" charset="0"/>
              </a:rPr>
              <a:t>also key players </a:t>
            </a:r>
            <a:r>
              <a:rPr lang="en-IN" sz="1700" dirty="0">
                <a:latin typeface="Times New Roman" panose="02020603050405020304" pitchFamily="18" charset="0"/>
                <a:cs typeface="Times New Roman" panose="02020603050405020304" pitchFamily="18" charset="0"/>
              </a:rPr>
              <a:t>in the </a:t>
            </a:r>
            <a:r>
              <a:rPr lang="en-IN" sz="1700" b="1" dirty="0">
                <a:latin typeface="Times New Roman" panose="02020603050405020304" pitchFamily="18" charset="0"/>
                <a:cs typeface="Times New Roman" panose="02020603050405020304" pitchFamily="18" charset="0"/>
              </a:rPr>
              <a:t>sales </a:t>
            </a:r>
            <a:r>
              <a:rPr lang="en-IN" sz="1700" dirty="0">
                <a:latin typeface="Times New Roman" panose="02020603050405020304" pitchFamily="18" charset="0"/>
                <a:cs typeface="Times New Roman" panose="02020603050405020304" pitchFamily="18" charset="0"/>
              </a:rPr>
              <a:t>mix.</a:t>
            </a:r>
          </a:p>
          <a:p>
            <a:r>
              <a:rPr lang="en-IN" sz="1700" b="1" dirty="0">
                <a:latin typeface="Times New Roman" panose="02020603050405020304" pitchFamily="18" charset="0"/>
                <a:cs typeface="Times New Roman" panose="02020603050405020304" pitchFamily="18" charset="0"/>
              </a:rPr>
              <a:t>Balanced Distribution Among Non-Debit Methods: </a:t>
            </a:r>
            <a:r>
              <a:rPr lang="en-IN" sz="1700" dirty="0">
                <a:latin typeface="Times New Roman" panose="02020603050405020304" pitchFamily="18" charset="0"/>
                <a:cs typeface="Times New Roman" panose="02020603050405020304" pitchFamily="18" charset="0"/>
              </a:rPr>
              <a:t>The sales figures for credit, cash, and other methods are relatively even, each contributing around </a:t>
            </a:r>
            <a:r>
              <a:rPr lang="en-IN" sz="1700" b="1" dirty="0">
                <a:latin typeface="Times New Roman" panose="02020603050405020304" pitchFamily="18" charset="0"/>
                <a:cs typeface="Times New Roman" panose="02020603050405020304" pitchFamily="18" charset="0"/>
              </a:rPr>
              <a:t>$74M </a:t>
            </a:r>
            <a:r>
              <a:rPr lang="en-IN" sz="1700" dirty="0">
                <a:latin typeface="Times New Roman" panose="02020603050405020304" pitchFamily="18" charset="0"/>
                <a:cs typeface="Times New Roman" panose="02020603050405020304" pitchFamily="18" charset="0"/>
              </a:rPr>
              <a:t>to </a:t>
            </a:r>
            <a:r>
              <a:rPr lang="en-IN" sz="1700" b="1" dirty="0">
                <a:latin typeface="Times New Roman" panose="02020603050405020304" pitchFamily="18" charset="0"/>
                <a:cs typeface="Times New Roman" panose="02020603050405020304" pitchFamily="18" charset="0"/>
              </a:rPr>
              <a:t>$75M</a:t>
            </a:r>
            <a:r>
              <a:rPr lang="en-IN" sz="1700" dirty="0">
                <a:latin typeface="Times New Roman" panose="02020603050405020304" pitchFamily="18" charset="0"/>
                <a:cs typeface="Times New Roman" panose="02020603050405020304" pitchFamily="18" charset="0"/>
              </a:rPr>
              <a:t>. This balance indicates a diverse range of preferred payment methods among customers, necessitating a flexible and adaptable payment processing system.</a:t>
            </a:r>
            <a:endParaRPr lang="en-US"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EC42947-D307-3BB2-AD77-2BEF8F237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160" y="1880063"/>
            <a:ext cx="5032247" cy="3606337"/>
          </a:xfrm>
          <a:prstGeom prst="rect">
            <a:avLst/>
          </a:prstGeom>
        </p:spPr>
      </p:pic>
    </p:spTree>
    <p:extLst>
      <p:ext uri="{BB962C8B-B14F-4D97-AF65-F5344CB8AC3E}">
        <p14:creationId xmlns:p14="http://schemas.microsoft.com/office/powerpoint/2010/main" val="224073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9E38-6688-C645-70C8-B4805F8295A1}"/>
              </a:ext>
            </a:extLst>
          </p:cNvPr>
          <p:cNvSpPr>
            <a:spLocks noGrp="1"/>
          </p:cNvSpPr>
          <p:nvPr>
            <p:ph type="title"/>
          </p:nvPr>
        </p:nvSpPr>
        <p:spPr>
          <a:xfrm>
            <a:off x="0" y="278701"/>
            <a:ext cx="12192000" cy="580835"/>
          </a:xfrm>
        </p:spPr>
        <p:txBody>
          <a:bodyPr>
            <a:normAutofit/>
          </a:bodyPr>
          <a:lstStyle/>
          <a:p>
            <a:pPr algn="ctr"/>
            <a:r>
              <a:rPr lang="en-US" sz="3200" b="1" dirty="0">
                <a:latin typeface="Times New Roman" panose="02020603050405020304" pitchFamily="18" charset="0"/>
                <a:cs typeface="Times New Roman" panose="02020603050405020304" pitchFamily="18" charset="0"/>
              </a:rPr>
              <a:t>KPI 8 : Product Wise Sales</a:t>
            </a:r>
            <a:endParaRPr lang="en-US" sz="3200" b="1" dirty="0"/>
          </a:p>
        </p:txBody>
      </p:sp>
      <p:sp>
        <p:nvSpPr>
          <p:cNvPr id="3" name="Content Placeholder 2">
            <a:extLst>
              <a:ext uri="{FF2B5EF4-FFF2-40B4-BE49-F238E27FC236}">
                <a16:creationId xmlns:a16="http://schemas.microsoft.com/office/drawing/2014/main" id="{9EAC4223-91A2-57D7-F212-0FAC312C9784}"/>
              </a:ext>
            </a:extLst>
          </p:cNvPr>
          <p:cNvSpPr>
            <a:spLocks noGrp="1"/>
          </p:cNvSpPr>
          <p:nvPr>
            <p:ph idx="1"/>
          </p:nvPr>
        </p:nvSpPr>
        <p:spPr>
          <a:xfrm>
            <a:off x="112414" y="1124713"/>
            <a:ext cx="6169514" cy="5454586"/>
          </a:xfrm>
        </p:spPr>
        <p:txBody>
          <a:bodyPr>
            <a:noAutofit/>
          </a:bodyPr>
          <a:lstStyle/>
          <a:p>
            <a:r>
              <a:rPr lang="en-IN" sz="1700" b="1" dirty="0">
                <a:latin typeface="Times New Roman" panose="02020603050405020304" pitchFamily="18" charset="0"/>
                <a:cs typeface="Times New Roman" panose="02020603050405020304" pitchFamily="18" charset="0"/>
              </a:rPr>
              <a:t>High Sales in Arts &amp; Entertainment: </a:t>
            </a:r>
            <a:r>
              <a:rPr lang="en-IN" sz="1700" dirty="0">
                <a:latin typeface="Times New Roman" panose="02020603050405020304" pitchFamily="18" charset="0"/>
                <a:cs typeface="Times New Roman" panose="02020603050405020304" pitchFamily="18" charset="0"/>
              </a:rPr>
              <a:t>With </a:t>
            </a:r>
            <a:r>
              <a:rPr lang="en-IN" sz="1700" b="1" dirty="0">
                <a:latin typeface="Times New Roman" panose="02020603050405020304" pitchFamily="18" charset="0"/>
                <a:cs typeface="Times New Roman" panose="02020603050405020304" pitchFamily="18" charset="0"/>
              </a:rPr>
              <a:t>$88M</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Arts &amp; Entertainment </a:t>
            </a:r>
            <a:r>
              <a:rPr lang="en-IN" sz="1700" dirty="0">
                <a:latin typeface="Times New Roman" panose="02020603050405020304" pitchFamily="18" charset="0"/>
                <a:cs typeface="Times New Roman" panose="02020603050405020304" pitchFamily="18" charset="0"/>
              </a:rPr>
              <a:t>stands out as the </a:t>
            </a:r>
            <a:r>
              <a:rPr lang="en-IN" sz="1700" b="1" dirty="0">
                <a:latin typeface="Times New Roman" panose="02020603050405020304" pitchFamily="18" charset="0"/>
                <a:cs typeface="Times New Roman" panose="02020603050405020304" pitchFamily="18" charset="0"/>
              </a:rPr>
              <a:t>top-selling</a:t>
            </a:r>
            <a:r>
              <a:rPr lang="en-IN" sz="1700" dirty="0">
                <a:latin typeface="Times New Roman" panose="02020603050405020304" pitchFamily="18" charset="0"/>
                <a:cs typeface="Times New Roman" panose="02020603050405020304" pitchFamily="18" charset="0"/>
              </a:rPr>
              <a:t> category. Prioritizing inventory management, supplier relationships, and logistics for this category is crucial to sustaining its high performance.</a:t>
            </a:r>
          </a:p>
          <a:p>
            <a:r>
              <a:rPr lang="en-IN" sz="1700" b="1" dirty="0">
                <a:latin typeface="Times New Roman" panose="02020603050405020304" pitchFamily="18" charset="0"/>
                <a:cs typeface="Times New Roman" panose="02020603050405020304" pitchFamily="18" charset="0"/>
              </a:rPr>
              <a:t>Moderate Sales in Photography and Music: Photography</a:t>
            </a:r>
            <a:r>
              <a:rPr lang="en-IN" sz="1700" dirty="0">
                <a:latin typeface="Times New Roman" panose="02020603050405020304" pitchFamily="18" charset="0"/>
                <a:cs typeface="Times New Roman" panose="02020603050405020304" pitchFamily="18" charset="0"/>
              </a:rPr>
              <a:t> and </a:t>
            </a:r>
            <a:r>
              <a:rPr lang="en-IN" sz="1700" b="1" dirty="0">
                <a:latin typeface="Times New Roman" panose="02020603050405020304" pitchFamily="18" charset="0"/>
                <a:cs typeface="Times New Roman" panose="02020603050405020304" pitchFamily="18" charset="0"/>
              </a:rPr>
              <a:t>Music</a:t>
            </a:r>
            <a:r>
              <a:rPr lang="en-IN" sz="1700" dirty="0">
                <a:latin typeface="Times New Roman" panose="02020603050405020304" pitchFamily="18" charset="0"/>
                <a:cs typeface="Times New Roman" panose="02020603050405020304" pitchFamily="18" charset="0"/>
              </a:rPr>
              <a:t> have closely matched sales figures at </a:t>
            </a:r>
            <a:r>
              <a:rPr lang="en-IN" sz="1700" b="1" dirty="0">
                <a:latin typeface="Times New Roman" panose="02020603050405020304" pitchFamily="18" charset="0"/>
                <a:cs typeface="Times New Roman" panose="02020603050405020304" pitchFamily="18" charset="0"/>
              </a:rPr>
              <a:t>$63M </a:t>
            </a:r>
            <a:r>
              <a:rPr lang="en-IN" sz="1700" dirty="0">
                <a:latin typeface="Times New Roman" panose="02020603050405020304" pitchFamily="18" charset="0"/>
                <a:cs typeface="Times New Roman" panose="02020603050405020304" pitchFamily="18" charset="0"/>
              </a:rPr>
              <a:t>and </a:t>
            </a:r>
            <a:r>
              <a:rPr lang="en-IN" sz="1700" b="1" dirty="0">
                <a:latin typeface="Times New Roman" panose="02020603050405020304" pitchFamily="18" charset="0"/>
                <a:cs typeface="Times New Roman" panose="02020603050405020304" pitchFamily="18" charset="0"/>
              </a:rPr>
              <a:t>$61M</a:t>
            </a:r>
            <a:r>
              <a:rPr lang="en-IN" sz="1700" dirty="0">
                <a:latin typeface="Times New Roman" panose="02020603050405020304" pitchFamily="18" charset="0"/>
                <a:cs typeface="Times New Roman" panose="02020603050405020304" pitchFamily="18" charset="0"/>
              </a:rPr>
              <a:t>, respectively. Streamlining the supply chain to ensure optimal stock levels and efficient distribution for these products can help maintain their performance and possibly boost sales further.</a:t>
            </a:r>
          </a:p>
          <a:p>
            <a:r>
              <a:rPr lang="en-IN" sz="1700" b="1" dirty="0">
                <a:latin typeface="Times New Roman" panose="02020603050405020304" pitchFamily="18" charset="0"/>
                <a:cs typeface="Times New Roman" panose="02020603050405020304" pitchFamily="18" charset="0"/>
              </a:rPr>
              <a:t>Varied Sales Across Categories: </a:t>
            </a:r>
            <a:r>
              <a:rPr lang="en-IN" sz="1700" dirty="0">
                <a:latin typeface="Times New Roman" panose="02020603050405020304" pitchFamily="18" charset="0"/>
                <a:cs typeface="Times New Roman" panose="02020603050405020304" pitchFamily="18" charset="0"/>
              </a:rPr>
              <a:t>There’s a </a:t>
            </a:r>
            <a:r>
              <a:rPr lang="en-IN" sz="1700" b="1" dirty="0">
                <a:latin typeface="Times New Roman" panose="02020603050405020304" pitchFamily="18" charset="0"/>
                <a:cs typeface="Times New Roman" panose="02020603050405020304" pitchFamily="18" charset="0"/>
              </a:rPr>
              <a:t>significant drop </a:t>
            </a:r>
            <a:r>
              <a:rPr lang="en-IN" sz="1700" dirty="0">
                <a:latin typeface="Times New Roman" panose="02020603050405020304" pitchFamily="18" charset="0"/>
                <a:cs typeface="Times New Roman" panose="02020603050405020304" pitchFamily="18" charset="0"/>
              </a:rPr>
              <a:t>from </a:t>
            </a:r>
            <a:r>
              <a:rPr lang="en-IN" sz="1700" b="1" dirty="0">
                <a:latin typeface="Times New Roman" panose="02020603050405020304" pitchFamily="18" charset="0"/>
                <a:cs typeface="Times New Roman" panose="02020603050405020304" pitchFamily="18" charset="0"/>
              </a:rPr>
              <a:t>Arts &amp; Entertainment </a:t>
            </a:r>
            <a:r>
              <a:rPr lang="en-IN" sz="1700" dirty="0">
                <a:latin typeface="Times New Roman" panose="02020603050405020304" pitchFamily="18" charset="0"/>
                <a:cs typeface="Times New Roman" panose="02020603050405020304" pitchFamily="18" charset="0"/>
              </a:rPr>
              <a:t>to </a:t>
            </a:r>
            <a:r>
              <a:rPr lang="en-IN" sz="1700" b="1" dirty="0">
                <a:latin typeface="Times New Roman" panose="02020603050405020304" pitchFamily="18" charset="0"/>
                <a:cs typeface="Times New Roman" panose="02020603050405020304" pitchFamily="18" charset="0"/>
              </a:rPr>
              <a:t>Photography</a:t>
            </a:r>
            <a:r>
              <a:rPr lang="en-IN" sz="1700" dirty="0">
                <a:latin typeface="Times New Roman" panose="02020603050405020304" pitchFamily="18" charset="0"/>
                <a:cs typeface="Times New Roman" panose="02020603050405020304" pitchFamily="18" charset="0"/>
              </a:rPr>
              <a:t>, followed by a gradual decline through </a:t>
            </a:r>
            <a:r>
              <a:rPr lang="en-IN" sz="1700" b="1" dirty="0">
                <a:latin typeface="Times New Roman" panose="02020603050405020304" pitchFamily="18" charset="0"/>
                <a:cs typeface="Times New Roman" panose="02020603050405020304" pitchFamily="18" charset="0"/>
              </a:rPr>
              <a:t>Entertainment ($58M), Computers ($52M), </a:t>
            </a:r>
            <a:r>
              <a:rPr lang="en-IN" sz="1700" dirty="0">
                <a:latin typeface="Times New Roman" panose="02020603050405020304" pitchFamily="18" charset="0"/>
                <a:cs typeface="Times New Roman" panose="02020603050405020304" pitchFamily="18" charset="0"/>
              </a:rPr>
              <a:t>and </a:t>
            </a:r>
            <a:r>
              <a:rPr lang="en-IN" sz="1700" b="1" dirty="0">
                <a:latin typeface="Times New Roman" panose="02020603050405020304" pitchFamily="18" charset="0"/>
                <a:cs typeface="Times New Roman" panose="02020603050405020304" pitchFamily="18" charset="0"/>
              </a:rPr>
              <a:t>Mobiles ($51M)</a:t>
            </a:r>
            <a:r>
              <a:rPr lang="en-IN" sz="1700" dirty="0">
                <a:latin typeface="Times New Roman" panose="02020603050405020304" pitchFamily="18" charset="0"/>
                <a:cs typeface="Times New Roman" panose="02020603050405020304" pitchFamily="18" charset="0"/>
              </a:rPr>
              <a:t>. This indicates a need for differentiated supply chain strategies tailored to each product category to manage varying demand levels.</a:t>
            </a:r>
          </a:p>
          <a:p>
            <a:r>
              <a:rPr lang="en-IN" sz="1700" b="1" dirty="0">
                <a:latin typeface="Times New Roman" panose="02020603050405020304" pitchFamily="18" charset="0"/>
                <a:cs typeface="Times New Roman" panose="02020603050405020304" pitchFamily="18" charset="0"/>
              </a:rPr>
              <a:t>Focus on Lower Performing Categories: Mobiles,</a:t>
            </a:r>
            <a:r>
              <a:rPr lang="en-IN" sz="1700" dirty="0">
                <a:latin typeface="Times New Roman" panose="02020603050405020304" pitchFamily="18" charset="0"/>
                <a:cs typeface="Times New Roman" panose="02020603050405020304" pitchFamily="18" charset="0"/>
              </a:rPr>
              <a:t> with the </a:t>
            </a:r>
            <a:r>
              <a:rPr lang="en-IN" sz="1700" b="1" dirty="0">
                <a:latin typeface="Times New Roman" panose="02020603050405020304" pitchFamily="18" charset="0"/>
                <a:cs typeface="Times New Roman" panose="02020603050405020304" pitchFamily="18" charset="0"/>
              </a:rPr>
              <a:t>lowest sales </a:t>
            </a:r>
            <a:r>
              <a:rPr lang="en-IN" sz="1700" dirty="0">
                <a:latin typeface="Times New Roman" panose="02020603050405020304" pitchFamily="18" charset="0"/>
                <a:cs typeface="Times New Roman" panose="02020603050405020304" pitchFamily="18" charset="0"/>
              </a:rPr>
              <a:t>at </a:t>
            </a:r>
            <a:r>
              <a:rPr lang="en-IN" sz="1700" b="1" dirty="0">
                <a:latin typeface="Times New Roman" panose="02020603050405020304" pitchFamily="18" charset="0"/>
                <a:cs typeface="Times New Roman" panose="02020603050405020304" pitchFamily="18" charset="0"/>
              </a:rPr>
              <a:t>$51M</a:t>
            </a:r>
            <a:r>
              <a:rPr lang="en-IN" sz="1700" dirty="0">
                <a:latin typeface="Times New Roman" panose="02020603050405020304" pitchFamily="18" charset="0"/>
                <a:cs typeface="Times New Roman" panose="02020603050405020304" pitchFamily="18" charset="0"/>
              </a:rPr>
              <a:t>, might benefit from an improved supply chain strategy. This could involve better forecasting, reducing lead times, and enhancing distribution efficiency to meet market demand more effectively.</a:t>
            </a:r>
            <a:endParaRPr lang="en-US" sz="17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FD73CED-DA0F-67D5-F079-886327F97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368" y="1124714"/>
            <a:ext cx="5706219" cy="5454586"/>
          </a:xfrm>
          <a:prstGeom prst="rect">
            <a:avLst/>
          </a:prstGeom>
        </p:spPr>
      </p:pic>
    </p:spTree>
    <p:extLst>
      <p:ext uri="{BB962C8B-B14F-4D97-AF65-F5344CB8AC3E}">
        <p14:creationId xmlns:p14="http://schemas.microsoft.com/office/powerpoint/2010/main" val="258925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500557-1D81-2141-199B-6CB813DC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1752"/>
            <a:ext cx="12192000" cy="6455664"/>
          </a:xfrm>
          <a:prstGeom prst="rect">
            <a:avLst/>
          </a:prstGeom>
        </p:spPr>
      </p:pic>
    </p:spTree>
    <p:extLst>
      <p:ext uri="{BB962C8B-B14F-4D97-AF65-F5344CB8AC3E}">
        <p14:creationId xmlns:p14="http://schemas.microsoft.com/office/powerpoint/2010/main" val="47401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D62977-22CC-623B-6A7C-FD50BD180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1451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4AC49-98F2-9788-D446-4A5CB0E49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 y="0"/>
            <a:ext cx="12189124" cy="6858000"/>
          </a:xfrm>
          <a:prstGeom prst="rect">
            <a:avLst/>
          </a:prstGeom>
        </p:spPr>
      </p:pic>
    </p:spTree>
    <p:extLst>
      <p:ext uri="{BB962C8B-B14F-4D97-AF65-F5344CB8AC3E}">
        <p14:creationId xmlns:p14="http://schemas.microsoft.com/office/powerpoint/2010/main" val="225513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F92F-A224-2CA6-BFDA-7493A02FF42C}"/>
              </a:ext>
            </a:extLst>
          </p:cNvPr>
          <p:cNvSpPr>
            <a:spLocks noGrp="1"/>
          </p:cNvSpPr>
          <p:nvPr>
            <p:ph type="title"/>
          </p:nvPr>
        </p:nvSpPr>
        <p:spPr>
          <a:xfrm>
            <a:off x="0" y="2676526"/>
            <a:ext cx="12192000" cy="1168844"/>
          </a:xfrm>
          <a:effectLst>
            <a:glow rad="63500">
              <a:schemeClr val="accent2">
                <a:satMod val="175000"/>
                <a:alpha val="40000"/>
              </a:schemeClr>
            </a:glow>
          </a:effectLst>
        </p:spPr>
        <p:txBody>
          <a:bodyPr>
            <a:noAutofit/>
          </a:bodyPr>
          <a:lstStyle/>
          <a:p>
            <a:pPr algn="ctr"/>
            <a:r>
              <a:rPr lang="en-IN" sz="6000" dirty="0">
                <a:solidFill>
                  <a:srgbClr val="002060"/>
                </a:solidFill>
                <a:effectLst>
                  <a:glow rad="139700">
                    <a:schemeClr val="accent1">
                      <a:satMod val="175000"/>
                      <a:alpha val="40000"/>
                    </a:schemeClr>
                  </a:glow>
                </a:effectLst>
                <a:latin typeface="Arial Black" panose="020B0A04020102020204" pitchFamily="34" charset="0"/>
              </a:rPr>
              <a:t>Thank You</a:t>
            </a:r>
          </a:p>
        </p:txBody>
      </p:sp>
    </p:spTree>
    <p:extLst>
      <p:ext uri="{BB962C8B-B14F-4D97-AF65-F5344CB8AC3E}">
        <p14:creationId xmlns:p14="http://schemas.microsoft.com/office/powerpoint/2010/main" val="337386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DF2231-4D21-9D23-E3E2-B94C8392DE55}"/>
              </a:ext>
            </a:extLst>
          </p:cNvPr>
          <p:cNvSpPr txBox="1"/>
          <p:nvPr/>
        </p:nvSpPr>
        <p:spPr>
          <a:xfrm>
            <a:off x="1" y="485998"/>
            <a:ext cx="12191999" cy="646331"/>
          </a:xfrm>
          <a:prstGeom prst="rect">
            <a:avLst/>
          </a:prstGeom>
          <a:solidFill>
            <a:schemeClr val="accent3"/>
          </a:solid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Project Overview</a:t>
            </a:r>
            <a:endParaRPr lang="en-US" sz="3600"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B86AA2E3-A468-7A0C-8E20-1C03F1A49B3C}"/>
              </a:ext>
            </a:extLst>
          </p:cNvPr>
          <p:cNvSpPr txBox="1">
            <a:spLocks/>
          </p:cNvSpPr>
          <p:nvPr/>
        </p:nvSpPr>
        <p:spPr>
          <a:xfrm>
            <a:off x="100585" y="1909011"/>
            <a:ext cx="7882127" cy="44629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0" lang="en-IN" sz="2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 this project, we have used different types of analytical tools like Excel, Tableau, Power BI, SQL.</a:t>
            </a:r>
          </a:p>
          <a:p>
            <a:pPr marL="0" indent="0">
              <a:buNone/>
            </a:pPr>
            <a:endParaRPr kumimoji="0" lang="en-IN" sz="2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We have created different Dashboards.</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Data contains Sales and Inventory data from different states in USA by over year 2019 to 2023.</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Also, We have described various types of Key Performance Indicators (KPI’s).</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pic>
        <p:nvPicPr>
          <p:cNvPr id="11" name="Picture 10">
            <a:extLst>
              <a:ext uri="{FF2B5EF4-FFF2-40B4-BE49-F238E27FC236}">
                <a16:creationId xmlns:a16="http://schemas.microsoft.com/office/drawing/2014/main" id="{18D8A229-1C27-51BC-BE0B-6D9A5F14E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880" y="2542033"/>
            <a:ext cx="3822192" cy="2084831"/>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21691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98CAD-D9ED-1712-0072-8A249AB8F0E9}"/>
              </a:ext>
            </a:extLst>
          </p:cNvPr>
          <p:cNvSpPr>
            <a:spLocks noGrp="1"/>
          </p:cNvSpPr>
          <p:nvPr>
            <p:ph idx="1"/>
          </p:nvPr>
        </p:nvSpPr>
        <p:spPr>
          <a:xfrm>
            <a:off x="100584" y="978408"/>
            <a:ext cx="11960352" cy="5165719"/>
          </a:xfrm>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rPr>
              <a:t>Introduction :</a:t>
            </a:r>
          </a:p>
          <a:p>
            <a:r>
              <a:rPr lang="en-IN" sz="2300" dirty="0">
                <a:latin typeface="Times New Roman" panose="02020603050405020304" pitchFamily="18" charset="0"/>
                <a:cs typeface="Times New Roman" panose="02020603050405020304" pitchFamily="18" charset="0"/>
              </a:rPr>
              <a:t>Supply chain management (SCM) is the discipline that manages the flow of supplies through all of the stages of a production cycle. </a:t>
            </a:r>
          </a:p>
          <a:p>
            <a:r>
              <a:rPr lang="en-IN" sz="2300" dirty="0">
                <a:latin typeface="Times New Roman" panose="02020603050405020304" pitchFamily="18" charset="0"/>
                <a:cs typeface="Times New Roman" panose="02020603050405020304" pitchFamily="18" charset="0"/>
              </a:rPr>
              <a:t>It involves the oversight and management of the flow of goods, information and finances as they move from supplier to manufacture to wholesaler to retailer to consumer.</a:t>
            </a:r>
          </a:p>
          <a:p>
            <a:r>
              <a:rPr lang="en-US" sz="2300" dirty="0">
                <a:latin typeface="Times New Roman" panose="02020603050405020304" pitchFamily="18" charset="0"/>
                <a:cs typeface="Times New Roman" panose="02020603050405020304" pitchFamily="18" charset="0"/>
              </a:rPr>
              <a:t>Efficient SCM ensures timely delivery of products, reduces costs, and improves customer satisfaction.</a:t>
            </a:r>
            <a:endParaRPr lang="en-IN" sz="2300" dirty="0">
              <a:latin typeface="Times New Roman" panose="02020603050405020304" pitchFamily="18" charset="0"/>
              <a:cs typeface="Times New Roman" panose="02020603050405020304" pitchFamily="18" charset="0"/>
            </a:endParaRPr>
          </a:p>
          <a:p>
            <a:endParaRPr lang="en-US" dirty="0"/>
          </a:p>
          <a:p>
            <a:pPr marL="0" indent="0">
              <a:buNone/>
            </a:pPr>
            <a:r>
              <a:rPr lang="en-US" sz="2500" b="1" dirty="0">
                <a:latin typeface="Times New Roman" panose="02020603050405020304" pitchFamily="18" charset="0"/>
                <a:cs typeface="Times New Roman" panose="02020603050405020304" pitchFamily="18" charset="0"/>
              </a:rPr>
              <a:t>Objective</a:t>
            </a:r>
            <a:r>
              <a:rPr lang="en-US" sz="2500" dirty="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By using Analytical tools and techniques, Supply Chain Management aims to analyze and Visualization to improve the flow of goods, services to Increase sales and Profit.</a:t>
            </a:r>
          </a:p>
        </p:txBody>
      </p:sp>
    </p:spTree>
    <p:extLst>
      <p:ext uri="{BB962C8B-B14F-4D97-AF65-F5344CB8AC3E}">
        <p14:creationId xmlns:p14="http://schemas.microsoft.com/office/powerpoint/2010/main" val="36425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78485AA-C3CD-A55E-2F64-750CDD2B26ED}"/>
              </a:ext>
            </a:extLst>
          </p:cNvPr>
          <p:cNvSpPr>
            <a:spLocks noGrp="1"/>
          </p:cNvSpPr>
          <p:nvPr>
            <p:ph idx="1"/>
          </p:nvPr>
        </p:nvSpPr>
        <p:spPr>
          <a:xfrm>
            <a:off x="114301" y="1695831"/>
            <a:ext cx="5867399" cy="5000623"/>
          </a:xfrm>
        </p:spPr>
        <p:txBody>
          <a:bodyPr>
            <a:noAutofit/>
          </a:bodyPr>
          <a:lstStyle/>
          <a:p>
            <a:pPr>
              <a:lnSpc>
                <a:spcPct val="100000"/>
              </a:lnSpc>
              <a:spcBef>
                <a:spcPts val="200"/>
              </a:spcBef>
            </a:pPr>
            <a:r>
              <a:rPr lang="en-IN" sz="1800" b="1" dirty="0">
                <a:latin typeface="Times New Roman" panose="02020603050405020304" pitchFamily="18" charset="0"/>
                <a:cs typeface="Times New Roman" panose="02020603050405020304" pitchFamily="18" charset="0"/>
              </a:rPr>
              <a:t>Highest Sales Month: </a:t>
            </a:r>
            <a:r>
              <a:rPr lang="en-IN" sz="1800" dirty="0">
                <a:latin typeface="Times New Roman" panose="02020603050405020304" pitchFamily="18" charset="0"/>
                <a:cs typeface="Times New Roman" panose="02020603050405020304" pitchFamily="18" charset="0"/>
              </a:rPr>
              <a:t>March </a:t>
            </a:r>
            <a:r>
              <a:rPr lang="en-IN" sz="1800" b="1" dirty="0">
                <a:latin typeface="Times New Roman" panose="02020603050405020304" pitchFamily="18" charset="0"/>
                <a:cs typeface="Times New Roman" panose="02020603050405020304" pitchFamily="18" charset="0"/>
              </a:rPr>
              <a:t>tops</a:t>
            </a:r>
            <a:r>
              <a:rPr lang="en-IN" sz="1800" dirty="0">
                <a:latin typeface="Times New Roman" panose="02020603050405020304" pitchFamily="18" charset="0"/>
                <a:cs typeface="Times New Roman" panose="02020603050405020304" pitchFamily="18" charset="0"/>
              </a:rPr>
              <a:t> the chart with </a:t>
            </a:r>
            <a:r>
              <a:rPr lang="en-IN" sz="1800" b="1" dirty="0">
                <a:latin typeface="Times New Roman" panose="02020603050405020304" pitchFamily="18" charset="0"/>
                <a:cs typeface="Times New Roman" panose="02020603050405020304" pitchFamily="18" charset="0"/>
              </a:rPr>
              <a:t>38M</a:t>
            </a:r>
            <a:r>
              <a:rPr lang="en-IN" sz="1800" dirty="0">
                <a:latin typeface="Times New Roman" panose="02020603050405020304" pitchFamily="18" charset="0"/>
                <a:cs typeface="Times New Roman" panose="02020603050405020304" pitchFamily="18" charset="0"/>
              </a:rPr>
              <a:t> in sales, indicating a strong performance during that month.</a:t>
            </a:r>
          </a:p>
          <a:p>
            <a:pPr>
              <a:lnSpc>
                <a:spcPct val="100000"/>
              </a:lnSpc>
              <a:spcBef>
                <a:spcPts val="200"/>
              </a:spcBef>
            </a:pPr>
            <a:endParaRPr lang="en-IN" sz="1800" dirty="0">
              <a:latin typeface="Times New Roman" panose="02020603050405020304" pitchFamily="18" charset="0"/>
              <a:cs typeface="Times New Roman" panose="02020603050405020304" pitchFamily="18" charset="0"/>
            </a:endParaRPr>
          </a:p>
          <a:p>
            <a:pPr>
              <a:lnSpc>
                <a:spcPct val="100000"/>
              </a:lnSpc>
              <a:spcBef>
                <a:spcPts val="200"/>
              </a:spcBef>
            </a:pPr>
            <a:r>
              <a:rPr lang="en-IN" sz="1800" b="1" dirty="0">
                <a:latin typeface="Times New Roman" panose="02020603050405020304" pitchFamily="18" charset="0"/>
                <a:cs typeface="Times New Roman" panose="02020603050405020304" pitchFamily="18" charset="0"/>
              </a:rPr>
              <a:t>Lowest Sales Month: </a:t>
            </a:r>
            <a:r>
              <a:rPr lang="en-IN" sz="1800" dirty="0">
                <a:latin typeface="Times New Roman" panose="02020603050405020304" pitchFamily="18" charset="0"/>
                <a:cs typeface="Times New Roman" panose="02020603050405020304" pitchFamily="18" charset="0"/>
              </a:rPr>
              <a:t>December sees the </a:t>
            </a:r>
            <a:r>
              <a:rPr lang="en-IN" sz="1800" b="1" dirty="0">
                <a:latin typeface="Times New Roman" panose="02020603050405020304" pitchFamily="18" charset="0"/>
                <a:cs typeface="Times New Roman" panose="02020603050405020304" pitchFamily="18" charset="0"/>
              </a:rPr>
              <a:t>lowest sales </a:t>
            </a:r>
            <a:r>
              <a:rPr lang="en-IN" sz="1800" dirty="0">
                <a:latin typeface="Times New Roman" panose="02020603050405020304" pitchFamily="18" charset="0"/>
                <a:cs typeface="Times New Roman" panose="02020603050405020304" pitchFamily="18" charset="0"/>
              </a:rPr>
              <a:t>at </a:t>
            </a:r>
            <a:r>
              <a:rPr lang="en-IN" sz="1800" b="1" dirty="0">
                <a:latin typeface="Times New Roman" panose="02020603050405020304" pitchFamily="18" charset="0"/>
                <a:cs typeface="Times New Roman" panose="02020603050405020304" pitchFamily="18" charset="0"/>
              </a:rPr>
              <a:t>26M</a:t>
            </a:r>
            <a:r>
              <a:rPr lang="en-IN" sz="1800" dirty="0">
                <a:latin typeface="Times New Roman" panose="02020603050405020304" pitchFamily="18" charset="0"/>
                <a:cs typeface="Times New Roman" panose="02020603050405020304" pitchFamily="18" charset="0"/>
              </a:rPr>
              <a:t>, showing a decline towards the year's end.</a:t>
            </a:r>
          </a:p>
          <a:p>
            <a:pPr>
              <a:lnSpc>
                <a:spcPct val="100000"/>
              </a:lnSpc>
              <a:spcBef>
                <a:spcPts val="200"/>
              </a:spcBef>
            </a:pPr>
            <a:endParaRPr lang="en-IN" sz="1800" dirty="0">
              <a:latin typeface="Times New Roman" panose="02020603050405020304" pitchFamily="18" charset="0"/>
              <a:cs typeface="Times New Roman" panose="02020603050405020304" pitchFamily="18" charset="0"/>
            </a:endParaRPr>
          </a:p>
          <a:p>
            <a:pPr>
              <a:lnSpc>
                <a:spcPct val="100000"/>
              </a:lnSpc>
              <a:spcBef>
                <a:spcPts val="200"/>
              </a:spcBef>
            </a:pPr>
            <a:r>
              <a:rPr lang="en-IN" sz="1800" b="1" dirty="0">
                <a:latin typeface="Times New Roman" panose="02020603050405020304" pitchFamily="18" charset="0"/>
                <a:cs typeface="Times New Roman" panose="02020603050405020304" pitchFamily="18" charset="0"/>
              </a:rPr>
              <a:t>Sales Fluctuations: </a:t>
            </a:r>
            <a:r>
              <a:rPr lang="en-IN" sz="1800" dirty="0">
                <a:latin typeface="Times New Roman" panose="02020603050405020304" pitchFamily="18" charset="0"/>
                <a:cs typeface="Times New Roman" panose="02020603050405020304" pitchFamily="18" charset="0"/>
              </a:rPr>
              <a:t>Noticeable ups and downs throughout the year, with </a:t>
            </a:r>
            <a:r>
              <a:rPr lang="en-IN" sz="1800" b="1" dirty="0">
                <a:latin typeface="Times New Roman" panose="02020603050405020304" pitchFamily="18" charset="0"/>
                <a:cs typeface="Times New Roman" panose="02020603050405020304" pitchFamily="18" charset="0"/>
              </a:rPr>
              <a:t>peaks</a:t>
            </a:r>
            <a:r>
              <a:rPr lang="en-IN" sz="1800" dirty="0">
                <a:latin typeface="Times New Roman" panose="02020603050405020304" pitchFamily="18" charset="0"/>
                <a:cs typeface="Times New Roman" panose="02020603050405020304" pitchFamily="18" charset="0"/>
              </a:rPr>
              <a:t> in March (38M) and October (33M), and dips in July (29M) and December (26M).</a:t>
            </a:r>
          </a:p>
          <a:p>
            <a:pPr>
              <a:lnSpc>
                <a:spcPct val="100000"/>
              </a:lnSpc>
              <a:spcBef>
                <a:spcPts val="200"/>
              </a:spcBef>
            </a:pPr>
            <a:endParaRPr lang="en-IN" sz="1800" dirty="0">
              <a:latin typeface="Times New Roman" panose="02020603050405020304" pitchFamily="18" charset="0"/>
              <a:cs typeface="Times New Roman" panose="02020603050405020304" pitchFamily="18" charset="0"/>
            </a:endParaRPr>
          </a:p>
          <a:p>
            <a:pPr>
              <a:lnSpc>
                <a:spcPct val="100000"/>
              </a:lnSpc>
              <a:spcBef>
                <a:spcPts val="200"/>
              </a:spcBef>
            </a:pPr>
            <a:r>
              <a:rPr lang="en-IN" sz="1800" b="1" dirty="0">
                <a:latin typeface="Times New Roman" panose="02020603050405020304" pitchFamily="18" charset="0"/>
                <a:cs typeface="Times New Roman" panose="02020603050405020304" pitchFamily="18" charset="0"/>
              </a:rPr>
              <a:t>Consistent Sales Periods: </a:t>
            </a:r>
            <a:r>
              <a:rPr lang="en-IN" sz="1800" dirty="0">
                <a:latin typeface="Times New Roman" panose="02020603050405020304" pitchFamily="18" charset="0"/>
                <a:cs typeface="Times New Roman" panose="02020603050405020304" pitchFamily="18" charset="0"/>
              </a:rPr>
              <a:t>Several months, like April, May, June, August, and November, </a:t>
            </a:r>
            <a:r>
              <a:rPr lang="en-IN" sz="1800" b="1" dirty="0">
                <a:latin typeface="Times New Roman" panose="02020603050405020304" pitchFamily="18" charset="0"/>
                <a:cs typeface="Times New Roman" panose="02020603050405020304" pitchFamily="18" charset="0"/>
              </a:rPr>
              <a:t>maintain sales </a:t>
            </a:r>
            <a:r>
              <a:rPr lang="en-IN" sz="1800" dirty="0">
                <a:latin typeface="Times New Roman" panose="02020603050405020304" pitchFamily="18" charset="0"/>
                <a:cs typeface="Times New Roman" panose="02020603050405020304" pitchFamily="18" charset="0"/>
              </a:rPr>
              <a:t>around the </a:t>
            </a:r>
            <a:r>
              <a:rPr lang="en-IN" sz="1800" b="1" dirty="0">
                <a:latin typeface="Times New Roman" panose="02020603050405020304" pitchFamily="18" charset="0"/>
                <a:cs typeface="Times New Roman" panose="02020603050405020304" pitchFamily="18" charset="0"/>
              </a:rPr>
              <a:t>31M mark</a:t>
            </a:r>
            <a:r>
              <a:rPr lang="en-IN" sz="1800" dirty="0">
                <a:latin typeface="Times New Roman" panose="02020603050405020304" pitchFamily="18" charset="0"/>
                <a:cs typeface="Times New Roman" panose="02020603050405020304" pitchFamily="18" charset="0"/>
              </a:rPr>
              <a:t>, showcasing a </a:t>
            </a:r>
            <a:r>
              <a:rPr lang="en-IN" sz="1800" b="1" dirty="0">
                <a:latin typeface="Times New Roman" panose="02020603050405020304" pitchFamily="18" charset="0"/>
                <a:cs typeface="Times New Roman" panose="02020603050405020304" pitchFamily="18" charset="0"/>
              </a:rPr>
              <a:t>period of stability</a:t>
            </a:r>
            <a:r>
              <a:rPr lang="en-IN" sz="1800" dirty="0">
                <a:latin typeface="Times New Roman" panose="02020603050405020304" pitchFamily="18" charset="0"/>
                <a:cs typeface="Times New Roman" panose="02020603050405020304" pitchFamily="18" charset="0"/>
              </a:rPr>
              <a:t>.</a:t>
            </a:r>
          </a:p>
          <a:p>
            <a:pPr>
              <a:lnSpc>
                <a:spcPct val="100000"/>
              </a:lnSpc>
              <a:spcBef>
                <a:spcPts val="200"/>
              </a:spcBef>
            </a:pPr>
            <a:endParaRPr lang="en-IN" sz="1800" dirty="0">
              <a:latin typeface="Times New Roman" panose="02020603050405020304" pitchFamily="18" charset="0"/>
              <a:cs typeface="Times New Roman" panose="02020603050405020304" pitchFamily="18" charset="0"/>
            </a:endParaRPr>
          </a:p>
          <a:p>
            <a:pPr>
              <a:lnSpc>
                <a:spcPct val="100000"/>
              </a:lnSpc>
              <a:spcBef>
                <a:spcPts val="200"/>
              </a:spcBef>
            </a:pPr>
            <a:r>
              <a:rPr lang="en-IN" sz="1800" b="1" dirty="0">
                <a:latin typeface="Times New Roman" panose="02020603050405020304" pitchFamily="18" charset="0"/>
                <a:cs typeface="Times New Roman" panose="02020603050405020304" pitchFamily="18" charset="0"/>
              </a:rPr>
              <a:t>End-of-Year Decline: </a:t>
            </a:r>
            <a:r>
              <a:rPr lang="en-IN" sz="1800" dirty="0">
                <a:latin typeface="Times New Roman" panose="02020603050405020304" pitchFamily="18" charset="0"/>
                <a:cs typeface="Times New Roman" panose="02020603050405020304" pitchFamily="18" charset="0"/>
              </a:rPr>
              <a:t>Sales </a:t>
            </a:r>
            <a:r>
              <a:rPr lang="en-IN" sz="1800" b="1" dirty="0">
                <a:latin typeface="Times New Roman" panose="02020603050405020304" pitchFamily="18" charset="0"/>
                <a:cs typeface="Times New Roman" panose="02020603050405020304" pitchFamily="18" charset="0"/>
              </a:rPr>
              <a:t>drop</a:t>
            </a:r>
            <a:r>
              <a:rPr lang="en-IN" sz="1800" dirty="0">
                <a:latin typeface="Times New Roman" panose="02020603050405020304" pitchFamily="18" charset="0"/>
                <a:cs typeface="Times New Roman" panose="02020603050405020304" pitchFamily="18" charset="0"/>
              </a:rPr>
              <a:t> from </a:t>
            </a:r>
            <a:r>
              <a:rPr lang="en-IN" sz="1800" b="1" dirty="0">
                <a:latin typeface="Times New Roman" panose="02020603050405020304" pitchFamily="18" charset="0"/>
                <a:cs typeface="Times New Roman" panose="02020603050405020304" pitchFamily="18" charset="0"/>
              </a:rPr>
              <a:t>33M </a:t>
            </a:r>
            <a:r>
              <a:rPr lang="en-IN" sz="1800" dirty="0">
                <a:latin typeface="Times New Roman" panose="02020603050405020304" pitchFamily="18" charset="0"/>
                <a:cs typeface="Times New Roman" panose="02020603050405020304" pitchFamily="18" charset="0"/>
              </a:rPr>
              <a:t>in October to </a:t>
            </a:r>
            <a:r>
              <a:rPr lang="en-IN" sz="1800" b="1" dirty="0">
                <a:latin typeface="Times New Roman" panose="02020603050405020304" pitchFamily="18" charset="0"/>
                <a:cs typeface="Times New Roman" panose="02020603050405020304" pitchFamily="18" charset="0"/>
              </a:rPr>
              <a:t>26M </a:t>
            </a:r>
            <a:r>
              <a:rPr lang="en-IN" sz="1800" dirty="0">
                <a:latin typeface="Times New Roman" panose="02020603050405020304" pitchFamily="18" charset="0"/>
                <a:cs typeface="Times New Roman" panose="02020603050405020304" pitchFamily="18" charset="0"/>
              </a:rPr>
              <a:t>in December, suggesting a seasonal downturn or market change.</a:t>
            </a:r>
            <a:endParaRPr lang="en-US" sz="1800" dirty="0">
              <a:latin typeface="Times New Roman" panose="02020603050405020304" pitchFamily="18" charset="0"/>
              <a:cs typeface="Times New Roman" panose="02020603050405020304" pitchFamily="18" charset="0"/>
            </a:endParaRPr>
          </a:p>
          <a:p>
            <a:pPr>
              <a:lnSpc>
                <a:spcPct val="100000"/>
              </a:lnSpc>
              <a:spcBef>
                <a:spcPts val="200"/>
              </a:spcBef>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A1B6E9BB-825B-FC3D-75DE-3A7ECC0B0EE0}"/>
              </a:ext>
            </a:extLst>
          </p:cNvPr>
          <p:cNvGraphicFramePr>
            <a:graphicFrameLocks/>
          </p:cNvGraphicFramePr>
          <p:nvPr>
            <p:extLst>
              <p:ext uri="{D42A27DB-BD31-4B8C-83A1-F6EECF244321}">
                <p14:modId xmlns:p14="http://schemas.microsoft.com/office/powerpoint/2010/main" val="4164035000"/>
              </p:ext>
            </p:extLst>
          </p:nvPr>
        </p:nvGraphicFramePr>
        <p:xfrm>
          <a:off x="6096000" y="1476376"/>
          <a:ext cx="5981699" cy="50006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3406A2D-0DF6-245E-BDE1-52FDD3BA8EB4}"/>
              </a:ext>
            </a:extLst>
          </p:cNvPr>
          <p:cNvSpPr txBox="1"/>
          <p:nvPr/>
        </p:nvSpPr>
        <p:spPr>
          <a:xfrm>
            <a:off x="0" y="287215"/>
            <a:ext cx="12191999" cy="553998"/>
          </a:xfrm>
          <a:prstGeom prst="rect">
            <a:avLst/>
          </a:prstGeom>
          <a:noFill/>
        </p:spPr>
        <p:txBody>
          <a:bodyPr wrap="square">
            <a:spAutoFit/>
          </a:bodyPr>
          <a:lstStyle/>
          <a:p>
            <a:pPr algn="ctr"/>
            <a:r>
              <a:rPr lang="en-US" sz="3000" b="1" dirty="0">
                <a:latin typeface="Times New Roman" panose="02020603050405020304" pitchFamily="18" charset="0"/>
                <a:cs typeface="Times New Roman" panose="02020603050405020304" pitchFamily="18" charset="0"/>
              </a:rPr>
              <a:t>KPI 1 : Monthly Sales Trend</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51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E151-C210-D9FE-DB9A-8D2E88710974}"/>
              </a:ext>
            </a:extLst>
          </p:cNvPr>
          <p:cNvSpPr>
            <a:spLocks noGrp="1"/>
          </p:cNvSpPr>
          <p:nvPr>
            <p:ph type="title"/>
          </p:nvPr>
        </p:nvSpPr>
        <p:spPr>
          <a:xfrm>
            <a:off x="0" y="0"/>
            <a:ext cx="12192000" cy="1203159"/>
          </a:xfrm>
        </p:spPr>
        <p:txBody>
          <a:bodyPr>
            <a:normAutofit/>
          </a:bodyPr>
          <a:lstStyle/>
          <a:p>
            <a:pPr algn="ctr"/>
            <a:r>
              <a:rPr lang="en-US" sz="3000" b="1" dirty="0">
                <a:latin typeface="Times New Roman" panose="02020603050405020304" pitchFamily="18" charset="0"/>
                <a:cs typeface="Times New Roman" panose="02020603050405020304" pitchFamily="18" charset="0"/>
              </a:rPr>
              <a:t>KPI 2 : Region Wise Sales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BDA723-A963-5EF7-211F-68DD3D2632BE}"/>
              </a:ext>
            </a:extLst>
          </p:cNvPr>
          <p:cNvSpPr>
            <a:spLocks noGrp="1"/>
          </p:cNvSpPr>
          <p:nvPr>
            <p:ph idx="1"/>
          </p:nvPr>
        </p:nvSpPr>
        <p:spPr>
          <a:xfrm>
            <a:off x="0" y="1024128"/>
            <a:ext cx="6885431" cy="5833872"/>
          </a:xfrm>
        </p:spPr>
        <p:txBody>
          <a:bodyPr>
            <a:noAutofit/>
          </a:bodyPr>
          <a:lstStyle/>
          <a:p>
            <a:pPr>
              <a:lnSpc>
                <a:spcPct val="100000"/>
              </a:lnSpc>
            </a:pPr>
            <a:r>
              <a:rPr lang="en-IN" sz="1600" b="1" dirty="0">
                <a:latin typeface="Times New Roman" panose="02020603050405020304" pitchFamily="18" charset="0"/>
                <a:cs typeface="Times New Roman" panose="02020603050405020304" pitchFamily="18" charset="0"/>
              </a:rPr>
              <a:t>East Region Dominance: </a:t>
            </a:r>
            <a:r>
              <a:rPr lang="en-IN" sz="1600" dirty="0">
                <a:latin typeface="Times New Roman" panose="02020603050405020304" pitchFamily="18" charset="0"/>
                <a:cs typeface="Times New Roman" panose="02020603050405020304" pitchFamily="18" charset="0"/>
              </a:rPr>
              <a:t>With </a:t>
            </a:r>
            <a:r>
              <a:rPr lang="en-IN" sz="1600" b="1" dirty="0">
                <a:latin typeface="Times New Roman" panose="02020603050405020304" pitchFamily="18" charset="0"/>
                <a:cs typeface="Times New Roman" panose="02020603050405020304" pitchFamily="18" charset="0"/>
              </a:rPr>
              <a:t>108M</a:t>
            </a:r>
            <a:r>
              <a:rPr lang="en-IN" sz="1600" dirty="0">
                <a:latin typeface="Times New Roman" panose="02020603050405020304" pitchFamily="18" charset="0"/>
                <a:cs typeface="Times New Roman" panose="02020603050405020304" pitchFamily="18" charset="0"/>
              </a:rPr>
              <a:t> in sales, the </a:t>
            </a:r>
            <a:r>
              <a:rPr lang="en-IN" sz="1600" b="1" dirty="0">
                <a:latin typeface="Times New Roman" panose="02020603050405020304" pitchFamily="18" charset="0"/>
                <a:cs typeface="Times New Roman" panose="02020603050405020304" pitchFamily="18" charset="0"/>
              </a:rPr>
              <a:t>West region </a:t>
            </a:r>
            <a:r>
              <a:rPr lang="en-IN" sz="1600" dirty="0">
                <a:latin typeface="Times New Roman" panose="02020603050405020304" pitchFamily="18" charset="0"/>
                <a:cs typeface="Times New Roman" panose="02020603050405020304" pitchFamily="18" charset="0"/>
              </a:rPr>
              <a:t>significantly outperforms others. This suggests a high demand that requires a robust supply chain to ensure consistent and timely deliveries. Prioritizing inventory management and distribution in this region is crucial.</a:t>
            </a:r>
          </a:p>
          <a:p>
            <a:pPr>
              <a:lnSpc>
                <a:spcPct val="100000"/>
              </a:lnSpc>
            </a:pPr>
            <a:r>
              <a:rPr lang="en-IN" sz="1600" b="1" dirty="0">
                <a:latin typeface="Times New Roman" panose="02020603050405020304" pitchFamily="18" charset="0"/>
                <a:cs typeface="Times New Roman" panose="02020603050405020304" pitchFamily="18" charset="0"/>
              </a:rPr>
              <a:t>Balanced Distribution Needs: </a:t>
            </a: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East (68M) </a:t>
            </a:r>
            <a:r>
              <a:rPr lang="en-IN" sz="1600" dirty="0">
                <a:latin typeface="Times New Roman" panose="02020603050405020304" pitchFamily="18" charset="0"/>
                <a:cs typeface="Times New Roman" panose="02020603050405020304" pitchFamily="18" charset="0"/>
              </a:rPr>
              <a:t>and </a:t>
            </a:r>
            <a:r>
              <a:rPr lang="en-IN" sz="1600" b="1" dirty="0">
                <a:latin typeface="Times New Roman" panose="02020603050405020304" pitchFamily="18" charset="0"/>
                <a:cs typeface="Times New Roman" panose="02020603050405020304" pitchFamily="18" charset="0"/>
              </a:rPr>
              <a:t>South (88M) </a:t>
            </a:r>
            <a:r>
              <a:rPr lang="en-IN" sz="1600" dirty="0">
                <a:latin typeface="Times New Roman" panose="02020603050405020304" pitchFamily="18" charset="0"/>
                <a:cs typeface="Times New Roman" panose="02020603050405020304" pitchFamily="18" charset="0"/>
              </a:rPr>
              <a:t>regions also show substantial sales, indicating the need for a balanced and efficient supply chain across multiple high-performing regions. Ensuring an even allocation of resources to prevent stockouts or overstocks is key.</a:t>
            </a:r>
          </a:p>
          <a:p>
            <a:pPr>
              <a:lnSpc>
                <a:spcPct val="100000"/>
              </a:lnSpc>
            </a:pPr>
            <a:r>
              <a:rPr lang="en-IN" sz="1600" b="1" dirty="0">
                <a:latin typeface="Times New Roman" panose="02020603050405020304" pitchFamily="18" charset="0"/>
                <a:cs typeface="Times New Roman" panose="02020603050405020304" pitchFamily="18" charset="0"/>
              </a:rPr>
              <a:t>Opportunity in the Southwest and Midwest: </a:t>
            </a:r>
            <a:r>
              <a:rPr lang="en-IN" sz="1600" dirty="0">
                <a:latin typeface="Times New Roman" panose="02020603050405020304" pitchFamily="18" charset="0"/>
                <a:cs typeface="Times New Roman" panose="02020603050405020304" pitchFamily="18" charset="0"/>
              </a:rPr>
              <a:t>Despite lower sales figures in the </a:t>
            </a:r>
            <a:r>
              <a:rPr lang="en-IN" sz="1600" b="1" dirty="0">
                <a:latin typeface="Times New Roman" panose="02020603050405020304" pitchFamily="18" charset="0"/>
                <a:cs typeface="Times New Roman" panose="02020603050405020304" pitchFamily="18" charset="0"/>
              </a:rPr>
              <a:t>Midwest (59M) </a:t>
            </a:r>
            <a:r>
              <a:rPr lang="en-IN" sz="1600" dirty="0">
                <a:latin typeface="Times New Roman" panose="02020603050405020304" pitchFamily="18" charset="0"/>
                <a:cs typeface="Times New Roman" panose="02020603050405020304" pitchFamily="18" charset="0"/>
              </a:rPr>
              <a:t>and </a:t>
            </a:r>
            <a:r>
              <a:rPr lang="en-IN" sz="1600" b="1" dirty="0">
                <a:latin typeface="Times New Roman" panose="02020603050405020304" pitchFamily="18" charset="0"/>
                <a:cs typeface="Times New Roman" panose="02020603050405020304" pitchFamily="18" charset="0"/>
              </a:rPr>
              <a:t>Southwest (50M)</a:t>
            </a:r>
            <a:r>
              <a:rPr lang="en-IN" sz="1600" dirty="0">
                <a:latin typeface="Times New Roman" panose="02020603050405020304" pitchFamily="18" charset="0"/>
                <a:cs typeface="Times New Roman" panose="02020603050405020304" pitchFamily="18" charset="0"/>
              </a:rPr>
              <a:t>, these regions still contribute significantly. This could be an opportunity to explore potential growth by enhancing supply chain efficiency, improving customer service, and targeted marketing strategies.</a:t>
            </a:r>
          </a:p>
          <a:p>
            <a:pPr>
              <a:lnSpc>
                <a:spcPct val="100000"/>
              </a:lnSpc>
            </a:pPr>
            <a:r>
              <a:rPr lang="en-IN" sz="1600" b="1" dirty="0">
                <a:latin typeface="Times New Roman" panose="02020603050405020304" pitchFamily="18" charset="0"/>
                <a:cs typeface="Times New Roman" panose="02020603050405020304" pitchFamily="18" charset="0"/>
              </a:rPr>
              <a:t>Resource Allocation: </a:t>
            </a:r>
            <a:r>
              <a:rPr lang="en-IN" sz="1600" dirty="0">
                <a:latin typeface="Times New Roman" panose="02020603050405020304" pitchFamily="18" charset="0"/>
                <a:cs typeface="Times New Roman" panose="02020603050405020304" pitchFamily="18" charset="0"/>
              </a:rPr>
              <a:t>Allocating resources effectively based on regional sales data can help in optimizing transportation routes, reducing costs, and improving overall supply chain performance. Focus on high-demand regions while ensuring smaller regions are not neglected.</a:t>
            </a:r>
          </a:p>
          <a:p>
            <a:pPr>
              <a:lnSpc>
                <a:spcPct val="100000"/>
              </a:lnSpc>
            </a:pPr>
            <a:r>
              <a:rPr lang="en-IN" sz="1600" b="1" dirty="0">
                <a:latin typeface="Times New Roman" panose="02020603050405020304" pitchFamily="18" charset="0"/>
                <a:cs typeface="Times New Roman" panose="02020603050405020304" pitchFamily="18" charset="0"/>
              </a:rPr>
              <a:t>Flexibility and Resilience: </a:t>
            </a:r>
            <a:r>
              <a:rPr lang="en-IN" sz="1600" dirty="0">
                <a:latin typeface="Times New Roman" panose="02020603050405020304" pitchFamily="18" charset="0"/>
                <a:cs typeface="Times New Roman" panose="02020603050405020304" pitchFamily="18" charset="0"/>
              </a:rPr>
              <a:t>The varying sales figures highlight the importance of a flexible and resilient supply chain capable of adapting to regional demands and potential disruptions. Building strong local supplier relationships and diversifying supply sources can enhance resilience.</a:t>
            </a:r>
            <a:endParaRPr lang="en-US" sz="1600" dirty="0"/>
          </a:p>
        </p:txBody>
      </p:sp>
      <p:graphicFrame>
        <p:nvGraphicFramePr>
          <p:cNvPr id="5" name="Chart 4">
            <a:extLst>
              <a:ext uri="{FF2B5EF4-FFF2-40B4-BE49-F238E27FC236}">
                <a16:creationId xmlns:a16="http://schemas.microsoft.com/office/drawing/2014/main" id="{B892E384-99FB-DEE3-E2C3-7E1A86C6E258}"/>
              </a:ext>
            </a:extLst>
          </p:cNvPr>
          <p:cNvGraphicFramePr>
            <a:graphicFrameLocks/>
          </p:cNvGraphicFramePr>
          <p:nvPr>
            <p:extLst>
              <p:ext uri="{D42A27DB-BD31-4B8C-83A1-F6EECF244321}">
                <p14:modId xmlns:p14="http://schemas.microsoft.com/office/powerpoint/2010/main" val="1608906728"/>
              </p:ext>
            </p:extLst>
          </p:nvPr>
        </p:nvGraphicFramePr>
        <p:xfrm>
          <a:off x="7022592" y="1316736"/>
          <a:ext cx="5075401" cy="5102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667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54B1-EDEB-2209-2E52-6AA7F9427A5B}"/>
              </a:ext>
            </a:extLst>
          </p:cNvPr>
          <p:cNvSpPr>
            <a:spLocks noGrp="1"/>
          </p:cNvSpPr>
          <p:nvPr>
            <p:ph type="title"/>
          </p:nvPr>
        </p:nvSpPr>
        <p:spPr>
          <a:xfrm>
            <a:off x="0" y="257724"/>
            <a:ext cx="12192000" cy="807183"/>
          </a:xfrm>
        </p:spPr>
        <p:txBody>
          <a:bodyPr>
            <a:normAutofit/>
          </a:bodyPr>
          <a:lstStyle/>
          <a:p>
            <a:pPr algn="ctr"/>
            <a:r>
              <a:rPr lang="en-US" sz="3000" b="1" dirty="0">
                <a:latin typeface="Times New Roman" panose="02020603050405020304" pitchFamily="18" charset="0"/>
                <a:cs typeface="Times New Roman" panose="02020603050405020304" pitchFamily="18" charset="0"/>
              </a:rPr>
              <a:t>KPI 3 : Top 5 Store Wise Sales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2C3213-0912-679B-8732-D426BBA4D740}"/>
              </a:ext>
            </a:extLst>
          </p:cNvPr>
          <p:cNvSpPr>
            <a:spLocks noGrp="1"/>
          </p:cNvSpPr>
          <p:nvPr>
            <p:ph idx="1"/>
          </p:nvPr>
        </p:nvSpPr>
        <p:spPr>
          <a:xfrm>
            <a:off x="74644" y="1280160"/>
            <a:ext cx="5576348" cy="5320116"/>
          </a:xfrm>
        </p:spPr>
        <p:txBody>
          <a:bodyPr>
            <a:noAutofit/>
          </a:bodyPr>
          <a:lstStyle/>
          <a:p>
            <a:pPr>
              <a:lnSpc>
                <a:spcPct val="100000"/>
              </a:lnSpc>
            </a:pPr>
            <a:r>
              <a:rPr lang="en-IN" sz="1700" b="1" dirty="0">
                <a:latin typeface="Times New Roman" panose="02020603050405020304" pitchFamily="18" charset="0"/>
                <a:cs typeface="Times New Roman" panose="02020603050405020304" pitchFamily="18" charset="0"/>
              </a:rPr>
              <a:t>Top Performers Focus: Argyle Store #326</a:t>
            </a:r>
            <a:r>
              <a:rPr lang="en-IN" sz="1700" dirty="0">
                <a:latin typeface="Times New Roman" panose="02020603050405020304" pitchFamily="18" charset="0"/>
                <a:cs typeface="Times New Roman" panose="02020603050405020304" pitchFamily="18" charset="0"/>
              </a:rPr>
              <a:t> and </a:t>
            </a:r>
            <a:r>
              <a:rPr lang="en-IN" sz="1700" b="1" dirty="0">
                <a:latin typeface="Times New Roman" panose="02020603050405020304" pitchFamily="18" charset="0"/>
                <a:cs typeface="Times New Roman" panose="02020603050405020304" pitchFamily="18" charset="0"/>
              </a:rPr>
              <a:t>Clarges Store #942</a:t>
            </a:r>
            <a:r>
              <a:rPr lang="en-IN" sz="1700" dirty="0">
                <a:latin typeface="Times New Roman" panose="02020603050405020304" pitchFamily="18" charset="0"/>
                <a:cs typeface="Times New Roman" panose="02020603050405020304" pitchFamily="18" charset="0"/>
              </a:rPr>
              <a:t>, each with </a:t>
            </a:r>
            <a:r>
              <a:rPr lang="en-IN" sz="1700" b="1" dirty="0">
                <a:latin typeface="Times New Roman" panose="02020603050405020304" pitchFamily="18" charset="0"/>
                <a:cs typeface="Times New Roman" panose="02020603050405020304" pitchFamily="18" charset="0"/>
              </a:rPr>
              <a:t>5M</a:t>
            </a:r>
            <a:r>
              <a:rPr lang="en-IN" sz="1700" dirty="0">
                <a:latin typeface="Times New Roman" panose="02020603050405020304" pitchFamily="18" charset="0"/>
                <a:cs typeface="Times New Roman" panose="02020603050405020304" pitchFamily="18" charset="0"/>
              </a:rPr>
              <a:t> in sales, suggest that supply chains supporting these stores are </a:t>
            </a:r>
            <a:r>
              <a:rPr lang="en-IN" sz="1700" b="1" dirty="0">
                <a:latin typeface="Times New Roman" panose="02020603050405020304" pitchFamily="18" charset="0"/>
                <a:cs typeface="Times New Roman" panose="02020603050405020304" pitchFamily="18" charset="0"/>
              </a:rPr>
              <a:t>efficient</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Analyzing</a:t>
            </a:r>
            <a:r>
              <a:rPr lang="en-IN" sz="1700" dirty="0">
                <a:latin typeface="Times New Roman" panose="02020603050405020304" pitchFamily="18" charset="0"/>
                <a:cs typeface="Times New Roman" panose="02020603050405020304" pitchFamily="18" charset="0"/>
              </a:rPr>
              <a:t> the strategies behind their performance can offer insights for other stores.</a:t>
            </a:r>
          </a:p>
          <a:p>
            <a:pPr>
              <a:lnSpc>
                <a:spcPct val="100000"/>
              </a:lnSpc>
            </a:pPr>
            <a:r>
              <a:rPr lang="en-IN" sz="1700" b="1" dirty="0">
                <a:latin typeface="Times New Roman" panose="02020603050405020304" pitchFamily="18" charset="0"/>
                <a:cs typeface="Times New Roman" panose="02020603050405020304" pitchFamily="18" charset="0"/>
              </a:rPr>
              <a:t>Mid-Range Performance: King Store #922 </a:t>
            </a:r>
            <a:r>
              <a:rPr lang="en-IN" sz="1700" dirty="0">
                <a:latin typeface="Times New Roman" panose="02020603050405020304" pitchFamily="18" charset="0"/>
                <a:cs typeface="Times New Roman" panose="02020603050405020304" pitchFamily="18" charset="0"/>
              </a:rPr>
              <a:t>and </a:t>
            </a:r>
            <a:r>
              <a:rPr lang="en-IN" sz="1700" b="1" dirty="0" err="1">
                <a:latin typeface="Times New Roman" panose="02020603050405020304" pitchFamily="18" charset="0"/>
                <a:cs typeface="Times New Roman" panose="02020603050405020304" pitchFamily="18" charset="0"/>
              </a:rPr>
              <a:t>Tilloch</a:t>
            </a:r>
            <a:r>
              <a:rPr lang="en-IN" sz="1700" b="1" dirty="0">
                <a:latin typeface="Times New Roman" panose="02020603050405020304" pitchFamily="18" charset="0"/>
                <a:cs typeface="Times New Roman" panose="02020603050405020304" pitchFamily="18" charset="0"/>
              </a:rPr>
              <a:t> Store #799</a:t>
            </a:r>
            <a:r>
              <a:rPr lang="en-IN" sz="1700" dirty="0">
                <a:latin typeface="Times New Roman" panose="02020603050405020304" pitchFamily="18" charset="0"/>
                <a:cs typeface="Times New Roman" panose="02020603050405020304" pitchFamily="18" charset="0"/>
              </a:rPr>
              <a:t>, both at </a:t>
            </a:r>
            <a:r>
              <a:rPr lang="en-IN" sz="1700" b="1" dirty="0">
                <a:latin typeface="Times New Roman" panose="02020603050405020304" pitchFamily="18" charset="0"/>
                <a:cs typeface="Times New Roman" panose="02020603050405020304" pitchFamily="18" charset="0"/>
              </a:rPr>
              <a:t>4M</a:t>
            </a:r>
            <a:r>
              <a:rPr lang="en-IN" sz="1700" dirty="0">
                <a:latin typeface="Times New Roman" panose="02020603050405020304" pitchFamily="18" charset="0"/>
                <a:cs typeface="Times New Roman" panose="02020603050405020304" pitchFamily="18" charset="0"/>
              </a:rPr>
              <a:t>, indicate </a:t>
            </a:r>
            <a:r>
              <a:rPr lang="en-IN" sz="1700" b="1" dirty="0">
                <a:latin typeface="Times New Roman" panose="02020603050405020304" pitchFamily="18" charset="0"/>
                <a:cs typeface="Times New Roman" panose="02020603050405020304" pitchFamily="18" charset="0"/>
              </a:rPr>
              <a:t>moderate performance</a:t>
            </a:r>
            <a:r>
              <a:rPr lang="en-IN" sz="1700" dirty="0">
                <a:latin typeface="Times New Roman" panose="02020603050405020304" pitchFamily="18" charset="0"/>
                <a:cs typeface="Times New Roman" panose="02020603050405020304" pitchFamily="18" charset="0"/>
              </a:rPr>
              <a:t>. There's room to optimize their supply chain processes to boost sales and reach the top performers' level.</a:t>
            </a:r>
          </a:p>
          <a:p>
            <a:pPr>
              <a:lnSpc>
                <a:spcPct val="100000"/>
              </a:lnSpc>
            </a:pPr>
            <a:r>
              <a:rPr lang="en-IN" sz="1700" b="1" dirty="0">
                <a:latin typeface="Times New Roman" panose="02020603050405020304" pitchFamily="18" charset="0"/>
                <a:cs typeface="Times New Roman" panose="02020603050405020304" pitchFamily="18" charset="0"/>
              </a:rPr>
              <a:t>Low Performer Improvement: Hammersmith Store #557</a:t>
            </a:r>
            <a:r>
              <a:rPr lang="en-IN" sz="1700" dirty="0">
                <a:latin typeface="Times New Roman" panose="02020603050405020304" pitchFamily="18" charset="0"/>
                <a:cs typeface="Times New Roman" panose="02020603050405020304" pitchFamily="18" charset="0"/>
              </a:rPr>
              <a:t>, with </a:t>
            </a:r>
            <a:r>
              <a:rPr lang="en-IN" sz="1700" b="1" dirty="0">
                <a:latin typeface="Times New Roman" panose="02020603050405020304" pitchFamily="18" charset="0"/>
                <a:cs typeface="Times New Roman" panose="02020603050405020304" pitchFamily="18" charset="0"/>
              </a:rPr>
              <a:t>3M </a:t>
            </a:r>
            <a:r>
              <a:rPr lang="en-IN" sz="1700" dirty="0">
                <a:latin typeface="Times New Roman" panose="02020603050405020304" pitchFamily="18" charset="0"/>
                <a:cs typeface="Times New Roman" panose="02020603050405020304" pitchFamily="18" charset="0"/>
              </a:rPr>
              <a:t>in sales, may benefit from a closer look at its supply chain. Identifying bottlenecks and inefficiencies could help elevate its performance.</a:t>
            </a:r>
          </a:p>
          <a:p>
            <a:pPr>
              <a:lnSpc>
                <a:spcPct val="100000"/>
              </a:lnSpc>
            </a:pPr>
            <a:r>
              <a:rPr lang="en-IN" sz="1700" b="1" dirty="0">
                <a:latin typeface="Times New Roman" panose="02020603050405020304" pitchFamily="18" charset="0"/>
                <a:cs typeface="Times New Roman" panose="02020603050405020304" pitchFamily="18" charset="0"/>
              </a:rPr>
              <a:t>Sales Distribution Gap: </a:t>
            </a:r>
            <a:r>
              <a:rPr lang="en-IN" sz="1700" dirty="0">
                <a:latin typeface="Times New Roman" panose="02020603050405020304" pitchFamily="18" charset="0"/>
                <a:cs typeface="Times New Roman" panose="02020603050405020304" pitchFamily="18" charset="0"/>
              </a:rPr>
              <a:t>The noticeable sales gap between the lowest and highest performers highlights potential areas for improvement. Streamlining supply chain operations across all stores could help close this gap and enhance overall efficiency.</a:t>
            </a:r>
            <a:endParaRPr lang="en-US" sz="1700" dirty="0"/>
          </a:p>
        </p:txBody>
      </p:sp>
      <p:graphicFrame>
        <p:nvGraphicFramePr>
          <p:cNvPr id="5" name="Chart 4">
            <a:extLst>
              <a:ext uri="{FF2B5EF4-FFF2-40B4-BE49-F238E27FC236}">
                <a16:creationId xmlns:a16="http://schemas.microsoft.com/office/drawing/2014/main" id="{F1863FA1-A049-AAB3-AE94-4C66B58CDDFB}"/>
              </a:ext>
            </a:extLst>
          </p:cNvPr>
          <p:cNvGraphicFramePr>
            <a:graphicFrameLocks/>
          </p:cNvGraphicFramePr>
          <p:nvPr>
            <p:extLst>
              <p:ext uri="{D42A27DB-BD31-4B8C-83A1-F6EECF244321}">
                <p14:modId xmlns:p14="http://schemas.microsoft.com/office/powerpoint/2010/main" val="607935456"/>
              </p:ext>
            </p:extLst>
          </p:nvPr>
        </p:nvGraphicFramePr>
        <p:xfrm>
          <a:off x="5742432" y="1280161"/>
          <a:ext cx="6238554" cy="5320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734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35FF-B22A-6F44-B380-CF46A00FFBD2}"/>
              </a:ext>
            </a:extLst>
          </p:cNvPr>
          <p:cNvSpPr>
            <a:spLocks noGrp="1"/>
          </p:cNvSpPr>
          <p:nvPr>
            <p:ph type="title"/>
          </p:nvPr>
        </p:nvSpPr>
        <p:spPr>
          <a:xfrm>
            <a:off x="0" y="120316"/>
            <a:ext cx="12192000" cy="640079"/>
          </a:xfrm>
        </p:spPr>
        <p:txBody>
          <a:bodyPr>
            <a:normAutofit/>
          </a:bodyPr>
          <a:lstStyle/>
          <a:p>
            <a:pPr algn="ctr"/>
            <a:r>
              <a:rPr lang="en-US" sz="3000" b="1" dirty="0">
                <a:latin typeface="Times New Roman" panose="02020603050405020304" pitchFamily="18" charset="0"/>
                <a:cs typeface="Times New Roman" panose="02020603050405020304" pitchFamily="18" charset="0"/>
              </a:rPr>
              <a:t>KPI 4 : Top 10 State Wise Sales </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61F4E9-9A36-BAEE-7443-ADE11C9DCA8A}"/>
              </a:ext>
            </a:extLst>
          </p:cNvPr>
          <p:cNvSpPr>
            <a:spLocks noGrp="1"/>
          </p:cNvSpPr>
          <p:nvPr>
            <p:ph idx="1"/>
          </p:nvPr>
        </p:nvSpPr>
        <p:spPr>
          <a:xfrm>
            <a:off x="119392" y="1330101"/>
            <a:ext cx="5283031" cy="5225144"/>
          </a:xfrm>
        </p:spPr>
        <p:txBody>
          <a:bodyPr>
            <a:normAutofit lnSpcReduction="10000"/>
          </a:bodyPr>
          <a:lstStyle/>
          <a:p>
            <a:pPr>
              <a:lnSpc>
                <a:spcPct val="100000"/>
              </a:lnSpc>
              <a:spcBef>
                <a:spcPts val="600"/>
              </a:spcBef>
            </a:pPr>
            <a:r>
              <a:rPr lang="en-IN" sz="2400" b="1" dirty="0">
                <a:latin typeface="Times New Roman" panose="02020603050405020304" pitchFamily="18" charset="0"/>
                <a:cs typeface="Times New Roman" panose="02020603050405020304" pitchFamily="18" charset="0"/>
              </a:rPr>
              <a:t>California</a:t>
            </a:r>
            <a:r>
              <a:rPr lang="en-IN" sz="2400" dirty="0">
                <a:latin typeface="Times New Roman" panose="02020603050405020304" pitchFamily="18" charset="0"/>
                <a:cs typeface="Times New Roman" panose="02020603050405020304" pitchFamily="18" charset="0"/>
              </a:rPr>
              <a:t> leads by a large margin with sales at </a:t>
            </a:r>
            <a:r>
              <a:rPr lang="en-IN" sz="2400" b="1" dirty="0">
                <a:latin typeface="Times New Roman" panose="02020603050405020304" pitchFamily="18" charset="0"/>
                <a:cs typeface="Times New Roman" panose="02020603050405020304" pitchFamily="18" charset="0"/>
              </a:rPr>
              <a:t>88M</a:t>
            </a:r>
            <a:r>
              <a:rPr lang="en-IN" sz="2400" dirty="0">
                <a:latin typeface="Times New Roman" panose="02020603050405020304" pitchFamily="18" charset="0"/>
                <a:cs typeface="Times New Roman" panose="02020603050405020304" pitchFamily="18" charset="0"/>
              </a:rPr>
              <a:t>, more than </a:t>
            </a:r>
            <a:r>
              <a:rPr lang="en-IN" sz="2400" b="1" dirty="0">
                <a:latin typeface="Times New Roman" panose="02020603050405020304" pitchFamily="18" charset="0"/>
                <a:cs typeface="Times New Roman" panose="02020603050405020304" pitchFamily="18" charset="0"/>
              </a:rPr>
              <a:t>three times </a:t>
            </a:r>
            <a:r>
              <a:rPr lang="en-IN" sz="2400" dirty="0">
                <a:latin typeface="Times New Roman" panose="02020603050405020304" pitchFamily="18" charset="0"/>
                <a:cs typeface="Times New Roman" panose="02020603050405020304" pitchFamily="18" charset="0"/>
              </a:rPr>
              <a:t>that of the </a:t>
            </a:r>
            <a:r>
              <a:rPr lang="en-IN" sz="2400" b="1" dirty="0">
                <a:latin typeface="Times New Roman" panose="02020603050405020304" pitchFamily="18" charset="0"/>
                <a:cs typeface="Times New Roman" panose="02020603050405020304" pitchFamily="18" charset="0"/>
              </a:rPr>
              <a:t>second highest states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Florida</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Texas</a:t>
            </a:r>
            <a:r>
              <a:rPr lang="en-IN" sz="2400" dirty="0">
                <a:latin typeface="Times New Roman" panose="02020603050405020304" pitchFamily="18" charset="0"/>
                <a:cs typeface="Times New Roman" panose="02020603050405020304" pitchFamily="18" charset="0"/>
              </a:rPr>
              <a:t>, both at </a:t>
            </a:r>
            <a:r>
              <a:rPr lang="en-IN" sz="2400" b="1" dirty="0">
                <a:latin typeface="Times New Roman" panose="02020603050405020304" pitchFamily="18" charset="0"/>
                <a:cs typeface="Times New Roman" panose="02020603050405020304" pitchFamily="18" charset="0"/>
              </a:rPr>
              <a:t>27M</a:t>
            </a:r>
            <a:r>
              <a:rPr lang="en-IN" sz="2400" dirty="0">
                <a:latin typeface="Times New Roman" panose="02020603050405020304" pitchFamily="18" charset="0"/>
                <a:cs typeface="Times New Roman" panose="02020603050405020304" pitchFamily="18" charset="0"/>
              </a:rPr>
              <a:t>.</a:t>
            </a:r>
          </a:p>
          <a:p>
            <a:pPr>
              <a:lnSpc>
                <a:spcPct val="100000"/>
              </a:lnSpc>
              <a:spcBef>
                <a:spcPts val="600"/>
              </a:spcBef>
            </a:pPr>
            <a:r>
              <a:rPr lang="en-IN" sz="2400" dirty="0">
                <a:latin typeface="Times New Roman" panose="02020603050405020304" pitchFamily="18" charset="0"/>
                <a:cs typeface="Times New Roman" panose="02020603050405020304" pitchFamily="18" charset="0"/>
              </a:rPr>
              <a:t>After Florida and Texas, there's a notable decline, with </a:t>
            </a:r>
            <a:r>
              <a:rPr lang="en-IN" sz="2400" b="1" dirty="0">
                <a:latin typeface="Times New Roman" panose="02020603050405020304" pitchFamily="18" charset="0"/>
                <a:cs typeface="Times New Roman" panose="02020603050405020304" pitchFamily="18" charset="0"/>
              </a:rPr>
              <a:t>Michigan </a:t>
            </a:r>
            <a:r>
              <a:rPr lang="en-IN" sz="2400" dirty="0">
                <a:latin typeface="Times New Roman" panose="02020603050405020304" pitchFamily="18" charset="0"/>
                <a:cs typeface="Times New Roman" panose="02020603050405020304" pitchFamily="18" charset="0"/>
              </a:rPr>
              <a:t>trailing at </a:t>
            </a:r>
            <a:r>
              <a:rPr lang="en-IN" sz="2400" b="1" dirty="0">
                <a:latin typeface="Times New Roman" panose="02020603050405020304" pitchFamily="18" charset="0"/>
                <a:cs typeface="Times New Roman" panose="02020603050405020304" pitchFamily="18" charset="0"/>
              </a:rPr>
              <a:t>16M</a:t>
            </a:r>
            <a:r>
              <a:rPr lang="en-IN" sz="2400" dirty="0">
                <a:latin typeface="Times New Roman" panose="02020603050405020304" pitchFamily="18" charset="0"/>
                <a:cs typeface="Times New Roman" panose="02020603050405020304" pitchFamily="18" charset="0"/>
              </a:rPr>
              <a:t>, 11M </a:t>
            </a:r>
            <a:r>
              <a:rPr lang="en-IN" sz="2400" b="1" dirty="0">
                <a:latin typeface="Times New Roman" panose="02020603050405020304" pitchFamily="18" charset="0"/>
                <a:cs typeface="Times New Roman" panose="02020603050405020304" pitchFamily="18" charset="0"/>
              </a:rPr>
              <a:t>less</a:t>
            </a:r>
            <a:r>
              <a:rPr lang="en-IN" sz="2400" dirty="0">
                <a:latin typeface="Times New Roman" panose="02020603050405020304" pitchFamily="18" charset="0"/>
                <a:cs typeface="Times New Roman" panose="02020603050405020304" pitchFamily="18" charset="0"/>
              </a:rPr>
              <a:t> than the second highest states.</a:t>
            </a:r>
          </a:p>
          <a:p>
            <a:pPr>
              <a:lnSpc>
                <a:spcPct val="100000"/>
              </a:lnSpc>
              <a:spcBef>
                <a:spcPts val="600"/>
              </a:spcBef>
            </a:pP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combined</a:t>
            </a:r>
            <a:r>
              <a:rPr lang="en-IN" sz="2400" dirty="0">
                <a:latin typeface="Times New Roman" panose="02020603050405020304" pitchFamily="18" charset="0"/>
                <a:cs typeface="Times New Roman" panose="02020603050405020304" pitchFamily="18" charset="0"/>
              </a:rPr>
              <a:t> sales of the </a:t>
            </a:r>
            <a:r>
              <a:rPr lang="en-IN" sz="2400" b="1" dirty="0">
                <a:latin typeface="Times New Roman" panose="02020603050405020304" pitchFamily="18" charset="0"/>
                <a:cs typeface="Times New Roman" panose="02020603050405020304" pitchFamily="18" charset="0"/>
              </a:rPr>
              <a:t>bottom eight </a:t>
            </a:r>
            <a:r>
              <a:rPr lang="en-IN" sz="2400" dirty="0">
                <a:latin typeface="Times New Roman" panose="02020603050405020304" pitchFamily="18" charset="0"/>
                <a:cs typeface="Times New Roman" panose="02020603050405020304" pitchFamily="18" charset="0"/>
              </a:rPr>
              <a:t>states (</a:t>
            </a:r>
            <a:r>
              <a:rPr lang="en-IN" sz="2400" b="1" dirty="0">
                <a:latin typeface="Times New Roman" panose="02020603050405020304" pitchFamily="18" charset="0"/>
                <a:cs typeface="Times New Roman" panose="02020603050405020304" pitchFamily="18" charset="0"/>
              </a:rPr>
              <a:t>Michigan to New Jersey</a:t>
            </a:r>
            <a:r>
              <a:rPr lang="en-IN" sz="2400" dirty="0">
                <a:latin typeface="Times New Roman" panose="02020603050405020304" pitchFamily="18" charset="0"/>
                <a:cs typeface="Times New Roman" panose="02020603050405020304" pitchFamily="18" charset="0"/>
              </a:rPr>
              <a:t>) total </a:t>
            </a:r>
            <a:r>
              <a:rPr lang="en-IN" sz="2400" b="1" dirty="0">
                <a:latin typeface="Times New Roman" panose="02020603050405020304" pitchFamily="18" charset="0"/>
                <a:cs typeface="Times New Roman" panose="02020603050405020304" pitchFamily="18" charset="0"/>
              </a:rPr>
              <a:t>110M</a:t>
            </a:r>
            <a:r>
              <a:rPr lang="en-IN" sz="2400" dirty="0">
                <a:latin typeface="Times New Roman" panose="02020603050405020304" pitchFamily="18" charset="0"/>
                <a:cs typeface="Times New Roman" panose="02020603050405020304" pitchFamily="18" charset="0"/>
              </a:rPr>
              <a:t>, which is only </a:t>
            </a:r>
            <a:r>
              <a:rPr lang="en-IN" sz="2400" b="1" dirty="0">
                <a:latin typeface="Times New Roman" panose="02020603050405020304" pitchFamily="18" charset="0"/>
                <a:cs typeface="Times New Roman" panose="02020603050405020304" pitchFamily="18" charset="0"/>
              </a:rPr>
              <a:t>slightly more </a:t>
            </a:r>
            <a:r>
              <a:rPr lang="en-IN" sz="2400" dirty="0">
                <a:latin typeface="Times New Roman" panose="02020603050405020304" pitchFamily="18" charset="0"/>
                <a:cs typeface="Times New Roman" panose="02020603050405020304" pitchFamily="18" charset="0"/>
              </a:rPr>
              <a:t>than </a:t>
            </a:r>
            <a:r>
              <a:rPr lang="en-IN" sz="2400" b="1" dirty="0">
                <a:latin typeface="Times New Roman" panose="02020603050405020304" pitchFamily="18" charset="0"/>
                <a:cs typeface="Times New Roman" panose="02020603050405020304" pitchFamily="18" charset="0"/>
              </a:rPr>
              <a:t>California's sales </a:t>
            </a:r>
            <a:r>
              <a:rPr lang="en-IN" sz="2400" dirty="0">
                <a:latin typeface="Times New Roman" panose="02020603050405020304" pitchFamily="18" charset="0"/>
                <a:cs typeface="Times New Roman" panose="02020603050405020304" pitchFamily="18" charset="0"/>
              </a:rPr>
              <a:t>alone, emphasizing </a:t>
            </a:r>
            <a:r>
              <a:rPr lang="en-IN" sz="2400" b="1" dirty="0">
                <a:latin typeface="Times New Roman" panose="02020603050405020304" pitchFamily="18" charset="0"/>
                <a:cs typeface="Times New Roman" panose="02020603050405020304" pitchFamily="18" charset="0"/>
              </a:rPr>
              <a:t>California's leading</a:t>
            </a:r>
            <a:r>
              <a:rPr lang="en-IN" sz="2400" dirty="0">
                <a:latin typeface="Times New Roman" panose="02020603050405020304" pitchFamily="18" charset="0"/>
                <a:cs typeface="Times New Roman" panose="02020603050405020304" pitchFamily="18" charset="0"/>
              </a:rPr>
              <a:t> position</a:t>
            </a:r>
          </a:p>
        </p:txBody>
      </p:sp>
      <p:graphicFrame>
        <p:nvGraphicFramePr>
          <p:cNvPr id="4" name="Chart 3">
            <a:extLst>
              <a:ext uri="{FF2B5EF4-FFF2-40B4-BE49-F238E27FC236}">
                <a16:creationId xmlns:a16="http://schemas.microsoft.com/office/drawing/2014/main" id="{5BDFD4F7-52D9-C5FF-B45B-A5DB08451DB5}"/>
              </a:ext>
            </a:extLst>
          </p:cNvPr>
          <p:cNvGraphicFramePr>
            <a:graphicFrameLocks/>
          </p:cNvGraphicFramePr>
          <p:nvPr>
            <p:extLst>
              <p:ext uri="{D42A27DB-BD31-4B8C-83A1-F6EECF244321}">
                <p14:modId xmlns:p14="http://schemas.microsoft.com/office/powerpoint/2010/main" val="1114073814"/>
              </p:ext>
            </p:extLst>
          </p:nvPr>
        </p:nvGraphicFramePr>
        <p:xfrm>
          <a:off x="5505062" y="1147664"/>
          <a:ext cx="6567546" cy="55900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426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025D-9DB4-0CF5-46F7-99919F8F8009}"/>
              </a:ext>
            </a:extLst>
          </p:cNvPr>
          <p:cNvSpPr>
            <a:spLocks noGrp="1"/>
          </p:cNvSpPr>
          <p:nvPr>
            <p:ph type="title"/>
          </p:nvPr>
        </p:nvSpPr>
        <p:spPr>
          <a:xfrm>
            <a:off x="0" y="192923"/>
            <a:ext cx="12192000" cy="734069"/>
          </a:xfrm>
        </p:spPr>
        <p:txBody>
          <a:bodyPr>
            <a:normAutofit/>
          </a:bodyPr>
          <a:lstStyle/>
          <a:p>
            <a:pPr algn="ctr"/>
            <a:r>
              <a:rPr lang="en-US" sz="3200" b="1" dirty="0">
                <a:latin typeface="Times New Roman" panose="02020603050405020304" pitchFamily="18" charset="0"/>
                <a:cs typeface="Times New Roman" panose="02020603050405020304" pitchFamily="18" charset="0"/>
              </a:rPr>
              <a:t>KPI 5 : </a:t>
            </a:r>
            <a:r>
              <a:rPr lang="en-US" sz="3000" b="1" dirty="0">
                <a:latin typeface="Times New Roman" panose="02020603050405020304" pitchFamily="18" charset="0"/>
                <a:cs typeface="Times New Roman" panose="02020603050405020304" pitchFamily="18" charset="0"/>
              </a:rPr>
              <a:t>Inventory Value</a:t>
            </a:r>
            <a:endParaRPr lang="en-US" sz="3200" b="1" dirty="0"/>
          </a:p>
        </p:txBody>
      </p:sp>
      <p:sp>
        <p:nvSpPr>
          <p:cNvPr id="3" name="Content Placeholder 2">
            <a:extLst>
              <a:ext uri="{FF2B5EF4-FFF2-40B4-BE49-F238E27FC236}">
                <a16:creationId xmlns:a16="http://schemas.microsoft.com/office/drawing/2014/main" id="{2118F23A-6BD8-3980-2BC7-D38C6498BC5C}"/>
              </a:ext>
            </a:extLst>
          </p:cNvPr>
          <p:cNvSpPr>
            <a:spLocks noGrp="1"/>
          </p:cNvSpPr>
          <p:nvPr>
            <p:ph idx="1"/>
          </p:nvPr>
        </p:nvSpPr>
        <p:spPr>
          <a:xfrm>
            <a:off x="246889" y="1874521"/>
            <a:ext cx="4251960" cy="3465576"/>
          </a:xfrm>
        </p:spPr>
        <p:txBody>
          <a:bodyPr/>
          <a:lstStyle/>
          <a:p>
            <a:r>
              <a:rPr lang="en-US" dirty="0">
                <a:latin typeface="Times New Roman" panose="02020603050405020304" pitchFamily="18" charset="0"/>
                <a:cs typeface="Times New Roman" panose="02020603050405020304" pitchFamily="18" charset="0"/>
              </a:rPr>
              <a:t>Inventory value is used to understand the financial impact of inventory on the business.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aids in budgeting and financial planning.</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1EF28C29-74C9-0346-5A61-2E496D5F9D4C}"/>
              </a:ext>
            </a:extLst>
          </p:cNvPr>
          <p:cNvGraphicFramePr>
            <a:graphicFrameLocks/>
          </p:cNvGraphicFramePr>
          <p:nvPr>
            <p:extLst>
              <p:ext uri="{D42A27DB-BD31-4B8C-83A1-F6EECF244321}">
                <p14:modId xmlns:p14="http://schemas.microsoft.com/office/powerpoint/2010/main" val="2913090342"/>
              </p:ext>
            </p:extLst>
          </p:nvPr>
        </p:nvGraphicFramePr>
        <p:xfrm>
          <a:off x="5029200" y="1874520"/>
          <a:ext cx="7039589" cy="43708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73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DE14-EDD7-7ABA-604E-E370FB27DDD1}"/>
              </a:ext>
            </a:extLst>
          </p:cNvPr>
          <p:cNvSpPr>
            <a:spLocks noGrp="1"/>
          </p:cNvSpPr>
          <p:nvPr>
            <p:ph type="title"/>
          </p:nvPr>
        </p:nvSpPr>
        <p:spPr>
          <a:xfrm>
            <a:off x="0" y="223837"/>
            <a:ext cx="12192000" cy="562547"/>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KPI 6 : </a:t>
            </a:r>
            <a:r>
              <a:rPr lang="en-US" sz="3200" b="1" dirty="0">
                <a:latin typeface="Times New Roman" panose="02020603050405020304" pitchFamily="18" charset="0"/>
                <a:cs typeface="Times New Roman" panose="02020603050405020304" pitchFamily="18" charset="0"/>
              </a:rPr>
              <a:t>Sales Growth</a:t>
            </a:r>
            <a:endParaRPr lang="en-US" sz="3200" b="1" dirty="0"/>
          </a:p>
        </p:txBody>
      </p:sp>
      <p:sp>
        <p:nvSpPr>
          <p:cNvPr id="3" name="Content Placeholder 2">
            <a:extLst>
              <a:ext uri="{FF2B5EF4-FFF2-40B4-BE49-F238E27FC236}">
                <a16:creationId xmlns:a16="http://schemas.microsoft.com/office/drawing/2014/main" id="{B95501FA-6DD3-E069-0ADF-C2BD80F8FEE3}"/>
              </a:ext>
            </a:extLst>
          </p:cNvPr>
          <p:cNvSpPr>
            <a:spLocks noGrp="1"/>
          </p:cNvSpPr>
          <p:nvPr>
            <p:ph idx="1"/>
          </p:nvPr>
        </p:nvSpPr>
        <p:spPr>
          <a:xfrm>
            <a:off x="138950" y="4517136"/>
            <a:ext cx="11914100" cy="2212848"/>
          </a:xfrm>
        </p:spPr>
        <p:txBody>
          <a:bodyPr>
            <a:noAutofit/>
          </a:bodyPr>
          <a:lstStyle/>
          <a:p>
            <a:pPr>
              <a:lnSpc>
                <a:spcPct val="100000"/>
              </a:lnSpc>
              <a:spcBef>
                <a:spcPts val="300"/>
              </a:spcBef>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Sales climbed consistently from </a:t>
            </a:r>
            <a:r>
              <a:rPr lang="en-IN" sz="2400" b="1" i="0" dirty="0">
                <a:effectLst/>
                <a:latin typeface="Times New Roman" panose="02020603050405020304" pitchFamily="18" charset="0"/>
                <a:cs typeface="Times New Roman" panose="02020603050405020304" pitchFamily="18" charset="0"/>
              </a:rPr>
              <a:t>2019 to 2022</a:t>
            </a:r>
            <a:r>
              <a:rPr lang="en-IN" sz="2400" b="0" i="0" dirty="0">
                <a:effectLst/>
                <a:latin typeface="Times New Roman" panose="02020603050405020304" pitchFamily="18" charset="0"/>
                <a:cs typeface="Times New Roman" panose="02020603050405020304" pitchFamily="18" charset="0"/>
              </a:rPr>
              <a:t>, reaching a</a:t>
            </a:r>
            <a:r>
              <a:rPr lang="en-IN" sz="2400" b="1" i="0" dirty="0">
                <a:effectLst/>
                <a:latin typeface="Times New Roman" panose="02020603050405020304" pitchFamily="18" charset="0"/>
                <a:cs typeface="Times New Roman" panose="02020603050405020304" pitchFamily="18" charset="0"/>
              </a:rPr>
              <a:t> peak </a:t>
            </a:r>
            <a:r>
              <a:rPr lang="en-IN" sz="2400" b="0" i="0" dirty="0">
                <a:effectLst/>
                <a:latin typeface="Times New Roman" panose="02020603050405020304" pitchFamily="18" charset="0"/>
                <a:cs typeface="Times New Roman" panose="02020603050405020304" pitchFamily="18" charset="0"/>
              </a:rPr>
              <a:t>of </a:t>
            </a:r>
            <a:r>
              <a:rPr lang="en-IN" sz="2400" b="1" i="0" dirty="0">
                <a:effectLst/>
                <a:latin typeface="Times New Roman" panose="02020603050405020304" pitchFamily="18" charset="0"/>
                <a:cs typeface="Times New Roman" panose="02020603050405020304" pitchFamily="18" charset="0"/>
              </a:rPr>
              <a:t>$93M </a:t>
            </a:r>
            <a:r>
              <a:rPr lang="en-IN" sz="2400" b="0" i="0" dirty="0">
                <a:effectLst/>
                <a:latin typeface="Times New Roman" panose="02020603050405020304" pitchFamily="18" charset="0"/>
                <a:cs typeface="Times New Roman" panose="02020603050405020304" pitchFamily="18" charset="0"/>
              </a:rPr>
              <a:t>in </a:t>
            </a:r>
            <a:r>
              <a:rPr lang="en-IN" sz="2400" b="1" i="0" dirty="0">
                <a:effectLst/>
                <a:latin typeface="Times New Roman" panose="02020603050405020304" pitchFamily="18" charset="0"/>
                <a:cs typeface="Times New Roman" panose="02020603050405020304" pitchFamily="18" charset="0"/>
              </a:rPr>
              <a:t>2022</a:t>
            </a:r>
            <a:r>
              <a:rPr lang="en-IN" sz="2400" b="0" i="0" dirty="0">
                <a:effectLst/>
                <a:latin typeface="Times New Roman" panose="02020603050405020304" pitchFamily="18" charset="0"/>
                <a:cs typeface="Times New Roman" panose="02020603050405020304" pitchFamily="18" charset="0"/>
              </a:rPr>
              <a:t>, indicating </a:t>
            </a:r>
          </a:p>
          <a:p>
            <a:pPr marL="0" indent="0">
              <a:lnSpc>
                <a:spcPct val="100000"/>
              </a:lnSpc>
              <a:spcBef>
                <a:spcPts val="300"/>
              </a:spcBef>
              <a:buNone/>
            </a:pPr>
            <a:r>
              <a:rPr lang="en-IN" sz="2400" dirty="0">
                <a:latin typeface="Times New Roman" panose="02020603050405020304" pitchFamily="18" charset="0"/>
                <a:cs typeface="Times New Roman" panose="02020603050405020304" pitchFamily="18" charset="0"/>
              </a:rPr>
              <a:t>   </a:t>
            </a:r>
            <a:r>
              <a:rPr lang="en-IN" sz="2400" b="0" i="0" dirty="0">
                <a:effectLst/>
                <a:latin typeface="Times New Roman" panose="02020603050405020304" pitchFamily="18" charset="0"/>
                <a:cs typeface="Times New Roman" panose="02020603050405020304" pitchFamily="18" charset="0"/>
              </a:rPr>
              <a:t>Strong market performance and potential consumer demand during this period.</a:t>
            </a:r>
          </a:p>
          <a:p>
            <a:pPr>
              <a:lnSpc>
                <a:spcPct val="100000"/>
              </a:lnSpc>
              <a:spcBef>
                <a:spcPts val="300"/>
              </a:spcBef>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In </a:t>
            </a:r>
            <a:r>
              <a:rPr lang="en-IN" sz="2400" b="1" i="0" dirty="0">
                <a:effectLst/>
                <a:latin typeface="Times New Roman" panose="02020603050405020304" pitchFamily="18" charset="0"/>
                <a:cs typeface="Times New Roman" panose="02020603050405020304" pitchFamily="18" charset="0"/>
              </a:rPr>
              <a:t>2023</a:t>
            </a:r>
            <a:r>
              <a:rPr lang="en-IN" sz="2400" b="0" i="0" dirty="0">
                <a:effectLst/>
                <a:latin typeface="Times New Roman" panose="02020603050405020304" pitchFamily="18" charset="0"/>
                <a:cs typeface="Times New Roman" panose="02020603050405020304" pitchFamily="18" charset="0"/>
              </a:rPr>
              <a:t>, sales experienced a dramatic </a:t>
            </a:r>
            <a:r>
              <a:rPr lang="en-IN" sz="2400" b="1" i="0" dirty="0">
                <a:effectLst/>
                <a:latin typeface="Times New Roman" panose="02020603050405020304" pitchFamily="18" charset="0"/>
                <a:cs typeface="Times New Roman" panose="02020603050405020304" pitchFamily="18" charset="0"/>
              </a:rPr>
              <a:t>drop</a:t>
            </a:r>
            <a:r>
              <a:rPr lang="en-IN" sz="2400" b="0" i="0" dirty="0">
                <a:effectLst/>
                <a:latin typeface="Times New Roman" panose="02020603050405020304" pitchFamily="18" charset="0"/>
                <a:cs typeface="Times New Roman" panose="02020603050405020304" pitchFamily="18" charset="0"/>
              </a:rPr>
              <a:t> to</a:t>
            </a:r>
            <a:r>
              <a:rPr lang="en-IN" sz="2400" b="1" i="0" dirty="0">
                <a:effectLst/>
                <a:latin typeface="Times New Roman" panose="02020603050405020304" pitchFamily="18" charset="0"/>
                <a:cs typeface="Times New Roman" panose="02020603050405020304" pitchFamily="18" charset="0"/>
              </a:rPr>
              <a:t> $24M</a:t>
            </a:r>
            <a:r>
              <a:rPr lang="en-IN" sz="2400" b="0" i="0" dirty="0">
                <a:effectLst/>
                <a:latin typeface="Times New Roman" panose="02020603050405020304" pitchFamily="18" charset="0"/>
                <a:cs typeface="Times New Roman" panose="02020603050405020304" pitchFamily="18" charset="0"/>
              </a:rPr>
              <a:t>. This sharp decline raise questions about market conditions, competitive pressures, or internal challenges that might have impacted </a:t>
            </a:r>
          </a:p>
          <a:p>
            <a:pPr marL="0" indent="0">
              <a:lnSpc>
                <a:spcPct val="100000"/>
              </a:lnSpc>
              <a:spcBef>
                <a:spcPts val="300"/>
              </a:spcBef>
              <a:buNone/>
            </a:pPr>
            <a:r>
              <a:rPr lang="en-IN" sz="2400" dirty="0">
                <a:latin typeface="Times New Roman" panose="02020603050405020304" pitchFamily="18" charset="0"/>
                <a:cs typeface="Times New Roman" panose="02020603050405020304" pitchFamily="18" charset="0"/>
              </a:rPr>
              <a:t>   </a:t>
            </a:r>
            <a:r>
              <a:rPr lang="en-IN" sz="2400" b="0" i="0" dirty="0">
                <a:effectLst/>
                <a:latin typeface="Times New Roman" panose="02020603050405020304" pitchFamily="18" charset="0"/>
                <a:cs typeface="Times New Roman" panose="02020603050405020304" pitchFamily="18" charset="0"/>
              </a:rPr>
              <a:t>performance</a:t>
            </a:r>
          </a:p>
        </p:txBody>
      </p:sp>
      <p:pic>
        <p:nvPicPr>
          <p:cNvPr id="8" name="Picture 7">
            <a:extLst>
              <a:ext uri="{FF2B5EF4-FFF2-40B4-BE49-F238E27FC236}">
                <a16:creationId xmlns:a16="http://schemas.microsoft.com/office/drawing/2014/main" id="{178BF774-B097-1C8D-C05F-E33AFCB4A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0" y="950976"/>
            <a:ext cx="11914100" cy="3401568"/>
          </a:xfrm>
          <a:prstGeom prst="rect">
            <a:avLst/>
          </a:prstGeom>
        </p:spPr>
      </p:pic>
    </p:spTree>
    <p:extLst>
      <p:ext uri="{BB962C8B-B14F-4D97-AF65-F5344CB8AC3E}">
        <p14:creationId xmlns:p14="http://schemas.microsoft.com/office/powerpoint/2010/main" val="3442576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1303</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KPI 2 : Region Wise Sales</vt:lpstr>
      <vt:lpstr>KPI 3 : Top 5 Store Wise Sales</vt:lpstr>
      <vt:lpstr>KPI 4 : Top 10 State Wise Sales </vt:lpstr>
      <vt:lpstr>KPI 5 : Inventory Value</vt:lpstr>
      <vt:lpstr>KPI 6 : Sales Growth</vt:lpstr>
      <vt:lpstr>KPI 7 : Purchase Method Wise Sales</vt:lpstr>
      <vt:lpstr>KPI 8 : Product Wise Sales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Sravanthi gandla</dc:creator>
  <cp:lastModifiedBy>Swapnil Dolase</cp:lastModifiedBy>
  <cp:revision>23</cp:revision>
  <dcterms:created xsi:type="dcterms:W3CDTF">2024-10-15T14:41:13Z</dcterms:created>
  <dcterms:modified xsi:type="dcterms:W3CDTF">2025-03-20T08:47:54Z</dcterms:modified>
</cp:coreProperties>
</file>