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27"/>
  </p:notesMasterIdLst>
  <p:handoutMasterIdLst>
    <p:handoutMasterId r:id="rId28"/>
  </p:handoutMasterIdLst>
  <p:sldIdLst>
    <p:sldId id="360" r:id="rId2"/>
    <p:sldId id="369" r:id="rId3"/>
    <p:sldId id="366" r:id="rId4"/>
    <p:sldId id="367" r:id="rId5"/>
    <p:sldId id="363" r:id="rId6"/>
    <p:sldId id="364" r:id="rId7"/>
    <p:sldId id="370" r:id="rId8"/>
    <p:sldId id="365" r:id="rId9"/>
    <p:sldId id="371" r:id="rId10"/>
    <p:sldId id="361" r:id="rId11"/>
    <p:sldId id="362" r:id="rId12"/>
    <p:sldId id="384" r:id="rId13"/>
    <p:sldId id="385" r:id="rId14"/>
    <p:sldId id="383" r:id="rId15"/>
    <p:sldId id="381" r:id="rId16"/>
    <p:sldId id="382" r:id="rId17"/>
    <p:sldId id="375" r:id="rId18"/>
    <p:sldId id="372" r:id="rId19"/>
    <p:sldId id="377" r:id="rId20"/>
    <p:sldId id="376" r:id="rId21"/>
    <p:sldId id="378" r:id="rId22"/>
    <p:sldId id="373" r:id="rId23"/>
    <p:sldId id="374" r:id="rId24"/>
    <p:sldId id="379" r:id="rId25"/>
    <p:sldId id="380" r:id="rId26"/>
  </p:sldIdLst>
  <p:sldSz cx="9144000" cy="6858000" type="letter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66CC"/>
    <a:srgbClr val="0099FF"/>
    <a:srgbClr val="3399FF"/>
    <a:srgbClr val="FF00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0" autoAdjust="0"/>
    <p:restoredTop sz="94711" autoAdjust="0"/>
  </p:normalViewPr>
  <p:slideViewPr>
    <p:cSldViewPr>
      <p:cViewPr>
        <p:scale>
          <a:sx n="100" d="100"/>
          <a:sy n="100" d="100"/>
        </p:scale>
        <p:origin x="-140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t" anchorCtr="0" compatLnSpc="1">
            <a:prstTxWarp prst="textNoShape">
              <a:avLst/>
            </a:prstTxWarp>
          </a:bodyPr>
          <a:lstStyle>
            <a:lvl1pPr defTabSz="933507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t" anchorCtr="0" compatLnSpc="1">
            <a:prstTxWarp prst="textNoShape">
              <a:avLst/>
            </a:prstTxWarp>
          </a:bodyPr>
          <a:lstStyle>
            <a:lvl1pPr algn="r" defTabSz="933507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b" anchorCtr="0" compatLnSpc="1">
            <a:prstTxWarp prst="textNoShape">
              <a:avLst/>
            </a:prstTxWarp>
          </a:bodyPr>
          <a:lstStyle>
            <a:lvl1pPr defTabSz="933507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b" anchorCtr="0" compatLnSpc="1">
            <a:prstTxWarp prst="textNoShape">
              <a:avLst/>
            </a:prstTxWarp>
          </a:bodyPr>
          <a:lstStyle>
            <a:lvl1pPr algn="r" defTabSz="933507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C1AD236-61A5-4338-AF2D-6642EF7D5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t" anchorCtr="0" compatLnSpc="1">
            <a:prstTxWarp prst="textNoShape">
              <a:avLst/>
            </a:prstTxWarp>
          </a:bodyPr>
          <a:lstStyle>
            <a:lvl1pPr defTabSz="933507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757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t" anchorCtr="0" compatLnSpc="1">
            <a:prstTxWarp prst="textNoShape">
              <a:avLst/>
            </a:prstTxWarp>
          </a:bodyPr>
          <a:lstStyle>
            <a:lvl1pPr algn="r" defTabSz="933507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6138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414" y="4421823"/>
            <a:ext cx="5150273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b" anchorCtr="0" compatLnSpc="1">
            <a:prstTxWarp prst="textNoShape">
              <a:avLst/>
            </a:prstTxWarp>
          </a:bodyPr>
          <a:lstStyle>
            <a:lvl1pPr defTabSz="933507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757" y="8843645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50" rIns="93296" bIns="46650" numCol="1" anchor="b" anchorCtr="0" compatLnSpc="1">
            <a:prstTxWarp prst="textNoShape">
              <a:avLst/>
            </a:prstTxWarp>
          </a:bodyPr>
          <a:lstStyle>
            <a:lvl1pPr algn="r" defTabSz="933507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40ED385-3087-4977-B5BC-014812475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0ED385-3087-4977-B5BC-014812475FE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6632"/>
            <a:ext cx="6172200" cy="10081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28776"/>
            <a:ext cx="8534400" cy="4695824"/>
          </a:xfrm>
        </p:spPr>
        <p:txBody>
          <a:bodyPr vert="eaVert"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171F7-7A1C-425F-9E9B-18ADC5BCB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71475"/>
            <a:ext cx="2133600" cy="5953125"/>
          </a:xfrm>
        </p:spPr>
        <p:txBody>
          <a:bodyPr vert="eaVert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71475"/>
            <a:ext cx="6248400" cy="5953125"/>
          </a:xfrm>
        </p:spPr>
        <p:txBody>
          <a:bodyPr vert="eaVert"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89A36-CC48-4A0D-9324-43422B7F6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7162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42291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7338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6632"/>
            <a:ext cx="6172200" cy="10081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16112"/>
            <a:ext cx="8534400" cy="4408487"/>
          </a:xfrm>
        </p:spPr>
        <p:txBody>
          <a:bodyPr/>
          <a:lstStyle>
            <a:lvl1pPr>
              <a:lnSpc>
                <a:spcPct val="85000"/>
              </a:lnSpc>
              <a:defRPr sz="2000"/>
            </a:lvl1pPr>
            <a:lvl2pPr>
              <a:lnSpc>
                <a:spcPct val="85000"/>
              </a:lnSpc>
              <a:defRPr sz="1600"/>
            </a:lvl2pPr>
            <a:lvl3pPr>
              <a:lnSpc>
                <a:spcPct val="85000"/>
              </a:lnSpc>
              <a:defRPr sz="1400"/>
            </a:lvl3pPr>
            <a:lvl4pPr>
              <a:lnSpc>
                <a:spcPct val="85000"/>
              </a:lnSpc>
              <a:defRPr sz="1200"/>
            </a:lvl4pPr>
            <a:lvl5pPr>
              <a:lnSpc>
                <a:spcPct val="85000"/>
              </a:lnSpc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C8E52-2313-48CE-BD05-A5C22CBE3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6516688" y="260350"/>
            <a:ext cx="2397125" cy="554038"/>
            <a:chOff x="6516216" y="260648"/>
            <a:chExt cx="2397192" cy="553744"/>
          </a:xfrm>
        </p:grpSpPr>
        <p:sp>
          <p:nvSpPr>
            <p:cNvPr id="6" name="Rectangle 5"/>
            <p:cNvSpPr/>
            <p:nvPr userDrawn="1"/>
          </p:nvSpPr>
          <p:spPr>
            <a:xfrm rot="21139725">
              <a:off x="6751173" y="389168"/>
              <a:ext cx="860449" cy="287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9" descr="S0227223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t="33200" b="45799"/>
            <a:stretch>
              <a:fillRect/>
            </a:stretch>
          </p:blipFill>
          <p:spPr bwMode="auto">
            <a:xfrm>
              <a:off x="6516216" y="260648"/>
              <a:ext cx="2397192" cy="553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/>
          <p:cNvSpPr/>
          <p:nvPr userDrawn="1"/>
        </p:nvSpPr>
        <p:spPr>
          <a:xfrm>
            <a:off x="6443663" y="5732463"/>
            <a:ext cx="2520950" cy="1125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492375"/>
            <a:ext cx="7772400" cy="792609"/>
          </a:xfrm>
        </p:spPr>
        <p:txBody>
          <a:bodyPr/>
          <a:lstStyle>
            <a:lvl1pPr marL="0" indent="0" algn="ctr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85800" y="3276601"/>
            <a:ext cx="77724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6632"/>
            <a:ext cx="6297612" cy="100811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28776"/>
            <a:ext cx="4191000" cy="4695824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191000" cy="4695824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38AB-179C-4C4A-9906-672720053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6632"/>
            <a:ext cx="8229600" cy="102636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6D15B-B9FC-4B34-BCE5-EEA8A12F7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6632"/>
            <a:ext cx="6297612" cy="100811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0CDA-5D53-4491-808B-584EFACDF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F947E-FCEC-4318-A6EC-ADFB130FF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3312492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88" y="1435100"/>
            <a:ext cx="3286125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DBE5D-8FC0-48E7-A5EF-DFC5630E6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138BF-745D-4500-AAC9-3C1789969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629761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4389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D31FC442-2597-4FC5-9D6C-8CB30DA30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16113"/>
            <a:ext cx="85344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62400" y="6575425"/>
            <a:ext cx="1600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48" charset="2"/>
              <a:buNone/>
              <a:defRPr/>
            </a:pPr>
            <a:r>
              <a:rPr lang="en-US" sz="700" dirty="0">
                <a:solidFill>
                  <a:srgbClr val="525252"/>
                </a:solidFill>
              </a:rPr>
              <a:t>Corporate Restricted</a:t>
            </a:r>
            <a:endParaRPr lang="en-US" sz="800" dirty="0">
              <a:solidFill>
                <a:srgbClr val="52525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34" r:id="rId2"/>
    <p:sldLayoutId id="214748404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83/solr/select?q=*:*" TargetMode="External"/><Relationship Id="rId2" Type="http://schemas.openxmlformats.org/officeDocument/2006/relationships/hyperlink" Target="http://localhost:8983/solr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hyperlink" Target="http://localhost:8983/solr/collection1/browse?q=name:game&amp;debug=true&amp;wt=x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hyperlink" Target="http://mojavelinux.com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gif"/><Relationship Id="rId3" Type="http://schemas.openxmlformats.org/officeDocument/2006/relationships/image" Target="../media/image22.png"/><Relationship Id="rId21" Type="http://schemas.openxmlformats.org/officeDocument/2006/relationships/image" Target="../media/image40.jpe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jpe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/>
          <p:cNvSpPr>
            <a:spLocks noGrp="1" noChangeArrowheads="1"/>
          </p:cNvSpPr>
          <p:nvPr/>
        </p:nvSpPr>
        <p:spPr bwMode="auto">
          <a:xfrm>
            <a:off x="611188" y="3500438"/>
            <a:ext cx="8362950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4800" b="1" dirty="0" smtClean="0"/>
              <a:t>Uberconf</a:t>
            </a:r>
          </a:p>
          <a:p>
            <a:pPr eaLnBrk="0" hangingPunct="0"/>
            <a:endParaRPr lang="en-US" sz="4800" b="1" dirty="0" smtClean="0"/>
          </a:p>
        </p:txBody>
      </p:sp>
      <p:sp>
        <p:nvSpPr>
          <p:cNvPr id="5123" name="Rectangle 20"/>
          <p:cNvSpPr>
            <a:spLocks noGrp="1" noChangeArrowheads="1"/>
          </p:cNvSpPr>
          <p:nvPr/>
        </p:nvSpPr>
        <p:spPr bwMode="auto">
          <a:xfrm>
            <a:off x="457200" y="4267200"/>
            <a:ext cx="472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3400"/>
          </a:p>
        </p:txBody>
      </p:sp>
      <p:sp>
        <p:nvSpPr>
          <p:cNvPr id="5124" name="Rectangle 21"/>
          <p:cNvSpPr>
            <a:spLocks noChangeArrowheads="1"/>
          </p:cNvSpPr>
          <p:nvPr/>
        </p:nvSpPr>
        <p:spPr bwMode="auto">
          <a:xfrm>
            <a:off x="457200" y="5791200"/>
            <a:ext cx="1749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July 19th, </a:t>
            </a:r>
            <a:r>
              <a:rPr lang="en-US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4191000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June 19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– 22nd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1800" b="1" dirty="0" smtClean="0"/>
              <a:t>Workshop Day1: [ 9am – 6pm 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dirty="0" smtClean="0"/>
              <a:t>Android Workshop</a:t>
            </a:r>
          </a:p>
          <a:p>
            <a:pPr marL="0" indent="0" eaLnBrk="1" hangingPunct="1">
              <a:buFontTx/>
              <a:buNone/>
              <a:defRPr/>
            </a:pPr>
            <a:endParaRPr lang="en-US" sz="2200" b="1" dirty="0" smtClean="0"/>
          </a:p>
          <a:p>
            <a:pPr marL="0" indent="0" eaLnBrk="1" hangingPunct="1">
              <a:buFontTx/>
              <a:buNone/>
              <a:defRPr/>
            </a:pPr>
            <a:endParaRPr lang="en-US" sz="1400" dirty="0" smtClean="0"/>
          </a:p>
          <a:p>
            <a:pPr marL="0" indent="0" eaLnBrk="1" hangingPunct="1">
              <a:buFontTx/>
              <a:buNone/>
              <a:defRPr/>
            </a:pPr>
            <a:endParaRPr lang="en-US" sz="22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2200" b="1" dirty="0" smtClean="0"/>
          </a:p>
        </p:txBody>
      </p:sp>
      <p:sp>
        <p:nvSpPr>
          <p:cNvPr id="5" name="Title 6"/>
          <p:cNvSpPr txBox="1">
            <a:spLocks/>
          </p:cNvSpPr>
          <p:nvPr/>
        </p:nvSpPr>
        <p:spPr bwMode="auto">
          <a:xfrm>
            <a:off x="179388" y="115888"/>
            <a:ext cx="6172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</a:t>
            </a:r>
            <a:endParaRPr lang="en-US" sz="16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52400" y="6096000"/>
            <a:ext cx="457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FB9416-D765-41DA-9914-D53C2E33AC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/>
                <a:cs typeface="ヒラギノ角ゴ Pro W3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7" name="Picture 6" descr="UberCon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0"/>
            <a:ext cx="6629400" cy="1001039"/>
          </a:xfrm>
          <a:prstGeom prst="rect">
            <a:avLst/>
          </a:prstGeom>
        </p:spPr>
      </p:pic>
      <p:pic>
        <p:nvPicPr>
          <p:cNvPr id="1026" name="Picture 2" descr="C:\Documents and Settings\DonSa001\My Documents\Documents\Clipart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524000"/>
            <a:ext cx="1104900" cy="1104900"/>
          </a:xfrm>
          <a:prstGeom prst="rect">
            <a:avLst/>
          </a:prstGeom>
          <a:noFill/>
        </p:spPr>
      </p:pic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81000" y="27432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 2:-  [8:30 am – 10 pm]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Scala For the Intrigued – Venkat Subrahmaniam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Sonar Code Metrics Workshop – Matthew McCullough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Neo4j Workshop – Tim Berglund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Native Apps vs. The Mobile Web – Nathaniel Schutta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Mongo DB – Ken Sipe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Keynote Speech – JVM Languages – Venkat Subrahmaniam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Redhat Forge – Dan Allen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162800" cy="762000"/>
          </a:xfrm>
        </p:spPr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8839200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Day 3:- [9am – 6:30pm]</a:t>
            </a:r>
          </a:p>
          <a:p>
            <a:pPr marL="0" indent="0">
              <a:buNone/>
              <a:defRPr/>
            </a:pPr>
            <a:r>
              <a:rPr lang="en-US" dirty="0" smtClean="0"/>
              <a:t>Hacking Workshop – Ken </a:t>
            </a:r>
            <a:r>
              <a:rPr lang="en-US" dirty="0" err="1" smtClean="0"/>
              <a:t>Sipe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HTML5 with Play, Coffee Script &amp;Jade – Matt </a:t>
            </a:r>
            <a:r>
              <a:rPr lang="en-US" dirty="0" err="1" smtClean="0"/>
              <a:t>Raible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Mastering Javascript -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Subrahmaniam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Automated Testing For Javascript -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Subrahmaniam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Mobile Development Options – </a:t>
            </a:r>
            <a:r>
              <a:rPr lang="en-US" dirty="0" err="1" smtClean="0"/>
              <a:t>Pratik</a:t>
            </a:r>
            <a:r>
              <a:rPr lang="en-US" dirty="0" smtClean="0"/>
              <a:t> Patel</a:t>
            </a:r>
          </a:p>
          <a:p>
            <a:pPr marL="0" indent="0"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None/>
              <a:defRPr/>
            </a:pPr>
            <a:r>
              <a:rPr lang="en-US" dirty="0" smtClean="0"/>
              <a:t>Day 3:- [9am – 4:45pm]</a:t>
            </a:r>
          </a:p>
          <a:p>
            <a:pPr marL="0" indent="0">
              <a:buNone/>
              <a:defRPr/>
            </a:pPr>
            <a:r>
              <a:rPr lang="en-US" dirty="0" smtClean="0"/>
              <a:t>Messaging in the cloud – Oleg </a:t>
            </a:r>
            <a:r>
              <a:rPr lang="en-US" dirty="0" err="1" smtClean="0"/>
              <a:t>Zhurakousky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Solr Recipes Workshop -  Erik Hatcher</a:t>
            </a:r>
          </a:p>
          <a:p>
            <a:pPr marL="0" indent="0">
              <a:buNone/>
              <a:defRPr/>
            </a:pPr>
            <a:r>
              <a:rPr lang="en-US" dirty="0" err="1" smtClean="0"/>
              <a:t>Clojure</a:t>
            </a:r>
            <a:r>
              <a:rPr lang="en-US" dirty="0" smtClean="0"/>
              <a:t> – Tim Berglund</a:t>
            </a:r>
          </a:p>
          <a:p>
            <a:pPr marL="0" indent="0">
              <a:buNone/>
              <a:defRPr/>
            </a:pPr>
            <a:r>
              <a:rPr lang="en-US" dirty="0" smtClean="0"/>
              <a:t>Spine.js – Craig Walls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162800" cy="762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3980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Father of Javascript: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r>
              <a:rPr lang="en-US" dirty="0" smtClean="0"/>
              <a:t>2. @Netscape Communications</a:t>
            </a:r>
          </a:p>
          <a:p>
            <a:r>
              <a:rPr lang="en-US" dirty="0" smtClean="0"/>
              <a:t>3. Is </a:t>
            </a:r>
            <a:r>
              <a:rPr lang="en-US" dirty="0" err="1" smtClean="0"/>
              <a:t>omni</a:t>
            </a:r>
            <a:r>
              <a:rPr lang="en-US" dirty="0" smtClean="0"/>
              <a:t>-present now.</a:t>
            </a:r>
            <a:endParaRPr lang="en-US" dirty="0"/>
          </a:p>
        </p:txBody>
      </p:sp>
      <p:pic>
        <p:nvPicPr>
          <p:cNvPr id="7" name="Picture 6" descr="BEi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1219200"/>
            <a:ext cx="1428750" cy="1752600"/>
          </a:xfrm>
          <a:prstGeom prst="rect">
            <a:avLst/>
          </a:prstGeom>
        </p:spPr>
      </p:pic>
      <p:pic>
        <p:nvPicPr>
          <p:cNvPr id="8" name="Picture 7" descr="mozil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3200400"/>
            <a:ext cx="863397" cy="863397"/>
          </a:xfrm>
          <a:prstGeom prst="rect">
            <a:avLst/>
          </a:prstGeom>
        </p:spPr>
      </p:pic>
      <p:pic>
        <p:nvPicPr>
          <p:cNvPr id="10" name="Picture 9" descr="jquerylogo25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2743200"/>
            <a:ext cx="1219200" cy="1219200"/>
          </a:xfrm>
          <a:prstGeom prst="rect">
            <a:avLst/>
          </a:prstGeom>
        </p:spPr>
      </p:pic>
      <p:pic>
        <p:nvPicPr>
          <p:cNvPr id="11" name="Picture 10" descr="logo-sencha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2057400"/>
            <a:ext cx="1695450" cy="905370"/>
          </a:xfrm>
          <a:prstGeom prst="rect">
            <a:avLst/>
          </a:prstGeom>
        </p:spPr>
      </p:pic>
      <p:pic>
        <p:nvPicPr>
          <p:cNvPr id="12" name="Picture 11" descr="gI_75446_ZK_new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3000" y="1295400"/>
            <a:ext cx="1281277" cy="12761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590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I. </a:t>
            </a:r>
            <a:r>
              <a:rPr lang="en-US" sz="1200" dirty="0" err="1" smtClean="0"/>
              <a:t>var</a:t>
            </a:r>
            <a:r>
              <a:rPr lang="en-US" sz="1200" dirty="0" smtClean="0"/>
              <a:t> max = function(a, b){</a:t>
            </a:r>
            <a:br>
              <a:rPr lang="en-US" sz="1200" dirty="0" smtClean="0"/>
            </a:br>
            <a:r>
              <a:rPr lang="en-US" sz="1200" dirty="0" smtClean="0"/>
              <a:t>    if(a &gt; b) return a;</a:t>
            </a:r>
            <a:br>
              <a:rPr lang="en-US" sz="1200" dirty="0" smtClean="0"/>
            </a:br>
            <a:r>
              <a:rPr lang="en-US" sz="1200" dirty="0" smtClean="0"/>
              <a:t>    return b;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r>
              <a:rPr lang="en-US" sz="1200" dirty="0" smtClean="0"/>
              <a:t>console.log(max(1, 2, 3));  -- Ignores the third parameter. 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0" y="3937337"/>
            <a:ext cx="624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II. Equality (In Equality) Problem</a:t>
            </a:r>
            <a:br>
              <a:rPr lang="en-US" sz="1200" dirty="0" smtClean="0"/>
            </a:br>
            <a:r>
              <a:rPr lang="en-US" sz="1200" dirty="0" smtClean="0"/>
              <a:t>if(x = </a:t>
            </a:r>
            <a:r>
              <a:rPr lang="en-US" sz="1200" dirty="0" err="1" smtClean="0"/>
              <a:t>y+z</a:t>
            </a:r>
            <a:r>
              <a:rPr lang="en-US" sz="1200" dirty="0" smtClean="0"/>
              <a:t>) -&gt; always true big problem.  Except when </a:t>
            </a:r>
            <a:r>
              <a:rPr lang="en-US" sz="1200" dirty="0" err="1" smtClean="0"/>
              <a:t>y+z</a:t>
            </a:r>
            <a:r>
              <a:rPr lang="en-US" sz="1200" dirty="0" smtClean="0"/>
              <a:t> = 0 or “”</a:t>
            </a:r>
          </a:p>
          <a:p>
            <a:r>
              <a:rPr lang="en-US" sz="1200" dirty="0" smtClean="0"/>
              <a:t>console.log(2.0 == “2.0”); -&gt; is true. - Is a problem. (== Doesn’t check type equality)</a:t>
            </a:r>
            <a:br>
              <a:rPr lang="en-US" sz="1200" dirty="0" smtClean="0"/>
            </a:br>
            <a:r>
              <a:rPr lang="en-US" sz="1200" dirty="0" smtClean="0"/>
              <a:t>console.log(2.0 === “2.0”) -&gt; is false - which is better. </a:t>
            </a:r>
            <a:br>
              <a:rPr lang="en-US" sz="1200" dirty="0" smtClean="0"/>
            </a:br>
            <a:r>
              <a:rPr lang="en-US" sz="1200" dirty="0" smtClean="0"/>
              <a:t>So, use three equals.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334000"/>
            <a:ext cx="292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III. Prototypes – Work like pointers in C. </a:t>
            </a:r>
          </a:p>
          <a:p>
            <a:r>
              <a:rPr lang="en-US" sz="1200" dirty="0" smtClean="0"/>
              <a:t>Allows multiple inheritance.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191000" y="518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IV. Do </a:t>
            </a:r>
            <a:r>
              <a:rPr lang="en-US" sz="1200" dirty="0" err="1" smtClean="0"/>
              <a:t>coffeescript</a:t>
            </a:r>
            <a:r>
              <a:rPr lang="en-US" sz="1200" dirty="0" smtClean="0"/>
              <a:t> than javascript. Has ruby like syntax.</a:t>
            </a:r>
            <a:br>
              <a:rPr lang="en-US" sz="1200" dirty="0" smtClean="0"/>
            </a:br>
            <a:r>
              <a:rPr lang="en-US" sz="1200" dirty="0" err="1" smtClean="0"/>
              <a:t>jslint</a:t>
            </a:r>
            <a:r>
              <a:rPr lang="en-US" sz="1200" dirty="0" smtClean="0"/>
              <a:t> use it for figuring out code quality. </a:t>
            </a:r>
            <a:br>
              <a:rPr lang="en-US" sz="1200" dirty="0" smtClean="0"/>
            </a:br>
            <a:r>
              <a:rPr lang="en-US" sz="1200" dirty="0" smtClean="0"/>
              <a:t>Js hint is kinder.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162800" cy="762000"/>
          </a:xfrm>
        </p:spPr>
        <p:txBody>
          <a:bodyPr/>
          <a:lstStyle/>
          <a:p>
            <a:r>
              <a:rPr lang="en-US" dirty="0" smtClean="0"/>
              <a:t>Bad Parts - Javascript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5715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Language was designed in 10 days.</a:t>
            </a:r>
          </a:p>
          <a:p>
            <a:pPr marL="342900" indent="-342900">
              <a:buAutoNum type="arabicPeriod"/>
            </a:pPr>
            <a:r>
              <a:rPr lang="en-US" dirty="0" smtClean="0"/>
              <a:t>Named Javascript to benefit from Java’s popularity   </a:t>
            </a:r>
          </a:p>
          <a:p>
            <a:pPr marL="342900" indent="-342900">
              <a:buAutoNum type="arabicPeriod"/>
            </a:pPr>
            <a:r>
              <a:rPr lang="en-US" dirty="0" smtClean="0"/>
              <a:t>GWT treats javascript as a bug.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easy to shoot yourself in the leg if not careful.</a:t>
            </a:r>
          </a:p>
          <a:p>
            <a:pPr marL="342900" indent="-342900">
              <a:buAutoNum type="arabicPeriod"/>
            </a:pPr>
            <a:r>
              <a:rPr lang="en-US" dirty="0" smtClean="0"/>
              <a:t>No concept of block scope. Inside curly braces.. Everything becomes global.</a:t>
            </a:r>
          </a:p>
        </p:txBody>
      </p:sp>
      <p:pic>
        <p:nvPicPr>
          <p:cNvPr id="7" name="Picture 6" descr="javascript-good-par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743200"/>
            <a:ext cx="5715000" cy="359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162800" cy="762000"/>
          </a:xfrm>
        </p:spPr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onarCodeMetri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12034"/>
            <a:ext cx="9144000" cy="4364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62000"/>
          </a:xfrm>
        </p:spPr>
        <p:txBody>
          <a:bodyPr/>
          <a:lstStyle/>
          <a:p>
            <a:r>
              <a:rPr lang="en-US" dirty="0" smtClean="0"/>
              <a:t>Sonar – Code Quality Control Automation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C:\Sonar\sonar-3.0\bin\windows-x86-32\startsonar.bat 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hlinkClick r:id="rId3"/>
              </a:rPr>
              <a:t>http://localhost:9000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Go to your project: </a:t>
            </a:r>
            <a:r>
              <a:rPr lang="en-US" sz="1200" dirty="0" err="1" smtClean="0"/>
              <a:t>mvn</a:t>
            </a:r>
            <a:r>
              <a:rPr lang="en-US" sz="1200" dirty="0" smtClean="0"/>
              <a:t> </a:t>
            </a:r>
            <a:r>
              <a:rPr lang="en-US" sz="1200" dirty="0" err="1" smtClean="0"/>
              <a:t>sonar:sonar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162800" cy="762000"/>
          </a:xfrm>
        </p:spPr>
        <p:txBody>
          <a:bodyPr/>
          <a:lstStyle/>
          <a:p>
            <a:r>
              <a:rPr lang="en-US" dirty="0" smtClean="0"/>
              <a:t>Solr – Lucene – Search Engine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591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From C:\Program Files\SolrUberconf2012\:-       ant start-</a:t>
            </a:r>
            <a:r>
              <a:rPr lang="en-US" sz="1200" dirty="0" err="1" smtClean="0"/>
              <a:t>solr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>
                <a:hlinkClick r:id="rId2"/>
              </a:rPr>
              <a:t>http://localhost:8983/solr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Loading Data: java -</a:t>
            </a:r>
            <a:r>
              <a:rPr lang="en-US" sz="1200" dirty="0" err="1" smtClean="0"/>
              <a:t>Dtype</a:t>
            </a:r>
            <a:r>
              <a:rPr lang="en-US" sz="1200" dirty="0" smtClean="0"/>
              <a:t>=text/</a:t>
            </a:r>
            <a:r>
              <a:rPr lang="en-US" sz="1200" dirty="0" err="1" smtClean="0"/>
              <a:t>csv</a:t>
            </a:r>
            <a:r>
              <a:rPr lang="en-US" sz="1200" dirty="0" smtClean="0"/>
              <a:t> -jar post.jar books.csv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Search URL’s: </a:t>
            </a:r>
            <a:r>
              <a:rPr lang="en-US" sz="1200" u="sng" dirty="0" smtClean="0">
                <a:hlinkClick r:id="rId3"/>
              </a:rPr>
              <a:t>http://localhost:8983/solr/select?q=*:*</a:t>
            </a:r>
            <a:endParaRPr lang="en-US" sz="1200" u="sng" dirty="0" smtClean="0"/>
          </a:p>
          <a:p>
            <a:pPr marL="228600" indent="-228600">
              <a:buAutoNum type="arabicPeriod"/>
            </a:pPr>
            <a:r>
              <a:rPr lang="en-US" sz="1200" u="sng" dirty="0" smtClean="0">
                <a:hlinkClick r:id="rId4"/>
              </a:rPr>
              <a:t>http://localhost:8983/solr/collection1/browse?q=name:game&amp;debug=true&amp;wt=xml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7" name="Picture 6" descr="SolrDashbo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2148840"/>
            <a:ext cx="670560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762000"/>
          </a:xfrm>
        </p:spPr>
        <p:txBody>
          <a:bodyPr/>
          <a:lstStyle/>
          <a:p>
            <a:r>
              <a:rPr lang="en-US" dirty="0" smtClean="0"/>
              <a:t>Putting into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229100" cy="5181600"/>
          </a:xfrm>
        </p:spPr>
        <p:txBody>
          <a:bodyPr/>
          <a:lstStyle/>
          <a:p>
            <a:r>
              <a:rPr lang="en-US" dirty="0" smtClean="0"/>
              <a:t>Learn by doing.</a:t>
            </a:r>
          </a:p>
          <a:p>
            <a:r>
              <a:rPr lang="en-US" dirty="0" smtClean="0"/>
              <a:t>Pick a problem</a:t>
            </a:r>
          </a:p>
          <a:p>
            <a:pPr lvl="1"/>
            <a:r>
              <a:rPr lang="en-US" dirty="0" smtClean="0"/>
              <a:t>Something useful in real life.</a:t>
            </a:r>
          </a:p>
          <a:p>
            <a:pPr lvl="1"/>
            <a:r>
              <a:rPr lang="en-US" dirty="0" smtClean="0"/>
              <a:t>No mobile career 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improvements.</a:t>
            </a:r>
          </a:p>
          <a:p>
            <a:pPr lvl="1"/>
            <a:r>
              <a:rPr lang="en-US" dirty="0" smtClean="0"/>
              <a:t>Search can be better</a:t>
            </a:r>
          </a:p>
          <a:p>
            <a:pPr lvl="1"/>
            <a:r>
              <a:rPr lang="en-US" dirty="0" smtClean="0"/>
              <a:t>Do not wait </a:t>
            </a:r>
            <a:r>
              <a:rPr lang="en-US" smtClean="0"/>
              <a:t>for 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 Coding</a:t>
            </a:r>
            <a:endParaRPr lang="en-US" dirty="0"/>
          </a:p>
        </p:txBody>
      </p:sp>
      <p:pic>
        <p:nvPicPr>
          <p:cNvPr id="6" name="Picture 5" descr="StaplesCare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6744" y="1371600"/>
            <a:ext cx="5201501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r>
              <a:rPr lang="en-US" dirty="0" smtClean="0"/>
              <a:t>Traditional Enterprise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7244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2766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Tier – Business Logic &amp; Search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620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288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600200" y="41910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60198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Hardware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00200" y="54864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43600" y="47244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DB2/Oracle</a:t>
            </a:r>
          </a:p>
          <a:p>
            <a:pPr algn="ctr"/>
            <a:r>
              <a:rPr lang="en-US" dirty="0" smtClean="0"/>
              <a:t>(1000 of $’s per </a:t>
            </a:r>
            <a:r>
              <a:rPr lang="en-US" dirty="0" err="1" smtClean="0"/>
              <a:t>cpu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43600" y="32766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EJB’s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484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4000" y="1524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</a:p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3914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152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086600" y="41910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05400" y="6019800"/>
            <a:ext cx="403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HP/DELL Servers with AIX</a:t>
            </a:r>
          </a:p>
          <a:p>
            <a:pPr algn="ctr"/>
            <a:r>
              <a:rPr lang="en-US" dirty="0" smtClean="0"/>
              <a:t>(Problem: Not Elastic)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086600" y="54864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162800" cy="762000"/>
          </a:xfrm>
        </p:spPr>
        <p:txBody>
          <a:bodyPr/>
          <a:lstStyle/>
          <a:p>
            <a:r>
              <a:rPr lang="en-US" dirty="0" smtClean="0"/>
              <a:t>New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7244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2766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Tier – Business Logic &amp; Search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620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288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600200" y="41910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60198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Hardware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00200" y="54864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43600" y="47244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 free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43600" y="32766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weight Rest Services + Mongo Native ORM support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484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388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391400" y="2590800"/>
            <a:ext cx="457200" cy="5334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152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086600" y="41910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57800" y="6019800"/>
            <a:ext cx="388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– Amazon/ </a:t>
            </a:r>
            <a:r>
              <a:rPr lang="en-US" dirty="0" err="1" smtClean="0"/>
              <a:t>Rackspace</a:t>
            </a:r>
            <a:r>
              <a:rPr lang="en-US" dirty="0" smtClean="0"/>
              <a:t>/ </a:t>
            </a:r>
            <a:r>
              <a:rPr lang="en-US" dirty="0" err="1" smtClean="0"/>
              <a:t>Heroku</a:t>
            </a:r>
            <a:r>
              <a:rPr lang="en-US" dirty="0" smtClean="0"/>
              <a:t> or Staples Virtual Solutions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086600" y="54864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8E52-2313-48CE-BD05-A5C22CBE34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 descr="nfjs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3562350" cy="942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1600200"/>
            <a:ext cx="4633641" cy="1477328"/>
          </a:xfrm>
          <a:prstGeom prst="rect">
            <a:avLst/>
          </a:prstGeom>
          <a:solidFill>
            <a:srgbClr val="336699"/>
          </a:solidFill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Great workshops. Wonderful opportunity.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Well known industry experts teaching you.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Right from open source developers.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Many thanks to Staples, Uday &amp; Rick!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Truly inspirational.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inspiration_leap_6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971800"/>
            <a:ext cx="4153666" cy="284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16002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Job XML Data </a:t>
            </a:r>
          </a:p>
          <a:p>
            <a:pPr algn="ctr"/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38862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framework </a:t>
            </a:r>
          </a:p>
          <a:p>
            <a:pPr algn="ctr"/>
            <a:r>
              <a:rPr lang="en-US" dirty="0" smtClean="0"/>
              <a:t>Rest JSON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91200" y="19812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+ Phone Gap App (Cordova)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2895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1816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Solr Search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1371600" y="23622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4290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4000" y="4572000"/>
            <a:ext cx="1371600" cy="7620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4876800"/>
            <a:ext cx="685800" cy="6858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934200" y="2895600"/>
            <a:ext cx="0" cy="7620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 - Scaled down aim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16002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Job XML Data </a:t>
            </a:r>
          </a:p>
          <a:p>
            <a:pPr algn="ctr"/>
            <a:r>
              <a:rPr lang="en-US" dirty="0" smtClean="0"/>
              <a:t>SAX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38862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Jersey on Tomcat Rest JSON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20574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+ Phone Gap App (Cordova) + Jquery Mobile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2895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1816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Solr Search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1371600" y="23622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429000"/>
            <a:ext cx="0" cy="457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200" y="4267200"/>
            <a:ext cx="3429000" cy="762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72200" y="3048000"/>
            <a:ext cx="762000" cy="6096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2800" y="4953000"/>
            <a:ext cx="1447800" cy="1295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05200" y="4953000"/>
            <a:ext cx="1295400" cy="1295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62800" y="2971800"/>
            <a:ext cx="381000" cy="685800"/>
          </a:xfrm>
          <a:prstGeom prst="straightConnector1">
            <a:avLst/>
          </a:prstGeom>
          <a:ln>
            <a:solidFill>
              <a:srgbClr val="33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29400" y="19812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site </a:t>
            </a:r>
          </a:p>
          <a:p>
            <a:pPr algn="ctr"/>
            <a:r>
              <a:rPr lang="en-US" dirty="0" smtClean="0"/>
              <a:t>With Jquery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162800" cy="762000"/>
          </a:xfrm>
        </p:spPr>
        <p:txBody>
          <a:bodyPr/>
          <a:lstStyle/>
          <a:p>
            <a:r>
              <a:rPr lang="en-US" dirty="0" smtClean="0"/>
              <a:t>Hardware – Cloud to the Rescue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13716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Going to Cloud: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Purpose servers on the fly. (Elastic)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Utilize cloud capacity for peak season.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Cloud as a form of Disaster Recovery.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Amazon EC2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Rack Space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Heroku</a:t>
            </a:r>
            <a:endParaRPr lang="en-US" dirty="0"/>
          </a:p>
        </p:txBody>
      </p:sp>
      <p:pic>
        <p:nvPicPr>
          <p:cNvPr id="23" name="Picture 22" descr="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304800"/>
            <a:ext cx="1524000" cy="1524000"/>
          </a:xfrm>
          <a:prstGeom prst="rect">
            <a:avLst/>
          </a:prstGeom>
        </p:spPr>
      </p:pic>
      <p:pic>
        <p:nvPicPr>
          <p:cNvPr id="24" name="Picture 23" descr="amazonE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9000"/>
            <a:ext cx="9144000" cy="3098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162800" cy="762000"/>
          </a:xfrm>
        </p:spPr>
        <p:txBody>
          <a:bodyPr/>
          <a:lstStyle/>
          <a:p>
            <a:r>
              <a:rPr lang="en-US" dirty="0" smtClean="0"/>
              <a:t>Maximize Investment on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7848600" cy="3505200"/>
          </a:xfrm>
        </p:spPr>
        <p:txBody>
          <a:bodyPr/>
          <a:lstStyle/>
          <a:p>
            <a:r>
              <a:rPr lang="en-US" dirty="0" smtClean="0"/>
              <a:t>IT wants to minimize DB costs.</a:t>
            </a:r>
          </a:p>
          <a:p>
            <a:r>
              <a:rPr lang="en-US" dirty="0" smtClean="0"/>
              <a:t>Would love to see the </a:t>
            </a:r>
            <a:r>
              <a:rPr lang="en-US" dirty="0" err="1" smtClean="0"/>
              <a:t>cpu</a:t>
            </a:r>
            <a:r>
              <a:rPr lang="en-US" dirty="0" smtClean="0"/>
              <a:t> utilization on the DB to stay low.</a:t>
            </a:r>
          </a:p>
          <a:p>
            <a:r>
              <a:rPr lang="en-US" dirty="0" smtClean="0"/>
              <a:t>Are we making effective usage of our DB?</a:t>
            </a:r>
          </a:p>
          <a:p>
            <a:r>
              <a:rPr lang="en-US" dirty="0" smtClean="0"/>
              <a:t>Can some low priority data be off-loaded / externalized? </a:t>
            </a:r>
          </a:p>
          <a:p>
            <a:pPr lvl="1"/>
            <a:r>
              <a:rPr lang="en-US" dirty="0" smtClean="0"/>
              <a:t>We want to store ever changing deals information.</a:t>
            </a:r>
          </a:p>
          <a:p>
            <a:pPr lvl="1"/>
            <a:r>
              <a:rPr lang="en-US" dirty="0" smtClean="0"/>
              <a:t>Ratings information?</a:t>
            </a:r>
          </a:p>
          <a:p>
            <a:pPr lvl="1"/>
            <a:r>
              <a:rPr lang="en-US" dirty="0" smtClean="0"/>
              <a:t>Want to store extra meta data about an order. 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Use inexpensive DB’s for non-critical data items.</a:t>
            </a:r>
          </a:p>
          <a:p>
            <a:pPr lvl="1"/>
            <a:r>
              <a:rPr lang="en-US" dirty="0" smtClean="0"/>
              <a:t>Mongo DB provides very fast reads. </a:t>
            </a:r>
          </a:p>
          <a:p>
            <a:pPr lvl="1"/>
            <a:r>
              <a:rPr lang="en-US" dirty="0" smtClean="0"/>
              <a:t>Can be clustered easily.</a:t>
            </a:r>
          </a:p>
          <a:p>
            <a:pPr lvl="1"/>
            <a:r>
              <a:rPr lang="en-US" dirty="0" smtClean="0"/>
              <a:t>Its free. </a:t>
            </a:r>
            <a:endParaRPr lang="en-US" dirty="0"/>
          </a:p>
        </p:txBody>
      </p:sp>
      <p:pic>
        <p:nvPicPr>
          <p:cNvPr id="6" name="Picture 5" descr="PricingD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3276600"/>
            <a:ext cx="4327428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48640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from:-</a:t>
            </a:r>
            <a:br>
              <a:rPr lang="en-US" sz="1400" dirty="0" smtClean="0"/>
            </a:br>
            <a:r>
              <a:rPr lang="en-US" sz="1400" dirty="0" smtClean="0"/>
              <a:t>http://www.mssqlcity.com/Articles/Compare/oracle_vs_db2.htm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Careers Data</a:t>
            </a:r>
            <a:endParaRPr lang="en-US" dirty="0"/>
          </a:p>
        </p:txBody>
      </p:sp>
      <p:pic>
        <p:nvPicPr>
          <p:cNvPr id="6" name="Picture 5" descr="Job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24000"/>
            <a:ext cx="5973009" cy="45535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Console</a:t>
            </a:r>
            <a:endParaRPr lang="en-US" dirty="0"/>
          </a:p>
        </p:txBody>
      </p:sp>
      <p:pic>
        <p:nvPicPr>
          <p:cNvPr id="6" name="Picture 5" descr="mongo-conso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8077200" cy="5080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162800" cy="762000"/>
          </a:xfrm>
        </p:spPr>
        <p:txBody>
          <a:bodyPr/>
          <a:lstStyle/>
          <a:p>
            <a:r>
              <a:rPr lang="en-US" dirty="0" smtClean="0"/>
              <a:t>Many Respected Speakers</a:t>
            </a:r>
            <a:endParaRPr lang="en-US" dirty="0"/>
          </a:p>
        </p:txBody>
      </p:sp>
      <p:pic>
        <p:nvPicPr>
          <p:cNvPr id="6" name="Picture 5" descr="Ken_Si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1257476" cy="1381318"/>
          </a:xfrm>
          <a:prstGeom prst="rect">
            <a:avLst/>
          </a:prstGeom>
        </p:spPr>
      </p:pic>
      <p:pic>
        <p:nvPicPr>
          <p:cNvPr id="7" name="Picture 6" descr="DanAll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181265" cy="1343213"/>
          </a:xfrm>
          <a:prstGeom prst="rect">
            <a:avLst/>
          </a:prstGeom>
        </p:spPr>
      </p:pic>
      <p:pic>
        <p:nvPicPr>
          <p:cNvPr id="8" name="Picture 7" descr="Venk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343400"/>
            <a:ext cx="1247949" cy="1419423"/>
          </a:xfrm>
          <a:prstGeom prst="rect">
            <a:avLst/>
          </a:prstGeom>
        </p:spPr>
      </p:pic>
      <p:pic>
        <p:nvPicPr>
          <p:cNvPr id="9" name="Picture 8" descr="MarkRichard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1219200"/>
            <a:ext cx="1171739" cy="1362265"/>
          </a:xfrm>
          <a:prstGeom prst="rect">
            <a:avLst/>
          </a:prstGeom>
        </p:spPr>
      </p:pic>
      <p:pic>
        <p:nvPicPr>
          <p:cNvPr id="10" name="Picture 9" descr="CraigWall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1400" y="4419600"/>
            <a:ext cx="1200318" cy="1381318"/>
          </a:xfrm>
          <a:prstGeom prst="rect">
            <a:avLst/>
          </a:prstGeom>
        </p:spPr>
      </p:pic>
      <p:pic>
        <p:nvPicPr>
          <p:cNvPr id="11" name="Picture 10" descr="JamesHarm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6800" y="2667000"/>
            <a:ext cx="1162212" cy="1314634"/>
          </a:xfrm>
          <a:prstGeom prst="rect">
            <a:avLst/>
          </a:prstGeom>
        </p:spPr>
      </p:pic>
      <p:pic>
        <p:nvPicPr>
          <p:cNvPr id="12" name="Picture 11" descr="OlegZhurakousk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24600" y="4419600"/>
            <a:ext cx="1209844" cy="1362265"/>
          </a:xfrm>
          <a:prstGeom prst="rect">
            <a:avLst/>
          </a:prstGeom>
        </p:spPr>
      </p:pic>
      <p:pic>
        <p:nvPicPr>
          <p:cNvPr id="13" name="Picture 12" descr="Matthew_McCulloug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9800" y="1295400"/>
            <a:ext cx="1257476" cy="1371792"/>
          </a:xfrm>
          <a:prstGeom prst="rect">
            <a:avLst/>
          </a:prstGeom>
        </p:spPr>
      </p:pic>
      <p:pic>
        <p:nvPicPr>
          <p:cNvPr id="14" name="Picture 13" descr="Nathaniel_Schutta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96200" y="2667000"/>
            <a:ext cx="1209844" cy="1371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600" y="2514600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Former CTO </a:t>
            </a:r>
            <a:r>
              <a:rPr lang="en-US" sz="1000" dirty="0" err="1" smtClean="0"/>
              <a:t>Gradleware</a:t>
            </a:r>
            <a:endParaRPr lang="en-US" sz="1000" dirty="0" smtClean="0"/>
          </a:p>
          <a:p>
            <a:pPr algn="ctr"/>
            <a:r>
              <a:rPr lang="en-US" sz="1000" dirty="0" smtClean="0"/>
              <a:t>@</a:t>
            </a:r>
            <a:r>
              <a:rPr lang="en-US" sz="1000" dirty="0" err="1" smtClean="0"/>
              <a:t>kensipe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9996" y="5715000"/>
            <a:ext cx="2125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Professor at University of Houston</a:t>
            </a:r>
            <a:br>
              <a:rPr lang="en-US" sz="1000" dirty="0" smtClean="0"/>
            </a:br>
            <a:r>
              <a:rPr lang="en-US" sz="1000" dirty="0" smtClean="0"/>
              <a:t>Pragmatic Bookshelf Book Author </a:t>
            </a:r>
            <a:br>
              <a:rPr lang="en-US" sz="1000" dirty="0" smtClean="0"/>
            </a:br>
            <a:r>
              <a:rPr lang="en-US" sz="1000" dirty="0" smtClean="0"/>
              <a:t>Practices of an Agile Developer</a:t>
            </a:r>
            <a:br>
              <a:rPr lang="en-US" sz="1000" dirty="0" smtClean="0"/>
            </a:br>
            <a:r>
              <a:rPr lang="en-US" sz="1000" dirty="0" smtClean="0"/>
              <a:t>@</a:t>
            </a:r>
            <a:r>
              <a:rPr lang="en-US" sz="1000" dirty="0" err="1" smtClean="0"/>
              <a:t>venkat_s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16995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Author: Seam in Action </a:t>
            </a:r>
            <a:br>
              <a:rPr lang="en-US" sz="1000" dirty="0" smtClean="0"/>
            </a:br>
            <a:r>
              <a:rPr lang="en-US" sz="1000" dirty="0" err="1" smtClean="0"/>
              <a:t>Jboss</a:t>
            </a:r>
            <a:r>
              <a:rPr lang="en-US" sz="1000" dirty="0" smtClean="0"/>
              <a:t> – Seam3 Tech Lead</a:t>
            </a:r>
          </a:p>
          <a:p>
            <a:pPr algn="ctr"/>
            <a:r>
              <a:rPr lang="en-US" sz="1000" dirty="0" smtClean="0">
                <a:hlinkClick r:id="rId11"/>
              </a:rPr>
              <a:t>http://mojavelinux.com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@</a:t>
            </a:r>
            <a:r>
              <a:rPr lang="en-US" sz="1000" dirty="0" err="1" smtClean="0"/>
              <a:t>mojavelinux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579120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Author: Spring in Action</a:t>
            </a:r>
          </a:p>
          <a:p>
            <a:pPr algn="ctr"/>
            <a:r>
              <a:rPr lang="en-US" sz="1000" dirty="0" smtClean="0"/>
              <a:t>@</a:t>
            </a:r>
            <a:r>
              <a:rPr lang="en-US" sz="1000" dirty="0" err="1" smtClean="0"/>
              <a:t>habuma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962400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Using DOJO Javascript Library</a:t>
            </a:r>
            <a:br>
              <a:rPr lang="en-US" sz="1000" dirty="0" smtClean="0"/>
            </a:br>
            <a:r>
              <a:rPr lang="en-US" sz="1000" dirty="0" smtClean="0"/>
              <a:t>Android Trainer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2590800"/>
            <a:ext cx="2020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Building and Testing with </a:t>
            </a:r>
            <a:r>
              <a:rPr lang="en-US" sz="1000" dirty="0" err="1" smtClean="0"/>
              <a:t>Gradle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Trainer at </a:t>
            </a:r>
            <a:r>
              <a:rPr lang="en-US" sz="1000" dirty="0" err="1" smtClean="0"/>
              <a:t>Github</a:t>
            </a:r>
            <a:endParaRPr lang="en-US" sz="1000" dirty="0" smtClean="0"/>
          </a:p>
          <a:p>
            <a:pPr algn="ctr"/>
            <a:r>
              <a:rPr lang="en-US" sz="1000" dirty="0" smtClean="0"/>
              <a:t>@</a:t>
            </a:r>
            <a:r>
              <a:rPr lang="en-US" sz="1000" dirty="0" err="1" smtClean="0"/>
              <a:t>matthewmccull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48600" y="396240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@</a:t>
            </a:r>
            <a:r>
              <a:rPr lang="en-US" sz="1000" dirty="0" err="1" smtClean="0"/>
              <a:t>ntschutta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162800" cy="762000"/>
          </a:xfrm>
        </p:spPr>
        <p:txBody>
          <a:bodyPr/>
          <a:lstStyle/>
          <a:p>
            <a:r>
              <a:rPr lang="en-US" dirty="0" smtClean="0"/>
              <a:t>Right in our backyard</a:t>
            </a:r>
            <a:endParaRPr lang="en-US" dirty="0"/>
          </a:p>
        </p:txBody>
      </p:sp>
      <p:pic>
        <p:nvPicPr>
          <p:cNvPr id="6" name="Picture 5" descr="Matthew_McCulloug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1905000"/>
            <a:ext cx="1257476" cy="1371792"/>
          </a:xfrm>
          <a:prstGeom prst="rect">
            <a:avLst/>
          </a:prstGeom>
        </p:spPr>
      </p:pic>
      <p:pic>
        <p:nvPicPr>
          <p:cNvPr id="7" name="Picture 6" descr="Venk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3124200"/>
            <a:ext cx="1247949" cy="1419423"/>
          </a:xfrm>
          <a:prstGeom prst="rect">
            <a:avLst/>
          </a:prstGeom>
        </p:spPr>
      </p:pic>
      <p:pic>
        <p:nvPicPr>
          <p:cNvPr id="8" name="Picture 7" descr="MattRaib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3276600"/>
            <a:ext cx="1171739" cy="1333686"/>
          </a:xfrm>
          <a:prstGeom prst="rect">
            <a:avLst/>
          </a:prstGeom>
        </p:spPr>
      </p:pic>
      <p:pic>
        <p:nvPicPr>
          <p:cNvPr id="10" name="Picture 9" descr="TimBerglund_0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4495800"/>
            <a:ext cx="1209844" cy="14194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48400" y="3886200"/>
            <a:ext cx="169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Raibledesigns.com</a:t>
            </a:r>
          </a:p>
          <a:p>
            <a:pPr algn="ctr"/>
            <a:r>
              <a:rPr lang="en-US" sz="1200" dirty="0" smtClean="0"/>
              <a:t>Co-Founder App Fuse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3733800" cy="1143000"/>
          </a:xfrm>
          <a:solidFill>
            <a:srgbClr val="336699"/>
          </a:solidFill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600" kern="1200" dirty="0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Whole Day workshops – 6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Half Day Workshops – 25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Sessions – 110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28956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Simultaneous Sessions – 9 (at Max)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4038600"/>
            <a:ext cx="2514600" cy="1077218"/>
          </a:xfrm>
          <a:prstGeom prst="rect">
            <a:avLst/>
          </a:prstGeom>
          <a:solidFill>
            <a:srgbClr val="336699"/>
          </a:solidFill>
          <a:ln>
            <a:solidFill>
              <a:srgbClr val="336699">
                <a:alpha val="69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Day1 – 6 Slots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Day 2 – 5 Slots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Day 3 – 4 Slots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Total – 15.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1524000"/>
            <a:ext cx="126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- 141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4267200"/>
            <a:ext cx="242681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Percent - ~10%</a:t>
            </a:r>
          </a:p>
          <a:p>
            <a:r>
              <a:rPr lang="en-US" sz="1400" dirty="0" smtClean="0"/>
              <a:t>You’ve got to be kidding me!</a:t>
            </a:r>
          </a:p>
        </p:txBody>
      </p:sp>
      <p:pic>
        <p:nvPicPr>
          <p:cNvPr id="12" name="Picture 11" descr="UberCon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0"/>
            <a:ext cx="6629400" cy="1001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6a00d8341d19f453ef014e8633196b970d-800w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2286000"/>
            <a:ext cx="2350477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Sheldon Zone - Jargon Alert!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8E52-2313-48CE-BD05-A5C22CBE34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 descr="Sheldon_Coo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676400"/>
            <a:ext cx="2724150" cy="3632200"/>
          </a:xfrm>
          <a:prstGeom prst="rect">
            <a:avLst/>
          </a:prstGeom>
        </p:spPr>
      </p:pic>
      <p:pic>
        <p:nvPicPr>
          <p:cNvPr id="6" name="Picture 5" descr="Al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2514600"/>
            <a:ext cx="17526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5410200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Sheldon Cooper </a:t>
            </a:r>
          </a:p>
          <a:p>
            <a:r>
              <a:rPr lang="en-US" sz="1400" dirty="0" smtClean="0"/>
              <a:t>Big Bang Theory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162800" cy="762000"/>
          </a:xfrm>
        </p:spPr>
        <p:txBody>
          <a:bodyPr/>
          <a:lstStyle/>
          <a:p>
            <a:r>
              <a:rPr lang="en-US" dirty="0" smtClean="0"/>
              <a:t>I warned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Mobile (Android, IOS, Native </a:t>
            </a:r>
            <a:r>
              <a:rPr lang="en-US" dirty="0" err="1" smtClean="0"/>
              <a:t>vs</a:t>
            </a:r>
            <a:r>
              <a:rPr lang="en-US" dirty="0" smtClean="0"/>
              <a:t> Web)</a:t>
            </a:r>
          </a:p>
          <a:p>
            <a:r>
              <a:rPr lang="en-US" dirty="0" smtClean="0"/>
              <a:t>Architecture (Domain Driven Design, Enterprise Architecture, Patterns)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Cloud, SOA &amp; ESB</a:t>
            </a:r>
          </a:p>
          <a:p>
            <a:r>
              <a:rPr lang="en-US" dirty="0" smtClean="0"/>
              <a:t>Agile </a:t>
            </a:r>
          </a:p>
          <a:p>
            <a:r>
              <a:rPr lang="en-US" dirty="0" smtClean="0"/>
              <a:t>Version Control Systems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Programming (Grails, Spring, </a:t>
            </a:r>
            <a:r>
              <a:rPr lang="en-US" dirty="0" err="1" smtClean="0"/>
              <a:t>Clojure</a:t>
            </a:r>
            <a:r>
              <a:rPr lang="en-US" dirty="0" smtClean="0"/>
              <a:t>, HTML5, Javascript, Groovy,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Jruby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Akka</a:t>
            </a:r>
            <a:r>
              <a:rPr lang="en-US" dirty="0" smtClean="0"/>
              <a:t>, </a:t>
            </a:r>
            <a:r>
              <a:rPr lang="en-US" dirty="0" err="1" smtClean="0"/>
              <a:t>Jboss</a:t>
            </a:r>
            <a:r>
              <a:rPr lang="en-US" dirty="0" smtClean="0"/>
              <a:t> Forge, Play Framework, Javascript MVC spine.js)</a:t>
            </a:r>
          </a:p>
          <a:p>
            <a:r>
              <a:rPr lang="en-US" dirty="0" smtClean="0"/>
              <a:t>Databases (</a:t>
            </a:r>
            <a:r>
              <a:rPr lang="en-US" dirty="0" err="1" smtClean="0"/>
              <a:t>NoSQL</a:t>
            </a:r>
            <a:r>
              <a:rPr lang="en-US" dirty="0" smtClean="0"/>
              <a:t>, Neo 4j, </a:t>
            </a:r>
            <a:r>
              <a:rPr lang="en-US" dirty="0" err="1" smtClean="0"/>
              <a:t>MongoDB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Search (Hadoop, Solr)</a:t>
            </a:r>
          </a:p>
          <a:p>
            <a:r>
              <a:rPr lang="en-US" dirty="0" smtClean="0"/>
              <a:t>Build - Infrastructure (Sonar Code Metrics, </a:t>
            </a:r>
            <a:r>
              <a:rPr lang="en-US" dirty="0" err="1" smtClean="0"/>
              <a:t>Gradle</a:t>
            </a:r>
            <a:r>
              <a:rPr lang="en-US" dirty="0" smtClean="0"/>
              <a:t>, Continuous Integration Jenkins)</a:t>
            </a:r>
          </a:p>
          <a:p>
            <a:r>
              <a:rPr lang="en-US" dirty="0" smtClean="0"/>
              <a:t>Testing (Mockito, Spock, </a:t>
            </a:r>
            <a:r>
              <a:rPr lang="en-US" dirty="0" err="1" smtClean="0"/>
              <a:t>Geb</a:t>
            </a:r>
            <a:r>
              <a:rPr lang="en-US" dirty="0" smtClean="0"/>
              <a:t>)</a:t>
            </a:r>
          </a:p>
          <a:p>
            <a:r>
              <a:rPr lang="en-US" dirty="0" smtClean="0"/>
              <a:t>MQ (Apache Active MQ, Spring Cloud MQ)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162800" cy="762000"/>
          </a:xfrm>
        </p:spPr>
        <p:txBody>
          <a:bodyPr/>
          <a:lstStyle/>
          <a:p>
            <a:r>
              <a:rPr lang="en-US" dirty="0" smtClean="0"/>
              <a:t>Bit Better?</a:t>
            </a:r>
            <a:endParaRPr lang="en-US" dirty="0"/>
          </a:p>
        </p:txBody>
      </p:sp>
      <p:pic>
        <p:nvPicPr>
          <p:cNvPr id="6" name="Picture 5" descr="android-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623251" cy="381000"/>
          </a:xfrm>
          <a:prstGeom prst="rect">
            <a:avLst/>
          </a:prstGeom>
        </p:spPr>
      </p:pic>
      <p:pic>
        <p:nvPicPr>
          <p:cNvPr id="7" name="Picture 6" descr="ios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295400"/>
            <a:ext cx="685724" cy="685724"/>
          </a:xfrm>
          <a:prstGeom prst="rect">
            <a:avLst/>
          </a:prstGeom>
        </p:spPr>
      </p:pic>
      <p:pic>
        <p:nvPicPr>
          <p:cNvPr id="12" name="Picture 11" descr="gi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5638800"/>
            <a:ext cx="533400" cy="533400"/>
          </a:xfrm>
          <a:prstGeom prst="rect">
            <a:avLst/>
          </a:prstGeom>
        </p:spPr>
      </p:pic>
      <p:pic>
        <p:nvPicPr>
          <p:cNvPr id="13" name="Picture 12" descr="grails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2895600"/>
            <a:ext cx="838200" cy="838200"/>
          </a:xfrm>
          <a:prstGeom prst="rect">
            <a:avLst/>
          </a:prstGeom>
        </p:spPr>
      </p:pic>
      <p:pic>
        <p:nvPicPr>
          <p:cNvPr id="14" name="Picture 13" descr="SpringSource_Meatball100x100_norm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2971800"/>
            <a:ext cx="609524" cy="609524"/>
          </a:xfrm>
          <a:prstGeom prst="rect">
            <a:avLst/>
          </a:prstGeom>
        </p:spPr>
      </p:pic>
      <p:pic>
        <p:nvPicPr>
          <p:cNvPr id="15" name="Picture 14" descr="clojur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7000" y="2286000"/>
            <a:ext cx="1447800" cy="424103"/>
          </a:xfrm>
          <a:prstGeom prst="rect">
            <a:avLst/>
          </a:prstGeom>
        </p:spPr>
      </p:pic>
      <p:pic>
        <p:nvPicPr>
          <p:cNvPr id="16" name="Picture 15" descr="scal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7600" y="2971800"/>
            <a:ext cx="457200" cy="457200"/>
          </a:xfrm>
          <a:prstGeom prst="rect">
            <a:avLst/>
          </a:prstGeom>
        </p:spPr>
      </p:pic>
      <p:pic>
        <p:nvPicPr>
          <p:cNvPr id="17" name="Picture 16" descr="playframework.jpe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81200" y="2286000"/>
            <a:ext cx="476250" cy="476250"/>
          </a:xfrm>
          <a:prstGeom prst="rect">
            <a:avLst/>
          </a:prstGeom>
        </p:spPr>
      </p:pic>
      <p:pic>
        <p:nvPicPr>
          <p:cNvPr id="18" name="Picture 17" descr="neo4j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48400" y="1981200"/>
            <a:ext cx="1754787" cy="456530"/>
          </a:xfrm>
          <a:prstGeom prst="rect">
            <a:avLst/>
          </a:prstGeom>
        </p:spPr>
      </p:pic>
      <p:pic>
        <p:nvPicPr>
          <p:cNvPr id="19" name="Picture 18" descr="mondod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86400" y="1524000"/>
            <a:ext cx="1428750" cy="476250"/>
          </a:xfrm>
          <a:prstGeom prst="rect">
            <a:avLst/>
          </a:prstGeom>
        </p:spPr>
      </p:pic>
      <p:pic>
        <p:nvPicPr>
          <p:cNvPr id="20" name="Picture 19" descr="hadoop-log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400" y="5181600"/>
            <a:ext cx="1423115" cy="336804"/>
          </a:xfrm>
          <a:prstGeom prst="rect">
            <a:avLst/>
          </a:prstGeom>
        </p:spPr>
      </p:pic>
      <p:pic>
        <p:nvPicPr>
          <p:cNvPr id="21" name="Picture 20" descr="sol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8600" y="4419600"/>
            <a:ext cx="1415825" cy="780455"/>
          </a:xfrm>
          <a:prstGeom prst="rect">
            <a:avLst/>
          </a:prstGeom>
        </p:spPr>
      </p:pic>
      <p:pic>
        <p:nvPicPr>
          <p:cNvPr id="22" name="Picture 21" descr="gradle_2000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57600" y="5105400"/>
            <a:ext cx="1905000" cy="533400"/>
          </a:xfrm>
          <a:prstGeom prst="rect">
            <a:avLst/>
          </a:prstGeom>
        </p:spPr>
      </p:pic>
      <p:pic>
        <p:nvPicPr>
          <p:cNvPr id="23" name="Picture 22" descr="jenkin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57600" y="5715000"/>
            <a:ext cx="649914" cy="899340"/>
          </a:xfrm>
          <a:prstGeom prst="rect">
            <a:avLst/>
          </a:prstGeom>
        </p:spPr>
      </p:pic>
      <p:pic>
        <p:nvPicPr>
          <p:cNvPr id="24" name="Picture 23" descr="mockito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62400" y="4495800"/>
            <a:ext cx="1324124" cy="614363"/>
          </a:xfrm>
          <a:prstGeom prst="rect">
            <a:avLst/>
          </a:prstGeom>
        </p:spPr>
      </p:pic>
      <p:pic>
        <p:nvPicPr>
          <p:cNvPr id="25" name="Picture 24" descr="sonar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10000" y="4267200"/>
            <a:ext cx="952500" cy="514350"/>
          </a:xfrm>
          <a:prstGeom prst="rect">
            <a:avLst/>
          </a:prstGeom>
        </p:spPr>
      </p:pic>
      <p:pic>
        <p:nvPicPr>
          <p:cNvPr id="26" name="Picture 25" descr="logo.gif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43800" y="2971800"/>
            <a:ext cx="1009650" cy="904875"/>
          </a:xfrm>
          <a:prstGeom prst="rect">
            <a:avLst/>
          </a:prstGeom>
        </p:spPr>
      </p:pic>
      <p:pic>
        <p:nvPicPr>
          <p:cNvPr id="27" name="Picture 26" descr="cloud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72400" y="3886200"/>
            <a:ext cx="476250" cy="476250"/>
          </a:xfrm>
          <a:prstGeom prst="rect">
            <a:avLst/>
          </a:prstGeom>
        </p:spPr>
      </p:pic>
      <p:pic>
        <p:nvPicPr>
          <p:cNvPr id="28" name="Picture 27" descr="soa_decal_normal.bmp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58000" y="4038600"/>
            <a:ext cx="609600" cy="609600"/>
          </a:xfrm>
          <a:prstGeom prst="rect">
            <a:avLst/>
          </a:prstGeom>
        </p:spPr>
      </p:pic>
      <p:pic>
        <p:nvPicPr>
          <p:cNvPr id="29" name="Picture 28" descr="esb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96000" y="3048000"/>
            <a:ext cx="1439518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plesAdvantageTemplate">
  <a:themeElements>
    <a:clrScheme name="Slide Master - 200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FF0000"/>
      </a:folHlink>
    </a:clrScheme>
    <a:fontScheme name="Slide Master -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Master -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- 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- 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- 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- 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- 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- 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- 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- 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- 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- 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- 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- 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StaplesAdvantageTemplate</Template>
  <TotalTime>2783</TotalTime>
  <Words>908</Words>
  <Application>Microsoft Office PowerPoint</Application>
  <PresentationFormat>Letter Paper (8.5x11 in)</PresentationFormat>
  <Paragraphs>192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StaplesAdvantageTemplate</vt:lpstr>
      <vt:lpstr>Slide 1</vt:lpstr>
      <vt:lpstr>Slide 2</vt:lpstr>
      <vt:lpstr>Many Respected Speakers</vt:lpstr>
      <vt:lpstr>Right in our backyard</vt:lpstr>
      <vt:lpstr>Slide 5</vt:lpstr>
      <vt:lpstr>Slide 6</vt:lpstr>
      <vt:lpstr>Sheldon Zone - Jargon Alert!</vt:lpstr>
      <vt:lpstr>I warned you</vt:lpstr>
      <vt:lpstr>Bit Better?</vt:lpstr>
      <vt:lpstr>Slide 10</vt:lpstr>
      <vt:lpstr>Sessions</vt:lpstr>
      <vt:lpstr>Javascript</vt:lpstr>
      <vt:lpstr>Bad Parts - Javascript</vt:lpstr>
      <vt:lpstr>Android</vt:lpstr>
      <vt:lpstr>Sonar – Code Quality Control Automation</vt:lpstr>
      <vt:lpstr>Solr – Lucene – Search Engine</vt:lpstr>
      <vt:lpstr>Putting into practice</vt:lpstr>
      <vt:lpstr>Traditional Enterprise Architecture</vt:lpstr>
      <vt:lpstr>New Architecture</vt:lpstr>
      <vt:lpstr>Aim</vt:lpstr>
      <vt:lpstr>Reality  - Scaled down aim </vt:lpstr>
      <vt:lpstr>Hardware – Cloud to the Rescue</vt:lpstr>
      <vt:lpstr>Maximize Investment on Database</vt:lpstr>
      <vt:lpstr>Careers Data</vt:lpstr>
      <vt:lpstr>Mongo Console</vt:lpstr>
    </vt:vector>
  </TitlesOfParts>
  <Manager>Jeff Warhover</Manager>
  <Company>Staples,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ARB Template - Architecture Review Board presentation template</dc:subject>
  <dc:creator>Sarat Dontula</dc:creator>
  <cp:keywords>ARB template, ARB,  architecture, architectural, ARB presentation, architectural review, architecture review</cp:keywords>
  <dc:description>Template for presentations to the ARB.  Version 4.1.  Updated June 26, 2008.</dc:description>
  <cp:lastModifiedBy>Sarat Dontula</cp:lastModifiedBy>
  <cp:revision>601</cp:revision>
  <cp:lastPrinted>2003-12-11T16:29:19Z</cp:lastPrinted>
  <dcterms:created xsi:type="dcterms:W3CDTF">2012-01-10T17:59:23Z</dcterms:created>
  <dcterms:modified xsi:type="dcterms:W3CDTF">2012-07-19T02:51:37Z</dcterms:modified>
  <cp:category>IS</cp:category>
</cp:coreProperties>
</file>