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0" autoAdjust="0"/>
  </p:normalViewPr>
  <p:slideViewPr>
    <p:cSldViewPr snapToGrid="0" snapToObjects="1">
      <p:cViewPr varScale="1">
        <p:scale>
          <a:sx n="75" d="100"/>
          <a:sy n="75" d="100"/>
        </p:scale>
        <p:origin x="-2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AE57-7F3E-9C48-857F-270A6CA3BC7C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D5734-8CEB-2B40-9231-4850F342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6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F0BC4-8578-4544-A3F8-45D8544CE0E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8E0F6-E0DF-F542-BC44-85760447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8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C9-B278-48F5-AAC2-77AF1873796C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8771-4488-4F4F-8923-363C0F50E18C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012-A9D5-4ED0-8D1E-4AC97CC24B98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C0D-69D2-4D59-98E5-B41230A33D7F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F929-116D-4BD1-933F-A321CDB1E744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A614-AA9C-4DBA-A355-B79B2788081B}" type="datetime1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AAB1-03F9-46A8-AC56-DAA003F3B706}" type="datetime1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AF95-85AD-4F65-BA21-2F6B6016D8F8}" type="datetime1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A671-96A5-4D6F-A472-ACFB0B1BBB5B}" type="datetime1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4FD-A0BB-4642-B30E-E27A6765D8D0}" type="datetime1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63D-92AB-421C-8B63-2512F8F4DF87}" type="datetime1">
              <a:rPr lang="en-US" smtClean="0"/>
              <a:t>11/24/15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EF7ED8-44AF-4ACB-A100-9D425D344E61}" type="datetime1">
              <a:rPr lang="en-US" smtClean="0"/>
              <a:t>11/24/15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879" y="1905000"/>
            <a:ext cx="8005664" cy="2593975"/>
          </a:xfrm>
        </p:spPr>
        <p:txBody>
          <a:bodyPr/>
          <a:lstStyle/>
          <a:p>
            <a:r>
              <a:rPr lang="en-US" sz="5400" dirty="0" smtClean="0"/>
              <a:t>LIGO New Database Design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Kisung Lee and Jay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Q) What are your specific query patterns to read the records?</a:t>
            </a:r>
          </a:p>
          <a:p>
            <a:r>
              <a:rPr lang="en-US" dirty="0" smtClean="0"/>
              <a:t>Q) What APIs will be useful for potential users?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</a:t>
            </a:r>
            <a:r>
              <a:rPr lang="en-US" dirty="0"/>
              <a:t>of </a:t>
            </a:r>
            <a:r>
              <a:rPr lang="en-US" dirty="0" smtClean="0"/>
              <a:t>time-streams</a:t>
            </a:r>
          </a:p>
          <a:p>
            <a:pPr lvl="2"/>
            <a:r>
              <a:rPr lang="en-US" dirty="0"/>
              <a:t>up to 16384 samples 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/>
              <a:t>One of these streams is our calibrated gravitational-wave (GW) detection </a:t>
            </a:r>
            <a:r>
              <a:rPr lang="en-US" dirty="0" smtClean="0"/>
              <a:t>channel.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others are auxiliary signals used for interferometer sensing and control and environment monitoring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Fourier-based event </a:t>
            </a:r>
            <a:r>
              <a:rPr lang="en-US" dirty="0" smtClean="0"/>
              <a:t>finder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ecords </a:t>
            </a:r>
            <a:r>
              <a:rPr lang="en-US" dirty="0"/>
              <a:t>the time and frequency of high energy pixels in a </a:t>
            </a:r>
            <a:r>
              <a:rPr lang="en-US" dirty="0" smtClean="0"/>
              <a:t>normalized </a:t>
            </a:r>
            <a:r>
              <a:rPr lang="en-US" dirty="0"/>
              <a:t>time-frequency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the same for each of ~1000 auxiliary channels in order to identify time-coincidences between events in the GW data and these auxiliary 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files for data storage</a:t>
            </a:r>
          </a:p>
          <a:p>
            <a:pPr lvl="1"/>
            <a:r>
              <a:rPr lang="en-US" dirty="0" smtClean="0"/>
              <a:t>Archiving </a:t>
            </a:r>
            <a:r>
              <a:rPr lang="en-US" dirty="0"/>
              <a:t>all of the events found in each channel is currently done </a:t>
            </a:r>
            <a:r>
              <a:rPr lang="en-US" dirty="0" smtClean="0"/>
              <a:t>using </a:t>
            </a:r>
            <a:r>
              <a:rPr lang="en-US" dirty="0"/>
              <a:t>a custom XML </a:t>
            </a:r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Resulting </a:t>
            </a:r>
            <a:r>
              <a:rPr lang="en-US" dirty="0"/>
              <a:t>in hundreds of thousands of small </a:t>
            </a:r>
            <a:r>
              <a:rPr lang="en-US" dirty="0" smtClean="0"/>
              <a:t>files</a:t>
            </a:r>
          </a:p>
          <a:p>
            <a:pPr lvl="1"/>
            <a:endParaRPr lang="en-US" dirty="0"/>
          </a:p>
          <a:p>
            <a:r>
              <a:rPr lang="en-US" dirty="0" smtClean="0"/>
              <a:t>Bottleneck</a:t>
            </a:r>
          </a:p>
          <a:p>
            <a:pPr lvl="1"/>
            <a:r>
              <a:rPr lang="en-US" dirty="0"/>
              <a:t>Writing to and reading from these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7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event: about 100 bytes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time of the event</a:t>
            </a:r>
          </a:p>
          <a:p>
            <a:pPr lvl="1"/>
            <a:r>
              <a:rPr lang="en-US" dirty="0" smtClean="0"/>
              <a:t>duration</a:t>
            </a:r>
            <a:endParaRPr lang="en-US" dirty="0"/>
          </a:p>
          <a:p>
            <a:pPr lvl="1"/>
            <a:r>
              <a:rPr lang="en-US" dirty="0" err="1" smtClean="0"/>
              <a:t>central_frequency</a:t>
            </a:r>
            <a:endParaRPr lang="en-US" dirty="0"/>
          </a:p>
          <a:p>
            <a:pPr lvl="1"/>
            <a:r>
              <a:rPr lang="en-US" dirty="0" smtClean="0"/>
              <a:t>bandwidth</a:t>
            </a:r>
            <a:endParaRPr lang="en-US" dirty="0"/>
          </a:p>
          <a:p>
            <a:pPr lvl="1"/>
            <a:r>
              <a:rPr lang="en-US" dirty="0" smtClean="0"/>
              <a:t>signal-to-noise </a:t>
            </a:r>
            <a:r>
              <a:rPr lang="en-US" dirty="0"/>
              <a:t>ratio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mplitude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</a:t>
            </a:r>
          </a:p>
          <a:p>
            <a:pPr lvl="1"/>
            <a:endParaRPr lang="en-US" dirty="0"/>
          </a:p>
          <a:p>
            <a:r>
              <a:rPr lang="en-US" dirty="0" smtClean="0"/>
              <a:t>One day: about 80 GB</a:t>
            </a:r>
          </a:p>
          <a:p>
            <a:pPr lvl="1"/>
            <a:r>
              <a:rPr lang="en-US" dirty="0" smtClean="0"/>
              <a:t>100 B/record * 10 records/sec * 1000 channels * 86400 seconds/day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months: about 7 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atch </a:t>
            </a:r>
            <a:r>
              <a:rPr lang="en-US" dirty="0"/>
              <a:t>entries every 1/10 </a:t>
            </a:r>
            <a:r>
              <a:rPr lang="en-US" dirty="0" smtClean="0"/>
              <a:t>minutes</a:t>
            </a:r>
          </a:p>
          <a:p>
            <a:pPr lvl="1"/>
            <a:r>
              <a:rPr lang="en-US" dirty="0" smtClean="0"/>
              <a:t>Each batch size: 100 B/record * 1000 channels =&gt; </a:t>
            </a:r>
          </a:p>
          <a:p>
            <a:pPr lvl="1"/>
            <a:endParaRPr lang="en-US" dirty="0"/>
          </a:p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than 10 concurrent </a:t>
            </a:r>
            <a:r>
              <a:rPr lang="en-US" dirty="0" smtClean="0"/>
              <a:t>queries</a:t>
            </a:r>
          </a:p>
          <a:p>
            <a:pPr lvl="1"/>
            <a:endParaRPr lang="en-US" dirty="0"/>
          </a:p>
          <a:p>
            <a:r>
              <a:rPr lang="en-US" dirty="0" smtClean="0"/>
              <a:t>API for users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read and write from/to the database from higher-level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system: distributed NoSQL system</a:t>
            </a:r>
          </a:p>
          <a:p>
            <a:pPr lvl="1"/>
            <a:r>
              <a:rPr lang="en-US" dirty="0" smtClean="0"/>
              <a:t>Candidate: Apache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Open-source 2-dimensional key-value (or wide-column) store</a:t>
            </a:r>
          </a:p>
          <a:p>
            <a:pPr lvl="2"/>
            <a:r>
              <a:rPr lang="en-US" dirty="0" smtClean="0"/>
              <a:t>Fault tolerant through data replication </a:t>
            </a:r>
          </a:p>
          <a:p>
            <a:pPr lvl="2"/>
            <a:r>
              <a:rPr lang="en-US" dirty="0" smtClean="0"/>
              <a:t>Based on range partitioning </a:t>
            </a:r>
          </a:p>
          <a:p>
            <a:pPr lvl="3"/>
            <a:r>
              <a:rPr lang="en-US" dirty="0" smtClean="0"/>
              <a:t>Given that we use timestamps as keys, it would be very to scan for a specific time range</a:t>
            </a:r>
          </a:p>
          <a:p>
            <a:pPr lvl="2"/>
            <a:r>
              <a:rPr lang="en-US" dirty="0" smtClean="0"/>
              <a:t>Limitation: no direct support for secondary indices (there are some third-party projects)</a:t>
            </a:r>
          </a:p>
          <a:p>
            <a:pPr lvl="3"/>
            <a:r>
              <a:rPr lang="en-US" dirty="0" smtClean="0"/>
              <a:t>For example, given that we use timestamps as keys, it would be slow to find records of a specific channel</a:t>
            </a:r>
          </a:p>
          <a:p>
            <a:pPr lvl="3"/>
            <a:endParaRPr lang="en-US" dirty="0"/>
          </a:p>
          <a:p>
            <a:r>
              <a:rPr lang="en-US" dirty="0" smtClean="0"/>
              <a:t>File system: distributed file system (e.g., HDFS)</a:t>
            </a:r>
          </a:p>
          <a:p>
            <a:endParaRPr lang="en-US" dirty="0"/>
          </a:p>
          <a:p>
            <a:r>
              <a:rPr lang="en-US" dirty="0" smtClean="0"/>
              <a:t>Cluster: start with five commodity servers </a:t>
            </a:r>
          </a:p>
          <a:p>
            <a:pPr lvl="1"/>
            <a:r>
              <a:rPr lang="en-US" dirty="0" smtClean="0"/>
              <a:t>Typically, the more HDDs, the better. </a:t>
            </a:r>
          </a:p>
          <a:p>
            <a:pPr lvl="1"/>
            <a:r>
              <a:rPr lang="en-US" dirty="0" smtClean="0"/>
              <a:t>e.g., each server has three 2TB HDDs.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using </a:t>
            </a:r>
            <a:r>
              <a:rPr lang="en-US" dirty="0" err="1" smtClean="0"/>
              <a:t>HBase</a:t>
            </a:r>
            <a:r>
              <a:rPr lang="en-US" dirty="0" smtClean="0"/>
              <a:t> (Approach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Key: timestamp with channel ID</a:t>
            </a:r>
          </a:p>
          <a:p>
            <a:r>
              <a:rPr lang="en-US" dirty="0" smtClean="0"/>
              <a:t>Column: each attribute (e.g., channel ID, central frequency, bandwidth)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Fast to find all the records, regardless of channels, for a given timeframe (using range scans of </a:t>
            </a:r>
            <a:r>
              <a:rPr lang="en-US" dirty="0" err="1" smtClean="0"/>
              <a:t>HBase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(relatively) slow to find all the records of a specific channel </a:t>
            </a:r>
          </a:p>
          <a:p>
            <a:pPr lvl="3"/>
            <a:r>
              <a:rPr lang="en-US" dirty="0" smtClean="0"/>
              <a:t>We need to scan all the records for a given timeframe first.</a:t>
            </a:r>
          </a:p>
          <a:p>
            <a:pPr lvl="3"/>
            <a:r>
              <a:rPr lang="en-US" dirty="0" smtClean="0"/>
              <a:t>If the timeframe is short, this would not be a big problem.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Timestamp: 12345678</a:t>
            </a:r>
          </a:p>
          <a:p>
            <a:pPr lvl="2"/>
            <a:r>
              <a:rPr lang="en-US" dirty="0" smtClean="0"/>
              <a:t>Channel ID: 1</a:t>
            </a:r>
          </a:p>
          <a:p>
            <a:pPr lvl="2"/>
            <a:r>
              <a:rPr lang="en-US" dirty="0" smtClean="0"/>
              <a:t>=&gt; Key: 123456780001 or 12345678_1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using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(Approach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Key: channel ID with timestamp</a:t>
            </a:r>
          </a:p>
          <a:p>
            <a:r>
              <a:rPr lang="en-US" dirty="0"/>
              <a:t>Column: each attribute (e.g., channel ID, central frequency, bandwidth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Fast to </a:t>
            </a:r>
            <a:r>
              <a:rPr lang="en-US" dirty="0"/>
              <a:t>find all the records of a specific </a:t>
            </a:r>
            <a:r>
              <a:rPr lang="en-US" dirty="0" smtClean="0"/>
              <a:t>channel and a given timeframe </a:t>
            </a:r>
            <a:r>
              <a:rPr lang="en-US" dirty="0"/>
              <a:t>(using range scans of </a:t>
            </a:r>
            <a:r>
              <a:rPr lang="en-US" dirty="0" err="1"/>
              <a:t>HBase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Need to issue a separate range scan for each channel </a:t>
            </a:r>
          </a:p>
          <a:p>
            <a:pPr lvl="3"/>
            <a:r>
              <a:rPr lang="en-US" dirty="0" smtClean="0"/>
              <a:t>Since the records are distributed, this would not be a big problem.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/>
              <a:t>Timestamp: 12345678</a:t>
            </a:r>
          </a:p>
          <a:p>
            <a:pPr lvl="2"/>
            <a:r>
              <a:rPr lang="en-US" dirty="0"/>
              <a:t>Channel ID: 1</a:t>
            </a:r>
          </a:p>
          <a:p>
            <a:pPr lvl="2"/>
            <a:r>
              <a:rPr lang="en-US" dirty="0"/>
              <a:t>=&gt; Key: </a:t>
            </a:r>
            <a:r>
              <a:rPr lang="en-US" dirty="0" smtClean="0"/>
              <a:t>000112345678 </a:t>
            </a:r>
            <a:r>
              <a:rPr lang="en-US" dirty="0"/>
              <a:t>or </a:t>
            </a:r>
            <a:r>
              <a:rPr lang="en-US" dirty="0" smtClean="0"/>
              <a:t>1_12345678</a:t>
            </a:r>
            <a:endParaRPr lang="en-US" dirty="0"/>
          </a:p>
          <a:p>
            <a:pPr lvl="2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using </a:t>
            </a:r>
            <a:r>
              <a:rPr lang="en-US" dirty="0" err="1"/>
              <a:t>HBase</a:t>
            </a:r>
            <a:r>
              <a:rPr lang="en-US" dirty="0"/>
              <a:t> (Approach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Key: timestamp only</a:t>
            </a:r>
          </a:p>
          <a:p>
            <a:r>
              <a:rPr lang="en-US" dirty="0" smtClean="0"/>
              <a:t>Column: records of all the channels (i.e., a large number of dynamic columns)</a:t>
            </a:r>
          </a:p>
          <a:p>
            <a:pPr lvl="2"/>
            <a:r>
              <a:rPr lang="en-US" dirty="0" smtClean="0"/>
              <a:t>Up to 25,000 </a:t>
            </a:r>
            <a:r>
              <a:rPr lang="en-US" dirty="0"/>
              <a:t>columns</a:t>
            </a:r>
            <a:r>
              <a:rPr lang="en-US" dirty="0" smtClean="0"/>
              <a:t> (about 25 fields * 1000 channels) =&gt; this would not be a problem for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A much smaller number of rows in the database</a:t>
            </a:r>
          </a:p>
          <a:p>
            <a:pPr lvl="2"/>
            <a:r>
              <a:rPr lang="en-US" dirty="0" smtClean="0"/>
              <a:t>Fast to read all the records of a specific timestamp </a:t>
            </a:r>
          </a:p>
          <a:p>
            <a:pPr lvl="1"/>
            <a:r>
              <a:rPr lang="en-US" dirty="0" smtClean="0"/>
              <a:t>Disadvantages </a:t>
            </a:r>
          </a:p>
          <a:p>
            <a:pPr lvl="2"/>
            <a:r>
              <a:rPr lang="en-US" dirty="0" smtClean="0"/>
              <a:t>Inefficient to choose records of a specific channel (i.e., full scan)</a:t>
            </a:r>
          </a:p>
          <a:p>
            <a:pPr lvl="2"/>
            <a:r>
              <a:rPr lang="en-US" dirty="0" smtClean="0"/>
              <a:t>If there are only a few records having the exactly same timestamp, this approach would not be better than the previous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16860</TotalTime>
  <Words>722</Words>
  <Application>Microsoft Macintosh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LIGO New Database Design</vt:lpstr>
      <vt:lpstr>Data Characteristics</vt:lpstr>
      <vt:lpstr>Status Quo</vt:lpstr>
      <vt:lpstr>Database Size Estimation</vt:lpstr>
      <vt:lpstr>Database Workloads</vt:lpstr>
      <vt:lpstr>System Design</vt:lpstr>
      <vt:lpstr>Database Design using HBase (Approach 1)</vt:lpstr>
      <vt:lpstr>Database Design using HBase (Approach 2)</vt:lpstr>
      <vt:lpstr>Database Design using HBase (Approach 3)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Kisung</dc:creator>
  <cp:lastModifiedBy>Seung-Jong Park</cp:lastModifiedBy>
  <cp:revision>156</cp:revision>
  <dcterms:created xsi:type="dcterms:W3CDTF">2015-08-05T22:53:32Z</dcterms:created>
  <dcterms:modified xsi:type="dcterms:W3CDTF">2015-11-24T16:52:31Z</dcterms:modified>
</cp:coreProperties>
</file>