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74" r:id="rId12"/>
    <p:sldId id="271" r:id="rId13"/>
    <p:sldId id="272" r:id="rId14"/>
    <p:sldId id="27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04"/>
    <p:restoredTop sz="94637"/>
  </p:normalViewPr>
  <p:slideViewPr>
    <p:cSldViewPr snapToGrid="0" snapToObjects="1">
      <p:cViewPr varScale="1">
        <p:scale>
          <a:sx n="62" d="100"/>
          <a:sy n="62" d="100"/>
        </p:scale>
        <p:origin x="20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400F-B646-6E4B-94C9-2B0A0A912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E11CB-7493-8C4A-B123-7B4C5C99A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D39B0-7A86-3443-9757-20C31A9A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6F6-0ACE-454E-8574-C1EA3AF6237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3630-0DBA-9240-ADE5-41287289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DD51-5E37-2F4E-BF19-AEE56AB7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5C7F-D4F2-E848-8A81-DBCBC82A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2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191C-06FA-9C42-B47D-A8E0E743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E13F8-F4A5-7543-A99D-8A5581F86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C69FA-9D03-0D49-84E9-B37A8F91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6F6-0ACE-454E-8574-C1EA3AF6237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3BE7-231C-EB42-9783-B2F08E49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AFDF5-0E64-A843-8A3B-3B19E9FC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5C7F-D4F2-E848-8A81-DBCBC82A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A263F-A5C1-2345-9A6A-B740B613C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833D7-C701-3344-8598-691816EB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41483-ABAE-B84D-82C8-5B1B7B19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6F6-0ACE-454E-8574-C1EA3AF6237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B703-609B-6143-9FCA-1402C57C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8A37-8BDB-574A-8FC3-0994580B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5C7F-D4F2-E848-8A81-DBCBC82A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411B-2315-C144-A724-BDD206EE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F75C-CF34-6D40-88B0-F93A5D0A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0111-E86A-544A-9735-44E3650C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6F6-0ACE-454E-8574-C1EA3AF6237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DD31D-C22E-4C44-95F6-880D2F00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A1EA0-B5CF-1849-B057-437F45B9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5C7F-D4F2-E848-8A81-DBCBC82A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0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4F77-C4EE-7A47-A49C-38873579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FFA63-1BEA-A845-8163-C93DD7C60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0016-B1C0-3B42-832E-DCFC57BD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6F6-0ACE-454E-8574-C1EA3AF6237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3EB5C-5734-2E40-8279-14833189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8B742-3375-A44E-B80B-A95670FD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5C7F-D4F2-E848-8A81-DBCBC82A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BF14-E5D0-BF41-AD17-16BCA905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273E-D9E1-4946-9CA0-92225C8DF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A3D23-42C6-B941-A437-C892B9B1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116EE-4FB4-5D43-996D-CB90695D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6F6-0ACE-454E-8574-C1EA3AF6237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256B6-179B-9749-9A2D-01F9036F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A9FF2-4BF0-324F-BF78-48A0D134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5C7F-D4F2-E848-8A81-DBCBC82A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3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F2CB-6FA0-7B4F-A812-449274E5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101BC-204D-D048-9F75-746409990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95E56-22C6-B542-9ECE-CA1B63A06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4902D-E751-5248-AEBC-41EE8261C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51109-DB7F-B94B-A4B4-DAE6A3B63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C7202-490C-EF4C-BF82-39BC4CDC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6F6-0ACE-454E-8574-C1EA3AF6237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EA349-127B-8C49-B13C-D607D046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9F587-62B8-7C49-8D6D-4611659B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5C7F-D4F2-E848-8A81-DBCBC82A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9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97D5-D192-F741-984D-BA6FD7A8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7A06E-39A1-CB40-A1BC-CA3CFB56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6F6-0ACE-454E-8574-C1EA3AF6237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3BDF8-AB0F-4F4E-87C0-A0CC8661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7041F-5C0E-0B42-8C24-876A143E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5C7F-D4F2-E848-8A81-DBCBC82A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7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86A95-BCF7-4C46-B661-868289F7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6F6-0ACE-454E-8574-C1EA3AF6237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E076D-6EA5-454C-AD19-93C5A5BA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94BBE-83B0-E146-99FD-4AEB210B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5C7F-D4F2-E848-8A81-DBCBC82A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6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5CA7-58E3-3D43-A9C6-41B098A9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7CC-259C-6042-B135-388C3307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38758-2036-8247-877A-6BC811145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ECDB0-5CB6-664C-AA09-C523A2CC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6F6-0ACE-454E-8574-C1EA3AF6237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5C3DD-2E45-E74C-B14A-60FE9B15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77C89-D454-FD49-99C3-E67ADDBF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5C7F-D4F2-E848-8A81-DBCBC82A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72C4-F1E9-0E46-BC68-C01157E1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9368B-5DB0-264B-BB00-19EF7B51F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BEEA6-7692-7F4C-8E80-9EC6EFB98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948E-A166-9445-AE79-24A4B4A4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6F6-0ACE-454E-8574-C1EA3AF6237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13CAC-38B0-5349-AC37-882DBB12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4FC53-33F1-C24C-98B8-77E23904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5C7F-D4F2-E848-8A81-DBCBC82A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A3C2D-EA0F-6547-BD16-47058725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2873-D982-0149-A086-767DEA20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4A727-D83E-D141-8C6F-B1FC9EDC7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FA6F6-0ACE-454E-8574-C1EA3AF6237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56FD-D21A-9349-9AA1-C075B76A5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BED83-B5DB-C146-9E28-90FD28819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5C7F-D4F2-E848-8A81-DBCBC82A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3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46A9-8F04-C74D-9517-F77FA772A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Optimization-of-Responsive-Neurostimulation-RNS-Therapy-through-Data-Mining-Approaches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AC5FA-24E7-9547-851F-0BB4F6F2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9876"/>
            <a:ext cx="9144000" cy="1655762"/>
          </a:xfrm>
        </p:spPr>
        <p:txBody>
          <a:bodyPr/>
          <a:lstStyle/>
          <a:p>
            <a:r>
              <a:rPr lang="en-US" dirty="0" err="1"/>
              <a:t>Anli</a:t>
            </a:r>
            <a:r>
              <a:rPr lang="en-US" dirty="0"/>
              <a:t> Liu, </a:t>
            </a:r>
            <a:r>
              <a:rPr lang="en-US" dirty="0" err="1"/>
              <a:t>Xiaojing</a:t>
            </a:r>
            <a:r>
              <a:rPr lang="en-US" dirty="0"/>
              <a:t> Wu, </a:t>
            </a:r>
            <a:r>
              <a:rPr lang="en-US" dirty="0" err="1"/>
              <a:t>Yueqiu</a:t>
            </a:r>
            <a:r>
              <a:rPr lang="en-US" dirty="0"/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323001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D891-9AA2-9C4C-8D6F-53F5D134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20" y="444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ROC CURVE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51B19-29BF-4147-AD42-EE1E8F5B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54" y="788685"/>
            <a:ext cx="6569233" cy="581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222_2(clean period: 10/26/2016 – 03/29/2017)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DB9EF-E06B-0447-BD4C-521B2039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35" y="1197864"/>
            <a:ext cx="7075170" cy="5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7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26A8-4F69-0E42-A251-48AC3644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E511-E8E2-4C48-82E7-7B7F14FF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importance provides a score that indicates how useful or valuable each feature was in the construction of the classifier within the model.</a:t>
            </a:r>
          </a:p>
          <a:p>
            <a:r>
              <a:rPr lang="en-US" dirty="0"/>
              <a:t>The feature importance plot shows the coefficients of the logistic regression classifier for each patient after training.</a:t>
            </a:r>
          </a:p>
          <a:p>
            <a:r>
              <a:rPr lang="en-US" dirty="0"/>
              <a:t>The degree of the red implied strong positive correlation between the feature and the good performance. The same logic goes for the degree of blue.</a:t>
            </a:r>
          </a:p>
          <a:p>
            <a:r>
              <a:rPr lang="en-US" dirty="0"/>
              <a:t>The X axis represents the channel of the feature, whereas Y axis represents the frequency band of the feature.</a:t>
            </a:r>
          </a:p>
        </p:txBody>
      </p:sp>
    </p:spTree>
    <p:extLst>
      <p:ext uri="{BB962C8B-B14F-4D97-AF65-F5344CB8AC3E}">
        <p14:creationId xmlns:p14="http://schemas.microsoft.com/office/powerpoint/2010/main" val="66309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D891-9AA2-9C4C-8D6F-53F5D134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20" y="444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Feature Importance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51B19-29BF-4147-AD42-EE1E8F5B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54" y="788685"/>
            <a:ext cx="6569233" cy="581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231 (clean period: 02/07/2017 – 02/21/2018)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A658F-49F7-3F47-A78D-EBD6FACA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934" y="1079327"/>
            <a:ext cx="621792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7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D891-9AA2-9C4C-8D6F-53F5D134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20" y="444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Feature Importance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51B19-29BF-4147-AD42-EE1E8F5B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54" y="788685"/>
            <a:ext cx="6569233" cy="581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222_1(clean period: 02/12/2016 – 10/24/2016)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043D1-1F2D-5A43-BCC8-CB66AD37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860" y="1079327"/>
            <a:ext cx="621792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2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D891-9AA2-9C4C-8D6F-53F5D134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20" y="444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Feature Importance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51B19-29BF-4147-AD42-EE1E8F5B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54" y="788685"/>
            <a:ext cx="6569233" cy="5812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For 222_2 (clean period: 10/26/2016 – 03/29/2017)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D29D2-1396-CA43-8169-B98D848DC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860" y="1079327"/>
            <a:ext cx="621792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26A8-4F69-0E42-A251-48AC3644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step, we try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E511-E8E2-4C48-82E7-7B7F14FF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few data for 201 and 229 to train a good classifier.(60+ and 40+ data points for 201 and 229 respectively.)</a:t>
            </a:r>
          </a:p>
          <a:p>
            <a:r>
              <a:rPr lang="en-US" dirty="0"/>
              <a:t>Possible solution: 1. divide each EEG segments into 4 pieces, therefore augmenting the data by 4 fold.(issue: the variance of the classifier will still be large if the 4 pieces within the same EEG segments is highly correlated) </a:t>
            </a:r>
          </a:p>
          <a:p>
            <a:r>
              <a:rPr lang="en-US" dirty="0"/>
              <a:t>Possible solution: 2.Take the first 10 seconds as background EEG from each EEG segments(issue: Is it really background EEG if it happened before the stimulation)</a:t>
            </a:r>
          </a:p>
          <a:p>
            <a:r>
              <a:rPr lang="en-US" dirty="0"/>
              <a:t>Also, the feature importance is not consistent within one patient across different clean periods. What does it tell us?</a:t>
            </a:r>
          </a:p>
        </p:txBody>
      </p:sp>
    </p:spTree>
    <p:extLst>
      <p:ext uri="{BB962C8B-B14F-4D97-AF65-F5344CB8AC3E}">
        <p14:creationId xmlns:p14="http://schemas.microsoft.com/office/powerpoint/2010/main" val="25164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26A8-4F69-0E42-A251-48AC3644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against time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E511-E8E2-4C48-82E7-7B7F14FF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data point depicts the time and date for each EEG segments.</a:t>
            </a:r>
            <a:r>
              <a:rPr lang="en-US" dirty="0"/>
              <a:t> </a:t>
            </a:r>
            <a:r>
              <a:rPr lang="en-US" altLang="zh-CN" dirty="0"/>
              <a:t>X axis is the time of the day, from 00:00 to 24:00, Y axis is the date. The red points represent scheduled EEG segments, the blue points represent non-scheduled EEG segments(long episode, saturation, magnet, real-time). The plot also reflects the circadian pattern for the long episode.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D891-9AA2-9C4C-8D6F-53F5D134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84" y="23156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Date against time plot</a:t>
            </a:r>
            <a:br>
              <a:rPr lang="en-US" sz="2800" dirty="0"/>
            </a:br>
            <a:r>
              <a:rPr lang="en-US" sz="2800" dirty="0"/>
              <a:t>For 231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B8E3F0D1-9D58-E64C-9B2A-B61FED981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310" y="1261872"/>
            <a:ext cx="8451542" cy="5596128"/>
          </a:xfrm>
        </p:spPr>
      </p:pic>
    </p:spTree>
    <p:extLst>
      <p:ext uri="{BB962C8B-B14F-4D97-AF65-F5344CB8AC3E}">
        <p14:creationId xmlns:p14="http://schemas.microsoft.com/office/powerpoint/2010/main" val="350983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D891-9AA2-9C4C-8D6F-53F5D134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84" y="23156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Date against time plot</a:t>
            </a:r>
            <a:br>
              <a:rPr lang="en-US" sz="2800" dirty="0"/>
            </a:br>
            <a:r>
              <a:rPr lang="en-US" sz="2800" dirty="0"/>
              <a:t>For 222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B0D2F5-EBF4-C249-81DC-5332D6BC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923" y="1261872"/>
            <a:ext cx="8451542" cy="55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9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D891-9AA2-9C4C-8D6F-53F5D134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84" y="23156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Date against time plot</a:t>
            </a:r>
            <a:br>
              <a:rPr lang="en-US" sz="2800" dirty="0"/>
            </a:br>
            <a:r>
              <a:rPr lang="en-US" sz="2800" dirty="0"/>
              <a:t>For 229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A68055A-964B-C345-BFA0-984033A9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746" y="1261872"/>
            <a:ext cx="8451541" cy="5596128"/>
          </a:xfrm>
        </p:spPr>
      </p:pic>
    </p:spTree>
    <p:extLst>
      <p:ext uri="{BB962C8B-B14F-4D97-AF65-F5344CB8AC3E}">
        <p14:creationId xmlns:p14="http://schemas.microsoft.com/office/powerpoint/2010/main" val="152380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D891-9AA2-9C4C-8D6F-53F5D134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84" y="23156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Date against time plot</a:t>
            </a:r>
            <a:br>
              <a:rPr lang="en-US" sz="2800" dirty="0"/>
            </a:br>
            <a:r>
              <a:rPr lang="en-US" sz="2800" dirty="0"/>
              <a:t>For 201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188BBC3-AAC2-C443-8B94-A9ECBC413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400" y="1261872"/>
            <a:ext cx="8451542" cy="5596128"/>
          </a:xfrm>
        </p:spPr>
      </p:pic>
    </p:spTree>
    <p:extLst>
      <p:ext uri="{BB962C8B-B14F-4D97-AF65-F5344CB8AC3E}">
        <p14:creationId xmlns:p14="http://schemas.microsoft.com/office/powerpoint/2010/main" val="141116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26A8-4F69-0E42-A251-48AC3644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E511-E8E2-4C48-82E7-7B7F14FF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try to predict ‘good’ or ‘bad’ epoch using the features(power within each bandwidth for each EEG segment).</a:t>
            </a:r>
          </a:p>
          <a:p>
            <a:r>
              <a:rPr lang="en-US" dirty="0"/>
              <a:t>Fitting 7 classifiers to the training data and tune the hyperparameter using 10-fold cross-validation. Evaluate the performance of each classifier using test data</a:t>
            </a:r>
          </a:p>
          <a:p>
            <a:r>
              <a:rPr lang="en-US" dirty="0"/>
              <a:t>Classifiers include 1:'Logistic Regression' 2: ‘SVM 3: 'Gaussian Naive Bayes classifier’ 4:'Linear Discriminant Analysis’ 5:'Decision Tree' 6:'Random Forest  7:'Gradient Boosting’ </a:t>
            </a:r>
          </a:p>
          <a:p>
            <a:r>
              <a:rPr lang="en-US" dirty="0"/>
              <a:t>We use AUC for test set as metric for classifier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1378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D891-9AA2-9C4C-8D6F-53F5D134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20" y="444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ROC CURVE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51B19-29BF-4147-AD42-EE1E8F5B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54" y="788685"/>
            <a:ext cx="6569233" cy="581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231 (clean period: 02/07/2017 – 02/21/2018)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E4502F-9BC8-FF4E-9778-35A3A18B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08" y="1195647"/>
            <a:ext cx="7077941" cy="566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2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D891-9AA2-9C4C-8D6F-53F5D134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20" y="444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ROC CURVE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51B19-29BF-4147-AD42-EE1E8F5B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54" y="788685"/>
            <a:ext cx="6569233" cy="581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222_1(clean period: 02/12/2016 – 10/24/2016)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55386-A9B2-9547-A0B2-A1D0EB712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35" y="1079327"/>
            <a:ext cx="7075170" cy="5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408</Words>
  <Application>Microsoft Macintosh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Office Theme</vt:lpstr>
      <vt:lpstr>Optimization-of-Responsive-Neurostimulation-RNS-Therapy-through-Data-Mining-Approaches</vt:lpstr>
      <vt:lpstr>Date against time plot</vt:lpstr>
      <vt:lpstr>Date against time plot For 231</vt:lpstr>
      <vt:lpstr>Date against time plot For 222</vt:lpstr>
      <vt:lpstr>Date against time plot For 229</vt:lpstr>
      <vt:lpstr>Date against time plot For 201</vt:lpstr>
      <vt:lpstr>Classifier Performance</vt:lpstr>
      <vt:lpstr>ROC CURVE </vt:lpstr>
      <vt:lpstr>ROC CURVE </vt:lpstr>
      <vt:lpstr>ROC CURVE </vt:lpstr>
      <vt:lpstr>Feature Importance</vt:lpstr>
      <vt:lpstr>Feature Importance </vt:lpstr>
      <vt:lpstr>Feature Importance </vt:lpstr>
      <vt:lpstr>Feature Importance </vt:lpstr>
      <vt:lpstr>Next step, we try to solve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Optimization-of-Responsive-Neurostimulation-RNS-Therapy-through-Data-Mining-Approaches</dc:title>
  <dc:creator>i scream</dc:creator>
  <cp:lastModifiedBy>i scream</cp:lastModifiedBy>
  <cp:revision>15</cp:revision>
  <dcterms:created xsi:type="dcterms:W3CDTF">2018-09-26T21:48:27Z</dcterms:created>
  <dcterms:modified xsi:type="dcterms:W3CDTF">2018-09-27T07:32:42Z</dcterms:modified>
</cp:coreProperties>
</file>