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2" r:id="rId4"/>
    <p:sldId id="256" r:id="rId5"/>
    <p:sldId id="263" r:id="rId6"/>
    <p:sldId id="257" r:id="rId7"/>
    <p:sldId id="258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3"/>
    <p:restoredTop sz="94650"/>
  </p:normalViewPr>
  <p:slideViewPr>
    <p:cSldViewPr>
      <p:cViewPr varScale="1">
        <p:scale>
          <a:sx n="138" d="100"/>
          <a:sy n="138" d="100"/>
        </p:scale>
        <p:origin x="192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5F055-7986-3641-A733-961FAB9DF933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BED11-D944-8F4B-8ECF-08C2DE560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RNS System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0235">
            <a:off x="260679" y="1647109"/>
            <a:ext cx="5441950" cy="2882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t="13012" r="54591"/>
          <a:stretch/>
        </p:blipFill>
        <p:spPr>
          <a:xfrm>
            <a:off x="5782748" y="834506"/>
            <a:ext cx="2771179" cy="2670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9485" t="-4918" b="1"/>
          <a:stretch/>
        </p:blipFill>
        <p:spPr>
          <a:xfrm>
            <a:off x="5782748" y="3505200"/>
            <a:ext cx="2771179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35794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 patients with refractory seizures may have a responsive </a:t>
            </a:r>
            <a:r>
              <a:rPr lang="en-US" dirty="0" err="1" smtClean="0"/>
              <a:t>neurostimulator</a:t>
            </a:r>
            <a:r>
              <a:rPr lang="en-US" dirty="0" smtClean="0"/>
              <a:t> (RNS, </a:t>
            </a:r>
            <a:r>
              <a:rPr lang="en-US" dirty="0" err="1" smtClean="0"/>
              <a:t>Neuropace</a:t>
            </a:r>
            <a:r>
              <a:rPr lang="en-US" dirty="0" smtClean="0"/>
              <a:t>Ⓡ)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RNS detects a seizure and delivers electrical stimulation in a closed loop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0235">
            <a:off x="2263135" y="664549"/>
            <a:ext cx="4554370" cy="2412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9485" t="-4918" b="1"/>
          <a:stretch/>
        </p:blipFill>
        <p:spPr>
          <a:xfrm>
            <a:off x="4648200" y="3711457"/>
            <a:ext cx="1953222" cy="2040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1" t="13012" r="54591"/>
          <a:stretch/>
        </p:blipFill>
        <p:spPr>
          <a:xfrm>
            <a:off x="2530745" y="3815669"/>
            <a:ext cx="2009575" cy="19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6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RNS patients can achieve a significant </a:t>
            </a:r>
            <a:br>
              <a:rPr lang="en-US" sz="3200" b="1" dirty="0" smtClean="0"/>
            </a:br>
            <a:r>
              <a:rPr lang="en-US" sz="3200" b="1" dirty="0" smtClean="0"/>
              <a:t>seizure reduction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09" y="1600200"/>
            <a:ext cx="6407491" cy="45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>Yet patient response is variable, and physician RNS programming is often empirical, not data driven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16645"/>
            <a:ext cx="5943600" cy="223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55" y="3686099"/>
            <a:ext cx="5955145" cy="2203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273" y="596134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 year old man with refractory insular lobe seizures, with improvement in seizures over year 1 of RNS placement, then worsening of seizure frequency and severity in year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8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6764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Current practice is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limited by long durations between seizures, and long intervals between programming visits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Physicians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need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data-driven guidance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Arial" panose="020B0604020202020204" pitchFamily="34" charset="0"/>
              </a:rPr>
              <a:t>Determining the optimal stimulation settings can help achieve seizure reduction more quickly, and avoid seizure exacerbation</a:t>
            </a:r>
            <a:endParaRPr lang="en-US" sz="24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81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What are the optimal stimulation settings</a:t>
            </a:r>
          </a:p>
          <a:p>
            <a:r>
              <a:rPr lang="en-US" sz="3200" b="1" dirty="0">
                <a:latin typeface="+mj-lt"/>
              </a:rPr>
              <a:t>f</a:t>
            </a:r>
            <a:r>
              <a:rPr lang="en-US" sz="3200" b="1" dirty="0" smtClean="0">
                <a:latin typeface="+mj-lt"/>
              </a:rPr>
              <a:t>or a given patient</a:t>
            </a:r>
            <a:r>
              <a:rPr lang="en-US" sz="3200" b="1" dirty="0">
                <a:latin typeface="+mj-lt"/>
              </a:rPr>
              <a:t>?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16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50660"/>
            <a:ext cx="85344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>
              <a:solidFill>
                <a:schemeClr val="accent3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+mj-lt"/>
                <a:cs typeface="Arial" panose="020B0604020202020204" pitchFamily="34" charset="0"/>
              </a:rPr>
              <a:t>Proposal </a:t>
            </a:r>
            <a:r>
              <a:rPr lang="en-US" sz="2400" u="sng" dirty="0" smtClean="0">
                <a:latin typeface="+mj-lt"/>
                <a:cs typeface="Arial" panose="020B0604020202020204" pitchFamily="34" charset="0"/>
              </a:rPr>
              <a:t>#1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uild reliable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classifiers for prediction of “Good” versus “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Bad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”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outcomes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based on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available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background EEG patterns   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</a:t>
            </a:r>
            <a:endParaRPr lang="en-US" sz="2400" dirty="0" smtClean="0">
              <a:latin typeface="+mj-lt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+mj-lt"/>
                <a:cs typeface="Arial" panose="020B0604020202020204" pitchFamily="34" charset="0"/>
              </a:rPr>
              <a:t>Proposal #2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: Explore “long episode” duration as a biomarker of acute response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to </a:t>
            </a:r>
            <a:r>
              <a:rPr lang="en-US" sz="2400" dirty="0" err="1" smtClean="0">
                <a:latin typeface="+mj-lt"/>
                <a:cs typeface="Arial" panose="020B0604020202020204" pitchFamily="34" charset="0"/>
              </a:rPr>
              <a:t>neurostimulation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delivered to disrupt ongoing abnormal EEG activity </a:t>
            </a:r>
            <a:endParaRPr lang="en-US" sz="240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81000"/>
            <a:ext cx="8197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We can explore a rich online database of EEG </a:t>
            </a:r>
          </a:p>
          <a:p>
            <a:r>
              <a:rPr lang="en-US" sz="3200" b="1" dirty="0" smtClean="0">
                <a:latin typeface="+mj-lt"/>
              </a:rPr>
              <a:t>To identify biomarkers of stimulation response </a:t>
            </a:r>
          </a:p>
          <a:p>
            <a:r>
              <a:rPr lang="en-US" sz="3200" b="1" dirty="0">
                <a:latin typeface="+mj-lt"/>
              </a:rPr>
              <a:t>t</a:t>
            </a:r>
            <a:r>
              <a:rPr lang="en-US" sz="3200" b="1" dirty="0" smtClean="0">
                <a:latin typeface="+mj-lt"/>
              </a:rPr>
              <a:t>hrough data-mining approaches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94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686" y="109728"/>
            <a:ext cx="8814913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Task #1</a:t>
            </a:r>
          </a:p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Examine long-term </a:t>
            </a:r>
            <a:r>
              <a:rPr lang="en-US" sz="1600" b="1" dirty="0" err="1" smtClean="0">
                <a:latin typeface="Arial Black" panose="020B0A04020102020204" pitchFamily="34" charset="0"/>
              </a:rPr>
              <a:t>neuromodulatory</a:t>
            </a:r>
            <a:r>
              <a:rPr lang="en-US" sz="1600" b="1" dirty="0" smtClean="0">
                <a:latin typeface="Arial Black" panose="020B0A04020102020204" pitchFamily="34" charset="0"/>
              </a:rPr>
              <a:t> effects of chronic electrical stimulation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" y="2151161"/>
            <a:ext cx="8534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61127" y="2193607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517748"/>
            <a:ext cx="557213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517747"/>
            <a:ext cx="557213" cy="557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516409"/>
            <a:ext cx="557213" cy="557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1516409"/>
            <a:ext cx="557213" cy="5572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63" y="1516409"/>
            <a:ext cx="557213" cy="5572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466" y="796944"/>
            <a:ext cx="8338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Rounded MT Bold" panose="020F0704030504030204" pitchFamily="34" charset="0"/>
              </a:rPr>
              <a:t>Clinical</a:t>
            </a:r>
          </a:p>
          <a:p>
            <a:pPr algn="ctr"/>
            <a:r>
              <a:rPr lang="en-US" sz="1400" b="1" dirty="0" smtClean="0">
                <a:latin typeface="Arial Rounded MT Bold" panose="020F0704030504030204" pitchFamily="34" charset="0"/>
              </a:rPr>
              <a:t>Visit</a:t>
            </a:r>
          </a:p>
          <a:p>
            <a:pPr algn="ctr"/>
            <a:r>
              <a:rPr lang="en-US" sz="1400" b="1" dirty="0" smtClean="0">
                <a:latin typeface="Arial Rounded MT Bold" panose="020F0704030504030204" pitchFamily="34" charset="0"/>
              </a:rPr>
              <a:t>↓</a:t>
            </a:r>
            <a:endParaRPr lang="en-US" sz="1400" b="1" dirty="0">
              <a:latin typeface="Arial Rounded MT Bold" panose="020F07040305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955007" y="2193607"/>
            <a:ext cx="0" cy="4572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88736" y="2190785"/>
            <a:ext cx="0" cy="4572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55007" y="2428529"/>
            <a:ext cx="393372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5046" y="2455961"/>
            <a:ext cx="3642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Arial Rounded MT Bold" panose="020F0704030504030204" pitchFamily="34" charset="0"/>
              </a:defRPr>
            </a:lvl1pPr>
          </a:lstStyle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No changes in RNS detection parameters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OR antiepileptic medications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62000" y="2650807"/>
            <a:ext cx="1193007" cy="87195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88736" y="2647985"/>
            <a:ext cx="2236074" cy="87477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spect="1"/>
          </p:cNvSpPr>
          <p:nvPr/>
        </p:nvSpPr>
        <p:spPr>
          <a:xfrm>
            <a:off x="762000" y="3544097"/>
            <a:ext cx="89800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Baseline</a:t>
            </a:r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1685544" y="3544097"/>
            <a:ext cx="89800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BAD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3532632" y="3544097"/>
            <a:ext cx="89800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BAD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2609088" y="3544097"/>
            <a:ext cx="898002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GOOD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4456176" y="3544097"/>
            <a:ext cx="89800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BAD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5379720" y="3544097"/>
            <a:ext cx="898002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GOOD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6303264" y="3544097"/>
            <a:ext cx="898002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GOOD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7226808" y="3544097"/>
            <a:ext cx="898002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GOOD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9544" y="3030318"/>
            <a:ext cx="14655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Arial Rounded MT Bold" panose="020F0704030504030204" pitchFamily="34" charset="0"/>
              </a:defRPr>
            </a:lvl1pPr>
          </a:lstStyle>
          <a:p>
            <a:r>
              <a:rPr lang="en-US" sz="1300" dirty="0"/>
              <a:t>1 month </a:t>
            </a:r>
            <a:r>
              <a:rPr lang="en-US" sz="1300" dirty="0" smtClean="0"/>
              <a:t>epochs</a:t>
            </a:r>
          </a:p>
          <a:p>
            <a:r>
              <a:rPr lang="en-US" sz="1300" dirty="0" smtClean="0"/>
              <a:t>↙ ↓ ↘</a:t>
            </a:r>
            <a:endParaRPr 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4187451"/>
            <a:ext cx="246708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GOOD: 50% improvement</a:t>
            </a:r>
          </a:p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5"/>
                </a:solidFill>
              </a:rPr>
              <a:t>              over </a:t>
            </a:r>
            <a:r>
              <a:rPr lang="en-US" sz="1400" b="1" dirty="0" smtClean="0">
                <a:solidFill>
                  <a:schemeClr val="accent5"/>
                </a:solidFill>
              </a:rPr>
              <a:t>baseline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BAD:     50% worsening</a:t>
            </a:r>
          </a:p>
          <a:p>
            <a:pPr>
              <a:spcAft>
                <a:spcPts val="300"/>
              </a:spcAft>
            </a:pP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              over baseline</a:t>
            </a:r>
          </a:p>
          <a:p>
            <a:r>
              <a:rPr lang="en-US" sz="1400" b="1" dirty="0" smtClean="0"/>
              <a:t>in # of detections, seizures etc.</a:t>
            </a: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3104695" y="4111253"/>
            <a:ext cx="1010106" cy="841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3180894" y="4187451"/>
            <a:ext cx="1010106" cy="841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3257094" y="4263651"/>
            <a:ext cx="1010106" cy="841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3333294" y="4339851"/>
            <a:ext cx="1010106" cy="841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EEG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3104694" y="5406651"/>
            <a:ext cx="1010106" cy="84175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180893" y="5482849"/>
            <a:ext cx="1010106" cy="84175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3257093" y="5559049"/>
            <a:ext cx="1010106" cy="84175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3333293" y="5635249"/>
            <a:ext cx="1010106" cy="84175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EEG</a:t>
            </a:r>
          </a:p>
          <a:p>
            <a:pPr algn="ctr"/>
            <a:r>
              <a:rPr lang="en-US" b="1" dirty="0" smtClean="0"/>
              <a:t>segment</a:t>
            </a:r>
            <a:endParaRPr lang="en-US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456176" y="4760726"/>
            <a:ext cx="449001" cy="569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456176" y="5449323"/>
            <a:ext cx="449001" cy="6096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98096" y="5065120"/>
            <a:ext cx="117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Machine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Learning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4262669"/>
            <a:ext cx="251222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Spectral power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Epileptiform discharges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…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k-nearest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…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056" y="109728"/>
            <a:ext cx="8754191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Task #2</a:t>
            </a:r>
          </a:p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Assess the role of “long episode” duration as a biomarker of acute response</a:t>
            </a:r>
          </a:p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to electrical stimulation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" y="1161288"/>
            <a:ext cx="8892540" cy="23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4800" y="5136177"/>
            <a:ext cx="8534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61127" y="5178623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Time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4502764"/>
            <a:ext cx="557213" cy="5572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4502763"/>
            <a:ext cx="557213" cy="5572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4501425"/>
            <a:ext cx="557213" cy="5572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63" y="4501425"/>
            <a:ext cx="557213" cy="5572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63" y="4501425"/>
            <a:ext cx="557213" cy="5572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6466" y="3781960"/>
            <a:ext cx="8338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Rounded MT Bold" panose="020F0704030504030204" pitchFamily="34" charset="0"/>
              </a:rPr>
              <a:t>Clinical</a:t>
            </a:r>
          </a:p>
          <a:p>
            <a:pPr algn="ctr"/>
            <a:r>
              <a:rPr lang="en-US" sz="1400" b="1" dirty="0" smtClean="0">
                <a:latin typeface="Arial Rounded MT Bold" panose="020F0704030504030204" pitchFamily="34" charset="0"/>
              </a:rPr>
              <a:t>Visit</a:t>
            </a:r>
          </a:p>
          <a:p>
            <a:pPr algn="ctr"/>
            <a:r>
              <a:rPr lang="en-US" sz="1400" b="1" dirty="0" smtClean="0">
                <a:latin typeface="Arial Rounded MT Bold" panose="020F0704030504030204" pitchFamily="34" charset="0"/>
              </a:rPr>
              <a:t>↓</a:t>
            </a:r>
            <a:endParaRPr lang="en-US" sz="14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3781960"/>
            <a:ext cx="1163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Arial Rounded MT Bold" panose="020F07040305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Stimulation</a:t>
            </a:r>
          </a:p>
          <a:p>
            <a:r>
              <a:rPr lang="en-US" dirty="0">
                <a:solidFill>
                  <a:srgbClr val="FF0000"/>
                </a:solidFill>
              </a:rPr>
              <a:t>change</a:t>
            </a:r>
          </a:p>
          <a:p>
            <a:r>
              <a:rPr lang="en-US" dirty="0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3520" y="3782568"/>
            <a:ext cx="1163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Arial Rounded MT Bold" panose="020F07040305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Stimulation</a:t>
            </a:r>
          </a:p>
          <a:p>
            <a:r>
              <a:rPr lang="en-US" dirty="0">
                <a:solidFill>
                  <a:srgbClr val="FF0000"/>
                </a:solidFill>
              </a:rPr>
              <a:t>change</a:t>
            </a:r>
          </a:p>
          <a:p>
            <a:r>
              <a:rPr lang="en-US" dirty="0">
                <a:solidFill>
                  <a:srgbClr val="FF0000"/>
                </a:solidFill>
              </a:rPr>
              <a:t>↓</a:t>
            </a:r>
          </a:p>
        </p:txBody>
      </p:sp>
      <p:cxnSp>
        <p:nvCxnSpPr>
          <p:cNvPr id="20" name="Straight Arrow Connector 19"/>
          <p:cNvCxnSpPr>
            <a:stCxn id="2" idx="3"/>
            <a:endCxn id="21" idx="1"/>
          </p:cNvCxnSpPr>
          <p:nvPr/>
        </p:nvCxnSpPr>
        <p:spPr>
          <a:xfrm>
            <a:off x="2535252" y="4151292"/>
            <a:ext cx="2768268" cy="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51932" y="4150684"/>
            <a:ext cx="2359152" cy="6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3824" y="37825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change?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6288" y="37825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change?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736" y="5641848"/>
            <a:ext cx="8878521" cy="654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700" b="1" dirty="0"/>
              <a:t>I</a:t>
            </a:r>
            <a:r>
              <a:rPr lang="en-US" sz="1700" b="1" dirty="0" smtClean="0"/>
              <a:t>dentify </a:t>
            </a:r>
            <a:r>
              <a:rPr lang="en-US" sz="1700" b="1" dirty="0"/>
              <a:t>stimulation parameters that lead to clinical reductions </a:t>
            </a:r>
            <a:r>
              <a:rPr lang="en-US" sz="1700" b="1" dirty="0" smtClean="0"/>
              <a:t>in long </a:t>
            </a:r>
            <a:r>
              <a:rPr lang="en-US" sz="1700" b="1" dirty="0"/>
              <a:t>episode </a:t>
            </a:r>
            <a:r>
              <a:rPr lang="en-US" sz="1700" b="1" dirty="0" smtClean="0"/>
              <a:t>duration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700" b="1" dirty="0" smtClean="0"/>
              <a:t>Does LE </a:t>
            </a:r>
            <a:r>
              <a:rPr lang="en-US" sz="1700" b="1" dirty="0"/>
              <a:t>duration reduction coincide with meaningful reductions in clinical seizure </a:t>
            </a:r>
            <a:r>
              <a:rPr lang="en-US" sz="1700" b="1" dirty="0" smtClean="0"/>
              <a:t>frequency?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498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Benefits of working with 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NYU Comprehensive Epilepsy Center </a:t>
            </a:r>
            <a:r>
              <a:rPr lang="en-US" sz="2400" dirty="0" smtClean="0"/>
              <a:t>has one of the largest RNS populations in the country (50+)</a:t>
            </a:r>
          </a:p>
          <a:p>
            <a:pPr lvl="0"/>
            <a:endParaRPr lang="en-US" sz="800" dirty="0"/>
          </a:p>
          <a:p>
            <a:pPr lvl="0"/>
            <a:r>
              <a:rPr lang="en-US" sz="2400" dirty="0" smtClean="0"/>
              <a:t>Work with </a:t>
            </a:r>
            <a:r>
              <a:rPr lang="en-US" sz="2400" dirty="0"/>
              <a:t>a dynamic and collegial team of physicians and </a:t>
            </a:r>
            <a:r>
              <a:rPr lang="en-US" sz="2400" dirty="0" smtClean="0"/>
              <a:t>scientists</a:t>
            </a:r>
          </a:p>
          <a:p>
            <a:pPr lvl="0"/>
            <a:endParaRPr lang="en-US" sz="800" dirty="0"/>
          </a:p>
          <a:p>
            <a:pPr lvl="0"/>
            <a:r>
              <a:rPr lang="en-US" sz="2400" dirty="0" smtClean="0"/>
              <a:t>Practice all </a:t>
            </a:r>
            <a:r>
              <a:rPr lang="en-US" sz="2400" dirty="0"/>
              <a:t>aspects of data mining skills, from data cleaning to classifier </a:t>
            </a:r>
            <a:r>
              <a:rPr lang="en-US" sz="2400" dirty="0" smtClean="0"/>
              <a:t>building</a:t>
            </a:r>
          </a:p>
          <a:p>
            <a:pPr marL="0" lvl="0" indent="0">
              <a:buNone/>
            </a:pPr>
            <a:endParaRPr lang="en-US" sz="800" dirty="0" smtClean="0"/>
          </a:p>
          <a:p>
            <a:pPr lvl="0"/>
            <a:r>
              <a:rPr lang="en-US" sz="2400" dirty="0"/>
              <a:t>H</a:t>
            </a:r>
            <a:r>
              <a:rPr lang="en-US" sz="2400" dirty="0" smtClean="0"/>
              <a:t>elp </a:t>
            </a:r>
            <a:r>
              <a:rPr lang="en-US" sz="2400" dirty="0"/>
              <a:t>solve an urgent real-world </a:t>
            </a:r>
            <a:r>
              <a:rPr lang="en-US" sz="2400" dirty="0" smtClean="0"/>
              <a:t>problem</a:t>
            </a:r>
          </a:p>
          <a:p>
            <a:pPr marL="0" lvl="0" indent="0">
              <a:buNone/>
            </a:pPr>
            <a:endParaRPr lang="en-US" sz="800" dirty="0"/>
          </a:p>
          <a:p>
            <a:pPr lvl="0"/>
            <a:r>
              <a:rPr lang="en-US" sz="2400" dirty="0"/>
              <a:t>Opportunity to learn about neural science, EEG, and </a:t>
            </a:r>
            <a:r>
              <a:rPr lang="en-US" sz="2400" dirty="0" err="1"/>
              <a:t>neurostimulation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26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388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Arial Rounded MT Bold</vt:lpstr>
      <vt:lpstr>Calibri</vt:lpstr>
      <vt:lpstr>Wingdings</vt:lpstr>
      <vt:lpstr>Arial</vt:lpstr>
      <vt:lpstr>Office Theme</vt:lpstr>
      <vt:lpstr>The RNS System</vt:lpstr>
      <vt:lpstr>RNS patients can achieve a significant  seizure reduction</vt:lpstr>
      <vt:lpstr>Yet patient response is variable, and physician RNS programming is often empirical, not data driven</vt:lpstr>
      <vt:lpstr>PowerPoint Presentation</vt:lpstr>
      <vt:lpstr>PowerPoint Presentation</vt:lpstr>
      <vt:lpstr>PowerPoint Presentation</vt:lpstr>
      <vt:lpstr>PowerPoint Presentation</vt:lpstr>
      <vt:lpstr>Benefits of working with us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Xiaojing</dc:creator>
  <cp:lastModifiedBy>Anli Liu</cp:lastModifiedBy>
  <cp:revision>62</cp:revision>
  <dcterms:created xsi:type="dcterms:W3CDTF">2006-08-16T00:00:00Z</dcterms:created>
  <dcterms:modified xsi:type="dcterms:W3CDTF">2018-02-25T13:49:56Z</dcterms:modified>
</cp:coreProperties>
</file>