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4" r:id="rId2"/>
    <p:sldId id="299" r:id="rId3"/>
    <p:sldId id="300" r:id="rId4"/>
    <p:sldId id="257" r:id="rId5"/>
    <p:sldId id="268" r:id="rId6"/>
    <p:sldId id="265" r:id="rId7"/>
    <p:sldId id="263" r:id="rId8"/>
    <p:sldId id="266" r:id="rId9"/>
    <p:sldId id="281" r:id="rId10"/>
    <p:sldId id="282" r:id="rId11"/>
    <p:sldId id="298" r:id="rId12"/>
    <p:sldId id="286" r:id="rId13"/>
    <p:sldId id="270" r:id="rId14"/>
    <p:sldId id="273" r:id="rId15"/>
    <p:sldId id="276" r:id="rId16"/>
    <p:sldId id="303" r:id="rId17"/>
    <p:sldId id="289" r:id="rId18"/>
    <p:sldId id="290" r:id="rId19"/>
    <p:sldId id="306" r:id="rId20"/>
    <p:sldId id="274" r:id="rId21"/>
    <p:sldId id="287" r:id="rId22"/>
    <p:sldId id="304" r:id="rId23"/>
    <p:sldId id="275" r:id="rId24"/>
    <p:sldId id="288" r:id="rId25"/>
    <p:sldId id="305" r:id="rId26"/>
    <p:sldId id="297" r:id="rId27"/>
    <p:sldId id="277" r:id="rId28"/>
    <p:sldId id="278" r:id="rId29"/>
    <p:sldId id="295" r:id="rId30"/>
    <p:sldId id="296" r:id="rId31"/>
    <p:sldId id="302" r:id="rId32"/>
    <p:sldId id="293" r:id="rId33"/>
    <p:sldId id="301" r:id="rId34"/>
    <p:sldId id="279" r:id="rId35"/>
    <p:sldId id="267" r:id="rId36"/>
    <p:sldId id="27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18"/>
    <p:restoredTop sz="67044" autoAdjust="0"/>
  </p:normalViewPr>
  <p:slideViewPr>
    <p:cSldViewPr>
      <p:cViewPr>
        <p:scale>
          <a:sx n="92" d="100"/>
          <a:sy n="92" d="100"/>
        </p:scale>
        <p:origin x="-2296" y="-8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5F055-7986-3641-A733-961FAB9DF933}" type="datetimeFigureOut">
              <a:rPr lang="en-US" smtClean="0"/>
              <a:t>11/23/18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ED11-D944-8F4B-8ECF-08C2DE560D7D}" type="slidenum">
              <a:rPr lang="en-US" smtClean="0"/>
              <a:t>‹#›</a:t>
            </a:fld>
            <a:endParaRPr lang="en-US"/>
          </a:p>
        </p:txBody>
      </p:sp>
    </p:spTree>
    <p:extLst>
      <p:ext uri="{BB962C8B-B14F-4D97-AF65-F5344CB8AC3E}">
        <p14:creationId xmlns:p14="http://schemas.microsoft.com/office/powerpoint/2010/main" val="91705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I am going to talk about today is…</a:t>
            </a:r>
          </a:p>
        </p:txBody>
      </p:sp>
      <p:sp>
        <p:nvSpPr>
          <p:cNvPr id="4" name="Slide Number Placeholder 3"/>
          <p:cNvSpPr>
            <a:spLocks noGrp="1"/>
          </p:cNvSpPr>
          <p:nvPr>
            <p:ph type="sldNum" sz="quarter" idx="5"/>
          </p:nvPr>
        </p:nvSpPr>
        <p:spPr/>
        <p:txBody>
          <a:bodyPr/>
          <a:lstStyle/>
          <a:p>
            <a:fld id="{78EBED11-D944-8F4B-8ECF-08C2DE560D7D}" type="slidenum">
              <a:rPr lang="en-US" smtClean="0"/>
              <a:t>1</a:t>
            </a:fld>
            <a:endParaRPr lang="en-US"/>
          </a:p>
        </p:txBody>
      </p:sp>
    </p:spTree>
    <p:extLst>
      <p:ext uri="{BB962C8B-B14F-4D97-AF65-F5344CB8AC3E}">
        <p14:creationId xmlns:p14="http://schemas.microsoft.com/office/powerpoint/2010/main" val="230299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Here comes the most interesting part. Gradient boosting builds an ensemble of trees </a:t>
            </a:r>
            <a:r>
              <a:rPr lang="en-US" sz="1200" b="1" i="0" kern="1200" dirty="0">
                <a:solidFill>
                  <a:schemeClr val="tx1"/>
                </a:solidFill>
                <a:effectLst/>
                <a:latin typeface="+mn-lt"/>
                <a:ea typeface="+mn-ea"/>
                <a:cs typeface="+mn-cs"/>
              </a:rPr>
              <a:t>one-by-one</a:t>
            </a:r>
            <a:r>
              <a:rPr lang="en-US" sz="1200" b="0" i="0" kern="1200" dirty="0">
                <a:solidFill>
                  <a:schemeClr val="tx1"/>
                </a:solidFill>
                <a:effectLst/>
                <a:latin typeface="+mn-lt"/>
                <a:ea typeface="+mn-ea"/>
                <a:cs typeface="+mn-cs"/>
              </a:rPr>
              <a:t>, then the predictions of the individual trees </a:t>
            </a:r>
            <a:r>
              <a:rPr lang="en-US" sz="1200" b="1" i="0" kern="1200" dirty="0">
                <a:solidFill>
                  <a:schemeClr val="tx1"/>
                </a:solidFill>
                <a:effectLst/>
                <a:latin typeface="+mn-lt"/>
                <a:ea typeface="+mn-ea"/>
                <a:cs typeface="+mn-cs"/>
              </a:rPr>
              <a:t>are summed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decision tree tries to cover the discrepancy between the target function f(\</a:t>
            </a:r>
            <a:r>
              <a:rPr lang="en-US" sz="1200" b="0" i="0" kern="1200" dirty="0" err="1">
                <a:solidFill>
                  <a:schemeClr val="tx1"/>
                </a:solidFill>
                <a:effectLst/>
                <a:latin typeface="+mn-lt"/>
                <a:ea typeface="+mn-ea"/>
                <a:cs typeface="+mn-cs"/>
              </a:rPr>
              <a:t>mathbf</a:t>
            </a:r>
            <a:r>
              <a:rPr lang="en-US" sz="1200" b="0" i="0" kern="1200" dirty="0">
                <a:solidFill>
                  <a:schemeClr val="tx1"/>
                </a:solidFill>
                <a:effectLst/>
                <a:latin typeface="+mn-lt"/>
                <a:ea typeface="+mn-ea"/>
                <a:cs typeface="+mn-cs"/>
              </a:rPr>
              <a:t>{x})</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current ensemble prediction </a:t>
            </a:r>
            <a:r>
              <a:rPr lang="en-US" sz="1200" b="1" i="0" kern="1200" dirty="0">
                <a:solidFill>
                  <a:schemeClr val="tx1"/>
                </a:solidFill>
                <a:effectLst/>
                <a:latin typeface="+mn-lt"/>
                <a:ea typeface="+mn-ea"/>
                <a:cs typeface="+mn-cs"/>
              </a:rPr>
              <a:t>by reconstructing the residual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10</a:t>
            </a:fld>
            <a:endParaRPr lang="en-US"/>
          </a:p>
        </p:txBody>
      </p:sp>
    </p:spTree>
    <p:extLst>
      <p:ext uri="{BB962C8B-B14F-4D97-AF65-F5344CB8AC3E}">
        <p14:creationId xmlns:p14="http://schemas.microsoft.com/office/powerpoint/2010/main" val="182484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sz="1200" dirty="0"/>
              <a:t>Good RNS upload compliance</a:t>
            </a:r>
          </a:p>
          <a:p>
            <a:pPr marL="457200" indent="-457200">
              <a:buAutoNum type="arabicPeriod"/>
            </a:pPr>
            <a:r>
              <a:rPr lang="en-US" sz="1200" dirty="0"/>
              <a:t>Have scheduled </a:t>
            </a:r>
            <a:r>
              <a:rPr lang="en-US" sz="1200" dirty="0" err="1"/>
              <a:t>ECoGs</a:t>
            </a:r>
            <a:r>
              <a:rPr lang="en-US" sz="1200" dirty="0"/>
              <a:t> multiple times per day</a:t>
            </a:r>
          </a:p>
          <a:p>
            <a:pPr marL="457200" indent="-457200">
              <a:buAutoNum type="arabicPeriod"/>
            </a:pPr>
            <a:r>
              <a:rPr lang="en-US" sz="1200" dirty="0"/>
              <a:t>Have a relatively clean EEG background</a:t>
            </a:r>
          </a:p>
          <a:p>
            <a:pPr marL="457200" indent="-457200">
              <a:buAutoNum type="arabicPeriod"/>
            </a:pPr>
            <a:r>
              <a:rPr lang="en-US" sz="1200" dirty="0"/>
              <a:t>Good clinical correlation between long episodes and clinical seizures</a:t>
            </a:r>
          </a:p>
          <a:p>
            <a:pPr marL="457200" indent="-457200">
              <a:buAutoNum type="arabicPeriod"/>
            </a:pPr>
            <a:r>
              <a:rPr lang="en-US" sz="1200" dirty="0"/>
              <a:t>Infrequent medication changes</a:t>
            </a:r>
          </a:p>
          <a:p>
            <a:pPr marL="457200" indent="-457200">
              <a:buAutoNum type="arabicPeriod"/>
            </a:pPr>
            <a:r>
              <a:rPr lang="en-US" sz="1200" dirty="0"/>
              <a:t>Past the 6 month window of implant effect, and past the detection adjustment stage.</a:t>
            </a:r>
          </a:p>
          <a:p>
            <a:endParaRPr lang="en-US"/>
          </a:p>
        </p:txBody>
      </p:sp>
      <p:sp>
        <p:nvSpPr>
          <p:cNvPr id="4" name="Slide Number Placeholder 3"/>
          <p:cNvSpPr>
            <a:spLocks noGrp="1"/>
          </p:cNvSpPr>
          <p:nvPr>
            <p:ph type="sldNum" sz="quarter" idx="10"/>
          </p:nvPr>
        </p:nvSpPr>
        <p:spPr/>
        <p:txBody>
          <a:bodyPr/>
          <a:lstStyle/>
          <a:p>
            <a:fld id="{78EBED11-D944-8F4B-8ECF-08C2DE560D7D}" type="slidenum">
              <a:rPr lang="en-US" smtClean="0"/>
              <a:t>11</a:t>
            </a:fld>
            <a:endParaRPr lang="en-US"/>
          </a:p>
        </p:txBody>
      </p:sp>
    </p:spTree>
    <p:extLst>
      <p:ext uri="{BB962C8B-B14F-4D97-AF65-F5344CB8AC3E}">
        <p14:creationId xmlns:p14="http://schemas.microsoft.com/office/powerpoint/2010/main" val="3415977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one long clean period for ...</a:t>
            </a:r>
          </a:p>
        </p:txBody>
      </p:sp>
      <p:sp>
        <p:nvSpPr>
          <p:cNvPr id="4" name="Slide Number Placeholder 3"/>
          <p:cNvSpPr>
            <a:spLocks noGrp="1"/>
          </p:cNvSpPr>
          <p:nvPr>
            <p:ph type="sldNum" sz="quarter" idx="5"/>
          </p:nvPr>
        </p:nvSpPr>
        <p:spPr/>
        <p:txBody>
          <a:bodyPr/>
          <a:lstStyle/>
          <a:p>
            <a:fld id="{78EBED11-D944-8F4B-8ECF-08C2DE560D7D}" type="slidenum">
              <a:rPr lang="en-US" smtClean="0"/>
              <a:t>12</a:t>
            </a:fld>
            <a:endParaRPr lang="en-US"/>
          </a:p>
        </p:txBody>
      </p:sp>
    </p:spTree>
    <p:extLst>
      <p:ext uri="{BB962C8B-B14F-4D97-AF65-F5344CB8AC3E}">
        <p14:creationId xmlns:p14="http://schemas.microsoft.com/office/powerpoint/2010/main" val="332503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test</a:t>
            </a:r>
          </a:p>
          <a:p>
            <a:endParaRPr lang="en-US" dirty="0"/>
          </a:p>
          <a:p>
            <a:r>
              <a:rPr lang="en-US" dirty="0"/>
              <a:t>1. Remove everything cross validation; move this part to end as supplemental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13</a:t>
            </a:fld>
            <a:endParaRPr lang="en-US"/>
          </a:p>
        </p:txBody>
      </p:sp>
    </p:spTree>
    <p:extLst>
      <p:ext uri="{BB962C8B-B14F-4D97-AF65-F5344CB8AC3E}">
        <p14:creationId xmlns:p14="http://schemas.microsoft.com/office/powerpoint/2010/main" val="62078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14</a:t>
            </a:fld>
            <a:endParaRPr lang="en-US"/>
          </a:p>
        </p:txBody>
      </p:sp>
    </p:spTree>
    <p:extLst>
      <p:ext uri="{BB962C8B-B14F-4D97-AF65-F5344CB8AC3E}">
        <p14:creationId xmlns:p14="http://schemas.microsoft.com/office/powerpoint/2010/main" val="12430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15</a:t>
            </a:fld>
            <a:endParaRPr lang="en-US"/>
          </a:p>
        </p:txBody>
      </p:sp>
    </p:spTree>
    <p:extLst>
      <p:ext uri="{BB962C8B-B14F-4D97-AF65-F5344CB8AC3E}">
        <p14:creationId xmlns:p14="http://schemas.microsoft.com/office/powerpoint/2010/main" val="225605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16</a:t>
            </a:fld>
            <a:endParaRPr lang="en-US"/>
          </a:p>
        </p:txBody>
      </p:sp>
    </p:spTree>
    <p:extLst>
      <p:ext uri="{BB962C8B-B14F-4D97-AF65-F5344CB8AC3E}">
        <p14:creationId xmlns:p14="http://schemas.microsoft.com/office/powerpoint/2010/main" val="285516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18</a:t>
            </a:fld>
            <a:endParaRPr lang="en-US"/>
          </a:p>
        </p:txBody>
      </p:sp>
    </p:spTree>
    <p:extLst>
      <p:ext uri="{BB962C8B-B14F-4D97-AF65-F5344CB8AC3E}">
        <p14:creationId xmlns:p14="http://schemas.microsoft.com/office/powerpoint/2010/main" val="282210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19</a:t>
            </a:fld>
            <a:endParaRPr lang="en-US"/>
          </a:p>
        </p:txBody>
      </p:sp>
    </p:spTree>
    <p:extLst>
      <p:ext uri="{BB962C8B-B14F-4D97-AF65-F5344CB8AC3E}">
        <p14:creationId xmlns:p14="http://schemas.microsoft.com/office/powerpoint/2010/main" val="742815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21</a:t>
            </a:fld>
            <a:endParaRPr lang="en-US"/>
          </a:p>
        </p:txBody>
      </p:sp>
    </p:spTree>
    <p:extLst>
      <p:ext uri="{BB962C8B-B14F-4D97-AF65-F5344CB8AC3E}">
        <p14:creationId xmlns:p14="http://schemas.microsoft.com/office/powerpoint/2010/main" val="410863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first talk about some backgrounds and what’s the problem we are trying to solve here with RNS device?</a:t>
            </a:r>
          </a:p>
          <a:p>
            <a:r>
              <a:rPr lang="en-US"/>
              <a:t>RNS device </a:t>
            </a:r>
            <a:r>
              <a:rPr lang="en-US" sz="1200" b="0" i="0" kern="1200">
                <a:solidFill>
                  <a:schemeClr val="tx1"/>
                </a:solidFill>
                <a:effectLst/>
                <a:latin typeface="+mn-lt"/>
                <a:ea typeface="+mn-ea"/>
                <a:cs typeface="+mn-cs"/>
              </a:rPr>
              <a:t>is a brain-responsive neurostimulation system designed to prevent epileptic seizures at their source.</a:t>
            </a:r>
            <a:r>
              <a:rPr lang="en-US" baseline="0"/>
              <a:t> The physicians who routinely examined the output from patients’ RNS device will adjust the parameter of the device according to the physician’s experience. The problem of this practice is that  physicians usually need to wait a long period of time (~2-3 months) to get an idea of whether the adjustments they made to the device has improved or worsened the patient’s condition. We can see that the RNS parameter optimization is a long and slow process.</a:t>
            </a:r>
          </a:p>
          <a:p>
            <a:r>
              <a:rPr lang="en-US" baseline="0"/>
              <a:t>Why does physicians need to wait so long. </a:t>
            </a:r>
          </a:p>
          <a:p>
            <a:endParaRPr lang="en-US"/>
          </a:p>
          <a:p>
            <a:r>
              <a:rPr lang="en-US"/>
              <a:t>Although seizures are the ultimate</a:t>
            </a:r>
            <a:r>
              <a:rPr lang="en-US" baseline="0"/>
              <a:t> indication of clinical outcome, a long time duration is required to reliably estimate seizure occurrence frequency during that given period of time</a:t>
            </a:r>
          </a:p>
          <a:p>
            <a:r>
              <a:rPr lang="en-US" baseline="0"/>
              <a:t>Also, physicians only hear about how the patient has been doing when meeting with them in person every ~3 months, it would be nice to have tools that generate more frequent quantifications of patients’ epileptic activity directly based on their EEG data</a:t>
            </a:r>
          </a:p>
          <a:p>
            <a:endParaRPr lang="en-US"/>
          </a:p>
        </p:txBody>
      </p:sp>
      <p:sp>
        <p:nvSpPr>
          <p:cNvPr id="4" name="Slide Number Placeholder 3"/>
          <p:cNvSpPr>
            <a:spLocks noGrp="1"/>
          </p:cNvSpPr>
          <p:nvPr>
            <p:ph type="sldNum" sz="quarter" idx="5"/>
          </p:nvPr>
        </p:nvSpPr>
        <p:spPr/>
        <p:txBody>
          <a:bodyPr/>
          <a:lstStyle/>
          <a:p>
            <a:fld id="{78EBED11-D944-8F4B-8ECF-08C2DE560D7D}" type="slidenum">
              <a:rPr lang="en-US" smtClean="0"/>
              <a:t>2</a:t>
            </a:fld>
            <a:endParaRPr lang="en-US"/>
          </a:p>
        </p:txBody>
      </p:sp>
    </p:spTree>
    <p:extLst>
      <p:ext uri="{BB962C8B-B14F-4D97-AF65-F5344CB8AC3E}">
        <p14:creationId xmlns:p14="http://schemas.microsoft.com/office/powerpoint/2010/main" val="3590781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22</a:t>
            </a:fld>
            <a:endParaRPr lang="en-US"/>
          </a:p>
        </p:txBody>
      </p:sp>
    </p:spTree>
    <p:extLst>
      <p:ext uri="{BB962C8B-B14F-4D97-AF65-F5344CB8AC3E}">
        <p14:creationId xmlns:p14="http://schemas.microsoft.com/office/powerpoint/2010/main" val="278194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24</a:t>
            </a:fld>
            <a:endParaRPr lang="en-US"/>
          </a:p>
        </p:txBody>
      </p:sp>
    </p:spTree>
    <p:extLst>
      <p:ext uri="{BB962C8B-B14F-4D97-AF65-F5344CB8AC3E}">
        <p14:creationId xmlns:p14="http://schemas.microsoft.com/office/powerpoint/2010/main" val="92891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25</a:t>
            </a:fld>
            <a:endParaRPr lang="en-US"/>
          </a:p>
        </p:txBody>
      </p:sp>
    </p:spTree>
    <p:extLst>
      <p:ext uri="{BB962C8B-B14F-4D97-AF65-F5344CB8AC3E}">
        <p14:creationId xmlns:p14="http://schemas.microsoft.com/office/powerpoint/2010/main" val="258837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problem of data </a:t>
            </a:r>
            <a:r>
              <a:rPr lang="en-US" dirty="0" err="1"/>
              <a:t>insuffiency</a:t>
            </a:r>
            <a:r>
              <a:rPr lang="en-US" dirty="0"/>
              <a:t> for this patient, we also included long-episode EEG segments </a:t>
            </a:r>
          </a:p>
          <a:p>
            <a:r>
              <a:rPr lang="en-US" dirty="0"/>
              <a:t>pre-ictal EEG is the first several seconds before the first stimulation of Long Episode EEG segments</a:t>
            </a:r>
          </a:p>
        </p:txBody>
      </p:sp>
      <p:sp>
        <p:nvSpPr>
          <p:cNvPr id="4" name="Slide Number Placeholder 3"/>
          <p:cNvSpPr>
            <a:spLocks noGrp="1"/>
          </p:cNvSpPr>
          <p:nvPr>
            <p:ph type="sldNum" sz="quarter" idx="5"/>
          </p:nvPr>
        </p:nvSpPr>
        <p:spPr/>
        <p:txBody>
          <a:bodyPr/>
          <a:lstStyle/>
          <a:p>
            <a:fld id="{78EBED11-D944-8F4B-8ECF-08C2DE560D7D}" type="slidenum">
              <a:rPr lang="en-US" smtClean="0"/>
              <a:t>26</a:t>
            </a:fld>
            <a:endParaRPr lang="en-US"/>
          </a:p>
        </p:txBody>
      </p:sp>
    </p:spTree>
    <p:extLst>
      <p:ext uri="{BB962C8B-B14F-4D97-AF65-F5344CB8AC3E}">
        <p14:creationId xmlns:p14="http://schemas.microsoft.com/office/powerpoint/2010/main" val="3880653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27</a:t>
            </a:fld>
            <a:endParaRPr lang="en-US"/>
          </a:p>
        </p:txBody>
      </p:sp>
    </p:spTree>
    <p:extLst>
      <p:ext uri="{BB962C8B-B14F-4D97-AF65-F5344CB8AC3E}">
        <p14:creationId xmlns:p14="http://schemas.microsoft.com/office/powerpoint/2010/main" val="3061829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29</a:t>
            </a:fld>
            <a:endParaRPr lang="en-US"/>
          </a:p>
        </p:txBody>
      </p:sp>
    </p:spTree>
    <p:extLst>
      <p:ext uri="{BB962C8B-B14F-4D97-AF65-F5344CB8AC3E}">
        <p14:creationId xmlns:p14="http://schemas.microsoft.com/office/powerpoint/2010/main" val="3378993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30</a:t>
            </a:fld>
            <a:endParaRPr lang="en-US"/>
          </a:p>
        </p:txBody>
      </p:sp>
    </p:spTree>
    <p:extLst>
      <p:ext uri="{BB962C8B-B14F-4D97-AF65-F5344CB8AC3E}">
        <p14:creationId xmlns:p14="http://schemas.microsoft.com/office/powerpoint/2010/main" val="242831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31</a:t>
            </a:fld>
            <a:endParaRPr lang="en-US"/>
          </a:p>
        </p:txBody>
      </p:sp>
    </p:spTree>
    <p:extLst>
      <p:ext uri="{BB962C8B-B14F-4D97-AF65-F5344CB8AC3E}">
        <p14:creationId xmlns:p14="http://schemas.microsoft.com/office/powerpoint/2010/main" val="31035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Scheduled </a:t>
            </a:r>
            <a:r>
              <a:rPr lang="en-US" baseline="0" dirty="0" err="1"/>
              <a:t>ECoGs</a:t>
            </a:r>
            <a:r>
              <a:rPr lang="en-US" baseline="0" dirty="0"/>
              <a:t> are directly accessible, usually multiple samples are available each day</a:t>
            </a:r>
          </a:p>
          <a:p>
            <a:r>
              <a:rPr lang="en-US" baseline="0" dirty="0"/>
              <a:t>Scheduled, i.e. background EEG pattern changes may indicate fundamental changes in the brain network</a:t>
            </a:r>
          </a:p>
          <a:p>
            <a:r>
              <a:rPr lang="en-US" dirty="0"/>
              <a:t>Therefore, </a:t>
            </a:r>
            <a:r>
              <a:rPr lang="en-US" sz="1200" dirty="0">
                <a:cs typeface="Arial" panose="020B0604020202020204" pitchFamily="34" charset="0"/>
              </a:rPr>
              <a:t>“scheduled” </a:t>
            </a:r>
            <a:r>
              <a:rPr lang="en-US" sz="1200" dirty="0" err="1">
                <a:cs typeface="Arial" panose="020B0604020202020204" pitchFamily="34" charset="0"/>
              </a:rPr>
              <a:t>ECoG</a:t>
            </a:r>
            <a:r>
              <a:rPr lang="en-US" sz="1200" dirty="0">
                <a:cs typeface="Arial" panose="020B0604020202020204" pitchFamily="34" charset="0"/>
              </a:rPr>
              <a:t> segments is the ideal data we could use to build a classifier for individual patient.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a:t>
            </a:fld>
            <a:endParaRPr lang="en-US"/>
          </a:p>
        </p:txBody>
      </p:sp>
    </p:spTree>
    <p:extLst>
      <p:ext uri="{BB962C8B-B14F-4D97-AF65-F5344CB8AC3E}">
        <p14:creationId xmlns:p14="http://schemas.microsoft.com/office/powerpoint/2010/main" val="407499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illustrate our methods using images. The black house represents clinical visits. And we can see there are 5 clinical visits here. In, each clinical visits, physicians may change </a:t>
            </a:r>
            <a:r>
              <a:rPr lang="en-US" sz="1200" kern="1200" dirty="0">
                <a:solidFill>
                  <a:schemeClr val="accent3">
                    <a:lumMod val="75000"/>
                  </a:schemeClr>
                </a:solidFill>
                <a:latin typeface="+mn-lt"/>
                <a:ea typeface="+mn-ea"/>
                <a:cs typeface="+mn-cs"/>
              </a:rPr>
              <a:t>RNS detection parameters</a:t>
            </a:r>
          </a:p>
          <a:p>
            <a:r>
              <a:rPr lang="en-US" sz="1200" kern="1200" dirty="0">
                <a:solidFill>
                  <a:schemeClr val="accent3">
                    <a:lumMod val="75000"/>
                  </a:schemeClr>
                </a:solidFill>
                <a:latin typeface="+mn-lt"/>
                <a:ea typeface="+mn-ea"/>
                <a:cs typeface="+mn-cs"/>
              </a:rPr>
              <a:t>OR antiepileptic medications. Of course, the RNS device parameter may also be changed. Among all the time we have seen in the image, we will be using the time where there is No changes in RNS detection parameters</a:t>
            </a:r>
          </a:p>
          <a:p>
            <a:r>
              <a:rPr lang="en-US" sz="1200" kern="1200" dirty="0">
                <a:solidFill>
                  <a:schemeClr val="accent3">
                    <a:lumMod val="75000"/>
                  </a:schemeClr>
                </a:solidFill>
                <a:latin typeface="+mn-lt"/>
                <a:ea typeface="+mn-ea"/>
                <a:cs typeface="+mn-cs"/>
              </a:rPr>
              <a:t>OR antiepileptic medications. In other words, we will </a:t>
            </a:r>
            <a:r>
              <a:rPr lang="en-US" sz="1200" b="1" kern="1200" dirty="0">
                <a:solidFill>
                  <a:schemeClr val="accent3">
                    <a:lumMod val="75000"/>
                  </a:schemeClr>
                </a:solidFill>
                <a:latin typeface="+mn-lt"/>
                <a:ea typeface="+mn-ea"/>
                <a:cs typeface="+mn-cs"/>
              </a:rPr>
              <a:t>f</a:t>
            </a:r>
            <a:r>
              <a:rPr lang="en-US" b="1" dirty="0"/>
              <a:t>ind long periods of time:</a:t>
            </a:r>
          </a:p>
          <a:p>
            <a:r>
              <a:rPr lang="en-US" b="1" dirty="0"/>
              <a:t>	- when Long episodes are detected by same parameters</a:t>
            </a:r>
          </a:p>
          <a:p>
            <a:r>
              <a:rPr lang="en-US" b="1" dirty="0"/>
              <a:t>	- and Any EEG pattern change cannot be caused by AED changes</a:t>
            </a:r>
          </a:p>
          <a:p>
            <a:endParaRPr lang="en-US" sz="1200" kern="1200" dirty="0">
              <a:solidFill>
                <a:schemeClr val="accent3">
                  <a:lumMod val="75000"/>
                </a:schemeClr>
              </a:solidFill>
              <a:latin typeface="+mn-lt"/>
              <a:ea typeface="+mn-ea"/>
              <a:cs typeface="+mn-cs"/>
            </a:endParaRPr>
          </a:p>
          <a:p>
            <a:endParaRPr lang="en-US" sz="1200" kern="1200" dirty="0">
              <a:solidFill>
                <a:schemeClr val="accent3">
                  <a:lumMod val="75000"/>
                </a:schemeClr>
              </a:solidFill>
              <a:latin typeface="+mn-lt"/>
              <a:ea typeface="+mn-ea"/>
              <a:cs typeface="+mn-cs"/>
            </a:endParaRPr>
          </a:p>
          <a:p>
            <a:r>
              <a:rPr lang="en-US" sz="1200" kern="1200" dirty="0">
                <a:solidFill>
                  <a:schemeClr val="accent3">
                    <a:lumMod val="75000"/>
                  </a:schemeClr>
                </a:solidFill>
                <a:latin typeface="+mn-lt"/>
                <a:ea typeface="+mn-ea"/>
                <a:cs typeface="+mn-cs"/>
              </a:rPr>
              <a:t>Furthermore, the time we choose can be divided into several 1 month epochs. Each epoch has a label, good or bad. We will be using long episode count as a biomarker for clinical condition in epilepsy treatment. Good means patient’s clinical condition is relatively good, that is there are </a:t>
            </a:r>
            <a:r>
              <a:rPr lang="en-US" b="1" dirty="0">
                <a:solidFill>
                  <a:schemeClr val="accent5"/>
                </a:solidFill>
              </a:rPr>
              <a:t>relatively </a:t>
            </a:r>
            <a:r>
              <a:rPr lang="en-US" b="1" u="sng" dirty="0">
                <a:solidFill>
                  <a:schemeClr val="accent5"/>
                </a:solidFill>
              </a:rPr>
              <a:t>low</a:t>
            </a:r>
            <a:r>
              <a:rPr lang="en-US" b="1" dirty="0">
                <a:solidFill>
                  <a:schemeClr val="accent5"/>
                </a:solidFill>
              </a:rPr>
              <a:t> average daily long-episode count for that patient. Vice versa</a:t>
            </a:r>
            <a:endParaRPr lang="en-US" sz="1200" kern="1200" dirty="0">
              <a:solidFill>
                <a:schemeClr val="accent3">
                  <a:lumMod val="7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4</a:t>
            </a:fld>
            <a:endParaRPr lang="en-US"/>
          </a:p>
        </p:txBody>
      </p:sp>
    </p:spTree>
    <p:extLst>
      <p:ext uri="{BB962C8B-B14F-4D97-AF65-F5344CB8AC3E}">
        <p14:creationId xmlns:p14="http://schemas.microsoft.com/office/powerpoint/2010/main" val="123514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actual data, </a:t>
            </a:r>
          </a:p>
          <a:p>
            <a:r>
              <a:rPr lang="en-US" dirty="0"/>
              <a:t>1. Maker bigger</a:t>
            </a:r>
          </a:p>
          <a:p>
            <a:r>
              <a:rPr lang="en-US" dirty="0"/>
              <a:t>12 month clean period</a:t>
            </a:r>
          </a:p>
          <a:p>
            <a:r>
              <a:rPr lang="en-US" dirty="0" err="1"/>
              <a:t>thresholded</a:t>
            </a:r>
            <a:r>
              <a:rPr lang="en-US" dirty="0"/>
              <a:t> by median</a:t>
            </a:r>
          </a:p>
          <a:p>
            <a:r>
              <a:rPr lang="en-US" dirty="0"/>
              <a:t>across the moth</a:t>
            </a:r>
          </a:p>
          <a:p>
            <a:r>
              <a:rPr lang="en-US" dirty="0"/>
              <a:t>half of the total epochs with higher LE count are bad, the other lower half are good</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5</a:t>
            </a:fld>
            <a:endParaRPr lang="en-US"/>
          </a:p>
        </p:txBody>
      </p:sp>
    </p:spTree>
    <p:extLst>
      <p:ext uri="{BB962C8B-B14F-4D97-AF65-F5344CB8AC3E}">
        <p14:creationId xmlns:p14="http://schemas.microsoft.com/office/powerpoint/2010/main" val="400256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try to predict clinical condition, that is the labels mentioned in the last slide based the backgrounds EEG segments recorded. However, we cannot directly use EEG segment in the traditional machine learning model because of the high dimension and high variance nature of the EEG segments. Instead, we use features extracted from EEG segments to build the machine learning model and predict the label based on the features. So each EEG segment can produce ……</a:t>
            </a:r>
          </a:p>
        </p:txBody>
      </p:sp>
      <p:sp>
        <p:nvSpPr>
          <p:cNvPr id="4" name="Slide Number Placeholder 3"/>
          <p:cNvSpPr>
            <a:spLocks noGrp="1"/>
          </p:cNvSpPr>
          <p:nvPr>
            <p:ph type="sldNum" sz="quarter" idx="5"/>
          </p:nvPr>
        </p:nvSpPr>
        <p:spPr/>
        <p:txBody>
          <a:bodyPr/>
          <a:lstStyle/>
          <a:p>
            <a:fld id="{78EBED11-D944-8F4B-8ECF-08C2DE560D7D}" type="slidenum">
              <a:rPr lang="en-US" smtClean="0"/>
              <a:t>6</a:t>
            </a:fld>
            <a:endParaRPr lang="en-US"/>
          </a:p>
        </p:txBody>
      </p:sp>
    </p:spTree>
    <p:extLst>
      <p:ext uri="{BB962C8B-B14F-4D97-AF65-F5344CB8AC3E}">
        <p14:creationId xmlns:p14="http://schemas.microsoft.com/office/powerpoint/2010/main" val="253183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account for IEDs, sleep, and interictal</a:t>
            </a:r>
            <a:r>
              <a:rPr lang="en-US" baseline="0" dirty="0"/>
              <a:t>/preictal as features?</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7</a:t>
            </a:fld>
            <a:endParaRPr lang="en-US"/>
          </a:p>
        </p:txBody>
      </p:sp>
    </p:spTree>
    <p:extLst>
      <p:ext uri="{BB962C8B-B14F-4D97-AF65-F5344CB8AC3E}">
        <p14:creationId xmlns:p14="http://schemas.microsoft.com/office/powerpoint/2010/main" val="201900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8</a:t>
            </a:fld>
            <a:endParaRPr lang="en-US"/>
          </a:p>
        </p:txBody>
      </p:sp>
    </p:spTree>
    <p:extLst>
      <p:ext uri="{BB962C8B-B14F-4D97-AF65-F5344CB8AC3E}">
        <p14:creationId xmlns:p14="http://schemas.microsoft.com/office/powerpoint/2010/main" val="397069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with, </a:t>
            </a:r>
            <a:r>
              <a:rPr lang="en-US" sz="1200" b="0" i="0" kern="1200" dirty="0" err="1">
                <a:solidFill>
                  <a:schemeClr val="tx1"/>
                </a:solidFill>
                <a:effectLst/>
                <a:latin typeface="+mn-lt"/>
                <a:ea typeface="+mn-ea"/>
                <a:cs typeface="+mn-cs"/>
              </a:rPr>
              <a:t>ensembling</a:t>
            </a:r>
            <a:r>
              <a:rPr lang="en-US" sz="1200" b="0" i="0" kern="1200" dirty="0">
                <a:solidFill>
                  <a:schemeClr val="tx1"/>
                </a:solidFill>
                <a:effectLst/>
                <a:latin typeface="+mn-lt"/>
                <a:ea typeface="+mn-ea"/>
                <a:cs typeface="+mn-cs"/>
              </a:rPr>
              <a:t> technique means that prediction is done by an ensemble of simpler estimators</a:t>
            </a:r>
          </a:p>
          <a:p>
            <a:r>
              <a:rPr lang="en-US" sz="1200" b="0" i="0" kern="1200" dirty="0">
                <a:solidFill>
                  <a:schemeClr val="tx1"/>
                </a:solidFill>
                <a:effectLst/>
                <a:latin typeface="+mn-lt"/>
                <a:ea typeface="+mn-ea"/>
                <a:cs typeface="+mn-cs"/>
              </a:rPr>
              <a:t>The aim of gradient boosting is to create (or "train") an ensemble of trees, given that we know how to train a single decision tree. This technique is called </a:t>
            </a:r>
            <a:r>
              <a:rPr lang="en-US" sz="1200" b="1" i="0" kern="1200" dirty="0">
                <a:solidFill>
                  <a:schemeClr val="tx1"/>
                </a:solidFill>
                <a:effectLst/>
                <a:latin typeface="+mn-lt"/>
                <a:ea typeface="+mn-ea"/>
                <a:cs typeface="+mn-cs"/>
              </a:rPr>
              <a:t>boosting</a:t>
            </a:r>
            <a:r>
              <a:rPr lang="en-US" sz="1200" b="0" i="0" kern="1200" dirty="0">
                <a:solidFill>
                  <a:schemeClr val="tx1"/>
                </a:solidFill>
                <a:effectLst/>
                <a:latin typeface="+mn-lt"/>
                <a:ea typeface="+mn-ea"/>
                <a:cs typeface="+mn-cs"/>
              </a:rPr>
              <a:t> because we expect an ensemble to work much better than a single estimator.</a:t>
            </a:r>
          </a:p>
          <a:p>
            <a:endParaRPr lang="en-US" dirty="0"/>
          </a:p>
          <a:p>
            <a:endParaRPr lang="en-US" dirty="0"/>
          </a:p>
          <a:p>
            <a:r>
              <a:rPr lang="en-US" sz="1200" b="0" i="0" kern="1200" dirty="0">
                <a:solidFill>
                  <a:schemeClr val="tx1"/>
                </a:solidFill>
                <a:effectLst/>
                <a:latin typeface="+mn-lt"/>
                <a:ea typeface="+mn-ea"/>
                <a:cs typeface="+mn-cs"/>
              </a:rPr>
              <a:t>The intuition is they're all right more often than they're wrong, and different learners tend to be wrong on different examples so when they all vote you often get the right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explain why it works using the bias and variance decomposition. In the case of an ensemble of randomized models (e.g., bagging, random forests,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randomizing has the effect of increasing the bias of the ensemble slightly, but then often makes it possible the reduce its variance to a larger extent, hence the better overall performance.</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9</a:t>
            </a:fld>
            <a:endParaRPr lang="en-US"/>
          </a:p>
        </p:txBody>
      </p:sp>
    </p:spTree>
    <p:extLst>
      <p:ext uri="{BB962C8B-B14F-4D97-AF65-F5344CB8AC3E}">
        <p14:creationId xmlns:p14="http://schemas.microsoft.com/office/powerpoint/2010/main" val="2871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591D5A2-0F31-EE40-B35A-08AE18863176}"/>
              </a:ext>
            </a:extLst>
          </p:cNvPr>
          <p:cNvSpPr txBox="1"/>
          <p:nvPr/>
        </p:nvSpPr>
        <p:spPr>
          <a:xfrm>
            <a:off x="-17929" y="1066800"/>
            <a:ext cx="9448800" cy="954107"/>
          </a:xfrm>
          <a:prstGeom prst="rect">
            <a:avLst/>
          </a:prstGeom>
          <a:noFill/>
        </p:spPr>
        <p:txBody>
          <a:bodyPr wrap="square" rtlCol="0">
            <a:spAutoFit/>
          </a:bodyPr>
          <a:lstStyle/>
          <a:p>
            <a:pPr algn="ctr"/>
            <a:r>
              <a:rPr lang="en-US" sz="2800" dirty="0"/>
              <a:t>Machine learning to predict clinical outcomes from RNS background </a:t>
            </a:r>
            <a:r>
              <a:rPr lang="en-US" sz="2800" dirty="0" err="1"/>
              <a:t>ECoG</a:t>
            </a:r>
            <a:endParaRPr lang="en-US" sz="2800" dirty="0"/>
          </a:p>
        </p:txBody>
      </p:sp>
      <p:sp>
        <p:nvSpPr>
          <p:cNvPr id="4" name="Subtitle 2"/>
          <p:cNvSpPr>
            <a:spLocks noGrp="1"/>
          </p:cNvSpPr>
          <p:nvPr>
            <p:ph type="subTitle" idx="1"/>
          </p:nvPr>
        </p:nvSpPr>
        <p:spPr>
          <a:xfrm>
            <a:off x="1371600" y="2667000"/>
            <a:ext cx="6400800" cy="1752600"/>
          </a:xfrm>
        </p:spPr>
        <p:txBody>
          <a:bodyPr>
            <a:normAutofit/>
          </a:bodyPr>
          <a:lstStyle/>
          <a:p>
            <a:r>
              <a:rPr lang="en-US" sz="2400"/>
              <a:t>Byron Sun, Xiaojing Wu PhD, Anli A. Liu MD MA</a:t>
            </a:r>
          </a:p>
          <a:p>
            <a:r>
              <a:rPr lang="en-US" sz="2400"/>
              <a:t>NYU Comprehensive Epilepsy Center</a:t>
            </a:r>
          </a:p>
          <a:p>
            <a:r>
              <a:rPr lang="en-US" sz="2400"/>
              <a:t>ANA Meeting, October 21, 2018</a:t>
            </a:r>
          </a:p>
        </p:txBody>
      </p:sp>
      <p:pic>
        <p:nvPicPr>
          <p:cNvPr id="7" name="Picture 6"/>
          <p:cNvPicPr>
            <a:picLocks noChangeAspect="1"/>
          </p:cNvPicPr>
          <p:nvPr/>
        </p:nvPicPr>
        <p:blipFill rotWithShape="1">
          <a:blip r:embed="rId3"/>
          <a:srcRect l="4264" t="-1" r="5564" b="2710"/>
          <a:stretch/>
        </p:blipFill>
        <p:spPr>
          <a:xfrm>
            <a:off x="3878259" y="4715826"/>
            <a:ext cx="1402467" cy="1548580"/>
          </a:xfrm>
          <a:prstGeom prst="rect">
            <a:avLst/>
          </a:prstGeom>
        </p:spPr>
      </p:pic>
    </p:spTree>
    <p:extLst>
      <p:ext uri="{BB962C8B-B14F-4D97-AF65-F5344CB8AC3E}">
        <p14:creationId xmlns:p14="http://schemas.microsoft.com/office/powerpoint/2010/main" val="14819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sp>
        <p:nvSpPr>
          <p:cNvPr id="10" name="TextBox 9">
            <a:extLst>
              <a:ext uri="{FF2B5EF4-FFF2-40B4-BE49-F238E27FC236}">
                <a16:creationId xmlns:a16="http://schemas.microsoft.com/office/drawing/2014/main" xmlns="" id="{73457DA4-68DE-7148-BE7D-ACA2045A5FCC}"/>
              </a:ext>
            </a:extLst>
          </p:cNvPr>
          <p:cNvSpPr txBox="1"/>
          <p:nvPr/>
        </p:nvSpPr>
        <p:spPr>
          <a:xfrm>
            <a:off x="3227794" y="995547"/>
            <a:ext cx="2430665" cy="461665"/>
          </a:xfrm>
          <a:prstGeom prst="rect">
            <a:avLst/>
          </a:prstGeom>
          <a:noFill/>
        </p:spPr>
        <p:txBody>
          <a:bodyPr wrap="none" rtlCol="0">
            <a:spAutoFit/>
          </a:bodyPr>
          <a:lstStyle/>
          <a:p>
            <a:r>
              <a:rPr lang="en-US" sz="2400" dirty="0"/>
              <a:t>Gradient Boosting</a:t>
            </a:r>
          </a:p>
        </p:txBody>
      </p:sp>
      <p:pic>
        <p:nvPicPr>
          <p:cNvPr id="6" name="Picture 5">
            <a:extLst>
              <a:ext uri="{FF2B5EF4-FFF2-40B4-BE49-F238E27FC236}">
                <a16:creationId xmlns:a16="http://schemas.microsoft.com/office/drawing/2014/main" xmlns="" id="{14E29AC7-5059-0248-9106-71C3EEFE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953" y="3886200"/>
            <a:ext cx="3862674" cy="2734253"/>
          </a:xfrm>
          <a:prstGeom prst="rect">
            <a:avLst/>
          </a:prstGeom>
        </p:spPr>
      </p:pic>
      <p:pic>
        <p:nvPicPr>
          <p:cNvPr id="5" name="Picture 4">
            <a:extLst>
              <a:ext uri="{FF2B5EF4-FFF2-40B4-BE49-F238E27FC236}">
                <a16:creationId xmlns:a16="http://schemas.microsoft.com/office/drawing/2014/main" xmlns="" id="{D37A884F-B41A-F44A-8C34-D9010E27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8844"/>
            <a:ext cx="9144000" cy="1957218"/>
          </a:xfrm>
          <a:prstGeom prst="rect">
            <a:avLst/>
          </a:prstGeom>
        </p:spPr>
      </p:pic>
    </p:spTree>
    <p:extLst>
      <p:ext uri="{BB962C8B-B14F-4D97-AF65-F5344CB8AC3E}">
        <p14:creationId xmlns:p14="http://schemas.microsoft.com/office/powerpoint/2010/main" val="3272452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Selection Criteria</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t>Good RNS upload compliance</a:t>
            </a:r>
          </a:p>
          <a:p>
            <a:pPr marL="457200" indent="-457200">
              <a:buAutoNum type="arabicPeriod"/>
            </a:pPr>
            <a:r>
              <a:rPr lang="en-US" sz="2400" dirty="0"/>
              <a:t>Have scheduled </a:t>
            </a:r>
            <a:r>
              <a:rPr lang="en-US" sz="2400" dirty="0" err="1"/>
              <a:t>ECoGs</a:t>
            </a:r>
            <a:r>
              <a:rPr lang="en-US" sz="2400" dirty="0"/>
              <a:t> multiple times per day</a:t>
            </a:r>
          </a:p>
          <a:p>
            <a:pPr marL="457200" indent="-457200">
              <a:buAutoNum type="arabicPeriod"/>
            </a:pPr>
            <a:r>
              <a:rPr lang="en-US" sz="2400" dirty="0"/>
              <a:t>Have a relatively clean EEG background</a:t>
            </a:r>
          </a:p>
          <a:p>
            <a:pPr marL="457200" indent="-457200">
              <a:buAutoNum type="arabicPeriod"/>
            </a:pPr>
            <a:r>
              <a:rPr lang="en-US" sz="2400" dirty="0"/>
              <a:t>Good clinical correlation between long episodes and clinical seizures</a:t>
            </a:r>
          </a:p>
          <a:p>
            <a:pPr marL="457200" indent="-457200">
              <a:buAutoNum type="arabicPeriod"/>
            </a:pPr>
            <a:r>
              <a:rPr lang="en-US" sz="2400" dirty="0"/>
              <a:t>Infrequent medication changes</a:t>
            </a:r>
          </a:p>
          <a:p>
            <a:pPr marL="457200" indent="-457200">
              <a:buAutoNum type="arabicPeriod"/>
            </a:pPr>
            <a:r>
              <a:rPr lang="en-US" sz="2400" dirty="0"/>
              <a:t>Past the 6 month window of implant effect, and past the detection adjustment stage.</a:t>
            </a:r>
          </a:p>
        </p:txBody>
      </p:sp>
      <p:sp>
        <p:nvSpPr>
          <p:cNvPr id="4" name="TextBox 3">
            <a:extLst>
              <a:ext uri="{FF2B5EF4-FFF2-40B4-BE49-F238E27FC236}">
                <a16:creationId xmlns:a16="http://schemas.microsoft.com/office/drawing/2014/main" xmlns="" id="{EF9EF358-D273-6346-9A91-B8CD467D9F3E}"/>
              </a:ext>
            </a:extLst>
          </p:cNvPr>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6819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83037018"/>
              </p:ext>
            </p:extLst>
          </p:nvPr>
        </p:nvGraphicFramePr>
        <p:xfrm>
          <a:off x="609600" y="1905000"/>
          <a:ext cx="7677100" cy="2395317"/>
        </p:xfrm>
        <a:graphic>
          <a:graphicData uri="http://schemas.openxmlformats.org/drawingml/2006/table">
            <a:tbl>
              <a:tblPr firstRow="1" bandRow="1">
                <a:tableStyleId>{00A15C55-8517-42AA-B614-E9B94910E393}</a:tableStyleId>
              </a:tblPr>
              <a:tblGrid>
                <a:gridCol w="1175716">
                  <a:extLst>
                    <a:ext uri="{9D8B030D-6E8A-4147-A177-3AD203B41FA5}">
                      <a16:colId xmlns:a16="http://schemas.microsoft.com/office/drawing/2014/main" xmlns="" val="20000"/>
                    </a:ext>
                  </a:extLst>
                </a:gridCol>
                <a:gridCol w="1051560">
                  <a:extLst>
                    <a:ext uri="{9D8B030D-6E8A-4147-A177-3AD203B41FA5}">
                      <a16:colId xmlns:a16="http://schemas.microsoft.com/office/drawing/2014/main" xmlns="" val="20002"/>
                    </a:ext>
                  </a:extLst>
                </a:gridCol>
                <a:gridCol w="1051560">
                  <a:extLst>
                    <a:ext uri="{9D8B030D-6E8A-4147-A177-3AD203B41FA5}">
                      <a16:colId xmlns:a16="http://schemas.microsoft.com/office/drawing/2014/main" xmlns="" val="20003"/>
                    </a:ext>
                  </a:extLst>
                </a:gridCol>
                <a:gridCol w="1472184">
                  <a:extLst>
                    <a:ext uri="{9D8B030D-6E8A-4147-A177-3AD203B41FA5}">
                      <a16:colId xmlns:a16="http://schemas.microsoft.com/office/drawing/2014/main" xmlns="" val="20004"/>
                    </a:ext>
                  </a:extLst>
                </a:gridCol>
                <a:gridCol w="2926080">
                  <a:extLst>
                    <a:ext uri="{9D8B030D-6E8A-4147-A177-3AD203B41FA5}">
                      <a16:colId xmlns:a16="http://schemas.microsoft.com/office/drawing/2014/main" xmlns="" val="20005"/>
                    </a:ext>
                  </a:extLst>
                </a:gridCol>
              </a:tblGrid>
              <a:tr h="840838">
                <a:tc>
                  <a:txBody>
                    <a:bodyPr/>
                    <a:lstStyle/>
                    <a:p>
                      <a:pPr algn="ctr"/>
                      <a:r>
                        <a:rPr lang="en-US" dirty="0"/>
                        <a:t>Patient ID</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Gender</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Age</a:t>
                      </a:r>
                    </a:p>
                  </a:txBody>
                  <a:tcPr anchor="ctr"/>
                </a:tc>
                <a:tc>
                  <a:txBody>
                    <a:bodyPr/>
                    <a:lstStyle/>
                    <a:p>
                      <a:pPr algn="ctr"/>
                      <a:r>
                        <a:rPr lang="en-US" dirty="0"/>
                        <a:t>Clean periods</a:t>
                      </a:r>
                    </a:p>
                    <a:p>
                      <a:pPr algn="ctr"/>
                      <a:r>
                        <a:rPr lang="en-US" dirty="0"/>
                        <a:t>(Days)</a:t>
                      </a:r>
                    </a:p>
                  </a:txBody>
                  <a:tcPr anchor="ctr"/>
                </a:tc>
                <a:tc>
                  <a:txBody>
                    <a:bodyPr/>
                    <a:lstStyle/>
                    <a:p>
                      <a:pPr algn="ctr"/>
                      <a:r>
                        <a:rPr lang="en-US" dirty="0"/>
                        <a:t>Leads location</a:t>
                      </a:r>
                    </a:p>
                  </a:txBody>
                  <a:tcPr anchor="ctr"/>
                </a:tc>
                <a:extLst>
                  <a:ext uri="{0D108BD9-81ED-4DB2-BD59-A6C34878D82A}">
                    <a16:rowId xmlns:a16="http://schemas.microsoft.com/office/drawing/2014/main" xmlns="" val="10000"/>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NY231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F</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33</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379</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hippocampal depth</a:t>
                      </a:r>
                    </a:p>
                    <a:p>
                      <a:pPr algn="ctr"/>
                      <a:r>
                        <a:rPr lang="en-US" sz="1400" b="1" dirty="0">
                          <a:latin typeface="Arial" panose="020B0604020202020204" pitchFamily="34" charset="0"/>
                          <a:cs typeface="Arial" panose="020B0604020202020204" pitchFamily="34" charset="0"/>
                        </a:rPr>
                        <a:t>R hippocampal depth</a:t>
                      </a:r>
                    </a:p>
                  </a:txBody>
                  <a:tcPr anchor="ctr"/>
                </a:tc>
                <a:extLst>
                  <a:ext uri="{0D108BD9-81ED-4DB2-BD59-A6C34878D82A}">
                    <a16:rowId xmlns:a16="http://schemas.microsoft.com/office/drawing/2014/main" xmlns="" val="10001"/>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318</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Insular depth</a:t>
                      </a:r>
                    </a:p>
                    <a:p>
                      <a:pPr algn="ctr"/>
                      <a:r>
                        <a:rPr lang="en-US" sz="1400" b="1" dirty="0">
                          <a:latin typeface="Arial" panose="020B0604020202020204" pitchFamily="34" charset="0"/>
                          <a:cs typeface="Arial" panose="020B0604020202020204" pitchFamily="34" charset="0"/>
                        </a:rPr>
                        <a:t>L mid-central strip </a:t>
                      </a:r>
                    </a:p>
                  </a:txBody>
                  <a:tcPr anchor="ctr"/>
                </a:tc>
                <a:extLst>
                  <a:ext uri="{0D108BD9-81ED-4DB2-BD59-A6C34878D82A}">
                    <a16:rowId xmlns:a16="http://schemas.microsoft.com/office/drawing/2014/main" xmlns="" val="10003"/>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255, 215</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insular depth</a:t>
                      </a:r>
                    </a:p>
                    <a:p>
                      <a:pPr algn="ctr"/>
                      <a:r>
                        <a:rPr lang="en-US" sz="1400" b="1" dirty="0">
                          <a:latin typeface="Arial" panose="020B0604020202020204" pitchFamily="34" charset="0"/>
                          <a:cs typeface="Arial" panose="020B0604020202020204" pitchFamily="34" charset="0"/>
                        </a:rPr>
                        <a:t>L superior temporal strip</a:t>
                      </a:r>
                    </a:p>
                  </a:txBody>
                  <a:tcPr anchor="ctr"/>
                </a:tc>
              </a:tr>
            </a:tbl>
          </a:graphicData>
        </a:graphic>
      </p:graphicFrame>
      <p:sp>
        <p:nvSpPr>
          <p:cNvPr id="2" name="Title 1"/>
          <p:cNvSpPr>
            <a:spLocks noGrp="1"/>
          </p:cNvSpPr>
          <p:nvPr>
            <p:ph type="title"/>
          </p:nvPr>
        </p:nvSpPr>
        <p:spPr/>
        <p:txBody>
          <a:bodyPr/>
          <a:lstStyle/>
          <a:p>
            <a:pPr algn="l"/>
            <a:r>
              <a:rPr lang="en-US"/>
              <a:t>Methods: Subject selection</a:t>
            </a:r>
          </a:p>
        </p:txBody>
      </p:sp>
    </p:spTree>
    <p:extLst>
      <p:ext uri="{BB962C8B-B14F-4D97-AF65-F5344CB8AC3E}">
        <p14:creationId xmlns:p14="http://schemas.microsoft.com/office/powerpoint/2010/main" val="60164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D41DBA6-41F2-094A-8AB7-8D0FB13218FC}"/>
              </a:ext>
            </a:extLst>
          </p:cNvPr>
          <p:cNvPicPr>
            <a:picLocks noChangeAspect="1"/>
          </p:cNvPicPr>
          <p:nvPr/>
        </p:nvPicPr>
        <p:blipFill rotWithShape="1">
          <a:blip r:embed="rId3">
            <a:extLst>
              <a:ext uri="{28A0092B-C50C-407E-A947-70E740481C1C}">
                <a14:useLocalDpi xmlns:a14="http://schemas.microsoft.com/office/drawing/2010/main" val="0"/>
              </a:ext>
            </a:extLst>
          </a:blip>
          <a:srcRect r="13340" b="70865"/>
          <a:stretch/>
        </p:blipFill>
        <p:spPr>
          <a:xfrm>
            <a:off x="838200" y="2362200"/>
            <a:ext cx="7720819" cy="1347149"/>
          </a:xfrm>
          <a:prstGeom prst="rect">
            <a:avLst/>
          </a:prstGeom>
        </p:spPr>
      </p:pic>
      <p:sp>
        <p:nvSpPr>
          <p:cNvPr id="12" name="TextBox 11">
            <a:extLst>
              <a:ext uri="{FF2B5EF4-FFF2-40B4-BE49-F238E27FC236}">
                <a16:creationId xmlns:a16="http://schemas.microsoft.com/office/drawing/2014/main" xmlns="" id="{0F161C82-7DDC-9A41-B7A2-E15461206489}"/>
              </a:ext>
            </a:extLst>
          </p:cNvPr>
          <p:cNvSpPr txBox="1"/>
          <p:nvPr/>
        </p:nvSpPr>
        <p:spPr>
          <a:xfrm>
            <a:off x="2971800" y="3886200"/>
            <a:ext cx="583814"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xmlns="" id="{BA294089-E968-6542-981C-1542C8FC11FA}"/>
              </a:ext>
            </a:extLst>
          </p:cNvPr>
          <p:cNvSpPr txBox="1"/>
          <p:nvPr/>
        </p:nvSpPr>
        <p:spPr>
          <a:xfrm>
            <a:off x="5867400" y="3886200"/>
            <a:ext cx="583814" cy="369332"/>
          </a:xfrm>
          <a:prstGeom prst="rect">
            <a:avLst/>
          </a:prstGeom>
          <a:noFill/>
        </p:spPr>
        <p:txBody>
          <a:bodyPr wrap="none" rtlCol="0">
            <a:spAutoFit/>
          </a:bodyPr>
          <a:lstStyle/>
          <a:p>
            <a:r>
              <a:rPr lang="en-US" dirty="0"/>
              <a:t>20%</a:t>
            </a:r>
          </a:p>
        </p:txBody>
      </p:sp>
      <p:sp>
        <p:nvSpPr>
          <p:cNvPr id="3" name="Title 2"/>
          <p:cNvSpPr>
            <a:spLocks noGrp="1"/>
          </p:cNvSpPr>
          <p:nvPr>
            <p:ph type="title"/>
          </p:nvPr>
        </p:nvSpPr>
        <p:spPr/>
        <p:txBody>
          <a:bodyPr/>
          <a:lstStyle/>
          <a:p>
            <a:pPr algn="l"/>
            <a:r>
              <a:rPr lang="en-US"/>
              <a:t>Methods: Training and Testing</a:t>
            </a:r>
          </a:p>
        </p:txBody>
      </p:sp>
    </p:spTree>
    <p:extLst>
      <p:ext uri="{BB962C8B-B14F-4D97-AF65-F5344CB8AC3E}">
        <p14:creationId xmlns:p14="http://schemas.microsoft.com/office/powerpoint/2010/main" val="9322312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9CC1025-9FF2-FC43-9ADE-0F3461FAE38C}"/>
              </a:ext>
            </a:extLst>
          </p:cNvPr>
          <p:cNvPicPr>
            <a:picLocks noChangeAspect="1"/>
          </p:cNvPicPr>
          <p:nvPr/>
        </p:nvPicPr>
        <p:blipFill rotWithShape="1">
          <a:blip r:embed="rId3">
            <a:extLst>
              <a:ext uri="{28A0092B-C50C-407E-A947-70E740481C1C}">
                <a14:useLocalDpi xmlns:a14="http://schemas.microsoft.com/office/drawing/2010/main" val="0"/>
              </a:ext>
            </a:extLst>
          </a:blip>
          <a:srcRect l="3933" t="5061" r="6354" b="3019"/>
          <a:stretch/>
        </p:blipFill>
        <p:spPr>
          <a:xfrm>
            <a:off x="1447800" y="1295400"/>
            <a:ext cx="6046532" cy="4956261"/>
          </a:xfrm>
          <a:prstGeom prst="rect">
            <a:avLst/>
          </a:prstGeom>
        </p:spPr>
      </p:pic>
      <p:sp>
        <p:nvSpPr>
          <p:cNvPr id="5" name="TextBox 4">
            <a:extLst>
              <a:ext uri="{FF2B5EF4-FFF2-40B4-BE49-F238E27FC236}">
                <a16:creationId xmlns:a16="http://schemas.microsoft.com/office/drawing/2014/main" xmlns="" id="{D9648537-114E-0F4B-8B5D-3EC33882C25D}"/>
              </a:ext>
            </a:extLst>
          </p:cNvPr>
          <p:cNvSpPr txBox="1"/>
          <p:nvPr/>
        </p:nvSpPr>
        <p:spPr>
          <a:xfrm>
            <a:off x="685800" y="6270483"/>
            <a:ext cx="7467557" cy="369332"/>
          </a:xfrm>
          <a:prstGeom prst="rect">
            <a:avLst/>
          </a:prstGeom>
          <a:noFill/>
        </p:spPr>
        <p:txBody>
          <a:bodyPr wrap="none" rtlCol="0">
            <a:spAutoFit/>
          </a:bodyPr>
          <a:lstStyle/>
          <a:p>
            <a:r>
              <a:rPr lang="en-US" dirty="0"/>
              <a:t>Best classifier for 231 is gradient boosting with AUC = 0.90, accuracy = 87.15%</a:t>
            </a:r>
          </a:p>
        </p:txBody>
      </p:sp>
      <p:sp>
        <p:nvSpPr>
          <p:cNvPr id="3" name="Title 2"/>
          <p:cNvSpPr>
            <a:spLocks noGrp="1"/>
          </p:cNvSpPr>
          <p:nvPr>
            <p:ph type="title"/>
          </p:nvPr>
        </p:nvSpPr>
        <p:spPr/>
        <p:txBody>
          <a:bodyPr>
            <a:normAutofit/>
          </a:bodyPr>
          <a:lstStyle/>
          <a:p>
            <a:pPr algn="l"/>
            <a:r>
              <a:rPr lang="en-US" sz="3200"/>
              <a:t>Results: NY231 model with excellent performance</a:t>
            </a:r>
          </a:p>
        </p:txBody>
      </p:sp>
    </p:spTree>
    <p:extLst>
      <p:ext uri="{BB962C8B-B14F-4D97-AF65-F5344CB8AC3E}">
        <p14:creationId xmlns:p14="http://schemas.microsoft.com/office/powerpoint/2010/main" val="248037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B3D8050E-E99E-6A4D-BF5F-415016280A4A}"/>
              </a:ext>
            </a:extLst>
          </p:cNvPr>
          <p:cNvSpPr txBox="1"/>
          <p:nvPr/>
        </p:nvSpPr>
        <p:spPr>
          <a:xfrm>
            <a:off x="990600" y="5562600"/>
            <a:ext cx="261158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alpha Channel 2 </a:t>
            </a:r>
          </a:p>
          <a:p>
            <a:pPr marL="285750" indent="-285750">
              <a:buFont typeface="Arial" panose="020B0604020202020204" pitchFamily="34" charset="0"/>
              <a:buChar char="•"/>
            </a:pPr>
            <a:r>
              <a:rPr lang="en-US" sz="1400" dirty="0"/>
              <a:t>high gamma Channel 4</a:t>
            </a:r>
          </a:p>
        </p:txBody>
      </p:sp>
      <p:pic>
        <p:nvPicPr>
          <p:cNvPr id="11" name="Picture 10">
            <a:extLst>
              <a:ext uri="{FF2B5EF4-FFF2-40B4-BE49-F238E27FC236}">
                <a16:creationId xmlns:a16="http://schemas.microsoft.com/office/drawing/2014/main" xmlns="" id="{535D1722-F9CD-1249-BDF7-910E9853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4061460" cy="4061460"/>
          </a:xfrm>
          <a:prstGeom prst="rect">
            <a:avLst/>
          </a:prstGeom>
        </p:spPr>
      </p:pic>
      <p:pic>
        <p:nvPicPr>
          <p:cNvPr id="13" name="Picture 12">
            <a:extLst>
              <a:ext uri="{FF2B5EF4-FFF2-40B4-BE49-F238E27FC236}">
                <a16:creationId xmlns:a16="http://schemas.microsoft.com/office/drawing/2014/main" xmlns="" id="{78FC0EA0-EDAC-5540-9939-012548EAB945}"/>
              </a:ext>
            </a:extLst>
          </p:cNvPr>
          <p:cNvPicPr>
            <a:picLocks noChangeAspect="1"/>
          </p:cNvPicPr>
          <p:nvPr/>
        </p:nvPicPr>
        <p:blipFill rotWithShape="1">
          <a:blip r:embed="rId4">
            <a:extLst>
              <a:ext uri="{28A0092B-C50C-407E-A947-70E740481C1C}">
                <a14:useLocalDpi xmlns:a14="http://schemas.microsoft.com/office/drawing/2010/main" val="0"/>
              </a:ext>
            </a:extLst>
          </a:blip>
          <a:srcRect l="606" t="1419" r="11091" b="6568"/>
          <a:stretch/>
        </p:blipFill>
        <p:spPr>
          <a:xfrm>
            <a:off x="4800600" y="1371600"/>
            <a:ext cx="3581400" cy="3731823"/>
          </a:xfrm>
          <a:prstGeom prst="rect">
            <a:avLst/>
          </a:prstGeom>
        </p:spPr>
      </p:pic>
      <p:sp>
        <p:nvSpPr>
          <p:cNvPr id="14" name="TextBox 13">
            <a:extLst>
              <a:ext uri="{FF2B5EF4-FFF2-40B4-BE49-F238E27FC236}">
                <a16:creationId xmlns:a16="http://schemas.microsoft.com/office/drawing/2014/main" xmlns="" id="{EB28B177-5570-3548-88B5-EC340D723420}"/>
              </a:ext>
            </a:extLst>
          </p:cNvPr>
          <p:cNvSpPr txBox="1"/>
          <p:nvPr/>
        </p:nvSpPr>
        <p:spPr>
          <a:xfrm>
            <a:off x="1219200" y="51054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xmlns="" id="{F42BE2C3-BABF-3346-BB8C-48BC56B6EF5D}"/>
              </a:ext>
            </a:extLst>
          </p:cNvPr>
          <p:cNvSpPr txBox="1"/>
          <p:nvPr/>
        </p:nvSpPr>
        <p:spPr>
          <a:xfrm>
            <a:off x="5715000" y="5105400"/>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xmlns="" id="{519918A3-7771-BA42-9590-B4B4394FA451}"/>
              </a:ext>
            </a:extLst>
          </p:cNvPr>
          <p:cNvSpPr txBox="1"/>
          <p:nvPr/>
        </p:nvSpPr>
        <p:spPr>
          <a:xfrm>
            <a:off x="5334000" y="5562600"/>
            <a:ext cx="261158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a:t>
            </a:r>
            <a:r>
              <a:rPr lang="en-US" altLang="zh-CN" sz="1400" dirty="0"/>
              <a:t>4</a:t>
            </a:r>
            <a:endParaRPr lang="en-US" sz="1400" dirty="0"/>
          </a:p>
          <a:p>
            <a:pPr marL="285750" indent="-285750">
              <a:buFont typeface="Arial" panose="020B0604020202020204" pitchFamily="34" charset="0"/>
              <a:buChar char="•"/>
            </a:pPr>
            <a:r>
              <a:rPr lang="en-US" sz="1400" dirty="0"/>
              <a:t>high gamma Channel </a:t>
            </a:r>
            <a:r>
              <a:rPr lang="en-US" altLang="zh-CN" sz="1400" dirty="0"/>
              <a:t>3</a:t>
            </a:r>
            <a:endParaRPr lang="en-US" sz="1400" dirty="0"/>
          </a:p>
          <a:p>
            <a:pPr marL="285750" indent="-285750">
              <a:buFont typeface="Arial" panose="020B0604020202020204" pitchFamily="34" charset="0"/>
              <a:buChar char="•"/>
            </a:pPr>
            <a:r>
              <a:rPr lang="en-US" sz="1400" dirty="0"/>
              <a:t>beta Channel 3</a:t>
            </a:r>
          </a:p>
        </p:txBody>
      </p:sp>
      <p:sp>
        <p:nvSpPr>
          <p:cNvPr id="3" name="Title 2"/>
          <p:cNvSpPr>
            <a:spLocks noGrp="1"/>
          </p:cNvSpPr>
          <p:nvPr>
            <p:ph type="title"/>
          </p:nvPr>
        </p:nvSpPr>
        <p:spPr>
          <a:xfrm>
            <a:off x="304800" y="304800"/>
            <a:ext cx="8229600" cy="1143000"/>
          </a:xfrm>
        </p:spPr>
        <p:txBody>
          <a:bodyPr>
            <a:normAutofit/>
          </a:bodyPr>
          <a:lstStyle/>
          <a:p>
            <a:pPr algn="l"/>
            <a:r>
              <a:rPr lang="en-US" sz="3200"/>
              <a:t>NY 231 Important Features</a:t>
            </a:r>
          </a:p>
        </p:txBody>
      </p:sp>
    </p:spTree>
    <p:extLst>
      <p:ext uri="{BB962C8B-B14F-4D97-AF65-F5344CB8AC3E}">
        <p14:creationId xmlns:p14="http://schemas.microsoft.com/office/powerpoint/2010/main" val="25456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DF17186-E012-5742-8E71-F74404719B87}"/>
              </a:ext>
            </a:extLst>
          </p:cNvPr>
          <p:cNvPicPr>
            <a:picLocks noChangeAspect="1"/>
          </p:cNvPicPr>
          <p:nvPr/>
        </p:nvPicPr>
        <p:blipFill rotWithShape="1">
          <a:blip r:embed="rId3">
            <a:extLst>
              <a:ext uri="{28A0092B-C50C-407E-A947-70E740481C1C}">
                <a14:useLocalDpi xmlns:a14="http://schemas.microsoft.com/office/drawing/2010/main" val="0"/>
              </a:ext>
            </a:extLst>
          </a:blip>
          <a:srcRect l="6189" t="5908" r="7907" b="5426"/>
          <a:stretch/>
        </p:blipFill>
        <p:spPr>
          <a:xfrm>
            <a:off x="838200" y="1371600"/>
            <a:ext cx="6978410" cy="5090022"/>
          </a:xfrm>
          <a:prstGeom prst="rect">
            <a:avLst/>
          </a:prstGeom>
        </p:spPr>
      </p:pic>
      <p:sp>
        <p:nvSpPr>
          <p:cNvPr id="4" name="Title 2"/>
          <p:cNvSpPr txBox="1">
            <a:spLocks/>
          </p:cNvSpPr>
          <p:nvPr/>
        </p:nvSpPr>
        <p:spPr>
          <a:xfrm>
            <a:off x="3048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NY 231: Decreased high gamma in background ECoG predicts good outcome</a:t>
            </a:r>
          </a:p>
        </p:txBody>
      </p:sp>
    </p:spTree>
    <p:extLst>
      <p:ext uri="{BB962C8B-B14F-4D97-AF65-F5344CB8AC3E}">
        <p14:creationId xmlns:p14="http://schemas.microsoft.com/office/powerpoint/2010/main" val="28066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5454FBA-AFB3-C640-9D77-824F20B54999}"/>
              </a:ext>
            </a:extLst>
          </p:cNvPr>
          <p:cNvPicPr>
            <a:picLocks noChangeAspect="1"/>
          </p:cNvPicPr>
          <p:nvPr/>
        </p:nvPicPr>
        <p:blipFill rotWithShape="1">
          <a:blip r:embed="rId2">
            <a:extLst>
              <a:ext uri="{28A0092B-C50C-407E-A947-70E740481C1C}">
                <a14:useLocalDpi xmlns:a14="http://schemas.microsoft.com/office/drawing/2010/main" val="0"/>
              </a:ext>
            </a:extLst>
          </a:blip>
          <a:srcRect l="4685" t="6040" r="7155"/>
          <a:stretch/>
        </p:blipFill>
        <p:spPr>
          <a:xfrm>
            <a:off x="1371600" y="1143000"/>
            <a:ext cx="6096000" cy="5197647"/>
          </a:xfrm>
          <a:prstGeom prst="rect">
            <a:avLst/>
          </a:prstGeom>
        </p:spPr>
      </p:pic>
      <p:sp>
        <p:nvSpPr>
          <p:cNvPr id="5" name="TextBox 4">
            <a:extLst>
              <a:ext uri="{FF2B5EF4-FFF2-40B4-BE49-F238E27FC236}">
                <a16:creationId xmlns:a16="http://schemas.microsoft.com/office/drawing/2014/main" xmlns="" id="{D9648537-114E-0F4B-8B5D-3EC33882C25D}"/>
              </a:ext>
            </a:extLst>
          </p:cNvPr>
          <p:cNvSpPr txBox="1"/>
          <p:nvPr/>
        </p:nvSpPr>
        <p:spPr>
          <a:xfrm>
            <a:off x="838200" y="6248400"/>
            <a:ext cx="7741478" cy="369332"/>
          </a:xfrm>
          <a:prstGeom prst="rect">
            <a:avLst/>
          </a:prstGeom>
          <a:noFill/>
        </p:spPr>
        <p:txBody>
          <a:bodyPr wrap="none" rtlCol="0">
            <a:spAutoFit/>
          </a:bodyPr>
          <a:lstStyle/>
          <a:p>
            <a:r>
              <a:rPr lang="en-US" dirty="0"/>
              <a:t>Best classifier for 229  is Logistic Regression with AUC = 0.</a:t>
            </a:r>
            <a:r>
              <a:rPr lang="en-US" altLang="zh-CN" dirty="0"/>
              <a:t>85</a:t>
            </a:r>
            <a:r>
              <a:rPr lang="en-US" dirty="0"/>
              <a:t> ,  accuracy = 81.43%</a:t>
            </a:r>
          </a:p>
        </p:txBody>
      </p:sp>
      <p:sp>
        <p:nvSpPr>
          <p:cNvPr id="7" name="Title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Results: NY229 model with good  performance</a:t>
            </a:r>
          </a:p>
        </p:txBody>
      </p:sp>
    </p:spTree>
    <p:extLst>
      <p:ext uri="{BB962C8B-B14F-4D97-AF65-F5344CB8AC3E}">
        <p14:creationId xmlns:p14="http://schemas.microsoft.com/office/powerpoint/2010/main" val="82098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A6B39AF2-0416-E248-93E4-1847F9825B9F}"/>
              </a:ext>
            </a:extLst>
          </p:cNvPr>
          <p:cNvPicPr>
            <a:picLocks noChangeAspect="1"/>
          </p:cNvPicPr>
          <p:nvPr/>
        </p:nvPicPr>
        <p:blipFill rotWithShape="1">
          <a:blip r:embed="rId3">
            <a:extLst>
              <a:ext uri="{28A0092B-C50C-407E-A947-70E740481C1C}">
                <a14:useLocalDpi xmlns:a14="http://schemas.microsoft.com/office/drawing/2010/main" val="0"/>
              </a:ext>
            </a:extLst>
          </a:blip>
          <a:srcRect l="1410" t="5850" r="12564" b="6694"/>
          <a:stretch/>
        </p:blipFill>
        <p:spPr>
          <a:xfrm>
            <a:off x="345122" y="1104459"/>
            <a:ext cx="4169070" cy="4238362"/>
          </a:xfrm>
          <a:prstGeom prst="rect">
            <a:avLst/>
          </a:prstGeom>
        </p:spPr>
      </p:pic>
      <p:pic>
        <p:nvPicPr>
          <p:cNvPr id="16" name="Picture 15">
            <a:extLst>
              <a:ext uri="{FF2B5EF4-FFF2-40B4-BE49-F238E27FC236}">
                <a16:creationId xmlns:a16="http://schemas.microsoft.com/office/drawing/2014/main" xmlns="" id="{56B9DA67-611F-E944-AA5E-CA077785474A}"/>
              </a:ext>
            </a:extLst>
          </p:cNvPr>
          <p:cNvPicPr>
            <a:picLocks noChangeAspect="1"/>
          </p:cNvPicPr>
          <p:nvPr/>
        </p:nvPicPr>
        <p:blipFill rotWithShape="1">
          <a:blip r:embed="rId4">
            <a:extLst>
              <a:ext uri="{28A0092B-C50C-407E-A947-70E740481C1C}">
                <a14:useLocalDpi xmlns:a14="http://schemas.microsoft.com/office/drawing/2010/main" val="0"/>
              </a:ext>
            </a:extLst>
          </a:blip>
          <a:srcRect l="3365" t="5755" r="12319" b="5081"/>
          <a:stretch/>
        </p:blipFill>
        <p:spPr>
          <a:xfrm>
            <a:off x="4735070" y="1090652"/>
            <a:ext cx="4086241" cy="4321197"/>
          </a:xfrm>
          <a:prstGeom prst="rect">
            <a:avLst/>
          </a:prstGeom>
        </p:spPr>
      </p:pic>
      <p:sp>
        <p:nvSpPr>
          <p:cNvPr id="10" name="TextBox 9">
            <a:extLst>
              <a:ext uri="{FF2B5EF4-FFF2-40B4-BE49-F238E27FC236}">
                <a16:creationId xmlns:a16="http://schemas.microsoft.com/office/drawing/2014/main" xmlns="" id="{AD0BB702-8682-DE46-A8AD-5A71927B472B}"/>
              </a:ext>
            </a:extLst>
          </p:cNvPr>
          <p:cNvSpPr txBox="1"/>
          <p:nvPr/>
        </p:nvSpPr>
        <p:spPr>
          <a:xfrm>
            <a:off x="1295400" y="5334000"/>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xmlns="" id="{4CC2E4B9-8AC6-7C4B-823D-9242B1CDE3D9}"/>
              </a:ext>
            </a:extLst>
          </p:cNvPr>
          <p:cNvSpPr txBox="1"/>
          <p:nvPr/>
        </p:nvSpPr>
        <p:spPr>
          <a:xfrm>
            <a:off x="5638800" y="5334000"/>
            <a:ext cx="1899751" cy="369332"/>
          </a:xfrm>
          <a:prstGeom prst="rect">
            <a:avLst/>
          </a:prstGeom>
          <a:noFill/>
        </p:spPr>
        <p:txBody>
          <a:bodyPr wrap="none" rtlCol="0">
            <a:spAutoFit/>
          </a:bodyPr>
          <a:lstStyle/>
          <a:p>
            <a:r>
              <a:rPr lang="en-US" b="1" dirty="0"/>
              <a:t>Gradient boosting</a:t>
            </a:r>
          </a:p>
        </p:txBody>
      </p:sp>
      <p:sp>
        <p:nvSpPr>
          <p:cNvPr id="13" name="TextBox 12">
            <a:extLst>
              <a:ext uri="{FF2B5EF4-FFF2-40B4-BE49-F238E27FC236}">
                <a16:creationId xmlns:a16="http://schemas.microsoft.com/office/drawing/2014/main" xmlns="" id="{E4F18098-DBB2-014D-A09B-D5228D2698E2}"/>
              </a:ext>
            </a:extLst>
          </p:cNvPr>
          <p:cNvSpPr txBox="1"/>
          <p:nvPr/>
        </p:nvSpPr>
        <p:spPr>
          <a:xfrm>
            <a:off x="1295400" y="5715000"/>
            <a:ext cx="261158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low gamma Channel 1</a:t>
            </a:r>
          </a:p>
          <a:p>
            <a:pPr marL="285750" indent="-285750">
              <a:buFont typeface="Arial" panose="020B0604020202020204" pitchFamily="34" charset="0"/>
              <a:buChar char="•"/>
            </a:pPr>
            <a:r>
              <a:rPr lang="en-US" sz="1400" dirty="0"/>
              <a:t>low gamma Channel 4</a:t>
            </a:r>
          </a:p>
        </p:txBody>
      </p:sp>
      <p:sp>
        <p:nvSpPr>
          <p:cNvPr id="15" name="TextBox 14">
            <a:extLst>
              <a:ext uri="{FF2B5EF4-FFF2-40B4-BE49-F238E27FC236}">
                <a16:creationId xmlns:a16="http://schemas.microsoft.com/office/drawing/2014/main" xmlns="" id="{4A846FC2-4E91-1248-9D2D-910DD137FB4A}"/>
              </a:ext>
            </a:extLst>
          </p:cNvPr>
          <p:cNvSpPr txBox="1"/>
          <p:nvPr/>
        </p:nvSpPr>
        <p:spPr>
          <a:xfrm>
            <a:off x="5638800" y="5715000"/>
            <a:ext cx="239233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low gamma Channel 4</a:t>
            </a:r>
          </a:p>
          <a:p>
            <a:pPr marL="285750" indent="-285750">
              <a:buFont typeface="Arial" panose="020B0604020202020204" pitchFamily="34" charset="0"/>
              <a:buChar char="•"/>
            </a:pPr>
            <a:r>
              <a:rPr lang="en-US" sz="1400" dirty="0"/>
              <a:t>low gamma Channel 2</a:t>
            </a:r>
          </a:p>
          <a:p>
            <a:pPr marL="285750" indent="-285750">
              <a:buFont typeface="Arial" panose="020B0604020202020204" pitchFamily="34" charset="0"/>
              <a:buChar char="•"/>
            </a:pPr>
            <a:r>
              <a:rPr lang="en-US" sz="1400" dirty="0"/>
              <a:t>low gamma Channel 1</a:t>
            </a:r>
          </a:p>
        </p:txBody>
      </p:sp>
      <p:sp>
        <p:nvSpPr>
          <p:cNvPr id="9" name="Title 2"/>
          <p:cNvSpPr txBox="1">
            <a:spLocks/>
          </p:cNvSpPr>
          <p:nvPr/>
        </p:nvSpPr>
        <p:spPr>
          <a:xfrm>
            <a:off x="3810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NY229 Important Features</a:t>
            </a:r>
          </a:p>
        </p:txBody>
      </p:sp>
    </p:spTree>
    <p:extLst>
      <p:ext uri="{BB962C8B-B14F-4D97-AF65-F5344CB8AC3E}">
        <p14:creationId xmlns:p14="http://schemas.microsoft.com/office/powerpoint/2010/main" val="3817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75CEFE-6578-8040-9D5B-7B9E554785F4}"/>
              </a:ext>
            </a:extLst>
          </p:cNvPr>
          <p:cNvPicPr>
            <a:picLocks noChangeAspect="1"/>
          </p:cNvPicPr>
          <p:nvPr/>
        </p:nvPicPr>
        <p:blipFill rotWithShape="1">
          <a:blip r:embed="rId3">
            <a:extLst>
              <a:ext uri="{28A0092B-C50C-407E-A947-70E740481C1C}">
                <a14:useLocalDpi xmlns:a14="http://schemas.microsoft.com/office/drawing/2010/main" val="0"/>
              </a:ext>
            </a:extLst>
          </a:blip>
          <a:srcRect l="5547" t="5028" r="7376" b="4004"/>
          <a:stretch/>
        </p:blipFill>
        <p:spPr>
          <a:xfrm>
            <a:off x="980146" y="1352963"/>
            <a:ext cx="7012874" cy="5177152"/>
          </a:xfrm>
          <a:prstGeom prst="rect">
            <a:avLst/>
          </a:prstGeom>
        </p:spPr>
      </p:pic>
      <p:sp>
        <p:nvSpPr>
          <p:cNvPr id="3" name="Title 2"/>
          <p:cNvSpPr>
            <a:spLocks noGrp="1"/>
          </p:cNvSpPr>
          <p:nvPr>
            <p:ph type="title"/>
          </p:nvPr>
        </p:nvSpPr>
        <p:spPr/>
        <p:txBody>
          <a:bodyPr>
            <a:normAutofit/>
          </a:bodyPr>
          <a:lstStyle/>
          <a:p>
            <a:pPr algn="l"/>
            <a:r>
              <a:rPr lang="en-US" sz="3200"/>
              <a:t>NY229: Decreased high gamma predicts good outcome</a:t>
            </a:r>
          </a:p>
        </p:txBody>
      </p:sp>
    </p:spTree>
    <p:extLst>
      <p:ext uri="{BB962C8B-B14F-4D97-AF65-F5344CB8AC3E}">
        <p14:creationId xmlns:p14="http://schemas.microsoft.com/office/powerpoint/2010/main" val="38542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current RNS practice</a:t>
            </a:r>
          </a:p>
        </p:txBody>
      </p:sp>
      <p:sp>
        <p:nvSpPr>
          <p:cNvPr id="3" name="Content Placeholder 2"/>
          <p:cNvSpPr>
            <a:spLocks noGrp="1"/>
          </p:cNvSpPr>
          <p:nvPr>
            <p:ph idx="1"/>
          </p:nvPr>
        </p:nvSpPr>
        <p:spPr>
          <a:xfrm>
            <a:off x="472966" y="1295400"/>
            <a:ext cx="8153226" cy="2438400"/>
          </a:xfrm>
        </p:spPr>
        <p:txBody>
          <a:bodyPr>
            <a:normAutofit/>
          </a:bodyPr>
          <a:lstStyle/>
          <a:p>
            <a:pPr marL="514350" indent="-514350">
              <a:buAutoNum type="arabicPeriod"/>
            </a:pPr>
            <a:r>
              <a:rPr lang="en-US" sz="2800" dirty="0"/>
              <a:t>Long intervals between seizures and between programming visits (2-3 months)</a:t>
            </a:r>
          </a:p>
          <a:p>
            <a:pPr marL="514350" indent="-514350">
              <a:buFont typeface="Arial" pitchFamily="34" charset="0"/>
              <a:buAutoNum type="arabicPeriod"/>
            </a:pPr>
            <a:r>
              <a:rPr lang="en-US" sz="2800" dirty="0"/>
              <a:t>Very limited understanding of how stimulation parameters should be adjusted</a:t>
            </a:r>
          </a:p>
          <a:p>
            <a:pPr marL="0" indent="0">
              <a:buNone/>
            </a:pPr>
            <a:endParaRPr lang="en-US" sz="2400" dirty="0"/>
          </a:p>
        </p:txBody>
      </p:sp>
      <p:sp>
        <p:nvSpPr>
          <p:cNvPr id="5" name="TextBox 4">
            <a:extLst>
              <a:ext uri="{FF2B5EF4-FFF2-40B4-BE49-F238E27FC236}">
                <a16:creationId xmlns:a16="http://schemas.microsoft.com/office/drawing/2014/main" xmlns="" id="{ABD7DDB6-8025-A144-ADBA-70DA721F1FB3}"/>
              </a:ext>
            </a:extLst>
          </p:cNvPr>
          <p:cNvSpPr txBox="1"/>
          <p:nvPr/>
        </p:nvSpPr>
        <p:spPr>
          <a:xfrm rot="10800000" flipV="1">
            <a:off x="685798" y="3962400"/>
            <a:ext cx="8001001" cy="1477328"/>
          </a:xfrm>
          <a:prstGeom prst="rect">
            <a:avLst/>
          </a:prstGeom>
          <a:noFill/>
        </p:spPr>
        <p:txBody>
          <a:bodyPr wrap="square" rtlCol="0">
            <a:spAutoFit/>
          </a:bodyPr>
          <a:lstStyle/>
          <a:p>
            <a:r>
              <a:rPr lang="en-US" sz="2400" b="1" dirty="0"/>
              <a:t>Can we build a reliable classifier for an individual patient which predicts clinical outcome, based on retrospective review of that patient’s background EEG?</a:t>
            </a:r>
          </a:p>
          <a:p>
            <a:endParaRPr lang="en-US" dirty="0"/>
          </a:p>
        </p:txBody>
      </p:sp>
    </p:spTree>
    <p:extLst>
      <p:ext uri="{BB962C8B-B14F-4D97-AF65-F5344CB8AC3E}">
        <p14:creationId xmlns:p14="http://schemas.microsoft.com/office/powerpoint/2010/main" val="3707368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EC801BF-A887-7844-AA80-7616969AE058}"/>
              </a:ext>
            </a:extLst>
          </p:cNvPr>
          <p:cNvPicPr>
            <a:picLocks noChangeAspect="1"/>
          </p:cNvPicPr>
          <p:nvPr/>
        </p:nvPicPr>
        <p:blipFill rotWithShape="1">
          <a:blip r:embed="rId2">
            <a:extLst>
              <a:ext uri="{28A0092B-C50C-407E-A947-70E740481C1C}">
                <a14:useLocalDpi xmlns:a14="http://schemas.microsoft.com/office/drawing/2010/main" val="0"/>
              </a:ext>
            </a:extLst>
          </a:blip>
          <a:srcRect l="4302" t="6309" r="7162" b="5385"/>
          <a:stretch/>
        </p:blipFill>
        <p:spPr>
          <a:xfrm>
            <a:off x="1371600" y="1295400"/>
            <a:ext cx="6176314" cy="4928359"/>
          </a:xfrm>
          <a:prstGeom prst="rect">
            <a:avLst/>
          </a:prstGeom>
        </p:spPr>
      </p:pic>
      <p:sp>
        <p:nvSpPr>
          <p:cNvPr id="5" name="TextBox 4">
            <a:extLst>
              <a:ext uri="{FF2B5EF4-FFF2-40B4-BE49-F238E27FC236}">
                <a16:creationId xmlns:a16="http://schemas.microsoft.com/office/drawing/2014/main" xmlns="" id="{D9648537-114E-0F4B-8B5D-3EC33882C25D}"/>
              </a:ext>
            </a:extLst>
          </p:cNvPr>
          <p:cNvSpPr txBox="1"/>
          <p:nvPr/>
        </p:nvSpPr>
        <p:spPr>
          <a:xfrm>
            <a:off x="1143000" y="6248400"/>
            <a:ext cx="6537624" cy="369332"/>
          </a:xfrm>
          <a:prstGeom prst="rect">
            <a:avLst/>
          </a:prstGeom>
          <a:noFill/>
        </p:spPr>
        <p:txBody>
          <a:bodyPr wrap="none" rtlCol="0">
            <a:spAutoFit/>
          </a:bodyPr>
          <a:lstStyle/>
          <a:p>
            <a:r>
              <a:rPr lang="en-US" dirty="0"/>
              <a:t>Best classifier for 222_1 is SVM with AUC = 0.76,  accuracy = 71.92%</a:t>
            </a:r>
          </a:p>
        </p:txBody>
      </p:sp>
      <p:sp>
        <p:nvSpPr>
          <p:cNvPr id="7" name="Title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Results: NY222 model with fair performance</a:t>
            </a:r>
          </a:p>
        </p:txBody>
      </p:sp>
    </p:spTree>
    <p:extLst>
      <p:ext uri="{BB962C8B-B14F-4D97-AF65-F5344CB8AC3E}">
        <p14:creationId xmlns:p14="http://schemas.microsoft.com/office/powerpoint/2010/main" val="419407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15891B2-28B9-0442-84A0-C7369B732F6F}"/>
              </a:ext>
            </a:extLst>
          </p:cNvPr>
          <p:cNvPicPr>
            <a:picLocks noChangeAspect="1"/>
          </p:cNvPicPr>
          <p:nvPr/>
        </p:nvPicPr>
        <p:blipFill rotWithShape="1">
          <a:blip r:embed="rId3">
            <a:extLst>
              <a:ext uri="{28A0092B-C50C-407E-A947-70E740481C1C}">
                <a14:useLocalDpi xmlns:a14="http://schemas.microsoft.com/office/drawing/2010/main" val="0"/>
              </a:ext>
            </a:extLst>
          </a:blip>
          <a:srcRect l="172" t="6252" r="11108" b="6292"/>
          <a:stretch/>
        </p:blipFill>
        <p:spPr>
          <a:xfrm>
            <a:off x="496975" y="1339157"/>
            <a:ext cx="3865364" cy="3810383"/>
          </a:xfrm>
          <a:prstGeom prst="rect">
            <a:avLst/>
          </a:prstGeom>
        </p:spPr>
      </p:pic>
      <p:pic>
        <p:nvPicPr>
          <p:cNvPr id="12" name="Picture 11">
            <a:extLst>
              <a:ext uri="{FF2B5EF4-FFF2-40B4-BE49-F238E27FC236}">
                <a16:creationId xmlns:a16="http://schemas.microsoft.com/office/drawing/2014/main" xmlns="" id="{085372C9-59B6-574B-88DC-C3C45799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812" y="990600"/>
            <a:ext cx="4419600" cy="4419600"/>
          </a:xfrm>
          <a:prstGeom prst="rect">
            <a:avLst/>
          </a:prstGeom>
        </p:spPr>
      </p:pic>
      <p:sp>
        <p:nvSpPr>
          <p:cNvPr id="14" name="TextBox 13">
            <a:extLst>
              <a:ext uri="{FF2B5EF4-FFF2-40B4-BE49-F238E27FC236}">
                <a16:creationId xmlns:a16="http://schemas.microsoft.com/office/drawing/2014/main" xmlns="" id="{B6370DFC-736D-B24E-8CFB-849AFA592BD0}"/>
              </a:ext>
            </a:extLst>
          </p:cNvPr>
          <p:cNvSpPr txBox="1"/>
          <p:nvPr/>
        </p:nvSpPr>
        <p:spPr>
          <a:xfrm>
            <a:off x="1371600" y="5181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xmlns="" id="{5231A970-E459-E444-92A1-D3221E5ACACF}"/>
              </a:ext>
            </a:extLst>
          </p:cNvPr>
          <p:cNvSpPr txBox="1"/>
          <p:nvPr/>
        </p:nvSpPr>
        <p:spPr>
          <a:xfrm>
            <a:off x="5867400" y="5181600"/>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xmlns="" id="{549022D0-A134-EB45-855B-2932113ECB07}"/>
              </a:ext>
            </a:extLst>
          </p:cNvPr>
          <p:cNvSpPr txBox="1"/>
          <p:nvPr/>
        </p:nvSpPr>
        <p:spPr>
          <a:xfrm>
            <a:off x="1066800" y="5638800"/>
            <a:ext cx="261158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p:txBody>
      </p:sp>
      <p:sp>
        <p:nvSpPr>
          <p:cNvPr id="18" name="TextBox 17">
            <a:extLst>
              <a:ext uri="{FF2B5EF4-FFF2-40B4-BE49-F238E27FC236}">
                <a16:creationId xmlns:a16="http://schemas.microsoft.com/office/drawing/2014/main" xmlns="" id="{6B051F16-8575-FA40-97AF-CBD9E4571785}"/>
              </a:ext>
            </a:extLst>
          </p:cNvPr>
          <p:cNvSpPr txBox="1"/>
          <p:nvPr/>
        </p:nvSpPr>
        <p:spPr>
          <a:xfrm>
            <a:off x="5638800" y="5638800"/>
            <a:ext cx="2611587" cy="954107"/>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a:t>
            </a:r>
          </a:p>
        </p:txBody>
      </p:sp>
      <p:sp>
        <p:nvSpPr>
          <p:cNvPr id="9" name="Title 2"/>
          <p:cNvSpPr txBox="1">
            <a:spLocks/>
          </p:cNvSpPr>
          <p:nvPr/>
        </p:nvSpPr>
        <p:spPr>
          <a:xfrm>
            <a:off x="3810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NY222 Important Features</a:t>
            </a:r>
          </a:p>
        </p:txBody>
      </p:sp>
    </p:spTree>
    <p:extLst>
      <p:ext uri="{BB962C8B-B14F-4D97-AF65-F5344CB8AC3E}">
        <p14:creationId xmlns:p14="http://schemas.microsoft.com/office/powerpoint/2010/main" val="76087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20A7960-2545-3141-A37A-35F85E7A2307}"/>
              </a:ext>
            </a:extLst>
          </p:cNvPr>
          <p:cNvPicPr>
            <a:picLocks noChangeAspect="1"/>
          </p:cNvPicPr>
          <p:nvPr/>
        </p:nvPicPr>
        <p:blipFill rotWithShape="1">
          <a:blip r:embed="rId3">
            <a:extLst>
              <a:ext uri="{28A0092B-C50C-407E-A947-70E740481C1C}">
                <a14:useLocalDpi xmlns:a14="http://schemas.microsoft.com/office/drawing/2010/main" val="0"/>
              </a:ext>
            </a:extLst>
          </a:blip>
          <a:srcRect l="5200" t="5479" r="6330" b="5853"/>
          <a:stretch/>
        </p:blipFill>
        <p:spPr>
          <a:xfrm>
            <a:off x="914400" y="1219200"/>
            <a:ext cx="7040326" cy="4986210"/>
          </a:xfrm>
          <a:prstGeom prst="rect">
            <a:avLst/>
          </a:prstGeom>
        </p:spPr>
      </p:pic>
      <p:sp>
        <p:nvSpPr>
          <p:cNvPr id="4" name="Title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NY229: Decreased beta predicts good outcome</a:t>
            </a:r>
          </a:p>
        </p:txBody>
      </p:sp>
    </p:spTree>
    <p:extLst>
      <p:ext uri="{BB962C8B-B14F-4D97-AF65-F5344CB8AC3E}">
        <p14:creationId xmlns:p14="http://schemas.microsoft.com/office/powerpoint/2010/main" val="1209630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28CCA4-1F69-1A4A-909F-908C0B02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xmlns="" id="{D9648537-114E-0F4B-8B5D-3EC33882C25D}"/>
              </a:ext>
            </a:extLst>
          </p:cNvPr>
          <p:cNvSpPr txBox="1"/>
          <p:nvPr/>
        </p:nvSpPr>
        <p:spPr>
          <a:xfrm>
            <a:off x="1143000" y="6248400"/>
            <a:ext cx="7805791" cy="369332"/>
          </a:xfrm>
          <a:prstGeom prst="rect">
            <a:avLst/>
          </a:prstGeom>
          <a:noFill/>
        </p:spPr>
        <p:txBody>
          <a:bodyPr wrap="none" rtlCol="0">
            <a:spAutoFit/>
          </a:bodyPr>
          <a:lstStyle/>
          <a:p>
            <a:r>
              <a:rPr lang="en-US" dirty="0"/>
              <a:t>Best classifier for 222_2 is gradient boosting with AUC = 0.76 ,  accuracy = 72.37%</a:t>
            </a:r>
          </a:p>
        </p:txBody>
      </p:sp>
    </p:spTree>
    <p:extLst>
      <p:ext uri="{BB962C8B-B14F-4D97-AF65-F5344CB8AC3E}">
        <p14:creationId xmlns:p14="http://schemas.microsoft.com/office/powerpoint/2010/main" val="1176192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4" name="Picture 3">
            <a:extLst>
              <a:ext uri="{FF2B5EF4-FFF2-40B4-BE49-F238E27FC236}">
                <a16:creationId xmlns:a16="http://schemas.microsoft.com/office/drawing/2014/main" xmlns="" id="{CAC07208-432E-9E44-AD5A-741AC107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757720"/>
            <a:ext cx="4846320" cy="4846320"/>
          </a:xfrm>
          <a:prstGeom prst="rect">
            <a:avLst/>
          </a:prstGeom>
        </p:spPr>
      </p:pic>
      <p:sp>
        <p:nvSpPr>
          <p:cNvPr id="11" name="TextBox 10">
            <a:extLst>
              <a:ext uri="{FF2B5EF4-FFF2-40B4-BE49-F238E27FC236}">
                <a16:creationId xmlns:a16="http://schemas.microsoft.com/office/drawing/2014/main" xmlns="" id="{C11BFE5B-371B-054B-9289-6AC45B702468}"/>
              </a:ext>
            </a:extLst>
          </p:cNvPr>
          <p:cNvSpPr txBox="1"/>
          <p:nvPr/>
        </p:nvSpPr>
        <p:spPr>
          <a:xfrm>
            <a:off x="3311986" y="695639"/>
            <a:ext cx="1899751" cy="369332"/>
          </a:xfrm>
          <a:prstGeom prst="rect">
            <a:avLst/>
          </a:prstGeom>
          <a:noFill/>
        </p:spPr>
        <p:txBody>
          <a:bodyPr wrap="none" rtlCol="0">
            <a:spAutoFit/>
          </a:bodyPr>
          <a:lstStyle/>
          <a:p>
            <a:r>
              <a:rPr lang="en-US" b="1" dirty="0"/>
              <a:t>Gradient boosting</a:t>
            </a:r>
          </a:p>
        </p:txBody>
      </p:sp>
      <p:sp>
        <p:nvSpPr>
          <p:cNvPr id="15" name="TextBox 14">
            <a:extLst>
              <a:ext uri="{FF2B5EF4-FFF2-40B4-BE49-F238E27FC236}">
                <a16:creationId xmlns:a16="http://schemas.microsoft.com/office/drawing/2014/main" xmlns="" id="{63CD25A8-27CE-134B-8BE6-29B3AC79E07C}"/>
              </a:ext>
            </a:extLst>
          </p:cNvPr>
          <p:cNvSpPr txBox="1"/>
          <p:nvPr/>
        </p:nvSpPr>
        <p:spPr>
          <a:xfrm>
            <a:off x="2956067" y="547550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2</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all Channel 3</a:t>
            </a:r>
          </a:p>
          <a:p>
            <a:r>
              <a:rPr lang="en-US" sz="1400" dirty="0"/>
              <a:t/>
            </a:r>
            <a:br>
              <a:rPr lang="en-US" sz="1400" dirty="0"/>
            </a:br>
            <a:endParaRPr lang="en-US" sz="1400" dirty="0"/>
          </a:p>
        </p:txBody>
      </p:sp>
    </p:spTree>
    <p:extLst>
      <p:ext uri="{BB962C8B-B14F-4D97-AF65-F5344CB8AC3E}">
        <p14:creationId xmlns:p14="http://schemas.microsoft.com/office/powerpoint/2010/main" val="1632757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4879868-E386-1642-B67A-3B27EC9C2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4199433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975804A-F020-AA4C-ABFC-D028C509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683"/>
            <a:ext cx="8020050" cy="6416040"/>
          </a:xfrm>
          <a:prstGeom prst="rect">
            <a:avLst/>
          </a:prstGeom>
        </p:spPr>
      </p:pic>
      <p:sp>
        <p:nvSpPr>
          <p:cNvPr id="5" name="TextBox 4">
            <a:extLst>
              <a:ext uri="{FF2B5EF4-FFF2-40B4-BE49-F238E27FC236}">
                <a16:creationId xmlns:a16="http://schemas.microsoft.com/office/drawing/2014/main" xmlns="" id="{7E72ABFA-7526-F547-B63D-015D245214F3}"/>
              </a:ext>
            </a:extLst>
          </p:cNvPr>
          <p:cNvSpPr txBox="1"/>
          <p:nvPr/>
        </p:nvSpPr>
        <p:spPr>
          <a:xfrm>
            <a:off x="0" y="601683"/>
            <a:ext cx="9536521" cy="461665"/>
          </a:xfrm>
          <a:prstGeom prst="rect">
            <a:avLst/>
          </a:prstGeom>
          <a:noFill/>
        </p:spPr>
        <p:txBody>
          <a:bodyPr wrap="none" rtlCol="0">
            <a:spAutoFit/>
          </a:bodyPr>
          <a:lstStyle/>
          <a:p>
            <a:r>
              <a:rPr lang="en-US" sz="2400" dirty="0"/>
              <a:t>Discover the role of pre-ictal EEG segments in predicting clinical conditions </a:t>
            </a:r>
          </a:p>
        </p:txBody>
      </p:sp>
      <p:sp>
        <p:nvSpPr>
          <p:cNvPr id="7" name="TextBox 6">
            <a:extLst>
              <a:ext uri="{FF2B5EF4-FFF2-40B4-BE49-F238E27FC236}">
                <a16:creationId xmlns:a16="http://schemas.microsoft.com/office/drawing/2014/main" xmlns=""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1</a:t>
            </a:r>
            <a:endParaRPr lang="en-US" sz="1600" b="1" dirty="0">
              <a:latin typeface="Arial Black" panose="020B0A04020102020204" pitchFamily="34" charset="0"/>
            </a:endParaRPr>
          </a:p>
        </p:txBody>
      </p:sp>
    </p:spTree>
    <p:extLst>
      <p:ext uri="{BB962C8B-B14F-4D97-AF65-F5344CB8AC3E}">
        <p14:creationId xmlns:p14="http://schemas.microsoft.com/office/powerpoint/2010/main" val="2295409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E72ABFA-7526-F547-B63D-015D245214F3}"/>
              </a:ext>
            </a:extLst>
          </p:cNvPr>
          <p:cNvSpPr txBox="1"/>
          <p:nvPr/>
        </p:nvSpPr>
        <p:spPr>
          <a:xfrm>
            <a:off x="457200" y="457200"/>
            <a:ext cx="5336467" cy="461665"/>
          </a:xfrm>
          <a:prstGeom prst="rect">
            <a:avLst/>
          </a:prstGeom>
          <a:noFill/>
        </p:spPr>
        <p:txBody>
          <a:bodyPr wrap="none" rtlCol="0">
            <a:spAutoFit/>
          </a:bodyPr>
          <a:lstStyle/>
          <a:p>
            <a:r>
              <a:rPr lang="en-US" sz="2400" dirty="0"/>
              <a:t>Can sleep ECoG predict clinical outcome?</a:t>
            </a:r>
          </a:p>
        </p:txBody>
      </p:sp>
      <p:pic>
        <p:nvPicPr>
          <p:cNvPr id="15" name="Picture 14">
            <a:extLst>
              <a:ext uri="{FF2B5EF4-FFF2-40B4-BE49-F238E27FC236}">
                <a16:creationId xmlns:a16="http://schemas.microsoft.com/office/drawing/2014/main" xmlns="" id="{4B5D3DE7-7BAC-114C-9C65-20373478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19200"/>
            <a:ext cx="8499865" cy="4968671"/>
          </a:xfrm>
          <a:prstGeom prst="rect">
            <a:avLst/>
          </a:prstGeom>
        </p:spPr>
      </p:pic>
    </p:spTree>
    <p:extLst>
      <p:ext uri="{BB962C8B-B14F-4D97-AF65-F5344CB8AC3E}">
        <p14:creationId xmlns:p14="http://schemas.microsoft.com/office/powerpoint/2010/main" val="428452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D25F905-1354-1C42-BAA9-C1CD3D5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5840"/>
            <a:ext cx="7315200" cy="5852160"/>
          </a:xfrm>
          <a:prstGeom prst="rect">
            <a:avLst/>
          </a:prstGeom>
        </p:spPr>
      </p:pic>
      <p:sp>
        <p:nvSpPr>
          <p:cNvPr id="5" name="TextBox 4">
            <a:extLst>
              <a:ext uri="{FF2B5EF4-FFF2-40B4-BE49-F238E27FC236}">
                <a16:creationId xmlns:a16="http://schemas.microsoft.com/office/drawing/2014/main" xmlns="" id="{7E72ABFA-7526-F547-B63D-015D245214F3}"/>
              </a:ext>
            </a:extLst>
          </p:cNvPr>
          <p:cNvSpPr txBox="1"/>
          <p:nvPr/>
        </p:nvSpPr>
        <p:spPr>
          <a:xfrm>
            <a:off x="533400" y="381000"/>
            <a:ext cx="7919205" cy="1200328"/>
          </a:xfrm>
          <a:prstGeom prst="rect">
            <a:avLst/>
          </a:prstGeom>
          <a:noFill/>
        </p:spPr>
        <p:txBody>
          <a:bodyPr wrap="none" rtlCol="0">
            <a:spAutoFit/>
          </a:bodyPr>
          <a:lstStyle/>
          <a:p>
            <a:r>
              <a:rPr lang="en-US" sz="2400" dirty="0"/>
              <a:t>NY231: Using sleep as a central feature maintains comparable</a:t>
            </a:r>
          </a:p>
          <a:p>
            <a:r>
              <a:rPr lang="en-US" sz="2400" dirty="0"/>
              <a:t>Model performance</a:t>
            </a:r>
          </a:p>
          <a:p>
            <a:endParaRPr lang="en-US" sz="2400" dirty="0"/>
          </a:p>
        </p:txBody>
      </p:sp>
    </p:spTree>
    <p:extLst>
      <p:ext uri="{BB962C8B-B14F-4D97-AF65-F5344CB8AC3E}">
        <p14:creationId xmlns:p14="http://schemas.microsoft.com/office/powerpoint/2010/main" val="909254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xmlns="" id="{7E72ABFA-7526-F547-B63D-015D245214F3}"/>
              </a:ext>
            </a:extLst>
          </p:cNvPr>
          <p:cNvSpPr txBox="1"/>
          <p:nvPr/>
        </p:nvSpPr>
        <p:spPr>
          <a:xfrm>
            <a:off x="1447800" y="609600"/>
            <a:ext cx="6104405" cy="461665"/>
          </a:xfrm>
          <a:prstGeom prst="rect">
            <a:avLst/>
          </a:prstGeom>
          <a:noFill/>
        </p:spPr>
        <p:txBody>
          <a:bodyPr wrap="none" rtlCol="0">
            <a:spAutoFit/>
          </a:bodyPr>
          <a:lstStyle/>
          <a:p>
            <a:r>
              <a:rPr lang="en-US" sz="2400" dirty="0"/>
              <a:t>How does sleep ECoG predict clinical outcome?</a:t>
            </a:r>
          </a:p>
        </p:txBody>
      </p:sp>
      <p:pic>
        <p:nvPicPr>
          <p:cNvPr id="6" name="Picture 5">
            <a:extLst>
              <a:ext uri="{FF2B5EF4-FFF2-40B4-BE49-F238E27FC236}">
                <a16:creationId xmlns:a16="http://schemas.microsoft.com/office/drawing/2014/main" xmlns="" id="{EB71C7D1-4A38-1B4D-B84C-793ABCDEF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632"/>
            <a:ext cx="9084748" cy="5310570"/>
          </a:xfrm>
          <a:prstGeom prst="rect">
            <a:avLst/>
          </a:prstGeom>
        </p:spPr>
      </p:pic>
    </p:spTree>
    <p:extLst>
      <p:ext uri="{BB962C8B-B14F-4D97-AF65-F5344CB8AC3E}">
        <p14:creationId xmlns:p14="http://schemas.microsoft.com/office/powerpoint/2010/main" val="3988383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Can we use background ECoG to predict clinical outcome?</a:t>
            </a:r>
          </a:p>
        </p:txBody>
      </p:sp>
      <p:pic>
        <p:nvPicPr>
          <p:cNvPr id="3" name="Picture 2"/>
          <p:cNvPicPr>
            <a:picLocks noChangeAspect="1"/>
          </p:cNvPicPr>
          <p:nvPr/>
        </p:nvPicPr>
        <p:blipFill>
          <a:blip r:embed="rId3"/>
          <a:stretch>
            <a:fillRect/>
          </a:stretch>
        </p:blipFill>
        <p:spPr>
          <a:xfrm>
            <a:off x="304800" y="1600200"/>
            <a:ext cx="8610600" cy="2050452"/>
          </a:xfrm>
          <a:prstGeom prst="rect">
            <a:avLst/>
          </a:prstGeom>
        </p:spPr>
      </p:pic>
      <p:pic>
        <p:nvPicPr>
          <p:cNvPr id="6" name="Picture 5"/>
          <p:cNvPicPr>
            <a:picLocks noChangeAspect="1"/>
          </p:cNvPicPr>
          <p:nvPr/>
        </p:nvPicPr>
        <p:blipFill>
          <a:blip r:embed="rId4"/>
          <a:stretch>
            <a:fillRect/>
          </a:stretch>
        </p:blipFill>
        <p:spPr>
          <a:xfrm>
            <a:off x="609600" y="4495800"/>
            <a:ext cx="3657601" cy="1843822"/>
          </a:xfrm>
          <a:prstGeom prst="rect">
            <a:avLst/>
          </a:prstGeom>
        </p:spPr>
      </p:pic>
      <p:cxnSp>
        <p:nvCxnSpPr>
          <p:cNvPr id="8" name="Straight Connector 7"/>
          <p:cNvCxnSpPr/>
          <p:nvPr/>
        </p:nvCxnSpPr>
        <p:spPr>
          <a:xfrm>
            <a:off x="381000" y="3810000"/>
            <a:ext cx="4267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286000" y="3886200"/>
            <a:ext cx="762000" cy="369332"/>
          </a:xfrm>
          <a:prstGeom prst="rect">
            <a:avLst/>
          </a:prstGeom>
          <a:noFill/>
        </p:spPr>
        <p:txBody>
          <a:bodyPr wrap="square" rtlCol="0">
            <a:spAutoFit/>
          </a:bodyPr>
          <a:lstStyle/>
          <a:p>
            <a:r>
              <a:rPr lang="en-US"/>
              <a:t>“Bad”</a:t>
            </a:r>
          </a:p>
        </p:txBody>
      </p:sp>
      <p:cxnSp>
        <p:nvCxnSpPr>
          <p:cNvPr id="11" name="Straight Connector 10"/>
          <p:cNvCxnSpPr/>
          <p:nvPr/>
        </p:nvCxnSpPr>
        <p:spPr>
          <a:xfrm>
            <a:off x="4953000" y="3810000"/>
            <a:ext cx="3962400"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477000" y="3886200"/>
            <a:ext cx="1219200" cy="369332"/>
          </a:xfrm>
          <a:prstGeom prst="rect">
            <a:avLst/>
          </a:prstGeom>
          <a:noFill/>
        </p:spPr>
        <p:txBody>
          <a:bodyPr wrap="square" rtlCol="0">
            <a:spAutoFit/>
          </a:bodyPr>
          <a:lstStyle/>
          <a:p>
            <a:r>
              <a:rPr lang="en-US"/>
              <a:t>“Good”</a:t>
            </a:r>
          </a:p>
        </p:txBody>
      </p:sp>
      <p:pic>
        <p:nvPicPr>
          <p:cNvPr id="15" name="Picture 14"/>
          <p:cNvPicPr>
            <a:picLocks noChangeAspect="1"/>
          </p:cNvPicPr>
          <p:nvPr/>
        </p:nvPicPr>
        <p:blipFill>
          <a:blip r:embed="rId5"/>
          <a:stretch>
            <a:fillRect/>
          </a:stretch>
        </p:blipFill>
        <p:spPr>
          <a:xfrm>
            <a:off x="5105400" y="4495800"/>
            <a:ext cx="3522537" cy="1828799"/>
          </a:xfrm>
          <a:prstGeom prst="rect">
            <a:avLst/>
          </a:prstGeom>
        </p:spPr>
      </p:pic>
      <p:cxnSp>
        <p:nvCxnSpPr>
          <p:cNvPr id="17" name="Straight Arrow Connector 16"/>
          <p:cNvCxnSpPr/>
          <p:nvPr/>
        </p:nvCxnSpPr>
        <p:spPr>
          <a:xfrm>
            <a:off x="4419600" y="5410200"/>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31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6FFCF16-F4E7-C849-812E-1D11EDF6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838200"/>
            <a:ext cx="7524750" cy="6019800"/>
          </a:xfrm>
          <a:prstGeom prst="rect">
            <a:avLst/>
          </a:prstGeom>
        </p:spPr>
      </p:pic>
      <p:sp>
        <p:nvSpPr>
          <p:cNvPr id="6" name="TextBox 5">
            <a:extLst>
              <a:ext uri="{FF2B5EF4-FFF2-40B4-BE49-F238E27FC236}">
                <a16:creationId xmlns:a16="http://schemas.microsoft.com/office/drawing/2014/main" xmlns="" id="{7E72ABFA-7526-F547-B63D-015D245214F3}"/>
              </a:ext>
            </a:extLst>
          </p:cNvPr>
          <p:cNvSpPr txBox="1"/>
          <p:nvPr/>
        </p:nvSpPr>
        <p:spPr>
          <a:xfrm>
            <a:off x="533400" y="381000"/>
            <a:ext cx="7919205" cy="1200328"/>
          </a:xfrm>
          <a:prstGeom prst="rect">
            <a:avLst/>
          </a:prstGeom>
          <a:noFill/>
        </p:spPr>
        <p:txBody>
          <a:bodyPr wrap="none" rtlCol="0">
            <a:spAutoFit/>
          </a:bodyPr>
          <a:lstStyle/>
          <a:p>
            <a:r>
              <a:rPr lang="en-US" sz="2400" dirty="0"/>
              <a:t>NY222: Using sleep as a central feature maintains comparable</a:t>
            </a:r>
          </a:p>
          <a:p>
            <a:r>
              <a:rPr lang="en-US" sz="2400" dirty="0"/>
              <a:t>Model performance</a:t>
            </a:r>
          </a:p>
          <a:p>
            <a:endParaRPr lang="en-US" sz="2400" dirty="0"/>
          </a:p>
        </p:txBody>
      </p:sp>
    </p:spTree>
    <p:extLst>
      <p:ext uri="{BB962C8B-B14F-4D97-AF65-F5344CB8AC3E}">
        <p14:creationId xmlns:p14="http://schemas.microsoft.com/office/powerpoint/2010/main" val="4046330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xmlns="" id="{646C3CF0-B9D3-3344-9B1E-E393EB8D779F}"/>
              </a:ext>
            </a:extLst>
          </p:cNvPr>
          <p:cNvSpPr txBox="1"/>
          <p:nvPr/>
        </p:nvSpPr>
        <p:spPr>
          <a:xfrm>
            <a:off x="1114097" y="1130447"/>
            <a:ext cx="6746975"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one-month epochs</a:t>
            </a:r>
          </a:p>
        </p:txBody>
      </p:sp>
      <p:pic>
        <p:nvPicPr>
          <p:cNvPr id="3" name="Picture 2">
            <a:extLst>
              <a:ext uri="{FF2B5EF4-FFF2-40B4-BE49-F238E27FC236}">
                <a16:creationId xmlns:a16="http://schemas.microsoft.com/office/drawing/2014/main" xmlns="" id="{68C99C88-DE9A-D54E-9402-829A1EE9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97" y="1636312"/>
            <a:ext cx="6535768" cy="5228615"/>
          </a:xfrm>
          <a:prstGeom prst="rect">
            <a:avLst/>
          </a:prstGeom>
        </p:spPr>
      </p:pic>
    </p:spTree>
    <p:extLst>
      <p:ext uri="{BB962C8B-B14F-4D97-AF65-F5344CB8AC3E}">
        <p14:creationId xmlns:p14="http://schemas.microsoft.com/office/powerpoint/2010/main" val="1708549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xmlns="" id="{646C3CF0-B9D3-3344-9B1E-E393EB8D779F}"/>
              </a:ext>
            </a:extLst>
          </p:cNvPr>
          <p:cNvSpPr txBox="1"/>
          <p:nvPr/>
        </p:nvSpPr>
        <p:spPr>
          <a:xfrm>
            <a:off x="1114097" y="1130447"/>
            <a:ext cx="6607643"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one-week epochs</a:t>
            </a:r>
          </a:p>
        </p:txBody>
      </p:sp>
      <p:pic>
        <p:nvPicPr>
          <p:cNvPr id="21" name="Picture 20">
            <a:extLst>
              <a:ext uri="{FF2B5EF4-FFF2-40B4-BE49-F238E27FC236}">
                <a16:creationId xmlns:a16="http://schemas.microsoft.com/office/drawing/2014/main" xmlns="" id="{62702CD8-5019-644F-8D12-D123E779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096" y="1981200"/>
            <a:ext cx="4509897" cy="3699129"/>
          </a:xfrm>
          <a:prstGeom prst="rect">
            <a:avLst/>
          </a:prstGeom>
        </p:spPr>
      </p:pic>
      <p:pic>
        <p:nvPicPr>
          <p:cNvPr id="23" name="Picture 22">
            <a:extLst>
              <a:ext uri="{FF2B5EF4-FFF2-40B4-BE49-F238E27FC236}">
                <a16:creationId xmlns:a16="http://schemas.microsoft.com/office/drawing/2014/main" xmlns="" id="{A977C7C2-DF32-B841-AD8D-0CABB0C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7" y="2097976"/>
            <a:ext cx="4344173" cy="3465576"/>
          </a:xfrm>
          <a:prstGeom prst="rect">
            <a:avLst/>
          </a:prstGeom>
        </p:spPr>
      </p:pic>
    </p:spTree>
    <p:extLst>
      <p:ext uri="{BB962C8B-B14F-4D97-AF65-F5344CB8AC3E}">
        <p14:creationId xmlns:p14="http://schemas.microsoft.com/office/powerpoint/2010/main" val="4225765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02190FC7-15EE-E444-9ACB-72679C35B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6" y="2029710"/>
            <a:ext cx="4952999" cy="3962400"/>
          </a:xfrm>
        </p:spPr>
      </p:pic>
      <p:sp>
        <p:nvSpPr>
          <p:cNvPr id="2" name="Title 1">
            <a:extLst>
              <a:ext uri="{FF2B5EF4-FFF2-40B4-BE49-F238E27FC236}">
                <a16:creationId xmlns:a16="http://schemas.microsoft.com/office/drawing/2014/main" xmlns="" id="{2F9F5AE8-438F-F640-A66C-58819E6B3B7C}"/>
              </a:ext>
            </a:extLst>
          </p:cNvPr>
          <p:cNvSpPr>
            <a:spLocks noGrp="1"/>
          </p:cNvSpPr>
          <p:nvPr>
            <p:ph type="title"/>
          </p:nvPr>
        </p:nvSpPr>
        <p:spPr>
          <a:xfrm>
            <a:off x="324729" y="1343404"/>
            <a:ext cx="3962400" cy="469363"/>
          </a:xfrm>
        </p:spPr>
        <p:txBody>
          <a:bodyPr>
            <a:noAutofit/>
          </a:bodyPr>
          <a:lstStyle/>
          <a:p>
            <a:r>
              <a:rPr lang="en-US" sz="2800" dirty="0"/>
              <a:t>229 monthly ROC plot</a:t>
            </a:r>
          </a:p>
        </p:txBody>
      </p:sp>
      <p:sp>
        <p:nvSpPr>
          <p:cNvPr id="4" name="TextBox 3">
            <a:extLst>
              <a:ext uri="{FF2B5EF4-FFF2-40B4-BE49-F238E27FC236}">
                <a16:creationId xmlns:a16="http://schemas.microsoft.com/office/drawing/2014/main" xmlns=""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xmlns="" id="{65F431D1-347A-E243-BE0C-9816A46E0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25" y="2190048"/>
            <a:ext cx="4447038" cy="3641725"/>
          </a:xfrm>
          <a:prstGeom prst="rect">
            <a:avLst/>
          </a:prstGeom>
        </p:spPr>
      </p:pic>
      <p:sp>
        <p:nvSpPr>
          <p:cNvPr id="11" name="Title 1">
            <a:extLst>
              <a:ext uri="{FF2B5EF4-FFF2-40B4-BE49-F238E27FC236}">
                <a16:creationId xmlns:a16="http://schemas.microsoft.com/office/drawing/2014/main" xmlns="" id="{5829CC73-EE0A-DD41-BE29-28ADECFC47CB}"/>
              </a:ext>
            </a:extLst>
          </p:cNvPr>
          <p:cNvSpPr txBox="1">
            <a:spLocks/>
          </p:cNvSpPr>
          <p:nvPr/>
        </p:nvSpPr>
        <p:spPr>
          <a:xfrm>
            <a:off x="4875675" y="1318907"/>
            <a:ext cx="3810000" cy="4693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229 weekly ROC plot</a:t>
            </a:r>
          </a:p>
        </p:txBody>
      </p:sp>
    </p:spTree>
    <p:extLst>
      <p:ext uri="{BB962C8B-B14F-4D97-AF65-F5344CB8AC3E}">
        <p14:creationId xmlns:p14="http://schemas.microsoft.com/office/powerpoint/2010/main" val="289786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82D27A-7D40-B143-9AFF-3B5E43FA5C62}"/>
              </a:ext>
            </a:extLst>
          </p:cNvPr>
          <p:cNvSpPr txBox="1"/>
          <p:nvPr/>
        </p:nvSpPr>
        <p:spPr>
          <a:xfrm>
            <a:off x="228600" y="1371600"/>
            <a:ext cx="8575997" cy="4247317"/>
          </a:xfrm>
          <a:prstGeom prst="rect">
            <a:avLst/>
          </a:prstGeom>
          <a:noFill/>
        </p:spPr>
        <p:txBody>
          <a:bodyPr wrap="square" rtlCol="0">
            <a:spAutoFit/>
          </a:bodyPr>
          <a:lstStyle/>
          <a:p>
            <a:pPr marL="285750" indent="-285750">
              <a:buFont typeface="Arial" panose="020B0604020202020204" pitchFamily="34" charset="0"/>
              <a:buChar char="•"/>
            </a:pPr>
            <a:r>
              <a:rPr lang="en-US"/>
              <a:t>Machine learning algorithms can be applied to retrospectively analyze background RNS ECoG segments of individual patients, to yield models which classify seizure outcomes with fair to excellent performance</a:t>
            </a:r>
            <a:r>
              <a:rPr lang="en-US">
                <a:effectLst/>
              </a:rPr>
              <a:t> </a:t>
            </a:r>
          </a:p>
          <a:p>
            <a:endParaRPr lang="en-US" dirty="0"/>
          </a:p>
          <a:p>
            <a:pPr marL="285750" indent="-285750">
              <a:buFont typeface="Arial" panose="020B0604020202020204" pitchFamily="34" charset="0"/>
              <a:buChar char="•"/>
            </a:pPr>
            <a:r>
              <a:rPr lang="en-US"/>
              <a:t>Gradient boosting and logistic regression algorithms appear to outperform other approaches.</a:t>
            </a:r>
          </a:p>
          <a:p>
            <a:endParaRPr lang="en-US" dirty="0"/>
          </a:p>
          <a:p>
            <a:pPr marL="285750" indent="-285750">
              <a:buFont typeface="Arial" panose="020B0604020202020204" pitchFamily="34" charset="0"/>
              <a:buChar char="•"/>
            </a:pPr>
            <a:r>
              <a:rPr lang="en-US" dirty="0"/>
              <a:t>Feature importance analysis implicates greater contributions from higher frequency bands (gamma, beta)</a:t>
            </a:r>
          </a:p>
          <a:p>
            <a:endParaRPr lang="en-US" dirty="0"/>
          </a:p>
          <a:p>
            <a:pPr marL="285750" indent="-285750">
              <a:buFont typeface="Arial" panose="020B0604020202020204" pitchFamily="34" charset="0"/>
              <a:buChar char="•"/>
            </a:pPr>
            <a:r>
              <a:rPr lang="en-US" dirty="0"/>
              <a:t>Sleep </a:t>
            </a:r>
            <a:r>
              <a:rPr lang="en-US" dirty="0" err="1"/>
              <a:t>ECoG</a:t>
            </a:r>
            <a:r>
              <a:rPr lang="en-US" dirty="0"/>
              <a:t> achieves better classification performance when compared to awake </a:t>
            </a:r>
            <a:r>
              <a:rPr lang="en-US" dirty="0" err="1"/>
              <a:t>ECoG</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Future directions are to test this approach in more patients, identify other candidate EEG features, and refine approach for real-world clinical application</a:t>
            </a:r>
          </a:p>
          <a:p>
            <a:pPr marL="285750" indent="-285750">
              <a:buFont typeface="Arial" panose="020B0604020202020204" pitchFamily="34" charset="0"/>
              <a:buChar char="•"/>
            </a:pPr>
            <a:endParaRPr lang="en-US" dirty="0"/>
          </a:p>
        </p:txBody>
      </p:sp>
      <p:sp>
        <p:nvSpPr>
          <p:cNvPr id="4" name="Title 3"/>
          <p:cNvSpPr>
            <a:spLocks noGrp="1"/>
          </p:cNvSpPr>
          <p:nvPr>
            <p:ph type="title"/>
          </p:nvPr>
        </p:nvSpPr>
        <p:spPr/>
        <p:txBody>
          <a:bodyPr/>
          <a:lstStyle/>
          <a:p>
            <a:pPr algn="l"/>
            <a:r>
              <a:rPr lang="en-US"/>
              <a:t>Summary </a:t>
            </a:r>
          </a:p>
        </p:txBody>
      </p:sp>
    </p:spTree>
    <p:extLst>
      <p:ext uri="{BB962C8B-B14F-4D97-AF65-F5344CB8AC3E}">
        <p14:creationId xmlns:p14="http://schemas.microsoft.com/office/powerpoint/2010/main" val="917514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495423" y="2721114"/>
            <a:ext cx="2153154" cy="707886"/>
          </a:xfrm>
          <a:prstGeom prst="rect">
            <a:avLst/>
          </a:prstGeom>
          <a:noFill/>
        </p:spPr>
        <p:txBody>
          <a:bodyPr wrap="none" rtlCol="0">
            <a:spAutoFit/>
          </a:bodyPr>
          <a:lstStyle/>
          <a:p>
            <a:r>
              <a:rPr lang="en-US" sz="4000" dirty="0"/>
              <a:t>Appendix</a:t>
            </a:r>
          </a:p>
        </p:txBody>
      </p:sp>
    </p:spTree>
    <p:extLst>
      <p:ext uri="{BB962C8B-B14F-4D97-AF65-F5344CB8AC3E}">
        <p14:creationId xmlns:p14="http://schemas.microsoft.com/office/powerpoint/2010/main" val="3908669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2322" y="117901"/>
            <a:ext cx="177484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Experiments</a:t>
            </a:r>
            <a:endParaRPr lang="en-US" sz="1600" b="1" dirty="0">
              <a:latin typeface="Arial Black" panose="020B0A04020102020204" pitchFamily="34" charset="0"/>
            </a:endParaRPr>
          </a:p>
        </p:txBody>
      </p:sp>
      <p:pic>
        <p:nvPicPr>
          <p:cNvPr id="6" name="Picture 5">
            <a:extLst>
              <a:ext uri="{FF2B5EF4-FFF2-40B4-BE49-F238E27FC236}">
                <a16:creationId xmlns:a16="http://schemas.microsoft.com/office/drawing/2014/main" xmlns="" id="{3AE0467B-EA99-154B-A18E-4649D55B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439203"/>
          </a:xfrm>
          <a:prstGeom prst="rect">
            <a:avLst/>
          </a:prstGeom>
        </p:spPr>
      </p:pic>
      <p:sp>
        <p:nvSpPr>
          <p:cNvPr id="8" name="TextBox 7">
            <a:extLst>
              <a:ext uri="{FF2B5EF4-FFF2-40B4-BE49-F238E27FC236}">
                <a16:creationId xmlns:a16="http://schemas.microsoft.com/office/drawing/2014/main" xmlns="" id="{5B8C8A9E-BAD2-874F-8A37-60A67126D7EB}"/>
              </a:ext>
            </a:extLst>
          </p:cNvPr>
          <p:cNvSpPr txBox="1"/>
          <p:nvPr/>
        </p:nvSpPr>
        <p:spPr>
          <a:xfrm>
            <a:off x="2189971" y="158986"/>
            <a:ext cx="6344429" cy="584775"/>
          </a:xfrm>
          <a:prstGeom prst="rect">
            <a:avLst/>
          </a:prstGeom>
          <a:noFill/>
        </p:spPr>
        <p:txBody>
          <a:bodyPr wrap="none" rtlCol="0">
            <a:spAutoFit/>
          </a:bodyPr>
          <a:lstStyle/>
          <a:p>
            <a:r>
              <a:rPr lang="en-US" sz="3200" dirty="0"/>
              <a:t>Training, Testing and Cross-validation</a:t>
            </a:r>
          </a:p>
        </p:txBody>
      </p:sp>
    </p:spTree>
    <p:extLst>
      <p:ext uri="{BB962C8B-B14F-4D97-AF65-F5344CB8AC3E}">
        <p14:creationId xmlns:p14="http://schemas.microsoft.com/office/powerpoint/2010/main" val="3291244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400216" y="2382381"/>
            <a:ext cx="8534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543" y="2424827"/>
            <a:ext cx="608693" cy="307777"/>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dirty="0"/>
              <a:t>Time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218" y="1748968"/>
            <a:ext cx="557213" cy="5572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1817" y="1748967"/>
            <a:ext cx="557213" cy="55721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217" y="1747629"/>
            <a:ext cx="557213" cy="55721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879" y="1747629"/>
            <a:ext cx="557213" cy="5572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879" y="1747629"/>
            <a:ext cx="557213" cy="557213"/>
          </a:xfrm>
          <a:prstGeom prst="rect">
            <a:avLst/>
          </a:prstGeom>
        </p:spPr>
      </p:pic>
      <p:sp>
        <p:nvSpPr>
          <p:cNvPr id="16" name="TextBox 15"/>
          <p:cNvSpPr txBox="1"/>
          <p:nvPr/>
        </p:nvSpPr>
        <p:spPr>
          <a:xfrm>
            <a:off x="261882" y="1028164"/>
            <a:ext cx="833883" cy="738664"/>
          </a:xfrm>
          <a:prstGeom prst="rect">
            <a:avLst/>
          </a:prstGeom>
          <a:noFill/>
        </p:spPr>
        <p:txBody>
          <a:bodyPr wrap="none" rtlCol="0">
            <a:spAutoFit/>
          </a:bodyPr>
          <a:lstStyle/>
          <a:p>
            <a:pPr algn="ctr"/>
            <a:r>
              <a:rPr lang="en-US" sz="1400" b="1" dirty="0">
                <a:latin typeface="Arial Rounded MT Bold" panose="020F0704030504030204" pitchFamily="34" charset="0"/>
              </a:rPr>
              <a:t>Clinical</a:t>
            </a:r>
          </a:p>
          <a:p>
            <a:pPr algn="ctr"/>
            <a:r>
              <a:rPr lang="en-US" sz="1400" b="1" dirty="0">
                <a:latin typeface="Arial Rounded MT Bold" panose="020F0704030504030204" pitchFamily="34" charset="0"/>
              </a:rPr>
              <a:t>Visit</a:t>
            </a:r>
          </a:p>
          <a:p>
            <a:pPr algn="ctr"/>
            <a:r>
              <a:rPr lang="en-US" sz="1400" b="1" dirty="0">
                <a:latin typeface="Arial Rounded MT Bold" panose="020F0704030504030204" pitchFamily="34" charset="0"/>
              </a:rPr>
              <a:t>↓</a:t>
            </a:r>
          </a:p>
        </p:txBody>
      </p:sp>
      <p:cxnSp>
        <p:nvCxnSpPr>
          <p:cNvPr id="18" name="Straight Connector 17"/>
          <p:cNvCxnSpPr/>
          <p:nvPr/>
        </p:nvCxnSpPr>
        <p:spPr>
          <a:xfrm flipV="1">
            <a:off x="2050423" y="2424827"/>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984152" y="2422005"/>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423" y="2659749"/>
            <a:ext cx="3933729" cy="0"/>
          </a:xfrm>
          <a:prstGeom prst="line">
            <a:avLst/>
          </a:prstGeom>
          <a:ln w="38100">
            <a:solidFill>
              <a:schemeClr val="accent3">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20462" y="2687181"/>
            <a:ext cx="3642985" cy="584775"/>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600" dirty="0">
                <a:solidFill>
                  <a:schemeClr val="accent3">
                    <a:lumMod val="75000"/>
                  </a:schemeClr>
                </a:solidFill>
                <a:latin typeface="+mj-lt"/>
              </a:rPr>
              <a:t>No changes in RNS detection parameters</a:t>
            </a:r>
          </a:p>
          <a:p>
            <a:r>
              <a:rPr lang="en-US" sz="1600" dirty="0">
                <a:solidFill>
                  <a:schemeClr val="accent3">
                    <a:lumMod val="75000"/>
                  </a:schemeClr>
                </a:solidFill>
                <a:latin typeface="+mj-lt"/>
              </a:rPr>
              <a:t>OR antiepileptic medications</a:t>
            </a:r>
          </a:p>
        </p:txBody>
      </p:sp>
      <p:grpSp>
        <p:nvGrpSpPr>
          <p:cNvPr id="2" name="Group 1"/>
          <p:cNvGrpSpPr/>
          <p:nvPr/>
        </p:nvGrpSpPr>
        <p:grpSpPr>
          <a:xfrm>
            <a:off x="857416" y="2879205"/>
            <a:ext cx="7362810" cy="1234666"/>
            <a:chOff x="762000" y="2647985"/>
            <a:chExt cx="7362810" cy="1234666"/>
          </a:xfrm>
        </p:grpSpPr>
        <p:cxnSp>
          <p:nvCxnSpPr>
            <p:cNvPr id="24" name="Straight Connector 23"/>
            <p:cNvCxnSpPr/>
            <p:nvPr/>
          </p:nvCxnSpPr>
          <p:spPr>
            <a:xfrm flipH="1">
              <a:off x="762000" y="2650807"/>
              <a:ext cx="1193007" cy="87195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88736" y="2647985"/>
              <a:ext cx="2236074" cy="874776"/>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6200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1" name="Rectangle 30"/>
            <p:cNvSpPr>
              <a:spLocks noChangeAspect="1"/>
            </p:cNvSpPr>
            <p:nvPr/>
          </p:nvSpPr>
          <p:spPr>
            <a:xfrm>
              <a:off x="1685544"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2" name="Rectangle 31"/>
            <p:cNvSpPr>
              <a:spLocks noChangeAspect="1"/>
            </p:cNvSpPr>
            <p:nvPr/>
          </p:nvSpPr>
          <p:spPr>
            <a:xfrm>
              <a:off x="3532632"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3" name="Rectangle 32"/>
            <p:cNvSpPr>
              <a:spLocks noChangeAspect="1"/>
            </p:cNvSpPr>
            <p:nvPr/>
          </p:nvSpPr>
          <p:spPr>
            <a:xfrm>
              <a:off x="260908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4" name="Rectangle 33"/>
            <p:cNvSpPr>
              <a:spLocks noChangeAspect="1"/>
            </p:cNvSpPr>
            <p:nvPr/>
          </p:nvSpPr>
          <p:spPr>
            <a:xfrm>
              <a:off x="4456176"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5" name="Rectangle 34"/>
            <p:cNvSpPr>
              <a:spLocks noChangeAspect="1"/>
            </p:cNvSpPr>
            <p:nvPr/>
          </p:nvSpPr>
          <p:spPr>
            <a:xfrm>
              <a:off x="537972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6" name="Rectangle 35"/>
            <p:cNvSpPr>
              <a:spLocks noChangeAspect="1"/>
            </p:cNvSpPr>
            <p:nvPr/>
          </p:nvSpPr>
          <p:spPr>
            <a:xfrm>
              <a:off x="6303264"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7" name="Rectangle 36"/>
            <p:cNvSpPr>
              <a:spLocks noChangeAspect="1"/>
            </p:cNvSpPr>
            <p:nvPr/>
          </p:nvSpPr>
          <p:spPr>
            <a:xfrm>
              <a:off x="722680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8" name="TextBox 37"/>
            <p:cNvSpPr txBox="1"/>
            <p:nvPr/>
          </p:nvSpPr>
          <p:spPr>
            <a:xfrm>
              <a:off x="3209544" y="3030318"/>
              <a:ext cx="1465529" cy="492443"/>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300" dirty="0"/>
                <a:t>1 month epochs</a:t>
              </a:r>
            </a:p>
            <a:p>
              <a:r>
                <a:rPr lang="en-US" sz="1300" dirty="0"/>
                <a:t>↙ ↓ ↘</a:t>
              </a:r>
            </a:p>
          </p:txBody>
        </p:sp>
      </p:grpSp>
      <p:sp>
        <p:nvSpPr>
          <p:cNvPr id="3" name="TextBox 2"/>
          <p:cNvSpPr txBox="1"/>
          <p:nvPr/>
        </p:nvSpPr>
        <p:spPr>
          <a:xfrm>
            <a:off x="1280935" y="4409741"/>
            <a:ext cx="6739281" cy="923330"/>
          </a:xfrm>
          <a:prstGeom prst="rect">
            <a:avLst/>
          </a:prstGeom>
          <a:noFill/>
        </p:spPr>
        <p:txBody>
          <a:bodyPr wrap="none" rtlCol="0">
            <a:spAutoFit/>
          </a:bodyPr>
          <a:lstStyle/>
          <a:p>
            <a:r>
              <a:rPr lang="en-US" b="1" dirty="0"/>
              <a:t>Find long periods of time:</a:t>
            </a:r>
          </a:p>
          <a:p>
            <a:r>
              <a:rPr lang="en-US" b="1" dirty="0"/>
              <a:t>	- Long episodes detected by same parameters</a:t>
            </a:r>
          </a:p>
          <a:p>
            <a:r>
              <a:rPr lang="en-US" b="1" dirty="0"/>
              <a:t>	- Any EEG pattern change cannot be caused by AED changes</a:t>
            </a:r>
          </a:p>
        </p:txBody>
      </p:sp>
      <p:sp>
        <p:nvSpPr>
          <p:cNvPr id="46" name="TextBox 45"/>
          <p:cNvSpPr txBox="1"/>
          <p:nvPr/>
        </p:nvSpPr>
        <p:spPr>
          <a:xfrm>
            <a:off x="1266688" y="5485471"/>
            <a:ext cx="5593583" cy="646331"/>
          </a:xfrm>
          <a:prstGeom prst="rect">
            <a:avLst/>
          </a:prstGeom>
          <a:noFill/>
        </p:spPr>
        <p:txBody>
          <a:bodyPr wrap="none" rtlCol="0">
            <a:spAutoFit/>
          </a:bodyPr>
          <a:lstStyle/>
          <a:p>
            <a:r>
              <a:rPr lang="en-US" b="1" dirty="0">
                <a:solidFill>
                  <a:schemeClr val="accent5"/>
                </a:solidFill>
              </a:rPr>
              <a:t>GOOD: relatively </a:t>
            </a:r>
            <a:r>
              <a:rPr lang="en-US" b="1" u="sng" dirty="0">
                <a:solidFill>
                  <a:schemeClr val="accent5"/>
                </a:solidFill>
              </a:rPr>
              <a:t>low</a:t>
            </a:r>
            <a:r>
              <a:rPr lang="en-US" b="1" dirty="0">
                <a:solidFill>
                  <a:schemeClr val="accent5"/>
                </a:solidFill>
              </a:rPr>
              <a:t> average daily long-episode count</a:t>
            </a:r>
            <a:endParaRPr lang="en-US" b="1" dirty="0">
              <a:solidFill>
                <a:schemeClr val="accent2">
                  <a:lumMod val="75000"/>
                </a:schemeClr>
              </a:solidFill>
            </a:endParaRPr>
          </a:p>
          <a:p>
            <a:r>
              <a:rPr lang="en-US" b="1" dirty="0">
                <a:solidFill>
                  <a:schemeClr val="accent2">
                    <a:lumMod val="75000"/>
                  </a:schemeClr>
                </a:solidFill>
              </a:rPr>
              <a:t>BAD:     relatively </a:t>
            </a:r>
            <a:r>
              <a:rPr lang="en-US" b="1" u="sng" dirty="0">
                <a:solidFill>
                  <a:schemeClr val="accent2">
                    <a:lumMod val="75000"/>
                  </a:schemeClr>
                </a:solidFill>
              </a:rPr>
              <a:t>high</a:t>
            </a:r>
            <a:r>
              <a:rPr lang="en-US" b="1" dirty="0">
                <a:solidFill>
                  <a:schemeClr val="accent2">
                    <a:lumMod val="75000"/>
                  </a:schemeClr>
                </a:solidFill>
              </a:rPr>
              <a:t> average daily long-episode count</a:t>
            </a:r>
          </a:p>
        </p:txBody>
      </p:sp>
      <p:sp>
        <p:nvSpPr>
          <p:cNvPr id="5" name="TextBox 4"/>
          <p:cNvSpPr txBox="1"/>
          <p:nvPr/>
        </p:nvSpPr>
        <p:spPr>
          <a:xfrm>
            <a:off x="381000" y="278119"/>
            <a:ext cx="8134361" cy="584776"/>
          </a:xfrm>
          <a:prstGeom prst="rect">
            <a:avLst/>
          </a:prstGeom>
          <a:noFill/>
        </p:spPr>
        <p:txBody>
          <a:bodyPr wrap="square" rtlCol="0">
            <a:spAutoFit/>
          </a:bodyPr>
          <a:lstStyle/>
          <a:p>
            <a:r>
              <a:rPr lang="en-US" sz="3200" dirty="0"/>
              <a:t>Methods: Classify EEG into good/bad epochs</a:t>
            </a:r>
          </a:p>
        </p:txBody>
      </p:sp>
    </p:spTree>
    <p:extLst>
      <p:ext uri="{BB962C8B-B14F-4D97-AF65-F5344CB8AC3E}">
        <p14:creationId xmlns:p14="http://schemas.microsoft.com/office/powerpoint/2010/main" val="3244378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4A0318F7-11CF-934D-BB7A-0B99FA8A8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19200"/>
            <a:ext cx="6286500" cy="5029200"/>
          </a:xfrm>
          <a:prstGeom prst="rect">
            <a:avLst/>
          </a:prstGeom>
        </p:spPr>
      </p:pic>
      <p:sp>
        <p:nvSpPr>
          <p:cNvPr id="5" name="TextBox 4"/>
          <p:cNvSpPr txBox="1"/>
          <p:nvPr/>
        </p:nvSpPr>
        <p:spPr>
          <a:xfrm>
            <a:off x="381000" y="278119"/>
            <a:ext cx="8134361" cy="584776"/>
          </a:xfrm>
          <a:prstGeom prst="rect">
            <a:avLst/>
          </a:prstGeom>
          <a:noFill/>
        </p:spPr>
        <p:txBody>
          <a:bodyPr wrap="square" rtlCol="0">
            <a:spAutoFit/>
          </a:bodyPr>
          <a:lstStyle/>
          <a:p>
            <a:r>
              <a:rPr lang="en-US" sz="3200" dirty="0"/>
              <a:t>Methods: Classify EEG into good/bad epochs</a:t>
            </a:r>
          </a:p>
        </p:txBody>
      </p:sp>
    </p:spTree>
    <p:extLst>
      <p:ext uri="{BB962C8B-B14F-4D97-AF65-F5344CB8AC3E}">
        <p14:creationId xmlns:p14="http://schemas.microsoft.com/office/powerpoint/2010/main" val="18717871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3126408" y="304800"/>
            <a:ext cx="2207592" cy="400110"/>
          </a:xfrm>
          <a:prstGeom prst="rect">
            <a:avLst/>
          </a:prstGeom>
          <a:noFill/>
        </p:spPr>
        <p:txBody>
          <a:bodyPr wrap="none" rtlCol="0">
            <a:spAutoFit/>
          </a:bodyPr>
          <a:lstStyle/>
          <a:p>
            <a:r>
              <a:rPr lang="en-US" sz="2000" b="1" dirty="0"/>
              <a:t>Feature calculation</a:t>
            </a:r>
          </a:p>
        </p:txBody>
      </p:sp>
      <p:sp>
        <p:nvSpPr>
          <p:cNvPr id="4" name="Rectangle 3"/>
          <p:cNvSpPr>
            <a:spLocks noChangeAspect="1"/>
          </p:cNvSpPr>
          <p:nvPr/>
        </p:nvSpPr>
        <p:spPr>
          <a:xfrm>
            <a:off x="3725151" y="762000"/>
            <a:ext cx="1010106" cy="84175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5" name="Rectangle 4"/>
          <p:cNvSpPr>
            <a:spLocks noChangeAspect="1"/>
          </p:cNvSpPr>
          <p:nvPr/>
        </p:nvSpPr>
        <p:spPr>
          <a:xfrm>
            <a:off x="52103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Delta</a:t>
            </a:r>
          </a:p>
        </p:txBody>
      </p:sp>
      <p:sp>
        <p:nvSpPr>
          <p:cNvPr id="6" name="Rectangle 5"/>
          <p:cNvSpPr>
            <a:spLocks noChangeAspect="1"/>
          </p:cNvSpPr>
          <p:nvPr/>
        </p:nvSpPr>
        <p:spPr>
          <a:xfrm>
            <a:off x="144457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latin typeface="+mj-lt"/>
              </a:rPr>
              <a:t>Delta</a:t>
            </a:r>
          </a:p>
        </p:txBody>
      </p:sp>
      <p:sp>
        <p:nvSpPr>
          <p:cNvPr id="7" name="Rectangle 6"/>
          <p:cNvSpPr>
            <a:spLocks noChangeAspect="1"/>
          </p:cNvSpPr>
          <p:nvPr/>
        </p:nvSpPr>
        <p:spPr>
          <a:xfrm>
            <a:off x="329166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latin typeface="+mj-lt"/>
              </a:rPr>
              <a:t>Delta</a:t>
            </a:r>
          </a:p>
        </p:txBody>
      </p:sp>
      <p:sp>
        <p:nvSpPr>
          <p:cNvPr id="8" name="Rectangle 7"/>
          <p:cNvSpPr>
            <a:spLocks noChangeAspect="1"/>
          </p:cNvSpPr>
          <p:nvPr/>
        </p:nvSpPr>
        <p:spPr>
          <a:xfrm>
            <a:off x="2368120"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latin typeface="+mj-lt"/>
              </a:rPr>
              <a:t>Delta</a:t>
            </a:r>
          </a:p>
        </p:txBody>
      </p:sp>
      <p:cxnSp>
        <p:nvCxnSpPr>
          <p:cNvPr id="11" name="Straight Arrow Connector 10"/>
          <p:cNvCxnSpPr/>
          <p:nvPr/>
        </p:nvCxnSpPr>
        <p:spPr>
          <a:xfrm>
            <a:off x="4230204" y="1730603"/>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114" y="3102203"/>
            <a:ext cx="1340047" cy="338554"/>
          </a:xfrm>
          <a:prstGeom prst="rect">
            <a:avLst/>
          </a:prstGeom>
          <a:noFill/>
        </p:spPr>
        <p:txBody>
          <a:bodyPr wrap="none" rtlCol="0">
            <a:spAutoFit/>
          </a:bodyPr>
          <a:lstStyle/>
          <a:p>
            <a:r>
              <a:rPr lang="en-US" sz="1600" b="1" dirty="0"/>
              <a:t>(band power)</a:t>
            </a:r>
          </a:p>
        </p:txBody>
      </p:sp>
      <p:sp>
        <p:nvSpPr>
          <p:cNvPr id="15" name="Rectangle 14"/>
          <p:cNvSpPr>
            <a:spLocks noChangeAspect="1"/>
          </p:cNvSpPr>
          <p:nvPr/>
        </p:nvSpPr>
        <p:spPr>
          <a:xfrm>
            <a:off x="420879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Theta</a:t>
            </a:r>
          </a:p>
        </p:txBody>
      </p:sp>
      <p:sp>
        <p:nvSpPr>
          <p:cNvPr id="16" name="Rectangle 15"/>
          <p:cNvSpPr>
            <a:spLocks noChangeAspect="1"/>
          </p:cNvSpPr>
          <p:nvPr/>
        </p:nvSpPr>
        <p:spPr>
          <a:xfrm>
            <a:off x="5132338"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7" name="Rectangle 16"/>
          <p:cNvSpPr>
            <a:spLocks noChangeAspect="1"/>
          </p:cNvSpPr>
          <p:nvPr/>
        </p:nvSpPr>
        <p:spPr>
          <a:xfrm>
            <a:off x="697942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8" name="Rectangle 17"/>
          <p:cNvSpPr>
            <a:spLocks noChangeAspect="1"/>
          </p:cNvSpPr>
          <p:nvPr/>
        </p:nvSpPr>
        <p:spPr>
          <a:xfrm>
            <a:off x="605588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20" name="TextBox 19"/>
          <p:cNvSpPr txBox="1"/>
          <p:nvPr/>
        </p:nvSpPr>
        <p:spPr>
          <a:xfrm>
            <a:off x="7912114" y="2212187"/>
            <a:ext cx="622286" cy="830997"/>
          </a:xfrm>
          <a:prstGeom prst="rect">
            <a:avLst/>
          </a:prstGeom>
          <a:noFill/>
        </p:spPr>
        <p:txBody>
          <a:bodyPr wrap="none" rtlCol="0">
            <a:spAutoFit/>
          </a:bodyPr>
          <a:lstStyle/>
          <a:p>
            <a:r>
              <a:rPr lang="en-US" sz="4800" b="1" dirty="0"/>
              <a:t>…</a:t>
            </a:r>
          </a:p>
        </p:txBody>
      </p:sp>
      <p:sp>
        <p:nvSpPr>
          <p:cNvPr id="21" name="TextBox 20"/>
          <p:cNvSpPr txBox="1"/>
          <p:nvPr/>
        </p:nvSpPr>
        <p:spPr>
          <a:xfrm>
            <a:off x="1143000" y="3657600"/>
            <a:ext cx="2914709" cy="2385268"/>
          </a:xfrm>
          <a:prstGeom prst="rect">
            <a:avLst/>
          </a:prstGeom>
          <a:noFill/>
        </p:spPr>
        <p:txBody>
          <a:bodyPr wrap="none" rtlCol="0">
            <a:spAutoFit/>
          </a:bodyPr>
          <a:lstStyle/>
          <a:p>
            <a:pPr>
              <a:spcAft>
                <a:spcPts val="600"/>
              </a:spcAft>
            </a:pPr>
            <a:r>
              <a:rPr lang="en-US" b="1" dirty="0"/>
              <a:t>Classic frequency bands:</a:t>
            </a:r>
          </a:p>
          <a:p>
            <a:r>
              <a:rPr lang="en-US" b="1" dirty="0"/>
              <a:t>Delta = 0.5 - 4 Hz</a:t>
            </a:r>
          </a:p>
          <a:p>
            <a:r>
              <a:rPr lang="en-US" b="1" dirty="0"/>
              <a:t>Theta = 4 - 8 Hz</a:t>
            </a:r>
          </a:p>
          <a:p>
            <a:r>
              <a:rPr lang="en-US" b="1" dirty="0"/>
              <a:t>Alpha = 8 - 12 Hz</a:t>
            </a:r>
          </a:p>
          <a:p>
            <a:r>
              <a:rPr lang="en-US" b="1" dirty="0"/>
              <a:t>Beta = 12 - 25 Hz</a:t>
            </a:r>
          </a:p>
          <a:p>
            <a:r>
              <a:rPr lang="en-US" b="1" dirty="0"/>
              <a:t>Low gamma = 25 - 50 Hz</a:t>
            </a:r>
          </a:p>
          <a:p>
            <a:r>
              <a:rPr lang="en-US" b="1" dirty="0"/>
              <a:t>High gamma = 50 - 124.9 Hz</a:t>
            </a:r>
          </a:p>
          <a:p>
            <a:r>
              <a:rPr lang="en-US" b="1" dirty="0"/>
              <a:t>Entire band = 0.01 - 124.9 Hz</a:t>
            </a:r>
          </a:p>
        </p:txBody>
      </p:sp>
      <p:cxnSp>
        <p:nvCxnSpPr>
          <p:cNvPr id="23" name="Straight Arrow Connector 22"/>
          <p:cNvCxnSpPr>
            <a:stCxn id="21" idx="3"/>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Tree>
    <p:extLst>
      <p:ext uri="{BB962C8B-B14F-4D97-AF65-F5344CB8AC3E}">
        <p14:creationId xmlns:p14="http://schemas.microsoft.com/office/powerpoint/2010/main" val="3908669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spect="1"/>
          </p:cNvSpPr>
          <p:nvPr/>
        </p:nvSpPr>
        <p:spPr>
          <a:xfrm>
            <a:off x="742494" y="1565649"/>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a:spLocks noChangeAspect="1"/>
          </p:cNvSpPr>
          <p:nvPr/>
        </p:nvSpPr>
        <p:spPr>
          <a:xfrm>
            <a:off x="669342" y="16418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a:spLocks noChangeAspect="1"/>
          </p:cNvSpPr>
          <p:nvPr/>
        </p:nvSpPr>
        <p:spPr>
          <a:xfrm>
            <a:off x="599238" y="17180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a:spLocks noChangeAspect="1"/>
          </p:cNvSpPr>
          <p:nvPr/>
        </p:nvSpPr>
        <p:spPr>
          <a:xfrm>
            <a:off x="523038" y="17942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11" name="Rectangle 10"/>
          <p:cNvSpPr>
            <a:spLocks noChangeAspect="1"/>
          </p:cNvSpPr>
          <p:nvPr/>
        </p:nvSpPr>
        <p:spPr>
          <a:xfrm>
            <a:off x="742494" y="2861047"/>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2" name="Rectangle 11"/>
          <p:cNvSpPr>
            <a:spLocks noChangeAspect="1"/>
          </p:cNvSpPr>
          <p:nvPr/>
        </p:nvSpPr>
        <p:spPr>
          <a:xfrm>
            <a:off x="669342" y="29372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3" name="Rectangle 12"/>
          <p:cNvSpPr>
            <a:spLocks noChangeAspect="1"/>
          </p:cNvSpPr>
          <p:nvPr/>
        </p:nvSpPr>
        <p:spPr>
          <a:xfrm>
            <a:off x="599238" y="30134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 name="Rectangle 13"/>
          <p:cNvSpPr>
            <a:spLocks noChangeAspect="1"/>
          </p:cNvSpPr>
          <p:nvPr/>
        </p:nvSpPr>
        <p:spPr>
          <a:xfrm>
            <a:off x="523037" y="30896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EEG</a:t>
            </a:r>
          </a:p>
          <a:p>
            <a:pPr algn="ctr"/>
            <a:r>
              <a:rPr lang="en-US" b="1" dirty="0"/>
              <a:t>segment</a:t>
            </a:r>
          </a:p>
        </p:txBody>
      </p:sp>
      <p:grpSp>
        <p:nvGrpSpPr>
          <p:cNvPr id="122" name="Group 121"/>
          <p:cNvGrpSpPr/>
          <p:nvPr/>
        </p:nvGrpSpPr>
        <p:grpSpPr>
          <a:xfrm>
            <a:off x="7142682" y="2215122"/>
            <a:ext cx="1716024" cy="1298201"/>
            <a:chOff x="7142682" y="2017526"/>
            <a:chExt cx="1716024" cy="1298201"/>
          </a:xfrm>
        </p:grpSpPr>
        <p:cxnSp>
          <p:nvCxnSpPr>
            <p:cNvPr id="15" name="Straight Arrow Connector 14"/>
            <p:cNvCxnSpPr/>
            <p:nvPr/>
          </p:nvCxnSpPr>
          <p:spPr>
            <a:xfrm>
              <a:off x="7142682" y="2017526"/>
              <a:ext cx="449001" cy="56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42682" y="2706123"/>
              <a:ext cx="449001" cy="609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84602" y="2321920"/>
              <a:ext cx="1174104" cy="646331"/>
            </a:xfrm>
            <a:prstGeom prst="rect">
              <a:avLst/>
            </a:prstGeom>
            <a:noFill/>
          </p:spPr>
          <p:txBody>
            <a:bodyPr wrap="non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Learning</a:t>
              </a:r>
            </a:p>
          </p:txBody>
        </p:sp>
      </p:grpSp>
      <p:sp>
        <p:nvSpPr>
          <p:cNvPr id="2" name="TextBox 1"/>
          <p:cNvSpPr txBox="1"/>
          <p:nvPr/>
        </p:nvSpPr>
        <p:spPr>
          <a:xfrm>
            <a:off x="648439" y="3974068"/>
            <a:ext cx="788999" cy="369332"/>
          </a:xfrm>
          <a:prstGeom prst="rect">
            <a:avLst/>
          </a:prstGeom>
          <a:noFill/>
        </p:spPr>
        <p:txBody>
          <a:bodyPr wrap="none" rtlCol="0">
            <a:spAutoFit/>
          </a:bodyPr>
          <a:lstStyle/>
          <a:p>
            <a:r>
              <a:rPr lang="en-US" b="1" dirty="0">
                <a:solidFill>
                  <a:schemeClr val="accent5"/>
                </a:solidFill>
              </a:rPr>
              <a:t>GOOD</a:t>
            </a:r>
            <a:endParaRPr lang="en-US" dirty="0"/>
          </a:p>
        </p:txBody>
      </p:sp>
      <p:sp>
        <p:nvSpPr>
          <p:cNvPr id="3" name="TextBox 2"/>
          <p:cNvSpPr txBox="1"/>
          <p:nvPr/>
        </p:nvSpPr>
        <p:spPr>
          <a:xfrm>
            <a:off x="944880" y="1188196"/>
            <a:ext cx="597599" cy="369332"/>
          </a:xfrm>
          <a:prstGeom prst="rect">
            <a:avLst/>
          </a:prstGeom>
          <a:noFill/>
        </p:spPr>
        <p:txBody>
          <a:bodyPr wrap="none" rtlCol="0">
            <a:spAutoFit/>
          </a:bodyPr>
          <a:lstStyle/>
          <a:p>
            <a:r>
              <a:rPr lang="en-US" b="1" dirty="0">
                <a:solidFill>
                  <a:schemeClr val="accent2">
                    <a:lumMod val="75000"/>
                  </a:schemeClr>
                </a:solidFill>
              </a:rPr>
              <a:t>BAD</a:t>
            </a:r>
            <a:endParaRPr lang="en-US" dirty="0"/>
          </a:p>
        </p:txBody>
      </p:sp>
      <p:grpSp>
        <p:nvGrpSpPr>
          <p:cNvPr id="120" name="Group 119"/>
          <p:cNvGrpSpPr/>
          <p:nvPr/>
        </p:nvGrpSpPr>
        <p:grpSpPr>
          <a:xfrm>
            <a:off x="1542479" y="1416796"/>
            <a:ext cx="5391721" cy="1252954"/>
            <a:chOff x="1542479" y="1219200"/>
            <a:chExt cx="5391721" cy="1252954"/>
          </a:xfrm>
        </p:grpSpPr>
        <p:grpSp>
          <p:nvGrpSpPr>
            <p:cNvPr id="35" name="Group 34"/>
            <p:cNvGrpSpPr/>
            <p:nvPr/>
          </p:nvGrpSpPr>
          <p:grpSpPr>
            <a:xfrm>
              <a:off x="2087880" y="1249680"/>
              <a:ext cx="4846320" cy="274320"/>
              <a:chOff x="762000" y="3395246"/>
              <a:chExt cx="7362810" cy="338554"/>
            </a:xfrm>
          </p:grpSpPr>
          <p:sp>
            <p:nvSpPr>
              <p:cNvPr id="27" name="Rectangle 2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8" name="Rectangle 2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9" name="Rectangle 2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0" name="Rectangle 2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1" name="Rectangle 3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2" name="Rectangle 3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3" name="Rectangle 3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4" name="Rectangle 3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36" name="Group 35"/>
            <p:cNvGrpSpPr/>
            <p:nvPr/>
          </p:nvGrpSpPr>
          <p:grpSpPr>
            <a:xfrm>
              <a:off x="2087880" y="1554480"/>
              <a:ext cx="4846320" cy="274320"/>
              <a:chOff x="762000" y="3395246"/>
              <a:chExt cx="7362810" cy="338554"/>
            </a:xfrm>
          </p:grpSpPr>
          <p:sp>
            <p:nvSpPr>
              <p:cNvPr id="37" name="Rectangle 3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8" name="Rectangle 3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9" name="Rectangle 3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0" name="Rectangle 3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1" name="Rectangle 4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2" name="Rectangle 4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3" name="Rectangle 4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4" name="Rectangle 4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45" name="Group 44"/>
            <p:cNvGrpSpPr/>
            <p:nvPr/>
          </p:nvGrpSpPr>
          <p:grpSpPr>
            <a:xfrm>
              <a:off x="2087880" y="1859280"/>
              <a:ext cx="4846320" cy="274320"/>
              <a:chOff x="762000" y="3395246"/>
              <a:chExt cx="7362810" cy="338554"/>
            </a:xfrm>
          </p:grpSpPr>
          <p:sp>
            <p:nvSpPr>
              <p:cNvPr id="46" name="Rectangle 45"/>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7" name="Rectangle 46"/>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8" name="Rectangle 47"/>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9" name="Rectangle 48"/>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0" name="Rectangle 49"/>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1" name="Rectangle 50"/>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2" name="Rectangle 51"/>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3" name="Rectangle 52"/>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54" name="Group 53"/>
            <p:cNvGrpSpPr/>
            <p:nvPr/>
          </p:nvGrpSpPr>
          <p:grpSpPr>
            <a:xfrm>
              <a:off x="2087880" y="2164080"/>
              <a:ext cx="4846320" cy="274320"/>
              <a:chOff x="762000" y="3395246"/>
              <a:chExt cx="7362810" cy="338554"/>
            </a:xfrm>
          </p:grpSpPr>
          <p:sp>
            <p:nvSpPr>
              <p:cNvPr id="55" name="Rectangle 54"/>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6" name="Rectangle 55"/>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7" name="Rectangle 56"/>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8" name="Rectangle 57"/>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9" name="Rectangle 58"/>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0" name="Rectangle 59"/>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1" name="Rectangle 60"/>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2" name="Rectangle 61"/>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cxnSp>
          <p:nvCxnSpPr>
            <p:cNvPr id="65" name="Straight Arrow Connector 64"/>
            <p:cNvCxnSpPr>
              <a:endCxn id="55" idx="1"/>
            </p:cNvCxnSpPr>
            <p:nvPr/>
          </p:nvCxnSpPr>
          <p:spPr>
            <a:xfrm>
              <a:off x="1542479" y="2301240"/>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612392" y="2021682"/>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676400" y="1706880"/>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2600" y="1404851"/>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33800" y="1219200"/>
              <a:ext cx="914802" cy="338554"/>
            </a:xfrm>
            <a:prstGeom prst="rect">
              <a:avLst/>
            </a:prstGeom>
            <a:noFill/>
          </p:spPr>
          <p:txBody>
            <a:bodyPr wrap="none" rtlCol="0">
              <a:spAutoFit/>
            </a:bodyPr>
            <a:lstStyle/>
            <a:p>
              <a:r>
                <a:rPr lang="en-US" sz="1600" b="1" dirty="0"/>
                <a:t>Features</a:t>
              </a:r>
            </a:p>
          </p:txBody>
        </p:sp>
        <p:sp>
          <p:nvSpPr>
            <p:cNvPr id="70" name="TextBox 69"/>
            <p:cNvSpPr txBox="1"/>
            <p:nvPr/>
          </p:nvSpPr>
          <p:spPr>
            <a:xfrm>
              <a:off x="3733800" y="1524000"/>
              <a:ext cx="914802" cy="338554"/>
            </a:xfrm>
            <a:prstGeom prst="rect">
              <a:avLst/>
            </a:prstGeom>
            <a:noFill/>
          </p:spPr>
          <p:txBody>
            <a:bodyPr wrap="none" rtlCol="0">
              <a:spAutoFit/>
            </a:bodyPr>
            <a:lstStyle/>
            <a:p>
              <a:r>
                <a:rPr lang="en-US" sz="1600" b="1" dirty="0"/>
                <a:t>Features</a:t>
              </a:r>
            </a:p>
          </p:txBody>
        </p:sp>
        <p:sp>
          <p:nvSpPr>
            <p:cNvPr id="71" name="TextBox 70"/>
            <p:cNvSpPr txBox="1"/>
            <p:nvPr/>
          </p:nvSpPr>
          <p:spPr>
            <a:xfrm>
              <a:off x="3733800" y="1828800"/>
              <a:ext cx="914802" cy="338554"/>
            </a:xfrm>
            <a:prstGeom prst="rect">
              <a:avLst/>
            </a:prstGeom>
            <a:noFill/>
          </p:spPr>
          <p:txBody>
            <a:bodyPr wrap="none" rtlCol="0">
              <a:spAutoFit/>
            </a:bodyPr>
            <a:lstStyle/>
            <a:p>
              <a:r>
                <a:rPr lang="en-US" sz="1600" b="1" dirty="0"/>
                <a:t>Features</a:t>
              </a:r>
            </a:p>
          </p:txBody>
        </p:sp>
        <p:sp>
          <p:nvSpPr>
            <p:cNvPr id="72" name="TextBox 71"/>
            <p:cNvSpPr txBox="1"/>
            <p:nvPr/>
          </p:nvSpPr>
          <p:spPr>
            <a:xfrm>
              <a:off x="3733800" y="2133600"/>
              <a:ext cx="914802" cy="338554"/>
            </a:xfrm>
            <a:prstGeom prst="rect">
              <a:avLst/>
            </a:prstGeom>
            <a:noFill/>
          </p:spPr>
          <p:txBody>
            <a:bodyPr wrap="none" rtlCol="0">
              <a:spAutoFit/>
            </a:bodyPr>
            <a:lstStyle/>
            <a:p>
              <a:r>
                <a:rPr lang="en-US" sz="1600" b="1" dirty="0"/>
                <a:t>Features</a:t>
              </a:r>
            </a:p>
          </p:txBody>
        </p:sp>
      </p:grpSp>
      <p:grpSp>
        <p:nvGrpSpPr>
          <p:cNvPr id="121" name="Group 120"/>
          <p:cNvGrpSpPr/>
          <p:nvPr/>
        </p:nvGrpSpPr>
        <p:grpSpPr>
          <a:xfrm>
            <a:off x="1545336" y="2825469"/>
            <a:ext cx="5391721" cy="1252954"/>
            <a:chOff x="1545336" y="2627873"/>
            <a:chExt cx="5391721" cy="1252954"/>
          </a:xfrm>
        </p:grpSpPr>
        <p:grpSp>
          <p:nvGrpSpPr>
            <p:cNvPr id="75" name="Group 74"/>
            <p:cNvGrpSpPr/>
            <p:nvPr/>
          </p:nvGrpSpPr>
          <p:grpSpPr>
            <a:xfrm>
              <a:off x="2090737" y="2658353"/>
              <a:ext cx="4846320" cy="274320"/>
              <a:chOff x="762000" y="3395246"/>
              <a:chExt cx="7362810" cy="338554"/>
            </a:xfrm>
          </p:grpSpPr>
          <p:sp>
            <p:nvSpPr>
              <p:cNvPr id="76" name="Rectangle 75"/>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7" name="Rectangle 76"/>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8" name="Rectangle 77"/>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9" name="Rectangle 78"/>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0" name="Rectangle 79"/>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1" name="Rectangle 80"/>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2" name="Rectangle 81"/>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3" name="Rectangle 82"/>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84" name="Group 83"/>
            <p:cNvGrpSpPr/>
            <p:nvPr/>
          </p:nvGrpSpPr>
          <p:grpSpPr>
            <a:xfrm>
              <a:off x="2090737" y="2963153"/>
              <a:ext cx="4846320" cy="274320"/>
              <a:chOff x="762000" y="3395246"/>
              <a:chExt cx="7362810" cy="338554"/>
            </a:xfrm>
          </p:grpSpPr>
          <p:sp>
            <p:nvSpPr>
              <p:cNvPr id="85" name="Rectangle 84"/>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6" name="Rectangle 85"/>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7" name="Rectangle 86"/>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8" name="Rectangle 87"/>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9" name="Rectangle 88"/>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0" name="Rectangle 89"/>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1" name="Rectangle 90"/>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2" name="Rectangle 91"/>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93" name="Group 92"/>
            <p:cNvGrpSpPr/>
            <p:nvPr/>
          </p:nvGrpSpPr>
          <p:grpSpPr>
            <a:xfrm>
              <a:off x="2090737" y="3267953"/>
              <a:ext cx="4846320" cy="274320"/>
              <a:chOff x="762000" y="3395246"/>
              <a:chExt cx="7362810" cy="338554"/>
            </a:xfrm>
          </p:grpSpPr>
          <p:sp>
            <p:nvSpPr>
              <p:cNvPr id="94" name="Rectangle 93"/>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6" name="Rectangle 95"/>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7" name="Rectangle 96"/>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8" name="Rectangle 97"/>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9" name="Rectangle 98"/>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0" name="Rectangle 99"/>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1" name="Rectangle 100"/>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102" name="Group 101"/>
            <p:cNvGrpSpPr/>
            <p:nvPr/>
          </p:nvGrpSpPr>
          <p:grpSpPr>
            <a:xfrm>
              <a:off x="2090737" y="3572753"/>
              <a:ext cx="4846320" cy="274320"/>
              <a:chOff x="762000" y="3395246"/>
              <a:chExt cx="7362810" cy="338554"/>
            </a:xfrm>
          </p:grpSpPr>
          <p:sp>
            <p:nvSpPr>
              <p:cNvPr id="103" name="Rectangle 102"/>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4" name="Rectangle 103"/>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5" name="Rectangle 104"/>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6" name="Rectangle 105"/>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7" name="Rectangle 106"/>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8" name="Rectangle 107"/>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9" name="Rectangle 108"/>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0" name="Rectangle 109"/>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cxnSp>
          <p:nvCxnSpPr>
            <p:cNvPr id="111" name="Straight Arrow Connector 110"/>
            <p:cNvCxnSpPr>
              <a:endCxn id="103" idx="1"/>
            </p:cNvCxnSpPr>
            <p:nvPr/>
          </p:nvCxnSpPr>
          <p:spPr>
            <a:xfrm>
              <a:off x="1545336" y="3709913"/>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615249" y="3430355"/>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79257" y="3115553"/>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755457" y="2813524"/>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6657" y="2627873"/>
              <a:ext cx="914802" cy="338554"/>
            </a:xfrm>
            <a:prstGeom prst="rect">
              <a:avLst/>
            </a:prstGeom>
            <a:noFill/>
          </p:spPr>
          <p:txBody>
            <a:bodyPr wrap="none" rtlCol="0">
              <a:spAutoFit/>
            </a:bodyPr>
            <a:lstStyle/>
            <a:p>
              <a:r>
                <a:rPr lang="en-US" sz="1600" b="1" dirty="0"/>
                <a:t>Features</a:t>
              </a:r>
            </a:p>
          </p:txBody>
        </p:sp>
        <p:sp>
          <p:nvSpPr>
            <p:cNvPr id="116" name="TextBox 115"/>
            <p:cNvSpPr txBox="1"/>
            <p:nvPr/>
          </p:nvSpPr>
          <p:spPr>
            <a:xfrm>
              <a:off x="3736657" y="2932673"/>
              <a:ext cx="914802" cy="338554"/>
            </a:xfrm>
            <a:prstGeom prst="rect">
              <a:avLst/>
            </a:prstGeom>
            <a:noFill/>
          </p:spPr>
          <p:txBody>
            <a:bodyPr wrap="none" rtlCol="0">
              <a:spAutoFit/>
            </a:bodyPr>
            <a:lstStyle/>
            <a:p>
              <a:r>
                <a:rPr lang="en-US" sz="1600" b="1" dirty="0"/>
                <a:t>Features</a:t>
              </a:r>
            </a:p>
          </p:txBody>
        </p:sp>
        <p:sp>
          <p:nvSpPr>
            <p:cNvPr id="117" name="TextBox 116"/>
            <p:cNvSpPr txBox="1"/>
            <p:nvPr/>
          </p:nvSpPr>
          <p:spPr>
            <a:xfrm>
              <a:off x="3736657" y="3237473"/>
              <a:ext cx="914802" cy="338554"/>
            </a:xfrm>
            <a:prstGeom prst="rect">
              <a:avLst/>
            </a:prstGeom>
            <a:noFill/>
          </p:spPr>
          <p:txBody>
            <a:bodyPr wrap="none" rtlCol="0">
              <a:spAutoFit/>
            </a:bodyPr>
            <a:lstStyle/>
            <a:p>
              <a:r>
                <a:rPr lang="en-US" sz="1600" b="1" dirty="0"/>
                <a:t>Features</a:t>
              </a:r>
            </a:p>
          </p:txBody>
        </p:sp>
        <p:sp>
          <p:nvSpPr>
            <p:cNvPr id="118" name="TextBox 117"/>
            <p:cNvSpPr txBox="1"/>
            <p:nvPr/>
          </p:nvSpPr>
          <p:spPr>
            <a:xfrm>
              <a:off x="3736657" y="3542273"/>
              <a:ext cx="914802" cy="338554"/>
            </a:xfrm>
            <a:prstGeom prst="rect">
              <a:avLst/>
            </a:prstGeom>
            <a:noFill/>
          </p:spPr>
          <p:txBody>
            <a:bodyPr wrap="none" rtlCol="0">
              <a:spAutoFit/>
            </a:bodyPr>
            <a:lstStyle/>
            <a:p>
              <a:r>
                <a:rPr lang="en-US" sz="1600" b="1" dirty="0"/>
                <a:t>Features</a:t>
              </a:r>
            </a:p>
          </p:txBody>
        </p:sp>
      </p:grpSp>
      <p:sp>
        <p:nvSpPr>
          <p:cNvPr id="119" name="TextBox 118"/>
          <p:cNvSpPr txBox="1"/>
          <p:nvPr/>
        </p:nvSpPr>
        <p:spPr>
          <a:xfrm>
            <a:off x="609601" y="4495801"/>
            <a:ext cx="3276599" cy="2385269"/>
          </a:xfrm>
          <a:prstGeom prst="rect">
            <a:avLst/>
          </a:prstGeom>
          <a:noFill/>
        </p:spPr>
        <p:txBody>
          <a:bodyPr wrap="square" rtlCol="0">
            <a:spAutoFit/>
          </a:bodyPr>
          <a:lstStyle/>
          <a:p>
            <a:pPr>
              <a:spcAft>
                <a:spcPts val="600"/>
              </a:spcAft>
            </a:pPr>
            <a:r>
              <a:rPr lang="en-US" dirty="0"/>
              <a:t>Classic frequency bands:</a:t>
            </a:r>
          </a:p>
          <a:p>
            <a:r>
              <a:rPr lang="en-US" dirty="0"/>
              <a:t>Delta = 0.5 - 4 Hz</a:t>
            </a:r>
          </a:p>
          <a:p>
            <a:r>
              <a:rPr lang="en-US" dirty="0"/>
              <a:t>Theta = 4 - 8 Hz</a:t>
            </a:r>
          </a:p>
          <a:p>
            <a:r>
              <a:rPr lang="en-US" dirty="0"/>
              <a:t>Alpha = 8 - 12 Hz</a:t>
            </a:r>
          </a:p>
          <a:p>
            <a:r>
              <a:rPr lang="en-US" dirty="0"/>
              <a:t>Beta = 12 - 25 Hz</a:t>
            </a:r>
          </a:p>
          <a:p>
            <a:r>
              <a:rPr lang="en-US" dirty="0"/>
              <a:t>Low gamma = 25 - 50 Hz</a:t>
            </a:r>
          </a:p>
          <a:p>
            <a:r>
              <a:rPr lang="en-US" dirty="0"/>
              <a:t>High gamma = 50 - 124.9 Hz</a:t>
            </a:r>
          </a:p>
          <a:p>
            <a:r>
              <a:rPr lang="en-US" dirty="0"/>
              <a:t>Entire band = 0.01 - 124.9 Hz</a:t>
            </a:r>
          </a:p>
        </p:txBody>
      </p:sp>
      <p:cxnSp>
        <p:nvCxnSpPr>
          <p:cNvPr id="126" name="Straight Arrow Connector 125"/>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
        <p:nvSpPr>
          <p:cNvPr id="23" name="Title 22"/>
          <p:cNvSpPr>
            <a:spLocks noGrp="1"/>
          </p:cNvSpPr>
          <p:nvPr>
            <p:ph type="title"/>
          </p:nvPr>
        </p:nvSpPr>
        <p:spPr/>
        <p:txBody>
          <a:bodyPr>
            <a:normAutofit/>
          </a:bodyPr>
          <a:lstStyle/>
          <a:p>
            <a:pPr algn="l"/>
            <a:r>
              <a:rPr lang="en-US" sz="2800"/>
              <a:t>Methods: Extract EEG features from each ECOG channel</a:t>
            </a:r>
          </a:p>
        </p:txBody>
      </p:sp>
    </p:spTree>
    <p:extLst>
      <p:ext uri="{BB962C8B-B14F-4D97-AF65-F5344CB8AC3E}">
        <p14:creationId xmlns:p14="http://schemas.microsoft.com/office/powerpoint/2010/main" val="456948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837" y="1981200"/>
            <a:ext cx="5410200" cy="3727027"/>
          </a:xfrm>
          <a:prstGeom prst="rect">
            <a:avLst/>
          </a:prstGeom>
        </p:spPr>
      </p:pic>
      <p:sp>
        <p:nvSpPr>
          <p:cNvPr id="5" name="TextBox 4"/>
          <p:cNvSpPr txBox="1"/>
          <p:nvPr/>
        </p:nvSpPr>
        <p:spPr>
          <a:xfrm>
            <a:off x="2696451" y="1063224"/>
            <a:ext cx="2139496" cy="523220"/>
          </a:xfrm>
          <a:prstGeom prst="rect">
            <a:avLst/>
          </a:prstGeom>
          <a:noFill/>
        </p:spPr>
        <p:txBody>
          <a:bodyPr wrap="none" rtlCol="0">
            <a:spAutoFit/>
          </a:bodyPr>
          <a:lstStyle/>
          <a:p>
            <a:r>
              <a:rPr lang="en-US" sz="2800" b="1" dirty="0"/>
              <a:t>Decision tree</a:t>
            </a:r>
          </a:p>
        </p:txBody>
      </p:sp>
    </p:spTree>
    <p:extLst>
      <p:ext uri="{BB962C8B-B14F-4D97-AF65-F5344CB8AC3E}">
        <p14:creationId xmlns:p14="http://schemas.microsoft.com/office/powerpoint/2010/main" val="3908669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9" name="Picture 8">
            <a:extLst>
              <a:ext uri="{FF2B5EF4-FFF2-40B4-BE49-F238E27FC236}">
                <a16:creationId xmlns:a16="http://schemas.microsoft.com/office/drawing/2014/main" xmlns="" id="{BB8F5E51-7371-8F4A-9921-D72C00A0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0" y="1828800"/>
            <a:ext cx="6845300" cy="4000500"/>
          </a:xfrm>
          <a:prstGeom prst="rect">
            <a:avLst/>
          </a:prstGeom>
        </p:spPr>
      </p:pic>
      <p:sp>
        <p:nvSpPr>
          <p:cNvPr id="10" name="TextBox 9">
            <a:extLst>
              <a:ext uri="{FF2B5EF4-FFF2-40B4-BE49-F238E27FC236}">
                <a16:creationId xmlns:a16="http://schemas.microsoft.com/office/drawing/2014/main" xmlns="" id="{73457DA4-68DE-7148-BE7D-ACA2045A5FCC}"/>
              </a:ext>
            </a:extLst>
          </p:cNvPr>
          <p:cNvSpPr txBox="1"/>
          <p:nvPr/>
        </p:nvSpPr>
        <p:spPr>
          <a:xfrm>
            <a:off x="1385943" y="972907"/>
            <a:ext cx="6714980" cy="461665"/>
          </a:xfrm>
          <a:prstGeom prst="rect">
            <a:avLst/>
          </a:prstGeom>
          <a:noFill/>
        </p:spPr>
        <p:txBody>
          <a:bodyPr wrap="none" rtlCol="0">
            <a:spAutoFit/>
          </a:bodyPr>
          <a:lstStyle/>
          <a:p>
            <a:r>
              <a:rPr lang="en-US" sz="2400" dirty="0"/>
              <a:t>Ensemble Model: Random Forest, Gradient Boosting</a:t>
            </a:r>
          </a:p>
        </p:txBody>
      </p:sp>
    </p:spTree>
    <p:extLst>
      <p:ext uri="{BB962C8B-B14F-4D97-AF65-F5344CB8AC3E}">
        <p14:creationId xmlns:p14="http://schemas.microsoft.com/office/powerpoint/2010/main" val="4260047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19714</TotalTime>
  <Words>1757</Words>
  <Application>Microsoft Macintosh PowerPoint</Application>
  <PresentationFormat>On-screen Show (4:3)</PresentationFormat>
  <Paragraphs>313</Paragraphs>
  <Slides>36</Slides>
  <Notes>27</Notes>
  <HiddenSlides>15</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Limitations of current RNS practice</vt:lpstr>
      <vt:lpstr>Can we use background ECoG to predict clinical outcome?</vt:lpstr>
      <vt:lpstr>PowerPoint Presentation</vt:lpstr>
      <vt:lpstr>PowerPoint Presentation</vt:lpstr>
      <vt:lpstr>PowerPoint Presentation</vt:lpstr>
      <vt:lpstr>Methods: Extract EEG features from each ECOG channel</vt:lpstr>
      <vt:lpstr>PowerPoint Presentation</vt:lpstr>
      <vt:lpstr>PowerPoint Presentation</vt:lpstr>
      <vt:lpstr>PowerPoint Presentation</vt:lpstr>
      <vt:lpstr>Patient Selection Criteria</vt:lpstr>
      <vt:lpstr>Methods: Subject selection</vt:lpstr>
      <vt:lpstr>Methods: Training and Testing</vt:lpstr>
      <vt:lpstr>Results: NY231 model with excellent performance</vt:lpstr>
      <vt:lpstr>NY 231 Important Features</vt:lpstr>
      <vt:lpstr>PowerPoint Presentation</vt:lpstr>
      <vt:lpstr>PowerPoint Presentation</vt:lpstr>
      <vt:lpstr>PowerPoint Presentation</vt:lpstr>
      <vt:lpstr>NY229: Decreased high gamma predicts good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229 monthly ROC plot</vt:lpstr>
      <vt:lpstr>Summary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Xiaojing</dc:creator>
  <cp:lastModifiedBy>Anli Liu</cp:lastModifiedBy>
  <cp:revision>233</cp:revision>
  <dcterms:created xsi:type="dcterms:W3CDTF">2006-08-16T00:00:00Z</dcterms:created>
  <dcterms:modified xsi:type="dcterms:W3CDTF">2018-11-23T21:39:52Z</dcterms:modified>
</cp:coreProperties>
</file>