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  <p:embeddedFont>
      <p:font typeface="Spectral"/>
      <p:regular r:id="rId30"/>
      <p:bold r:id="rId31"/>
      <p:italic r:id="rId32"/>
      <p:boldItalic r:id="rId33"/>
    </p:embeddedFont>
    <p:embeddedFont>
      <p:font typeface="Spectral SemiBold"/>
      <p:regular r:id="rId34"/>
      <p:bold r:id="rId35"/>
      <p:italic r:id="rId36"/>
      <p:boldItalic r:id="rId37"/>
    </p:embeddedFont>
    <p:embeddedFont>
      <p:font typeface="Spectral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F8F4C0-960B-4FEC-9470-9867E3DE6008}">
  <a:tblStyle styleId="{35F8F4C0-960B-4FEC-9470-9867E3DE6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Medium-italic.fntdata"/><Relationship Id="rId20" Type="http://schemas.openxmlformats.org/officeDocument/2006/relationships/slide" Target="slides/slide15.xml"/><Relationship Id="rId41" Type="http://schemas.openxmlformats.org/officeDocument/2006/relationships/font" Target="fonts/Spectral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.fntdata"/><Relationship Id="rId30" Type="http://schemas.openxmlformats.org/officeDocument/2006/relationships/font" Target="fonts/Spectral-regular.fntdata"/><Relationship Id="rId11" Type="http://schemas.openxmlformats.org/officeDocument/2006/relationships/slide" Target="slides/slide6.xml"/><Relationship Id="rId33" Type="http://schemas.openxmlformats.org/officeDocument/2006/relationships/font" Target="fonts/Spectral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-italic.fntdata"/><Relationship Id="rId13" Type="http://schemas.openxmlformats.org/officeDocument/2006/relationships/slide" Target="slides/slide8.xml"/><Relationship Id="rId35" Type="http://schemas.openxmlformats.org/officeDocument/2006/relationships/font" Target="fonts/SpectralSemiBold-bold.fntdata"/><Relationship Id="rId12" Type="http://schemas.openxmlformats.org/officeDocument/2006/relationships/slide" Target="slides/slide7.xml"/><Relationship Id="rId34" Type="http://schemas.openxmlformats.org/officeDocument/2006/relationships/font" Target="fonts/Spectral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Spectral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Spectral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SpectralMedium-bold.fntdata"/><Relationship Id="rId16" Type="http://schemas.openxmlformats.org/officeDocument/2006/relationships/slide" Target="slides/slide11.xml"/><Relationship Id="rId38" Type="http://schemas.openxmlformats.org/officeDocument/2006/relationships/font" Target="fonts/Spectral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c518eb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c518eb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518eb2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518eb2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c518eb2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c518eb2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c518eb2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c518eb2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c518eb2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c518eb2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spent a GREAT deal of time trying to find the user_ids which matched specifically first touch buzzfeed and join that with page name purchase in order to see how many first touch buzzfeeds actually resulted in a purchase. I couldn’t figure out the code.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f656d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f656d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f656d1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f656d1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c518eb2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c518eb2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c518eb2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c518eb2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25a46f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25a46f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c518eb2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c518eb2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c518eb2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c518eb2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c518eb2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c518eb2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5a46f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25a46f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25a46fd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25a46fd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5a46f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5a46f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49250" y="1104050"/>
            <a:ext cx="43818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Spectral SemiBold"/>
                <a:ea typeface="Spectral SemiBold"/>
                <a:cs typeface="Spectral SemiBold"/>
                <a:sym typeface="Spectral SemiBold"/>
              </a:rPr>
              <a:t>Attribution Queries</a:t>
            </a:r>
            <a:endParaRPr sz="3000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Learn SQL from Scratch</a:t>
            </a:r>
            <a:endParaRPr sz="3000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Stephanie Sharp</a:t>
            </a:r>
            <a:endParaRPr sz="3000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2.25.2019</a:t>
            </a:r>
            <a:endParaRPr sz="3000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" y="74575"/>
            <a:ext cx="15144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44163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2.1 USER JOURNEY: </a:t>
            </a:r>
            <a:endParaRPr sz="3000"/>
          </a:p>
          <a:p>
            <a:pPr indent="4572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TOUCHES</a:t>
            </a:r>
            <a:endParaRPr sz="2400"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036975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759975" y="318300"/>
            <a:ext cx="2208300" cy="45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1"/>
                </a:solidFill>
              </a:rPr>
              <a:t>CODE:</a:t>
            </a:r>
            <a:endParaRPr sz="1100" u="sng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WITH</a:t>
            </a:r>
            <a:r>
              <a:rPr lang="en" sz="1000">
                <a:solidFill>
                  <a:schemeClr val="accent1"/>
                </a:solidFill>
              </a:rPr>
              <a:t> first_touch </a:t>
            </a:r>
            <a:r>
              <a:rPr lang="en" sz="1000">
                <a:solidFill>
                  <a:srgbClr val="3C78D8"/>
                </a:solidFill>
              </a:rPr>
              <a:t>AS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CC4125"/>
                </a:solidFill>
              </a:rPr>
              <a:t>(</a:t>
            </a:r>
            <a:endParaRPr sz="10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SELECT</a:t>
            </a:r>
            <a:r>
              <a:rPr lang="en" sz="1000">
                <a:solidFill>
                  <a:schemeClr val="accent1"/>
                </a:solidFill>
              </a:rPr>
              <a:t> user_id,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MIN</a:t>
            </a:r>
            <a:r>
              <a:rPr lang="en" sz="1000">
                <a:solidFill>
                  <a:srgbClr val="CC4125"/>
                </a:solidFill>
              </a:rPr>
              <a:t>(</a:t>
            </a:r>
            <a:r>
              <a:rPr lang="en" sz="1000">
                <a:solidFill>
                  <a:schemeClr val="accent1"/>
                </a:solidFill>
              </a:rPr>
              <a:t>timestamp</a:t>
            </a:r>
            <a:r>
              <a:rPr lang="en" sz="1000">
                <a:solidFill>
                  <a:srgbClr val="CC4125"/>
                </a:solidFill>
              </a:rPr>
              <a:t>)</a:t>
            </a:r>
            <a:r>
              <a:rPr lang="en" sz="1000">
                <a:solidFill>
                  <a:schemeClr val="accent1"/>
                </a:solidFill>
              </a:rPr>
              <a:t> AS </a:t>
            </a:r>
            <a:r>
              <a:rPr lang="en" sz="1000">
                <a:solidFill>
                  <a:srgbClr val="FFE599"/>
                </a:solidFill>
              </a:rPr>
              <a:t>'first_touch_at'</a:t>
            </a:r>
            <a:endParaRPr sz="10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</a:t>
            </a:r>
            <a:r>
              <a:rPr lang="en" sz="1000">
                <a:solidFill>
                  <a:srgbClr val="3C78D8"/>
                </a:solidFill>
              </a:rPr>
              <a:t>FROM</a:t>
            </a:r>
            <a:r>
              <a:rPr lang="en" sz="1000">
                <a:solidFill>
                  <a:schemeClr val="accent1"/>
                </a:solidFill>
              </a:rPr>
              <a:t> page_visits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</a:t>
            </a:r>
            <a:r>
              <a:rPr lang="en" sz="1000">
                <a:solidFill>
                  <a:srgbClr val="3C78D8"/>
                </a:solidFill>
              </a:rPr>
              <a:t>GROUP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3C78D8"/>
                </a:solidFill>
              </a:rPr>
              <a:t>BY</a:t>
            </a:r>
            <a:r>
              <a:rPr lang="en" sz="1000">
                <a:solidFill>
                  <a:schemeClr val="accent1"/>
                </a:solidFill>
              </a:rPr>
              <a:t> user_id</a:t>
            </a:r>
            <a:r>
              <a:rPr lang="en" sz="1000">
                <a:solidFill>
                  <a:srgbClr val="CC4125"/>
                </a:solidFill>
              </a:rPr>
              <a:t>)</a:t>
            </a:r>
            <a:r>
              <a:rPr lang="en" sz="1000">
                <a:solidFill>
                  <a:schemeClr val="accent1"/>
                </a:solidFill>
              </a:rPr>
              <a:t>,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ft_attr </a:t>
            </a:r>
            <a:r>
              <a:rPr lang="en" sz="1000">
                <a:solidFill>
                  <a:srgbClr val="3C78D8"/>
                </a:solidFill>
              </a:rPr>
              <a:t>AS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CC4125"/>
                </a:solidFill>
              </a:rPr>
              <a:t>(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SELECT</a:t>
            </a:r>
            <a:r>
              <a:rPr lang="en" sz="1000">
                <a:solidFill>
                  <a:schemeClr val="accent1"/>
                </a:solidFill>
              </a:rPr>
              <a:t> ft.user_id,</a:t>
            </a:r>
            <a:endParaRPr sz="10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ft.first_touch_at,</a:t>
            </a:r>
            <a:endParaRPr sz="10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pv.utm_source,</a:t>
            </a:r>
            <a:endParaRPr sz="10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pv.utm_campaign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FROM</a:t>
            </a:r>
            <a:r>
              <a:rPr lang="en" sz="1000">
                <a:solidFill>
                  <a:schemeClr val="accent1"/>
                </a:solidFill>
              </a:rPr>
              <a:t> first_touch ft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</a:t>
            </a:r>
            <a:r>
              <a:rPr lang="en" sz="1000">
                <a:solidFill>
                  <a:srgbClr val="3C78D8"/>
                </a:solidFill>
              </a:rPr>
              <a:t>JOIN</a:t>
            </a:r>
            <a:r>
              <a:rPr lang="en" sz="1000">
                <a:solidFill>
                  <a:schemeClr val="accent1"/>
                </a:solidFill>
              </a:rPr>
              <a:t> page_visits pv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ON</a:t>
            </a:r>
            <a:r>
              <a:rPr lang="en" sz="1000">
                <a:solidFill>
                  <a:schemeClr val="accent1"/>
                </a:solidFill>
              </a:rPr>
              <a:t> ft.user_id = pv.user_id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AND</a:t>
            </a:r>
            <a:r>
              <a:rPr lang="en" sz="1000">
                <a:solidFill>
                  <a:schemeClr val="accent1"/>
                </a:solidFill>
              </a:rPr>
              <a:t> ft.first_touch_at = pv.timestamp</a:t>
            </a:r>
            <a:r>
              <a:rPr lang="en" sz="1000">
                <a:solidFill>
                  <a:srgbClr val="CC4125"/>
                </a:solidFill>
              </a:rPr>
              <a:t>)</a:t>
            </a:r>
            <a:endParaRPr sz="10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SELECT</a:t>
            </a:r>
            <a:r>
              <a:rPr lang="en" sz="1000">
                <a:solidFill>
                  <a:schemeClr val="accent1"/>
                </a:solidFill>
              </a:rPr>
              <a:t> ft_attr.utm_source </a:t>
            </a:r>
            <a:r>
              <a:rPr lang="en" sz="1000">
                <a:solidFill>
                  <a:srgbClr val="3C78D8"/>
                </a:solidFill>
              </a:rPr>
              <a:t>AS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FFD966"/>
                </a:solidFill>
              </a:rPr>
              <a:t>‘source’</a:t>
            </a:r>
            <a:r>
              <a:rPr lang="en" sz="1000">
                <a:solidFill>
                  <a:schemeClr val="accent1"/>
                </a:solidFill>
              </a:rPr>
              <a:t>, ft_attr.utm_campaign </a:t>
            </a:r>
            <a:r>
              <a:rPr lang="en" sz="1000">
                <a:solidFill>
                  <a:srgbClr val="3C78D8"/>
                </a:solidFill>
              </a:rPr>
              <a:t>AS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FFD966"/>
                </a:solidFill>
              </a:rPr>
              <a:t>‘campaign’</a:t>
            </a:r>
            <a:r>
              <a:rPr lang="en" sz="1000">
                <a:solidFill>
                  <a:schemeClr val="accent1"/>
                </a:solidFill>
              </a:rPr>
              <a:t>, </a:t>
            </a:r>
            <a:r>
              <a:rPr lang="en" sz="1000">
                <a:solidFill>
                  <a:srgbClr val="3C78D8"/>
                </a:solidFill>
              </a:rPr>
              <a:t>COUNT</a:t>
            </a:r>
            <a:r>
              <a:rPr lang="en" sz="1000">
                <a:solidFill>
                  <a:srgbClr val="CC4125"/>
                </a:solidFill>
              </a:rPr>
              <a:t>(</a:t>
            </a:r>
            <a:r>
              <a:rPr lang="en" sz="1000">
                <a:solidFill>
                  <a:schemeClr val="accent1"/>
                </a:solidFill>
              </a:rPr>
              <a:t>*</a:t>
            </a:r>
            <a:r>
              <a:rPr lang="en" sz="1000">
                <a:solidFill>
                  <a:srgbClr val="CC4125"/>
                </a:solidFill>
              </a:rPr>
              <a:t>)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3C78D8"/>
                </a:solidFill>
              </a:rPr>
              <a:t>AS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FFD966"/>
                </a:solidFill>
              </a:rPr>
              <a:t>‘first_touch_total’</a:t>
            </a:r>
            <a:endParaRPr sz="1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FROM</a:t>
            </a:r>
            <a:r>
              <a:rPr lang="en" sz="1000">
                <a:solidFill>
                  <a:schemeClr val="accent1"/>
                </a:solidFill>
              </a:rPr>
              <a:t> ft_attr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GROUP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3C78D8"/>
                </a:solidFill>
              </a:rPr>
              <a:t>BY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CC4125"/>
                </a:solidFill>
              </a:rPr>
              <a:t>1</a:t>
            </a:r>
            <a:r>
              <a:rPr lang="en" sz="1000">
                <a:solidFill>
                  <a:schemeClr val="accent1"/>
                </a:solidFill>
              </a:rPr>
              <a:t>,</a:t>
            </a:r>
            <a:r>
              <a:rPr lang="en" sz="1000">
                <a:solidFill>
                  <a:srgbClr val="CC4125"/>
                </a:solidFill>
              </a:rPr>
              <a:t>2</a:t>
            </a:r>
            <a:endParaRPr sz="10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ORDER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3C78D8"/>
                </a:solidFill>
              </a:rPr>
              <a:t>BY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CC4125"/>
                </a:solidFill>
              </a:rPr>
              <a:t>3</a:t>
            </a:r>
            <a:r>
              <a:rPr lang="en" sz="1000">
                <a:solidFill>
                  <a:schemeClr val="accent1"/>
                </a:solidFill>
              </a:rPr>
              <a:t> </a:t>
            </a:r>
            <a:r>
              <a:rPr lang="en" sz="1000">
                <a:solidFill>
                  <a:srgbClr val="3C78D8"/>
                </a:solidFill>
              </a:rPr>
              <a:t>DESC</a:t>
            </a:r>
            <a:r>
              <a:rPr lang="en" sz="1000">
                <a:solidFill>
                  <a:schemeClr val="accent1"/>
                </a:solidFill>
              </a:rPr>
              <a:t>;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168500" y="33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1445800"/>
                <a:gridCol w="2208675"/>
                <a:gridCol w="1489300"/>
              </a:tblGrid>
              <a:tr h="30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first_touch_total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interview-with-cool-tshirts-founder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cool-tshirts-search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3746775" y="639050"/>
            <a:ext cx="2623200" cy="2091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What we’ve learned: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Lots of traffic through medium, nytimes, and buzzfeed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Very significant drop in traffic via google search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036975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44163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2.2 USER JOURNEY: </a:t>
            </a:r>
            <a:endParaRPr sz="3000"/>
          </a:p>
          <a:p>
            <a:pPr indent="4572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</a:t>
            </a:r>
            <a:r>
              <a:rPr lang="en" sz="2400"/>
              <a:t> TOUCHES</a:t>
            </a:r>
            <a:endParaRPr sz="2400"/>
          </a:p>
        </p:txBody>
      </p:sp>
      <p:sp>
        <p:nvSpPr>
          <p:cNvPr id="148" name="Google Shape;148;p23"/>
          <p:cNvSpPr txBox="1"/>
          <p:nvPr/>
        </p:nvSpPr>
        <p:spPr>
          <a:xfrm>
            <a:off x="6631175" y="76200"/>
            <a:ext cx="2458200" cy="499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1"/>
                </a:solidFill>
              </a:rPr>
              <a:t>C</a:t>
            </a:r>
            <a:r>
              <a:rPr lang="en" sz="1100" u="sng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ODE: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WITH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last_touch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endParaRPr sz="1100">
              <a:solidFill>
                <a:srgbClr val="CC4125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user_id,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MAX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timestamp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AS </a:t>
            </a:r>
            <a:r>
              <a:rPr lang="en" sz="1100">
                <a:solidFill>
                  <a:srgbClr val="FFE599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'last_touch_at'</a:t>
            </a:r>
            <a:endParaRPr sz="1100">
              <a:solidFill>
                <a:srgbClr val="FFE599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user_id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lt_attr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lt.user_id,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lt.last_touch_at,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pv.utm_source,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pv.utm_campaign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last_touch lt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JOIN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 pv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ON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lt.user_id = pv.user_id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AND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lt.last_touch_at = pv.timestamp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lt_attr.utm_source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‘source’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 lt_attr.utm_campaign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‘campaign’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COUNT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*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‘last_touch_total’</a:t>
            </a:r>
            <a:endParaRPr sz="1100">
              <a:solidFill>
                <a:srgbClr val="FFD966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lt_attr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1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2</a:t>
            </a:r>
            <a:endParaRPr sz="1100">
              <a:solidFill>
                <a:srgbClr val="CC4125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ORDER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3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DESC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;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137800" y="234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1416100"/>
                <a:gridCol w="2231975"/>
                <a:gridCol w="1526400"/>
              </a:tblGrid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last_touch_total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weekly-newsletter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447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retargetting-ad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245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190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interview-with-cool-tshirts-founder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184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paid-search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178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cool-tshirts-search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>
            <a:off x="3983575" y="76200"/>
            <a:ext cx="2503200" cy="2201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What we learned: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Re-targetting campaigns drive more purchasing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nytimes, buzzfeed, and medium dropped in last touch versus first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036975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0" y="0"/>
            <a:ext cx="44163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2.2 USER JOURNEY: </a:t>
            </a:r>
            <a:endParaRPr sz="3000"/>
          </a:p>
          <a:p>
            <a:pPr indent="4572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PURCHASES</a:t>
            </a:r>
            <a:endParaRPr sz="2400"/>
          </a:p>
        </p:txBody>
      </p:sp>
      <p:sp>
        <p:nvSpPr>
          <p:cNvPr id="157" name="Google Shape;157;p24"/>
          <p:cNvSpPr txBox="1"/>
          <p:nvPr/>
        </p:nvSpPr>
        <p:spPr>
          <a:xfrm>
            <a:off x="4036975" y="126750"/>
            <a:ext cx="2463300" cy="158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 COUNT(DISTINCT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user_id)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'total_purchases'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WHERE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page_name =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'4 - purchase'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;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937938" y="1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1562325"/>
              </a:tblGrid>
              <a:tr h="2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total_purchases</a:t>
                      </a:r>
                      <a:endParaRPr b="1" sz="12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361</a:t>
                      </a:r>
                      <a:endParaRPr sz="11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4"/>
          <p:cNvSpPr txBox="1"/>
          <p:nvPr/>
        </p:nvSpPr>
        <p:spPr>
          <a:xfrm>
            <a:off x="6626075" y="54300"/>
            <a:ext cx="2463300" cy="504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sz="1100" u="sng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WITH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last_touch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endParaRPr sz="1100">
              <a:solidFill>
                <a:srgbClr val="CC4125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user_id,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MAX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timestamp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AS </a:t>
            </a:r>
            <a:r>
              <a:rPr lang="en" sz="1100">
                <a:solidFill>
                  <a:srgbClr val="FFE599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'last_touch_at'</a:t>
            </a:r>
            <a:endParaRPr sz="1100">
              <a:solidFill>
                <a:srgbClr val="FFE599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WHERE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page_name = ‘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4 - purchase’</a:t>
            </a:r>
            <a:endParaRPr sz="1100">
              <a:solidFill>
                <a:srgbClr val="FFD966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user_id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lt_attr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lt.user_id,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lt.last_touch_at,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pv.utm_source,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pv.utm_campaign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last_touch lt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JOIN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 pv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ON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lt.user_id = pv.user_id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AND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lt.last_touch_at = pv.timestamp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lt_attr.utm_source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‘source’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 lt_attr.utm_campaign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‘campaign’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COUNT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(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*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)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AS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FFD966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‘lt_purchases’</a:t>
            </a:r>
            <a:endParaRPr sz="1100">
              <a:solidFill>
                <a:srgbClr val="FFD966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lt_attr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1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,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2</a:t>
            </a:r>
            <a:endParaRPr sz="1100">
              <a:solidFill>
                <a:srgbClr val="CC4125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ORDER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CC4125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3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1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DESC</a:t>
            </a:r>
            <a:r>
              <a:rPr lang="en" sz="11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;</a:t>
            </a:r>
            <a:endParaRPr sz="11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192850" y="23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1416100"/>
                <a:gridCol w="2231975"/>
                <a:gridCol w="1526400"/>
              </a:tblGrid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lt_purchases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weekly-newsletter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115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retargetting-ad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113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paid-search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interview-with-cool-tshirts-founder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cool-tshirts-search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504450" y="2179375"/>
            <a:ext cx="8639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pectral Medium"/>
                <a:ea typeface="Spectral Medium"/>
                <a:cs typeface="Spectral Medium"/>
                <a:sym typeface="Spectral Medium"/>
              </a:rPr>
              <a:t>RECOMMENDATIONS </a:t>
            </a:r>
            <a:endParaRPr sz="60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4560000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114075" y="115100"/>
            <a:ext cx="28134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Medium"/>
                <a:ea typeface="Spectral Medium"/>
                <a:cs typeface="Spectral Medium"/>
                <a:sym typeface="Spectral Medium"/>
              </a:rPr>
              <a:t>THE VALUE OF </a:t>
            </a:r>
            <a:endParaRPr sz="24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Medium"/>
                <a:ea typeface="Spectral Medium"/>
                <a:cs typeface="Spectral Medium"/>
                <a:sym typeface="Spectral Medium"/>
              </a:rPr>
              <a:t>FIRST TOUCH</a:t>
            </a:r>
            <a:endParaRPr sz="24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3760250" y="207650"/>
            <a:ext cx="3104100" cy="150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pectral Medium"/>
                <a:ea typeface="Spectral Medium"/>
                <a:cs typeface="Spectral Medium"/>
                <a:sym typeface="Spectral Medium"/>
              </a:rPr>
              <a:t>While first touches do not seem to result in a great deal of purchases, it highlights the effectiveness of retargetting campaigns and emails.</a:t>
            </a:r>
            <a:endParaRPr sz="17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555225" y="1521900"/>
            <a:ext cx="1931100" cy="209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Therefore, it is imperative to invest in: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●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Medium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●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Nytimes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●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Buzzfeed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927475" y="2010050"/>
            <a:ext cx="3831900" cy="2904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WHY?</a:t>
            </a:r>
            <a:endParaRPr sz="1800"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ectral Medium"/>
              <a:buChar char="●"/>
            </a:pPr>
            <a:r>
              <a:rPr lang="en" sz="1800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The impressive reach in numbers of first touch data -  should that increase due to strategic marketing - will equally increase the effectiveness the direct retargetting strategies.</a:t>
            </a:r>
            <a:endParaRPr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560000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14075" y="115100"/>
            <a:ext cx="39873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Medium"/>
                <a:ea typeface="Spectral Medium"/>
                <a:cs typeface="Spectral Medium"/>
                <a:sym typeface="Spectral Medium"/>
              </a:rPr>
              <a:t>THE EFFECTIVENESS OF</a:t>
            </a:r>
            <a:endParaRPr sz="24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Medium"/>
                <a:ea typeface="Spectral Medium"/>
                <a:cs typeface="Spectral Medium"/>
                <a:sym typeface="Spectral Medium"/>
              </a:rPr>
              <a:t>RETARGETTING</a:t>
            </a:r>
            <a:endParaRPr sz="24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903975" y="1531800"/>
            <a:ext cx="2407500" cy="207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As slides 11 and 12 demonstrate, retargetting based on first touches should result in more purchases and more revenue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4101375" y="480900"/>
            <a:ext cx="2655300" cy="418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By retargetting more through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●"/>
            </a:pPr>
            <a:r>
              <a:rPr lang="en" sz="1400">
                <a:latin typeface="Spectral Medium"/>
                <a:ea typeface="Spectral Medium"/>
                <a:cs typeface="Spectral Medium"/>
                <a:sym typeface="Spectral Medium"/>
              </a:rPr>
              <a:t>Email</a:t>
            </a:r>
            <a:endParaRPr sz="14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●"/>
            </a:pPr>
            <a:r>
              <a:rPr lang="en" sz="1400">
                <a:latin typeface="Spectral Medium"/>
                <a:ea typeface="Spectral Medium"/>
                <a:cs typeface="Spectral Medium"/>
                <a:sym typeface="Spectral Medium"/>
              </a:rPr>
              <a:t>Facebook</a:t>
            </a:r>
            <a:endParaRPr sz="14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CTS can expect to: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AutoNum type="arabicParenR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lower cost of paid advertising in other places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AutoNum type="arabicParenR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d</a:t>
            </a: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ivert funds to a greater number of retargetting campaigns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AutoNum type="arabicParenR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expect greater return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560000" y="0"/>
            <a:ext cx="25488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1068950" y="0"/>
            <a:ext cx="4740600" cy="1910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SPECIAL NOTE</a:t>
            </a:r>
            <a:r>
              <a:rPr lang="en" sz="1800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:</a:t>
            </a:r>
            <a:endParaRPr sz="1800"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It is recommended to expand email campaigns to include the already effective weekly newsletter with retargetting in order to maximize the potential of email effort. </a:t>
            </a:r>
            <a:endParaRPr sz="1800">
              <a:solidFill>
                <a:schemeClr val="lt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0" y="1999075"/>
            <a:ext cx="3241800" cy="314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FOR EXAMPLE: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●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emails selected for retargetting can be excluded from weekly newsletters 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●"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more attention to specific measurements on weekly newsletters can make retargetting via email more effective for repeat business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601825" y="2076075"/>
            <a:ext cx="3241800" cy="29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</a:t>
            </a:r>
            <a:r>
              <a:rPr lang="en" sz="1800">
                <a:solidFill>
                  <a:schemeClr val="dk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ombining in-house effort typically lessens overall costs for marketing/advertising</a:t>
            </a:r>
            <a:endParaRPr sz="1800">
              <a:solidFill>
                <a:schemeClr val="dk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In-house emails are company information: no sharing, purchasing data required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thank you for your time.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883150" y="325950"/>
            <a:ext cx="3377700" cy="449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pectral SemiBold"/>
                <a:ea typeface="Spectral SemiBold"/>
                <a:cs typeface="Spectral SemiBold"/>
                <a:sym typeface="Spectral SemiBold"/>
              </a:rPr>
              <a:t>TABLE OF </a:t>
            </a:r>
            <a:endParaRPr sz="30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pectral SemiBold"/>
                <a:ea typeface="Spectral SemiBold"/>
                <a:cs typeface="Spectral SemiBold"/>
                <a:sym typeface="Spectral SemiBold"/>
              </a:rPr>
              <a:t>CONTENTS:</a:t>
            </a:r>
            <a:endParaRPr sz="30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Spectral SemiBold"/>
              <a:buAutoNum type="arabicPeriod"/>
            </a:pPr>
            <a:r>
              <a:rPr lang="en" sz="1800">
                <a:latin typeface="Spectral SemiBold"/>
                <a:ea typeface="Spectral SemiBold"/>
                <a:cs typeface="Spectral SemiBold"/>
                <a:sym typeface="Spectral SemiBold"/>
              </a:rPr>
              <a:t>Building Familiarity</a:t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Spectral SemiBold"/>
              <a:buAutoNum type="arabicPeriod"/>
            </a:pPr>
            <a:r>
              <a:rPr lang="en" sz="1800">
                <a:latin typeface="Spectral SemiBold"/>
                <a:ea typeface="Spectral SemiBold"/>
                <a:cs typeface="Spectral SemiBold"/>
                <a:sym typeface="Spectral SemiBold"/>
              </a:rPr>
              <a:t>Discovering User Journey</a:t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Spectral SemiBold"/>
              <a:buAutoNum type="arabicPeriod"/>
            </a:pPr>
            <a:r>
              <a:rPr lang="en" sz="1800">
                <a:latin typeface="Spectral SemiBold"/>
                <a:ea typeface="Spectral SemiBold"/>
                <a:cs typeface="Spectral SemiBold"/>
                <a:sym typeface="Spectral SemiBold"/>
              </a:rPr>
              <a:t>Recommendations for Optimal ROI</a:t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25300" y="1851500"/>
            <a:ext cx="5700300" cy="18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BUILDING FAMILIARITY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682875" y="110300"/>
            <a:ext cx="2295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CoolTShirts is an innovative apparel company looking for information about how their online campaigns are affecting sales.</a:t>
            </a:r>
            <a:endParaRPr sz="1600">
              <a:solidFill>
                <a:schemeClr val="accent4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682875" y="3128975"/>
            <a:ext cx="2295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The company will use this information to form an investment decision about which campaigns they will choose to move forward funding.</a:t>
            </a:r>
            <a:endParaRPr sz="1600">
              <a:solidFill>
                <a:schemeClr val="accent4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-44050" y="933850"/>
            <a:ext cx="9197700" cy="79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9725" y="0"/>
            <a:ext cx="79473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1.1 </a:t>
            </a:r>
            <a:r>
              <a:rPr lang="en" sz="30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BUILDING FAMILIARITY: </a:t>
            </a:r>
            <a:r>
              <a:rPr lang="en" sz="24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BASICS</a:t>
            </a:r>
            <a:endParaRPr sz="24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763" y="1086275"/>
            <a:ext cx="2723700" cy="98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pectral Medium"/>
              <a:buChar char="●"/>
            </a:pPr>
            <a:r>
              <a:rPr lang="en" sz="13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CoolTShirts has engaged 8 types of online campaigns, identified as ‘utm_campaign’</a:t>
            </a:r>
            <a:endParaRPr sz="13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235063" y="2280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2261125"/>
              </a:tblGrid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utm_campaign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weekly-newsletter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retargetting-ad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interview-with-cool-tshirts-founder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paid-search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cool-tshirts-search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6580388" y="24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2341125"/>
              </a:tblGrid>
              <a:tr h="27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utm_source</a:t>
                      </a:r>
                      <a:endParaRPr b="1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6434100" y="1153675"/>
            <a:ext cx="2633700" cy="12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pectral Medium"/>
              <a:buChar char="●"/>
            </a:pPr>
            <a:r>
              <a:rPr lang="en" sz="13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CoolTShirts has chosen to place these campaigns in specific online websites or platforms, identified as ‘utm_source’</a:t>
            </a:r>
            <a:endParaRPr sz="13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803675" y="1839875"/>
            <a:ext cx="2261100" cy="1025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 DISTINCT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utm_campaign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page_visits;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006125" y="3389375"/>
            <a:ext cx="2261100" cy="1025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 DISTINCT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utm_source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page_visits;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943350" y="-7200"/>
            <a:ext cx="2786100" cy="51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6143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2865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pectral Medium"/>
                <a:ea typeface="Spectral Medium"/>
                <a:cs typeface="Spectral Medium"/>
                <a:sym typeface="Spectral Medium"/>
              </a:rPr>
              <a:t>1.1 </a:t>
            </a:r>
            <a:r>
              <a:rPr lang="en" sz="3000">
                <a:latin typeface="Spectral Medium"/>
                <a:ea typeface="Spectral Medium"/>
                <a:cs typeface="Spectral Medium"/>
                <a:sym typeface="Spectral Medium"/>
              </a:rPr>
              <a:t>BUILDING FAMILIARITY:</a:t>
            </a:r>
            <a:endParaRPr sz="3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pectral Medium"/>
                <a:ea typeface="Spectral Medium"/>
                <a:cs typeface="Spectral Medium"/>
                <a:sym typeface="Spectral Medium"/>
              </a:rPr>
              <a:t>      </a:t>
            </a:r>
            <a:r>
              <a:rPr lang="en" sz="2400">
                <a:latin typeface="Spectral Medium"/>
                <a:ea typeface="Spectral Medium"/>
                <a:cs typeface="Spectral Medium"/>
                <a:sym typeface="Spectral Medium"/>
              </a:rPr>
              <a:t>BASICS</a:t>
            </a:r>
            <a:endParaRPr sz="24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3695650" y="180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2341125"/>
              </a:tblGrid>
              <a:tr h="31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page_name</a:t>
                      </a:r>
                      <a:endParaRPr b="1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1 - landing_page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2 - shopping_cart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3 - checkout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4 - purchase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6826900" y="2058900"/>
            <a:ext cx="2261100" cy="1025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 DISTINCT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page_name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0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page_visits;</a:t>
            </a:r>
            <a:endParaRPr sz="10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1488" y="2011050"/>
            <a:ext cx="2957100" cy="12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 Medium"/>
              <a:buChar char="●"/>
            </a:pPr>
            <a:r>
              <a:rPr lang="en" sz="1300">
                <a:latin typeface="Spectral Medium"/>
                <a:ea typeface="Spectral Medium"/>
                <a:cs typeface="Spectral Medium"/>
                <a:sym typeface="Spectral Medium"/>
              </a:rPr>
              <a:t>CoolTShirts has chosen to chart the path of user movement from the ‘landing_page’ to ‘purchase’ pages. </a:t>
            </a:r>
            <a:endParaRPr sz="13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66150" y="4047575"/>
            <a:ext cx="3892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Thus, we are looking for campaigns and their placements which result in the higher numbers of purchases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6245725" y="2667645"/>
            <a:ext cx="1296945" cy="1229700"/>
            <a:chOff x="6508850" y="2683370"/>
            <a:chExt cx="1296945" cy="1229700"/>
          </a:xfrm>
        </p:grpSpPr>
        <p:cxnSp>
          <p:nvCxnSpPr>
            <p:cNvPr id="100" name="Google Shape;100;p18"/>
            <p:cNvCxnSpPr/>
            <p:nvPr/>
          </p:nvCxnSpPr>
          <p:spPr>
            <a:xfrm flipH="1" rot="10800000">
              <a:off x="6553295" y="2683370"/>
              <a:ext cx="1252500" cy="1229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8"/>
            <p:cNvCxnSpPr/>
            <p:nvPr/>
          </p:nvCxnSpPr>
          <p:spPr>
            <a:xfrm flipH="1" rot="10800000">
              <a:off x="6508850" y="3170825"/>
              <a:ext cx="684000" cy="15900"/>
            </a:xfrm>
            <a:prstGeom prst="straightConnector1">
              <a:avLst/>
            </a:prstGeom>
            <a:noFill/>
            <a:ln cap="flat" cmpd="sng" w="2857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8"/>
          <p:cNvSpPr txBox="1"/>
          <p:nvPr>
            <p:ph type="ctrTitle"/>
          </p:nvPr>
        </p:nvSpPr>
        <p:spPr>
          <a:xfrm>
            <a:off x="0" y="0"/>
            <a:ext cx="83532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1.2 BUILDING FAMILIARITY: </a:t>
            </a:r>
            <a:r>
              <a:rPr lang="en" sz="24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RELATIONSHIP</a:t>
            </a:r>
            <a:endParaRPr sz="24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542675" y="567875"/>
            <a:ext cx="1507200" cy="109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*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LIMIT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r>
              <a:rPr lang="en" sz="1200">
                <a:solidFill>
                  <a:srgbClr val="A61C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10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;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98825" y="22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1268225"/>
                <a:gridCol w="1462800"/>
                <a:gridCol w="694325"/>
                <a:gridCol w="2231275"/>
                <a:gridCol w="986150"/>
              </a:tblGrid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page_name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user_id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utm_source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1 - landing_page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2018-01-24 03:12:16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2 - shopping_cart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2018-01-24 04:04:16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3 - checkout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2018-01-25 23:10:16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10006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weekly-newsletter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1 - landing_page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2018-01-25 20:32:02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10030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 b="1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2 - shopping_cart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2018-01-25 23:05:02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10030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3 - checkout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2018-01-28 13:26:02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10030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4 - purchase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2018-01-28 13:38:02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10030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1 - landing_page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2018-01-05 18:31:17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10045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2 - shopping_cart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2018-01-05 21:16:17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10045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3 - checkout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2018-01-09 03:05:17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10045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retargetting-ad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8"/>
          <p:cNvSpPr txBox="1"/>
          <p:nvPr/>
        </p:nvSpPr>
        <p:spPr>
          <a:xfrm>
            <a:off x="7542675" y="2056050"/>
            <a:ext cx="1556100" cy="1031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CCCC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One source can have more than one specific campaign</a:t>
            </a:r>
            <a:endParaRPr sz="1300">
              <a:solidFill>
                <a:srgbClr val="F4CCCC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 rot="-5400000">
            <a:off x="1115927" y="1840784"/>
            <a:ext cx="411909" cy="504430"/>
            <a:chOff x="6741275" y="1488325"/>
            <a:chExt cx="379500" cy="544800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6741275" y="1488325"/>
              <a:ext cx="379500" cy="2532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 flipH="1" rot="10800000">
              <a:off x="6760775" y="1741225"/>
              <a:ext cx="340200" cy="291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" name="Google Shape;109;p18"/>
          <p:cNvSpPr txBox="1"/>
          <p:nvPr/>
        </p:nvSpPr>
        <p:spPr>
          <a:xfrm>
            <a:off x="431788" y="1044475"/>
            <a:ext cx="1780200" cy="80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EAD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New timestamps are issued for each new page transition</a:t>
            </a:r>
            <a:endParaRPr sz="1300">
              <a:solidFill>
                <a:srgbClr val="D9EAD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6705825" y="3422750"/>
            <a:ext cx="612900" cy="589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6681825" y="4011950"/>
            <a:ext cx="660300" cy="14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7107825" y="3422750"/>
            <a:ext cx="1974600" cy="165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EAD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One user ID can have multiple campaigns/ sources</a:t>
            </a:r>
            <a:endParaRPr sz="1300">
              <a:solidFill>
                <a:srgbClr val="D9EAD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EAD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----------------------</a:t>
            </a:r>
            <a:endParaRPr sz="1300">
              <a:solidFill>
                <a:srgbClr val="D9EAD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EAD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Highlight which sources and campaigns result in purchase</a:t>
            </a:r>
            <a:endParaRPr sz="1300">
              <a:solidFill>
                <a:srgbClr val="D9EAD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-44175" y="0"/>
            <a:ext cx="9198000" cy="269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4004025" y="26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{35F8F4C0-960B-4FEC-9470-9867E3DE6008}</a:tableStyleId>
              </a:tblPr>
              <a:tblGrid>
                <a:gridCol w="2249425"/>
                <a:gridCol w="2249425"/>
              </a:tblGrid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utm_campaign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utm_source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getting-to-know-cool-tshirts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weekly-newsletter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ten-crazy-cool-tshirts-facts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buzzfeed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retargetting-campaign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retargetting-ad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interview-with-cool-tshirts-founder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paid-search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cool-tshirts-search</a:t>
                      </a:r>
                      <a:endParaRPr sz="10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9"/>
          <p:cNvSpPr txBox="1"/>
          <p:nvPr/>
        </p:nvSpPr>
        <p:spPr>
          <a:xfrm>
            <a:off x="-44175" y="0"/>
            <a:ext cx="4699500" cy="129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1.2 BUILDING FAMILIARITY:</a:t>
            </a:r>
            <a:r>
              <a:rPr lang="en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</a:t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     RELATIONSHIP</a:t>
            </a:r>
            <a:endParaRPr sz="1800"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20600" y="3236875"/>
            <a:ext cx="2107500" cy="151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CODE:</a:t>
            </a:r>
            <a:endParaRPr u="sng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SELECT DISTINCT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utm_campaign, 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utm_source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FROM</a:t>
            </a:r>
            <a:r>
              <a:rPr lang="en" sz="1200">
                <a:solidFill>
                  <a:srgbClr val="F3F3F3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page_visits;</a:t>
            </a:r>
            <a:endParaRPr sz="1200">
              <a:solidFill>
                <a:srgbClr val="F3F3F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710850" y="1149275"/>
            <a:ext cx="3085200" cy="109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How are campaigns related to sources?</a:t>
            </a:r>
            <a:endParaRPr sz="2400">
              <a:solidFill>
                <a:schemeClr val="accent4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99775" y="2330775"/>
            <a:ext cx="3570000" cy="2184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What we know:</a:t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Users have multiple touch-points measured by ‘timestamp’ and both utm_source and utm_campaign</a:t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 Medium"/>
              <a:buChar char="●"/>
            </a:pPr>
            <a:r>
              <a:rPr lang="en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Through this, we can chart the course of each user who has made it to the ‘purchase’ page</a:t>
            </a:r>
            <a:endParaRPr>
              <a:solidFill>
                <a:schemeClr val="accen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194225" y="519375"/>
            <a:ext cx="4764300" cy="317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What we want to know: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●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Which campaigns are most effective for first touches? And how effective are they?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○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The value of first touch expresses itself in the retarget outcome.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●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Which campaigns are most effective for last touches? And how effective are they?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●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Which campaigns result in the most purchases?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ectral Medium"/>
              <a:buChar char="○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Identifying this will help the client focus energy and attention toward campaigns that work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DISCOVERING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USER JOURNEY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