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82" r:id="rId20"/>
    <p:sldId id="28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 varScale="1">
        <p:scale>
          <a:sx n="77" d="100"/>
          <a:sy n="77" d="100"/>
        </p:scale>
        <p:origin x="16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8533C-9240-433E-8CAC-631EEEAF13ED}" type="doc">
      <dgm:prSet loTypeId="urn:microsoft.com/office/officeart/2005/8/layout/vList5" loCatId="list" qsTypeId="urn:microsoft.com/office/officeart/2005/8/quickstyle/3d2#1" qsCatId="3D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4159976B-B8D9-4AA0-BCD4-B24924D77E3C}">
      <dgm:prSet phldrT="[Texte]" custT="1"/>
      <dgm:spPr/>
      <dgm:t>
        <a:bodyPr/>
        <a:lstStyle/>
        <a:p>
          <a:pPr algn="ctr"/>
          <a:r>
            <a:rPr lang="fr-FR" sz="2400" b="1" dirty="0">
              <a:latin typeface="+mn-lt"/>
              <a:cs typeface="Times New Roman" pitchFamily="18" charset="0"/>
            </a:rPr>
            <a:t>PARTIE I</a:t>
          </a:r>
        </a:p>
        <a:p>
          <a:pPr algn="l"/>
          <a:r>
            <a:rPr lang="fr-FR" sz="2000" b="1" dirty="0">
              <a:latin typeface="+mn-lt"/>
              <a:cs typeface="Times New Roman" pitchFamily="18" charset="0"/>
            </a:rPr>
            <a:t>Présentation</a:t>
          </a:r>
          <a:r>
            <a:rPr lang="fr-FR" sz="2000" b="1" dirty="0">
              <a:latin typeface="Times New Roman" pitchFamily="18" charset="0"/>
              <a:cs typeface="Times New Roman" pitchFamily="18" charset="0"/>
            </a:rPr>
            <a:t> du LEF</a:t>
          </a:r>
        </a:p>
        <a:p>
          <a:pPr algn="l"/>
          <a:r>
            <a:rPr lang="fr-FR" sz="2000" b="1" dirty="0">
              <a:latin typeface="Times New Roman" pitchFamily="18" charset="0"/>
              <a:cs typeface="Times New Roman" pitchFamily="18" charset="0"/>
            </a:rPr>
            <a:t>(Laboratoire d’économie Forestière)</a:t>
          </a:r>
        </a:p>
      </dgm:t>
    </dgm:pt>
    <dgm:pt modelId="{D3CB15A6-D891-487B-A705-868AE3A3068F}" type="parTrans" cxnId="{6E92E544-C458-4FBF-B2D5-E4C1B087ED8E}">
      <dgm:prSet/>
      <dgm:spPr/>
      <dgm:t>
        <a:bodyPr/>
        <a:lstStyle/>
        <a:p>
          <a:endParaRPr lang="fr-FR"/>
        </a:p>
      </dgm:t>
    </dgm:pt>
    <dgm:pt modelId="{1DC79C71-D2EA-46FD-B039-9CF550249EF5}" type="sibTrans" cxnId="{6E92E544-C458-4FBF-B2D5-E4C1B087ED8E}">
      <dgm:prSet/>
      <dgm:spPr/>
      <dgm:t>
        <a:bodyPr/>
        <a:lstStyle/>
        <a:p>
          <a:endParaRPr lang="fr-FR"/>
        </a:p>
      </dgm:t>
    </dgm:pt>
    <dgm:pt modelId="{6F039714-2FBB-4D29-B20A-238AAD6862D3}">
      <dgm:prSet phldrT="[Texte]" custT="1"/>
      <dgm:spPr/>
      <dgm:t>
        <a:bodyPr/>
        <a:lstStyle/>
        <a:p>
          <a:r>
            <a:rPr lang="fr-FR" sz="2000" dirty="0"/>
            <a:t>UMR AgroParisTech – </a:t>
          </a:r>
          <a:r>
            <a:rPr lang="fr-FR" sz="2000" b="0" dirty="0">
              <a:latin typeface="Times New Roman" pitchFamily="18" charset="0"/>
              <a:cs typeface="Times New Roman" pitchFamily="18" charset="0"/>
            </a:rPr>
            <a:t>INRA</a:t>
          </a:r>
          <a:endParaRPr lang="fr-FR" sz="2000" dirty="0">
            <a:latin typeface="Times New Roman" pitchFamily="18" charset="0"/>
            <a:cs typeface="Times New Roman" pitchFamily="18" charset="0"/>
          </a:endParaRPr>
        </a:p>
      </dgm:t>
    </dgm:pt>
    <dgm:pt modelId="{97BFB5DF-9DDE-41D3-8348-559AA5E31AC2}" type="parTrans" cxnId="{F68C0A9E-E4D0-4944-B60C-07FCF0C1C130}">
      <dgm:prSet/>
      <dgm:spPr/>
      <dgm:t>
        <a:bodyPr/>
        <a:lstStyle/>
        <a:p>
          <a:endParaRPr lang="fr-FR"/>
        </a:p>
      </dgm:t>
    </dgm:pt>
    <dgm:pt modelId="{DA202B9A-B086-4905-8437-ACDE3F2A9E73}" type="sibTrans" cxnId="{F68C0A9E-E4D0-4944-B60C-07FCF0C1C130}">
      <dgm:prSet/>
      <dgm:spPr/>
      <dgm:t>
        <a:bodyPr/>
        <a:lstStyle/>
        <a:p>
          <a:endParaRPr lang="fr-FR"/>
        </a:p>
      </dgm:t>
    </dgm:pt>
    <dgm:pt modelId="{88504A5A-A9D4-43BD-B32E-F078E70277F6}">
      <dgm:prSet phldrT="[Texte]" custT="1"/>
      <dgm:spPr/>
      <dgm:t>
        <a:bodyPr/>
        <a:lstStyle/>
        <a:p>
          <a:pPr algn="ctr"/>
          <a:r>
            <a:rPr lang="fr-FR" sz="2400" b="1" dirty="0">
              <a:latin typeface="+mn-lt"/>
            </a:rPr>
            <a:t>PARTIE II</a:t>
          </a:r>
        </a:p>
        <a:p>
          <a:pPr algn="l"/>
          <a:r>
            <a:rPr lang="fr-FR" sz="2000" b="1" dirty="0">
              <a:latin typeface="+mn-lt"/>
            </a:rPr>
            <a:t>La valeur des espaces verts : une application de Choice Experiment</a:t>
          </a:r>
        </a:p>
        <a:p>
          <a:pPr algn="l"/>
          <a:endParaRPr lang="fr-FR" sz="2000" b="1" dirty="0">
            <a:latin typeface="+mn-lt"/>
          </a:endParaRPr>
        </a:p>
      </dgm:t>
    </dgm:pt>
    <dgm:pt modelId="{3EAE61F5-841A-4CF9-950C-D6B4195CCD0D}" type="parTrans" cxnId="{D69B0E67-59B6-4D73-83BE-A1A448ADAADB}">
      <dgm:prSet/>
      <dgm:spPr/>
      <dgm:t>
        <a:bodyPr/>
        <a:lstStyle/>
        <a:p>
          <a:endParaRPr lang="fr-FR"/>
        </a:p>
      </dgm:t>
    </dgm:pt>
    <dgm:pt modelId="{3B2E2D34-2AF5-4D8A-9E75-F2C7E01137BE}" type="sibTrans" cxnId="{D69B0E67-59B6-4D73-83BE-A1A448ADAADB}">
      <dgm:prSet/>
      <dgm:spPr/>
      <dgm:t>
        <a:bodyPr/>
        <a:lstStyle/>
        <a:p>
          <a:endParaRPr lang="fr-FR"/>
        </a:p>
      </dgm:t>
    </dgm:pt>
    <dgm:pt modelId="{DAABFDE4-ED3D-40D4-8E71-41D78EF4D7AE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Introduction</a:t>
          </a:r>
        </a:p>
      </dgm:t>
    </dgm:pt>
    <dgm:pt modelId="{908D3E27-20B6-4353-9A5A-0B8A9D8BA349}" type="parTrans" cxnId="{2A585BA6-F4B4-4086-A31C-6F23F3AE64E0}">
      <dgm:prSet/>
      <dgm:spPr/>
      <dgm:t>
        <a:bodyPr/>
        <a:lstStyle/>
        <a:p>
          <a:endParaRPr lang="fr-FR"/>
        </a:p>
      </dgm:t>
    </dgm:pt>
    <dgm:pt modelId="{8F5D61D7-2873-4D4C-84CC-BFFCD6EDC0A0}" type="sibTrans" cxnId="{2A585BA6-F4B4-4086-A31C-6F23F3AE64E0}">
      <dgm:prSet/>
      <dgm:spPr/>
      <dgm:t>
        <a:bodyPr/>
        <a:lstStyle/>
        <a:p>
          <a:endParaRPr lang="fr-FR"/>
        </a:p>
      </dgm:t>
    </dgm:pt>
    <dgm:pt modelId="{9B17C5F3-AA35-493A-8763-BBE3F7004CF3}">
      <dgm:prSet phldrT="[Texte]" custT="1"/>
      <dgm:spPr/>
      <dgm:t>
        <a:bodyPr/>
        <a:lstStyle/>
        <a:p>
          <a:r>
            <a:rPr lang="fr-FR" sz="2000" b="0" dirty="0"/>
            <a:t>La Recherche au LEF</a:t>
          </a:r>
          <a:endParaRPr lang="fr-FR" sz="2000" dirty="0">
            <a:latin typeface="Times New Roman" pitchFamily="18" charset="0"/>
            <a:cs typeface="Times New Roman" pitchFamily="18" charset="0"/>
          </a:endParaRPr>
        </a:p>
      </dgm:t>
    </dgm:pt>
    <dgm:pt modelId="{89591FEA-F7B9-4576-AD04-12FB6303D11F}" type="parTrans" cxnId="{9E9F742E-23F6-47AA-B35A-0028327FAB6E}">
      <dgm:prSet/>
      <dgm:spPr/>
      <dgm:t>
        <a:bodyPr/>
        <a:lstStyle/>
        <a:p>
          <a:endParaRPr lang="fr-FR"/>
        </a:p>
      </dgm:t>
    </dgm:pt>
    <dgm:pt modelId="{6E7B4B66-A6DE-434F-8A30-6F2B3ED77B18}" type="sibTrans" cxnId="{9E9F742E-23F6-47AA-B35A-0028327FAB6E}">
      <dgm:prSet/>
      <dgm:spPr/>
      <dgm:t>
        <a:bodyPr/>
        <a:lstStyle/>
        <a:p>
          <a:endParaRPr lang="fr-FR"/>
        </a:p>
      </dgm:t>
    </dgm:pt>
    <dgm:pt modelId="{D0849988-436A-49E0-9366-1391BE27CDB0}">
      <dgm:prSet phldrT="[Texte]" custT="1"/>
      <dgm:spPr/>
      <dgm:t>
        <a:bodyPr/>
        <a:lstStyle/>
        <a:p>
          <a:r>
            <a:rPr lang="fr-FR" sz="2000" b="0" dirty="0"/>
            <a:t>Les projets scientifiques du LEF 2013 – 2017</a:t>
          </a:r>
          <a:endParaRPr lang="fr-FR" sz="1800" dirty="0">
            <a:latin typeface="Times New Roman" pitchFamily="18" charset="0"/>
            <a:cs typeface="Times New Roman" pitchFamily="18" charset="0"/>
          </a:endParaRPr>
        </a:p>
      </dgm:t>
    </dgm:pt>
    <dgm:pt modelId="{BCDB19C4-889C-4656-B7FE-AA0C0A135883}" type="parTrans" cxnId="{BE131B15-5603-45FB-8B9C-D4525DD003BF}">
      <dgm:prSet/>
      <dgm:spPr/>
      <dgm:t>
        <a:bodyPr/>
        <a:lstStyle/>
        <a:p>
          <a:endParaRPr lang="fr-FR"/>
        </a:p>
      </dgm:t>
    </dgm:pt>
    <dgm:pt modelId="{9BA62981-A1CB-43D4-B7D6-76E73C636A24}" type="sibTrans" cxnId="{BE131B15-5603-45FB-8B9C-D4525DD003BF}">
      <dgm:prSet/>
      <dgm:spPr/>
      <dgm:t>
        <a:bodyPr/>
        <a:lstStyle/>
        <a:p>
          <a:endParaRPr lang="fr-FR"/>
        </a:p>
      </dgm:t>
    </dgm:pt>
    <dgm:pt modelId="{6833D2FC-FA52-41BA-B41E-ACD534EE1491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Equipe du LEF</a:t>
          </a:r>
        </a:p>
      </dgm:t>
    </dgm:pt>
    <dgm:pt modelId="{01514722-525A-46F4-A40B-C757EFD06356}" type="parTrans" cxnId="{B4D96437-48DD-48B0-AE20-8A04212AE7D9}">
      <dgm:prSet/>
      <dgm:spPr/>
      <dgm:t>
        <a:bodyPr/>
        <a:lstStyle/>
        <a:p>
          <a:endParaRPr lang="fr-FR"/>
        </a:p>
      </dgm:t>
    </dgm:pt>
    <dgm:pt modelId="{983813A7-05D5-4860-9F9A-09921918989C}" type="sibTrans" cxnId="{B4D96437-48DD-48B0-AE20-8A04212AE7D9}">
      <dgm:prSet/>
      <dgm:spPr/>
      <dgm:t>
        <a:bodyPr/>
        <a:lstStyle/>
        <a:p>
          <a:endParaRPr lang="fr-FR"/>
        </a:p>
      </dgm:t>
    </dgm:pt>
    <dgm:pt modelId="{53BC84A4-AAC4-4A49-B116-A183FCF4F44B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Les facteurs </a:t>
          </a:r>
          <a:r>
            <a:rPr lang="fr-FR" sz="2000" dirty="0"/>
            <a:t>déterminants des choix résidentiels des ménages</a:t>
          </a:r>
          <a:endParaRPr lang="fr-FR" sz="2000" dirty="0">
            <a:latin typeface="+mn-lt"/>
            <a:cs typeface="Times New Roman" pitchFamily="18" charset="0"/>
          </a:endParaRPr>
        </a:p>
      </dgm:t>
    </dgm:pt>
    <dgm:pt modelId="{0C36A886-F8CC-4472-958A-B0C9CCAF2F9B}" type="parTrans" cxnId="{BC4D86B1-3880-49C0-BBED-0C1F5734A2F7}">
      <dgm:prSet/>
      <dgm:spPr/>
      <dgm:t>
        <a:bodyPr/>
        <a:lstStyle/>
        <a:p>
          <a:endParaRPr lang="fr-FR"/>
        </a:p>
      </dgm:t>
    </dgm:pt>
    <dgm:pt modelId="{A6F1F3F3-C5BB-4740-BA40-B8BEECE0C924}" type="sibTrans" cxnId="{BC4D86B1-3880-49C0-BBED-0C1F5734A2F7}">
      <dgm:prSet/>
      <dgm:spPr/>
      <dgm:t>
        <a:bodyPr/>
        <a:lstStyle/>
        <a:p>
          <a:endParaRPr lang="fr-FR"/>
        </a:p>
      </dgm:t>
    </dgm:pt>
    <dgm:pt modelId="{396BE59B-E325-4615-B055-55A3B794B0F6}">
      <dgm:prSet phldrT="[Texte]" custT="1"/>
      <dgm:spPr/>
      <dgm:t>
        <a:bodyPr/>
        <a:lstStyle/>
        <a:p>
          <a:r>
            <a:rPr lang="fr-FR" sz="1800" dirty="0">
              <a:latin typeface="+mn-lt"/>
              <a:cs typeface="Times New Roman" pitchFamily="18" charset="0"/>
            </a:rPr>
            <a:t>Méthodologie</a:t>
          </a:r>
          <a:endParaRPr lang="fr-FR" sz="2000" dirty="0">
            <a:latin typeface="+mn-lt"/>
            <a:cs typeface="Times New Roman" pitchFamily="18" charset="0"/>
          </a:endParaRPr>
        </a:p>
      </dgm:t>
    </dgm:pt>
    <dgm:pt modelId="{177C1894-E288-4646-B394-D793FB741E40}" type="parTrans" cxnId="{EE2EB210-AE9C-46BC-8F85-8F15366BA75D}">
      <dgm:prSet/>
      <dgm:spPr/>
      <dgm:t>
        <a:bodyPr/>
        <a:lstStyle/>
        <a:p>
          <a:endParaRPr lang="fr-FR"/>
        </a:p>
      </dgm:t>
    </dgm:pt>
    <dgm:pt modelId="{DC9DD61A-D100-40AB-BBA1-A205B3505F13}" type="sibTrans" cxnId="{EE2EB210-AE9C-46BC-8F85-8F15366BA75D}">
      <dgm:prSet/>
      <dgm:spPr/>
      <dgm:t>
        <a:bodyPr/>
        <a:lstStyle/>
        <a:p>
          <a:endParaRPr lang="fr-FR"/>
        </a:p>
      </dgm:t>
    </dgm:pt>
    <dgm:pt modelId="{4988C1DE-DBA5-4405-8E9E-3AEF0DB47860}">
      <dgm:prSet phldrT="[Texte]" custT="1"/>
      <dgm:spPr/>
      <dgm:t>
        <a:bodyPr/>
        <a:lstStyle/>
        <a:p>
          <a:endParaRPr lang="fr-FR" sz="1600" dirty="0">
            <a:latin typeface="+mn-lt"/>
            <a:cs typeface="Times New Roman" pitchFamily="18" charset="0"/>
          </a:endParaRPr>
        </a:p>
      </dgm:t>
    </dgm:pt>
    <dgm:pt modelId="{17D0FE1E-8E1D-4C82-9932-8FF00FD85233}" type="parTrans" cxnId="{7B5CAC65-0574-4D4F-8D44-5041FA17A3C3}">
      <dgm:prSet/>
      <dgm:spPr/>
      <dgm:t>
        <a:bodyPr/>
        <a:lstStyle/>
        <a:p>
          <a:endParaRPr lang="fr-FR"/>
        </a:p>
      </dgm:t>
    </dgm:pt>
    <dgm:pt modelId="{8AA2AF74-74DB-4E75-96C3-08F5FC58792D}" type="sibTrans" cxnId="{7B5CAC65-0574-4D4F-8D44-5041FA17A3C3}">
      <dgm:prSet/>
      <dgm:spPr/>
      <dgm:t>
        <a:bodyPr/>
        <a:lstStyle/>
        <a:p>
          <a:endParaRPr lang="fr-FR"/>
        </a:p>
      </dgm:t>
    </dgm:pt>
    <dgm:pt modelId="{14D841A9-E0D9-4B35-A857-E999111E2F42}">
      <dgm:prSet phldrT="[Texte]" custT="1"/>
      <dgm:spPr/>
      <dgm:t>
        <a:bodyPr/>
        <a:lstStyle/>
        <a:p>
          <a:r>
            <a:rPr lang="fr-FR" sz="2000" b="0" dirty="0"/>
            <a:t>Expérimentation des choix </a:t>
          </a:r>
          <a:r>
            <a:rPr lang="fr-FR" sz="2000" b="1" dirty="0"/>
            <a:t> </a:t>
          </a:r>
          <a:endParaRPr lang="fr-FR" sz="2000" dirty="0">
            <a:latin typeface="+mn-lt"/>
            <a:cs typeface="Times New Roman" pitchFamily="18" charset="0"/>
          </a:endParaRPr>
        </a:p>
      </dgm:t>
    </dgm:pt>
    <dgm:pt modelId="{46B31509-1823-45AA-8631-E918BF55CF01}" type="parTrans" cxnId="{40F79EEE-44ED-4073-9BC8-54C1E6E64A4B}">
      <dgm:prSet/>
      <dgm:spPr/>
      <dgm:t>
        <a:bodyPr/>
        <a:lstStyle/>
        <a:p>
          <a:endParaRPr lang="fr-FR"/>
        </a:p>
      </dgm:t>
    </dgm:pt>
    <dgm:pt modelId="{2351F5C7-D6CA-445B-A37E-4494B24CAF52}" type="sibTrans" cxnId="{40F79EEE-44ED-4073-9BC8-54C1E6E64A4B}">
      <dgm:prSet/>
      <dgm:spPr/>
      <dgm:t>
        <a:bodyPr/>
        <a:lstStyle/>
        <a:p>
          <a:endParaRPr lang="fr-FR"/>
        </a:p>
      </dgm:t>
    </dgm:pt>
    <dgm:pt modelId="{D8870D26-9F88-43D9-9794-9FCA7764EE77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Modèles économiques et économétriques</a:t>
          </a:r>
        </a:p>
      </dgm:t>
    </dgm:pt>
    <dgm:pt modelId="{E97C2355-0A07-4684-8D2D-C54BBAC4D345}" type="parTrans" cxnId="{5082FE97-79CE-4DA6-ABDE-07A6D0296C6C}">
      <dgm:prSet/>
      <dgm:spPr/>
      <dgm:t>
        <a:bodyPr/>
        <a:lstStyle/>
        <a:p>
          <a:endParaRPr lang="fr-FR"/>
        </a:p>
      </dgm:t>
    </dgm:pt>
    <dgm:pt modelId="{72C32750-89A9-4346-AC1F-E7C9A6BA3185}" type="sibTrans" cxnId="{5082FE97-79CE-4DA6-ABDE-07A6D0296C6C}">
      <dgm:prSet/>
      <dgm:spPr/>
      <dgm:t>
        <a:bodyPr/>
        <a:lstStyle/>
        <a:p>
          <a:endParaRPr lang="fr-FR"/>
        </a:p>
      </dgm:t>
    </dgm:pt>
    <dgm:pt modelId="{79BF4B98-53FA-4CFA-AE72-864F79A677CE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Résultats </a:t>
          </a:r>
          <a:r>
            <a:rPr lang="fr-FR" sz="2000" dirty="0"/>
            <a:t>et discussions</a:t>
          </a:r>
          <a:endParaRPr lang="fr-FR" sz="2000" dirty="0">
            <a:latin typeface="+mn-lt"/>
            <a:cs typeface="Times New Roman" pitchFamily="18" charset="0"/>
          </a:endParaRPr>
        </a:p>
      </dgm:t>
    </dgm:pt>
    <dgm:pt modelId="{AB95C96E-A99F-4C6B-8037-D2DD471935AD}" type="parTrans" cxnId="{93EECEFC-16F3-45DE-B5CB-6A2092DB5DDC}">
      <dgm:prSet/>
      <dgm:spPr/>
      <dgm:t>
        <a:bodyPr/>
        <a:lstStyle/>
        <a:p>
          <a:endParaRPr lang="fr-FR"/>
        </a:p>
      </dgm:t>
    </dgm:pt>
    <dgm:pt modelId="{BC10F2BD-7695-4227-943B-8C695EBDE379}" type="sibTrans" cxnId="{93EECEFC-16F3-45DE-B5CB-6A2092DB5DDC}">
      <dgm:prSet/>
      <dgm:spPr/>
      <dgm:t>
        <a:bodyPr/>
        <a:lstStyle/>
        <a:p>
          <a:endParaRPr lang="fr-FR"/>
        </a:p>
      </dgm:t>
    </dgm:pt>
    <dgm:pt modelId="{11A496D5-C31A-48B0-A38C-26921E5117E3}">
      <dgm:prSet phldrT="[Texte]" custT="1"/>
      <dgm:spPr/>
      <dgm:t>
        <a:bodyPr/>
        <a:lstStyle/>
        <a:p>
          <a:r>
            <a:rPr lang="fr-FR" sz="2000" dirty="0">
              <a:latin typeface="+mn-lt"/>
              <a:cs typeface="Times New Roman" pitchFamily="18" charset="0"/>
            </a:rPr>
            <a:t>Conclusion</a:t>
          </a:r>
        </a:p>
      </dgm:t>
    </dgm:pt>
    <dgm:pt modelId="{8AAB6838-5B50-4911-8EA1-086C01BB25C2}" type="parTrans" cxnId="{FCB2FACD-55B5-4BE4-94E9-88792E18F15C}">
      <dgm:prSet/>
      <dgm:spPr/>
      <dgm:t>
        <a:bodyPr/>
        <a:lstStyle/>
        <a:p>
          <a:endParaRPr lang="fr-FR"/>
        </a:p>
      </dgm:t>
    </dgm:pt>
    <dgm:pt modelId="{F17C77C7-3FD4-4738-B5D0-206769676E9F}" type="sibTrans" cxnId="{FCB2FACD-55B5-4BE4-94E9-88792E18F15C}">
      <dgm:prSet/>
      <dgm:spPr/>
      <dgm:t>
        <a:bodyPr/>
        <a:lstStyle/>
        <a:p>
          <a:endParaRPr lang="fr-FR"/>
        </a:p>
      </dgm:t>
    </dgm:pt>
    <dgm:pt modelId="{227235E0-8B11-4C47-B4E9-573B473F727C}">
      <dgm:prSet phldrT="[Texte]" custT="1"/>
      <dgm:spPr/>
      <dgm:t>
        <a:bodyPr/>
        <a:lstStyle/>
        <a:p>
          <a:r>
            <a:rPr lang="fr-FR" sz="2000" b="0" dirty="0"/>
            <a:t>Enquête et données </a:t>
          </a:r>
          <a:endParaRPr lang="fr-FR" sz="2000" b="0" dirty="0">
            <a:latin typeface="+mn-lt"/>
            <a:cs typeface="Times New Roman" pitchFamily="18" charset="0"/>
          </a:endParaRPr>
        </a:p>
      </dgm:t>
    </dgm:pt>
    <dgm:pt modelId="{5AA44B50-6035-4407-B785-5CBBECDA5D35}" type="parTrans" cxnId="{C736A79C-115E-44BF-868A-D0100C68480E}">
      <dgm:prSet/>
      <dgm:spPr/>
    </dgm:pt>
    <dgm:pt modelId="{85B34571-B946-4D83-9C7B-90E17506493A}" type="sibTrans" cxnId="{C736A79C-115E-44BF-868A-D0100C68480E}">
      <dgm:prSet/>
      <dgm:spPr/>
    </dgm:pt>
    <dgm:pt modelId="{3DAF3907-FE1E-4E1E-9259-780219F551E9}" type="pres">
      <dgm:prSet presAssocID="{6B88533C-9240-433E-8CAC-631EEEAF13ED}" presName="Name0" presStyleCnt="0">
        <dgm:presLayoutVars>
          <dgm:dir/>
          <dgm:animLvl val="lvl"/>
          <dgm:resizeHandles val="exact"/>
        </dgm:presLayoutVars>
      </dgm:prSet>
      <dgm:spPr/>
    </dgm:pt>
    <dgm:pt modelId="{C93F0EF4-BDC5-43E6-9973-AABBB52B2EA4}" type="pres">
      <dgm:prSet presAssocID="{4159976B-B8D9-4AA0-BCD4-B24924D77E3C}" presName="linNode" presStyleCnt="0"/>
      <dgm:spPr/>
    </dgm:pt>
    <dgm:pt modelId="{ACF6A5AB-FCBF-4AF5-B0C4-EAC3F4FE890D}" type="pres">
      <dgm:prSet presAssocID="{4159976B-B8D9-4AA0-BCD4-B24924D77E3C}" presName="parentText" presStyleLbl="node1" presStyleIdx="0" presStyleCnt="2" custScaleY="46766" custLinFactNeighborX="-29206" custLinFactNeighborY="1792">
        <dgm:presLayoutVars>
          <dgm:chMax val="1"/>
          <dgm:bulletEnabled val="1"/>
        </dgm:presLayoutVars>
      </dgm:prSet>
      <dgm:spPr/>
    </dgm:pt>
    <dgm:pt modelId="{7DBDC641-F8AC-446B-8930-B97B67E3F34E}" type="pres">
      <dgm:prSet presAssocID="{4159976B-B8D9-4AA0-BCD4-B24924D77E3C}" presName="descendantText" presStyleLbl="alignAccFollowNode1" presStyleIdx="0" presStyleCnt="2" custScaleY="63622" custLinFactNeighborX="1123" custLinFactNeighborY="-269">
        <dgm:presLayoutVars>
          <dgm:bulletEnabled val="1"/>
        </dgm:presLayoutVars>
      </dgm:prSet>
      <dgm:spPr/>
    </dgm:pt>
    <dgm:pt modelId="{47906A3D-B6EB-42A9-A74C-45FFEB39F6D4}" type="pres">
      <dgm:prSet presAssocID="{1DC79C71-D2EA-46FD-B039-9CF550249EF5}" presName="sp" presStyleCnt="0"/>
      <dgm:spPr/>
    </dgm:pt>
    <dgm:pt modelId="{185CA48B-0F22-4FC6-A191-EF951B720959}" type="pres">
      <dgm:prSet presAssocID="{88504A5A-A9D4-43BD-B32E-F078E70277F6}" presName="linNode" presStyleCnt="0"/>
      <dgm:spPr/>
    </dgm:pt>
    <dgm:pt modelId="{FECC10CB-28FF-446D-B13E-4435CD515915}" type="pres">
      <dgm:prSet presAssocID="{88504A5A-A9D4-43BD-B32E-F078E70277F6}" presName="parentText" presStyleLbl="node1" presStyleIdx="1" presStyleCnt="2" custScaleX="115063" custScaleY="49519">
        <dgm:presLayoutVars>
          <dgm:chMax val="1"/>
          <dgm:bulletEnabled val="1"/>
        </dgm:presLayoutVars>
      </dgm:prSet>
      <dgm:spPr/>
    </dgm:pt>
    <dgm:pt modelId="{BBAADCAF-2697-49D4-8BDE-CEF3198B66D2}" type="pres">
      <dgm:prSet presAssocID="{88504A5A-A9D4-43BD-B32E-F078E70277F6}" presName="descendantText" presStyleLbl="alignAccFollowNode1" presStyleIdx="1" presStyleCnt="2" custScaleY="86063">
        <dgm:presLayoutVars>
          <dgm:bulletEnabled val="1"/>
        </dgm:presLayoutVars>
      </dgm:prSet>
      <dgm:spPr/>
    </dgm:pt>
  </dgm:ptLst>
  <dgm:cxnLst>
    <dgm:cxn modelId="{BBBA3500-EA4B-4125-A570-192AE18C4A21}" type="presOf" srcId="{4159976B-B8D9-4AA0-BCD4-B24924D77E3C}" destId="{ACF6A5AB-FCBF-4AF5-B0C4-EAC3F4FE890D}" srcOrd="0" destOrd="0" presId="urn:microsoft.com/office/officeart/2005/8/layout/vList5"/>
    <dgm:cxn modelId="{E8117C0D-B3C4-4DD6-BEEE-A2BC71F5BD69}" type="presOf" srcId="{11A496D5-C31A-48B0-A38C-26921E5117E3}" destId="{BBAADCAF-2697-49D4-8BDE-CEF3198B66D2}" srcOrd="0" destOrd="7" presId="urn:microsoft.com/office/officeart/2005/8/layout/vList5"/>
    <dgm:cxn modelId="{EE2EB210-AE9C-46BC-8F85-8F15366BA75D}" srcId="{88504A5A-A9D4-43BD-B32E-F078E70277F6}" destId="{396BE59B-E325-4615-B055-55A3B794B0F6}" srcOrd="2" destOrd="0" parTransId="{177C1894-E288-4646-B394-D793FB741E40}" sibTransId="{DC9DD61A-D100-40AB-BBA1-A205B3505F13}"/>
    <dgm:cxn modelId="{51CEF413-F3A5-45EB-8800-80D6BF072872}" type="presOf" srcId="{DAABFDE4-ED3D-40D4-8E71-41D78EF4D7AE}" destId="{BBAADCAF-2697-49D4-8BDE-CEF3198B66D2}" srcOrd="0" destOrd="0" presId="urn:microsoft.com/office/officeart/2005/8/layout/vList5"/>
    <dgm:cxn modelId="{BE131B15-5603-45FB-8B9C-D4525DD003BF}" srcId="{4159976B-B8D9-4AA0-BCD4-B24924D77E3C}" destId="{D0849988-436A-49E0-9366-1391BE27CDB0}" srcOrd="2" destOrd="0" parTransId="{BCDB19C4-889C-4656-B7FE-AA0C0A135883}" sibTransId="{9BA62981-A1CB-43D4-B7D6-76E73C636A24}"/>
    <dgm:cxn modelId="{C7F3A716-DF0A-4EF5-9946-71EF2B89139C}" type="presOf" srcId="{6833D2FC-FA52-41BA-B41E-ACD534EE1491}" destId="{7DBDC641-F8AC-446B-8930-B97B67E3F34E}" srcOrd="0" destOrd="3" presId="urn:microsoft.com/office/officeart/2005/8/layout/vList5"/>
    <dgm:cxn modelId="{12BD701E-82F9-44B0-B500-80F2376FEF54}" type="presOf" srcId="{D0849988-436A-49E0-9366-1391BE27CDB0}" destId="{7DBDC641-F8AC-446B-8930-B97B67E3F34E}" srcOrd="0" destOrd="2" presId="urn:microsoft.com/office/officeart/2005/8/layout/vList5"/>
    <dgm:cxn modelId="{B3D22822-DBF4-485E-B002-B897710B06E1}" type="presOf" srcId="{9B17C5F3-AA35-493A-8763-BBE3F7004CF3}" destId="{7DBDC641-F8AC-446B-8930-B97B67E3F34E}" srcOrd="0" destOrd="1" presId="urn:microsoft.com/office/officeart/2005/8/layout/vList5"/>
    <dgm:cxn modelId="{FA5AFC28-1BF7-4D0B-84E9-B8700EC7B248}" type="presOf" srcId="{4988C1DE-DBA5-4405-8E9E-3AEF0DB47860}" destId="{BBAADCAF-2697-49D4-8BDE-CEF3198B66D2}" srcOrd="0" destOrd="8" presId="urn:microsoft.com/office/officeart/2005/8/layout/vList5"/>
    <dgm:cxn modelId="{9E9F742E-23F6-47AA-B35A-0028327FAB6E}" srcId="{4159976B-B8D9-4AA0-BCD4-B24924D77E3C}" destId="{9B17C5F3-AA35-493A-8763-BBE3F7004CF3}" srcOrd="1" destOrd="0" parTransId="{89591FEA-F7B9-4576-AD04-12FB6303D11F}" sibTransId="{6E7B4B66-A6DE-434F-8A30-6F2B3ED77B18}"/>
    <dgm:cxn modelId="{534FB330-7D5E-496C-9C12-DA0C7F88443E}" type="presOf" srcId="{79BF4B98-53FA-4CFA-AE72-864F79A677CE}" destId="{BBAADCAF-2697-49D4-8BDE-CEF3198B66D2}" srcOrd="0" destOrd="6" presId="urn:microsoft.com/office/officeart/2005/8/layout/vList5"/>
    <dgm:cxn modelId="{B4D96437-48DD-48B0-AE20-8A04212AE7D9}" srcId="{4159976B-B8D9-4AA0-BCD4-B24924D77E3C}" destId="{6833D2FC-FA52-41BA-B41E-ACD534EE1491}" srcOrd="3" destOrd="0" parTransId="{01514722-525A-46F4-A40B-C757EFD06356}" sibTransId="{983813A7-05D5-4860-9F9A-09921918989C}"/>
    <dgm:cxn modelId="{6E15315B-FFCD-450C-894E-A858343F8F76}" type="presOf" srcId="{227235E0-8B11-4C47-B4E9-573B473F727C}" destId="{BBAADCAF-2697-49D4-8BDE-CEF3198B66D2}" srcOrd="0" destOrd="4" presId="urn:microsoft.com/office/officeart/2005/8/layout/vList5"/>
    <dgm:cxn modelId="{6E92E544-C458-4FBF-B2D5-E4C1B087ED8E}" srcId="{6B88533C-9240-433E-8CAC-631EEEAF13ED}" destId="{4159976B-B8D9-4AA0-BCD4-B24924D77E3C}" srcOrd="0" destOrd="0" parTransId="{D3CB15A6-D891-487B-A705-868AE3A3068F}" sibTransId="{1DC79C71-D2EA-46FD-B039-9CF550249EF5}"/>
    <dgm:cxn modelId="{7B5CAC65-0574-4D4F-8D44-5041FA17A3C3}" srcId="{88504A5A-A9D4-43BD-B32E-F078E70277F6}" destId="{4988C1DE-DBA5-4405-8E9E-3AEF0DB47860}" srcOrd="8" destOrd="0" parTransId="{17D0FE1E-8E1D-4C82-9932-8FF00FD85233}" sibTransId="{8AA2AF74-74DB-4E75-96C3-08F5FC58792D}"/>
    <dgm:cxn modelId="{D69B0E67-59B6-4D73-83BE-A1A448ADAADB}" srcId="{6B88533C-9240-433E-8CAC-631EEEAF13ED}" destId="{88504A5A-A9D4-43BD-B32E-F078E70277F6}" srcOrd="1" destOrd="0" parTransId="{3EAE61F5-841A-4CF9-950C-D6B4195CCD0D}" sibTransId="{3B2E2D34-2AF5-4D8A-9E75-F2C7E01137BE}"/>
    <dgm:cxn modelId="{E515B07E-17AD-4DA3-B70C-D6A31C90016C}" type="presOf" srcId="{53BC84A4-AAC4-4A49-B116-A183FCF4F44B}" destId="{BBAADCAF-2697-49D4-8BDE-CEF3198B66D2}" srcOrd="0" destOrd="1" presId="urn:microsoft.com/office/officeart/2005/8/layout/vList5"/>
    <dgm:cxn modelId="{3171CD89-EEDA-4DC9-A96F-5198C262E8AC}" type="presOf" srcId="{14D841A9-E0D9-4B35-A857-E999111E2F42}" destId="{BBAADCAF-2697-49D4-8BDE-CEF3198B66D2}" srcOrd="0" destOrd="3" presId="urn:microsoft.com/office/officeart/2005/8/layout/vList5"/>
    <dgm:cxn modelId="{D1C2298F-7826-4D60-9F0E-F7AA92302725}" type="presOf" srcId="{6B88533C-9240-433E-8CAC-631EEEAF13ED}" destId="{3DAF3907-FE1E-4E1E-9259-780219F551E9}" srcOrd="0" destOrd="0" presId="urn:microsoft.com/office/officeart/2005/8/layout/vList5"/>
    <dgm:cxn modelId="{5082FE97-79CE-4DA6-ABDE-07A6D0296C6C}" srcId="{88504A5A-A9D4-43BD-B32E-F078E70277F6}" destId="{D8870D26-9F88-43D9-9794-9FCA7764EE77}" srcOrd="5" destOrd="0" parTransId="{E97C2355-0A07-4684-8D2D-C54BBAC4D345}" sibTransId="{72C32750-89A9-4346-AC1F-E7C9A6BA3185}"/>
    <dgm:cxn modelId="{52D2D499-AC94-411C-AE8C-033035C3530D}" type="presOf" srcId="{396BE59B-E325-4615-B055-55A3B794B0F6}" destId="{BBAADCAF-2697-49D4-8BDE-CEF3198B66D2}" srcOrd="0" destOrd="2" presId="urn:microsoft.com/office/officeart/2005/8/layout/vList5"/>
    <dgm:cxn modelId="{C736A79C-115E-44BF-868A-D0100C68480E}" srcId="{88504A5A-A9D4-43BD-B32E-F078E70277F6}" destId="{227235E0-8B11-4C47-B4E9-573B473F727C}" srcOrd="4" destOrd="0" parTransId="{5AA44B50-6035-4407-B785-5CBBECDA5D35}" sibTransId="{85B34571-B946-4D83-9C7B-90E17506493A}"/>
    <dgm:cxn modelId="{F68C0A9E-E4D0-4944-B60C-07FCF0C1C130}" srcId="{4159976B-B8D9-4AA0-BCD4-B24924D77E3C}" destId="{6F039714-2FBB-4D29-B20A-238AAD6862D3}" srcOrd="0" destOrd="0" parTransId="{97BFB5DF-9DDE-41D3-8348-559AA5E31AC2}" sibTransId="{DA202B9A-B086-4905-8437-ACDE3F2A9E73}"/>
    <dgm:cxn modelId="{2A585BA6-F4B4-4086-A31C-6F23F3AE64E0}" srcId="{88504A5A-A9D4-43BD-B32E-F078E70277F6}" destId="{DAABFDE4-ED3D-40D4-8E71-41D78EF4D7AE}" srcOrd="0" destOrd="0" parTransId="{908D3E27-20B6-4353-9A5A-0B8A9D8BA349}" sibTransId="{8F5D61D7-2873-4D4C-84CC-BFFCD6EDC0A0}"/>
    <dgm:cxn modelId="{D0EC1BAE-9C8E-449D-BC1D-9B960558BC58}" type="presOf" srcId="{88504A5A-A9D4-43BD-B32E-F078E70277F6}" destId="{FECC10CB-28FF-446D-B13E-4435CD515915}" srcOrd="0" destOrd="0" presId="urn:microsoft.com/office/officeart/2005/8/layout/vList5"/>
    <dgm:cxn modelId="{BC4D86B1-3880-49C0-BBED-0C1F5734A2F7}" srcId="{88504A5A-A9D4-43BD-B32E-F078E70277F6}" destId="{53BC84A4-AAC4-4A49-B116-A183FCF4F44B}" srcOrd="1" destOrd="0" parTransId="{0C36A886-F8CC-4472-958A-B0C9CCAF2F9B}" sibTransId="{A6F1F3F3-C5BB-4740-BA40-B8BEECE0C924}"/>
    <dgm:cxn modelId="{D65E0CC2-42D2-444E-81B1-08C3DCD01A73}" type="presOf" srcId="{6F039714-2FBB-4D29-B20A-238AAD6862D3}" destId="{7DBDC641-F8AC-446B-8930-B97B67E3F34E}" srcOrd="0" destOrd="0" presId="urn:microsoft.com/office/officeart/2005/8/layout/vList5"/>
    <dgm:cxn modelId="{FCB2FACD-55B5-4BE4-94E9-88792E18F15C}" srcId="{88504A5A-A9D4-43BD-B32E-F078E70277F6}" destId="{11A496D5-C31A-48B0-A38C-26921E5117E3}" srcOrd="7" destOrd="0" parTransId="{8AAB6838-5B50-4911-8EA1-086C01BB25C2}" sibTransId="{F17C77C7-3FD4-4738-B5D0-206769676E9F}"/>
    <dgm:cxn modelId="{40F79EEE-44ED-4073-9BC8-54C1E6E64A4B}" srcId="{88504A5A-A9D4-43BD-B32E-F078E70277F6}" destId="{14D841A9-E0D9-4B35-A857-E999111E2F42}" srcOrd="3" destOrd="0" parTransId="{46B31509-1823-45AA-8631-E918BF55CF01}" sibTransId="{2351F5C7-D6CA-445B-A37E-4494B24CAF52}"/>
    <dgm:cxn modelId="{458293F1-02D4-43D0-AF68-603DDA36F2E1}" type="presOf" srcId="{D8870D26-9F88-43D9-9794-9FCA7764EE77}" destId="{BBAADCAF-2697-49D4-8BDE-CEF3198B66D2}" srcOrd="0" destOrd="5" presId="urn:microsoft.com/office/officeart/2005/8/layout/vList5"/>
    <dgm:cxn modelId="{93EECEFC-16F3-45DE-B5CB-6A2092DB5DDC}" srcId="{88504A5A-A9D4-43BD-B32E-F078E70277F6}" destId="{79BF4B98-53FA-4CFA-AE72-864F79A677CE}" srcOrd="6" destOrd="0" parTransId="{AB95C96E-A99F-4C6B-8037-D2DD471935AD}" sibTransId="{BC10F2BD-7695-4227-943B-8C695EBDE379}"/>
    <dgm:cxn modelId="{CB04444D-0641-452D-9A51-9BA69448E924}" type="presParOf" srcId="{3DAF3907-FE1E-4E1E-9259-780219F551E9}" destId="{C93F0EF4-BDC5-43E6-9973-AABBB52B2EA4}" srcOrd="0" destOrd="0" presId="urn:microsoft.com/office/officeart/2005/8/layout/vList5"/>
    <dgm:cxn modelId="{2930FCC8-63F5-485B-A737-961DD7528AC6}" type="presParOf" srcId="{C93F0EF4-BDC5-43E6-9973-AABBB52B2EA4}" destId="{ACF6A5AB-FCBF-4AF5-B0C4-EAC3F4FE890D}" srcOrd="0" destOrd="0" presId="urn:microsoft.com/office/officeart/2005/8/layout/vList5"/>
    <dgm:cxn modelId="{DBF4E11C-8467-42CF-AA16-E6364BE7FA58}" type="presParOf" srcId="{C93F0EF4-BDC5-43E6-9973-AABBB52B2EA4}" destId="{7DBDC641-F8AC-446B-8930-B97B67E3F34E}" srcOrd="1" destOrd="0" presId="urn:microsoft.com/office/officeart/2005/8/layout/vList5"/>
    <dgm:cxn modelId="{78C8B0F4-2F40-48DA-B9C9-0D6F60690DE9}" type="presParOf" srcId="{3DAF3907-FE1E-4E1E-9259-780219F551E9}" destId="{47906A3D-B6EB-42A9-A74C-45FFEB39F6D4}" srcOrd="1" destOrd="0" presId="urn:microsoft.com/office/officeart/2005/8/layout/vList5"/>
    <dgm:cxn modelId="{6B2AE1A5-1372-4764-AB1B-5F355C2B45B4}" type="presParOf" srcId="{3DAF3907-FE1E-4E1E-9259-780219F551E9}" destId="{185CA48B-0F22-4FC6-A191-EF951B720959}" srcOrd="2" destOrd="0" presId="urn:microsoft.com/office/officeart/2005/8/layout/vList5"/>
    <dgm:cxn modelId="{09143FBB-2D41-4561-8E21-076D496BF326}" type="presParOf" srcId="{185CA48B-0F22-4FC6-A191-EF951B720959}" destId="{FECC10CB-28FF-446D-B13E-4435CD515915}" srcOrd="0" destOrd="0" presId="urn:microsoft.com/office/officeart/2005/8/layout/vList5"/>
    <dgm:cxn modelId="{5458B2C9-8019-42BC-8008-48D8CADA08D6}" type="presParOf" srcId="{185CA48B-0F22-4FC6-A191-EF951B720959}" destId="{BBAADCAF-2697-49D4-8BDE-CEF3198B66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BB026-B14D-45B8-81FD-ADF3DC966F8E}" type="doc">
      <dgm:prSet loTypeId="urn:microsoft.com/office/officeart/2005/8/layout/hierarchy3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B76DEA-1BB7-44D2-808B-1F8CBF3AC890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Valeurs de la forêt </a:t>
          </a:r>
        </a:p>
      </dgm:t>
    </dgm:pt>
    <dgm:pt modelId="{CB68CA44-2582-4E8C-84AE-9640AC4EE5C2}" type="parTrans" cxnId="{C8C855D7-DDFB-46F3-AE7A-6398BEFDB25A}">
      <dgm:prSet/>
      <dgm:spPr/>
      <dgm:t>
        <a:bodyPr/>
        <a:lstStyle/>
        <a:p>
          <a:endParaRPr lang="fr-FR"/>
        </a:p>
      </dgm:t>
    </dgm:pt>
    <dgm:pt modelId="{A26D7C3B-2644-43C8-B724-DA5DCDB4C451}" type="sibTrans" cxnId="{C8C855D7-DDFB-46F3-AE7A-6398BEFDB25A}">
      <dgm:prSet/>
      <dgm:spPr/>
      <dgm:t>
        <a:bodyPr/>
        <a:lstStyle/>
        <a:p>
          <a:endParaRPr lang="fr-FR"/>
        </a:p>
      </dgm:t>
    </dgm:pt>
    <dgm:pt modelId="{60427D22-4652-4746-80F4-9FB27FF654DD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sz="2400" dirty="0"/>
            <a:t>Usage (</a:t>
          </a:r>
          <a:r>
            <a:rPr lang="fr-FR" sz="2400" dirty="0" err="1"/>
            <a:t>récration</a:t>
          </a:r>
          <a:r>
            <a:rPr lang="fr-FR" sz="2400" dirty="0"/>
            <a:t>)</a:t>
          </a:r>
        </a:p>
      </dgm:t>
    </dgm:pt>
    <dgm:pt modelId="{08B3E5A3-D1BB-44A4-BF3F-CA71B8FF572D}" type="parTrans" cxnId="{97A87845-AE1E-4F8D-BBC6-33D92370C40C}">
      <dgm:prSet/>
      <dgm:spPr/>
      <dgm:t>
        <a:bodyPr/>
        <a:lstStyle/>
        <a:p>
          <a:endParaRPr lang="fr-FR"/>
        </a:p>
      </dgm:t>
    </dgm:pt>
    <dgm:pt modelId="{5C80D94D-AD84-4E9E-B7DF-5466EC630EA2}" type="sibTrans" cxnId="{97A87845-AE1E-4F8D-BBC6-33D92370C40C}">
      <dgm:prSet/>
      <dgm:spPr/>
      <dgm:t>
        <a:bodyPr/>
        <a:lstStyle/>
        <a:p>
          <a:endParaRPr lang="fr-FR"/>
        </a:p>
      </dgm:t>
    </dgm:pt>
    <dgm:pt modelId="{68E9A0EF-4A46-4236-B1A3-783BB079A98A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fr-FR" sz="2400" dirty="0"/>
            <a:t>Non-usage (vue, calme, ...</a:t>
          </a:r>
        </a:p>
      </dgm:t>
    </dgm:pt>
    <dgm:pt modelId="{E0FB2E73-6D5F-4834-ACF9-1D82EC37A720}" type="parTrans" cxnId="{0F57B7F5-F36B-4E29-9515-8143DBAEA667}">
      <dgm:prSet/>
      <dgm:spPr/>
      <dgm:t>
        <a:bodyPr/>
        <a:lstStyle/>
        <a:p>
          <a:endParaRPr lang="fr-FR"/>
        </a:p>
      </dgm:t>
    </dgm:pt>
    <dgm:pt modelId="{2AA4C8F1-FE48-455A-A795-CF5F98B08F0F}" type="sibTrans" cxnId="{0F57B7F5-F36B-4E29-9515-8143DBAEA667}">
      <dgm:prSet/>
      <dgm:spPr/>
      <dgm:t>
        <a:bodyPr/>
        <a:lstStyle/>
        <a:p>
          <a:endParaRPr lang="fr-FR"/>
        </a:p>
      </dgm:t>
    </dgm:pt>
    <dgm:pt modelId="{BE8EF134-DF59-42FC-AA12-EBBD1EDF2AB6}" type="pres">
      <dgm:prSet presAssocID="{B3BBB026-B14D-45B8-81FD-ADF3DC966F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74BE84-1A87-4BA2-B0EC-32094E9849F5}" type="pres">
      <dgm:prSet presAssocID="{4DB76DEA-1BB7-44D2-808B-1F8CBF3AC890}" presName="root" presStyleCnt="0"/>
      <dgm:spPr/>
    </dgm:pt>
    <dgm:pt modelId="{A1C83907-3264-4FE6-BA2A-3F7CE7DDA395}" type="pres">
      <dgm:prSet presAssocID="{4DB76DEA-1BB7-44D2-808B-1F8CBF3AC890}" presName="rootComposite" presStyleCnt="0"/>
      <dgm:spPr/>
    </dgm:pt>
    <dgm:pt modelId="{004D1BD5-37D7-4073-9A66-407C04010EFD}" type="pres">
      <dgm:prSet presAssocID="{4DB76DEA-1BB7-44D2-808B-1F8CBF3AC890}" presName="rootText" presStyleLbl="node1" presStyleIdx="0" presStyleCnt="1" custScaleX="111810" custScaleY="52507"/>
      <dgm:spPr/>
    </dgm:pt>
    <dgm:pt modelId="{6BB63C09-2991-4D89-972A-85074BA4C797}" type="pres">
      <dgm:prSet presAssocID="{4DB76DEA-1BB7-44D2-808B-1F8CBF3AC890}" presName="rootConnector" presStyleLbl="node1" presStyleIdx="0" presStyleCnt="1"/>
      <dgm:spPr/>
    </dgm:pt>
    <dgm:pt modelId="{2F52F3E3-0434-4D72-BE7D-3B3C5E93C811}" type="pres">
      <dgm:prSet presAssocID="{4DB76DEA-1BB7-44D2-808B-1F8CBF3AC890}" presName="childShape" presStyleCnt="0"/>
      <dgm:spPr/>
    </dgm:pt>
    <dgm:pt modelId="{BEF892F8-CBF8-4508-959A-0C76C2D221AE}" type="pres">
      <dgm:prSet presAssocID="{08B3E5A3-D1BB-44A4-BF3F-CA71B8FF572D}" presName="Name13" presStyleLbl="parChTrans1D2" presStyleIdx="0" presStyleCnt="2"/>
      <dgm:spPr/>
    </dgm:pt>
    <dgm:pt modelId="{3AE0F7AD-5982-48F9-B92B-A7F715979C53}" type="pres">
      <dgm:prSet presAssocID="{60427D22-4652-4746-80F4-9FB27FF654DD}" presName="childText" presStyleLbl="bgAcc1" presStyleIdx="0" presStyleCnt="2" custScaleX="80566" custScaleY="37814">
        <dgm:presLayoutVars>
          <dgm:bulletEnabled val="1"/>
        </dgm:presLayoutVars>
      </dgm:prSet>
      <dgm:spPr/>
    </dgm:pt>
    <dgm:pt modelId="{B2D59EC9-9469-49DB-A6AD-6EB4B60B2CB2}" type="pres">
      <dgm:prSet presAssocID="{E0FB2E73-6D5F-4834-ACF9-1D82EC37A720}" presName="Name13" presStyleLbl="parChTrans1D2" presStyleIdx="1" presStyleCnt="2"/>
      <dgm:spPr/>
    </dgm:pt>
    <dgm:pt modelId="{21D13AAA-E78A-4ED7-AB97-EC09FB594F53}" type="pres">
      <dgm:prSet presAssocID="{68E9A0EF-4A46-4236-B1A3-783BB079A98A}" presName="childText" presStyleLbl="bgAcc1" presStyleIdx="1" presStyleCnt="2" custScaleX="88700" custScaleY="42650" custLinFactNeighborX="-1050" custLinFactNeighborY="157">
        <dgm:presLayoutVars>
          <dgm:bulletEnabled val="1"/>
        </dgm:presLayoutVars>
      </dgm:prSet>
      <dgm:spPr/>
    </dgm:pt>
  </dgm:ptLst>
  <dgm:cxnLst>
    <dgm:cxn modelId="{97A87845-AE1E-4F8D-BBC6-33D92370C40C}" srcId="{4DB76DEA-1BB7-44D2-808B-1F8CBF3AC890}" destId="{60427D22-4652-4746-80F4-9FB27FF654DD}" srcOrd="0" destOrd="0" parTransId="{08B3E5A3-D1BB-44A4-BF3F-CA71B8FF572D}" sibTransId="{5C80D94D-AD84-4E9E-B7DF-5466EC630EA2}"/>
    <dgm:cxn modelId="{D6F28E53-0AF5-42B7-A3BC-919D5C50E0E3}" type="presOf" srcId="{B3BBB026-B14D-45B8-81FD-ADF3DC966F8E}" destId="{BE8EF134-DF59-42FC-AA12-EBBD1EDF2AB6}" srcOrd="0" destOrd="0" presId="urn:microsoft.com/office/officeart/2005/8/layout/hierarchy3"/>
    <dgm:cxn modelId="{44BAF976-20D6-42AE-9137-DEE7A7DAA86A}" type="presOf" srcId="{4DB76DEA-1BB7-44D2-808B-1F8CBF3AC890}" destId="{004D1BD5-37D7-4073-9A66-407C04010EFD}" srcOrd="0" destOrd="0" presId="urn:microsoft.com/office/officeart/2005/8/layout/hierarchy3"/>
    <dgm:cxn modelId="{81164BA3-4C82-46FC-9C59-2E4C4371D3FF}" type="presOf" srcId="{60427D22-4652-4746-80F4-9FB27FF654DD}" destId="{3AE0F7AD-5982-48F9-B92B-A7F715979C53}" srcOrd="0" destOrd="0" presId="urn:microsoft.com/office/officeart/2005/8/layout/hierarchy3"/>
    <dgm:cxn modelId="{D54BD7A4-A48D-467C-BD49-2B8CC560C921}" type="presOf" srcId="{68E9A0EF-4A46-4236-B1A3-783BB079A98A}" destId="{21D13AAA-E78A-4ED7-AB97-EC09FB594F53}" srcOrd="0" destOrd="0" presId="urn:microsoft.com/office/officeart/2005/8/layout/hierarchy3"/>
    <dgm:cxn modelId="{1B6ADAC6-97FC-4219-9DC3-8D884C06FFCC}" type="presOf" srcId="{08B3E5A3-D1BB-44A4-BF3F-CA71B8FF572D}" destId="{BEF892F8-CBF8-4508-959A-0C76C2D221AE}" srcOrd="0" destOrd="0" presId="urn:microsoft.com/office/officeart/2005/8/layout/hierarchy3"/>
    <dgm:cxn modelId="{7713B0CB-552D-4677-8345-93A3150DC555}" type="presOf" srcId="{4DB76DEA-1BB7-44D2-808B-1F8CBF3AC890}" destId="{6BB63C09-2991-4D89-972A-85074BA4C797}" srcOrd="1" destOrd="0" presId="urn:microsoft.com/office/officeart/2005/8/layout/hierarchy3"/>
    <dgm:cxn modelId="{12F32DD0-3BBB-40FB-B04B-3F6048A06145}" type="presOf" srcId="{E0FB2E73-6D5F-4834-ACF9-1D82EC37A720}" destId="{B2D59EC9-9469-49DB-A6AD-6EB4B60B2CB2}" srcOrd="0" destOrd="0" presId="urn:microsoft.com/office/officeart/2005/8/layout/hierarchy3"/>
    <dgm:cxn modelId="{C8C855D7-DDFB-46F3-AE7A-6398BEFDB25A}" srcId="{B3BBB026-B14D-45B8-81FD-ADF3DC966F8E}" destId="{4DB76DEA-1BB7-44D2-808B-1F8CBF3AC890}" srcOrd="0" destOrd="0" parTransId="{CB68CA44-2582-4E8C-84AE-9640AC4EE5C2}" sibTransId="{A26D7C3B-2644-43C8-B724-DA5DCDB4C451}"/>
    <dgm:cxn modelId="{0F57B7F5-F36B-4E29-9515-8143DBAEA667}" srcId="{4DB76DEA-1BB7-44D2-808B-1F8CBF3AC890}" destId="{68E9A0EF-4A46-4236-B1A3-783BB079A98A}" srcOrd="1" destOrd="0" parTransId="{E0FB2E73-6D5F-4834-ACF9-1D82EC37A720}" sibTransId="{2AA4C8F1-FE48-455A-A795-CF5F98B08F0F}"/>
    <dgm:cxn modelId="{2C9B7ED9-80DE-419B-BE73-EB16A2062673}" type="presParOf" srcId="{BE8EF134-DF59-42FC-AA12-EBBD1EDF2AB6}" destId="{C374BE84-1A87-4BA2-B0EC-32094E9849F5}" srcOrd="0" destOrd="0" presId="urn:microsoft.com/office/officeart/2005/8/layout/hierarchy3"/>
    <dgm:cxn modelId="{93711617-EA0E-481A-859A-A3BA5B0B41FB}" type="presParOf" srcId="{C374BE84-1A87-4BA2-B0EC-32094E9849F5}" destId="{A1C83907-3264-4FE6-BA2A-3F7CE7DDA395}" srcOrd="0" destOrd="0" presId="urn:microsoft.com/office/officeart/2005/8/layout/hierarchy3"/>
    <dgm:cxn modelId="{0CA61713-F0B0-47A0-88C2-2413996ECD2D}" type="presParOf" srcId="{A1C83907-3264-4FE6-BA2A-3F7CE7DDA395}" destId="{004D1BD5-37D7-4073-9A66-407C04010EFD}" srcOrd="0" destOrd="0" presId="urn:microsoft.com/office/officeart/2005/8/layout/hierarchy3"/>
    <dgm:cxn modelId="{9FF9A0F2-321E-464E-9BE5-C07B1E968ED1}" type="presParOf" srcId="{A1C83907-3264-4FE6-BA2A-3F7CE7DDA395}" destId="{6BB63C09-2991-4D89-972A-85074BA4C797}" srcOrd="1" destOrd="0" presId="urn:microsoft.com/office/officeart/2005/8/layout/hierarchy3"/>
    <dgm:cxn modelId="{15895377-6115-4BC7-9477-8448ED8BF181}" type="presParOf" srcId="{C374BE84-1A87-4BA2-B0EC-32094E9849F5}" destId="{2F52F3E3-0434-4D72-BE7D-3B3C5E93C811}" srcOrd="1" destOrd="0" presId="urn:microsoft.com/office/officeart/2005/8/layout/hierarchy3"/>
    <dgm:cxn modelId="{4A01F4A6-A8B4-41A2-BBB0-EB3BD01539B6}" type="presParOf" srcId="{2F52F3E3-0434-4D72-BE7D-3B3C5E93C811}" destId="{BEF892F8-CBF8-4508-959A-0C76C2D221AE}" srcOrd="0" destOrd="0" presId="urn:microsoft.com/office/officeart/2005/8/layout/hierarchy3"/>
    <dgm:cxn modelId="{549F9A0B-F220-4CB7-9C85-8E3DE322D4E7}" type="presParOf" srcId="{2F52F3E3-0434-4D72-BE7D-3B3C5E93C811}" destId="{3AE0F7AD-5982-48F9-B92B-A7F715979C53}" srcOrd="1" destOrd="0" presId="urn:microsoft.com/office/officeart/2005/8/layout/hierarchy3"/>
    <dgm:cxn modelId="{B55A541C-124C-4E6D-81FC-D9EAC66CCA0A}" type="presParOf" srcId="{2F52F3E3-0434-4D72-BE7D-3B3C5E93C811}" destId="{B2D59EC9-9469-49DB-A6AD-6EB4B60B2CB2}" srcOrd="2" destOrd="0" presId="urn:microsoft.com/office/officeart/2005/8/layout/hierarchy3"/>
    <dgm:cxn modelId="{93B6D0CE-160B-4747-BBA3-BAC60A2A0360}" type="presParOf" srcId="{2F52F3E3-0434-4D72-BE7D-3B3C5E93C811}" destId="{21D13AAA-E78A-4ED7-AB97-EC09FB594F5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00F185-4A45-482B-901D-A22D3E7E865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0"/>
      <dgm:spPr/>
    </dgm:pt>
    <dgm:pt modelId="{FB348ED3-F4D2-4738-B5BC-A967B4C22EA9}" type="pres">
      <dgm:prSet presAssocID="{7900F185-4A45-482B-901D-A22D3E7E865A}" presName="Name0" presStyleCnt="0">
        <dgm:presLayoutVars>
          <dgm:dir/>
          <dgm:resizeHandles val="exact"/>
        </dgm:presLayoutVars>
      </dgm:prSet>
      <dgm:spPr/>
    </dgm:pt>
  </dgm:ptLst>
  <dgm:cxnLst>
    <dgm:cxn modelId="{31F90E6D-2897-486E-AEE8-A9A3931A48B5}" type="presOf" srcId="{7900F185-4A45-482B-901D-A22D3E7E865A}" destId="{FB348ED3-F4D2-4738-B5BC-A967B4C22EA9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24E08D-8C05-40F7-AF55-FD6541CB6A7B}" type="doc">
      <dgm:prSet loTypeId="urn:microsoft.com/office/officeart/2005/8/layout/hierarchy3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4E90750-A788-4CF1-B6B8-82C61DEB2410}">
      <dgm:prSet phldrT="[Texte]" custT="1"/>
      <dgm:spPr/>
      <dgm:t>
        <a:bodyPr/>
        <a:lstStyle/>
        <a:p>
          <a:pPr algn="ctr"/>
          <a:r>
            <a:rPr lang="fr-FR" sz="2000" dirty="0"/>
            <a:t>Méthode indirectes (RP)</a:t>
          </a:r>
        </a:p>
      </dgm:t>
    </dgm:pt>
    <dgm:pt modelId="{E8F59B0C-7892-4609-A956-12CF77BEECF1}" type="parTrans" cxnId="{8E48DDF5-AD45-49AE-8F6A-14ED54DA03BE}">
      <dgm:prSet/>
      <dgm:spPr/>
      <dgm:t>
        <a:bodyPr/>
        <a:lstStyle/>
        <a:p>
          <a:pPr algn="ctr"/>
          <a:endParaRPr lang="fr-FR" sz="1600"/>
        </a:p>
      </dgm:t>
    </dgm:pt>
    <dgm:pt modelId="{9EB407D6-0D69-4168-8A69-C026F5641F12}" type="sibTrans" cxnId="{8E48DDF5-AD45-49AE-8F6A-14ED54DA03BE}">
      <dgm:prSet/>
      <dgm:spPr/>
      <dgm:t>
        <a:bodyPr/>
        <a:lstStyle/>
        <a:p>
          <a:pPr algn="ctr"/>
          <a:endParaRPr lang="fr-FR" sz="1600"/>
        </a:p>
      </dgm:t>
    </dgm:pt>
    <dgm:pt modelId="{0C9A4403-DD82-4E2C-82E6-2CE82ED86CE0}">
      <dgm:prSet phldrT="[Texte]" custT="1"/>
      <dgm:spPr/>
      <dgm:t>
        <a:bodyPr/>
        <a:lstStyle/>
        <a:p>
          <a:pPr algn="ctr"/>
          <a:r>
            <a:rPr lang="fr-FR" sz="1600" dirty="0"/>
            <a:t>Coûts de transport</a:t>
          </a:r>
        </a:p>
      </dgm:t>
    </dgm:pt>
    <dgm:pt modelId="{72DCF44C-8D0F-478C-BEFD-8FB5F03201A9}" type="parTrans" cxnId="{13474FCF-995D-44DB-B09D-DF1D4B671FE1}">
      <dgm:prSet/>
      <dgm:spPr/>
      <dgm:t>
        <a:bodyPr/>
        <a:lstStyle/>
        <a:p>
          <a:pPr algn="ctr"/>
          <a:endParaRPr lang="fr-FR" sz="1600"/>
        </a:p>
      </dgm:t>
    </dgm:pt>
    <dgm:pt modelId="{B78ACB97-7D12-48B3-832C-615DE1BF0440}" type="sibTrans" cxnId="{13474FCF-995D-44DB-B09D-DF1D4B671FE1}">
      <dgm:prSet/>
      <dgm:spPr/>
      <dgm:t>
        <a:bodyPr/>
        <a:lstStyle/>
        <a:p>
          <a:pPr algn="ctr"/>
          <a:endParaRPr lang="fr-FR" sz="1600"/>
        </a:p>
      </dgm:t>
    </dgm:pt>
    <dgm:pt modelId="{33EFD317-FD12-4C59-9036-2419FAF1BA57}">
      <dgm:prSet phldrT="[Texte]" custT="1"/>
      <dgm:spPr/>
      <dgm:t>
        <a:bodyPr/>
        <a:lstStyle/>
        <a:p>
          <a:pPr algn="ctr"/>
          <a:r>
            <a:rPr lang="fr-FR" sz="1600" dirty="0"/>
            <a:t>Prix hédoniques</a:t>
          </a:r>
        </a:p>
      </dgm:t>
    </dgm:pt>
    <dgm:pt modelId="{1DE77F8B-BCF9-4703-9B03-9534711D5175}" type="parTrans" cxnId="{4191C192-74AF-4C9E-A515-3D7EBB05B41A}">
      <dgm:prSet/>
      <dgm:spPr/>
      <dgm:t>
        <a:bodyPr/>
        <a:lstStyle/>
        <a:p>
          <a:pPr algn="ctr"/>
          <a:endParaRPr lang="fr-FR" sz="1600"/>
        </a:p>
      </dgm:t>
    </dgm:pt>
    <dgm:pt modelId="{142D0CBA-1ACA-4124-B0F8-5A4122AAD1E7}" type="sibTrans" cxnId="{4191C192-74AF-4C9E-A515-3D7EBB05B41A}">
      <dgm:prSet/>
      <dgm:spPr/>
      <dgm:t>
        <a:bodyPr/>
        <a:lstStyle/>
        <a:p>
          <a:pPr algn="ctr"/>
          <a:endParaRPr lang="fr-FR" sz="1600"/>
        </a:p>
      </dgm:t>
    </dgm:pt>
    <dgm:pt modelId="{9A6528BA-8706-47E9-9EC3-0B185D477E04}">
      <dgm:prSet phldrT="[Texte]" custT="1"/>
      <dgm:spPr/>
      <dgm:t>
        <a:bodyPr/>
        <a:lstStyle/>
        <a:p>
          <a:pPr algn="ctr"/>
          <a:r>
            <a:rPr lang="fr-FR" sz="2000"/>
            <a:t>Méthode directes (SP) </a:t>
          </a:r>
        </a:p>
      </dgm:t>
    </dgm:pt>
    <dgm:pt modelId="{E91F2E6A-86BF-4A26-BE78-89A882A45AFA}" type="parTrans" cxnId="{9B461EB3-AB94-4281-96FF-9FE549CA6E1B}">
      <dgm:prSet/>
      <dgm:spPr/>
      <dgm:t>
        <a:bodyPr/>
        <a:lstStyle/>
        <a:p>
          <a:pPr algn="ctr"/>
          <a:endParaRPr lang="fr-FR" sz="1600"/>
        </a:p>
      </dgm:t>
    </dgm:pt>
    <dgm:pt modelId="{F9372B34-920F-421C-A4AD-50D0899680AE}" type="sibTrans" cxnId="{9B461EB3-AB94-4281-96FF-9FE549CA6E1B}">
      <dgm:prSet/>
      <dgm:spPr/>
      <dgm:t>
        <a:bodyPr/>
        <a:lstStyle/>
        <a:p>
          <a:pPr algn="ctr"/>
          <a:endParaRPr lang="fr-FR" sz="1600"/>
        </a:p>
      </dgm:t>
    </dgm:pt>
    <dgm:pt modelId="{A7C35E9E-34AB-40EF-9B96-224CACD7A3EA}">
      <dgm:prSet phldrT="[Texte]" custT="1"/>
      <dgm:spPr/>
      <dgm:t>
        <a:bodyPr/>
        <a:lstStyle/>
        <a:p>
          <a:pPr algn="ctr"/>
          <a:r>
            <a:rPr lang="fr-FR" sz="1600"/>
            <a:t>l'évaluation contingente</a:t>
          </a:r>
        </a:p>
      </dgm:t>
    </dgm:pt>
    <dgm:pt modelId="{17547D92-D0F7-4B39-802B-6501C8EFF876}" type="parTrans" cxnId="{E976455E-E280-4749-B770-ACDE3CB94A6B}">
      <dgm:prSet/>
      <dgm:spPr/>
      <dgm:t>
        <a:bodyPr/>
        <a:lstStyle/>
        <a:p>
          <a:pPr algn="ctr"/>
          <a:endParaRPr lang="fr-FR" sz="1600"/>
        </a:p>
      </dgm:t>
    </dgm:pt>
    <dgm:pt modelId="{18CD8A12-97CC-4B9F-A3E9-5DF2C311109E}" type="sibTrans" cxnId="{E976455E-E280-4749-B770-ACDE3CB94A6B}">
      <dgm:prSet/>
      <dgm:spPr/>
      <dgm:t>
        <a:bodyPr/>
        <a:lstStyle/>
        <a:p>
          <a:pPr algn="ctr"/>
          <a:endParaRPr lang="fr-FR" sz="1600"/>
        </a:p>
      </dgm:t>
    </dgm:pt>
    <dgm:pt modelId="{19A73E49-89F8-4793-88A0-2BFEF8147C61}">
      <dgm:prSet phldrT="[Texte]" custT="1"/>
      <dgm:spPr/>
      <dgm:t>
        <a:bodyPr/>
        <a:lstStyle/>
        <a:p>
          <a:pPr algn="ctr"/>
          <a:r>
            <a:rPr lang="fr-FR" sz="1600" dirty="0"/>
            <a:t>Modélisation des choix</a:t>
          </a:r>
        </a:p>
      </dgm:t>
    </dgm:pt>
    <dgm:pt modelId="{509DA759-1EFD-44A0-AF83-ECF28A9BEBF2}" type="parTrans" cxnId="{EC9F062E-BAB0-4740-9210-ACC65D47D741}">
      <dgm:prSet/>
      <dgm:spPr/>
      <dgm:t>
        <a:bodyPr/>
        <a:lstStyle/>
        <a:p>
          <a:pPr algn="ctr"/>
          <a:endParaRPr lang="fr-FR" sz="1600"/>
        </a:p>
      </dgm:t>
    </dgm:pt>
    <dgm:pt modelId="{DE8ECFA6-BE4B-4978-829F-98446E4E6A16}" type="sibTrans" cxnId="{EC9F062E-BAB0-4740-9210-ACC65D47D741}">
      <dgm:prSet/>
      <dgm:spPr/>
      <dgm:t>
        <a:bodyPr/>
        <a:lstStyle/>
        <a:p>
          <a:pPr algn="ctr"/>
          <a:endParaRPr lang="fr-FR" sz="1600"/>
        </a:p>
      </dgm:t>
    </dgm:pt>
    <dgm:pt modelId="{D3E506F1-F073-4843-9B7C-A270E1E9D67F}" type="pres">
      <dgm:prSet presAssocID="{F724E08D-8C05-40F7-AF55-FD6541CB6A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471E9A-7D7B-4117-A01D-8BD5878527F7}" type="pres">
      <dgm:prSet presAssocID="{44E90750-A788-4CF1-B6B8-82C61DEB2410}" presName="root" presStyleCnt="0"/>
      <dgm:spPr/>
    </dgm:pt>
    <dgm:pt modelId="{3427506F-462F-46F8-A375-CFA3D6C84F4F}" type="pres">
      <dgm:prSet presAssocID="{44E90750-A788-4CF1-B6B8-82C61DEB2410}" presName="rootComposite" presStyleCnt="0"/>
      <dgm:spPr/>
    </dgm:pt>
    <dgm:pt modelId="{97607A34-4539-4C15-AEA9-8783728670E9}" type="pres">
      <dgm:prSet presAssocID="{44E90750-A788-4CF1-B6B8-82C61DEB2410}" presName="rootText" presStyleLbl="node1" presStyleIdx="0" presStyleCnt="2" custScaleX="201378" custScaleY="71663"/>
      <dgm:spPr/>
    </dgm:pt>
    <dgm:pt modelId="{C62D5612-3AD6-4837-BBA2-0500410F90F5}" type="pres">
      <dgm:prSet presAssocID="{44E90750-A788-4CF1-B6B8-82C61DEB2410}" presName="rootConnector" presStyleLbl="node1" presStyleIdx="0" presStyleCnt="2"/>
      <dgm:spPr/>
    </dgm:pt>
    <dgm:pt modelId="{A2E03CE4-6666-4F54-883F-4A5C8D6217EC}" type="pres">
      <dgm:prSet presAssocID="{44E90750-A788-4CF1-B6B8-82C61DEB2410}" presName="childShape" presStyleCnt="0"/>
      <dgm:spPr/>
    </dgm:pt>
    <dgm:pt modelId="{F7824041-2A18-471B-B4E4-73BA3A7DCFF7}" type="pres">
      <dgm:prSet presAssocID="{72DCF44C-8D0F-478C-BEFD-8FB5F03201A9}" presName="Name13" presStyleLbl="parChTrans1D2" presStyleIdx="0" presStyleCnt="4"/>
      <dgm:spPr/>
    </dgm:pt>
    <dgm:pt modelId="{B7355FE3-5989-48C7-A285-9F7399978AFB}" type="pres">
      <dgm:prSet presAssocID="{0C9A4403-DD82-4E2C-82E6-2CE82ED86CE0}" presName="childText" presStyleLbl="bgAcc1" presStyleIdx="0" presStyleCnt="4" custScaleX="199308" custScaleY="67457">
        <dgm:presLayoutVars>
          <dgm:bulletEnabled val="1"/>
        </dgm:presLayoutVars>
      </dgm:prSet>
      <dgm:spPr/>
    </dgm:pt>
    <dgm:pt modelId="{0EFCAD9F-965F-44D2-A4DE-712CC60B0E1F}" type="pres">
      <dgm:prSet presAssocID="{1DE77F8B-BCF9-4703-9B03-9534711D5175}" presName="Name13" presStyleLbl="parChTrans1D2" presStyleIdx="1" presStyleCnt="4"/>
      <dgm:spPr/>
    </dgm:pt>
    <dgm:pt modelId="{EFE24368-C148-43A7-A208-3A3CB1F5B21B}" type="pres">
      <dgm:prSet presAssocID="{33EFD317-FD12-4C59-9036-2419FAF1BA57}" presName="childText" presStyleLbl="bgAcc1" presStyleIdx="1" presStyleCnt="4" custScaleX="202959" custScaleY="62914">
        <dgm:presLayoutVars>
          <dgm:bulletEnabled val="1"/>
        </dgm:presLayoutVars>
      </dgm:prSet>
      <dgm:spPr/>
    </dgm:pt>
    <dgm:pt modelId="{714B70E7-1C17-4959-94AB-3C98F2B71082}" type="pres">
      <dgm:prSet presAssocID="{9A6528BA-8706-47E9-9EC3-0B185D477E04}" presName="root" presStyleCnt="0"/>
      <dgm:spPr/>
    </dgm:pt>
    <dgm:pt modelId="{33C56D5E-BF59-4DC0-8976-1FBCD1B8F230}" type="pres">
      <dgm:prSet presAssocID="{9A6528BA-8706-47E9-9EC3-0B185D477E04}" presName="rootComposite" presStyleCnt="0"/>
      <dgm:spPr/>
    </dgm:pt>
    <dgm:pt modelId="{8B0DD286-6C71-49AF-A8C4-29AC3E2A6025}" type="pres">
      <dgm:prSet presAssocID="{9A6528BA-8706-47E9-9EC3-0B185D477E04}" presName="rootText" presStyleLbl="node1" presStyleIdx="1" presStyleCnt="2" custScaleX="186537" custScaleY="82458" custLinFactNeighborX="218" custLinFactNeighborY="4541"/>
      <dgm:spPr/>
    </dgm:pt>
    <dgm:pt modelId="{3364A5DD-CF42-43A9-9BBA-14014464C125}" type="pres">
      <dgm:prSet presAssocID="{9A6528BA-8706-47E9-9EC3-0B185D477E04}" presName="rootConnector" presStyleLbl="node1" presStyleIdx="1" presStyleCnt="2"/>
      <dgm:spPr/>
    </dgm:pt>
    <dgm:pt modelId="{BC21BABF-B25B-4235-920C-85155D0405B3}" type="pres">
      <dgm:prSet presAssocID="{9A6528BA-8706-47E9-9EC3-0B185D477E04}" presName="childShape" presStyleCnt="0"/>
      <dgm:spPr/>
    </dgm:pt>
    <dgm:pt modelId="{B81D34B4-1107-4143-AD37-A62C1678801E}" type="pres">
      <dgm:prSet presAssocID="{17547D92-D0F7-4B39-802B-6501C8EFF876}" presName="Name13" presStyleLbl="parChTrans1D2" presStyleIdx="2" presStyleCnt="4"/>
      <dgm:spPr/>
    </dgm:pt>
    <dgm:pt modelId="{970475EC-C3F0-41AF-8F42-BC22BE7F0921}" type="pres">
      <dgm:prSet presAssocID="{A7C35E9E-34AB-40EF-9B96-224CACD7A3EA}" presName="childText" presStyleLbl="bgAcc1" presStyleIdx="2" presStyleCnt="4" custScaleX="206483" custScaleY="59471" custLinFactNeighborX="-742">
        <dgm:presLayoutVars>
          <dgm:bulletEnabled val="1"/>
        </dgm:presLayoutVars>
      </dgm:prSet>
      <dgm:spPr/>
    </dgm:pt>
    <dgm:pt modelId="{551C3319-50DC-45F3-A325-D3C5BD3E722A}" type="pres">
      <dgm:prSet presAssocID="{509DA759-1EFD-44A0-AF83-ECF28A9BEBF2}" presName="Name13" presStyleLbl="parChTrans1D2" presStyleIdx="3" presStyleCnt="4"/>
      <dgm:spPr/>
    </dgm:pt>
    <dgm:pt modelId="{3ED74DE2-8DC9-401A-BA9D-4EE10258FA44}" type="pres">
      <dgm:prSet presAssocID="{19A73E49-89F8-4793-88A0-2BFEF8147C61}" presName="childText" presStyleLbl="bgAcc1" presStyleIdx="3" presStyleCnt="4" custScaleX="202407" custScaleY="64754">
        <dgm:presLayoutVars>
          <dgm:bulletEnabled val="1"/>
        </dgm:presLayoutVars>
      </dgm:prSet>
      <dgm:spPr/>
    </dgm:pt>
  </dgm:ptLst>
  <dgm:cxnLst>
    <dgm:cxn modelId="{47BBA514-8B88-4384-8DC0-A81C6A7EF77C}" type="presOf" srcId="{9A6528BA-8706-47E9-9EC3-0B185D477E04}" destId="{3364A5DD-CF42-43A9-9BBA-14014464C125}" srcOrd="1" destOrd="0" presId="urn:microsoft.com/office/officeart/2005/8/layout/hierarchy3"/>
    <dgm:cxn modelId="{92683621-0850-4B57-8609-8F55E1913E39}" type="presOf" srcId="{F724E08D-8C05-40F7-AF55-FD6541CB6A7B}" destId="{D3E506F1-F073-4843-9B7C-A270E1E9D67F}" srcOrd="0" destOrd="0" presId="urn:microsoft.com/office/officeart/2005/8/layout/hierarchy3"/>
    <dgm:cxn modelId="{EC9F062E-BAB0-4740-9210-ACC65D47D741}" srcId="{9A6528BA-8706-47E9-9EC3-0B185D477E04}" destId="{19A73E49-89F8-4793-88A0-2BFEF8147C61}" srcOrd="1" destOrd="0" parTransId="{509DA759-1EFD-44A0-AF83-ECF28A9BEBF2}" sibTransId="{DE8ECFA6-BE4B-4978-829F-98446E4E6A16}"/>
    <dgm:cxn modelId="{6E6B9731-6F34-40FF-89AA-12D2ABAA4BC8}" type="presOf" srcId="{33EFD317-FD12-4C59-9036-2419FAF1BA57}" destId="{EFE24368-C148-43A7-A208-3A3CB1F5B21B}" srcOrd="0" destOrd="0" presId="urn:microsoft.com/office/officeart/2005/8/layout/hierarchy3"/>
    <dgm:cxn modelId="{E976455E-E280-4749-B770-ACDE3CB94A6B}" srcId="{9A6528BA-8706-47E9-9EC3-0B185D477E04}" destId="{A7C35E9E-34AB-40EF-9B96-224CACD7A3EA}" srcOrd="0" destOrd="0" parTransId="{17547D92-D0F7-4B39-802B-6501C8EFF876}" sibTransId="{18CD8A12-97CC-4B9F-A3E9-5DF2C311109E}"/>
    <dgm:cxn modelId="{E7384462-FB77-4576-B63D-A676BAF0C81B}" type="presOf" srcId="{17547D92-D0F7-4B39-802B-6501C8EFF876}" destId="{B81D34B4-1107-4143-AD37-A62C1678801E}" srcOrd="0" destOrd="0" presId="urn:microsoft.com/office/officeart/2005/8/layout/hierarchy3"/>
    <dgm:cxn modelId="{15C8B151-F5D0-4175-8A7D-1D87D8D4B63F}" type="presOf" srcId="{0C9A4403-DD82-4E2C-82E6-2CE82ED86CE0}" destId="{B7355FE3-5989-48C7-A285-9F7399978AFB}" srcOrd="0" destOrd="0" presId="urn:microsoft.com/office/officeart/2005/8/layout/hierarchy3"/>
    <dgm:cxn modelId="{C0E58C73-443A-4440-8928-11A4641B8794}" type="presOf" srcId="{9A6528BA-8706-47E9-9EC3-0B185D477E04}" destId="{8B0DD286-6C71-49AF-A8C4-29AC3E2A6025}" srcOrd="0" destOrd="0" presId="urn:microsoft.com/office/officeart/2005/8/layout/hierarchy3"/>
    <dgm:cxn modelId="{545E9B73-12A1-452F-B20F-E69B0F7653C3}" type="presOf" srcId="{A7C35E9E-34AB-40EF-9B96-224CACD7A3EA}" destId="{970475EC-C3F0-41AF-8F42-BC22BE7F0921}" srcOrd="0" destOrd="0" presId="urn:microsoft.com/office/officeart/2005/8/layout/hierarchy3"/>
    <dgm:cxn modelId="{6740A285-2737-412D-9111-DAB533D372D5}" type="presOf" srcId="{19A73E49-89F8-4793-88A0-2BFEF8147C61}" destId="{3ED74DE2-8DC9-401A-BA9D-4EE10258FA44}" srcOrd="0" destOrd="0" presId="urn:microsoft.com/office/officeart/2005/8/layout/hierarchy3"/>
    <dgm:cxn modelId="{4191C192-74AF-4C9E-A515-3D7EBB05B41A}" srcId="{44E90750-A788-4CF1-B6B8-82C61DEB2410}" destId="{33EFD317-FD12-4C59-9036-2419FAF1BA57}" srcOrd="1" destOrd="0" parTransId="{1DE77F8B-BCF9-4703-9B03-9534711D5175}" sibTransId="{142D0CBA-1ACA-4124-B0F8-5A4122AAD1E7}"/>
    <dgm:cxn modelId="{0DD571AB-B023-4988-97EE-B4087E1AA286}" type="presOf" srcId="{509DA759-1EFD-44A0-AF83-ECF28A9BEBF2}" destId="{551C3319-50DC-45F3-A325-D3C5BD3E722A}" srcOrd="0" destOrd="0" presId="urn:microsoft.com/office/officeart/2005/8/layout/hierarchy3"/>
    <dgm:cxn modelId="{9B461EB3-AB94-4281-96FF-9FE549CA6E1B}" srcId="{F724E08D-8C05-40F7-AF55-FD6541CB6A7B}" destId="{9A6528BA-8706-47E9-9EC3-0B185D477E04}" srcOrd="1" destOrd="0" parTransId="{E91F2E6A-86BF-4A26-BE78-89A882A45AFA}" sibTransId="{F9372B34-920F-421C-A4AD-50D0899680AE}"/>
    <dgm:cxn modelId="{FCCC35BB-FAF2-4D0A-89EC-29AE560B5E1E}" type="presOf" srcId="{72DCF44C-8D0F-478C-BEFD-8FB5F03201A9}" destId="{F7824041-2A18-471B-B4E4-73BA3A7DCFF7}" srcOrd="0" destOrd="0" presId="urn:microsoft.com/office/officeart/2005/8/layout/hierarchy3"/>
    <dgm:cxn modelId="{C8E4F8BB-6520-4B46-B9FF-E4C664F815AA}" type="presOf" srcId="{44E90750-A788-4CF1-B6B8-82C61DEB2410}" destId="{C62D5612-3AD6-4837-BBA2-0500410F90F5}" srcOrd="1" destOrd="0" presId="urn:microsoft.com/office/officeart/2005/8/layout/hierarchy3"/>
    <dgm:cxn modelId="{5DD5A3C6-05E0-40B9-8DA0-11C36250C3D3}" type="presOf" srcId="{1DE77F8B-BCF9-4703-9B03-9534711D5175}" destId="{0EFCAD9F-965F-44D2-A4DE-712CC60B0E1F}" srcOrd="0" destOrd="0" presId="urn:microsoft.com/office/officeart/2005/8/layout/hierarchy3"/>
    <dgm:cxn modelId="{13474FCF-995D-44DB-B09D-DF1D4B671FE1}" srcId="{44E90750-A788-4CF1-B6B8-82C61DEB2410}" destId="{0C9A4403-DD82-4E2C-82E6-2CE82ED86CE0}" srcOrd="0" destOrd="0" parTransId="{72DCF44C-8D0F-478C-BEFD-8FB5F03201A9}" sibTransId="{B78ACB97-7D12-48B3-832C-615DE1BF0440}"/>
    <dgm:cxn modelId="{967425EE-017E-4839-90E4-B0EEC9D093F0}" type="presOf" srcId="{44E90750-A788-4CF1-B6B8-82C61DEB2410}" destId="{97607A34-4539-4C15-AEA9-8783728670E9}" srcOrd="0" destOrd="0" presId="urn:microsoft.com/office/officeart/2005/8/layout/hierarchy3"/>
    <dgm:cxn modelId="{8E48DDF5-AD45-49AE-8F6A-14ED54DA03BE}" srcId="{F724E08D-8C05-40F7-AF55-FD6541CB6A7B}" destId="{44E90750-A788-4CF1-B6B8-82C61DEB2410}" srcOrd="0" destOrd="0" parTransId="{E8F59B0C-7892-4609-A956-12CF77BEECF1}" sibTransId="{9EB407D6-0D69-4168-8A69-C026F5641F12}"/>
    <dgm:cxn modelId="{D4790A8D-B108-4B1A-A723-BF9A71A09D89}" type="presParOf" srcId="{D3E506F1-F073-4843-9B7C-A270E1E9D67F}" destId="{65471E9A-7D7B-4117-A01D-8BD5878527F7}" srcOrd="0" destOrd="0" presId="urn:microsoft.com/office/officeart/2005/8/layout/hierarchy3"/>
    <dgm:cxn modelId="{FFBFE64D-ACE6-49AF-9386-A3F8E932F700}" type="presParOf" srcId="{65471E9A-7D7B-4117-A01D-8BD5878527F7}" destId="{3427506F-462F-46F8-A375-CFA3D6C84F4F}" srcOrd="0" destOrd="0" presId="urn:microsoft.com/office/officeart/2005/8/layout/hierarchy3"/>
    <dgm:cxn modelId="{02BC4241-E583-407C-9E19-87ABCB477471}" type="presParOf" srcId="{3427506F-462F-46F8-A375-CFA3D6C84F4F}" destId="{97607A34-4539-4C15-AEA9-8783728670E9}" srcOrd="0" destOrd="0" presId="urn:microsoft.com/office/officeart/2005/8/layout/hierarchy3"/>
    <dgm:cxn modelId="{AD289B00-D972-4801-807E-05C719709917}" type="presParOf" srcId="{3427506F-462F-46F8-A375-CFA3D6C84F4F}" destId="{C62D5612-3AD6-4837-BBA2-0500410F90F5}" srcOrd="1" destOrd="0" presId="urn:microsoft.com/office/officeart/2005/8/layout/hierarchy3"/>
    <dgm:cxn modelId="{8042720B-7C7D-4329-9A28-7C478ABD0A54}" type="presParOf" srcId="{65471E9A-7D7B-4117-A01D-8BD5878527F7}" destId="{A2E03CE4-6666-4F54-883F-4A5C8D6217EC}" srcOrd="1" destOrd="0" presId="urn:microsoft.com/office/officeart/2005/8/layout/hierarchy3"/>
    <dgm:cxn modelId="{89EEF262-50AA-4A16-A065-4BFE3D7428AF}" type="presParOf" srcId="{A2E03CE4-6666-4F54-883F-4A5C8D6217EC}" destId="{F7824041-2A18-471B-B4E4-73BA3A7DCFF7}" srcOrd="0" destOrd="0" presId="urn:microsoft.com/office/officeart/2005/8/layout/hierarchy3"/>
    <dgm:cxn modelId="{1610E68A-849E-4C57-B26A-9550BF3CEA56}" type="presParOf" srcId="{A2E03CE4-6666-4F54-883F-4A5C8D6217EC}" destId="{B7355FE3-5989-48C7-A285-9F7399978AFB}" srcOrd="1" destOrd="0" presId="urn:microsoft.com/office/officeart/2005/8/layout/hierarchy3"/>
    <dgm:cxn modelId="{97D67B7C-AE38-4AD2-BCD9-9241A686751C}" type="presParOf" srcId="{A2E03CE4-6666-4F54-883F-4A5C8D6217EC}" destId="{0EFCAD9F-965F-44D2-A4DE-712CC60B0E1F}" srcOrd="2" destOrd="0" presId="urn:microsoft.com/office/officeart/2005/8/layout/hierarchy3"/>
    <dgm:cxn modelId="{CB215219-3AD2-462D-A12E-C934F695B9D5}" type="presParOf" srcId="{A2E03CE4-6666-4F54-883F-4A5C8D6217EC}" destId="{EFE24368-C148-43A7-A208-3A3CB1F5B21B}" srcOrd="3" destOrd="0" presId="urn:microsoft.com/office/officeart/2005/8/layout/hierarchy3"/>
    <dgm:cxn modelId="{9F298099-E7A8-428E-914A-34FE63EBCEBD}" type="presParOf" srcId="{D3E506F1-F073-4843-9B7C-A270E1E9D67F}" destId="{714B70E7-1C17-4959-94AB-3C98F2B71082}" srcOrd="1" destOrd="0" presId="urn:microsoft.com/office/officeart/2005/8/layout/hierarchy3"/>
    <dgm:cxn modelId="{F0D1359E-1EA1-42E6-B21B-5C7BB34C6632}" type="presParOf" srcId="{714B70E7-1C17-4959-94AB-3C98F2B71082}" destId="{33C56D5E-BF59-4DC0-8976-1FBCD1B8F230}" srcOrd="0" destOrd="0" presId="urn:microsoft.com/office/officeart/2005/8/layout/hierarchy3"/>
    <dgm:cxn modelId="{9B6CE98A-0A3C-4BCB-9EBE-5B3A8BB8ACBA}" type="presParOf" srcId="{33C56D5E-BF59-4DC0-8976-1FBCD1B8F230}" destId="{8B0DD286-6C71-49AF-A8C4-29AC3E2A6025}" srcOrd="0" destOrd="0" presId="urn:microsoft.com/office/officeart/2005/8/layout/hierarchy3"/>
    <dgm:cxn modelId="{4C08519E-BD0B-4950-B31D-10E68A76E607}" type="presParOf" srcId="{33C56D5E-BF59-4DC0-8976-1FBCD1B8F230}" destId="{3364A5DD-CF42-43A9-9BBA-14014464C125}" srcOrd="1" destOrd="0" presId="urn:microsoft.com/office/officeart/2005/8/layout/hierarchy3"/>
    <dgm:cxn modelId="{4551D792-BD30-4C9B-879A-23EAFC84023C}" type="presParOf" srcId="{714B70E7-1C17-4959-94AB-3C98F2B71082}" destId="{BC21BABF-B25B-4235-920C-85155D0405B3}" srcOrd="1" destOrd="0" presId="urn:microsoft.com/office/officeart/2005/8/layout/hierarchy3"/>
    <dgm:cxn modelId="{E9F8BEF8-2F93-4D44-85DB-6E583FF105AC}" type="presParOf" srcId="{BC21BABF-B25B-4235-920C-85155D0405B3}" destId="{B81D34B4-1107-4143-AD37-A62C1678801E}" srcOrd="0" destOrd="0" presId="urn:microsoft.com/office/officeart/2005/8/layout/hierarchy3"/>
    <dgm:cxn modelId="{661334C6-7917-4081-9C76-F0EA7DF7DB4B}" type="presParOf" srcId="{BC21BABF-B25B-4235-920C-85155D0405B3}" destId="{970475EC-C3F0-41AF-8F42-BC22BE7F0921}" srcOrd="1" destOrd="0" presId="urn:microsoft.com/office/officeart/2005/8/layout/hierarchy3"/>
    <dgm:cxn modelId="{4C1BB5E8-3E9B-4114-90AE-AC367795274E}" type="presParOf" srcId="{BC21BABF-B25B-4235-920C-85155D0405B3}" destId="{551C3319-50DC-45F3-A325-D3C5BD3E722A}" srcOrd="2" destOrd="0" presId="urn:microsoft.com/office/officeart/2005/8/layout/hierarchy3"/>
    <dgm:cxn modelId="{A753CB14-00CA-42B9-847D-F8366827DAE6}" type="presParOf" srcId="{BC21BABF-B25B-4235-920C-85155D0405B3}" destId="{3ED74DE2-8DC9-401A-BA9D-4EE10258FA4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E23F02-D061-4507-B106-1CBB665C6B1E}" type="doc">
      <dgm:prSet loTypeId="urn:microsoft.com/office/officeart/2005/8/layout/hProcess4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6323139-BE1A-4C50-B398-DBA4DC7D84CB}">
      <dgm:prSet phldrT="[Texte]" custT="1"/>
      <dgm:spPr/>
      <dgm:t>
        <a:bodyPr/>
        <a:lstStyle/>
        <a:p>
          <a:r>
            <a:rPr lang="fr-FR" sz="1800"/>
            <a:t>Phase 1</a:t>
          </a:r>
        </a:p>
      </dgm:t>
    </dgm:pt>
    <dgm:pt modelId="{8CABE0B3-B7B4-4CBE-9E7A-8E97970E3D84}" type="parTrans" cxnId="{48E77E57-878D-4244-8349-ADCC5063C42C}">
      <dgm:prSet/>
      <dgm:spPr/>
      <dgm:t>
        <a:bodyPr/>
        <a:lstStyle/>
        <a:p>
          <a:endParaRPr lang="fr-FR"/>
        </a:p>
      </dgm:t>
    </dgm:pt>
    <dgm:pt modelId="{94DEBA70-0127-4645-903E-E11CB11043BD}" type="sibTrans" cxnId="{48E77E57-878D-4244-8349-ADCC5063C42C}">
      <dgm:prSet/>
      <dgm:spPr/>
      <dgm:t>
        <a:bodyPr/>
        <a:lstStyle/>
        <a:p>
          <a:endParaRPr lang="fr-FR"/>
        </a:p>
      </dgm:t>
    </dgm:pt>
    <dgm:pt modelId="{7692EDAB-D1E1-45B9-8D56-C67A581A6708}">
      <dgm:prSet phldrT="[Texte]" custT="1"/>
      <dgm:spPr/>
      <dgm:t>
        <a:bodyPr/>
        <a:lstStyle/>
        <a:p>
          <a:r>
            <a:rPr lang="fr-FR" sz="1400" b="1" dirty="0"/>
            <a:t>choix des attributs</a:t>
          </a:r>
        </a:p>
      </dgm:t>
    </dgm:pt>
    <dgm:pt modelId="{670415E4-9813-4667-A0DF-DD8F0BB10A6E}" type="parTrans" cxnId="{C933677C-CD94-4F05-9B94-F36C28EC9A99}">
      <dgm:prSet/>
      <dgm:spPr/>
      <dgm:t>
        <a:bodyPr/>
        <a:lstStyle/>
        <a:p>
          <a:endParaRPr lang="fr-FR"/>
        </a:p>
      </dgm:t>
    </dgm:pt>
    <dgm:pt modelId="{7BEBDF32-6ACA-4EB1-B8FF-1DF298D822A8}" type="sibTrans" cxnId="{C933677C-CD94-4F05-9B94-F36C28EC9A99}">
      <dgm:prSet/>
      <dgm:spPr/>
      <dgm:t>
        <a:bodyPr/>
        <a:lstStyle/>
        <a:p>
          <a:endParaRPr lang="fr-FR"/>
        </a:p>
      </dgm:t>
    </dgm:pt>
    <dgm:pt modelId="{B8BCB760-664C-4001-94AF-DA91B85912A8}">
      <dgm:prSet phldrT="[Texte]" custT="1"/>
      <dgm:spPr/>
      <dgm:t>
        <a:bodyPr/>
        <a:lstStyle/>
        <a:p>
          <a:r>
            <a:rPr lang="fr-FR" sz="1400" b="1" dirty="0"/>
            <a:t>définition des niveaux </a:t>
          </a:r>
        </a:p>
      </dgm:t>
    </dgm:pt>
    <dgm:pt modelId="{C65E537D-CC47-44BE-AA13-70A69EBBB93C}" type="parTrans" cxnId="{09C85C8F-DD58-422D-BCEC-2451F0280325}">
      <dgm:prSet/>
      <dgm:spPr/>
      <dgm:t>
        <a:bodyPr/>
        <a:lstStyle/>
        <a:p>
          <a:endParaRPr lang="fr-FR"/>
        </a:p>
      </dgm:t>
    </dgm:pt>
    <dgm:pt modelId="{858A1CF9-2683-48FC-898A-8D118DCF25E2}" type="sibTrans" cxnId="{09C85C8F-DD58-422D-BCEC-2451F0280325}">
      <dgm:prSet/>
      <dgm:spPr/>
      <dgm:t>
        <a:bodyPr/>
        <a:lstStyle/>
        <a:p>
          <a:endParaRPr lang="fr-FR"/>
        </a:p>
      </dgm:t>
    </dgm:pt>
    <dgm:pt modelId="{15E267B0-7F48-4CF3-A999-1D230EDAB557}">
      <dgm:prSet phldrT="[Texte]" custT="1"/>
      <dgm:spPr/>
      <dgm:t>
        <a:bodyPr/>
        <a:lstStyle/>
        <a:p>
          <a:r>
            <a:rPr lang="fr-FR" sz="1800" dirty="0"/>
            <a:t>Phase 2</a:t>
          </a:r>
        </a:p>
      </dgm:t>
    </dgm:pt>
    <dgm:pt modelId="{CCC3FF49-EF9B-4B8E-948F-4A7C99FC2416}" type="parTrans" cxnId="{D0651682-891E-4F10-90BC-59E7A9388813}">
      <dgm:prSet/>
      <dgm:spPr/>
      <dgm:t>
        <a:bodyPr/>
        <a:lstStyle/>
        <a:p>
          <a:endParaRPr lang="fr-FR"/>
        </a:p>
      </dgm:t>
    </dgm:pt>
    <dgm:pt modelId="{4DB2495C-8F4D-43D2-AF7E-3149600DF9C0}" type="sibTrans" cxnId="{D0651682-891E-4F10-90BC-59E7A9388813}">
      <dgm:prSet/>
      <dgm:spPr/>
      <dgm:t>
        <a:bodyPr/>
        <a:lstStyle/>
        <a:p>
          <a:endParaRPr lang="fr-FR"/>
        </a:p>
      </dgm:t>
    </dgm:pt>
    <dgm:pt modelId="{740BA6A4-B6C1-4099-8B73-94F3288BBD16}">
      <dgm:prSet phldrT="[Texte]" custT="1"/>
      <dgm:spPr/>
      <dgm:t>
        <a:bodyPr/>
        <a:lstStyle/>
        <a:p>
          <a:r>
            <a:rPr lang="fr-FR" sz="1400" b="1" dirty="0"/>
            <a:t>choix du plan d'expérience</a:t>
          </a:r>
        </a:p>
      </dgm:t>
    </dgm:pt>
    <dgm:pt modelId="{60B9CAF9-D8DD-4121-85DC-2FDE93F9577F}" type="parTrans" cxnId="{28364527-6ED7-49FB-9C17-1E144E618C44}">
      <dgm:prSet/>
      <dgm:spPr/>
      <dgm:t>
        <a:bodyPr/>
        <a:lstStyle/>
        <a:p>
          <a:endParaRPr lang="fr-FR"/>
        </a:p>
      </dgm:t>
    </dgm:pt>
    <dgm:pt modelId="{2EF74A42-2E83-4F57-8CD0-0798A85D031D}" type="sibTrans" cxnId="{28364527-6ED7-49FB-9C17-1E144E618C44}">
      <dgm:prSet/>
      <dgm:spPr/>
      <dgm:t>
        <a:bodyPr/>
        <a:lstStyle/>
        <a:p>
          <a:endParaRPr lang="fr-FR"/>
        </a:p>
      </dgm:t>
    </dgm:pt>
    <dgm:pt modelId="{E464DB50-8749-4444-90D2-9EEB85A72E5F}">
      <dgm:prSet phldrT="[Texte]" custT="1"/>
      <dgm:spPr/>
      <dgm:t>
        <a:bodyPr/>
        <a:lstStyle/>
        <a:p>
          <a:r>
            <a:rPr lang="fr-FR" sz="1800"/>
            <a:t>Phase 3</a:t>
          </a:r>
        </a:p>
      </dgm:t>
    </dgm:pt>
    <dgm:pt modelId="{7E057AE9-898E-4B8F-99A0-58FCEF5BD289}" type="parTrans" cxnId="{EED56830-3F4C-4509-97A3-49A444AF4AF4}">
      <dgm:prSet/>
      <dgm:spPr/>
      <dgm:t>
        <a:bodyPr/>
        <a:lstStyle/>
        <a:p>
          <a:endParaRPr lang="fr-FR"/>
        </a:p>
      </dgm:t>
    </dgm:pt>
    <dgm:pt modelId="{3DC4F56E-36DD-4485-B37E-D11596D02D57}" type="sibTrans" cxnId="{EED56830-3F4C-4509-97A3-49A444AF4AF4}">
      <dgm:prSet/>
      <dgm:spPr/>
      <dgm:t>
        <a:bodyPr/>
        <a:lstStyle/>
        <a:p>
          <a:endParaRPr lang="fr-FR"/>
        </a:p>
      </dgm:t>
    </dgm:pt>
    <dgm:pt modelId="{FE55DC9E-1A89-46BE-BBB8-A3E662EB58D2}">
      <dgm:prSet phldrT="[Texte]" custT="1"/>
      <dgm:spPr/>
      <dgm:t>
        <a:bodyPr/>
        <a:lstStyle/>
        <a:p>
          <a:r>
            <a:rPr lang="fr-FR" sz="1400" b="1" dirty="0"/>
            <a:t>Mesure des préférences</a:t>
          </a:r>
        </a:p>
      </dgm:t>
    </dgm:pt>
    <dgm:pt modelId="{C36EB6E3-4B01-499E-91BC-4962F3A9729B}" type="parTrans" cxnId="{26CFD15E-9F3F-4A18-84E7-F38542A0C5B9}">
      <dgm:prSet/>
      <dgm:spPr/>
      <dgm:t>
        <a:bodyPr/>
        <a:lstStyle/>
        <a:p>
          <a:endParaRPr lang="fr-FR"/>
        </a:p>
      </dgm:t>
    </dgm:pt>
    <dgm:pt modelId="{F9072A8D-5294-46F1-A5F8-9C7808975D93}" type="sibTrans" cxnId="{26CFD15E-9F3F-4A18-84E7-F38542A0C5B9}">
      <dgm:prSet/>
      <dgm:spPr/>
      <dgm:t>
        <a:bodyPr/>
        <a:lstStyle/>
        <a:p>
          <a:endParaRPr lang="fr-FR"/>
        </a:p>
      </dgm:t>
    </dgm:pt>
    <dgm:pt modelId="{FBAA8E42-AF5F-4378-8AEC-FE9E1A0B2C14}">
      <dgm:prSet phldrT="[Texte]" custT="1"/>
      <dgm:spPr/>
      <dgm:t>
        <a:bodyPr/>
        <a:lstStyle/>
        <a:p>
          <a:r>
            <a:rPr lang="fr-FR" sz="1400" b="1" dirty="0"/>
            <a:t>Procédure d'estimation</a:t>
          </a:r>
        </a:p>
      </dgm:t>
    </dgm:pt>
    <dgm:pt modelId="{B06177C1-60D2-466B-8DC4-5B443CE0F14F}" type="parTrans" cxnId="{CA2447D9-9854-4F29-9D9A-FE8844EA52AC}">
      <dgm:prSet/>
      <dgm:spPr/>
      <dgm:t>
        <a:bodyPr/>
        <a:lstStyle/>
        <a:p>
          <a:endParaRPr lang="fr-FR"/>
        </a:p>
      </dgm:t>
    </dgm:pt>
    <dgm:pt modelId="{D503D8F4-2AEE-45A1-B597-359E60441C58}" type="sibTrans" cxnId="{CA2447D9-9854-4F29-9D9A-FE8844EA52AC}">
      <dgm:prSet/>
      <dgm:spPr/>
      <dgm:t>
        <a:bodyPr/>
        <a:lstStyle/>
        <a:p>
          <a:endParaRPr lang="fr-FR"/>
        </a:p>
      </dgm:t>
    </dgm:pt>
    <dgm:pt modelId="{63590FC1-D4A7-4010-82A0-E56D5C6ECDC0}">
      <dgm:prSet phldrT="[Texte]" custT="1"/>
      <dgm:spPr/>
      <dgm:t>
        <a:bodyPr/>
        <a:lstStyle/>
        <a:p>
          <a:r>
            <a:rPr lang="fr-FR" sz="1400" b="1" dirty="0"/>
            <a:t>construction des choix</a:t>
          </a:r>
        </a:p>
      </dgm:t>
    </dgm:pt>
    <dgm:pt modelId="{41270D66-B577-4955-9F03-A90622C9F0E2}" type="parTrans" cxnId="{D1BAABDA-B24D-4055-BB33-59B0ADB17547}">
      <dgm:prSet/>
      <dgm:spPr/>
      <dgm:t>
        <a:bodyPr/>
        <a:lstStyle/>
        <a:p>
          <a:endParaRPr lang="fr-FR"/>
        </a:p>
      </dgm:t>
    </dgm:pt>
    <dgm:pt modelId="{E8B6A695-CF48-407F-9CB0-757ACDC842F8}" type="sibTrans" cxnId="{D1BAABDA-B24D-4055-BB33-59B0ADB17547}">
      <dgm:prSet/>
      <dgm:spPr/>
      <dgm:t>
        <a:bodyPr/>
        <a:lstStyle/>
        <a:p>
          <a:endParaRPr lang="fr-FR"/>
        </a:p>
      </dgm:t>
    </dgm:pt>
    <dgm:pt modelId="{59E08DDA-DF50-4808-B262-83D8A472D797}" type="pres">
      <dgm:prSet presAssocID="{B5E23F02-D061-4507-B106-1CBB665C6B1E}" presName="Name0" presStyleCnt="0">
        <dgm:presLayoutVars>
          <dgm:dir/>
          <dgm:animLvl val="lvl"/>
          <dgm:resizeHandles val="exact"/>
        </dgm:presLayoutVars>
      </dgm:prSet>
      <dgm:spPr/>
    </dgm:pt>
    <dgm:pt modelId="{8138A43C-C596-46C1-AFEA-895E09A9465D}" type="pres">
      <dgm:prSet presAssocID="{B5E23F02-D061-4507-B106-1CBB665C6B1E}" presName="tSp" presStyleCnt="0"/>
      <dgm:spPr/>
    </dgm:pt>
    <dgm:pt modelId="{F0E7DAA0-0B5D-4EF6-B554-0AF3A2E9B43F}" type="pres">
      <dgm:prSet presAssocID="{B5E23F02-D061-4507-B106-1CBB665C6B1E}" presName="bSp" presStyleCnt="0"/>
      <dgm:spPr/>
    </dgm:pt>
    <dgm:pt modelId="{526A46B1-FF94-44DE-9D1D-33E1605687D8}" type="pres">
      <dgm:prSet presAssocID="{B5E23F02-D061-4507-B106-1CBB665C6B1E}" presName="process" presStyleCnt="0"/>
      <dgm:spPr/>
    </dgm:pt>
    <dgm:pt modelId="{796CC518-0B3B-4DE5-BCB0-B31CBA28BC14}" type="pres">
      <dgm:prSet presAssocID="{C6323139-BE1A-4C50-B398-DBA4DC7D84CB}" presName="composite1" presStyleCnt="0"/>
      <dgm:spPr/>
    </dgm:pt>
    <dgm:pt modelId="{3951B251-94D3-4E24-B705-A43831389D86}" type="pres">
      <dgm:prSet presAssocID="{C6323139-BE1A-4C50-B398-DBA4DC7D84CB}" presName="dummyNode1" presStyleLbl="node1" presStyleIdx="0" presStyleCnt="3"/>
      <dgm:spPr/>
    </dgm:pt>
    <dgm:pt modelId="{8C343B34-D491-4618-8155-8627A3ACC692}" type="pres">
      <dgm:prSet presAssocID="{C6323139-BE1A-4C50-B398-DBA4DC7D84CB}" presName="childNode1" presStyleLbl="bgAcc1" presStyleIdx="0" presStyleCnt="3" custScaleX="212829" custScaleY="96688">
        <dgm:presLayoutVars>
          <dgm:bulletEnabled val="1"/>
        </dgm:presLayoutVars>
      </dgm:prSet>
      <dgm:spPr/>
    </dgm:pt>
    <dgm:pt modelId="{42386972-297E-4027-B851-1854796AFDDC}" type="pres">
      <dgm:prSet presAssocID="{C6323139-BE1A-4C50-B398-DBA4DC7D84CB}" presName="childNode1tx" presStyleLbl="bgAcc1" presStyleIdx="0" presStyleCnt="3">
        <dgm:presLayoutVars>
          <dgm:bulletEnabled val="1"/>
        </dgm:presLayoutVars>
      </dgm:prSet>
      <dgm:spPr/>
    </dgm:pt>
    <dgm:pt modelId="{1688C88E-EBE4-40B5-85B2-1979C33B0625}" type="pres">
      <dgm:prSet presAssocID="{C6323139-BE1A-4C50-B398-DBA4DC7D84CB}" presName="parentNode1" presStyleLbl="node1" presStyleIdx="0" presStyleCnt="3" custScaleX="111080" custScaleY="107311" custLinFactNeighborX="-25472" custLinFactNeighborY="-9623">
        <dgm:presLayoutVars>
          <dgm:chMax val="1"/>
          <dgm:bulletEnabled val="1"/>
        </dgm:presLayoutVars>
      </dgm:prSet>
      <dgm:spPr/>
    </dgm:pt>
    <dgm:pt modelId="{6AA3C2D4-3BB7-44A8-AA03-44A8974A8E63}" type="pres">
      <dgm:prSet presAssocID="{C6323139-BE1A-4C50-B398-DBA4DC7D84CB}" presName="connSite1" presStyleCnt="0"/>
      <dgm:spPr/>
    </dgm:pt>
    <dgm:pt modelId="{82E664CB-2A6F-4F7F-9D6E-C3A13A490C91}" type="pres">
      <dgm:prSet presAssocID="{94DEBA70-0127-4645-903E-E11CB11043BD}" presName="Name9" presStyleLbl="sibTrans2D1" presStyleIdx="0" presStyleCnt="2" custAng="21222453" custScaleX="101229" custLinFactNeighborX="-11203" custLinFactNeighborY="-1686"/>
      <dgm:spPr/>
    </dgm:pt>
    <dgm:pt modelId="{B68ED3CB-3EF3-4143-A996-3928F908A141}" type="pres">
      <dgm:prSet presAssocID="{15E267B0-7F48-4CF3-A999-1D230EDAB557}" presName="composite2" presStyleCnt="0"/>
      <dgm:spPr/>
    </dgm:pt>
    <dgm:pt modelId="{53F68955-56C2-46C0-A82F-CB4BE172871C}" type="pres">
      <dgm:prSet presAssocID="{15E267B0-7F48-4CF3-A999-1D230EDAB557}" presName="dummyNode2" presStyleLbl="node1" presStyleIdx="0" presStyleCnt="3"/>
      <dgm:spPr/>
    </dgm:pt>
    <dgm:pt modelId="{24A85F0A-C8E6-471D-894D-EFEDADEFD71F}" type="pres">
      <dgm:prSet presAssocID="{15E267B0-7F48-4CF3-A999-1D230EDAB557}" presName="childNode2" presStyleLbl="bgAcc1" presStyleIdx="1" presStyleCnt="3" custScaleX="237183" custScaleY="92492">
        <dgm:presLayoutVars>
          <dgm:bulletEnabled val="1"/>
        </dgm:presLayoutVars>
      </dgm:prSet>
      <dgm:spPr/>
    </dgm:pt>
    <dgm:pt modelId="{FBDC635B-7F33-49A0-94DD-CD9A41124EC7}" type="pres">
      <dgm:prSet presAssocID="{15E267B0-7F48-4CF3-A999-1D230EDAB557}" presName="childNode2tx" presStyleLbl="bgAcc1" presStyleIdx="1" presStyleCnt="3">
        <dgm:presLayoutVars>
          <dgm:bulletEnabled val="1"/>
        </dgm:presLayoutVars>
      </dgm:prSet>
      <dgm:spPr/>
    </dgm:pt>
    <dgm:pt modelId="{514D1986-77DB-494B-9F57-57F8635B35EC}" type="pres">
      <dgm:prSet presAssocID="{15E267B0-7F48-4CF3-A999-1D230EDAB557}" presName="parentNode2" presStyleLbl="node1" presStyleIdx="1" presStyleCnt="3" custScaleX="116098" custLinFactNeighborX="-31015" custLinFactNeighborY="16722">
        <dgm:presLayoutVars>
          <dgm:chMax val="0"/>
          <dgm:bulletEnabled val="1"/>
        </dgm:presLayoutVars>
      </dgm:prSet>
      <dgm:spPr/>
    </dgm:pt>
    <dgm:pt modelId="{A8A8B611-6810-4DC8-9BB9-60092D34C128}" type="pres">
      <dgm:prSet presAssocID="{15E267B0-7F48-4CF3-A999-1D230EDAB557}" presName="connSite2" presStyleCnt="0"/>
      <dgm:spPr/>
    </dgm:pt>
    <dgm:pt modelId="{A92F5806-F0DF-483C-A91B-5A39CF5F1092}" type="pres">
      <dgm:prSet presAssocID="{4DB2495C-8F4D-43D2-AF7E-3149600DF9C0}" presName="Name18" presStyleLbl="sibTrans2D1" presStyleIdx="1" presStyleCnt="2" custAng="379507"/>
      <dgm:spPr/>
    </dgm:pt>
    <dgm:pt modelId="{DAC60FBE-D232-466D-8FA0-3F979D00DF1D}" type="pres">
      <dgm:prSet presAssocID="{E464DB50-8749-4444-90D2-9EEB85A72E5F}" presName="composite1" presStyleCnt="0"/>
      <dgm:spPr/>
    </dgm:pt>
    <dgm:pt modelId="{2E244459-7FE8-4BDC-88F1-CD999F34CF88}" type="pres">
      <dgm:prSet presAssocID="{E464DB50-8749-4444-90D2-9EEB85A72E5F}" presName="dummyNode1" presStyleLbl="node1" presStyleIdx="1" presStyleCnt="3"/>
      <dgm:spPr/>
    </dgm:pt>
    <dgm:pt modelId="{C335987F-1881-4747-826D-C2D0A3C581F3}" type="pres">
      <dgm:prSet presAssocID="{E464DB50-8749-4444-90D2-9EEB85A72E5F}" presName="childNode1" presStyleLbl="bgAcc1" presStyleIdx="2" presStyleCnt="3" custScaleX="220333" custScaleY="93075">
        <dgm:presLayoutVars>
          <dgm:bulletEnabled val="1"/>
        </dgm:presLayoutVars>
      </dgm:prSet>
      <dgm:spPr/>
    </dgm:pt>
    <dgm:pt modelId="{A4804B92-AB6C-4174-9AAC-946487E7FACE}" type="pres">
      <dgm:prSet presAssocID="{E464DB50-8749-4444-90D2-9EEB85A72E5F}" presName="childNode1tx" presStyleLbl="bgAcc1" presStyleIdx="2" presStyleCnt="3">
        <dgm:presLayoutVars>
          <dgm:bulletEnabled val="1"/>
        </dgm:presLayoutVars>
      </dgm:prSet>
      <dgm:spPr/>
    </dgm:pt>
    <dgm:pt modelId="{F894FAE6-5D4C-42A2-A42F-445702B9EC49}" type="pres">
      <dgm:prSet presAssocID="{E464DB50-8749-4444-90D2-9EEB85A72E5F}" presName="parentNode1" presStyleLbl="node1" presStyleIdx="2" presStyleCnt="3" custScaleX="118896" custScaleY="113250" custLinFactNeighborX="-2604" custLinFactNeighborY="15715">
        <dgm:presLayoutVars>
          <dgm:chMax val="1"/>
          <dgm:bulletEnabled val="1"/>
        </dgm:presLayoutVars>
      </dgm:prSet>
      <dgm:spPr/>
    </dgm:pt>
    <dgm:pt modelId="{AA6D12E3-3613-43E9-A963-2D06EF0335D6}" type="pres">
      <dgm:prSet presAssocID="{E464DB50-8749-4444-90D2-9EEB85A72E5F}" presName="connSite1" presStyleCnt="0"/>
      <dgm:spPr/>
    </dgm:pt>
  </dgm:ptLst>
  <dgm:cxnLst>
    <dgm:cxn modelId="{BF41DD12-C209-436D-B674-887993E3BEFB}" type="presOf" srcId="{FE55DC9E-1A89-46BE-BBB8-A3E662EB58D2}" destId="{C335987F-1881-4747-826D-C2D0A3C581F3}" srcOrd="0" destOrd="0" presId="urn:microsoft.com/office/officeart/2005/8/layout/hProcess4"/>
    <dgm:cxn modelId="{28364527-6ED7-49FB-9C17-1E144E618C44}" srcId="{15E267B0-7F48-4CF3-A999-1D230EDAB557}" destId="{740BA6A4-B6C1-4099-8B73-94F3288BBD16}" srcOrd="0" destOrd="0" parTransId="{60B9CAF9-D8DD-4121-85DC-2FDE93F9577F}" sibTransId="{2EF74A42-2E83-4F57-8CD0-0798A85D031D}"/>
    <dgm:cxn modelId="{8E1AA527-3037-45D2-BD47-205B3661EBD1}" type="presOf" srcId="{E464DB50-8749-4444-90D2-9EEB85A72E5F}" destId="{F894FAE6-5D4C-42A2-A42F-445702B9EC49}" srcOrd="0" destOrd="0" presId="urn:microsoft.com/office/officeart/2005/8/layout/hProcess4"/>
    <dgm:cxn modelId="{EED56830-3F4C-4509-97A3-49A444AF4AF4}" srcId="{B5E23F02-D061-4507-B106-1CBB665C6B1E}" destId="{E464DB50-8749-4444-90D2-9EEB85A72E5F}" srcOrd="2" destOrd="0" parTransId="{7E057AE9-898E-4B8F-99A0-58FCEF5BD289}" sibTransId="{3DC4F56E-36DD-4485-B37E-D11596D02D57}"/>
    <dgm:cxn modelId="{2ADEB233-59AD-4EF3-AB09-0B7B7BCD5C2F}" type="presOf" srcId="{15E267B0-7F48-4CF3-A999-1D230EDAB557}" destId="{514D1986-77DB-494B-9F57-57F8635B35EC}" srcOrd="0" destOrd="0" presId="urn:microsoft.com/office/officeart/2005/8/layout/hProcess4"/>
    <dgm:cxn modelId="{9371F435-6564-4E0C-BD8D-8FB4B3A342A4}" type="presOf" srcId="{740BA6A4-B6C1-4099-8B73-94F3288BBD16}" destId="{FBDC635B-7F33-49A0-94DD-CD9A41124EC7}" srcOrd="1" destOrd="0" presId="urn:microsoft.com/office/officeart/2005/8/layout/hProcess4"/>
    <dgm:cxn modelId="{FC935337-CF78-4BDD-85A2-820EC45EC237}" type="presOf" srcId="{63590FC1-D4A7-4010-82A0-E56D5C6ECDC0}" destId="{FBDC635B-7F33-49A0-94DD-CD9A41124EC7}" srcOrd="1" destOrd="1" presId="urn:microsoft.com/office/officeart/2005/8/layout/hProcess4"/>
    <dgm:cxn modelId="{30950F38-1554-4B53-959A-BE104A80D862}" type="presOf" srcId="{63590FC1-D4A7-4010-82A0-E56D5C6ECDC0}" destId="{24A85F0A-C8E6-471D-894D-EFEDADEFD71F}" srcOrd="0" destOrd="1" presId="urn:microsoft.com/office/officeart/2005/8/layout/hProcess4"/>
    <dgm:cxn modelId="{26CFD15E-9F3F-4A18-84E7-F38542A0C5B9}" srcId="{E464DB50-8749-4444-90D2-9EEB85A72E5F}" destId="{FE55DC9E-1A89-46BE-BBB8-A3E662EB58D2}" srcOrd="0" destOrd="0" parTransId="{C36EB6E3-4B01-499E-91BC-4962F3A9729B}" sibTransId="{F9072A8D-5294-46F1-A5F8-9C7808975D93}"/>
    <dgm:cxn modelId="{35B57C73-AB1A-4924-8B04-FAF0A1183B79}" type="presOf" srcId="{4DB2495C-8F4D-43D2-AF7E-3149600DF9C0}" destId="{A92F5806-F0DF-483C-A91B-5A39CF5F1092}" srcOrd="0" destOrd="0" presId="urn:microsoft.com/office/officeart/2005/8/layout/hProcess4"/>
    <dgm:cxn modelId="{ED4A2176-C7CC-4524-A722-3E31DD67F0D3}" type="presOf" srcId="{740BA6A4-B6C1-4099-8B73-94F3288BBD16}" destId="{24A85F0A-C8E6-471D-894D-EFEDADEFD71F}" srcOrd="0" destOrd="0" presId="urn:microsoft.com/office/officeart/2005/8/layout/hProcess4"/>
    <dgm:cxn modelId="{48E77E57-878D-4244-8349-ADCC5063C42C}" srcId="{B5E23F02-D061-4507-B106-1CBB665C6B1E}" destId="{C6323139-BE1A-4C50-B398-DBA4DC7D84CB}" srcOrd="0" destOrd="0" parTransId="{8CABE0B3-B7B4-4CBE-9E7A-8E97970E3D84}" sibTransId="{94DEBA70-0127-4645-903E-E11CB11043BD}"/>
    <dgm:cxn modelId="{C933677C-CD94-4F05-9B94-F36C28EC9A99}" srcId="{C6323139-BE1A-4C50-B398-DBA4DC7D84CB}" destId="{7692EDAB-D1E1-45B9-8D56-C67A581A6708}" srcOrd="0" destOrd="0" parTransId="{670415E4-9813-4667-A0DF-DD8F0BB10A6E}" sibTransId="{7BEBDF32-6ACA-4EB1-B8FF-1DF298D822A8}"/>
    <dgm:cxn modelId="{D0651682-891E-4F10-90BC-59E7A9388813}" srcId="{B5E23F02-D061-4507-B106-1CBB665C6B1E}" destId="{15E267B0-7F48-4CF3-A999-1D230EDAB557}" srcOrd="1" destOrd="0" parTransId="{CCC3FF49-EF9B-4B8E-948F-4A7C99FC2416}" sibTransId="{4DB2495C-8F4D-43D2-AF7E-3149600DF9C0}"/>
    <dgm:cxn modelId="{E7ECE28E-CBA8-4B67-8F84-3CB0FBAFE9D0}" type="presOf" srcId="{94DEBA70-0127-4645-903E-E11CB11043BD}" destId="{82E664CB-2A6F-4F7F-9D6E-C3A13A490C91}" srcOrd="0" destOrd="0" presId="urn:microsoft.com/office/officeart/2005/8/layout/hProcess4"/>
    <dgm:cxn modelId="{09C85C8F-DD58-422D-BCEC-2451F0280325}" srcId="{C6323139-BE1A-4C50-B398-DBA4DC7D84CB}" destId="{B8BCB760-664C-4001-94AF-DA91B85912A8}" srcOrd="1" destOrd="0" parTransId="{C65E537D-CC47-44BE-AA13-70A69EBBB93C}" sibTransId="{858A1CF9-2683-48FC-898A-8D118DCF25E2}"/>
    <dgm:cxn modelId="{D4A3AC94-4F68-46F8-B4A0-BC3F0652C6EF}" type="presOf" srcId="{7692EDAB-D1E1-45B9-8D56-C67A581A6708}" destId="{8C343B34-D491-4618-8155-8627A3ACC692}" srcOrd="0" destOrd="0" presId="urn:microsoft.com/office/officeart/2005/8/layout/hProcess4"/>
    <dgm:cxn modelId="{AA32D29D-25AB-4B0D-91D5-D09E3A685A3A}" type="presOf" srcId="{B8BCB760-664C-4001-94AF-DA91B85912A8}" destId="{42386972-297E-4027-B851-1854796AFDDC}" srcOrd="1" destOrd="1" presId="urn:microsoft.com/office/officeart/2005/8/layout/hProcess4"/>
    <dgm:cxn modelId="{607681A2-1C89-4E3A-867B-34010888C0B3}" type="presOf" srcId="{FE55DC9E-1A89-46BE-BBB8-A3E662EB58D2}" destId="{A4804B92-AB6C-4174-9AAC-946487E7FACE}" srcOrd="1" destOrd="0" presId="urn:microsoft.com/office/officeart/2005/8/layout/hProcess4"/>
    <dgm:cxn modelId="{D7EC60A3-BF29-4F8B-8961-3A7A00E968A5}" type="presOf" srcId="{FBAA8E42-AF5F-4378-8AEC-FE9E1A0B2C14}" destId="{A4804B92-AB6C-4174-9AAC-946487E7FACE}" srcOrd="1" destOrd="1" presId="urn:microsoft.com/office/officeart/2005/8/layout/hProcess4"/>
    <dgm:cxn modelId="{C49552A5-1CB0-4B3B-8B4E-3C227BEC76EC}" type="presOf" srcId="{C6323139-BE1A-4C50-B398-DBA4DC7D84CB}" destId="{1688C88E-EBE4-40B5-85B2-1979C33B0625}" srcOrd="0" destOrd="0" presId="urn:microsoft.com/office/officeart/2005/8/layout/hProcess4"/>
    <dgm:cxn modelId="{CA2447D9-9854-4F29-9D9A-FE8844EA52AC}" srcId="{E464DB50-8749-4444-90D2-9EEB85A72E5F}" destId="{FBAA8E42-AF5F-4378-8AEC-FE9E1A0B2C14}" srcOrd="1" destOrd="0" parTransId="{B06177C1-60D2-466B-8DC4-5B443CE0F14F}" sibTransId="{D503D8F4-2AEE-45A1-B597-359E60441C58}"/>
    <dgm:cxn modelId="{D1BAABDA-B24D-4055-BB33-59B0ADB17547}" srcId="{15E267B0-7F48-4CF3-A999-1D230EDAB557}" destId="{63590FC1-D4A7-4010-82A0-E56D5C6ECDC0}" srcOrd="1" destOrd="0" parTransId="{41270D66-B577-4955-9F03-A90622C9F0E2}" sibTransId="{E8B6A695-CF48-407F-9CB0-757ACDC842F8}"/>
    <dgm:cxn modelId="{1FCDC2EC-AD0C-4B40-A10C-91451C4F72C2}" type="presOf" srcId="{FBAA8E42-AF5F-4378-8AEC-FE9E1A0B2C14}" destId="{C335987F-1881-4747-826D-C2D0A3C581F3}" srcOrd="0" destOrd="1" presId="urn:microsoft.com/office/officeart/2005/8/layout/hProcess4"/>
    <dgm:cxn modelId="{CA7393F6-BC2A-482D-96A4-8C42E628DC1E}" type="presOf" srcId="{B5E23F02-D061-4507-B106-1CBB665C6B1E}" destId="{59E08DDA-DF50-4808-B262-83D8A472D797}" srcOrd="0" destOrd="0" presId="urn:microsoft.com/office/officeart/2005/8/layout/hProcess4"/>
    <dgm:cxn modelId="{BB04E5F7-D065-4680-8F83-DAFAB318AFBB}" type="presOf" srcId="{7692EDAB-D1E1-45B9-8D56-C67A581A6708}" destId="{42386972-297E-4027-B851-1854796AFDDC}" srcOrd="1" destOrd="0" presId="urn:microsoft.com/office/officeart/2005/8/layout/hProcess4"/>
    <dgm:cxn modelId="{A83034FD-CDC3-45F5-AA94-30A14DB0411D}" type="presOf" srcId="{B8BCB760-664C-4001-94AF-DA91B85912A8}" destId="{8C343B34-D491-4618-8155-8627A3ACC692}" srcOrd="0" destOrd="1" presId="urn:microsoft.com/office/officeart/2005/8/layout/hProcess4"/>
    <dgm:cxn modelId="{E5EC9E3C-EBC1-45D9-ABE1-D1542004E099}" type="presParOf" srcId="{59E08DDA-DF50-4808-B262-83D8A472D797}" destId="{8138A43C-C596-46C1-AFEA-895E09A9465D}" srcOrd="0" destOrd="0" presId="urn:microsoft.com/office/officeart/2005/8/layout/hProcess4"/>
    <dgm:cxn modelId="{A56E9DFD-F202-4B6D-BE1E-5B61C0C8E0C8}" type="presParOf" srcId="{59E08DDA-DF50-4808-B262-83D8A472D797}" destId="{F0E7DAA0-0B5D-4EF6-B554-0AF3A2E9B43F}" srcOrd="1" destOrd="0" presId="urn:microsoft.com/office/officeart/2005/8/layout/hProcess4"/>
    <dgm:cxn modelId="{13638FC8-34C6-4A5D-A748-8637066BD9B5}" type="presParOf" srcId="{59E08DDA-DF50-4808-B262-83D8A472D797}" destId="{526A46B1-FF94-44DE-9D1D-33E1605687D8}" srcOrd="2" destOrd="0" presId="urn:microsoft.com/office/officeart/2005/8/layout/hProcess4"/>
    <dgm:cxn modelId="{E3FA0CA2-7A15-4022-9263-1CF48738C4D1}" type="presParOf" srcId="{526A46B1-FF94-44DE-9D1D-33E1605687D8}" destId="{796CC518-0B3B-4DE5-BCB0-B31CBA28BC14}" srcOrd="0" destOrd="0" presId="urn:microsoft.com/office/officeart/2005/8/layout/hProcess4"/>
    <dgm:cxn modelId="{796D62E5-50FF-4C07-A0C1-254D63642FBC}" type="presParOf" srcId="{796CC518-0B3B-4DE5-BCB0-B31CBA28BC14}" destId="{3951B251-94D3-4E24-B705-A43831389D86}" srcOrd="0" destOrd="0" presId="urn:microsoft.com/office/officeart/2005/8/layout/hProcess4"/>
    <dgm:cxn modelId="{FB90A92E-8B7A-449F-BD1D-8E846DB91AFB}" type="presParOf" srcId="{796CC518-0B3B-4DE5-BCB0-B31CBA28BC14}" destId="{8C343B34-D491-4618-8155-8627A3ACC692}" srcOrd="1" destOrd="0" presId="urn:microsoft.com/office/officeart/2005/8/layout/hProcess4"/>
    <dgm:cxn modelId="{877657A4-DB70-47AE-AB5C-79A2FC5CC2DA}" type="presParOf" srcId="{796CC518-0B3B-4DE5-BCB0-B31CBA28BC14}" destId="{42386972-297E-4027-B851-1854796AFDDC}" srcOrd="2" destOrd="0" presId="urn:microsoft.com/office/officeart/2005/8/layout/hProcess4"/>
    <dgm:cxn modelId="{0A7A9139-2364-47DA-8BC0-F03D0AC7067B}" type="presParOf" srcId="{796CC518-0B3B-4DE5-BCB0-B31CBA28BC14}" destId="{1688C88E-EBE4-40B5-85B2-1979C33B0625}" srcOrd="3" destOrd="0" presId="urn:microsoft.com/office/officeart/2005/8/layout/hProcess4"/>
    <dgm:cxn modelId="{D466846A-317C-408B-AC8E-FADFC2681188}" type="presParOf" srcId="{796CC518-0B3B-4DE5-BCB0-B31CBA28BC14}" destId="{6AA3C2D4-3BB7-44A8-AA03-44A8974A8E63}" srcOrd="4" destOrd="0" presId="urn:microsoft.com/office/officeart/2005/8/layout/hProcess4"/>
    <dgm:cxn modelId="{8854E40D-8CC5-4E8C-BC34-D1CB389DB974}" type="presParOf" srcId="{526A46B1-FF94-44DE-9D1D-33E1605687D8}" destId="{82E664CB-2A6F-4F7F-9D6E-C3A13A490C91}" srcOrd="1" destOrd="0" presId="urn:microsoft.com/office/officeart/2005/8/layout/hProcess4"/>
    <dgm:cxn modelId="{C77B36F4-314B-4EF1-8461-65377AE7A04C}" type="presParOf" srcId="{526A46B1-FF94-44DE-9D1D-33E1605687D8}" destId="{B68ED3CB-3EF3-4143-A996-3928F908A141}" srcOrd="2" destOrd="0" presId="urn:microsoft.com/office/officeart/2005/8/layout/hProcess4"/>
    <dgm:cxn modelId="{3E390B56-CFB1-4496-B7CD-A404B5F1058E}" type="presParOf" srcId="{B68ED3CB-3EF3-4143-A996-3928F908A141}" destId="{53F68955-56C2-46C0-A82F-CB4BE172871C}" srcOrd="0" destOrd="0" presId="urn:microsoft.com/office/officeart/2005/8/layout/hProcess4"/>
    <dgm:cxn modelId="{94F00D15-B53D-43A7-9D72-CEC9CF66064D}" type="presParOf" srcId="{B68ED3CB-3EF3-4143-A996-3928F908A141}" destId="{24A85F0A-C8E6-471D-894D-EFEDADEFD71F}" srcOrd="1" destOrd="0" presId="urn:microsoft.com/office/officeart/2005/8/layout/hProcess4"/>
    <dgm:cxn modelId="{F719312A-1807-4C04-A085-8ED405A7C926}" type="presParOf" srcId="{B68ED3CB-3EF3-4143-A996-3928F908A141}" destId="{FBDC635B-7F33-49A0-94DD-CD9A41124EC7}" srcOrd="2" destOrd="0" presId="urn:microsoft.com/office/officeart/2005/8/layout/hProcess4"/>
    <dgm:cxn modelId="{6421D953-641A-4B17-BA87-5B991F53C0E2}" type="presParOf" srcId="{B68ED3CB-3EF3-4143-A996-3928F908A141}" destId="{514D1986-77DB-494B-9F57-57F8635B35EC}" srcOrd="3" destOrd="0" presId="urn:microsoft.com/office/officeart/2005/8/layout/hProcess4"/>
    <dgm:cxn modelId="{412177D1-1BA8-418B-AB3D-874D821D0A05}" type="presParOf" srcId="{B68ED3CB-3EF3-4143-A996-3928F908A141}" destId="{A8A8B611-6810-4DC8-9BB9-60092D34C128}" srcOrd="4" destOrd="0" presId="urn:microsoft.com/office/officeart/2005/8/layout/hProcess4"/>
    <dgm:cxn modelId="{B1297C16-49E3-470A-8E0C-A6880F38F712}" type="presParOf" srcId="{526A46B1-FF94-44DE-9D1D-33E1605687D8}" destId="{A92F5806-F0DF-483C-A91B-5A39CF5F1092}" srcOrd="3" destOrd="0" presId="urn:microsoft.com/office/officeart/2005/8/layout/hProcess4"/>
    <dgm:cxn modelId="{6E4463AB-9F16-4A26-A6D9-BA81D1C36AC0}" type="presParOf" srcId="{526A46B1-FF94-44DE-9D1D-33E1605687D8}" destId="{DAC60FBE-D232-466D-8FA0-3F979D00DF1D}" srcOrd="4" destOrd="0" presId="urn:microsoft.com/office/officeart/2005/8/layout/hProcess4"/>
    <dgm:cxn modelId="{900A9D96-99E2-42EE-BCB0-40E39D96ED56}" type="presParOf" srcId="{DAC60FBE-D232-466D-8FA0-3F979D00DF1D}" destId="{2E244459-7FE8-4BDC-88F1-CD999F34CF88}" srcOrd="0" destOrd="0" presId="urn:microsoft.com/office/officeart/2005/8/layout/hProcess4"/>
    <dgm:cxn modelId="{40019631-E733-48DA-BA69-71F9D36EF6EA}" type="presParOf" srcId="{DAC60FBE-D232-466D-8FA0-3F979D00DF1D}" destId="{C335987F-1881-4747-826D-C2D0A3C581F3}" srcOrd="1" destOrd="0" presId="urn:microsoft.com/office/officeart/2005/8/layout/hProcess4"/>
    <dgm:cxn modelId="{BA97DB59-ED38-4688-915C-55D55E47AFAF}" type="presParOf" srcId="{DAC60FBE-D232-466D-8FA0-3F979D00DF1D}" destId="{A4804B92-AB6C-4174-9AAC-946487E7FACE}" srcOrd="2" destOrd="0" presId="urn:microsoft.com/office/officeart/2005/8/layout/hProcess4"/>
    <dgm:cxn modelId="{6C1773FD-E013-4404-9069-0E92CDCEFB92}" type="presParOf" srcId="{DAC60FBE-D232-466D-8FA0-3F979D00DF1D}" destId="{F894FAE6-5D4C-42A2-A42F-445702B9EC49}" srcOrd="3" destOrd="0" presId="urn:microsoft.com/office/officeart/2005/8/layout/hProcess4"/>
    <dgm:cxn modelId="{9C19EACA-2F27-4BAB-A5E7-2D71D4A5C8D5}" type="presParOf" srcId="{DAC60FBE-D232-466D-8FA0-3F979D00DF1D}" destId="{AA6D12E3-3613-43E9-A963-2D06EF0335D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C641-F8AC-446B-8930-B97B67E3F34E}">
      <dsp:nvSpPr>
        <dsp:cNvPr id="0" name=""/>
        <dsp:cNvSpPr/>
      </dsp:nvSpPr>
      <dsp:spPr>
        <a:xfrm rot="5400000">
          <a:off x="4843850" y="-1681259"/>
          <a:ext cx="2259865" cy="56223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UMR AgroParisTech – </a:t>
          </a:r>
          <a:r>
            <a:rPr lang="fr-FR" sz="2000" b="0" kern="1200" dirty="0">
              <a:latin typeface="Times New Roman" pitchFamily="18" charset="0"/>
              <a:cs typeface="Times New Roman" pitchFamily="18" charset="0"/>
            </a:rPr>
            <a:t>INRA</a:t>
          </a:r>
          <a:endParaRPr lang="fr-FR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/>
            <a:t>La Recherche au LEF</a:t>
          </a:r>
          <a:endParaRPr lang="fr-FR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/>
            <a:t>Les projets scientifiques du LEF 2013 – 2017</a:t>
          </a:r>
          <a:endParaRPr lang="fr-FR" sz="18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Equipe du LEF</a:t>
          </a:r>
        </a:p>
      </dsp:txBody>
      <dsp:txXfrm rot="-5400000">
        <a:off x="3162591" y="110318"/>
        <a:ext cx="5512066" cy="2039229"/>
      </dsp:txXfrm>
    </dsp:sp>
    <dsp:sp modelId="{ACF6A5AB-FCBF-4AF5-B0C4-EAC3F4FE890D}">
      <dsp:nvSpPr>
        <dsp:cNvPr id="0" name=""/>
        <dsp:cNvSpPr/>
      </dsp:nvSpPr>
      <dsp:spPr>
        <a:xfrm>
          <a:off x="0" y="174174"/>
          <a:ext cx="3162591" cy="20764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+mn-lt"/>
              <a:cs typeface="Times New Roman" pitchFamily="18" charset="0"/>
            </a:rPr>
            <a:t>PARTIE I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+mn-lt"/>
              <a:cs typeface="Times New Roman" pitchFamily="18" charset="0"/>
            </a:rPr>
            <a:t>Présentation</a:t>
          </a:r>
          <a:r>
            <a:rPr lang="fr-FR" sz="2000" b="1" kern="1200" dirty="0">
              <a:latin typeface="Times New Roman" pitchFamily="18" charset="0"/>
              <a:cs typeface="Times New Roman" pitchFamily="18" charset="0"/>
            </a:rPr>
            <a:t> du LEF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Times New Roman" pitchFamily="18" charset="0"/>
              <a:cs typeface="Times New Roman" pitchFamily="18" charset="0"/>
            </a:rPr>
            <a:t>(Laboratoire d’économie Forestière)</a:t>
          </a:r>
        </a:p>
      </dsp:txBody>
      <dsp:txXfrm>
        <a:off x="101363" y="275537"/>
        <a:ext cx="2959865" cy="1873695"/>
      </dsp:txXfrm>
    </dsp:sp>
    <dsp:sp modelId="{BBAADCAF-2697-49D4-8BDE-CEF3198B66D2}">
      <dsp:nvSpPr>
        <dsp:cNvPr id="0" name=""/>
        <dsp:cNvSpPr/>
      </dsp:nvSpPr>
      <dsp:spPr>
        <a:xfrm rot="5400000">
          <a:off x="4587831" y="1347550"/>
          <a:ext cx="3056974" cy="533138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Introduction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Les facteurs </a:t>
          </a:r>
          <a:r>
            <a:rPr lang="fr-FR" sz="2000" kern="1200" dirty="0"/>
            <a:t>déterminants des choix résidentiels des ménages</a:t>
          </a:r>
          <a:endParaRPr lang="fr-FR" sz="2000" kern="1200" dirty="0">
            <a:latin typeface="+mn-lt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latin typeface="+mn-lt"/>
              <a:cs typeface="Times New Roman" pitchFamily="18" charset="0"/>
            </a:rPr>
            <a:t>Méthodologie</a:t>
          </a:r>
          <a:endParaRPr lang="fr-FR" sz="2000" kern="1200" dirty="0">
            <a:latin typeface="+mn-lt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/>
            <a:t>Expérimentation des choix </a:t>
          </a:r>
          <a:r>
            <a:rPr lang="fr-FR" sz="2000" b="1" kern="1200" dirty="0"/>
            <a:t> </a:t>
          </a:r>
          <a:endParaRPr lang="fr-FR" sz="2000" kern="1200" dirty="0">
            <a:latin typeface="+mn-lt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0" kern="1200" dirty="0"/>
            <a:t>Enquête et données </a:t>
          </a:r>
          <a:endParaRPr lang="fr-FR" sz="2000" b="0" kern="1200" dirty="0">
            <a:latin typeface="+mn-lt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Modèles économiques et économétriques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Résultats </a:t>
          </a:r>
          <a:r>
            <a:rPr lang="fr-FR" sz="2000" kern="1200" dirty="0"/>
            <a:t>et discussions</a:t>
          </a:r>
          <a:endParaRPr lang="fr-FR" sz="2000" kern="1200" dirty="0">
            <a:latin typeface="+mn-lt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+mn-lt"/>
              <a:cs typeface="Times New Roman" pitchFamily="18" charset="0"/>
            </a:rPr>
            <a:t>Conclusion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>
            <a:latin typeface="+mn-lt"/>
            <a:cs typeface="Times New Roman" pitchFamily="18" charset="0"/>
          </a:endParaRPr>
        </a:p>
      </dsp:txBody>
      <dsp:txXfrm rot="-5400000">
        <a:off x="3450628" y="2633983"/>
        <a:ext cx="5182153" cy="2758516"/>
      </dsp:txXfrm>
    </dsp:sp>
    <dsp:sp modelId="{FECC10CB-28FF-446D-B13E-4435CD515915}">
      <dsp:nvSpPr>
        <dsp:cNvPr id="0" name=""/>
        <dsp:cNvSpPr/>
      </dsp:nvSpPr>
      <dsp:spPr>
        <a:xfrm>
          <a:off x="0" y="2913913"/>
          <a:ext cx="3450627" cy="21986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+mn-lt"/>
            </a:rPr>
            <a:t>PARTIE II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+mn-lt"/>
            </a:rPr>
            <a:t>La valeur des espaces verts : une application de Choice Experiment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>
            <a:latin typeface="+mn-lt"/>
          </a:endParaRPr>
        </a:p>
      </dsp:txBody>
      <dsp:txXfrm>
        <a:off x="107329" y="3021242"/>
        <a:ext cx="3235969" cy="1983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D1BD5-37D7-4073-9A66-407C04010EFD}">
      <dsp:nvSpPr>
        <dsp:cNvPr id="0" name=""/>
        <dsp:cNvSpPr/>
      </dsp:nvSpPr>
      <dsp:spPr>
        <a:xfrm>
          <a:off x="1254201" y="88"/>
          <a:ext cx="3180229" cy="746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Valeurs de la forêt </a:t>
          </a:r>
        </a:p>
      </dsp:txBody>
      <dsp:txXfrm>
        <a:off x="1254201" y="88"/>
        <a:ext cx="3180229" cy="746732"/>
      </dsp:txXfrm>
    </dsp:sp>
    <dsp:sp modelId="{BEF892F8-CBF8-4508-959A-0C76C2D221AE}">
      <dsp:nvSpPr>
        <dsp:cNvPr id="0" name=""/>
        <dsp:cNvSpPr/>
      </dsp:nvSpPr>
      <dsp:spPr>
        <a:xfrm>
          <a:off x="1572224" y="746820"/>
          <a:ext cx="318022" cy="624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426"/>
              </a:lnTo>
              <a:lnTo>
                <a:pt x="318022" y="6244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F7AD-5982-48F9-B92B-A7F715979C53}">
      <dsp:nvSpPr>
        <dsp:cNvPr id="0" name=""/>
        <dsp:cNvSpPr/>
      </dsp:nvSpPr>
      <dsp:spPr>
        <a:xfrm>
          <a:off x="1890247" y="1102360"/>
          <a:ext cx="1833241" cy="5377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-161800" extrusionH="106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Usage (</a:t>
          </a:r>
          <a:r>
            <a:rPr lang="fr-FR" sz="2400" kern="1200" dirty="0" err="1"/>
            <a:t>récration</a:t>
          </a:r>
          <a:r>
            <a:rPr lang="fr-FR" sz="2400" kern="1200" dirty="0"/>
            <a:t>)</a:t>
          </a:r>
        </a:p>
      </dsp:txBody>
      <dsp:txXfrm>
        <a:off x="1890247" y="1102360"/>
        <a:ext cx="1833241" cy="537774"/>
      </dsp:txXfrm>
    </dsp:sp>
    <dsp:sp modelId="{B2D59EC9-9469-49DB-A6AD-6EB4B60B2CB2}">
      <dsp:nvSpPr>
        <dsp:cNvPr id="0" name=""/>
        <dsp:cNvSpPr/>
      </dsp:nvSpPr>
      <dsp:spPr>
        <a:xfrm>
          <a:off x="1572224" y="746820"/>
          <a:ext cx="294130" cy="155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217"/>
              </a:lnTo>
              <a:lnTo>
                <a:pt x="294130" y="1552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13AAA-E78A-4ED7-AB97-EC09FB594F53}">
      <dsp:nvSpPr>
        <dsp:cNvPr id="0" name=""/>
        <dsp:cNvSpPr/>
      </dsp:nvSpPr>
      <dsp:spPr>
        <a:xfrm>
          <a:off x="1866354" y="1995762"/>
          <a:ext cx="2018326" cy="6065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z="-161800" extrusionH="106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Non-usage (vue, calme, ...</a:t>
          </a:r>
        </a:p>
      </dsp:txBody>
      <dsp:txXfrm>
        <a:off x="1866354" y="1995762"/>
        <a:ext cx="2018326" cy="606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7A34-4539-4C15-AEA9-8783728670E9}">
      <dsp:nvSpPr>
        <dsp:cNvPr id="0" name=""/>
        <dsp:cNvSpPr/>
      </dsp:nvSpPr>
      <dsp:spPr>
        <a:xfrm>
          <a:off x="207" y="585637"/>
          <a:ext cx="2907599" cy="517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Méthode indirectes (RP)</a:t>
          </a:r>
        </a:p>
      </dsp:txBody>
      <dsp:txXfrm>
        <a:off x="207" y="585637"/>
        <a:ext cx="2907599" cy="517353"/>
      </dsp:txXfrm>
    </dsp:sp>
    <dsp:sp modelId="{F7824041-2A18-471B-B4E4-73BA3A7DCFF7}">
      <dsp:nvSpPr>
        <dsp:cNvPr id="0" name=""/>
        <dsp:cNvSpPr/>
      </dsp:nvSpPr>
      <dsp:spPr>
        <a:xfrm>
          <a:off x="290967" y="1102991"/>
          <a:ext cx="290759" cy="42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76"/>
              </a:lnTo>
              <a:lnTo>
                <a:pt x="290759" y="42397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55FE3-5989-48C7-A285-9F7399978AFB}">
      <dsp:nvSpPr>
        <dsp:cNvPr id="0" name=""/>
        <dsp:cNvSpPr/>
      </dsp:nvSpPr>
      <dsp:spPr>
        <a:xfrm>
          <a:off x="581727" y="1283472"/>
          <a:ext cx="2302169" cy="486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Coûts de transport</a:t>
          </a:r>
        </a:p>
      </dsp:txBody>
      <dsp:txXfrm>
        <a:off x="581727" y="1283472"/>
        <a:ext cx="2302169" cy="486989"/>
      </dsp:txXfrm>
    </dsp:sp>
    <dsp:sp modelId="{0EFCAD9F-965F-44D2-A4DE-712CC60B0E1F}">
      <dsp:nvSpPr>
        <dsp:cNvPr id="0" name=""/>
        <dsp:cNvSpPr/>
      </dsp:nvSpPr>
      <dsp:spPr>
        <a:xfrm>
          <a:off x="290967" y="1102991"/>
          <a:ext cx="290759" cy="1075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048"/>
              </a:lnTo>
              <a:lnTo>
                <a:pt x="290759" y="10750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24368-C148-43A7-A208-3A3CB1F5B21B}">
      <dsp:nvSpPr>
        <dsp:cNvPr id="0" name=""/>
        <dsp:cNvSpPr/>
      </dsp:nvSpPr>
      <dsp:spPr>
        <a:xfrm>
          <a:off x="581727" y="1950943"/>
          <a:ext cx="2344341" cy="454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Prix hédoniques</a:t>
          </a:r>
        </a:p>
      </dsp:txBody>
      <dsp:txXfrm>
        <a:off x="581727" y="1950943"/>
        <a:ext cx="2344341" cy="454192"/>
      </dsp:txXfrm>
    </dsp:sp>
    <dsp:sp modelId="{8B0DD286-6C71-49AF-A8C4-29AC3E2A6025}">
      <dsp:nvSpPr>
        <dsp:cNvPr id="0" name=""/>
        <dsp:cNvSpPr/>
      </dsp:nvSpPr>
      <dsp:spPr>
        <a:xfrm>
          <a:off x="3271917" y="618420"/>
          <a:ext cx="2693317" cy="595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directes (SP) </a:t>
          </a:r>
        </a:p>
      </dsp:txBody>
      <dsp:txXfrm>
        <a:off x="3271917" y="618420"/>
        <a:ext cx="2693317" cy="595285"/>
      </dsp:txXfrm>
    </dsp:sp>
    <dsp:sp modelId="{B81D34B4-1107-4143-AD37-A62C1678801E}">
      <dsp:nvSpPr>
        <dsp:cNvPr id="0" name=""/>
        <dsp:cNvSpPr/>
      </dsp:nvSpPr>
      <dsp:spPr>
        <a:xfrm>
          <a:off x="3541249" y="1213705"/>
          <a:ext cx="257613" cy="3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67"/>
              </a:lnTo>
              <a:lnTo>
                <a:pt x="257613" y="3623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475EC-C3F0-41AF-8F42-BC22BE7F0921}">
      <dsp:nvSpPr>
        <dsp:cNvPr id="0" name=""/>
        <dsp:cNvSpPr/>
      </dsp:nvSpPr>
      <dsp:spPr>
        <a:xfrm>
          <a:off x="3798863" y="1361404"/>
          <a:ext cx="2385046" cy="429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l'évaluation contingente</a:t>
          </a:r>
        </a:p>
      </dsp:txBody>
      <dsp:txXfrm>
        <a:off x="3798863" y="1361404"/>
        <a:ext cx="2385046" cy="429336"/>
      </dsp:txXfrm>
    </dsp:sp>
    <dsp:sp modelId="{551C3319-50DC-45F3-A325-D3C5BD3E722A}">
      <dsp:nvSpPr>
        <dsp:cNvPr id="0" name=""/>
        <dsp:cNvSpPr/>
      </dsp:nvSpPr>
      <dsp:spPr>
        <a:xfrm>
          <a:off x="3541249" y="1213705"/>
          <a:ext cx="266184" cy="991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254"/>
              </a:lnTo>
              <a:lnTo>
                <a:pt x="266184" y="9912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74DE2-8DC9-401A-BA9D-4EE10258FA44}">
      <dsp:nvSpPr>
        <dsp:cNvPr id="0" name=""/>
        <dsp:cNvSpPr/>
      </dsp:nvSpPr>
      <dsp:spPr>
        <a:xfrm>
          <a:off x="3807433" y="1971222"/>
          <a:ext cx="2337965" cy="467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Modélisation des choix</a:t>
          </a:r>
        </a:p>
      </dsp:txBody>
      <dsp:txXfrm>
        <a:off x="3807433" y="1971222"/>
        <a:ext cx="2337965" cy="467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43B34-D491-4618-8155-8627A3ACC692}">
      <dsp:nvSpPr>
        <dsp:cNvPr id="0" name=""/>
        <dsp:cNvSpPr/>
      </dsp:nvSpPr>
      <dsp:spPr>
        <a:xfrm>
          <a:off x="3147" y="711734"/>
          <a:ext cx="2313153" cy="866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choix des attributs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définition des niveaux </a:t>
          </a:r>
        </a:p>
      </dsp:txBody>
      <dsp:txXfrm>
        <a:off x="3147" y="711734"/>
        <a:ext cx="2313153" cy="681011"/>
      </dsp:txXfrm>
    </dsp:sp>
    <dsp:sp modelId="{82E664CB-2A6F-4F7F-9D6E-C3A13A490C91}">
      <dsp:nvSpPr>
        <dsp:cNvPr id="0" name=""/>
        <dsp:cNvSpPr/>
      </dsp:nvSpPr>
      <dsp:spPr>
        <a:xfrm rot="21222453">
          <a:off x="468482" y="-571176"/>
          <a:ext cx="3159420" cy="3121062"/>
        </a:xfrm>
        <a:prstGeom prst="leftCircularArrow">
          <a:avLst>
            <a:gd name="adj1" fmla="val 2116"/>
            <a:gd name="adj2" fmla="val 254145"/>
            <a:gd name="adj3" fmla="val 2068776"/>
            <a:gd name="adj4" fmla="val 9063609"/>
            <a:gd name="adj5" fmla="val 246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8C88E-EBE4-40B5-85B2-1979C33B0625}">
      <dsp:nvSpPr>
        <dsp:cNvPr id="0" name=""/>
        <dsp:cNvSpPr/>
      </dsp:nvSpPr>
      <dsp:spPr>
        <a:xfrm>
          <a:off x="558212" y="1350215"/>
          <a:ext cx="1073141" cy="4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Phase 1</a:t>
          </a:r>
        </a:p>
      </dsp:txBody>
      <dsp:txXfrm>
        <a:off x="558212" y="1350215"/>
        <a:ext cx="1073141" cy="412272"/>
      </dsp:txXfrm>
    </dsp:sp>
    <dsp:sp modelId="{24A85F0A-C8E6-471D-894D-EFEDADEFD71F}">
      <dsp:nvSpPr>
        <dsp:cNvPr id="0" name=""/>
        <dsp:cNvSpPr/>
      </dsp:nvSpPr>
      <dsp:spPr>
        <a:xfrm>
          <a:off x="2630737" y="737564"/>
          <a:ext cx="2577846" cy="829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choix du plan d'expérience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construction des choix</a:t>
          </a:r>
        </a:p>
      </dsp:txBody>
      <dsp:txXfrm>
        <a:off x="2630737" y="915234"/>
        <a:ext cx="2577846" cy="651457"/>
      </dsp:txXfrm>
    </dsp:sp>
    <dsp:sp modelId="{A92F5806-F0DF-483C-A91B-5A39CF5F1092}">
      <dsp:nvSpPr>
        <dsp:cNvPr id="0" name=""/>
        <dsp:cNvSpPr/>
      </dsp:nvSpPr>
      <dsp:spPr>
        <a:xfrm rot="379507">
          <a:off x="3540427" y="-350592"/>
          <a:ext cx="3369426" cy="3369426"/>
        </a:xfrm>
        <a:prstGeom prst="circularArrow">
          <a:avLst>
            <a:gd name="adj1" fmla="val 1960"/>
            <a:gd name="adj2" fmla="val 234573"/>
            <a:gd name="adj3" fmla="val 19496134"/>
            <a:gd name="adj4" fmla="val 12481728"/>
            <a:gd name="adj5" fmla="val 2286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4D1986-77DB-494B-9F57-57F8635B35EC}">
      <dsp:nvSpPr>
        <dsp:cNvPr id="0" name=""/>
        <dsp:cNvSpPr/>
      </dsp:nvSpPr>
      <dsp:spPr>
        <a:xfrm>
          <a:off x="3240359" y="576062"/>
          <a:ext cx="1121620" cy="384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Phase 2</a:t>
          </a:r>
        </a:p>
      </dsp:txBody>
      <dsp:txXfrm>
        <a:off x="3240359" y="576062"/>
        <a:ext cx="1121620" cy="384185"/>
      </dsp:txXfrm>
    </dsp:sp>
    <dsp:sp modelId="{C335987F-1881-4747-826D-C2D0A3C581F3}">
      <dsp:nvSpPr>
        <dsp:cNvPr id="0" name=""/>
        <dsp:cNvSpPr/>
      </dsp:nvSpPr>
      <dsp:spPr>
        <a:xfrm>
          <a:off x="5523021" y="722224"/>
          <a:ext cx="2394710" cy="83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Mesure des préférences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 dirty="0"/>
            <a:t>Procédure d'estimation</a:t>
          </a:r>
        </a:p>
      </dsp:txBody>
      <dsp:txXfrm>
        <a:off x="5523021" y="722224"/>
        <a:ext cx="2394710" cy="655563"/>
      </dsp:txXfrm>
    </dsp:sp>
    <dsp:sp modelId="{F894FAE6-5D4C-42A2-A42F-445702B9EC49}">
      <dsp:nvSpPr>
        <dsp:cNvPr id="0" name=""/>
        <dsp:cNvSpPr/>
      </dsp:nvSpPr>
      <dsp:spPr>
        <a:xfrm>
          <a:off x="6302037" y="1430447"/>
          <a:ext cx="1148651" cy="435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Phase 3</a:t>
          </a:r>
        </a:p>
      </dsp:txBody>
      <dsp:txXfrm>
        <a:off x="6302037" y="1430447"/>
        <a:ext cx="1148651" cy="43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Processus accentué en chevrons"/>
  <dgm:desc val="Permet d’afficher les étapes séquentielles d’une tâche, d’un processus ou d’un flux de travail, ou de mettre l’accent sur un mouvement ou une direction. Utilisation optimale avec des textes Niveau 1 et 2 au minimum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CB87-6CC9-497C-BFAA-52E487459D1F}" type="datetimeFigureOut">
              <a:rPr lang="fr-FR" smtClean="0"/>
              <a:pPr/>
              <a:t>03/07/2020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B12A-BCE3-4ABE-858A-6AA2D1857E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37A7-1DDB-497A-9E42-98513197B745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3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8BED-116F-489C-8446-49E4A0F13C9D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F4B4-E9D2-4E87-BB2D-E431690C8510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BBB-C62C-426A-AE14-59140C9A0AB6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6666-35AD-40F5-B15F-72EB702EE5E6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4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C862-A096-4955-9D19-EB8C749F8D22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8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57CC-94CE-4FDB-914E-2A647682DED8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1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FA5D-985F-4174-A859-4B3EA7D1D124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F0B-7096-4F0B-99FE-C41AF8037B6E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1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FE66-2DE9-4D27-B78D-B08EF19971F0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A1C-ED2A-407F-8FAD-6DD04737091A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2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71C99-5C98-4646-8F5A-A80B3A7B7157}" type="datetime1">
              <a:rPr lang="fr-FR" smtClean="0"/>
              <a:pPr/>
              <a:t>03/07/2020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E155-B889-4589-88AB-A3EBD93CC5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9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</a:t>
            </a:fld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23528" y="2420888"/>
            <a:ext cx="84249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251520" y="116632"/>
            <a:ext cx="8708429" cy="2208442"/>
            <a:chOff x="251520" y="116632"/>
            <a:chExt cx="8708429" cy="2208442"/>
          </a:xfrm>
        </p:grpSpPr>
        <p:grpSp>
          <p:nvGrpSpPr>
            <p:cNvPr id="20" name="Groupe 19"/>
            <p:cNvGrpSpPr/>
            <p:nvPr/>
          </p:nvGrpSpPr>
          <p:grpSpPr>
            <a:xfrm>
              <a:off x="251520" y="116632"/>
              <a:ext cx="8708429" cy="2028825"/>
              <a:chOff x="251520" y="116632"/>
              <a:chExt cx="8708429" cy="2028825"/>
            </a:xfrm>
          </p:grpSpPr>
          <p:pic>
            <p:nvPicPr>
              <p:cNvPr id="11" name="Image 10" descr="http://eric.univ-lyon2.fr/~boussaid/wp-content/uploads/2011/09/logo_lyon2.gif"/>
              <p:cNvPicPr/>
              <p:nvPr/>
            </p:nvPicPr>
            <p:blipFill>
              <a:blip r:embed="rId2" cstate="print"/>
              <a:srcRect b="14116"/>
              <a:stretch>
                <a:fillRect/>
              </a:stretch>
            </p:blipFill>
            <p:spPr bwMode="auto">
              <a:xfrm>
                <a:off x="6660232" y="188640"/>
                <a:ext cx="2299717" cy="1781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rg_hi" descr="https://encrypted-tbn1.gstatic.com/images?q=tbn:ANd9GcTRn0-dGejEuwwcQW7-BbXjIECAz5ZlRJRA_ApuBKzzAz9yo5VY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116632"/>
                <a:ext cx="1333500" cy="2028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ZoneTexte 18"/>
            <p:cNvSpPr txBox="1"/>
            <p:nvPr/>
          </p:nvSpPr>
          <p:spPr>
            <a:xfrm>
              <a:off x="1907704" y="1124745"/>
              <a:ext cx="4392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/>
                <a:t>Mémoire de fin d’études</a:t>
              </a:r>
            </a:p>
            <a:p>
              <a:pPr algn="ctr"/>
              <a:r>
                <a:rPr lang="fr-FR" sz="2400" b="1" dirty="0"/>
                <a:t>Master 2 EQUADE</a:t>
              </a:r>
            </a:p>
            <a:p>
              <a:pPr algn="ctr"/>
              <a:r>
                <a:rPr lang="fr-FR" sz="2000" dirty="0"/>
                <a:t>Année universitaire 2012-2013</a:t>
              </a: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1907704" y="306896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 descr="http://www7.nancy.inra.fr/var/lef/storage/images/configuration_graphique/haut/bandeau_general/26312-14-fre-FR/bandeau_general_inra_bandeau_nv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0687" y="2981325"/>
            <a:ext cx="5762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1619672" y="422108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 VALEUR  DE LA  FORET  POUR  LA POPULATION  LOCALE : UNE APPLICATION DE LA METHODE D’EXPERIMENTATION DES CHOIX</a:t>
            </a:r>
            <a:endParaRPr lang="fr-FR" dirty="0"/>
          </a:p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547664" y="537321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Présenté par:</a:t>
            </a:r>
          </a:p>
          <a:p>
            <a:r>
              <a:rPr lang="fr-FR" dirty="0"/>
              <a:t>Sidi DOUMBOUYA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499992" y="5301208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 la direction de:</a:t>
            </a:r>
          </a:p>
          <a:p>
            <a:r>
              <a:rPr lang="fr-FR" dirty="0"/>
              <a:t>Nathalie HAVET (GATE, Université Lyon2)</a:t>
            </a:r>
          </a:p>
          <a:p>
            <a:r>
              <a:rPr lang="fr-FR" dirty="0"/>
              <a:t>&amp; Jens ABILDTRUP (Chercheur INRA – LEF)</a:t>
            </a:r>
          </a:p>
        </p:txBody>
      </p:sp>
    </p:spTree>
    <p:extLst>
      <p:ext uri="{BB962C8B-B14F-4D97-AF65-F5344CB8AC3E}">
        <p14:creationId xmlns:p14="http://schemas.microsoft.com/office/powerpoint/2010/main" val="316705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</p:nvPr>
        </p:nvGraphicFramePr>
        <p:xfrm>
          <a:off x="539552" y="2204864"/>
          <a:ext cx="8136904" cy="3600400"/>
        </p:xfrm>
        <a:graphic>
          <a:graphicData uri="http://schemas.openxmlformats.org/drawingml/2006/table">
            <a:tbl>
              <a:tblPr/>
              <a:tblGrid>
                <a:gridCol w="272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Attributs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Logement actuel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Alternative 1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Alternative 2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Distance à une forêt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Distance actuelle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2km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Distance actuelle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Distance à un parc/jardin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Distance actuelle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500m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1000m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Vue sur espace vert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Vue actuelle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Pas de vue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Vue 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Taille de l’habitation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Taille actuelle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10%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10%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libri"/>
                          <a:ea typeface="Calibri"/>
                          <a:cs typeface="Times New Roman"/>
                        </a:rPr>
                        <a:t>Loyer ou prix du logement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Loyer ou prix actuel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15% de moins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libri"/>
                          <a:ea typeface="Calibri"/>
                          <a:cs typeface="Times New Roman"/>
                        </a:rPr>
                        <a:t>5% de plus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libri"/>
                          <a:ea typeface="Calibri"/>
                          <a:cs typeface="Times New Roman"/>
                        </a:rPr>
                        <a:t>Je préfère </a:t>
                      </a: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</a:rPr>
                        <a:t>(Cochez une seule case svp !)</a:t>
                      </a: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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02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102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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81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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794" marR="1079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chemeClr val="tx2"/>
                </a:solidFill>
              </a:rPr>
              <a:t>Exemple de choix typique proposé aux enquêtés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10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83671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SAS efficient design              </a:t>
            </a:r>
            <a:r>
              <a:rPr lang="fr-FR" sz="2400" dirty="0"/>
              <a:t>12 ensembles de choix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Utilisation de conception « bloquée » </a:t>
            </a:r>
            <a:r>
              <a:rPr lang="fr-FR" sz="2400" b="1" dirty="0">
                <a:solidFill>
                  <a:srgbClr val="C00000"/>
                </a:solidFill>
              </a:rPr>
              <a:t>Louviere 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rgbClr val="C00000"/>
                </a:solidFill>
              </a:rPr>
              <a:t>(1988a)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 quatre “blocs”× trois ensembles de choix </a:t>
            </a:r>
            <a:r>
              <a:rPr lang="fr-FR" sz="2400" dirty="0"/>
              <a:t>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347864" y="980728"/>
            <a:ext cx="576064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835696" y="55172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algn="ctr">
              <a:spcBef>
                <a:spcPct val="0"/>
              </a:spcBef>
            </a:pPr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1">
              <a:spcBef>
                <a:spcPct val="0"/>
              </a:spcBef>
            </a:pPr>
            <a:r>
              <a:rPr lang="fr-FR" sz="2400" b="1" dirty="0">
                <a:solidFill>
                  <a:schemeClr val="tx2"/>
                </a:solidFill>
              </a:rPr>
              <a:t>Enquêtes et description des données</a:t>
            </a:r>
            <a:endParaRPr lang="fr-FR" sz="3200" b="1" dirty="0">
              <a:solidFill>
                <a:schemeClr val="tx2"/>
              </a:solidFill>
            </a:endParaRPr>
          </a:p>
          <a:p>
            <a:br>
              <a:rPr lang="fr-FR" sz="2400" b="1" dirty="0"/>
            </a:b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9512" y="90872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 Un échantillon aléatoire simple, enquête face-à-face 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La durée moyenne </a:t>
            </a:r>
            <a:r>
              <a:rPr lang="fr-FR" sz="2400" dirty="0">
                <a:solidFill>
                  <a:srgbClr val="C00000"/>
                </a:solidFill>
              </a:rPr>
              <a:t>15 à 25 minutes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Dix (10) endroits différents </a:t>
            </a:r>
            <a:r>
              <a:rPr lang="fr-FR" sz="2400" dirty="0"/>
              <a:t>sur Nancy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Quatre (4) catégories d'informations</a:t>
            </a:r>
            <a:r>
              <a:rPr lang="fr-FR" sz="2400" dirty="0"/>
              <a:t>: l’utilisation des espaces verts; des questions sur les caractéristiques du logement actuel; des questions hypothétiques; des questions sur les socio-économiques des ménages.</a:t>
            </a:r>
          </a:p>
          <a:p>
            <a:endParaRPr lang="fr-FR" sz="2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403648" y="5373216"/>
          <a:ext cx="6264696" cy="736092"/>
        </p:xfrm>
        <a:graphic>
          <a:graphicData uri="http://schemas.openxmlformats.org/drawingml/2006/table">
            <a:tbl>
              <a:tblPr/>
              <a:tblGrid>
                <a:gridCol w="145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Femmes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Hommes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Propriétaires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Locataires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Enquête LEF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53,03%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46,57%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47,57%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52,25%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INSEE 2007 /2010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53%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47%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58,49%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41,50%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1403648" y="4005064"/>
          <a:ext cx="6192688" cy="490728"/>
        </p:xfrm>
        <a:graphic>
          <a:graphicData uri="http://schemas.openxmlformats.org/drawingml/2006/table">
            <a:tbl>
              <a:tblPr/>
              <a:tblGrid>
                <a:gridCol w="108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Participants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Taux de réponse</a:t>
                      </a:r>
                      <a:endParaRPr lang="fr-F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Taux de refus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Complets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Incomplets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300</a:t>
                      </a:r>
                      <a:endParaRPr lang="fr-F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73,66%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26,33%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60,33%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13,33%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1475656" y="36450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Bilan du sondage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75656" y="50131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Quelques comparaisons de chiffres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03648" y="46531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Échantillon final = 181 individus           181×3=543 Observations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2000" y="486916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1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fr-FR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dirty="0">
                <a:solidFill>
                  <a:schemeClr val="tx2"/>
                </a:solidFill>
              </a:rPr>
              <a:t>Modèle Economique</a:t>
            </a:r>
          </a:p>
          <a:p>
            <a:br>
              <a:rPr lang="fr-FR" sz="2400" b="1" dirty="0"/>
            </a:b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836713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 Maximisation d'une fonction d'utilité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Théorie de la valeur </a:t>
            </a:r>
            <a:r>
              <a:rPr lang="fr-FR" sz="2400" b="1" dirty="0">
                <a:solidFill>
                  <a:srgbClr val="C00000"/>
                </a:solidFill>
              </a:rPr>
              <a:t>(Lancaster, 1966)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Modèle d’utilité aléatoire </a:t>
            </a:r>
            <a:r>
              <a:rPr lang="fr-FR" sz="2400" b="1" dirty="0">
                <a:solidFill>
                  <a:srgbClr val="C00000"/>
                </a:solidFill>
              </a:rPr>
              <a:t>(McFadden, 1974)  </a:t>
            </a:r>
          </a:p>
          <a:p>
            <a:r>
              <a:rPr lang="fr-FR" sz="2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55576" y="21328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fonction d’utilité à </a:t>
            </a:r>
            <a:r>
              <a:rPr lang="fr-FR" sz="2400" dirty="0">
                <a:solidFill>
                  <a:srgbClr val="C00000"/>
                </a:solidFill>
              </a:rPr>
              <a:t>2 composantes</a:t>
            </a:r>
            <a:r>
              <a:rPr lang="fr-FR" sz="2400" dirty="0"/>
              <a:t>: 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9552" y="3284985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Où  </a:t>
            </a:r>
            <a:r>
              <a:rPr lang="fr-FR" sz="2000" b="1" i="1" dirty="0"/>
              <a:t>Y</a:t>
            </a:r>
            <a:r>
              <a:rPr lang="fr-FR" sz="2000" b="1" i="1" baseline="-25000" dirty="0"/>
              <a:t>n</a:t>
            </a:r>
            <a:r>
              <a:rPr lang="fr-FR" sz="2000" dirty="0"/>
              <a:t> est revenu du ménage</a:t>
            </a:r>
            <a:r>
              <a:rPr lang="fr-FR" sz="2000" b="1" i="1" dirty="0"/>
              <a:t> n</a:t>
            </a:r>
            <a:r>
              <a:rPr lang="fr-FR" sz="2000" dirty="0"/>
              <a:t> ; </a:t>
            </a:r>
            <a:r>
              <a:rPr lang="fr-FR" sz="2000" b="1" i="1" dirty="0"/>
              <a:t>Pi</a:t>
            </a:r>
            <a:r>
              <a:rPr lang="fr-FR" sz="2000" dirty="0"/>
              <a:t> est le prix payé pour que l'option de choix demeure </a:t>
            </a:r>
            <a:r>
              <a:rPr lang="fr-FR" sz="2000" b="1" i="1" dirty="0"/>
              <a:t>i</a:t>
            </a:r>
            <a:r>
              <a:rPr lang="fr-FR" sz="2000" dirty="0"/>
              <a:t>,</a:t>
            </a:r>
          </a:p>
          <a:p>
            <a:r>
              <a:rPr lang="fr-FR" sz="2000" b="1" i="1" dirty="0"/>
              <a:t>Z</a:t>
            </a:r>
            <a:r>
              <a:rPr lang="fr-FR" sz="2000" b="1" i="1" baseline="-25000" dirty="0"/>
              <a:t>i</a:t>
            </a:r>
            <a:r>
              <a:rPr lang="fr-FR" sz="2000" b="1" i="1" dirty="0"/>
              <a:t> </a:t>
            </a:r>
            <a:r>
              <a:rPr lang="fr-FR" sz="2000" dirty="0"/>
              <a:t> = Vecteur des caractéristiques observées des logements</a:t>
            </a:r>
          </a:p>
          <a:p>
            <a:r>
              <a:rPr lang="fr-FR" sz="2000" b="1" i="1" dirty="0"/>
              <a:t>C</a:t>
            </a:r>
            <a:r>
              <a:rPr lang="fr-FR" sz="2000" b="1" i="1" baseline="-25000" dirty="0"/>
              <a:t>n</a:t>
            </a:r>
            <a:r>
              <a:rPr lang="fr-FR" sz="2000" dirty="0"/>
              <a:t> est un vecteur de caractéristiques individuelles (</a:t>
            </a:r>
            <a:r>
              <a:rPr lang="fr-FR" sz="2000" b="1" i="1" dirty="0"/>
              <a:t>i</a:t>
            </a:r>
            <a:r>
              <a:rPr lang="fr-FR" sz="2000" dirty="0"/>
              <a:t>) observées et</a:t>
            </a:r>
            <a:r>
              <a:rPr lang="fr-FR" sz="2000" b="1" i="1" dirty="0"/>
              <a:t> </a:t>
            </a:r>
            <a:r>
              <a:rPr lang="fr-FR" sz="2000" b="1" i="1" dirty="0">
                <a:sym typeface="Symbol"/>
              </a:rPr>
              <a:t></a:t>
            </a:r>
            <a:r>
              <a:rPr lang="fr-FR" sz="2000" b="1" i="1" dirty="0"/>
              <a:t> </a:t>
            </a:r>
            <a:r>
              <a:rPr lang="fr-FR" sz="2000" dirty="0"/>
              <a:t>est un vecteur de paramètres.</a:t>
            </a:r>
          </a:p>
          <a:p>
            <a:r>
              <a:rPr lang="fr-FR" sz="2400" b="1" i="1" dirty="0"/>
              <a:t>ɛ</a:t>
            </a:r>
            <a:r>
              <a:rPr lang="fr-FR" sz="2400" b="1" i="1" baseline="-25000" dirty="0"/>
              <a:t>i</a:t>
            </a:r>
            <a:r>
              <a:rPr lang="fr-FR" sz="2000" dirty="0"/>
              <a:t>, une perturbation aléatoire avec une distribution de probabilité spécifique</a:t>
            </a:r>
          </a:p>
          <a:p>
            <a:r>
              <a:rPr lang="fr-FR" sz="2000" dirty="0"/>
              <a:t>Ainsi: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19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755576" y="2636912"/>
            <a:ext cx="7992888" cy="406524"/>
            <a:chOff x="755576" y="2636912"/>
            <a:chExt cx="7992888" cy="406524"/>
          </a:xfrm>
        </p:grpSpPr>
        <p:pic>
          <p:nvPicPr>
            <p:cNvPr id="17409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5576" y="2708920"/>
              <a:ext cx="6790675" cy="334516"/>
            </a:xfrm>
            <a:prstGeom prst="rect">
              <a:avLst/>
            </a:prstGeom>
            <a:noFill/>
          </p:spPr>
        </p:pic>
        <p:sp>
          <p:nvSpPr>
            <p:cNvPr id="18" name="ZoneTexte 17"/>
            <p:cNvSpPr txBox="1"/>
            <p:nvPr/>
          </p:nvSpPr>
          <p:spPr>
            <a:xfrm>
              <a:off x="8100392" y="263691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(2)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71600" y="5661248"/>
            <a:ext cx="7056784" cy="432048"/>
            <a:chOff x="971600" y="5661248"/>
            <a:chExt cx="7056784" cy="432048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1600" y="5733256"/>
              <a:ext cx="6048672" cy="360040"/>
            </a:xfrm>
            <a:prstGeom prst="rect">
              <a:avLst/>
            </a:prstGeom>
            <a:noFill/>
          </p:spPr>
        </p:pic>
        <p:sp>
          <p:nvSpPr>
            <p:cNvPr id="19" name="ZoneTexte 18"/>
            <p:cNvSpPr txBox="1"/>
            <p:nvPr/>
          </p:nvSpPr>
          <p:spPr>
            <a:xfrm>
              <a:off x="7380312" y="566124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06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sz="2400" b="1" dirty="0">
                <a:solidFill>
                  <a:schemeClr val="tx2"/>
                </a:solidFill>
              </a:rPr>
              <a:t>Modèles économétriques et applications 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7544" y="1052736"/>
            <a:ext cx="82089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problème de la modélisation des choix            La gestion de </a:t>
            </a:r>
            <a:r>
              <a:rPr lang="fr-FR" sz="2400" b="1" dirty="0"/>
              <a:t>ɛ</a:t>
            </a:r>
            <a:r>
              <a:rPr lang="fr-FR" sz="2400" b="1" baseline="-25000" dirty="0"/>
              <a:t>i</a:t>
            </a:r>
            <a:r>
              <a:rPr lang="fr-FR" sz="2400" dirty="0"/>
              <a:t> </a:t>
            </a:r>
          </a:p>
          <a:p>
            <a:endParaRPr lang="fr-FR" sz="2000" dirty="0"/>
          </a:p>
          <a:p>
            <a:r>
              <a:rPr lang="fr-FR" sz="2400" dirty="0"/>
              <a:t>Si  </a:t>
            </a:r>
            <a:r>
              <a:rPr lang="fr-FR" sz="2400" b="1" dirty="0"/>
              <a:t>Y</a:t>
            </a:r>
            <a:r>
              <a:rPr lang="fr-FR" sz="2400" b="1" baseline="-25000" dirty="0"/>
              <a:t>n</a:t>
            </a:r>
            <a:r>
              <a:rPr lang="fr-FR" sz="2400" b="1" dirty="0"/>
              <a:t> </a:t>
            </a:r>
            <a:r>
              <a:rPr lang="fr-FR" sz="2400" dirty="0"/>
              <a:t>= variable aléatoire indiquant le choix de l’individu (</a:t>
            </a:r>
            <a:r>
              <a:rPr lang="fr-FR" sz="2400" b="1" dirty="0"/>
              <a:t>n</a:t>
            </a:r>
            <a:r>
              <a:rPr lang="fr-FR" sz="2400" dirty="0"/>
              <a:t>), McFadden (1973) montre que si (et seulement si) les </a:t>
            </a:r>
            <a:r>
              <a:rPr lang="fr-FR" sz="2400" b="1" dirty="0"/>
              <a:t>ɛ</a:t>
            </a:r>
            <a:r>
              <a:rPr lang="fr-FR" sz="2400" b="1" baseline="-25000" dirty="0"/>
              <a:t>j</a:t>
            </a:r>
            <a:r>
              <a:rPr lang="fr-FR" sz="2400" b="1" dirty="0"/>
              <a:t> = </a:t>
            </a:r>
            <a:r>
              <a:rPr lang="fr-FR" sz="2400" b="1" i="1" dirty="0"/>
              <a:t>iid</a:t>
            </a:r>
            <a:r>
              <a:rPr lang="fr-FR" sz="2400" b="1" dirty="0"/>
              <a:t> </a:t>
            </a:r>
            <a:r>
              <a:rPr lang="fr-FR" sz="2400" dirty="0"/>
              <a:t>selon une distribution à la valeur extrême de</a:t>
            </a:r>
            <a:r>
              <a:rPr lang="fr-FR" sz="2400" b="1" i="1" dirty="0"/>
              <a:t> type I</a:t>
            </a:r>
            <a:r>
              <a:rPr lang="fr-FR" sz="2400" dirty="0"/>
              <a:t>  (</a:t>
            </a:r>
            <a:r>
              <a:rPr lang="fr-FR" sz="2400" b="1" dirty="0">
                <a:solidFill>
                  <a:srgbClr val="C00000"/>
                </a:solidFill>
              </a:rPr>
              <a:t>Gumbel</a:t>
            </a:r>
            <a:r>
              <a:rPr lang="fr-FR" sz="2400" dirty="0"/>
              <a:t>), avec</a:t>
            </a:r>
            <a:r>
              <a:rPr lang="fr-FR" sz="2400" b="1" dirty="0"/>
              <a:t> F(ɛ</a:t>
            </a:r>
            <a:r>
              <a:rPr lang="fr-FR" sz="2400" b="1" baseline="-25000" dirty="0"/>
              <a:t>j </a:t>
            </a:r>
            <a:r>
              <a:rPr lang="fr-FR" sz="2400" b="1" dirty="0"/>
              <a:t>)=[exp(-e</a:t>
            </a:r>
            <a:r>
              <a:rPr lang="fr-FR" sz="2400" b="1" baseline="30000" dirty="0"/>
              <a:t>-</a:t>
            </a:r>
            <a:r>
              <a:rPr lang="fr-FR" sz="2400" b="1" baseline="30000" dirty="0" err="1"/>
              <a:t>ej</a:t>
            </a:r>
            <a:r>
              <a:rPr lang="fr-FR" sz="2400" b="1" dirty="0"/>
              <a:t>)] </a:t>
            </a:r>
            <a:r>
              <a:rPr lang="fr-FR" sz="2400" dirty="0"/>
              <a:t>alors la probabilité dans l’équation </a:t>
            </a:r>
            <a:r>
              <a:rPr lang="fr-FR" sz="2400" b="1" dirty="0"/>
              <a:t>(3) </a:t>
            </a:r>
            <a:r>
              <a:rPr lang="fr-FR" sz="2400" dirty="0"/>
              <a:t>peut s’écrire de la manière suivante :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5796136" y="1268760"/>
            <a:ext cx="576064" cy="720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352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352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39552" y="3789040"/>
            <a:ext cx="6552728" cy="1728192"/>
            <a:chOff x="539552" y="3789040"/>
            <a:chExt cx="6552728" cy="1728192"/>
          </a:xfrm>
        </p:grpSpPr>
        <p:grpSp>
          <p:nvGrpSpPr>
            <p:cNvPr id="41" name="Groupe 40"/>
            <p:cNvGrpSpPr/>
            <p:nvPr/>
          </p:nvGrpSpPr>
          <p:grpSpPr>
            <a:xfrm>
              <a:off x="539552" y="4725144"/>
              <a:ext cx="6552728" cy="792088"/>
              <a:chOff x="539552" y="4725144"/>
              <a:chExt cx="6552728" cy="792088"/>
            </a:xfrm>
          </p:grpSpPr>
          <p:sp>
            <p:nvSpPr>
              <p:cNvPr id="35" name="ZoneTexte 34"/>
              <p:cNvSpPr txBox="1"/>
              <p:nvPr/>
            </p:nvSpPr>
            <p:spPr>
              <a:xfrm>
                <a:off x="539552" y="4725144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C00000"/>
                    </a:solidFill>
                  </a:rPr>
                  <a:t>Estimation par MV</a:t>
                </a:r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2699792" y="4941168"/>
                <a:ext cx="4392488" cy="576064"/>
                <a:chOff x="2699792" y="4941168"/>
                <a:chExt cx="4392488" cy="576064"/>
              </a:xfrm>
            </p:grpSpPr>
            <p:pic>
              <p:nvPicPr>
                <p:cNvPr id="16403" name="Picture 19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699792" y="4941168"/>
                  <a:ext cx="3736631" cy="576064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pic>
            <p:sp>
              <p:nvSpPr>
                <p:cNvPr id="36" name="ZoneTexte 35"/>
                <p:cNvSpPr txBox="1"/>
                <p:nvPr/>
              </p:nvSpPr>
              <p:spPr>
                <a:xfrm>
                  <a:off x="6588224" y="508518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/>
                    <a:t>(5)</a:t>
                  </a:r>
                </a:p>
              </p:txBody>
            </p:sp>
          </p:grpSp>
        </p:grpSp>
        <p:grpSp>
          <p:nvGrpSpPr>
            <p:cNvPr id="39" name="Groupe 38"/>
            <p:cNvGrpSpPr/>
            <p:nvPr/>
          </p:nvGrpSpPr>
          <p:grpSpPr>
            <a:xfrm>
              <a:off x="2915816" y="3789040"/>
              <a:ext cx="3528392" cy="640457"/>
              <a:chOff x="2915816" y="3789040"/>
              <a:chExt cx="3528392" cy="640457"/>
            </a:xfrm>
          </p:grpSpPr>
          <p:pic>
            <p:nvPicPr>
              <p:cNvPr id="16400" name="Picture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15816" y="3789040"/>
                <a:ext cx="2952328" cy="6404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sp>
            <p:nvSpPr>
              <p:cNvPr id="38" name="ZoneTexte 37"/>
              <p:cNvSpPr txBox="1"/>
              <p:nvPr/>
            </p:nvSpPr>
            <p:spPr>
              <a:xfrm>
                <a:off x="5940152" y="393305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(4)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dirty="0">
                <a:solidFill>
                  <a:schemeClr val="tx2"/>
                </a:solidFill>
              </a:rPr>
              <a:t> Modèles économétriques et applications  (2)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9512" y="836712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 </a:t>
            </a:r>
            <a:r>
              <a:rPr lang="fr-FR" sz="2400" b="1" dirty="0"/>
              <a:t>Une formulation du modèle logit conditionnel            </a:t>
            </a:r>
            <a:r>
              <a:rPr lang="fr-FR" sz="2400" dirty="0"/>
              <a:t>hypothèses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les caractéristiques de choix varient selon les choix 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les paramètres sont constants 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caractéristiques sociales et économiques sont constantes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Pas d’interaction attributs et caractéristiques socioéconomiques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La fonction d’utilité indirecte conditionnelle linéaire:  	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516216" y="11247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	</a:t>
            </a:r>
            <a:r>
              <a:rPr kumimoji="0" 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3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00086" y="3212976"/>
            <a:ext cx="5596050" cy="576064"/>
            <a:chOff x="1835696" y="3284984"/>
            <a:chExt cx="4896544" cy="576064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35696" y="3284984"/>
              <a:ext cx="4176464" cy="5760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5" name="ZoneTexte 14"/>
            <p:cNvSpPr txBox="1"/>
            <p:nvPr/>
          </p:nvSpPr>
          <p:spPr>
            <a:xfrm>
              <a:off x="6228184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(6)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17791" y="4509120"/>
            <a:ext cx="3374089" cy="1305436"/>
            <a:chOff x="117791" y="4509120"/>
            <a:chExt cx="3374089" cy="1305436"/>
          </a:xfrm>
        </p:grpSpPr>
        <p:sp>
          <p:nvSpPr>
            <p:cNvPr id="29" name="ZoneTexte 28"/>
            <p:cNvSpPr txBox="1"/>
            <p:nvPr/>
          </p:nvSpPr>
          <p:spPr>
            <a:xfrm>
              <a:off x="179512" y="5445224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tx2"/>
                  </a:solidFill>
                </a:rPr>
                <a:t>Consentement à payer</a:t>
              </a:r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V="1">
              <a:off x="467544" y="5013176"/>
              <a:ext cx="36004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0" name="Groupe 39"/>
            <p:cNvGrpSpPr/>
            <p:nvPr/>
          </p:nvGrpSpPr>
          <p:grpSpPr>
            <a:xfrm>
              <a:off x="117791" y="4509120"/>
              <a:ext cx="3374089" cy="720080"/>
              <a:chOff x="117791" y="4509120"/>
              <a:chExt cx="3374089" cy="720080"/>
            </a:xfrm>
          </p:grpSpPr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7791" y="4509120"/>
                <a:ext cx="2715730" cy="720080"/>
              </a:xfrm>
              <a:prstGeom prst="rect">
                <a:avLst/>
              </a:prstGeom>
              <a:noFill/>
            </p:spPr>
          </p:pic>
          <p:sp>
            <p:nvSpPr>
              <p:cNvPr id="35" name="ZoneTexte 34"/>
              <p:cNvSpPr txBox="1"/>
              <p:nvPr/>
            </p:nvSpPr>
            <p:spPr>
              <a:xfrm>
                <a:off x="2987824" y="465313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(</a:t>
                </a:r>
                <a:r>
                  <a:rPr lang="fr-FR" b="1" dirty="0"/>
                  <a:t>7</a:t>
                </a:r>
                <a:r>
                  <a:rPr lang="fr-FR" dirty="0"/>
                  <a:t>)</a:t>
                </a:r>
              </a:p>
            </p:txBody>
          </p:sp>
        </p:grpSp>
      </p:grpSp>
      <p:grpSp>
        <p:nvGrpSpPr>
          <p:cNvPr id="42" name="Groupe 41"/>
          <p:cNvGrpSpPr/>
          <p:nvPr/>
        </p:nvGrpSpPr>
        <p:grpSpPr>
          <a:xfrm>
            <a:off x="2627784" y="3789040"/>
            <a:ext cx="6336704" cy="2169532"/>
            <a:chOff x="2627784" y="3789040"/>
            <a:chExt cx="6336704" cy="2169532"/>
          </a:xfrm>
        </p:grpSpPr>
        <p:grpSp>
          <p:nvGrpSpPr>
            <p:cNvPr id="37" name="Groupe 36"/>
            <p:cNvGrpSpPr/>
            <p:nvPr/>
          </p:nvGrpSpPr>
          <p:grpSpPr>
            <a:xfrm>
              <a:off x="2627784" y="3789040"/>
              <a:ext cx="6336704" cy="2169532"/>
              <a:chOff x="2627784" y="3789040"/>
              <a:chExt cx="6336704" cy="2169532"/>
            </a:xfrm>
          </p:grpSpPr>
          <p:cxnSp>
            <p:nvCxnSpPr>
              <p:cNvPr id="24" name="Connecteur droit avec flèche 23"/>
              <p:cNvCxnSpPr/>
              <p:nvPr/>
            </p:nvCxnSpPr>
            <p:spPr>
              <a:xfrm flipH="1">
                <a:off x="4427984" y="4941168"/>
                <a:ext cx="144016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" name="ZoneTexte 24"/>
              <p:cNvSpPr txBox="1"/>
              <p:nvPr/>
            </p:nvSpPr>
            <p:spPr>
              <a:xfrm>
                <a:off x="2627784" y="558924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Valeur d’un changement marginal</a:t>
                </a: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5796136" y="5373216"/>
                <a:ext cx="31683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chemeClr val="tx2"/>
                    </a:solidFill>
                  </a:rPr>
                  <a:t>Coefficient de l’attribut monétaire</a:t>
                </a: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724128" y="3789040"/>
                <a:ext cx="3168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tx2"/>
                    </a:solidFill>
                  </a:rPr>
                  <a:t>coefficient d’un attribut </a:t>
                </a:r>
                <a:r>
                  <a:rPr lang="fr-FR" b="1" dirty="0"/>
                  <a:t>Z</a:t>
                </a:r>
                <a:r>
                  <a:rPr lang="fr-FR" b="1" baseline="-25000" dirty="0"/>
                  <a:t>i</a:t>
                </a:r>
                <a:endParaRPr lang="fr-FR" b="1" dirty="0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 flipV="1">
                <a:off x="5796136" y="4149080"/>
                <a:ext cx="21602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>
                <a:off x="5580112" y="5085184"/>
                <a:ext cx="288032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/>
            <p:cNvGrpSpPr/>
            <p:nvPr/>
          </p:nvGrpSpPr>
          <p:grpSpPr>
            <a:xfrm>
              <a:off x="4211960" y="4437112"/>
              <a:ext cx="2376264" cy="720080"/>
              <a:chOff x="4211960" y="4437112"/>
              <a:chExt cx="2376264" cy="720080"/>
            </a:xfrm>
          </p:grpSpPr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11960" y="4437112"/>
                <a:ext cx="1656184" cy="720080"/>
              </a:xfrm>
              <a:prstGeom prst="rect">
                <a:avLst/>
              </a:prstGeom>
              <a:noFill/>
            </p:spPr>
          </p:pic>
          <p:sp>
            <p:nvSpPr>
              <p:cNvPr id="36" name="ZoneTexte 35"/>
              <p:cNvSpPr txBox="1"/>
              <p:nvPr/>
            </p:nvSpPr>
            <p:spPr>
              <a:xfrm>
                <a:off x="6012160" y="458112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(</a:t>
                </a:r>
                <a:r>
                  <a:rPr lang="fr-FR" b="1" dirty="0"/>
                  <a:t>8</a:t>
                </a:r>
                <a:r>
                  <a:rPr lang="fr-FR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90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fr-FR" sz="2400" b="1" dirty="0"/>
            </a:br>
            <a:r>
              <a:rPr lang="fr-FR" sz="2400" b="1" dirty="0">
                <a:solidFill>
                  <a:schemeClr val="tx2"/>
                </a:solidFill>
              </a:rPr>
              <a:t> Résultats et discussions</a:t>
            </a:r>
          </a:p>
          <a:p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018456" cy="365125"/>
          </a:xfrm>
        </p:spPr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83671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b="1" dirty="0"/>
              <a:t>Logiciel</a:t>
            </a:r>
            <a:r>
              <a:rPr lang="fr-FR" sz="2000" b="1" i="1" dirty="0"/>
              <a:t> NLOGIT 4.0</a:t>
            </a:r>
            <a:r>
              <a:rPr lang="fr-FR" sz="2000" b="1" dirty="0"/>
              <a:t>              Quelques statistiques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251520" y="1412776"/>
          <a:ext cx="3843131" cy="4767072"/>
        </p:xfrm>
        <a:graphic>
          <a:graphicData uri="http://schemas.openxmlformats.org/drawingml/2006/table">
            <a:tbl>
              <a:tblPr/>
              <a:tblGrid>
                <a:gridCol w="131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Descriptive Statistics for Alternative 1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Utility Function Coefficient                All 543.0 obs.</a:t>
                      </a: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                         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138.0 observs.  that chose </a:t>
                      </a: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1                                                                                                                                                                   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Name          Value   Variable               Mean               Std.Dev.           Mean               Std.Dev.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DISFOR       -.0604      DISFOR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DISPARC     -.3435      DISPARC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TAILLE         2.7601    TAILLE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VUE               .7594     VUE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PRIX           -7.1722     PRIX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A_1              -.7307     ONE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1_PRO1       -.6783     PROPRIO    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1.374                    1.519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.222                      .249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1.028                      .082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.564                     .496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.958                     .088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1.000                     .000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.475                      .500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1.406                 1.498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.214                     .248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1.028                   .082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.594                     .493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.932                     .081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1.000                   .000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.391                     .490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67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90" marR="481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Descriptive Statistics for Alternative 2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Utility Function Coefficient                All 543.0 obs.</a:t>
                      </a: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                           </a:t>
                      </a: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90.0 observs.  that chose 2                                                                                                                                                                   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Name          Value   Variable               Mean               Std.Dev.           Mean               Std.Dev.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DISFOR      -.0604      DISFOR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DISPARC    -.3435      DISPARC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TAILLE        2.7601     TAILLE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VUE              .7594      VUE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PRIX         -7.1722      PRIX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A_2            -.8199      ONE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2_PRO2   -1.3895      PROPRIO    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1.639                   1.594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.580                     .407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1.051                    .076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.667                    .472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.977                    .060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1.000                    .000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.475                    .500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1.533                 1.697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.611                  .409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1.057                   .064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.756                  .432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.956                  .072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1.000                   .000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.233                  .425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67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90" marR="4819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Descriptive Statistics for Alternative 3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Utility Function Coefficient                All 543.0 obs.</a:t>
                      </a: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                          </a:t>
                      </a:r>
                      <a:r>
                        <a:rPr lang="en-US" sz="800" b="1" dirty="0">
                          <a:latin typeface="Calibri"/>
                          <a:ea typeface="Calibri"/>
                          <a:cs typeface="Times New Roman"/>
                        </a:rPr>
                        <a:t>315.0 observs.  that chose 3                                                                                                                                                                   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libri"/>
                          <a:ea typeface="Calibri"/>
                          <a:cs typeface="Times New Roman"/>
                        </a:rPr>
                        <a:t>Name          Value   Variable               Mean               Std.Dev.           Mean               Std.Dev.</a:t>
                      </a:r>
                      <a:endParaRPr lang="fr-FR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DISFOR       -.0604      DISFOR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DISPARC     -.3435      DISPARC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TAILLE         2.7601    TAILLE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VUE               .7594     VUE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PRIX           -7.1722     PRIX      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.000 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.000 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1.000                    .000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   .646                   .479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latin typeface="Calibri"/>
                          <a:ea typeface="Calibri"/>
                          <a:cs typeface="Times New Roman"/>
                        </a:rPr>
                        <a:t>1.000                    .000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latin typeface="Calibri"/>
                          <a:ea typeface="Calibri"/>
                          <a:cs typeface="Times New Roman"/>
                        </a:rPr>
                        <a:t>  .000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latin typeface="Calibri"/>
                          <a:ea typeface="Calibri"/>
                          <a:cs typeface="Times New Roman"/>
                        </a:rPr>
                        <a:t>  .000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latin typeface="Calibri"/>
                          <a:ea typeface="Calibri"/>
                          <a:cs typeface="Times New Roman"/>
                        </a:rPr>
                        <a:t>1.000                   .000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latin typeface="Calibri"/>
                          <a:ea typeface="Calibri"/>
                          <a:cs typeface="Times New Roman"/>
                        </a:rPr>
                        <a:t>  .717                   .451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latin typeface="Calibri"/>
                          <a:ea typeface="Calibri"/>
                          <a:cs typeface="Times New Roman"/>
                        </a:rPr>
                        <a:t>1.000                   .000</a:t>
                      </a:r>
                    </a:p>
                  </a:txBody>
                  <a:tcPr marL="48190" marR="481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>
            <a:off x="284380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4283968" y="3284984"/>
          <a:ext cx="4608512" cy="2187194"/>
        </p:xfrm>
        <a:graphic>
          <a:graphicData uri="http://schemas.openxmlformats.org/drawingml/2006/table">
            <a:tbl>
              <a:tblPr/>
              <a:tblGrid>
                <a:gridCol w="95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Discrete choice (multinomial logit) model      Maximum Likelihood Estimates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Dependent variable = Choice                           Number of observation = 543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Log likelihood function= -488.4912         AIC=1.821,  BIC=1.868, HQIC=1.839 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Coefficient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Standard Error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/St Er.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P [|Z|&gt;z]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-.06982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.05058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-1.380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.1675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-.58503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.21380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-2.736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 .81593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  .13538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6.027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3.21807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1.10668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2.908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.0036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PRIX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-7.75631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1.01268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-7.659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CST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1.13409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.14378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7.887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4283968" y="27089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Résultats du modèle logit conditionnel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283968" y="1412776"/>
            <a:ext cx="4680520" cy="1004139"/>
            <a:chOff x="4283968" y="1412776"/>
            <a:chExt cx="4680520" cy="1004139"/>
          </a:xfrm>
        </p:grpSpPr>
        <p:sp>
          <p:nvSpPr>
            <p:cNvPr id="19" name="ZoneTexte 18"/>
            <p:cNvSpPr txBox="1"/>
            <p:nvPr/>
          </p:nvSpPr>
          <p:spPr>
            <a:xfrm>
              <a:off x="4283968" y="141277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 Equation estimée: </a:t>
              </a:r>
              <a:endParaRPr lang="fr-FR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4283968" y="1988840"/>
              <a:ext cx="4680520" cy="428075"/>
              <a:chOff x="1331640" y="1772816"/>
              <a:chExt cx="7079922" cy="524738"/>
            </a:xfrm>
          </p:grpSpPr>
          <p:pic>
            <p:nvPicPr>
              <p:cNvPr id="21" name="Picture 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331640" y="1772816"/>
                <a:ext cx="6229200" cy="43204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sp>
            <p:nvSpPr>
              <p:cNvPr id="22" name="ZoneTexte 21"/>
              <p:cNvSpPr txBox="1"/>
              <p:nvPr/>
            </p:nvSpPr>
            <p:spPr>
              <a:xfrm>
                <a:off x="7682745" y="1844824"/>
                <a:ext cx="728817" cy="4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(9)</a:t>
                </a:r>
              </a:p>
            </p:txBody>
          </p:sp>
        </p:grpSp>
      </p:grpSp>
      <p:cxnSp>
        <p:nvCxnSpPr>
          <p:cNvPr id="26" name="Connecteur droit 25"/>
          <p:cNvCxnSpPr/>
          <p:nvPr/>
        </p:nvCxnSpPr>
        <p:spPr>
          <a:xfrm>
            <a:off x="2915816" y="1700808"/>
            <a:ext cx="12241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987824" y="3501008"/>
            <a:ext cx="11521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915816" y="5229200"/>
            <a:ext cx="12241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8460432" y="4437112"/>
            <a:ext cx="504056" cy="0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27984" y="56612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Attention! </a:t>
            </a:r>
            <a:r>
              <a:rPr lang="fr-FR" b="1" dirty="0"/>
              <a:t>À la propriété IIA (</a:t>
            </a:r>
            <a:r>
              <a:rPr lang="fr-FR" b="1" dirty="0">
                <a:solidFill>
                  <a:srgbClr val="C00000"/>
                </a:solidFill>
              </a:rPr>
              <a:t>Luce, 1959</a:t>
            </a:r>
            <a:r>
              <a:rPr lang="fr-FR" dirty="0"/>
              <a:t>)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9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tx2"/>
                </a:solidFill>
              </a:rPr>
              <a:t>Test d’Hausman – McFadden (1984), Test de  validité de la propriété IIA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16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052736"/>
            <a:ext cx="432048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47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539552" y="2132856"/>
          <a:ext cx="4299585" cy="1874520"/>
        </p:xfrm>
        <a:graphic>
          <a:graphicData uri="http://schemas.openxmlformats.org/drawingml/2006/table">
            <a:tbl>
              <a:tblPr/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Hausman test for IIA.     Excluded choices are 1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ChiSqrd [5]   = 22.5113   Pr(C &gt; c) = .000418 N= 543, skip 138 bad obs.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Log likelihood function= -206.900   AIC=1.046   BIC=1.095   HQIC=1.065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Coefficient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Standard Error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/St Er.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P [|Z|&gt;z]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-.42823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.06804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-6.293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-1.86447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.29786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-6.259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 .86931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.20140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4.316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8.62979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2.47476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3.487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PRIX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Courier"/>
                        </a:rPr>
                        <a:t>-4.76836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2.03468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-2.344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.0191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/>
        </p:nvGraphicFramePr>
        <p:xfrm>
          <a:off x="611560" y="4653136"/>
          <a:ext cx="4299585" cy="1843786"/>
        </p:xfrm>
        <a:graphic>
          <a:graphicData uri="http://schemas.openxmlformats.org/drawingml/2006/table">
            <a:tbl>
              <a:tblPr/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070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Hausman test for IIA.     Excluded choices are 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ChiSqrd [5]   = 8.6946, Pr(C &gt; c) = .121885  N= 543, skipped 90 bad obs.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Log likelihood function= -282.680  AIC=1.270   BIC=1.315   HQIC=1.288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Coefficient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Standard Error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/St Er.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P [|Z|&gt;z]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-.32321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.08802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-3.672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-.70788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.56570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-1.251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.2108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.69532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.18120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3.837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1.10285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1.25709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 .877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.3803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PRIX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-5.31406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1.33636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-3.977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611560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  <a:r>
              <a:rPr lang="fr-FR" b="1" baseline="30000" dirty="0"/>
              <a:t>er</a:t>
            </a:r>
            <a:r>
              <a:rPr lang="fr-FR" b="1" dirty="0"/>
              <a:t> Cas</a:t>
            </a:r>
            <a:r>
              <a:rPr lang="fr-FR" dirty="0"/>
              <a:t>: Alternative 1       exclu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11560" y="42210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  <a:r>
              <a:rPr lang="fr-FR" b="1" baseline="30000" dirty="0"/>
              <a:t>ème</a:t>
            </a:r>
            <a:r>
              <a:rPr lang="fr-FR" b="1" dirty="0"/>
              <a:t> Cas</a:t>
            </a:r>
            <a:r>
              <a:rPr lang="fr-FR" dirty="0"/>
              <a:t>: Alternative 2        exclu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843808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627784" y="19888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580112" y="22048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</a:t>
            </a:r>
            <a:r>
              <a:rPr lang="fr-FR" b="1" baseline="-25000" dirty="0"/>
              <a:t>0</a:t>
            </a:r>
            <a:r>
              <a:rPr lang="fr-FR" b="1" dirty="0"/>
              <a:t>              Rejetée</a:t>
            </a:r>
          </a:p>
          <a:p>
            <a:r>
              <a:rPr lang="fr-FR" b="1" dirty="0">
                <a:solidFill>
                  <a:srgbClr val="C00000"/>
                </a:solidFill>
              </a:rPr>
              <a:t>Validité IIA rejetée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6084168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08104" y="472514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</a:t>
            </a:r>
            <a:r>
              <a:rPr lang="fr-FR" b="1" baseline="-25000" dirty="0"/>
              <a:t>0</a:t>
            </a:r>
            <a:r>
              <a:rPr lang="fr-FR" b="1" dirty="0"/>
              <a:t>              Non rejetée</a:t>
            </a:r>
          </a:p>
          <a:p>
            <a:r>
              <a:rPr lang="fr-FR" b="1" dirty="0">
                <a:solidFill>
                  <a:srgbClr val="C00000"/>
                </a:solidFill>
              </a:rPr>
              <a:t>Validité IIA n’est pas rejetée</a:t>
            </a:r>
          </a:p>
          <a:p>
            <a:endParaRPr lang="fr-FR" b="1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5940152" y="49411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95536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Hypothèses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292080" y="6926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Statistique du test</a:t>
            </a:r>
          </a:p>
        </p:txBody>
      </p:sp>
      <p:cxnSp>
        <p:nvCxnSpPr>
          <p:cNvPr id="26" name="Connecteur droit 25"/>
          <p:cNvCxnSpPr/>
          <p:nvPr/>
        </p:nvCxnSpPr>
        <p:spPr>
          <a:xfrm>
            <a:off x="2051720" y="2492896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23728" y="5013176"/>
            <a:ext cx="936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1196752"/>
            <a:ext cx="3895725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47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ct val="0"/>
              </a:spcBef>
            </a:pPr>
            <a:endParaRPr lang="fr-FR" b="1" dirty="0"/>
          </a:p>
          <a:p>
            <a:pPr marL="0" lvl="1">
              <a:spcBef>
                <a:spcPct val="0"/>
              </a:spcBef>
            </a:pPr>
            <a:r>
              <a:rPr lang="fr-FR" sz="2400" b="1" dirty="0">
                <a:solidFill>
                  <a:schemeClr val="tx2"/>
                </a:solidFill>
              </a:rPr>
              <a:t>Modèle Logit Mixte ou logit à paramètres aléatoires </a:t>
            </a:r>
          </a:p>
          <a:p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90872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McFadden et Train (2000)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b="1" dirty="0"/>
              <a:t> paramètres </a:t>
            </a:r>
            <a:r>
              <a:rPr lang="el-GR" sz="2000" b="1" dirty="0"/>
              <a:t>β</a:t>
            </a:r>
            <a:r>
              <a:rPr lang="fr-FR" sz="2000" b="1" dirty="0"/>
              <a:t> spécifiques entre individus      Hétérogénéité des préférences                   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5364088" y="1412776"/>
            <a:ext cx="288032" cy="720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1700808"/>
            <a:ext cx="1584176" cy="408820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1700808"/>
            <a:ext cx="2042243" cy="344042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00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17008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distribution de </a:t>
            </a:r>
            <a:r>
              <a:rPr lang="el-GR" dirty="0"/>
              <a:t>β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131840" y="19168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58011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Telle que: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683568" y="2708920"/>
          <a:ext cx="4839335" cy="3706622"/>
        </p:xfrm>
        <a:graphic>
          <a:graphicData uri="http://schemas.openxmlformats.org/drawingml/2006/table">
            <a:tbl>
              <a:tblPr/>
              <a:tblGrid>
                <a:gridCol w="78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435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Random Parameters Logit Model           Replications for simulated probs. = 100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Dependent variable= Choice                    Number of obs. =543 skipped   0 bad obs.                   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ourier"/>
                        </a:rPr>
                        <a:t> Log likelihood function = -488.4912       McFadden Pseudo R-squared = .2193438 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038225" algn="l"/>
                        </a:tabLs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ourier"/>
                        </a:rPr>
                        <a:t> AIC=1.756    BIC= 1.84  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ourier"/>
                        </a:rPr>
                        <a:t>𝜒(11ddl)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ourier"/>
                        </a:rPr>
                        <a:t> = 261.6976    Prob [ChiSqd &gt; value] =  .0000000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Courier"/>
                        </a:rPr>
                        <a:t>Coefficient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Courier"/>
                        </a:rPr>
                        <a:t>Standard Error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/St Er.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 [|Z|&gt;z]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      Random parameters in utility functions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-.11796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.0934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-1.263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.2066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-1.55470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.4760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-3.266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.0011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1.14595 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.2543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4.506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.0000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2.91512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1.5764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1.849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.0644     (*     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PRIX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-10.5188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1.7130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-6.140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.0000 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Nonrandom parameters in utility functions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CST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Courier"/>
                        </a:rPr>
                        <a:t>   1.39786                 .2072                             6.748          .0000     (***)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Derived standard deviations of parameter distributions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  .33615 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.1291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2.604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.0092 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2.76876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.5884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4.705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.0000 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 1.36436 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.3909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3.489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.0005 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5.27058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2.8688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1.837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.0662      (*     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9.15313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2.7947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3.275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.0011      (***)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204864"/>
            <a:ext cx="5153025" cy="371475"/>
          </a:xfrm>
          <a:prstGeom prst="rect">
            <a:avLst/>
          </a:prstGeom>
          <a:noFill/>
        </p:spPr>
      </p:pic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fr-F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3779912" y="3284984"/>
            <a:ext cx="18722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940152" y="21328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04933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tx2"/>
                </a:solidFill>
              </a:rPr>
              <a:t>Estimation des effets de bien-être par simulation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755577" y="980728"/>
          <a:ext cx="4824535" cy="3485642"/>
        </p:xfrm>
        <a:graphic>
          <a:graphicData uri="http://schemas.openxmlformats.org/drawingml/2006/table">
            <a:tbl>
              <a:tblPr/>
              <a:tblGrid>
                <a:gridCol w="884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675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Random Parameters Logit Model         Replications for simulated probs. = 200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Dependent variable= Choice                  Number of obs. =543 skipped   0 bad obs.                   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Log likelihood function = -596.5465     McFadden Pseudo R-squared = .2154482     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AIC=1.764       BIC= 1.872   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mbria Math"/>
                          <a:ea typeface="Calibri"/>
                          <a:cs typeface="Times New Roman"/>
                        </a:rPr>
                        <a:t>𝜒</a:t>
                      </a:r>
                      <a:r>
                        <a:rPr lang="en-US" sz="1100" b="1" baseline="-25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(11ddl)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= 257.0498    Prob [ChiSqd &gt; value] =  .0000000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Courier"/>
                        </a:rPr>
                        <a:t>Coefficient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Courier"/>
                        </a:rPr>
                        <a:t>Standard Error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/St Er.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 [|Z|&gt;z]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-.13636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.08433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-1.617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.1059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-1.45490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.42145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-3.452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.0006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1.07221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.22651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4.733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.0000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 .03020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.01432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2.109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.0349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94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Nonrandom parameters in utility functions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PRIX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Partprop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CST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-.11044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.02776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1.21081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.01677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.02129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.17550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-6.585</a:t>
                      </a:r>
                    </a:p>
                    <a:p>
                      <a:pPr marL="361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1.304</a:t>
                      </a:r>
                    </a:p>
                    <a:p>
                      <a:pPr marL="361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6.899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  <a:p>
                      <a:pPr marL="53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.1923</a:t>
                      </a:r>
                    </a:p>
                    <a:p>
                      <a:pPr marL="53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.0000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37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     Derived standard deviations of parameter distributions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  .35723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.11795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3.029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.0025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2.47263 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.51048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4.844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.0000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1.06116 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.36809  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2.883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.0039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ω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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  .03992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.03838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Courier"/>
                        </a:rPr>
                        <a:t>1.040  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Courier"/>
                        </a:rPr>
                        <a:t>.2983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827584" y="5013174"/>
          <a:ext cx="3816424" cy="1491228"/>
        </p:xfrm>
        <a:graphic>
          <a:graphicData uri="http://schemas.openxmlformats.org/drawingml/2006/table">
            <a:tbl>
              <a:tblPr/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CAPm propriétaires 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CAPm  Locataires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DISFOR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-2,24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-1,65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DISPARC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-13,18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-17,60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VUE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 9,72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12,97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TAILLE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0,27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            0,37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229200"/>
            <a:ext cx="904875" cy="285750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157192"/>
            <a:ext cx="1247775" cy="371475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755576" y="46531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Calcul du Consentement à payer marginaux – CAPm  (Willingness To Pay) </a:t>
            </a:r>
            <a:endParaRPr lang="fr-FR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580112" y="5517232"/>
            <a:ext cx="2160240" cy="808856"/>
            <a:chOff x="5580112" y="5517232"/>
            <a:chExt cx="2160240" cy="808856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4128" y="5949280"/>
              <a:ext cx="1656184" cy="376808"/>
            </a:xfrm>
            <a:prstGeom prst="rect">
              <a:avLst/>
            </a:prstGeom>
            <a:noFill/>
          </p:spPr>
        </p:pic>
        <p:sp>
          <p:nvSpPr>
            <p:cNvPr id="17" name="ZoneTexte 16"/>
            <p:cNvSpPr txBox="1"/>
            <p:nvPr/>
          </p:nvSpPr>
          <p:spPr>
            <a:xfrm>
              <a:off x="5580112" y="5517232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C00000"/>
                  </a:solidFill>
                </a:rPr>
                <a:t>surplus compensé </a:t>
              </a:r>
            </a:p>
          </p:txBody>
        </p:sp>
      </p:grpSp>
      <p:cxnSp>
        <p:nvCxnSpPr>
          <p:cNvPr id="19" name="Connecteur droit 18"/>
          <p:cNvCxnSpPr/>
          <p:nvPr/>
        </p:nvCxnSpPr>
        <p:spPr>
          <a:xfrm>
            <a:off x="3419872" y="1556792"/>
            <a:ext cx="22322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932040" y="51571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CAPm ≠ de la mesure du Bien-être </a:t>
            </a:r>
          </a:p>
        </p:txBody>
      </p:sp>
    </p:spTree>
    <p:extLst>
      <p:ext uri="{BB962C8B-B14F-4D97-AF65-F5344CB8AC3E}">
        <p14:creationId xmlns:p14="http://schemas.microsoft.com/office/powerpoint/2010/main" val="42213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fr-FR" sz="2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836712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/>
              <a:t> Possibilité d’agrandir l’échelle de notre analyse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Tous les coefficients ont les signes attendus et significatifs à10% 	sauf la distance à la forêt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/>
              <a:t> CAPm propriétaires </a:t>
            </a:r>
            <a:r>
              <a:rPr lang="fr-FR" sz="2400" dirty="0">
                <a:ea typeface="Cambria Math"/>
              </a:rPr>
              <a:t>&gt; CAPm locataires</a:t>
            </a: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Nécessité de réaliser des analyses conjointe 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le succès de l’expérimentation des choix dépend du design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 Attention à la forme fonctionnelle de la fonction d'utilité</a:t>
            </a:r>
          </a:p>
        </p:txBody>
      </p:sp>
    </p:spTree>
    <p:extLst>
      <p:ext uri="{BB962C8B-B14F-4D97-AF65-F5344CB8AC3E}">
        <p14:creationId xmlns:p14="http://schemas.microsoft.com/office/powerpoint/2010/main" val="387711236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718258827"/>
              </p:ext>
            </p:extLst>
          </p:nvPr>
        </p:nvGraphicFramePr>
        <p:xfrm>
          <a:off x="179512" y="764704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2</a:t>
            </a:fld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0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115616" y="1412776"/>
            <a:ext cx="6984776" cy="3384376"/>
          </a:xfrm>
          <a:prstGeom prst="ellips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Times New Roman" pitchFamily="18" charset="0"/>
                <a:cs typeface="Times New Roman" pitchFamily="18" charset="0"/>
              </a:rPr>
              <a:t>MERCI  DE  VOTRE ATTENTION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20</a:t>
            </a:fld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59138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fr-FR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recherche au LEF et les projets 2013-2017</a:t>
            </a:r>
            <a:br>
              <a:rPr lang="fr-FR" sz="2800" b="1" dirty="0"/>
            </a:br>
            <a:endParaRPr lang="fr-FR" sz="28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4716016" y="1268760"/>
            <a:ext cx="3312368" cy="1296144"/>
            <a:chOff x="4716016" y="1268760"/>
            <a:chExt cx="3312368" cy="1296144"/>
          </a:xfrm>
        </p:grpSpPr>
        <p:grpSp>
          <p:nvGrpSpPr>
            <p:cNvPr id="21" name="Groupe 20"/>
            <p:cNvGrpSpPr/>
            <p:nvPr/>
          </p:nvGrpSpPr>
          <p:grpSpPr>
            <a:xfrm>
              <a:off x="4716016" y="1628800"/>
              <a:ext cx="3312368" cy="936104"/>
              <a:chOff x="4716016" y="1628800"/>
              <a:chExt cx="3312368" cy="936104"/>
            </a:xfrm>
          </p:grpSpPr>
          <p:sp>
            <p:nvSpPr>
              <p:cNvPr id="23" name="Oval 2"/>
              <p:cNvSpPr>
                <a:spLocks noChangeArrowheads="1"/>
              </p:cNvSpPr>
              <p:nvPr/>
            </p:nvSpPr>
            <p:spPr bwMode="auto">
              <a:xfrm>
                <a:off x="5292080" y="1772816"/>
                <a:ext cx="2736304" cy="79208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6E3BC"/>
                  </a:gs>
                </a:gsLst>
                <a:lin ang="5400000" scaled="1"/>
              </a:gradFill>
              <a:ln w="12700">
                <a:solidFill>
                  <a:srgbClr val="C2D69B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4E6128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Risque, incertitude, changement climatique</a:t>
                </a:r>
                <a:endParaRPr kumimoji="0" lang="fr-FR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4" name="AutoShape 3"/>
              <p:cNvCxnSpPr>
                <a:cxnSpLocks noChangeShapeType="1"/>
              </p:cNvCxnSpPr>
              <p:nvPr/>
            </p:nvCxnSpPr>
            <p:spPr bwMode="auto">
              <a:xfrm flipH="1" flipV="1">
                <a:off x="4716016" y="1628800"/>
                <a:ext cx="1008112" cy="216024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AutoShape 3"/>
              <p:cNvCxnSpPr>
                <a:cxnSpLocks noChangeShapeType="1"/>
              </p:cNvCxnSpPr>
              <p:nvPr/>
            </p:nvCxnSpPr>
            <p:spPr bwMode="auto">
              <a:xfrm flipH="1">
                <a:off x="4716016" y="2420888"/>
                <a:ext cx="792086" cy="14401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652120" y="1268760"/>
              <a:ext cx="1584176" cy="2880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Approche spatiale</a:t>
              </a: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riangle isocèle 25"/>
          <p:cNvSpPr/>
          <p:nvPr/>
        </p:nvSpPr>
        <p:spPr>
          <a:xfrm>
            <a:off x="683568" y="980728"/>
            <a:ext cx="2918708" cy="4608512"/>
          </a:xfrm>
          <a:prstGeom prst="triangl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10" name="Groupe 9"/>
          <p:cNvGrpSpPr/>
          <p:nvPr/>
        </p:nvGrpSpPr>
        <p:grpSpPr>
          <a:xfrm>
            <a:off x="2123728" y="1340768"/>
            <a:ext cx="2346969" cy="522165"/>
            <a:chOff x="1440167" y="288034"/>
            <a:chExt cx="2346969" cy="522165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440167" y="288034"/>
              <a:ext cx="2346969" cy="522165"/>
            </a:xfrm>
            <a:prstGeom prst="round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465657" y="313524"/>
              <a:ext cx="2295989" cy="471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Economie de la multifonctionnalité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123728" y="2996952"/>
            <a:ext cx="2372881" cy="515464"/>
            <a:chOff x="1440152" y="1800200"/>
            <a:chExt cx="2372881" cy="515464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1440152" y="1800200"/>
              <a:ext cx="2372881" cy="515464"/>
            </a:xfrm>
            <a:prstGeom prst="round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465315" y="1825363"/>
              <a:ext cx="2322555" cy="465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Observatoire Economique du LEF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827584" y="3717032"/>
            <a:ext cx="7118494" cy="1849972"/>
            <a:chOff x="288025" y="2644707"/>
            <a:chExt cx="7118494" cy="1849972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288025" y="2644707"/>
              <a:ext cx="7118494" cy="184997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78333" y="2735015"/>
              <a:ext cx="6937878" cy="1669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Projet 1</a:t>
              </a:r>
              <a:r>
                <a:rPr lang="fr-FR" sz="1600" kern="1200" dirty="0"/>
                <a:t>: Offre, demande, et instruments politiques pour la valorisation des services écosystémiques fournis par les forêts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Projet 2: </a:t>
              </a:r>
              <a:r>
                <a:rPr lang="fr-FR" sz="1600" kern="1200" dirty="0"/>
                <a:t>Production jointe de services écosystémiques et conséquences pour la gestion forestière et les politiques publiques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Projet 3: </a:t>
              </a:r>
              <a:r>
                <a:rPr lang="fr-FR" sz="1600" kern="1200" dirty="0"/>
                <a:t>Risque, incertitude, changement climatique, et production durable de services écosystémiques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Projet 4: </a:t>
              </a:r>
              <a:r>
                <a:rPr lang="fr-FR" sz="1600" kern="1200" dirty="0"/>
                <a:t>Développement du modèle FFSM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123728" y="2132856"/>
            <a:ext cx="2390165" cy="571581"/>
            <a:chOff x="1440167" y="975509"/>
            <a:chExt cx="2390165" cy="571581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440167" y="975509"/>
              <a:ext cx="2390165" cy="571581"/>
            </a:xfrm>
            <a:prstGeom prst="round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468069" y="1003411"/>
              <a:ext cx="2334361" cy="5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1" kern="1200" dirty="0"/>
                <a:t>Modélisation  du secteur forestier français </a:t>
              </a:r>
            </a:p>
          </p:txBody>
        </p:sp>
      </p:grp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3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39752" y="9087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Trois (3) domaines de recherche</a:t>
            </a:r>
          </a:p>
        </p:txBody>
      </p:sp>
    </p:spTree>
    <p:extLst>
      <p:ext uri="{BB962C8B-B14F-4D97-AF65-F5344CB8AC3E}">
        <p14:creationId xmlns:p14="http://schemas.microsoft.com/office/powerpoint/2010/main" val="814678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tx2"/>
                </a:solidFill>
              </a:rPr>
              <a:t>L’équipe du LEF et ses partenaires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908720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/>
              <a:t>L’Equipe du LEF 2013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 Equipe scientifique (</a:t>
            </a:r>
            <a:r>
              <a:rPr lang="fr-FR" sz="2000" dirty="0">
                <a:solidFill>
                  <a:srgbClr val="FF0000"/>
                </a:solidFill>
              </a:rPr>
              <a:t>17 chercheurs </a:t>
            </a:r>
            <a:r>
              <a:rPr lang="fr-FR" sz="2000" dirty="0"/>
              <a:t>y compris le Directeur Monsieur Serge GARCIA) ; </a:t>
            </a:r>
            <a:r>
              <a:rPr lang="fr-FR" sz="2000" dirty="0">
                <a:solidFill>
                  <a:srgbClr val="FF0000"/>
                </a:solidFill>
              </a:rPr>
              <a:t>5 doctorants </a:t>
            </a:r>
            <a:r>
              <a:rPr lang="fr-FR" sz="2000" dirty="0"/>
              <a:t>et une Equipe technique (</a:t>
            </a:r>
            <a:r>
              <a:rPr lang="fr-FR" sz="2000" dirty="0">
                <a:solidFill>
                  <a:srgbClr val="FF0000"/>
                </a:solidFill>
              </a:rPr>
              <a:t>2 secrétaires et 1 informaticien</a:t>
            </a:r>
            <a:r>
              <a:rPr lang="fr-FR" sz="2000" dirty="0"/>
              <a:t>)</a:t>
            </a:r>
          </a:p>
          <a:p>
            <a:pPr algn="just"/>
            <a:endParaRPr lang="fr-FR" sz="1400" dirty="0"/>
          </a:p>
          <a:p>
            <a:pPr algn="just">
              <a:lnSpc>
                <a:spcPct val="150000"/>
              </a:lnSpc>
            </a:pPr>
            <a:r>
              <a:rPr lang="fr-FR" sz="2000" b="1" dirty="0"/>
              <a:t>Les partenaires du LEF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 </a:t>
            </a:r>
            <a:r>
              <a:rPr lang="fr-FR" sz="2000" b="1" dirty="0">
                <a:solidFill>
                  <a:schemeClr val="tx2"/>
                </a:solidFill>
              </a:rPr>
              <a:t>Collaborateurs locaux</a:t>
            </a:r>
            <a:r>
              <a:rPr lang="fr-FR" sz="2000" dirty="0"/>
              <a:t>: Université de Lorraine, les institutions forestières publiques et privées régionales, et la Région de Lorraine</a:t>
            </a:r>
          </a:p>
          <a:p>
            <a:pPr algn="just"/>
            <a:endParaRPr lang="fr-FR" sz="1000" dirty="0"/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 </a:t>
            </a:r>
            <a:r>
              <a:rPr lang="fr-FR" sz="2000" b="1" dirty="0">
                <a:solidFill>
                  <a:schemeClr val="tx2"/>
                </a:solidFill>
              </a:rPr>
              <a:t>Niveau national </a:t>
            </a:r>
            <a:r>
              <a:rPr lang="fr-FR" sz="2000" dirty="0"/>
              <a:t>: Autres unités et institutions de recherche (CNRS, CIRAD, Universités,…), institutions publiques (Ministère en charge de l’agriculture et de l’environnement, ONF, IGN, etc.)</a:t>
            </a:r>
          </a:p>
          <a:p>
            <a:pPr algn="just"/>
            <a:endParaRPr lang="fr-FR" sz="1000" dirty="0"/>
          </a:p>
          <a:p>
            <a:pPr algn="just">
              <a:buFont typeface="Wingdings" pitchFamily="2" charset="2"/>
              <a:buChar char="Ø"/>
            </a:pPr>
            <a:r>
              <a:rPr lang="fr-FR" sz="2000" dirty="0"/>
              <a:t>  </a:t>
            </a:r>
            <a:r>
              <a:rPr lang="fr-FR" sz="2000" b="1" dirty="0">
                <a:solidFill>
                  <a:schemeClr val="tx2"/>
                </a:solidFill>
              </a:rPr>
              <a:t>Niveau international</a:t>
            </a:r>
            <a:r>
              <a:rPr lang="fr-FR" sz="2000" dirty="0"/>
              <a:t>: intégration dans plus réseaux (L'Union internationale de l'organisation de recherche forestière – UFRO; l'Institut européen des forêts – EFI, etc.)</a:t>
            </a:r>
          </a:p>
        </p:txBody>
      </p:sp>
    </p:spTree>
    <p:extLst>
      <p:ext uri="{BB962C8B-B14F-4D97-AF65-F5344CB8AC3E}">
        <p14:creationId xmlns:p14="http://schemas.microsoft.com/office/powerpoint/2010/main" val="370625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2275"/>
            <a:ext cx="9144000" cy="836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Partie 2 </a:t>
            </a:r>
            <a:r>
              <a:rPr lang="fr-FR" sz="2400" dirty="0"/>
              <a:t>- </a:t>
            </a:r>
            <a:r>
              <a:rPr lang="fr-FR" sz="2400" b="1" dirty="0">
                <a:solidFill>
                  <a:schemeClr val="tx2"/>
                </a:solidFill>
              </a:rPr>
              <a:t>la valeur de la forêt et autres espaces vert pour la population locale : une étude pilote de la méthode de Choice Experiment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5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124744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2400" b="1" dirty="0">
                <a:solidFill>
                  <a:schemeClr val="tx2"/>
                </a:solidFill>
              </a:rPr>
              <a:t>Introduction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fr-FR" sz="2400" dirty="0"/>
              <a:t>Objectif : estimation des déterminants de la valeur d’une forêt et autres espaces verts pour la population locale            le CAP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/>
              <a:t>Valeurs de la forêt? </a:t>
            </a:r>
          </a:p>
          <a:p>
            <a:pPr marL="342900" indent="-342900"/>
            <a:endParaRPr lang="fr-FR" sz="2400" dirty="0"/>
          </a:p>
        </p:txBody>
      </p:sp>
      <p:sp>
        <p:nvSpPr>
          <p:cNvPr id="11" name="Flèche droite 10"/>
          <p:cNvSpPr/>
          <p:nvPr/>
        </p:nvSpPr>
        <p:spPr>
          <a:xfrm>
            <a:off x="7236296" y="2204864"/>
            <a:ext cx="576064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Diagramme 12"/>
          <p:cNvGraphicFramePr/>
          <p:nvPr/>
        </p:nvGraphicFramePr>
        <p:xfrm>
          <a:off x="179512" y="3501008"/>
          <a:ext cx="5688632" cy="260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220072" y="4149080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/>
              <a:t> Structure de la forêt, sa  localisation (</a:t>
            </a:r>
            <a:r>
              <a:rPr lang="fr-FR" sz="2000" dirty="0">
                <a:solidFill>
                  <a:srgbClr val="FF0000"/>
                </a:solidFill>
              </a:rPr>
              <a:t>Garcia et  Jacob, 2010</a:t>
            </a:r>
            <a:r>
              <a:rPr lang="fr-FR" sz="2000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/>
              <a:t> Autres aspects spatiaux - existence d’autres sites récréatives (</a:t>
            </a:r>
            <a:r>
              <a:rPr lang="fr-FR" sz="2000" dirty="0">
                <a:solidFill>
                  <a:srgbClr val="FF0000"/>
                </a:solidFill>
              </a:rPr>
              <a:t>Abildtrup et al., 2013</a:t>
            </a:r>
            <a:r>
              <a:rPr lang="fr-FR" sz="2000" dirty="0"/>
              <a:t>)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923928" y="47971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299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7384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8367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tx2"/>
                </a:solidFill>
              </a:rPr>
              <a:t>2- Les facteurs déterminants des choix résidentiels des ménages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6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1196752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fr-FR" sz="2400" dirty="0">
                <a:solidFill>
                  <a:srgbClr val="C00000"/>
                </a:solidFill>
              </a:rPr>
              <a:t>Des études empiriques </a:t>
            </a:r>
            <a:r>
              <a:rPr lang="fr-FR" sz="2400" dirty="0"/>
              <a:t>[Des Rosiers et al., 2005; Kestens, 2004; Mayo (1973), Friedman (1975) et Pallakowski (1975), etc.]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>
                <a:solidFill>
                  <a:srgbClr val="C00000"/>
                </a:solidFill>
              </a:rPr>
              <a:t>Principe de maximisation d’utilité pour les ménages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fr-FR" sz="2400" dirty="0"/>
              <a:t>Les facteurs subjectifs         caractéristiques socioéconomiques spécifiques à chaque ménage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fr-FR" sz="2400" dirty="0"/>
              <a:t>Les facteurs objectifs            caractéristiques physiques de l’environnement résidentiel (logement, aménités, accessibilités, …)</a:t>
            </a:r>
            <a:endParaRPr lang="fr-FR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>
                <a:solidFill>
                  <a:srgbClr val="C00000"/>
                </a:solidFill>
              </a:rPr>
              <a:t>Le rôle important des aménités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fr-FR" sz="2400" dirty="0"/>
              <a:t>Quelle importance des aménités pour les ménages lors de leurs choix résidentiels ?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fr-FR" sz="2400" dirty="0"/>
              <a:t>Quelle satisfaction ces derniers en retirent-ils ?		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3851920" y="3356992"/>
            <a:ext cx="504056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3923928" y="2636912"/>
            <a:ext cx="432048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2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27384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618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b="1" dirty="0">
                <a:solidFill>
                  <a:schemeClr val="tx2"/>
                </a:solidFill>
                <a:cs typeface="Times New Roman" pitchFamily="18" charset="0"/>
              </a:rPr>
              <a:t>3- Méthodologie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7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90872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Deux (2) grande familles de méthodes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683568" y="1412776"/>
          <a:ext cx="619268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èche gauche 9"/>
          <p:cNvSpPr/>
          <p:nvPr/>
        </p:nvSpPr>
        <p:spPr>
          <a:xfrm>
            <a:off x="7092280" y="3573016"/>
            <a:ext cx="648072" cy="14401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15616" y="4653136"/>
            <a:ext cx="669674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b="1" dirty="0">
                <a:solidFill>
                  <a:srgbClr val="C00000"/>
                </a:solidFill>
              </a:rPr>
              <a:t>Les variantes de la Modélisation des choix</a:t>
            </a:r>
            <a:r>
              <a:rPr lang="fr-FR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b="1" dirty="0"/>
              <a:t>Expérimentation des choix (***)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b="1" dirty="0"/>
              <a:t>Classement contingent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b="1" dirty="0"/>
              <a:t>Notation contingent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b="1" dirty="0"/>
              <a:t>Comparaison par paires</a:t>
            </a:r>
          </a:p>
        </p:txBody>
      </p:sp>
    </p:spTree>
    <p:extLst>
      <p:ext uri="{BB962C8B-B14F-4D97-AF65-F5344CB8AC3E}">
        <p14:creationId xmlns:p14="http://schemas.microsoft.com/office/powerpoint/2010/main" val="12937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2275"/>
            <a:ext cx="9144000" cy="474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rgbClr val="0070C0"/>
              </a:solidFill>
              <a:cs typeface="Times New Roman" pitchFamily="18" charset="0"/>
            </a:endParaRPr>
          </a:p>
          <a:p>
            <a:pPr algn="l"/>
            <a:r>
              <a:rPr lang="fr-FR" sz="2400" b="1" dirty="0">
                <a:solidFill>
                  <a:srgbClr val="0070C0"/>
                </a:solidFill>
                <a:cs typeface="Times New Roman" pitchFamily="18" charset="0"/>
              </a:rPr>
              <a:t> </a:t>
            </a:r>
            <a:r>
              <a:rPr lang="fr-FR" sz="2400" b="1" dirty="0">
                <a:solidFill>
                  <a:schemeClr val="tx2"/>
                </a:solidFill>
                <a:cs typeface="Times New Roman" pitchFamily="18" charset="0"/>
              </a:rPr>
              <a:t>Les étapes de la modélisation des choix</a:t>
            </a:r>
            <a:br>
              <a:rPr lang="fr-FR" sz="2400" b="1" dirty="0"/>
            </a:b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8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e 10"/>
          <p:cNvGraphicFramePr/>
          <p:nvPr/>
        </p:nvGraphicFramePr>
        <p:xfrm>
          <a:off x="683568" y="548680"/>
          <a:ext cx="792088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55576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Selon Hanley al. 2001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39552" y="3284984"/>
          <a:ext cx="7632848" cy="3470148"/>
        </p:xfrm>
        <a:graphic>
          <a:graphicData uri="http://schemas.openxmlformats.org/drawingml/2006/table">
            <a:tbl>
              <a:tblPr/>
              <a:tblGrid>
                <a:gridCol w="290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Attributs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Calibri"/>
                          <a:cs typeface="Times New Roman"/>
                        </a:rPr>
                        <a:t>Niveaux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Distance à une forêt ?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actuelle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2km de plus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4km de plus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Evt. linear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Distance à un parc/jardin ?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actuelle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500m de plus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1000m de plus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Evt. linear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Vue sur un espace vert ?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Non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Oui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dummy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Taille du logement (m</a:t>
                      </a:r>
                      <a:r>
                        <a:rPr lang="fr-FR" sz="1100" b="1" baseline="300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-10%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  Taille actuelle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>
                          <a:latin typeface="Calibri"/>
                          <a:ea typeface="Calibri"/>
                          <a:cs typeface="Times New Roman"/>
                        </a:rPr>
                        <a:t>+10%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Evt. linear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2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Calibri"/>
                          <a:cs typeface="Times New Roman"/>
                        </a:rPr>
                        <a:t>Prix du logement /loyer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-15%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-10%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-5%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actuel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+5%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r-FR" sz="1100" dirty="0">
                          <a:latin typeface="Calibri"/>
                          <a:ea typeface="Calibri"/>
                          <a:cs typeface="Times New Roman"/>
                        </a:rPr>
                        <a:t>+10%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Evt. linear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139952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Tableau des attributs et leurs niveaux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2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4"/>
          <p:cNvSpPr txBox="1">
            <a:spLocks/>
          </p:cNvSpPr>
          <p:nvPr/>
        </p:nvSpPr>
        <p:spPr>
          <a:xfrm>
            <a:off x="0" y="2275"/>
            <a:ext cx="9144000" cy="546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Choix du plan d’expérience et Construction des ensembles de choix</a:t>
            </a:r>
            <a:br>
              <a:rPr lang="fr-FR" sz="2400" b="1" dirty="0">
                <a:solidFill>
                  <a:schemeClr val="tx2"/>
                </a:solidFill>
              </a:rPr>
            </a:b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E155-B889-4589-88AB-A3EBD93CC558}" type="slidenum">
              <a:rPr lang="fr-FR" sz="1400" b="1" smtClean="0">
                <a:solidFill>
                  <a:schemeClr val="tx1"/>
                </a:solidFill>
              </a:rPr>
              <a:pPr/>
              <a:t>9</a:t>
            </a:fld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0527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Utilisation de la théorie statistique, </a:t>
            </a:r>
            <a:r>
              <a:rPr lang="fr-FR" sz="2400" b="1" dirty="0"/>
              <a:t>le processus factoriel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/>
              <a:t>   Le plan factoriel complet                                       combinaisons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/>
              <a:t>  Selon </a:t>
            </a:r>
            <a:r>
              <a:rPr lang="fr-FR" sz="2400" dirty="0">
                <a:solidFill>
                  <a:srgbClr val="C00000"/>
                </a:solidFill>
              </a:rPr>
              <a:t>Alpizar et al., 2001</a:t>
            </a:r>
            <a:r>
              <a:rPr lang="fr-FR" sz="2400" dirty="0"/>
              <a:t>, un plan factoriel complet n’est, en général, pas très docile dans une expérience de choix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Kuhfeld, 2000</a:t>
            </a:r>
            <a:r>
              <a:rPr lang="fr-FR" sz="2400" dirty="0"/>
              <a:t>             un processus factoriel « partiel »    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/>
              <a:t> une autre alternative          l’utilisation d’un design factoriel effet principal: </a:t>
            </a:r>
            <a:r>
              <a:rPr lang="fr-FR" sz="2400" dirty="0">
                <a:solidFill>
                  <a:srgbClr val="FF0000"/>
                </a:solidFill>
              </a:rPr>
              <a:t>Maximisation du déterminant de la matrice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fr-FR" sz="2400" dirty="0">
                <a:solidFill>
                  <a:srgbClr val="FF0000"/>
                </a:solidFill>
              </a:rPr>
              <a:t>  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/>
              <a:t> Le critère de </a:t>
            </a:r>
            <a:r>
              <a:rPr lang="fr-FR" sz="2400" b="1" i="1" dirty="0"/>
              <a:t>D – Optimaux</a:t>
            </a:r>
            <a:r>
              <a:rPr lang="fr-FR" sz="2400" dirty="0"/>
              <a:t>  ou la soi-disant</a:t>
            </a:r>
            <a:r>
              <a:rPr lang="fr-FR" sz="2400" b="1" i="1" dirty="0"/>
              <a:t> D – efficiency</a:t>
            </a:r>
            <a:r>
              <a:rPr lang="fr-FR" sz="2400" dirty="0"/>
              <a:t> (Voir  </a:t>
            </a:r>
            <a:r>
              <a:rPr lang="fr-FR" sz="2400" dirty="0">
                <a:solidFill>
                  <a:srgbClr val="C00000"/>
                </a:solidFill>
              </a:rPr>
              <a:t>Johnson et al., 2006</a:t>
            </a:r>
            <a:r>
              <a:rPr lang="fr-FR" sz="2400" dirty="0"/>
              <a:t>): utilisation d’un logiciel de conception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 	              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4427984" y="1700808"/>
            <a:ext cx="576064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1628800"/>
            <a:ext cx="1601299" cy="406524"/>
          </a:xfrm>
          <a:prstGeom prst="rect">
            <a:avLst/>
          </a:prstGeom>
          <a:noFill/>
        </p:spPr>
      </p:pic>
      <p:sp>
        <p:nvSpPr>
          <p:cNvPr id="17" name="Flèche droite 16"/>
          <p:cNvSpPr/>
          <p:nvPr/>
        </p:nvSpPr>
        <p:spPr>
          <a:xfrm>
            <a:off x="2843808" y="2996952"/>
            <a:ext cx="576064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3707904" y="3429000"/>
            <a:ext cx="504056" cy="1440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	</a:t>
            </a:r>
            <a:r>
              <a:rPr kumimoji="0" lang="fr-F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5013176"/>
            <a:ext cx="2160240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fr-F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4572000" y="5013176"/>
            <a:ext cx="2952328" cy="504056"/>
            <a:chOff x="4572000" y="5013176"/>
            <a:chExt cx="2952328" cy="504056"/>
          </a:xfrm>
        </p:grpSpPr>
        <p:pic>
          <p:nvPicPr>
            <p:cNvPr id="20488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52120" y="5013176"/>
              <a:ext cx="1872208" cy="5040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5" name="Flèche droite 24"/>
            <p:cNvSpPr/>
            <p:nvPr/>
          </p:nvSpPr>
          <p:spPr>
            <a:xfrm>
              <a:off x="4572000" y="5229200"/>
              <a:ext cx="576064" cy="14401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7884368" y="50851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058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Microsoft Office PowerPoint</Application>
  <PresentationFormat>Affichage à l'écran (4:3)</PresentationFormat>
  <Paragraphs>644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</dc:creator>
  <cp:lastModifiedBy>sidi.doumbouya@yahoo.fr</cp:lastModifiedBy>
  <cp:revision>311</cp:revision>
  <dcterms:created xsi:type="dcterms:W3CDTF">2012-03-06T11:51:57Z</dcterms:created>
  <dcterms:modified xsi:type="dcterms:W3CDTF">2020-07-03T11:51:25Z</dcterms:modified>
</cp:coreProperties>
</file>