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6" r:id="rId1"/>
  </p:sldMasterIdLst>
  <p:sldIdLst>
    <p:sldId id="256" r:id="rId2"/>
    <p:sldId id="269" r:id="rId3"/>
    <p:sldId id="267" r:id="rId4"/>
    <p:sldId id="264" r:id="rId5"/>
    <p:sldId id="263" r:id="rId6"/>
    <p:sldId id="270" r:id="rId7"/>
    <p:sldId id="268" r:id="rId8"/>
    <p:sldId id="257" r:id="rId9"/>
    <p:sldId id="258" r:id="rId10"/>
    <p:sldId id="271" r:id="rId11"/>
    <p:sldId id="266" r:id="rId12"/>
    <p:sldId id="260" r:id="rId13"/>
    <p:sldId id="261" r:id="rId14"/>
    <p:sldId id="259" r:id="rId15"/>
    <p:sldId id="262"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2" autoAdjust="0"/>
    <p:restoredTop sz="94660"/>
  </p:normalViewPr>
  <p:slideViewPr>
    <p:cSldViewPr snapToGrid="0">
      <p:cViewPr varScale="1">
        <p:scale>
          <a:sx n="115" d="100"/>
          <a:sy n="115" d="100"/>
        </p:scale>
        <p:origin x="19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fr-FR" smtClean="0"/>
              <a:t>Modifiez le style du titre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9D713923-DCA2-41C6-AE3A-A03F50298A9E}" type="datetimeFigureOut">
              <a:rPr lang="fr-FR" smtClean="0"/>
              <a:t>29/02/2020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51CB53D-5DC0-4A44-80EA-D3C7F3C984B8}" type="slidenum">
              <a:rPr lang="fr-FR" smtClean="0"/>
              <a:t>‹N°›</a:t>
            </a:fld>
            <a:endParaRPr lang="fr-FR"/>
          </a:p>
        </p:txBody>
      </p:sp>
    </p:spTree>
    <p:extLst>
      <p:ext uri="{BB962C8B-B14F-4D97-AF65-F5344CB8AC3E}">
        <p14:creationId xmlns:p14="http://schemas.microsoft.com/office/powerpoint/2010/main" val="285559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9D713923-DCA2-41C6-AE3A-A03F50298A9E}" type="datetimeFigureOut">
              <a:rPr lang="fr-FR" smtClean="0"/>
              <a:t>29/02/2020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51CB53D-5DC0-4A44-80EA-D3C7F3C984B8}" type="slidenum">
              <a:rPr lang="fr-FR" smtClean="0"/>
              <a:t>‹N°›</a:t>
            </a:fld>
            <a:endParaRPr lang="fr-FR"/>
          </a:p>
        </p:txBody>
      </p:sp>
    </p:spTree>
    <p:extLst>
      <p:ext uri="{BB962C8B-B14F-4D97-AF65-F5344CB8AC3E}">
        <p14:creationId xmlns:p14="http://schemas.microsoft.com/office/powerpoint/2010/main" val="3031975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9D713923-DCA2-41C6-AE3A-A03F50298A9E}" type="datetimeFigureOut">
              <a:rPr lang="fr-FR" smtClean="0"/>
              <a:t>29/02/2020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51CB53D-5DC0-4A44-80EA-D3C7F3C984B8}" type="slidenum">
              <a:rPr lang="fr-FR" smtClean="0"/>
              <a:t>‹N°›</a:t>
            </a:fld>
            <a:endParaRPr lang="fr-FR"/>
          </a:p>
        </p:txBody>
      </p:sp>
    </p:spTree>
    <p:extLst>
      <p:ext uri="{BB962C8B-B14F-4D97-AF65-F5344CB8AC3E}">
        <p14:creationId xmlns:p14="http://schemas.microsoft.com/office/powerpoint/2010/main" val="971480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9D713923-DCA2-41C6-AE3A-A03F50298A9E}" type="datetimeFigureOut">
              <a:rPr lang="fr-FR" smtClean="0"/>
              <a:t>29/02/2020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51CB53D-5DC0-4A44-80EA-D3C7F3C984B8}" type="slidenum">
              <a:rPr lang="fr-FR" smtClean="0"/>
              <a:t>‹N°›</a:t>
            </a:fld>
            <a:endParaRPr lang="fr-F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35099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9D713923-DCA2-41C6-AE3A-A03F50298A9E}" type="datetimeFigureOut">
              <a:rPr lang="fr-FR" smtClean="0"/>
              <a:t>29/02/2020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51CB53D-5DC0-4A44-80EA-D3C7F3C984B8}" type="slidenum">
              <a:rPr lang="fr-FR" smtClean="0"/>
              <a:t>‹N°›</a:t>
            </a:fld>
            <a:endParaRPr lang="fr-FR"/>
          </a:p>
        </p:txBody>
      </p:sp>
    </p:spTree>
    <p:extLst>
      <p:ext uri="{BB962C8B-B14F-4D97-AF65-F5344CB8AC3E}">
        <p14:creationId xmlns:p14="http://schemas.microsoft.com/office/powerpoint/2010/main" val="662599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9D713923-DCA2-41C6-AE3A-A03F50298A9E}" type="datetimeFigureOut">
              <a:rPr lang="fr-FR" smtClean="0"/>
              <a:t>29/02/2020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51CB53D-5DC0-4A44-80EA-D3C7F3C984B8}" type="slidenum">
              <a:rPr lang="fr-FR" smtClean="0"/>
              <a:t>‹N°›</a:t>
            </a:fld>
            <a:endParaRPr lang="fr-FR"/>
          </a:p>
        </p:txBody>
      </p:sp>
    </p:spTree>
    <p:extLst>
      <p:ext uri="{BB962C8B-B14F-4D97-AF65-F5344CB8AC3E}">
        <p14:creationId xmlns:p14="http://schemas.microsoft.com/office/powerpoint/2010/main" val="22025654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9D713923-DCA2-41C6-AE3A-A03F50298A9E}" type="datetimeFigureOut">
              <a:rPr lang="fr-FR" smtClean="0"/>
              <a:t>29/02/2020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51CB53D-5DC0-4A44-80EA-D3C7F3C984B8}" type="slidenum">
              <a:rPr lang="fr-FR" smtClean="0"/>
              <a:t>‹N°›</a:t>
            </a:fld>
            <a:endParaRPr lang="fr-FR"/>
          </a:p>
        </p:txBody>
      </p:sp>
    </p:spTree>
    <p:extLst>
      <p:ext uri="{BB962C8B-B14F-4D97-AF65-F5344CB8AC3E}">
        <p14:creationId xmlns:p14="http://schemas.microsoft.com/office/powerpoint/2010/main" val="1628603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D713923-DCA2-41C6-AE3A-A03F50298A9E}" type="datetimeFigureOut">
              <a:rPr lang="fr-FR" smtClean="0"/>
              <a:t>29/02/2020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51CB53D-5DC0-4A44-80EA-D3C7F3C984B8}" type="slidenum">
              <a:rPr lang="fr-FR" smtClean="0"/>
              <a:t>‹N°›</a:t>
            </a:fld>
            <a:endParaRPr lang="fr-FR"/>
          </a:p>
        </p:txBody>
      </p:sp>
    </p:spTree>
    <p:extLst>
      <p:ext uri="{BB962C8B-B14F-4D97-AF65-F5344CB8AC3E}">
        <p14:creationId xmlns:p14="http://schemas.microsoft.com/office/powerpoint/2010/main" val="20938001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D713923-DCA2-41C6-AE3A-A03F50298A9E}" type="datetimeFigureOut">
              <a:rPr lang="fr-FR" smtClean="0"/>
              <a:t>29/02/2020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51CB53D-5DC0-4A44-80EA-D3C7F3C984B8}" type="slidenum">
              <a:rPr lang="fr-FR" smtClean="0"/>
              <a:t>‹N°›</a:t>
            </a:fld>
            <a:endParaRPr lang="fr-FR"/>
          </a:p>
        </p:txBody>
      </p:sp>
    </p:spTree>
    <p:extLst>
      <p:ext uri="{BB962C8B-B14F-4D97-AF65-F5344CB8AC3E}">
        <p14:creationId xmlns:p14="http://schemas.microsoft.com/office/powerpoint/2010/main" val="1631211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D713923-DCA2-41C6-AE3A-A03F50298A9E}" type="datetimeFigureOut">
              <a:rPr lang="fr-FR" smtClean="0"/>
              <a:t>29/02/2020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51CB53D-5DC0-4A44-80EA-D3C7F3C984B8}" type="slidenum">
              <a:rPr lang="fr-FR" smtClean="0"/>
              <a:t>‹N°›</a:t>
            </a:fld>
            <a:endParaRPr lang="fr-FR"/>
          </a:p>
        </p:txBody>
      </p:sp>
    </p:spTree>
    <p:extLst>
      <p:ext uri="{BB962C8B-B14F-4D97-AF65-F5344CB8AC3E}">
        <p14:creationId xmlns:p14="http://schemas.microsoft.com/office/powerpoint/2010/main" val="3056016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9D713923-DCA2-41C6-AE3A-A03F50298A9E}" type="datetimeFigureOut">
              <a:rPr lang="fr-FR" smtClean="0"/>
              <a:t>29/02/2020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51CB53D-5DC0-4A44-80EA-D3C7F3C984B8}" type="slidenum">
              <a:rPr lang="fr-FR" smtClean="0"/>
              <a:t>‹N°›</a:t>
            </a:fld>
            <a:endParaRPr lang="fr-FR"/>
          </a:p>
        </p:txBody>
      </p:sp>
    </p:spTree>
    <p:extLst>
      <p:ext uri="{BB962C8B-B14F-4D97-AF65-F5344CB8AC3E}">
        <p14:creationId xmlns:p14="http://schemas.microsoft.com/office/powerpoint/2010/main" val="2687255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D713923-DCA2-41C6-AE3A-A03F50298A9E}" type="datetimeFigureOut">
              <a:rPr lang="fr-FR" smtClean="0"/>
              <a:t>29/02/2020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51CB53D-5DC0-4A44-80EA-D3C7F3C984B8}" type="slidenum">
              <a:rPr lang="fr-FR" smtClean="0"/>
              <a:t>‹N°›</a:t>
            </a:fld>
            <a:endParaRPr lang="fr-FR"/>
          </a:p>
        </p:txBody>
      </p:sp>
    </p:spTree>
    <p:extLst>
      <p:ext uri="{BB962C8B-B14F-4D97-AF65-F5344CB8AC3E}">
        <p14:creationId xmlns:p14="http://schemas.microsoft.com/office/powerpoint/2010/main" val="3013057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D713923-DCA2-41C6-AE3A-A03F50298A9E}" type="datetimeFigureOut">
              <a:rPr lang="fr-FR" smtClean="0"/>
              <a:t>29/02/2020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51CB53D-5DC0-4A44-80EA-D3C7F3C984B8}" type="slidenum">
              <a:rPr lang="fr-FR" smtClean="0"/>
              <a:t>‹N°›</a:t>
            </a:fld>
            <a:endParaRPr lang="fr-FR"/>
          </a:p>
        </p:txBody>
      </p:sp>
    </p:spTree>
    <p:extLst>
      <p:ext uri="{BB962C8B-B14F-4D97-AF65-F5344CB8AC3E}">
        <p14:creationId xmlns:p14="http://schemas.microsoft.com/office/powerpoint/2010/main" val="3776848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9D713923-DCA2-41C6-AE3A-A03F50298A9E}" type="datetimeFigureOut">
              <a:rPr lang="fr-FR" smtClean="0"/>
              <a:t>29/02/2020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51CB53D-5DC0-4A44-80EA-D3C7F3C984B8}" type="slidenum">
              <a:rPr lang="fr-FR" smtClean="0"/>
              <a:t>‹N°›</a:t>
            </a:fld>
            <a:endParaRPr lang="fr-FR"/>
          </a:p>
        </p:txBody>
      </p:sp>
    </p:spTree>
    <p:extLst>
      <p:ext uri="{BB962C8B-B14F-4D97-AF65-F5344CB8AC3E}">
        <p14:creationId xmlns:p14="http://schemas.microsoft.com/office/powerpoint/2010/main" val="1780055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713923-DCA2-41C6-AE3A-A03F50298A9E}" type="datetimeFigureOut">
              <a:rPr lang="fr-FR" smtClean="0"/>
              <a:t>29/02/2020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51CB53D-5DC0-4A44-80EA-D3C7F3C984B8}" type="slidenum">
              <a:rPr lang="fr-FR" smtClean="0"/>
              <a:t>‹N°›</a:t>
            </a:fld>
            <a:endParaRPr lang="fr-FR"/>
          </a:p>
        </p:txBody>
      </p:sp>
    </p:spTree>
    <p:extLst>
      <p:ext uri="{BB962C8B-B14F-4D97-AF65-F5344CB8AC3E}">
        <p14:creationId xmlns:p14="http://schemas.microsoft.com/office/powerpoint/2010/main" val="1112875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9D713923-DCA2-41C6-AE3A-A03F50298A9E}" type="datetimeFigureOut">
              <a:rPr lang="fr-FR" smtClean="0"/>
              <a:t>29/02/2020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51CB53D-5DC0-4A44-80EA-D3C7F3C984B8}" type="slidenum">
              <a:rPr lang="fr-FR" smtClean="0"/>
              <a:t>‹N°›</a:t>
            </a:fld>
            <a:endParaRPr lang="fr-FR"/>
          </a:p>
        </p:txBody>
      </p:sp>
    </p:spTree>
    <p:extLst>
      <p:ext uri="{BB962C8B-B14F-4D97-AF65-F5344CB8AC3E}">
        <p14:creationId xmlns:p14="http://schemas.microsoft.com/office/powerpoint/2010/main" val="2974895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9D713923-DCA2-41C6-AE3A-A03F50298A9E}" type="datetimeFigureOut">
              <a:rPr lang="fr-FR" smtClean="0"/>
              <a:t>29/02/2020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51CB53D-5DC0-4A44-80EA-D3C7F3C984B8}" type="slidenum">
              <a:rPr lang="fr-FR" smtClean="0"/>
              <a:t>‹N°›</a:t>
            </a:fld>
            <a:endParaRPr lang="fr-FR"/>
          </a:p>
        </p:txBody>
      </p:sp>
    </p:spTree>
    <p:extLst>
      <p:ext uri="{BB962C8B-B14F-4D97-AF65-F5344CB8AC3E}">
        <p14:creationId xmlns:p14="http://schemas.microsoft.com/office/powerpoint/2010/main" val="2815589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D713923-DCA2-41C6-AE3A-A03F50298A9E}" type="datetimeFigureOut">
              <a:rPr lang="fr-FR" smtClean="0"/>
              <a:t>29/02/2020</a:t>
            </a:fld>
            <a:endParaRPr lang="fr-F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fr-F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51CB53D-5DC0-4A44-80EA-D3C7F3C984B8}" type="slidenum">
              <a:rPr lang="fr-FR" smtClean="0"/>
              <a:t>‹N°›</a:t>
            </a:fld>
            <a:endParaRPr lang="fr-FR"/>
          </a:p>
        </p:txBody>
      </p:sp>
    </p:spTree>
    <p:extLst>
      <p:ext uri="{BB962C8B-B14F-4D97-AF65-F5344CB8AC3E}">
        <p14:creationId xmlns:p14="http://schemas.microsoft.com/office/powerpoint/2010/main" val="3843145826"/>
      </p:ext>
    </p:extLst>
  </p:cSld>
  <p:clrMap bg1="dk1" tx1="lt1" bg2="dk2" tx2="lt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 id="214748390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FR" dirty="0" smtClean="0"/>
              <a:t>Avantages &amp; Usages</a:t>
            </a:r>
            <a:br>
              <a:rPr lang="fr-FR" dirty="0" smtClean="0"/>
            </a:br>
            <a:r>
              <a:rPr lang="fr-FR" dirty="0" smtClean="0"/>
              <a:t>de la carte « AGENT</a:t>
            </a:r>
            <a:r>
              <a:rPr lang="fr-FR" dirty="0"/>
              <a:t> » électronique</a:t>
            </a:r>
          </a:p>
        </p:txBody>
      </p:sp>
      <p:sp>
        <p:nvSpPr>
          <p:cNvPr id="3" name="Sous-titre 2"/>
          <p:cNvSpPr>
            <a:spLocks noGrp="1"/>
          </p:cNvSpPr>
          <p:nvPr>
            <p:ph type="subTitle" idx="1"/>
          </p:nvPr>
        </p:nvSpPr>
        <p:spPr/>
        <p:txBody>
          <a:bodyPr/>
          <a:lstStyle/>
          <a:p>
            <a:r>
              <a:rPr lang="fr-FR" dirty="0" smtClean="0"/>
              <a:t>SD</a:t>
            </a:r>
            <a:endParaRPr lang="fr-FR" dirty="0"/>
          </a:p>
        </p:txBody>
      </p:sp>
      <p:sp>
        <p:nvSpPr>
          <p:cNvPr id="4" name="ZoneTexte 3"/>
          <p:cNvSpPr txBox="1"/>
          <p:nvPr/>
        </p:nvSpPr>
        <p:spPr>
          <a:xfrm>
            <a:off x="4946005" y="5336771"/>
            <a:ext cx="2289409" cy="584775"/>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none" rtlCol="0">
            <a:spAutoFit/>
          </a:bodyPr>
          <a:lstStyle/>
          <a:p>
            <a:r>
              <a:rPr lang="fr-FR" sz="3200" dirty="0" smtClean="0"/>
              <a:t>2020 © WK</a:t>
            </a:r>
            <a:endParaRPr lang="fr-FR" sz="3200" dirty="0"/>
          </a:p>
        </p:txBody>
      </p:sp>
    </p:spTree>
    <p:extLst>
      <p:ext uri="{BB962C8B-B14F-4D97-AF65-F5344CB8AC3E}">
        <p14:creationId xmlns:p14="http://schemas.microsoft.com/office/powerpoint/2010/main" val="3079371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Connexion BUS SPI</a:t>
            </a:r>
            <a:endParaRPr lang="fr-FR" dirty="0"/>
          </a:p>
        </p:txBody>
      </p:sp>
      <p:sp>
        <p:nvSpPr>
          <p:cNvPr id="3" name="Espace réservé du contenu 2"/>
          <p:cNvSpPr>
            <a:spLocks noGrp="1"/>
          </p:cNvSpPr>
          <p:nvPr>
            <p:ph idx="1"/>
          </p:nvPr>
        </p:nvSpPr>
        <p:spPr/>
        <p:txBody>
          <a:bodyPr/>
          <a:lstStyle/>
          <a:p>
            <a:r>
              <a:rPr lang="fr-FR" dirty="0" smtClean="0"/>
              <a:t>De nombreux composants externes utilisent le bus SPI:</a:t>
            </a:r>
          </a:p>
          <a:p>
            <a:pPr lvl="1"/>
            <a:r>
              <a:rPr lang="fr-FR" dirty="0" smtClean="0"/>
              <a:t>Carte SD externe</a:t>
            </a:r>
          </a:p>
          <a:p>
            <a:pPr lvl="1"/>
            <a:r>
              <a:rPr lang="fr-FR" dirty="0" smtClean="0"/>
              <a:t>RFID</a:t>
            </a:r>
          </a:p>
          <a:p>
            <a:pPr lvl="1"/>
            <a:r>
              <a:rPr lang="fr-FR" dirty="0" smtClean="0"/>
              <a:t>Centrale météo</a:t>
            </a:r>
          </a:p>
          <a:p>
            <a:pPr lvl="1"/>
            <a:r>
              <a:rPr lang="fr-FR" dirty="0" smtClean="0"/>
              <a:t>WIFI</a:t>
            </a:r>
          </a:p>
          <a:p>
            <a:pPr lvl="1"/>
            <a:endParaRPr lang="fr-FR" dirty="0" smtClean="0"/>
          </a:p>
          <a:p>
            <a:pPr lvl="1"/>
            <a:endParaRPr lang="fr-FR" dirty="0" smtClean="0"/>
          </a:p>
          <a:p>
            <a:pPr marL="36900" indent="0">
              <a:buNone/>
            </a:pPr>
            <a:endParaRPr lang="fr-FR" dirty="0"/>
          </a:p>
        </p:txBody>
      </p:sp>
    </p:spTree>
    <p:extLst>
      <p:ext uri="{BB962C8B-B14F-4D97-AF65-F5344CB8AC3E}">
        <p14:creationId xmlns:p14="http://schemas.microsoft.com/office/powerpoint/2010/main" val="2860142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Lecture/Ecriture sur 2 ports CANBUS</a:t>
            </a:r>
            <a:endParaRPr lang="fr-FR" dirty="0"/>
          </a:p>
        </p:txBody>
      </p:sp>
      <p:sp>
        <p:nvSpPr>
          <p:cNvPr id="3" name="Espace réservé du contenu 2"/>
          <p:cNvSpPr>
            <a:spLocks noGrp="1"/>
          </p:cNvSpPr>
          <p:nvPr>
            <p:ph idx="1"/>
          </p:nvPr>
        </p:nvSpPr>
        <p:spPr/>
        <p:txBody>
          <a:bodyPr>
            <a:normAutofit/>
          </a:bodyPr>
          <a:lstStyle/>
          <a:p>
            <a:r>
              <a:rPr lang="fr-FR" dirty="0" smtClean="0"/>
              <a:t>2 Ports CANBUS avec </a:t>
            </a:r>
            <a:r>
              <a:rPr lang="fr-FR" dirty="0" err="1" smtClean="0"/>
              <a:t>transceivers</a:t>
            </a:r>
            <a:r>
              <a:rPr lang="fr-FR" dirty="0" smtClean="0"/>
              <a:t> intégrés</a:t>
            </a:r>
          </a:p>
          <a:p>
            <a:r>
              <a:rPr lang="fr-FR" dirty="0" smtClean="0"/>
              <a:t>Possibilité de faire communiquer les 2 ports CANBUS entre eux sur la carte</a:t>
            </a:r>
          </a:p>
          <a:p>
            <a:pPr lvl="1"/>
            <a:r>
              <a:rPr lang="fr-FR" dirty="0" smtClean="0"/>
              <a:t>Surtout ne pas croiser, respectez : CANHIGH1 sur CANHIGH2 et CANLOW1 sur CANLOW2</a:t>
            </a:r>
          </a:p>
          <a:p>
            <a:r>
              <a:rPr lang="fr-FR" dirty="0" smtClean="0"/>
              <a:t>Possibilité de les connecter sur 2 réseaux CANBUS différents </a:t>
            </a:r>
          </a:p>
          <a:p>
            <a:r>
              <a:rPr lang="fr-FR" dirty="0" smtClean="0"/>
              <a:t>Compatible OBD2 ISO (A et B) pour des applications automobile</a:t>
            </a:r>
          </a:p>
          <a:p>
            <a:pPr lvl="1"/>
            <a:r>
              <a:rPr lang="fr-FR" dirty="0"/>
              <a:t>D</a:t>
            </a:r>
            <a:r>
              <a:rPr lang="fr-FR" dirty="0" smtClean="0"/>
              <a:t>iagnostic, interrogation de composants Motorisation, Train, Frein (ABS, AIRBAG, ESP, Urgence), Climatisation, Ecrans et Multimédia, Serrures, BMS (</a:t>
            </a:r>
            <a:r>
              <a:rPr lang="fr-FR" dirty="0" err="1" smtClean="0"/>
              <a:t>battery</a:t>
            </a:r>
            <a:r>
              <a:rPr lang="fr-FR" dirty="0" smtClean="0"/>
              <a:t> management system) ou </a:t>
            </a:r>
            <a:r>
              <a:rPr lang="fr-FR" dirty="0" err="1"/>
              <a:t>Converter</a:t>
            </a:r>
            <a:r>
              <a:rPr lang="fr-FR" dirty="0"/>
              <a:t> </a:t>
            </a:r>
            <a:r>
              <a:rPr lang="fr-FR" dirty="0" smtClean="0"/>
              <a:t>(Variateur de couple et de vitesse) des voitures électriques ou hybrides. </a:t>
            </a:r>
          </a:p>
          <a:p>
            <a:r>
              <a:rPr lang="fr-FR" dirty="0" smtClean="0"/>
              <a:t>Librairies CANBUS et ODB fournies (hors protocole des composants spécifiques aux constructeurs) !</a:t>
            </a:r>
          </a:p>
          <a:p>
            <a:endParaRPr lang="fr-FR" dirty="0"/>
          </a:p>
        </p:txBody>
      </p:sp>
    </p:spTree>
    <p:extLst>
      <p:ext uri="{BB962C8B-B14F-4D97-AF65-F5344CB8AC3E}">
        <p14:creationId xmlns:p14="http://schemas.microsoft.com/office/powerpoint/2010/main" val="497902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Audio stéréo et Amplificateurs intégrés</a:t>
            </a:r>
            <a:endParaRPr lang="fr-FR" dirty="0"/>
          </a:p>
        </p:txBody>
      </p:sp>
      <p:sp>
        <p:nvSpPr>
          <p:cNvPr id="3" name="Espace réservé du contenu 2"/>
          <p:cNvSpPr>
            <a:spLocks noGrp="1"/>
          </p:cNvSpPr>
          <p:nvPr>
            <p:ph idx="1"/>
          </p:nvPr>
        </p:nvSpPr>
        <p:spPr/>
        <p:txBody>
          <a:bodyPr/>
          <a:lstStyle/>
          <a:p>
            <a:r>
              <a:rPr lang="fr-FR" dirty="0" smtClean="0"/>
              <a:t>2 ports DAC générateurs de fréquences</a:t>
            </a:r>
          </a:p>
          <a:p>
            <a:endParaRPr lang="fr-FR" dirty="0" smtClean="0"/>
          </a:p>
          <a:p>
            <a:r>
              <a:rPr lang="fr-FR" dirty="0" smtClean="0"/>
              <a:t>2 </a:t>
            </a:r>
            <a:r>
              <a:rPr lang="fr-FR" dirty="0"/>
              <a:t>amplificateurs de 0 à 15 dB </a:t>
            </a:r>
            <a:r>
              <a:rPr lang="fr-FR" dirty="0" smtClean="0"/>
              <a:t>embarqués</a:t>
            </a:r>
          </a:p>
          <a:p>
            <a:r>
              <a:rPr lang="fr-FR" dirty="0" smtClean="0"/>
              <a:t>Les amplificateurs peuvent être coupés par programme afin de ne pas générer de bruits aléatoires (potentiellement forts) en attendant de générer un signal sur les sorties, généralement, on coupe les amplifications au moment du démarrage du programme</a:t>
            </a:r>
          </a:p>
          <a:p>
            <a:endParaRPr lang="fr-FR" dirty="0"/>
          </a:p>
          <a:p>
            <a:r>
              <a:rPr lang="fr-FR" dirty="0" smtClean="0"/>
              <a:t>Note: Le microcontrôleur nous oblige à choisir entre utiliser un des ports CANBUS ou un des ports DAC étant tous deux </a:t>
            </a:r>
            <a:r>
              <a:rPr lang="fr-FR" dirty="0" err="1" smtClean="0"/>
              <a:t>cablés</a:t>
            </a:r>
            <a:r>
              <a:rPr lang="fr-FR" dirty="0" smtClean="0"/>
              <a:t> sur la même sortie. Nous avons donc ajouté un composant sélecteur permettant de choisir entre les deux par programme.</a:t>
            </a:r>
            <a:endParaRPr lang="fr-FR" dirty="0"/>
          </a:p>
        </p:txBody>
      </p:sp>
    </p:spTree>
    <p:extLst>
      <p:ext uri="{BB962C8B-B14F-4D97-AF65-F5344CB8AC3E}">
        <p14:creationId xmlns:p14="http://schemas.microsoft.com/office/powerpoint/2010/main" val="4262032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G</a:t>
            </a:r>
            <a:r>
              <a:rPr lang="fr-FR" dirty="0" smtClean="0"/>
              <a:t>énérateur de signaux intégré </a:t>
            </a:r>
            <a:br>
              <a:rPr lang="fr-FR" dirty="0" smtClean="0"/>
            </a:br>
            <a:endParaRPr lang="fr-FR" dirty="0"/>
          </a:p>
        </p:txBody>
      </p:sp>
      <p:sp>
        <p:nvSpPr>
          <p:cNvPr id="3" name="Espace réservé du contenu 2"/>
          <p:cNvSpPr>
            <a:spLocks noGrp="1"/>
          </p:cNvSpPr>
          <p:nvPr>
            <p:ph idx="1"/>
          </p:nvPr>
        </p:nvSpPr>
        <p:spPr/>
        <p:txBody>
          <a:bodyPr/>
          <a:lstStyle/>
          <a:p>
            <a:r>
              <a:rPr lang="fr-FR" dirty="0" smtClean="0"/>
              <a:t>Audio</a:t>
            </a:r>
          </a:p>
          <a:p>
            <a:pPr lvl="1"/>
            <a:r>
              <a:rPr lang="fr-FR" dirty="0" smtClean="0"/>
              <a:t>Lecteur MP3</a:t>
            </a:r>
          </a:p>
          <a:p>
            <a:pPr lvl="1"/>
            <a:r>
              <a:rPr lang="fr-FR" dirty="0" smtClean="0"/>
              <a:t>Connexion des haut-parleurs</a:t>
            </a:r>
          </a:p>
          <a:p>
            <a:r>
              <a:rPr lang="fr-FR" dirty="0" smtClean="0"/>
              <a:t>Triangle, Carré, </a:t>
            </a:r>
            <a:r>
              <a:rPr lang="fr-FR" dirty="0" err="1" smtClean="0"/>
              <a:t>Sinusoide</a:t>
            </a:r>
            <a:endParaRPr lang="fr-FR" dirty="0" smtClean="0"/>
          </a:p>
          <a:p>
            <a:pPr lvl="1"/>
            <a:r>
              <a:rPr lang="fr-FR" dirty="0" smtClean="0"/>
              <a:t>Connexion de l’appareil de sortie</a:t>
            </a:r>
          </a:p>
          <a:p>
            <a:endParaRPr lang="fr-FR" dirty="0"/>
          </a:p>
        </p:txBody>
      </p:sp>
    </p:spTree>
    <p:extLst>
      <p:ext uri="{BB962C8B-B14F-4D97-AF65-F5344CB8AC3E}">
        <p14:creationId xmlns:p14="http://schemas.microsoft.com/office/powerpoint/2010/main" val="3268701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Pilotage de puissance via ponts en H intégrés</a:t>
            </a:r>
            <a:endParaRPr lang="fr-FR" dirty="0"/>
          </a:p>
        </p:txBody>
      </p:sp>
      <p:sp>
        <p:nvSpPr>
          <p:cNvPr id="3" name="Espace réservé du contenu 2"/>
          <p:cNvSpPr>
            <a:spLocks noGrp="1"/>
          </p:cNvSpPr>
          <p:nvPr>
            <p:ph idx="1"/>
          </p:nvPr>
        </p:nvSpPr>
        <p:spPr/>
        <p:txBody>
          <a:bodyPr/>
          <a:lstStyle/>
          <a:p>
            <a:r>
              <a:rPr lang="fr-FR" dirty="0"/>
              <a:t>2 ponts </a:t>
            </a:r>
            <a:r>
              <a:rPr lang="fr-FR" dirty="0" smtClean="0"/>
              <a:t>en H sont disponibles, soient 4 sorties de puissance 10A en pic à 12V</a:t>
            </a:r>
            <a:endParaRPr lang="fr-FR" dirty="0"/>
          </a:p>
          <a:p>
            <a:r>
              <a:rPr lang="fr-FR" dirty="0" smtClean="0"/>
              <a:t>Contrôle de 2 moteurs à courant continu bidirectionnels ou 4 moteurs monodirectionnels</a:t>
            </a:r>
          </a:p>
          <a:p>
            <a:r>
              <a:rPr lang="fr-FR" dirty="0" smtClean="0"/>
              <a:t>Alimentation à découpage à rapport cyclique variable (PWM) et pilotage de </a:t>
            </a:r>
            <a:r>
              <a:rPr lang="fr-FR" dirty="0" err="1" smtClean="0"/>
              <a:t>mosfets</a:t>
            </a:r>
            <a:r>
              <a:rPr lang="fr-FR" dirty="0" smtClean="0"/>
              <a:t> externes en tension (</a:t>
            </a:r>
            <a:r>
              <a:rPr lang="fr-FR" dirty="0" err="1" smtClean="0"/>
              <a:t>duty</a:t>
            </a:r>
            <a:r>
              <a:rPr lang="fr-FR" dirty="0" smtClean="0"/>
              <a:t> cycle alimente la charge sur </a:t>
            </a:r>
            <a:r>
              <a:rPr lang="fr-FR" smtClean="0"/>
              <a:t>la broche drain</a:t>
            </a:r>
            <a:r>
              <a:rPr lang="fr-FR" dirty="0" smtClean="0"/>
              <a:t>) et courant (valeur de la tension sur la broche </a:t>
            </a:r>
            <a:r>
              <a:rPr lang="fr-FR" dirty="0" err="1" smtClean="0"/>
              <a:t>gate</a:t>
            </a:r>
            <a:r>
              <a:rPr lang="fr-FR" dirty="0" smtClean="0"/>
              <a:t>)</a:t>
            </a:r>
          </a:p>
          <a:p>
            <a:r>
              <a:rPr lang="fr-FR" dirty="0" smtClean="0"/>
              <a:t>Surveillance de la puissance de sortie avec retour d’infos vers le microcontrôleur (</a:t>
            </a:r>
            <a:r>
              <a:rPr lang="fr-FR" dirty="0" err="1" smtClean="0"/>
              <a:t>safety</a:t>
            </a:r>
            <a:r>
              <a:rPr lang="fr-FR" dirty="0" smtClean="0"/>
              <a:t>) basée sur une tension de 12V</a:t>
            </a:r>
            <a:endParaRPr lang="fr-FR" dirty="0"/>
          </a:p>
        </p:txBody>
      </p:sp>
    </p:spTree>
    <p:extLst>
      <p:ext uri="{BB962C8B-B14F-4D97-AF65-F5344CB8AC3E}">
        <p14:creationId xmlns:p14="http://schemas.microsoft.com/office/powerpoint/2010/main" val="2373521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Alimentation et Pilotage de composants externes</a:t>
            </a:r>
            <a:endParaRPr lang="fr-FR" dirty="0"/>
          </a:p>
        </p:txBody>
      </p:sp>
      <p:sp>
        <p:nvSpPr>
          <p:cNvPr id="3" name="Espace réservé du contenu 2"/>
          <p:cNvSpPr>
            <a:spLocks noGrp="1"/>
          </p:cNvSpPr>
          <p:nvPr>
            <p:ph idx="1"/>
          </p:nvPr>
        </p:nvSpPr>
        <p:spPr/>
        <p:txBody>
          <a:bodyPr>
            <a:normAutofit/>
          </a:bodyPr>
          <a:lstStyle/>
          <a:p>
            <a:r>
              <a:rPr lang="fr-FR" dirty="0" smtClean="0"/>
              <a:t>Alimentation 3,3V via 1 port de communication</a:t>
            </a:r>
          </a:p>
          <a:p>
            <a:r>
              <a:rPr lang="fr-FR" dirty="0" smtClean="0"/>
              <a:t>Alimentation 5V via 1 port de sortie</a:t>
            </a:r>
          </a:p>
          <a:p>
            <a:r>
              <a:rPr lang="fr-FR" dirty="0" smtClean="0"/>
              <a:t>Alimentation 5V via les 2 ports USB disponibles, courant limité à 250mA</a:t>
            </a:r>
          </a:p>
          <a:p>
            <a:r>
              <a:rPr lang="fr-FR" dirty="0" smtClean="0"/>
              <a:t>Alimentation de 8 ports E/S tout-ou</a:t>
            </a:r>
            <a:r>
              <a:rPr lang="fr-FR" dirty="0"/>
              <a:t>-</a:t>
            </a:r>
            <a:r>
              <a:rPr lang="fr-FR" dirty="0" smtClean="0"/>
              <a:t>rien en 12V (5A par port en mode batterie 12V)</a:t>
            </a:r>
          </a:p>
          <a:p>
            <a:r>
              <a:rPr lang="fr-FR" dirty="0" smtClean="0"/>
              <a:t>Surveillance des ports 12V via composant </a:t>
            </a:r>
            <a:r>
              <a:rPr lang="fr-FR" dirty="0" err="1"/>
              <a:t>S</a:t>
            </a:r>
            <a:r>
              <a:rPr lang="fr-FR" dirty="0" err="1" smtClean="0"/>
              <a:t>afety</a:t>
            </a:r>
            <a:r>
              <a:rPr lang="fr-FR" dirty="0" smtClean="0"/>
              <a:t> ST</a:t>
            </a:r>
          </a:p>
          <a:p>
            <a:pPr lvl="1"/>
            <a:r>
              <a:rPr lang="fr-FR" dirty="0" smtClean="0"/>
              <a:t>Dépassement de la température</a:t>
            </a:r>
          </a:p>
          <a:p>
            <a:pPr lvl="1"/>
            <a:r>
              <a:rPr lang="fr-FR" dirty="0" smtClean="0"/>
              <a:t>Dépassement du courant</a:t>
            </a:r>
          </a:p>
          <a:p>
            <a:pPr lvl="1"/>
            <a:r>
              <a:rPr lang="fr-FR" dirty="0" smtClean="0"/>
              <a:t>Coupure du circuit de sortie (défaillance d’une ampoule ou du composant alimenté)</a:t>
            </a:r>
          </a:p>
          <a:p>
            <a:r>
              <a:rPr lang="fr-FR" dirty="0" smtClean="0"/>
              <a:t>Relecture des valeurs de tension/courant sur les 8 ports analogiques 0-12V</a:t>
            </a:r>
          </a:p>
          <a:p>
            <a:pPr lvl="1"/>
            <a:endParaRPr lang="fr-FR" dirty="0" smtClean="0"/>
          </a:p>
        </p:txBody>
      </p:sp>
    </p:spTree>
    <p:extLst>
      <p:ext uri="{BB962C8B-B14F-4D97-AF65-F5344CB8AC3E}">
        <p14:creationId xmlns:p14="http://schemas.microsoft.com/office/powerpoint/2010/main" val="18640397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Connexion à un écran (intégrée)</a:t>
            </a:r>
            <a:endParaRPr lang="fr-FR" dirty="0"/>
          </a:p>
        </p:txBody>
      </p:sp>
      <p:sp>
        <p:nvSpPr>
          <p:cNvPr id="3" name="Espace réservé du contenu 2"/>
          <p:cNvSpPr>
            <a:spLocks noGrp="1"/>
          </p:cNvSpPr>
          <p:nvPr>
            <p:ph idx="1"/>
          </p:nvPr>
        </p:nvSpPr>
        <p:spPr/>
        <p:txBody>
          <a:bodyPr/>
          <a:lstStyle/>
          <a:p>
            <a:r>
              <a:rPr lang="fr-FR" dirty="0" smtClean="0"/>
              <a:t>Via port Série vers tous types de terminaux RS232</a:t>
            </a:r>
          </a:p>
          <a:p>
            <a:r>
              <a:rPr lang="fr-FR" dirty="0" smtClean="0"/>
              <a:t>Via port USB vers les ordinateurs PC et MAC via USB-SERIE virtuel</a:t>
            </a:r>
          </a:p>
          <a:p>
            <a:r>
              <a:rPr lang="fr-FR" dirty="0" smtClean="0"/>
              <a:t>Via port USB HOST  vers les tablettes et téléphones mobiles</a:t>
            </a:r>
          </a:p>
          <a:p>
            <a:r>
              <a:rPr lang="fr-FR" dirty="0" smtClean="0"/>
              <a:t>Notre librairie (</a:t>
            </a:r>
            <a:r>
              <a:rPr lang="fr-FR" dirty="0" err="1" smtClean="0"/>
              <a:t>WKScreen</a:t>
            </a:r>
            <a:r>
              <a:rPr lang="fr-FR" dirty="0" smtClean="0"/>
              <a:t>) pour Android a été développée pour une IHM graphique multifenêtres Web, la consommation du microcontrôleur sur la carte Agent est très faible et les performances augmentées</a:t>
            </a:r>
          </a:p>
          <a:p>
            <a:pPr lvl="1"/>
            <a:r>
              <a:rPr lang="fr-FR" dirty="0" smtClean="0"/>
              <a:t>Console texte, fenêtre image, fenêtre graphique, … </a:t>
            </a:r>
            <a:endParaRPr lang="fr-FR" dirty="0"/>
          </a:p>
        </p:txBody>
      </p:sp>
      <p:pic>
        <p:nvPicPr>
          <p:cNvPr id="5" name="Image 4"/>
          <p:cNvPicPr>
            <a:picLocks noChangeAspect="1"/>
          </p:cNvPicPr>
          <p:nvPr/>
        </p:nvPicPr>
        <p:blipFill>
          <a:blip r:embed="rId2"/>
          <a:stretch>
            <a:fillRect/>
          </a:stretch>
        </p:blipFill>
        <p:spPr>
          <a:xfrm>
            <a:off x="7335444" y="4015047"/>
            <a:ext cx="4105811" cy="2932054"/>
          </a:xfrm>
          <a:prstGeom prst="rect">
            <a:avLst/>
          </a:prstGeom>
        </p:spPr>
      </p:pic>
    </p:spTree>
    <p:extLst>
      <p:ext uri="{BB962C8B-B14F-4D97-AF65-F5344CB8AC3E}">
        <p14:creationId xmlns:p14="http://schemas.microsoft.com/office/powerpoint/2010/main" val="3274480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Conception</a:t>
            </a:r>
            <a:endParaRPr lang="fr-FR" dirty="0"/>
          </a:p>
        </p:txBody>
      </p:sp>
      <p:sp>
        <p:nvSpPr>
          <p:cNvPr id="3" name="Espace réservé du contenu 2"/>
          <p:cNvSpPr>
            <a:spLocks noGrp="1"/>
          </p:cNvSpPr>
          <p:nvPr>
            <p:ph idx="1"/>
          </p:nvPr>
        </p:nvSpPr>
        <p:spPr>
          <a:xfrm>
            <a:off x="839585" y="1862050"/>
            <a:ext cx="10427972" cy="4746568"/>
          </a:xfrm>
        </p:spPr>
        <p:txBody>
          <a:bodyPr>
            <a:noAutofit/>
          </a:bodyPr>
          <a:lstStyle/>
          <a:p>
            <a:r>
              <a:rPr lang="fr-FR" sz="1400" dirty="0" smtClean="0"/>
              <a:t>La carte Agent est petite et compacte, elle est composée de 2 cartes PCB:</a:t>
            </a:r>
          </a:p>
          <a:p>
            <a:pPr lvl="1"/>
            <a:r>
              <a:rPr lang="fr-FR" sz="1200" dirty="0" smtClean="0"/>
              <a:t>La carte mère contenant l’alimentation intégrée et les périphériques de puissance (80 mm x 110 mm)</a:t>
            </a:r>
          </a:p>
          <a:p>
            <a:pPr lvl="1"/>
            <a:r>
              <a:rPr lang="fr-FR" sz="1200" dirty="0" smtClean="0"/>
              <a:t>La carte cœur contenant le microcontrôleur, la mémoire et les bus en 3.3V</a:t>
            </a:r>
            <a:endParaRPr lang="fr-FR" sz="1400" dirty="0" smtClean="0"/>
          </a:p>
          <a:p>
            <a:r>
              <a:rPr lang="fr-FR" sz="1400" dirty="0" smtClean="0"/>
              <a:t>Ces 2 cartes sont évolutives et peuvent être adaptées à vos besoins en production:</a:t>
            </a:r>
          </a:p>
          <a:p>
            <a:pPr lvl="1"/>
            <a:r>
              <a:rPr lang="fr-FR" sz="1200" dirty="0" smtClean="0"/>
              <a:t>Remplacer certains composants plus adaptés en puissance ou en relecture des signaux de sortie à votre application (valeurs de résistances, condensateurs, …) sans changement du circuit</a:t>
            </a:r>
          </a:p>
          <a:p>
            <a:pPr lvl="1"/>
            <a:r>
              <a:rPr lang="fr-FR" sz="1200" dirty="0" smtClean="0"/>
              <a:t>Adapter la taille de la mémoire statique </a:t>
            </a:r>
            <a:r>
              <a:rPr lang="fr-FR" sz="1200" dirty="0" err="1" smtClean="0"/>
              <a:t>eMMC</a:t>
            </a:r>
            <a:r>
              <a:rPr lang="fr-FR" sz="1200" dirty="0" smtClean="0"/>
              <a:t> (de 8 Go à 128 Go) selon l’espace disponible (modification rapide du circuit de la carte cœur)</a:t>
            </a:r>
            <a:endParaRPr lang="fr-FR" sz="1400" dirty="0"/>
          </a:p>
          <a:p>
            <a:r>
              <a:rPr lang="fr-FR" sz="1400" dirty="0" smtClean="0"/>
              <a:t>L’autre avantage est que nous pouvons faire évoluer la carte cœur vers d’autres microcontrôleurs plus récents ou plus puissants sans modifier la carte mère, et aussi remplacer la carte mère avec des ponts en H plus puissants ou un contrôleur réseau Ethernet plus rapide (1 Gb/s)</a:t>
            </a:r>
            <a:endParaRPr lang="fr-FR" sz="1400" dirty="0"/>
          </a:p>
          <a:p>
            <a:r>
              <a:rPr lang="fr-FR" sz="1400" dirty="0" smtClean="0"/>
              <a:t>La carte Agent a été conçue avec des exigences industrielles et peut supporter des températures de -40°C à +85°C, elle peut subir des vibrations et est très tolérante aux variations de tensions. Elle a été conçue avec une ensemble de circuits de retour des informations (tensions et courants aux bornes des ports E/S et des ports PWM) et détecter les composants en panne pour prévoir des stratégies de tolérance  de panne au moment de la conception.</a:t>
            </a:r>
          </a:p>
          <a:p>
            <a:endParaRPr lang="fr-FR" sz="1400" dirty="0"/>
          </a:p>
        </p:txBody>
      </p:sp>
    </p:spTree>
    <p:extLst>
      <p:ext uri="{BB962C8B-B14F-4D97-AF65-F5344CB8AC3E}">
        <p14:creationId xmlns:p14="http://schemas.microsoft.com/office/powerpoint/2010/main" val="1138964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Microcontrôleur très puissant</a:t>
            </a:r>
            <a:endParaRPr lang="fr-FR" dirty="0"/>
          </a:p>
        </p:txBody>
      </p:sp>
      <p:sp>
        <p:nvSpPr>
          <p:cNvPr id="3" name="Espace réservé du contenu 2"/>
          <p:cNvSpPr>
            <a:spLocks noGrp="1"/>
          </p:cNvSpPr>
          <p:nvPr>
            <p:ph idx="1"/>
          </p:nvPr>
        </p:nvSpPr>
        <p:spPr>
          <a:xfrm>
            <a:off x="913794" y="1886989"/>
            <a:ext cx="10857028" cy="4779818"/>
          </a:xfrm>
        </p:spPr>
        <p:txBody>
          <a:bodyPr>
            <a:noAutofit/>
          </a:bodyPr>
          <a:lstStyle/>
          <a:p>
            <a:r>
              <a:rPr lang="fr-FR" sz="1400" dirty="0" smtClean="0"/>
              <a:t>Le microcontrôleur ATMEL SAM3X embarque un processeur 84MHz, 512 ko de </a:t>
            </a:r>
            <a:r>
              <a:rPr lang="fr-FR" sz="1400" smtClean="0"/>
              <a:t>mémoire flash, 92 ko de RAM </a:t>
            </a:r>
            <a:r>
              <a:rPr lang="fr-FR" sz="1400" dirty="0" smtClean="0"/>
              <a:t>et une myriade de composants électroniques:</a:t>
            </a:r>
          </a:p>
          <a:p>
            <a:pPr lvl="1"/>
            <a:r>
              <a:rPr lang="fr-FR" sz="1200" dirty="0" smtClean="0"/>
              <a:t>de gestion des fonctions : Mémoire </a:t>
            </a:r>
            <a:r>
              <a:rPr lang="fr-FR" sz="1200" dirty="0" err="1" smtClean="0"/>
              <a:t>eMMC</a:t>
            </a:r>
            <a:r>
              <a:rPr lang="fr-FR" sz="1200" dirty="0" smtClean="0"/>
              <a:t>, Veille, </a:t>
            </a:r>
            <a:r>
              <a:rPr lang="fr-FR" sz="1200" dirty="0" err="1" smtClean="0"/>
              <a:t>Watchdog</a:t>
            </a:r>
            <a:r>
              <a:rPr lang="fr-FR" sz="1200" dirty="0" smtClean="0"/>
              <a:t>, 9 </a:t>
            </a:r>
            <a:r>
              <a:rPr lang="fr-FR" sz="1200" dirty="0" err="1" smtClean="0"/>
              <a:t>timers</a:t>
            </a:r>
            <a:r>
              <a:rPr lang="fr-FR" sz="1200" dirty="0" smtClean="0"/>
              <a:t> 32 bits, Température interne, DMA pour USB et ETHERNET MAC, 8 boites de messageries CAN, HSMCI pour la mémoire </a:t>
            </a:r>
            <a:r>
              <a:rPr lang="fr-FR" sz="1200" dirty="0" err="1" smtClean="0"/>
              <a:t>eEMMc</a:t>
            </a:r>
            <a:r>
              <a:rPr lang="fr-FR" sz="1200" dirty="0" smtClean="0"/>
              <a:t>, Gestionnaire d’</a:t>
            </a:r>
            <a:r>
              <a:rPr lang="fr-FR" sz="1200" dirty="0" err="1" smtClean="0"/>
              <a:t>interrupion</a:t>
            </a:r>
            <a:endParaRPr lang="fr-FR" sz="1200" dirty="0"/>
          </a:p>
          <a:p>
            <a:pPr lvl="1"/>
            <a:r>
              <a:rPr lang="fr-FR" sz="1200" dirty="0" smtClean="0"/>
              <a:t>des périphériques embarqués comme les ports :4 série ISO7816, 6 SPI, 2 CAN/LIN bus, 4 PWM, 16 CA/N, 2 CN/A, 103 E/S, 2 USB 480Mb/s, ETHERNET MAC 10/100 Mb/s, </a:t>
            </a:r>
            <a:r>
              <a:rPr lang="fr-FR" sz="1200" dirty="0"/>
              <a:t>RESET, </a:t>
            </a:r>
            <a:r>
              <a:rPr lang="fr-FR" sz="1200" dirty="0" smtClean="0"/>
              <a:t>ERASE/REPROG, JTAG (IEEE1149.1), 2 TWI/I2C</a:t>
            </a:r>
            <a:endParaRPr lang="fr-FR" sz="1400" dirty="0"/>
          </a:p>
          <a:p>
            <a:r>
              <a:rPr lang="fr-FR" sz="1400" dirty="0" smtClean="0"/>
              <a:t>Il a une architecture très novatrice (pas d’architecture </a:t>
            </a:r>
            <a:r>
              <a:rPr lang="fr-FR" sz="1400" dirty="0" err="1" smtClean="0"/>
              <a:t>von</a:t>
            </a:r>
            <a:r>
              <a:rPr lang="fr-FR" sz="1400" dirty="0" smtClean="0"/>
              <a:t> </a:t>
            </a:r>
            <a:r>
              <a:rPr lang="fr-FR" sz="1400" dirty="0" err="1" smtClean="0"/>
              <a:t>neuman</a:t>
            </a:r>
            <a:r>
              <a:rPr lang="fr-FR" sz="1400" dirty="0" smtClean="0"/>
              <a:t>). Il contient 2 bus indépendants pour les données et les instructions. Son jeu d’instruction est aussi réduit.</a:t>
            </a:r>
            <a:endParaRPr lang="fr-FR" sz="1400" dirty="0"/>
          </a:p>
          <a:p>
            <a:r>
              <a:rPr lang="fr-FR" sz="1400" dirty="0" smtClean="0"/>
              <a:t>Par rapport aux autres microcontrôleurs ATMEL comme le SAM9X dont la fréquence d’horloge est plus rapide, le SAM3X8E est celui qui contient le plus de mémoire, de fonctionnalités et de ports d’où notre choix afin de vous permettre de développer des projets plus intéressants</a:t>
            </a:r>
          </a:p>
          <a:p>
            <a:r>
              <a:rPr lang="fr-FR" sz="1400" dirty="0" smtClean="0"/>
              <a:t>Notre carte Agent est 100% compatible </a:t>
            </a:r>
            <a:r>
              <a:rPr lang="fr-FR" sz="1400" dirty="0" err="1" smtClean="0"/>
              <a:t>FreeRTOS</a:t>
            </a:r>
            <a:endParaRPr lang="fr-FR" sz="1400" dirty="0"/>
          </a:p>
          <a:p>
            <a:r>
              <a:rPr lang="fr-FR" sz="1400" dirty="0" smtClean="0"/>
              <a:t>Attention, il ne faut pas confondre notre carte Agent avec une </a:t>
            </a:r>
            <a:r>
              <a:rPr lang="fr-FR" sz="1400" dirty="0" err="1" smtClean="0"/>
              <a:t>RaspBerry</a:t>
            </a:r>
            <a:r>
              <a:rPr lang="fr-FR" sz="1400" dirty="0" smtClean="0"/>
              <a:t> PI car le but n’est pas le même. Nous avons axé notre travail sur la tâche matérielle </a:t>
            </a:r>
            <a:r>
              <a:rPr lang="fr-FR" sz="1400" dirty="0"/>
              <a:t>à </a:t>
            </a:r>
            <a:r>
              <a:rPr lang="fr-FR" sz="1400" dirty="0" smtClean="0"/>
              <a:t>accomplir, de manière industrielle et sûre. Notre carte n’est pas faite pour lancer linux (démarrage lent), exécuter des programmes qui peuvent planter, gérer de l’affichage graphique, incapable d’alimenter des composants externes, ne fonctionnant pas sur batterie de 12V à 60V, ne supportant pas les vibrations, n’ayant pas de ports industriels</a:t>
            </a:r>
            <a:endParaRPr lang="fr-FR" sz="1400" dirty="0"/>
          </a:p>
        </p:txBody>
      </p:sp>
    </p:spTree>
    <p:extLst>
      <p:ext uri="{BB962C8B-B14F-4D97-AF65-F5344CB8AC3E}">
        <p14:creationId xmlns:p14="http://schemas.microsoft.com/office/powerpoint/2010/main" val="2770092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Mémoire supplémentaire intégrée</a:t>
            </a:r>
            <a:endParaRPr lang="fr-FR" dirty="0"/>
          </a:p>
        </p:txBody>
      </p:sp>
      <p:sp>
        <p:nvSpPr>
          <p:cNvPr id="3" name="Espace réservé du contenu 2"/>
          <p:cNvSpPr>
            <a:spLocks noGrp="1"/>
          </p:cNvSpPr>
          <p:nvPr>
            <p:ph idx="1"/>
          </p:nvPr>
        </p:nvSpPr>
        <p:spPr>
          <a:xfrm>
            <a:off x="913795" y="1732449"/>
            <a:ext cx="10624270" cy="4551973"/>
          </a:xfrm>
        </p:spPr>
        <p:txBody>
          <a:bodyPr>
            <a:normAutofit fontScale="85000" lnSpcReduction="20000"/>
          </a:bodyPr>
          <a:lstStyle/>
          <a:p>
            <a:pPr indent="-342900"/>
            <a:r>
              <a:rPr lang="fr-FR" sz="1800" dirty="0" smtClean="0"/>
              <a:t>Contrairement à toutes les cartes de type </a:t>
            </a:r>
            <a:r>
              <a:rPr lang="fr-FR" sz="1800" dirty="0" err="1" smtClean="0"/>
              <a:t>Arduino</a:t>
            </a:r>
            <a:r>
              <a:rPr lang="fr-FR" sz="1800" dirty="0" smtClean="0"/>
              <a:t> sur le marché, nous avons ajouté une mémoire </a:t>
            </a:r>
            <a:r>
              <a:rPr lang="fr-FR" sz="1800" dirty="0" err="1" smtClean="0"/>
              <a:t>eMMC</a:t>
            </a:r>
            <a:r>
              <a:rPr lang="fr-FR" sz="1800" dirty="0" smtClean="0"/>
              <a:t> de grande capacité et grande rapidité. C’est important pour palier au manque de mémoire du microcontrôleur afin de pouvoir développer un panel d’applications nécessitant un plus grand stockage</a:t>
            </a:r>
          </a:p>
          <a:p>
            <a:pPr indent="-342900"/>
            <a:endParaRPr lang="fr-FR" sz="1800" dirty="0" smtClean="0"/>
          </a:p>
          <a:p>
            <a:pPr indent="-342900"/>
            <a:r>
              <a:rPr lang="fr-FR" sz="1800" dirty="0" err="1" smtClean="0"/>
              <a:t>eMMC</a:t>
            </a:r>
            <a:r>
              <a:rPr lang="fr-FR" sz="1800" dirty="0" smtClean="0"/>
              <a:t> embarquée : 8Go (ou plus sur demande) de mémoire non volatile</a:t>
            </a:r>
          </a:p>
          <a:p>
            <a:pPr lvl="1" indent="-342900"/>
            <a:r>
              <a:rPr lang="fr-FR" sz="1500" dirty="0" smtClean="0"/>
              <a:t>Utilisable comme disque mémoire </a:t>
            </a:r>
            <a:r>
              <a:rPr lang="fr-FR" sz="1500" dirty="0" err="1" smtClean="0"/>
              <a:t>comptaible</a:t>
            </a:r>
            <a:r>
              <a:rPr lang="fr-FR" sz="1500" dirty="0" smtClean="0"/>
              <a:t> FAT (librairie disponible)</a:t>
            </a:r>
          </a:p>
          <a:p>
            <a:pPr lvl="1" indent="-342900"/>
            <a:r>
              <a:rPr lang="fr-FR" sz="1500" dirty="0" smtClean="0"/>
              <a:t>Utilisable comme mémoire standard</a:t>
            </a:r>
          </a:p>
          <a:p>
            <a:pPr lvl="1" indent="-342900"/>
            <a:endParaRPr lang="fr-FR" sz="1700" dirty="0" smtClean="0"/>
          </a:p>
          <a:p>
            <a:pPr marL="285750" indent="-285750"/>
            <a:r>
              <a:rPr lang="fr-FR" sz="1800" dirty="0" smtClean="0"/>
              <a:t>Pourquoi une mémoire soudée sur la carte cœur ?</a:t>
            </a:r>
          </a:p>
          <a:p>
            <a:pPr marL="662850" lvl="1" indent="-285750"/>
            <a:r>
              <a:rPr lang="fr-FR" sz="1500" dirty="0" smtClean="0"/>
              <a:t>Nous avions 2 choix: le choix du support de carte SD amovible ou celui d’une mémoire soudée</a:t>
            </a:r>
          </a:p>
          <a:p>
            <a:pPr marL="662850" lvl="1" indent="-285750"/>
            <a:r>
              <a:rPr lang="fr-FR" sz="1500" dirty="0" smtClean="0"/>
              <a:t>Les cartes mémoires </a:t>
            </a:r>
            <a:r>
              <a:rPr lang="fr-FR" sz="1500" dirty="0" err="1" smtClean="0"/>
              <a:t>eMMC</a:t>
            </a:r>
            <a:r>
              <a:rPr lang="fr-FR" sz="1500" dirty="0" smtClean="0"/>
              <a:t> du marché sur support USB ou amovibles n’utilisent pas tous les fils de la carte </a:t>
            </a:r>
            <a:r>
              <a:rPr lang="fr-FR" sz="1500" dirty="0" err="1" smtClean="0"/>
              <a:t>eMMC</a:t>
            </a:r>
            <a:r>
              <a:rPr lang="fr-FR" sz="1500" dirty="0" smtClean="0"/>
              <a:t> et donc sont limitées à des bus série, ce qui réduit très fortement leurs performances surtout de transfert (communication)</a:t>
            </a:r>
          </a:p>
          <a:p>
            <a:pPr marL="662850" lvl="1" indent="-285750"/>
            <a:r>
              <a:rPr lang="fr-FR" sz="1500" dirty="0" smtClean="0"/>
              <a:t>Notre choix repose donc sur la performance (10 à 100 fois plus rapide) mais aussi sur la sureté de fonctionnement</a:t>
            </a:r>
          </a:p>
          <a:p>
            <a:pPr marL="968850" lvl="2" indent="-285750"/>
            <a:r>
              <a:rPr lang="fr-FR" sz="1500" dirty="0" smtClean="0"/>
              <a:t>Une carte SD pourrait s’éjecter avec des vibrations</a:t>
            </a:r>
          </a:p>
          <a:p>
            <a:pPr marL="968850" lvl="2" indent="-285750"/>
            <a:r>
              <a:rPr lang="fr-FR" sz="1500" dirty="0" smtClean="0"/>
              <a:t>La carte agent peut être coulée dans la résine en mode production sans que la résine ne s’infiltre sous la carte SD (</a:t>
            </a:r>
            <a:r>
              <a:rPr lang="fr-FR" sz="1500" dirty="0" err="1" smtClean="0"/>
              <a:t>pb</a:t>
            </a:r>
            <a:r>
              <a:rPr lang="fr-FR" sz="1500" dirty="0" smtClean="0"/>
              <a:t> de contacts)</a:t>
            </a:r>
          </a:p>
          <a:p>
            <a:pPr marL="662850" lvl="1" indent="-285750"/>
            <a:r>
              <a:rPr lang="fr-FR" sz="1500" dirty="0" smtClean="0"/>
              <a:t>Et sur la sécurité des données</a:t>
            </a:r>
          </a:p>
          <a:p>
            <a:pPr marL="968850" lvl="2" indent="-285750"/>
            <a:r>
              <a:rPr lang="fr-FR" sz="1500" dirty="0" smtClean="0"/>
              <a:t>on ne peut extraire facilement les données, à moins de dessouder la mémoire et détruire la carte </a:t>
            </a:r>
            <a:r>
              <a:rPr lang="fr-FR" sz="1500" dirty="0" err="1" smtClean="0"/>
              <a:t>coeur</a:t>
            </a:r>
            <a:endParaRPr lang="fr-FR" sz="1500" dirty="0" smtClean="0"/>
          </a:p>
          <a:p>
            <a:pPr marL="662850" lvl="1" indent="-285750"/>
            <a:endParaRPr lang="fr-FR" dirty="0" smtClean="0"/>
          </a:p>
          <a:p>
            <a:pPr marL="377100" lvl="1" indent="0">
              <a:buNone/>
            </a:pPr>
            <a:endParaRPr lang="fr-FR" dirty="0"/>
          </a:p>
        </p:txBody>
      </p:sp>
    </p:spTree>
    <p:extLst>
      <p:ext uri="{BB962C8B-B14F-4D97-AF65-F5344CB8AC3E}">
        <p14:creationId xmlns:p14="http://schemas.microsoft.com/office/powerpoint/2010/main" val="906572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Modes d’alimentation intégrés</a:t>
            </a:r>
            <a:endParaRPr lang="fr-FR" dirty="0"/>
          </a:p>
        </p:txBody>
      </p:sp>
      <p:sp>
        <p:nvSpPr>
          <p:cNvPr id="3" name="Espace réservé du contenu 2"/>
          <p:cNvSpPr>
            <a:spLocks noGrp="1"/>
          </p:cNvSpPr>
          <p:nvPr>
            <p:ph idx="1"/>
          </p:nvPr>
        </p:nvSpPr>
        <p:spPr>
          <a:xfrm>
            <a:off x="913795" y="1882078"/>
            <a:ext cx="10353762" cy="4058751"/>
          </a:xfrm>
        </p:spPr>
        <p:txBody>
          <a:bodyPr>
            <a:normAutofit/>
          </a:bodyPr>
          <a:lstStyle/>
          <a:p>
            <a:r>
              <a:rPr lang="fr-FR" sz="1800" dirty="0" smtClean="0"/>
              <a:t>Alimentation stabilisée  </a:t>
            </a:r>
            <a:r>
              <a:rPr lang="fr-FR" sz="1800" dirty="0" smtClean="0">
                <a:solidFill>
                  <a:schemeClr val="tx1">
                    <a:lumMod val="95000"/>
                  </a:schemeClr>
                </a:solidFill>
              </a:rPr>
              <a:t>DC </a:t>
            </a:r>
            <a:r>
              <a:rPr lang="fr-FR" sz="1800" dirty="0" smtClean="0">
                <a:solidFill>
                  <a:schemeClr val="tx1">
                    <a:lumMod val="95000"/>
                  </a:schemeClr>
                </a:solidFill>
              </a:rPr>
              <a:t>12V-24V</a:t>
            </a:r>
            <a:endParaRPr lang="fr-FR" sz="1800" dirty="0" smtClean="0">
              <a:solidFill>
                <a:schemeClr val="tx1">
                  <a:lumMod val="95000"/>
                </a:schemeClr>
              </a:solidFill>
            </a:endParaRPr>
          </a:p>
          <a:p>
            <a:r>
              <a:rPr lang="fr-FR" sz="1800" dirty="0" smtClean="0"/>
              <a:t>Alimentation batterie DC 12V à 60V, courant max 10A pour les ponts et courant max 5A par ports de sortie</a:t>
            </a:r>
          </a:p>
          <a:p>
            <a:r>
              <a:rPr lang="fr-FR" sz="1800" dirty="0" smtClean="0"/>
              <a:t>Alimentation du cœur via 5V USB consommation 1.62V à 3.6V</a:t>
            </a:r>
          </a:p>
          <a:p>
            <a:r>
              <a:rPr lang="fr-FR" sz="1800" smtClean="0"/>
              <a:t>Consommation en mode </a:t>
            </a:r>
            <a:r>
              <a:rPr lang="fr-FR" sz="1800" dirty="0" smtClean="0"/>
              <a:t>Veille </a:t>
            </a:r>
            <a:r>
              <a:rPr lang="el-GR" sz="1800" dirty="0" smtClean="0"/>
              <a:t>2.5 μ</a:t>
            </a:r>
            <a:r>
              <a:rPr lang="fr-FR" sz="1800" dirty="0" smtClean="0"/>
              <a:t>A</a:t>
            </a:r>
          </a:p>
          <a:p>
            <a:r>
              <a:rPr lang="fr-FR" sz="1800" dirty="0" smtClean="0"/>
              <a:t>La gestion de l’alimentation de puissance est intégrée à notre carte Agent, pas de </a:t>
            </a:r>
            <a:r>
              <a:rPr lang="fr-FR" sz="1800" dirty="0" err="1" smtClean="0"/>
              <a:t>shields</a:t>
            </a:r>
            <a:r>
              <a:rPr lang="fr-FR" sz="1800" dirty="0" smtClean="0"/>
              <a:t> complémentaires</a:t>
            </a:r>
          </a:p>
          <a:p>
            <a:pPr marL="0" indent="0">
              <a:buNone/>
            </a:pPr>
            <a:endParaRPr lang="fr-FR" sz="1800" dirty="0"/>
          </a:p>
          <a:p>
            <a:r>
              <a:rPr lang="fr-FR" sz="1800" dirty="0" smtClean="0"/>
              <a:t>La carte est compatible Automobile, Aéronautique, Train, Navire et toutes autres applications industrielles selon les normes et homologations réglementaires.</a:t>
            </a:r>
          </a:p>
          <a:p>
            <a:endParaRPr lang="fr-FR" sz="1800" dirty="0" smtClean="0"/>
          </a:p>
          <a:p>
            <a:endParaRPr lang="fr-FR" sz="1800" dirty="0"/>
          </a:p>
        </p:txBody>
      </p:sp>
    </p:spTree>
    <p:extLst>
      <p:ext uri="{BB962C8B-B14F-4D97-AF65-F5344CB8AC3E}">
        <p14:creationId xmlns:p14="http://schemas.microsoft.com/office/powerpoint/2010/main" val="3342012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Sureté de fonctionnement</a:t>
            </a:r>
            <a:endParaRPr lang="fr-FR" dirty="0"/>
          </a:p>
        </p:txBody>
      </p:sp>
      <p:sp>
        <p:nvSpPr>
          <p:cNvPr id="3" name="Espace réservé du contenu 2"/>
          <p:cNvSpPr>
            <a:spLocks noGrp="1"/>
          </p:cNvSpPr>
          <p:nvPr>
            <p:ph idx="1"/>
          </p:nvPr>
        </p:nvSpPr>
        <p:spPr>
          <a:xfrm>
            <a:off x="913795" y="1915329"/>
            <a:ext cx="10353762" cy="4058751"/>
          </a:xfrm>
        </p:spPr>
        <p:txBody>
          <a:bodyPr>
            <a:normAutofit/>
          </a:bodyPr>
          <a:lstStyle/>
          <a:p>
            <a:r>
              <a:rPr lang="fr-FR" sz="1800" dirty="0" smtClean="0"/>
              <a:t>Pourquoi ?</a:t>
            </a:r>
          </a:p>
          <a:p>
            <a:pPr lvl="1"/>
            <a:r>
              <a:rPr lang="fr-FR" sz="1600" dirty="0" smtClean="0"/>
              <a:t>Notre carte Agent est prévue pour du prototypage professionnelle et une mise en production rapide sans modification ou presque, c’est un véritable outil industriel</a:t>
            </a:r>
          </a:p>
          <a:p>
            <a:pPr lvl="1"/>
            <a:r>
              <a:rPr lang="fr-FR" sz="1600" dirty="0" smtClean="0"/>
              <a:t>Parce que la sureté de fonctionnement est requise dans la plupart des produits embarqués afin de satisfaire à des contraintes fortes et des exigences drastiques des normes et homologation</a:t>
            </a:r>
          </a:p>
          <a:p>
            <a:pPr lvl="1"/>
            <a:endParaRPr lang="fr-FR" sz="1600" dirty="0"/>
          </a:p>
          <a:p>
            <a:r>
              <a:rPr lang="fr-FR" sz="1800" dirty="0" smtClean="0"/>
              <a:t>Comment ?</a:t>
            </a:r>
          </a:p>
          <a:p>
            <a:pPr lvl="1"/>
            <a:r>
              <a:rPr lang="fr-FR" sz="1600" dirty="0" smtClean="0"/>
              <a:t>La carte Agent comporte un </a:t>
            </a:r>
            <a:r>
              <a:rPr lang="fr-FR" sz="1600" dirty="0"/>
              <a:t>ensemble de ST </a:t>
            </a:r>
            <a:r>
              <a:rPr lang="fr-FR" sz="1600" dirty="0" smtClean="0"/>
              <a:t>VN5160S : </a:t>
            </a:r>
            <a:r>
              <a:rPr lang="fr-FR" sz="1600" dirty="0" smtClean="0">
                <a:effectLst/>
              </a:rPr>
              <a:t>C</a:t>
            </a:r>
            <a:r>
              <a:rPr lang="fr-FR" sz="1600" dirty="0" smtClean="0"/>
              <a:t>ircuit électronique de </a:t>
            </a:r>
            <a:r>
              <a:rPr lang="fr-FR" sz="1600" dirty="0"/>
              <a:t>retour des informations (tensions et courants aux bornes des ports E/S et des ports PWM) et </a:t>
            </a:r>
            <a:r>
              <a:rPr lang="fr-FR" sz="1600" dirty="0" smtClean="0"/>
              <a:t>détection </a:t>
            </a:r>
            <a:r>
              <a:rPr lang="fr-FR" sz="1600" dirty="0"/>
              <a:t>d</a:t>
            </a:r>
            <a:r>
              <a:rPr lang="fr-FR" sz="1600" dirty="0" smtClean="0"/>
              <a:t>es </a:t>
            </a:r>
            <a:r>
              <a:rPr lang="fr-FR" sz="1600" dirty="0"/>
              <a:t>composants en </a:t>
            </a:r>
            <a:r>
              <a:rPr lang="fr-FR" sz="1600" dirty="0" smtClean="0"/>
              <a:t>panne </a:t>
            </a:r>
            <a:r>
              <a:rPr lang="fr-FR" sz="1600" smtClean="0"/>
              <a:t>(externes à la carte) </a:t>
            </a:r>
            <a:r>
              <a:rPr lang="fr-FR" sz="1600" dirty="0"/>
              <a:t>pour prévoir des stratégies de </a:t>
            </a:r>
            <a:r>
              <a:rPr lang="fr-FR" sz="1600" dirty="0" smtClean="0"/>
              <a:t>tolérance </a:t>
            </a:r>
            <a:r>
              <a:rPr lang="fr-FR" sz="1600" dirty="0"/>
              <a:t>de panne au moment de la conception</a:t>
            </a:r>
            <a:r>
              <a:rPr lang="fr-FR" sz="1600" dirty="0" smtClean="0"/>
              <a:t>. Ainsi le microcontrôleur ne s’arrête pas et peut informer via réseau de la panne et peut continuer son fonctionnement en mode dégradé.</a:t>
            </a:r>
            <a:endParaRPr lang="fr-FR" sz="1600" dirty="0"/>
          </a:p>
          <a:p>
            <a:endParaRPr lang="fr-FR" sz="1800" dirty="0"/>
          </a:p>
        </p:txBody>
      </p:sp>
    </p:spTree>
    <p:extLst>
      <p:ext uri="{BB962C8B-B14F-4D97-AF65-F5344CB8AC3E}">
        <p14:creationId xmlns:p14="http://schemas.microsoft.com/office/powerpoint/2010/main" val="1547186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Connexion Réseau intégrée</a:t>
            </a:r>
            <a:endParaRPr lang="fr-FR" dirty="0"/>
          </a:p>
        </p:txBody>
      </p:sp>
      <p:sp>
        <p:nvSpPr>
          <p:cNvPr id="3" name="Espace réservé du contenu 2"/>
          <p:cNvSpPr>
            <a:spLocks noGrp="1"/>
          </p:cNvSpPr>
          <p:nvPr>
            <p:ph idx="1"/>
          </p:nvPr>
        </p:nvSpPr>
        <p:spPr>
          <a:xfrm>
            <a:off x="913795" y="2073271"/>
            <a:ext cx="10353762" cy="4058751"/>
          </a:xfrm>
        </p:spPr>
        <p:txBody>
          <a:bodyPr/>
          <a:lstStyle/>
          <a:p>
            <a:r>
              <a:rPr lang="fr-FR" dirty="0" smtClean="0"/>
              <a:t>Connexion </a:t>
            </a:r>
            <a:r>
              <a:rPr lang="fr-FR" b="1" dirty="0" smtClean="0"/>
              <a:t>Ethernet filaire RJ45 </a:t>
            </a:r>
            <a:r>
              <a:rPr lang="fr-FR" dirty="0" smtClean="0"/>
              <a:t>10-100 Mb/s intégrée !</a:t>
            </a:r>
          </a:p>
          <a:p>
            <a:r>
              <a:rPr lang="fr-FR" dirty="0" smtClean="0"/>
              <a:t>Nous fournissons la libraire du contrôleur Ethernet </a:t>
            </a:r>
            <a:r>
              <a:rPr lang="fr-FR" smtClean="0"/>
              <a:t>PHY intégré </a:t>
            </a:r>
            <a:r>
              <a:rPr lang="fr-FR" dirty="0" smtClean="0"/>
              <a:t>et des librairies de protocoles pour ICMP (</a:t>
            </a:r>
            <a:r>
              <a:rPr lang="fr-FR" dirty="0" err="1" smtClean="0"/>
              <a:t>ping</a:t>
            </a:r>
            <a:r>
              <a:rPr lang="fr-FR" dirty="0" smtClean="0"/>
              <a:t>), TCP/UDP et HTTP (web), cela fonctionne bien avec un hub ou directement sur le port RJ45 d’un PC ou d’un MAC</a:t>
            </a:r>
          </a:p>
          <a:p>
            <a:r>
              <a:rPr lang="fr-FR" dirty="0" smtClean="0"/>
              <a:t>De nombreuses librairies existent pour gérer les </a:t>
            </a:r>
            <a:r>
              <a:rPr lang="fr-FR" dirty="0"/>
              <a:t>autres </a:t>
            </a:r>
            <a:r>
              <a:rPr lang="fr-FR" dirty="0" smtClean="0"/>
              <a:t>protocoles TCP-IP, … vous permettant de développer les systèmes IOT de votre choix</a:t>
            </a:r>
          </a:p>
          <a:p>
            <a:endParaRPr lang="fr-FR" dirty="0" smtClean="0"/>
          </a:p>
          <a:p>
            <a:r>
              <a:rPr lang="fr-FR" dirty="0" smtClean="0"/>
              <a:t>Pour une connexion </a:t>
            </a:r>
            <a:r>
              <a:rPr lang="fr-FR" b="1" dirty="0" smtClean="0"/>
              <a:t>WIFI </a:t>
            </a:r>
            <a:r>
              <a:rPr lang="fr-FR" dirty="0" smtClean="0"/>
              <a:t>ou</a:t>
            </a:r>
            <a:r>
              <a:rPr lang="fr-FR" b="1" dirty="0" smtClean="0"/>
              <a:t> Bluetooth</a:t>
            </a:r>
            <a:r>
              <a:rPr lang="fr-FR" dirty="0" smtClean="0"/>
              <a:t> les ports de la carte sont disponibles pour piloter un module externe de votre choix, en mode SPI, USB ou Série RS232.</a:t>
            </a:r>
          </a:p>
          <a:p>
            <a:pPr lvl="1"/>
            <a:r>
              <a:rPr lang="fr-FR" dirty="0" smtClean="0"/>
              <a:t>Nous avons déjà testé les librairies qui fonctionnent pour certains modules standards</a:t>
            </a:r>
            <a:endParaRPr lang="fr-FR" dirty="0"/>
          </a:p>
        </p:txBody>
      </p:sp>
    </p:spTree>
    <p:extLst>
      <p:ext uri="{BB962C8B-B14F-4D97-AF65-F5344CB8AC3E}">
        <p14:creationId xmlns:p14="http://schemas.microsoft.com/office/powerpoint/2010/main" val="640386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Connexions Série RS232 intégrées</a:t>
            </a:r>
            <a:endParaRPr lang="fr-FR" dirty="0"/>
          </a:p>
        </p:txBody>
      </p:sp>
      <p:sp>
        <p:nvSpPr>
          <p:cNvPr id="3" name="Espace réservé du contenu 2"/>
          <p:cNvSpPr>
            <a:spLocks noGrp="1"/>
          </p:cNvSpPr>
          <p:nvPr>
            <p:ph idx="1"/>
          </p:nvPr>
        </p:nvSpPr>
        <p:spPr>
          <a:xfrm>
            <a:off x="913795" y="2048333"/>
            <a:ext cx="10353762" cy="4058751"/>
          </a:xfrm>
        </p:spPr>
        <p:txBody>
          <a:bodyPr/>
          <a:lstStyle/>
          <a:p>
            <a:r>
              <a:rPr lang="fr-FR" dirty="0" smtClean="0"/>
              <a:t>Lecture/Ecriture sur 2 ports Série en simultané </a:t>
            </a:r>
          </a:p>
          <a:p>
            <a:r>
              <a:rPr lang="fr-FR" dirty="0" smtClean="0"/>
              <a:t>Les ports série disponibles sont en +/-12V ou 0/3,3V de la carte sur 2 ports distincts, il faudra choisir d’utiliser que l’une de ces tensions par port série, mixer les 2 abîmera la carte</a:t>
            </a:r>
          </a:p>
          <a:p>
            <a:r>
              <a:rPr lang="fr-FR" dirty="0" smtClean="0"/>
              <a:t>Nous avons donc ajouter un composant MAXIM pour assurer </a:t>
            </a:r>
            <a:r>
              <a:rPr lang="fr-FR" dirty="0"/>
              <a:t>les bons niveaux </a:t>
            </a:r>
            <a:r>
              <a:rPr lang="fr-FR" dirty="0" smtClean="0"/>
              <a:t>de tension en RS232</a:t>
            </a:r>
          </a:p>
          <a:p>
            <a:r>
              <a:rPr lang="fr-FR" dirty="0" smtClean="0"/>
              <a:t>Test des ports série embarqués sur une seule carte</a:t>
            </a:r>
          </a:p>
          <a:p>
            <a:pPr lvl="1"/>
            <a:r>
              <a:rPr lang="fr-FR" dirty="0" smtClean="0"/>
              <a:t>N’oubliez pas de croiser: RX1 sur TX2, TX1 sur RX2</a:t>
            </a:r>
          </a:p>
          <a:p>
            <a:r>
              <a:rPr lang="fr-FR" dirty="0" smtClean="0"/>
              <a:t>Communication série entre la carte et des appareils externes (GPS, terminal </a:t>
            </a:r>
            <a:r>
              <a:rPr lang="fr-FR" dirty="0" err="1" smtClean="0"/>
              <a:t>unix</a:t>
            </a:r>
            <a:r>
              <a:rPr lang="fr-FR" dirty="0" smtClean="0"/>
              <a:t>, module </a:t>
            </a:r>
            <a:r>
              <a:rPr lang="fr-FR" dirty="0" err="1" smtClean="0"/>
              <a:t>bluetooth</a:t>
            </a:r>
            <a:r>
              <a:rPr lang="fr-FR" dirty="0" smtClean="0"/>
              <a:t> …)</a:t>
            </a:r>
          </a:p>
          <a:p>
            <a:endParaRPr lang="fr-FR" dirty="0"/>
          </a:p>
        </p:txBody>
      </p:sp>
    </p:spTree>
    <p:extLst>
      <p:ext uri="{BB962C8B-B14F-4D97-AF65-F5344CB8AC3E}">
        <p14:creationId xmlns:p14="http://schemas.microsoft.com/office/powerpoint/2010/main" val="2718716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Connexions USB intégrées</a:t>
            </a:r>
            <a:endParaRPr lang="fr-FR" dirty="0"/>
          </a:p>
        </p:txBody>
      </p:sp>
      <p:sp>
        <p:nvSpPr>
          <p:cNvPr id="3" name="Espace réservé du contenu 2"/>
          <p:cNvSpPr>
            <a:spLocks noGrp="1"/>
          </p:cNvSpPr>
          <p:nvPr>
            <p:ph idx="1"/>
          </p:nvPr>
        </p:nvSpPr>
        <p:spPr>
          <a:xfrm>
            <a:off x="913795" y="2048332"/>
            <a:ext cx="10353762" cy="4058751"/>
          </a:xfrm>
        </p:spPr>
        <p:txBody>
          <a:bodyPr/>
          <a:lstStyle/>
          <a:p>
            <a:r>
              <a:rPr lang="fr-FR" dirty="0" smtClean="0"/>
              <a:t>Communication </a:t>
            </a:r>
            <a:r>
              <a:rPr lang="fr-FR" dirty="0"/>
              <a:t>et Moniteur d’ordinateurs via port USB-Série virtuel</a:t>
            </a:r>
          </a:p>
          <a:p>
            <a:r>
              <a:rPr lang="fr-FR" dirty="0"/>
              <a:t>100% compatible IDE ARDUINO (pour les débutants ou étudiants)</a:t>
            </a:r>
          </a:p>
          <a:p>
            <a:r>
              <a:rPr lang="fr-FR" dirty="0"/>
              <a:t>Communication USB avec des téléphones et tablettes Android (USB HOST)</a:t>
            </a:r>
          </a:p>
          <a:p>
            <a:r>
              <a:rPr lang="fr-FR" dirty="0"/>
              <a:t>Programmation ATMEL en USB (via l’application BOSSAC ou IDE </a:t>
            </a:r>
            <a:r>
              <a:rPr lang="fr-FR" dirty="0" err="1"/>
              <a:t>Arduino</a:t>
            </a:r>
            <a:r>
              <a:rPr lang="fr-FR" dirty="0"/>
              <a:t>)</a:t>
            </a:r>
          </a:p>
          <a:p>
            <a:r>
              <a:rPr lang="fr-FR" dirty="0"/>
              <a:t>Alimentation du cœur via USB sans alimentation de la puissance, le processeur continu de </a:t>
            </a:r>
            <a:r>
              <a:rPr lang="fr-FR" dirty="0" smtClean="0"/>
              <a:t>tourner</a:t>
            </a:r>
          </a:p>
          <a:p>
            <a:endParaRPr lang="fr-FR" dirty="0"/>
          </a:p>
          <a:p>
            <a:r>
              <a:rPr lang="fr-FR" dirty="0" smtClean="0"/>
              <a:t>Possibilité de communiquer et contrôler une multitude de périphériques USB</a:t>
            </a:r>
          </a:p>
        </p:txBody>
      </p:sp>
    </p:spTree>
    <p:extLst>
      <p:ext uri="{BB962C8B-B14F-4D97-AF65-F5344CB8AC3E}">
        <p14:creationId xmlns:p14="http://schemas.microsoft.com/office/powerpoint/2010/main" val="1171761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ois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dois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ois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Ardoise</Template>
  <TotalTime>408</TotalTime>
  <Words>1838</Words>
  <Application>Microsoft Office PowerPoint</Application>
  <PresentationFormat>Grand écran</PresentationFormat>
  <Paragraphs>121</Paragraphs>
  <Slides>16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16</vt:i4>
      </vt:variant>
    </vt:vector>
  </HeadingPairs>
  <TitlesOfParts>
    <vt:vector size="20" baseType="lpstr">
      <vt:lpstr>Calisto MT</vt:lpstr>
      <vt:lpstr>Trebuchet MS</vt:lpstr>
      <vt:lpstr>Wingdings 2</vt:lpstr>
      <vt:lpstr>Ardoise</vt:lpstr>
      <vt:lpstr>Avantages &amp; Usages de la carte « AGENT » électronique</vt:lpstr>
      <vt:lpstr>Conception</vt:lpstr>
      <vt:lpstr>Microcontrôleur très puissant</vt:lpstr>
      <vt:lpstr>Mémoire supplémentaire intégrée</vt:lpstr>
      <vt:lpstr>Modes d’alimentation intégrés</vt:lpstr>
      <vt:lpstr>Sureté de fonctionnement</vt:lpstr>
      <vt:lpstr>Connexion Réseau intégrée</vt:lpstr>
      <vt:lpstr>Connexions Série RS232 intégrées</vt:lpstr>
      <vt:lpstr>Connexions USB intégrées</vt:lpstr>
      <vt:lpstr>Connexion BUS SPI</vt:lpstr>
      <vt:lpstr>Lecture/Ecriture sur 2 ports CANBUS</vt:lpstr>
      <vt:lpstr>Audio stéréo et Amplificateurs intégrés</vt:lpstr>
      <vt:lpstr>Générateur de signaux intégré  </vt:lpstr>
      <vt:lpstr>Pilotage de puissance via ponts en H intégrés</vt:lpstr>
      <vt:lpstr>Alimentation et Pilotage de composants externes</vt:lpstr>
      <vt:lpstr>Connexion à un écran (intégrée)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de la carte WK AGENT</dc:title>
  <dc:creator>Sébastien Dourlens</dc:creator>
  <cp:lastModifiedBy>Sébastien Dourlens</cp:lastModifiedBy>
  <cp:revision>48</cp:revision>
  <dcterms:created xsi:type="dcterms:W3CDTF">2020-01-07T19:48:42Z</dcterms:created>
  <dcterms:modified xsi:type="dcterms:W3CDTF">2020-02-28T23:13:02Z</dcterms:modified>
</cp:coreProperties>
</file>