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9" r:id="rId5"/>
    <p:sldId id="260" r:id="rId6"/>
    <p:sldId id="271" r:id="rId7"/>
    <p:sldId id="273" r:id="rId8"/>
    <p:sldId id="267" r:id="rId9"/>
    <p:sldId id="275" r:id="rId10"/>
    <p:sldId id="268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DF7FD5-CCEB-4114-B5DF-BA5A6451784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FFC5953-A78D-40F8-A6DB-91AB377276BF}">
      <dgm:prSet/>
      <dgm:spPr/>
      <dgm:t>
        <a:bodyPr/>
        <a:lstStyle/>
        <a:p>
          <a:r>
            <a:rPr lang="en-US" dirty="0"/>
            <a:t>Movie Revenue</a:t>
          </a:r>
        </a:p>
      </dgm:t>
    </dgm:pt>
    <dgm:pt modelId="{6541E4F9-C018-4503-A3E0-C5271DA105F0}" type="parTrans" cxnId="{A481D45F-98AC-4C60-B938-2888243558FA}">
      <dgm:prSet/>
      <dgm:spPr/>
      <dgm:t>
        <a:bodyPr/>
        <a:lstStyle/>
        <a:p>
          <a:endParaRPr lang="en-US"/>
        </a:p>
      </dgm:t>
    </dgm:pt>
    <dgm:pt modelId="{4B67528F-3EBB-4CC2-A1A7-8D722FE6CC0A}" type="sibTrans" cxnId="{A481D45F-98AC-4C60-B938-2888243558FA}">
      <dgm:prSet/>
      <dgm:spPr/>
      <dgm:t>
        <a:bodyPr/>
        <a:lstStyle/>
        <a:p>
          <a:endParaRPr lang="en-US"/>
        </a:p>
      </dgm:t>
    </dgm:pt>
    <dgm:pt modelId="{6C4CA872-96CE-4F7E-AF04-1D87D8DBB0A6}">
      <dgm:prSet/>
      <dgm:spPr/>
      <dgm:t>
        <a:bodyPr/>
        <a:lstStyle/>
        <a:p>
          <a:r>
            <a:rPr lang="en-US" dirty="0"/>
            <a:t>Which movies contributed to the most/least revenue gain?</a:t>
          </a:r>
        </a:p>
      </dgm:t>
    </dgm:pt>
    <dgm:pt modelId="{202F42F0-132E-4346-8F53-D2653C2B2E02}" type="parTrans" cxnId="{03DF321F-6B74-4C3B-82B8-D481DE9462C2}">
      <dgm:prSet/>
      <dgm:spPr/>
      <dgm:t>
        <a:bodyPr/>
        <a:lstStyle/>
        <a:p>
          <a:endParaRPr lang="en-US"/>
        </a:p>
      </dgm:t>
    </dgm:pt>
    <dgm:pt modelId="{AF1F0D6C-F37D-46E3-A6AF-FBB6676CBD56}" type="sibTrans" cxnId="{03DF321F-6B74-4C3B-82B8-D481DE9462C2}">
      <dgm:prSet/>
      <dgm:spPr/>
      <dgm:t>
        <a:bodyPr/>
        <a:lstStyle/>
        <a:p>
          <a:endParaRPr lang="en-US"/>
        </a:p>
      </dgm:t>
    </dgm:pt>
    <dgm:pt modelId="{E31F1737-A676-49CD-99DD-FF737DA15A01}">
      <dgm:prSet/>
      <dgm:spPr/>
      <dgm:t>
        <a:bodyPr/>
        <a:lstStyle/>
        <a:p>
          <a:r>
            <a:rPr lang="en-US" dirty="0"/>
            <a:t>Rental Durations</a:t>
          </a:r>
        </a:p>
      </dgm:t>
    </dgm:pt>
    <dgm:pt modelId="{676992D3-965F-4F59-978F-891CD2EA9168}" type="parTrans" cxnId="{0012E068-3F2F-4986-BF16-CBD80982FEAA}">
      <dgm:prSet/>
      <dgm:spPr/>
      <dgm:t>
        <a:bodyPr/>
        <a:lstStyle/>
        <a:p>
          <a:endParaRPr lang="en-US"/>
        </a:p>
      </dgm:t>
    </dgm:pt>
    <dgm:pt modelId="{6281160F-6018-4A3F-9414-9732EBCFD929}" type="sibTrans" cxnId="{0012E068-3F2F-4986-BF16-CBD80982FEAA}">
      <dgm:prSet/>
      <dgm:spPr/>
      <dgm:t>
        <a:bodyPr/>
        <a:lstStyle/>
        <a:p>
          <a:endParaRPr lang="en-US"/>
        </a:p>
      </dgm:t>
    </dgm:pt>
    <dgm:pt modelId="{BD1296FC-EA62-4D9F-86D7-D2438E37C060}">
      <dgm:prSet/>
      <dgm:spPr/>
      <dgm:t>
        <a:bodyPr/>
        <a:lstStyle/>
        <a:p>
          <a:r>
            <a:rPr lang="en-US" dirty="0"/>
            <a:t>What was the average rental duration for all videos?</a:t>
          </a:r>
        </a:p>
      </dgm:t>
    </dgm:pt>
    <dgm:pt modelId="{102201AF-7873-402C-B882-327B93A45BAB}" type="parTrans" cxnId="{40192C00-758F-4885-8DFB-6B12FA3DB1BB}">
      <dgm:prSet/>
      <dgm:spPr/>
      <dgm:t>
        <a:bodyPr/>
        <a:lstStyle/>
        <a:p>
          <a:endParaRPr lang="en-US"/>
        </a:p>
      </dgm:t>
    </dgm:pt>
    <dgm:pt modelId="{947399D5-DA9D-4F6C-874C-B722EDDA12C3}" type="sibTrans" cxnId="{40192C00-758F-4885-8DFB-6B12FA3DB1BB}">
      <dgm:prSet/>
      <dgm:spPr/>
      <dgm:t>
        <a:bodyPr/>
        <a:lstStyle/>
        <a:p>
          <a:endParaRPr lang="en-US"/>
        </a:p>
      </dgm:t>
    </dgm:pt>
    <dgm:pt modelId="{388C42FB-D179-4E96-87EB-FFC2BA5B87E3}">
      <dgm:prSet/>
      <dgm:spPr/>
      <dgm:t>
        <a:bodyPr/>
        <a:lstStyle/>
        <a:p>
          <a:r>
            <a:rPr lang="en-US" dirty="0"/>
            <a:t>Global Market</a:t>
          </a:r>
        </a:p>
      </dgm:t>
    </dgm:pt>
    <dgm:pt modelId="{D7621639-44DE-44C3-BE8B-B51F0E444FAB}" type="parTrans" cxnId="{4D41F3CB-1CC0-4A30-AD28-362D96E3D3E2}">
      <dgm:prSet/>
      <dgm:spPr/>
      <dgm:t>
        <a:bodyPr/>
        <a:lstStyle/>
        <a:p>
          <a:endParaRPr lang="en-US"/>
        </a:p>
      </dgm:t>
    </dgm:pt>
    <dgm:pt modelId="{82ACE368-0DDD-453E-957B-F47AA5B80484}" type="sibTrans" cxnId="{4D41F3CB-1CC0-4A30-AD28-362D96E3D3E2}">
      <dgm:prSet/>
      <dgm:spPr/>
      <dgm:t>
        <a:bodyPr/>
        <a:lstStyle/>
        <a:p>
          <a:endParaRPr lang="en-US"/>
        </a:p>
      </dgm:t>
    </dgm:pt>
    <dgm:pt modelId="{86E66208-C6BF-4066-92AC-C434F5E3E855}">
      <dgm:prSet/>
      <dgm:spPr/>
      <dgm:t>
        <a:bodyPr/>
        <a:lstStyle/>
        <a:p>
          <a:r>
            <a:rPr lang="en-US" dirty="0"/>
            <a:t>Which countries are Rockbuster customers based in?</a:t>
          </a:r>
        </a:p>
      </dgm:t>
    </dgm:pt>
    <dgm:pt modelId="{2B62AA48-8F99-4397-B20B-CCD90FCE8FB2}" type="parTrans" cxnId="{25B220BB-84C6-4645-8A0F-69285D506EDD}">
      <dgm:prSet/>
      <dgm:spPr/>
      <dgm:t>
        <a:bodyPr/>
        <a:lstStyle/>
        <a:p>
          <a:endParaRPr lang="en-US"/>
        </a:p>
      </dgm:t>
    </dgm:pt>
    <dgm:pt modelId="{FC940D94-91FF-4956-BA72-ECB8A1089B0A}" type="sibTrans" cxnId="{25B220BB-84C6-4645-8A0F-69285D506EDD}">
      <dgm:prSet/>
      <dgm:spPr/>
      <dgm:t>
        <a:bodyPr/>
        <a:lstStyle/>
        <a:p>
          <a:endParaRPr lang="en-US"/>
        </a:p>
      </dgm:t>
    </dgm:pt>
    <dgm:pt modelId="{9BC1855B-A7EE-4256-A227-656736E5A1E6}">
      <dgm:prSet/>
      <dgm:spPr/>
      <dgm:t>
        <a:bodyPr/>
        <a:lstStyle/>
        <a:p>
          <a:r>
            <a:rPr lang="en-US" dirty="0"/>
            <a:t>High Value Customers</a:t>
          </a:r>
        </a:p>
      </dgm:t>
    </dgm:pt>
    <dgm:pt modelId="{97C4E8EF-F72F-4099-9FA6-B691D12C1211}" type="parTrans" cxnId="{A69C9E9E-4B95-4918-85C5-96425DECE4C9}">
      <dgm:prSet/>
      <dgm:spPr/>
      <dgm:t>
        <a:bodyPr/>
        <a:lstStyle/>
        <a:p>
          <a:endParaRPr lang="en-US"/>
        </a:p>
      </dgm:t>
    </dgm:pt>
    <dgm:pt modelId="{43A0A35F-8AE4-4084-AF35-6D0191666A32}" type="sibTrans" cxnId="{A69C9E9E-4B95-4918-85C5-96425DECE4C9}">
      <dgm:prSet/>
      <dgm:spPr/>
      <dgm:t>
        <a:bodyPr/>
        <a:lstStyle/>
        <a:p>
          <a:endParaRPr lang="en-US"/>
        </a:p>
      </dgm:t>
    </dgm:pt>
    <dgm:pt modelId="{1FB3880A-32AC-4797-A0C1-07CAA662FB94}">
      <dgm:prSet/>
      <dgm:spPr/>
      <dgm:t>
        <a:bodyPr/>
        <a:lstStyle/>
        <a:p>
          <a:r>
            <a:rPr lang="en-US" dirty="0"/>
            <a:t>Where are the customers with a high lifetime value based?</a:t>
          </a:r>
        </a:p>
      </dgm:t>
    </dgm:pt>
    <dgm:pt modelId="{16478EF0-E963-4AAB-A700-0235F8D99A8E}" type="parTrans" cxnId="{0B408B59-7B0D-4770-B34D-0B5B757DE471}">
      <dgm:prSet/>
      <dgm:spPr/>
      <dgm:t>
        <a:bodyPr/>
        <a:lstStyle/>
        <a:p>
          <a:endParaRPr lang="en-US"/>
        </a:p>
      </dgm:t>
    </dgm:pt>
    <dgm:pt modelId="{EA5A1460-F61C-401E-B707-65DE4DFCB43C}" type="sibTrans" cxnId="{0B408B59-7B0D-4770-B34D-0B5B757DE471}">
      <dgm:prSet/>
      <dgm:spPr/>
      <dgm:t>
        <a:bodyPr/>
        <a:lstStyle/>
        <a:p>
          <a:endParaRPr lang="en-US"/>
        </a:p>
      </dgm:t>
    </dgm:pt>
    <dgm:pt modelId="{D197549C-B276-4CB1-8100-3710B4E667E6}">
      <dgm:prSet/>
      <dgm:spPr/>
      <dgm:t>
        <a:bodyPr/>
        <a:lstStyle/>
        <a:p>
          <a:r>
            <a:rPr lang="en-US" dirty="0"/>
            <a:t>Sales</a:t>
          </a:r>
        </a:p>
      </dgm:t>
    </dgm:pt>
    <dgm:pt modelId="{4096540B-9955-4025-852C-F434B5A9247C}" type="parTrans" cxnId="{D1004D75-C3CB-4F65-B6E1-DCEF13F5B97E}">
      <dgm:prSet/>
      <dgm:spPr/>
      <dgm:t>
        <a:bodyPr/>
        <a:lstStyle/>
        <a:p>
          <a:endParaRPr lang="en-US"/>
        </a:p>
      </dgm:t>
    </dgm:pt>
    <dgm:pt modelId="{03057D75-7979-4069-BD04-370C4226BBCC}" type="sibTrans" cxnId="{D1004D75-C3CB-4F65-B6E1-DCEF13F5B97E}">
      <dgm:prSet/>
      <dgm:spPr/>
      <dgm:t>
        <a:bodyPr/>
        <a:lstStyle/>
        <a:p>
          <a:endParaRPr lang="en-US"/>
        </a:p>
      </dgm:t>
    </dgm:pt>
    <dgm:pt modelId="{BF5AA119-F06E-428B-863A-60A29EC056F0}">
      <dgm:prSet/>
      <dgm:spPr/>
      <dgm:t>
        <a:bodyPr/>
        <a:lstStyle/>
        <a:p>
          <a:r>
            <a:rPr lang="en-US" dirty="0"/>
            <a:t>Do sales figures vary between geographic regions?</a:t>
          </a:r>
        </a:p>
      </dgm:t>
    </dgm:pt>
    <dgm:pt modelId="{C2553862-4ABC-4EE7-BEC0-D3B5DFA6FFC3}" type="parTrans" cxnId="{D30A7849-2C06-4C27-BA6A-67104A0E19E3}">
      <dgm:prSet/>
      <dgm:spPr/>
      <dgm:t>
        <a:bodyPr/>
        <a:lstStyle/>
        <a:p>
          <a:endParaRPr lang="en-US"/>
        </a:p>
      </dgm:t>
    </dgm:pt>
    <dgm:pt modelId="{193B5D14-6619-4513-ABC4-8E276854BDA1}" type="sibTrans" cxnId="{D30A7849-2C06-4C27-BA6A-67104A0E19E3}">
      <dgm:prSet/>
      <dgm:spPr/>
      <dgm:t>
        <a:bodyPr/>
        <a:lstStyle/>
        <a:p>
          <a:endParaRPr lang="en-US"/>
        </a:p>
      </dgm:t>
    </dgm:pt>
    <dgm:pt modelId="{CC63BF8F-3A1B-4C64-A653-5EFA95556120}" type="pres">
      <dgm:prSet presAssocID="{BFDF7FD5-CCEB-4114-B5DF-BA5A6451784D}" presName="Name0" presStyleCnt="0">
        <dgm:presLayoutVars>
          <dgm:dir/>
          <dgm:animLvl val="lvl"/>
          <dgm:resizeHandles val="exact"/>
        </dgm:presLayoutVars>
      </dgm:prSet>
      <dgm:spPr/>
    </dgm:pt>
    <dgm:pt modelId="{355C6DC8-6085-45CA-AA4C-D5B6A41E9116}" type="pres">
      <dgm:prSet presAssocID="{0FFC5953-A78D-40F8-A6DB-91AB377276BF}" presName="linNode" presStyleCnt="0"/>
      <dgm:spPr/>
    </dgm:pt>
    <dgm:pt modelId="{1E1B6DB3-B60A-4CD2-ABB5-D8B468B4C52B}" type="pres">
      <dgm:prSet presAssocID="{0FFC5953-A78D-40F8-A6DB-91AB377276BF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6A7EA681-0349-4B11-945E-932F8C2926AB}" type="pres">
      <dgm:prSet presAssocID="{0FFC5953-A78D-40F8-A6DB-91AB377276BF}" presName="descendantText" presStyleLbl="alignAccFollowNode1" presStyleIdx="0" presStyleCnt="5">
        <dgm:presLayoutVars>
          <dgm:bulletEnabled val="1"/>
        </dgm:presLayoutVars>
      </dgm:prSet>
      <dgm:spPr/>
    </dgm:pt>
    <dgm:pt modelId="{45EAE775-A934-4729-A1F6-58FEDD8FEE91}" type="pres">
      <dgm:prSet presAssocID="{4B67528F-3EBB-4CC2-A1A7-8D722FE6CC0A}" presName="sp" presStyleCnt="0"/>
      <dgm:spPr/>
    </dgm:pt>
    <dgm:pt modelId="{CD23DF88-DAE8-4386-87FF-B63AF86691AB}" type="pres">
      <dgm:prSet presAssocID="{E31F1737-A676-49CD-99DD-FF737DA15A01}" presName="linNode" presStyleCnt="0"/>
      <dgm:spPr/>
    </dgm:pt>
    <dgm:pt modelId="{96253CF9-C3D1-4E5E-89DE-3B0CE9BD1201}" type="pres">
      <dgm:prSet presAssocID="{E31F1737-A676-49CD-99DD-FF737DA15A01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B136B804-98ED-45BF-8610-91393EC17808}" type="pres">
      <dgm:prSet presAssocID="{E31F1737-A676-49CD-99DD-FF737DA15A01}" presName="descendantText" presStyleLbl="alignAccFollowNode1" presStyleIdx="1" presStyleCnt="5">
        <dgm:presLayoutVars>
          <dgm:bulletEnabled val="1"/>
        </dgm:presLayoutVars>
      </dgm:prSet>
      <dgm:spPr/>
    </dgm:pt>
    <dgm:pt modelId="{14424C5F-CB81-4CA0-8D68-F622BE1F899B}" type="pres">
      <dgm:prSet presAssocID="{6281160F-6018-4A3F-9414-9732EBCFD929}" presName="sp" presStyleCnt="0"/>
      <dgm:spPr/>
    </dgm:pt>
    <dgm:pt modelId="{E38AE968-77CC-4BB7-8A27-93DE1832B4E5}" type="pres">
      <dgm:prSet presAssocID="{388C42FB-D179-4E96-87EB-FFC2BA5B87E3}" presName="linNode" presStyleCnt="0"/>
      <dgm:spPr/>
    </dgm:pt>
    <dgm:pt modelId="{2B5AF77D-3225-45FC-8076-CB1E3A0116C4}" type="pres">
      <dgm:prSet presAssocID="{388C42FB-D179-4E96-87EB-FFC2BA5B87E3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122CA039-5FC6-4C5A-BC11-3DB3404C276D}" type="pres">
      <dgm:prSet presAssocID="{388C42FB-D179-4E96-87EB-FFC2BA5B87E3}" presName="descendantText" presStyleLbl="alignAccFollowNode1" presStyleIdx="2" presStyleCnt="5">
        <dgm:presLayoutVars>
          <dgm:bulletEnabled val="1"/>
        </dgm:presLayoutVars>
      </dgm:prSet>
      <dgm:spPr/>
    </dgm:pt>
    <dgm:pt modelId="{2C6B4F0F-88B9-462E-A6E2-95882415D222}" type="pres">
      <dgm:prSet presAssocID="{82ACE368-0DDD-453E-957B-F47AA5B80484}" presName="sp" presStyleCnt="0"/>
      <dgm:spPr/>
    </dgm:pt>
    <dgm:pt modelId="{29264072-83FA-411B-AF9B-729EB3EEB221}" type="pres">
      <dgm:prSet presAssocID="{9BC1855B-A7EE-4256-A227-656736E5A1E6}" presName="linNode" presStyleCnt="0"/>
      <dgm:spPr/>
    </dgm:pt>
    <dgm:pt modelId="{672C3005-B1E3-4028-BB91-10860627D366}" type="pres">
      <dgm:prSet presAssocID="{9BC1855B-A7EE-4256-A227-656736E5A1E6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C0C2218F-076C-4D46-8670-AF31F759A67C}" type="pres">
      <dgm:prSet presAssocID="{9BC1855B-A7EE-4256-A227-656736E5A1E6}" presName="descendantText" presStyleLbl="alignAccFollowNode1" presStyleIdx="3" presStyleCnt="5">
        <dgm:presLayoutVars>
          <dgm:bulletEnabled val="1"/>
        </dgm:presLayoutVars>
      </dgm:prSet>
      <dgm:spPr/>
    </dgm:pt>
    <dgm:pt modelId="{5D16AF90-09E9-4FEE-B519-A4E93451BFE9}" type="pres">
      <dgm:prSet presAssocID="{43A0A35F-8AE4-4084-AF35-6D0191666A32}" presName="sp" presStyleCnt="0"/>
      <dgm:spPr/>
    </dgm:pt>
    <dgm:pt modelId="{070FA961-025F-4A09-9F7D-D2D6DB9E8E66}" type="pres">
      <dgm:prSet presAssocID="{D197549C-B276-4CB1-8100-3710B4E667E6}" presName="linNode" presStyleCnt="0"/>
      <dgm:spPr/>
    </dgm:pt>
    <dgm:pt modelId="{FF8C04E7-DDFF-4182-9C75-D854BFF3C9F0}" type="pres">
      <dgm:prSet presAssocID="{D197549C-B276-4CB1-8100-3710B4E667E6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326A7542-F0DF-4AE2-A61C-B32735E1D5F9}" type="pres">
      <dgm:prSet presAssocID="{D197549C-B276-4CB1-8100-3710B4E667E6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40192C00-758F-4885-8DFB-6B12FA3DB1BB}" srcId="{E31F1737-A676-49CD-99DD-FF737DA15A01}" destId="{BD1296FC-EA62-4D9F-86D7-D2438E37C060}" srcOrd="0" destOrd="0" parTransId="{102201AF-7873-402C-B882-327B93A45BAB}" sibTransId="{947399D5-DA9D-4F6C-874C-B722EDDA12C3}"/>
    <dgm:cxn modelId="{4E50460B-1402-4B69-B052-D7CD475A033A}" type="presOf" srcId="{BFDF7FD5-CCEB-4114-B5DF-BA5A6451784D}" destId="{CC63BF8F-3A1B-4C64-A653-5EFA95556120}" srcOrd="0" destOrd="0" presId="urn:microsoft.com/office/officeart/2005/8/layout/vList5"/>
    <dgm:cxn modelId="{CADDA810-406B-4180-8C76-408993F5CE22}" type="presOf" srcId="{1FB3880A-32AC-4797-A0C1-07CAA662FB94}" destId="{C0C2218F-076C-4D46-8670-AF31F759A67C}" srcOrd="0" destOrd="0" presId="urn:microsoft.com/office/officeart/2005/8/layout/vList5"/>
    <dgm:cxn modelId="{03DF321F-6B74-4C3B-82B8-D481DE9462C2}" srcId="{0FFC5953-A78D-40F8-A6DB-91AB377276BF}" destId="{6C4CA872-96CE-4F7E-AF04-1D87D8DBB0A6}" srcOrd="0" destOrd="0" parTransId="{202F42F0-132E-4346-8F53-D2653C2B2E02}" sibTransId="{AF1F0D6C-F37D-46E3-A6AF-FBB6676CBD56}"/>
    <dgm:cxn modelId="{052FF02C-931A-4EEA-ABE9-644C8D982AAE}" type="presOf" srcId="{BF5AA119-F06E-428B-863A-60A29EC056F0}" destId="{326A7542-F0DF-4AE2-A61C-B32735E1D5F9}" srcOrd="0" destOrd="0" presId="urn:microsoft.com/office/officeart/2005/8/layout/vList5"/>
    <dgm:cxn modelId="{7AF0942F-3F3F-46F9-A760-E5AB5EA8B8F5}" type="presOf" srcId="{D197549C-B276-4CB1-8100-3710B4E667E6}" destId="{FF8C04E7-DDFF-4182-9C75-D854BFF3C9F0}" srcOrd="0" destOrd="0" presId="urn:microsoft.com/office/officeart/2005/8/layout/vList5"/>
    <dgm:cxn modelId="{A5DBE15D-241C-480C-970F-E54F1E82D81F}" type="presOf" srcId="{9BC1855B-A7EE-4256-A227-656736E5A1E6}" destId="{672C3005-B1E3-4028-BB91-10860627D366}" srcOrd="0" destOrd="0" presId="urn:microsoft.com/office/officeart/2005/8/layout/vList5"/>
    <dgm:cxn modelId="{A481D45F-98AC-4C60-B938-2888243558FA}" srcId="{BFDF7FD5-CCEB-4114-B5DF-BA5A6451784D}" destId="{0FFC5953-A78D-40F8-A6DB-91AB377276BF}" srcOrd="0" destOrd="0" parTransId="{6541E4F9-C018-4503-A3E0-C5271DA105F0}" sibTransId="{4B67528F-3EBB-4CC2-A1A7-8D722FE6CC0A}"/>
    <dgm:cxn modelId="{0012E068-3F2F-4986-BF16-CBD80982FEAA}" srcId="{BFDF7FD5-CCEB-4114-B5DF-BA5A6451784D}" destId="{E31F1737-A676-49CD-99DD-FF737DA15A01}" srcOrd="1" destOrd="0" parTransId="{676992D3-965F-4F59-978F-891CD2EA9168}" sibTransId="{6281160F-6018-4A3F-9414-9732EBCFD929}"/>
    <dgm:cxn modelId="{D30A7849-2C06-4C27-BA6A-67104A0E19E3}" srcId="{D197549C-B276-4CB1-8100-3710B4E667E6}" destId="{BF5AA119-F06E-428B-863A-60A29EC056F0}" srcOrd="0" destOrd="0" parTransId="{C2553862-4ABC-4EE7-BEC0-D3B5DFA6FFC3}" sibTransId="{193B5D14-6619-4513-ABC4-8E276854BDA1}"/>
    <dgm:cxn modelId="{D1004D75-C3CB-4F65-B6E1-DCEF13F5B97E}" srcId="{BFDF7FD5-CCEB-4114-B5DF-BA5A6451784D}" destId="{D197549C-B276-4CB1-8100-3710B4E667E6}" srcOrd="4" destOrd="0" parTransId="{4096540B-9955-4025-852C-F434B5A9247C}" sibTransId="{03057D75-7979-4069-BD04-370C4226BBCC}"/>
    <dgm:cxn modelId="{B308DD56-CDF6-4823-9EA1-91D67B9AE6BE}" type="presOf" srcId="{0FFC5953-A78D-40F8-A6DB-91AB377276BF}" destId="{1E1B6DB3-B60A-4CD2-ABB5-D8B468B4C52B}" srcOrd="0" destOrd="0" presId="urn:microsoft.com/office/officeart/2005/8/layout/vList5"/>
    <dgm:cxn modelId="{98CC2659-5C39-4FAA-9647-14F0D913C907}" type="presOf" srcId="{6C4CA872-96CE-4F7E-AF04-1D87D8DBB0A6}" destId="{6A7EA681-0349-4B11-945E-932F8C2926AB}" srcOrd="0" destOrd="0" presId="urn:microsoft.com/office/officeart/2005/8/layout/vList5"/>
    <dgm:cxn modelId="{0B408B59-7B0D-4770-B34D-0B5B757DE471}" srcId="{9BC1855B-A7EE-4256-A227-656736E5A1E6}" destId="{1FB3880A-32AC-4797-A0C1-07CAA662FB94}" srcOrd="0" destOrd="0" parTransId="{16478EF0-E963-4AAB-A700-0235F8D99A8E}" sibTransId="{EA5A1460-F61C-401E-B707-65DE4DFCB43C}"/>
    <dgm:cxn modelId="{138BF181-D50D-4E96-A3B2-B358A7601742}" type="presOf" srcId="{BD1296FC-EA62-4D9F-86D7-D2438E37C060}" destId="{B136B804-98ED-45BF-8610-91393EC17808}" srcOrd="0" destOrd="0" presId="urn:microsoft.com/office/officeart/2005/8/layout/vList5"/>
    <dgm:cxn modelId="{A69C9E9E-4B95-4918-85C5-96425DECE4C9}" srcId="{BFDF7FD5-CCEB-4114-B5DF-BA5A6451784D}" destId="{9BC1855B-A7EE-4256-A227-656736E5A1E6}" srcOrd="3" destOrd="0" parTransId="{97C4E8EF-F72F-4099-9FA6-B691D12C1211}" sibTransId="{43A0A35F-8AE4-4084-AF35-6D0191666A32}"/>
    <dgm:cxn modelId="{A0114AB2-B4FE-4E25-A476-94434293A3A6}" type="presOf" srcId="{388C42FB-D179-4E96-87EB-FFC2BA5B87E3}" destId="{2B5AF77D-3225-45FC-8076-CB1E3A0116C4}" srcOrd="0" destOrd="0" presId="urn:microsoft.com/office/officeart/2005/8/layout/vList5"/>
    <dgm:cxn modelId="{25B220BB-84C6-4645-8A0F-69285D506EDD}" srcId="{388C42FB-D179-4E96-87EB-FFC2BA5B87E3}" destId="{86E66208-C6BF-4066-92AC-C434F5E3E855}" srcOrd="0" destOrd="0" parTransId="{2B62AA48-8F99-4397-B20B-CCD90FCE8FB2}" sibTransId="{FC940D94-91FF-4956-BA72-ECB8A1089B0A}"/>
    <dgm:cxn modelId="{4D41F3CB-1CC0-4A30-AD28-362D96E3D3E2}" srcId="{BFDF7FD5-CCEB-4114-B5DF-BA5A6451784D}" destId="{388C42FB-D179-4E96-87EB-FFC2BA5B87E3}" srcOrd="2" destOrd="0" parTransId="{D7621639-44DE-44C3-BE8B-B51F0E444FAB}" sibTransId="{82ACE368-0DDD-453E-957B-F47AA5B80484}"/>
    <dgm:cxn modelId="{BF97A8D7-1958-4E90-82B1-2C3E8579C66C}" type="presOf" srcId="{E31F1737-A676-49CD-99DD-FF737DA15A01}" destId="{96253CF9-C3D1-4E5E-89DE-3B0CE9BD1201}" srcOrd="0" destOrd="0" presId="urn:microsoft.com/office/officeart/2005/8/layout/vList5"/>
    <dgm:cxn modelId="{6416FDF7-E0C8-4BE8-AF2A-215324D6A35C}" type="presOf" srcId="{86E66208-C6BF-4066-92AC-C434F5E3E855}" destId="{122CA039-5FC6-4C5A-BC11-3DB3404C276D}" srcOrd="0" destOrd="0" presId="urn:microsoft.com/office/officeart/2005/8/layout/vList5"/>
    <dgm:cxn modelId="{9FA727C2-5FE4-4213-944A-2D3899B5FA0F}" type="presParOf" srcId="{CC63BF8F-3A1B-4C64-A653-5EFA95556120}" destId="{355C6DC8-6085-45CA-AA4C-D5B6A41E9116}" srcOrd="0" destOrd="0" presId="urn:microsoft.com/office/officeart/2005/8/layout/vList5"/>
    <dgm:cxn modelId="{D2272F43-48DC-44CE-80C0-2322925E0868}" type="presParOf" srcId="{355C6DC8-6085-45CA-AA4C-D5B6A41E9116}" destId="{1E1B6DB3-B60A-4CD2-ABB5-D8B468B4C52B}" srcOrd="0" destOrd="0" presId="urn:microsoft.com/office/officeart/2005/8/layout/vList5"/>
    <dgm:cxn modelId="{8395FA16-DF4C-4F50-88F9-169A0223B855}" type="presParOf" srcId="{355C6DC8-6085-45CA-AA4C-D5B6A41E9116}" destId="{6A7EA681-0349-4B11-945E-932F8C2926AB}" srcOrd="1" destOrd="0" presId="urn:microsoft.com/office/officeart/2005/8/layout/vList5"/>
    <dgm:cxn modelId="{088D4E15-E7AE-4C74-AF75-22BF1E08EA6B}" type="presParOf" srcId="{CC63BF8F-3A1B-4C64-A653-5EFA95556120}" destId="{45EAE775-A934-4729-A1F6-58FEDD8FEE91}" srcOrd="1" destOrd="0" presId="urn:microsoft.com/office/officeart/2005/8/layout/vList5"/>
    <dgm:cxn modelId="{09BC0CB9-2E5C-44CE-8091-F331796ACE92}" type="presParOf" srcId="{CC63BF8F-3A1B-4C64-A653-5EFA95556120}" destId="{CD23DF88-DAE8-4386-87FF-B63AF86691AB}" srcOrd="2" destOrd="0" presId="urn:microsoft.com/office/officeart/2005/8/layout/vList5"/>
    <dgm:cxn modelId="{F42CC18A-9FE3-4928-ADEE-7CEF224AAEC8}" type="presParOf" srcId="{CD23DF88-DAE8-4386-87FF-B63AF86691AB}" destId="{96253CF9-C3D1-4E5E-89DE-3B0CE9BD1201}" srcOrd="0" destOrd="0" presId="urn:microsoft.com/office/officeart/2005/8/layout/vList5"/>
    <dgm:cxn modelId="{125E9787-1B61-48B6-AC27-B42C46C494A1}" type="presParOf" srcId="{CD23DF88-DAE8-4386-87FF-B63AF86691AB}" destId="{B136B804-98ED-45BF-8610-91393EC17808}" srcOrd="1" destOrd="0" presId="urn:microsoft.com/office/officeart/2005/8/layout/vList5"/>
    <dgm:cxn modelId="{79A493E8-E347-4F51-8085-97B2D4843BA3}" type="presParOf" srcId="{CC63BF8F-3A1B-4C64-A653-5EFA95556120}" destId="{14424C5F-CB81-4CA0-8D68-F622BE1F899B}" srcOrd="3" destOrd="0" presId="urn:microsoft.com/office/officeart/2005/8/layout/vList5"/>
    <dgm:cxn modelId="{CA7E8D29-D52B-43CF-9883-5F3E08B40185}" type="presParOf" srcId="{CC63BF8F-3A1B-4C64-A653-5EFA95556120}" destId="{E38AE968-77CC-4BB7-8A27-93DE1832B4E5}" srcOrd="4" destOrd="0" presId="urn:microsoft.com/office/officeart/2005/8/layout/vList5"/>
    <dgm:cxn modelId="{DB40D4FE-86C2-41C1-A826-855B52CFC241}" type="presParOf" srcId="{E38AE968-77CC-4BB7-8A27-93DE1832B4E5}" destId="{2B5AF77D-3225-45FC-8076-CB1E3A0116C4}" srcOrd="0" destOrd="0" presId="urn:microsoft.com/office/officeart/2005/8/layout/vList5"/>
    <dgm:cxn modelId="{FC68145C-281F-4266-B43A-4419578D0D8F}" type="presParOf" srcId="{E38AE968-77CC-4BB7-8A27-93DE1832B4E5}" destId="{122CA039-5FC6-4C5A-BC11-3DB3404C276D}" srcOrd="1" destOrd="0" presId="urn:microsoft.com/office/officeart/2005/8/layout/vList5"/>
    <dgm:cxn modelId="{6E1EE367-2DC1-40CD-8EE6-39F7C56C7313}" type="presParOf" srcId="{CC63BF8F-3A1B-4C64-A653-5EFA95556120}" destId="{2C6B4F0F-88B9-462E-A6E2-95882415D222}" srcOrd="5" destOrd="0" presId="urn:microsoft.com/office/officeart/2005/8/layout/vList5"/>
    <dgm:cxn modelId="{71D5AF56-472C-4A34-9430-A468B7184015}" type="presParOf" srcId="{CC63BF8F-3A1B-4C64-A653-5EFA95556120}" destId="{29264072-83FA-411B-AF9B-729EB3EEB221}" srcOrd="6" destOrd="0" presId="urn:microsoft.com/office/officeart/2005/8/layout/vList5"/>
    <dgm:cxn modelId="{95325E1C-BBE1-41A3-A664-1A842851FBA1}" type="presParOf" srcId="{29264072-83FA-411B-AF9B-729EB3EEB221}" destId="{672C3005-B1E3-4028-BB91-10860627D366}" srcOrd="0" destOrd="0" presId="urn:microsoft.com/office/officeart/2005/8/layout/vList5"/>
    <dgm:cxn modelId="{21A9AAD3-2108-4735-92C8-6388CA659F34}" type="presParOf" srcId="{29264072-83FA-411B-AF9B-729EB3EEB221}" destId="{C0C2218F-076C-4D46-8670-AF31F759A67C}" srcOrd="1" destOrd="0" presId="urn:microsoft.com/office/officeart/2005/8/layout/vList5"/>
    <dgm:cxn modelId="{7B55B9BC-211A-493E-9265-C3428EC2164E}" type="presParOf" srcId="{CC63BF8F-3A1B-4C64-A653-5EFA95556120}" destId="{5D16AF90-09E9-4FEE-B519-A4E93451BFE9}" srcOrd="7" destOrd="0" presId="urn:microsoft.com/office/officeart/2005/8/layout/vList5"/>
    <dgm:cxn modelId="{B5500C36-9746-4E85-BFCE-DE73643E4D29}" type="presParOf" srcId="{CC63BF8F-3A1B-4C64-A653-5EFA95556120}" destId="{070FA961-025F-4A09-9F7D-D2D6DB9E8E66}" srcOrd="8" destOrd="0" presId="urn:microsoft.com/office/officeart/2005/8/layout/vList5"/>
    <dgm:cxn modelId="{69E00C27-12D7-4901-8451-E69C1B5DC6B1}" type="presParOf" srcId="{070FA961-025F-4A09-9F7D-D2D6DB9E8E66}" destId="{FF8C04E7-DDFF-4182-9C75-D854BFF3C9F0}" srcOrd="0" destOrd="0" presId="urn:microsoft.com/office/officeart/2005/8/layout/vList5"/>
    <dgm:cxn modelId="{8BA2416A-5B22-4CBC-B6B3-101DED9C28FE}" type="presParOf" srcId="{070FA961-025F-4A09-9F7D-D2D6DB9E8E66}" destId="{326A7542-F0DF-4AE2-A61C-B32735E1D5F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EAF59E-1EAE-4E3E-8277-8DF46FFDCBC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F1EAE1-D77C-46E8-AE40-1EE9FB1EE983}">
      <dgm:prSet phldrT="[Text]"/>
      <dgm:spPr/>
      <dgm:t>
        <a:bodyPr/>
        <a:lstStyle/>
        <a:p>
          <a:r>
            <a:rPr lang="en-US" dirty="0"/>
            <a:t>1,000 films</a:t>
          </a:r>
        </a:p>
      </dgm:t>
    </dgm:pt>
    <dgm:pt modelId="{829CA268-9FC4-4522-BD62-69CADB996D95}" type="parTrans" cxnId="{C53812A4-9D36-4FBF-AFCE-792253B1AFC6}">
      <dgm:prSet/>
      <dgm:spPr/>
      <dgm:t>
        <a:bodyPr/>
        <a:lstStyle/>
        <a:p>
          <a:endParaRPr lang="en-US"/>
        </a:p>
      </dgm:t>
    </dgm:pt>
    <dgm:pt modelId="{22FACADD-DCF0-4185-8F34-25C4B3B09644}" type="sibTrans" cxnId="{C53812A4-9D36-4FBF-AFCE-792253B1AFC6}">
      <dgm:prSet/>
      <dgm:spPr/>
      <dgm:t>
        <a:bodyPr/>
        <a:lstStyle/>
        <a:p>
          <a:endParaRPr lang="en-US"/>
        </a:p>
      </dgm:t>
    </dgm:pt>
    <dgm:pt modelId="{40A6245C-F877-4D35-9C70-CB7138F46B8D}">
      <dgm:prSet phldrT="[Text]"/>
      <dgm:spPr/>
      <dgm:t>
        <a:bodyPr/>
        <a:lstStyle/>
        <a:p>
          <a:r>
            <a:rPr lang="en-US" dirty="0"/>
            <a:t>599 Customers</a:t>
          </a:r>
        </a:p>
      </dgm:t>
    </dgm:pt>
    <dgm:pt modelId="{AFE58079-D949-49D7-B719-ECDB248710C5}" type="parTrans" cxnId="{DDA24D06-1C8B-4826-A50D-5D7560E4011E}">
      <dgm:prSet/>
      <dgm:spPr/>
      <dgm:t>
        <a:bodyPr/>
        <a:lstStyle/>
        <a:p>
          <a:endParaRPr lang="en-US"/>
        </a:p>
      </dgm:t>
    </dgm:pt>
    <dgm:pt modelId="{BD4D2EC8-9509-43B7-8BEC-767E8D026C45}" type="sibTrans" cxnId="{DDA24D06-1C8B-4826-A50D-5D7560E4011E}">
      <dgm:prSet/>
      <dgm:spPr/>
      <dgm:t>
        <a:bodyPr/>
        <a:lstStyle/>
        <a:p>
          <a:endParaRPr lang="en-US"/>
        </a:p>
      </dgm:t>
    </dgm:pt>
    <dgm:pt modelId="{885E3396-7057-46B2-BF86-8D38F84D3F27}">
      <dgm:prSet phldrT="[Text]"/>
      <dgm:spPr/>
      <dgm:t>
        <a:bodyPr/>
        <a:lstStyle/>
        <a:p>
          <a:r>
            <a:rPr lang="en-US" dirty="0"/>
            <a:t>$2.98 Average Rental Payment</a:t>
          </a:r>
        </a:p>
      </dgm:t>
    </dgm:pt>
    <dgm:pt modelId="{93EECA91-E32F-4F9A-9CEC-48A834898686}" type="parTrans" cxnId="{D655F4FB-6E31-4846-BE83-DE1229FF711A}">
      <dgm:prSet/>
      <dgm:spPr/>
      <dgm:t>
        <a:bodyPr/>
        <a:lstStyle/>
        <a:p>
          <a:endParaRPr lang="en-US"/>
        </a:p>
      </dgm:t>
    </dgm:pt>
    <dgm:pt modelId="{DE87C795-761D-4BEA-81A2-47D1CB692EDC}" type="sibTrans" cxnId="{D655F4FB-6E31-4846-BE83-DE1229FF711A}">
      <dgm:prSet/>
      <dgm:spPr/>
      <dgm:t>
        <a:bodyPr/>
        <a:lstStyle/>
        <a:p>
          <a:endParaRPr lang="en-US"/>
        </a:p>
      </dgm:t>
    </dgm:pt>
    <dgm:pt modelId="{1CC83FB4-B8C2-4CC4-A460-9E602EB233EB}">
      <dgm:prSet phldrT="[Text]"/>
      <dgm:spPr/>
      <dgm:t>
        <a:bodyPr/>
        <a:lstStyle/>
        <a:p>
          <a:r>
            <a:rPr lang="en-US" dirty="0"/>
            <a:t>5 days Average Rental Duration</a:t>
          </a:r>
        </a:p>
      </dgm:t>
    </dgm:pt>
    <dgm:pt modelId="{BE70ED19-02CE-431F-ADFD-DDA05DA94A6F}" type="parTrans" cxnId="{5E2F5CC8-D1B1-484E-8DA2-49F33780BE81}">
      <dgm:prSet/>
      <dgm:spPr/>
      <dgm:t>
        <a:bodyPr/>
        <a:lstStyle/>
        <a:p>
          <a:endParaRPr lang="en-US"/>
        </a:p>
      </dgm:t>
    </dgm:pt>
    <dgm:pt modelId="{473885BB-7CA7-4F73-B082-94B4D07A29F1}" type="sibTrans" cxnId="{5E2F5CC8-D1B1-484E-8DA2-49F33780BE81}">
      <dgm:prSet/>
      <dgm:spPr/>
      <dgm:t>
        <a:bodyPr/>
        <a:lstStyle/>
        <a:p>
          <a:endParaRPr lang="en-US"/>
        </a:p>
      </dgm:t>
    </dgm:pt>
    <dgm:pt modelId="{5B49E845-7C70-4315-BE9F-E12C7EBB14DB}" type="pres">
      <dgm:prSet presAssocID="{9AEAF59E-1EAE-4E3E-8277-8DF46FFDCBC5}" presName="diagram" presStyleCnt="0">
        <dgm:presLayoutVars>
          <dgm:dir/>
          <dgm:resizeHandles val="exact"/>
        </dgm:presLayoutVars>
      </dgm:prSet>
      <dgm:spPr/>
    </dgm:pt>
    <dgm:pt modelId="{D4B066FD-39B6-46DA-8427-647D897D9732}" type="pres">
      <dgm:prSet presAssocID="{6DF1EAE1-D77C-46E8-AE40-1EE9FB1EE983}" presName="node" presStyleLbl="node1" presStyleIdx="0" presStyleCnt="4" custLinFactNeighborY="-1520">
        <dgm:presLayoutVars>
          <dgm:bulletEnabled val="1"/>
        </dgm:presLayoutVars>
      </dgm:prSet>
      <dgm:spPr/>
    </dgm:pt>
    <dgm:pt modelId="{9241F9A8-C330-4556-AEE4-BF581D5CAD1C}" type="pres">
      <dgm:prSet presAssocID="{22FACADD-DCF0-4185-8F34-25C4B3B09644}" presName="sibTrans" presStyleCnt="0"/>
      <dgm:spPr/>
    </dgm:pt>
    <dgm:pt modelId="{DCD1E8C6-E7C7-4EDE-B07F-A42104015934}" type="pres">
      <dgm:prSet presAssocID="{40A6245C-F877-4D35-9C70-CB7138F46B8D}" presName="node" presStyleLbl="node1" presStyleIdx="1" presStyleCnt="4">
        <dgm:presLayoutVars>
          <dgm:bulletEnabled val="1"/>
        </dgm:presLayoutVars>
      </dgm:prSet>
      <dgm:spPr/>
    </dgm:pt>
    <dgm:pt modelId="{0D27FD05-B55B-495E-9F70-6B8C4E0AC47A}" type="pres">
      <dgm:prSet presAssocID="{BD4D2EC8-9509-43B7-8BEC-767E8D026C45}" presName="sibTrans" presStyleCnt="0"/>
      <dgm:spPr/>
    </dgm:pt>
    <dgm:pt modelId="{1A718452-3485-45EB-8D2A-07C505CBCF24}" type="pres">
      <dgm:prSet presAssocID="{885E3396-7057-46B2-BF86-8D38F84D3F27}" presName="node" presStyleLbl="node1" presStyleIdx="2" presStyleCnt="4">
        <dgm:presLayoutVars>
          <dgm:bulletEnabled val="1"/>
        </dgm:presLayoutVars>
      </dgm:prSet>
      <dgm:spPr/>
    </dgm:pt>
    <dgm:pt modelId="{59803A18-6F7A-4E3A-BADB-167ED398A1D8}" type="pres">
      <dgm:prSet presAssocID="{DE87C795-761D-4BEA-81A2-47D1CB692EDC}" presName="sibTrans" presStyleCnt="0"/>
      <dgm:spPr/>
    </dgm:pt>
    <dgm:pt modelId="{653E8002-E812-4EBA-99BF-EE406DCE34C6}" type="pres">
      <dgm:prSet presAssocID="{1CC83FB4-B8C2-4CC4-A460-9E602EB233EB}" presName="node" presStyleLbl="node1" presStyleIdx="3" presStyleCnt="4">
        <dgm:presLayoutVars>
          <dgm:bulletEnabled val="1"/>
        </dgm:presLayoutVars>
      </dgm:prSet>
      <dgm:spPr/>
    </dgm:pt>
  </dgm:ptLst>
  <dgm:cxnLst>
    <dgm:cxn modelId="{DDA24D06-1C8B-4826-A50D-5D7560E4011E}" srcId="{9AEAF59E-1EAE-4E3E-8277-8DF46FFDCBC5}" destId="{40A6245C-F877-4D35-9C70-CB7138F46B8D}" srcOrd="1" destOrd="0" parTransId="{AFE58079-D949-49D7-B719-ECDB248710C5}" sibTransId="{BD4D2EC8-9509-43B7-8BEC-767E8D026C45}"/>
    <dgm:cxn modelId="{2558C317-C1C1-4F62-B405-F0F0B958CF93}" type="presOf" srcId="{885E3396-7057-46B2-BF86-8D38F84D3F27}" destId="{1A718452-3485-45EB-8D2A-07C505CBCF24}" srcOrd="0" destOrd="0" presId="urn:microsoft.com/office/officeart/2005/8/layout/default"/>
    <dgm:cxn modelId="{EFC87A56-A87E-4A6D-AFD2-33D10AA98D6C}" type="presOf" srcId="{9AEAF59E-1EAE-4E3E-8277-8DF46FFDCBC5}" destId="{5B49E845-7C70-4315-BE9F-E12C7EBB14DB}" srcOrd="0" destOrd="0" presId="urn:microsoft.com/office/officeart/2005/8/layout/default"/>
    <dgm:cxn modelId="{8475F483-9851-473C-82DF-BB9C9F8C3CEA}" type="presOf" srcId="{6DF1EAE1-D77C-46E8-AE40-1EE9FB1EE983}" destId="{D4B066FD-39B6-46DA-8427-647D897D9732}" srcOrd="0" destOrd="0" presId="urn:microsoft.com/office/officeart/2005/8/layout/default"/>
    <dgm:cxn modelId="{C53812A4-9D36-4FBF-AFCE-792253B1AFC6}" srcId="{9AEAF59E-1EAE-4E3E-8277-8DF46FFDCBC5}" destId="{6DF1EAE1-D77C-46E8-AE40-1EE9FB1EE983}" srcOrd="0" destOrd="0" parTransId="{829CA268-9FC4-4522-BD62-69CADB996D95}" sibTransId="{22FACADD-DCF0-4185-8F34-25C4B3B09644}"/>
    <dgm:cxn modelId="{5E2F5CC8-D1B1-484E-8DA2-49F33780BE81}" srcId="{9AEAF59E-1EAE-4E3E-8277-8DF46FFDCBC5}" destId="{1CC83FB4-B8C2-4CC4-A460-9E602EB233EB}" srcOrd="3" destOrd="0" parTransId="{BE70ED19-02CE-431F-ADFD-DDA05DA94A6F}" sibTransId="{473885BB-7CA7-4F73-B082-94B4D07A29F1}"/>
    <dgm:cxn modelId="{5C243DCA-0B4F-474A-800C-09B30087C829}" type="presOf" srcId="{40A6245C-F877-4D35-9C70-CB7138F46B8D}" destId="{DCD1E8C6-E7C7-4EDE-B07F-A42104015934}" srcOrd="0" destOrd="0" presId="urn:microsoft.com/office/officeart/2005/8/layout/default"/>
    <dgm:cxn modelId="{C94F56EC-540C-4CEC-A28B-BF4EF582D016}" type="presOf" srcId="{1CC83FB4-B8C2-4CC4-A460-9E602EB233EB}" destId="{653E8002-E812-4EBA-99BF-EE406DCE34C6}" srcOrd="0" destOrd="0" presId="urn:microsoft.com/office/officeart/2005/8/layout/default"/>
    <dgm:cxn modelId="{D655F4FB-6E31-4846-BE83-DE1229FF711A}" srcId="{9AEAF59E-1EAE-4E3E-8277-8DF46FFDCBC5}" destId="{885E3396-7057-46B2-BF86-8D38F84D3F27}" srcOrd="2" destOrd="0" parTransId="{93EECA91-E32F-4F9A-9CEC-48A834898686}" sibTransId="{DE87C795-761D-4BEA-81A2-47D1CB692EDC}"/>
    <dgm:cxn modelId="{94E18DBA-7AAE-46F9-94AA-57BAC353DA81}" type="presParOf" srcId="{5B49E845-7C70-4315-BE9F-E12C7EBB14DB}" destId="{D4B066FD-39B6-46DA-8427-647D897D9732}" srcOrd="0" destOrd="0" presId="urn:microsoft.com/office/officeart/2005/8/layout/default"/>
    <dgm:cxn modelId="{3D0963B1-F220-46ED-81E8-F34F4D11FF13}" type="presParOf" srcId="{5B49E845-7C70-4315-BE9F-E12C7EBB14DB}" destId="{9241F9A8-C330-4556-AEE4-BF581D5CAD1C}" srcOrd="1" destOrd="0" presId="urn:microsoft.com/office/officeart/2005/8/layout/default"/>
    <dgm:cxn modelId="{F7F2772C-95F5-4575-B058-B17E4BD6985A}" type="presParOf" srcId="{5B49E845-7C70-4315-BE9F-E12C7EBB14DB}" destId="{DCD1E8C6-E7C7-4EDE-B07F-A42104015934}" srcOrd="2" destOrd="0" presId="urn:microsoft.com/office/officeart/2005/8/layout/default"/>
    <dgm:cxn modelId="{6BAF2FE6-E253-4337-9741-48E7A6AF3FAC}" type="presParOf" srcId="{5B49E845-7C70-4315-BE9F-E12C7EBB14DB}" destId="{0D27FD05-B55B-495E-9F70-6B8C4E0AC47A}" srcOrd="3" destOrd="0" presId="urn:microsoft.com/office/officeart/2005/8/layout/default"/>
    <dgm:cxn modelId="{EB7535A2-8B53-4A69-B9F8-06DE04EA604F}" type="presParOf" srcId="{5B49E845-7C70-4315-BE9F-E12C7EBB14DB}" destId="{1A718452-3485-45EB-8D2A-07C505CBCF24}" srcOrd="4" destOrd="0" presId="urn:microsoft.com/office/officeart/2005/8/layout/default"/>
    <dgm:cxn modelId="{A2A514D5-1E58-4A77-B0E6-563BA2CAEBAE}" type="presParOf" srcId="{5B49E845-7C70-4315-BE9F-E12C7EBB14DB}" destId="{59803A18-6F7A-4E3A-BADB-167ED398A1D8}" srcOrd="5" destOrd="0" presId="urn:microsoft.com/office/officeart/2005/8/layout/default"/>
    <dgm:cxn modelId="{D36E8015-F4BD-45C4-96B6-A53023EDA245}" type="presParOf" srcId="{5B49E845-7C70-4315-BE9F-E12C7EBB14DB}" destId="{653E8002-E812-4EBA-99BF-EE406DCE34C6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7EA681-0349-4B11-945E-932F8C2926AB}">
      <dsp:nvSpPr>
        <dsp:cNvPr id="0" name=""/>
        <dsp:cNvSpPr/>
      </dsp:nvSpPr>
      <dsp:spPr>
        <a:xfrm rot="5400000">
          <a:off x="6823821" y="-2954640"/>
          <a:ext cx="6535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Which movies contributed to the most/least revenue gain?</a:t>
          </a:r>
        </a:p>
      </dsp:txBody>
      <dsp:txXfrm rot="-5400000">
        <a:off x="3785616" y="115470"/>
        <a:ext cx="6698079" cy="589762"/>
      </dsp:txXfrm>
    </dsp:sp>
    <dsp:sp modelId="{1E1B6DB3-B60A-4CD2-ABB5-D8B468B4C52B}">
      <dsp:nvSpPr>
        <dsp:cNvPr id="0" name=""/>
        <dsp:cNvSpPr/>
      </dsp:nvSpPr>
      <dsp:spPr>
        <a:xfrm>
          <a:off x="0" y="1868"/>
          <a:ext cx="3785616" cy="8169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Movie Revenue</a:t>
          </a:r>
        </a:p>
      </dsp:txBody>
      <dsp:txXfrm>
        <a:off x="39881" y="41749"/>
        <a:ext cx="3705854" cy="737203"/>
      </dsp:txXfrm>
    </dsp:sp>
    <dsp:sp modelId="{B136B804-98ED-45BF-8610-91393EC17808}">
      <dsp:nvSpPr>
        <dsp:cNvPr id="0" name=""/>
        <dsp:cNvSpPr/>
      </dsp:nvSpPr>
      <dsp:spPr>
        <a:xfrm rot="5400000">
          <a:off x="6823821" y="-2096826"/>
          <a:ext cx="6535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What was the average rental duration for all videos?</a:t>
          </a:r>
        </a:p>
      </dsp:txBody>
      <dsp:txXfrm rot="-5400000">
        <a:off x="3785616" y="973284"/>
        <a:ext cx="6698079" cy="589762"/>
      </dsp:txXfrm>
    </dsp:sp>
    <dsp:sp modelId="{96253CF9-C3D1-4E5E-89DE-3B0CE9BD1201}">
      <dsp:nvSpPr>
        <dsp:cNvPr id="0" name=""/>
        <dsp:cNvSpPr/>
      </dsp:nvSpPr>
      <dsp:spPr>
        <a:xfrm>
          <a:off x="0" y="859682"/>
          <a:ext cx="3785616" cy="8169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Rental Durations</a:t>
          </a:r>
        </a:p>
      </dsp:txBody>
      <dsp:txXfrm>
        <a:off x="39881" y="899563"/>
        <a:ext cx="3705854" cy="737203"/>
      </dsp:txXfrm>
    </dsp:sp>
    <dsp:sp modelId="{122CA039-5FC6-4C5A-BC11-3DB3404C276D}">
      <dsp:nvSpPr>
        <dsp:cNvPr id="0" name=""/>
        <dsp:cNvSpPr/>
      </dsp:nvSpPr>
      <dsp:spPr>
        <a:xfrm rot="5400000">
          <a:off x="6823821" y="-1239012"/>
          <a:ext cx="6535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Which countries are Rockbuster customers based in?</a:t>
          </a:r>
        </a:p>
      </dsp:txBody>
      <dsp:txXfrm rot="-5400000">
        <a:off x="3785616" y="1831098"/>
        <a:ext cx="6698079" cy="589762"/>
      </dsp:txXfrm>
    </dsp:sp>
    <dsp:sp modelId="{2B5AF77D-3225-45FC-8076-CB1E3A0116C4}">
      <dsp:nvSpPr>
        <dsp:cNvPr id="0" name=""/>
        <dsp:cNvSpPr/>
      </dsp:nvSpPr>
      <dsp:spPr>
        <a:xfrm>
          <a:off x="0" y="1717497"/>
          <a:ext cx="3785616" cy="8169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Global Market</a:t>
          </a:r>
        </a:p>
      </dsp:txBody>
      <dsp:txXfrm>
        <a:off x="39881" y="1757378"/>
        <a:ext cx="3705854" cy="737203"/>
      </dsp:txXfrm>
    </dsp:sp>
    <dsp:sp modelId="{C0C2218F-076C-4D46-8670-AF31F759A67C}">
      <dsp:nvSpPr>
        <dsp:cNvPr id="0" name=""/>
        <dsp:cNvSpPr/>
      </dsp:nvSpPr>
      <dsp:spPr>
        <a:xfrm rot="5400000">
          <a:off x="6823821" y="-381197"/>
          <a:ext cx="6535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Where are the customers with a high lifetime value based?</a:t>
          </a:r>
        </a:p>
      </dsp:txBody>
      <dsp:txXfrm rot="-5400000">
        <a:off x="3785616" y="2688913"/>
        <a:ext cx="6698079" cy="589762"/>
      </dsp:txXfrm>
    </dsp:sp>
    <dsp:sp modelId="{672C3005-B1E3-4028-BB91-10860627D366}">
      <dsp:nvSpPr>
        <dsp:cNvPr id="0" name=""/>
        <dsp:cNvSpPr/>
      </dsp:nvSpPr>
      <dsp:spPr>
        <a:xfrm>
          <a:off x="0" y="2575311"/>
          <a:ext cx="3785616" cy="8169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High Value Customers</a:t>
          </a:r>
        </a:p>
      </dsp:txBody>
      <dsp:txXfrm>
        <a:off x="39881" y="2615192"/>
        <a:ext cx="3705854" cy="737203"/>
      </dsp:txXfrm>
    </dsp:sp>
    <dsp:sp modelId="{326A7542-F0DF-4AE2-A61C-B32735E1D5F9}">
      <dsp:nvSpPr>
        <dsp:cNvPr id="0" name=""/>
        <dsp:cNvSpPr/>
      </dsp:nvSpPr>
      <dsp:spPr>
        <a:xfrm rot="5400000">
          <a:off x="6823821" y="476616"/>
          <a:ext cx="6535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Do sales figures vary between geographic regions?</a:t>
          </a:r>
        </a:p>
      </dsp:txBody>
      <dsp:txXfrm rot="-5400000">
        <a:off x="3785616" y="3546727"/>
        <a:ext cx="6698079" cy="589762"/>
      </dsp:txXfrm>
    </dsp:sp>
    <dsp:sp modelId="{FF8C04E7-DDFF-4182-9C75-D854BFF3C9F0}">
      <dsp:nvSpPr>
        <dsp:cNvPr id="0" name=""/>
        <dsp:cNvSpPr/>
      </dsp:nvSpPr>
      <dsp:spPr>
        <a:xfrm>
          <a:off x="0" y="3433125"/>
          <a:ext cx="3785616" cy="8169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Sales</a:t>
          </a:r>
        </a:p>
      </dsp:txBody>
      <dsp:txXfrm>
        <a:off x="39881" y="3473006"/>
        <a:ext cx="3705854" cy="7372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B066FD-39B6-46DA-8427-647D897D9732}">
      <dsp:nvSpPr>
        <dsp:cNvPr id="0" name=""/>
        <dsp:cNvSpPr/>
      </dsp:nvSpPr>
      <dsp:spPr>
        <a:xfrm>
          <a:off x="757" y="93214"/>
          <a:ext cx="2954399" cy="1772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1,000 films</a:t>
          </a:r>
        </a:p>
      </dsp:txBody>
      <dsp:txXfrm>
        <a:off x="757" y="93214"/>
        <a:ext cx="2954399" cy="1772639"/>
      </dsp:txXfrm>
    </dsp:sp>
    <dsp:sp modelId="{DCD1E8C6-E7C7-4EDE-B07F-A42104015934}">
      <dsp:nvSpPr>
        <dsp:cNvPr id="0" name=""/>
        <dsp:cNvSpPr/>
      </dsp:nvSpPr>
      <dsp:spPr>
        <a:xfrm>
          <a:off x="3250596" y="120158"/>
          <a:ext cx="2954399" cy="1772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599 Customers</a:t>
          </a:r>
        </a:p>
      </dsp:txBody>
      <dsp:txXfrm>
        <a:off x="3250596" y="120158"/>
        <a:ext cx="2954399" cy="1772639"/>
      </dsp:txXfrm>
    </dsp:sp>
    <dsp:sp modelId="{1A718452-3485-45EB-8D2A-07C505CBCF24}">
      <dsp:nvSpPr>
        <dsp:cNvPr id="0" name=""/>
        <dsp:cNvSpPr/>
      </dsp:nvSpPr>
      <dsp:spPr>
        <a:xfrm>
          <a:off x="757" y="2188237"/>
          <a:ext cx="2954399" cy="1772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$2.98 Average Rental Payment</a:t>
          </a:r>
        </a:p>
      </dsp:txBody>
      <dsp:txXfrm>
        <a:off x="757" y="2188237"/>
        <a:ext cx="2954399" cy="1772639"/>
      </dsp:txXfrm>
    </dsp:sp>
    <dsp:sp modelId="{653E8002-E812-4EBA-99BF-EE406DCE34C6}">
      <dsp:nvSpPr>
        <dsp:cNvPr id="0" name=""/>
        <dsp:cNvSpPr/>
      </dsp:nvSpPr>
      <dsp:spPr>
        <a:xfrm>
          <a:off x="3250596" y="2188237"/>
          <a:ext cx="2954399" cy="1772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5 days Average Rental Duration</a:t>
          </a:r>
        </a:p>
      </dsp:txBody>
      <dsp:txXfrm>
        <a:off x="3250596" y="2188237"/>
        <a:ext cx="2954399" cy="17726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F1C10-022B-9E7A-5B48-D3E4E6C9D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35DE5-3F45-7BB4-A65B-E5F616A61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EADF3-1A01-1A92-D1D7-7500780D8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3A53A-4F37-4371-9773-0817E2C1B8DB}" type="datetimeFigureOut">
              <a:rPr lang="en-US" smtClean="0"/>
              <a:t>9/30/2022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959C6-EDB6-42E9-592E-17A5159C4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25190-398E-24F7-ED40-15038E861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441C-98DF-41B2-86AD-9EFA833BA5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8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CA149-E82D-2F6A-ADE1-F54C2EA89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D6A84-7D21-F1A1-A552-C515F3B18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8EC01-2440-7BB6-4D0B-40305DC5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3A53A-4F37-4371-9773-0817E2C1B8DB}" type="datetimeFigureOut">
              <a:rPr lang="en-US" smtClean="0"/>
              <a:t>9/30/2022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1CF07-3E36-FD4F-0526-D07F3AB64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7E7C3-B909-AC71-AE38-35C6EAA57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441C-98DF-41B2-86AD-9EFA833BA5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89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A9FA3B-6CF3-346D-D179-B788FC66D2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535A9E-5AEA-3398-EEEE-434F29740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379B0-04CC-5F98-C9A3-FE8AB96C2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3A53A-4F37-4371-9773-0817E2C1B8DB}" type="datetimeFigureOut">
              <a:rPr lang="en-US" smtClean="0"/>
              <a:t>9/30/2022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75EFD-D22C-0861-F682-F61EF16FD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5B3E9-6180-E1BE-B677-AB524AB9F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441C-98DF-41B2-86AD-9EFA833BA5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094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BABC1-28B1-ADC5-85E5-7BFE8447E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B1ED8-7FBB-A5E8-5200-83F5F1FC8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58F1F-C553-4175-0B34-A62FE9CAE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3A53A-4F37-4371-9773-0817E2C1B8DB}" type="datetimeFigureOut">
              <a:rPr lang="en-US" smtClean="0"/>
              <a:t>9/30/2022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98AB0-412A-7EBC-2F11-B27CB8294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30605-62FA-C7F0-C752-B3BACC0CE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441C-98DF-41B2-86AD-9EFA833BA5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861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F2F82-0EF0-6008-5059-3CB74B4EA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1DDB1-5417-9516-9FF1-63566F486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2BD6E-E307-1F55-BB3E-BC21A7FB1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3A53A-4F37-4371-9773-0817E2C1B8DB}" type="datetimeFigureOut">
              <a:rPr lang="en-US" smtClean="0"/>
              <a:t>9/30/2022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09E34-6702-673F-A0CF-9E7792179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7F829-8F58-C1EF-9633-8C313CFF3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441C-98DF-41B2-86AD-9EFA833BA5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684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068B3-DDE4-C3A7-26B3-C03E1683A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7B027-641D-7895-7019-9334CF8E96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B6E46-2E9F-5F40-E1B0-D829718F6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CDDED-359D-2A50-F323-D5C24B4DE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3A53A-4F37-4371-9773-0817E2C1B8DB}" type="datetimeFigureOut">
              <a:rPr lang="en-US" smtClean="0"/>
              <a:t>9/30/2022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6C07E-E5DE-D71E-4F59-C0AE4CAC2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CBF60-6A34-5888-1341-C0BB415BA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441C-98DF-41B2-86AD-9EFA833BA5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53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2ADF3-C610-5A2B-507F-86DCCF2F9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8291B-244C-BFDD-1B6F-3B3D1FB22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F5836C-0E45-B6F1-31AF-2D8175752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C4DB3A-3EAC-05AD-1B20-8159CB154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6635FB-C702-EFB9-6AC2-8749FEF59F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A6CEDA-0B7F-213A-6AF1-685E0A20F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3A53A-4F37-4371-9773-0817E2C1B8DB}" type="datetimeFigureOut">
              <a:rPr lang="en-US" smtClean="0"/>
              <a:t>9/30/2022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50B281-8667-1B71-BBC5-375CD54C8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F65A6C-CF49-E8BF-FBA6-55BBF78C4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441C-98DF-41B2-86AD-9EFA833BA5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7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664C4-A94C-F4FB-EFF1-870EEFE4A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02BA4D-F619-ECF6-DC11-C5774484A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3A53A-4F37-4371-9773-0817E2C1B8DB}" type="datetimeFigureOut">
              <a:rPr lang="en-US" smtClean="0"/>
              <a:t>9/30/2022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73633A-654A-E7FC-709F-AD34A12F1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2F1527-5AA1-AE03-7EF0-31993E642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441C-98DF-41B2-86AD-9EFA833BA5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960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3CE04C-D79B-7F8F-DD74-51E268293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3A53A-4F37-4371-9773-0817E2C1B8DB}" type="datetimeFigureOut">
              <a:rPr lang="en-US" smtClean="0"/>
              <a:t>9/30/2022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368FB1-240D-A690-4473-3F7A083D7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5B2D0-630B-C677-269C-65B0A2E51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441C-98DF-41B2-86AD-9EFA833BA5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162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902D-0F85-CCF0-8AC2-5D913E29A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D4E3-B042-27D8-EC85-AB78EC16F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930F54-C2D7-DC05-BF98-A0723B322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DE7A3-E3F5-7F29-4260-0ED0C8534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3A53A-4F37-4371-9773-0817E2C1B8DB}" type="datetimeFigureOut">
              <a:rPr lang="en-US" smtClean="0"/>
              <a:t>9/30/2022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2845B-6088-1859-F346-6744DCDCD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A3399-D7DB-75E2-2426-8835C17E7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441C-98DF-41B2-86AD-9EFA833BA5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12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40BDA-E240-E8B2-E273-DEA7162F6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3D116D-0FD4-5D57-3F8F-9BA2F2D99E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48620-0EF5-419B-D4ED-9A341AAE2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C5E6C-CBCC-C5C3-FEEF-7A9BA949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3A53A-4F37-4371-9773-0817E2C1B8DB}" type="datetimeFigureOut">
              <a:rPr lang="en-US" smtClean="0"/>
              <a:t>9/30/2022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4C32E-95D5-58E7-5A0F-0D19DE6D8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377EA-249C-8279-B0CF-2DC0CE9AA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441C-98DF-41B2-86AD-9EFA833BA5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939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06EF6C-C4C9-7E21-0FCA-B733A40AB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9BE98-AD5C-B8F3-24D4-366D18F32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38F33-AE95-B43F-9DF0-270A40C96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3A53A-4F37-4371-9773-0817E2C1B8DB}" type="datetimeFigureOut">
              <a:rPr lang="en-US" smtClean="0"/>
              <a:t>9/30/2022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C3EF1-2645-E4E5-B848-5F1EFD1F42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7D069-B166-8DA9-4831-FABA61D5E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2441C-98DF-41B2-86AD-9EFA833BA5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40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983AF7-F059-6871-B979-CB1FC19CD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 dirty="0"/>
              <a:t>Rockbuster Stealth LLC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2D4537-7472-D320-1D3F-32CCDCD9D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Database Analysis</a:t>
            </a:r>
          </a:p>
          <a:p>
            <a:pPr algn="l"/>
            <a:r>
              <a:rPr lang="en-US" sz="2000" dirty="0"/>
              <a:t>Presented by Sue Dow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45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E9ECB1-5667-277F-A79A-40B507249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Conclusions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10D5A-D26F-78EF-153B-BC2B0DD6D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6837" y="2134774"/>
            <a:ext cx="5999274" cy="3575362"/>
          </a:xfrm>
        </p:spPr>
        <p:txBody>
          <a:bodyPr>
            <a:normAutofit/>
          </a:bodyPr>
          <a:lstStyle/>
          <a:p>
            <a:r>
              <a:rPr lang="en-US" dirty="0"/>
              <a:t>Most popular type of movie are sports movies</a:t>
            </a:r>
          </a:p>
          <a:p>
            <a:r>
              <a:rPr lang="en-US" dirty="0"/>
              <a:t>Top countries for movie rentals are India, China, US</a:t>
            </a:r>
          </a:p>
          <a:p>
            <a:r>
              <a:rPr lang="en-US" dirty="0"/>
              <a:t>High value customers are located across the globe</a:t>
            </a:r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4098" name="Picture 2" descr="251 Movie Clap And Popcorn Box Stock Photos, Pictures &amp; Royalty-Free Images  - iStock">
            <a:extLst>
              <a:ext uri="{FF2B5EF4-FFF2-40B4-BE49-F238E27FC236}">
                <a16:creationId xmlns:a16="http://schemas.microsoft.com/office/drawing/2014/main" id="{EDF2C4FD-D739-8208-AB44-3A73A657F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7" y="2139747"/>
            <a:ext cx="58293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942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E9ECB1-5667-277F-A79A-40B507249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Recommendations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10D5A-D26F-78EF-153B-BC2B0DD6D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Consider trending movie types to countries</a:t>
            </a:r>
          </a:p>
          <a:p>
            <a:r>
              <a:rPr lang="en-US" sz="2200" dirty="0"/>
              <a:t>Consider focusing on Comedy films as they are the in the top five rentals along</a:t>
            </a:r>
          </a:p>
          <a:p>
            <a:r>
              <a:rPr lang="en-US" sz="2200" dirty="0"/>
              <a:t>Consider trending age groups</a:t>
            </a:r>
          </a:p>
        </p:txBody>
      </p:sp>
    </p:spTree>
    <p:extLst>
      <p:ext uri="{BB962C8B-B14F-4D97-AF65-F5344CB8AC3E}">
        <p14:creationId xmlns:p14="http://schemas.microsoft.com/office/powerpoint/2010/main" val="3360608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E9ECB1-5667-277F-A79A-40B507249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Questions?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10D5A-D26F-78EF-153B-BC2B0DD6D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82528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312F57-0C94-F7E5-8865-EE81F3278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Project Overview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66F36-5B1B-6D6D-BD45-C86C94C23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dirty="0"/>
              <a:t>Rockbuster Stealth LLC </a:t>
            </a:r>
          </a:p>
          <a:p>
            <a:pPr lvl="1"/>
            <a:r>
              <a:rPr lang="en-US" dirty="0"/>
              <a:t>Movie rental company looking to launch online video rental service</a:t>
            </a:r>
          </a:p>
          <a:p>
            <a:pPr lvl="1"/>
            <a:r>
              <a:rPr lang="en-US" dirty="0"/>
              <a:t>Competition:  Netflix, Amazon Prime &amp; other online streaming services</a:t>
            </a:r>
            <a:endParaRPr lang="en-US" sz="1800" dirty="0"/>
          </a:p>
          <a:p>
            <a:endParaRPr lang="en-US" dirty="0"/>
          </a:p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Analyze Rockbuster Stealth data to answer key questions and drive organizational strategies for 2020</a:t>
            </a: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23606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312F57-0C94-F7E5-8865-EE81F3278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Key Questions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44BD823B-D087-D2C2-E634-51ACFDFFEC4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929384"/>
          <a:ext cx="10515600" cy="425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3807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E9ECB1-5667-277F-A79A-40B507249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Rental Overview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58C6C206-A684-7191-5F1B-8400EEF801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8997374"/>
              </p:ext>
            </p:extLst>
          </p:nvPr>
        </p:nvGraphicFramePr>
        <p:xfrm>
          <a:off x="4267425" y="2055813"/>
          <a:ext cx="6205753" cy="40810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Arrow: Down 15">
            <a:extLst>
              <a:ext uri="{FF2B5EF4-FFF2-40B4-BE49-F238E27FC236}">
                <a16:creationId xmlns:a16="http://schemas.microsoft.com/office/drawing/2014/main" id="{64812CD7-9AFD-100F-AC9E-B28A229113D2}"/>
              </a:ext>
            </a:extLst>
          </p:cNvPr>
          <p:cNvSpPr/>
          <p:nvPr/>
        </p:nvSpPr>
        <p:spPr>
          <a:xfrm rot="4197487">
            <a:off x="10121853" y="4320797"/>
            <a:ext cx="1183323" cy="16216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Ranges 3-7 days</a:t>
            </a:r>
          </a:p>
        </p:txBody>
      </p:sp>
      <p:pic>
        <p:nvPicPr>
          <p:cNvPr id="2052" name="Picture 4" descr="Jahorina Film Festival – Dobrodošli!">
            <a:extLst>
              <a:ext uri="{FF2B5EF4-FFF2-40B4-BE49-F238E27FC236}">
                <a16:creationId xmlns:a16="http://schemas.microsoft.com/office/drawing/2014/main" id="{9ACA369F-FB39-EA4A-960A-F1EEBDD27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03" y="2252646"/>
            <a:ext cx="3561345" cy="371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121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E9ECB1-5667-277F-A79A-40B507249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Movie Revenue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10D5A-D26F-78EF-153B-BC2B0DD6D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Top Movie Rental Revenue                                             Least Movie Rental Revenue       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EA80C1-4D65-01E5-FA61-62ED317D5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36" y="2664211"/>
            <a:ext cx="5013913" cy="29809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972F0A-B6E6-16A8-EB3D-C0AAA9ECF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679" y="2664211"/>
            <a:ext cx="5013913" cy="2980961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2C47D971-6DAD-0041-FF92-2C2E60F5915D}"/>
              </a:ext>
            </a:extLst>
          </p:cNvPr>
          <p:cNvSpPr/>
          <p:nvPr/>
        </p:nvSpPr>
        <p:spPr>
          <a:xfrm rot="1104728">
            <a:off x="10414970" y="1749657"/>
            <a:ext cx="1590621" cy="102301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Less than $6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09A052C-DB8B-C6DA-5A25-9BE614CDBA35}"/>
              </a:ext>
            </a:extLst>
          </p:cNvPr>
          <p:cNvSpPr/>
          <p:nvPr/>
        </p:nvSpPr>
        <p:spPr>
          <a:xfrm rot="887083">
            <a:off x="4491314" y="1690533"/>
            <a:ext cx="1590621" cy="1023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Over $200</a:t>
            </a:r>
          </a:p>
        </p:txBody>
      </p:sp>
    </p:spTree>
    <p:extLst>
      <p:ext uri="{BB962C8B-B14F-4D97-AF65-F5344CB8AC3E}">
        <p14:creationId xmlns:p14="http://schemas.microsoft.com/office/powerpoint/2010/main" val="1336686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E9ECB1-5667-277F-A79A-40B507249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Global Market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10D5A-D26F-78EF-153B-BC2B0DD6D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919957"/>
            <a:ext cx="2432115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r>
              <a:rPr lang="en-US" dirty="0"/>
              <a:t>Customers in 108 countries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AA7B205-44A2-F1E7-35DA-48C7F02AA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977" y="1861294"/>
            <a:ext cx="8643905" cy="48211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6A097B1-E487-08C8-0F4A-0F0A232B1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6218" y="1914984"/>
            <a:ext cx="1387909" cy="1734886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8E7124D8-B981-CE83-4284-C3DB009B3C35}"/>
              </a:ext>
            </a:extLst>
          </p:cNvPr>
          <p:cNvSpPr/>
          <p:nvPr/>
        </p:nvSpPr>
        <p:spPr>
          <a:xfrm rot="21243271">
            <a:off x="465835" y="3742168"/>
            <a:ext cx="2658358" cy="2289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 five overall customers in</a:t>
            </a:r>
          </a:p>
          <a:p>
            <a:pPr algn="ctr"/>
            <a:r>
              <a:rPr lang="en-US" dirty="0"/>
              <a:t>Reunion</a:t>
            </a:r>
          </a:p>
          <a:p>
            <a:pPr algn="ctr"/>
            <a:r>
              <a:rPr lang="en-US" dirty="0"/>
              <a:t>US</a:t>
            </a:r>
          </a:p>
          <a:p>
            <a:pPr algn="ctr"/>
            <a:r>
              <a:rPr lang="en-US" dirty="0"/>
              <a:t>Brazil</a:t>
            </a:r>
          </a:p>
          <a:p>
            <a:pPr algn="ctr"/>
            <a:r>
              <a:rPr lang="en-US" dirty="0"/>
              <a:t>Netherlands</a:t>
            </a:r>
          </a:p>
          <a:p>
            <a:pPr algn="ctr"/>
            <a:r>
              <a:rPr lang="en-US" dirty="0"/>
              <a:t>Belarus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16D8491-177A-95E6-1760-E389C8E4547C}"/>
              </a:ext>
            </a:extLst>
          </p:cNvPr>
          <p:cNvSpPr/>
          <p:nvPr/>
        </p:nvSpPr>
        <p:spPr>
          <a:xfrm>
            <a:off x="3486207" y="3723589"/>
            <a:ext cx="774708" cy="4807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E44CAF3-06AC-BBD8-FA61-1249051FCC3D}"/>
              </a:ext>
            </a:extLst>
          </p:cNvPr>
          <p:cNvSpPr/>
          <p:nvPr/>
        </p:nvSpPr>
        <p:spPr>
          <a:xfrm>
            <a:off x="4714973" y="5099901"/>
            <a:ext cx="724293" cy="4257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4F0163-F5A4-20B6-E258-17DCFDB40F3A}"/>
              </a:ext>
            </a:extLst>
          </p:cNvPr>
          <p:cNvSpPr/>
          <p:nvPr/>
        </p:nvSpPr>
        <p:spPr>
          <a:xfrm>
            <a:off x="6650893" y="3368061"/>
            <a:ext cx="645453" cy="4148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A76C943-F4D4-9C06-9BDE-0F43EBAD29E9}"/>
              </a:ext>
            </a:extLst>
          </p:cNvPr>
          <p:cNvSpPr/>
          <p:nvPr/>
        </p:nvSpPr>
        <p:spPr>
          <a:xfrm>
            <a:off x="6094476" y="3308712"/>
            <a:ext cx="645453" cy="4148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E83D99-DB81-812E-117B-5038AACF06BF}"/>
              </a:ext>
            </a:extLst>
          </p:cNvPr>
          <p:cNvSpPr txBox="1"/>
          <p:nvPr/>
        </p:nvSpPr>
        <p:spPr>
          <a:xfrm>
            <a:off x="6080143" y="3439447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Netherlands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652549-E816-4CCC-5715-2F9E990A0F21}"/>
              </a:ext>
            </a:extLst>
          </p:cNvPr>
          <p:cNvSpPr txBox="1"/>
          <p:nvPr/>
        </p:nvSpPr>
        <p:spPr>
          <a:xfrm>
            <a:off x="7296346" y="5525677"/>
            <a:ext cx="4860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Reunion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A46252D-5F94-646A-C6C2-7AA0BCBABD19}"/>
              </a:ext>
            </a:extLst>
          </p:cNvPr>
          <p:cNvSpPr/>
          <p:nvPr/>
        </p:nvSpPr>
        <p:spPr>
          <a:xfrm>
            <a:off x="7216634" y="5453692"/>
            <a:ext cx="645453" cy="3440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62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E9ECB1-5667-277F-A79A-40B507249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Global Market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10D5A-D26F-78EF-153B-BC2B0DD6D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Customers in 108 countries</a:t>
            </a:r>
          </a:p>
          <a:p>
            <a:r>
              <a:rPr lang="en-US" sz="2200" dirty="0"/>
              <a:t>Top 10 countries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191252-37B7-F1FE-B9AD-9355AC007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98" y="2695194"/>
            <a:ext cx="5667375" cy="34861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B813B8-57BE-F6E9-8B1D-D1C1787EA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76" y="2244052"/>
            <a:ext cx="5770602" cy="42469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7429AC-7C71-E8A2-8A7D-A9CFC932A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6281" y="2239079"/>
            <a:ext cx="14097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062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E9ECB1-5667-277F-A79A-40B507249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Trends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DED6D7-74D1-FE64-FCB4-951CC0D03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36" y="2987188"/>
            <a:ext cx="4414410" cy="23935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F1BC65-4A41-5964-A370-BE26F074571F}"/>
              </a:ext>
            </a:extLst>
          </p:cNvPr>
          <p:cNvSpPr txBox="1"/>
          <p:nvPr/>
        </p:nvSpPr>
        <p:spPr>
          <a:xfrm>
            <a:off x="6096000" y="1843913"/>
            <a:ext cx="3619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Top Film Categories by Rental Orders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0250E8-BE8F-C371-C4DE-6C9542746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431" y="3018683"/>
            <a:ext cx="4356325" cy="23620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CEBB443-FDD1-0E3A-9F38-0C498AE7275B}"/>
              </a:ext>
            </a:extLst>
          </p:cNvPr>
          <p:cNvSpPr txBox="1"/>
          <p:nvPr/>
        </p:nvSpPr>
        <p:spPr>
          <a:xfrm>
            <a:off x="838200" y="1843913"/>
            <a:ext cx="3619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Top Film Categories by Revenue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F3CE0C7-76E2-5E84-F8DA-D18AD0D48052}"/>
              </a:ext>
            </a:extLst>
          </p:cNvPr>
          <p:cNvSpPr/>
          <p:nvPr/>
        </p:nvSpPr>
        <p:spPr>
          <a:xfrm>
            <a:off x="458638" y="3287107"/>
            <a:ext cx="1307471" cy="50925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81DFAC3-06CF-DA4C-A74D-02630D4560C2}"/>
              </a:ext>
            </a:extLst>
          </p:cNvPr>
          <p:cNvSpPr/>
          <p:nvPr/>
        </p:nvSpPr>
        <p:spPr>
          <a:xfrm>
            <a:off x="530380" y="4145576"/>
            <a:ext cx="1413801" cy="50925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B071417-9B11-1BFB-0D51-AD213B726B6F}"/>
              </a:ext>
            </a:extLst>
          </p:cNvPr>
          <p:cNvSpPr/>
          <p:nvPr/>
        </p:nvSpPr>
        <p:spPr>
          <a:xfrm>
            <a:off x="530381" y="3762600"/>
            <a:ext cx="1307471" cy="50925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8727D1-3FBF-744C-C1D1-FE76E244D51A}"/>
              </a:ext>
            </a:extLst>
          </p:cNvPr>
          <p:cNvCxnSpPr>
            <a:cxnSpLocks/>
          </p:cNvCxnSpPr>
          <p:nvPr/>
        </p:nvCxnSpPr>
        <p:spPr>
          <a:xfrm>
            <a:off x="5162701" y="3573432"/>
            <a:ext cx="1084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7CBF24E-C77D-174A-9C9B-216DED006E49}"/>
              </a:ext>
            </a:extLst>
          </p:cNvPr>
          <p:cNvCxnSpPr>
            <a:cxnSpLocks/>
          </p:cNvCxnSpPr>
          <p:nvPr/>
        </p:nvCxnSpPr>
        <p:spPr>
          <a:xfrm flipV="1">
            <a:off x="5083446" y="4017228"/>
            <a:ext cx="1163985" cy="319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F211B88-7A55-2B5C-0022-00527D656248}"/>
              </a:ext>
            </a:extLst>
          </p:cNvPr>
          <p:cNvCxnSpPr>
            <a:cxnSpLocks/>
          </p:cNvCxnSpPr>
          <p:nvPr/>
        </p:nvCxnSpPr>
        <p:spPr>
          <a:xfrm>
            <a:off x="5083446" y="4017228"/>
            <a:ext cx="1163985" cy="739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784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E9ECB1-5667-277F-A79A-40B507249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Trends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F1BC65-4A41-5964-A370-BE26F074571F}"/>
              </a:ext>
            </a:extLst>
          </p:cNvPr>
          <p:cNvSpPr txBox="1"/>
          <p:nvPr/>
        </p:nvSpPr>
        <p:spPr>
          <a:xfrm>
            <a:off x="6457104" y="2235346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Bottom 5 Film Rentals by Revenue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EBB443-FDD1-0E3A-9F38-0C498AE7275B}"/>
              </a:ext>
            </a:extLst>
          </p:cNvPr>
          <p:cNvSpPr txBox="1"/>
          <p:nvPr/>
        </p:nvSpPr>
        <p:spPr>
          <a:xfrm>
            <a:off x="669036" y="2235346"/>
            <a:ext cx="4639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Top 5 Film Rentals by Revenue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DFFE72F-90AA-150E-42EC-7ADA7FCAD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412" y="2955155"/>
            <a:ext cx="5645184" cy="23317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8D530FC-F050-A9E1-B0B9-54E0CA403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95" y="2951833"/>
            <a:ext cx="5580630" cy="230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269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257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Rockbuster Stealth LLC </vt:lpstr>
      <vt:lpstr>Project Overview</vt:lpstr>
      <vt:lpstr>Key Questions</vt:lpstr>
      <vt:lpstr>Rental Overview</vt:lpstr>
      <vt:lpstr>Movie Revenue</vt:lpstr>
      <vt:lpstr>Global Market</vt:lpstr>
      <vt:lpstr>Global Market</vt:lpstr>
      <vt:lpstr>Trends</vt:lpstr>
      <vt:lpstr>Trends</vt:lpstr>
      <vt:lpstr>Conclusions</vt:lpstr>
      <vt:lpstr>Recommendations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Rockbuster Stealth LLC </dc:title>
  <dc:creator>Susan Dow</dc:creator>
  <cp:lastModifiedBy>Susan Dow</cp:lastModifiedBy>
  <cp:revision>13</cp:revision>
  <dcterms:created xsi:type="dcterms:W3CDTF">2022-09-28T17:45:45Z</dcterms:created>
  <dcterms:modified xsi:type="dcterms:W3CDTF">2022-09-30T22:08:20Z</dcterms:modified>
</cp:coreProperties>
</file>